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69"/>
  </p:notesMasterIdLst>
  <p:handoutMasterIdLst>
    <p:handoutMasterId r:id="rId70"/>
  </p:handoutMasterIdLst>
  <p:sldIdLst>
    <p:sldId id="542" r:id="rId2"/>
    <p:sldId id="543" r:id="rId3"/>
    <p:sldId id="584" r:id="rId4"/>
    <p:sldId id="592" r:id="rId5"/>
    <p:sldId id="593" r:id="rId6"/>
    <p:sldId id="619" r:id="rId7"/>
    <p:sldId id="620" r:id="rId8"/>
    <p:sldId id="612" r:id="rId9"/>
    <p:sldId id="630" r:id="rId10"/>
    <p:sldId id="631" r:id="rId11"/>
    <p:sldId id="617" r:id="rId12"/>
    <p:sldId id="594" r:id="rId13"/>
    <p:sldId id="595" r:id="rId14"/>
    <p:sldId id="613" r:id="rId15"/>
    <p:sldId id="629" r:id="rId16"/>
    <p:sldId id="598" r:id="rId17"/>
    <p:sldId id="597" r:id="rId18"/>
    <p:sldId id="545" r:id="rId19"/>
    <p:sldId id="599" r:id="rId20"/>
    <p:sldId id="583" r:id="rId21"/>
    <p:sldId id="546" r:id="rId22"/>
    <p:sldId id="548" r:id="rId23"/>
    <p:sldId id="621" r:id="rId24"/>
    <p:sldId id="547" r:id="rId25"/>
    <p:sldId id="600" r:id="rId26"/>
    <p:sldId id="550" r:id="rId27"/>
    <p:sldId id="602" r:id="rId28"/>
    <p:sldId id="601" r:id="rId29"/>
    <p:sldId id="604" r:id="rId30"/>
    <p:sldId id="605" r:id="rId31"/>
    <p:sldId id="603" r:id="rId32"/>
    <p:sldId id="551" r:id="rId33"/>
    <p:sldId id="567" r:id="rId34"/>
    <p:sldId id="552" r:id="rId35"/>
    <p:sldId id="553" r:id="rId36"/>
    <p:sldId id="554" r:id="rId37"/>
    <p:sldId id="589" r:id="rId38"/>
    <p:sldId id="590" r:id="rId39"/>
    <p:sldId id="591" r:id="rId40"/>
    <p:sldId id="555" r:id="rId41"/>
    <p:sldId id="556" r:id="rId42"/>
    <p:sldId id="557" r:id="rId43"/>
    <p:sldId id="558" r:id="rId44"/>
    <p:sldId id="559" r:id="rId45"/>
    <p:sldId id="569" r:id="rId46"/>
    <p:sldId id="560" r:id="rId47"/>
    <p:sldId id="561" r:id="rId48"/>
    <p:sldId id="618" r:id="rId49"/>
    <p:sldId id="562" r:id="rId50"/>
    <p:sldId id="563" r:id="rId51"/>
    <p:sldId id="564" r:id="rId52"/>
    <p:sldId id="627" r:id="rId53"/>
    <p:sldId id="565" r:id="rId54"/>
    <p:sldId id="574" r:id="rId55"/>
    <p:sldId id="570" r:id="rId56"/>
    <p:sldId id="572" r:id="rId57"/>
    <p:sldId id="608" r:id="rId58"/>
    <p:sldId id="622" r:id="rId59"/>
    <p:sldId id="623" r:id="rId60"/>
    <p:sldId id="624" r:id="rId61"/>
    <p:sldId id="625" r:id="rId62"/>
    <p:sldId id="626" r:id="rId63"/>
    <p:sldId id="609" r:id="rId64"/>
    <p:sldId id="610" r:id="rId65"/>
    <p:sldId id="615" r:id="rId66"/>
    <p:sldId id="573" r:id="rId67"/>
    <p:sldId id="579" r:id="rId68"/>
  </p:sldIdLst>
  <p:sldSz cx="9144000" cy="6858000" type="screen4x3"/>
  <p:notesSz cx="7302500" cy="9586913"/>
  <p:custDataLst>
    <p:tags r:id="rId71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F5BD"/>
    <a:srgbClr val="EAEAFA"/>
    <a:srgbClr val="D5F1CF"/>
    <a:srgbClr val="F1C7C7"/>
    <a:srgbClr val="B3B3B3"/>
    <a:srgbClr val="E6E6E6"/>
    <a:srgbClr val="990000"/>
    <a:srgbClr val="D09E00"/>
    <a:srgbClr val="EBAFAF"/>
    <a:srgbClr val="ACE3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3" autoAdjust="0"/>
    <p:restoredTop sz="86345" autoAdjust="0"/>
  </p:normalViewPr>
  <p:slideViewPr>
    <p:cSldViewPr snapToObjects="1">
      <p:cViewPr varScale="1">
        <p:scale>
          <a:sx n="66" d="100"/>
          <a:sy n="66" d="100"/>
        </p:scale>
        <p:origin x="135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-6228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handoutMaster" Target="handoutMasters/handoutMaster1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tags" Target="tags/tag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Shared%20Files\Classes\CS%20213%20F'10\code\22-concurrent-programming\race-gw-2.txt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Shared%20Files\Classes\CS%20213%20F'10\code\22-concurrent-programming\race-gw-2.txt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Shared%20Files\Classes\CS%20213%20F'10\code\22-concurrent-programming\race-gw-2.txt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C00000"/>
            </a:solidFill>
          </c:spPr>
          <c:invertIfNegative val="0"/>
          <c:cat>
            <c:numRef>
              <c:f>norace!$A$2:$A$101</c:f>
              <c:numCache>
                <c:formatCode>General</c:formatCode>
                <c:ptCount val="10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</c:numCache>
            </c:numRef>
          </c:cat>
          <c:val>
            <c:numRef>
              <c:f>norace!$B$2:$B$101</c:f>
              <c:numCache>
                <c:formatCode>General</c:formatCode>
                <c:ptCount val="100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1</c:v>
                </c:pt>
                <c:pt idx="40">
                  <c:v>1</c:v>
                </c:pt>
                <c:pt idx="41">
                  <c:v>1</c:v>
                </c:pt>
                <c:pt idx="42">
                  <c:v>1</c:v>
                </c:pt>
                <c:pt idx="43">
                  <c:v>1</c:v>
                </c:pt>
                <c:pt idx="44">
                  <c:v>1</c:v>
                </c:pt>
                <c:pt idx="45">
                  <c:v>1</c:v>
                </c:pt>
                <c:pt idx="46">
                  <c:v>1</c:v>
                </c:pt>
                <c:pt idx="47">
                  <c:v>1</c:v>
                </c:pt>
                <c:pt idx="48">
                  <c:v>1</c:v>
                </c:pt>
                <c:pt idx="49">
                  <c:v>1</c:v>
                </c:pt>
                <c:pt idx="50">
                  <c:v>1</c:v>
                </c:pt>
                <c:pt idx="51">
                  <c:v>1</c:v>
                </c:pt>
                <c:pt idx="52">
                  <c:v>1</c:v>
                </c:pt>
                <c:pt idx="53">
                  <c:v>1</c:v>
                </c:pt>
                <c:pt idx="54">
                  <c:v>1</c:v>
                </c:pt>
                <c:pt idx="55">
                  <c:v>1</c:v>
                </c:pt>
                <c:pt idx="56">
                  <c:v>1</c:v>
                </c:pt>
                <c:pt idx="57">
                  <c:v>1</c:v>
                </c:pt>
                <c:pt idx="58">
                  <c:v>1</c:v>
                </c:pt>
                <c:pt idx="59">
                  <c:v>1</c:v>
                </c:pt>
                <c:pt idx="60">
                  <c:v>1</c:v>
                </c:pt>
                <c:pt idx="61">
                  <c:v>1</c:v>
                </c:pt>
                <c:pt idx="62">
                  <c:v>1</c:v>
                </c:pt>
                <c:pt idx="63">
                  <c:v>1</c:v>
                </c:pt>
                <c:pt idx="64">
                  <c:v>1</c:v>
                </c:pt>
                <c:pt idx="65">
                  <c:v>1</c:v>
                </c:pt>
                <c:pt idx="66">
                  <c:v>1</c:v>
                </c:pt>
                <c:pt idx="67">
                  <c:v>1</c:v>
                </c:pt>
                <c:pt idx="68">
                  <c:v>1</c:v>
                </c:pt>
                <c:pt idx="69">
                  <c:v>1</c:v>
                </c:pt>
                <c:pt idx="70">
                  <c:v>1</c:v>
                </c:pt>
                <c:pt idx="71">
                  <c:v>1</c:v>
                </c:pt>
                <c:pt idx="72">
                  <c:v>1</c:v>
                </c:pt>
                <c:pt idx="73">
                  <c:v>1</c:v>
                </c:pt>
                <c:pt idx="74">
                  <c:v>1</c:v>
                </c:pt>
                <c:pt idx="75">
                  <c:v>1</c:v>
                </c:pt>
                <c:pt idx="76">
                  <c:v>1</c:v>
                </c:pt>
                <c:pt idx="77">
                  <c:v>1</c:v>
                </c:pt>
                <c:pt idx="78">
                  <c:v>1</c:v>
                </c:pt>
                <c:pt idx="79">
                  <c:v>1</c:v>
                </c:pt>
                <c:pt idx="80">
                  <c:v>1</c:v>
                </c:pt>
                <c:pt idx="81">
                  <c:v>1</c:v>
                </c:pt>
                <c:pt idx="82">
                  <c:v>1</c:v>
                </c:pt>
                <c:pt idx="83">
                  <c:v>1</c:v>
                </c:pt>
                <c:pt idx="84">
                  <c:v>1</c:v>
                </c:pt>
                <c:pt idx="85">
                  <c:v>1</c:v>
                </c:pt>
                <c:pt idx="86">
                  <c:v>1</c:v>
                </c:pt>
                <c:pt idx="87">
                  <c:v>1</c:v>
                </c:pt>
                <c:pt idx="88">
                  <c:v>1</c:v>
                </c:pt>
                <c:pt idx="89">
                  <c:v>1</c:v>
                </c:pt>
                <c:pt idx="90">
                  <c:v>1</c:v>
                </c:pt>
                <c:pt idx="91">
                  <c:v>1</c:v>
                </c:pt>
                <c:pt idx="92">
                  <c:v>1</c:v>
                </c:pt>
                <c:pt idx="93">
                  <c:v>1</c:v>
                </c:pt>
                <c:pt idx="94">
                  <c:v>1</c:v>
                </c:pt>
                <c:pt idx="95">
                  <c:v>1</c:v>
                </c:pt>
                <c:pt idx="96">
                  <c:v>1</c:v>
                </c:pt>
                <c:pt idx="97">
                  <c:v>1</c:v>
                </c:pt>
                <c:pt idx="98">
                  <c:v>1</c:v>
                </c:pt>
                <c:pt idx="99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5BA-4491-858A-2D8E6FE690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0"/>
        <c:axId val="109870080"/>
        <c:axId val="109896448"/>
      </c:barChart>
      <c:catAx>
        <c:axId val="10987008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09896448"/>
        <c:crosses val="autoZero"/>
        <c:auto val="1"/>
        <c:lblAlgn val="ctr"/>
        <c:lblOffset val="100"/>
        <c:noMultiLvlLbl val="0"/>
      </c:catAx>
      <c:valAx>
        <c:axId val="109896448"/>
        <c:scaling>
          <c:orientation val="minMax"/>
          <c:max val="2"/>
          <c:min val="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09870080"/>
        <c:crosses val="autoZero"/>
        <c:crossBetween val="between"/>
        <c:majorUnit val="1"/>
        <c:minorUnit val="0.04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C00000"/>
            </a:solidFill>
          </c:spPr>
          <c:invertIfNegative val="0"/>
          <c:cat>
            <c:numRef>
              <c:f>'race-gw-2'!$A$2:$A$101</c:f>
              <c:numCache>
                <c:formatCode>General</c:formatCode>
                <c:ptCount val="10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</c:numCache>
            </c:numRef>
          </c:cat>
          <c:val>
            <c:numRef>
              <c:f>'race-gw-2'!$B$2:$B$101</c:f>
              <c:numCache>
                <c:formatCode>General</c:formatCode>
                <c:ptCount val="1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6</c:v>
                </c:pt>
                <c:pt idx="11">
                  <c:v>0</c:v>
                </c:pt>
                <c:pt idx="12">
                  <c:v>0</c:v>
                </c:pt>
                <c:pt idx="13">
                  <c:v>4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7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1</c:v>
                </c:pt>
                <c:pt idx="25">
                  <c:v>3</c:v>
                </c:pt>
                <c:pt idx="26">
                  <c:v>0</c:v>
                </c:pt>
                <c:pt idx="27">
                  <c:v>3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7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7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7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7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7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6</c:v>
                </c:pt>
                <c:pt idx="70">
                  <c:v>1</c:v>
                </c:pt>
                <c:pt idx="71">
                  <c:v>0</c:v>
                </c:pt>
                <c:pt idx="72">
                  <c:v>0</c:v>
                </c:pt>
                <c:pt idx="73">
                  <c:v>1</c:v>
                </c:pt>
                <c:pt idx="74">
                  <c:v>0</c:v>
                </c:pt>
                <c:pt idx="75">
                  <c:v>0</c:v>
                </c:pt>
                <c:pt idx="76">
                  <c:v>1</c:v>
                </c:pt>
                <c:pt idx="77">
                  <c:v>0</c:v>
                </c:pt>
                <c:pt idx="78">
                  <c:v>1</c:v>
                </c:pt>
                <c:pt idx="79">
                  <c:v>6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12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7</c:v>
                </c:pt>
                <c:pt idx="98">
                  <c:v>0</c:v>
                </c:pt>
                <c:pt idx="9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95F-4EFD-9004-F89CCA54DB7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0"/>
        <c:axId val="110182784"/>
        <c:axId val="110184320"/>
      </c:barChart>
      <c:catAx>
        <c:axId val="11018278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10184320"/>
        <c:crosses val="autoZero"/>
        <c:auto val="1"/>
        <c:lblAlgn val="ctr"/>
        <c:lblOffset val="100"/>
        <c:noMultiLvlLbl val="0"/>
      </c:catAx>
      <c:valAx>
        <c:axId val="11018432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10182784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C00000"/>
            </a:solidFill>
          </c:spPr>
          <c:invertIfNegative val="0"/>
          <c:cat>
            <c:numRef>
              <c:f>'race-laptop-1'!$A$2:$A$101</c:f>
              <c:numCache>
                <c:formatCode>General</c:formatCode>
                <c:ptCount val="10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</c:numCache>
            </c:numRef>
          </c:cat>
          <c:val>
            <c:numRef>
              <c:f>'race-laptop-1'!$B$2:$B$101</c:f>
              <c:numCache>
                <c:formatCode>General</c:formatCode>
                <c:ptCount val="100"/>
                <c:pt idx="0">
                  <c:v>0</c:v>
                </c:pt>
                <c:pt idx="1">
                  <c:v>2</c:v>
                </c:pt>
                <c:pt idx="2">
                  <c:v>0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2</c:v>
                </c:pt>
                <c:pt idx="9">
                  <c:v>0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2</c:v>
                </c:pt>
                <c:pt idx="18">
                  <c:v>0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2</c:v>
                </c:pt>
                <c:pt idx="25">
                  <c:v>0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1</c:v>
                </c:pt>
                <c:pt idx="40">
                  <c:v>1</c:v>
                </c:pt>
                <c:pt idx="41">
                  <c:v>1</c:v>
                </c:pt>
                <c:pt idx="42">
                  <c:v>2</c:v>
                </c:pt>
                <c:pt idx="43">
                  <c:v>0</c:v>
                </c:pt>
                <c:pt idx="44">
                  <c:v>1</c:v>
                </c:pt>
                <c:pt idx="45">
                  <c:v>1</c:v>
                </c:pt>
                <c:pt idx="46">
                  <c:v>1</c:v>
                </c:pt>
                <c:pt idx="47">
                  <c:v>1</c:v>
                </c:pt>
                <c:pt idx="48">
                  <c:v>1</c:v>
                </c:pt>
                <c:pt idx="49">
                  <c:v>1</c:v>
                </c:pt>
                <c:pt idx="50">
                  <c:v>2</c:v>
                </c:pt>
                <c:pt idx="51">
                  <c:v>1</c:v>
                </c:pt>
                <c:pt idx="52">
                  <c:v>0</c:v>
                </c:pt>
                <c:pt idx="53">
                  <c:v>1</c:v>
                </c:pt>
                <c:pt idx="54">
                  <c:v>1</c:v>
                </c:pt>
                <c:pt idx="55">
                  <c:v>1</c:v>
                </c:pt>
                <c:pt idx="56">
                  <c:v>1</c:v>
                </c:pt>
                <c:pt idx="57">
                  <c:v>1</c:v>
                </c:pt>
                <c:pt idx="58">
                  <c:v>1</c:v>
                </c:pt>
                <c:pt idx="59">
                  <c:v>1</c:v>
                </c:pt>
                <c:pt idx="60">
                  <c:v>1</c:v>
                </c:pt>
                <c:pt idx="61">
                  <c:v>1</c:v>
                </c:pt>
                <c:pt idx="62">
                  <c:v>1</c:v>
                </c:pt>
                <c:pt idx="63">
                  <c:v>1</c:v>
                </c:pt>
                <c:pt idx="64">
                  <c:v>1</c:v>
                </c:pt>
                <c:pt idx="65">
                  <c:v>1</c:v>
                </c:pt>
                <c:pt idx="66">
                  <c:v>1</c:v>
                </c:pt>
                <c:pt idx="67">
                  <c:v>1</c:v>
                </c:pt>
                <c:pt idx="68">
                  <c:v>1</c:v>
                </c:pt>
                <c:pt idx="69">
                  <c:v>1</c:v>
                </c:pt>
                <c:pt idx="70">
                  <c:v>1</c:v>
                </c:pt>
                <c:pt idx="71">
                  <c:v>1</c:v>
                </c:pt>
                <c:pt idx="72">
                  <c:v>1</c:v>
                </c:pt>
                <c:pt idx="73">
                  <c:v>1</c:v>
                </c:pt>
                <c:pt idx="74">
                  <c:v>1</c:v>
                </c:pt>
                <c:pt idx="75">
                  <c:v>1</c:v>
                </c:pt>
                <c:pt idx="76">
                  <c:v>1</c:v>
                </c:pt>
                <c:pt idx="77">
                  <c:v>1</c:v>
                </c:pt>
                <c:pt idx="78">
                  <c:v>1</c:v>
                </c:pt>
                <c:pt idx="79">
                  <c:v>1</c:v>
                </c:pt>
                <c:pt idx="80">
                  <c:v>1</c:v>
                </c:pt>
                <c:pt idx="81">
                  <c:v>1</c:v>
                </c:pt>
                <c:pt idx="82">
                  <c:v>1</c:v>
                </c:pt>
                <c:pt idx="83">
                  <c:v>1</c:v>
                </c:pt>
                <c:pt idx="84">
                  <c:v>1</c:v>
                </c:pt>
                <c:pt idx="85">
                  <c:v>2</c:v>
                </c:pt>
                <c:pt idx="86">
                  <c:v>0</c:v>
                </c:pt>
                <c:pt idx="87">
                  <c:v>1</c:v>
                </c:pt>
                <c:pt idx="88">
                  <c:v>1</c:v>
                </c:pt>
                <c:pt idx="89">
                  <c:v>1</c:v>
                </c:pt>
                <c:pt idx="90">
                  <c:v>1</c:v>
                </c:pt>
                <c:pt idx="91">
                  <c:v>1</c:v>
                </c:pt>
                <c:pt idx="92">
                  <c:v>1</c:v>
                </c:pt>
                <c:pt idx="93">
                  <c:v>1</c:v>
                </c:pt>
                <c:pt idx="94">
                  <c:v>1</c:v>
                </c:pt>
                <c:pt idx="95">
                  <c:v>1</c:v>
                </c:pt>
                <c:pt idx="96">
                  <c:v>1</c:v>
                </c:pt>
                <c:pt idx="97">
                  <c:v>1</c:v>
                </c:pt>
                <c:pt idx="98">
                  <c:v>1</c:v>
                </c:pt>
                <c:pt idx="99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180-4E74-8A7B-071434545A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0"/>
        <c:axId val="110224896"/>
        <c:axId val="110226432"/>
      </c:barChart>
      <c:catAx>
        <c:axId val="11022489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10226432"/>
        <c:crosses val="autoZero"/>
        <c:auto val="1"/>
        <c:lblAlgn val="ctr"/>
        <c:lblOffset val="100"/>
        <c:noMultiLvlLbl val="0"/>
      </c:catAx>
      <c:valAx>
        <c:axId val="110226432"/>
        <c:scaling>
          <c:orientation val="minMax"/>
          <c:max val="3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10224896"/>
        <c:crosses val="autoZero"/>
        <c:crossBetween val="between"/>
        <c:majorUnit val="1"/>
      </c:valAx>
    </c:plotArea>
    <c:plotVisOnly val="1"/>
    <c:dispBlanksAs val="gap"/>
    <c:showDLblsOverMax val="0"/>
  </c:chart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195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195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83587096-7852-44F5-9A71-D621B1FF24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9477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40F64717-A5A5-4C4E-9291-2F18B7410B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1613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803353-72E2-470C-8E67-87750F01FAF1}" type="slidenum">
              <a:rPr lang="en-US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5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5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2657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4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4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8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8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8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8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8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8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4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9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3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1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6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5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 How do you handle receiving requests?</a:t>
            </a:r>
            <a:r>
              <a:rPr lang="en-US" baseline="0" dirty="0"/>
              <a:t>  How much to read from a request?  What if the client never finishes sending its request?</a:t>
            </a:r>
            <a:endParaRPr lang="en-US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7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2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3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77464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4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5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6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6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7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7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0005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8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5506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64232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1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4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4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4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75052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4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59570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4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85924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4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99616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4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437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1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1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8409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5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0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2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2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3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897813" y="-26988"/>
            <a:ext cx="1309687" cy="2778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</a:rPr>
              <a:t>Carnegie Mellon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8830843" y="6611779"/>
            <a:ext cx="33682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  <p:sldLayoutId id="2147483650" r:id="rId12"/>
    <p:sldLayoutId id="2147483649" r:id="rId13"/>
  </p:sldLayoutIdLst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949450"/>
          </a:xfrm>
        </p:spPr>
        <p:txBody>
          <a:bodyPr/>
          <a:lstStyle/>
          <a:p>
            <a:pPr marL="0" indent="0"/>
            <a:r>
              <a:rPr lang="en-US" dirty="0"/>
              <a:t>Concurrent Programming</a:t>
            </a:r>
            <a:br>
              <a:rPr lang="en-US" dirty="0"/>
            </a:br>
            <a:br>
              <a:rPr lang="en-US" dirty="0"/>
            </a:br>
            <a:r>
              <a:rPr lang="en-US" sz="2000" b="0" dirty="0"/>
              <a:t>15-213/14-513/15-513: Introduction to Computer Systems</a:t>
            </a:r>
            <a:br>
              <a:rPr lang="en-US" sz="2000" b="0" dirty="0"/>
            </a:br>
            <a:r>
              <a:rPr lang="en-US" sz="2000" b="0" dirty="0"/>
              <a:t>23</a:t>
            </a:r>
            <a:r>
              <a:rPr lang="en-US" sz="2000" b="0" baseline="30000" dirty="0"/>
              <a:t>rd</a:t>
            </a:r>
            <a:r>
              <a:rPr lang="en-US" sz="2000" b="0" dirty="0"/>
              <a:t> Lecture, July 25, 2023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3ABCD11-B889-D23B-68DC-4B9D0237800B}"/>
              </a:ext>
            </a:extLst>
          </p:cNvPr>
          <p:cNvSpPr txBox="1"/>
          <p:nvPr/>
        </p:nvSpPr>
        <p:spPr>
          <a:xfrm>
            <a:off x="685800" y="4382815"/>
            <a:ext cx="461141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200"/>
              <a:buFont typeface="Noto Sans Symbols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Instructors: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Brian Railing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</a:t>
            </a:r>
            <a:r>
              <a:rPr lang="en-US" dirty="0" err="1"/>
              <a:t>Printf</a:t>
            </a:r>
            <a:r>
              <a:rPr lang="en-US" dirty="0"/>
              <a:t> Deadlock</a:t>
            </a:r>
          </a:p>
        </p:txBody>
      </p:sp>
      <p:sp>
        <p:nvSpPr>
          <p:cNvPr id="4" name="AutoShape 4" descr="https://lh3.googleusercontent.com/-q66TROhVilE/TXE1Fotn7OI/AAAAAAAAAIw/B3jfPvTZfCs/s1600/Deadlocking.gif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4800" y="1166842"/>
            <a:ext cx="8912225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static 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sigchld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(int unused)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int status;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pid_t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((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waitpid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(-1, &amp;status, WNOHANG)) &gt; 0)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("Child %d exited with status %04x\n",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status);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 main(void)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signal(SIGCHLD,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sigchld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for (int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 1000000;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pid_t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fork();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== 0)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_exit(0);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// in parent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("Child #%d=%d started\n",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09600" y="3365942"/>
            <a:ext cx="8142246" cy="3046988"/>
          </a:xfrm>
          <a:prstGeom prst="rect">
            <a:avLst/>
          </a:prstGeom>
          <a:solidFill>
            <a:srgbClr val="D5F1CF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gdb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#0  0x00007ffff7b197fc in __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lll_lock_wait_private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#1  0x00007ffff7a5b00e in _L_lock_1177 ()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#2  0x00007ffff7a557f4 in _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IO_vfprintf_internal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#3  0x00007ffff7a604e9 in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format="Child %d exited with status %04x\n")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#4  0x0000000000400678 in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sigchld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#5  &lt;signal handler called&gt;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#6  0x00007ffff7a5583f in _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IO_vfprintf_internal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#7  0x00007ffff7a604e9 in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format="Child #%d=%d started\n")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#8  0x00000000004006d2 in main ()</a:t>
            </a:r>
          </a:p>
        </p:txBody>
      </p:sp>
    </p:spTree>
    <p:extLst>
      <p:ext uri="{BB962C8B-B14F-4D97-AF65-F5344CB8AC3E}">
        <p14:creationId xmlns:p14="http://schemas.microsoft.com/office/powerpoint/2010/main" val="23102205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Does </a:t>
            </a:r>
            <a:r>
              <a:rPr lang="en-US" dirty="0" err="1"/>
              <a:t>Printf</a:t>
            </a:r>
            <a:r>
              <a:rPr lang="en-US" dirty="0"/>
              <a:t> require Locks?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40A6E2-FDAC-5749-9980-CCF2E9682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875" y="1362075"/>
            <a:ext cx="7896225" cy="695325"/>
          </a:xfrm>
        </p:spPr>
        <p:txBody>
          <a:bodyPr/>
          <a:lstStyle/>
          <a:p>
            <a:r>
              <a:rPr lang="en-US" dirty="0" err="1"/>
              <a:t>Printf</a:t>
            </a:r>
            <a:r>
              <a:rPr lang="en-US" dirty="0"/>
              <a:t> (and </a:t>
            </a:r>
            <a:r>
              <a:rPr lang="en-US" dirty="0" err="1"/>
              <a:t>fprintf</a:t>
            </a:r>
            <a:r>
              <a:rPr lang="en-US" dirty="0"/>
              <a:t>, </a:t>
            </a:r>
            <a:r>
              <a:rPr lang="en-US" dirty="0" err="1"/>
              <a:t>sprintf</a:t>
            </a:r>
            <a:r>
              <a:rPr lang="en-US" dirty="0"/>
              <a:t>) implement </a:t>
            </a:r>
            <a:r>
              <a:rPr lang="en-US" i="1" dirty="0"/>
              <a:t>buffered</a:t>
            </a:r>
            <a:r>
              <a:rPr lang="en-US" dirty="0"/>
              <a:t> I/O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Require locks to access the shared buffers</a:t>
            </a:r>
          </a:p>
        </p:txBody>
      </p:sp>
      <p:sp>
        <p:nvSpPr>
          <p:cNvPr id="4" name="AutoShape 4" descr="https://lh3.googleusercontent.com/-q66TROhVilE/TXE1Fotn7OI/AAAAAAAAAIw/B3jfPvTZfCs/s1600/Deadlocking.gif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B9EB182A-7787-7B4D-81B3-08A9AC99BD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2633246"/>
            <a:ext cx="2362200" cy="441325"/>
          </a:xfrm>
          <a:prstGeom prst="rect">
            <a:avLst/>
          </a:prstGeom>
          <a:solidFill>
            <a:srgbClr val="F1C7C7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000" dirty="0">
                <a:latin typeface="Calibri" pitchFamily="34" charset="0"/>
              </a:rPr>
              <a:t>unread</a:t>
            </a:r>
          </a:p>
        </p:txBody>
      </p:sp>
      <p:sp>
        <p:nvSpPr>
          <p:cNvPr id="8" name="Rectangle 17">
            <a:extLst>
              <a:ext uri="{FF2B5EF4-FFF2-40B4-BE49-F238E27FC236}">
                <a16:creationId xmlns:a16="http://schemas.microsoft.com/office/drawing/2014/main" id="{283DB2D5-AB9A-6E44-95F8-FE7879CCD6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2633246"/>
            <a:ext cx="2362200" cy="441325"/>
          </a:xfrm>
          <a:prstGeom prst="rect">
            <a:avLst/>
          </a:prstGeom>
          <a:solidFill>
            <a:srgbClr val="D5F1C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000" dirty="0">
                <a:latin typeface="Calibri" pitchFamily="34" charset="0"/>
              </a:rPr>
              <a:t>already read</a:t>
            </a:r>
          </a:p>
        </p:txBody>
      </p:sp>
      <p:sp>
        <p:nvSpPr>
          <p:cNvPr id="9" name="Rectangle 18">
            <a:extLst>
              <a:ext uri="{FF2B5EF4-FFF2-40B4-BE49-F238E27FC236}">
                <a16:creationId xmlns:a16="http://schemas.microsoft.com/office/drawing/2014/main" id="{D543DC17-9DE8-A94B-A53C-C722AD8B7A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2633246"/>
            <a:ext cx="8229600" cy="44132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10" name="Rectangle 19">
            <a:extLst>
              <a:ext uri="{FF2B5EF4-FFF2-40B4-BE49-F238E27FC236}">
                <a16:creationId xmlns:a16="http://schemas.microsoft.com/office/drawing/2014/main" id="{2927157B-723D-6F4C-9802-95F2906FF6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113" y="2633246"/>
            <a:ext cx="2452687" cy="44132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000" dirty="0">
                <a:latin typeface="Calibri" pitchFamily="34" charset="0"/>
              </a:rPr>
              <a:t>no longer in buffer</a:t>
            </a:r>
          </a:p>
        </p:txBody>
      </p:sp>
      <p:sp>
        <p:nvSpPr>
          <p:cNvPr id="11" name="Rectangle 20">
            <a:extLst>
              <a:ext uri="{FF2B5EF4-FFF2-40B4-BE49-F238E27FC236}">
                <a16:creationId xmlns:a16="http://schemas.microsoft.com/office/drawing/2014/main" id="{30D3803C-CED5-EC47-98A5-CFB012ABD1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2633246"/>
            <a:ext cx="1524000" cy="44132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000" dirty="0">
                <a:latin typeface="Calibri" pitchFamily="34" charset="0"/>
              </a:rPr>
              <a:t>unseen</a:t>
            </a:r>
          </a:p>
        </p:txBody>
      </p:sp>
      <p:sp>
        <p:nvSpPr>
          <p:cNvPr id="12" name="Arc 21">
            <a:extLst>
              <a:ext uri="{FF2B5EF4-FFF2-40B4-BE49-F238E27FC236}">
                <a16:creationId xmlns:a16="http://schemas.microsoft.com/office/drawing/2014/main" id="{B51EDF88-B21C-734C-89B2-55731382D314}"/>
              </a:ext>
            </a:extLst>
          </p:cNvPr>
          <p:cNvSpPr>
            <a:spLocks/>
          </p:cNvSpPr>
          <p:nvPr/>
        </p:nvSpPr>
        <p:spPr bwMode="auto">
          <a:xfrm rot="-5400000" flipH="1" flipV="1">
            <a:off x="6854910" y="3088213"/>
            <a:ext cx="457200" cy="461665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3" name="Rectangle 22">
            <a:extLst>
              <a:ext uri="{FF2B5EF4-FFF2-40B4-BE49-F238E27FC236}">
                <a16:creationId xmlns:a16="http://schemas.microsoft.com/office/drawing/2014/main" id="{6A8B75EB-88C2-104A-B9C0-C5CA5A427A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6010" y="3395246"/>
            <a:ext cx="2590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/>
            <a:r>
              <a:rPr lang="en-US" sz="1600" dirty="0">
                <a:latin typeface="Calibri" pitchFamily="34" charset="0"/>
              </a:rPr>
              <a:t>Current File Position</a:t>
            </a:r>
          </a:p>
        </p:txBody>
      </p:sp>
      <p:sp>
        <p:nvSpPr>
          <p:cNvPr id="14" name="Line 23">
            <a:extLst>
              <a:ext uri="{FF2B5EF4-FFF2-40B4-BE49-F238E27FC236}">
                <a16:creationId xmlns:a16="http://schemas.microsoft.com/office/drawing/2014/main" id="{81A50B9C-8164-194C-B2A2-B442FE821F6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90800" y="2209800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5" name="Line 24">
            <a:extLst>
              <a:ext uri="{FF2B5EF4-FFF2-40B4-BE49-F238E27FC236}">
                <a16:creationId xmlns:a16="http://schemas.microsoft.com/office/drawing/2014/main" id="{92186A69-1516-4148-B4E6-AD77F40B3DE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15200" y="2209800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6" name="Line 25">
            <a:extLst>
              <a:ext uri="{FF2B5EF4-FFF2-40B4-BE49-F238E27FC236}">
                <a16:creationId xmlns:a16="http://schemas.microsoft.com/office/drawing/2014/main" id="{4DEC5844-662E-9347-A6A0-FCB128C3775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90800" y="2362200"/>
            <a:ext cx="4724400" cy="79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7" name="Rectangle 26">
            <a:extLst>
              <a:ext uri="{FF2B5EF4-FFF2-40B4-BE49-F238E27FC236}">
                <a16:creationId xmlns:a16="http://schemas.microsoft.com/office/drawing/2014/main" id="{6D7FDA4C-1E17-DD42-9C42-15DDC4DC4E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2209800"/>
            <a:ext cx="2667000" cy="33855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600" dirty="0">
                <a:latin typeface="Calibri" pitchFamily="34" charset="0"/>
              </a:rPr>
              <a:t>Buffered Portion</a:t>
            </a:r>
          </a:p>
        </p:txBody>
      </p:sp>
    </p:spTree>
    <p:extLst>
      <p:ext uri="{BB962C8B-B14F-4D97-AF65-F5344CB8AC3E}">
        <p14:creationId xmlns:p14="http://schemas.microsoft.com/office/powerpoint/2010/main" val="32621215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Livelock</a:t>
            </a:r>
            <a:endParaRPr lang="en-US" dirty="0"/>
          </a:p>
        </p:txBody>
      </p:sp>
      <p:pic>
        <p:nvPicPr>
          <p:cNvPr id="2050" name="Picture 2" descr="https://lh5.googleusercontent.com/-KZDxfOJ5u_g/TXE0svHt5FI/AAAAAAAAAIs/iGcOARn0X00/s320/blockin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2644455"/>
            <a:ext cx="3048000" cy="220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oundabout of Failure. Fail. You have arrived. sad part is these where designed to not cause traffic jams. such fail.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10" t="8212" r="9761" b="24588"/>
          <a:stretch/>
        </p:blipFill>
        <p:spPr bwMode="auto">
          <a:xfrm>
            <a:off x="228600" y="1846896"/>
            <a:ext cx="5709920" cy="3840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05963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Livelock</a:t>
            </a:r>
            <a:endParaRPr lang="en-US" dirty="0"/>
          </a:p>
        </p:txBody>
      </p:sp>
      <p:pic>
        <p:nvPicPr>
          <p:cNvPr id="2050" name="Picture 2" descr="https://lh5.googleusercontent.com/-KZDxfOJ5u_g/TXE0svHt5FI/AAAAAAAAAIs/iGcOARn0X00/s320/blockin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2644455"/>
            <a:ext cx="3048000" cy="220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oundabout of Failure. Fail. You have arrived. sad part is these where designed to not cause traffic jams. such fail.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10" t="8212" r="9761" b="24588"/>
          <a:stretch/>
        </p:blipFill>
        <p:spPr bwMode="auto">
          <a:xfrm>
            <a:off x="228600" y="1846896"/>
            <a:ext cx="5709920" cy="3840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Group 15"/>
          <p:cNvGrpSpPr/>
          <p:nvPr/>
        </p:nvGrpSpPr>
        <p:grpSpPr>
          <a:xfrm>
            <a:off x="6553200" y="2743200"/>
            <a:ext cx="1657471" cy="1551383"/>
            <a:chOff x="6553200" y="2743200"/>
            <a:chExt cx="1657471" cy="1551383"/>
          </a:xfrm>
        </p:grpSpPr>
        <p:sp>
          <p:nvSpPr>
            <p:cNvPr id="11" name="Donut 10"/>
            <p:cNvSpPr/>
            <p:nvPr/>
          </p:nvSpPr>
          <p:spPr bwMode="auto">
            <a:xfrm>
              <a:off x="6553200" y="2743200"/>
              <a:ext cx="1501455" cy="1501455"/>
            </a:xfrm>
            <a:prstGeom prst="donut">
              <a:avLst>
                <a:gd name="adj" fmla="val 11633"/>
              </a:avLst>
            </a:prstGeom>
            <a:solidFill>
              <a:srgbClr val="FFFF00"/>
            </a:solidFill>
            <a:ln w="28575">
              <a:solidFill>
                <a:srgbClr val="C00000"/>
              </a:solidFill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ight Arrow 11"/>
            <p:cNvSpPr/>
            <p:nvPr/>
          </p:nvSpPr>
          <p:spPr bwMode="auto">
            <a:xfrm rot="7158498">
              <a:off x="7404935" y="3488846"/>
              <a:ext cx="914400" cy="697073"/>
            </a:xfrm>
            <a:prstGeom prst="rightArrow">
              <a:avLst/>
            </a:prstGeom>
            <a:solidFill>
              <a:srgbClr val="FF0000"/>
            </a:solidFill>
            <a:ln w="28575">
              <a:solidFill>
                <a:srgbClr val="C00000"/>
              </a:solidFill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76196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Starvation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81600" y="1362075"/>
            <a:ext cx="3111500" cy="4972050"/>
          </a:xfrm>
        </p:spPr>
        <p:txBody>
          <a:bodyPr/>
          <a:lstStyle/>
          <a:p>
            <a:r>
              <a:rPr lang="en-US" dirty="0"/>
              <a:t>Yellow must yield to green</a:t>
            </a:r>
          </a:p>
          <a:p>
            <a:r>
              <a:rPr lang="en-US" dirty="0"/>
              <a:t>Continuous stream of green cars</a:t>
            </a:r>
          </a:p>
          <a:p>
            <a:r>
              <a:rPr lang="en-US" dirty="0"/>
              <a:t>Overall system makes progress, but some individuals wait indefinitely</a:t>
            </a:r>
          </a:p>
        </p:txBody>
      </p:sp>
      <p:pic>
        <p:nvPicPr>
          <p:cNvPr id="1026" name="Picture 2" descr="raffic example of starv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0"/>
            <a:ext cx="5019675" cy="436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47792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Concurrent Programming is Hard!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1" y="1362074"/>
            <a:ext cx="8534400" cy="5114925"/>
          </a:xfrm>
        </p:spPr>
        <p:txBody>
          <a:bodyPr/>
          <a:lstStyle/>
          <a:p>
            <a:r>
              <a:rPr lang="en-US" sz="2600" dirty="0"/>
              <a:t>Classical problem classes of concurrent programs:</a:t>
            </a:r>
          </a:p>
          <a:p>
            <a:pPr lvl="1"/>
            <a:r>
              <a:rPr lang="en-US" sz="2200" b="1" i="1" dirty="0"/>
              <a:t>Races:</a:t>
            </a:r>
            <a:r>
              <a:rPr lang="en-US" sz="2200" dirty="0"/>
              <a:t> outcome depends on arbitrary scheduling decisions elsewhere in the system</a:t>
            </a:r>
          </a:p>
          <a:p>
            <a:pPr lvl="2"/>
            <a:r>
              <a:rPr lang="en-US" dirty="0"/>
              <a:t>Example: who gets the last seat on the airplane?</a:t>
            </a:r>
          </a:p>
          <a:p>
            <a:pPr lvl="1"/>
            <a:r>
              <a:rPr lang="en-US" sz="2200" b="1" i="1" dirty="0"/>
              <a:t>Deadlock:</a:t>
            </a:r>
            <a:r>
              <a:rPr lang="en-US" sz="2200" dirty="0"/>
              <a:t> improper resource allocation prevents forward progress</a:t>
            </a:r>
          </a:p>
          <a:p>
            <a:pPr lvl="2"/>
            <a:r>
              <a:rPr lang="en-US" dirty="0"/>
              <a:t>Example: traffic gridlock</a:t>
            </a:r>
          </a:p>
          <a:p>
            <a:pPr lvl="1"/>
            <a:r>
              <a:rPr lang="en-US" sz="2200" b="1" i="1" dirty="0" err="1"/>
              <a:t>Livelock</a:t>
            </a:r>
            <a:r>
              <a:rPr lang="en-US" sz="2200" b="1" i="1" dirty="0"/>
              <a:t> / Starvation / Fairness</a:t>
            </a:r>
            <a:r>
              <a:rPr lang="en-US" sz="2200" dirty="0"/>
              <a:t>: external events and/or system scheduling decisions can prevent sub-task progress</a:t>
            </a:r>
          </a:p>
          <a:p>
            <a:pPr lvl="2"/>
            <a:r>
              <a:rPr lang="en-US" dirty="0"/>
              <a:t>Example: people always jump in front of you in line</a:t>
            </a:r>
          </a:p>
          <a:p>
            <a:r>
              <a:rPr lang="en-US" sz="2600" dirty="0"/>
              <a:t>Many aspects of concurrent programming are beyond the scope of our course..</a:t>
            </a:r>
          </a:p>
          <a:p>
            <a:pPr lvl="1"/>
            <a:r>
              <a:rPr lang="en-US" sz="2200" dirty="0"/>
              <a:t>but, not all </a:t>
            </a:r>
            <a:r>
              <a:rPr lang="en-US" sz="2200" dirty="0">
                <a:sym typeface="Wingdings"/>
              </a:rPr>
              <a:t></a:t>
            </a:r>
          </a:p>
          <a:p>
            <a:pPr lvl="1"/>
            <a:r>
              <a:rPr lang="en-US" sz="2200" dirty="0">
                <a:sym typeface="Wingdings"/>
              </a:rPr>
              <a:t>We’ll cover some of these aspects in the next few lectures. </a:t>
            </a:r>
            <a:endParaRPr lang="en-US" sz="2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0609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Concurrent Programming is Hard!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2209800"/>
            <a:ext cx="8763001" cy="3657599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It may be hard, but …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	it can be useful and sometimes necessary!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33930" y="3429000"/>
            <a:ext cx="4533870" cy="492443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Calibri" pitchFamily="34" charset="0"/>
              </a:rPr>
              <a:t>more and more </a:t>
            </a:r>
            <a:r>
              <a:rPr lang="en-US" sz="3200" dirty="0">
                <a:latin typeface="Calibri" pitchFamily="34" charset="0"/>
              </a:rPr>
              <a:t>necessary!</a:t>
            </a:r>
          </a:p>
        </p:txBody>
      </p:sp>
    </p:spTree>
    <p:extLst>
      <p:ext uri="{BB962C8B-B14F-4D97-AF65-F5344CB8AC3E}">
        <p14:creationId xmlns:p14="http://schemas.microsoft.com/office/powerpoint/2010/main" val="3733763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6"/>
          <p:cNvGrpSpPr/>
          <p:nvPr/>
        </p:nvGrpSpPr>
        <p:grpSpPr>
          <a:xfrm>
            <a:off x="357018" y="4132968"/>
            <a:ext cx="6500982" cy="1371600"/>
            <a:chOff x="357018" y="4132968"/>
            <a:chExt cx="6500982" cy="1371600"/>
          </a:xfrm>
        </p:grpSpPr>
        <p:sp>
          <p:nvSpPr>
            <p:cNvPr id="56" name="Rectangle 55"/>
            <p:cNvSpPr/>
            <p:nvPr/>
          </p:nvSpPr>
          <p:spPr bwMode="auto">
            <a:xfrm>
              <a:off x="1447800" y="4132968"/>
              <a:ext cx="5410200" cy="13716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6324600" y="4507795"/>
              <a:ext cx="381000" cy="685800"/>
              <a:chOff x="3984" y="3264"/>
              <a:chExt cx="240" cy="432"/>
            </a:xfrm>
          </p:grpSpPr>
          <p:sp>
            <p:nvSpPr>
              <p:cNvPr id="759813" name="Line 5"/>
              <p:cNvSpPr>
                <a:spLocks noChangeShapeType="1"/>
              </p:cNvSpPr>
              <p:nvPr/>
            </p:nvSpPr>
            <p:spPr bwMode="auto">
              <a:xfrm>
                <a:off x="3984" y="3696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4" name="Line 6"/>
              <p:cNvSpPr>
                <a:spLocks noChangeShapeType="1"/>
              </p:cNvSpPr>
              <p:nvPr/>
            </p:nvSpPr>
            <p:spPr bwMode="auto">
              <a:xfrm flipV="1">
                <a:off x="4224" y="3264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5" name="Line 7"/>
              <p:cNvSpPr>
                <a:spLocks noChangeShapeType="1"/>
              </p:cNvSpPr>
              <p:nvPr/>
            </p:nvSpPr>
            <p:spPr bwMode="auto">
              <a:xfrm flipH="1">
                <a:off x="3984" y="3264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</p:grpSp>
        <p:grpSp>
          <p:nvGrpSpPr>
            <p:cNvPr id="4" name="Group 8"/>
            <p:cNvGrpSpPr>
              <a:grpSpLocks/>
            </p:cNvGrpSpPr>
            <p:nvPr/>
          </p:nvGrpSpPr>
          <p:grpSpPr bwMode="auto">
            <a:xfrm rot="10800000" flipV="1">
              <a:off x="1676400" y="4507795"/>
              <a:ext cx="381000" cy="685800"/>
              <a:chOff x="3984" y="3264"/>
              <a:chExt cx="240" cy="432"/>
            </a:xfrm>
          </p:grpSpPr>
          <p:sp>
            <p:nvSpPr>
              <p:cNvPr id="759817" name="Line 9"/>
              <p:cNvSpPr>
                <a:spLocks noChangeShapeType="1"/>
              </p:cNvSpPr>
              <p:nvPr/>
            </p:nvSpPr>
            <p:spPr bwMode="auto">
              <a:xfrm>
                <a:off x="3984" y="3696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8" name="Line 10"/>
              <p:cNvSpPr>
                <a:spLocks noChangeShapeType="1"/>
              </p:cNvSpPr>
              <p:nvPr/>
            </p:nvSpPr>
            <p:spPr bwMode="auto">
              <a:xfrm flipV="1">
                <a:off x="4224" y="3264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9" name="Line 11"/>
              <p:cNvSpPr>
                <a:spLocks noChangeShapeType="1"/>
              </p:cNvSpPr>
              <p:nvPr/>
            </p:nvSpPr>
            <p:spPr bwMode="auto">
              <a:xfrm flipH="1">
                <a:off x="3984" y="3264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</p:grpSp>
        <p:sp>
          <p:nvSpPr>
            <p:cNvPr id="759820" name="Text Box 12"/>
            <p:cNvSpPr txBox="1">
              <a:spLocks noChangeArrowheads="1"/>
            </p:cNvSpPr>
            <p:nvPr/>
          </p:nvSpPr>
          <p:spPr bwMode="auto">
            <a:xfrm>
              <a:off x="357018" y="4352517"/>
              <a:ext cx="938382" cy="92333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r>
                <a:rPr lang="en-US" sz="1800" dirty="0">
                  <a:solidFill>
                    <a:srgbClr val="C00000"/>
                  </a:solidFill>
                  <a:latin typeface="Calibri" pitchFamily="34" charset="0"/>
                </a:rPr>
                <a:t>Client / Server</a:t>
              </a:r>
            </a:p>
            <a:p>
              <a:r>
                <a:rPr lang="en-US" sz="1800" dirty="0">
                  <a:solidFill>
                    <a:srgbClr val="C00000"/>
                  </a:solidFill>
                  <a:latin typeface="Calibri" pitchFamily="34" charset="0"/>
                </a:rPr>
                <a:t>Session</a:t>
              </a:r>
            </a:p>
          </p:txBody>
        </p:sp>
      </p:grpSp>
      <p:sp>
        <p:nvSpPr>
          <p:cNvPr id="759821" name="Rectangle 13"/>
          <p:cNvSpPr>
            <a:spLocks noGrp="1" noChangeArrowheads="1"/>
          </p:cNvSpPr>
          <p:nvPr>
            <p:ph type="title"/>
          </p:nvPr>
        </p:nvSpPr>
        <p:spPr>
          <a:xfrm>
            <a:off x="357018" y="381000"/>
            <a:ext cx="7592093" cy="762000"/>
          </a:xfrm>
        </p:spPr>
        <p:txBody>
          <a:bodyPr/>
          <a:lstStyle/>
          <a:p>
            <a:r>
              <a:rPr lang="en-US" dirty="0"/>
              <a:t>Reminder: Iterative Echo Server</a:t>
            </a:r>
          </a:p>
        </p:txBody>
      </p:sp>
      <p:sp>
        <p:nvSpPr>
          <p:cNvPr id="759822" name="Text Box 14"/>
          <p:cNvSpPr txBox="1">
            <a:spLocks noChangeArrowheads="1"/>
          </p:cNvSpPr>
          <p:nvPr/>
        </p:nvSpPr>
        <p:spPr bwMode="auto">
          <a:xfrm>
            <a:off x="2362200" y="1066800"/>
            <a:ext cx="912750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Client</a:t>
            </a:r>
          </a:p>
        </p:txBody>
      </p:sp>
      <p:sp>
        <p:nvSpPr>
          <p:cNvPr id="759823" name="Text Box 15"/>
          <p:cNvSpPr txBox="1">
            <a:spLocks noChangeArrowheads="1"/>
          </p:cNvSpPr>
          <p:nvPr/>
        </p:nvSpPr>
        <p:spPr bwMode="auto">
          <a:xfrm>
            <a:off x="5136138" y="1066800"/>
            <a:ext cx="993670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Server</a:t>
            </a:r>
          </a:p>
        </p:txBody>
      </p:sp>
      <p:sp>
        <p:nvSpPr>
          <p:cNvPr id="759824" name="Line 16"/>
          <p:cNvSpPr>
            <a:spLocks noChangeShapeType="1"/>
          </p:cNvSpPr>
          <p:nvPr/>
        </p:nvSpPr>
        <p:spPr bwMode="auto">
          <a:xfrm>
            <a:off x="2819400" y="1981200"/>
            <a:ext cx="0" cy="1676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5" name="Line 17"/>
          <p:cNvSpPr>
            <a:spLocks noChangeShapeType="1"/>
          </p:cNvSpPr>
          <p:nvPr/>
        </p:nvSpPr>
        <p:spPr bwMode="auto">
          <a:xfrm>
            <a:off x="5638800" y="1920875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6" name="Line 18"/>
          <p:cNvSpPr>
            <a:spLocks noChangeShapeType="1"/>
          </p:cNvSpPr>
          <p:nvPr/>
        </p:nvSpPr>
        <p:spPr bwMode="auto">
          <a:xfrm>
            <a:off x="5638800" y="2606675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7" name="Line 19"/>
          <p:cNvSpPr>
            <a:spLocks noChangeShapeType="1"/>
          </p:cNvSpPr>
          <p:nvPr/>
        </p:nvSpPr>
        <p:spPr bwMode="auto">
          <a:xfrm>
            <a:off x="5638800" y="3292475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8" name="Line 20"/>
          <p:cNvSpPr>
            <a:spLocks noChangeShapeType="1"/>
          </p:cNvSpPr>
          <p:nvPr/>
        </p:nvSpPr>
        <p:spPr bwMode="auto">
          <a:xfrm>
            <a:off x="3048000" y="3810000"/>
            <a:ext cx="18288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9" name="Rectangle 21"/>
          <p:cNvSpPr>
            <a:spLocks noChangeArrowheads="1"/>
          </p:cNvSpPr>
          <p:nvPr/>
        </p:nvSpPr>
        <p:spPr bwMode="auto">
          <a:xfrm>
            <a:off x="2057400" y="1582738"/>
            <a:ext cx="15240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socket</a:t>
            </a:r>
          </a:p>
        </p:txBody>
      </p:sp>
      <p:sp>
        <p:nvSpPr>
          <p:cNvPr id="759830" name="Rectangle 22"/>
          <p:cNvSpPr>
            <a:spLocks noChangeArrowheads="1"/>
          </p:cNvSpPr>
          <p:nvPr/>
        </p:nvSpPr>
        <p:spPr bwMode="auto">
          <a:xfrm>
            <a:off x="4876800" y="1582738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socket</a:t>
            </a:r>
          </a:p>
        </p:txBody>
      </p:sp>
      <p:sp>
        <p:nvSpPr>
          <p:cNvPr id="759831" name="Rectangle 23"/>
          <p:cNvSpPr>
            <a:spLocks noChangeArrowheads="1"/>
          </p:cNvSpPr>
          <p:nvPr/>
        </p:nvSpPr>
        <p:spPr bwMode="auto">
          <a:xfrm>
            <a:off x="4876800" y="2257425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bind</a:t>
            </a:r>
          </a:p>
        </p:txBody>
      </p:sp>
      <p:sp>
        <p:nvSpPr>
          <p:cNvPr id="759832" name="Rectangle 24"/>
          <p:cNvSpPr>
            <a:spLocks noChangeArrowheads="1"/>
          </p:cNvSpPr>
          <p:nvPr/>
        </p:nvSpPr>
        <p:spPr bwMode="auto">
          <a:xfrm>
            <a:off x="4876800" y="2932113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listen</a:t>
            </a:r>
          </a:p>
        </p:txBody>
      </p:sp>
      <p:grpSp>
        <p:nvGrpSpPr>
          <p:cNvPr id="5" name="Group 25"/>
          <p:cNvGrpSpPr>
            <a:grpSpLocks/>
          </p:cNvGrpSpPr>
          <p:nvPr/>
        </p:nvGrpSpPr>
        <p:grpSpPr bwMode="auto">
          <a:xfrm>
            <a:off x="2057400" y="3978275"/>
            <a:ext cx="4267200" cy="1392238"/>
            <a:chOff x="1296" y="2506"/>
            <a:chExt cx="2688" cy="877"/>
          </a:xfrm>
        </p:grpSpPr>
        <p:sp>
          <p:nvSpPr>
            <p:cNvPr id="759834" name="Line 26"/>
            <p:cNvSpPr>
              <a:spLocks noChangeShapeType="1"/>
            </p:cNvSpPr>
            <p:nvPr/>
          </p:nvSpPr>
          <p:spPr bwMode="auto">
            <a:xfrm>
              <a:off x="1776" y="250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5" name="Line 27"/>
            <p:cNvSpPr>
              <a:spLocks noChangeShapeType="1"/>
            </p:cNvSpPr>
            <p:nvPr/>
          </p:nvSpPr>
          <p:spPr bwMode="auto">
            <a:xfrm>
              <a:off x="1776" y="293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6" name="Line 28"/>
            <p:cNvSpPr>
              <a:spLocks noChangeShapeType="1"/>
            </p:cNvSpPr>
            <p:nvPr/>
          </p:nvSpPr>
          <p:spPr bwMode="auto">
            <a:xfrm>
              <a:off x="3552" y="250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7" name="Line 29"/>
            <p:cNvSpPr>
              <a:spLocks noChangeShapeType="1"/>
            </p:cNvSpPr>
            <p:nvPr/>
          </p:nvSpPr>
          <p:spPr bwMode="auto">
            <a:xfrm>
              <a:off x="3552" y="293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8" name="Line 30"/>
            <p:cNvSpPr>
              <a:spLocks noChangeShapeType="1"/>
            </p:cNvSpPr>
            <p:nvPr/>
          </p:nvSpPr>
          <p:spPr bwMode="auto">
            <a:xfrm flipV="1">
              <a:off x="2256" y="2832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9" name="Line 31"/>
            <p:cNvSpPr>
              <a:spLocks noChangeShapeType="1"/>
            </p:cNvSpPr>
            <p:nvPr/>
          </p:nvSpPr>
          <p:spPr bwMode="auto">
            <a:xfrm flipH="1">
              <a:off x="2256" y="3264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0" name="Rectangle 32"/>
            <p:cNvSpPr>
              <a:spLocks noChangeArrowheads="1"/>
            </p:cNvSpPr>
            <p:nvPr/>
          </p:nvSpPr>
          <p:spPr bwMode="auto">
            <a:xfrm>
              <a:off x="3072" y="2718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rio_readlineb</a:t>
              </a:r>
            </a:p>
          </p:txBody>
        </p:sp>
        <p:sp>
          <p:nvSpPr>
            <p:cNvPr id="759841" name="Rectangle 33"/>
            <p:cNvSpPr>
              <a:spLocks noChangeArrowheads="1"/>
            </p:cNvSpPr>
            <p:nvPr/>
          </p:nvSpPr>
          <p:spPr bwMode="auto">
            <a:xfrm>
              <a:off x="3072" y="3143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rio_writen</a:t>
              </a:r>
            </a:p>
          </p:txBody>
        </p:sp>
        <p:sp>
          <p:nvSpPr>
            <p:cNvPr id="759842" name="Rectangle 34"/>
            <p:cNvSpPr>
              <a:spLocks noChangeArrowheads="1"/>
            </p:cNvSpPr>
            <p:nvPr/>
          </p:nvSpPr>
          <p:spPr bwMode="auto">
            <a:xfrm>
              <a:off x="1296" y="3143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rio_readlineb</a:t>
              </a:r>
            </a:p>
          </p:txBody>
        </p:sp>
        <p:sp>
          <p:nvSpPr>
            <p:cNvPr id="759843" name="Rectangle 35"/>
            <p:cNvSpPr>
              <a:spLocks noChangeArrowheads="1"/>
            </p:cNvSpPr>
            <p:nvPr/>
          </p:nvSpPr>
          <p:spPr bwMode="auto">
            <a:xfrm>
              <a:off x="1296" y="2718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err="1">
                  <a:latin typeface="Courier New" pitchFamily="49" charset="0"/>
                </a:rPr>
                <a:t>rio_writen</a:t>
              </a:r>
              <a:endParaRPr lang="en-US" sz="1400" dirty="0">
                <a:latin typeface="Courier New" pitchFamily="49" charset="0"/>
              </a:endParaRPr>
            </a:p>
          </p:txBody>
        </p:sp>
      </p:grpSp>
      <p:sp>
        <p:nvSpPr>
          <p:cNvPr id="759844" name="Text Box 36"/>
          <p:cNvSpPr txBox="1">
            <a:spLocks noChangeArrowheads="1"/>
          </p:cNvSpPr>
          <p:nvPr/>
        </p:nvSpPr>
        <p:spPr bwMode="auto">
          <a:xfrm>
            <a:off x="3632402" y="3200400"/>
            <a:ext cx="1156086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>
                <a:latin typeface="Calibri" pitchFamily="34" charset="0"/>
              </a:rPr>
              <a:t>Connection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request</a:t>
            </a:r>
          </a:p>
        </p:txBody>
      </p:sp>
      <p:grpSp>
        <p:nvGrpSpPr>
          <p:cNvPr id="6" name="Group 37"/>
          <p:cNvGrpSpPr>
            <a:grpSpLocks/>
          </p:cNvGrpSpPr>
          <p:nvPr/>
        </p:nvGrpSpPr>
        <p:grpSpPr bwMode="auto">
          <a:xfrm>
            <a:off x="2057400" y="3822970"/>
            <a:ext cx="5105400" cy="2911475"/>
            <a:chOff x="1296" y="2400"/>
            <a:chExt cx="3216" cy="1834"/>
          </a:xfrm>
        </p:grpSpPr>
        <p:sp>
          <p:nvSpPr>
            <p:cNvPr id="759846" name="Line 38"/>
            <p:cNvSpPr>
              <a:spLocks noChangeShapeType="1"/>
            </p:cNvSpPr>
            <p:nvPr/>
          </p:nvSpPr>
          <p:spPr bwMode="auto">
            <a:xfrm>
              <a:off x="1776" y="337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7" name="Line 39"/>
            <p:cNvSpPr>
              <a:spLocks noChangeShapeType="1"/>
            </p:cNvSpPr>
            <p:nvPr/>
          </p:nvSpPr>
          <p:spPr bwMode="auto">
            <a:xfrm>
              <a:off x="3552" y="337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8" name="Line 40"/>
            <p:cNvSpPr>
              <a:spLocks noChangeShapeType="1"/>
            </p:cNvSpPr>
            <p:nvPr/>
          </p:nvSpPr>
          <p:spPr bwMode="auto">
            <a:xfrm>
              <a:off x="3552" y="3802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9" name="Line 41"/>
            <p:cNvSpPr>
              <a:spLocks noChangeShapeType="1"/>
            </p:cNvSpPr>
            <p:nvPr/>
          </p:nvSpPr>
          <p:spPr bwMode="auto">
            <a:xfrm flipV="1">
              <a:off x="1920" y="3696"/>
              <a:ext cx="11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0" name="Rectangle 42"/>
            <p:cNvSpPr>
              <a:spLocks noChangeArrowheads="1"/>
            </p:cNvSpPr>
            <p:nvPr/>
          </p:nvSpPr>
          <p:spPr bwMode="auto">
            <a:xfrm>
              <a:off x="3072" y="3568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rio_readlineb</a:t>
              </a:r>
            </a:p>
          </p:txBody>
        </p:sp>
        <p:sp>
          <p:nvSpPr>
            <p:cNvPr id="759851" name="Rectangle 43"/>
            <p:cNvSpPr>
              <a:spLocks noChangeArrowheads="1"/>
            </p:cNvSpPr>
            <p:nvPr/>
          </p:nvSpPr>
          <p:spPr bwMode="auto">
            <a:xfrm>
              <a:off x="3072" y="3994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close</a:t>
              </a:r>
            </a:p>
          </p:txBody>
        </p:sp>
        <p:sp>
          <p:nvSpPr>
            <p:cNvPr id="759852" name="Rectangle 44"/>
            <p:cNvSpPr>
              <a:spLocks noChangeArrowheads="1"/>
            </p:cNvSpPr>
            <p:nvPr/>
          </p:nvSpPr>
          <p:spPr bwMode="auto">
            <a:xfrm>
              <a:off x="1296" y="3569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close</a:t>
              </a:r>
            </a:p>
          </p:txBody>
        </p:sp>
        <p:sp>
          <p:nvSpPr>
            <p:cNvPr id="759853" name="Text Box 45"/>
            <p:cNvSpPr txBox="1">
              <a:spLocks noChangeArrowheads="1"/>
            </p:cNvSpPr>
            <p:nvPr/>
          </p:nvSpPr>
          <p:spPr bwMode="auto">
            <a:xfrm>
              <a:off x="2496" y="3524"/>
              <a:ext cx="298" cy="1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EOF</a:t>
              </a:r>
            </a:p>
          </p:txBody>
        </p:sp>
        <p:sp>
          <p:nvSpPr>
            <p:cNvPr id="759854" name="Line 46"/>
            <p:cNvSpPr>
              <a:spLocks noChangeShapeType="1"/>
            </p:cNvSpPr>
            <p:nvPr/>
          </p:nvSpPr>
          <p:spPr bwMode="auto">
            <a:xfrm>
              <a:off x="3984" y="4128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5" name="Line 47"/>
            <p:cNvSpPr>
              <a:spLocks noChangeShapeType="1"/>
            </p:cNvSpPr>
            <p:nvPr/>
          </p:nvSpPr>
          <p:spPr bwMode="auto">
            <a:xfrm flipV="1">
              <a:off x="4512" y="2400"/>
              <a:ext cx="0" cy="17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6" name="Line 48"/>
            <p:cNvSpPr>
              <a:spLocks noChangeShapeType="1"/>
            </p:cNvSpPr>
            <p:nvPr/>
          </p:nvSpPr>
          <p:spPr bwMode="auto">
            <a:xfrm flipH="1">
              <a:off x="3984" y="2400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sp>
        <p:nvSpPr>
          <p:cNvPr id="759857" name="Text Box 49"/>
          <p:cNvSpPr txBox="1">
            <a:spLocks noChangeArrowheads="1"/>
          </p:cNvSpPr>
          <p:nvPr/>
        </p:nvSpPr>
        <p:spPr bwMode="auto">
          <a:xfrm>
            <a:off x="7239941" y="4754434"/>
            <a:ext cx="1860117" cy="92333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Await connection</a:t>
            </a:r>
          </a:p>
          <a:p>
            <a:r>
              <a:rPr lang="en-US" sz="1800" dirty="0">
                <a:latin typeface="Calibri" pitchFamily="34" charset="0"/>
              </a:rPr>
              <a:t>request from</a:t>
            </a:r>
          </a:p>
          <a:p>
            <a:r>
              <a:rPr lang="en-US" sz="1800" dirty="0">
                <a:latin typeface="Calibri" pitchFamily="34" charset="0"/>
              </a:rPr>
              <a:t>next client</a:t>
            </a:r>
          </a:p>
        </p:txBody>
      </p:sp>
      <p:sp>
        <p:nvSpPr>
          <p:cNvPr id="759858" name="AutoShape 50"/>
          <p:cNvSpPr>
            <a:spLocks/>
          </p:cNvSpPr>
          <p:nvPr/>
        </p:nvSpPr>
        <p:spPr bwMode="auto">
          <a:xfrm>
            <a:off x="6477000" y="1600200"/>
            <a:ext cx="152400" cy="1752600"/>
          </a:xfrm>
          <a:prstGeom prst="rightBrace">
            <a:avLst>
              <a:gd name="adj1" fmla="val 9583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59" name="Text Box 51"/>
          <p:cNvSpPr txBox="1">
            <a:spLocks noChangeArrowheads="1"/>
          </p:cNvSpPr>
          <p:nvPr/>
        </p:nvSpPr>
        <p:spPr bwMode="auto">
          <a:xfrm>
            <a:off x="6629400" y="2286000"/>
            <a:ext cx="177323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latin typeface="Courier New" pitchFamily="49" charset="0"/>
              </a:rPr>
              <a:t>open_listenfd</a:t>
            </a:r>
          </a:p>
        </p:txBody>
      </p:sp>
      <p:sp>
        <p:nvSpPr>
          <p:cNvPr id="759860" name="AutoShape 52"/>
          <p:cNvSpPr>
            <a:spLocks/>
          </p:cNvSpPr>
          <p:nvPr/>
        </p:nvSpPr>
        <p:spPr bwMode="auto">
          <a:xfrm>
            <a:off x="1752600" y="1600200"/>
            <a:ext cx="152400" cy="2438400"/>
          </a:xfrm>
          <a:prstGeom prst="leftBrace">
            <a:avLst>
              <a:gd name="adj1" fmla="val 13333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61" name="Text Box 53"/>
          <p:cNvSpPr txBox="1">
            <a:spLocks noChangeArrowheads="1"/>
          </p:cNvSpPr>
          <p:nvPr/>
        </p:nvSpPr>
        <p:spPr bwMode="auto">
          <a:xfrm>
            <a:off x="0" y="2635250"/>
            <a:ext cx="177323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latin typeface="Courier New" pitchFamily="49" charset="0"/>
              </a:rPr>
              <a:t>open_clientfd</a:t>
            </a:r>
          </a:p>
        </p:txBody>
      </p:sp>
      <p:sp>
        <p:nvSpPr>
          <p:cNvPr id="759862" name="Rectangle 54"/>
          <p:cNvSpPr>
            <a:spLocks noChangeArrowheads="1"/>
          </p:cNvSpPr>
          <p:nvPr/>
        </p:nvSpPr>
        <p:spPr bwMode="auto">
          <a:xfrm>
            <a:off x="4876800" y="3640138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accept</a:t>
            </a:r>
          </a:p>
        </p:txBody>
      </p:sp>
      <p:sp>
        <p:nvSpPr>
          <p:cNvPr id="759863" name="Rectangle 55"/>
          <p:cNvSpPr>
            <a:spLocks noChangeArrowheads="1"/>
          </p:cNvSpPr>
          <p:nvPr/>
        </p:nvSpPr>
        <p:spPr bwMode="auto">
          <a:xfrm>
            <a:off x="2057400" y="3640138"/>
            <a:ext cx="15240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connect</a:t>
            </a:r>
          </a:p>
        </p:txBody>
      </p:sp>
    </p:spTree>
    <p:extLst>
      <p:ext uri="{BB962C8B-B14F-4D97-AF65-F5344CB8AC3E}">
        <p14:creationId xmlns:p14="http://schemas.microsoft.com/office/powerpoint/2010/main" val="1956610665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Iterative Servers</a:t>
            </a:r>
          </a:p>
        </p:txBody>
      </p:sp>
      <p:sp>
        <p:nvSpPr>
          <p:cNvPr id="901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600" dirty="0"/>
              <a:t>Iterative servers process one request at a time</a:t>
            </a:r>
          </a:p>
        </p:txBody>
      </p:sp>
      <p:sp>
        <p:nvSpPr>
          <p:cNvPr id="901125" name="Text Box 5"/>
          <p:cNvSpPr txBox="1">
            <a:spLocks noChangeArrowheads="1"/>
          </p:cNvSpPr>
          <p:nvPr/>
        </p:nvSpPr>
        <p:spPr bwMode="auto">
          <a:xfrm>
            <a:off x="1758950" y="2047875"/>
            <a:ext cx="897752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0" dirty="0"/>
              <a:t>Client 1</a:t>
            </a:r>
          </a:p>
        </p:txBody>
      </p:sp>
      <p:sp>
        <p:nvSpPr>
          <p:cNvPr id="901127" name="Text Box 7"/>
          <p:cNvSpPr txBox="1">
            <a:spLocks noChangeArrowheads="1"/>
          </p:cNvSpPr>
          <p:nvPr/>
        </p:nvSpPr>
        <p:spPr bwMode="auto">
          <a:xfrm>
            <a:off x="3968750" y="2047875"/>
            <a:ext cx="80407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0" dirty="0"/>
              <a:t>Server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2209800" y="2643188"/>
            <a:ext cx="4419600" cy="3910012"/>
            <a:chOff x="2209800" y="2643188"/>
            <a:chExt cx="4419600" cy="3519487"/>
          </a:xfrm>
        </p:grpSpPr>
        <p:sp>
          <p:nvSpPr>
            <p:cNvPr id="901124" name="Line 4"/>
            <p:cNvSpPr>
              <a:spLocks noChangeShapeType="1"/>
            </p:cNvSpPr>
            <p:nvPr/>
          </p:nvSpPr>
          <p:spPr bwMode="auto">
            <a:xfrm>
              <a:off x="2209800" y="2643188"/>
              <a:ext cx="0" cy="351948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901126" name="Line 6"/>
            <p:cNvSpPr>
              <a:spLocks noChangeShapeType="1"/>
            </p:cNvSpPr>
            <p:nvPr/>
          </p:nvSpPr>
          <p:spPr bwMode="auto">
            <a:xfrm>
              <a:off x="4419600" y="2643188"/>
              <a:ext cx="0" cy="351948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901128" name="Line 8"/>
            <p:cNvSpPr>
              <a:spLocks noChangeShapeType="1"/>
            </p:cNvSpPr>
            <p:nvPr/>
          </p:nvSpPr>
          <p:spPr bwMode="auto">
            <a:xfrm>
              <a:off x="6629400" y="2643188"/>
              <a:ext cx="0" cy="351948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901130" name="Line 10"/>
          <p:cNvSpPr>
            <a:spLocks noChangeShapeType="1"/>
          </p:cNvSpPr>
          <p:nvPr/>
        </p:nvSpPr>
        <p:spPr bwMode="auto">
          <a:xfrm>
            <a:off x="2209800" y="2655888"/>
            <a:ext cx="2133600" cy="166687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901131" name="Text Box 11"/>
          <p:cNvSpPr txBox="1">
            <a:spLocks noChangeArrowheads="1"/>
          </p:cNvSpPr>
          <p:nvPr/>
        </p:nvSpPr>
        <p:spPr bwMode="auto">
          <a:xfrm>
            <a:off x="1060130" y="2505075"/>
            <a:ext cx="114967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800" dirty="0">
                <a:latin typeface="Courier New" pitchFamily="49" charset="0"/>
              </a:rPr>
              <a:t>connect</a:t>
            </a:r>
          </a:p>
        </p:txBody>
      </p:sp>
      <p:sp>
        <p:nvSpPr>
          <p:cNvPr id="901132" name="Text Box 12"/>
          <p:cNvSpPr txBox="1">
            <a:spLocks noChangeArrowheads="1"/>
          </p:cNvSpPr>
          <p:nvPr/>
        </p:nvSpPr>
        <p:spPr bwMode="auto">
          <a:xfrm>
            <a:off x="3443542" y="2907268"/>
            <a:ext cx="1011815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accept</a:t>
            </a:r>
            <a:endParaRPr lang="en-US" sz="1800" dirty="0"/>
          </a:p>
        </p:txBody>
      </p:sp>
      <p:sp>
        <p:nvSpPr>
          <p:cNvPr id="901139" name="Text Box 19"/>
          <p:cNvSpPr txBox="1">
            <a:spLocks noChangeArrowheads="1"/>
          </p:cNvSpPr>
          <p:nvPr/>
        </p:nvSpPr>
        <p:spPr bwMode="auto">
          <a:xfrm>
            <a:off x="1335847" y="3342243"/>
            <a:ext cx="873957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800" dirty="0">
                <a:latin typeface="Courier New" pitchFamily="49" charset="0"/>
              </a:rPr>
              <a:t>write</a:t>
            </a:r>
          </a:p>
        </p:txBody>
      </p:sp>
      <p:sp>
        <p:nvSpPr>
          <p:cNvPr id="901140" name="Text Box 20"/>
          <p:cNvSpPr txBox="1">
            <a:spLocks noChangeArrowheads="1"/>
          </p:cNvSpPr>
          <p:nvPr/>
        </p:nvSpPr>
        <p:spPr bwMode="auto">
          <a:xfrm>
            <a:off x="3719258" y="3311764"/>
            <a:ext cx="736099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read</a:t>
            </a:r>
          </a:p>
        </p:txBody>
      </p:sp>
      <p:sp>
        <p:nvSpPr>
          <p:cNvPr id="901142" name="Text Box 22"/>
          <p:cNvSpPr txBox="1">
            <a:spLocks noChangeArrowheads="1"/>
          </p:cNvSpPr>
          <p:nvPr/>
        </p:nvSpPr>
        <p:spPr bwMode="auto">
          <a:xfrm>
            <a:off x="784414" y="3657600"/>
            <a:ext cx="142539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800" dirty="0">
                <a:latin typeface="Courier New" pitchFamily="49" charset="0"/>
              </a:rPr>
              <a:t>call read</a:t>
            </a:r>
          </a:p>
        </p:txBody>
      </p:sp>
      <p:sp>
        <p:nvSpPr>
          <p:cNvPr id="901144" name="Text Box 24"/>
          <p:cNvSpPr txBox="1">
            <a:spLocks noChangeArrowheads="1"/>
          </p:cNvSpPr>
          <p:nvPr/>
        </p:nvSpPr>
        <p:spPr bwMode="auto">
          <a:xfrm>
            <a:off x="1335847" y="4583668"/>
            <a:ext cx="873957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800">
                <a:latin typeface="Courier New" pitchFamily="49" charset="0"/>
              </a:rPr>
              <a:t>close</a:t>
            </a:r>
          </a:p>
        </p:txBody>
      </p:sp>
      <p:sp>
        <p:nvSpPr>
          <p:cNvPr id="901155" name="Text Box 35"/>
          <p:cNvSpPr txBox="1">
            <a:spLocks noChangeArrowheads="1"/>
          </p:cNvSpPr>
          <p:nvPr/>
        </p:nvSpPr>
        <p:spPr bwMode="auto">
          <a:xfrm>
            <a:off x="3581400" y="4659868"/>
            <a:ext cx="873957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800" dirty="0">
                <a:latin typeface="Courier New" pitchFamily="49" charset="0"/>
              </a:rPr>
              <a:t>close</a:t>
            </a:r>
          </a:p>
        </p:txBody>
      </p:sp>
      <p:sp>
        <p:nvSpPr>
          <p:cNvPr id="38" name="Line 10"/>
          <p:cNvSpPr>
            <a:spLocks noChangeShapeType="1"/>
          </p:cNvSpPr>
          <p:nvPr/>
        </p:nvSpPr>
        <p:spPr bwMode="auto">
          <a:xfrm>
            <a:off x="2209800" y="3562350"/>
            <a:ext cx="2133600" cy="166687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41" name="Line 10"/>
          <p:cNvSpPr>
            <a:spLocks noChangeShapeType="1"/>
          </p:cNvSpPr>
          <p:nvPr/>
        </p:nvSpPr>
        <p:spPr bwMode="auto">
          <a:xfrm>
            <a:off x="2286000" y="4786313"/>
            <a:ext cx="2125663" cy="272017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46" name="Line 27"/>
          <p:cNvSpPr>
            <a:spLocks noChangeShapeType="1"/>
          </p:cNvSpPr>
          <p:nvPr/>
        </p:nvSpPr>
        <p:spPr bwMode="auto">
          <a:xfrm flipH="1">
            <a:off x="2209800" y="3948112"/>
            <a:ext cx="2133600" cy="166688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47" name="Text Box 30"/>
          <p:cNvSpPr txBox="1">
            <a:spLocks noChangeArrowheads="1"/>
          </p:cNvSpPr>
          <p:nvPr/>
        </p:nvSpPr>
        <p:spPr bwMode="auto">
          <a:xfrm>
            <a:off x="3581400" y="3966924"/>
            <a:ext cx="873957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write</a:t>
            </a:r>
          </a:p>
        </p:txBody>
      </p:sp>
      <p:sp>
        <p:nvSpPr>
          <p:cNvPr id="48" name="Text Box 22"/>
          <p:cNvSpPr txBox="1">
            <a:spLocks noChangeArrowheads="1"/>
          </p:cNvSpPr>
          <p:nvPr/>
        </p:nvSpPr>
        <p:spPr bwMode="auto">
          <a:xfrm>
            <a:off x="922272" y="3974068"/>
            <a:ext cx="128753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800" dirty="0">
                <a:latin typeface="Courier New" pitchFamily="49" charset="0"/>
              </a:rPr>
              <a:t>ret read</a:t>
            </a:r>
          </a:p>
        </p:txBody>
      </p:sp>
      <p:sp>
        <p:nvSpPr>
          <p:cNvPr id="49" name="Text Box 20"/>
          <p:cNvSpPr txBox="1">
            <a:spLocks noChangeArrowheads="1"/>
          </p:cNvSpPr>
          <p:nvPr/>
        </p:nvSpPr>
        <p:spPr bwMode="auto">
          <a:xfrm>
            <a:off x="3719258" y="4290536"/>
            <a:ext cx="736099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read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5867400" y="2047875"/>
            <a:ext cx="1295400" cy="4657725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Iterative Servers</a:t>
            </a:r>
          </a:p>
        </p:txBody>
      </p:sp>
      <p:sp>
        <p:nvSpPr>
          <p:cNvPr id="901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600" dirty="0"/>
              <a:t>Iterative servers process one request at a time</a:t>
            </a:r>
          </a:p>
        </p:txBody>
      </p:sp>
      <p:sp>
        <p:nvSpPr>
          <p:cNvPr id="901125" name="Text Box 5"/>
          <p:cNvSpPr txBox="1">
            <a:spLocks noChangeArrowheads="1"/>
          </p:cNvSpPr>
          <p:nvPr/>
        </p:nvSpPr>
        <p:spPr bwMode="auto">
          <a:xfrm>
            <a:off x="1758950" y="2047875"/>
            <a:ext cx="897752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0" dirty="0"/>
              <a:t>Client 1</a:t>
            </a:r>
          </a:p>
        </p:txBody>
      </p:sp>
      <p:sp>
        <p:nvSpPr>
          <p:cNvPr id="901127" name="Text Box 7"/>
          <p:cNvSpPr txBox="1">
            <a:spLocks noChangeArrowheads="1"/>
          </p:cNvSpPr>
          <p:nvPr/>
        </p:nvSpPr>
        <p:spPr bwMode="auto">
          <a:xfrm>
            <a:off x="3968750" y="2047875"/>
            <a:ext cx="80407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0" dirty="0"/>
              <a:t>Server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2209800" y="2643188"/>
            <a:ext cx="4419600" cy="3910012"/>
            <a:chOff x="2209800" y="2643188"/>
            <a:chExt cx="4419600" cy="3519487"/>
          </a:xfrm>
        </p:grpSpPr>
        <p:sp>
          <p:nvSpPr>
            <p:cNvPr id="901124" name="Line 4"/>
            <p:cNvSpPr>
              <a:spLocks noChangeShapeType="1"/>
            </p:cNvSpPr>
            <p:nvPr/>
          </p:nvSpPr>
          <p:spPr bwMode="auto">
            <a:xfrm>
              <a:off x="2209800" y="2643188"/>
              <a:ext cx="0" cy="351948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901126" name="Line 6"/>
            <p:cNvSpPr>
              <a:spLocks noChangeShapeType="1"/>
            </p:cNvSpPr>
            <p:nvPr/>
          </p:nvSpPr>
          <p:spPr bwMode="auto">
            <a:xfrm>
              <a:off x="4419600" y="2643188"/>
              <a:ext cx="0" cy="351948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901128" name="Line 8"/>
            <p:cNvSpPr>
              <a:spLocks noChangeShapeType="1"/>
            </p:cNvSpPr>
            <p:nvPr/>
          </p:nvSpPr>
          <p:spPr bwMode="auto">
            <a:xfrm>
              <a:off x="6629400" y="2643188"/>
              <a:ext cx="0" cy="351948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901129" name="Text Box 9"/>
          <p:cNvSpPr txBox="1">
            <a:spLocks noChangeArrowheads="1"/>
          </p:cNvSpPr>
          <p:nvPr/>
        </p:nvSpPr>
        <p:spPr bwMode="auto">
          <a:xfrm>
            <a:off x="6178550" y="2047875"/>
            <a:ext cx="897752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0" dirty="0"/>
              <a:t>Client 2</a:t>
            </a:r>
          </a:p>
        </p:txBody>
      </p:sp>
      <p:sp>
        <p:nvSpPr>
          <p:cNvPr id="901130" name="Line 10"/>
          <p:cNvSpPr>
            <a:spLocks noChangeShapeType="1"/>
          </p:cNvSpPr>
          <p:nvPr/>
        </p:nvSpPr>
        <p:spPr bwMode="auto">
          <a:xfrm>
            <a:off x="2209800" y="2655888"/>
            <a:ext cx="2133600" cy="166687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901131" name="Text Box 11"/>
          <p:cNvSpPr txBox="1">
            <a:spLocks noChangeArrowheads="1"/>
          </p:cNvSpPr>
          <p:nvPr/>
        </p:nvSpPr>
        <p:spPr bwMode="auto">
          <a:xfrm>
            <a:off x="1060130" y="2505075"/>
            <a:ext cx="114967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800" dirty="0">
                <a:latin typeface="Courier New" pitchFamily="49" charset="0"/>
              </a:rPr>
              <a:t>connect</a:t>
            </a:r>
          </a:p>
        </p:txBody>
      </p:sp>
      <p:sp>
        <p:nvSpPr>
          <p:cNvPr id="901132" name="Text Box 12"/>
          <p:cNvSpPr txBox="1">
            <a:spLocks noChangeArrowheads="1"/>
          </p:cNvSpPr>
          <p:nvPr/>
        </p:nvSpPr>
        <p:spPr bwMode="auto">
          <a:xfrm>
            <a:off x="3443542" y="2907268"/>
            <a:ext cx="1011815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accept</a:t>
            </a:r>
            <a:endParaRPr lang="en-US" sz="1800" dirty="0"/>
          </a:p>
        </p:txBody>
      </p:sp>
      <p:sp>
        <p:nvSpPr>
          <p:cNvPr id="901137" name="Text Box 17"/>
          <p:cNvSpPr txBox="1">
            <a:spLocks noChangeArrowheads="1"/>
          </p:cNvSpPr>
          <p:nvPr/>
        </p:nvSpPr>
        <p:spPr bwMode="auto">
          <a:xfrm>
            <a:off x="6629400" y="2895600"/>
            <a:ext cx="114967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connect</a:t>
            </a:r>
          </a:p>
        </p:txBody>
      </p:sp>
      <p:sp>
        <p:nvSpPr>
          <p:cNvPr id="901138" name="Line 18"/>
          <p:cNvSpPr>
            <a:spLocks noChangeShapeType="1"/>
          </p:cNvSpPr>
          <p:nvPr/>
        </p:nvSpPr>
        <p:spPr bwMode="auto">
          <a:xfrm flipH="1">
            <a:off x="4419600" y="3124200"/>
            <a:ext cx="2133599" cy="218043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901139" name="Text Box 19"/>
          <p:cNvSpPr txBox="1">
            <a:spLocks noChangeArrowheads="1"/>
          </p:cNvSpPr>
          <p:nvPr/>
        </p:nvSpPr>
        <p:spPr bwMode="auto">
          <a:xfrm>
            <a:off x="1335847" y="3342243"/>
            <a:ext cx="873957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800" dirty="0">
                <a:latin typeface="Courier New" pitchFamily="49" charset="0"/>
              </a:rPr>
              <a:t>write</a:t>
            </a:r>
          </a:p>
        </p:txBody>
      </p:sp>
      <p:sp>
        <p:nvSpPr>
          <p:cNvPr id="901140" name="Text Box 20"/>
          <p:cNvSpPr txBox="1">
            <a:spLocks noChangeArrowheads="1"/>
          </p:cNvSpPr>
          <p:nvPr/>
        </p:nvSpPr>
        <p:spPr bwMode="auto">
          <a:xfrm>
            <a:off x="3719258" y="3311764"/>
            <a:ext cx="736099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read</a:t>
            </a:r>
          </a:p>
        </p:txBody>
      </p:sp>
      <p:sp>
        <p:nvSpPr>
          <p:cNvPr id="901142" name="Text Box 22"/>
          <p:cNvSpPr txBox="1">
            <a:spLocks noChangeArrowheads="1"/>
          </p:cNvSpPr>
          <p:nvPr/>
        </p:nvSpPr>
        <p:spPr bwMode="auto">
          <a:xfrm>
            <a:off x="784414" y="3657600"/>
            <a:ext cx="142539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800" dirty="0">
                <a:latin typeface="Courier New" pitchFamily="49" charset="0"/>
              </a:rPr>
              <a:t>call read</a:t>
            </a:r>
          </a:p>
        </p:txBody>
      </p:sp>
      <p:sp>
        <p:nvSpPr>
          <p:cNvPr id="901144" name="Text Box 24"/>
          <p:cNvSpPr txBox="1">
            <a:spLocks noChangeArrowheads="1"/>
          </p:cNvSpPr>
          <p:nvPr/>
        </p:nvSpPr>
        <p:spPr bwMode="auto">
          <a:xfrm>
            <a:off x="1335847" y="4583668"/>
            <a:ext cx="873957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800">
                <a:latin typeface="Courier New" pitchFamily="49" charset="0"/>
              </a:rPr>
              <a:t>close</a:t>
            </a:r>
          </a:p>
        </p:txBody>
      </p:sp>
      <p:sp>
        <p:nvSpPr>
          <p:cNvPr id="901145" name="Text Box 25"/>
          <p:cNvSpPr txBox="1">
            <a:spLocks noChangeArrowheads="1"/>
          </p:cNvSpPr>
          <p:nvPr/>
        </p:nvSpPr>
        <p:spPr bwMode="auto">
          <a:xfrm>
            <a:off x="4411663" y="5058330"/>
            <a:ext cx="1011815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accept</a:t>
            </a:r>
            <a:endParaRPr lang="en-US" sz="1800" dirty="0"/>
          </a:p>
        </p:txBody>
      </p:sp>
      <p:sp>
        <p:nvSpPr>
          <p:cNvPr id="901149" name="Text Box 29"/>
          <p:cNvSpPr txBox="1">
            <a:spLocks noChangeArrowheads="1"/>
          </p:cNvSpPr>
          <p:nvPr/>
        </p:nvSpPr>
        <p:spPr bwMode="auto">
          <a:xfrm>
            <a:off x="6629400" y="3429000"/>
            <a:ext cx="873957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write</a:t>
            </a:r>
          </a:p>
        </p:txBody>
      </p:sp>
      <p:sp>
        <p:nvSpPr>
          <p:cNvPr id="901152" name="Text Box 32"/>
          <p:cNvSpPr txBox="1">
            <a:spLocks noChangeArrowheads="1"/>
          </p:cNvSpPr>
          <p:nvPr/>
        </p:nvSpPr>
        <p:spPr bwMode="auto">
          <a:xfrm>
            <a:off x="4419601" y="5427662"/>
            <a:ext cx="736099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read</a:t>
            </a:r>
          </a:p>
        </p:txBody>
      </p:sp>
      <p:sp>
        <p:nvSpPr>
          <p:cNvPr id="901155" name="Text Box 35"/>
          <p:cNvSpPr txBox="1">
            <a:spLocks noChangeArrowheads="1"/>
          </p:cNvSpPr>
          <p:nvPr/>
        </p:nvSpPr>
        <p:spPr bwMode="auto">
          <a:xfrm>
            <a:off x="3581400" y="4659868"/>
            <a:ext cx="873957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800" dirty="0">
                <a:latin typeface="Courier New" pitchFamily="49" charset="0"/>
              </a:rPr>
              <a:t>close</a:t>
            </a:r>
          </a:p>
        </p:txBody>
      </p:sp>
      <p:sp>
        <p:nvSpPr>
          <p:cNvPr id="36" name="Right Brace 35"/>
          <p:cNvSpPr/>
          <p:nvPr/>
        </p:nvSpPr>
        <p:spPr bwMode="auto">
          <a:xfrm>
            <a:off x="6705600" y="4202668"/>
            <a:ext cx="457200" cy="1981200"/>
          </a:xfrm>
          <a:prstGeom prst="rightBrace">
            <a:avLst>
              <a:gd name="adj1" fmla="val 31710"/>
              <a:gd name="adj2" fmla="val 50000"/>
            </a:avLst>
          </a:prstGeom>
          <a:noFill/>
          <a:ln w="25400">
            <a:solidFill>
              <a:srgbClr val="FF0000"/>
            </a:solidFill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7232349" y="4648200"/>
            <a:ext cx="19116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>
                <a:solidFill>
                  <a:srgbClr val="FF0000"/>
                </a:solidFill>
                <a:latin typeface="Calibri" pitchFamily="34" charset="0"/>
              </a:rPr>
              <a:t>Wait for server to finish with  Client 1</a:t>
            </a:r>
          </a:p>
        </p:txBody>
      </p:sp>
      <p:sp>
        <p:nvSpPr>
          <p:cNvPr id="38" name="Line 10"/>
          <p:cNvSpPr>
            <a:spLocks noChangeShapeType="1"/>
          </p:cNvSpPr>
          <p:nvPr/>
        </p:nvSpPr>
        <p:spPr bwMode="auto">
          <a:xfrm>
            <a:off x="2209800" y="3562350"/>
            <a:ext cx="2133600" cy="166687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39" name="Line 27"/>
          <p:cNvSpPr>
            <a:spLocks noChangeShapeType="1"/>
          </p:cNvSpPr>
          <p:nvPr/>
        </p:nvSpPr>
        <p:spPr bwMode="auto">
          <a:xfrm flipH="1">
            <a:off x="4419600" y="3684587"/>
            <a:ext cx="2133600" cy="166688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40" name="Text Box 30"/>
          <p:cNvSpPr txBox="1">
            <a:spLocks noChangeArrowheads="1"/>
          </p:cNvSpPr>
          <p:nvPr/>
        </p:nvSpPr>
        <p:spPr bwMode="auto">
          <a:xfrm>
            <a:off x="6629400" y="3810000"/>
            <a:ext cx="142539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call read</a:t>
            </a:r>
          </a:p>
        </p:txBody>
      </p:sp>
      <p:sp>
        <p:nvSpPr>
          <p:cNvPr id="41" name="Line 10"/>
          <p:cNvSpPr>
            <a:spLocks noChangeShapeType="1"/>
          </p:cNvSpPr>
          <p:nvPr/>
        </p:nvSpPr>
        <p:spPr bwMode="auto">
          <a:xfrm>
            <a:off x="2286000" y="4786313"/>
            <a:ext cx="2125663" cy="272017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42" name="Text Box 30"/>
          <p:cNvSpPr txBox="1">
            <a:spLocks noChangeArrowheads="1"/>
          </p:cNvSpPr>
          <p:nvPr/>
        </p:nvSpPr>
        <p:spPr bwMode="auto">
          <a:xfrm>
            <a:off x="4411663" y="5788580"/>
            <a:ext cx="873957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write</a:t>
            </a:r>
          </a:p>
        </p:txBody>
      </p:sp>
      <p:sp>
        <p:nvSpPr>
          <p:cNvPr id="44" name="Text Box 30"/>
          <p:cNvSpPr txBox="1">
            <a:spLocks noChangeArrowheads="1"/>
          </p:cNvSpPr>
          <p:nvPr/>
        </p:nvSpPr>
        <p:spPr bwMode="auto">
          <a:xfrm>
            <a:off x="6629400" y="6183868"/>
            <a:ext cx="128753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ret read</a:t>
            </a:r>
          </a:p>
        </p:txBody>
      </p:sp>
      <p:sp>
        <p:nvSpPr>
          <p:cNvPr id="46" name="Line 27"/>
          <p:cNvSpPr>
            <a:spLocks noChangeShapeType="1"/>
          </p:cNvSpPr>
          <p:nvPr/>
        </p:nvSpPr>
        <p:spPr bwMode="auto">
          <a:xfrm flipH="1">
            <a:off x="2209800" y="3948112"/>
            <a:ext cx="2133600" cy="166688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47" name="Text Box 30"/>
          <p:cNvSpPr txBox="1">
            <a:spLocks noChangeArrowheads="1"/>
          </p:cNvSpPr>
          <p:nvPr/>
        </p:nvSpPr>
        <p:spPr bwMode="auto">
          <a:xfrm>
            <a:off x="3581400" y="3966924"/>
            <a:ext cx="873957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write</a:t>
            </a:r>
          </a:p>
        </p:txBody>
      </p:sp>
      <p:sp>
        <p:nvSpPr>
          <p:cNvPr id="48" name="Text Box 22"/>
          <p:cNvSpPr txBox="1">
            <a:spLocks noChangeArrowheads="1"/>
          </p:cNvSpPr>
          <p:nvPr/>
        </p:nvSpPr>
        <p:spPr bwMode="auto">
          <a:xfrm>
            <a:off x="922272" y="3974068"/>
            <a:ext cx="128753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800" dirty="0">
                <a:latin typeface="Courier New" pitchFamily="49" charset="0"/>
              </a:rPr>
              <a:t>ret read</a:t>
            </a:r>
          </a:p>
        </p:txBody>
      </p:sp>
      <p:sp>
        <p:nvSpPr>
          <p:cNvPr id="49" name="Text Box 20"/>
          <p:cNvSpPr txBox="1">
            <a:spLocks noChangeArrowheads="1"/>
          </p:cNvSpPr>
          <p:nvPr/>
        </p:nvSpPr>
        <p:spPr bwMode="auto">
          <a:xfrm>
            <a:off x="3719258" y="4290536"/>
            <a:ext cx="736099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read</a:t>
            </a:r>
          </a:p>
        </p:txBody>
      </p:sp>
      <p:sp>
        <p:nvSpPr>
          <p:cNvPr id="50" name="Line 10"/>
          <p:cNvSpPr>
            <a:spLocks noChangeShapeType="1"/>
          </p:cNvSpPr>
          <p:nvPr/>
        </p:nvSpPr>
        <p:spPr bwMode="auto">
          <a:xfrm>
            <a:off x="4411663" y="6069833"/>
            <a:ext cx="2217737" cy="272017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199491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Concurrent Programming is Hard!</a:t>
            </a:r>
          </a:p>
        </p:txBody>
      </p:sp>
      <p:sp>
        <p:nvSpPr>
          <p:cNvPr id="923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600" dirty="0"/>
              <a:t>The human mind tends to be sequential</a:t>
            </a:r>
          </a:p>
          <a:p>
            <a:endParaRPr lang="en-US" sz="2600" dirty="0"/>
          </a:p>
          <a:p>
            <a:r>
              <a:rPr lang="en-US" sz="2600" dirty="0"/>
              <a:t>The notion of time is often misleading</a:t>
            </a:r>
          </a:p>
          <a:p>
            <a:endParaRPr lang="en-US" sz="2600" dirty="0"/>
          </a:p>
          <a:p>
            <a:r>
              <a:rPr lang="en-US" sz="2600" dirty="0"/>
              <a:t>Thinking about all possible sequences of events in a computer system is at least error prone and frequently impossible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821" name="Rectangle 1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Does Second Client Block?</a:t>
            </a:r>
          </a:p>
        </p:txBody>
      </p:sp>
      <p:sp>
        <p:nvSpPr>
          <p:cNvPr id="57" name="Content Placeholder 56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1076325"/>
          </a:xfrm>
        </p:spPr>
        <p:txBody>
          <a:bodyPr/>
          <a:lstStyle/>
          <a:p>
            <a:r>
              <a:rPr lang="en-US" sz="2400" dirty="0"/>
              <a:t>Second client attempts to connect to iterative server</a:t>
            </a:r>
          </a:p>
        </p:txBody>
      </p:sp>
      <p:sp>
        <p:nvSpPr>
          <p:cNvPr id="58" name="Content Placeholder 5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400" dirty="0"/>
              <a:t>Call to connect returns</a:t>
            </a:r>
          </a:p>
          <a:p>
            <a:pPr lvl="1"/>
            <a:r>
              <a:rPr lang="en-US" sz="2000" dirty="0"/>
              <a:t>Even though connection not yet accepted</a:t>
            </a:r>
          </a:p>
          <a:p>
            <a:pPr lvl="1"/>
            <a:r>
              <a:rPr lang="en-US" sz="2000" dirty="0"/>
              <a:t>Server side TCP manager queues request</a:t>
            </a:r>
          </a:p>
          <a:p>
            <a:pPr lvl="1"/>
            <a:r>
              <a:rPr lang="en-US" sz="2000" dirty="0"/>
              <a:t>Feature known as “TCP listen backlog”</a:t>
            </a:r>
          </a:p>
          <a:p>
            <a:r>
              <a:rPr lang="en-US" sz="2400" dirty="0"/>
              <a:t>Call to </a:t>
            </a:r>
            <a:r>
              <a:rPr lang="en-US" sz="2400" dirty="0" err="1"/>
              <a:t>rio_writen</a:t>
            </a:r>
            <a:r>
              <a:rPr lang="en-US" sz="2400" dirty="0"/>
              <a:t> returns</a:t>
            </a:r>
          </a:p>
          <a:p>
            <a:pPr lvl="1"/>
            <a:r>
              <a:rPr lang="en-US" sz="2000" dirty="0"/>
              <a:t>Server side TCP manager buffers input data</a:t>
            </a:r>
          </a:p>
          <a:p>
            <a:r>
              <a:rPr lang="en-US" sz="2400" dirty="0"/>
              <a:t>Call to </a:t>
            </a:r>
            <a:r>
              <a:rPr lang="en-US" sz="2400" dirty="0" err="1"/>
              <a:t>rio_readlineb</a:t>
            </a:r>
            <a:r>
              <a:rPr lang="en-US" sz="2400" dirty="0"/>
              <a:t> blocks</a:t>
            </a:r>
          </a:p>
          <a:p>
            <a:pPr lvl="1"/>
            <a:r>
              <a:rPr lang="en-US" sz="2000" dirty="0"/>
              <a:t>Server hasn’t written anything for it to read yet.</a:t>
            </a:r>
          </a:p>
          <a:p>
            <a:endParaRPr lang="en-US" sz="2400" dirty="0"/>
          </a:p>
        </p:txBody>
      </p:sp>
      <p:grpSp>
        <p:nvGrpSpPr>
          <p:cNvPr id="59" name="Group 58"/>
          <p:cNvGrpSpPr/>
          <p:nvPr/>
        </p:nvGrpSpPr>
        <p:grpSpPr>
          <a:xfrm>
            <a:off x="-76200" y="2209800"/>
            <a:ext cx="4876800" cy="4303713"/>
            <a:chOff x="0" y="2478087"/>
            <a:chExt cx="4876800" cy="4303713"/>
          </a:xfrm>
        </p:grpSpPr>
        <p:sp>
          <p:nvSpPr>
            <p:cNvPr id="759822" name="Text Box 14"/>
            <p:cNvSpPr txBox="1">
              <a:spLocks noChangeArrowheads="1"/>
            </p:cNvSpPr>
            <p:nvPr/>
          </p:nvSpPr>
          <p:spPr bwMode="auto">
            <a:xfrm>
              <a:off x="2362200" y="2478087"/>
              <a:ext cx="912750" cy="46166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i="1" dirty="0">
                  <a:solidFill>
                    <a:srgbClr val="C00000"/>
                  </a:solidFill>
                  <a:latin typeface="Calibri" pitchFamily="34" charset="0"/>
                </a:rPr>
                <a:t>Client</a:t>
              </a:r>
            </a:p>
          </p:txBody>
        </p:sp>
        <p:sp>
          <p:nvSpPr>
            <p:cNvPr id="759824" name="Line 16"/>
            <p:cNvSpPr>
              <a:spLocks noChangeShapeType="1"/>
            </p:cNvSpPr>
            <p:nvPr/>
          </p:nvSpPr>
          <p:spPr bwMode="auto">
            <a:xfrm>
              <a:off x="2819400" y="3392487"/>
              <a:ext cx="0" cy="1676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28" name="Line 20"/>
            <p:cNvSpPr>
              <a:spLocks noChangeShapeType="1"/>
            </p:cNvSpPr>
            <p:nvPr/>
          </p:nvSpPr>
          <p:spPr bwMode="auto">
            <a:xfrm>
              <a:off x="3048000" y="5221287"/>
              <a:ext cx="18288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29" name="Rectangle 21"/>
            <p:cNvSpPr>
              <a:spLocks noChangeArrowheads="1"/>
            </p:cNvSpPr>
            <p:nvPr/>
          </p:nvSpPr>
          <p:spPr bwMode="auto">
            <a:xfrm>
              <a:off x="2057400" y="2994025"/>
              <a:ext cx="1524000" cy="38100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socket</a:t>
              </a:r>
            </a:p>
          </p:txBody>
        </p:sp>
        <p:sp>
          <p:nvSpPr>
            <p:cNvPr id="759834" name="Line 26"/>
            <p:cNvSpPr>
              <a:spLocks noChangeShapeType="1"/>
            </p:cNvSpPr>
            <p:nvPr/>
          </p:nvSpPr>
          <p:spPr bwMode="auto">
            <a:xfrm>
              <a:off x="2819400" y="5389562"/>
              <a:ext cx="0" cy="304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5" name="Line 27"/>
            <p:cNvSpPr>
              <a:spLocks noChangeShapeType="1"/>
            </p:cNvSpPr>
            <p:nvPr/>
          </p:nvSpPr>
          <p:spPr bwMode="auto">
            <a:xfrm>
              <a:off x="2819400" y="6075362"/>
              <a:ext cx="0" cy="304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8" name="Line 30"/>
            <p:cNvSpPr>
              <a:spLocks noChangeShapeType="1"/>
            </p:cNvSpPr>
            <p:nvPr/>
          </p:nvSpPr>
          <p:spPr bwMode="auto">
            <a:xfrm flipV="1">
              <a:off x="3581400" y="5907087"/>
              <a:ext cx="12954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9" name="Line 31"/>
            <p:cNvSpPr>
              <a:spLocks noChangeShapeType="1"/>
            </p:cNvSpPr>
            <p:nvPr/>
          </p:nvSpPr>
          <p:spPr bwMode="auto">
            <a:xfrm flipH="1">
              <a:off x="3581400" y="6592887"/>
              <a:ext cx="12954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2" name="Rectangle 34"/>
            <p:cNvSpPr>
              <a:spLocks noChangeArrowheads="1"/>
            </p:cNvSpPr>
            <p:nvPr/>
          </p:nvSpPr>
          <p:spPr bwMode="auto">
            <a:xfrm>
              <a:off x="2057400" y="6400800"/>
              <a:ext cx="1524000" cy="38100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rio_readlineb</a:t>
              </a:r>
            </a:p>
          </p:txBody>
        </p:sp>
        <p:sp>
          <p:nvSpPr>
            <p:cNvPr id="759843" name="Rectangle 35"/>
            <p:cNvSpPr>
              <a:spLocks noChangeArrowheads="1"/>
            </p:cNvSpPr>
            <p:nvPr/>
          </p:nvSpPr>
          <p:spPr bwMode="auto">
            <a:xfrm>
              <a:off x="2057400" y="5726112"/>
              <a:ext cx="1524000" cy="38100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err="1">
                  <a:latin typeface="Courier New" pitchFamily="49" charset="0"/>
                </a:rPr>
                <a:t>rio_writen</a:t>
              </a:r>
              <a:endParaRPr lang="en-US" sz="1400" dirty="0">
                <a:latin typeface="Courier New" pitchFamily="49" charset="0"/>
              </a:endParaRPr>
            </a:p>
          </p:txBody>
        </p:sp>
        <p:sp>
          <p:nvSpPr>
            <p:cNvPr id="759844" name="Text Box 36"/>
            <p:cNvSpPr txBox="1">
              <a:spLocks noChangeArrowheads="1"/>
            </p:cNvSpPr>
            <p:nvPr/>
          </p:nvSpPr>
          <p:spPr bwMode="auto">
            <a:xfrm>
              <a:off x="3632402" y="4611687"/>
              <a:ext cx="1156086" cy="5847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600" dirty="0">
                  <a:latin typeface="Calibri" pitchFamily="34" charset="0"/>
                </a:rPr>
                <a:t>Connection</a:t>
              </a:r>
            </a:p>
            <a:p>
              <a:pPr algn="ctr"/>
              <a:r>
                <a:rPr lang="en-US" sz="1600" dirty="0">
                  <a:latin typeface="Calibri" pitchFamily="34" charset="0"/>
                </a:rPr>
                <a:t>request</a:t>
              </a:r>
            </a:p>
          </p:txBody>
        </p:sp>
        <p:sp>
          <p:nvSpPr>
            <p:cNvPr id="759860" name="AutoShape 52"/>
            <p:cNvSpPr>
              <a:spLocks/>
            </p:cNvSpPr>
            <p:nvPr/>
          </p:nvSpPr>
          <p:spPr bwMode="auto">
            <a:xfrm>
              <a:off x="1752600" y="3011487"/>
              <a:ext cx="152400" cy="2438400"/>
            </a:xfrm>
            <a:prstGeom prst="leftBrace">
              <a:avLst>
                <a:gd name="adj1" fmla="val 133333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61" name="Text Box 53"/>
            <p:cNvSpPr txBox="1">
              <a:spLocks noChangeArrowheads="1"/>
            </p:cNvSpPr>
            <p:nvPr/>
          </p:nvSpPr>
          <p:spPr bwMode="auto">
            <a:xfrm>
              <a:off x="0" y="4046537"/>
              <a:ext cx="1773238" cy="3365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600">
                  <a:latin typeface="Courier New" pitchFamily="49" charset="0"/>
                </a:rPr>
                <a:t>open_clientfd</a:t>
              </a:r>
            </a:p>
          </p:txBody>
        </p:sp>
        <p:sp>
          <p:nvSpPr>
            <p:cNvPr id="759863" name="Rectangle 55"/>
            <p:cNvSpPr>
              <a:spLocks noChangeArrowheads="1"/>
            </p:cNvSpPr>
            <p:nvPr/>
          </p:nvSpPr>
          <p:spPr bwMode="auto">
            <a:xfrm>
              <a:off x="2057400" y="5051425"/>
              <a:ext cx="1524000" cy="38100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connect</a:t>
              </a:r>
            </a:p>
          </p:txBody>
        </p:sp>
      </p:grp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>
          <a:xfrm>
            <a:off x="96838" y="334963"/>
            <a:ext cx="8991600" cy="573087"/>
          </a:xfrm>
        </p:spPr>
        <p:txBody>
          <a:bodyPr/>
          <a:lstStyle/>
          <a:p>
            <a:r>
              <a:rPr lang="en-US" dirty="0"/>
              <a:t>Fundamental Flaw of Iterative Servers</a:t>
            </a:r>
          </a:p>
        </p:txBody>
      </p:sp>
      <p:sp>
        <p:nvSpPr>
          <p:cNvPr id="793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4500" y="5366147"/>
            <a:ext cx="8470900" cy="1150937"/>
          </a:xfrm>
        </p:spPr>
        <p:txBody>
          <a:bodyPr/>
          <a:lstStyle/>
          <a:p>
            <a:r>
              <a:rPr lang="en-US" sz="2600" dirty="0"/>
              <a:t>Solution: use </a:t>
            </a:r>
            <a:r>
              <a:rPr lang="en-US" sz="2600" i="1" dirty="0">
                <a:solidFill>
                  <a:srgbClr val="FF0000"/>
                </a:solidFill>
              </a:rPr>
              <a:t>concurrent servers </a:t>
            </a:r>
            <a:r>
              <a:rPr lang="en-US" sz="2600" dirty="0"/>
              <a:t>instead</a:t>
            </a:r>
          </a:p>
          <a:p>
            <a:pPr lvl="1"/>
            <a:r>
              <a:rPr lang="en-US" dirty="0"/>
              <a:t>Concurrent servers use multiple concurrent flows to serve multiple clients at the same time</a:t>
            </a:r>
          </a:p>
        </p:txBody>
      </p:sp>
      <p:sp>
        <p:nvSpPr>
          <p:cNvPr id="793621" name="Text Box 21"/>
          <p:cNvSpPr txBox="1">
            <a:spLocks noChangeArrowheads="1"/>
          </p:cNvSpPr>
          <p:nvPr/>
        </p:nvSpPr>
        <p:spPr bwMode="auto">
          <a:xfrm>
            <a:off x="317490" y="3519488"/>
            <a:ext cx="1860931" cy="181588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2000" b="0" dirty="0">
                <a:solidFill>
                  <a:srgbClr val="FF0000"/>
                </a:solidFill>
                <a:latin typeface="+mn-lt"/>
              </a:rPr>
              <a:t>User goes</a:t>
            </a:r>
          </a:p>
          <a:p>
            <a:pPr algn="r"/>
            <a:r>
              <a:rPr lang="en-US" sz="2000" b="0" dirty="0">
                <a:solidFill>
                  <a:srgbClr val="FF0000"/>
                </a:solidFill>
                <a:latin typeface="+mn-lt"/>
              </a:rPr>
              <a:t>out to lunch</a:t>
            </a:r>
          </a:p>
          <a:p>
            <a:pPr algn="r"/>
            <a:endParaRPr lang="en-US" sz="1200" b="0" dirty="0">
              <a:solidFill>
                <a:srgbClr val="FF0000"/>
              </a:solidFill>
              <a:latin typeface="+mn-lt"/>
            </a:endParaRPr>
          </a:p>
          <a:p>
            <a:pPr algn="r"/>
            <a:r>
              <a:rPr lang="en-US" sz="2000" b="0" dirty="0">
                <a:solidFill>
                  <a:srgbClr val="FF0000"/>
                </a:solidFill>
                <a:latin typeface="+mn-lt"/>
              </a:rPr>
              <a:t>Client 1 blocks</a:t>
            </a:r>
          </a:p>
          <a:p>
            <a:pPr algn="r"/>
            <a:r>
              <a:rPr lang="en-US" sz="2000" b="0" dirty="0">
                <a:solidFill>
                  <a:srgbClr val="FF0000"/>
                </a:solidFill>
                <a:latin typeface="+mn-lt"/>
              </a:rPr>
              <a:t>waiting for user</a:t>
            </a:r>
          </a:p>
          <a:p>
            <a:pPr algn="r"/>
            <a:r>
              <a:rPr lang="en-US" sz="2000" b="0" dirty="0">
                <a:solidFill>
                  <a:srgbClr val="FF0000"/>
                </a:solidFill>
                <a:latin typeface="+mn-lt"/>
              </a:rPr>
              <a:t>to type in data</a:t>
            </a:r>
          </a:p>
        </p:txBody>
      </p:sp>
      <p:sp>
        <p:nvSpPr>
          <p:cNvPr id="793622" name="Text Box 22"/>
          <p:cNvSpPr txBox="1">
            <a:spLocks noChangeArrowheads="1"/>
          </p:cNvSpPr>
          <p:nvPr/>
        </p:nvSpPr>
        <p:spPr bwMode="auto">
          <a:xfrm>
            <a:off x="6629400" y="3403937"/>
            <a:ext cx="1759867" cy="10156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0" dirty="0">
                <a:solidFill>
                  <a:srgbClr val="FF0000"/>
                </a:solidFill>
                <a:latin typeface="+mn-lt"/>
              </a:rPr>
              <a:t>Client 2 blocks</a:t>
            </a:r>
          </a:p>
          <a:p>
            <a:r>
              <a:rPr lang="en-US" sz="2000" b="0" dirty="0">
                <a:solidFill>
                  <a:srgbClr val="FF0000"/>
                </a:solidFill>
                <a:latin typeface="+mn-lt"/>
              </a:rPr>
              <a:t>waiting to read </a:t>
            </a:r>
          </a:p>
          <a:p>
            <a:r>
              <a:rPr lang="en-US" sz="2000" b="0" dirty="0">
                <a:solidFill>
                  <a:srgbClr val="FF0000"/>
                </a:solidFill>
                <a:latin typeface="+mn-lt"/>
              </a:rPr>
              <a:t>from server</a:t>
            </a:r>
          </a:p>
        </p:txBody>
      </p:sp>
      <p:sp>
        <p:nvSpPr>
          <p:cNvPr id="793623" name="Text Box 23"/>
          <p:cNvSpPr txBox="1">
            <a:spLocks noChangeArrowheads="1"/>
          </p:cNvSpPr>
          <p:nvPr/>
        </p:nvSpPr>
        <p:spPr bwMode="auto">
          <a:xfrm>
            <a:off x="2854974" y="3705761"/>
            <a:ext cx="1564626" cy="132343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2000" b="0" dirty="0">
                <a:solidFill>
                  <a:srgbClr val="FF0000"/>
                </a:solidFill>
                <a:latin typeface="+mn-lt"/>
              </a:rPr>
              <a:t>Server blocks</a:t>
            </a:r>
          </a:p>
          <a:p>
            <a:pPr algn="r"/>
            <a:r>
              <a:rPr lang="en-US" sz="2000" b="0" dirty="0">
                <a:solidFill>
                  <a:srgbClr val="FF0000"/>
                </a:solidFill>
                <a:latin typeface="+mn-lt"/>
              </a:rPr>
              <a:t>waiting for</a:t>
            </a:r>
          </a:p>
          <a:p>
            <a:pPr algn="r"/>
            <a:r>
              <a:rPr lang="en-US" sz="2000" b="0" dirty="0">
                <a:solidFill>
                  <a:srgbClr val="FF0000"/>
                </a:solidFill>
                <a:latin typeface="+mn-lt"/>
              </a:rPr>
              <a:t>data from</a:t>
            </a:r>
          </a:p>
          <a:p>
            <a:pPr algn="r"/>
            <a:r>
              <a:rPr lang="en-US" sz="2000" b="0" dirty="0">
                <a:solidFill>
                  <a:srgbClr val="FF0000"/>
                </a:solidFill>
                <a:latin typeface="+mn-lt"/>
              </a:rPr>
              <a:t>Client 1</a:t>
            </a:r>
          </a:p>
        </p:txBody>
      </p:sp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58950" y="1133475"/>
            <a:ext cx="897752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0" dirty="0"/>
              <a:t>Client 1</a:t>
            </a:r>
          </a:p>
        </p:txBody>
      </p:sp>
      <p:sp>
        <p:nvSpPr>
          <p:cNvPr id="25" name="Text Box 7"/>
          <p:cNvSpPr txBox="1">
            <a:spLocks noChangeArrowheads="1"/>
          </p:cNvSpPr>
          <p:nvPr/>
        </p:nvSpPr>
        <p:spPr bwMode="auto">
          <a:xfrm>
            <a:off x="3968750" y="1133475"/>
            <a:ext cx="80407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0" dirty="0"/>
              <a:t>Server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2209800" y="1728788"/>
            <a:ext cx="4419600" cy="3224212"/>
            <a:chOff x="2209800" y="2643188"/>
            <a:chExt cx="4419600" cy="3519487"/>
          </a:xfrm>
        </p:grpSpPr>
        <p:sp>
          <p:nvSpPr>
            <p:cNvPr id="27" name="Line 4"/>
            <p:cNvSpPr>
              <a:spLocks noChangeShapeType="1"/>
            </p:cNvSpPr>
            <p:nvPr/>
          </p:nvSpPr>
          <p:spPr bwMode="auto">
            <a:xfrm>
              <a:off x="2209800" y="2643188"/>
              <a:ext cx="0" cy="351948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28" name="Line 6"/>
            <p:cNvSpPr>
              <a:spLocks noChangeShapeType="1"/>
            </p:cNvSpPr>
            <p:nvPr/>
          </p:nvSpPr>
          <p:spPr bwMode="auto">
            <a:xfrm>
              <a:off x="4419600" y="2643188"/>
              <a:ext cx="0" cy="351948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29" name="Line 8"/>
            <p:cNvSpPr>
              <a:spLocks noChangeShapeType="1"/>
            </p:cNvSpPr>
            <p:nvPr/>
          </p:nvSpPr>
          <p:spPr bwMode="auto">
            <a:xfrm>
              <a:off x="6629400" y="2643188"/>
              <a:ext cx="0" cy="351948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30" name="Text Box 9"/>
          <p:cNvSpPr txBox="1">
            <a:spLocks noChangeArrowheads="1"/>
          </p:cNvSpPr>
          <p:nvPr/>
        </p:nvSpPr>
        <p:spPr bwMode="auto">
          <a:xfrm>
            <a:off x="6178550" y="1133475"/>
            <a:ext cx="897752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0" dirty="0"/>
              <a:t>Client 2</a:t>
            </a:r>
          </a:p>
        </p:txBody>
      </p:sp>
      <p:sp>
        <p:nvSpPr>
          <p:cNvPr id="31" name="Line 10"/>
          <p:cNvSpPr>
            <a:spLocks noChangeShapeType="1"/>
          </p:cNvSpPr>
          <p:nvPr/>
        </p:nvSpPr>
        <p:spPr bwMode="auto">
          <a:xfrm>
            <a:off x="2209800" y="1741488"/>
            <a:ext cx="2133600" cy="166687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32" name="Text Box 11"/>
          <p:cNvSpPr txBox="1">
            <a:spLocks noChangeArrowheads="1"/>
          </p:cNvSpPr>
          <p:nvPr/>
        </p:nvSpPr>
        <p:spPr bwMode="auto">
          <a:xfrm>
            <a:off x="1034730" y="1590675"/>
            <a:ext cx="114967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800" dirty="0">
                <a:latin typeface="Courier New" pitchFamily="49" charset="0"/>
              </a:rPr>
              <a:t>connect</a:t>
            </a:r>
          </a:p>
        </p:txBody>
      </p:sp>
      <p:sp>
        <p:nvSpPr>
          <p:cNvPr id="33" name="Text Box 12"/>
          <p:cNvSpPr txBox="1">
            <a:spLocks noChangeArrowheads="1"/>
          </p:cNvSpPr>
          <p:nvPr/>
        </p:nvSpPr>
        <p:spPr bwMode="auto">
          <a:xfrm>
            <a:off x="3407785" y="1992868"/>
            <a:ext cx="1011815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accept</a:t>
            </a:r>
            <a:endParaRPr lang="en-US" sz="1800" dirty="0"/>
          </a:p>
        </p:txBody>
      </p:sp>
      <p:sp>
        <p:nvSpPr>
          <p:cNvPr id="34" name="Text Box 17"/>
          <p:cNvSpPr txBox="1">
            <a:spLocks noChangeArrowheads="1"/>
          </p:cNvSpPr>
          <p:nvPr/>
        </p:nvSpPr>
        <p:spPr bwMode="auto">
          <a:xfrm>
            <a:off x="6629400" y="1981200"/>
            <a:ext cx="114967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connect</a:t>
            </a:r>
          </a:p>
        </p:txBody>
      </p:sp>
      <p:sp>
        <p:nvSpPr>
          <p:cNvPr id="35" name="Line 18"/>
          <p:cNvSpPr>
            <a:spLocks noChangeShapeType="1"/>
          </p:cNvSpPr>
          <p:nvPr/>
        </p:nvSpPr>
        <p:spPr bwMode="auto">
          <a:xfrm flipH="1">
            <a:off x="4419600" y="2209800"/>
            <a:ext cx="2133600" cy="3810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36" name="Text Box 19"/>
          <p:cNvSpPr txBox="1">
            <a:spLocks noChangeArrowheads="1"/>
          </p:cNvSpPr>
          <p:nvPr/>
        </p:nvSpPr>
        <p:spPr bwMode="auto">
          <a:xfrm>
            <a:off x="1324734" y="2427843"/>
            <a:ext cx="873957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800" dirty="0">
                <a:latin typeface="Courier New" pitchFamily="49" charset="0"/>
              </a:rPr>
              <a:t>write</a:t>
            </a:r>
          </a:p>
        </p:txBody>
      </p:sp>
      <p:sp>
        <p:nvSpPr>
          <p:cNvPr id="37" name="Text Box 20"/>
          <p:cNvSpPr txBox="1">
            <a:spLocks noChangeArrowheads="1"/>
          </p:cNvSpPr>
          <p:nvPr/>
        </p:nvSpPr>
        <p:spPr bwMode="auto">
          <a:xfrm>
            <a:off x="2971800" y="2397364"/>
            <a:ext cx="143136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call read</a:t>
            </a:r>
          </a:p>
        </p:txBody>
      </p:sp>
      <p:sp>
        <p:nvSpPr>
          <p:cNvPr id="38" name="Text Box 22"/>
          <p:cNvSpPr txBox="1">
            <a:spLocks noChangeArrowheads="1"/>
          </p:cNvSpPr>
          <p:nvPr/>
        </p:nvSpPr>
        <p:spPr bwMode="auto">
          <a:xfrm>
            <a:off x="784414" y="2743200"/>
            <a:ext cx="142539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800" dirty="0">
                <a:latin typeface="Courier New" pitchFamily="49" charset="0"/>
              </a:rPr>
              <a:t>call read</a:t>
            </a:r>
          </a:p>
        </p:txBody>
      </p:sp>
      <p:sp>
        <p:nvSpPr>
          <p:cNvPr id="41" name="Text Box 29"/>
          <p:cNvSpPr txBox="1">
            <a:spLocks noChangeArrowheads="1"/>
          </p:cNvSpPr>
          <p:nvPr/>
        </p:nvSpPr>
        <p:spPr bwMode="auto">
          <a:xfrm>
            <a:off x="6629400" y="2514600"/>
            <a:ext cx="873957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write</a:t>
            </a:r>
          </a:p>
        </p:txBody>
      </p:sp>
      <p:sp>
        <p:nvSpPr>
          <p:cNvPr id="46" name="Line 10"/>
          <p:cNvSpPr>
            <a:spLocks noChangeShapeType="1"/>
          </p:cNvSpPr>
          <p:nvPr/>
        </p:nvSpPr>
        <p:spPr bwMode="auto">
          <a:xfrm>
            <a:off x="2209800" y="2647950"/>
            <a:ext cx="2133600" cy="166687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47" name="Line 27"/>
          <p:cNvSpPr>
            <a:spLocks noChangeShapeType="1"/>
          </p:cNvSpPr>
          <p:nvPr/>
        </p:nvSpPr>
        <p:spPr bwMode="auto">
          <a:xfrm flipH="1">
            <a:off x="4419600" y="2770187"/>
            <a:ext cx="2133600" cy="166688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48" name="Text Box 30"/>
          <p:cNvSpPr txBox="1">
            <a:spLocks noChangeArrowheads="1"/>
          </p:cNvSpPr>
          <p:nvPr/>
        </p:nvSpPr>
        <p:spPr bwMode="auto">
          <a:xfrm>
            <a:off x="6629400" y="2895600"/>
            <a:ext cx="142539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call read</a:t>
            </a:r>
          </a:p>
        </p:txBody>
      </p:sp>
      <p:sp>
        <p:nvSpPr>
          <p:cNvPr id="53" name="Line 27"/>
          <p:cNvSpPr>
            <a:spLocks noChangeShapeType="1"/>
          </p:cNvSpPr>
          <p:nvPr/>
        </p:nvSpPr>
        <p:spPr bwMode="auto">
          <a:xfrm flipH="1">
            <a:off x="2209800" y="3033712"/>
            <a:ext cx="2133600" cy="166688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54" name="Text Box 30"/>
          <p:cNvSpPr txBox="1">
            <a:spLocks noChangeArrowheads="1"/>
          </p:cNvSpPr>
          <p:nvPr/>
        </p:nvSpPr>
        <p:spPr bwMode="auto">
          <a:xfrm>
            <a:off x="3469443" y="3052524"/>
            <a:ext cx="873957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write</a:t>
            </a:r>
          </a:p>
        </p:txBody>
      </p:sp>
      <p:sp>
        <p:nvSpPr>
          <p:cNvPr id="55" name="Text Box 22"/>
          <p:cNvSpPr txBox="1">
            <a:spLocks noChangeArrowheads="1"/>
          </p:cNvSpPr>
          <p:nvPr/>
        </p:nvSpPr>
        <p:spPr bwMode="auto">
          <a:xfrm>
            <a:off x="922270" y="3059668"/>
            <a:ext cx="128753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800" dirty="0">
                <a:latin typeface="Courier New" pitchFamily="49" charset="0"/>
              </a:rPr>
              <a:t>ret read</a:t>
            </a:r>
          </a:p>
        </p:txBody>
      </p:sp>
      <p:sp>
        <p:nvSpPr>
          <p:cNvPr id="39" name="Text Box 30"/>
          <p:cNvSpPr txBox="1">
            <a:spLocks noChangeArrowheads="1"/>
          </p:cNvSpPr>
          <p:nvPr/>
        </p:nvSpPr>
        <p:spPr bwMode="auto">
          <a:xfrm>
            <a:off x="2971800" y="3334822"/>
            <a:ext cx="142539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call read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360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65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34963"/>
            <a:ext cx="8610600" cy="1095375"/>
          </a:xfrm>
        </p:spPr>
        <p:txBody>
          <a:bodyPr/>
          <a:lstStyle/>
          <a:p>
            <a:r>
              <a:rPr lang="en-US" dirty="0"/>
              <a:t>Approaches for Writing Concurrent Servers</a:t>
            </a:r>
          </a:p>
        </p:txBody>
      </p:sp>
      <p:sp>
        <p:nvSpPr>
          <p:cNvPr id="795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4500" y="1439863"/>
            <a:ext cx="8255000" cy="5265737"/>
          </a:xfrm>
        </p:spPr>
        <p:txBody>
          <a:bodyPr>
            <a:normAutofit lnSpcReduction="10000"/>
          </a:bodyPr>
          <a:lstStyle/>
          <a:p>
            <a:pPr marL="0" lvl="1" indent="0">
              <a:buSzPct val="60000"/>
              <a:buNone/>
            </a:pPr>
            <a:r>
              <a:rPr lang="en-US" dirty="0"/>
              <a:t>Allow server to handle multiple clients concurrently</a:t>
            </a:r>
          </a:p>
          <a:p>
            <a:pPr marL="0" lvl="1" indent="0">
              <a:buSzPct val="60000"/>
              <a:buNone/>
            </a:pPr>
            <a:endParaRPr lang="en-US" dirty="0"/>
          </a:p>
          <a:p>
            <a:pPr marL="0" indent="0">
              <a:buNone/>
            </a:pPr>
            <a:r>
              <a:rPr lang="en-US" sz="2600" dirty="0"/>
              <a:t>1. Process-based</a:t>
            </a:r>
          </a:p>
          <a:p>
            <a:pPr lvl="1"/>
            <a:r>
              <a:rPr lang="en-US" sz="2200" dirty="0"/>
              <a:t>Kernel automatically interleaves multiple logical flows</a:t>
            </a:r>
          </a:p>
          <a:p>
            <a:pPr lvl="1"/>
            <a:r>
              <a:rPr lang="en-US" sz="2200" dirty="0"/>
              <a:t>Each flow has its own private address space</a:t>
            </a:r>
          </a:p>
          <a:p>
            <a:pPr marL="0" indent="0">
              <a:buNone/>
            </a:pPr>
            <a:r>
              <a:rPr lang="en-US" sz="2600" dirty="0"/>
              <a:t>2. Event-based</a:t>
            </a:r>
            <a:endParaRPr lang="en-US" sz="2600" dirty="0">
              <a:latin typeface="Courier New" pitchFamily="49" charset="0"/>
            </a:endParaRPr>
          </a:p>
          <a:p>
            <a:pPr lvl="1"/>
            <a:r>
              <a:rPr lang="en-US" sz="2200" dirty="0"/>
              <a:t>Programmer manually interleaves multiple logical flows</a:t>
            </a:r>
          </a:p>
          <a:p>
            <a:pPr lvl="1"/>
            <a:r>
              <a:rPr lang="en-US" sz="2200" dirty="0"/>
              <a:t>All flows share the same address space</a:t>
            </a:r>
          </a:p>
          <a:p>
            <a:pPr lvl="1"/>
            <a:r>
              <a:rPr lang="en-US" sz="2200" dirty="0"/>
              <a:t>Uses technique called </a:t>
            </a:r>
            <a:r>
              <a:rPr lang="en-US" sz="2200" i="1" dirty="0"/>
              <a:t>I/O multiplexing</a:t>
            </a:r>
            <a:endParaRPr lang="en-US" sz="2200" dirty="0"/>
          </a:p>
          <a:p>
            <a:pPr marL="0" indent="0">
              <a:buNone/>
            </a:pPr>
            <a:r>
              <a:rPr lang="en-US" sz="2600" dirty="0"/>
              <a:t>3. Thread-based</a:t>
            </a:r>
          </a:p>
          <a:p>
            <a:pPr lvl="1"/>
            <a:r>
              <a:rPr lang="en-US" sz="2200" dirty="0"/>
              <a:t>Kernel automatically interleaves multiple logical flows</a:t>
            </a:r>
          </a:p>
          <a:p>
            <a:pPr lvl="1"/>
            <a:r>
              <a:rPr lang="en-US" sz="2200" dirty="0"/>
              <a:t>Each flow shares the same address space</a:t>
            </a:r>
          </a:p>
          <a:p>
            <a:pPr lvl="1"/>
            <a:r>
              <a:rPr lang="en-US" sz="2200" dirty="0"/>
              <a:t>Hybrid of of process-based and event-based 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65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34963"/>
            <a:ext cx="8610600" cy="1095375"/>
          </a:xfrm>
        </p:spPr>
        <p:txBody>
          <a:bodyPr/>
          <a:lstStyle/>
          <a:p>
            <a:r>
              <a:rPr lang="en-US" dirty="0"/>
              <a:t>Approaches for Writing Concurrent Servers</a:t>
            </a:r>
          </a:p>
        </p:txBody>
      </p:sp>
      <p:sp>
        <p:nvSpPr>
          <p:cNvPr id="795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4500" y="1439863"/>
            <a:ext cx="8255000" cy="5265737"/>
          </a:xfrm>
        </p:spPr>
        <p:txBody>
          <a:bodyPr>
            <a:normAutofit lnSpcReduction="10000"/>
          </a:bodyPr>
          <a:lstStyle/>
          <a:p>
            <a:pPr marL="0" lvl="1" indent="0">
              <a:buSzPct val="60000"/>
              <a:buNone/>
            </a:pPr>
            <a:r>
              <a:rPr lang="en-US" dirty="0"/>
              <a:t>Allow server to handle multiple clients concurrently</a:t>
            </a:r>
          </a:p>
          <a:p>
            <a:pPr marL="0" lvl="1" indent="0">
              <a:buSzPct val="60000"/>
              <a:buNone/>
            </a:pPr>
            <a:endParaRPr lang="en-US" dirty="0"/>
          </a:p>
          <a:p>
            <a:pPr marL="0" indent="0">
              <a:buNone/>
            </a:pPr>
            <a:r>
              <a:rPr lang="en-US" sz="2600" dirty="0"/>
              <a:t>1. Process-based</a:t>
            </a:r>
          </a:p>
          <a:p>
            <a:pPr lvl="1"/>
            <a:r>
              <a:rPr lang="en-US" sz="2200" dirty="0"/>
              <a:t>Kernel automatically interleaves multiple logical flows</a:t>
            </a:r>
          </a:p>
          <a:p>
            <a:pPr lvl="1"/>
            <a:r>
              <a:rPr lang="en-US" sz="2200" dirty="0"/>
              <a:t>Each flow has its own </a:t>
            </a:r>
            <a:r>
              <a:rPr lang="en-US" sz="2200" dirty="0">
                <a:solidFill>
                  <a:srgbClr val="FF0000"/>
                </a:solidFill>
              </a:rPr>
              <a:t>private</a:t>
            </a:r>
            <a:r>
              <a:rPr lang="en-US" sz="2200" dirty="0"/>
              <a:t> address space</a:t>
            </a:r>
          </a:p>
          <a:p>
            <a:pPr marL="0" indent="0">
              <a:buNone/>
            </a:pPr>
            <a:r>
              <a:rPr lang="en-US" sz="2600" dirty="0"/>
              <a:t>2. Event-based</a:t>
            </a:r>
            <a:endParaRPr lang="en-US" sz="2600" dirty="0">
              <a:latin typeface="Courier New" pitchFamily="49" charset="0"/>
            </a:endParaRPr>
          </a:p>
          <a:p>
            <a:pPr lvl="1"/>
            <a:r>
              <a:rPr lang="en-US" sz="2200" dirty="0"/>
              <a:t>Programmer manually interleaves multiple logical flows</a:t>
            </a:r>
          </a:p>
          <a:p>
            <a:pPr lvl="1"/>
            <a:r>
              <a:rPr lang="en-US" sz="2200" dirty="0"/>
              <a:t>All flows share the same address space</a:t>
            </a:r>
          </a:p>
          <a:p>
            <a:pPr lvl="1"/>
            <a:r>
              <a:rPr lang="en-US" sz="2200" dirty="0"/>
              <a:t>Uses technique called </a:t>
            </a:r>
            <a:r>
              <a:rPr lang="en-US" sz="2200" i="1" dirty="0"/>
              <a:t>I/O multiplexing</a:t>
            </a:r>
            <a:endParaRPr lang="en-US" sz="2200" dirty="0"/>
          </a:p>
          <a:p>
            <a:pPr marL="0" indent="0">
              <a:buNone/>
            </a:pPr>
            <a:r>
              <a:rPr lang="en-US" sz="2600" dirty="0"/>
              <a:t>3. Thread-based</a:t>
            </a:r>
          </a:p>
          <a:p>
            <a:pPr lvl="1"/>
            <a:r>
              <a:rPr lang="en-US" sz="2200" dirty="0"/>
              <a:t>Kernel automatically interleaves multiple logical flows</a:t>
            </a:r>
          </a:p>
          <a:p>
            <a:pPr lvl="1"/>
            <a:r>
              <a:rPr lang="en-US" sz="2200" dirty="0"/>
              <a:t>Each flow shares the </a:t>
            </a:r>
            <a:r>
              <a:rPr lang="en-US" sz="2200" dirty="0">
                <a:solidFill>
                  <a:srgbClr val="FF0000"/>
                </a:solidFill>
              </a:rPr>
              <a:t>same</a:t>
            </a:r>
            <a:r>
              <a:rPr lang="en-US" sz="2200" dirty="0"/>
              <a:t> address space</a:t>
            </a:r>
          </a:p>
          <a:p>
            <a:pPr lvl="1"/>
            <a:r>
              <a:rPr lang="en-US" sz="2200" dirty="0"/>
              <a:t>Hybrid of of process-based and event-based </a:t>
            </a:r>
          </a:p>
        </p:txBody>
      </p:sp>
    </p:spTree>
    <p:extLst>
      <p:ext uri="{BB962C8B-B14F-4D97-AF65-F5344CB8AC3E}">
        <p14:creationId xmlns:p14="http://schemas.microsoft.com/office/powerpoint/2010/main" val="36183125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670" name="Rectangle 46"/>
          <p:cNvSpPr>
            <a:spLocks noGrp="1" noChangeArrowheads="1"/>
          </p:cNvSpPr>
          <p:nvPr>
            <p:ph type="title"/>
          </p:nvPr>
        </p:nvSpPr>
        <p:spPr>
          <a:xfrm>
            <a:off x="400050" y="247650"/>
            <a:ext cx="8721725" cy="781050"/>
          </a:xfrm>
        </p:spPr>
        <p:txBody>
          <a:bodyPr/>
          <a:lstStyle/>
          <a:p>
            <a:r>
              <a:rPr lang="en-US" dirty="0"/>
              <a:t>Approach #1: Process-based Servers</a:t>
            </a:r>
          </a:p>
        </p:txBody>
      </p:sp>
      <p:sp>
        <p:nvSpPr>
          <p:cNvPr id="794671" name="Rectangle 47"/>
          <p:cNvSpPr>
            <a:spLocks noGrp="1" noChangeArrowheads="1"/>
          </p:cNvSpPr>
          <p:nvPr>
            <p:ph type="body" idx="1"/>
          </p:nvPr>
        </p:nvSpPr>
        <p:spPr>
          <a:xfrm>
            <a:off x="290513" y="1028700"/>
            <a:ext cx="8853487" cy="5416550"/>
          </a:xfrm>
        </p:spPr>
        <p:txBody>
          <a:bodyPr/>
          <a:lstStyle/>
          <a:p>
            <a:r>
              <a:rPr lang="en-US" sz="2600" dirty="0"/>
              <a:t>Spawn separate process for each client</a:t>
            </a:r>
          </a:p>
        </p:txBody>
      </p:sp>
      <p:sp>
        <p:nvSpPr>
          <p:cNvPr id="794627" name="Line 3"/>
          <p:cNvSpPr>
            <a:spLocks noChangeShapeType="1"/>
          </p:cNvSpPr>
          <p:nvPr/>
        </p:nvSpPr>
        <p:spPr bwMode="auto">
          <a:xfrm>
            <a:off x="1676400" y="2043113"/>
            <a:ext cx="0" cy="44656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4628" name="Text Box 4"/>
          <p:cNvSpPr txBox="1">
            <a:spLocks noChangeArrowheads="1"/>
          </p:cNvSpPr>
          <p:nvPr/>
        </p:nvSpPr>
        <p:spPr bwMode="auto">
          <a:xfrm>
            <a:off x="1225550" y="1628775"/>
            <a:ext cx="849913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0" dirty="0"/>
              <a:t>client 1</a:t>
            </a:r>
          </a:p>
        </p:txBody>
      </p:sp>
      <p:sp>
        <p:nvSpPr>
          <p:cNvPr id="794629" name="Line 5"/>
          <p:cNvSpPr>
            <a:spLocks noChangeShapeType="1"/>
          </p:cNvSpPr>
          <p:nvPr/>
        </p:nvSpPr>
        <p:spPr bwMode="auto">
          <a:xfrm>
            <a:off x="4419600" y="2071688"/>
            <a:ext cx="0" cy="31702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4630" name="Text Box 6"/>
          <p:cNvSpPr txBox="1">
            <a:spLocks noChangeArrowheads="1"/>
          </p:cNvSpPr>
          <p:nvPr/>
        </p:nvSpPr>
        <p:spPr bwMode="auto">
          <a:xfrm>
            <a:off x="3968750" y="1628775"/>
            <a:ext cx="771365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0"/>
              <a:t>server</a:t>
            </a:r>
          </a:p>
        </p:txBody>
      </p:sp>
      <p:sp>
        <p:nvSpPr>
          <p:cNvPr id="794633" name="Line 9"/>
          <p:cNvSpPr>
            <a:spLocks noChangeShapeType="1"/>
          </p:cNvSpPr>
          <p:nvPr/>
        </p:nvSpPr>
        <p:spPr bwMode="auto">
          <a:xfrm>
            <a:off x="1676400" y="2373867"/>
            <a:ext cx="2728634" cy="144939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4634" name="Text Box 10"/>
          <p:cNvSpPr txBox="1">
            <a:spLocks noChangeArrowheads="1"/>
          </p:cNvSpPr>
          <p:nvPr/>
        </p:nvSpPr>
        <p:spPr bwMode="auto">
          <a:xfrm>
            <a:off x="-76200" y="2149475"/>
            <a:ext cx="1838965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call connect</a:t>
            </a:r>
          </a:p>
        </p:txBody>
      </p:sp>
      <p:sp>
        <p:nvSpPr>
          <p:cNvPr id="794635" name="Text Box 11"/>
          <p:cNvSpPr txBox="1">
            <a:spLocks noChangeArrowheads="1"/>
          </p:cNvSpPr>
          <p:nvPr/>
        </p:nvSpPr>
        <p:spPr bwMode="auto">
          <a:xfrm>
            <a:off x="4411663" y="2009775"/>
            <a:ext cx="1701107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call accept</a:t>
            </a:r>
            <a:endParaRPr lang="en-US" sz="1800" dirty="0"/>
          </a:p>
        </p:txBody>
      </p:sp>
      <p:sp>
        <p:nvSpPr>
          <p:cNvPr id="794636" name="Text Box 12"/>
          <p:cNvSpPr txBox="1">
            <a:spLocks noChangeArrowheads="1"/>
          </p:cNvSpPr>
          <p:nvPr/>
        </p:nvSpPr>
        <p:spPr bwMode="auto">
          <a:xfrm>
            <a:off x="2133600" y="3565525"/>
            <a:ext cx="142539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call read</a:t>
            </a:r>
          </a:p>
        </p:txBody>
      </p:sp>
      <p:sp>
        <p:nvSpPr>
          <p:cNvPr id="794640" name="Text Box 16"/>
          <p:cNvSpPr txBox="1">
            <a:spLocks noChangeArrowheads="1"/>
          </p:cNvSpPr>
          <p:nvPr/>
        </p:nvSpPr>
        <p:spPr bwMode="auto">
          <a:xfrm>
            <a:off x="4419600" y="2362200"/>
            <a:ext cx="156324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ret accept</a:t>
            </a:r>
            <a:endParaRPr lang="en-US" sz="1800" dirty="0"/>
          </a:p>
        </p:txBody>
      </p:sp>
      <p:sp>
        <p:nvSpPr>
          <p:cNvPr id="794643" name="Text Box 19"/>
          <p:cNvSpPr txBox="1">
            <a:spLocks noChangeArrowheads="1"/>
          </p:cNvSpPr>
          <p:nvPr/>
        </p:nvSpPr>
        <p:spPr bwMode="auto">
          <a:xfrm>
            <a:off x="193675" y="2968625"/>
            <a:ext cx="156324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Courier New" pitchFamily="49" charset="0"/>
              </a:rPr>
              <a:t>call fgets</a:t>
            </a:r>
          </a:p>
        </p:txBody>
      </p:sp>
      <p:sp>
        <p:nvSpPr>
          <p:cNvPr id="794644" name="Line 20"/>
          <p:cNvSpPr>
            <a:spLocks noChangeShapeType="1"/>
          </p:cNvSpPr>
          <p:nvPr/>
        </p:nvSpPr>
        <p:spPr bwMode="auto">
          <a:xfrm flipH="1">
            <a:off x="3505200" y="3260725"/>
            <a:ext cx="9144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4645" name="Line 21"/>
          <p:cNvSpPr>
            <a:spLocks noChangeShapeType="1"/>
          </p:cNvSpPr>
          <p:nvPr/>
        </p:nvSpPr>
        <p:spPr bwMode="auto">
          <a:xfrm>
            <a:off x="3505200" y="3536950"/>
            <a:ext cx="0" cy="2971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4646" name="Text Box 22"/>
          <p:cNvSpPr txBox="1">
            <a:spLocks noChangeArrowheads="1"/>
          </p:cNvSpPr>
          <p:nvPr/>
        </p:nvSpPr>
        <p:spPr bwMode="auto">
          <a:xfrm>
            <a:off x="4419600" y="3108325"/>
            <a:ext cx="736099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Courier New" pitchFamily="49" charset="0"/>
              </a:rPr>
              <a:t>fork</a:t>
            </a:r>
          </a:p>
        </p:txBody>
      </p:sp>
      <p:sp>
        <p:nvSpPr>
          <p:cNvPr id="794647" name="Text Box 23"/>
          <p:cNvSpPr txBox="1">
            <a:spLocks noChangeArrowheads="1"/>
          </p:cNvSpPr>
          <p:nvPr/>
        </p:nvSpPr>
        <p:spPr bwMode="auto">
          <a:xfrm>
            <a:off x="3124200" y="3122613"/>
            <a:ext cx="84455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0"/>
              <a:t>child 1</a:t>
            </a:r>
          </a:p>
        </p:txBody>
      </p:sp>
      <p:sp>
        <p:nvSpPr>
          <p:cNvPr id="794648" name="Text Box 24"/>
          <p:cNvSpPr txBox="1">
            <a:spLocks noChangeArrowheads="1"/>
          </p:cNvSpPr>
          <p:nvPr/>
        </p:nvSpPr>
        <p:spPr bwMode="auto">
          <a:xfrm>
            <a:off x="152400" y="3429000"/>
            <a:ext cx="1524000" cy="2554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/>
            <a:r>
              <a:rPr lang="en-US" sz="2000" b="0" dirty="0">
                <a:solidFill>
                  <a:srgbClr val="FF0000"/>
                </a:solidFill>
                <a:latin typeface="+mn-lt"/>
              </a:rPr>
              <a:t>User goes out to lunch</a:t>
            </a:r>
          </a:p>
          <a:p>
            <a:pPr algn="r"/>
            <a:endParaRPr lang="en-US" sz="2000" b="0" dirty="0">
              <a:latin typeface="+mn-lt"/>
            </a:endParaRPr>
          </a:p>
          <a:p>
            <a:pPr algn="r"/>
            <a:r>
              <a:rPr lang="en-US" sz="2000" b="0" dirty="0">
                <a:solidFill>
                  <a:srgbClr val="FF0000"/>
                </a:solidFill>
                <a:latin typeface="+mn-lt"/>
              </a:rPr>
              <a:t>Client 1 blocks</a:t>
            </a:r>
          </a:p>
          <a:p>
            <a:pPr algn="r"/>
            <a:r>
              <a:rPr lang="en-US" sz="2000" b="0" dirty="0">
                <a:solidFill>
                  <a:srgbClr val="FF0000"/>
                </a:solidFill>
                <a:latin typeface="+mn-lt"/>
              </a:rPr>
              <a:t>waiting for user to type in data</a:t>
            </a:r>
          </a:p>
        </p:txBody>
      </p:sp>
      <p:sp>
        <p:nvSpPr>
          <p:cNvPr id="794649" name="Text Box 25"/>
          <p:cNvSpPr txBox="1">
            <a:spLocks noChangeArrowheads="1"/>
          </p:cNvSpPr>
          <p:nvPr/>
        </p:nvSpPr>
        <p:spPr bwMode="auto">
          <a:xfrm>
            <a:off x="4419600" y="3457575"/>
            <a:ext cx="1701107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Courier New" pitchFamily="49" charset="0"/>
              </a:rPr>
              <a:t>call accept</a:t>
            </a:r>
            <a:endParaRPr lang="en-US" sz="1800"/>
          </a:p>
        </p:txBody>
      </p:sp>
      <p:sp>
        <p:nvSpPr>
          <p:cNvPr id="40" name="Text Box 24"/>
          <p:cNvSpPr txBox="1">
            <a:spLocks noChangeArrowheads="1"/>
          </p:cNvSpPr>
          <p:nvPr/>
        </p:nvSpPr>
        <p:spPr bwMode="auto">
          <a:xfrm>
            <a:off x="1965993" y="3951981"/>
            <a:ext cx="1524000" cy="132343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/>
            <a:r>
              <a:rPr lang="en-US" sz="2000" b="0" dirty="0">
                <a:solidFill>
                  <a:srgbClr val="FF0000"/>
                </a:solidFill>
                <a:latin typeface="+mn-lt"/>
              </a:rPr>
              <a:t>Child blocks waiting for data from Client 1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670" name="Rectangle 46"/>
          <p:cNvSpPr>
            <a:spLocks noGrp="1" noChangeArrowheads="1"/>
          </p:cNvSpPr>
          <p:nvPr>
            <p:ph type="title"/>
          </p:nvPr>
        </p:nvSpPr>
        <p:spPr>
          <a:xfrm>
            <a:off x="400050" y="247650"/>
            <a:ext cx="8721725" cy="781050"/>
          </a:xfrm>
        </p:spPr>
        <p:txBody>
          <a:bodyPr/>
          <a:lstStyle/>
          <a:p>
            <a:r>
              <a:rPr lang="en-US" dirty="0"/>
              <a:t>Approach #1: Process-based Servers</a:t>
            </a:r>
          </a:p>
        </p:txBody>
      </p:sp>
      <p:sp>
        <p:nvSpPr>
          <p:cNvPr id="794671" name="Rectangle 47"/>
          <p:cNvSpPr>
            <a:spLocks noGrp="1" noChangeArrowheads="1"/>
          </p:cNvSpPr>
          <p:nvPr>
            <p:ph type="body" idx="1"/>
          </p:nvPr>
        </p:nvSpPr>
        <p:spPr>
          <a:xfrm>
            <a:off x="290513" y="1028700"/>
            <a:ext cx="8853487" cy="5416550"/>
          </a:xfrm>
        </p:spPr>
        <p:txBody>
          <a:bodyPr/>
          <a:lstStyle/>
          <a:p>
            <a:r>
              <a:rPr lang="en-US" sz="2600" dirty="0"/>
              <a:t>Spawn separate process for each client</a:t>
            </a:r>
          </a:p>
        </p:txBody>
      </p:sp>
      <p:sp>
        <p:nvSpPr>
          <p:cNvPr id="794627" name="Line 3"/>
          <p:cNvSpPr>
            <a:spLocks noChangeShapeType="1"/>
          </p:cNvSpPr>
          <p:nvPr/>
        </p:nvSpPr>
        <p:spPr bwMode="auto">
          <a:xfrm>
            <a:off x="1676400" y="2043113"/>
            <a:ext cx="0" cy="44656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4628" name="Text Box 4"/>
          <p:cNvSpPr txBox="1">
            <a:spLocks noChangeArrowheads="1"/>
          </p:cNvSpPr>
          <p:nvPr/>
        </p:nvSpPr>
        <p:spPr bwMode="auto">
          <a:xfrm>
            <a:off x="1225550" y="1628775"/>
            <a:ext cx="849913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0" dirty="0"/>
              <a:t>client 1</a:t>
            </a:r>
          </a:p>
        </p:txBody>
      </p:sp>
      <p:sp>
        <p:nvSpPr>
          <p:cNvPr id="794629" name="Line 5"/>
          <p:cNvSpPr>
            <a:spLocks noChangeShapeType="1"/>
          </p:cNvSpPr>
          <p:nvPr/>
        </p:nvSpPr>
        <p:spPr bwMode="auto">
          <a:xfrm>
            <a:off x="4419600" y="2071688"/>
            <a:ext cx="0" cy="31702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4630" name="Text Box 6"/>
          <p:cNvSpPr txBox="1">
            <a:spLocks noChangeArrowheads="1"/>
          </p:cNvSpPr>
          <p:nvPr/>
        </p:nvSpPr>
        <p:spPr bwMode="auto">
          <a:xfrm>
            <a:off x="3968750" y="1628775"/>
            <a:ext cx="771365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0"/>
              <a:t>server</a:t>
            </a:r>
          </a:p>
        </p:txBody>
      </p:sp>
      <p:sp>
        <p:nvSpPr>
          <p:cNvPr id="794631" name="Line 7"/>
          <p:cNvSpPr>
            <a:spLocks noChangeShapeType="1"/>
          </p:cNvSpPr>
          <p:nvPr/>
        </p:nvSpPr>
        <p:spPr bwMode="auto">
          <a:xfrm flipH="1">
            <a:off x="7391400" y="2089150"/>
            <a:ext cx="0" cy="441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794632" name="Text Box 8"/>
          <p:cNvSpPr txBox="1">
            <a:spLocks noChangeArrowheads="1"/>
          </p:cNvSpPr>
          <p:nvPr/>
        </p:nvSpPr>
        <p:spPr bwMode="auto">
          <a:xfrm>
            <a:off x="6965950" y="1628775"/>
            <a:ext cx="849913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0"/>
              <a:t>client 2</a:t>
            </a:r>
          </a:p>
        </p:txBody>
      </p:sp>
      <p:sp>
        <p:nvSpPr>
          <p:cNvPr id="794633" name="Line 9"/>
          <p:cNvSpPr>
            <a:spLocks noChangeShapeType="1"/>
          </p:cNvSpPr>
          <p:nvPr/>
        </p:nvSpPr>
        <p:spPr bwMode="auto">
          <a:xfrm>
            <a:off x="1676400" y="2373867"/>
            <a:ext cx="2728634" cy="144939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4634" name="Text Box 10"/>
          <p:cNvSpPr txBox="1">
            <a:spLocks noChangeArrowheads="1"/>
          </p:cNvSpPr>
          <p:nvPr/>
        </p:nvSpPr>
        <p:spPr bwMode="auto">
          <a:xfrm>
            <a:off x="-76200" y="2149475"/>
            <a:ext cx="1838965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call connect</a:t>
            </a:r>
          </a:p>
        </p:txBody>
      </p:sp>
      <p:sp>
        <p:nvSpPr>
          <p:cNvPr id="794635" name="Text Box 11"/>
          <p:cNvSpPr txBox="1">
            <a:spLocks noChangeArrowheads="1"/>
          </p:cNvSpPr>
          <p:nvPr/>
        </p:nvSpPr>
        <p:spPr bwMode="auto">
          <a:xfrm>
            <a:off x="4411663" y="2009775"/>
            <a:ext cx="1701107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call accept</a:t>
            </a:r>
            <a:endParaRPr lang="en-US" sz="1800" dirty="0"/>
          </a:p>
        </p:txBody>
      </p:sp>
      <p:sp>
        <p:nvSpPr>
          <p:cNvPr id="794636" name="Text Box 12"/>
          <p:cNvSpPr txBox="1">
            <a:spLocks noChangeArrowheads="1"/>
          </p:cNvSpPr>
          <p:nvPr/>
        </p:nvSpPr>
        <p:spPr bwMode="auto">
          <a:xfrm>
            <a:off x="2133600" y="3565525"/>
            <a:ext cx="142539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call read</a:t>
            </a:r>
          </a:p>
        </p:txBody>
      </p:sp>
      <p:sp>
        <p:nvSpPr>
          <p:cNvPr id="794640" name="Text Box 16"/>
          <p:cNvSpPr txBox="1">
            <a:spLocks noChangeArrowheads="1"/>
          </p:cNvSpPr>
          <p:nvPr/>
        </p:nvSpPr>
        <p:spPr bwMode="auto">
          <a:xfrm>
            <a:off x="4419600" y="2362200"/>
            <a:ext cx="156324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ret accept</a:t>
            </a:r>
            <a:endParaRPr lang="en-US" sz="1800" dirty="0"/>
          </a:p>
        </p:txBody>
      </p:sp>
      <p:sp>
        <p:nvSpPr>
          <p:cNvPr id="794641" name="Text Box 17"/>
          <p:cNvSpPr txBox="1">
            <a:spLocks noChangeArrowheads="1"/>
          </p:cNvSpPr>
          <p:nvPr/>
        </p:nvSpPr>
        <p:spPr bwMode="auto">
          <a:xfrm>
            <a:off x="7416800" y="2373868"/>
            <a:ext cx="1838965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call connect</a:t>
            </a:r>
          </a:p>
        </p:txBody>
      </p:sp>
      <p:sp>
        <p:nvSpPr>
          <p:cNvPr id="794642" name="Line 18"/>
          <p:cNvSpPr>
            <a:spLocks noChangeShapeType="1"/>
          </p:cNvSpPr>
          <p:nvPr/>
        </p:nvSpPr>
        <p:spPr bwMode="auto">
          <a:xfrm flipH="1">
            <a:off x="4405034" y="2666999"/>
            <a:ext cx="2971800" cy="257175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4643" name="Text Box 19"/>
          <p:cNvSpPr txBox="1">
            <a:spLocks noChangeArrowheads="1"/>
          </p:cNvSpPr>
          <p:nvPr/>
        </p:nvSpPr>
        <p:spPr bwMode="auto">
          <a:xfrm>
            <a:off x="193675" y="2968625"/>
            <a:ext cx="156324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Courier New" pitchFamily="49" charset="0"/>
              </a:rPr>
              <a:t>call fgets</a:t>
            </a:r>
          </a:p>
        </p:txBody>
      </p:sp>
      <p:sp>
        <p:nvSpPr>
          <p:cNvPr id="794644" name="Line 20"/>
          <p:cNvSpPr>
            <a:spLocks noChangeShapeType="1"/>
          </p:cNvSpPr>
          <p:nvPr/>
        </p:nvSpPr>
        <p:spPr bwMode="auto">
          <a:xfrm flipH="1">
            <a:off x="3505200" y="3260725"/>
            <a:ext cx="9144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4645" name="Line 21"/>
          <p:cNvSpPr>
            <a:spLocks noChangeShapeType="1"/>
          </p:cNvSpPr>
          <p:nvPr/>
        </p:nvSpPr>
        <p:spPr bwMode="auto">
          <a:xfrm>
            <a:off x="3505200" y="3536950"/>
            <a:ext cx="0" cy="2971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4646" name="Text Box 22"/>
          <p:cNvSpPr txBox="1">
            <a:spLocks noChangeArrowheads="1"/>
          </p:cNvSpPr>
          <p:nvPr/>
        </p:nvSpPr>
        <p:spPr bwMode="auto">
          <a:xfrm>
            <a:off x="4419600" y="3108325"/>
            <a:ext cx="736099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Courier New" pitchFamily="49" charset="0"/>
              </a:rPr>
              <a:t>fork</a:t>
            </a:r>
          </a:p>
        </p:txBody>
      </p:sp>
      <p:sp>
        <p:nvSpPr>
          <p:cNvPr id="794647" name="Text Box 23"/>
          <p:cNvSpPr txBox="1">
            <a:spLocks noChangeArrowheads="1"/>
          </p:cNvSpPr>
          <p:nvPr/>
        </p:nvSpPr>
        <p:spPr bwMode="auto">
          <a:xfrm>
            <a:off x="3124200" y="3122613"/>
            <a:ext cx="84455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0"/>
              <a:t>child 1</a:t>
            </a:r>
          </a:p>
        </p:txBody>
      </p:sp>
      <p:sp>
        <p:nvSpPr>
          <p:cNvPr id="794648" name="Text Box 24"/>
          <p:cNvSpPr txBox="1">
            <a:spLocks noChangeArrowheads="1"/>
          </p:cNvSpPr>
          <p:nvPr/>
        </p:nvSpPr>
        <p:spPr bwMode="auto">
          <a:xfrm>
            <a:off x="152400" y="3429000"/>
            <a:ext cx="1524000" cy="2554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/>
            <a:r>
              <a:rPr lang="en-US" sz="2000" b="0" dirty="0">
                <a:solidFill>
                  <a:srgbClr val="FF0000"/>
                </a:solidFill>
                <a:latin typeface="+mn-lt"/>
              </a:rPr>
              <a:t>User goes out to lunch</a:t>
            </a:r>
          </a:p>
          <a:p>
            <a:pPr algn="r"/>
            <a:endParaRPr lang="en-US" sz="2000" b="0" dirty="0">
              <a:latin typeface="+mn-lt"/>
            </a:endParaRPr>
          </a:p>
          <a:p>
            <a:pPr algn="r"/>
            <a:r>
              <a:rPr lang="en-US" sz="2000" b="0" dirty="0">
                <a:solidFill>
                  <a:srgbClr val="FF0000"/>
                </a:solidFill>
                <a:latin typeface="+mn-lt"/>
              </a:rPr>
              <a:t>Client 1 blocks</a:t>
            </a:r>
          </a:p>
          <a:p>
            <a:pPr algn="r"/>
            <a:r>
              <a:rPr lang="en-US" sz="2000" b="0" dirty="0">
                <a:solidFill>
                  <a:srgbClr val="FF0000"/>
                </a:solidFill>
                <a:latin typeface="+mn-lt"/>
              </a:rPr>
              <a:t>waiting for user to type in data</a:t>
            </a:r>
          </a:p>
        </p:txBody>
      </p:sp>
      <p:sp>
        <p:nvSpPr>
          <p:cNvPr id="794649" name="Text Box 25"/>
          <p:cNvSpPr txBox="1">
            <a:spLocks noChangeArrowheads="1"/>
          </p:cNvSpPr>
          <p:nvPr/>
        </p:nvSpPr>
        <p:spPr bwMode="auto">
          <a:xfrm>
            <a:off x="4419600" y="3457575"/>
            <a:ext cx="1701107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Courier New" pitchFamily="49" charset="0"/>
              </a:rPr>
              <a:t>call accept</a:t>
            </a:r>
            <a:endParaRPr lang="en-US" sz="1800"/>
          </a:p>
        </p:txBody>
      </p:sp>
      <p:sp>
        <p:nvSpPr>
          <p:cNvPr id="794653" name="Text Box 29"/>
          <p:cNvSpPr txBox="1">
            <a:spLocks noChangeArrowheads="1"/>
          </p:cNvSpPr>
          <p:nvPr/>
        </p:nvSpPr>
        <p:spPr bwMode="auto">
          <a:xfrm>
            <a:off x="4419600" y="3733800"/>
            <a:ext cx="156324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ret accept</a:t>
            </a:r>
            <a:endParaRPr lang="en-US" sz="1800" dirty="0"/>
          </a:p>
        </p:txBody>
      </p:sp>
      <p:sp>
        <p:nvSpPr>
          <p:cNvPr id="794654" name="Text Box 30"/>
          <p:cNvSpPr txBox="1">
            <a:spLocks noChangeArrowheads="1"/>
          </p:cNvSpPr>
          <p:nvPr/>
        </p:nvSpPr>
        <p:spPr bwMode="auto">
          <a:xfrm>
            <a:off x="7391400" y="4022725"/>
            <a:ext cx="156324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Courier New" pitchFamily="49" charset="0"/>
              </a:rPr>
              <a:t>call fgets</a:t>
            </a:r>
          </a:p>
        </p:txBody>
      </p:sp>
      <p:sp>
        <p:nvSpPr>
          <p:cNvPr id="794655" name="Text Box 31"/>
          <p:cNvSpPr txBox="1">
            <a:spLocks noChangeArrowheads="1"/>
          </p:cNvSpPr>
          <p:nvPr/>
        </p:nvSpPr>
        <p:spPr bwMode="auto">
          <a:xfrm>
            <a:off x="7391400" y="4448175"/>
            <a:ext cx="873957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Courier New" pitchFamily="49" charset="0"/>
              </a:rPr>
              <a:t>write</a:t>
            </a:r>
          </a:p>
        </p:txBody>
      </p:sp>
      <p:sp>
        <p:nvSpPr>
          <p:cNvPr id="794656" name="Line 32"/>
          <p:cNvSpPr>
            <a:spLocks noChangeShapeType="1"/>
          </p:cNvSpPr>
          <p:nvPr/>
        </p:nvSpPr>
        <p:spPr bwMode="auto">
          <a:xfrm>
            <a:off x="4419600" y="4632325"/>
            <a:ext cx="9144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4657" name="Text Box 33"/>
          <p:cNvSpPr txBox="1">
            <a:spLocks noChangeArrowheads="1"/>
          </p:cNvSpPr>
          <p:nvPr/>
        </p:nvSpPr>
        <p:spPr bwMode="auto">
          <a:xfrm>
            <a:off x="3670802" y="4448175"/>
            <a:ext cx="736099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800">
                <a:latin typeface="Courier New" pitchFamily="49" charset="0"/>
              </a:rPr>
              <a:t>fork</a:t>
            </a:r>
          </a:p>
        </p:txBody>
      </p:sp>
      <p:sp>
        <p:nvSpPr>
          <p:cNvPr id="794658" name="Line 34"/>
          <p:cNvSpPr>
            <a:spLocks noChangeShapeType="1"/>
          </p:cNvSpPr>
          <p:nvPr/>
        </p:nvSpPr>
        <p:spPr bwMode="auto">
          <a:xfrm>
            <a:off x="5334000" y="4908550"/>
            <a:ext cx="0" cy="1600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4659" name="Text Box 35"/>
          <p:cNvSpPr txBox="1">
            <a:spLocks noChangeArrowheads="1"/>
          </p:cNvSpPr>
          <p:nvPr/>
        </p:nvSpPr>
        <p:spPr bwMode="auto">
          <a:xfrm>
            <a:off x="4614863" y="4965700"/>
            <a:ext cx="873957" cy="64633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Courier New" pitchFamily="49" charset="0"/>
              </a:rPr>
              <a:t>call </a:t>
            </a:r>
          </a:p>
          <a:p>
            <a:r>
              <a:rPr lang="en-US" sz="1800">
                <a:latin typeface="Courier New" pitchFamily="49" charset="0"/>
              </a:rPr>
              <a:t>read</a:t>
            </a:r>
          </a:p>
        </p:txBody>
      </p:sp>
      <p:sp>
        <p:nvSpPr>
          <p:cNvPr id="794660" name="Text Box 36"/>
          <p:cNvSpPr txBox="1">
            <a:spLocks noChangeArrowheads="1"/>
          </p:cNvSpPr>
          <p:nvPr/>
        </p:nvSpPr>
        <p:spPr bwMode="auto">
          <a:xfrm>
            <a:off x="4800600" y="4479925"/>
            <a:ext cx="8445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0"/>
              <a:t>child 2</a:t>
            </a:r>
          </a:p>
        </p:txBody>
      </p:sp>
      <p:sp>
        <p:nvSpPr>
          <p:cNvPr id="794661" name="Line 37"/>
          <p:cNvSpPr>
            <a:spLocks noChangeShapeType="1"/>
          </p:cNvSpPr>
          <p:nvPr/>
        </p:nvSpPr>
        <p:spPr bwMode="auto">
          <a:xfrm flipH="1">
            <a:off x="5334000" y="4632325"/>
            <a:ext cx="205740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4662" name="Text Box 38"/>
          <p:cNvSpPr txBox="1">
            <a:spLocks noChangeArrowheads="1"/>
          </p:cNvSpPr>
          <p:nvPr/>
        </p:nvSpPr>
        <p:spPr bwMode="auto">
          <a:xfrm>
            <a:off x="4495800" y="5622925"/>
            <a:ext cx="873957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Courier New" pitchFamily="49" charset="0"/>
              </a:rPr>
              <a:t>write</a:t>
            </a:r>
          </a:p>
        </p:txBody>
      </p:sp>
      <p:sp>
        <p:nvSpPr>
          <p:cNvPr id="794663" name="Line 39"/>
          <p:cNvSpPr>
            <a:spLocks noChangeShapeType="1"/>
          </p:cNvSpPr>
          <p:nvPr/>
        </p:nvSpPr>
        <p:spPr bwMode="auto">
          <a:xfrm>
            <a:off x="5334000" y="5775325"/>
            <a:ext cx="20574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4664" name="Text Box 40"/>
          <p:cNvSpPr txBox="1">
            <a:spLocks noChangeArrowheads="1"/>
          </p:cNvSpPr>
          <p:nvPr/>
        </p:nvSpPr>
        <p:spPr bwMode="auto">
          <a:xfrm>
            <a:off x="7391400" y="4829175"/>
            <a:ext cx="142539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Courier New" pitchFamily="49" charset="0"/>
              </a:rPr>
              <a:t>call read</a:t>
            </a:r>
          </a:p>
        </p:txBody>
      </p:sp>
      <p:sp>
        <p:nvSpPr>
          <p:cNvPr id="794665" name="Text Box 41"/>
          <p:cNvSpPr txBox="1">
            <a:spLocks noChangeArrowheads="1"/>
          </p:cNvSpPr>
          <p:nvPr/>
        </p:nvSpPr>
        <p:spPr bwMode="auto">
          <a:xfrm>
            <a:off x="7391400" y="5895975"/>
            <a:ext cx="130035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ret read</a:t>
            </a:r>
          </a:p>
        </p:txBody>
      </p:sp>
      <p:sp>
        <p:nvSpPr>
          <p:cNvPr id="794666" name="Text Box 42"/>
          <p:cNvSpPr txBox="1">
            <a:spLocks noChangeArrowheads="1"/>
          </p:cNvSpPr>
          <p:nvPr/>
        </p:nvSpPr>
        <p:spPr bwMode="auto">
          <a:xfrm>
            <a:off x="7391400" y="6172200"/>
            <a:ext cx="873957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Courier New" pitchFamily="49" charset="0"/>
              </a:rPr>
              <a:t>close</a:t>
            </a:r>
          </a:p>
        </p:txBody>
      </p:sp>
      <p:sp>
        <p:nvSpPr>
          <p:cNvPr id="794667" name="Text Box 43"/>
          <p:cNvSpPr txBox="1">
            <a:spLocks noChangeArrowheads="1"/>
          </p:cNvSpPr>
          <p:nvPr/>
        </p:nvSpPr>
        <p:spPr bwMode="auto">
          <a:xfrm>
            <a:off x="4495800" y="5972175"/>
            <a:ext cx="873957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Courier New" pitchFamily="49" charset="0"/>
              </a:rPr>
              <a:t>close</a:t>
            </a:r>
          </a:p>
        </p:txBody>
      </p:sp>
      <p:sp>
        <p:nvSpPr>
          <p:cNvPr id="794668" name="Text Box 44"/>
          <p:cNvSpPr txBox="1">
            <a:spLocks noChangeArrowheads="1"/>
          </p:cNvSpPr>
          <p:nvPr/>
        </p:nvSpPr>
        <p:spPr bwMode="auto">
          <a:xfrm>
            <a:off x="4197350" y="5165725"/>
            <a:ext cx="3746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0"/>
              <a:t>...</a:t>
            </a:r>
          </a:p>
        </p:txBody>
      </p:sp>
      <p:sp>
        <p:nvSpPr>
          <p:cNvPr id="40" name="Text Box 24"/>
          <p:cNvSpPr txBox="1">
            <a:spLocks noChangeArrowheads="1"/>
          </p:cNvSpPr>
          <p:nvPr/>
        </p:nvSpPr>
        <p:spPr bwMode="auto">
          <a:xfrm>
            <a:off x="1981200" y="3962400"/>
            <a:ext cx="1524000" cy="132343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/>
            <a:r>
              <a:rPr lang="en-US" sz="2000" b="0" dirty="0">
                <a:solidFill>
                  <a:srgbClr val="FF0000"/>
                </a:solidFill>
                <a:latin typeface="+mn-lt"/>
              </a:rPr>
              <a:t>Child blocks waiting for data from Client 1</a:t>
            </a:r>
          </a:p>
        </p:txBody>
      </p:sp>
    </p:spTree>
    <p:extLst>
      <p:ext uri="{BB962C8B-B14F-4D97-AF65-F5344CB8AC3E}">
        <p14:creationId xmlns:p14="http://schemas.microsoft.com/office/powerpoint/2010/main" val="15094858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699" name="Rectangle 3"/>
          <p:cNvSpPr>
            <a:spLocks noChangeArrowheads="1"/>
          </p:cNvSpPr>
          <p:nvPr/>
        </p:nvSpPr>
        <p:spPr bwMode="auto">
          <a:xfrm>
            <a:off x="65072" y="1219200"/>
            <a:ext cx="9078928" cy="526298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normAutofit/>
          </a:bodyPr>
          <a:lstStyle/>
          <a:p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4A00FF"/>
                </a:solidFill>
                <a:latin typeface="Courier New"/>
                <a:cs typeface="Courier New"/>
              </a:rPr>
              <a:t>main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argc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listenfd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connfd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socklen_t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clientlen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C200FF"/>
                </a:solidFill>
                <a:latin typeface="Courier New"/>
                <a:cs typeface="Courier New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sockaddr_storage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clientaddr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endParaRPr lang="ro-RO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endParaRPr lang="ro-RO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    listenfd = Open_listenfd(argv[1]);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while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(1)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clientlen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en-US" sz="1600" dirty="0" err="1">
                <a:solidFill>
                  <a:srgbClr val="C200FF"/>
                </a:solidFill>
                <a:latin typeface="Courier New"/>
                <a:cs typeface="Courier New"/>
              </a:rPr>
              <a:t>sizeof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C200FF"/>
                </a:solidFill>
                <a:latin typeface="Courier New"/>
                <a:cs typeface="Courier New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sockaddr_storage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connfd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Accept(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listenfd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(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SA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*) &amp;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clientaddr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&amp;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clientlen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        echo(connfd); </a:t>
            </a:r>
          </a:p>
          <a:p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Close(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connfd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}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</a:t>
            </a:r>
            <a:r>
              <a:rPr lang="en-US" sz="1600" dirty="0">
                <a:latin typeface="Courier New"/>
                <a:cs typeface="Courier New"/>
              </a:rPr>
              <a:t>exit(0);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797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438" y="582613"/>
            <a:ext cx="8788400" cy="573087"/>
          </a:xfrm>
        </p:spPr>
        <p:txBody>
          <a:bodyPr/>
          <a:lstStyle/>
          <a:p>
            <a:r>
              <a:rPr lang="en-US" dirty="0"/>
              <a:t>Iterative Echo Server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85811" y="6107668"/>
            <a:ext cx="1525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7F7F7F"/>
                </a:solidFill>
                <a:latin typeface="Calibri" pitchFamily="34" charset="0"/>
              </a:rPr>
              <a:t>echoserverp.c</a:t>
            </a:r>
            <a:endParaRPr lang="en-US" sz="1800" dirty="0">
              <a:solidFill>
                <a:srgbClr val="7F7F7F"/>
              </a:solidFill>
              <a:latin typeface="Calibri" pitchFamily="34" charset="0"/>
            </a:endParaRPr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 bwMode="auto">
          <a:xfrm>
            <a:off x="2038042" y="5012293"/>
            <a:ext cx="6440931" cy="1095375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165100" lvl="1" indent="-165100"/>
            <a:r>
              <a:rPr lang="en-US" sz="2400" b="0" kern="0" dirty="0"/>
              <a:t>Accept a connection request</a:t>
            </a:r>
          </a:p>
          <a:p>
            <a:pPr marL="165100" lvl="1" indent="-165100"/>
            <a:r>
              <a:rPr lang="en-US" sz="2400" b="0" kern="0" dirty="0"/>
              <a:t>Handle echo requests until client terminates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699" name="Rectangle 3"/>
          <p:cNvSpPr>
            <a:spLocks noChangeArrowheads="1"/>
          </p:cNvSpPr>
          <p:nvPr/>
        </p:nvSpPr>
        <p:spPr bwMode="auto">
          <a:xfrm>
            <a:off x="65072" y="1219200"/>
            <a:ext cx="9078928" cy="526298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normAutofit/>
          </a:bodyPr>
          <a:lstStyle/>
          <a:p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4A00FF"/>
                </a:solidFill>
                <a:latin typeface="Courier New"/>
                <a:cs typeface="Courier New"/>
              </a:rPr>
              <a:t>main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argc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listenfd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connfd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socklen_t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clientlen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C200FF"/>
                </a:solidFill>
                <a:latin typeface="Courier New"/>
                <a:cs typeface="Courier New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sockaddr_storage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clientaddr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endParaRPr lang="ro-RO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endParaRPr lang="ro-RO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    listenfd = Open_listenfd(argv[1]);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while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(1)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clientlen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en-US" sz="1600" dirty="0" err="1">
                <a:solidFill>
                  <a:srgbClr val="C200FF"/>
                </a:solidFill>
                <a:latin typeface="Courier New"/>
                <a:cs typeface="Courier New"/>
              </a:rPr>
              <a:t>sizeof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C200FF"/>
                </a:solidFill>
                <a:latin typeface="Courier New"/>
                <a:cs typeface="Courier New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sockaddr_storage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connfd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Accept(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listenfd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(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SA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*) &amp;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clientaddr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&amp;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clientlen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</a:p>
          <a:p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            echo(</a:t>
            </a:r>
            <a:r>
              <a:rPr lang="nl-NL" sz="1600" dirty="0" err="1">
                <a:solidFill>
                  <a:srgbClr val="000000"/>
                </a:solidFill>
                <a:latin typeface="Courier New"/>
                <a:cs typeface="Courier New"/>
              </a:rPr>
              <a:t>connfd</a:t>
            </a:r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);    </a:t>
            </a:r>
            <a:r>
              <a:rPr lang="nl-NL" sz="1600" dirty="0">
                <a:solidFill>
                  <a:srgbClr val="CB2418"/>
                </a:solidFill>
                <a:latin typeface="Courier New"/>
                <a:cs typeface="Courier New"/>
              </a:rPr>
              <a:t>/* Child services </a:t>
            </a:r>
            <a:r>
              <a:rPr lang="nl-NL" sz="1600" dirty="0" err="1">
                <a:solidFill>
                  <a:srgbClr val="CB2418"/>
                </a:solidFill>
                <a:latin typeface="Courier New"/>
                <a:cs typeface="Courier New"/>
              </a:rPr>
              <a:t>client</a:t>
            </a:r>
            <a:r>
              <a:rPr lang="nl-NL" sz="1600" dirty="0">
                <a:solidFill>
                  <a:srgbClr val="CB2418"/>
                </a:solidFill>
                <a:latin typeface="Courier New"/>
                <a:cs typeface="Courier New"/>
              </a:rPr>
              <a:t> */</a:t>
            </a:r>
            <a:endParaRPr lang="nl-NL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Close(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connfd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  </a:t>
            </a:r>
            <a:r>
              <a:rPr lang="en-US" sz="1600" dirty="0">
                <a:solidFill>
                  <a:srgbClr val="C00000"/>
                </a:solidFill>
                <a:latin typeface="Courier New"/>
                <a:cs typeface="Courier New"/>
              </a:rPr>
              <a:t>/* child closes connection with client */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en-US" sz="1600" dirty="0">
                <a:latin typeface="Courier New"/>
                <a:cs typeface="Courier New"/>
              </a:rPr>
              <a:t>exit(0);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797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438" y="582613"/>
            <a:ext cx="8788400" cy="573087"/>
          </a:xfrm>
        </p:spPr>
        <p:txBody>
          <a:bodyPr/>
          <a:lstStyle/>
          <a:p>
            <a:r>
              <a:rPr lang="en-US" dirty="0"/>
              <a:t>Making a Concurrent Echo Server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85811" y="6107668"/>
            <a:ext cx="1525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7F7F7F"/>
                </a:solidFill>
                <a:latin typeface="Calibri" pitchFamily="34" charset="0"/>
              </a:rPr>
              <a:t>echoserverp.c</a:t>
            </a:r>
            <a:endParaRPr lang="en-US" sz="1800" dirty="0">
              <a:solidFill>
                <a:srgbClr val="7F7F7F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67073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699" name="Rectangle 3"/>
          <p:cNvSpPr>
            <a:spLocks noChangeArrowheads="1"/>
          </p:cNvSpPr>
          <p:nvPr/>
        </p:nvSpPr>
        <p:spPr bwMode="auto">
          <a:xfrm>
            <a:off x="65072" y="1219200"/>
            <a:ext cx="9078928" cy="526298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normAutofit/>
          </a:bodyPr>
          <a:lstStyle/>
          <a:p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4A00FF"/>
                </a:solidFill>
                <a:latin typeface="Courier New"/>
                <a:cs typeface="Courier New"/>
              </a:rPr>
              <a:t>main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argc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listenfd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connfd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socklen_t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clientlen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C200FF"/>
                </a:solidFill>
                <a:latin typeface="Courier New"/>
                <a:cs typeface="Courier New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sockaddr_storage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clientaddr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endParaRPr lang="ro-RO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ro-RO" sz="1600" dirty="0">
                <a:solidFill>
                  <a:srgbClr val="F6F5BD"/>
                </a:solidFill>
                <a:latin typeface="Courier New"/>
                <a:cs typeface="Courier New"/>
              </a:rPr>
              <a:t>Signal(SIGCHLD, sigchld_handler);</a:t>
            </a:r>
          </a:p>
          <a:p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    listenfd = Open_listenfd(argv[1]);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while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(1)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clientlen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en-US" sz="1600" dirty="0" err="1">
                <a:solidFill>
                  <a:srgbClr val="C200FF"/>
                </a:solidFill>
                <a:latin typeface="Courier New"/>
                <a:cs typeface="Courier New"/>
              </a:rPr>
              <a:t>sizeof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C200FF"/>
                </a:solidFill>
                <a:latin typeface="Courier New"/>
                <a:cs typeface="Courier New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sockaddr_storage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connfd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Accept(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listenfd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(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SA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*) &amp;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clientaddr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&amp;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clientlen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FF0000"/>
                </a:solidFill>
                <a:latin typeface="Courier New"/>
                <a:cs typeface="Courier New"/>
              </a:rPr>
              <a:t>        if (Fork() == 0)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en-US" sz="1600" dirty="0">
                <a:solidFill>
                  <a:srgbClr val="F6F5BD"/>
                </a:solidFill>
                <a:latin typeface="Courier New"/>
                <a:cs typeface="Courier New"/>
              </a:rPr>
              <a:t>Close(</a:t>
            </a:r>
            <a:r>
              <a:rPr lang="en-US" sz="1600" dirty="0" err="1">
                <a:solidFill>
                  <a:srgbClr val="F6F5BD"/>
                </a:solidFill>
                <a:latin typeface="Courier New"/>
                <a:cs typeface="Courier New"/>
              </a:rPr>
              <a:t>listenfd</a:t>
            </a:r>
            <a:r>
              <a:rPr lang="en-US" sz="1600" dirty="0">
                <a:solidFill>
                  <a:srgbClr val="F6F5BD"/>
                </a:solidFill>
                <a:latin typeface="Courier New"/>
                <a:cs typeface="Courier New"/>
              </a:rPr>
              <a:t>); /* Child closes its listening socket */</a:t>
            </a:r>
          </a:p>
          <a:p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            echo(</a:t>
            </a:r>
            <a:r>
              <a:rPr lang="nl-NL" sz="1600" dirty="0" err="1">
                <a:solidFill>
                  <a:srgbClr val="000000"/>
                </a:solidFill>
                <a:latin typeface="Courier New"/>
                <a:cs typeface="Courier New"/>
              </a:rPr>
              <a:t>connfd</a:t>
            </a:r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);    </a:t>
            </a:r>
            <a:r>
              <a:rPr lang="nl-NL" sz="1600" dirty="0">
                <a:solidFill>
                  <a:srgbClr val="CB2418"/>
                </a:solidFill>
                <a:latin typeface="Courier New"/>
                <a:cs typeface="Courier New"/>
              </a:rPr>
              <a:t>/* Child services </a:t>
            </a:r>
            <a:r>
              <a:rPr lang="nl-NL" sz="1600" dirty="0" err="1">
                <a:solidFill>
                  <a:srgbClr val="CB2418"/>
                </a:solidFill>
                <a:latin typeface="Courier New"/>
                <a:cs typeface="Courier New"/>
              </a:rPr>
              <a:t>client</a:t>
            </a:r>
            <a:r>
              <a:rPr lang="nl-NL" sz="1600" dirty="0">
                <a:solidFill>
                  <a:srgbClr val="CB2418"/>
                </a:solidFill>
                <a:latin typeface="Courier New"/>
                <a:cs typeface="Courier New"/>
              </a:rPr>
              <a:t> */</a:t>
            </a:r>
            <a:endParaRPr lang="nl-NL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nl-NL" sz="1600" dirty="0">
                <a:latin typeface="Courier New"/>
                <a:cs typeface="Courier New"/>
              </a:rPr>
              <a:t>Close(</a:t>
            </a:r>
            <a:r>
              <a:rPr lang="nl-NL" sz="1600" dirty="0" err="1">
                <a:latin typeface="Courier New"/>
                <a:cs typeface="Courier New"/>
              </a:rPr>
              <a:t>connfd</a:t>
            </a:r>
            <a:r>
              <a:rPr lang="nl-NL" sz="1600" dirty="0">
                <a:latin typeface="Courier New"/>
                <a:cs typeface="Courier New"/>
              </a:rPr>
              <a:t>);   /* Child </a:t>
            </a:r>
            <a:r>
              <a:rPr lang="nl-NL" sz="1600" dirty="0" err="1">
                <a:latin typeface="Courier New"/>
                <a:cs typeface="Courier New"/>
              </a:rPr>
              <a:t>closes</a:t>
            </a:r>
            <a:r>
              <a:rPr lang="nl-NL" sz="1600" dirty="0">
                <a:latin typeface="Courier New"/>
                <a:cs typeface="Courier New"/>
              </a:rPr>
              <a:t> </a:t>
            </a:r>
            <a:r>
              <a:rPr lang="nl-NL" sz="1600" dirty="0" err="1">
                <a:latin typeface="Courier New"/>
                <a:cs typeface="Courier New"/>
              </a:rPr>
              <a:t>connection</a:t>
            </a:r>
            <a:r>
              <a:rPr lang="nl-NL" sz="1600" dirty="0">
                <a:latin typeface="Courier New"/>
                <a:cs typeface="Courier New"/>
              </a:rPr>
              <a:t> </a:t>
            </a:r>
            <a:r>
              <a:rPr lang="nl-NL" sz="1600" dirty="0" err="1">
                <a:latin typeface="Courier New"/>
                <a:cs typeface="Courier New"/>
              </a:rPr>
              <a:t>with</a:t>
            </a:r>
            <a:r>
              <a:rPr lang="nl-NL" sz="1600" dirty="0">
                <a:latin typeface="Courier New"/>
                <a:cs typeface="Courier New"/>
              </a:rPr>
              <a:t> </a:t>
            </a:r>
            <a:r>
              <a:rPr lang="nl-NL" sz="1600" dirty="0" err="1">
                <a:latin typeface="Courier New"/>
                <a:cs typeface="Courier New"/>
              </a:rPr>
              <a:t>client</a:t>
            </a:r>
            <a:r>
              <a:rPr lang="nl-NL" sz="1600" dirty="0">
                <a:latin typeface="Courier New"/>
                <a:cs typeface="Courier New"/>
              </a:rPr>
              <a:t> */</a:t>
            </a:r>
          </a:p>
          <a:p>
            <a:r>
              <a:rPr lang="en-US" sz="1600" dirty="0">
                <a:solidFill>
                  <a:srgbClr val="F6F5BD"/>
                </a:solidFill>
                <a:latin typeface="Courier New"/>
                <a:cs typeface="Courier New"/>
              </a:rPr>
              <a:t>            </a:t>
            </a:r>
            <a:r>
              <a:rPr lang="en-US" sz="1600" dirty="0">
                <a:latin typeface="Courier New"/>
                <a:cs typeface="Courier New"/>
              </a:rPr>
              <a:t>exit(0);         </a:t>
            </a:r>
            <a:r>
              <a:rPr lang="en-US" sz="1600" dirty="0">
                <a:solidFill>
                  <a:srgbClr val="C00000"/>
                </a:solidFill>
                <a:latin typeface="Courier New"/>
                <a:cs typeface="Courier New"/>
              </a:rPr>
              <a:t>/* Child exits */</a:t>
            </a:r>
          </a:p>
          <a:p>
            <a:r>
              <a:rPr lang="en-US" sz="1600" dirty="0">
                <a:solidFill>
                  <a:srgbClr val="FF0000"/>
                </a:solidFill>
                <a:latin typeface="Courier New"/>
                <a:cs typeface="Courier New"/>
              </a:rPr>
              <a:t>        }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>
                <a:solidFill>
                  <a:srgbClr val="F6F5BD"/>
                </a:solidFill>
                <a:latin typeface="Courier New"/>
                <a:cs typeface="Courier New"/>
              </a:rPr>
              <a:t>Close(</a:t>
            </a:r>
            <a:r>
              <a:rPr lang="en-US" sz="1600" dirty="0" err="1">
                <a:solidFill>
                  <a:srgbClr val="F6F5BD"/>
                </a:solidFill>
                <a:latin typeface="Courier New"/>
                <a:cs typeface="Courier New"/>
              </a:rPr>
              <a:t>connfd</a:t>
            </a:r>
            <a:r>
              <a:rPr lang="en-US" sz="1600" dirty="0">
                <a:solidFill>
                  <a:srgbClr val="F6F5BD"/>
                </a:solidFill>
                <a:latin typeface="Courier New"/>
                <a:cs typeface="Courier New"/>
              </a:rPr>
              <a:t>); /* Parent closes connected socket (important!) */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797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438" y="582613"/>
            <a:ext cx="8788400" cy="573087"/>
          </a:xfrm>
        </p:spPr>
        <p:txBody>
          <a:bodyPr/>
          <a:lstStyle/>
          <a:p>
            <a:r>
              <a:rPr lang="en-US" dirty="0"/>
              <a:t>Making a Concurrent Echo Server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85811" y="6107668"/>
            <a:ext cx="1525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7F7F7F"/>
                </a:solidFill>
                <a:latin typeface="Calibri" pitchFamily="34" charset="0"/>
              </a:rPr>
              <a:t>echoserverp.c</a:t>
            </a:r>
            <a:endParaRPr lang="en-US" sz="1800" dirty="0">
              <a:solidFill>
                <a:srgbClr val="7F7F7F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84167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699" name="Rectangle 3"/>
          <p:cNvSpPr>
            <a:spLocks noChangeArrowheads="1"/>
          </p:cNvSpPr>
          <p:nvPr/>
        </p:nvSpPr>
        <p:spPr bwMode="auto">
          <a:xfrm>
            <a:off x="65072" y="1219200"/>
            <a:ext cx="9078928" cy="526298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normAutofit/>
          </a:bodyPr>
          <a:lstStyle/>
          <a:p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4A00FF"/>
                </a:solidFill>
                <a:latin typeface="Courier New"/>
                <a:cs typeface="Courier New"/>
              </a:rPr>
              <a:t>main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argc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listenfd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connfd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socklen_t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clientlen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C200FF"/>
                </a:solidFill>
                <a:latin typeface="Courier New"/>
                <a:cs typeface="Courier New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sockaddr_storage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clientaddr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endParaRPr lang="ro-RO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ro-RO" sz="1600" dirty="0">
                <a:solidFill>
                  <a:srgbClr val="F6F5BD"/>
                </a:solidFill>
                <a:latin typeface="Courier New"/>
                <a:cs typeface="Courier New"/>
              </a:rPr>
              <a:t>Signal(SIGCHLD, sigchld_handler);</a:t>
            </a:r>
          </a:p>
          <a:p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    listenfd = Open_listenfd(argv[1]);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while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(1)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clientlen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en-US" sz="1600" dirty="0" err="1">
                <a:solidFill>
                  <a:srgbClr val="C200FF"/>
                </a:solidFill>
                <a:latin typeface="Courier New"/>
                <a:cs typeface="Courier New"/>
              </a:rPr>
              <a:t>sizeof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C200FF"/>
                </a:solidFill>
                <a:latin typeface="Courier New"/>
                <a:cs typeface="Courier New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sockaddr_storage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connfd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Accept(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listenfd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(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SA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*) &amp;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clientaddr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&amp;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clientlen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(Fork() == 0)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en-US" sz="1600" dirty="0">
                <a:solidFill>
                  <a:srgbClr val="F6F5BD"/>
                </a:solidFill>
                <a:latin typeface="Courier New"/>
                <a:cs typeface="Courier New"/>
              </a:rPr>
              <a:t>Close(</a:t>
            </a:r>
            <a:r>
              <a:rPr lang="en-US" sz="1600" dirty="0" err="1">
                <a:solidFill>
                  <a:srgbClr val="F6F5BD"/>
                </a:solidFill>
                <a:latin typeface="Courier New"/>
                <a:cs typeface="Courier New"/>
              </a:rPr>
              <a:t>listenfd</a:t>
            </a:r>
            <a:r>
              <a:rPr lang="en-US" sz="1600" dirty="0">
                <a:solidFill>
                  <a:srgbClr val="F6F5BD"/>
                </a:solidFill>
                <a:latin typeface="Courier New"/>
                <a:cs typeface="Courier New"/>
              </a:rPr>
              <a:t>); /* Child closes its listening socket */</a:t>
            </a:r>
          </a:p>
          <a:p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            echo(</a:t>
            </a:r>
            <a:r>
              <a:rPr lang="nl-NL" sz="1600" dirty="0" err="1">
                <a:solidFill>
                  <a:srgbClr val="000000"/>
                </a:solidFill>
                <a:latin typeface="Courier New"/>
                <a:cs typeface="Courier New"/>
              </a:rPr>
              <a:t>connfd</a:t>
            </a:r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);    </a:t>
            </a:r>
            <a:r>
              <a:rPr lang="nl-NL" sz="1600" dirty="0">
                <a:solidFill>
                  <a:srgbClr val="CB2418"/>
                </a:solidFill>
                <a:latin typeface="Courier New"/>
                <a:cs typeface="Courier New"/>
              </a:rPr>
              <a:t>/* Child services </a:t>
            </a:r>
            <a:r>
              <a:rPr lang="nl-NL" sz="1600" dirty="0" err="1">
                <a:solidFill>
                  <a:srgbClr val="CB2418"/>
                </a:solidFill>
                <a:latin typeface="Courier New"/>
                <a:cs typeface="Courier New"/>
              </a:rPr>
              <a:t>client</a:t>
            </a:r>
            <a:r>
              <a:rPr lang="nl-NL" sz="1600" dirty="0">
                <a:solidFill>
                  <a:srgbClr val="CB2418"/>
                </a:solidFill>
                <a:latin typeface="Courier New"/>
                <a:cs typeface="Courier New"/>
              </a:rPr>
              <a:t> */</a:t>
            </a:r>
            <a:endParaRPr lang="nl-NL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nl-NL" sz="1600" dirty="0">
                <a:latin typeface="Courier New"/>
                <a:cs typeface="Courier New"/>
              </a:rPr>
              <a:t>Close(</a:t>
            </a:r>
            <a:r>
              <a:rPr lang="nl-NL" sz="1600" dirty="0" err="1">
                <a:latin typeface="Courier New"/>
                <a:cs typeface="Courier New"/>
              </a:rPr>
              <a:t>connfd</a:t>
            </a:r>
            <a:r>
              <a:rPr lang="nl-NL" sz="1600" dirty="0">
                <a:latin typeface="Courier New"/>
                <a:cs typeface="Courier New"/>
              </a:rPr>
              <a:t>);   </a:t>
            </a:r>
            <a:r>
              <a:rPr lang="nl-NL" sz="1600" dirty="0">
                <a:solidFill>
                  <a:srgbClr val="C00000"/>
                </a:solidFill>
                <a:latin typeface="Courier New"/>
                <a:cs typeface="Courier New"/>
              </a:rPr>
              <a:t>/* Child </a:t>
            </a:r>
            <a:r>
              <a:rPr lang="nl-NL" sz="1600" dirty="0" err="1">
                <a:solidFill>
                  <a:srgbClr val="C00000"/>
                </a:solidFill>
                <a:latin typeface="Courier New"/>
                <a:cs typeface="Courier New"/>
              </a:rPr>
              <a:t>closes</a:t>
            </a:r>
            <a:r>
              <a:rPr lang="nl-NL" sz="1600" dirty="0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lang="nl-NL" sz="1600" dirty="0" err="1">
                <a:solidFill>
                  <a:srgbClr val="C00000"/>
                </a:solidFill>
                <a:latin typeface="Courier New"/>
                <a:cs typeface="Courier New"/>
              </a:rPr>
              <a:t>connection</a:t>
            </a:r>
            <a:r>
              <a:rPr lang="nl-NL" sz="1600" dirty="0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lang="nl-NL" sz="1600" dirty="0" err="1">
                <a:solidFill>
                  <a:srgbClr val="C00000"/>
                </a:solidFill>
                <a:latin typeface="Courier New"/>
                <a:cs typeface="Courier New"/>
              </a:rPr>
              <a:t>with</a:t>
            </a:r>
            <a:r>
              <a:rPr lang="nl-NL" sz="1600" dirty="0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lang="nl-NL" sz="1600" dirty="0" err="1">
                <a:solidFill>
                  <a:srgbClr val="C00000"/>
                </a:solidFill>
                <a:latin typeface="Courier New"/>
                <a:cs typeface="Courier New"/>
              </a:rPr>
              <a:t>client</a:t>
            </a:r>
            <a:r>
              <a:rPr lang="nl-NL" sz="1600" dirty="0">
                <a:solidFill>
                  <a:srgbClr val="C00000"/>
                </a:solidFill>
                <a:latin typeface="Courier New"/>
                <a:cs typeface="Courier New"/>
              </a:rPr>
              <a:t> */</a:t>
            </a:r>
          </a:p>
          <a:p>
            <a:r>
              <a:rPr lang="en-US" sz="1600" dirty="0">
                <a:solidFill>
                  <a:srgbClr val="F6F5BD"/>
                </a:solidFill>
                <a:latin typeface="Courier New"/>
                <a:cs typeface="Courier New"/>
              </a:rPr>
              <a:t>            </a:t>
            </a:r>
            <a:r>
              <a:rPr lang="en-US" sz="1600" dirty="0">
                <a:latin typeface="Courier New"/>
                <a:cs typeface="Courier New"/>
              </a:rPr>
              <a:t>exit(0);         </a:t>
            </a:r>
            <a:r>
              <a:rPr lang="en-US" sz="1600" dirty="0">
                <a:solidFill>
                  <a:srgbClr val="C00000"/>
                </a:solidFill>
                <a:latin typeface="Courier New"/>
                <a:cs typeface="Courier New"/>
              </a:rPr>
              <a:t>/* Child exits */</a:t>
            </a:r>
            <a:endParaRPr lang="en-US" sz="1600" dirty="0">
              <a:solidFill>
                <a:srgbClr val="F6F5BD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}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>
                <a:solidFill>
                  <a:srgbClr val="FF0000"/>
                </a:solidFill>
                <a:latin typeface="Courier New"/>
                <a:cs typeface="Courier New"/>
              </a:rPr>
              <a:t>Close(</a:t>
            </a:r>
            <a:r>
              <a:rPr lang="en-US" sz="1600" dirty="0" err="1">
                <a:solidFill>
                  <a:srgbClr val="FF0000"/>
                </a:solidFill>
                <a:latin typeface="Courier New"/>
                <a:cs typeface="Courier New"/>
              </a:rPr>
              <a:t>connfd</a:t>
            </a:r>
            <a:r>
              <a:rPr lang="en-US" sz="1600" dirty="0">
                <a:solidFill>
                  <a:srgbClr val="FF0000"/>
                </a:solidFill>
                <a:latin typeface="Courier New"/>
                <a:cs typeface="Courier New"/>
              </a:rPr>
              <a:t>); /* Parent closes connected socket (important!) */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797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438" y="582613"/>
            <a:ext cx="8788400" cy="573087"/>
          </a:xfrm>
        </p:spPr>
        <p:txBody>
          <a:bodyPr/>
          <a:lstStyle/>
          <a:p>
            <a:r>
              <a:rPr lang="en-US" dirty="0"/>
              <a:t>Making a Concurrent Echo Server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85811" y="6107668"/>
            <a:ext cx="1525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7F7F7F"/>
                </a:solidFill>
                <a:latin typeface="Calibri" pitchFamily="34" charset="0"/>
              </a:rPr>
              <a:t>echoserverp.c</a:t>
            </a:r>
            <a:endParaRPr lang="en-US" sz="1800" dirty="0">
              <a:solidFill>
                <a:srgbClr val="7F7F7F"/>
              </a:solidFill>
              <a:latin typeface="Calibri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362200" y="6292334"/>
            <a:ext cx="734020" cy="369332"/>
          </a:xfrm>
          <a:prstGeom prst="rect">
            <a:avLst/>
          </a:prstGeom>
          <a:solidFill>
            <a:srgbClr val="CCFFCC"/>
          </a:solidFill>
          <a:ln>
            <a:solidFill>
              <a:srgbClr val="00CC99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Why?</a:t>
            </a:r>
          </a:p>
        </p:txBody>
      </p:sp>
      <p:cxnSp>
        <p:nvCxnSpPr>
          <p:cNvPr id="4" name="Straight Arrow Connector 3"/>
          <p:cNvCxnSpPr/>
          <p:nvPr/>
        </p:nvCxnSpPr>
        <p:spPr bwMode="auto">
          <a:xfrm flipH="1" flipV="1">
            <a:off x="1676400" y="5715000"/>
            <a:ext cx="685800" cy="577334"/>
          </a:xfrm>
          <a:prstGeom prst="straightConnector1">
            <a:avLst/>
          </a:prstGeom>
          <a:noFill/>
          <a:ln w="12700">
            <a:solidFill>
              <a:srgbClr val="000000"/>
            </a:solidFill>
            <a:miter lim="800000"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50068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Concurrent Programming is Hard!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1" y="1362074"/>
            <a:ext cx="8534400" cy="5114925"/>
          </a:xfrm>
        </p:spPr>
        <p:txBody>
          <a:bodyPr/>
          <a:lstStyle/>
          <a:p>
            <a:r>
              <a:rPr lang="en-US" sz="2600" dirty="0"/>
              <a:t>Classical problem classes of concurrent programs:</a:t>
            </a:r>
          </a:p>
          <a:p>
            <a:pPr lvl="1"/>
            <a:r>
              <a:rPr lang="en-US" sz="2200" b="1" i="1" dirty="0"/>
              <a:t>Races:</a:t>
            </a:r>
            <a:r>
              <a:rPr lang="en-US" sz="2200" dirty="0"/>
              <a:t> outcome depends on arbitrary scheduling decisions elsewhere in the system</a:t>
            </a:r>
          </a:p>
          <a:p>
            <a:pPr lvl="2"/>
            <a:r>
              <a:rPr lang="en-US" dirty="0"/>
              <a:t>Example: who gets the last seat on the airplane?</a:t>
            </a:r>
          </a:p>
          <a:p>
            <a:pPr lvl="1"/>
            <a:r>
              <a:rPr lang="en-US" sz="2200" b="1" i="1" dirty="0"/>
              <a:t>Deadlock:</a:t>
            </a:r>
            <a:r>
              <a:rPr lang="en-US" sz="2200" dirty="0"/>
              <a:t> improper resource allocation prevents forward progress</a:t>
            </a:r>
          </a:p>
          <a:p>
            <a:pPr lvl="2"/>
            <a:r>
              <a:rPr lang="en-US" dirty="0"/>
              <a:t>Example: traffic gridlock</a:t>
            </a:r>
          </a:p>
          <a:p>
            <a:pPr lvl="1"/>
            <a:r>
              <a:rPr lang="en-US" sz="2200" b="1" i="1" dirty="0" err="1"/>
              <a:t>Livelock</a:t>
            </a:r>
            <a:r>
              <a:rPr lang="en-US" sz="2200" b="1" i="1" dirty="0"/>
              <a:t> / Starvation / Fairness</a:t>
            </a:r>
            <a:r>
              <a:rPr lang="en-US" sz="2200" dirty="0"/>
              <a:t>: external events and/or system scheduling decisions can prevent sub-task progress</a:t>
            </a:r>
          </a:p>
          <a:p>
            <a:pPr lvl="2"/>
            <a:r>
              <a:rPr lang="en-US" dirty="0"/>
              <a:t>Example: people always jump in front of you in line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699" name="Rectangle 3"/>
          <p:cNvSpPr>
            <a:spLocks noChangeArrowheads="1"/>
          </p:cNvSpPr>
          <p:nvPr/>
        </p:nvSpPr>
        <p:spPr bwMode="auto">
          <a:xfrm>
            <a:off x="65072" y="1219200"/>
            <a:ext cx="9078928" cy="526298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normAutofit/>
          </a:bodyPr>
          <a:lstStyle/>
          <a:p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4A00FF"/>
                </a:solidFill>
                <a:latin typeface="Courier New"/>
                <a:cs typeface="Courier New"/>
              </a:rPr>
              <a:t>main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argc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listenfd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connfd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socklen_t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clientlen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C200FF"/>
                </a:solidFill>
                <a:latin typeface="Courier New"/>
                <a:cs typeface="Courier New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sockaddr_storage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clientaddr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endParaRPr lang="ro-RO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ro-RO" sz="1600" dirty="0">
                <a:solidFill>
                  <a:srgbClr val="F6F5BD"/>
                </a:solidFill>
                <a:latin typeface="Courier New"/>
                <a:cs typeface="Courier New"/>
              </a:rPr>
              <a:t>Signal(SIGCHLD, sigchld_handler);</a:t>
            </a:r>
          </a:p>
          <a:p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    listenfd = Open_listenfd(argv[1]);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while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(1)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clientlen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en-US" sz="1600" dirty="0" err="1">
                <a:solidFill>
                  <a:srgbClr val="C200FF"/>
                </a:solidFill>
                <a:latin typeface="Courier New"/>
                <a:cs typeface="Courier New"/>
              </a:rPr>
              <a:t>sizeof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C200FF"/>
                </a:solidFill>
                <a:latin typeface="Courier New"/>
                <a:cs typeface="Courier New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sockaddr_storage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connfd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Accept(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listenfd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(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SA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*) &amp;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clientaddr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&amp;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clientlen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(Fork() == 0)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en-US" sz="1600" dirty="0">
                <a:solidFill>
                  <a:srgbClr val="FF0000"/>
                </a:solidFill>
                <a:latin typeface="Courier New"/>
                <a:cs typeface="Courier New"/>
              </a:rPr>
              <a:t>Close(</a:t>
            </a:r>
            <a:r>
              <a:rPr lang="en-US" sz="1600" dirty="0" err="1">
                <a:solidFill>
                  <a:srgbClr val="FF0000"/>
                </a:solidFill>
                <a:latin typeface="Courier New"/>
                <a:cs typeface="Courier New"/>
              </a:rPr>
              <a:t>listenfd</a:t>
            </a:r>
            <a:r>
              <a:rPr lang="en-US" sz="1600" dirty="0">
                <a:solidFill>
                  <a:srgbClr val="FF0000"/>
                </a:solidFill>
                <a:latin typeface="Courier New"/>
                <a:cs typeface="Courier New"/>
              </a:rPr>
              <a:t>); /* Child closes its listening socket */</a:t>
            </a:r>
          </a:p>
          <a:p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            echo(</a:t>
            </a:r>
            <a:r>
              <a:rPr lang="nl-NL" sz="1600" dirty="0" err="1">
                <a:solidFill>
                  <a:srgbClr val="000000"/>
                </a:solidFill>
                <a:latin typeface="Courier New"/>
                <a:cs typeface="Courier New"/>
              </a:rPr>
              <a:t>connfd</a:t>
            </a:r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);    </a:t>
            </a:r>
            <a:r>
              <a:rPr lang="nl-NL" sz="1600" dirty="0">
                <a:solidFill>
                  <a:srgbClr val="CB2418"/>
                </a:solidFill>
                <a:latin typeface="Courier New"/>
                <a:cs typeface="Courier New"/>
              </a:rPr>
              <a:t>/* Child services </a:t>
            </a:r>
            <a:r>
              <a:rPr lang="nl-NL" sz="1600" dirty="0" err="1">
                <a:solidFill>
                  <a:srgbClr val="CB2418"/>
                </a:solidFill>
                <a:latin typeface="Courier New"/>
                <a:cs typeface="Courier New"/>
              </a:rPr>
              <a:t>client</a:t>
            </a:r>
            <a:r>
              <a:rPr lang="nl-NL" sz="1600" dirty="0">
                <a:solidFill>
                  <a:srgbClr val="CB2418"/>
                </a:solidFill>
                <a:latin typeface="Courier New"/>
                <a:cs typeface="Courier New"/>
              </a:rPr>
              <a:t> */</a:t>
            </a:r>
            <a:endParaRPr lang="nl-NL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nl-NL" sz="1600" dirty="0">
                <a:latin typeface="Courier New"/>
                <a:cs typeface="Courier New"/>
              </a:rPr>
              <a:t>Close(</a:t>
            </a:r>
            <a:r>
              <a:rPr lang="nl-NL" sz="1600" dirty="0" err="1">
                <a:latin typeface="Courier New"/>
                <a:cs typeface="Courier New"/>
              </a:rPr>
              <a:t>connfd</a:t>
            </a:r>
            <a:r>
              <a:rPr lang="nl-NL" sz="1600" dirty="0">
                <a:latin typeface="Courier New"/>
                <a:cs typeface="Courier New"/>
              </a:rPr>
              <a:t>);   </a:t>
            </a:r>
            <a:r>
              <a:rPr lang="nl-NL" sz="1600" dirty="0">
                <a:solidFill>
                  <a:srgbClr val="C00000"/>
                </a:solidFill>
                <a:latin typeface="Courier New"/>
                <a:cs typeface="Courier New"/>
              </a:rPr>
              <a:t>/* Child </a:t>
            </a:r>
            <a:r>
              <a:rPr lang="nl-NL" sz="1600" dirty="0" err="1">
                <a:solidFill>
                  <a:srgbClr val="C00000"/>
                </a:solidFill>
                <a:latin typeface="Courier New"/>
                <a:cs typeface="Courier New"/>
              </a:rPr>
              <a:t>closes</a:t>
            </a:r>
            <a:r>
              <a:rPr lang="nl-NL" sz="1600" dirty="0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lang="nl-NL" sz="1600" dirty="0" err="1">
                <a:solidFill>
                  <a:srgbClr val="C00000"/>
                </a:solidFill>
                <a:latin typeface="Courier New"/>
                <a:cs typeface="Courier New"/>
              </a:rPr>
              <a:t>connection</a:t>
            </a:r>
            <a:r>
              <a:rPr lang="nl-NL" sz="1600" dirty="0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lang="nl-NL" sz="1600" dirty="0" err="1">
                <a:solidFill>
                  <a:srgbClr val="C00000"/>
                </a:solidFill>
                <a:latin typeface="Courier New"/>
                <a:cs typeface="Courier New"/>
              </a:rPr>
              <a:t>with</a:t>
            </a:r>
            <a:r>
              <a:rPr lang="nl-NL" sz="1600" dirty="0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lang="nl-NL" sz="1600" dirty="0" err="1">
                <a:solidFill>
                  <a:srgbClr val="C00000"/>
                </a:solidFill>
                <a:latin typeface="Courier New"/>
                <a:cs typeface="Courier New"/>
              </a:rPr>
              <a:t>client</a:t>
            </a:r>
            <a:r>
              <a:rPr lang="nl-NL" sz="1600" dirty="0">
                <a:solidFill>
                  <a:srgbClr val="C00000"/>
                </a:solidFill>
                <a:latin typeface="Courier New"/>
                <a:cs typeface="Courier New"/>
              </a:rPr>
              <a:t> */</a:t>
            </a:r>
          </a:p>
          <a:p>
            <a:r>
              <a:rPr lang="en-US" sz="1600" dirty="0">
                <a:solidFill>
                  <a:srgbClr val="F6F5BD"/>
                </a:solidFill>
                <a:latin typeface="Courier New"/>
                <a:cs typeface="Courier New"/>
              </a:rPr>
              <a:t>            </a:t>
            </a:r>
            <a:r>
              <a:rPr lang="en-US" sz="1600" dirty="0">
                <a:latin typeface="Courier New"/>
                <a:cs typeface="Courier New"/>
              </a:rPr>
              <a:t>exit(0);         </a:t>
            </a:r>
            <a:r>
              <a:rPr lang="en-US" sz="1600" dirty="0">
                <a:solidFill>
                  <a:srgbClr val="C00000"/>
                </a:solidFill>
                <a:latin typeface="Courier New"/>
                <a:cs typeface="Courier New"/>
              </a:rPr>
              <a:t>/* Child exits */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}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>
                <a:latin typeface="Courier New"/>
                <a:cs typeface="Courier New"/>
              </a:rPr>
              <a:t>Close(</a:t>
            </a:r>
            <a:r>
              <a:rPr lang="en-US" sz="1600" dirty="0" err="1">
                <a:latin typeface="Courier New"/>
                <a:cs typeface="Courier New"/>
              </a:rPr>
              <a:t>connfd</a:t>
            </a:r>
            <a:r>
              <a:rPr lang="en-US" sz="1600" dirty="0">
                <a:latin typeface="Courier New"/>
                <a:cs typeface="Courier New"/>
              </a:rPr>
              <a:t>); </a:t>
            </a:r>
            <a:r>
              <a:rPr lang="en-US" sz="1600" dirty="0">
                <a:solidFill>
                  <a:srgbClr val="C00000"/>
                </a:solidFill>
                <a:latin typeface="Courier New"/>
                <a:cs typeface="Courier New"/>
              </a:rPr>
              <a:t>/* Parent closes connected socket (important!) */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797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438" y="582613"/>
            <a:ext cx="8788400" cy="573087"/>
          </a:xfrm>
        </p:spPr>
        <p:txBody>
          <a:bodyPr/>
          <a:lstStyle/>
          <a:p>
            <a:r>
              <a:rPr lang="en-US" dirty="0"/>
              <a:t>Making a Concurrent Echo Server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85811" y="6107668"/>
            <a:ext cx="1525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7F7F7F"/>
                </a:solidFill>
                <a:latin typeface="Calibri" pitchFamily="34" charset="0"/>
              </a:rPr>
              <a:t>echoserverp.c</a:t>
            </a:r>
            <a:endParaRPr lang="en-US" sz="1800" dirty="0">
              <a:solidFill>
                <a:srgbClr val="7F7F7F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44285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699" name="Rectangle 3"/>
          <p:cNvSpPr>
            <a:spLocks noChangeArrowheads="1"/>
          </p:cNvSpPr>
          <p:nvPr/>
        </p:nvSpPr>
        <p:spPr bwMode="auto">
          <a:xfrm>
            <a:off x="65072" y="1219200"/>
            <a:ext cx="9078928" cy="526298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normAutofit/>
          </a:bodyPr>
          <a:lstStyle/>
          <a:p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4A00FF"/>
                </a:solidFill>
                <a:latin typeface="Courier New"/>
                <a:cs typeface="Courier New"/>
              </a:rPr>
              <a:t>main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argc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listenfd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connfd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socklen_t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clientlen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C200FF"/>
                </a:solidFill>
                <a:latin typeface="Courier New"/>
                <a:cs typeface="Courier New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sockaddr_storage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clientaddr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endParaRPr lang="ro-RO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ro-RO" sz="1600" dirty="0">
                <a:solidFill>
                  <a:srgbClr val="FF0000"/>
                </a:solidFill>
                <a:latin typeface="Courier New"/>
                <a:cs typeface="Courier New"/>
              </a:rPr>
              <a:t>Signal(SIGCHLD, sigchld_handler);</a:t>
            </a:r>
          </a:p>
          <a:p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    listenfd = Open_listenfd(argv[1]);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while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(1)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clientlen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en-US" sz="1600" dirty="0" err="1">
                <a:solidFill>
                  <a:srgbClr val="C200FF"/>
                </a:solidFill>
                <a:latin typeface="Courier New"/>
                <a:cs typeface="Courier New"/>
              </a:rPr>
              <a:t>sizeof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C200FF"/>
                </a:solidFill>
                <a:latin typeface="Courier New"/>
                <a:cs typeface="Courier New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sockaddr_storage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connfd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Accept(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listenfd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(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SA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*) &amp;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clientaddr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&amp;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clientlen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(Fork() == 0)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Close(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listenfd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Child closes its listening socket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            echo(</a:t>
            </a:r>
            <a:r>
              <a:rPr lang="nl-NL" sz="1600" dirty="0" err="1">
                <a:solidFill>
                  <a:srgbClr val="000000"/>
                </a:solidFill>
                <a:latin typeface="Courier New"/>
                <a:cs typeface="Courier New"/>
              </a:rPr>
              <a:t>connfd</a:t>
            </a:r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);    </a:t>
            </a:r>
            <a:r>
              <a:rPr lang="nl-NL" sz="1600" dirty="0">
                <a:solidFill>
                  <a:srgbClr val="CB2418"/>
                </a:solidFill>
                <a:latin typeface="Courier New"/>
                <a:cs typeface="Courier New"/>
              </a:rPr>
              <a:t>/* Child services </a:t>
            </a:r>
            <a:r>
              <a:rPr lang="nl-NL" sz="1600" dirty="0" err="1">
                <a:solidFill>
                  <a:srgbClr val="CB2418"/>
                </a:solidFill>
                <a:latin typeface="Courier New"/>
                <a:cs typeface="Courier New"/>
              </a:rPr>
              <a:t>client</a:t>
            </a:r>
            <a:r>
              <a:rPr lang="nl-NL" sz="1600" dirty="0">
                <a:solidFill>
                  <a:srgbClr val="CB2418"/>
                </a:solidFill>
                <a:latin typeface="Courier New"/>
                <a:cs typeface="Courier New"/>
              </a:rPr>
              <a:t> */</a:t>
            </a:r>
            <a:endParaRPr lang="nl-NL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            Close(</a:t>
            </a:r>
            <a:r>
              <a:rPr lang="nl-NL" sz="1600" dirty="0" err="1">
                <a:solidFill>
                  <a:srgbClr val="000000"/>
                </a:solidFill>
                <a:latin typeface="Courier New"/>
                <a:cs typeface="Courier New"/>
              </a:rPr>
              <a:t>connfd</a:t>
            </a:r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);   </a:t>
            </a:r>
            <a:r>
              <a:rPr lang="nl-NL" sz="1600" dirty="0">
                <a:solidFill>
                  <a:srgbClr val="CB2418"/>
                </a:solidFill>
                <a:latin typeface="Courier New"/>
                <a:cs typeface="Courier New"/>
              </a:rPr>
              <a:t>/* Child </a:t>
            </a:r>
            <a:r>
              <a:rPr lang="nl-NL" sz="1600" dirty="0" err="1">
                <a:solidFill>
                  <a:srgbClr val="CB2418"/>
                </a:solidFill>
                <a:latin typeface="Courier New"/>
                <a:cs typeface="Courier New"/>
              </a:rPr>
              <a:t>closes</a:t>
            </a:r>
            <a:r>
              <a:rPr lang="nl-NL" sz="1600" dirty="0">
                <a:solidFill>
                  <a:srgbClr val="CB2418"/>
                </a:solidFill>
                <a:latin typeface="Courier New"/>
                <a:cs typeface="Courier New"/>
              </a:rPr>
              <a:t> </a:t>
            </a:r>
            <a:r>
              <a:rPr lang="nl-NL" sz="1600" dirty="0" err="1">
                <a:solidFill>
                  <a:srgbClr val="CB2418"/>
                </a:solidFill>
                <a:latin typeface="Courier New"/>
                <a:cs typeface="Courier New"/>
              </a:rPr>
              <a:t>connection</a:t>
            </a:r>
            <a:r>
              <a:rPr lang="nl-NL" sz="1600" dirty="0">
                <a:solidFill>
                  <a:srgbClr val="CB2418"/>
                </a:solidFill>
                <a:latin typeface="Courier New"/>
                <a:cs typeface="Courier New"/>
              </a:rPr>
              <a:t> </a:t>
            </a:r>
            <a:r>
              <a:rPr lang="nl-NL" sz="1600" dirty="0" err="1">
                <a:solidFill>
                  <a:srgbClr val="CB2418"/>
                </a:solidFill>
                <a:latin typeface="Courier New"/>
                <a:cs typeface="Courier New"/>
              </a:rPr>
              <a:t>with</a:t>
            </a:r>
            <a:r>
              <a:rPr lang="nl-NL" sz="1600" dirty="0">
                <a:solidFill>
                  <a:srgbClr val="CB2418"/>
                </a:solidFill>
                <a:latin typeface="Courier New"/>
                <a:cs typeface="Courier New"/>
              </a:rPr>
              <a:t> </a:t>
            </a:r>
            <a:r>
              <a:rPr lang="nl-NL" sz="1600" dirty="0" err="1">
                <a:solidFill>
                  <a:srgbClr val="CB2418"/>
                </a:solidFill>
                <a:latin typeface="Courier New"/>
                <a:cs typeface="Courier New"/>
              </a:rPr>
              <a:t>client</a:t>
            </a:r>
            <a:r>
              <a:rPr lang="nl-NL" sz="1600" dirty="0">
                <a:solidFill>
                  <a:srgbClr val="CB2418"/>
                </a:solidFill>
                <a:latin typeface="Courier New"/>
                <a:cs typeface="Courier New"/>
              </a:rPr>
              <a:t> */</a:t>
            </a:r>
            <a:endParaRPr lang="nl-NL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exit(0);      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Child exits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}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Close(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connfd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Parent closes connected socket (important!)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797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438" y="582613"/>
            <a:ext cx="8788400" cy="573087"/>
          </a:xfrm>
        </p:spPr>
        <p:txBody>
          <a:bodyPr/>
          <a:lstStyle/>
          <a:p>
            <a:r>
              <a:rPr lang="en-US" dirty="0"/>
              <a:t>Process-Based Concurrent Echo Server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85811" y="6107668"/>
            <a:ext cx="1525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7F7F7F"/>
                </a:solidFill>
                <a:latin typeface="Calibri" pitchFamily="34" charset="0"/>
              </a:rPr>
              <a:t>echoserverp.c</a:t>
            </a:r>
            <a:endParaRPr lang="en-US" sz="1800" dirty="0">
              <a:solidFill>
                <a:srgbClr val="7F7F7F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28369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26" name="Rectangle 6"/>
          <p:cNvSpPr>
            <a:spLocks noGrp="1" noChangeArrowheads="1"/>
          </p:cNvSpPr>
          <p:nvPr>
            <p:ph type="title"/>
          </p:nvPr>
        </p:nvSpPr>
        <p:spPr>
          <a:xfrm>
            <a:off x="404813" y="485775"/>
            <a:ext cx="8716962" cy="781050"/>
          </a:xfrm>
        </p:spPr>
        <p:txBody>
          <a:bodyPr/>
          <a:lstStyle/>
          <a:p>
            <a:r>
              <a:rPr lang="en-US" dirty="0"/>
              <a:t>Process-Based Concurrent Echo Server</a:t>
            </a:r>
            <a:br>
              <a:rPr lang="en-US" dirty="0"/>
            </a:br>
            <a:r>
              <a:rPr lang="en-US" dirty="0"/>
              <a:t>(cont)</a:t>
            </a:r>
          </a:p>
        </p:txBody>
      </p:sp>
      <p:sp>
        <p:nvSpPr>
          <p:cNvPr id="798723" name="Rectangle 3"/>
          <p:cNvSpPr>
            <a:spLocks noChangeArrowheads="1"/>
          </p:cNvSpPr>
          <p:nvPr/>
        </p:nvSpPr>
        <p:spPr bwMode="auto">
          <a:xfrm>
            <a:off x="1262062" y="2063750"/>
            <a:ext cx="6053137" cy="1754327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800" dirty="0" err="1">
                <a:solidFill>
                  <a:srgbClr val="4A00FF"/>
                </a:solidFill>
                <a:latin typeface="Courier New"/>
                <a:cs typeface="Courier New"/>
              </a:rPr>
              <a:t>sigchld_handler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8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800" dirty="0">
                <a:solidFill>
                  <a:srgbClr val="C1651C"/>
                </a:solidFill>
                <a:latin typeface="Courier New"/>
                <a:cs typeface="Courier New"/>
              </a:rPr>
              <a:t>sig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{ </a:t>
            </a:r>
          </a:p>
          <a:p>
            <a:r>
              <a:rPr lang="en-US" sz="1800" dirty="0">
                <a:solidFill>
                  <a:srgbClr val="C200FF"/>
                </a:solidFill>
                <a:latin typeface="Courier New"/>
                <a:cs typeface="Courier New"/>
              </a:rPr>
              <a:t>    while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800" dirty="0" err="1">
                <a:solidFill>
                  <a:srgbClr val="000000"/>
                </a:solidFill>
                <a:latin typeface="Courier New"/>
                <a:cs typeface="Courier New"/>
              </a:rPr>
              <a:t>waitpid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(-1, 0, WNOHANG) &gt; 0)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       ;</a:t>
            </a:r>
          </a:p>
          <a:p>
            <a:r>
              <a:rPr lang="is-IS" sz="18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is-IS" sz="1800" dirty="0">
                <a:solidFill>
                  <a:srgbClr val="C200FF"/>
                </a:solidFill>
                <a:latin typeface="Courier New"/>
                <a:cs typeface="Courier New"/>
              </a:rPr>
              <a:t>return</a:t>
            </a:r>
            <a:r>
              <a:rPr lang="is-IS" sz="18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  <a:endParaRPr lang="en-US" sz="1800" dirty="0">
              <a:latin typeface="Courier New"/>
              <a:cs typeface="Courier New"/>
            </a:endParaRPr>
          </a:p>
        </p:txBody>
      </p:sp>
      <p:sp>
        <p:nvSpPr>
          <p:cNvPr id="798728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303213" y="4518025"/>
            <a:ext cx="8307387" cy="1927225"/>
          </a:xfrm>
        </p:spPr>
        <p:txBody>
          <a:bodyPr/>
          <a:lstStyle/>
          <a:p>
            <a:pPr lvl="1"/>
            <a:r>
              <a:rPr lang="en-US" sz="2600" dirty="0"/>
              <a:t>Reap all zombie children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57010" y="3440668"/>
            <a:ext cx="1525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7F7F7F"/>
                </a:solidFill>
                <a:latin typeface="Calibri" pitchFamily="34" charset="0"/>
              </a:rPr>
              <a:t>echoserverp.c</a:t>
            </a:r>
            <a:endParaRPr lang="en-US" sz="1800" dirty="0">
              <a:solidFill>
                <a:srgbClr val="7F7F7F"/>
              </a:solidFill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354" name="Rectangle 2"/>
          <p:cNvSpPr>
            <a:spLocks noGrp="1" noChangeArrowheads="1"/>
          </p:cNvSpPr>
          <p:nvPr>
            <p:ph type="title"/>
          </p:nvPr>
        </p:nvSpPr>
        <p:spPr>
          <a:xfrm>
            <a:off x="329120" y="476655"/>
            <a:ext cx="8382000" cy="573087"/>
          </a:xfrm>
        </p:spPr>
        <p:txBody>
          <a:bodyPr/>
          <a:lstStyle/>
          <a:p>
            <a:r>
              <a:rPr lang="en-US" dirty="0"/>
              <a:t>Concurrent Server: </a:t>
            </a:r>
            <a:r>
              <a:rPr lang="en-US" dirty="0">
                <a:latin typeface="Courier New" pitchFamily="49" charset="0"/>
              </a:rPr>
              <a:t>accept</a:t>
            </a:r>
            <a:r>
              <a:rPr lang="en-US" dirty="0"/>
              <a:t> Illustrated</a:t>
            </a:r>
          </a:p>
        </p:txBody>
      </p:sp>
      <p:sp>
        <p:nvSpPr>
          <p:cNvPr id="740356" name="Text Box 4"/>
          <p:cNvSpPr txBox="1">
            <a:spLocks noChangeArrowheads="1"/>
          </p:cNvSpPr>
          <p:nvPr/>
        </p:nvSpPr>
        <p:spPr bwMode="auto">
          <a:xfrm>
            <a:off x="2967038" y="1239838"/>
            <a:ext cx="1528762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latin typeface="Courier New" pitchFamily="49" charset="0"/>
              </a:rPr>
              <a:t>listenfd(3)</a:t>
            </a:r>
          </a:p>
        </p:txBody>
      </p:sp>
      <p:sp>
        <p:nvSpPr>
          <p:cNvPr id="740358" name="Rectangle 6"/>
          <p:cNvSpPr>
            <a:spLocks noChangeArrowheads="1"/>
          </p:cNvSpPr>
          <p:nvPr/>
        </p:nvSpPr>
        <p:spPr bwMode="auto">
          <a:xfrm>
            <a:off x="469900" y="1576388"/>
            <a:ext cx="1058863" cy="581025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600" dirty="0">
                <a:latin typeface="Calibri" pitchFamily="34" charset="0"/>
              </a:rPr>
              <a:t>Client</a:t>
            </a:r>
          </a:p>
        </p:txBody>
      </p:sp>
      <p:sp>
        <p:nvSpPr>
          <p:cNvPr id="740359" name="Text Box 7"/>
          <p:cNvSpPr txBox="1">
            <a:spLocks noChangeArrowheads="1"/>
          </p:cNvSpPr>
          <p:nvPr/>
        </p:nvSpPr>
        <p:spPr bwMode="auto">
          <a:xfrm>
            <a:off x="5011738" y="1390513"/>
            <a:ext cx="3294062" cy="132343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sz="2000" i="1" dirty="0">
                <a:latin typeface="Calibri" pitchFamily="34" charset="0"/>
              </a:rPr>
              <a:t>1. Server blocks in </a:t>
            </a:r>
            <a:r>
              <a:rPr lang="en-US" sz="2000" i="1" dirty="0">
                <a:latin typeface="Courier New" pitchFamily="49" charset="0"/>
              </a:rPr>
              <a:t>accept</a:t>
            </a:r>
            <a:r>
              <a:rPr lang="en-US" sz="2000" i="1" dirty="0">
                <a:latin typeface="Calibri" pitchFamily="34" charset="0"/>
              </a:rPr>
              <a:t>, waiting for connection request on listening descriptor </a:t>
            </a:r>
            <a:r>
              <a:rPr lang="en-US" sz="2000" i="1" dirty="0" err="1">
                <a:latin typeface="Courier New" pitchFamily="49" charset="0"/>
              </a:rPr>
              <a:t>listenfd</a:t>
            </a:r>
            <a:endParaRPr lang="en-US" sz="2000" i="1" dirty="0">
              <a:latin typeface="Calibri" pitchFamily="34" charset="0"/>
            </a:endParaRPr>
          </a:p>
        </p:txBody>
      </p:sp>
      <p:sp>
        <p:nvSpPr>
          <p:cNvPr id="740360" name="Text Box 8"/>
          <p:cNvSpPr txBox="1">
            <a:spLocks noChangeArrowheads="1"/>
          </p:cNvSpPr>
          <p:nvPr/>
        </p:nvSpPr>
        <p:spPr bwMode="auto">
          <a:xfrm>
            <a:off x="1003300" y="2106613"/>
            <a:ext cx="116205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latin typeface="Courier New" pitchFamily="49" charset="0"/>
              </a:rPr>
              <a:t>clientfd</a:t>
            </a:r>
          </a:p>
        </p:txBody>
      </p:sp>
      <p:sp>
        <p:nvSpPr>
          <p:cNvPr id="740361" name="Rectangle 9"/>
          <p:cNvSpPr>
            <a:spLocks noChangeArrowheads="1"/>
          </p:cNvSpPr>
          <p:nvPr/>
        </p:nvSpPr>
        <p:spPr bwMode="auto">
          <a:xfrm>
            <a:off x="3449638" y="1576388"/>
            <a:ext cx="1058862" cy="581025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600" dirty="0">
                <a:latin typeface="Calibri" pitchFamily="34" charset="0"/>
              </a:rPr>
              <a:t>Server</a:t>
            </a:r>
          </a:p>
        </p:txBody>
      </p:sp>
      <p:sp>
        <p:nvSpPr>
          <p:cNvPr id="740363" name="Text Box 11"/>
          <p:cNvSpPr txBox="1">
            <a:spLocks noChangeArrowheads="1"/>
          </p:cNvSpPr>
          <p:nvPr/>
        </p:nvSpPr>
        <p:spPr bwMode="auto">
          <a:xfrm>
            <a:off x="2967038" y="3108325"/>
            <a:ext cx="1528762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latin typeface="Courier New" pitchFamily="49" charset="0"/>
              </a:rPr>
              <a:t>listenfd(3)</a:t>
            </a:r>
          </a:p>
        </p:txBody>
      </p:sp>
      <p:sp>
        <p:nvSpPr>
          <p:cNvPr id="740365" name="Rectangle 13"/>
          <p:cNvSpPr>
            <a:spLocks noChangeArrowheads="1"/>
          </p:cNvSpPr>
          <p:nvPr/>
        </p:nvSpPr>
        <p:spPr bwMode="auto">
          <a:xfrm>
            <a:off x="469900" y="3444875"/>
            <a:ext cx="1058863" cy="581025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600" dirty="0">
                <a:latin typeface="Calibri" pitchFamily="34" charset="0"/>
              </a:rPr>
              <a:t>Client</a:t>
            </a:r>
          </a:p>
        </p:txBody>
      </p:sp>
      <p:sp>
        <p:nvSpPr>
          <p:cNvPr id="740366" name="Text Box 14"/>
          <p:cNvSpPr txBox="1">
            <a:spLocks noChangeArrowheads="1"/>
          </p:cNvSpPr>
          <p:nvPr/>
        </p:nvSpPr>
        <p:spPr bwMode="auto">
          <a:xfrm>
            <a:off x="1003300" y="3975100"/>
            <a:ext cx="116205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latin typeface="Courier New" pitchFamily="49" charset="0"/>
              </a:rPr>
              <a:t>clientfd</a:t>
            </a:r>
          </a:p>
        </p:txBody>
      </p:sp>
      <p:sp>
        <p:nvSpPr>
          <p:cNvPr id="740367" name="Rectangle 15"/>
          <p:cNvSpPr>
            <a:spLocks noChangeArrowheads="1"/>
          </p:cNvSpPr>
          <p:nvPr/>
        </p:nvSpPr>
        <p:spPr bwMode="auto">
          <a:xfrm>
            <a:off x="3449638" y="3444875"/>
            <a:ext cx="1058862" cy="581025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600" dirty="0">
                <a:latin typeface="Calibri" pitchFamily="34" charset="0"/>
              </a:rPr>
              <a:t>Server</a:t>
            </a:r>
          </a:p>
        </p:txBody>
      </p:sp>
      <p:sp>
        <p:nvSpPr>
          <p:cNvPr id="740368" name="Line 16"/>
          <p:cNvSpPr>
            <a:spLocks noChangeShapeType="1"/>
          </p:cNvSpPr>
          <p:nvPr/>
        </p:nvSpPr>
        <p:spPr bwMode="auto">
          <a:xfrm>
            <a:off x="1536700" y="3575050"/>
            <a:ext cx="17526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40369" name="Text Box 17"/>
          <p:cNvSpPr txBox="1">
            <a:spLocks noChangeArrowheads="1"/>
          </p:cNvSpPr>
          <p:nvPr/>
        </p:nvSpPr>
        <p:spPr bwMode="auto">
          <a:xfrm>
            <a:off x="5048250" y="3277572"/>
            <a:ext cx="3662870" cy="70788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r>
              <a:rPr lang="en-US" sz="2000" i="1" dirty="0">
                <a:latin typeface="Calibri" pitchFamily="34" charset="0"/>
              </a:rPr>
              <a:t>2. Client makes connection request by calling </a:t>
            </a:r>
            <a:r>
              <a:rPr lang="en-US" sz="2000" i="1" dirty="0">
                <a:latin typeface="Courier New" pitchFamily="49" charset="0"/>
              </a:rPr>
              <a:t>connect</a:t>
            </a:r>
          </a:p>
        </p:txBody>
      </p:sp>
      <p:sp>
        <p:nvSpPr>
          <p:cNvPr id="740377" name="Text Box 25"/>
          <p:cNvSpPr txBox="1">
            <a:spLocks noChangeArrowheads="1"/>
          </p:cNvSpPr>
          <p:nvPr/>
        </p:nvSpPr>
        <p:spPr bwMode="auto">
          <a:xfrm>
            <a:off x="1358514" y="2990850"/>
            <a:ext cx="1156086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>
                <a:latin typeface="Calibri" pitchFamily="34" charset="0"/>
              </a:rPr>
              <a:t>Connection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request</a:t>
            </a:r>
          </a:p>
        </p:txBody>
      </p:sp>
      <p:sp>
        <p:nvSpPr>
          <p:cNvPr id="740371" name="Text Box 19"/>
          <p:cNvSpPr txBox="1">
            <a:spLocks noChangeArrowheads="1"/>
          </p:cNvSpPr>
          <p:nvPr/>
        </p:nvSpPr>
        <p:spPr bwMode="auto">
          <a:xfrm>
            <a:off x="2954338" y="4572000"/>
            <a:ext cx="1528762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 err="1">
                <a:latin typeface="Courier New" pitchFamily="49" charset="0"/>
              </a:rPr>
              <a:t>listenfd</a:t>
            </a:r>
            <a:r>
              <a:rPr lang="en-US" sz="1600" dirty="0">
                <a:latin typeface="Courier New" pitchFamily="49" charset="0"/>
              </a:rPr>
              <a:t>(3)</a:t>
            </a:r>
          </a:p>
        </p:txBody>
      </p:sp>
      <p:sp>
        <p:nvSpPr>
          <p:cNvPr id="740373" name="Rectangle 21"/>
          <p:cNvSpPr>
            <a:spLocks noChangeArrowheads="1"/>
          </p:cNvSpPr>
          <p:nvPr/>
        </p:nvSpPr>
        <p:spPr bwMode="auto">
          <a:xfrm>
            <a:off x="457200" y="5762625"/>
            <a:ext cx="1058863" cy="581025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600" dirty="0">
                <a:latin typeface="Calibri" pitchFamily="34" charset="0"/>
              </a:rPr>
              <a:t>Client</a:t>
            </a:r>
          </a:p>
        </p:txBody>
      </p:sp>
      <p:sp>
        <p:nvSpPr>
          <p:cNvPr id="740374" name="Text Box 22"/>
          <p:cNvSpPr txBox="1">
            <a:spLocks noChangeArrowheads="1"/>
          </p:cNvSpPr>
          <p:nvPr/>
        </p:nvSpPr>
        <p:spPr bwMode="auto">
          <a:xfrm>
            <a:off x="990600" y="6292850"/>
            <a:ext cx="116205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latin typeface="Courier New" pitchFamily="49" charset="0"/>
              </a:rPr>
              <a:t>clientfd</a:t>
            </a:r>
          </a:p>
        </p:txBody>
      </p:sp>
      <p:sp>
        <p:nvSpPr>
          <p:cNvPr id="740375" name="Rectangle 23"/>
          <p:cNvSpPr>
            <a:spLocks noChangeArrowheads="1"/>
          </p:cNvSpPr>
          <p:nvPr/>
        </p:nvSpPr>
        <p:spPr bwMode="auto">
          <a:xfrm>
            <a:off x="3436938" y="4908550"/>
            <a:ext cx="1058862" cy="581025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600" dirty="0">
                <a:latin typeface="Calibri" pitchFamily="34" charset="0"/>
              </a:rPr>
              <a:t>Server</a:t>
            </a:r>
          </a:p>
        </p:txBody>
      </p:sp>
      <p:sp>
        <p:nvSpPr>
          <p:cNvPr id="740376" name="Text Box 24"/>
          <p:cNvSpPr txBox="1">
            <a:spLocks noChangeArrowheads="1"/>
          </p:cNvSpPr>
          <p:nvPr/>
        </p:nvSpPr>
        <p:spPr bwMode="auto">
          <a:xfrm>
            <a:off x="5057775" y="4693584"/>
            <a:ext cx="4010025" cy="163121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sz="2000" i="1" dirty="0">
                <a:latin typeface="Calibri" pitchFamily="34" charset="0"/>
              </a:rPr>
              <a:t>3. Server returns </a:t>
            </a:r>
            <a:r>
              <a:rPr lang="en-US" sz="2000" i="1" dirty="0" err="1">
                <a:latin typeface="Courier New" pitchFamily="49" charset="0"/>
              </a:rPr>
              <a:t>connfd</a:t>
            </a:r>
            <a:r>
              <a:rPr lang="en-US" sz="2000" i="1" dirty="0">
                <a:latin typeface="Calibri" pitchFamily="34" charset="0"/>
              </a:rPr>
              <a:t>  from </a:t>
            </a:r>
            <a:r>
              <a:rPr lang="en-US" sz="2000" i="1" dirty="0">
                <a:latin typeface="Courier New" pitchFamily="49" charset="0"/>
              </a:rPr>
              <a:t>accept</a:t>
            </a:r>
            <a:r>
              <a:rPr lang="en-US" sz="2000" i="1" dirty="0">
                <a:latin typeface="Calibri" pitchFamily="34" charset="0"/>
              </a:rPr>
              <a:t>. Forks child to handle client.  Connection is now established between </a:t>
            </a:r>
            <a:r>
              <a:rPr lang="en-US" sz="2000" i="1" dirty="0" err="1">
                <a:latin typeface="Courier New" pitchFamily="49" charset="0"/>
              </a:rPr>
              <a:t>clientfd</a:t>
            </a:r>
            <a:r>
              <a:rPr lang="en-US" sz="2000" i="1" dirty="0">
                <a:latin typeface="Calibri" pitchFamily="34" charset="0"/>
              </a:rPr>
              <a:t> and </a:t>
            </a:r>
            <a:r>
              <a:rPr lang="en-US" sz="2000" i="1" dirty="0" err="1">
                <a:latin typeface="Courier New" pitchFamily="49" charset="0"/>
              </a:rPr>
              <a:t>connfd</a:t>
            </a:r>
            <a:endParaRPr lang="en-US" sz="2000" i="1" dirty="0">
              <a:latin typeface="Calibri" pitchFamily="34" charset="0"/>
            </a:endParaRPr>
          </a:p>
        </p:txBody>
      </p:sp>
      <p:sp>
        <p:nvSpPr>
          <p:cNvPr id="740380" name="Line 28"/>
          <p:cNvSpPr>
            <a:spLocks noChangeShapeType="1"/>
          </p:cNvSpPr>
          <p:nvPr/>
        </p:nvSpPr>
        <p:spPr bwMode="auto">
          <a:xfrm>
            <a:off x="1651000" y="6210299"/>
            <a:ext cx="1092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40357" name="Oval 5"/>
          <p:cNvSpPr>
            <a:spLocks noChangeAspect="1" noChangeArrowheads="1"/>
          </p:cNvSpPr>
          <p:nvPr/>
        </p:nvSpPr>
        <p:spPr bwMode="auto">
          <a:xfrm>
            <a:off x="1459285" y="1952625"/>
            <a:ext cx="128588" cy="128588"/>
          </a:xfrm>
          <a:prstGeom prst="ellipse">
            <a:avLst/>
          </a:prstGeom>
          <a:solidFill>
            <a:srgbClr val="C00000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solidFill>
                <a:srgbClr val="990000"/>
              </a:solidFill>
              <a:latin typeface="Calibri" pitchFamily="34" charset="0"/>
            </a:endParaRPr>
          </a:p>
        </p:txBody>
      </p:sp>
      <p:sp>
        <p:nvSpPr>
          <p:cNvPr id="740364" name="Oval 12"/>
          <p:cNvSpPr>
            <a:spLocks noChangeAspect="1" noChangeArrowheads="1"/>
          </p:cNvSpPr>
          <p:nvPr/>
        </p:nvSpPr>
        <p:spPr bwMode="auto">
          <a:xfrm>
            <a:off x="1459285" y="3821113"/>
            <a:ext cx="128588" cy="128587"/>
          </a:xfrm>
          <a:prstGeom prst="ellipse">
            <a:avLst/>
          </a:prstGeom>
          <a:solidFill>
            <a:srgbClr val="C00000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solidFill>
                <a:srgbClr val="990000"/>
              </a:solidFill>
              <a:latin typeface="Calibri" pitchFamily="34" charset="0"/>
            </a:endParaRPr>
          </a:p>
        </p:txBody>
      </p:sp>
      <p:sp>
        <p:nvSpPr>
          <p:cNvPr id="740372" name="Oval 20"/>
          <p:cNvSpPr>
            <a:spLocks noChangeAspect="1" noChangeArrowheads="1"/>
          </p:cNvSpPr>
          <p:nvPr/>
        </p:nvSpPr>
        <p:spPr bwMode="auto">
          <a:xfrm>
            <a:off x="1459285" y="6138862"/>
            <a:ext cx="128588" cy="128588"/>
          </a:xfrm>
          <a:prstGeom prst="ellipse">
            <a:avLst/>
          </a:prstGeom>
          <a:solidFill>
            <a:srgbClr val="C00000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solidFill>
                <a:srgbClr val="990000"/>
              </a:solidFill>
              <a:latin typeface="Calibri" pitchFamily="34" charset="0"/>
            </a:endParaRPr>
          </a:p>
        </p:txBody>
      </p:sp>
      <p:sp>
        <p:nvSpPr>
          <p:cNvPr id="740355" name="Oval 3"/>
          <p:cNvSpPr>
            <a:spLocks noChangeAspect="1" noChangeArrowheads="1"/>
          </p:cNvSpPr>
          <p:nvPr/>
        </p:nvSpPr>
        <p:spPr bwMode="auto">
          <a:xfrm>
            <a:off x="3388805" y="1635125"/>
            <a:ext cx="128587" cy="128588"/>
          </a:xfrm>
          <a:prstGeom prst="ellipse">
            <a:avLst/>
          </a:prstGeom>
          <a:solidFill>
            <a:schemeClr val="tx1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40362" name="Oval 10"/>
          <p:cNvSpPr>
            <a:spLocks noChangeAspect="1" noChangeArrowheads="1"/>
          </p:cNvSpPr>
          <p:nvPr/>
        </p:nvSpPr>
        <p:spPr bwMode="auto">
          <a:xfrm>
            <a:off x="3388805" y="3503613"/>
            <a:ext cx="128587" cy="128587"/>
          </a:xfrm>
          <a:prstGeom prst="ellipse">
            <a:avLst/>
          </a:prstGeom>
          <a:solidFill>
            <a:schemeClr val="tx1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40370" name="Oval 18"/>
          <p:cNvSpPr>
            <a:spLocks noChangeAspect="1" noChangeArrowheads="1"/>
          </p:cNvSpPr>
          <p:nvPr/>
        </p:nvSpPr>
        <p:spPr bwMode="auto">
          <a:xfrm>
            <a:off x="3388805" y="4967287"/>
            <a:ext cx="128587" cy="128588"/>
          </a:xfrm>
          <a:prstGeom prst="ellipse">
            <a:avLst/>
          </a:prstGeom>
          <a:solidFill>
            <a:schemeClr val="tx1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9" name="Rectangle 23"/>
          <p:cNvSpPr>
            <a:spLocks noChangeArrowheads="1"/>
          </p:cNvSpPr>
          <p:nvPr/>
        </p:nvSpPr>
        <p:spPr bwMode="auto">
          <a:xfrm>
            <a:off x="2960688" y="5749925"/>
            <a:ext cx="1058862" cy="581025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600" dirty="0">
                <a:latin typeface="Calibri" pitchFamily="34" charset="0"/>
              </a:rPr>
              <a:t>Server</a:t>
            </a:r>
          </a:p>
          <a:p>
            <a:pPr algn="ctr" defTabSz="912813"/>
            <a:r>
              <a:rPr lang="en-US" sz="1600" dirty="0">
                <a:latin typeface="Calibri" pitchFamily="34" charset="0"/>
              </a:rPr>
              <a:t>Child</a:t>
            </a:r>
          </a:p>
        </p:txBody>
      </p:sp>
      <p:sp>
        <p:nvSpPr>
          <p:cNvPr id="30" name="Oval 26"/>
          <p:cNvSpPr>
            <a:spLocks noChangeAspect="1" noChangeArrowheads="1"/>
          </p:cNvSpPr>
          <p:nvPr/>
        </p:nvSpPr>
        <p:spPr bwMode="auto">
          <a:xfrm>
            <a:off x="2912554" y="6138862"/>
            <a:ext cx="128588" cy="128588"/>
          </a:xfrm>
          <a:prstGeom prst="ellipse">
            <a:avLst/>
          </a:prstGeom>
          <a:solidFill>
            <a:srgbClr val="C00000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solidFill>
                <a:srgbClr val="990000"/>
              </a:solidFill>
              <a:latin typeface="Calibri" pitchFamily="34" charset="0"/>
            </a:endParaRPr>
          </a:p>
        </p:txBody>
      </p:sp>
      <p:sp>
        <p:nvSpPr>
          <p:cNvPr id="31" name="Text Box 27"/>
          <p:cNvSpPr txBox="1">
            <a:spLocks noChangeArrowheads="1"/>
          </p:cNvSpPr>
          <p:nvPr/>
        </p:nvSpPr>
        <p:spPr bwMode="auto">
          <a:xfrm>
            <a:off x="2590800" y="6292850"/>
            <a:ext cx="128428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latin typeface="Courier New" pitchFamily="49" charset="0"/>
              </a:rPr>
              <a:t>connfd(4)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0356" grpId="0"/>
      <p:bldP spid="740358" grpId="0" animBg="1"/>
      <p:bldP spid="740359" grpId="0"/>
      <p:bldP spid="740360" grpId="0"/>
      <p:bldP spid="740361" grpId="0" animBg="1"/>
      <p:bldP spid="740363" grpId="0"/>
      <p:bldP spid="740365" grpId="0" animBg="1"/>
      <p:bldP spid="740366" grpId="0"/>
      <p:bldP spid="740367" grpId="0" animBg="1"/>
      <p:bldP spid="740368" grpId="0" animBg="1"/>
      <p:bldP spid="740369" grpId="0"/>
      <p:bldP spid="740377" grpId="0"/>
      <p:bldP spid="740371" grpId="0"/>
      <p:bldP spid="740373" grpId="0" animBg="1"/>
      <p:bldP spid="740374" grpId="0"/>
      <p:bldP spid="740375" grpId="0" animBg="1"/>
      <p:bldP spid="740376" grpId="0"/>
      <p:bldP spid="740380" grpId="0" animBg="1"/>
      <p:bldP spid="740357" grpId="0" animBg="1"/>
      <p:bldP spid="740364" grpId="0" animBg="1"/>
      <p:bldP spid="740372" grpId="0" animBg="1"/>
      <p:bldP spid="740355" grpId="0" animBg="1"/>
      <p:bldP spid="740362" grpId="0" animBg="1"/>
      <p:bldP spid="740370" grpId="0" animBg="1"/>
      <p:bldP spid="29" grpId="0" animBg="1"/>
      <p:bldP spid="30" grpId="0" animBg="1"/>
      <p:bldP spid="31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181" name="Text Box 13"/>
          <p:cNvSpPr txBox="1">
            <a:spLocks noChangeArrowheads="1"/>
          </p:cNvSpPr>
          <p:nvPr/>
        </p:nvSpPr>
        <p:spPr bwMode="auto">
          <a:xfrm flipH="1">
            <a:off x="5787393" y="2933700"/>
            <a:ext cx="1527807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2000" dirty="0">
                <a:latin typeface="+mn-lt"/>
              </a:rPr>
              <a:t>Client 2 data</a:t>
            </a:r>
          </a:p>
        </p:txBody>
      </p:sp>
      <p:sp>
        <p:nvSpPr>
          <p:cNvPr id="903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Process-based Server Execution Model</a:t>
            </a:r>
          </a:p>
        </p:txBody>
      </p:sp>
      <p:sp>
        <p:nvSpPr>
          <p:cNvPr id="903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4267200"/>
            <a:ext cx="8307387" cy="2025650"/>
          </a:xfrm>
        </p:spPr>
        <p:txBody>
          <a:bodyPr/>
          <a:lstStyle/>
          <a:p>
            <a:pPr lvl="1"/>
            <a:r>
              <a:rPr lang="en-US" sz="2600" dirty="0"/>
              <a:t>Each client handled by independent child process</a:t>
            </a:r>
          </a:p>
          <a:p>
            <a:pPr lvl="1"/>
            <a:r>
              <a:rPr lang="en-US" sz="2600" dirty="0"/>
              <a:t>No shared state between them</a:t>
            </a:r>
          </a:p>
          <a:p>
            <a:pPr lvl="1"/>
            <a:r>
              <a:rPr lang="en-US" sz="2600" dirty="0"/>
              <a:t>Both parent &amp; child have copies of </a:t>
            </a:r>
            <a:r>
              <a:rPr lang="en-US" sz="2600" dirty="0" err="1"/>
              <a:t>listenfd</a:t>
            </a:r>
            <a:r>
              <a:rPr lang="en-US" sz="2600" dirty="0"/>
              <a:t> and </a:t>
            </a:r>
            <a:r>
              <a:rPr lang="en-US" sz="2600" dirty="0" err="1"/>
              <a:t>connfd</a:t>
            </a:r>
            <a:endParaRPr lang="en-US" sz="2600" dirty="0"/>
          </a:p>
          <a:p>
            <a:pPr lvl="2"/>
            <a:r>
              <a:rPr lang="en-US" sz="2200" dirty="0"/>
              <a:t>Parent must close </a:t>
            </a:r>
            <a:r>
              <a:rPr lang="en-US" sz="2200" b="1" dirty="0" err="1">
                <a:latin typeface="Courier New"/>
                <a:cs typeface="Courier New"/>
              </a:rPr>
              <a:t>connfd</a:t>
            </a:r>
            <a:endParaRPr lang="en-US" sz="2200" b="1" dirty="0">
              <a:latin typeface="Courier New"/>
              <a:cs typeface="Courier New"/>
            </a:endParaRPr>
          </a:p>
          <a:p>
            <a:pPr lvl="2"/>
            <a:r>
              <a:rPr lang="en-US" sz="2200" dirty="0"/>
              <a:t>Child should close </a:t>
            </a:r>
            <a:r>
              <a:rPr lang="en-US" sz="2200" b="1" dirty="0" err="1">
                <a:latin typeface="Courier New"/>
                <a:cs typeface="Courier New"/>
              </a:rPr>
              <a:t>listenfd</a:t>
            </a:r>
            <a:r>
              <a:rPr lang="en-US" sz="2200" b="1" dirty="0">
                <a:latin typeface="Courier New"/>
                <a:cs typeface="Courier New"/>
              </a:rPr>
              <a:t> </a:t>
            </a:r>
          </a:p>
        </p:txBody>
      </p:sp>
      <p:sp>
        <p:nvSpPr>
          <p:cNvPr id="903172" name="Rectangle 4"/>
          <p:cNvSpPr>
            <a:spLocks noChangeArrowheads="1"/>
          </p:cNvSpPr>
          <p:nvPr/>
        </p:nvSpPr>
        <p:spPr bwMode="auto">
          <a:xfrm>
            <a:off x="1828800" y="2705100"/>
            <a:ext cx="1114425" cy="1249363"/>
          </a:xfrm>
          <a:prstGeom prst="rect">
            <a:avLst/>
          </a:prstGeom>
          <a:solidFill>
            <a:srgbClr val="D5F1CF"/>
          </a:solidFill>
          <a:ln w="2857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+mn-lt"/>
              </a:rPr>
              <a:t>Client 1</a:t>
            </a:r>
          </a:p>
          <a:p>
            <a:pPr algn="ctr"/>
            <a:r>
              <a:rPr lang="en-US" sz="1800" dirty="0">
                <a:latin typeface="+mn-lt"/>
              </a:rPr>
              <a:t>server</a:t>
            </a:r>
          </a:p>
          <a:p>
            <a:pPr algn="ctr"/>
            <a:r>
              <a:rPr lang="en-US" sz="1800" dirty="0">
                <a:latin typeface="+mn-lt"/>
              </a:rPr>
              <a:t>process</a:t>
            </a:r>
          </a:p>
        </p:txBody>
      </p:sp>
      <p:sp>
        <p:nvSpPr>
          <p:cNvPr id="903173" name="Rectangle 5"/>
          <p:cNvSpPr>
            <a:spLocks noChangeArrowheads="1"/>
          </p:cNvSpPr>
          <p:nvPr/>
        </p:nvSpPr>
        <p:spPr bwMode="auto">
          <a:xfrm>
            <a:off x="4648200" y="2705100"/>
            <a:ext cx="1114425" cy="1249363"/>
          </a:xfrm>
          <a:prstGeom prst="rect">
            <a:avLst/>
          </a:prstGeom>
          <a:solidFill>
            <a:srgbClr val="D5F1CF"/>
          </a:solidFill>
          <a:ln w="2857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+mn-lt"/>
              </a:rPr>
              <a:t>Client 2</a:t>
            </a:r>
          </a:p>
          <a:p>
            <a:pPr algn="ctr"/>
            <a:r>
              <a:rPr lang="en-US" sz="1800" dirty="0">
                <a:latin typeface="+mn-lt"/>
              </a:rPr>
              <a:t>server</a:t>
            </a:r>
          </a:p>
          <a:p>
            <a:pPr algn="ctr"/>
            <a:r>
              <a:rPr lang="en-US" sz="1800" dirty="0">
                <a:latin typeface="+mn-lt"/>
              </a:rPr>
              <a:t>process</a:t>
            </a:r>
          </a:p>
        </p:txBody>
      </p:sp>
      <p:sp>
        <p:nvSpPr>
          <p:cNvPr id="903174" name="Rectangle 6"/>
          <p:cNvSpPr>
            <a:spLocks noChangeArrowheads="1"/>
          </p:cNvSpPr>
          <p:nvPr/>
        </p:nvSpPr>
        <p:spPr bwMode="auto">
          <a:xfrm>
            <a:off x="3124200" y="1828800"/>
            <a:ext cx="1295400" cy="1249363"/>
          </a:xfrm>
          <a:prstGeom prst="rect">
            <a:avLst/>
          </a:prstGeom>
          <a:solidFill>
            <a:srgbClr val="F1C7C7"/>
          </a:solidFill>
          <a:ln w="2857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+mn-lt"/>
              </a:rPr>
              <a:t>Listening</a:t>
            </a:r>
          </a:p>
          <a:p>
            <a:pPr algn="ctr"/>
            <a:r>
              <a:rPr lang="en-US" sz="1800" dirty="0">
                <a:latin typeface="+mn-lt"/>
              </a:rPr>
              <a:t>server</a:t>
            </a:r>
          </a:p>
          <a:p>
            <a:pPr algn="ctr"/>
            <a:r>
              <a:rPr lang="en-US" sz="1800" dirty="0">
                <a:latin typeface="+mn-lt"/>
              </a:rPr>
              <a:t>process</a:t>
            </a:r>
          </a:p>
        </p:txBody>
      </p:sp>
      <p:sp>
        <p:nvSpPr>
          <p:cNvPr id="903175" name="Line 7"/>
          <p:cNvSpPr>
            <a:spLocks noChangeShapeType="1"/>
          </p:cNvSpPr>
          <p:nvPr/>
        </p:nvSpPr>
        <p:spPr bwMode="auto">
          <a:xfrm>
            <a:off x="914400" y="1981200"/>
            <a:ext cx="2209800" cy="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903177" name="Text Box 9"/>
          <p:cNvSpPr txBox="1">
            <a:spLocks noChangeArrowheads="1"/>
          </p:cNvSpPr>
          <p:nvPr/>
        </p:nvSpPr>
        <p:spPr bwMode="auto">
          <a:xfrm>
            <a:off x="730752" y="1600200"/>
            <a:ext cx="2377574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2000" dirty="0">
                <a:latin typeface="+mn-lt"/>
              </a:rPr>
              <a:t>Connection requests</a:t>
            </a:r>
          </a:p>
        </p:txBody>
      </p:sp>
      <p:sp>
        <p:nvSpPr>
          <p:cNvPr id="903178" name="Line 10"/>
          <p:cNvSpPr>
            <a:spLocks noChangeShapeType="1"/>
          </p:cNvSpPr>
          <p:nvPr/>
        </p:nvSpPr>
        <p:spPr bwMode="auto">
          <a:xfrm>
            <a:off x="419100" y="3352800"/>
            <a:ext cx="1371600" cy="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triangle" w="lg" len="med"/>
            <a:tailEnd type="triangle" w="lg" len="med"/>
          </a:ln>
          <a:effectLst/>
        </p:spPr>
        <p:txBody>
          <a:bodyPr anchor="ctr">
            <a:spAutoFit/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903179" name="Text Box 11"/>
          <p:cNvSpPr txBox="1">
            <a:spLocks noChangeArrowheads="1"/>
          </p:cNvSpPr>
          <p:nvPr/>
        </p:nvSpPr>
        <p:spPr bwMode="auto">
          <a:xfrm>
            <a:off x="247019" y="2933700"/>
            <a:ext cx="1527807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2000" dirty="0">
                <a:latin typeface="+mn-lt"/>
              </a:rPr>
              <a:t>Client 1 data</a:t>
            </a:r>
          </a:p>
        </p:txBody>
      </p:sp>
      <p:sp>
        <p:nvSpPr>
          <p:cNvPr id="903180" name="Line 12"/>
          <p:cNvSpPr>
            <a:spLocks noChangeShapeType="1"/>
          </p:cNvSpPr>
          <p:nvPr/>
        </p:nvSpPr>
        <p:spPr bwMode="auto">
          <a:xfrm flipH="1">
            <a:off x="5753100" y="3352800"/>
            <a:ext cx="1371600" cy="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triangle" w="lg" len="med"/>
            <a:tailEnd type="triangle" w="lg" len="med"/>
          </a:ln>
          <a:effectLst/>
        </p:spPr>
        <p:txBody>
          <a:bodyPr anchor="ctr">
            <a:spAutoFit/>
          </a:bodyPr>
          <a:lstStyle/>
          <a:p>
            <a:endParaRPr lang="en-US">
              <a:latin typeface="+mn-lt"/>
            </a:endParaRPr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74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34963"/>
            <a:ext cx="7323138" cy="1095375"/>
          </a:xfrm>
        </p:spPr>
        <p:txBody>
          <a:bodyPr/>
          <a:lstStyle/>
          <a:p>
            <a:r>
              <a:rPr lang="en-US" dirty="0"/>
              <a:t>Issues with Process-based Servers</a:t>
            </a:r>
          </a:p>
        </p:txBody>
      </p:sp>
      <p:sp>
        <p:nvSpPr>
          <p:cNvPr id="799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458200" cy="2667000"/>
          </a:xfrm>
        </p:spPr>
        <p:txBody>
          <a:bodyPr/>
          <a:lstStyle/>
          <a:p>
            <a:r>
              <a:rPr lang="en-US" sz="2600" dirty="0"/>
              <a:t>Listening server process must reap zombie children</a:t>
            </a:r>
          </a:p>
          <a:p>
            <a:pPr lvl="1"/>
            <a:r>
              <a:rPr lang="en-US" sz="2200" dirty="0"/>
              <a:t>to avoid fatal memory leak</a:t>
            </a:r>
          </a:p>
          <a:p>
            <a:r>
              <a:rPr lang="en-US" sz="2600" dirty="0"/>
              <a:t>Parent process must </a:t>
            </a:r>
            <a:r>
              <a:rPr lang="en-US" sz="2600" dirty="0">
                <a:latin typeface="Courier New" pitchFamily="49" charset="0"/>
              </a:rPr>
              <a:t>close</a:t>
            </a:r>
            <a:r>
              <a:rPr lang="en-US" sz="2600" dirty="0"/>
              <a:t> its copy of </a:t>
            </a:r>
            <a:r>
              <a:rPr lang="en-US" sz="2600" dirty="0" err="1">
                <a:latin typeface="Courier New" pitchFamily="49" charset="0"/>
              </a:rPr>
              <a:t>connfd</a:t>
            </a:r>
            <a:endParaRPr lang="en-US" sz="2600" dirty="0"/>
          </a:p>
          <a:p>
            <a:pPr lvl="1"/>
            <a:r>
              <a:rPr lang="en-US" sz="2200" dirty="0"/>
              <a:t>Kernel keeps reference count for each socket/open file</a:t>
            </a:r>
          </a:p>
          <a:p>
            <a:pPr lvl="1"/>
            <a:r>
              <a:rPr lang="en-US" sz="2200" dirty="0"/>
              <a:t>After fork, </a:t>
            </a:r>
            <a:r>
              <a:rPr lang="en-US" sz="2200" b="1" dirty="0" err="1">
                <a:latin typeface="Courier New" pitchFamily="49" charset="0"/>
              </a:rPr>
              <a:t>refcnt</a:t>
            </a:r>
            <a:r>
              <a:rPr lang="en-US" sz="2200" b="1" dirty="0">
                <a:latin typeface="Courier New" pitchFamily="49" charset="0"/>
              </a:rPr>
              <a:t>(</a:t>
            </a:r>
            <a:r>
              <a:rPr lang="en-US" sz="2200" b="1" dirty="0" err="1">
                <a:latin typeface="Courier New" pitchFamily="49" charset="0"/>
              </a:rPr>
              <a:t>connfd</a:t>
            </a:r>
            <a:r>
              <a:rPr lang="en-US" sz="2200" b="1" dirty="0">
                <a:latin typeface="Courier New" pitchFamily="49" charset="0"/>
              </a:rPr>
              <a:t>) = 2</a:t>
            </a:r>
            <a:endParaRPr lang="en-US" sz="2200" b="1" dirty="0"/>
          </a:p>
          <a:p>
            <a:pPr lvl="1"/>
            <a:r>
              <a:rPr lang="en-US" sz="2200" dirty="0"/>
              <a:t>Connection will not be closed until </a:t>
            </a:r>
            <a:r>
              <a:rPr lang="en-US" sz="2200" b="1" dirty="0" err="1">
                <a:latin typeface="Courier New" pitchFamily="49" charset="0"/>
              </a:rPr>
              <a:t>refcnt</a:t>
            </a:r>
            <a:r>
              <a:rPr lang="en-US" sz="2200" b="1" dirty="0">
                <a:latin typeface="Courier New" pitchFamily="49" charset="0"/>
              </a:rPr>
              <a:t>(</a:t>
            </a:r>
            <a:r>
              <a:rPr lang="en-US" sz="2200" b="1" dirty="0" err="1">
                <a:latin typeface="Courier New" pitchFamily="49" charset="0"/>
              </a:rPr>
              <a:t>connfd</a:t>
            </a:r>
            <a:r>
              <a:rPr lang="en-US" sz="2200" b="1" dirty="0">
                <a:latin typeface="Courier New" pitchFamily="49" charset="0"/>
              </a:rPr>
              <a:t>) = 0</a:t>
            </a:r>
            <a:endParaRPr lang="en-US" sz="2200" b="1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>
          <a:xfrm>
            <a:off x="471488" y="357188"/>
            <a:ext cx="8629650" cy="1041400"/>
          </a:xfrm>
        </p:spPr>
        <p:txBody>
          <a:bodyPr/>
          <a:lstStyle/>
          <a:p>
            <a:r>
              <a:rPr lang="en-US" dirty="0"/>
              <a:t>Pros and Cons of Process-based Servers</a:t>
            </a:r>
          </a:p>
        </p:txBody>
      </p:sp>
      <p:sp>
        <p:nvSpPr>
          <p:cNvPr id="800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752599"/>
            <a:ext cx="8737600" cy="4908551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sz="2600" dirty="0"/>
              <a:t>+ Handle multiple connections concurrently</a:t>
            </a:r>
          </a:p>
          <a:p>
            <a:pPr>
              <a:lnSpc>
                <a:spcPct val="85000"/>
              </a:lnSpc>
            </a:pPr>
            <a:r>
              <a:rPr lang="en-US" sz="2600" dirty="0"/>
              <a:t>+ Clean sharing model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descriptors (no)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file tables (yes)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global variables (no)</a:t>
            </a:r>
          </a:p>
          <a:p>
            <a:pPr>
              <a:lnSpc>
                <a:spcPct val="85000"/>
              </a:lnSpc>
            </a:pPr>
            <a:r>
              <a:rPr lang="en-US" sz="2600" dirty="0"/>
              <a:t>+ Simple and straightforward</a:t>
            </a:r>
          </a:p>
          <a:p>
            <a:pPr>
              <a:lnSpc>
                <a:spcPct val="85000"/>
              </a:lnSpc>
            </a:pPr>
            <a:r>
              <a:rPr lang="en-US" sz="2600" dirty="0">
                <a:latin typeface="Arial Black"/>
              </a:rPr>
              <a:t>–</a:t>
            </a:r>
            <a:r>
              <a:rPr lang="en-US" sz="2600" dirty="0"/>
              <a:t> Additional overhead for process control</a:t>
            </a:r>
          </a:p>
          <a:p>
            <a:pPr>
              <a:lnSpc>
                <a:spcPct val="85000"/>
              </a:lnSpc>
            </a:pPr>
            <a:r>
              <a:rPr lang="en-US" sz="2600" dirty="0">
                <a:latin typeface="Arial Black"/>
              </a:rPr>
              <a:t>–</a:t>
            </a:r>
            <a:r>
              <a:rPr lang="en-US" sz="2600" dirty="0"/>
              <a:t> Nontrivial to share data between processes</a:t>
            </a:r>
          </a:p>
          <a:p>
            <a:pPr lvl="1">
              <a:lnSpc>
                <a:spcPct val="85000"/>
              </a:lnSpc>
            </a:pPr>
            <a:r>
              <a:rPr lang="en-US" sz="2200" dirty="0"/>
              <a:t>(This example too simple to demonstrate)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39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69913"/>
            <a:ext cx="7767638" cy="573087"/>
          </a:xfrm>
        </p:spPr>
        <p:txBody>
          <a:bodyPr/>
          <a:lstStyle/>
          <a:p>
            <a:r>
              <a:rPr lang="en-US" dirty="0"/>
              <a:t>Approach #2: Event-based Servers</a:t>
            </a:r>
          </a:p>
        </p:txBody>
      </p:sp>
      <p:sp>
        <p:nvSpPr>
          <p:cNvPr id="827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554163"/>
            <a:ext cx="8307387" cy="4686300"/>
          </a:xfrm>
        </p:spPr>
        <p:txBody>
          <a:bodyPr/>
          <a:lstStyle/>
          <a:p>
            <a:r>
              <a:rPr lang="en-US" dirty="0"/>
              <a:t>Server maintains set of active connections</a:t>
            </a:r>
          </a:p>
          <a:p>
            <a:pPr lvl="1"/>
            <a:r>
              <a:rPr lang="en-US" dirty="0"/>
              <a:t>Array of </a:t>
            </a:r>
            <a:r>
              <a:rPr lang="en-US" dirty="0" err="1"/>
              <a:t>connfd’s</a:t>
            </a:r>
            <a:endParaRPr lang="en-US" dirty="0"/>
          </a:p>
          <a:p>
            <a:r>
              <a:rPr lang="en-US" dirty="0"/>
              <a:t>Repeat:</a:t>
            </a:r>
          </a:p>
          <a:p>
            <a:pPr lvl="1"/>
            <a:r>
              <a:rPr lang="en-US" dirty="0"/>
              <a:t>Determine which descriptors (</a:t>
            </a:r>
            <a:r>
              <a:rPr lang="en-US" b="1" dirty="0" err="1">
                <a:latin typeface="Courier New"/>
                <a:cs typeface="Courier New"/>
              </a:rPr>
              <a:t>connfd</a:t>
            </a:r>
            <a:r>
              <a:rPr lang="en-US" dirty="0" err="1"/>
              <a:t>’s</a:t>
            </a:r>
            <a:r>
              <a:rPr lang="en-US" dirty="0"/>
              <a:t> or </a:t>
            </a:r>
            <a:r>
              <a:rPr lang="en-US" b="1" dirty="0" err="1">
                <a:latin typeface="Courier New"/>
                <a:cs typeface="Courier New"/>
              </a:rPr>
              <a:t>listenfd</a:t>
            </a:r>
            <a:r>
              <a:rPr lang="en-US" dirty="0"/>
              <a:t>) have pending inputs</a:t>
            </a:r>
          </a:p>
          <a:p>
            <a:pPr lvl="2"/>
            <a:r>
              <a:rPr lang="en-US" dirty="0"/>
              <a:t>e.g., using </a:t>
            </a:r>
            <a:r>
              <a:rPr lang="en-US" b="1" dirty="0">
                <a:latin typeface="Courier New"/>
                <a:cs typeface="Courier New"/>
              </a:rPr>
              <a:t>select</a:t>
            </a:r>
            <a:r>
              <a:rPr lang="en-US" dirty="0"/>
              <a:t> function</a:t>
            </a:r>
          </a:p>
          <a:p>
            <a:pPr lvl="2"/>
            <a:r>
              <a:rPr lang="en-US" dirty="0"/>
              <a:t>arrival of pending input is an </a:t>
            </a:r>
            <a:r>
              <a:rPr lang="en-US" i="1" dirty="0"/>
              <a:t>event</a:t>
            </a:r>
          </a:p>
          <a:p>
            <a:pPr lvl="1"/>
            <a:r>
              <a:rPr lang="en-US" dirty="0"/>
              <a:t>If  </a:t>
            </a:r>
            <a:r>
              <a:rPr lang="en-US" dirty="0" err="1"/>
              <a:t>listenfd</a:t>
            </a:r>
            <a:r>
              <a:rPr lang="en-US" dirty="0"/>
              <a:t> has input, then </a:t>
            </a:r>
            <a:r>
              <a:rPr lang="en-US" b="1" dirty="0">
                <a:latin typeface="Courier New"/>
                <a:cs typeface="Courier New"/>
              </a:rPr>
              <a:t>accept</a:t>
            </a:r>
            <a:r>
              <a:rPr lang="en-US" dirty="0"/>
              <a:t> connection</a:t>
            </a:r>
          </a:p>
          <a:p>
            <a:pPr lvl="2"/>
            <a:r>
              <a:rPr lang="en-US" dirty="0"/>
              <a:t>and add new </a:t>
            </a:r>
            <a:r>
              <a:rPr lang="en-US" dirty="0" err="1"/>
              <a:t>connfd</a:t>
            </a:r>
            <a:r>
              <a:rPr lang="en-US" dirty="0"/>
              <a:t> to array</a:t>
            </a:r>
          </a:p>
          <a:p>
            <a:pPr lvl="1"/>
            <a:r>
              <a:rPr lang="en-US" dirty="0"/>
              <a:t>Service all </a:t>
            </a:r>
            <a:r>
              <a:rPr lang="en-US" dirty="0" err="1"/>
              <a:t>connfd’s</a:t>
            </a:r>
            <a:r>
              <a:rPr lang="en-US" dirty="0"/>
              <a:t> with pending inputs</a:t>
            </a:r>
          </a:p>
          <a:p>
            <a:endParaRPr lang="en-US" dirty="0"/>
          </a:p>
          <a:p>
            <a:r>
              <a:rPr lang="en-US" dirty="0"/>
              <a:t>Details for select-based server in book</a:t>
            </a:r>
          </a:p>
        </p:txBody>
      </p:sp>
    </p:spTree>
    <p:extLst>
      <p:ext uri="{BB962C8B-B14F-4D97-AF65-F5344CB8AC3E}">
        <p14:creationId xmlns:p14="http://schemas.microsoft.com/office/powerpoint/2010/main" val="272582933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Multiplexed Event Processing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143000" y="2878693"/>
            <a:ext cx="990600" cy="369332"/>
          </a:xfrm>
          <a:prstGeom prst="rect">
            <a:avLst/>
          </a:prstGeom>
          <a:solidFill>
            <a:srgbClr val="F1C7C7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1800">
                <a:latin typeface="+mn-lt"/>
              </a:rPr>
              <a:t>10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221663" y="2459593"/>
            <a:ext cx="1005403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 dirty="0" err="1">
                <a:latin typeface="+mn-lt"/>
              </a:rPr>
              <a:t>connfd’s</a:t>
            </a:r>
            <a:endParaRPr lang="en-US" sz="1800" dirty="0">
              <a:latin typeface="+mn-lt"/>
            </a:endParaRP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1143000" y="3237468"/>
            <a:ext cx="990600" cy="369332"/>
          </a:xfrm>
          <a:prstGeom prst="rect">
            <a:avLst/>
          </a:prstGeom>
          <a:solidFill>
            <a:srgbClr val="F1C7C7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1800">
                <a:latin typeface="+mn-lt"/>
              </a:rPr>
              <a:t>7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1143000" y="3596243"/>
            <a:ext cx="990600" cy="369332"/>
          </a:xfrm>
          <a:prstGeom prst="rect">
            <a:avLst/>
          </a:prstGeom>
          <a:solidFill>
            <a:srgbClr val="F1C7C7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1800">
                <a:latin typeface="+mn-lt"/>
              </a:rPr>
              <a:t>4</a:t>
            </a: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1143000" y="3955018"/>
            <a:ext cx="990600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1800">
                <a:latin typeface="+mn-lt"/>
              </a:rPr>
              <a:t>-1</a:t>
            </a:r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1143000" y="4313793"/>
            <a:ext cx="990600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1800">
                <a:latin typeface="+mn-lt"/>
              </a:rPr>
              <a:t>-1</a:t>
            </a:r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1143000" y="4672568"/>
            <a:ext cx="990600" cy="369332"/>
          </a:xfrm>
          <a:prstGeom prst="rect">
            <a:avLst/>
          </a:prstGeom>
          <a:solidFill>
            <a:srgbClr val="F1C7C7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1800">
                <a:latin typeface="+mn-lt"/>
              </a:rPr>
              <a:t>12</a:t>
            </a: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1143000" y="5031343"/>
            <a:ext cx="990600" cy="369332"/>
          </a:xfrm>
          <a:prstGeom prst="rect">
            <a:avLst/>
          </a:prstGeom>
          <a:solidFill>
            <a:srgbClr val="F1C7C7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1800">
                <a:latin typeface="+mn-lt"/>
              </a:rPr>
              <a:t>5</a:t>
            </a:r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1143000" y="5390118"/>
            <a:ext cx="990600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1800">
                <a:latin typeface="+mn-lt"/>
              </a:rPr>
              <a:t>-1</a:t>
            </a:r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1143000" y="5748893"/>
            <a:ext cx="990600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1800">
                <a:latin typeface="+mn-lt"/>
              </a:rPr>
              <a:t>-1</a:t>
            </a:r>
          </a:p>
        </p:txBody>
      </p:sp>
      <p:sp>
        <p:nvSpPr>
          <p:cNvPr id="15" name="Rectangle 15"/>
          <p:cNvSpPr>
            <a:spLocks noChangeArrowheads="1"/>
          </p:cNvSpPr>
          <p:nvPr/>
        </p:nvSpPr>
        <p:spPr bwMode="auto">
          <a:xfrm>
            <a:off x="1143000" y="6107668"/>
            <a:ext cx="990600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1800">
                <a:latin typeface="+mn-lt"/>
              </a:rPr>
              <a:t>-1</a:t>
            </a:r>
          </a:p>
        </p:txBody>
      </p:sp>
      <p:sp>
        <p:nvSpPr>
          <p:cNvPr id="16" name="Rectangle 16"/>
          <p:cNvSpPr>
            <a:spLocks noChangeArrowheads="1"/>
          </p:cNvSpPr>
          <p:nvPr/>
        </p:nvSpPr>
        <p:spPr bwMode="auto">
          <a:xfrm>
            <a:off x="76200" y="2870756"/>
            <a:ext cx="990600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r"/>
            <a:r>
              <a:rPr lang="en-US" sz="1800">
                <a:latin typeface="+mn-lt"/>
              </a:rPr>
              <a:t>0</a:t>
            </a:r>
          </a:p>
        </p:txBody>
      </p:sp>
      <p:sp>
        <p:nvSpPr>
          <p:cNvPr id="17" name="Rectangle 17"/>
          <p:cNvSpPr>
            <a:spLocks noChangeArrowheads="1"/>
          </p:cNvSpPr>
          <p:nvPr/>
        </p:nvSpPr>
        <p:spPr bwMode="auto">
          <a:xfrm>
            <a:off x="76200" y="3221593"/>
            <a:ext cx="990600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r"/>
            <a:r>
              <a:rPr lang="en-US" sz="1800">
                <a:latin typeface="+mn-lt"/>
              </a:rPr>
              <a:t>1</a:t>
            </a:r>
          </a:p>
        </p:txBody>
      </p:sp>
      <p:sp>
        <p:nvSpPr>
          <p:cNvPr id="18" name="Rectangle 18"/>
          <p:cNvSpPr>
            <a:spLocks noChangeArrowheads="1"/>
          </p:cNvSpPr>
          <p:nvPr/>
        </p:nvSpPr>
        <p:spPr bwMode="auto">
          <a:xfrm>
            <a:off x="76200" y="3572431"/>
            <a:ext cx="990600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r"/>
            <a:r>
              <a:rPr lang="en-US" sz="1800">
                <a:latin typeface="+mn-lt"/>
              </a:rPr>
              <a:t>2</a:t>
            </a:r>
          </a:p>
        </p:txBody>
      </p:sp>
      <p:sp>
        <p:nvSpPr>
          <p:cNvPr id="19" name="Rectangle 19"/>
          <p:cNvSpPr>
            <a:spLocks noChangeArrowheads="1"/>
          </p:cNvSpPr>
          <p:nvPr/>
        </p:nvSpPr>
        <p:spPr bwMode="auto">
          <a:xfrm>
            <a:off x="76200" y="3923268"/>
            <a:ext cx="990600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r"/>
            <a:r>
              <a:rPr lang="en-US" sz="1800">
                <a:latin typeface="+mn-lt"/>
              </a:rPr>
              <a:t>3</a:t>
            </a:r>
          </a:p>
        </p:txBody>
      </p:sp>
      <p:sp>
        <p:nvSpPr>
          <p:cNvPr id="20" name="Rectangle 20"/>
          <p:cNvSpPr>
            <a:spLocks noChangeArrowheads="1"/>
          </p:cNvSpPr>
          <p:nvPr/>
        </p:nvSpPr>
        <p:spPr bwMode="auto">
          <a:xfrm>
            <a:off x="76200" y="4274106"/>
            <a:ext cx="990600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r"/>
            <a:r>
              <a:rPr lang="en-US" sz="1800">
                <a:latin typeface="+mn-lt"/>
              </a:rPr>
              <a:t>4</a:t>
            </a:r>
          </a:p>
        </p:txBody>
      </p:sp>
      <p:sp>
        <p:nvSpPr>
          <p:cNvPr id="21" name="Rectangle 21"/>
          <p:cNvSpPr>
            <a:spLocks noChangeArrowheads="1"/>
          </p:cNvSpPr>
          <p:nvPr/>
        </p:nvSpPr>
        <p:spPr bwMode="auto">
          <a:xfrm>
            <a:off x="76200" y="4624943"/>
            <a:ext cx="990600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r"/>
            <a:r>
              <a:rPr lang="en-US" sz="1800">
                <a:latin typeface="+mn-lt"/>
              </a:rPr>
              <a:t>5</a:t>
            </a:r>
          </a:p>
        </p:txBody>
      </p:sp>
      <p:sp>
        <p:nvSpPr>
          <p:cNvPr id="22" name="Rectangle 22"/>
          <p:cNvSpPr>
            <a:spLocks noChangeArrowheads="1"/>
          </p:cNvSpPr>
          <p:nvPr/>
        </p:nvSpPr>
        <p:spPr bwMode="auto">
          <a:xfrm>
            <a:off x="76200" y="4975781"/>
            <a:ext cx="990600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r"/>
            <a:r>
              <a:rPr lang="en-US" sz="1800">
                <a:latin typeface="+mn-lt"/>
              </a:rPr>
              <a:t>6</a:t>
            </a:r>
          </a:p>
        </p:txBody>
      </p:sp>
      <p:sp>
        <p:nvSpPr>
          <p:cNvPr id="23" name="Rectangle 23"/>
          <p:cNvSpPr>
            <a:spLocks noChangeArrowheads="1"/>
          </p:cNvSpPr>
          <p:nvPr/>
        </p:nvSpPr>
        <p:spPr bwMode="auto">
          <a:xfrm>
            <a:off x="76200" y="5326618"/>
            <a:ext cx="990600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r"/>
            <a:r>
              <a:rPr lang="en-US" sz="1800">
                <a:latin typeface="+mn-lt"/>
              </a:rPr>
              <a:t>7</a:t>
            </a:r>
          </a:p>
        </p:txBody>
      </p:sp>
      <p:sp>
        <p:nvSpPr>
          <p:cNvPr id="24" name="Rectangle 24"/>
          <p:cNvSpPr>
            <a:spLocks noChangeArrowheads="1"/>
          </p:cNvSpPr>
          <p:nvPr/>
        </p:nvSpPr>
        <p:spPr bwMode="auto">
          <a:xfrm>
            <a:off x="76200" y="5677456"/>
            <a:ext cx="990600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r"/>
            <a:r>
              <a:rPr lang="en-US" sz="1800">
                <a:latin typeface="+mn-lt"/>
              </a:rPr>
              <a:t>8</a:t>
            </a:r>
          </a:p>
        </p:txBody>
      </p:sp>
      <p:sp>
        <p:nvSpPr>
          <p:cNvPr id="25" name="Rectangle 25"/>
          <p:cNvSpPr>
            <a:spLocks noChangeArrowheads="1"/>
          </p:cNvSpPr>
          <p:nvPr/>
        </p:nvSpPr>
        <p:spPr bwMode="auto">
          <a:xfrm>
            <a:off x="76200" y="6028293"/>
            <a:ext cx="990600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r"/>
            <a:r>
              <a:rPr lang="en-US" sz="1800">
                <a:latin typeface="+mn-lt"/>
              </a:rPr>
              <a:t>9</a:t>
            </a:r>
          </a:p>
        </p:txBody>
      </p:sp>
      <p:sp>
        <p:nvSpPr>
          <p:cNvPr id="27" name="AutoShape 27"/>
          <p:cNvSpPr>
            <a:spLocks/>
          </p:cNvSpPr>
          <p:nvPr/>
        </p:nvSpPr>
        <p:spPr bwMode="auto">
          <a:xfrm>
            <a:off x="2286000" y="2916791"/>
            <a:ext cx="228600" cy="990601"/>
          </a:xfrm>
          <a:prstGeom prst="rightBrace">
            <a:avLst>
              <a:gd name="adj1" fmla="val 54167"/>
              <a:gd name="adj2" fmla="val 50000"/>
            </a:avLst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</p:spPr>
        <p:txBody>
          <a:bodyPr wrap="square" anchor="ctr">
            <a:noAutofit/>
          </a:bodyPr>
          <a:lstStyle/>
          <a:p>
            <a:endParaRPr lang="en-US" sz="1800">
              <a:latin typeface="+mn-lt"/>
            </a:endParaRPr>
          </a:p>
        </p:txBody>
      </p:sp>
      <p:sp>
        <p:nvSpPr>
          <p:cNvPr id="28" name="AutoShape 28"/>
          <p:cNvSpPr>
            <a:spLocks/>
          </p:cNvSpPr>
          <p:nvPr/>
        </p:nvSpPr>
        <p:spPr bwMode="auto">
          <a:xfrm>
            <a:off x="2286000" y="3907393"/>
            <a:ext cx="228600" cy="762000"/>
          </a:xfrm>
          <a:prstGeom prst="rightBrace">
            <a:avLst>
              <a:gd name="adj1" fmla="val 41667"/>
              <a:gd name="adj2" fmla="val 50000"/>
            </a:avLst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</p:spPr>
        <p:txBody>
          <a:bodyPr anchor="ctr">
            <a:noAutofit/>
          </a:bodyPr>
          <a:lstStyle/>
          <a:p>
            <a:endParaRPr lang="en-US" sz="1800">
              <a:latin typeface="+mn-lt"/>
            </a:endParaRPr>
          </a:p>
        </p:txBody>
      </p:sp>
      <p:sp>
        <p:nvSpPr>
          <p:cNvPr id="29" name="AutoShape 29"/>
          <p:cNvSpPr>
            <a:spLocks/>
          </p:cNvSpPr>
          <p:nvPr/>
        </p:nvSpPr>
        <p:spPr bwMode="auto">
          <a:xfrm>
            <a:off x="2286000" y="4669393"/>
            <a:ext cx="228600" cy="720725"/>
          </a:xfrm>
          <a:prstGeom prst="rightBrace">
            <a:avLst>
              <a:gd name="adj1" fmla="val 37500"/>
              <a:gd name="adj2" fmla="val 50000"/>
            </a:avLst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</p:spPr>
        <p:txBody>
          <a:bodyPr anchor="ctr">
            <a:noAutofit/>
          </a:bodyPr>
          <a:lstStyle/>
          <a:p>
            <a:endParaRPr lang="en-US" sz="1800">
              <a:latin typeface="+mn-lt"/>
            </a:endParaRPr>
          </a:p>
        </p:txBody>
      </p:sp>
      <p:sp>
        <p:nvSpPr>
          <p:cNvPr id="30" name="AutoShape 30"/>
          <p:cNvSpPr>
            <a:spLocks/>
          </p:cNvSpPr>
          <p:nvPr/>
        </p:nvSpPr>
        <p:spPr bwMode="auto">
          <a:xfrm>
            <a:off x="2286000" y="5431393"/>
            <a:ext cx="228600" cy="1023382"/>
          </a:xfrm>
          <a:prstGeom prst="rightBrace">
            <a:avLst>
              <a:gd name="adj1" fmla="val 91667"/>
              <a:gd name="adj2" fmla="val 50000"/>
            </a:avLst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</p:spPr>
        <p:txBody>
          <a:bodyPr anchor="ctr">
            <a:noAutofit/>
          </a:bodyPr>
          <a:lstStyle/>
          <a:p>
            <a:endParaRPr lang="en-US" sz="1800">
              <a:latin typeface="+mn-lt"/>
            </a:endParaRPr>
          </a:p>
        </p:txBody>
      </p:sp>
      <p:sp>
        <p:nvSpPr>
          <p:cNvPr id="31" name="Text Box 31"/>
          <p:cNvSpPr txBox="1">
            <a:spLocks noChangeArrowheads="1"/>
          </p:cNvSpPr>
          <p:nvPr/>
        </p:nvSpPr>
        <p:spPr bwMode="auto">
          <a:xfrm>
            <a:off x="2514600" y="3221593"/>
            <a:ext cx="781697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+mn-lt"/>
              </a:rPr>
              <a:t>Active</a:t>
            </a:r>
          </a:p>
        </p:txBody>
      </p:sp>
      <p:sp>
        <p:nvSpPr>
          <p:cNvPr id="32" name="Text Box 32"/>
          <p:cNvSpPr txBox="1">
            <a:spLocks noChangeArrowheads="1"/>
          </p:cNvSpPr>
          <p:nvPr/>
        </p:nvSpPr>
        <p:spPr bwMode="auto">
          <a:xfrm>
            <a:off x="2514600" y="4135993"/>
            <a:ext cx="941283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+mn-lt"/>
              </a:rPr>
              <a:t>Inactive</a:t>
            </a:r>
          </a:p>
        </p:txBody>
      </p:sp>
      <p:sp>
        <p:nvSpPr>
          <p:cNvPr id="33" name="Text Box 33"/>
          <p:cNvSpPr txBox="1">
            <a:spLocks noChangeArrowheads="1"/>
          </p:cNvSpPr>
          <p:nvPr/>
        </p:nvSpPr>
        <p:spPr bwMode="auto">
          <a:xfrm>
            <a:off x="2514600" y="4866243"/>
            <a:ext cx="781697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+mn-lt"/>
              </a:rPr>
              <a:t>Active</a:t>
            </a:r>
          </a:p>
        </p:txBody>
      </p:sp>
      <p:sp>
        <p:nvSpPr>
          <p:cNvPr id="34" name="Text Box 34"/>
          <p:cNvSpPr txBox="1">
            <a:spLocks noChangeArrowheads="1"/>
          </p:cNvSpPr>
          <p:nvPr/>
        </p:nvSpPr>
        <p:spPr bwMode="auto">
          <a:xfrm>
            <a:off x="2514600" y="6085443"/>
            <a:ext cx="1295434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+mn-lt"/>
              </a:rPr>
              <a:t>Never Used</a:t>
            </a:r>
          </a:p>
        </p:txBody>
      </p:sp>
      <p:sp>
        <p:nvSpPr>
          <p:cNvPr id="35" name="Rectangle 38"/>
          <p:cNvSpPr>
            <a:spLocks noChangeArrowheads="1"/>
          </p:cNvSpPr>
          <p:nvPr/>
        </p:nvSpPr>
        <p:spPr bwMode="auto">
          <a:xfrm>
            <a:off x="1066800" y="1849993"/>
            <a:ext cx="1233030" cy="369332"/>
          </a:xfrm>
          <a:prstGeom prst="rect">
            <a:avLst/>
          </a:prstGeom>
          <a:solidFill>
            <a:srgbClr val="F1C7C7"/>
          </a:solidFill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+mn-lt"/>
              </a:rPr>
              <a:t>listenfd = 3 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685800" y="1489645"/>
            <a:ext cx="1912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latin typeface="+mn-lt"/>
              </a:rPr>
              <a:t>Active Descriptors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486400" y="1132443"/>
            <a:ext cx="3429000" cy="5322332"/>
            <a:chOff x="3581400" y="1132443"/>
            <a:chExt cx="3429000" cy="5322332"/>
          </a:xfrm>
        </p:grpSpPr>
        <p:sp>
          <p:nvSpPr>
            <p:cNvPr id="36" name="Rectangle 5"/>
            <p:cNvSpPr>
              <a:spLocks noChangeArrowheads="1"/>
            </p:cNvSpPr>
            <p:nvPr/>
          </p:nvSpPr>
          <p:spPr bwMode="auto">
            <a:xfrm>
              <a:off x="4029579" y="2856468"/>
              <a:ext cx="990600" cy="3693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lang="en-US" sz="1800">
                  <a:latin typeface="+mn-lt"/>
                </a:rPr>
                <a:t>10</a:t>
              </a:r>
            </a:p>
          </p:txBody>
        </p:sp>
        <p:sp>
          <p:nvSpPr>
            <p:cNvPr id="37" name="Rectangle 6"/>
            <p:cNvSpPr>
              <a:spLocks noChangeArrowheads="1"/>
            </p:cNvSpPr>
            <p:nvPr/>
          </p:nvSpPr>
          <p:spPr bwMode="auto">
            <a:xfrm>
              <a:off x="4108242" y="2437368"/>
              <a:ext cx="1005403" cy="3693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 err="1">
                  <a:latin typeface="+mn-lt"/>
                </a:rPr>
                <a:t>connfd’s</a:t>
              </a:r>
              <a:endParaRPr lang="en-US" sz="1800" dirty="0">
                <a:latin typeface="+mn-lt"/>
              </a:endParaRPr>
            </a:p>
          </p:txBody>
        </p:sp>
        <p:sp>
          <p:nvSpPr>
            <p:cNvPr id="38" name="Rectangle 7"/>
            <p:cNvSpPr>
              <a:spLocks noChangeArrowheads="1"/>
            </p:cNvSpPr>
            <p:nvPr/>
          </p:nvSpPr>
          <p:spPr bwMode="auto">
            <a:xfrm>
              <a:off x="4029579" y="3215243"/>
              <a:ext cx="990600" cy="369332"/>
            </a:xfrm>
            <a:prstGeom prst="rect">
              <a:avLst/>
            </a:prstGeom>
            <a:solidFill>
              <a:srgbClr val="D5F1C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lang="en-US" sz="1800">
                  <a:latin typeface="+mn-lt"/>
                </a:rPr>
                <a:t>7</a:t>
              </a:r>
            </a:p>
          </p:txBody>
        </p:sp>
        <p:sp>
          <p:nvSpPr>
            <p:cNvPr id="39" name="Rectangle 8"/>
            <p:cNvSpPr>
              <a:spLocks noChangeArrowheads="1"/>
            </p:cNvSpPr>
            <p:nvPr/>
          </p:nvSpPr>
          <p:spPr bwMode="auto">
            <a:xfrm>
              <a:off x="4029579" y="3574018"/>
              <a:ext cx="990600" cy="3693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lang="en-US" sz="1800">
                  <a:latin typeface="+mn-lt"/>
                </a:rPr>
                <a:t>4</a:t>
              </a:r>
            </a:p>
          </p:txBody>
        </p:sp>
        <p:sp>
          <p:nvSpPr>
            <p:cNvPr id="40" name="Rectangle 9"/>
            <p:cNvSpPr>
              <a:spLocks noChangeArrowheads="1"/>
            </p:cNvSpPr>
            <p:nvPr/>
          </p:nvSpPr>
          <p:spPr bwMode="auto">
            <a:xfrm>
              <a:off x="4029579" y="3932793"/>
              <a:ext cx="990600" cy="3693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lang="en-US" sz="1800">
                  <a:latin typeface="+mn-lt"/>
                </a:rPr>
                <a:t>-1</a:t>
              </a:r>
            </a:p>
          </p:txBody>
        </p:sp>
        <p:sp>
          <p:nvSpPr>
            <p:cNvPr id="41" name="Rectangle 10"/>
            <p:cNvSpPr>
              <a:spLocks noChangeArrowheads="1"/>
            </p:cNvSpPr>
            <p:nvPr/>
          </p:nvSpPr>
          <p:spPr bwMode="auto">
            <a:xfrm>
              <a:off x="4029579" y="4291568"/>
              <a:ext cx="990600" cy="3693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lang="en-US" sz="1800">
                  <a:latin typeface="+mn-lt"/>
                </a:rPr>
                <a:t>-1</a:t>
              </a:r>
            </a:p>
          </p:txBody>
        </p:sp>
        <p:sp>
          <p:nvSpPr>
            <p:cNvPr id="42" name="Rectangle 11"/>
            <p:cNvSpPr>
              <a:spLocks noChangeArrowheads="1"/>
            </p:cNvSpPr>
            <p:nvPr/>
          </p:nvSpPr>
          <p:spPr bwMode="auto">
            <a:xfrm>
              <a:off x="4029579" y="4650343"/>
              <a:ext cx="990600" cy="369332"/>
            </a:xfrm>
            <a:prstGeom prst="rect">
              <a:avLst/>
            </a:prstGeom>
            <a:solidFill>
              <a:srgbClr val="D5F1C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lang="en-US" sz="1800">
                  <a:latin typeface="+mn-lt"/>
                </a:rPr>
                <a:t>12</a:t>
              </a:r>
            </a:p>
          </p:txBody>
        </p:sp>
        <p:sp>
          <p:nvSpPr>
            <p:cNvPr id="43" name="Rectangle 12"/>
            <p:cNvSpPr>
              <a:spLocks noChangeArrowheads="1"/>
            </p:cNvSpPr>
            <p:nvPr/>
          </p:nvSpPr>
          <p:spPr bwMode="auto">
            <a:xfrm>
              <a:off x="4029579" y="5009118"/>
              <a:ext cx="990600" cy="369332"/>
            </a:xfrm>
            <a:prstGeom prst="rect">
              <a:avLst/>
            </a:prstGeom>
            <a:solidFill>
              <a:srgbClr val="D5F1C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lang="en-US" sz="1800">
                  <a:latin typeface="+mn-lt"/>
                </a:rPr>
                <a:t>5</a:t>
              </a:r>
            </a:p>
          </p:txBody>
        </p:sp>
        <p:sp>
          <p:nvSpPr>
            <p:cNvPr id="44" name="Rectangle 13"/>
            <p:cNvSpPr>
              <a:spLocks noChangeArrowheads="1"/>
            </p:cNvSpPr>
            <p:nvPr/>
          </p:nvSpPr>
          <p:spPr bwMode="auto">
            <a:xfrm>
              <a:off x="4029579" y="5367893"/>
              <a:ext cx="990600" cy="3693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lang="en-US" sz="1800">
                  <a:latin typeface="+mn-lt"/>
                </a:rPr>
                <a:t>-1</a:t>
              </a:r>
            </a:p>
          </p:txBody>
        </p:sp>
        <p:sp>
          <p:nvSpPr>
            <p:cNvPr id="45" name="Rectangle 14"/>
            <p:cNvSpPr>
              <a:spLocks noChangeArrowheads="1"/>
            </p:cNvSpPr>
            <p:nvPr/>
          </p:nvSpPr>
          <p:spPr bwMode="auto">
            <a:xfrm>
              <a:off x="4029579" y="5726668"/>
              <a:ext cx="990600" cy="3693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lang="en-US" sz="1800">
                  <a:latin typeface="+mn-lt"/>
                </a:rPr>
                <a:t>-1</a:t>
              </a:r>
            </a:p>
          </p:txBody>
        </p:sp>
        <p:sp>
          <p:nvSpPr>
            <p:cNvPr id="46" name="Rectangle 15"/>
            <p:cNvSpPr>
              <a:spLocks noChangeArrowheads="1"/>
            </p:cNvSpPr>
            <p:nvPr/>
          </p:nvSpPr>
          <p:spPr bwMode="auto">
            <a:xfrm>
              <a:off x="4029579" y="6085443"/>
              <a:ext cx="990600" cy="3693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lang="en-US" sz="1800">
                  <a:latin typeface="+mn-lt"/>
                </a:rPr>
                <a:t>-1</a:t>
              </a:r>
            </a:p>
          </p:txBody>
        </p:sp>
        <p:sp>
          <p:nvSpPr>
            <p:cNvPr id="55" name="Rectangle 38"/>
            <p:cNvSpPr>
              <a:spLocks noChangeArrowheads="1"/>
            </p:cNvSpPr>
            <p:nvPr/>
          </p:nvSpPr>
          <p:spPr bwMode="auto">
            <a:xfrm>
              <a:off x="3953379" y="1827768"/>
              <a:ext cx="1233030" cy="369332"/>
            </a:xfrm>
            <a:prstGeom prst="rect">
              <a:avLst/>
            </a:prstGeom>
            <a:solidFill>
              <a:srgbClr val="D5F1CF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+mn-lt"/>
                </a:rPr>
                <a:t>listenfd = 3 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581400" y="1501775"/>
              <a:ext cx="19888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>
                  <a:latin typeface="+mn-lt"/>
                </a:rPr>
                <a:t>Pending Inputs</a:t>
              </a:r>
            </a:p>
          </p:txBody>
        </p:sp>
        <p:cxnSp>
          <p:nvCxnSpPr>
            <p:cNvPr id="59" name="Straight Arrow Connector 58"/>
            <p:cNvCxnSpPr/>
            <p:nvPr/>
          </p:nvCxnSpPr>
          <p:spPr bwMode="auto">
            <a:xfrm rot="10800000">
              <a:off x="5186410" y="1958976"/>
              <a:ext cx="833391" cy="1588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miter lim="800000"/>
              <a:headEnd type="none" w="med" len="med"/>
              <a:tailEnd type="triangle" w="lg" len="med"/>
            </a:ln>
            <a:effectLst/>
          </p:spPr>
        </p:cxnSp>
        <p:cxnSp>
          <p:nvCxnSpPr>
            <p:cNvPr id="60" name="Straight Arrow Connector 59"/>
            <p:cNvCxnSpPr>
              <a:endCxn id="38" idx="3"/>
            </p:cNvCxnSpPr>
            <p:nvPr/>
          </p:nvCxnSpPr>
          <p:spPr bwMode="auto">
            <a:xfrm rot="10800000">
              <a:off x="5020180" y="3399910"/>
              <a:ext cx="994813" cy="6865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miter lim="800000"/>
              <a:headEnd type="none" w="med" len="med"/>
              <a:tailEnd type="triangle" w="lg" len="med"/>
            </a:ln>
            <a:effectLst/>
          </p:spPr>
        </p:cxnSp>
        <p:cxnSp>
          <p:nvCxnSpPr>
            <p:cNvPr id="62" name="Straight Arrow Connector 61"/>
            <p:cNvCxnSpPr/>
            <p:nvPr/>
          </p:nvCxnSpPr>
          <p:spPr bwMode="auto">
            <a:xfrm rot="10800000">
              <a:off x="5029201" y="4840844"/>
              <a:ext cx="994813" cy="6865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miter lim="800000"/>
              <a:headEnd type="none" w="med" len="med"/>
              <a:tailEnd type="triangle" w="lg" len="med"/>
            </a:ln>
            <a:effectLst/>
          </p:spPr>
        </p:cxnSp>
        <p:cxnSp>
          <p:nvCxnSpPr>
            <p:cNvPr id="63" name="Straight Arrow Connector 62"/>
            <p:cNvCxnSpPr/>
            <p:nvPr/>
          </p:nvCxnSpPr>
          <p:spPr bwMode="auto">
            <a:xfrm rot="10800000">
              <a:off x="5029201" y="5228709"/>
              <a:ext cx="994813" cy="6865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miter lim="800000"/>
              <a:headEnd type="none" w="med" len="med"/>
              <a:tailEnd type="triangle" w="lg" len="med"/>
            </a:ln>
            <a:effectLst/>
          </p:spPr>
        </p:cxnSp>
        <p:cxnSp>
          <p:nvCxnSpPr>
            <p:cNvPr id="65" name="Straight Connector 64"/>
            <p:cNvCxnSpPr/>
            <p:nvPr/>
          </p:nvCxnSpPr>
          <p:spPr bwMode="auto">
            <a:xfrm rot="5400000" flipH="1" flipV="1">
              <a:off x="4152603" y="3364165"/>
              <a:ext cx="3733800" cy="902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 type="none" w="med" len="med"/>
              <a:tailEnd type="none" w="med" len="med"/>
            </a:ln>
            <a:effectLst/>
          </p:spPr>
        </p:cxnSp>
        <p:sp>
          <p:nvSpPr>
            <p:cNvPr id="66" name="TextBox 65"/>
            <p:cNvSpPr txBox="1"/>
            <p:nvPr/>
          </p:nvSpPr>
          <p:spPr>
            <a:xfrm>
              <a:off x="5021561" y="1132443"/>
              <a:ext cx="19888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>
                  <a:latin typeface="+mn-lt"/>
                </a:rPr>
                <a:t>Read and service</a:t>
              </a: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3633008" y="3185577"/>
            <a:ext cx="1853392" cy="954107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+mn-lt"/>
              </a:rPr>
              <a:t>Anything</a:t>
            </a:r>
          </a:p>
          <a:p>
            <a:r>
              <a:rPr lang="en-US" sz="2800" dirty="0">
                <a:latin typeface="+mn-lt"/>
              </a:rPr>
              <a:t>happened?</a:t>
            </a:r>
          </a:p>
        </p:txBody>
      </p:sp>
    </p:spTree>
    <p:extLst>
      <p:ext uri="{BB962C8B-B14F-4D97-AF65-F5344CB8AC3E}">
        <p14:creationId xmlns:p14="http://schemas.microsoft.com/office/powerpoint/2010/main" val="4125579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08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 and Cons of Event-based Servers</a:t>
            </a:r>
          </a:p>
        </p:txBody>
      </p:sp>
      <p:sp>
        <p:nvSpPr>
          <p:cNvPr id="81408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90513" y="1497013"/>
            <a:ext cx="8624887" cy="5224462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dirty="0"/>
              <a:t>+ One logical control flow and address space.</a:t>
            </a:r>
          </a:p>
          <a:p>
            <a:pPr>
              <a:lnSpc>
                <a:spcPct val="85000"/>
              </a:lnSpc>
            </a:pPr>
            <a:r>
              <a:rPr lang="en-US" dirty="0"/>
              <a:t>+ Can single-step with a debugger.</a:t>
            </a:r>
          </a:p>
          <a:p>
            <a:pPr>
              <a:lnSpc>
                <a:spcPct val="85000"/>
              </a:lnSpc>
            </a:pPr>
            <a:r>
              <a:rPr lang="en-US" dirty="0"/>
              <a:t>+ No process or thread control overhead.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Design of choice for high-performance Web servers and search engines. e.g., </a:t>
            </a:r>
            <a:r>
              <a:rPr lang="en-US" dirty="0" err="1"/>
              <a:t>Node.js</a:t>
            </a:r>
            <a:r>
              <a:rPr lang="en-US" dirty="0"/>
              <a:t>, </a:t>
            </a:r>
            <a:r>
              <a:rPr lang="en-US" dirty="0" err="1"/>
              <a:t>nginx</a:t>
            </a:r>
            <a:r>
              <a:rPr lang="en-US" dirty="0"/>
              <a:t>, Tornado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US" dirty="0"/>
          </a:p>
          <a:p>
            <a:pPr marL="347663" indent="-347663">
              <a:lnSpc>
                <a:spcPct val="85000"/>
              </a:lnSpc>
            </a:pPr>
            <a:r>
              <a:rPr lang="en-US" dirty="0">
                <a:latin typeface="Arial Black"/>
              </a:rPr>
              <a:t>–</a:t>
            </a:r>
            <a:r>
              <a:rPr lang="en-US" dirty="0"/>
              <a:t> Significantly more complex to code than process- or thread-based designs.</a:t>
            </a:r>
          </a:p>
          <a:p>
            <a:pPr>
              <a:lnSpc>
                <a:spcPct val="85000"/>
              </a:lnSpc>
            </a:pPr>
            <a:r>
              <a:rPr lang="en-US" dirty="0">
                <a:latin typeface="Arial Black"/>
              </a:rPr>
              <a:t>–</a:t>
            </a:r>
            <a:r>
              <a:rPr lang="en-US" dirty="0"/>
              <a:t> Hard to provide fine-grained concurrency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E.g., how to deal with partial HTTP request headers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Arial Black"/>
              </a:rPr>
              <a:t>– </a:t>
            </a:r>
            <a:r>
              <a:rPr lang="en-US" dirty="0"/>
              <a:t>Cannot take advantage of multi-core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Single thread of control</a:t>
            </a:r>
          </a:p>
        </p:txBody>
      </p:sp>
    </p:spTree>
    <p:extLst>
      <p:ext uri="{BB962C8B-B14F-4D97-AF65-F5344CB8AC3E}">
        <p14:creationId xmlns:p14="http://schemas.microsoft.com/office/powerpoint/2010/main" val="3838384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Race</a:t>
            </a:r>
          </a:p>
        </p:txBody>
      </p:sp>
      <p:pic>
        <p:nvPicPr>
          <p:cNvPr id="3074" name="Picture 2" descr="http://www.rottenbeef.com/wordpress/wp-content/uploads/2011/11/small-parking-spac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5779" y="1143000"/>
            <a:ext cx="3238500" cy="2457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 bwMode="auto">
          <a:xfrm>
            <a:off x="5257800" y="3276600"/>
            <a:ext cx="3048000" cy="0"/>
          </a:xfrm>
          <a:prstGeom prst="line">
            <a:avLst/>
          </a:prstGeom>
          <a:noFill/>
          <a:ln w="31750">
            <a:solidFill>
              <a:srgbClr val="000000"/>
            </a:solidFill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/>
          <p:cNvCxnSpPr/>
          <p:nvPr/>
        </p:nvCxnSpPr>
        <p:spPr bwMode="auto">
          <a:xfrm>
            <a:off x="6039917" y="2667000"/>
            <a:ext cx="0" cy="1295400"/>
          </a:xfrm>
          <a:prstGeom prst="line">
            <a:avLst/>
          </a:prstGeom>
          <a:noFill/>
          <a:ln w="31750">
            <a:solidFill>
              <a:srgbClr val="000000"/>
            </a:solidFill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/>
          <p:nvPr/>
        </p:nvCxnSpPr>
        <p:spPr bwMode="auto">
          <a:xfrm>
            <a:off x="6517234" y="2667000"/>
            <a:ext cx="0" cy="1295400"/>
          </a:xfrm>
          <a:prstGeom prst="line">
            <a:avLst/>
          </a:prstGeom>
          <a:noFill/>
          <a:ln w="31750">
            <a:solidFill>
              <a:srgbClr val="000000"/>
            </a:solidFill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/>
          <p:nvPr/>
        </p:nvCxnSpPr>
        <p:spPr bwMode="auto">
          <a:xfrm>
            <a:off x="6994551" y="2667000"/>
            <a:ext cx="0" cy="1295400"/>
          </a:xfrm>
          <a:prstGeom prst="line">
            <a:avLst/>
          </a:prstGeom>
          <a:noFill/>
          <a:ln w="31750">
            <a:solidFill>
              <a:srgbClr val="000000"/>
            </a:solidFill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/>
          <p:cNvCxnSpPr/>
          <p:nvPr/>
        </p:nvCxnSpPr>
        <p:spPr bwMode="auto">
          <a:xfrm>
            <a:off x="7949187" y="2667000"/>
            <a:ext cx="0" cy="1295400"/>
          </a:xfrm>
          <a:prstGeom prst="line">
            <a:avLst/>
          </a:prstGeom>
          <a:noFill/>
          <a:ln w="31750">
            <a:solidFill>
              <a:srgbClr val="000000"/>
            </a:solidFill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/>
          <p:nvPr/>
        </p:nvCxnSpPr>
        <p:spPr bwMode="auto">
          <a:xfrm>
            <a:off x="7471868" y="2667000"/>
            <a:ext cx="0" cy="1295400"/>
          </a:xfrm>
          <a:prstGeom prst="line">
            <a:avLst/>
          </a:prstGeom>
          <a:noFill/>
          <a:ln w="31750">
            <a:solidFill>
              <a:srgbClr val="000000"/>
            </a:solidFill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/>
          <p:nvPr/>
        </p:nvCxnSpPr>
        <p:spPr bwMode="auto">
          <a:xfrm>
            <a:off x="5562600" y="2667000"/>
            <a:ext cx="0" cy="1295400"/>
          </a:xfrm>
          <a:prstGeom prst="line">
            <a:avLst/>
          </a:prstGeom>
          <a:noFill/>
          <a:ln w="31750">
            <a:solidFill>
              <a:srgbClr val="000000"/>
            </a:solidFill>
            <a:miter lim="800000"/>
            <a:headEnd type="none" w="med" len="med"/>
            <a:tailEnd type="none" w="med" len="med"/>
          </a:ln>
          <a:effectLst/>
        </p:spPr>
      </p:cxnSp>
      <p:pic>
        <p:nvPicPr>
          <p:cNvPr id="3076" name="Picture 4" descr="http://1.bp.blogspot.com/-0sKaQHSaSRQ/UbcV6Nn3vXI/AAAAAAAAAFE/7jeKz9eAsHM/s1600/car+damaged+sprite+red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472" t="24056" r="42261" b="33811"/>
          <a:stretch/>
        </p:blipFill>
        <p:spPr bwMode="auto">
          <a:xfrm>
            <a:off x="6096000" y="2513624"/>
            <a:ext cx="345031" cy="670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http://1.bp.blogspot.com/-0sKaQHSaSRQ/UbcV6Nn3vXI/AAAAAAAAAFE/7jeKz9eAsHM/s1600/car+damaged+sprite+red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472" t="24056" r="42261" b="33811"/>
          <a:stretch/>
        </p:blipFill>
        <p:spPr bwMode="auto">
          <a:xfrm>
            <a:off x="7046369" y="2558221"/>
            <a:ext cx="345031" cy="670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descr="http://1.bp.blogspot.com/-0sKaQHSaSRQ/UbcV6Nn3vXI/AAAAAAAAAFE/7jeKz9eAsHM/s1600/car+damaged+sprite+red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472" t="24056" r="42261" b="33811"/>
          <a:stretch/>
        </p:blipFill>
        <p:spPr bwMode="auto">
          <a:xfrm rot="10537499">
            <a:off x="5669823" y="3336897"/>
            <a:ext cx="345031" cy="670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 descr="http://1.bp.blogspot.com/-0sKaQHSaSRQ/UbcV6Nn3vXI/AAAAAAAAAFE/7jeKz9eAsHM/s1600/car+damaged+sprite+red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472" t="24056" r="42261" b="33811"/>
          <a:stretch/>
        </p:blipFill>
        <p:spPr bwMode="auto">
          <a:xfrm rot="10800000">
            <a:off x="7579093" y="3347057"/>
            <a:ext cx="345031" cy="670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s://encrypted-tbn1.gstatic.com/images?q=tbn:ANd9GcQSk4CPcd-A5be11z8WNLeFl-dikoN2gjYQyr658ZBHRdzcp7Ud-7ttdVt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303929" y="1020583"/>
            <a:ext cx="872474" cy="653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http://web.vw.com/why-vw/safety/media/images/slides/car-top-view2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273948" y="4178800"/>
            <a:ext cx="988820" cy="55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Google Shape;925;p39">
            <a:extLst>
              <a:ext uri="{FF2B5EF4-FFF2-40B4-BE49-F238E27FC236}">
                <a16:creationId xmlns:a16="http://schemas.microsoft.com/office/drawing/2014/main" id="{ED52E58C-8945-FA65-34E1-EF90617751A2}"/>
              </a:ext>
            </a:extLst>
          </p:cNvPr>
          <p:cNvSpPr/>
          <p:nvPr/>
        </p:nvSpPr>
        <p:spPr>
          <a:xfrm>
            <a:off x="330100" y="3717603"/>
            <a:ext cx="4636414" cy="2951978"/>
          </a:xfrm>
          <a:prstGeom prst="rect">
            <a:avLst/>
          </a:prstGeom>
          <a:solidFill>
            <a:srgbClr val="F6F5BD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CB2418"/>
                </a:solidFill>
                <a:latin typeface="Courier New"/>
                <a:ea typeface="Courier New"/>
                <a:cs typeface="Courier New"/>
                <a:sym typeface="Courier New"/>
              </a:rPr>
              <a:t>/* Global shared variable */</a:t>
            </a:r>
            <a:endParaRPr lang="en-US" sz="1600" b="1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C200FF"/>
                </a:solidFill>
                <a:latin typeface="Courier New"/>
                <a:ea typeface="Courier New"/>
                <a:cs typeface="Courier New"/>
                <a:sym typeface="Courier New"/>
              </a:rPr>
              <a:t>volatile</a:t>
            </a:r>
            <a:r>
              <a:rPr lang="en-US" sz="16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1" dirty="0">
                <a:solidFill>
                  <a:srgbClr val="2D961E"/>
                </a:solidFill>
                <a:latin typeface="Courier New"/>
                <a:ea typeface="Courier New"/>
                <a:cs typeface="Courier New"/>
                <a:sym typeface="Courier New"/>
              </a:rPr>
              <a:t>long</a:t>
            </a:r>
            <a:r>
              <a:rPr lang="en-US" sz="16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1" dirty="0" err="1">
                <a:solidFill>
                  <a:srgbClr val="C1651C"/>
                </a:solidFill>
                <a:latin typeface="Courier New"/>
                <a:ea typeface="Courier New"/>
                <a:cs typeface="Courier New"/>
                <a:sym typeface="Courier New"/>
              </a:rPr>
              <a:t>cnt</a:t>
            </a:r>
            <a:r>
              <a:rPr lang="en-US" sz="16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0; </a:t>
            </a:r>
            <a:r>
              <a:rPr lang="en-US" sz="1600" b="1" dirty="0">
                <a:solidFill>
                  <a:srgbClr val="CB2418"/>
                </a:solidFill>
                <a:latin typeface="Courier New"/>
                <a:ea typeface="Courier New"/>
                <a:cs typeface="Courier New"/>
                <a:sym typeface="Courier New"/>
              </a:rPr>
              <a:t>/* Counter */</a:t>
            </a:r>
            <a:endParaRPr lang="en-US" sz="1600" b="1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107702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6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*</a:t>
            </a:r>
            <a:r>
              <a:rPr lang="en-US" sz="1600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thread</a:t>
            </a:r>
            <a:r>
              <a:rPr lang="en-US" sz="16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600" b="1" dirty="0">
                <a:solidFill>
                  <a:srgbClr val="107702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6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*</a:t>
            </a:r>
            <a:r>
              <a:rPr lang="en-US" sz="1600" b="1" dirty="0" err="1">
                <a:solidFill>
                  <a:srgbClr val="9E4C04"/>
                </a:solidFill>
                <a:latin typeface="Courier New"/>
                <a:ea typeface="Courier New"/>
                <a:cs typeface="Courier New"/>
                <a:sym typeface="Courier New"/>
              </a:rPr>
              <a:t>vargp</a:t>
            </a:r>
            <a:r>
              <a:rPr lang="en-US" sz="16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                                               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600" b="1" dirty="0">
                <a:solidFill>
                  <a:srgbClr val="107702"/>
                </a:solidFill>
                <a:latin typeface="Courier New"/>
                <a:ea typeface="Courier New"/>
                <a:cs typeface="Courier New"/>
                <a:sym typeface="Courier New"/>
              </a:rPr>
              <a:t>long</a:t>
            </a:r>
            <a:r>
              <a:rPr lang="en-US" sz="16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1" dirty="0" err="1">
                <a:solidFill>
                  <a:srgbClr val="9E4C04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6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600" b="1" dirty="0">
                <a:solidFill>
                  <a:srgbClr val="9E4C04"/>
                </a:solidFill>
                <a:latin typeface="Courier New"/>
                <a:ea typeface="Courier New"/>
                <a:cs typeface="Courier New"/>
                <a:sym typeface="Courier New"/>
              </a:rPr>
              <a:t>niters</a:t>
            </a:r>
            <a:r>
              <a:rPr lang="en-US" sz="16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*((</a:t>
            </a:r>
            <a:r>
              <a:rPr lang="en-US" sz="1600" b="1" dirty="0">
                <a:solidFill>
                  <a:srgbClr val="107702"/>
                </a:solidFill>
                <a:latin typeface="Courier New"/>
                <a:ea typeface="Courier New"/>
                <a:cs typeface="Courier New"/>
                <a:sym typeface="Courier New"/>
              </a:rPr>
              <a:t>long</a:t>
            </a:r>
            <a:r>
              <a:rPr lang="en-US" sz="16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*)</a:t>
            </a:r>
            <a:r>
              <a:rPr lang="en-US" sz="1600" b="1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vargp</a:t>
            </a:r>
            <a:r>
              <a:rPr lang="en-US" sz="16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endParaRPr lang="en-US" dirty="0"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           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600" b="1" dirty="0">
                <a:solidFill>
                  <a:srgbClr val="9D00FF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16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-US" sz="1600" b="1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6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0; </a:t>
            </a:r>
            <a:r>
              <a:rPr lang="en-US" sz="1600" b="1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6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&lt; niters; </a:t>
            </a:r>
            <a:r>
              <a:rPr lang="en-US" sz="1600" b="1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6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++)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600" b="1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cnt</a:t>
            </a:r>
            <a:r>
              <a:rPr lang="en-US" sz="16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++;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   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600" b="1" dirty="0">
                <a:solidFill>
                  <a:srgbClr val="9D00FF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6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1" dirty="0">
                <a:solidFill>
                  <a:srgbClr val="0F7574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en-US" sz="16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 </a:t>
            </a:r>
            <a:endParaRPr sz="1600" b="1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997395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6" dur="20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66667E-6 1.73472E-18 C -0.00433 -0.01829 -0.00555 -0.06111 -0.00659 -0.08009 C -0.00694 -0.08519 -0.00798 -0.10695 -0.00885 -0.11412 C -0.00937 -0.11945 -0.0111 -0.13033 -0.0111 -0.13033 C -0.01006 -0.17546 -0.00555 -0.21736 -0.00555 -0.26227 L -0.00433 -0.27847 " pathEditMode="relative" ptsTypes="ffffAA">
                                      <p:cBhvr>
                                        <p:cTn id="8" dur="20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00050" y="247650"/>
            <a:ext cx="8721725" cy="781050"/>
          </a:xfrm>
        </p:spPr>
        <p:txBody>
          <a:bodyPr/>
          <a:lstStyle/>
          <a:p>
            <a:r>
              <a:rPr lang="en-US" dirty="0"/>
              <a:t>Approach #3: Thread-based Servers</a:t>
            </a:r>
          </a:p>
        </p:txBody>
      </p:sp>
      <p:sp>
        <p:nvSpPr>
          <p:cNvPr id="916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295400"/>
            <a:ext cx="8853487" cy="5149850"/>
          </a:xfrm>
        </p:spPr>
        <p:txBody>
          <a:bodyPr/>
          <a:lstStyle/>
          <a:p>
            <a:r>
              <a:rPr lang="en-US" sz="2600" dirty="0"/>
              <a:t>Very similar to approach #1 (process-based)</a:t>
            </a:r>
          </a:p>
          <a:p>
            <a:pPr lvl="1"/>
            <a:r>
              <a:rPr lang="en-US" dirty="0"/>
              <a:t>	…</a:t>
            </a:r>
            <a:r>
              <a:rPr lang="en-US" sz="2200" dirty="0"/>
              <a:t>but using threads instead of processes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814" name="Rectangle 2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Traditional View of a Process</a:t>
            </a:r>
          </a:p>
        </p:txBody>
      </p:sp>
      <p:sp>
        <p:nvSpPr>
          <p:cNvPr id="801815" name="Rectangle 23"/>
          <p:cNvSpPr>
            <a:spLocks noGrp="1" noChangeArrowheads="1"/>
          </p:cNvSpPr>
          <p:nvPr>
            <p:ph type="body" idx="1"/>
          </p:nvPr>
        </p:nvSpPr>
        <p:spPr>
          <a:xfrm>
            <a:off x="396875" y="1371600"/>
            <a:ext cx="7896225" cy="4972050"/>
          </a:xfrm>
        </p:spPr>
        <p:txBody>
          <a:bodyPr/>
          <a:lstStyle/>
          <a:p>
            <a:r>
              <a:rPr lang="en-US" sz="2600" dirty="0"/>
              <a:t>Process = process context + code, data, and stack</a:t>
            </a:r>
          </a:p>
        </p:txBody>
      </p:sp>
      <p:sp>
        <p:nvSpPr>
          <p:cNvPr id="801801" name="Text Box 9"/>
          <p:cNvSpPr txBox="1">
            <a:spLocks noChangeArrowheads="1"/>
          </p:cNvSpPr>
          <p:nvPr/>
        </p:nvSpPr>
        <p:spPr bwMode="auto">
          <a:xfrm>
            <a:off x="1209675" y="2667000"/>
            <a:ext cx="2455570" cy="1477328"/>
          </a:xfrm>
          <a:prstGeom prst="rect">
            <a:avLst/>
          </a:prstGeom>
          <a:solidFill>
            <a:srgbClr val="F1C7C7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800" dirty="0">
                <a:latin typeface="+mn-lt"/>
              </a:rPr>
              <a:t>Program context:</a:t>
            </a:r>
          </a:p>
          <a:p>
            <a:r>
              <a:rPr lang="en-US" sz="1800" dirty="0">
                <a:latin typeface="+mn-lt"/>
              </a:rPr>
              <a:t>    Data registers</a:t>
            </a:r>
          </a:p>
          <a:p>
            <a:r>
              <a:rPr lang="en-US" sz="1800" dirty="0">
                <a:latin typeface="+mn-lt"/>
              </a:rPr>
              <a:t>    Condition codes</a:t>
            </a:r>
          </a:p>
          <a:p>
            <a:r>
              <a:rPr lang="en-US" sz="1800" dirty="0">
                <a:latin typeface="+mn-lt"/>
              </a:rPr>
              <a:t>    Stack pointer (SP)</a:t>
            </a:r>
          </a:p>
          <a:p>
            <a:r>
              <a:rPr lang="en-US" sz="1800" dirty="0">
                <a:latin typeface="+mn-lt"/>
              </a:rPr>
              <a:t>    Program counter (PC)</a:t>
            </a:r>
          </a:p>
        </p:txBody>
      </p:sp>
      <p:sp>
        <p:nvSpPr>
          <p:cNvPr id="801802" name="Text Box 10"/>
          <p:cNvSpPr txBox="1">
            <a:spLocks noChangeArrowheads="1"/>
          </p:cNvSpPr>
          <p:nvPr/>
        </p:nvSpPr>
        <p:spPr bwMode="auto">
          <a:xfrm>
            <a:off x="4898373" y="2179022"/>
            <a:ext cx="2461181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+mn-lt"/>
              </a:rPr>
              <a:t>Code, data, and stack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306432" y="2667000"/>
            <a:ext cx="3019881" cy="505857"/>
            <a:chOff x="4306432" y="2667000"/>
            <a:chExt cx="3019881" cy="505857"/>
          </a:xfrm>
        </p:grpSpPr>
        <p:sp>
          <p:nvSpPr>
            <p:cNvPr id="801806" name="Rectangle 14"/>
            <p:cNvSpPr>
              <a:spLocks noChangeAspect="1" noChangeArrowheads="1"/>
            </p:cNvSpPr>
            <p:nvPr/>
          </p:nvSpPr>
          <p:spPr bwMode="auto">
            <a:xfrm>
              <a:off x="5095875" y="2667000"/>
              <a:ext cx="2230438" cy="319087"/>
            </a:xfrm>
            <a:prstGeom prst="rect">
              <a:avLst/>
            </a:prstGeom>
            <a:solidFill>
              <a:srgbClr val="F6F5BD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dirty="0">
                  <a:latin typeface="+mn-lt"/>
                </a:rPr>
                <a:t>Stack</a:t>
              </a:r>
            </a:p>
          </p:txBody>
        </p:sp>
        <p:sp>
          <p:nvSpPr>
            <p:cNvPr id="801807" name="Text Box 15"/>
            <p:cNvSpPr txBox="1">
              <a:spLocks noChangeArrowheads="1"/>
            </p:cNvSpPr>
            <p:nvPr/>
          </p:nvSpPr>
          <p:spPr bwMode="auto">
            <a:xfrm>
              <a:off x="4306432" y="2803525"/>
              <a:ext cx="416625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800">
                  <a:latin typeface="+mn-lt"/>
                </a:rPr>
                <a:t>SP</a:t>
              </a:r>
            </a:p>
          </p:txBody>
        </p:sp>
        <p:sp>
          <p:nvSpPr>
            <p:cNvPr id="801808" name="Line 16"/>
            <p:cNvSpPr>
              <a:spLocks noChangeShapeType="1"/>
            </p:cNvSpPr>
            <p:nvPr/>
          </p:nvSpPr>
          <p:spPr bwMode="auto">
            <a:xfrm>
              <a:off x="4737100" y="2984500"/>
              <a:ext cx="3556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800">
                <a:latin typeface="+mn-lt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4248380" y="2973388"/>
            <a:ext cx="3079520" cy="2215822"/>
            <a:chOff x="4248380" y="2973388"/>
            <a:chExt cx="3079520" cy="2215822"/>
          </a:xfrm>
        </p:grpSpPr>
        <p:sp>
          <p:nvSpPr>
            <p:cNvPr id="801795" name="Rectangle 3"/>
            <p:cNvSpPr>
              <a:spLocks noChangeAspect="1" noChangeArrowheads="1"/>
            </p:cNvSpPr>
            <p:nvPr/>
          </p:nvSpPr>
          <p:spPr bwMode="auto">
            <a:xfrm>
              <a:off x="5095875" y="3287713"/>
              <a:ext cx="2230438" cy="31908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dirty="0">
                  <a:latin typeface="+mn-lt"/>
                </a:rPr>
                <a:t>Shared libraries</a:t>
              </a:r>
            </a:p>
          </p:txBody>
        </p:sp>
        <p:sp>
          <p:nvSpPr>
            <p:cNvPr id="801796" name="Rectangle 4"/>
            <p:cNvSpPr>
              <a:spLocks noChangeAspect="1" noChangeArrowheads="1"/>
            </p:cNvSpPr>
            <p:nvPr/>
          </p:nvSpPr>
          <p:spPr bwMode="auto">
            <a:xfrm>
              <a:off x="5095875" y="3606800"/>
              <a:ext cx="2230438" cy="254000"/>
            </a:xfrm>
            <a:prstGeom prst="rect">
              <a:avLst/>
            </a:prstGeom>
            <a:solidFill>
              <a:srgbClr val="C0C0C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800">
                <a:latin typeface="+mn-lt"/>
              </a:endParaRPr>
            </a:p>
          </p:txBody>
        </p:sp>
        <p:sp>
          <p:nvSpPr>
            <p:cNvPr id="801797" name="Rectangle 5"/>
            <p:cNvSpPr>
              <a:spLocks noChangeAspect="1" noChangeArrowheads="1"/>
            </p:cNvSpPr>
            <p:nvPr/>
          </p:nvSpPr>
          <p:spPr bwMode="auto">
            <a:xfrm>
              <a:off x="5095875" y="3860800"/>
              <a:ext cx="2230438" cy="28892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dirty="0">
                  <a:latin typeface="+mn-lt"/>
                </a:rPr>
                <a:t>Run-time heap</a:t>
              </a:r>
            </a:p>
          </p:txBody>
        </p:sp>
        <p:sp>
          <p:nvSpPr>
            <p:cNvPr id="801798" name="Text Box 6"/>
            <p:cNvSpPr txBox="1">
              <a:spLocks noChangeAspect="1" noChangeArrowheads="1"/>
            </p:cNvSpPr>
            <p:nvPr/>
          </p:nvSpPr>
          <p:spPr bwMode="auto">
            <a:xfrm>
              <a:off x="4867275" y="4927600"/>
              <a:ext cx="256162" cy="26161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100">
                  <a:latin typeface="+mn-lt"/>
                </a:rPr>
                <a:t>0</a:t>
              </a:r>
              <a:endParaRPr lang="en-US" sz="1200">
                <a:latin typeface="+mn-lt"/>
              </a:endParaRPr>
            </a:p>
          </p:txBody>
        </p:sp>
        <p:sp>
          <p:nvSpPr>
            <p:cNvPr id="801799" name="Rectangle 7"/>
            <p:cNvSpPr>
              <a:spLocks noChangeAspect="1" noChangeArrowheads="1"/>
            </p:cNvSpPr>
            <p:nvPr/>
          </p:nvSpPr>
          <p:spPr bwMode="auto">
            <a:xfrm>
              <a:off x="5095875" y="4149725"/>
              <a:ext cx="2232025" cy="32067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dirty="0">
                  <a:latin typeface="+mn-lt"/>
                </a:rPr>
                <a:t>Read/write data</a:t>
              </a:r>
            </a:p>
          </p:txBody>
        </p:sp>
        <p:sp>
          <p:nvSpPr>
            <p:cNvPr id="801803" name="Rectangle 11"/>
            <p:cNvSpPr>
              <a:spLocks noChangeAspect="1" noChangeArrowheads="1"/>
            </p:cNvSpPr>
            <p:nvPr/>
          </p:nvSpPr>
          <p:spPr bwMode="auto">
            <a:xfrm>
              <a:off x="5095875" y="4470400"/>
              <a:ext cx="2232025" cy="32067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dirty="0">
                  <a:latin typeface="+mn-lt"/>
                </a:rPr>
                <a:t>Read-only code/data</a:t>
              </a:r>
            </a:p>
          </p:txBody>
        </p:sp>
        <p:sp>
          <p:nvSpPr>
            <p:cNvPr id="801804" name="Rectangle 12"/>
            <p:cNvSpPr>
              <a:spLocks noChangeAspect="1" noChangeArrowheads="1"/>
            </p:cNvSpPr>
            <p:nvPr/>
          </p:nvSpPr>
          <p:spPr bwMode="auto">
            <a:xfrm>
              <a:off x="5095875" y="4775200"/>
              <a:ext cx="2232025" cy="320675"/>
            </a:xfrm>
            <a:prstGeom prst="rect">
              <a:avLst/>
            </a:prstGeom>
            <a:solidFill>
              <a:srgbClr val="C0C0C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800">
                <a:latin typeface="+mn-lt"/>
              </a:endParaRPr>
            </a:p>
          </p:txBody>
        </p:sp>
        <p:sp>
          <p:nvSpPr>
            <p:cNvPr id="801805" name="Rectangle 13"/>
            <p:cNvSpPr>
              <a:spLocks noChangeAspect="1" noChangeArrowheads="1"/>
            </p:cNvSpPr>
            <p:nvPr/>
          </p:nvSpPr>
          <p:spPr bwMode="auto">
            <a:xfrm>
              <a:off x="5095875" y="2973388"/>
              <a:ext cx="2230438" cy="319087"/>
            </a:xfrm>
            <a:prstGeom prst="rect">
              <a:avLst/>
            </a:prstGeom>
            <a:solidFill>
              <a:srgbClr val="C0C0C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800">
                <a:latin typeface="+mn-lt"/>
              </a:endParaRPr>
            </a:p>
          </p:txBody>
        </p:sp>
        <p:sp>
          <p:nvSpPr>
            <p:cNvPr id="801809" name="Text Box 17"/>
            <p:cNvSpPr txBox="1">
              <a:spLocks noChangeArrowheads="1"/>
            </p:cNvSpPr>
            <p:nvPr/>
          </p:nvSpPr>
          <p:spPr bwMode="auto">
            <a:xfrm>
              <a:off x="4285654" y="4441825"/>
              <a:ext cx="429700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800">
                  <a:latin typeface="+mn-lt"/>
                </a:rPr>
                <a:t>PC</a:t>
              </a:r>
            </a:p>
          </p:txBody>
        </p:sp>
        <p:sp>
          <p:nvSpPr>
            <p:cNvPr id="801810" name="Line 18"/>
            <p:cNvSpPr>
              <a:spLocks noChangeShapeType="1"/>
            </p:cNvSpPr>
            <p:nvPr/>
          </p:nvSpPr>
          <p:spPr bwMode="auto">
            <a:xfrm>
              <a:off x="4724400" y="4622800"/>
              <a:ext cx="3556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801811" name="Text Box 19"/>
            <p:cNvSpPr txBox="1">
              <a:spLocks noChangeArrowheads="1"/>
            </p:cNvSpPr>
            <p:nvPr/>
          </p:nvSpPr>
          <p:spPr bwMode="auto">
            <a:xfrm>
              <a:off x="4248380" y="3692525"/>
              <a:ext cx="501384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800">
                  <a:latin typeface="+mn-lt"/>
                </a:rPr>
                <a:t>brk</a:t>
              </a:r>
            </a:p>
          </p:txBody>
        </p:sp>
        <p:sp>
          <p:nvSpPr>
            <p:cNvPr id="801812" name="Line 20"/>
            <p:cNvSpPr>
              <a:spLocks noChangeShapeType="1"/>
            </p:cNvSpPr>
            <p:nvPr/>
          </p:nvSpPr>
          <p:spPr bwMode="auto">
            <a:xfrm>
              <a:off x="4737100" y="3860800"/>
              <a:ext cx="3556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800">
                <a:latin typeface="+mn-lt"/>
              </a:endParaRPr>
            </a:p>
          </p:txBody>
        </p:sp>
      </p:grpSp>
      <p:sp>
        <p:nvSpPr>
          <p:cNvPr id="801813" name="Text Box 21"/>
          <p:cNvSpPr txBox="1">
            <a:spLocks noChangeArrowheads="1"/>
          </p:cNvSpPr>
          <p:nvPr/>
        </p:nvSpPr>
        <p:spPr bwMode="auto">
          <a:xfrm>
            <a:off x="1308497" y="2038290"/>
            <a:ext cx="1856924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+mn-lt"/>
              </a:rPr>
              <a:t>Process context</a:t>
            </a:r>
          </a:p>
        </p:txBody>
      </p:sp>
      <p:sp>
        <p:nvSpPr>
          <p:cNvPr id="24" name="Text Box 9"/>
          <p:cNvSpPr txBox="1">
            <a:spLocks noChangeArrowheads="1"/>
          </p:cNvSpPr>
          <p:nvPr/>
        </p:nvSpPr>
        <p:spPr bwMode="auto">
          <a:xfrm>
            <a:off x="1209675" y="4126259"/>
            <a:ext cx="2361682" cy="1200329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noAutofit/>
          </a:bodyPr>
          <a:lstStyle/>
          <a:p>
            <a:r>
              <a:rPr lang="en-US" sz="1800" dirty="0">
                <a:latin typeface="+mn-lt"/>
              </a:rPr>
              <a:t>Kernel context:</a:t>
            </a:r>
          </a:p>
          <a:p>
            <a:r>
              <a:rPr lang="en-US" sz="1600" dirty="0">
                <a:latin typeface="+mn-lt"/>
              </a:rPr>
              <a:t>    </a:t>
            </a:r>
            <a:r>
              <a:rPr lang="en-US" sz="1800" dirty="0">
                <a:latin typeface="+mn-lt"/>
              </a:rPr>
              <a:t>VM structures</a:t>
            </a:r>
          </a:p>
          <a:p>
            <a:r>
              <a:rPr lang="en-US" sz="1800" dirty="0">
                <a:latin typeface="+mn-lt"/>
              </a:rPr>
              <a:t>    Descriptor table</a:t>
            </a:r>
          </a:p>
          <a:p>
            <a:r>
              <a:rPr lang="en-US" sz="1800" dirty="0">
                <a:latin typeface="+mn-lt"/>
              </a:rPr>
              <a:t>    </a:t>
            </a:r>
            <a:r>
              <a:rPr lang="en-US" sz="1800" dirty="0" err="1">
                <a:latin typeface="+mn-lt"/>
              </a:rPr>
              <a:t>brk</a:t>
            </a:r>
            <a:r>
              <a:rPr lang="en-US" sz="1800" dirty="0">
                <a:latin typeface="+mn-lt"/>
              </a:rPr>
              <a:t> pointer</a:t>
            </a:r>
          </a:p>
        </p:txBody>
      </p:sp>
      <p:sp>
        <p:nvSpPr>
          <p:cNvPr id="28" name="Rectangle 22"/>
          <p:cNvSpPr>
            <a:spLocks noChangeArrowheads="1"/>
          </p:cNvSpPr>
          <p:nvPr/>
        </p:nvSpPr>
        <p:spPr bwMode="auto">
          <a:xfrm>
            <a:off x="357018" y="2438400"/>
            <a:ext cx="3902245" cy="3905250"/>
          </a:xfrm>
          <a:prstGeom prst="rect">
            <a:avLst/>
          </a:prstGeom>
          <a:noFill/>
          <a:ln w="25400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7.40741E-7 L 0.20538 -0.058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018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60" y="-29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9.71548E-7 L -0.41042 9.71548E-7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521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25767E-17 L -3.05556E-6 0.1923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8018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9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2.14666E-6 L 0.40521 0.16632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260" y="8304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1.11111E-6 L 3.88889E-6 1.11111E-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1801" grpId="0" animBg="1"/>
      <p:bldP spid="801813" grpId="0"/>
      <p:bldP spid="24" grpId="0" animBg="1"/>
      <p:bldP spid="2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839" name="Rectangle 2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Alternate View of a Process</a:t>
            </a:r>
          </a:p>
        </p:txBody>
      </p:sp>
      <p:sp>
        <p:nvSpPr>
          <p:cNvPr id="802840" name="Rectangle 2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600" dirty="0"/>
              <a:t>Process = thread + code, data, and kernel context</a:t>
            </a:r>
          </a:p>
        </p:txBody>
      </p:sp>
      <p:sp>
        <p:nvSpPr>
          <p:cNvPr id="802819" name="Rectangle 3"/>
          <p:cNvSpPr>
            <a:spLocks noChangeAspect="1" noChangeArrowheads="1"/>
          </p:cNvSpPr>
          <p:nvPr/>
        </p:nvSpPr>
        <p:spPr bwMode="auto">
          <a:xfrm>
            <a:off x="5540375" y="2667000"/>
            <a:ext cx="2230438" cy="319088"/>
          </a:xfrm>
          <a:prstGeom prst="rect">
            <a:avLst/>
          </a:prstGeom>
          <a:solidFill>
            <a:srgbClr val="D2D2F4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+mn-lt"/>
              </a:rPr>
              <a:t>Shared libraries</a:t>
            </a:r>
          </a:p>
        </p:txBody>
      </p:sp>
      <p:sp>
        <p:nvSpPr>
          <p:cNvPr id="802820" name="Rectangle 4"/>
          <p:cNvSpPr>
            <a:spLocks noChangeAspect="1" noChangeArrowheads="1"/>
          </p:cNvSpPr>
          <p:nvPr/>
        </p:nvSpPr>
        <p:spPr bwMode="auto">
          <a:xfrm>
            <a:off x="5540375" y="2986088"/>
            <a:ext cx="2230438" cy="254000"/>
          </a:xfrm>
          <a:prstGeom prst="rect">
            <a:avLst/>
          </a:prstGeom>
          <a:solidFill>
            <a:srgbClr val="C0C0C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800">
              <a:latin typeface="+mn-lt"/>
            </a:endParaRPr>
          </a:p>
        </p:txBody>
      </p:sp>
      <p:sp>
        <p:nvSpPr>
          <p:cNvPr id="802821" name="Rectangle 5"/>
          <p:cNvSpPr>
            <a:spLocks noChangeAspect="1" noChangeArrowheads="1"/>
          </p:cNvSpPr>
          <p:nvPr/>
        </p:nvSpPr>
        <p:spPr bwMode="auto">
          <a:xfrm>
            <a:off x="5540375" y="3240088"/>
            <a:ext cx="2230438" cy="288925"/>
          </a:xfrm>
          <a:prstGeom prst="rect">
            <a:avLst/>
          </a:prstGeom>
          <a:solidFill>
            <a:srgbClr val="D2D2F4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+mn-lt"/>
              </a:rPr>
              <a:t>Run-time heap</a:t>
            </a:r>
          </a:p>
        </p:txBody>
      </p:sp>
      <p:sp>
        <p:nvSpPr>
          <p:cNvPr id="802822" name="Text Box 6"/>
          <p:cNvSpPr txBox="1">
            <a:spLocks noChangeAspect="1" noChangeArrowheads="1"/>
          </p:cNvSpPr>
          <p:nvPr/>
        </p:nvSpPr>
        <p:spPr bwMode="auto">
          <a:xfrm>
            <a:off x="5311775" y="4306888"/>
            <a:ext cx="256162" cy="2616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100">
                <a:latin typeface="+mn-lt"/>
              </a:rPr>
              <a:t>0</a:t>
            </a:r>
            <a:endParaRPr lang="en-US" sz="1200">
              <a:latin typeface="+mn-lt"/>
            </a:endParaRPr>
          </a:p>
        </p:txBody>
      </p:sp>
      <p:sp>
        <p:nvSpPr>
          <p:cNvPr id="802823" name="Rectangle 7"/>
          <p:cNvSpPr>
            <a:spLocks noChangeAspect="1" noChangeArrowheads="1"/>
          </p:cNvSpPr>
          <p:nvPr/>
        </p:nvSpPr>
        <p:spPr bwMode="auto">
          <a:xfrm>
            <a:off x="5540375" y="3529013"/>
            <a:ext cx="2232025" cy="320675"/>
          </a:xfrm>
          <a:prstGeom prst="rect">
            <a:avLst/>
          </a:prstGeom>
          <a:solidFill>
            <a:srgbClr val="D2D2F4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+mn-lt"/>
              </a:rPr>
              <a:t>Read/write data</a:t>
            </a:r>
          </a:p>
        </p:txBody>
      </p:sp>
      <p:sp>
        <p:nvSpPr>
          <p:cNvPr id="802825" name="Text Box 9"/>
          <p:cNvSpPr txBox="1">
            <a:spLocks noChangeArrowheads="1"/>
          </p:cNvSpPr>
          <p:nvPr/>
        </p:nvSpPr>
        <p:spPr bwMode="auto">
          <a:xfrm>
            <a:off x="1628775" y="3567600"/>
            <a:ext cx="2455570" cy="1508105"/>
          </a:xfrm>
          <a:prstGeom prst="rect">
            <a:avLst/>
          </a:prstGeom>
          <a:solidFill>
            <a:srgbClr val="F1C7C7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800" dirty="0">
                <a:latin typeface="+mn-lt"/>
              </a:rPr>
              <a:t>Thread context:</a:t>
            </a:r>
          </a:p>
          <a:p>
            <a:r>
              <a:rPr lang="en-US" sz="2000" dirty="0">
                <a:latin typeface="+mn-lt"/>
              </a:rPr>
              <a:t>    </a:t>
            </a:r>
            <a:r>
              <a:rPr lang="en-US" sz="1800" dirty="0">
                <a:latin typeface="+mn-lt"/>
              </a:rPr>
              <a:t>Data registers</a:t>
            </a:r>
          </a:p>
          <a:p>
            <a:r>
              <a:rPr lang="en-US" sz="1800" dirty="0">
                <a:latin typeface="+mn-lt"/>
              </a:rPr>
              <a:t>    Condition codes</a:t>
            </a:r>
          </a:p>
          <a:p>
            <a:r>
              <a:rPr lang="en-US" sz="1800" dirty="0">
                <a:latin typeface="+mn-lt"/>
              </a:rPr>
              <a:t>    Stack pointer (SP)</a:t>
            </a:r>
          </a:p>
          <a:p>
            <a:r>
              <a:rPr lang="en-US" sz="1800" dirty="0">
                <a:latin typeface="+mn-lt"/>
              </a:rPr>
              <a:t>    Program counter (PC)</a:t>
            </a:r>
            <a:endParaRPr lang="en-US" sz="2000" dirty="0">
              <a:latin typeface="+mn-lt"/>
            </a:endParaRPr>
          </a:p>
        </p:txBody>
      </p:sp>
      <p:sp>
        <p:nvSpPr>
          <p:cNvPr id="802826" name="Text Box 10"/>
          <p:cNvSpPr txBox="1">
            <a:spLocks noChangeArrowheads="1"/>
          </p:cNvSpPr>
          <p:nvPr/>
        </p:nvSpPr>
        <p:spPr bwMode="auto">
          <a:xfrm>
            <a:off x="4879540" y="2116902"/>
            <a:ext cx="3506088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+mn-lt"/>
              </a:rPr>
              <a:t>Code, data, and kernel context</a:t>
            </a:r>
          </a:p>
        </p:txBody>
      </p:sp>
      <p:sp>
        <p:nvSpPr>
          <p:cNvPr id="802827" name="Rectangle 11"/>
          <p:cNvSpPr>
            <a:spLocks noChangeAspect="1" noChangeArrowheads="1"/>
          </p:cNvSpPr>
          <p:nvPr/>
        </p:nvSpPr>
        <p:spPr bwMode="auto">
          <a:xfrm>
            <a:off x="5540375" y="3849688"/>
            <a:ext cx="2232025" cy="320675"/>
          </a:xfrm>
          <a:prstGeom prst="rect">
            <a:avLst/>
          </a:prstGeom>
          <a:solidFill>
            <a:srgbClr val="D2D2F4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+mn-lt"/>
              </a:rPr>
              <a:t>Read-only code/data</a:t>
            </a:r>
          </a:p>
        </p:txBody>
      </p:sp>
      <p:sp>
        <p:nvSpPr>
          <p:cNvPr id="802828" name="Rectangle 12"/>
          <p:cNvSpPr>
            <a:spLocks noChangeAspect="1" noChangeArrowheads="1"/>
          </p:cNvSpPr>
          <p:nvPr/>
        </p:nvSpPr>
        <p:spPr bwMode="auto">
          <a:xfrm>
            <a:off x="5540375" y="4154488"/>
            <a:ext cx="2232025" cy="320675"/>
          </a:xfrm>
          <a:prstGeom prst="rect">
            <a:avLst/>
          </a:prstGeom>
          <a:solidFill>
            <a:srgbClr val="C0C0C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800">
              <a:latin typeface="+mn-lt"/>
            </a:endParaRPr>
          </a:p>
        </p:txBody>
      </p:sp>
      <p:sp>
        <p:nvSpPr>
          <p:cNvPr id="802829" name="Rectangle 13"/>
          <p:cNvSpPr>
            <a:spLocks noChangeAspect="1" noChangeArrowheads="1"/>
          </p:cNvSpPr>
          <p:nvPr/>
        </p:nvSpPr>
        <p:spPr bwMode="auto">
          <a:xfrm>
            <a:off x="1655763" y="2971800"/>
            <a:ext cx="2230437" cy="319088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+mn-lt"/>
              </a:rPr>
              <a:t>Stack</a:t>
            </a:r>
          </a:p>
        </p:txBody>
      </p:sp>
      <p:sp>
        <p:nvSpPr>
          <p:cNvPr id="802830" name="Text Box 14"/>
          <p:cNvSpPr txBox="1">
            <a:spLocks noChangeArrowheads="1"/>
          </p:cNvSpPr>
          <p:nvPr/>
        </p:nvSpPr>
        <p:spPr bwMode="auto">
          <a:xfrm>
            <a:off x="1006020" y="3092450"/>
            <a:ext cx="416625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>
                <a:latin typeface="+mn-lt"/>
              </a:rPr>
              <a:t>SP</a:t>
            </a:r>
          </a:p>
        </p:txBody>
      </p:sp>
      <p:sp>
        <p:nvSpPr>
          <p:cNvPr id="802831" name="Line 15"/>
          <p:cNvSpPr>
            <a:spLocks noChangeShapeType="1"/>
          </p:cNvSpPr>
          <p:nvPr/>
        </p:nvSpPr>
        <p:spPr bwMode="auto">
          <a:xfrm>
            <a:off x="1436688" y="3276600"/>
            <a:ext cx="17145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>
              <a:latin typeface="+mn-lt"/>
            </a:endParaRPr>
          </a:p>
        </p:txBody>
      </p:sp>
      <p:sp>
        <p:nvSpPr>
          <p:cNvPr id="802832" name="Text Box 16"/>
          <p:cNvSpPr txBox="1">
            <a:spLocks noChangeArrowheads="1"/>
          </p:cNvSpPr>
          <p:nvPr/>
        </p:nvSpPr>
        <p:spPr bwMode="auto">
          <a:xfrm>
            <a:off x="4730154" y="3821113"/>
            <a:ext cx="42970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>
                <a:latin typeface="+mn-lt"/>
              </a:rPr>
              <a:t>PC</a:t>
            </a:r>
          </a:p>
        </p:txBody>
      </p:sp>
      <p:sp>
        <p:nvSpPr>
          <p:cNvPr id="802833" name="Line 17"/>
          <p:cNvSpPr>
            <a:spLocks noChangeShapeType="1"/>
          </p:cNvSpPr>
          <p:nvPr/>
        </p:nvSpPr>
        <p:spPr bwMode="auto">
          <a:xfrm>
            <a:off x="5168900" y="4002088"/>
            <a:ext cx="355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>
              <a:latin typeface="+mn-lt"/>
            </a:endParaRPr>
          </a:p>
        </p:txBody>
      </p:sp>
      <p:sp>
        <p:nvSpPr>
          <p:cNvPr id="802834" name="Text Box 18"/>
          <p:cNvSpPr txBox="1">
            <a:spLocks noChangeArrowheads="1"/>
          </p:cNvSpPr>
          <p:nvPr/>
        </p:nvSpPr>
        <p:spPr bwMode="auto">
          <a:xfrm>
            <a:off x="4692880" y="3071813"/>
            <a:ext cx="50138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>
                <a:latin typeface="+mn-lt"/>
              </a:rPr>
              <a:t>brk</a:t>
            </a:r>
          </a:p>
        </p:txBody>
      </p:sp>
      <p:sp>
        <p:nvSpPr>
          <p:cNvPr id="802835" name="Line 19"/>
          <p:cNvSpPr>
            <a:spLocks noChangeShapeType="1"/>
          </p:cNvSpPr>
          <p:nvPr/>
        </p:nvSpPr>
        <p:spPr bwMode="auto">
          <a:xfrm>
            <a:off x="5181600" y="3240088"/>
            <a:ext cx="355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>
              <a:latin typeface="+mn-lt"/>
            </a:endParaRPr>
          </a:p>
        </p:txBody>
      </p:sp>
      <p:sp>
        <p:nvSpPr>
          <p:cNvPr id="802836" name="Text Box 20"/>
          <p:cNvSpPr txBox="1">
            <a:spLocks noChangeArrowheads="1"/>
          </p:cNvSpPr>
          <p:nvPr/>
        </p:nvSpPr>
        <p:spPr bwMode="auto">
          <a:xfrm>
            <a:off x="1518102" y="2116901"/>
            <a:ext cx="2456547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+mn-lt"/>
              </a:rPr>
              <a:t>Thread (main thread)</a:t>
            </a:r>
          </a:p>
        </p:txBody>
      </p:sp>
      <p:sp>
        <p:nvSpPr>
          <p:cNvPr id="802838" name="Rectangle 22"/>
          <p:cNvSpPr>
            <a:spLocks noChangeArrowheads="1"/>
          </p:cNvSpPr>
          <p:nvPr/>
        </p:nvSpPr>
        <p:spPr bwMode="auto">
          <a:xfrm>
            <a:off x="977900" y="2667000"/>
            <a:ext cx="3581400" cy="2743200"/>
          </a:xfrm>
          <a:prstGeom prst="rect">
            <a:avLst/>
          </a:prstGeom>
          <a:noFill/>
          <a:ln w="25400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>
              <a:latin typeface="+mn-lt"/>
            </a:endParaRPr>
          </a:p>
        </p:txBody>
      </p:sp>
      <p:sp>
        <p:nvSpPr>
          <p:cNvPr id="23" name="Text Box 9"/>
          <p:cNvSpPr txBox="1">
            <a:spLocks noChangeArrowheads="1"/>
          </p:cNvSpPr>
          <p:nvPr/>
        </p:nvSpPr>
        <p:spPr bwMode="auto">
          <a:xfrm>
            <a:off x="5540375" y="4726423"/>
            <a:ext cx="2361682" cy="1200329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noAutofit/>
          </a:bodyPr>
          <a:lstStyle/>
          <a:p>
            <a:r>
              <a:rPr lang="en-US" sz="1800" dirty="0">
                <a:latin typeface="+mn-lt"/>
              </a:rPr>
              <a:t>Kernel context:</a:t>
            </a:r>
          </a:p>
          <a:p>
            <a:r>
              <a:rPr lang="en-US" sz="1600" dirty="0">
                <a:latin typeface="+mn-lt"/>
              </a:rPr>
              <a:t>    </a:t>
            </a:r>
            <a:r>
              <a:rPr lang="en-US" sz="1800" dirty="0">
                <a:latin typeface="+mn-lt"/>
              </a:rPr>
              <a:t>VM structures</a:t>
            </a:r>
          </a:p>
          <a:p>
            <a:r>
              <a:rPr lang="en-US" sz="1800" dirty="0">
                <a:latin typeface="+mn-lt"/>
              </a:rPr>
              <a:t>    Descriptor table</a:t>
            </a:r>
          </a:p>
          <a:p>
            <a:r>
              <a:rPr lang="en-US" sz="1800" dirty="0">
                <a:latin typeface="+mn-lt"/>
              </a:rPr>
              <a:t>    </a:t>
            </a:r>
            <a:r>
              <a:rPr lang="en-US" sz="1800" dirty="0" err="1">
                <a:latin typeface="+mn-lt"/>
              </a:rPr>
              <a:t>brk</a:t>
            </a:r>
            <a:r>
              <a:rPr lang="en-US" sz="1800" dirty="0">
                <a:latin typeface="+mn-lt"/>
              </a:rPr>
              <a:t> pointer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859" name="Rectangle 1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Process With Multiple Threads</a:t>
            </a:r>
          </a:p>
        </p:txBody>
      </p:sp>
      <p:sp>
        <p:nvSpPr>
          <p:cNvPr id="803860" name="Rectangle 20"/>
          <p:cNvSpPr>
            <a:spLocks noGrp="1" noChangeArrowheads="1"/>
          </p:cNvSpPr>
          <p:nvPr>
            <p:ph type="body" idx="1"/>
          </p:nvPr>
        </p:nvSpPr>
        <p:spPr>
          <a:xfrm>
            <a:off x="275818" y="1116013"/>
            <a:ext cx="8307387" cy="185578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Multiple threads can be associated with a process</a:t>
            </a:r>
          </a:p>
          <a:p>
            <a:pPr lvl="1"/>
            <a:r>
              <a:rPr lang="en-US" dirty="0"/>
              <a:t>Each thread has its own logical control flow </a:t>
            </a:r>
          </a:p>
          <a:p>
            <a:pPr lvl="1"/>
            <a:r>
              <a:rPr lang="en-US" dirty="0"/>
              <a:t>Each thread shares the same code, data, and kernel context</a:t>
            </a:r>
          </a:p>
          <a:p>
            <a:pPr lvl="1"/>
            <a:r>
              <a:rPr lang="en-US" dirty="0"/>
              <a:t>Each thread has its own stack for local variables </a:t>
            </a:r>
          </a:p>
          <a:p>
            <a:pPr lvl="2"/>
            <a:r>
              <a:rPr lang="en-US" dirty="0"/>
              <a:t>but not protected from other threads</a:t>
            </a:r>
          </a:p>
          <a:p>
            <a:pPr lvl="1"/>
            <a:r>
              <a:rPr lang="en-US" dirty="0"/>
              <a:t>Each thread has its own thread id (TID)</a:t>
            </a:r>
          </a:p>
        </p:txBody>
      </p:sp>
      <p:sp>
        <p:nvSpPr>
          <p:cNvPr id="803848" name="Text Box 8"/>
          <p:cNvSpPr txBox="1">
            <a:spLocks noChangeArrowheads="1"/>
          </p:cNvSpPr>
          <p:nvPr/>
        </p:nvSpPr>
        <p:spPr bwMode="auto">
          <a:xfrm>
            <a:off x="384175" y="4542274"/>
            <a:ext cx="1932252" cy="1446550"/>
          </a:xfrm>
          <a:prstGeom prst="rect">
            <a:avLst/>
          </a:prstGeom>
          <a:solidFill>
            <a:srgbClr val="F1C7C7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 dirty="0">
                <a:latin typeface="+mn-lt"/>
              </a:rPr>
              <a:t>Thread 1 context:</a:t>
            </a:r>
          </a:p>
          <a:p>
            <a:r>
              <a:rPr lang="en-US" sz="1800" dirty="0">
                <a:latin typeface="+mn-lt"/>
              </a:rPr>
              <a:t>    Data registers</a:t>
            </a:r>
          </a:p>
          <a:p>
            <a:r>
              <a:rPr lang="en-US" sz="1800" dirty="0">
                <a:latin typeface="+mn-lt"/>
              </a:rPr>
              <a:t>    Condition codes</a:t>
            </a:r>
          </a:p>
          <a:p>
            <a:r>
              <a:rPr lang="en-US" sz="1800" dirty="0">
                <a:latin typeface="+mn-lt"/>
              </a:rPr>
              <a:t>    SP</a:t>
            </a:r>
            <a:r>
              <a:rPr lang="en-US" sz="1800" baseline="-25000" dirty="0">
                <a:latin typeface="+mn-lt"/>
              </a:rPr>
              <a:t>1</a:t>
            </a:r>
          </a:p>
          <a:p>
            <a:r>
              <a:rPr lang="en-US" sz="1800" dirty="0">
                <a:latin typeface="+mn-lt"/>
              </a:rPr>
              <a:t>    PC</a:t>
            </a:r>
            <a:r>
              <a:rPr lang="en-US" sz="1800" baseline="-25000" dirty="0">
                <a:latin typeface="+mn-lt"/>
              </a:rPr>
              <a:t>1</a:t>
            </a:r>
          </a:p>
        </p:txBody>
      </p:sp>
      <p:sp>
        <p:nvSpPr>
          <p:cNvPr id="803852" name="Rectangle 12"/>
          <p:cNvSpPr>
            <a:spLocks noChangeAspect="1" noChangeArrowheads="1"/>
          </p:cNvSpPr>
          <p:nvPr/>
        </p:nvSpPr>
        <p:spPr bwMode="auto">
          <a:xfrm>
            <a:off x="381000" y="3931087"/>
            <a:ext cx="1885950" cy="319087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>
                <a:latin typeface="+mn-lt"/>
              </a:rPr>
              <a:t>stack 1</a:t>
            </a:r>
          </a:p>
        </p:txBody>
      </p:sp>
      <p:sp>
        <p:nvSpPr>
          <p:cNvPr id="803853" name="Text Box 13"/>
          <p:cNvSpPr txBox="1">
            <a:spLocks noChangeArrowheads="1"/>
          </p:cNvSpPr>
          <p:nvPr/>
        </p:nvSpPr>
        <p:spPr bwMode="auto">
          <a:xfrm>
            <a:off x="178336" y="3181290"/>
            <a:ext cx="2646878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+mn-lt"/>
              </a:rPr>
              <a:t>Thread 1 (main thread)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715000" y="2504985"/>
            <a:ext cx="2591446" cy="4200615"/>
            <a:chOff x="3200400" y="2504985"/>
            <a:chExt cx="2591446" cy="4200615"/>
          </a:xfrm>
        </p:grpSpPr>
        <p:sp>
          <p:nvSpPr>
            <p:cNvPr id="803843" name="Rectangle 3"/>
            <p:cNvSpPr>
              <a:spLocks noChangeAspect="1" noChangeArrowheads="1"/>
            </p:cNvSpPr>
            <p:nvPr/>
          </p:nvSpPr>
          <p:spPr bwMode="auto">
            <a:xfrm>
              <a:off x="3432175" y="3748088"/>
              <a:ext cx="2230438" cy="319087"/>
            </a:xfrm>
            <a:prstGeom prst="rect">
              <a:avLst/>
            </a:prstGeom>
            <a:solidFill>
              <a:srgbClr val="D2D2F4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dirty="0">
                  <a:latin typeface="+mn-lt"/>
                </a:rPr>
                <a:t>shared libraries</a:t>
              </a:r>
            </a:p>
          </p:txBody>
        </p:sp>
        <p:sp>
          <p:nvSpPr>
            <p:cNvPr id="803844" name="Rectangle 4"/>
            <p:cNvSpPr>
              <a:spLocks noChangeAspect="1" noChangeArrowheads="1"/>
            </p:cNvSpPr>
            <p:nvPr/>
          </p:nvSpPr>
          <p:spPr bwMode="auto">
            <a:xfrm>
              <a:off x="3432175" y="4013200"/>
              <a:ext cx="2230438" cy="254000"/>
            </a:xfrm>
            <a:prstGeom prst="rect">
              <a:avLst/>
            </a:prstGeom>
            <a:solidFill>
              <a:srgbClr val="C0C0C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800">
                <a:latin typeface="+mn-lt"/>
              </a:endParaRPr>
            </a:p>
          </p:txBody>
        </p:sp>
        <p:sp>
          <p:nvSpPr>
            <p:cNvPr id="803845" name="Rectangle 5"/>
            <p:cNvSpPr>
              <a:spLocks noChangeAspect="1" noChangeArrowheads="1"/>
            </p:cNvSpPr>
            <p:nvPr/>
          </p:nvSpPr>
          <p:spPr bwMode="auto">
            <a:xfrm>
              <a:off x="3432175" y="4253349"/>
              <a:ext cx="2230438" cy="288925"/>
            </a:xfrm>
            <a:prstGeom prst="rect">
              <a:avLst/>
            </a:prstGeom>
            <a:solidFill>
              <a:srgbClr val="D2D2F4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>
                  <a:latin typeface="+mn-lt"/>
                </a:rPr>
                <a:t>run-time heap</a:t>
              </a:r>
            </a:p>
          </p:txBody>
        </p:sp>
        <p:sp>
          <p:nvSpPr>
            <p:cNvPr id="803846" name="Text Box 6"/>
            <p:cNvSpPr txBox="1">
              <a:spLocks noChangeAspect="1" noChangeArrowheads="1"/>
            </p:cNvSpPr>
            <p:nvPr/>
          </p:nvSpPr>
          <p:spPr bwMode="auto">
            <a:xfrm>
              <a:off x="3200400" y="5266174"/>
              <a:ext cx="252913" cy="25391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050">
                  <a:latin typeface="+mn-lt"/>
                </a:rPr>
                <a:t>0</a:t>
              </a:r>
              <a:endParaRPr lang="en-US" sz="1100">
                <a:latin typeface="+mn-lt"/>
              </a:endParaRPr>
            </a:p>
          </p:txBody>
        </p:sp>
        <p:sp>
          <p:nvSpPr>
            <p:cNvPr id="803847" name="Rectangle 7"/>
            <p:cNvSpPr>
              <a:spLocks noChangeAspect="1" noChangeArrowheads="1"/>
            </p:cNvSpPr>
            <p:nvPr/>
          </p:nvSpPr>
          <p:spPr bwMode="auto">
            <a:xfrm>
              <a:off x="3432175" y="4488299"/>
              <a:ext cx="2232025" cy="320675"/>
            </a:xfrm>
            <a:prstGeom prst="rect">
              <a:avLst/>
            </a:prstGeom>
            <a:solidFill>
              <a:srgbClr val="D2D2F4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dirty="0">
                  <a:latin typeface="+mn-lt"/>
                </a:rPr>
                <a:t>read/write data</a:t>
              </a:r>
            </a:p>
          </p:txBody>
        </p:sp>
        <p:sp>
          <p:nvSpPr>
            <p:cNvPr id="803849" name="Text Box 9"/>
            <p:cNvSpPr txBox="1">
              <a:spLocks noChangeArrowheads="1"/>
            </p:cNvSpPr>
            <p:nvPr/>
          </p:nvSpPr>
          <p:spPr bwMode="auto">
            <a:xfrm>
              <a:off x="3238242" y="2504985"/>
              <a:ext cx="2553604" cy="40011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 dirty="0">
                  <a:solidFill>
                    <a:srgbClr val="FF0000"/>
                  </a:solidFill>
                  <a:latin typeface="+mn-lt"/>
                </a:rPr>
                <a:t> Shared code and data</a:t>
              </a:r>
            </a:p>
          </p:txBody>
        </p:sp>
        <p:sp>
          <p:nvSpPr>
            <p:cNvPr id="803850" name="Rectangle 10"/>
            <p:cNvSpPr>
              <a:spLocks noChangeAspect="1" noChangeArrowheads="1"/>
            </p:cNvSpPr>
            <p:nvPr/>
          </p:nvSpPr>
          <p:spPr bwMode="auto">
            <a:xfrm>
              <a:off x="3432175" y="4808974"/>
              <a:ext cx="2232025" cy="320675"/>
            </a:xfrm>
            <a:prstGeom prst="rect">
              <a:avLst/>
            </a:prstGeom>
            <a:solidFill>
              <a:srgbClr val="D2D2F4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>
                  <a:latin typeface="+mn-lt"/>
                </a:rPr>
                <a:t>read-only code/data</a:t>
              </a:r>
            </a:p>
          </p:txBody>
        </p:sp>
        <p:sp>
          <p:nvSpPr>
            <p:cNvPr id="803851" name="Rectangle 11"/>
            <p:cNvSpPr>
              <a:spLocks noChangeAspect="1" noChangeArrowheads="1"/>
            </p:cNvSpPr>
            <p:nvPr/>
          </p:nvSpPr>
          <p:spPr bwMode="auto">
            <a:xfrm>
              <a:off x="3432175" y="5113774"/>
              <a:ext cx="2232025" cy="320675"/>
            </a:xfrm>
            <a:prstGeom prst="rect">
              <a:avLst/>
            </a:prstGeom>
            <a:solidFill>
              <a:srgbClr val="C0C0C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800">
                <a:latin typeface="+mn-lt"/>
              </a:endParaRPr>
            </a:p>
          </p:txBody>
        </p:sp>
        <p:sp>
          <p:nvSpPr>
            <p:cNvPr id="803854" name="Text Box 14"/>
            <p:cNvSpPr txBox="1">
              <a:spLocks noChangeArrowheads="1"/>
            </p:cNvSpPr>
            <p:nvPr/>
          </p:nvSpPr>
          <p:spPr bwMode="auto">
            <a:xfrm>
              <a:off x="3594100" y="5536049"/>
              <a:ext cx="1883336" cy="1169551"/>
            </a:xfrm>
            <a:prstGeom prst="rect">
              <a:avLst/>
            </a:prstGeom>
            <a:solidFill>
              <a:srgbClr val="D5F1C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600" dirty="0">
                  <a:latin typeface="+mn-lt"/>
                </a:rPr>
                <a:t>Kernel context:</a:t>
              </a:r>
            </a:p>
            <a:p>
              <a:r>
                <a:rPr lang="en-US" sz="1400" dirty="0">
                  <a:latin typeface="+mn-lt"/>
                </a:rPr>
                <a:t>   </a:t>
              </a:r>
              <a:r>
                <a:rPr lang="en-US" sz="1800" dirty="0">
                  <a:latin typeface="+mn-lt"/>
                </a:rPr>
                <a:t>VM structures</a:t>
              </a:r>
            </a:p>
            <a:p>
              <a:r>
                <a:rPr lang="en-US" sz="1800" dirty="0">
                  <a:latin typeface="+mn-lt"/>
                </a:rPr>
                <a:t>   Descriptor table</a:t>
              </a:r>
            </a:p>
            <a:p>
              <a:r>
                <a:rPr lang="en-US" sz="1800" dirty="0">
                  <a:latin typeface="+mn-lt"/>
                </a:rPr>
                <a:t>   </a:t>
              </a:r>
              <a:r>
                <a:rPr lang="en-US" sz="1800" dirty="0" err="1">
                  <a:latin typeface="+mn-lt"/>
                </a:rPr>
                <a:t>brk</a:t>
              </a:r>
              <a:r>
                <a:rPr lang="en-US" sz="1800" dirty="0">
                  <a:latin typeface="+mn-lt"/>
                </a:rPr>
                <a:t> pointer</a:t>
              </a:r>
            </a:p>
          </p:txBody>
        </p:sp>
      </p:grpSp>
      <p:sp>
        <p:nvSpPr>
          <p:cNvPr id="803856" name="Text Box 16"/>
          <p:cNvSpPr txBox="1">
            <a:spLocks noChangeArrowheads="1"/>
          </p:cNvSpPr>
          <p:nvPr/>
        </p:nvSpPr>
        <p:spPr bwMode="auto">
          <a:xfrm>
            <a:off x="3146425" y="4561384"/>
            <a:ext cx="1932252" cy="1446550"/>
          </a:xfrm>
          <a:prstGeom prst="rect">
            <a:avLst/>
          </a:prstGeom>
          <a:solidFill>
            <a:srgbClr val="F1C7C7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 dirty="0">
                <a:latin typeface="+mn-lt"/>
              </a:rPr>
              <a:t>Thread 2 context:</a:t>
            </a:r>
          </a:p>
          <a:p>
            <a:r>
              <a:rPr lang="en-US" sz="1800" dirty="0">
                <a:latin typeface="+mn-lt"/>
              </a:rPr>
              <a:t>    Data registers</a:t>
            </a:r>
          </a:p>
          <a:p>
            <a:r>
              <a:rPr lang="en-US" sz="1800" dirty="0">
                <a:latin typeface="+mn-lt"/>
              </a:rPr>
              <a:t>    Condition codes</a:t>
            </a:r>
          </a:p>
          <a:p>
            <a:r>
              <a:rPr lang="en-US" sz="1800" dirty="0">
                <a:latin typeface="+mn-lt"/>
              </a:rPr>
              <a:t>    SP</a:t>
            </a:r>
            <a:r>
              <a:rPr lang="en-US" sz="1800" baseline="-25000" dirty="0">
                <a:latin typeface="+mn-lt"/>
              </a:rPr>
              <a:t>2</a:t>
            </a:r>
          </a:p>
          <a:p>
            <a:r>
              <a:rPr lang="en-US" sz="1800" dirty="0">
                <a:latin typeface="+mn-lt"/>
              </a:rPr>
              <a:t>    PC</a:t>
            </a:r>
            <a:r>
              <a:rPr lang="en-US" sz="1800" baseline="-25000" dirty="0">
                <a:latin typeface="+mn-lt"/>
              </a:rPr>
              <a:t>2</a:t>
            </a:r>
          </a:p>
        </p:txBody>
      </p:sp>
      <p:sp>
        <p:nvSpPr>
          <p:cNvPr id="803857" name="Rectangle 17"/>
          <p:cNvSpPr>
            <a:spLocks noChangeAspect="1" noChangeArrowheads="1"/>
          </p:cNvSpPr>
          <p:nvPr/>
        </p:nvSpPr>
        <p:spPr bwMode="auto">
          <a:xfrm>
            <a:off x="3124200" y="3945434"/>
            <a:ext cx="1885950" cy="319087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>
                <a:latin typeface="+mn-lt"/>
              </a:rPr>
              <a:t>stack 2</a:t>
            </a:r>
          </a:p>
        </p:txBody>
      </p:sp>
      <p:sp>
        <p:nvSpPr>
          <p:cNvPr id="803858" name="Text Box 18"/>
          <p:cNvSpPr txBox="1">
            <a:spLocks noChangeArrowheads="1"/>
          </p:cNvSpPr>
          <p:nvPr/>
        </p:nvSpPr>
        <p:spPr bwMode="auto">
          <a:xfrm>
            <a:off x="2724159" y="3200400"/>
            <a:ext cx="2595683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+mn-lt"/>
              </a:rPr>
              <a:t>Thread 2 (peer thread)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3.7037E-7 C 0.04688 -0.06458 0.06337 -0.07454 0.09584 -0.09931 C 0.1257 -0.12222 0.14427 -0.12546 0.16962 -0.1287 C 0.19479 -0.13194 0.2283 -0.12523 0.2474 -0.11829 L 0.33629 -0.08681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8038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06" y="-648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3.7037E-6 C 0.02205 -0.03218 0.05521 -0.08218 0.09879 -0.10764 C 0.14219 -0.13311 0.20382 -0.15232 0.26129 -0.15348 C 0.31858 -0.1544 0.37292 -0.15371 0.43768 -0.15533 C 0.50104 -0.15533 0.60938 -0.16366 0.63177 -0.1338 " pathEditMode="relative" rAng="0" ptsTypes="AAAAA">
                                      <p:cBhvr>
                                        <p:cTn id="8" dur="2000" fill="hold"/>
                                        <p:tgtEl>
                                          <p:spTgt spid="8038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580" y="-78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3852" grpId="0" animBg="1"/>
      <p:bldP spid="803857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895" name="Rectangle 3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Logical View of Threads</a:t>
            </a:r>
          </a:p>
        </p:txBody>
      </p:sp>
      <p:sp>
        <p:nvSpPr>
          <p:cNvPr id="804896" name="Rectangle 3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600" dirty="0"/>
              <a:t>Threads associated with process form a pool of peers</a:t>
            </a:r>
          </a:p>
          <a:p>
            <a:pPr lvl="1"/>
            <a:r>
              <a:rPr lang="en-US" sz="2200" dirty="0"/>
              <a:t>Unlike processes which form a tree hierarchy</a:t>
            </a:r>
          </a:p>
        </p:txBody>
      </p:sp>
      <p:sp>
        <p:nvSpPr>
          <p:cNvPr id="804868" name="Oval 4"/>
          <p:cNvSpPr>
            <a:spLocks noChangeArrowheads="1"/>
          </p:cNvSpPr>
          <p:nvPr/>
        </p:nvSpPr>
        <p:spPr bwMode="auto">
          <a:xfrm>
            <a:off x="6400800" y="3033713"/>
            <a:ext cx="457200" cy="457200"/>
          </a:xfrm>
          <a:prstGeom prst="ellipse">
            <a:avLst/>
          </a:prstGeom>
          <a:solidFill>
            <a:srgbClr val="F1C7C7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>
                <a:latin typeface="+mn-lt"/>
              </a:rPr>
              <a:t>P0</a:t>
            </a:r>
          </a:p>
        </p:txBody>
      </p:sp>
      <p:sp>
        <p:nvSpPr>
          <p:cNvPr id="804869" name="Oval 5"/>
          <p:cNvSpPr>
            <a:spLocks noChangeArrowheads="1"/>
          </p:cNvSpPr>
          <p:nvPr/>
        </p:nvSpPr>
        <p:spPr bwMode="auto">
          <a:xfrm>
            <a:off x="6400800" y="3871913"/>
            <a:ext cx="457200" cy="457200"/>
          </a:xfrm>
          <a:prstGeom prst="ellipse">
            <a:avLst/>
          </a:prstGeom>
          <a:solidFill>
            <a:srgbClr val="F1C7C7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>
                <a:latin typeface="+mn-lt"/>
              </a:rPr>
              <a:t>P1</a:t>
            </a:r>
          </a:p>
        </p:txBody>
      </p:sp>
      <p:sp>
        <p:nvSpPr>
          <p:cNvPr id="804870" name="Oval 6"/>
          <p:cNvSpPr>
            <a:spLocks noChangeArrowheads="1"/>
          </p:cNvSpPr>
          <p:nvPr/>
        </p:nvSpPr>
        <p:spPr bwMode="auto">
          <a:xfrm>
            <a:off x="5715000" y="4633913"/>
            <a:ext cx="457200" cy="457200"/>
          </a:xfrm>
          <a:prstGeom prst="ellipse">
            <a:avLst/>
          </a:prstGeom>
          <a:solidFill>
            <a:srgbClr val="F1C7C7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>
                <a:latin typeface="+mn-lt"/>
              </a:rPr>
              <a:t>sh</a:t>
            </a:r>
          </a:p>
        </p:txBody>
      </p:sp>
      <p:sp>
        <p:nvSpPr>
          <p:cNvPr id="804871" name="Line 7"/>
          <p:cNvSpPr>
            <a:spLocks noChangeShapeType="1"/>
          </p:cNvSpPr>
          <p:nvPr/>
        </p:nvSpPr>
        <p:spPr bwMode="auto">
          <a:xfrm>
            <a:off x="6629400" y="3490913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>
              <a:latin typeface="+mn-lt"/>
            </a:endParaRPr>
          </a:p>
        </p:txBody>
      </p:sp>
      <p:sp>
        <p:nvSpPr>
          <p:cNvPr id="804872" name="Line 8"/>
          <p:cNvSpPr>
            <a:spLocks noChangeShapeType="1"/>
          </p:cNvSpPr>
          <p:nvPr/>
        </p:nvSpPr>
        <p:spPr bwMode="auto">
          <a:xfrm flipH="1">
            <a:off x="6096000" y="4252913"/>
            <a:ext cx="3810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>
              <a:latin typeface="+mn-lt"/>
            </a:endParaRPr>
          </a:p>
        </p:txBody>
      </p:sp>
      <p:sp>
        <p:nvSpPr>
          <p:cNvPr id="804873" name="Oval 9"/>
          <p:cNvSpPr>
            <a:spLocks noChangeArrowheads="1"/>
          </p:cNvSpPr>
          <p:nvPr/>
        </p:nvSpPr>
        <p:spPr bwMode="auto">
          <a:xfrm>
            <a:off x="6400800" y="4633913"/>
            <a:ext cx="457200" cy="457200"/>
          </a:xfrm>
          <a:prstGeom prst="ellipse">
            <a:avLst/>
          </a:prstGeom>
          <a:solidFill>
            <a:srgbClr val="F1C7C7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>
                <a:latin typeface="+mn-lt"/>
              </a:rPr>
              <a:t>sh</a:t>
            </a:r>
          </a:p>
        </p:txBody>
      </p:sp>
      <p:sp>
        <p:nvSpPr>
          <p:cNvPr id="804874" name="Oval 10"/>
          <p:cNvSpPr>
            <a:spLocks noChangeArrowheads="1"/>
          </p:cNvSpPr>
          <p:nvPr/>
        </p:nvSpPr>
        <p:spPr bwMode="auto">
          <a:xfrm>
            <a:off x="7086600" y="4633913"/>
            <a:ext cx="457200" cy="457200"/>
          </a:xfrm>
          <a:prstGeom prst="ellipse">
            <a:avLst/>
          </a:prstGeom>
          <a:solidFill>
            <a:srgbClr val="F1C7C7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>
                <a:latin typeface="+mn-lt"/>
              </a:rPr>
              <a:t>sh</a:t>
            </a:r>
          </a:p>
        </p:txBody>
      </p:sp>
      <p:sp>
        <p:nvSpPr>
          <p:cNvPr id="804875" name="Line 11"/>
          <p:cNvSpPr>
            <a:spLocks noChangeShapeType="1"/>
          </p:cNvSpPr>
          <p:nvPr/>
        </p:nvSpPr>
        <p:spPr bwMode="auto">
          <a:xfrm>
            <a:off x="6629400" y="4329113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>
              <a:latin typeface="+mn-lt"/>
            </a:endParaRPr>
          </a:p>
        </p:txBody>
      </p:sp>
      <p:sp>
        <p:nvSpPr>
          <p:cNvPr id="804876" name="Line 12"/>
          <p:cNvSpPr>
            <a:spLocks noChangeShapeType="1"/>
          </p:cNvSpPr>
          <p:nvPr/>
        </p:nvSpPr>
        <p:spPr bwMode="auto">
          <a:xfrm>
            <a:off x="6781800" y="4252913"/>
            <a:ext cx="3810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>
              <a:latin typeface="+mn-lt"/>
            </a:endParaRPr>
          </a:p>
        </p:txBody>
      </p:sp>
      <p:sp>
        <p:nvSpPr>
          <p:cNvPr id="804877" name="Oval 13"/>
          <p:cNvSpPr>
            <a:spLocks noChangeArrowheads="1"/>
          </p:cNvSpPr>
          <p:nvPr/>
        </p:nvSpPr>
        <p:spPr bwMode="auto">
          <a:xfrm>
            <a:off x="6400800" y="5395913"/>
            <a:ext cx="457200" cy="457200"/>
          </a:xfrm>
          <a:prstGeom prst="ellipse">
            <a:avLst/>
          </a:prstGeom>
          <a:solidFill>
            <a:srgbClr val="F1C7C7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>
                <a:latin typeface="+mn-lt"/>
              </a:rPr>
              <a:t>foo</a:t>
            </a:r>
          </a:p>
        </p:txBody>
      </p:sp>
      <p:sp>
        <p:nvSpPr>
          <p:cNvPr id="804878" name="Line 14"/>
          <p:cNvSpPr>
            <a:spLocks noChangeShapeType="1"/>
          </p:cNvSpPr>
          <p:nvPr/>
        </p:nvSpPr>
        <p:spPr bwMode="auto">
          <a:xfrm>
            <a:off x="6629400" y="5091113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>
              <a:latin typeface="+mn-lt"/>
            </a:endParaRPr>
          </a:p>
        </p:txBody>
      </p:sp>
      <p:sp>
        <p:nvSpPr>
          <p:cNvPr id="804879" name="Oval 15"/>
          <p:cNvSpPr>
            <a:spLocks noChangeArrowheads="1"/>
          </p:cNvSpPr>
          <p:nvPr/>
        </p:nvSpPr>
        <p:spPr bwMode="auto">
          <a:xfrm>
            <a:off x="6400800" y="6157913"/>
            <a:ext cx="457200" cy="457200"/>
          </a:xfrm>
          <a:prstGeom prst="ellipse">
            <a:avLst/>
          </a:prstGeom>
          <a:solidFill>
            <a:srgbClr val="F1C7C7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>
                <a:latin typeface="+mn-lt"/>
              </a:rPr>
              <a:t>bar</a:t>
            </a:r>
          </a:p>
        </p:txBody>
      </p:sp>
      <p:sp>
        <p:nvSpPr>
          <p:cNvPr id="804880" name="Line 16"/>
          <p:cNvSpPr>
            <a:spLocks noChangeShapeType="1"/>
          </p:cNvSpPr>
          <p:nvPr/>
        </p:nvSpPr>
        <p:spPr bwMode="auto">
          <a:xfrm>
            <a:off x="6629400" y="5853113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>
              <a:latin typeface="+mn-lt"/>
            </a:endParaRPr>
          </a:p>
        </p:txBody>
      </p:sp>
      <p:sp>
        <p:nvSpPr>
          <p:cNvPr id="804881" name="Oval 17"/>
          <p:cNvSpPr>
            <a:spLocks noChangeArrowheads="1"/>
          </p:cNvSpPr>
          <p:nvPr/>
        </p:nvSpPr>
        <p:spPr bwMode="auto">
          <a:xfrm>
            <a:off x="1066800" y="3643313"/>
            <a:ext cx="457200" cy="457200"/>
          </a:xfrm>
          <a:prstGeom prst="ellipse">
            <a:avLst/>
          </a:prstGeom>
          <a:solidFill>
            <a:srgbClr val="F1C7C7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>
                <a:latin typeface="+mn-lt"/>
              </a:rPr>
              <a:t>T1</a:t>
            </a:r>
          </a:p>
        </p:txBody>
      </p:sp>
      <p:sp>
        <p:nvSpPr>
          <p:cNvPr id="804882" name="Text Box 18"/>
          <p:cNvSpPr txBox="1">
            <a:spLocks noChangeArrowheads="1"/>
          </p:cNvSpPr>
          <p:nvPr/>
        </p:nvSpPr>
        <p:spPr bwMode="auto">
          <a:xfrm>
            <a:off x="5684331" y="2605366"/>
            <a:ext cx="1877437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>
                <a:latin typeface="+mn-lt"/>
              </a:rPr>
              <a:t>Process hierarchy</a:t>
            </a:r>
          </a:p>
        </p:txBody>
      </p:sp>
      <p:sp>
        <p:nvSpPr>
          <p:cNvPr id="804883" name="Rectangle 19"/>
          <p:cNvSpPr>
            <a:spLocks noChangeArrowheads="1"/>
          </p:cNvSpPr>
          <p:nvPr/>
        </p:nvSpPr>
        <p:spPr bwMode="auto">
          <a:xfrm>
            <a:off x="914400" y="3033713"/>
            <a:ext cx="3810000" cy="2819400"/>
          </a:xfrm>
          <a:prstGeom prst="rect">
            <a:avLst/>
          </a:prstGeom>
          <a:noFill/>
          <a:ln w="25400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>
              <a:latin typeface="+mn-lt"/>
            </a:endParaRPr>
          </a:p>
        </p:txBody>
      </p:sp>
      <p:sp>
        <p:nvSpPr>
          <p:cNvPr id="804884" name="Text Box 20"/>
          <p:cNvSpPr txBox="1">
            <a:spLocks noChangeArrowheads="1"/>
          </p:cNvSpPr>
          <p:nvPr/>
        </p:nvSpPr>
        <p:spPr bwMode="auto">
          <a:xfrm>
            <a:off x="966577" y="2560916"/>
            <a:ext cx="3650083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>
                <a:latin typeface="+mn-lt"/>
              </a:rPr>
              <a:t>Threads associated with process foo</a:t>
            </a:r>
          </a:p>
        </p:txBody>
      </p:sp>
      <p:sp>
        <p:nvSpPr>
          <p:cNvPr id="804885" name="Oval 21"/>
          <p:cNvSpPr>
            <a:spLocks noChangeArrowheads="1"/>
          </p:cNvSpPr>
          <p:nvPr/>
        </p:nvSpPr>
        <p:spPr bwMode="auto">
          <a:xfrm>
            <a:off x="2209800" y="3109913"/>
            <a:ext cx="457200" cy="457200"/>
          </a:xfrm>
          <a:prstGeom prst="ellipse">
            <a:avLst/>
          </a:prstGeom>
          <a:solidFill>
            <a:srgbClr val="F1C7C7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>
                <a:latin typeface="+mn-lt"/>
              </a:rPr>
              <a:t>T2</a:t>
            </a:r>
          </a:p>
        </p:txBody>
      </p:sp>
      <p:sp>
        <p:nvSpPr>
          <p:cNvPr id="804886" name="Oval 22"/>
          <p:cNvSpPr>
            <a:spLocks noChangeArrowheads="1"/>
          </p:cNvSpPr>
          <p:nvPr/>
        </p:nvSpPr>
        <p:spPr bwMode="auto">
          <a:xfrm>
            <a:off x="4038600" y="3338513"/>
            <a:ext cx="457200" cy="457200"/>
          </a:xfrm>
          <a:prstGeom prst="ellipse">
            <a:avLst/>
          </a:prstGeom>
          <a:solidFill>
            <a:srgbClr val="F1C7C7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>
                <a:latin typeface="+mn-lt"/>
              </a:rPr>
              <a:t>T4</a:t>
            </a:r>
          </a:p>
        </p:txBody>
      </p:sp>
      <p:sp>
        <p:nvSpPr>
          <p:cNvPr id="804887" name="Oval 23"/>
          <p:cNvSpPr>
            <a:spLocks noChangeArrowheads="1"/>
          </p:cNvSpPr>
          <p:nvPr/>
        </p:nvSpPr>
        <p:spPr bwMode="auto">
          <a:xfrm>
            <a:off x="1600200" y="5243513"/>
            <a:ext cx="457200" cy="457200"/>
          </a:xfrm>
          <a:prstGeom prst="ellipse">
            <a:avLst/>
          </a:prstGeom>
          <a:solidFill>
            <a:srgbClr val="F1C7C7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+mn-lt"/>
              </a:rPr>
              <a:t>T5</a:t>
            </a:r>
          </a:p>
        </p:txBody>
      </p:sp>
      <p:sp>
        <p:nvSpPr>
          <p:cNvPr id="804888" name="Oval 24"/>
          <p:cNvSpPr>
            <a:spLocks noChangeArrowheads="1"/>
          </p:cNvSpPr>
          <p:nvPr/>
        </p:nvSpPr>
        <p:spPr bwMode="auto">
          <a:xfrm>
            <a:off x="3429000" y="5167313"/>
            <a:ext cx="457200" cy="457200"/>
          </a:xfrm>
          <a:prstGeom prst="ellipse">
            <a:avLst/>
          </a:prstGeom>
          <a:solidFill>
            <a:srgbClr val="F1C7C7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+mn-lt"/>
              </a:rPr>
              <a:t>T3</a:t>
            </a:r>
          </a:p>
        </p:txBody>
      </p:sp>
      <p:sp>
        <p:nvSpPr>
          <p:cNvPr id="804889" name="Rectangle 25"/>
          <p:cNvSpPr>
            <a:spLocks noChangeArrowheads="1"/>
          </p:cNvSpPr>
          <p:nvPr/>
        </p:nvSpPr>
        <p:spPr bwMode="auto">
          <a:xfrm>
            <a:off x="1981200" y="4100513"/>
            <a:ext cx="1905000" cy="609600"/>
          </a:xfrm>
          <a:prstGeom prst="rect">
            <a:avLst/>
          </a:prstGeom>
          <a:solidFill>
            <a:srgbClr val="E6E6E6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+mn-lt"/>
              </a:rPr>
              <a:t>shared code, data</a:t>
            </a:r>
          </a:p>
          <a:p>
            <a:pPr algn="ctr"/>
            <a:r>
              <a:rPr lang="en-US" sz="1800" dirty="0">
                <a:latin typeface="+mn-lt"/>
              </a:rPr>
              <a:t>and kernel context</a:t>
            </a:r>
          </a:p>
        </p:txBody>
      </p:sp>
      <p:sp>
        <p:nvSpPr>
          <p:cNvPr id="804890" name="Line 26"/>
          <p:cNvSpPr>
            <a:spLocks noChangeShapeType="1"/>
          </p:cNvSpPr>
          <p:nvPr/>
        </p:nvSpPr>
        <p:spPr bwMode="auto">
          <a:xfrm flipV="1">
            <a:off x="1905000" y="4710113"/>
            <a:ext cx="304800" cy="5334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 sz="1800">
              <a:latin typeface="+mn-lt"/>
            </a:endParaRPr>
          </a:p>
        </p:txBody>
      </p:sp>
      <p:sp>
        <p:nvSpPr>
          <p:cNvPr id="804891" name="Line 27"/>
          <p:cNvSpPr>
            <a:spLocks noChangeShapeType="1"/>
          </p:cNvSpPr>
          <p:nvPr/>
        </p:nvSpPr>
        <p:spPr bwMode="auto">
          <a:xfrm flipH="1" flipV="1">
            <a:off x="3352800" y="4710113"/>
            <a:ext cx="228600" cy="4572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 sz="1800">
              <a:latin typeface="+mn-lt"/>
            </a:endParaRPr>
          </a:p>
        </p:txBody>
      </p:sp>
      <p:sp>
        <p:nvSpPr>
          <p:cNvPr id="804892" name="Line 28"/>
          <p:cNvSpPr>
            <a:spLocks noChangeShapeType="1"/>
          </p:cNvSpPr>
          <p:nvPr/>
        </p:nvSpPr>
        <p:spPr bwMode="auto">
          <a:xfrm flipH="1" flipV="1">
            <a:off x="1524000" y="4024313"/>
            <a:ext cx="381000" cy="3048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 sz="1800">
              <a:latin typeface="+mn-lt"/>
            </a:endParaRPr>
          </a:p>
        </p:txBody>
      </p:sp>
      <p:sp>
        <p:nvSpPr>
          <p:cNvPr id="804893" name="Line 29"/>
          <p:cNvSpPr>
            <a:spLocks noChangeShapeType="1"/>
          </p:cNvSpPr>
          <p:nvPr/>
        </p:nvSpPr>
        <p:spPr bwMode="auto">
          <a:xfrm flipH="1" flipV="1">
            <a:off x="2438400" y="3567113"/>
            <a:ext cx="0" cy="5334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 sz="1800">
              <a:latin typeface="+mn-lt"/>
            </a:endParaRPr>
          </a:p>
        </p:txBody>
      </p:sp>
      <p:sp>
        <p:nvSpPr>
          <p:cNvPr id="804894" name="Line 30"/>
          <p:cNvSpPr>
            <a:spLocks noChangeShapeType="1"/>
          </p:cNvSpPr>
          <p:nvPr/>
        </p:nvSpPr>
        <p:spPr bwMode="auto">
          <a:xfrm flipV="1">
            <a:off x="3657600" y="3719513"/>
            <a:ext cx="457200" cy="3810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 sz="1800">
              <a:latin typeface="+mn-lt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908" name="Rectangle 2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Concurrent Threads</a:t>
            </a:r>
          </a:p>
        </p:txBody>
      </p:sp>
      <p:sp>
        <p:nvSpPr>
          <p:cNvPr id="805909" name="Rectangle 2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600" dirty="0"/>
              <a:t>Two threads are </a:t>
            </a:r>
            <a:r>
              <a:rPr lang="en-US" sz="2600" i="1" dirty="0"/>
              <a:t>concurrent</a:t>
            </a:r>
            <a:r>
              <a:rPr lang="en-US" sz="2600" dirty="0"/>
              <a:t> if their flows overlap in time</a:t>
            </a:r>
          </a:p>
          <a:p>
            <a:r>
              <a:rPr lang="en-US" sz="2600" dirty="0"/>
              <a:t>Otherwise, they are sequential</a:t>
            </a:r>
          </a:p>
          <a:p>
            <a:endParaRPr lang="en-US" sz="2200" dirty="0"/>
          </a:p>
          <a:p>
            <a:r>
              <a:rPr lang="en-US" sz="2600" dirty="0"/>
              <a:t>Examples:</a:t>
            </a:r>
          </a:p>
          <a:p>
            <a:pPr lvl="1"/>
            <a:r>
              <a:rPr lang="en-US" sz="2200" dirty="0"/>
              <a:t>Concurrent: A &amp; B, A&amp;C</a:t>
            </a:r>
          </a:p>
          <a:p>
            <a:pPr lvl="1"/>
            <a:r>
              <a:rPr lang="en-US" sz="2200" dirty="0"/>
              <a:t>Sequential: B &amp; C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805892" name="Line 4"/>
          <p:cNvSpPr>
            <a:spLocks noChangeShapeType="1"/>
          </p:cNvSpPr>
          <p:nvPr/>
        </p:nvSpPr>
        <p:spPr bwMode="auto">
          <a:xfrm flipH="1">
            <a:off x="4194175" y="3448050"/>
            <a:ext cx="0" cy="2743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>
              <a:latin typeface="+mn-lt"/>
            </a:endParaRPr>
          </a:p>
        </p:txBody>
      </p:sp>
      <p:sp>
        <p:nvSpPr>
          <p:cNvPr id="805893" name="Text Box 5"/>
          <p:cNvSpPr txBox="1">
            <a:spLocks noChangeArrowheads="1"/>
          </p:cNvSpPr>
          <p:nvPr/>
        </p:nvSpPr>
        <p:spPr bwMode="auto">
          <a:xfrm>
            <a:off x="3432175" y="4513263"/>
            <a:ext cx="659631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+mn-lt"/>
              </a:rPr>
              <a:t>Time</a:t>
            </a:r>
          </a:p>
        </p:txBody>
      </p:sp>
      <p:sp>
        <p:nvSpPr>
          <p:cNvPr id="805894" name="Line 6"/>
          <p:cNvSpPr>
            <a:spLocks noChangeShapeType="1"/>
          </p:cNvSpPr>
          <p:nvPr/>
        </p:nvSpPr>
        <p:spPr bwMode="auto">
          <a:xfrm>
            <a:off x="5200650" y="3598863"/>
            <a:ext cx="0" cy="3048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>
              <a:latin typeface="+mn-lt"/>
            </a:endParaRPr>
          </a:p>
        </p:txBody>
      </p:sp>
      <p:sp>
        <p:nvSpPr>
          <p:cNvPr id="805895" name="Text Box 7"/>
          <p:cNvSpPr txBox="1">
            <a:spLocks noChangeArrowheads="1"/>
          </p:cNvSpPr>
          <p:nvPr/>
        </p:nvSpPr>
        <p:spPr bwMode="auto">
          <a:xfrm>
            <a:off x="4633913" y="3065463"/>
            <a:ext cx="1056700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latin typeface="+mn-lt"/>
              </a:rPr>
              <a:t>Thread A</a:t>
            </a:r>
          </a:p>
        </p:txBody>
      </p:sp>
      <p:sp>
        <p:nvSpPr>
          <p:cNvPr id="805896" name="Text Box 8"/>
          <p:cNvSpPr txBox="1">
            <a:spLocks noChangeArrowheads="1"/>
          </p:cNvSpPr>
          <p:nvPr/>
        </p:nvSpPr>
        <p:spPr bwMode="auto">
          <a:xfrm>
            <a:off x="6157913" y="3065463"/>
            <a:ext cx="1040482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+mn-lt"/>
              </a:rPr>
              <a:t>Thread B</a:t>
            </a:r>
          </a:p>
        </p:txBody>
      </p:sp>
      <p:sp>
        <p:nvSpPr>
          <p:cNvPr id="805897" name="Text Box 9"/>
          <p:cNvSpPr txBox="1">
            <a:spLocks noChangeArrowheads="1"/>
          </p:cNvSpPr>
          <p:nvPr/>
        </p:nvSpPr>
        <p:spPr bwMode="auto">
          <a:xfrm>
            <a:off x="7681913" y="3065463"/>
            <a:ext cx="1033268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+mn-lt"/>
              </a:rPr>
              <a:t>Thread C</a:t>
            </a:r>
          </a:p>
        </p:txBody>
      </p:sp>
      <p:sp>
        <p:nvSpPr>
          <p:cNvPr id="805898" name="Line 10"/>
          <p:cNvSpPr>
            <a:spLocks noChangeShapeType="1"/>
          </p:cNvSpPr>
          <p:nvPr/>
        </p:nvSpPr>
        <p:spPr bwMode="auto">
          <a:xfrm flipH="1">
            <a:off x="6708775" y="3905250"/>
            <a:ext cx="0" cy="609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>
              <a:latin typeface="+mn-lt"/>
            </a:endParaRPr>
          </a:p>
        </p:txBody>
      </p:sp>
      <p:sp>
        <p:nvSpPr>
          <p:cNvPr id="805899" name="Line 11"/>
          <p:cNvSpPr>
            <a:spLocks noChangeShapeType="1"/>
          </p:cNvSpPr>
          <p:nvPr/>
        </p:nvSpPr>
        <p:spPr bwMode="auto">
          <a:xfrm flipH="1">
            <a:off x="8232775" y="4514850"/>
            <a:ext cx="0" cy="3810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>
              <a:latin typeface="+mn-lt"/>
            </a:endParaRPr>
          </a:p>
        </p:txBody>
      </p:sp>
      <p:sp>
        <p:nvSpPr>
          <p:cNvPr id="805900" name="Line 12"/>
          <p:cNvSpPr>
            <a:spLocks noChangeShapeType="1"/>
          </p:cNvSpPr>
          <p:nvPr/>
        </p:nvSpPr>
        <p:spPr bwMode="auto">
          <a:xfrm>
            <a:off x="5184775" y="4895850"/>
            <a:ext cx="0" cy="609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>
              <a:latin typeface="+mn-lt"/>
            </a:endParaRPr>
          </a:p>
        </p:txBody>
      </p:sp>
      <p:sp>
        <p:nvSpPr>
          <p:cNvPr id="805901" name="Line 13"/>
          <p:cNvSpPr>
            <a:spLocks noChangeShapeType="1"/>
          </p:cNvSpPr>
          <p:nvPr/>
        </p:nvSpPr>
        <p:spPr bwMode="auto">
          <a:xfrm flipH="1">
            <a:off x="8232775" y="5505450"/>
            <a:ext cx="0" cy="609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>
              <a:latin typeface="+mn-lt"/>
            </a:endParaRPr>
          </a:p>
        </p:txBody>
      </p:sp>
      <p:sp>
        <p:nvSpPr>
          <p:cNvPr id="805902" name="Line 14"/>
          <p:cNvSpPr>
            <a:spLocks noChangeShapeType="1"/>
          </p:cNvSpPr>
          <p:nvPr/>
        </p:nvSpPr>
        <p:spPr bwMode="auto">
          <a:xfrm>
            <a:off x="4743450" y="3903663"/>
            <a:ext cx="40386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>
              <a:latin typeface="+mn-lt"/>
            </a:endParaRPr>
          </a:p>
        </p:txBody>
      </p:sp>
      <p:sp>
        <p:nvSpPr>
          <p:cNvPr id="805903" name="Line 15"/>
          <p:cNvSpPr>
            <a:spLocks noChangeShapeType="1"/>
          </p:cNvSpPr>
          <p:nvPr/>
        </p:nvSpPr>
        <p:spPr bwMode="auto">
          <a:xfrm>
            <a:off x="4727575" y="4895850"/>
            <a:ext cx="40386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>
              <a:latin typeface="+mn-lt"/>
            </a:endParaRPr>
          </a:p>
        </p:txBody>
      </p:sp>
      <p:sp>
        <p:nvSpPr>
          <p:cNvPr id="805904" name="Line 16"/>
          <p:cNvSpPr>
            <a:spLocks noChangeShapeType="1"/>
          </p:cNvSpPr>
          <p:nvPr/>
        </p:nvSpPr>
        <p:spPr bwMode="auto">
          <a:xfrm>
            <a:off x="4727575" y="5505450"/>
            <a:ext cx="40386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>
              <a:latin typeface="+mn-lt"/>
            </a:endParaRPr>
          </a:p>
        </p:txBody>
      </p:sp>
      <p:sp>
        <p:nvSpPr>
          <p:cNvPr id="805905" name="Line 17"/>
          <p:cNvSpPr>
            <a:spLocks noChangeShapeType="1"/>
          </p:cNvSpPr>
          <p:nvPr/>
        </p:nvSpPr>
        <p:spPr bwMode="auto">
          <a:xfrm>
            <a:off x="4727575" y="6115050"/>
            <a:ext cx="40386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>
              <a:latin typeface="+mn-lt"/>
            </a:endParaRPr>
          </a:p>
        </p:txBody>
      </p:sp>
      <p:sp>
        <p:nvSpPr>
          <p:cNvPr id="805906" name="Line 18"/>
          <p:cNvSpPr>
            <a:spLocks noChangeShapeType="1"/>
          </p:cNvSpPr>
          <p:nvPr/>
        </p:nvSpPr>
        <p:spPr bwMode="auto">
          <a:xfrm>
            <a:off x="4727575" y="4514850"/>
            <a:ext cx="40386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>
              <a:latin typeface="+mn-lt"/>
            </a:endParaRPr>
          </a:p>
        </p:txBody>
      </p:sp>
      <p:sp>
        <p:nvSpPr>
          <p:cNvPr id="805907" name="Line 19"/>
          <p:cNvSpPr>
            <a:spLocks noChangeShapeType="1"/>
          </p:cNvSpPr>
          <p:nvPr/>
        </p:nvSpPr>
        <p:spPr bwMode="auto">
          <a:xfrm>
            <a:off x="4727575" y="3600450"/>
            <a:ext cx="40386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>
              <a:latin typeface="+mn-lt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908" name="Rectangle 2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Concurrent Thread Execution</a:t>
            </a:r>
          </a:p>
        </p:txBody>
      </p:sp>
      <p:sp>
        <p:nvSpPr>
          <p:cNvPr id="805909" name="Rectangle 21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Single Core Processor</a:t>
            </a:r>
          </a:p>
          <a:p>
            <a:pPr lvl="1"/>
            <a:r>
              <a:rPr lang="en-US" dirty="0"/>
              <a:t>Simulate parallelism by time slicing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0" name="Content Placeholder 1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Multi-Core Processor</a:t>
            </a:r>
          </a:p>
          <a:p>
            <a:pPr lvl="1"/>
            <a:r>
              <a:rPr lang="en-US" dirty="0"/>
              <a:t>Can have true parallelism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4235072" y="3429000"/>
            <a:ext cx="659631" cy="2743200"/>
            <a:chOff x="5530472" y="3429000"/>
            <a:chExt cx="659631" cy="2743200"/>
          </a:xfrm>
        </p:grpSpPr>
        <p:sp>
          <p:nvSpPr>
            <p:cNvPr id="805892" name="Line 4"/>
            <p:cNvSpPr>
              <a:spLocks noChangeShapeType="1"/>
            </p:cNvSpPr>
            <p:nvPr/>
          </p:nvSpPr>
          <p:spPr bwMode="auto">
            <a:xfrm flipH="1">
              <a:off x="5867400" y="3429000"/>
              <a:ext cx="0" cy="2743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805893" name="Text Box 5"/>
            <p:cNvSpPr txBox="1">
              <a:spLocks noChangeArrowheads="1"/>
            </p:cNvSpPr>
            <p:nvPr/>
          </p:nvSpPr>
          <p:spPr bwMode="auto">
            <a:xfrm>
              <a:off x="5530472" y="4494213"/>
              <a:ext cx="659631" cy="369332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+mn-lt"/>
                </a:rPr>
                <a:t>Time</a:t>
              </a:r>
            </a:p>
          </p:txBody>
        </p:sp>
      </p:grpSp>
      <p:sp>
        <p:nvSpPr>
          <p:cNvPr id="805895" name="Text Box 7"/>
          <p:cNvSpPr txBox="1">
            <a:spLocks noChangeArrowheads="1"/>
          </p:cNvSpPr>
          <p:nvPr/>
        </p:nvSpPr>
        <p:spPr bwMode="auto">
          <a:xfrm>
            <a:off x="228600" y="3065463"/>
            <a:ext cx="1056700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+mn-lt"/>
              </a:rPr>
              <a:t>Thread A</a:t>
            </a:r>
          </a:p>
        </p:txBody>
      </p:sp>
      <p:sp>
        <p:nvSpPr>
          <p:cNvPr id="805896" name="Text Box 8"/>
          <p:cNvSpPr txBox="1">
            <a:spLocks noChangeArrowheads="1"/>
          </p:cNvSpPr>
          <p:nvPr/>
        </p:nvSpPr>
        <p:spPr bwMode="auto">
          <a:xfrm>
            <a:off x="1524000" y="3065463"/>
            <a:ext cx="1040482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+mn-lt"/>
              </a:rPr>
              <a:t>Thread B</a:t>
            </a:r>
          </a:p>
        </p:txBody>
      </p:sp>
      <p:sp>
        <p:nvSpPr>
          <p:cNvPr id="805897" name="Text Box 9"/>
          <p:cNvSpPr txBox="1">
            <a:spLocks noChangeArrowheads="1"/>
          </p:cNvSpPr>
          <p:nvPr/>
        </p:nvSpPr>
        <p:spPr bwMode="auto">
          <a:xfrm>
            <a:off x="2895600" y="3065463"/>
            <a:ext cx="1033268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latin typeface="+mn-lt"/>
              </a:rPr>
              <a:t>Thread C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322263" y="3598863"/>
            <a:ext cx="3505200" cy="2516187"/>
            <a:chOff x="322262" y="3598863"/>
            <a:chExt cx="4054475" cy="2516187"/>
          </a:xfrm>
        </p:grpSpPr>
        <p:sp>
          <p:nvSpPr>
            <p:cNvPr id="805894" name="Line 6"/>
            <p:cNvSpPr>
              <a:spLocks noChangeShapeType="1"/>
            </p:cNvSpPr>
            <p:nvPr/>
          </p:nvSpPr>
          <p:spPr bwMode="auto">
            <a:xfrm>
              <a:off x="795337" y="3598863"/>
              <a:ext cx="0" cy="30480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805898" name="Line 10"/>
            <p:cNvSpPr>
              <a:spLocks noChangeShapeType="1"/>
            </p:cNvSpPr>
            <p:nvPr/>
          </p:nvSpPr>
          <p:spPr bwMode="auto">
            <a:xfrm flipH="1">
              <a:off x="2303462" y="3905250"/>
              <a:ext cx="0" cy="60960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805899" name="Line 11"/>
            <p:cNvSpPr>
              <a:spLocks noChangeShapeType="1"/>
            </p:cNvSpPr>
            <p:nvPr/>
          </p:nvSpPr>
          <p:spPr bwMode="auto">
            <a:xfrm flipH="1">
              <a:off x="3827462" y="4514850"/>
              <a:ext cx="0" cy="38100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805900" name="Line 12"/>
            <p:cNvSpPr>
              <a:spLocks noChangeShapeType="1"/>
            </p:cNvSpPr>
            <p:nvPr/>
          </p:nvSpPr>
          <p:spPr bwMode="auto">
            <a:xfrm>
              <a:off x="779462" y="4895850"/>
              <a:ext cx="0" cy="60960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805901" name="Line 13"/>
            <p:cNvSpPr>
              <a:spLocks noChangeShapeType="1"/>
            </p:cNvSpPr>
            <p:nvPr/>
          </p:nvSpPr>
          <p:spPr bwMode="auto">
            <a:xfrm flipH="1">
              <a:off x="3827462" y="5505450"/>
              <a:ext cx="0" cy="60960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805902" name="Line 14"/>
            <p:cNvSpPr>
              <a:spLocks noChangeShapeType="1"/>
            </p:cNvSpPr>
            <p:nvPr/>
          </p:nvSpPr>
          <p:spPr bwMode="auto">
            <a:xfrm>
              <a:off x="338137" y="3903663"/>
              <a:ext cx="40386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805903" name="Line 15"/>
            <p:cNvSpPr>
              <a:spLocks noChangeShapeType="1"/>
            </p:cNvSpPr>
            <p:nvPr/>
          </p:nvSpPr>
          <p:spPr bwMode="auto">
            <a:xfrm>
              <a:off x="322262" y="4895850"/>
              <a:ext cx="40386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805904" name="Line 16"/>
            <p:cNvSpPr>
              <a:spLocks noChangeShapeType="1"/>
            </p:cNvSpPr>
            <p:nvPr/>
          </p:nvSpPr>
          <p:spPr bwMode="auto">
            <a:xfrm>
              <a:off x="322262" y="5505450"/>
              <a:ext cx="40386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805905" name="Line 17"/>
            <p:cNvSpPr>
              <a:spLocks noChangeShapeType="1"/>
            </p:cNvSpPr>
            <p:nvPr/>
          </p:nvSpPr>
          <p:spPr bwMode="auto">
            <a:xfrm>
              <a:off x="322262" y="6115050"/>
              <a:ext cx="40386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805906" name="Line 18"/>
            <p:cNvSpPr>
              <a:spLocks noChangeShapeType="1"/>
            </p:cNvSpPr>
            <p:nvPr/>
          </p:nvSpPr>
          <p:spPr bwMode="auto">
            <a:xfrm>
              <a:off x="322262" y="4514850"/>
              <a:ext cx="40386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805907" name="Line 19"/>
            <p:cNvSpPr>
              <a:spLocks noChangeShapeType="1"/>
            </p:cNvSpPr>
            <p:nvPr/>
          </p:nvSpPr>
          <p:spPr bwMode="auto">
            <a:xfrm>
              <a:off x="322262" y="3600450"/>
              <a:ext cx="40386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>
                <a:latin typeface="+mn-lt"/>
              </a:endParaRPr>
            </a:p>
          </p:txBody>
        </p:sp>
      </p:grpSp>
      <p:sp>
        <p:nvSpPr>
          <p:cNvPr id="23" name="Text Box 7"/>
          <p:cNvSpPr txBox="1">
            <a:spLocks noChangeArrowheads="1"/>
          </p:cNvSpPr>
          <p:nvPr/>
        </p:nvSpPr>
        <p:spPr bwMode="auto">
          <a:xfrm>
            <a:off x="5014397" y="3048000"/>
            <a:ext cx="1056700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+mn-lt"/>
              </a:rPr>
              <a:t>Thread A</a:t>
            </a:r>
          </a:p>
        </p:txBody>
      </p:sp>
      <p:sp>
        <p:nvSpPr>
          <p:cNvPr id="24" name="Text Box 8"/>
          <p:cNvSpPr txBox="1">
            <a:spLocks noChangeArrowheads="1"/>
          </p:cNvSpPr>
          <p:nvPr/>
        </p:nvSpPr>
        <p:spPr bwMode="auto">
          <a:xfrm>
            <a:off x="6309797" y="3048000"/>
            <a:ext cx="1040482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+mn-lt"/>
              </a:rPr>
              <a:t>Thread B</a:t>
            </a:r>
          </a:p>
        </p:txBody>
      </p:sp>
      <p:sp>
        <p:nvSpPr>
          <p:cNvPr id="25" name="Text Box 9"/>
          <p:cNvSpPr txBox="1">
            <a:spLocks noChangeArrowheads="1"/>
          </p:cNvSpPr>
          <p:nvPr/>
        </p:nvSpPr>
        <p:spPr bwMode="auto">
          <a:xfrm>
            <a:off x="7681397" y="3048000"/>
            <a:ext cx="1033268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latin typeface="+mn-lt"/>
              </a:rPr>
              <a:t>Thread C</a:t>
            </a:r>
          </a:p>
        </p:txBody>
      </p:sp>
      <p:sp>
        <p:nvSpPr>
          <p:cNvPr id="27" name="Line 6"/>
          <p:cNvSpPr>
            <a:spLocks noChangeShapeType="1"/>
          </p:cNvSpPr>
          <p:nvPr/>
        </p:nvSpPr>
        <p:spPr bwMode="auto">
          <a:xfrm>
            <a:off x="5517045" y="3581399"/>
            <a:ext cx="0" cy="912813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>
              <a:latin typeface="+mn-lt"/>
            </a:endParaRPr>
          </a:p>
        </p:txBody>
      </p:sp>
      <p:sp>
        <p:nvSpPr>
          <p:cNvPr id="28" name="Line 10"/>
          <p:cNvSpPr>
            <a:spLocks noChangeShapeType="1"/>
          </p:cNvSpPr>
          <p:nvPr/>
        </p:nvSpPr>
        <p:spPr bwMode="auto">
          <a:xfrm flipH="1">
            <a:off x="6858000" y="3887787"/>
            <a:ext cx="0" cy="975758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>
              <a:latin typeface="+mn-lt"/>
            </a:endParaRPr>
          </a:p>
        </p:txBody>
      </p:sp>
      <p:sp>
        <p:nvSpPr>
          <p:cNvPr id="29" name="Line 11"/>
          <p:cNvSpPr>
            <a:spLocks noChangeShapeType="1"/>
          </p:cNvSpPr>
          <p:nvPr/>
        </p:nvSpPr>
        <p:spPr bwMode="auto">
          <a:xfrm flipH="1">
            <a:off x="8153400" y="4497387"/>
            <a:ext cx="0" cy="16002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>
              <a:latin typeface="+mn-lt"/>
            </a:endParaRPr>
          </a:p>
        </p:txBody>
      </p:sp>
      <p:sp>
        <p:nvSpPr>
          <p:cNvPr id="30" name="Line 12"/>
          <p:cNvSpPr>
            <a:spLocks noChangeShapeType="1"/>
          </p:cNvSpPr>
          <p:nvPr/>
        </p:nvSpPr>
        <p:spPr bwMode="auto">
          <a:xfrm>
            <a:off x="5503321" y="4878387"/>
            <a:ext cx="0" cy="609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>
              <a:latin typeface="+mn-lt"/>
            </a:endParaRPr>
          </a:p>
        </p:txBody>
      </p:sp>
      <p:sp>
        <p:nvSpPr>
          <p:cNvPr id="31" name="Line 13"/>
          <p:cNvSpPr>
            <a:spLocks noChangeShapeType="1"/>
          </p:cNvSpPr>
          <p:nvPr/>
        </p:nvSpPr>
        <p:spPr bwMode="auto">
          <a:xfrm flipH="1">
            <a:off x="6858000" y="5487987"/>
            <a:ext cx="0" cy="609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>
              <a:latin typeface="+mn-lt"/>
            </a:endParaRPr>
          </a:p>
        </p:txBody>
      </p:sp>
      <p:sp>
        <p:nvSpPr>
          <p:cNvPr id="32" name="Line 14"/>
          <p:cNvSpPr>
            <a:spLocks noChangeShapeType="1"/>
          </p:cNvSpPr>
          <p:nvPr/>
        </p:nvSpPr>
        <p:spPr bwMode="auto">
          <a:xfrm>
            <a:off x="5121784" y="3886200"/>
            <a:ext cx="3491476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>
              <a:latin typeface="+mn-lt"/>
            </a:endParaRPr>
          </a:p>
        </p:txBody>
      </p:sp>
      <p:sp>
        <p:nvSpPr>
          <p:cNvPr id="33" name="Line 15"/>
          <p:cNvSpPr>
            <a:spLocks noChangeShapeType="1"/>
          </p:cNvSpPr>
          <p:nvPr/>
        </p:nvSpPr>
        <p:spPr bwMode="auto">
          <a:xfrm>
            <a:off x="5108060" y="4878387"/>
            <a:ext cx="3491476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>
              <a:latin typeface="+mn-lt"/>
            </a:endParaRPr>
          </a:p>
        </p:txBody>
      </p:sp>
      <p:sp>
        <p:nvSpPr>
          <p:cNvPr id="34" name="Line 16"/>
          <p:cNvSpPr>
            <a:spLocks noChangeShapeType="1"/>
          </p:cNvSpPr>
          <p:nvPr/>
        </p:nvSpPr>
        <p:spPr bwMode="auto">
          <a:xfrm>
            <a:off x="5108060" y="5487987"/>
            <a:ext cx="3491476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>
              <a:latin typeface="+mn-lt"/>
            </a:endParaRPr>
          </a:p>
        </p:txBody>
      </p:sp>
      <p:sp>
        <p:nvSpPr>
          <p:cNvPr id="35" name="Line 17"/>
          <p:cNvSpPr>
            <a:spLocks noChangeShapeType="1"/>
          </p:cNvSpPr>
          <p:nvPr/>
        </p:nvSpPr>
        <p:spPr bwMode="auto">
          <a:xfrm>
            <a:off x="5108060" y="6097587"/>
            <a:ext cx="3491476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>
              <a:latin typeface="+mn-lt"/>
            </a:endParaRPr>
          </a:p>
        </p:txBody>
      </p:sp>
      <p:sp>
        <p:nvSpPr>
          <p:cNvPr id="36" name="Line 18"/>
          <p:cNvSpPr>
            <a:spLocks noChangeShapeType="1"/>
          </p:cNvSpPr>
          <p:nvPr/>
        </p:nvSpPr>
        <p:spPr bwMode="auto">
          <a:xfrm>
            <a:off x="5108060" y="4497387"/>
            <a:ext cx="3491476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>
              <a:latin typeface="+mn-lt"/>
            </a:endParaRPr>
          </a:p>
        </p:txBody>
      </p:sp>
      <p:sp>
        <p:nvSpPr>
          <p:cNvPr id="37" name="Line 19"/>
          <p:cNvSpPr>
            <a:spLocks noChangeShapeType="1"/>
          </p:cNvSpPr>
          <p:nvPr/>
        </p:nvSpPr>
        <p:spPr bwMode="auto">
          <a:xfrm>
            <a:off x="5108060" y="3582987"/>
            <a:ext cx="3491476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>
              <a:latin typeface="+mn-lt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588999" y="6183868"/>
            <a:ext cx="2538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+mn-lt"/>
              </a:rPr>
              <a:t>Run 3 threads on 2 cores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91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Threads vs. Processes</a:t>
            </a:r>
          </a:p>
        </p:txBody>
      </p:sp>
      <p:sp>
        <p:nvSpPr>
          <p:cNvPr id="80691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8624887" cy="5351462"/>
          </a:xfrm>
        </p:spPr>
        <p:txBody>
          <a:bodyPr/>
          <a:lstStyle/>
          <a:p>
            <a:r>
              <a:rPr lang="en-US" sz="2600" dirty="0"/>
              <a:t>How threads and processes are similar</a:t>
            </a:r>
          </a:p>
          <a:p>
            <a:pPr lvl="1"/>
            <a:r>
              <a:rPr lang="en-US" sz="2200" dirty="0"/>
              <a:t>Each has its own logical control flow</a:t>
            </a:r>
          </a:p>
          <a:p>
            <a:pPr lvl="1"/>
            <a:r>
              <a:rPr lang="en-US" sz="2200" dirty="0"/>
              <a:t>Each can run concurrently with others (possibly on different cores)</a:t>
            </a:r>
          </a:p>
          <a:p>
            <a:pPr lvl="1"/>
            <a:r>
              <a:rPr lang="en-US" sz="2200" dirty="0"/>
              <a:t>Each is context switched</a:t>
            </a:r>
          </a:p>
          <a:p>
            <a:r>
              <a:rPr lang="en-US" sz="2600" dirty="0"/>
              <a:t>How threads and processes are different</a:t>
            </a:r>
          </a:p>
          <a:p>
            <a:pPr lvl="1"/>
            <a:r>
              <a:rPr lang="en-US" sz="2200" dirty="0"/>
              <a:t>Threads share all code and data (except local stacks)</a:t>
            </a:r>
          </a:p>
          <a:p>
            <a:pPr lvl="2"/>
            <a:r>
              <a:rPr lang="en-US" dirty="0"/>
              <a:t>Processes (typically) do not</a:t>
            </a:r>
          </a:p>
          <a:p>
            <a:pPr lvl="1"/>
            <a:r>
              <a:rPr lang="en-US" sz="2200" dirty="0"/>
              <a:t>Threads are somewhat less expensive than processes</a:t>
            </a:r>
          </a:p>
          <a:p>
            <a:pPr lvl="2"/>
            <a:r>
              <a:rPr lang="en-US" dirty="0"/>
              <a:t>Process control (creating and reaping) twice as expensive as thread control</a:t>
            </a:r>
          </a:p>
          <a:p>
            <a:pPr lvl="2"/>
            <a:r>
              <a:rPr lang="en-US" dirty="0"/>
              <a:t>Linux numbers:</a:t>
            </a:r>
          </a:p>
          <a:p>
            <a:pPr lvl="3"/>
            <a:r>
              <a:rPr lang="en-US" dirty="0"/>
              <a:t>~20K cycles to create and reap a process</a:t>
            </a:r>
          </a:p>
          <a:p>
            <a:pPr lvl="3"/>
            <a:r>
              <a:rPr lang="en-US" dirty="0"/>
              <a:t>~10K cycles (or less) to create and reap a thread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91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Threads vs. Signals</a:t>
            </a:r>
          </a:p>
        </p:txBody>
      </p:sp>
      <p:sp>
        <p:nvSpPr>
          <p:cNvPr id="80691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90513" y="3048000"/>
            <a:ext cx="8624887" cy="3143250"/>
          </a:xfrm>
        </p:spPr>
        <p:txBody>
          <a:bodyPr/>
          <a:lstStyle/>
          <a:p>
            <a:r>
              <a:rPr lang="en-US" sz="2600" dirty="0"/>
              <a:t>Signal handler shares state with regular program</a:t>
            </a:r>
          </a:p>
          <a:p>
            <a:pPr lvl="1"/>
            <a:r>
              <a:rPr lang="en-US" sz="2200" dirty="0"/>
              <a:t>Including stack</a:t>
            </a:r>
          </a:p>
          <a:p>
            <a:r>
              <a:rPr lang="en-US" sz="2600" dirty="0"/>
              <a:t>Signal handler interrupts normal program execution</a:t>
            </a:r>
          </a:p>
          <a:p>
            <a:pPr lvl="1"/>
            <a:r>
              <a:rPr lang="en-US" dirty="0"/>
              <a:t>Unexpected procedure call</a:t>
            </a:r>
          </a:p>
          <a:p>
            <a:pPr lvl="1"/>
            <a:r>
              <a:rPr lang="en-US" dirty="0"/>
              <a:t>Returns to regular execution stream</a:t>
            </a:r>
          </a:p>
          <a:p>
            <a:pPr lvl="1"/>
            <a:r>
              <a:rPr lang="en-US" i="1" dirty="0"/>
              <a:t>Not </a:t>
            </a:r>
            <a:r>
              <a:rPr lang="en-US" dirty="0"/>
              <a:t>a peer</a:t>
            </a:r>
          </a:p>
          <a:p>
            <a:r>
              <a:rPr lang="en-US" dirty="0"/>
              <a:t>Limited forms of synchronization</a:t>
            </a:r>
          </a:p>
          <a:p>
            <a:pPr lvl="1"/>
            <a:r>
              <a:rPr lang="en-US" dirty="0"/>
              <a:t>Main program can block / unblock signals</a:t>
            </a:r>
          </a:p>
          <a:p>
            <a:pPr lvl="1"/>
            <a:r>
              <a:rPr lang="en-US" dirty="0"/>
              <a:t>Main program can pause for signal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E4E5BFE-6A8E-EC4E-A15E-B5E738E6C663}"/>
              </a:ext>
            </a:extLst>
          </p:cNvPr>
          <p:cNvGrpSpPr/>
          <p:nvPr/>
        </p:nvGrpSpPr>
        <p:grpSpPr>
          <a:xfrm>
            <a:off x="2650207" y="1219200"/>
            <a:ext cx="3878852" cy="1663918"/>
            <a:chOff x="5124214" y="3549860"/>
            <a:chExt cx="3878852" cy="1663918"/>
          </a:xfrm>
        </p:grpSpPr>
        <p:sp>
          <p:nvSpPr>
            <p:cNvPr id="5" name="Line 93">
              <a:extLst>
                <a:ext uri="{FF2B5EF4-FFF2-40B4-BE49-F238E27FC236}">
                  <a16:creationId xmlns:a16="http://schemas.microsoft.com/office/drawing/2014/main" id="{F96DBE58-A063-984C-A494-AB871055D9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27452" y="3597703"/>
              <a:ext cx="0" cy="598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6" name="Line 94">
              <a:extLst>
                <a:ext uri="{FF2B5EF4-FFF2-40B4-BE49-F238E27FC236}">
                  <a16:creationId xmlns:a16="http://schemas.microsoft.com/office/drawing/2014/main" id="{5A1BB7E8-6B92-7846-936D-C4DF4B56A6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33802" y="4202541"/>
              <a:ext cx="24003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7" name="Line 95">
              <a:extLst>
                <a:ext uri="{FF2B5EF4-FFF2-40B4-BE49-F238E27FC236}">
                  <a16:creationId xmlns:a16="http://schemas.microsoft.com/office/drawing/2014/main" id="{EA091E02-3165-4540-BC58-ACA13875708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032514" y="4208891"/>
              <a:ext cx="0" cy="24647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8" name="Line 96">
              <a:extLst>
                <a:ext uri="{FF2B5EF4-FFF2-40B4-BE49-F238E27FC236}">
                  <a16:creationId xmlns:a16="http://schemas.microsoft.com/office/drawing/2014/main" id="{376113CD-B1E4-8349-8D61-0C8A6C9A03A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630627" y="4329541"/>
              <a:ext cx="2352675" cy="3873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9" name="Line 97">
              <a:extLst>
                <a:ext uri="{FF2B5EF4-FFF2-40B4-BE49-F238E27FC236}">
                  <a16:creationId xmlns:a16="http://schemas.microsoft.com/office/drawing/2014/main" id="{8442EA93-6320-5848-A479-040B227DD0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29039" y="4337478"/>
              <a:ext cx="3175" cy="8763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0" name="Text Box 101">
              <a:extLst>
                <a:ext uri="{FF2B5EF4-FFF2-40B4-BE49-F238E27FC236}">
                  <a16:creationId xmlns:a16="http://schemas.microsoft.com/office/drawing/2014/main" id="{72684CDF-E02F-7048-BA71-1BE90A2C4D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24214" y="3919966"/>
              <a:ext cx="547258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600" i="1">
                  <a:latin typeface="Helvetica" charset="0"/>
                </a:rPr>
                <a:t>I</a:t>
              </a:r>
              <a:r>
                <a:rPr lang="en-US" sz="1600" i="1" baseline="-25000">
                  <a:latin typeface="Helvetica" charset="0"/>
                </a:rPr>
                <a:t>curr</a:t>
              </a:r>
              <a:endParaRPr lang="en-US" sz="1600" i="1">
                <a:latin typeface="Helvetica" charset="0"/>
              </a:endParaRPr>
            </a:p>
          </p:txBody>
        </p:sp>
        <p:sp>
          <p:nvSpPr>
            <p:cNvPr id="11" name="Text Box 102">
              <a:extLst>
                <a:ext uri="{FF2B5EF4-FFF2-40B4-BE49-F238E27FC236}">
                  <a16:creationId xmlns:a16="http://schemas.microsoft.com/office/drawing/2014/main" id="{0966EC43-04B9-9140-8CA2-2B7C4A4CAC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24214" y="4116816"/>
              <a:ext cx="56106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600" i="1">
                  <a:latin typeface="Helvetica" charset="0"/>
                </a:rPr>
                <a:t>I</a:t>
              </a:r>
              <a:r>
                <a:rPr lang="en-US" sz="1600" i="1" baseline="-25000">
                  <a:latin typeface="Helvetica" charset="0"/>
                </a:rPr>
                <a:t>next</a:t>
              </a:r>
              <a:endParaRPr lang="en-US" sz="1600" i="1">
                <a:latin typeface="Helvetica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A332D41-F4C7-C244-8D7A-9EC14C3AE0A0}"/>
                </a:ext>
              </a:extLst>
            </p:cNvPr>
            <p:cNvSpPr txBox="1"/>
            <p:nvPr/>
          </p:nvSpPr>
          <p:spPr>
            <a:xfrm>
              <a:off x="5624003" y="3549860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800" i="1" dirty="0">
                <a:solidFill>
                  <a:srgbClr val="800000"/>
                </a:solidFill>
                <a:latin typeface="Calibri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DC38F55-E721-7846-B7F7-C937D81AD462}"/>
                </a:ext>
              </a:extLst>
            </p:cNvPr>
            <p:cNvSpPr txBox="1"/>
            <p:nvPr/>
          </p:nvSpPr>
          <p:spPr>
            <a:xfrm>
              <a:off x="8055371" y="3962400"/>
              <a:ext cx="9476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i="1" dirty="0">
                  <a:solidFill>
                    <a:srgbClr val="800000"/>
                  </a:solidFill>
                  <a:latin typeface="Calibri" pitchFamily="34" charset="0"/>
                </a:rPr>
                <a:t>Handler</a:t>
              </a:r>
            </a:p>
          </p:txBody>
        </p:sp>
        <p:sp>
          <p:nvSpPr>
            <p:cNvPr id="14" name="Line 95">
              <a:extLst>
                <a:ext uri="{FF2B5EF4-FFF2-40B4-BE49-F238E27FC236}">
                  <a16:creationId xmlns:a16="http://schemas.microsoft.com/office/drawing/2014/main" id="{F6E63681-4A27-EE4B-A9B6-2299DBB0CF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032514" y="4455370"/>
              <a:ext cx="0" cy="26152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B8ECFE4-54DC-2D4B-949F-88C7E45602BE}"/>
                </a:ext>
              </a:extLst>
            </p:cNvPr>
            <p:cNvSpPr txBox="1"/>
            <p:nvPr/>
          </p:nvSpPr>
          <p:spPr>
            <a:xfrm>
              <a:off x="6622092" y="3562560"/>
              <a:ext cx="97129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800" i="1" dirty="0">
                  <a:latin typeface="Calibri" pitchFamily="34" charset="0"/>
                </a:rPr>
                <a:t>Receive</a:t>
              </a:r>
            </a:p>
            <a:p>
              <a:pPr algn="ctr"/>
              <a:r>
                <a:rPr lang="en-US" sz="1800" i="1" dirty="0">
                  <a:latin typeface="Calibri" pitchFamily="34" charset="0"/>
                </a:rPr>
                <a:t>signal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0089100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93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33375"/>
            <a:ext cx="7962900" cy="573088"/>
          </a:xfrm>
        </p:spPr>
        <p:txBody>
          <a:bodyPr/>
          <a:lstStyle/>
          <a:p>
            <a:r>
              <a:rPr lang="en-US"/>
              <a:t>Posix Threads (Pthreads) Interface</a:t>
            </a:r>
          </a:p>
        </p:txBody>
      </p:sp>
      <p:sp>
        <p:nvSpPr>
          <p:cNvPr id="807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4500" y="914400"/>
            <a:ext cx="8394700" cy="5562600"/>
          </a:xfrm>
        </p:spPr>
        <p:txBody>
          <a:bodyPr/>
          <a:lstStyle/>
          <a:p>
            <a:r>
              <a:rPr lang="en-US" i="1" dirty="0" err="1"/>
              <a:t>Pthreads</a:t>
            </a:r>
            <a:r>
              <a:rPr lang="en-US" i="1" dirty="0"/>
              <a:t>:</a:t>
            </a:r>
            <a:r>
              <a:rPr lang="en-US" dirty="0"/>
              <a:t> Standard interface for ~60 functions that manipulate threads from C programs</a:t>
            </a:r>
          </a:p>
          <a:p>
            <a:pPr marL="457200" lvl="1" indent="0">
              <a:buNone/>
            </a:pPr>
            <a:endParaRPr lang="en-US" b="1" dirty="0">
              <a:latin typeface="Courier New" pitchFamily="49" charset="0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FFB742DD-201D-4425-A11C-00F242DCCC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7237746"/>
              </p:ext>
            </p:extLst>
          </p:nvPr>
        </p:nvGraphicFramePr>
        <p:xfrm>
          <a:off x="1133475" y="1905000"/>
          <a:ext cx="6457950" cy="4450080"/>
        </p:xfrm>
        <a:graphic>
          <a:graphicData uri="http://schemas.openxmlformats.org/drawingml/2006/table">
            <a:tbl>
              <a:tblPr firstRow="1">
                <a:tableStyleId>{D27102A9-8310-4765-A935-A1911B00CA55}</a:tableStyleId>
              </a:tblPr>
              <a:tblGrid>
                <a:gridCol w="3228975">
                  <a:extLst>
                    <a:ext uri="{9D8B030D-6E8A-4147-A177-3AD203B41FA5}">
                      <a16:colId xmlns:a16="http://schemas.microsoft.com/office/drawing/2014/main" val="3226273748"/>
                    </a:ext>
                  </a:extLst>
                </a:gridCol>
                <a:gridCol w="3228975">
                  <a:extLst>
                    <a:ext uri="{9D8B030D-6E8A-4147-A177-3AD203B41FA5}">
                      <a16:colId xmlns:a16="http://schemas.microsoft.com/office/drawing/2014/main" val="13137149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Thread API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Process API analogue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6588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Creating and reaping…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86037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    </a:t>
                      </a:r>
                      <a:r>
                        <a:rPr lang="en-US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pthread_create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028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    </a:t>
                      </a:r>
                      <a:r>
                        <a:rPr lang="en-US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pthread_join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waitpid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531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Determining your ID…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2303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    </a:t>
                      </a:r>
                      <a:r>
                        <a:rPr lang="en-US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pthread_self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getpid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140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Terminating execution…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8773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    </a:t>
                      </a:r>
                      <a:r>
                        <a:rPr lang="en-US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pthread_exit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215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    </a:t>
                      </a:r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return</a:t>
                      </a:r>
                      <a:r>
                        <a:rPr lang="en-US" dirty="0"/>
                        <a:t> from thread proc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return</a:t>
                      </a:r>
                      <a:r>
                        <a:rPr lang="en-US" dirty="0"/>
                        <a:t> from main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06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Synchronizing operations…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3461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    </a:t>
                      </a:r>
                      <a:r>
                        <a:rPr lang="en-US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pthread_mutex_lock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[no exact analogue]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103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    </a:t>
                      </a:r>
                      <a:r>
                        <a:rPr lang="en-US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pthread_mutex_unlock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43586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Deadlock</a:t>
            </a:r>
          </a:p>
        </p:txBody>
      </p:sp>
      <p:pic>
        <p:nvPicPr>
          <p:cNvPr id="1026" name="Picture 2" descr="http://people.sc.fsu.edu/~jburkardt/latex/monte_carlo_simulation/traffic_j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455" y="2043112"/>
            <a:ext cx="4762500" cy="3152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4" descr="https://lh3.googleusercontent.com/-q66TROhVilE/TXE1Fotn7OI/AAAAAAAAAIw/B3jfPvTZfCs/s1600/Deadlocking.gif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1030" name="Picture 6" descr="https://lh3.googleusercontent.com/-q66TROhVilE/TXE1Fotn7OI/AAAAAAAAAIw/B3jfPvTZfCs/s1600/Deadlocking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2362200"/>
            <a:ext cx="253365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591755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98376" y="5228272"/>
            <a:ext cx="6388287" cy="1477328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noAutofit/>
          </a:bodyPr>
          <a:lstStyle/>
          <a:p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>
                <a:solidFill>
                  <a:srgbClr val="4A00FF"/>
                </a:solidFill>
                <a:latin typeface="Courier New"/>
                <a:cs typeface="Courier New"/>
              </a:rPr>
              <a:t>thread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vargp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thread routine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"Hello, world!\n"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is-IS" sz="1600" dirty="0">
                <a:solidFill>
                  <a:srgbClr val="C200FF"/>
                </a:solidFill>
                <a:latin typeface="Courier New"/>
                <a:cs typeface="Courier New"/>
              </a:rPr>
              <a:t>return</a:t>
            </a:r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is-IS" sz="16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;                 </a:t>
            </a:r>
          </a:p>
          <a:p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} 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808970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Pthreads "hello, world" Program</a:t>
            </a:r>
          </a:p>
        </p:txBody>
      </p:sp>
      <p:sp>
        <p:nvSpPr>
          <p:cNvPr id="808963" name="Rectangle 3"/>
          <p:cNvSpPr>
            <a:spLocks noChangeArrowheads="1"/>
          </p:cNvSpPr>
          <p:nvPr/>
        </p:nvSpPr>
        <p:spPr bwMode="auto">
          <a:xfrm>
            <a:off x="76200" y="1397436"/>
            <a:ext cx="6410464" cy="3293209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 * </a:t>
            </a:r>
            <a:r>
              <a:rPr lang="en-US" sz="1600" dirty="0" err="1">
                <a:solidFill>
                  <a:srgbClr val="CB2418"/>
                </a:solidFill>
                <a:latin typeface="Courier New"/>
                <a:cs typeface="Courier New"/>
              </a:rPr>
              <a:t>hello.c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 - </a:t>
            </a:r>
            <a:r>
              <a:rPr lang="en-US" sz="1600" dirty="0" err="1">
                <a:solidFill>
                  <a:srgbClr val="CB2418"/>
                </a:solidFill>
                <a:latin typeface="Courier New"/>
                <a:cs typeface="Courier New"/>
              </a:rPr>
              <a:t>Pthreads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 "hello, world" program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926492"/>
                </a:solidFill>
                <a:latin typeface="Courier New"/>
                <a:cs typeface="Courier New"/>
              </a:rPr>
              <a:t>#include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</a:t>
            </a:r>
            <a:r>
              <a:rPr lang="en-US" sz="1600" dirty="0" err="1">
                <a:solidFill>
                  <a:srgbClr val="9D206F"/>
                </a:solidFill>
                <a:latin typeface="Courier New"/>
                <a:cs typeface="Courier New"/>
              </a:rPr>
              <a:t>csapp.h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>
                <a:solidFill>
                  <a:srgbClr val="4A00FF"/>
                </a:solidFill>
                <a:latin typeface="Courier New"/>
                <a:cs typeface="Courier New"/>
              </a:rPr>
              <a:t>thread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vargp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                    </a:t>
            </a: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r-FR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r-FR" sz="1600" dirty="0">
                <a:solidFill>
                  <a:srgbClr val="4A00FF"/>
                </a:solidFill>
                <a:latin typeface="Courier New"/>
                <a:cs typeface="Courier New"/>
              </a:rPr>
              <a:t>main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fr-FR" sz="1600" dirty="0" err="1">
                <a:solidFill>
                  <a:srgbClr val="000000"/>
                </a:solidFill>
                <a:latin typeface="Courier New"/>
                <a:cs typeface="Courier New"/>
              </a:rPr>
              <a:t>int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r-FR" sz="1600" dirty="0" err="1">
                <a:solidFill>
                  <a:srgbClr val="000000"/>
                </a:solidFill>
                <a:latin typeface="Courier New"/>
                <a:cs typeface="Courier New"/>
              </a:rPr>
              <a:t>argc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, char** </a:t>
            </a:r>
            <a:r>
              <a:rPr lang="fr-FR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pthread_t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tid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                           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Pthread_create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(&amp;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tid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thread, </a:t>
            </a:r>
            <a:r>
              <a:rPr lang="en-US" sz="16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Pthread_join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tid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                  </a:t>
            </a:r>
          </a:p>
          <a:p>
            <a:r>
              <a:rPr lang="it-IT" sz="1600" dirty="0">
                <a:solidFill>
                  <a:srgbClr val="000000"/>
                </a:solidFill>
                <a:latin typeface="Courier New"/>
                <a:cs typeface="Courier New"/>
              </a:rPr>
              <a:t>    return 0;                                  </a:t>
            </a:r>
          </a:p>
          <a:p>
            <a:r>
              <a:rPr lang="it-IT" sz="16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352800" y="1905000"/>
            <a:ext cx="5021969" cy="1752600"/>
            <a:chOff x="4114798" y="1905000"/>
            <a:chExt cx="5021969" cy="1752600"/>
          </a:xfrm>
        </p:grpSpPr>
        <p:sp>
          <p:nvSpPr>
            <p:cNvPr id="808964" name="Text Box 4"/>
            <p:cNvSpPr txBox="1">
              <a:spLocks noChangeArrowheads="1"/>
            </p:cNvSpPr>
            <p:nvPr/>
          </p:nvSpPr>
          <p:spPr bwMode="auto">
            <a:xfrm>
              <a:off x="7039643" y="1905000"/>
              <a:ext cx="2097124" cy="707886"/>
            </a:xfrm>
            <a:prstGeom prst="rect">
              <a:avLst/>
            </a:prstGeom>
            <a:solidFill>
              <a:srgbClr val="CC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 i="1">
                  <a:latin typeface="+mn-lt"/>
                </a:rPr>
                <a:t>Thread attributes </a:t>
              </a:r>
            </a:p>
            <a:p>
              <a:pPr algn="ctr"/>
              <a:r>
                <a:rPr lang="en-US" sz="2000" i="1">
                  <a:latin typeface="+mn-lt"/>
                </a:rPr>
                <a:t>(usually NULL)</a:t>
              </a:r>
            </a:p>
          </p:txBody>
        </p:sp>
        <p:sp>
          <p:nvSpPr>
            <p:cNvPr id="808967" name="Line 7"/>
            <p:cNvSpPr>
              <a:spLocks noChangeShapeType="1"/>
            </p:cNvSpPr>
            <p:nvPr/>
          </p:nvSpPr>
          <p:spPr bwMode="auto">
            <a:xfrm flipH="1">
              <a:off x="4114798" y="2286000"/>
              <a:ext cx="2993809" cy="1371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5257800" y="3870557"/>
            <a:ext cx="3539887" cy="707887"/>
            <a:chOff x="6019799" y="3191013"/>
            <a:chExt cx="3539887" cy="707887"/>
          </a:xfrm>
        </p:grpSpPr>
        <p:sp>
          <p:nvSpPr>
            <p:cNvPr id="808965" name="Text Box 5"/>
            <p:cNvSpPr txBox="1">
              <a:spLocks noChangeArrowheads="1"/>
            </p:cNvSpPr>
            <p:nvPr/>
          </p:nvSpPr>
          <p:spPr bwMode="auto">
            <a:xfrm>
              <a:off x="7352481" y="3191014"/>
              <a:ext cx="2207205" cy="707886"/>
            </a:xfrm>
            <a:prstGeom prst="rect">
              <a:avLst/>
            </a:prstGeom>
            <a:solidFill>
              <a:srgbClr val="CC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 i="1" dirty="0">
                  <a:latin typeface="+mn-lt"/>
                </a:rPr>
                <a:t>Thread arguments</a:t>
              </a:r>
            </a:p>
            <a:p>
              <a:pPr algn="ctr"/>
              <a:r>
                <a:rPr lang="en-US" sz="2000" i="1" dirty="0">
                  <a:latin typeface="+mn-lt"/>
                </a:rPr>
                <a:t>(void *p) </a:t>
              </a:r>
            </a:p>
          </p:txBody>
        </p:sp>
        <p:sp>
          <p:nvSpPr>
            <p:cNvPr id="808968" name="Line 8"/>
            <p:cNvSpPr>
              <a:spLocks noChangeShapeType="1"/>
            </p:cNvSpPr>
            <p:nvPr/>
          </p:nvSpPr>
          <p:spPr bwMode="auto">
            <a:xfrm flipH="1" flipV="1">
              <a:off x="6019799" y="3191013"/>
              <a:ext cx="1427034" cy="35394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3200400" y="4114800"/>
            <a:ext cx="4695877" cy="1552714"/>
            <a:chOff x="3810000" y="3857486"/>
            <a:chExt cx="4695877" cy="1552714"/>
          </a:xfrm>
        </p:grpSpPr>
        <p:sp>
          <p:nvSpPr>
            <p:cNvPr id="808966" name="Text Box 6"/>
            <p:cNvSpPr txBox="1">
              <a:spLocks noChangeArrowheads="1"/>
            </p:cNvSpPr>
            <p:nvPr/>
          </p:nvSpPr>
          <p:spPr bwMode="auto">
            <a:xfrm>
              <a:off x="6901552" y="4702314"/>
              <a:ext cx="1604325" cy="707886"/>
            </a:xfrm>
            <a:prstGeom prst="rect">
              <a:avLst/>
            </a:prstGeom>
            <a:solidFill>
              <a:srgbClr val="CC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 i="1" dirty="0">
                  <a:latin typeface="+mn-lt"/>
                </a:rPr>
                <a:t>Return value</a:t>
              </a:r>
            </a:p>
            <a:p>
              <a:pPr algn="ctr"/>
              <a:r>
                <a:rPr lang="en-US" sz="2000" i="1" dirty="0">
                  <a:latin typeface="+mn-lt"/>
                </a:rPr>
                <a:t>(void **p)</a:t>
              </a:r>
            </a:p>
          </p:txBody>
        </p:sp>
        <p:sp>
          <p:nvSpPr>
            <p:cNvPr id="808969" name="Line 9"/>
            <p:cNvSpPr>
              <a:spLocks noChangeShapeType="1"/>
            </p:cNvSpPr>
            <p:nvPr/>
          </p:nvSpPr>
          <p:spPr bwMode="auto">
            <a:xfrm flipH="1" flipV="1">
              <a:off x="3810000" y="3857486"/>
              <a:ext cx="3163098" cy="116232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6400800" y="6336268"/>
            <a:ext cx="820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7F7F7F"/>
                </a:solidFill>
                <a:latin typeface="Calibri" pitchFamily="34" charset="0"/>
              </a:rPr>
              <a:t>hello.c</a:t>
            </a:r>
            <a:endParaRPr lang="en-US" sz="1800" dirty="0">
              <a:solidFill>
                <a:srgbClr val="7F7F7F"/>
              </a:solidFill>
              <a:latin typeface="Calibri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2743200" y="2058888"/>
            <a:ext cx="2842459" cy="1598712"/>
            <a:chOff x="4114798" y="2058888"/>
            <a:chExt cx="5132216" cy="1598712"/>
          </a:xfrm>
        </p:grpSpPr>
        <p:sp>
          <p:nvSpPr>
            <p:cNvPr id="16" name="Text Box 4"/>
            <p:cNvSpPr txBox="1">
              <a:spLocks noChangeArrowheads="1"/>
            </p:cNvSpPr>
            <p:nvPr/>
          </p:nvSpPr>
          <p:spPr bwMode="auto">
            <a:xfrm>
              <a:off x="6929404" y="2058888"/>
              <a:ext cx="2317610" cy="400110"/>
            </a:xfrm>
            <a:prstGeom prst="rect">
              <a:avLst/>
            </a:prstGeom>
            <a:solidFill>
              <a:srgbClr val="CC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 i="1" dirty="0">
                  <a:latin typeface="+mn-lt"/>
                </a:rPr>
                <a:t>Thread ID</a:t>
              </a:r>
            </a:p>
          </p:txBody>
        </p:sp>
        <p:sp>
          <p:nvSpPr>
            <p:cNvPr id="17" name="Line 7"/>
            <p:cNvSpPr>
              <a:spLocks noChangeShapeType="1"/>
            </p:cNvSpPr>
            <p:nvPr/>
          </p:nvSpPr>
          <p:spPr bwMode="auto">
            <a:xfrm flipH="1">
              <a:off x="4114798" y="2286000"/>
              <a:ext cx="2885539" cy="1371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191000" y="3087588"/>
            <a:ext cx="4048080" cy="570012"/>
            <a:chOff x="4952998" y="2058888"/>
            <a:chExt cx="4048080" cy="570012"/>
          </a:xfrm>
        </p:grpSpPr>
        <p:sp>
          <p:nvSpPr>
            <p:cNvPr id="19" name="Text Box 4"/>
            <p:cNvSpPr txBox="1">
              <a:spLocks noChangeArrowheads="1"/>
            </p:cNvSpPr>
            <p:nvPr/>
          </p:nvSpPr>
          <p:spPr bwMode="auto">
            <a:xfrm>
              <a:off x="7175338" y="2058888"/>
              <a:ext cx="1825740" cy="400110"/>
            </a:xfrm>
            <a:prstGeom prst="rect">
              <a:avLst/>
            </a:prstGeom>
            <a:solidFill>
              <a:srgbClr val="CC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 i="1" dirty="0">
                  <a:latin typeface="+mn-lt"/>
                </a:rPr>
                <a:t>Thread routine</a:t>
              </a:r>
            </a:p>
          </p:txBody>
        </p:sp>
        <p:sp>
          <p:nvSpPr>
            <p:cNvPr id="20" name="Line 7"/>
            <p:cNvSpPr>
              <a:spLocks noChangeShapeType="1"/>
            </p:cNvSpPr>
            <p:nvPr/>
          </p:nvSpPr>
          <p:spPr bwMode="auto">
            <a:xfrm flipH="1">
              <a:off x="4952998" y="2286000"/>
              <a:ext cx="2268270" cy="3429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5665695" y="4321313"/>
            <a:ext cx="820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7F7F7F"/>
                </a:solidFill>
                <a:latin typeface="+mn-lt"/>
              </a:rPr>
              <a:t>hello.c</a:t>
            </a:r>
            <a:endParaRPr lang="en-US" sz="1800" dirty="0">
              <a:solidFill>
                <a:srgbClr val="7F7F7F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002" name="Rectangle 1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 of Threaded “hello, world”</a:t>
            </a:r>
          </a:p>
        </p:txBody>
      </p:sp>
      <p:sp>
        <p:nvSpPr>
          <p:cNvPr id="809987" name="Text Box 3"/>
          <p:cNvSpPr txBox="1">
            <a:spLocks noChangeArrowheads="1"/>
          </p:cNvSpPr>
          <p:nvPr/>
        </p:nvSpPr>
        <p:spPr bwMode="auto">
          <a:xfrm>
            <a:off x="2863850" y="1370290"/>
            <a:ext cx="1373092" cy="369332"/>
          </a:xfrm>
          <a:prstGeom prst="rect">
            <a:avLst/>
          </a:prstGeom>
          <a:solidFill>
            <a:srgbClr val="F1C7C7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+mn-lt"/>
              </a:rPr>
              <a:t>Main thread</a:t>
            </a:r>
          </a:p>
        </p:txBody>
      </p:sp>
      <p:sp>
        <p:nvSpPr>
          <p:cNvPr id="809988" name="Text Box 4"/>
          <p:cNvSpPr txBox="1">
            <a:spLocks noChangeArrowheads="1"/>
          </p:cNvSpPr>
          <p:nvPr/>
        </p:nvSpPr>
        <p:spPr bwMode="auto">
          <a:xfrm>
            <a:off x="5486706" y="2602190"/>
            <a:ext cx="1314144" cy="369332"/>
          </a:xfrm>
          <a:prstGeom prst="rect">
            <a:avLst/>
          </a:prstGeom>
          <a:solidFill>
            <a:srgbClr val="F1C7C7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+mn-lt"/>
              </a:rPr>
              <a:t>Peer thread</a:t>
            </a:r>
          </a:p>
        </p:txBody>
      </p:sp>
      <p:sp>
        <p:nvSpPr>
          <p:cNvPr id="809989" name="Line 5"/>
          <p:cNvSpPr>
            <a:spLocks noChangeShapeType="1"/>
          </p:cNvSpPr>
          <p:nvPr/>
        </p:nvSpPr>
        <p:spPr bwMode="auto">
          <a:xfrm>
            <a:off x="3531346" y="2057400"/>
            <a:ext cx="19050" cy="34131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809990" name="Line 6"/>
          <p:cNvSpPr>
            <a:spLocks noChangeShapeType="1"/>
          </p:cNvSpPr>
          <p:nvPr/>
        </p:nvSpPr>
        <p:spPr bwMode="auto">
          <a:xfrm>
            <a:off x="5969152" y="3260725"/>
            <a:ext cx="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809991" name="Text Box 7"/>
          <p:cNvSpPr txBox="1">
            <a:spLocks noChangeArrowheads="1"/>
          </p:cNvSpPr>
          <p:nvPr/>
        </p:nvSpPr>
        <p:spPr bwMode="auto">
          <a:xfrm>
            <a:off x="6045352" y="3549928"/>
            <a:ext cx="1901335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800" dirty="0">
                <a:latin typeface="Courier New"/>
                <a:cs typeface="Courier New"/>
              </a:rPr>
              <a:t>return NULL;</a:t>
            </a:r>
          </a:p>
        </p:txBody>
      </p:sp>
      <p:sp>
        <p:nvSpPr>
          <p:cNvPr id="809992" name="Line 8"/>
          <p:cNvSpPr>
            <a:spLocks noChangeShapeType="1"/>
          </p:cNvSpPr>
          <p:nvPr/>
        </p:nvSpPr>
        <p:spPr bwMode="auto">
          <a:xfrm>
            <a:off x="3531346" y="2514600"/>
            <a:ext cx="2437806" cy="746125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809993" name="Text Box 9"/>
          <p:cNvSpPr txBox="1">
            <a:spLocks noChangeArrowheads="1"/>
          </p:cNvSpPr>
          <p:nvPr/>
        </p:nvSpPr>
        <p:spPr bwMode="auto">
          <a:xfrm>
            <a:off x="807123" y="3502710"/>
            <a:ext cx="2634054" cy="64633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r"/>
            <a:r>
              <a:rPr lang="en-US" sz="1800" dirty="0">
                <a:solidFill>
                  <a:srgbClr val="FF0000"/>
                </a:solidFill>
                <a:latin typeface="+mn-lt"/>
              </a:rPr>
              <a:t>Main thread waits for </a:t>
            </a:r>
          </a:p>
          <a:p>
            <a:pPr algn="r"/>
            <a:r>
              <a:rPr lang="en-US" sz="1800" dirty="0">
                <a:solidFill>
                  <a:srgbClr val="FF0000"/>
                </a:solidFill>
                <a:latin typeface="+mn-lt"/>
              </a:rPr>
              <a:t>peer  thread to terminate</a:t>
            </a:r>
          </a:p>
        </p:txBody>
      </p:sp>
      <p:sp>
        <p:nvSpPr>
          <p:cNvPr id="809994" name="Line 10"/>
          <p:cNvSpPr>
            <a:spLocks noChangeShapeType="1"/>
          </p:cNvSpPr>
          <p:nvPr/>
        </p:nvSpPr>
        <p:spPr bwMode="auto">
          <a:xfrm flipH="1">
            <a:off x="3531346" y="3870325"/>
            <a:ext cx="2437806" cy="7620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809995" name="Text Box 11"/>
          <p:cNvSpPr txBox="1">
            <a:spLocks noChangeArrowheads="1"/>
          </p:cNvSpPr>
          <p:nvPr/>
        </p:nvSpPr>
        <p:spPr bwMode="auto">
          <a:xfrm>
            <a:off x="1687115" y="5024348"/>
            <a:ext cx="1806579" cy="120032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r"/>
            <a:r>
              <a:rPr lang="en-US" sz="1800" dirty="0">
                <a:latin typeface="Courier New"/>
                <a:cs typeface="Courier New"/>
              </a:rPr>
              <a:t>exit() </a:t>
            </a:r>
          </a:p>
          <a:p>
            <a:pPr algn="r"/>
            <a:r>
              <a:rPr lang="en-US" sz="1800" dirty="0">
                <a:solidFill>
                  <a:srgbClr val="FF0000"/>
                </a:solidFill>
                <a:latin typeface="+mn-lt"/>
              </a:rPr>
              <a:t>Terminates </a:t>
            </a:r>
          </a:p>
          <a:p>
            <a:pPr algn="r"/>
            <a:r>
              <a:rPr lang="en-US" sz="1800" dirty="0">
                <a:solidFill>
                  <a:srgbClr val="FF0000"/>
                </a:solidFill>
                <a:latin typeface="+mn-lt"/>
              </a:rPr>
              <a:t>main thread and </a:t>
            </a:r>
          </a:p>
          <a:p>
            <a:pPr algn="r"/>
            <a:r>
              <a:rPr lang="en-US" sz="1800" dirty="0">
                <a:solidFill>
                  <a:srgbClr val="FF0000"/>
                </a:solidFill>
                <a:latin typeface="+mn-lt"/>
              </a:rPr>
              <a:t>any peer threads</a:t>
            </a:r>
          </a:p>
        </p:txBody>
      </p:sp>
      <p:sp>
        <p:nvSpPr>
          <p:cNvPr id="809996" name="Text Box 12"/>
          <p:cNvSpPr txBox="1">
            <a:spLocks noChangeArrowheads="1"/>
          </p:cNvSpPr>
          <p:nvPr/>
        </p:nvSpPr>
        <p:spPr bwMode="auto">
          <a:xfrm>
            <a:off x="609600" y="2209800"/>
            <a:ext cx="2813573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800" b="0" dirty="0">
                <a:latin typeface="+mn-lt"/>
              </a:rPr>
              <a:t>call </a:t>
            </a:r>
            <a:r>
              <a:rPr lang="en-US" sz="1800" dirty="0" err="1">
                <a:latin typeface="Courier New"/>
                <a:cs typeface="Courier New"/>
              </a:rPr>
              <a:t>Pthread_create</a:t>
            </a:r>
            <a:r>
              <a:rPr lang="en-US" sz="1800" dirty="0">
                <a:latin typeface="Courier New"/>
                <a:cs typeface="Courier New"/>
              </a:rPr>
              <a:t>()</a:t>
            </a:r>
          </a:p>
        </p:txBody>
      </p:sp>
      <p:sp>
        <p:nvSpPr>
          <p:cNvPr id="809997" name="Text Box 13"/>
          <p:cNvSpPr txBox="1">
            <a:spLocks noChangeArrowheads="1"/>
          </p:cNvSpPr>
          <p:nvPr/>
        </p:nvSpPr>
        <p:spPr bwMode="auto">
          <a:xfrm>
            <a:off x="904648" y="3059668"/>
            <a:ext cx="2536529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800" b="0" dirty="0">
                <a:latin typeface="+mn-lt"/>
              </a:rPr>
              <a:t>call </a:t>
            </a:r>
            <a:r>
              <a:rPr lang="en-US" sz="1800" dirty="0" err="1">
                <a:latin typeface="Courier New"/>
                <a:cs typeface="Courier New"/>
              </a:rPr>
              <a:t>Pthread_join</a:t>
            </a:r>
            <a:r>
              <a:rPr lang="en-US" sz="1800" dirty="0">
                <a:latin typeface="Courier New"/>
                <a:cs typeface="Courier New"/>
              </a:rPr>
              <a:t>()</a:t>
            </a:r>
          </a:p>
        </p:txBody>
      </p:sp>
      <p:sp>
        <p:nvSpPr>
          <p:cNvPr id="809998" name="Text Box 14"/>
          <p:cNvSpPr txBox="1">
            <a:spLocks noChangeArrowheads="1"/>
          </p:cNvSpPr>
          <p:nvPr/>
        </p:nvSpPr>
        <p:spPr bwMode="auto">
          <a:xfrm>
            <a:off x="304800" y="4419600"/>
            <a:ext cx="322654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/>
            <a:r>
              <a:rPr lang="en-US" sz="1800" dirty="0" err="1">
                <a:latin typeface="Courier New"/>
                <a:cs typeface="Courier New"/>
              </a:rPr>
              <a:t>Pthread_join</a:t>
            </a:r>
            <a:r>
              <a:rPr lang="en-US" sz="1800" dirty="0">
                <a:latin typeface="Courier New"/>
                <a:cs typeface="Courier New"/>
              </a:rPr>
              <a:t>()</a:t>
            </a:r>
            <a:r>
              <a:rPr lang="en-US" sz="1800" b="0" dirty="0">
                <a:latin typeface="+mn-lt"/>
              </a:rPr>
              <a:t>returns</a:t>
            </a:r>
          </a:p>
        </p:txBody>
      </p:sp>
      <p:sp>
        <p:nvSpPr>
          <p:cNvPr id="809999" name="Text Box 15"/>
          <p:cNvSpPr txBox="1">
            <a:spLocks noChangeArrowheads="1"/>
          </p:cNvSpPr>
          <p:nvPr/>
        </p:nvSpPr>
        <p:spPr bwMode="auto">
          <a:xfrm>
            <a:off x="6026302" y="3199091"/>
            <a:ext cx="129284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800" dirty="0" err="1">
                <a:latin typeface="Courier New"/>
                <a:cs typeface="Courier New"/>
              </a:rPr>
              <a:t>printf</a:t>
            </a:r>
            <a:r>
              <a:rPr lang="en-US" sz="1800" dirty="0">
                <a:latin typeface="Courier New"/>
                <a:cs typeface="Courier New"/>
              </a:rPr>
              <a:t>()</a:t>
            </a:r>
          </a:p>
        </p:txBody>
      </p:sp>
      <p:sp>
        <p:nvSpPr>
          <p:cNvPr id="810000" name="Text Box 16"/>
          <p:cNvSpPr txBox="1">
            <a:spLocks noChangeArrowheads="1"/>
          </p:cNvSpPr>
          <p:nvPr/>
        </p:nvSpPr>
        <p:spPr bwMode="auto">
          <a:xfrm>
            <a:off x="6045352" y="3810000"/>
            <a:ext cx="1314144" cy="64633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+mn-lt"/>
              </a:rPr>
              <a:t>Peer thread</a:t>
            </a:r>
          </a:p>
          <a:p>
            <a:r>
              <a:rPr lang="en-US" sz="1800" dirty="0">
                <a:solidFill>
                  <a:srgbClr val="FF0000"/>
                </a:solidFill>
                <a:latin typeface="+mn-lt"/>
              </a:rPr>
              <a:t>terminates</a:t>
            </a:r>
          </a:p>
        </p:txBody>
      </p:sp>
      <p:sp>
        <p:nvSpPr>
          <p:cNvPr id="810001" name="Text Box 17"/>
          <p:cNvSpPr txBox="1">
            <a:spLocks noChangeArrowheads="1"/>
          </p:cNvSpPr>
          <p:nvPr/>
        </p:nvSpPr>
        <p:spPr bwMode="auto">
          <a:xfrm>
            <a:off x="76200" y="2514600"/>
            <a:ext cx="345514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/>
            <a:r>
              <a:rPr lang="en-US" sz="1800" dirty="0" err="1">
                <a:latin typeface="Courier New"/>
                <a:cs typeface="Courier New"/>
              </a:rPr>
              <a:t>Pthread_create</a:t>
            </a:r>
            <a:r>
              <a:rPr lang="en-US" sz="1800" dirty="0">
                <a:latin typeface="Courier New"/>
                <a:cs typeface="Courier New"/>
              </a:rPr>
              <a:t>()</a:t>
            </a:r>
            <a:r>
              <a:rPr lang="en-US" sz="1800" b="0" dirty="0">
                <a:latin typeface="+mn-lt"/>
              </a:rPr>
              <a:t>returns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0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9988" grpId="0" animBg="1"/>
      <p:bldP spid="809990" grpId="0" animBg="1"/>
      <p:bldP spid="809991" grpId="0"/>
      <p:bldP spid="809992" grpId="0" animBg="1"/>
      <p:bldP spid="809993" grpId="0"/>
      <p:bldP spid="809994" grpId="0" animBg="1"/>
      <p:bldP spid="809998" grpId="0"/>
      <p:bldP spid="809999" grpId="0"/>
      <p:bldP spid="810000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002" name="Rectangle 1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Or, …</a:t>
            </a:r>
          </a:p>
        </p:txBody>
      </p:sp>
      <p:sp>
        <p:nvSpPr>
          <p:cNvPr id="809987" name="Text Box 3"/>
          <p:cNvSpPr txBox="1">
            <a:spLocks noChangeArrowheads="1"/>
          </p:cNvSpPr>
          <p:nvPr/>
        </p:nvSpPr>
        <p:spPr bwMode="auto">
          <a:xfrm>
            <a:off x="2863850" y="1370290"/>
            <a:ext cx="1373092" cy="369332"/>
          </a:xfrm>
          <a:prstGeom prst="rect">
            <a:avLst/>
          </a:prstGeom>
          <a:solidFill>
            <a:srgbClr val="F1C7C7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+mn-lt"/>
              </a:rPr>
              <a:t>Main thread</a:t>
            </a:r>
          </a:p>
        </p:txBody>
      </p:sp>
      <p:sp>
        <p:nvSpPr>
          <p:cNvPr id="809988" name="Text Box 4"/>
          <p:cNvSpPr txBox="1">
            <a:spLocks noChangeArrowheads="1"/>
          </p:cNvSpPr>
          <p:nvPr/>
        </p:nvSpPr>
        <p:spPr bwMode="auto">
          <a:xfrm>
            <a:off x="5486706" y="2602190"/>
            <a:ext cx="1314144" cy="369332"/>
          </a:xfrm>
          <a:prstGeom prst="rect">
            <a:avLst/>
          </a:prstGeom>
          <a:solidFill>
            <a:srgbClr val="F1C7C7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+mn-lt"/>
              </a:rPr>
              <a:t>Peer thread</a:t>
            </a:r>
          </a:p>
        </p:txBody>
      </p:sp>
      <p:sp>
        <p:nvSpPr>
          <p:cNvPr id="809989" name="Line 5"/>
          <p:cNvSpPr>
            <a:spLocks noChangeShapeType="1"/>
          </p:cNvSpPr>
          <p:nvPr/>
        </p:nvSpPr>
        <p:spPr bwMode="auto">
          <a:xfrm>
            <a:off x="3531346" y="2057400"/>
            <a:ext cx="19050" cy="34131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809990" name="Line 6"/>
          <p:cNvSpPr>
            <a:spLocks noChangeShapeType="1"/>
          </p:cNvSpPr>
          <p:nvPr/>
        </p:nvSpPr>
        <p:spPr bwMode="auto">
          <a:xfrm>
            <a:off x="5969152" y="3260725"/>
            <a:ext cx="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809991" name="Text Box 7"/>
          <p:cNvSpPr txBox="1">
            <a:spLocks noChangeArrowheads="1"/>
          </p:cNvSpPr>
          <p:nvPr/>
        </p:nvSpPr>
        <p:spPr bwMode="auto">
          <a:xfrm>
            <a:off x="6045352" y="3549928"/>
            <a:ext cx="1901335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800" dirty="0">
                <a:latin typeface="Courier New"/>
                <a:cs typeface="Courier New"/>
              </a:rPr>
              <a:t>return NULL;</a:t>
            </a:r>
          </a:p>
        </p:txBody>
      </p:sp>
      <p:sp>
        <p:nvSpPr>
          <p:cNvPr id="809992" name="Line 8"/>
          <p:cNvSpPr>
            <a:spLocks noChangeShapeType="1"/>
          </p:cNvSpPr>
          <p:nvPr/>
        </p:nvSpPr>
        <p:spPr bwMode="auto">
          <a:xfrm>
            <a:off x="3531346" y="2514600"/>
            <a:ext cx="2437806" cy="746125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809993" name="Text Box 9"/>
          <p:cNvSpPr txBox="1">
            <a:spLocks noChangeArrowheads="1"/>
          </p:cNvSpPr>
          <p:nvPr/>
        </p:nvSpPr>
        <p:spPr bwMode="auto">
          <a:xfrm>
            <a:off x="609599" y="3364210"/>
            <a:ext cx="2831577" cy="92333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r"/>
            <a:r>
              <a:rPr lang="en-US" sz="1800" dirty="0">
                <a:solidFill>
                  <a:srgbClr val="FF0000"/>
                </a:solidFill>
                <a:latin typeface="+mn-lt"/>
              </a:rPr>
              <a:t>Main thread doesn’t need to wait for peer  thread to terminate</a:t>
            </a:r>
          </a:p>
        </p:txBody>
      </p:sp>
      <p:sp>
        <p:nvSpPr>
          <p:cNvPr id="809994" name="Line 10"/>
          <p:cNvSpPr>
            <a:spLocks noChangeShapeType="1"/>
          </p:cNvSpPr>
          <p:nvPr/>
        </p:nvSpPr>
        <p:spPr bwMode="auto">
          <a:xfrm flipH="1">
            <a:off x="3531346" y="3870325"/>
            <a:ext cx="2437806" cy="7620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809995" name="Text Box 11"/>
          <p:cNvSpPr txBox="1">
            <a:spLocks noChangeArrowheads="1"/>
          </p:cNvSpPr>
          <p:nvPr/>
        </p:nvSpPr>
        <p:spPr bwMode="auto">
          <a:xfrm>
            <a:off x="1687115" y="5024348"/>
            <a:ext cx="1806579" cy="120032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r"/>
            <a:r>
              <a:rPr lang="en-US" sz="1800" dirty="0">
                <a:latin typeface="Courier New"/>
                <a:cs typeface="Courier New"/>
              </a:rPr>
              <a:t>exit() </a:t>
            </a:r>
          </a:p>
          <a:p>
            <a:pPr algn="r"/>
            <a:r>
              <a:rPr lang="en-US" sz="1800" dirty="0">
                <a:solidFill>
                  <a:srgbClr val="FF0000"/>
                </a:solidFill>
                <a:latin typeface="+mn-lt"/>
              </a:rPr>
              <a:t>Terminates </a:t>
            </a:r>
          </a:p>
          <a:p>
            <a:pPr algn="r"/>
            <a:r>
              <a:rPr lang="en-US" sz="1800" dirty="0">
                <a:solidFill>
                  <a:srgbClr val="FF0000"/>
                </a:solidFill>
                <a:latin typeface="+mn-lt"/>
              </a:rPr>
              <a:t>main thread and </a:t>
            </a:r>
          </a:p>
          <a:p>
            <a:pPr algn="r"/>
            <a:r>
              <a:rPr lang="en-US" sz="1800" dirty="0">
                <a:solidFill>
                  <a:srgbClr val="FF0000"/>
                </a:solidFill>
                <a:latin typeface="+mn-lt"/>
              </a:rPr>
              <a:t>any peer threads</a:t>
            </a:r>
          </a:p>
        </p:txBody>
      </p:sp>
      <p:sp>
        <p:nvSpPr>
          <p:cNvPr id="809996" name="Text Box 12"/>
          <p:cNvSpPr txBox="1">
            <a:spLocks noChangeArrowheads="1"/>
          </p:cNvSpPr>
          <p:nvPr/>
        </p:nvSpPr>
        <p:spPr bwMode="auto">
          <a:xfrm>
            <a:off x="609600" y="2209800"/>
            <a:ext cx="2813573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800" b="0" dirty="0">
                <a:latin typeface="+mn-lt"/>
              </a:rPr>
              <a:t>call </a:t>
            </a:r>
            <a:r>
              <a:rPr lang="en-US" sz="1800" dirty="0" err="1">
                <a:latin typeface="Courier New"/>
                <a:cs typeface="Courier New"/>
              </a:rPr>
              <a:t>Pthread_create</a:t>
            </a:r>
            <a:r>
              <a:rPr lang="en-US" sz="1800" dirty="0">
                <a:latin typeface="Courier New"/>
                <a:cs typeface="Courier New"/>
              </a:rPr>
              <a:t>()</a:t>
            </a:r>
          </a:p>
        </p:txBody>
      </p:sp>
      <p:sp>
        <p:nvSpPr>
          <p:cNvPr id="809997" name="Text Box 13"/>
          <p:cNvSpPr txBox="1">
            <a:spLocks noChangeArrowheads="1"/>
          </p:cNvSpPr>
          <p:nvPr/>
        </p:nvSpPr>
        <p:spPr bwMode="auto">
          <a:xfrm>
            <a:off x="904648" y="3059668"/>
            <a:ext cx="2536529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800" b="0" dirty="0">
                <a:latin typeface="+mn-lt"/>
              </a:rPr>
              <a:t>call </a:t>
            </a:r>
            <a:r>
              <a:rPr lang="en-US" sz="1800" dirty="0" err="1">
                <a:latin typeface="Courier New"/>
                <a:cs typeface="Courier New"/>
              </a:rPr>
              <a:t>Pthread_join</a:t>
            </a:r>
            <a:r>
              <a:rPr lang="en-US" sz="1800" dirty="0">
                <a:latin typeface="Courier New"/>
                <a:cs typeface="Courier New"/>
              </a:rPr>
              <a:t>()</a:t>
            </a:r>
          </a:p>
        </p:txBody>
      </p:sp>
      <p:sp>
        <p:nvSpPr>
          <p:cNvPr id="809998" name="Text Box 14"/>
          <p:cNvSpPr txBox="1">
            <a:spLocks noChangeArrowheads="1"/>
          </p:cNvSpPr>
          <p:nvPr/>
        </p:nvSpPr>
        <p:spPr bwMode="auto">
          <a:xfrm>
            <a:off x="304800" y="4419600"/>
            <a:ext cx="322654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/>
            <a:r>
              <a:rPr lang="en-US" sz="1800" dirty="0" err="1">
                <a:latin typeface="Courier New"/>
                <a:cs typeface="Courier New"/>
              </a:rPr>
              <a:t>Pthread_join</a:t>
            </a:r>
            <a:r>
              <a:rPr lang="en-US" sz="1800" dirty="0">
                <a:latin typeface="Courier New"/>
                <a:cs typeface="Courier New"/>
              </a:rPr>
              <a:t>()</a:t>
            </a:r>
            <a:r>
              <a:rPr lang="en-US" sz="1800" b="0" dirty="0">
                <a:latin typeface="+mn-lt"/>
              </a:rPr>
              <a:t>returns</a:t>
            </a:r>
          </a:p>
        </p:txBody>
      </p:sp>
      <p:sp>
        <p:nvSpPr>
          <p:cNvPr id="809999" name="Text Box 15"/>
          <p:cNvSpPr txBox="1">
            <a:spLocks noChangeArrowheads="1"/>
          </p:cNvSpPr>
          <p:nvPr/>
        </p:nvSpPr>
        <p:spPr bwMode="auto">
          <a:xfrm>
            <a:off x="6026302" y="3199091"/>
            <a:ext cx="129284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800" dirty="0" err="1">
                <a:latin typeface="Courier New"/>
                <a:cs typeface="Courier New"/>
              </a:rPr>
              <a:t>printf</a:t>
            </a:r>
            <a:r>
              <a:rPr lang="en-US" sz="1800" dirty="0">
                <a:latin typeface="Courier New"/>
                <a:cs typeface="Courier New"/>
              </a:rPr>
              <a:t>()</a:t>
            </a:r>
          </a:p>
        </p:txBody>
      </p:sp>
      <p:sp>
        <p:nvSpPr>
          <p:cNvPr id="810000" name="Text Box 16"/>
          <p:cNvSpPr txBox="1">
            <a:spLocks noChangeArrowheads="1"/>
          </p:cNvSpPr>
          <p:nvPr/>
        </p:nvSpPr>
        <p:spPr bwMode="auto">
          <a:xfrm>
            <a:off x="6045352" y="3810000"/>
            <a:ext cx="1314144" cy="64633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+mn-lt"/>
              </a:rPr>
              <a:t>Peer thread</a:t>
            </a:r>
          </a:p>
          <a:p>
            <a:r>
              <a:rPr lang="en-US" sz="1800" dirty="0">
                <a:solidFill>
                  <a:srgbClr val="FF0000"/>
                </a:solidFill>
                <a:latin typeface="+mn-lt"/>
              </a:rPr>
              <a:t>terminates</a:t>
            </a:r>
          </a:p>
        </p:txBody>
      </p:sp>
      <p:sp>
        <p:nvSpPr>
          <p:cNvPr id="810001" name="Text Box 17"/>
          <p:cNvSpPr txBox="1">
            <a:spLocks noChangeArrowheads="1"/>
          </p:cNvSpPr>
          <p:nvPr/>
        </p:nvSpPr>
        <p:spPr bwMode="auto">
          <a:xfrm>
            <a:off x="76200" y="2514600"/>
            <a:ext cx="345514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/>
            <a:r>
              <a:rPr lang="en-US" sz="1800" dirty="0" err="1">
                <a:latin typeface="Courier New"/>
                <a:cs typeface="Courier New"/>
              </a:rPr>
              <a:t>Pthread_create</a:t>
            </a:r>
            <a:r>
              <a:rPr lang="en-US" sz="1800" dirty="0">
                <a:latin typeface="Courier New"/>
                <a:cs typeface="Courier New"/>
              </a:rPr>
              <a:t>()</a:t>
            </a:r>
            <a:r>
              <a:rPr lang="en-US" sz="1800" b="0" dirty="0">
                <a:latin typeface="+mn-lt"/>
              </a:rPr>
              <a:t>returns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410200" y="5111799"/>
            <a:ext cx="3505200" cy="138499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alibri" pitchFamily="34" charset="0"/>
              </a:rPr>
              <a:t>And many </a:t>
            </a:r>
            <a:r>
              <a:rPr lang="en-US" sz="2800" dirty="0" err="1">
                <a:latin typeface="Calibri" pitchFamily="34" charset="0"/>
              </a:rPr>
              <a:t>many</a:t>
            </a:r>
            <a:r>
              <a:rPr lang="en-US" sz="2800" dirty="0">
                <a:latin typeface="Calibri" pitchFamily="34" charset="0"/>
              </a:rPr>
              <a:t> more possible ways for this code to execute.</a:t>
            </a:r>
          </a:p>
        </p:txBody>
      </p:sp>
    </p:spTree>
    <p:extLst>
      <p:ext uri="{BB962C8B-B14F-4D97-AF65-F5344CB8AC3E}">
        <p14:creationId xmlns:p14="http://schemas.microsoft.com/office/powerpoint/2010/main" val="3867599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0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9988" grpId="0" animBg="1"/>
      <p:bldP spid="809990" grpId="0" animBg="1"/>
      <p:bldP spid="809991" grpId="0"/>
      <p:bldP spid="809992" grpId="0" animBg="1"/>
      <p:bldP spid="809993" grpId="0"/>
      <p:bldP spid="809994" grpId="0" animBg="1"/>
      <p:bldP spid="809998" grpId="0"/>
      <p:bldP spid="809999" grpId="0"/>
      <p:bldP spid="810000" grpId="0"/>
      <p:bldP spid="2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012" name="Rectangle 4"/>
          <p:cNvSpPr>
            <a:spLocks noGrp="1" noChangeArrowheads="1"/>
          </p:cNvSpPr>
          <p:nvPr>
            <p:ph type="title"/>
          </p:nvPr>
        </p:nvSpPr>
        <p:spPr>
          <a:xfrm>
            <a:off x="357018" y="228600"/>
            <a:ext cx="7592093" cy="762000"/>
          </a:xfrm>
        </p:spPr>
        <p:txBody>
          <a:bodyPr/>
          <a:lstStyle/>
          <a:p>
            <a:r>
              <a:rPr lang="en-US"/>
              <a:t>Thread-Based Concurrent Echo Server</a:t>
            </a:r>
          </a:p>
        </p:txBody>
      </p:sp>
      <p:sp>
        <p:nvSpPr>
          <p:cNvPr id="811011" name="Rectangle 3"/>
          <p:cNvSpPr>
            <a:spLocks noChangeArrowheads="1"/>
          </p:cNvSpPr>
          <p:nvPr/>
        </p:nvSpPr>
        <p:spPr bwMode="auto">
          <a:xfrm>
            <a:off x="381000" y="998589"/>
            <a:ext cx="8495835" cy="4421724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4A00FF"/>
                </a:solidFill>
                <a:latin typeface="Courier New"/>
                <a:cs typeface="Courier New"/>
              </a:rPr>
              <a:t>main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argc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pPr>
              <a:lnSpc>
                <a:spcPct val="110000"/>
              </a:lnSpc>
            </a:pP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pPr>
              <a:lnSpc>
                <a:spcPct val="110000"/>
              </a:lnSpc>
            </a:pP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listenfd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connfdp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pPr>
              <a:lnSpc>
                <a:spcPct val="110000"/>
              </a:lnSpc>
            </a:pP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socklen_t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clientlen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pPr>
              <a:lnSpc>
                <a:spcPct val="110000"/>
              </a:lnSpc>
            </a:pP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C200FF"/>
                </a:solidFill>
                <a:latin typeface="Courier New"/>
                <a:cs typeface="Courier New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sockaddr_storage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clientaddr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pPr>
              <a:lnSpc>
                <a:spcPct val="110000"/>
              </a:lnSpc>
            </a:pP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pthread_t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tid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pPr>
              <a:lnSpc>
                <a:spcPct val="110000"/>
              </a:lnSpc>
            </a:pP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>
              <a:lnSpc>
                <a:spcPct val="110000"/>
              </a:lnSpc>
            </a:pPr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    listenfd = Open_listenfd(argv[1]);</a:t>
            </a:r>
          </a:p>
          <a:p>
            <a:pPr>
              <a:lnSpc>
                <a:spcPct val="110000"/>
              </a:lnSpc>
            </a:pP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while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(1) {</a:t>
            </a:r>
          </a:p>
          <a:p>
            <a:pPr>
              <a:lnSpc>
                <a:spcPct val="110000"/>
              </a:lnSpc>
            </a:pP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clientlen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=</a:t>
            </a:r>
            <a:r>
              <a:rPr lang="en-US" sz="1600" dirty="0" err="1">
                <a:solidFill>
                  <a:srgbClr val="C200FF"/>
                </a:solidFill>
                <a:latin typeface="Courier New"/>
                <a:cs typeface="Courier New"/>
              </a:rPr>
              <a:t>sizeof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C200FF"/>
                </a:solidFill>
                <a:latin typeface="Courier New"/>
                <a:cs typeface="Courier New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sockaddr_storage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pPr>
              <a:lnSpc>
                <a:spcPct val="110000"/>
              </a:lnSpc>
            </a:pPr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nl-NL" sz="1600" dirty="0" err="1">
                <a:solidFill>
                  <a:srgbClr val="000000"/>
                </a:solidFill>
                <a:latin typeface="Courier New"/>
                <a:cs typeface="Courier New"/>
              </a:rPr>
              <a:t>connfdp</a:t>
            </a:r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nl-NL" sz="1600" dirty="0" err="1">
                <a:solidFill>
                  <a:srgbClr val="000000"/>
                </a:solidFill>
                <a:latin typeface="Courier New"/>
                <a:cs typeface="Courier New"/>
              </a:rPr>
              <a:t>Malloc</a:t>
            </a:r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nl-NL" sz="1600" dirty="0" err="1">
                <a:solidFill>
                  <a:srgbClr val="C200FF"/>
                </a:solidFill>
                <a:latin typeface="Courier New"/>
                <a:cs typeface="Courier New"/>
              </a:rPr>
              <a:t>sizeof</a:t>
            </a:r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nl-NL" sz="1600" dirty="0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)); </a:t>
            </a:r>
          </a:p>
          <a:p>
            <a:pPr>
              <a:lnSpc>
                <a:spcPct val="110000"/>
              </a:lnSpc>
            </a:pPr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	*connfdp = Accept(listenfd, (</a:t>
            </a:r>
            <a:r>
              <a:rPr lang="nl-NL" sz="1600" dirty="0">
                <a:solidFill>
                  <a:srgbClr val="2D961E"/>
                </a:solidFill>
                <a:latin typeface="Courier New"/>
                <a:cs typeface="Courier New"/>
              </a:rPr>
              <a:t>SA</a:t>
            </a:r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 *) &amp;clientaddr, &amp;clientlen); </a:t>
            </a:r>
          </a:p>
          <a:p>
            <a:pPr>
              <a:lnSpc>
                <a:spcPct val="110000"/>
              </a:lnSpc>
            </a:pPr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nl-NL" sz="1600" dirty="0" err="1">
                <a:solidFill>
                  <a:srgbClr val="000000"/>
                </a:solidFill>
                <a:latin typeface="Courier New"/>
                <a:cs typeface="Courier New"/>
              </a:rPr>
              <a:t>Pthread_create</a:t>
            </a:r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(&amp;</a:t>
            </a:r>
            <a:r>
              <a:rPr lang="nl-NL" sz="1600" dirty="0" err="1">
                <a:solidFill>
                  <a:srgbClr val="000000"/>
                </a:solidFill>
                <a:latin typeface="Courier New"/>
                <a:cs typeface="Courier New"/>
              </a:rPr>
              <a:t>tid</a:t>
            </a:r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nl-NL" sz="16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, thread, </a:t>
            </a:r>
            <a:r>
              <a:rPr lang="nl-NL" sz="1600" dirty="0" err="1">
                <a:solidFill>
                  <a:srgbClr val="000000"/>
                </a:solidFill>
                <a:latin typeface="Courier New"/>
                <a:cs typeface="Courier New"/>
              </a:rPr>
              <a:t>connfdp</a:t>
            </a:r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pPr>
              <a:lnSpc>
                <a:spcPct val="110000"/>
              </a:lnSpc>
            </a:pPr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pPr>
              <a:lnSpc>
                <a:spcPct val="110000"/>
              </a:lnSpc>
            </a:pPr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    return 0;</a:t>
            </a:r>
          </a:p>
          <a:p>
            <a:pPr>
              <a:lnSpc>
                <a:spcPct val="110000"/>
              </a:lnSpc>
            </a:pPr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24361" y="4737330"/>
            <a:ext cx="1481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7F7F7F"/>
                </a:solidFill>
                <a:latin typeface="Calibri" pitchFamily="34" charset="0"/>
              </a:rPr>
              <a:t>echoservert.c</a:t>
            </a:r>
            <a:endParaRPr lang="en-US" sz="1800" dirty="0">
              <a:solidFill>
                <a:srgbClr val="7F7F7F"/>
              </a:solidFill>
              <a:latin typeface="Calibri" pitchFamily="34" charset="0"/>
            </a:endParaRPr>
          </a:p>
        </p:txBody>
      </p:sp>
      <p:sp>
        <p:nvSpPr>
          <p:cNvPr id="8" name="Rectangle 6"/>
          <p:cNvSpPr txBox="1">
            <a:spLocks noChangeArrowheads="1"/>
          </p:cNvSpPr>
          <p:nvPr/>
        </p:nvSpPr>
        <p:spPr bwMode="auto">
          <a:xfrm>
            <a:off x="357018" y="5334000"/>
            <a:ext cx="8307387" cy="1319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/>
            <a:r>
              <a:rPr lang="en-US" b="0" kern="0" dirty="0"/>
              <a:t>Spawn new thread for each client</a:t>
            </a:r>
          </a:p>
          <a:p>
            <a:pPr lvl="1"/>
            <a:r>
              <a:rPr lang="en-US" b="0" kern="0" dirty="0"/>
              <a:t>Pass it copy of connection file descriptor</a:t>
            </a:r>
          </a:p>
          <a:p>
            <a:pPr lvl="1"/>
            <a:r>
              <a:rPr lang="en-US" b="0" kern="0" dirty="0"/>
              <a:t>Note use of </a:t>
            </a:r>
            <a:r>
              <a:rPr lang="en-US" kern="0" dirty="0" err="1">
                <a:latin typeface="Courier New"/>
                <a:cs typeface="Courier New"/>
              </a:rPr>
              <a:t>Malloc</a:t>
            </a:r>
            <a:r>
              <a:rPr lang="en-US" kern="0" dirty="0">
                <a:latin typeface="Courier New"/>
                <a:cs typeface="Courier New"/>
              </a:rPr>
              <a:t>()</a:t>
            </a:r>
            <a:r>
              <a:rPr lang="en-US" b="0" kern="0" dirty="0"/>
              <a:t>! [but not </a:t>
            </a:r>
            <a:r>
              <a:rPr lang="en-US" kern="0" dirty="0">
                <a:latin typeface="Courier New"/>
                <a:cs typeface="Courier New"/>
              </a:rPr>
              <a:t>Free()</a:t>
            </a:r>
            <a:r>
              <a:rPr lang="en-US" b="0" kern="0" dirty="0"/>
              <a:t>]</a:t>
            </a:r>
          </a:p>
          <a:p>
            <a:pPr lvl="1"/>
            <a:endParaRPr lang="en-US" b="0" kern="0" dirty="0"/>
          </a:p>
        </p:txBody>
      </p:sp>
      <p:sp>
        <p:nvSpPr>
          <p:cNvPr id="2" name="TextBox 1"/>
          <p:cNvSpPr txBox="1"/>
          <p:nvPr/>
        </p:nvSpPr>
        <p:spPr>
          <a:xfrm>
            <a:off x="4150757" y="6253102"/>
            <a:ext cx="1846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2"/>
            <a:r>
              <a:rPr lang="en-US" sz="2000" b="0" kern="0" dirty="0">
                <a:latin typeface="+mn-lt"/>
              </a:rPr>
              <a:t>   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034" name="Rectangle 2"/>
          <p:cNvSpPr>
            <a:spLocks noGrp="1" noChangeArrowheads="1"/>
          </p:cNvSpPr>
          <p:nvPr>
            <p:ph type="title"/>
          </p:nvPr>
        </p:nvSpPr>
        <p:spPr>
          <a:xfrm>
            <a:off x="325438" y="334963"/>
            <a:ext cx="8534400" cy="573087"/>
          </a:xfrm>
        </p:spPr>
        <p:txBody>
          <a:bodyPr/>
          <a:lstStyle/>
          <a:p>
            <a:r>
              <a:rPr lang="en-US"/>
              <a:t>Thread-Based Concurrent Server (cont)</a:t>
            </a:r>
          </a:p>
        </p:txBody>
      </p:sp>
      <p:sp>
        <p:nvSpPr>
          <p:cNvPr id="812035" name="Rectangle 3"/>
          <p:cNvSpPr>
            <a:spLocks noChangeArrowheads="1"/>
          </p:cNvSpPr>
          <p:nvPr/>
        </p:nvSpPr>
        <p:spPr bwMode="auto">
          <a:xfrm>
            <a:off x="838200" y="1407855"/>
            <a:ext cx="4508265" cy="2554545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Thread routine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>
                <a:solidFill>
                  <a:srgbClr val="4A00FF"/>
                </a:solidFill>
                <a:latin typeface="Courier New"/>
                <a:cs typeface="Courier New"/>
              </a:rPr>
              <a:t>thread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vargp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r-FR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r-FR" sz="1600" dirty="0" err="1">
                <a:solidFill>
                  <a:srgbClr val="C1651C"/>
                </a:solidFill>
                <a:latin typeface="Courier New"/>
                <a:cs typeface="Courier New"/>
              </a:rPr>
              <a:t>connfd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= *((</a:t>
            </a:r>
            <a:r>
              <a:rPr lang="fr-FR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*)</a:t>
            </a:r>
            <a:r>
              <a:rPr lang="fr-FR" sz="1600" dirty="0" err="1">
                <a:solidFill>
                  <a:srgbClr val="000000"/>
                </a:solidFill>
                <a:latin typeface="Courier New"/>
                <a:cs typeface="Courier New"/>
              </a:rPr>
              <a:t>vargp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Pthread_detach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pthread_self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());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Free(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vargp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                   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echo(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connfd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Close(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connfd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81203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90513" y="4267200"/>
            <a:ext cx="8307387" cy="2255837"/>
          </a:xfrm>
        </p:spPr>
        <p:txBody>
          <a:bodyPr/>
          <a:lstStyle/>
          <a:p>
            <a:pPr lvl="1"/>
            <a:r>
              <a:rPr lang="en-US" sz="2600" dirty="0"/>
              <a:t>Run thread in “detached” mode.</a:t>
            </a:r>
          </a:p>
          <a:p>
            <a:pPr lvl="2"/>
            <a:r>
              <a:rPr lang="en-US" sz="2200" dirty="0"/>
              <a:t>Runs independently of other threads</a:t>
            </a:r>
          </a:p>
          <a:p>
            <a:pPr lvl="2"/>
            <a:r>
              <a:rPr lang="en-US" sz="2200" dirty="0"/>
              <a:t>Reaped automatically (by kernel) when it terminates</a:t>
            </a:r>
          </a:p>
          <a:p>
            <a:pPr lvl="1"/>
            <a:r>
              <a:rPr lang="en-US" sz="2600" dirty="0"/>
              <a:t>Free storage allocated to hold </a:t>
            </a:r>
            <a:r>
              <a:rPr lang="en-US" sz="2600" b="1" dirty="0" err="1">
                <a:latin typeface="Courier New"/>
                <a:cs typeface="Courier New"/>
              </a:rPr>
              <a:t>connfd</a:t>
            </a:r>
            <a:endParaRPr lang="en-US" sz="2600" dirty="0">
              <a:latin typeface="+mn-lt"/>
              <a:cs typeface="Courier New"/>
            </a:endParaRPr>
          </a:p>
          <a:p>
            <a:pPr lvl="1"/>
            <a:r>
              <a:rPr lang="en-US" sz="2600" dirty="0">
                <a:latin typeface="+mn-lt"/>
                <a:cs typeface="Courier New"/>
              </a:rPr>
              <a:t>Close </a:t>
            </a:r>
            <a:r>
              <a:rPr lang="en-US" sz="2600" b="1" dirty="0" err="1">
                <a:latin typeface="Courier New"/>
                <a:cs typeface="Courier New"/>
              </a:rPr>
              <a:t>connfd</a:t>
            </a:r>
            <a:r>
              <a:rPr lang="en-US" sz="2600" dirty="0">
                <a:latin typeface="+mn-lt"/>
                <a:cs typeface="Courier New"/>
              </a:rPr>
              <a:t> (important!)</a:t>
            </a:r>
            <a:endParaRPr lang="en-US" sz="2600" dirty="0">
              <a:latin typeface="Courier New"/>
              <a:cs typeface="Courier New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47112" y="3593068"/>
            <a:ext cx="1481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7F7F7F"/>
                </a:solidFill>
                <a:latin typeface="Calibri" pitchFamily="34" charset="0"/>
              </a:rPr>
              <a:t>echoservert.c</a:t>
            </a:r>
            <a:endParaRPr lang="en-US" sz="1800" dirty="0">
              <a:solidFill>
                <a:srgbClr val="7F7F7F"/>
              </a:solidFill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Thread-based Server Execution Model</a:t>
            </a:r>
          </a:p>
        </p:txBody>
      </p:sp>
      <p:sp>
        <p:nvSpPr>
          <p:cNvPr id="910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4386043"/>
            <a:ext cx="8307387" cy="2025650"/>
          </a:xfrm>
        </p:spPr>
        <p:txBody>
          <a:bodyPr/>
          <a:lstStyle/>
          <a:p>
            <a:pPr lvl="1"/>
            <a:r>
              <a:rPr lang="en-US" sz="2600" dirty="0"/>
              <a:t>Each client handled by individual peer thread</a:t>
            </a:r>
          </a:p>
          <a:p>
            <a:pPr lvl="1"/>
            <a:r>
              <a:rPr lang="en-US" sz="2600" dirty="0"/>
              <a:t>Threads share all process state except TID</a:t>
            </a:r>
          </a:p>
          <a:p>
            <a:pPr lvl="1"/>
            <a:r>
              <a:rPr lang="en-US" sz="2600" dirty="0"/>
              <a:t>Each thread has a separate stack for local variables</a:t>
            </a:r>
          </a:p>
        </p:txBody>
      </p:sp>
      <p:sp>
        <p:nvSpPr>
          <p:cNvPr id="910340" name="Rectangle 4"/>
          <p:cNvSpPr>
            <a:spLocks noChangeArrowheads="1"/>
          </p:cNvSpPr>
          <p:nvPr/>
        </p:nvSpPr>
        <p:spPr bwMode="auto">
          <a:xfrm>
            <a:off x="1828800" y="2667000"/>
            <a:ext cx="1114425" cy="1249363"/>
          </a:xfrm>
          <a:prstGeom prst="rect">
            <a:avLst/>
          </a:prstGeom>
          <a:solidFill>
            <a:srgbClr val="F6F5BD"/>
          </a:solidFill>
          <a:ln w="2857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+mn-lt"/>
              </a:rPr>
              <a:t>Client 1</a:t>
            </a:r>
          </a:p>
          <a:p>
            <a:pPr algn="ctr"/>
            <a:r>
              <a:rPr lang="en-US" sz="1800" dirty="0">
                <a:latin typeface="+mn-lt"/>
              </a:rPr>
              <a:t>server </a:t>
            </a:r>
          </a:p>
          <a:p>
            <a:pPr algn="ctr"/>
            <a:r>
              <a:rPr lang="en-US" sz="1800" dirty="0">
                <a:latin typeface="+mn-lt"/>
              </a:rPr>
              <a:t>peer</a:t>
            </a:r>
          </a:p>
          <a:p>
            <a:pPr algn="ctr"/>
            <a:r>
              <a:rPr lang="en-US" sz="1800" dirty="0">
                <a:latin typeface="+mn-lt"/>
              </a:rPr>
              <a:t>thread</a:t>
            </a:r>
          </a:p>
        </p:txBody>
      </p:sp>
      <p:sp>
        <p:nvSpPr>
          <p:cNvPr id="910341" name="Rectangle 5"/>
          <p:cNvSpPr>
            <a:spLocks noChangeArrowheads="1"/>
          </p:cNvSpPr>
          <p:nvPr/>
        </p:nvSpPr>
        <p:spPr bwMode="auto">
          <a:xfrm>
            <a:off x="4648200" y="2667000"/>
            <a:ext cx="1114425" cy="1249363"/>
          </a:xfrm>
          <a:prstGeom prst="rect">
            <a:avLst/>
          </a:prstGeom>
          <a:solidFill>
            <a:srgbClr val="F6F5BD"/>
          </a:solidFill>
          <a:ln w="2857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+mn-lt"/>
              </a:rPr>
              <a:t>Client 2</a:t>
            </a:r>
          </a:p>
          <a:p>
            <a:pPr algn="ctr"/>
            <a:r>
              <a:rPr lang="en-US" sz="1800" dirty="0">
                <a:latin typeface="+mn-lt"/>
              </a:rPr>
              <a:t>server</a:t>
            </a:r>
          </a:p>
          <a:p>
            <a:pPr algn="ctr"/>
            <a:r>
              <a:rPr lang="en-US" sz="1800" dirty="0">
                <a:latin typeface="+mn-lt"/>
              </a:rPr>
              <a:t>peer</a:t>
            </a:r>
          </a:p>
          <a:p>
            <a:pPr algn="ctr"/>
            <a:r>
              <a:rPr lang="en-US" sz="1800" dirty="0">
                <a:latin typeface="+mn-lt"/>
              </a:rPr>
              <a:t>thread</a:t>
            </a:r>
          </a:p>
        </p:txBody>
      </p:sp>
      <p:sp>
        <p:nvSpPr>
          <p:cNvPr id="910342" name="Rectangle 6"/>
          <p:cNvSpPr>
            <a:spLocks noChangeArrowheads="1"/>
          </p:cNvSpPr>
          <p:nvPr/>
        </p:nvSpPr>
        <p:spPr bwMode="auto">
          <a:xfrm>
            <a:off x="3200400" y="1828800"/>
            <a:ext cx="1295400" cy="1249363"/>
          </a:xfrm>
          <a:prstGeom prst="rect">
            <a:avLst/>
          </a:prstGeom>
          <a:solidFill>
            <a:srgbClr val="F6F5BD"/>
          </a:solidFill>
          <a:ln w="2857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+mn-lt"/>
              </a:rPr>
              <a:t>Listening</a:t>
            </a:r>
          </a:p>
          <a:p>
            <a:pPr algn="ctr"/>
            <a:r>
              <a:rPr lang="en-US" sz="1800" dirty="0">
                <a:latin typeface="+mn-lt"/>
              </a:rPr>
              <a:t>server</a:t>
            </a:r>
          </a:p>
          <a:p>
            <a:pPr algn="ctr"/>
            <a:r>
              <a:rPr lang="en-US" sz="1800" dirty="0">
                <a:latin typeface="+mn-lt"/>
              </a:rPr>
              <a:t>main thread</a:t>
            </a:r>
          </a:p>
        </p:txBody>
      </p:sp>
      <p:sp>
        <p:nvSpPr>
          <p:cNvPr id="910343" name="Line 7"/>
          <p:cNvSpPr>
            <a:spLocks noChangeShapeType="1"/>
          </p:cNvSpPr>
          <p:nvPr/>
        </p:nvSpPr>
        <p:spPr bwMode="auto">
          <a:xfrm>
            <a:off x="990600" y="1981200"/>
            <a:ext cx="2209800" cy="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endParaRPr lang="en-US" sz="2000">
              <a:latin typeface="+mn-lt"/>
            </a:endParaRPr>
          </a:p>
        </p:txBody>
      </p:sp>
      <p:sp>
        <p:nvSpPr>
          <p:cNvPr id="910344" name="Text Box 8"/>
          <p:cNvSpPr txBox="1">
            <a:spLocks noChangeArrowheads="1"/>
          </p:cNvSpPr>
          <p:nvPr/>
        </p:nvSpPr>
        <p:spPr bwMode="auto">
          <a:xfrm>
            <a:off x="730752" y="1600200"/>
            <a:ext cx="2377574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2000" dirty="0">
                <a:latin typeface="+mn-lt"/>
              </a:rPr>
              <a:t>Connection requests</a:t>
            </a:r>
          </a:p>
        </p:txBody>
      </p:sp>
      <p:sp>
        <p:nvSpPr>
          <p:cNvPr id="910345" name="Line 9"/>
          <p:cNvSpPr>
            <a:spLocks noChangeShapeType="1"/>
          </p:cNvSpPr>
          <p:nvPr/>
        </p:nvSpPr>
        <p:spPr bwMode="auto">
          <a:xfrm>
            <a:off x="419100" y="3276600"/>
            <a:ext cx="1371600" cy="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triangle"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n-US" sz="2000">
              <a:ln>
                <a:solidFill>
                  <a:srgbClr val="000000"/>
                </a:solidFill>
              </a:ln>
              <a:latin typeface="+mn-lt"/>
            </a:endParaRPr>
          </a:p>
        </p:txBody>
      </p:sp>
      <p:sp>
        <p:nvSpPr>
          <p:cNvPr id="910346" name="Text Box 10"/>
          <p:cNvSpPr txBox="1">
            <a:spLocks noChangeArrowheads="1"/>
          </p:cNvSpPr>
          <p:nvPr/>
        </p:nvSpPr>
        <p:spPr bwMode="auto">
          <a:xfrm>
            <a:off x="134199" y="2876490"/>
            <a:ext cx="1527807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2000" dirty="0">
                <a:latin typeface="+mn-lt"/>
              </a:rPr>
              <a:t>Client 1 data</a:t>
            </a:r>
          </a:p>
        </p:txBody>
      </p:sp>
      <p:sp>
        <p:nvSpPr>
          <p:cNvPr id="910347" name="Line 11"/>
          <p:cNvSpPr>
            <a:spLocks noChangeShapeType="1"/>
          </p:cNvSpPr>
          <p:nvPr/>
        </p:nvSpPr>
        <p:spPr bwMode="auto">
          <a:xfrm flipH="1">
            <a:off x="5753100" y="3276600"/>
            <a:ext cx="1371600" cy="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triangle"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n-US" sz="2000">
              <a:latin typeface="+mn-lt"/>
            </a:endParaRPr>
          </a:p>
        </p:txBody>
      </p:sp>
      <p:sp>
        <p:nvSpPr>
          <p:cNvPr id="910348" name="Text Box 12"/>
          <p:cNvSpPr txBox="1">
            <a:spLocks noChangeArrowheads="1"/>
          </p:cNvSpPr>
          <p:nvPr/>
        </p:nvSpPr>
        <p:spPr bwMode="auto">
          <a:xfrm flipH="1">
            <a:off x="5787393" y="2876490"/>
            <a:ext cx="1527807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2000" dirty="0">
                <a:latin typeface="+mn-lt"/>
              </a:rPr>
              <a:t>Client 2 data</a:t>
            </a:r>
          </a:p>
        </p:txBody>
      </p:sp>
    </p:spTree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05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34963"/>
            <a:ext cx="8348663" cy="573087"/>
          </a:xfrm>
        </p:spPr>
        <p:txBody>
          <a:bodyPr/>
          <a:lstStyle/>
          <a:p>
            <a:r>
              <a:rPr lang="en-US"/>
              <a:t>Issues With Thread-Based Servers</a:t>
            </a:r>
          </a:p>
        </p:txBody>
      </p:sp>
      <p:sp>
        <p:nvSpPr>
          <p:cNvPr id="813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2" y="1311275"/>
            <a:ext cx="8624887" cy="5546725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sz="2600" dirty="0"/>
              <a:t>Must run “detached” to avoid memory leak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At any point in time, a thread is either </a:t>
            </a:r>
            <a:r>
              <a:rPr lang="en-US" sz="2200" i="1" dirty="0"/>
              <a:t>joinable</a:t>
            </a:r>
            <a:r>
              <a:rPr lang="en-US" sz="2200" dirty="0"/>
              <a:t> or </a:t>
            </a:r>
            <a:r>
              <a:rPr lang="en-US" sz="2200" i="1" dirty="0"/>
              <a:t>detached</a:t>
            </a:r>
            <a:endParaRPr lang="en-US" sz="2200" dirty="0"/>
          </a:p>
          <a:p>
            <a:pPr lvl="1">
              <a:lnSpc>
                <a:spcPct val="90000"/>
              </a:lnSpc>
            </a:pPr>
            <a:r>
              <a:rPr lang="en-US" sz="2200" i="1" dirty="0"/>
              <a:t>Joinable</a:t>
            </a:r>
            <a:r>
              <a:rPr lang="en-US" sz="2200" dirty="0"/>
              <a:t> thread can be reaped and killed by other threads</a:t>
            </a:r>
          </a:p>
          <a:p>
            <a:pPr lvl="2">
              <a:lnSpc>
                <a:spcPct val="97000"/>
              </a:lnSpc>
            </a:pPr>
            <a:r>
              <a:rPr lang="en-US" dirty="0"/>
              <a:t>must be reaped (with </a:t>
            </a:r>
            <a:r>
              <a:rPr lang="en-US" b="1" dirty="0" err="1">
                <a:latin typeface="Courier New" pitchFamily="49" charset="0"/>
              </a:rPr>
              <a:t>pthread_join</a:t>
            </a:r>
            <a:r>
              <a:rPr lang="en-US" dirty="0"/>
              <a:t>) to free memory resources</a:t>
            </a:r>
          </a:p>
          <a:p>
            <a:pPr lvl="1">
              <a:lnSpc>
                <a:spcPct val="90000"/>
              </a:lnSpc>
            </a:pPr>
            <a:r>
              <a:rPr lang="en-US" sz="2200" i="1" dirty="0"/>
              <a:t>Detached </a:t>
            </a:r>
            <a:r>
              <a:rPr lang="en-US" sz="2200" dirty="0"/>
              <a:t>thread cannot be reaped or killed by other threads</a:t>
            </a:r>
          </a:p>
          <a:p>
            <a:pPr lvl="2">
              <a:lnSpc>
                <a:spcPct val="97000"/>
              </a:lnSpc>
            </a:pPr>
            <a:r>
              <a:rPr lang="en-US" dirty="0"/>
              <a:t>resources are automatically reaped on termination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Default state is joinable</a:t>
            </a:r>
          </a:p>
          <a:p>
            <a:pPr lvl="2">
              <a:lnSpc>
                <a:spcPct val="97000"/>
              </a:lnSpc>
            </a:pPr>
            <a:r>
              <a:rPr lang="en-US" dirty="0"/>
              <a:t>use </a:t>
            </a:r>
            <a:r>
              <a:rPr lang="en-US" b="1" dirty="0" err="1">
                <a:latin typeface="Courier New" pitchFamily="49" charset="0"/>
              </a:rPr>
              <a:t>pthread_detach(pthread_self</a:t>
            </a:r>
            <a:r>
              <a:rPr lang="en-US" b="1" dirty="0">
                <a:latin typeface="Courier New" pitchFamily="49" charset="0"/>
              </a:rPr>
              <a:t>())</a:t>
            </a:r>
            <a:r>
              <a:rPr lang="en-US" b="1" dirty="0"/>
              <a:t> </a:t>
            </a:r>
            <a:r>
              <a:rPr lang="en-US" dirty="0"/>
              <a:t>to make detached</a:t>
            </a:r>
          </a:p>
          <a:p>
            <a:pPr>
              <a:lnSpc>
                <a:spcPct val="85000"/>
              </a:lnSpc>
            </a:pPr>
            <a:r>
              <a:rPr lang="en-US" sz="2600" dirty="0"/>
              <a:t>Must be careful to avoid unintended sharing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For example, passing pointer to main thread’s stack</a:t>
            </a:r>
          </a:p>
          <a:p>
            <a:pPr lvl="2">
              <a:lnSpc>
                <a:spcPct val="90000"/>
              </a:lnSpc>
            </a:pPr>
            <a:r>
              <a:rPr lang="en-US" sz="1800" b="1" dirty="0" err="1">
                <a:latin typeface="Courier New" pitchFamily="49" charset="0"/>
              </a:rPr>
              <a:t>Pthread_create(&amp;tid</a:t>
            </a:r>
            <a:r>
              <a:rPr lang="en-US" sz="1800" b="1" dirty="0">
                <a:latin typeface="Courier New" pitchFamily="49" charset="0"/>
              </a:rPr>
              <a:t>, NULL, thread, (void *)&amp;</a:t>
            </a:r>
            <a:r>
              <a:rPr lang="en-US" sz="1800" b="1" dirty="0" err="1">
                <a:latin typeface="Courier New" pitchFamily="49" charset="0"/>
              </a:rPr>
              <a:t>connfd</a:t>
            </a:r>
            <a:r>
              <a:rPr lang="en-US" sz="1800" b="1" dirty="0">
                <a:latin typeface="Courier New" pitchFamily="49" charset="0"/>
              </a:rPr>
              <a:t>);</a:t>
            </a:r>
            <a:endParaRPr lang="en-US" b="1" dirty="0">
              <a:latin typeface="Courier New" pitchFamily="49" charset="0"/>
            </a:endParaRPr>
          </a:p>
          <a:p>
            <a:pPr>
              <a:lnSpc>
                <a:spcPct val="85000"/>
              </a:lnSpc>
            </a:pPr>
            <a:r>
              <a:rPr lang="en-US" sz="2600" dirty="0"/>
              <a:t>All functions called by a thread must be </a:t>
            </a:r>
            <a:r>
              <a:rPr lang="en-US" sz="2600" i="1" dirty="0"/>
              <a:t>thread-safe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(next lecture)</a:t>
            </a:r>
          </a:p>
          <a:p>
            <a:pPr lvl="1">
              <a:lnSpc>
                <a:spcPct val="90000"/>
              </a:lnSpc>
            </a:pPr>
            <a:endParaRPr lang="en-US" i="1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Potential Form of Unintended Sharing</a:t>
            </a:r>
          </a:p>
        </p:txBody>
      </p:sp>
      <p:sp>
        <p:nvSpPr>
          <p:cNvPr id="851971" name="Text Box 3"/>
          <p:cNvSpPr txBox="1">
            <a:spLocks noChangeArrowheads="1"/>
          </p:cNvSpPr>
          <p:nvPr/>
        </p:nvSpPr>
        <p:spPr bwMode="auto">
          <a:xfrm>
            <a:off x="987317" y="2525990"/>
            <a:ext cx="1359116" cy="36933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>
                <a:latin typeface="+mn-lt"/>
              </a:rPr>
              <a:t>main thread</a:t>
            </a:r>
          </a:p>
        </p:txBody>
      </p:sp>
      <p:sp>
        <p:nvSpPr>
          <p:cNvPr id="851972" name="Text Box 4"/>
          <p:cNvSpPr txBox="1">
            <a:spLocks noChangeArrowheads="1"/>
          </p:cNvSpPr>
          <p:nvPr/>
        </p:nvSpPr>
        <p:spPr bwMode="auto">
          <a:xfrm>
            <a:off x="5131936" y="3879850"/>
            <a:ext cx="643626" cy="338554"/>
          </a:xfrm>
          <a:prstGeom prst="rect">
            <a:avLst/>
          </a:prstGeom>
          <a:solidFill>
            <a:srgbClr val="E6E6E6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latin typeface="+mn-lt"/>
              </a:rPr>
              <a:t>peer</a:t>
            </a:r>
            <a:r>
              <a:rPr lang="en-US" sz="1600" baseline="-25000">
                <a:latin typeface="+mn-lt"/>
              </a:rPr>
              <a:t>1</a:t>
            </a:r>
          </a:p>
        </p:txBody>
      </p:sp>
      <p:sp>
        <p:nvSpPr>
          <p:cNvPr id="851973" name="Line 5"/>
          <p:cNvSpPr>
            <a:spLocks noChangeShapeType="1"/>
          </p:cNvSpPr>
          <p:nvPr/>
        </p:nvSpPr>
        <p:spPr bwMode="auto">
          <a:xfrm>
            <a:off x="1647825" y="3213100"/>
            <a:ext cx="19050" cy="34131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2000">
              <a:latin typeface="+mn-lt"/>
            </a:endParaRPr>
          </a:p>
        </p:txBody>
      </p:sp>
      <p:sp>
        <p:nvSpPr>
          <p:cNvPr id="851974" name="Line 6"/>
          <p:cNvSpPr>
            <a:spLocks noChangeShapeType="1"/>
          </p:cNvSpPr>
          <p:nvPr/>
        </p:nvSpPr>
        <p:spPr bwMode="auto">
          <a:xfrm>
            <a:off x="5476875" y="4416425"/>
            <a:ext cx="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2000">
              <a:latin typeface="+mn-lt"/>
            </a:endParaRPr>
          </a:p>
        </p:txBody>
      </p:sp>
      <p:sp>
        <p:nvSpPr>
          <p:cNvPr id="851976" name="Line 8"/>
          <p:cNvSpPr>
            <a:spLocks noChangeShapeType="1"/>
          </p:cNvSpPr>
          <p:nvPr/>
        </p:nvSpPr>
        <p:spPr bwMode="auto">
          <a:xfrm>
            <a:off x="1647825" y="3594100"/>
            <a:ext cx="3829050" cy="822325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2000">
              <a:latin typeface="+mn-lt"/>
            </a:endParaRPr>
          </a:p>
        </p:txBody>
      </p:sp>
      <p:sp>
        <p:nvSpPr>
          <p:cNvPr id="851986" name="Rectangle 18"/>
          <p:cNvSpPr>
            <a:spLocks noChangeArrowheads="1"/>
          </p:cNvSpPr>
          <p:nvPr/>
        </p:nvSpPr>
        <p:spPr bwMode="auto">
          <a:xfrm>
            <a:off x="325438" y="1159538"/>
            <a:ext cx="8742096" cy="1126462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latin typeface="Courier New" pitchFamily="49" charset="0"/>
              </a:rPr>
              <a:t>    while (1) {</a:t>
            </a:r>
          </a:p>
          <a:p>
            <a:pPr>
              <a:lnSpc>
                <a:spcPct val="110000"/>
              </a:lnSpc>
            </a:pPr>
            <a:r>
              <a:rPr lang="en-US" sz="1600" dirty="0">
                <a:latin typeface="Courier New" pitchFamily="49" charset="0"/>
              </a:rPr>
              <a:t>	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nl-NL" sz="1600" dirty="0">
                <a:solidFill>
                  <a:srgbClr val="FF0000"/>
                </a:solidFill>
                <a:latin typeface="Courier New" pitchFamily="49" charset="0"/>
              </a:rPr>
              <a:t>connfd </a:t>
            </a:r>
            <a:r>
              <a:rPr lang="nl-NL" sz="1600" dirty="0">
                <a:latin typeface="Courier New" pitchFamily="49" charset="0"/>
              </a:rPr>
              <a:t>= Accept(listenfd, (SA *) &amp;clientaddr, &amp;clientlen); </a:t>
            </a:r>
          </a:p>
          <a:p>
            <a:pPr>
              <a:lnSpc>
                <a:spcPct val="110000"/>
              </a:lnSpc>
            </a:pPr>
            <a:r>
              <a:rPr lang="nl-NL" sz="1600" dirty="0">
                <a:latin typeface="Courier New" pitchFamily="49" charset="0"/>
              </a:rPr>
              <a:t>	Pthread_create(&amp;tid, NULL, thread, </a:t>
            </a:r>
            <a:r>
              <a:rPr lang="nl-NL" sz="1600" dirty="0">
                <a:solidFill>
                  <a:srgbClr val="FF0000"/>
                </a:solidFill>
                <a:latin typeface="Courier New" pitchFamily="49" charset="0"/>
              </a:rPr>
              <a:t>&amp;connfd</a:t>
            </a:r>
            <a:r>
              <a:rPr lang="nl-NL" sz="1600" dirty="0"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    }</a:t>
            </a:r>
          </a:p>
        </p:txBody>
      </p:sp>
      <p:sp>
        <p:nvSpPr>
          <p:cNvPr id="851987" name="Text Box 19"/>
          <p:cNvSpPr txBox="1">
            <a:spLocks noChangeArrowheads="1"/>
          </p:cNvSpPr>
          <p:nvPr/>
        </p:nvSpPr>
        <p:spPr bwMode="auto">
          <a:xfrm>
            <a:off x="6219825" y="3132138"/>
            <a:ext cx="1055688" cy="392112"/>
          </a:xfrm>
          <a:prstGeom prst="rect">
            <a:avLst/>
          </a:prstGeom>
          <a:solidFill>
            <a:srgbClr val="F1C7C7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>
                <a:latin typeface="+mn-lt"/>
              </a:rPr>
              <a:t>connfd</a:t>
            </a:r>
            <a:endParaRPr lang="en-US" sz="1600" baseline="-25000">
              <a:latin typeface="+mn-lt"/>
            </a:endParaRPr>
          </a:p>
        </p:txBody>
      </p:sp>
      <p:sp>
        <p:nvSpPr>
          <p:cNvPr id="851989" name="Text Box 21"/>
          <p:cNvSpPr txBox="1">
            <a:spLocks noChangeArrowheads="1"/>
          </p:cNvSpPr>
          <p:nvPr/>
        </p:nvSpPr>
        <p:spPr bwMode="auto">
          <a:xfrm>
            <a:off x="5686521" y="2717740"/>
            <a:ext cx="2111400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latin typeface="+mn-lt"/>
              </a:rPr>
              <a:t>Main thread stack</a:t>
            </a:r>
          </a:p>
        </p:txBody>
      </p:sp>
      <p:sp>
        <p:nvSpPr>
          <p:cNvPr id="851990" name="Text Box 22"/>
          <p:cNvSpPr txBox="1">
            <a:spLocks noChangeArrowheads="1"/>
          </p:cNvSpPr>
          <p:nvPr/>
        </p:nvSpPr>
        <p:spPr bwMode="auto">
          <a:xfrm>
            <a:off x="7391400" y="4343400"/>
            <a:ext cx="1066800" cy="315913"/>
          </a:xfrm>
          <a:prstGeom prst="rect">
            <a:avLst/>
          </a:prstGeom>
          <a:solidFill>
            <a:srgbClr val="F1C7C7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>
                <a:latin typeface="+mn-lt"/>
              </a:rPr>
              <a:t>vargp</a:t>
            </a:r>
          </a:p>
        </p:txBody>
      </p:sp>
      <p:sp>
        <p:nvSpPr>
          <p:cNvPr id="851991" name="Text Box 23"/>
          <p:cNvSpPr txBox="1">
            <a:spLocks noChangeArrowheads="1"/>
          </p:cNvSpPr>
          <p:nvPr/>
        </p:nvSpPr>
        <p:spPr bwMode="auto">
          <a:xfrm>
            <a:off x="7461507" y="3936940"/>
            <a:ext cx="1363499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000">
                <a:latin typeface="+mn-lt"/>
              </a:rPr>
              <a:t>Peer</a:t>
            </a:r>
            <a:r>
              <a:rPr lang="en-US" sz="2000" baseline="-25000">
                <a:latin typeface="+mn-lt"/>
              </a:rPr>
              <a:t>1</a:t>
            </a:r>
            <a:r>
              <a:rPr lang="en-US" sz="2000">
                <a:latin typeface="+mn-lt"/>
              </a:rPr>
              <a:t> stack</a:t>
            </a:r>
          </a:p>
        </p:txBody>
      </p:sp>
      <p:sp>
        <p:nvSpPr>
          <p:cNvPr id="851994" name="Line 26"/>
          <p:cNvSpPr>
            <a:spLocks noChangeShapeType="1"/>
          </p:cNvSpPr>
          <p:nvPr/>
        </p:nvSpPr>
        <p:spPr bwMode="auto">
          <a:xfrm flipH="1" flipV="1">
            <a:off x="7162799" y="3505200"/>
            <a:ext cx="386557" cy="911225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 type="triangle" w="med" len="med"/>
          </a:ln>
          <a:effectLst/>
        </p:spPr>
        <p:txBody>
          <a:bodyPr wrap="square" anchor="ctr">
            <a:spAutoFit/>
          </a:bodyPr>
          <a:lstStyle/>
          <a:p>
            <a:endParaRPr lang="en-US" sz="2000">
              <a:latin typeface="+mn-lt"/>
            </a:endParaRPr>
          </a:p>
        </p:txBody>
      </p:sp>
      <p:sp>
        <p:nvSpPr>
          <p:cNvPr id="851998" name="Text Box 30"/>
          <p:cNvSpPr txBox="1">
            <a:spLocks noChangeArrowheads="1"/>
          </p:cNvSpPr>
          <p:nvPr/>
        </p:nvSpPr>
        <p:spPr bwMode="auto">
          <a:xfrm>
            <a:off x="1676400" y="3200400"/>
            <a:ext cx="1993554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latin typeface="+mn-lt"/>
              </a:rPr>
              <a:t>connfd = connfd</a:t>
            </a:r>
            <a:r>
              <a:rPr lang="en-US" sz="2000" baseline="-25000">
                <a:latin typeface="+mn-lt"/>
              </a:rPr>
              <a:t>1</a:t>
            </a:r>
          </a:p>
        </p:txBody>
      </p:sp>
      <p:sp>
        <p:nvSpPr>
          <p:cNvPr id="851999" name="Text Box 31"/>
          <p:cNvSpPr txBox="1">
            <a:spLocks noChangeArrowheads="1"/>
          </p:cNvSpPr>
          <p:nvPr/>
        </p:nvSpPr>
        <p:spPr bwMode="auto">
          <a:xfrm>
            <a:off x="5410200" y="4495800"/>
            <a:ext cx="1951726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latin typeface="+mn-lt"/>
              </a:rPr>
              <a:t> connfd = *vargp</a:t>
            </a:r>
            <a:endParaRPr lang="en-US" sz="2000" baseline="-25000">
              <a:latin typeface="+mn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666875" y="4572000"/>
            <a:ext cx="5695051" cy="1752600"/>
            <a:chOff x="1666875" y="4572000"/>
            <a:chExt cx="5695051" cy="1752600"/>
          </a:xfrm>
        </p:grpSpPr>
        <p:sp>
          <p:nvSpPr>
            <p:cNvPr id="851997" name="Line 29"/>
            <p:cNvSpPr>
              <a:spLocks noChangeShapeType="1"/>
            </p:cNvSpPr>
            <p:nvPr/>
          </p:nvSpPr>
          <p:spPr bwMode="auto">
            <a:xfrm>
              <a:off x="5491163" y="5715000"/>
              <a:ext cx="0" cy="609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2000">
                <a:latin typeface="+mn-lt"/>
              </a:endParaRPr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1666875" y="4572000"/>
              <a:ext cx="5695051" cy="1511360"/>
              <a:chOff x="1666875" y="4572000"/>
              <a:chExt cx="5695051" cy="1511360"/>
            </a:xfrm>
          </p:grpSpPr>
          <p:sp>
            <p:nvSpPr>
              <p:cNvPr id="851978" name="Line 10"/>
              <p:cNvSpPr>
                <a:spLocks noChangeShapeType="1"/>
              </p:cNvSpPr>
              <p:nvPr/>
            </p:nvSpPr>
            <p:spPr bwMode="auto">
              <a:xfrm>
                <a:off x="1666875" y="5026025"/>
                <a:ext cx="3810000" cy="7620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sz="2000">
                  <a:latin typeface="+mn-lt"/>
                </a:endParaRPr>
              </a:p>
            </p:txBody>
          </p:sp>
          <p:sp>
            <p:nvSpPr>
              <p:cNvPr id="851996" name="Text Box 28"/>
              <p:cNvSpPr txBox="1">
                <a:spLocks noChangeArrowheads="1"/>
              </p:cNvSpPr>
              <p:nvPr/>
            </p:nvSpPr>
            <p:spPr bwMode="auto">
              <a:xfrm>
                <a:off x="5146224" y="5178425"/>
                <a:ext cx="643626" cy="338554"/>
              </a:xfrm>
              <a:prstGeom prst="rect">
                <a:avLst/>
              </a:prstGeom>
              <a:solidFill>
                <a:srgbClr val="E6E6E6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1600">
                    <a:latin typeface="+mn-lt"/>
                  </a:rPr>
                  <a:t>peer</a:t>
                </a:r>
                <a:r>
                  <a:rPr lang="en-US" sz="1600" baseline="-25000">
                    <a:latin typeface="+mn-lt"/>
                  </a:rPr>
                  <a:t>2</a:t>
                </a:r>
              </a:p>
            </p:txBody>
          </p:sp>
          <p:sp>
            <p:nvSpPr>
              <p:cNvPr id="852002" name="Text Box 34"/>
              <p:cNvSpPr txBox="1">
                <a:spLocks noChangeArrowheads="1"/>
              </p:cNvSpPr>
              <p:nvPr/>
            </p:nvSpPr>
            <p:spPr bwMode="auto">
              <a:xfrm>
                <a:off x="1676400" y="4572000"/>
                <a:ext cx="1993554" cy="4001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000" dirty="0" err="1">
                    <a:latin typeface="+mn-lt"/>
                  </a:rPr>
                  <a:t>connfd</a:t>
                </a:r>
                <a:r>
                  <a:rPr lang="en-US" sz="2000" dirty="0">
                    <a:latin typeface="+mn-lt"/>
                  </a:rPr>
                  <a:t> = connfd</a:t>
                </a:r>
                <a:r>
                  <a:rPr lang="en-US" sz="2000" baseline="-25000" dirty="0">
                    <a:latin typeface="+mn-lt"/>
                  </a:rPr>
                  <a:t>2</a:t>
                </a:r>
              </a:p>
            </p:txBody>
          </p:sp>
          <p:sp>
            <p:nvSpPr>
              <p:cNvPr id="852003" name="Text Box 35"/>
              <p:cNvSpPr txBox="1">
                <a:spLocks noChangeArrowheads="1"/>
              </p:cNvSpPr>
              <p:nvPr/>
            </p:nvSpPr>
            <p:spPr bwMode="auto">
              <a:xfrm>
                <a:off x="5410200" y="5683250"/>
                <a:ext cx="1951726" cy="4001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latin typeface="+mn-lt"/>
                  </a:rPr>
                  <a:t> connfd = *vargp</a:t>
                </a:r>
                <a:endParaRPr lang="en-US" sz="2000" baseline="-25000">
                  <a:latin typeface="+mn-lt"/>
                </a:endParaRPr>
              </a:p>
            </p:txBody>
          </p:sp>
        </p:grpSp>
      </p:grpSp>
      <p:grpSp>
        <p:nvGrpSpPr>
          <p:cNvPr id="6" name="Group 5"/>
          <p:cNvGrpSpPr/>
          <p:nvPr/>
        </p:nvGrpSpPr>
        <p:grpSpPr>
          <a:xfrm>
            <a:off x="3657600" y="4648200"/>
            <a:ext cx="1600200" cy="552510"/>
            <a:chOff x="3657600" y="4648200"/>
            <a:chExt cx="1600200" cy="552510"/>
          </a:xfrm>
        </p:grpSpPr>
        <p:sp>
          <p:nvSpPr>
            <p:cNvPr id="852004" name="Line 36"/>
            <p:cNvSpPr>
              <a:spLocks noChangeShapeType="1"/>
            </p:cNvSpPr>
            <p:nvPr/>
          </p:nvSpPr>
          <p:spPr bwMode="auto">
            <a:xfrm>
              <a:off x="3657600" y="4648200"/>
              <a:ext cx="1600200" cy="0"/>
            </a:xfrm>
            <a:prstGeom prst="line">
              <a:avLst/>
            </a:prstGeom>
            <a:noFill/>
            <a:ln w="76200" cmpd="tri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 sz="2000">
                <a:latin typeface="+mn-lt"/>
              </a:endParaRPr>
            </a:p>
          </p:txBody>
        </p:sp>
        <p:sp>
          <p:nvSpPr>
            <p:cNvPr id="852005" name="Text Box 37"/>
            <p:cNvSpPr txBox="1">
              <a:spLocks noChangeArrowheads="1"/>
            </p:cNvSpPr>
            <p:nvPr/>
          </p:nvSpPr>
          <p:spPr bwMode="auto">
            <a:xfrm>
              <a:off x="4182447" y="4800600"/>
              <a:ext cx="775648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>
                  <a:latin typeface="+mn-lt"/>
                </a:rPr>
                <a:t>Race!</a:t>
              </a:r>
            </a:p>
          </p:txBody>
        </p:sp>
      </p:grpSp>
      <p:sp>
        <p:nvSpPr>
          <p:cNvPr id="852006" name="Text Box 38"/>
          <p:cNvSpPr txBox="1">
            <a:spLocks noChangeArrowheads="1"/>
          </p:cNvSpPr>
          <p:nvPr/>
        </p:nvSpPr>
        <p:spPr bwMode="auto">
          <a:xfrm>
            <a:off x="1828800" y="6324600"/>
            <a:ext cx="6847084" cy="430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200" b="0" i="1" dirty="0">
                <a:solidFill>
                  <a:srgbClr val="FF0000"/>
                </a:solidFill>
                <a:latin typeface="+mn-lt"/>
              </a:rPr>
              <a:t>Why would both copies of </a:t>
            </a:r>
            <a:r>
              <a:rPr lang="en-US" sz="2200" b="0" i="1" dirty="0" err="1">
                <a:solidFill>
                  <a:srgbClr val="FF0000"/>
                </a:solidFill>
                <a:latin typeface="+mn-lt"/>
              </a:rPr>
              <a:t>vargp</a:t>
            </a:r>
            <a:r>
              <a:rPr lang="en-US" sz="2200" b="0" i="1" dirty="0">
                <a:solidFill>
                  <a:srgbClr val="FF0000"/>
                </a:solidFill>
                <a:latin typeface="+mn-lt"/>
              </a:rPr>
              <a:t> point to same location?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7086599" y="3505200"/>
            <a:ext cx="1738407" cy="2678113"/>
            <a:chOff x="7086599" y="3505200"/>
            <a:chExt cx="1738407" cy="2678113"/>
          </a:xfrm>
        </p:grpSpPr>
        <p:sp>
          <p:nvSpPr>
            <p:cNvPr id="851993" name="Text Box 25"/>
            <p:cNvSpPr txBox="1">
              <a:spLocks noChangeArrowheads="1"/>
            </p:cNvSpPr>
            <p:nvPr/>
          </p:nvSpPr>
          <p:spPr bwMode="auto">
            <a:xfrm>
              <a:off x="7461507" y="5391090"/>
              <a:ext cx="1363499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>
                  <a:latin typeface="+mn-lt"/>
                </a:rPr>
                <a:t>Peer</a:t>
              </a:r>
              <a:r>
                <a:rPr lang="en-US" sz="2000" baseline="-25000" dirty="0">
                  <a:latin typeface="+mn-lt"/>
                </a:rPr>
                <a:t>2</a:t>
              </a:r>
              <a:r>
                <a:rPr lang="en-US" sz="2000" dirty="0">
                  <a:latin typeface="+mn-lt"/>
                </a:rPr>
                <a:t> stack</a:t>
              </a: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7086599" y="3505200"/>
              <a:ext cx="1295401" cy="2678113"/>
              <a:chOff x="7086599" y="3505200"/>
              <a:chExt cx="1295401" cy="2678113"/>
            </a:xfrm>
          </p:grpSpPr>
          <p:sp>
            <p:nvSpPr>
              <p:cNvPr id="851992" name="Text Box 24"/>
              <p:cNvSpPr txBox="1">
                <a:spLocks noChangeArrowheads="1"/>
              </p:cNvSpPr>
              <p:nvPr/>
            </p:nvSpPr>
            <p:spPr bwMode="auto">
              <a:xfrm>
                <a:off x="7315200" y="5867400"/>
                <a:ext cx="1066800" cy="315913"/>
              </a:xfrm>
              <a:prstGeom prst="rect">
                <a:avLst/>
              </a:prstGeom>
              <a:solidFill>
                <a:srgbClr val="F1C7C7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1600">
                    <a:latin typeface="+mn-lt"/>
                  </a:rPr>
                  <a:t>vargp</a:t>
                </a:r>
              </a:p>
            </p:txBody>
          </p:sp>
          <p:sp>
            <p:nvSpPr>
              <p:cNvPr id="852000" name="Line 32"/>
              <p:cNvSpPr>
                <a:spLocks noChangeShapeType="1"/>
              </p:cNvSpPr>
              <p:nvPr/>
            </p:nvSpPr>
            <p:spPr bwMode="auto">
              <a:xfrm flipH="1" flipV="1">
                <a:off x="7086599" y="3505200"/>
                <a:ext cx="398463" cy="2450306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square" anchor="ctr">
                <a:spAutoFit/>
              </a:bodyPr>
              <a:lstStyle/>
              <a:p>
                <a:endParaRPr lang="en-US" sz="2000">
                  <a:latin typeface="+mn-lt"/>
                </a:endParaRPr>
              </a:p>
            </p:txBody>
          </p:sp>
          <p:sp>
            <p:nvSpPr>
              <p:cNvPr id="29" name="Oval 26"/>
              <p:cNvSpPr>
                <a:spLocks noChangeAspect="1" noChangeArrowheads="1"/>
              </p:cNvSpPr>
              <p:nvPr/>
            </p:nvSpPr>
            <p:spPr bwMode="auto">
              <a:xfrm>
                <a:off x="7420769" y="5955506"/>
                <a:ext cx="128588" cy="128588"/>
              </a:xfrm>
              <a:prstGeom prst="ellipse">
                <a:avLst/>
              </a:prstGeom>
              <a:solidFill>
                <a:srgbClr val="C00000"/>
              </a:solidFill>
              <a:ln w="12700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solidFill>
                    <a:srgbClr val="990000"/>
                  </a:solidFill>
                  <a:latin typeface="+mn-lt"/>
                </a:endParaRPr>
              </a:p>
            </p:txBody>
          </p:sp>
        </p:grpSp>
      </p:grpSp>
      <p:sp>
        <p:nvSpPr>
          <p:cNvPr id="30" name="Oval 26"/>
          <p:cNvSpPr>
            <a:spLocks noChangeAspect="1" noChangeArrowheads="1"/>
          </p:cNvSpPr>
          <p:nvPr/>
        </p:nvSpPr>
        <p:spPr bwMode="auto">
          <a:xfrm>
            <a:off x="7529052" y="4416425"/>
            <a:ext cx="128588" cy="128588"/>
          </a:xfrm>
          <a:prstGeom prst="ellipse">
            <a:avLst/>
          </a:prstGeom>
          <a:solidFill>
            <a:srgbClr val="C00000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solidFill>
                <a:srgbClr val="99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865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2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2006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859" name="Rectangle 1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Process With Multiple Threads</a:t>
            </a:r>
          </a:p>
        </p:txBody>
      </p:sp>
      <p:sp>
        <p:nvSpPr>
          <p:cNvPr id="803860" name="Rectangle 20"/>
          <p:cNvSpPr>
            <a:spLocks noGrp="1" noChangeArrowheads="1"/>
          </p:cNvSpPr>
          <p:nvPr>
            <p:ph type="body" idx="1"/>
          </p:nvPr>
        </p:nvSpPr>
        <p:spPr>
          <a:xfrm>
            <a:off x="275818" y="1116013"/>
            <a:ext cx="8307387" cy="185578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Multiple threads can be associated with a process</a:t>
            </a:r>
          </a:p>
          <a:p>
            <a:pPr lvl="1"/>
            <a:r>
              <a:rPr lang="en-US" dirty="0"/>
              <a:t>Each thread has its own logical control flow </a:t>
            </a:r>
          </a:p>
          <a:p>
            <a:pPr lvl="1"/>
            <a:r>
              <a:rPr lang="en-US" dirty="0"/>
              <a:t>Each thread shares the same code, data, and kernel context</a:t>
            </a:r>
          </a:p>
          <a:p>
            <a:pPr lvl="1"/>
            <a:r>
              <a:rPr lang="en-US" dirty="0"/>
              <a:t>Each thread has its own stack for local variables </a:t>
            </a:r>
          </a:p>
          <a:p>
            <a:pPr lvl="2"/>
            <a:r>
              <a:rPr lang="en-US" dirty="0"/>
              <a:t>but not protected from other threads</a:t>
            </a:r>
          </a:p>
          <a:p>
            <a:pPr lvl="1"/>
            <a:r>
              <a:rPr lang="en-US" dirty="0"/>
              <a:t>Each thread has its own thread id (TID)</a:t>
            </a:r>
          </a:p>
        </p:txBody>
      </p:sp>
      <p:sp>
        <p:nvSpPr>
          <p:cNvPr id="803848" name="Text Box 8"/>
          <p:cNvSpPr txBox="1">
            <a:spLocks noChangeArrowheads="1"/>
          </p:cNvSpPr>
          <p:nvPr/>
        </p:nvSpPr>
        <p:spPr bwMode="auto">
          <a:xfrm>
            <a:off x="384175" y="4542274"/>
            <a:ext cx="1932252" cy="1446550"/>
          </a:xfrm>
          <a:prstGeom prst="rect">
            <a:avLst/>
          </a:prstGeom>
          <a:solidFill>
            <a:srgbClr val="F1C7C7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 dirty="0">
                <a:latin typeface="+mn-lt"/>
              </a:rPr>
              <a:t>Thread 1 context:</a:t>
            </a:r>
          </a:p>
          <a:p>
            <a:r>
              <a:rPr lang="en-US" sz="1800" dirty="0">
                <a:latin typeface="+mn-lt"/>
              </a:rPr>
              <a:t>    Data registers</a:t>
            </a:r>
          </a:p>
          <a:p>
            <a:r>
              <a:rPr lang="en-US" sz="1800" dirty="0">
                <a:latin typeface="+mn-lt"/>
              </a:rPr>
              <a:t>    Condition codes</a:t>
            </a:r>
          </a:p>
          <a:p>
            <a:r>
              <a:rPr lang="en-US" sz="1800" dirty="0">
                <a:latin typeface="+mn-lt"/>
              </a:rPr>
              <a:t>    SP</a:t>
            </a:r>
            <a:r>
              <a:rPr lang="en-US" sz="1800" baseline="-25000" dirty="0">
                <a:latin typeface="+mn-lt"/>
              </a:rPr>
              <a:t>1</a:t>
            </a:r>
          </a:p>
          <a:p>
            <a:r>
              <a:rPr lang="en-US" sz="1800" dirty="0">
                <a:latin typeface="+mn-lt"/>
              </a:rPr>
              <a:t>    PC</a:t>
            </a:r>
            <a:r>
              <a:rPr lang="en-US" sz="1800" baseline="-25000" dirty="0">
                <a:latin typeface="+mn-lt"/>
              </a:rPr>
              <a:t>1</a:t>
            </a:r>
          </a:p>
        </p:txBody>
      </p:sp>
      <p:sp>
        <p:nvSpPr>
          <p:cNvPr id="803852" name="Rectangle 12"/>
          <p:cNvSpPr>
            <a:spLocks noChangeAspect="1" noChangeArrowheads="1"/>
          </p:cNvSpPr>
          <p:nvPr/>
        </p:nvSpPr>
        <p:spPr bwMode="auto">
          <a:xfrm>
            <a:off x="381000" y="3931087"/>
            <a:ext cx="1885950" cy="319087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>
                <a:latin typeface="+mn-lt"/>
              </a:rPr>
              <a:t>stack 1</a:t>
            </a:r>
          </a:p>
        </p:txBody>
      </p:sp>
      <p:sp>
        <p:nvSpPr>
          <p:cNvPr id="803853" name="Text Box 13"/>
          <p:cNvSpPr txBox="1">
            <a:spLocks noChangeArrowheads="1"/>
          </p:cNvSpPr>
          <p:nvPr/>
        </p:nvSpPr>
        <p:spPr bwMode="auto">
          <a:xfrm>
            <a:off x="178336" y="3181290"/>
            <a:ext cx="2646878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+mn-lt"/>
              </a:rPr>
              <a:t>Thread 1 (main thread)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715000" y="3181290"/>
            <a:ext cx="2600777" cy="3524310"/>
            <a:chOff x="3200400" y="3181290"/>
            <a:chExt cx="2600777" cy="3524310"/>
          </a:xfrm>
        </p:grpSpPr>
        <p:sp>
          <p:nvSpPr>
            <p:cNvPr id="803843" name="Rectangle 3"/>
            <p:cNvSpPr>
              <a:spLocks noChangeAspect="1" noChangeArrowheads="1"/>
            </p:cNvSpPr>
            <p:nvPr/>
          </p:nvSpPr>
          <p:spPr bwMode="auto">
            <a:xfrm>
              <a:off x="3432175" y="3748088"/>
              <a:ext cx="2230438" cy="319087"/>
            </a:xfrm>
            <a:prstGeom prst="rect">
              <a:avLst/>
            </a:prstGeom>
            <a:solidFill>
              <a:srgbClr val="D2D2F4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dirty="0">
                  <a:latin typeface="+mn-lt"/>
                </a:rPr>
                <a:t>shared libraries</a:t>
              </a:r>
            </a:p>
          </p:txBody>
        </p:sp>
        <p:sp>
          <p:nvSpPr>
            <p:cNvPr id="803844" name="Rectangle 4"/>
            <p:cNvSpPr>
              <a:spLocks noChangeAspect="1" noChangeArrowheads="1"/>
            </p:cNvSpPr>
            <p:nvPr/>
          </p:nvSpPr>
          <p:spPr bwMode="auto">
            <a:xfrm>
              <a:off x="3432175" y="4013200"/>
              <a:ext cx="2230438" cy="254000"/>
            </a:xfrm>
            <a:prstGeom prst="rect">
              <a:avLst/>
            </a:prstGeom>
            <a:solidFill>
              <a:srgbClr val="C0C0C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800">
                <a:latin typeface="+mn-lt"/>
              </a:endParaRPr>
            </a:p>
          </p:txBody>
        </p:sp>
        <p:sp>
          <p:nvSpPr>
            <p:cNvPr id="803845" name="Rectangle 5"/>
            <p:cNvSpPr>
              <a:spLocks noChangeAspect="1" noChangeArrowheads="1"/>
            </p:cNvSpPr>
            <p:nvPr/>
          </p:nvSpPr>
          <p:spPr bwMode="auto">
            <a:xfrm>
              <a:off x="3432175" y="4253349"/>
              <a:ext cx="2230438" cy="288925"/>
            </a:xfrm>
            <a:prstGeom prst="rect">
              <a:avLst/>
            </a:prstGeom>
            <a:solidFill>
              <a:srgbClr val="D2D2F4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>
                  <a:latin typeface="+mn-lt"/>
                </a:rPr>
                <a:t>run-time heap</a:t>
              </a:r>
            </a:p>
          </p:txBody>
        </p:sp>
        <p:sp>
          <p:nvSpPr>
            <p:cNvPr id="803846" name="Text Box 6"/>
            <p:cNvSpPr txBox="1">
              <a:spLocks noChangeAspect="1" noChangeArrowheads="1"/>
            </p:cNvSpPr>
            <p:nvPr/>
          </p:nvSpPr>
          <p:spPr bwMode="auto">
            <a:xfrm>
              <a:off x="3200400" y="5266174"/>
              <a:ext cx="252913" cy="25391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050">
                  <a:latin typeface="+mn-lt"/>
                </a:rPr>
                <a:t>0</a:t>
              </a:r>
              <a:endParaRPr lang="en-US" sz="1100">
                <a:latin typeface="+mn-lt"/>
              </a:endParaRPr>
            </a:p>
          </p:txBody>
        </p:sp>
        <p:sp>
          <p:nvSpPr>
            <p:cNvPr id="803847" name="Rectangle 7"/>
            <p:cNvSpPr>
              <a:spLocks noChangeAspect="1" noChangeArrowheads="1"/>
            </p:cNvSpPr>
            <p:nvPr/>
          </p:nvSpPr>
          <p:spPr bwMode="auto">
            <a:xfrm>
              <a:off x="3432175" y="4488299"/>
              <a:ext cx="2232025" cy="320675"/>
            </a:xfrm>
            <a:prstGeom prst="rect">
              <a:avLst/>
            </a:prstGeom>
            <a:solidFill>
              <a:srgbClr val="D2D2F4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dirty="0">
                  <a:latin typeface="+mn-lt"/>
                </a:rPr>
                <a:t>read/write data</a:t>
              </a:r>
            </a:p>
          </p:txBody>
        </p:sp>
        <p:sp>
          <p:nvSpPr>
            <p:cNvPr id="803849" name="Text Box 9"/>
            <p:cNvSpPr txBox="1">
              <a:spLocks noChangeArrowheads="1"/>
            </p:cNvSpPr>
            <p:nvPr/>
          </p:nvSpPr>
          <p:spPr bwMode="auto">
            <a:xfrm>
              <a:off x="3247573" y="3181290"/>
              <a:ext cx="2553604" cy="40011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 dirty="0">
                  <a:solidFill>
                    <a:srgbClr val="FF0000"/>
                  </a:solidFill>
                  <a:latin typeface="+mn-lt"/>
                </a:rPr>
                <a:t> Shared code and data</a:t>
              </a:r>
            </a:p>
          </p:txBody>
        </p:sp>
        <p:sp>
          <p:nvSpPr>
            <p:cNvPr id="803850" name="Rectangle 10"/>
            <p:cNvSpPr>
              <a:spLocks noChangeAspect="1" noChangeArrowheads="1"/>
            </p:cNvSpPr>
            <p:nvPr/>
          </p:nvSpPr>
          <p:spPr bwMode="auto">
            <a:xfrm>
              <a:off x="3432175" y="4808974"/>
              <a:ext cx="2232025" cy="320675"/>
            </a:xfrm>
            <a:prstGeom prst="rect">
              <a:avLst/>
            </a:prstGeom>
            <a:solidFill>
              <a:srgbClr val="D2D2F4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>
                  <a:latin typeface="+mn-lt"/>
                </a:rPr>
                <a:t>read-only code/data</a:t>
              </a:r>
            </a:p>
          </p:txBody>
        </p:sp>
        <p:sp>
          <p:nvSpPr>
            <p:cNvPr id="803851" name="Rectangle 11"/>
            <p:cNvSpPr>
              <a:spLocks noChangeAspect="1" noChangeArrowheads="1"/>
            </p:cNvSpPr>
            <p:nvPr/>
          </p:nvSpPr>
          <p:spPr bwMode="auto">
            <a:xfrm>
              <a:off x="3432175" y="5113774"/>
              <a:ext cx="2232025" cy="320675"/>
            </a:xfrm>
            <a:prstGeom prst="rect">
              <a:avLst/>
            </a:prstGeom>
            <a:solidFill>
              <a:srgbClr val="C0C0C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800">
                <a:latin typeface="+mn-lt"/>
              </a:endParaRPr>
            </a:p>
          </p:txBody>
        </p:sp>
        <p:sp>
          <p:nvSpPr>
            <p:cNvPr id="803854" name="Text Box 14"/>
            <p:cNvSpPr txBox="1">
              <a:spLocks noChangeArrowheads="1"/>
            </p:cNvSpPr>
            <p:nvPr/>
          </p:nvSpPr>
          <p:spPr bwMode="auto">
            <a:xfrm>
              <a:off x="3594100" y="5536049"/>
              <a:ext cx="1883336" cy="1169551"/>
            </a:xfrm>
            <a:prstGeom prst="rect">
              <a:avLst/>
            </a:prstGeom>
            <a:solidFill>
              <a:srgbClr val="D5F1C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600" dirty="0">
                  <a:latin typeface="+mn-lt"/>
                </a:rPr>
                <a:t>Kernel context:</a:t>
              </a:r>
            </a:p>
            <a:p>
              <a:r>
                <a:rPr lang="en-US" sz="1400" dirty="0">
                  <a:latin typeface="+mn-lt"/>
                </a:rPr>
                <a:t>   </a:t>
              </a:r>
              <a:r>
                <a:rPr lang="en-US" sz="1800" dirty="0">
                  <a:latin typeface="+mn-lt"/>
                </a:rPr>
                <a:t>VM structures</a:t>
              </a:r>
            </a:p>
            <a:p>
              <a:r>
                <a:rPr lang="en-US" sz="1800" dirty="0">
                  <a:latin typeface="+mn-lt"/>
                </a:rPr>
                <a:t>   Descriptor table</a:t>
              </a:r>
            </a:p>
            <a:p>
              <a:r>
                <a:rPr lang="en-US" sz="1800" dirty="0">
                  <a:latin typeface="+mn-lt"/>
                </a:rPr>
                <a:t>   </a:t>
              </a:r>
              <a:r>
                <a:rPr lang="en-US" sz="1800" dirty="0" err="1">
                  <a:latin typeface="+mn-lt"/>
                </a:rPr>
                <a:t>brk</a:t>
              </a:r>
              <a:r>
                <a:rPr lang="en-US" sz="1800" dirty="0">
                  <a:latin typeface="+mn-lt"/>
                </a:rPr>
                <a:t> pointer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2724159" y="3200400"/>
            <a:ext cx="2595683" cy="2807534"/>
            <a:chOff x="6153159" y="3181290"/>
            <a:chExt cx="2595683" cy="2807534"/>
          </a:xfrm>
        </p:grpSpPr>
        <p:sp>
          <p:nvSpPr>
            <p:cNvPr id="803856" name="Text Box 16"/>
            <p:cNvSpPr txBox="1">
              <a:spLocks noChangeArrowheads="1"/>
            </p:cNvSpPr>
            <p:nvPr/>
          </p:nvSpPr>
          <p:spPr bwMode="auto">
            <a:xfrm>
              <a:off x="6575425" y="4542274"/>
              <a:ext cx="1932252" cy="1446550"/>
            </a:xfrm>
            <a:prstGeom prst="rect">
              <a:avLst/>
            </a:prstGeom>
            <a:solidFill>
              <a:srgbClr val="F1C7C7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600" dirty="0">
                  <a:latin typeface="+mn-lt"/>
                </a:rPr>
                <a:t>Thread 2 context:</a:t>
              </a:r>
            </a:p>
            <a:p>
              <a:r>
                <a:rPr lang="en-US" sz="1800" dirty="0">
                  <a:latin typeface="+mn-lt"/>
                </a:rPr>
                <a:t>    Data registers</a:t>
              </a:r>
            </a:p>
            <a:p>
              <a:r>
                <a:rPr lang="en-US" sz="1800" dirty="0">
                  <a:latin typeface="+mn-lt"/>
                </a:rPr>
                <a:t>    Condition codes</a:t>
              </a:r>
            </a:p>
            <a:p>
              <a:r>
                <a:rPr lang="en-US" sz="1800" dirty="0">
                  <a:latin typeface="+mn-lt"/>
                </a:rPr>
                <a:t>    SP</a:t>
              </a:r>
              <a:r>
                <a:rPr lang="en-US" sz="1800" baseline="-25000" dirty="0">
                  <a:latin typeface="+mn-lt"/>
                </a:rPr>
                <a:t>2</a:t>
              </a:r>
            </a:p>
            <a:p>
              <a:r>
                <a:rPr lang="en-US" sz="1800" dirty="0">
                  <a:latin typeface="+mn-lt"/>
                </a:rPr>
                <a:t>    PC</a:t>
              </a:r>
              <a:r>
                <a:rPr lang="en-US" sz="1800" baseline="-25000" dirty="0">
                  <a:latin typeface="+mn-lt"/>
                </a:rPr>
                <a:t>2</a:t>
              </a:r>
            </a:p>
          </p:txBody>
        </p:sp>
        <p:sp>
          <p:nvSpPr>
            <p:cNvPr id="803857" name="Rectangle 17"/>
            <p:cNvSpPr>
              <a:spLocks noChangeAspect="1" noChangeArrowheads="1"/>
            </p:cNvSpPr>
            <p:nvPr/>
          </p:nvSpPr>
          <p:spPr bwMode="auto">
            <a:xfrm>
              <a:off x="6553200" y="3926324"/>
              <a:ext cx="1885950" cy="319087"/>
            </a:xfrm>
            <a:prstGeom prst="rect">
              <a:avLst/>
            </a:prstGeom>
            <a:solidFill>
              <a:srgbClr val="F6F5BD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>
                  <a:latin typeface="+mn-lt"/>
                </a:rPr>
                <a:t>stack 2</a:t>
              </a:r>
            </a:p>
          </p:txBody>
        </p:sp>
        <p:sp>
          <p:nvSpPr>
            <p:cNvPr id="803858" name="Text Box 18"/>
            <p:cNvSpPr txBox="1">
              <a:spLocks noChangeArrowheads="1"/>
            </p:cNvSpPr>
            <p:nvPr/>
          </p:nvSpPr>
          <p:spPr bwMode="auto">
            <a:xfrm>
              <a:off x="6153159" y="3181290"/>
              <a:ext cx="2595683" cy="40011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 dirty="0">
                  <a:solidFill>
                    <a:srgbClr val="FF0000"/>
                  </a:solidFill>
                  <a:latin typeface="+mn-lt"/>
                </a:rPr>
                <a:t>Thread 2 (peer thread)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4802458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178336" y="2971800"/>
            <a:ext cx="8660864" cy="3810000"/>
          </a:xfrm>
          <a:prstGeom prst="rect">
            <a:avLst/>
          </a:prstGeom>
          <a:solidFill>
            <a:srgbClr val="EAEAFA"/>
          </a:solidFill>
          <a:ln w="28575">
            <a:solidFill>
              <a:srgbClr val="C00000"/>
            </a:solidFill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3859" name="Rectangle 1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ALL memory is shared</a:t>
            </a:r>
          </a:p>
        </p:txBody>
      </p:sp>
      <p:sp>
        <p:nvSpPr>
          <p:cNvPr id="803848" name="Text Box 8"/>
          <p:cNvSpPr txBox="1">
            <a:spLocks noChangeArrowheads="1"/>
          </p:cNvSpPr>
          <p:nvPr/>
        </p:nvSpPr>
        <p:spPr bwMode="auto">
          <a:xfrm>
            <a:off x="384175" y="1385053"/>
            <a:ext cx="1932252" cy="1446550"/>
          </a:xfrm>
          <a:prstGeom prst="rect">
            <a:avLst/>
          </a:prstGeom>
          <a:solidFill>
            <a:srgbClr val="F1C7C7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 dirty="0">
                <a:latin typeface="+mn-lt"/>
              </a:rPr>
              <a:t>Thread 1 context:</a:t>
            </a:r>
          </a:p>
          <a:p>
            <a:r>
              <a:rPr lang="en-US" sz="1800" dirty="0">
                <a:latin typeface="+mn-lt"/>
              </a:rPr>
              <a:t>    Data registers</a:t>
            </a:r>
          </a:p>
          <a:p>
            <a:r>
              <a:rPr lang="en-US" sz="1800" dirty="0">
                <a:latin typeface="+mn-lt"/>
              </a:rPr>
              <a:t>    Condition codes</a:t>
            </a:r>
          </a:p>
          <a:p>
            <a:r>
              <a:rPr lang="en-US" sz="1800" dirty="0">
                <a:latin typeface="+mn-lt"/>
              </a:rPr>
              <a:t>    SP</a:t>
            </a:r>
            <a:r>
              <a:rPr lang="en-US" sz="1800" baseline="-25000" dirty="0">
                <a:latin typeface="+mn-lt"/>
              </a:rPr>
              <a:t>1</a:t>
            </a:r>
          </a:p>
          <a:p>
            <a:r>
              <a:rPr lang="en-US" sz="1800" dirty="0">
                <a:latin typeface="+mn-lt"/>
              </a:rPr>
              <a:t>    PC</a:t>
            </a:r>
            <a:r>
              <a:rPr lang="en-US" sz="1800" baseline="-25000" dirty="0">
                <a:latin typeface="+mn-lt"/>
              </a:rPr>
              <a:t>1</a:t>
            </a:r>
          </a:p>
        </p:txBody>
      </p:sp>
      <p:sp>
        <p:nvSpPr>
          <p:cNvPr id="803852" name="Rectangle 12"/>
          <p:cNvSpPr>
            <a:spLocks noChangeAspect="1" noChangeArrowheads="1"/>
          </p:cNvSpPr>
          <p:nvPr/>
        </p:nvSpPr>
        <p:spPr bwMode="auto">
          <a:xfrm>
            <a:off x="381000" y="3931087"/>
            <a:ext cx="1885950" cy="319087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>
                <a:latin typeface="+mn-lt"/>
              </a:rPr>
              <a:t>stack 1</a:t>
            </a:r>
          </a:p>
        </p:txBody>
      </p:sp>
      <p:sp>
        <p:nvSpPr>
          <p:cNvPr id="803853" name="Text Box 13"/>
          <p:cNvSpPr txBox="1">
            <a:spLocks noChangeArrowheads="1"/>
          </p:cNvSpPr>
          <p:nvPr/>
        </p:nvSpPr>
        <p:spPr bwMode="auto">
          <a:xfrm>
            <a:off x="178336" y="3181290"/>
            <a:ext cx="2646878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+mn-lt"/>
              </a:rPr>
              <a:t>Thread 1 (main thread)</a:t>
            </a:r>
          </a:p>
        </p:txBody>
      </p:sp>
      <p:sp>
        <p:nvSpPr>
          <p:cNvPr id="803843" name="Rectangle 3"/>
          <p:cNvSpPr>
            <a:spLocks noChangeAspect="1" noChangeArrowheads="1"/>
          </p:cNvSpPr>
          <p:nvPr/>
        </p:nvSpPr>
        <p:spPr bwMode="auto">
          <a:xfrm>
            <a:off x="5946775" y="3748088"/>
            <a:ext cx="2230438" cy="319087"/>
          </a:xfrm>
          <a:prstGeom prst="rect">
            <a:avLst/>
          </a:prstGeom>
          <a:solidFill>
            <a:srgbClr val="D2D2F4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+mn-lt"/>
              </a:rPr>
              <a:t>shared libraries</a:t>
            </a:r>
          </a:p>
        </p:txBody>
      </p:sp>
      <p:sp>
        <p:nvSpPr>
          <p:cNvPr id="803844" name="Rectangle 4"/>
          <p:cNvSpPr>
            <a:spLocks noChangeAspect="1" noChangeArrowheads="1"/>
          </p:cNvSpPr>
          <p:nvPr/>
        </p:nvSpPr>
        <p:spPr bwMode="auto">
          <a:xfrm>
            <a:off x="5946775" y="4013200"/>
            <a:ext cx="2230438" cy="254000"/>
          </a:xfrm>
          <a:prstGeom prst="rect">
            <a:avLst/>
          </a:prstGeom>
          <a:solidFill>
            <a:srgbClr val="C0C0C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800">
              <a:latin typeface="+mn-lt"/>
            </a:endParaRPr>
          </a:p>
        </p:txBody>
      </p:sp>
      <p:sp>
        <p:nvSpPr>
          <p:cNvPr id="803845" name="Rectangle 5"/>
          <p:cNvSpPr>
            <a:spLocks noChangeAspect="1" noChangeArrowheads="1"/>
          </p:cNvSpPr>
          <p:nvPr/>
        </p:nvSpPr>
        <p:spPr bwMode="auto">
          <a:xfrm>
            <a:off x="5946775" y="4253349"/>
            <a:ext cx="2230438" cy="288925"/>
          </a:xfrm>
          <a:prstGeom prst="rect">
            <a:avLst/>
          </a:prstGeom>
          <a:solidFill>
            <a:srgbClr val="D2D2F4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>
                <a:latin typeface="+mn-lt"/>
              </a:rPr>
              <a:t>run-time heap</a:t>
            </a:r>
          </a:p>
        </p:txBody>
      </p:sp>
      <p:sp>
        <p:nvSpPr>
          <p:cNvPr id="803846" name="Text Box 6"/>
          <p:cNvSpPr txBox="1">
            <a:spLocks noChangeAspect="1" noChangeArrowheads="1"/>
          </p:cNvSpPr>
          <p:nvPr/>
        </p:nvSpPr>
        <p:spPr bwMode="auto">
          <a:xfrm>
            <a:off x="5715000" y="5266174"/>
            <a:ext cx="252913" cy="25391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050">
                <a:latin typeface="+mn-lt"/>
              </a:rPr>
              <a:t>0</a:t>
            </a:r>
            <a:endParaRPr lang="en-US" sz="1100">
              <a:latin typeface="+mn-lt"/>
            </a:endParaRPr>
          </a:p>
        </p:txBody>
      </p:sp>
      <p:sp>
        <p:nvSpPr>
          <p:cNvPr id="803847" name="Rectangle 7"/>
          <p:cNvSpPr>
            <a:spLocks noChangeAspect="1" noChangeArrowheads="1"/>
          </p:cNvSpPr>
          <p:nvPr/>
        </p:nvSpPr>
        <p:spPr bwMode="auto">
          <a:xfrm>
            <a:off x="5946775" y="4488299"/>
            <a:ext cx="2232025" cy="320675"/>
          </a:xfrm>
          <a:prstGeom prst="rect">
            <a:avLst/>
          </a:prstGeom>
          <a:solidFill>
            <a:srgbClr val="D2D2F4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+mn-lt"/>
              </a:rPr>
              <a:t>read/write data</a:t>
            </a:r>
          </a:p>
        </p:txBody>
      </p:sp>
      <p:sp>
        <p:nvSpPr>
          <p:cNvPr id="803850" name="Rectangle 10"/>
          <p:cNvSpPr>
            <a:spLocks noChangeAspect="1" noChangeArrowheads="1"/>
          </p:cNvSpPr>
          <p:nvPr/>
        </p:nvSpPr>
        <p:spPr bwMode="auto">
          <a:xfrm>
            <a:off x="5946775" y="4808974"/>
            <a:ext cx="2232025" cy="320675"/>
          </a:xfrm>
          <a:prstGeom prst="rect">
            <a:avLst/>
          </a:prstGeom>
          <a:solidFill>
            <a:srgbClr val="D2D2F4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>
                <a:latin typeface="+mn-lt"/>
              </a:rPr>
              <a:t>read-only code/data</a:t>
            </a:r>
          </a:p>
        </p:txBody>
      </p:sp>
      <p:sp>
        <p:nvSpPr>
          <p:cNvPr id="803851" name="Rectangle 11"/>
          <p:cNvSpPr>
            <a:spLocks noChangeAspect="1" noChangeArrowheads="1"/>
          </p:cNvSpPr>
          <p:nvPr/>
        </p:nvSpPr>
        <p:spPr bwMode="auto">
          <a:xfrm>
            <a:off x="5946775" y="5113774"/>
            <a:ext cx="2232025" cy="320675"/>
          </a:xfrm>
          <a:prstGeom prst="rect">
            <a:avLst/>
          </a:prstGeom>
          <a:solidFill>
            <a:srgbClr val="C0C0C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800">
              <a:latin typeface="+mn-lt"/>
            </a:endParaRPr>
          </a:p>
        </p:txBody>
      </p:sp>
      <p:sp>
        <p:nvSpPr>
          <p:cNvPr id="803854" name="Text Box 14"/>
          <p:cNvSpPr txBox="1">
            <a:spLocks noChangeArrowheads="1"/>
          </p:cNvSpPr>
          <p:nvPr/>
        </p:nvSpPr>
        <p:spPr bwMode="auto">
          <a:xfrm>
            <a:off x="6108700" y="5536049"/>
            <a:ext cx="1883336" cy="1169551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 dirty="0">
                <a:latin typeface="+mn-lt"/>
              </a:rPr>
              <a:t>Kernel context:</a:t>
            </a:r>
          </a:p>
          <a:p>
            <a:r>
              <a:rPr lang="en-US" sz="1400" dirty="0">
                <a:latin typeface="+mn-lt"/>
              </a:rPr>
              <a:t>   </a:t>
            </a:r>
            <a:r>
              <a:rPr lang="en-US" sz="1800" dirty="0">
                <a:latin typeface="+mn-lt"/>
              </a:rPr>
              <a:t>VM structures</a:t>
            </a:r>
          </a:p>
          <a:p>
            <a:r>
              <a:rPr lang="en-US" sz="1800" dirty="0">
                <a:latin typeface="+mn-lt"/>
              </a:rPr>
              <a:t>   Descriptor table</a:t>
            </a:r>
          </a:p>
          <a:p>
            <a:r>
              <a:rPr lang="en-US" sz="1800" dirty="0">
                <a:latin typeface="+mn-lt"/>
              </a:rPr>
              <a:t>   </a:t>
            </a:r>
            <a:r>
              <a:rPr lang="en-US" sz="1800" dirty="0" err="1">
                <a:latin typeface="+mn-lt"/>
              </a:rPr>
              <a:t>brk</a:t>
            </a:r>
            <a:r>
              <a:rPr lang="en-US" sz="1800" dirty="0">
                <a:latin typeface="+mn-lt"/>
              </a:rPr>
              <a:t> pointer</a:t>
            </a:r>
          </a:p>
        </p:txBody>
      </p:sp>
      <p:sp>
        <p:nvSpPr>
          <p:cNvPr id="803856" name="Text Box 16"/>
          <p:cNvSpPr txBox="1">
            <a:spLocks noChangeArrowheads="1"/>
          </p:cNvSpPr>
          <p:nvPr/>
        </p:nvSpPr>
        <p:spPr bwMode="auto">
          <a:xfrm>
            <a:off x="3146425" y="1408926"/>
            <a:ext cx="1932252" cy="1446550"/>
          </a:xfrm>
          <a:prstGeom prst="rect">
            <a:avLst/>
          </a:prstGeom>
          <a:solidFill>
            <a:srgbClr val="F1C7C7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 dirty="0">
                <a:latin typeface="+mn-lt"/>
              </a:rPr>
              <a:t>Thread 2 context:</a:t>
            </a:r>
          </a:p>
          <a:p>
            <a:r>
              <a:rPr lang="en-US" sz="1800" dirty="0">
                <a:latin typeface="+mn-lt"/>
              </a:rPr>
              <a:t>    Data registers</a:t>
            </a:r>
          </a:p>
          <a:p>
            <a:r>
              <a:rPr lang="en-US" sz="1800" dirty="0">
                <a:latin typeface="+mn-lt"/>
              </a:rPr>
              <a:t>    Condition codes</a:t>
            </a:r>
          </a:p>
          <a:p>
            <a:r>
              <a:rPr lang="en-US" sz="1800" dirty="0">
                <a:latin typeface="+mn-lt"/>
              </a:rPr>
              <a:t>    SP</a:t>
            </a:r>
            <a:r>
              <a:rPr lang="en-US" sz="1800" baseline="-25000" dirty="0">
                <a:latin typeface="+mn-lt"/>
              </a:rPr>
              <a:t>2</a:t>
            </a:r>
          </a:p>
          <a:p>
            <a:r>
              <a:rPr lang="en-US" sz="1800" dirty="0">
                <a:latin typeface="+mn-lt"/>
              </a:rPr>
              <a:t>    PC</a:t>
            </a:r>
            <a:r>
              <a:rPr lang="en-US" sz="1800" baseline="-25000" dirty="0">
                <a:latin typeface="+mn-lt"/>
              </a:rPr>
              <a:t>2</a:t>
            </a:r>
          </a:p>
        </p:txBody>
      </p:sp>
      <p:sp>
        <p:nvSpPr>
          <p:cNvPr id="803857" name="Rectangle 17"/>
          <p:cNvSpPr>
            <a:spLocks noChangeAspect="1" noChangeArrowheads="1"/>
          </p:cNvSpPr>
          <p:nvPr/>
        </p:nvSpPr>
        <p:spPr bwMode="auto">
          <a:xfrm>
            <a:off x="3124200" y="3945434"/>
            <a:ext cx="1885950" cy="319087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>
                <a:latin typeface="+mn-lt"/>
              </a:rPr>
              <a:t>stack 2</a:t>
            </a:r>
          </a:p>
        </p:txBody>
      </p:sp>
      <p:sp>
        <p:nvSpPr>
          <p:cNvPr id="803858" name="Text Box 18"/>
          <p:cNvSpPr txBox="1">
            <a:spLocks noChangeArrowheads="1"/>
          </p:cNvSpPr>
          <p:nvPr/>
        </p:nvSpPr>
        <p:spPr bwMode="auto">
          <a:xfrm>
            <a:off x="2724159" y="3200400"/>
            <a:ext cx="2595683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+mn-lt"/>
              </a:rPr>
              <a:t>Thread 2 (peer thread)</a:t>
            </a:r>
          </a:p>
        </p:txBody>
      </p:sp>
    </p:spTree>
    <p:extLst>
      <p:ext uri="{BB962C8B-B14F-4D97-AF65-F5344CB8AC3E}">
        <p14:creationId xmlns:p14="http://schemas.microsoft.com/office/powerpoint/2010/main" val="647634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Deadlock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 from signal handlers.</a:t>
            </a:r>
          </a:p>
          <a:p>
            <a:r>
              <a:rPr lang="en-US" dirty="0"/>
              <a:t>Why don’t we use </a:t>
            </a:r>
            <a:r>
              <a:rPr lang="en-US" dirty="0" err="1"/>
              <a:t>printf</a:t>
            </a:r>
            <a:r>
              <a:rPr lang="en-US" dirty="0"/>
              <a:t> in handlers?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Printf</a:t>
            </a:r>
            <a:r>
              <a:rPr lang="en-US" dirty="0"/>
              <a:t> code:</a:t>
            </a:r>
          </a:p>
          <a:p>
            <a:pPr lvl="1"/>
            <a:r>
              <a:rPr lang="en-US" dirty="0"/>
              <a:t>Acquire lock</a:t>
            </a:r>
          </a:p>
          <a:p>
            <a:pPr lvl="1"/>
            <a:r>
              <a:rPr lang="en-US" dirty="0"/>
              <a:t>Do something</a:t>
            </a:r>
          </a:p>
          <a:p>
            <a:pPr lvl="1"/>
            <a:r>
              <a:rPr lang="en-US" dirty="0"/>
              <a:t>Release lock</a:t>
            </a:r>
          </a:p>
        </p:txBody>
      </p:sp>
      <p:pic>
        <p:nvPicPr>
          <p:cNvPr id="1026" name="Picture 2" descr="http://people.sc.fsu.edu/~jburkardt/latex/monte_carlo_simulation/traffic_ja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581025"/>
            <a:ext cx="2208592" cy="146208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4" descr="https://lh3.googleusercontent.com/-q66TROhVilE/TXE1Fotn7OI/AAAAAAAAAIw/B3jfPvTZfCs/s1600/Deadlocking.gif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09600" y="2374436"/>
            <a:ext cx="89122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catch_child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signo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("Child exited!\n"); </a:t>
            </a:r>
            <a:r>
              <a:rPr lang="en-US" sz="1600" dirty="0">
                <a:latin typeface="+mn-lt"/>
                <a:cs typeface="Courier New" panose="02070309020205020404" pitchFamily="49" charset="0"/>
              </a:rPr>
              <a:t>// this call may reenter </a:t>
            </a:r>
            <a:r>
              <a:rPr lang="en-US" sz="1600" dirty="0" err="1">
                <a:latin typeface="+mn-lt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+mn-lt"/>
                <a:cs typeface="Courier New" panose="02070309020205020404" pitchFamily="49" charset="0"/>
              </a:rPr>
              <a:t>/puts! BAD!  DEADLOCK!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while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waitpid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(-1, NULL, WNOHANG) &gt; 0) continue; </a:t>
            </a:r>
            <a:r>
              <a:rPr lang="en-US" sz="1600" dirty="0">
                <a:latin typeface="+mn-lt"/>
                <a:cs typeface="Courier New" panose="02070309020205020404" pitchFamily="49" charset="0"/>
              </a:rPr>
              <a:t>// reap all children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581400" y="3276600"/>
            <a:ext cx="3843586" cy="1663918"/>
            <a:chOff x="5124214" y="3549860"/>
            <a:chExt cx="3843586" cy="1663918"/>
          </a:xfrm>
        </p:grpSpPr>
        <p:sp>
          <p:nvSpPr>
            <p:cNvPr id="7" name="Line 93"/>
            <p:cNvSpPr>
              <a:spLocks noChangeShapeType="1"/>
            </p:cNvSpPr>
            <p:nvPr/>
          </p:nvSpPr>
          <p:spPr bwMode="auto">
            <a:xfrm>
              <a:off x="5627452" y="3597703"/>
              <a:ext cx="0" cy="598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8" name="Line 94"/>
            <p:cNvSpPr>
              <a:spLocks noChangeShapeType="1"/>
            </p:cNvSpPr>
            <p:nvPr/>
          </p:nvSpPr>
          <p:spPr bwMode="auto">
            <a:xfrm>
              <a:off x="5633802" y="4202541"/>
              <a:ext cx="24003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9" name="Line 95"/>
            <p:cNvSpPr>
              <a:spLocks noChangeShapeType="1"/>
            </p:cNvSpPr>
            <p:nvPr/>
          </p:nvSpPr>
          <p:spPr bwMode="auto">
            <a:xfrm flipH="1">
              <a:off x="8032514" y="4208891"/>
              <a:ext cx="0" cy="24647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0" name="Line 96"/>
            <p:cNvSpPr>
              <a:spLocks noChangeShapeType="1"/>
            </p:cNvSpPr>
            <p:nvPr/>
          </p:nvSpPr>
          <p:spPr bwMode="auto">
            <a:xfrm flipH="1" flipV="1">
              <a:off x="5630627" y="4329541"/>
              <a:ext cx="2352675" cy="3873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1" name="Line 97"/>
            <p:cNvSpPr>
              <a:spLocks noChangeShapeType="1"/>
            </p:cNvSpPr>
            <p:nvPr/>
          </p:nvSpPr>
          <p:spPr bwMode="auto">
            <a:xfrm>
              <a:off x="5629039" y="4337478"/>
              <a:ext cx="3175" cy="8763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5" name="Text Box 101"/>
            <p:cNvSpPr txBox="1">
              <a:spLocks noChangeArrowheads="1"/>
            </p:cNvSpPr>
            <p:nvPr/>
          </p:nvSpPr>
          <p:spPr bwMode="auto">
            <a:xfrm>
              <a:off x="5124214" y="3919966"/>
              <a:ext cx="547258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600" i="1">
                  <a:latin typeface="Helvetica" charset="0"/>
                </a:rPr>
                <a:t>I</a:t>
              </a:r>
              <a:r>
                <a:rPr lang="en-US" sz="1600" i="1" baseline="-25000">
                  <a:latin typeface="Helvetica" charset="0"/>
                </a:rPr>
                <a:t>curr</a:t>
              </a:r>
              <a:endParaRPr lang="en-US" sz="1600" i="1">
                <a:latin typeface="Helvetica" charset="0"/>
              </a:endParaRPr>
            </a:p>
          </p:txBody>
        </p:sp>
        <p:sp>
          <p:nvSpPr>
            <p:cNvPr id="16" name="Text Box 102"/>
            <p:cNvSpPr txBox="1">
              <a:spLocks noChangeArrowheads="1"/>
            </p:cNvSpPr>
            <p:nvPr/>
          </p:nvSpPr>
          <p:spPr bwMode="auto">
            <a:xfrm>
              <a:off x="5124214" y="4116816"/>
              <a:ext cx="56106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600" i="1">
                  <a:latin typeface="Helvetica" charset="0"/>
                </a:rPr>
                <a:t>I</a:t>
              </a:r>
              <a:r>
                <a:rPr lang="en-US" sz="1600" i="1" baseline="-25000">
                  <a:latin typeface="Helvetica" charset="0"/>
                </a:rPr>
                <a:t>next</a:t>
              </a:r>
              <a:endParaRPr lang="en-US" sz="1600" i="1">
                <a:latin typeface="Helvetica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624003" y="3549860"/>
              <a:ext cx="97095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i="1" dirty="0">
                  <a:solidFill>
                    <a:srgbClr val="800000"/>
                  </a:solidFill>
                  <a:latin typeface="Calibri" pitchFamily="34" charset="0"/>
                </a:rPr>
                <a:t>Acquire</a:t>
              </a:r>
            </a:p>
            <a:p>
              <a:r>
                <a:rPr lang="en-US" sz="1800" i="1" dirty="0">
                  <a:solidFill>
                    <a:srgbClr val="800000"/>
                  </a:solidFill>
                  <a:latin typeface="Calibri" pitchFamily="34" charset="0"/>
                </a:rPr>
                <a:t>lock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055371" y="3962400"/>
              <a:ext cx="912429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i="1" dirty="0">
                  <a:solidFill>
                    <a:srgbClr val="800000"/>
                  </a:solidFill>
                  <a:latin typeface="Calibri" pitchFamily="34" charset="0"/>
                </a:rPr>
                <a:t>(Try to)</a:t>
              </a:r>
            </a:p>
            <a:p>
              <a:r>
                <a:rPr lang="en-US" sz="1800" i="1" dirty="0">
                  <a:solidFill>
                    <a:srgbClr val="800000"/>
                  </a:solidFill>
                  <a:latin typeface="Calibri" pitchFamily="34" charset="0"/>
                </a:rPr>
                <a:t>acquire</a:t>
              </a:r>
            </a:p>
            <a:p>
              <a:r>
                <a:rPr lang="en-US" sz="1800" i="1" dirty="0">
                  <a:solidFill>
                    <a:srgbClr val="800000"/>
                  </a:solidFill>
                  <a:latin typeface="Calibri" pitchFamily="34" charset="0"/>
                </a:rPr>
                <a:t>lock</a:t>
              </a:r>
            </a:p>
          </p:txBody>
        </p:sp>
        <p:sp>
          <p:nvSpPr>
            <p:cNvPr id="19" name="Line 95"/>
            <p:cNvSpPr>
              <a:spLocks noChangeShapeType="1"/>
            </p:cNvSpPr>
            <p:nvPr/>
          </p:nvSpPr>
          <p:spPr bwMode="auto">
            <a:xfrm flipH="1">
              <a:off x="8032514" y="4455370"/>
              <a:ext cx="0" cy="26152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622092" y="3562560"/>
              <a:ext cx="97129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800" i="1" dirty="0">
                  <a:latin typeface="Calibri" pitchFamily="34" charset="0"/>
                </a:rPr>
                <a:t>Receive</a:t>
              </a:r>
            </a:p>
            <a:p>
              <a:pPr algn="ctr"/>
              <a:r>
                <a:rPr lang="en-US" sz="1800" i="1" dirty="0">
                  <a:latin typeface="Calibri" pitchFamily="34" charset="0"/>
                </a:rPr>
                <a:t>signal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2481769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178336" y="2971800"/>
            <a:ext cx="8813264" cy="3810000"/>
          </a:xfrm>
          <a:prstGeom prst="rect">
            <a:avLst/>
          </a:prstGeom>
          <a:solidFill>
            <a:srgbClr val="EAEAFA"/>
          </a:solidFill>
          <a:ln w="28575">
            <a:solidFill>
              <a:srgbClr val="C00000"/>
            </a:solidFill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3848" name="Text Box 8"/>
          <p:cNvSpPr txBox="1">
            <a:spLocks noChangeArrowheads="1"/>
          </p:cNvSpPr>
          <p:nvPr/>
        </p:nvSpPr>
        <p:spPr bwMode="auto">
          <a:xfrm>
            <a:off x="384175" y="1252507"/>
            <a:ext cx="1740156" cy="1292662"/>
          </a:xfrm>
          <a:prstGeom prst="rect">
            <a:avLst/>
          </a:prstGeom>
          <a:solidFill>
            <a:srgbClr val="F1C7C7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400" dirty="0">
                <a:latin typeface="+mn-lt"/>
              </a:rPr>
              <a:t>Thread 1 context:</a:t>
            </a:r>
          </a:p>
          <a:p>
            <a:r>
              <a:rPr lang="en-US" sz="1600" dirty="0">
                <a:latin typeface="+mn-lt"/>
              </a:rPr>
              <a:t>    Data registers</a:t>
            </a:r>
          </a:p>
          <a:p>
            <a:r>
              <a:rPr lang="en-US" sz="1600" dirty="0">
                <a:latin typeface="+mn-lt"/>
              </a:rPr>
              <a:t>    Condition codes</a:t>
            </a:r>
          </a:p>
          <a:p>
            <a:r>
              <a:rPr lang="en-US" sz="1600" dirty="0">
                <a:latin typeface="+mn-lt"/>
              </a:rPr>
              <a:t>    SP</a:t>
            </a:r>
            <a:r>
              <a:rPr lang="en-US" sz="1600" baseline="-25000" dirty="0">
                <a:latin typeface="+mn-lt"/>
              </a:rPr>
              <a:t>1</a:t>
            </a:r>
          </a:p>
          <a:p>
            <a:r>
              <a:rPr lang="en-US" sz="1600" dirty="0">
                <a:latin typeface="+mn-lt"/>
              </a:rPr>
              <a:t>    PC</a:t>
            </a:r>
            <a:r>
              <a:rPr lang="en-US" sz="1600" baseline="-25000" dirty="0">
                <a:latin typeface="+mn-lt"/>
              </a:rPr>
              <a:t>1</a:t>
            </a:r>
          </a:p>
        </p:txBody>
      </p:sp>
      <p:sp>
        <p:nvSpPr>
          <p:cNvPr id="803852" name="Rectangle 12"/>
          <p:cNvSpPr>
            <a:spLocks noChangeAspect="1" noChangeArrowheads="1"/>
          </p:cNvSpPr>
          <p:nvPr/>
        </p:nvSpPr>
        <p:spPr bwMode="auto">
          <a:xfrm>
            <a:off x="381000" y="3931087"/>
            <a:ext cx="1885950" cy="1631513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800" dirty="0">
              <a:latin typeface="+mn-lt"/>
            </a:endParaRPr>
          </a:p>
        </p:txBody>
      </p:sp>
      <p:sp>
        <p:nvSpPr>
          <p:cNvPr id="803853" name="Text Box 13"/>
          <p:cNvSpPr txBox="1">
            <a:spLocks noChangeArrowheads="1"/>
          </p:cNvSpPr>
          <p:nvPr/>
        </p:nvSpPr>
        <p:spPr bwMode="auto">
          <a:xfrm>
            <a:off x="694484" y="3051334"/>
            <a:ext cx="1119537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+mn-lt"/>
              </a:rPr>
              <a:t>Thread 1</a:t>
            </a:r>
          </a:p>
        </p:txBody>
      </p:sp>
      <p:sp>
        <p:nvSpPr>
          <p:cNvPr id="803843" name="Rectangle 3"/>
          <p:cNvSpPr>
            <a:spLocks noChangeAspect="1" noChangeArrowheads="1"/>
          </p:cNvSpPr>
          <p:nvPr/>
        </p:nvSpPr>
        <p:spPr bwMode="auto">
          <a:xfrm>
            <a:off x="6663888" y="3448131"/>
            <a:ext cx="2230438" cy="319087"/>
          </a:xfrm>
          <a:prstGeom prst="rect">
            <a:avLst/>
          </a:prstGeom>
          <a:solidFill>
            <a:srgbClr val="D2D2F4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+mn-lt"/>
              </a:rPr>
              <a:t>shared libraries</a:t>
            </a:r>
          </a:p>
        </p:txBody>
      </p:sp>
      <p:sp>
        <p:nvSpPr>
          <p:cNvPr id="803844" name="Rectangle 4"/>
          <p:cNvSpPr>
            <a:spLocks noChangeAspect="1" noChangeArrowheads="1"/>
          </p:cNvSpPr>
          <p:nvPr/>
        </p:nvSpPr>
        <p:spPr bwMode="auto">
          <a:xfrm>
            <a:off x="6663888" y="3713243"/>
            <a:ext cx="2230438" cy="254000"/>
          </a:xfrm>
          <a:prstGeom prst="rect">
            <a:avLst/>
          </a:prstGeom>
          <a:solidFill>
            <a:srgbClr val="C0C0C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800">
              <a:latin typeface="+mn-lt"/>
            </a:endParaRPr>
          </a:p>
        </p:txBody>
      </p:sp>
      <p:sp>
        <p:nvSpPr>
          <p:cNvPr id="803845" name="Rectangle 5"/>
          <p:cNvSpPr>
            <a:spLocks noChangeAspect="1" noChangeArrowheads="1"/>
          </p:cNvSpPr>
          <p:nvPr/>
        </p:nvSpPr>
        <p:spPr bwMode="auto">
          <a:xfrm>
            <a:off x="6663888" y="3953392"/>
            <a:ext cx="2230438" cy="288925"/>
          </a:xfrm>
          <a:prstGeom prst="rect">
            <a:avLst/>
          </a:prstGeom>
          <a:solidFill>
            <a:srgbClr val="D2D2F4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>
                <a:latin typeface="+mn-lt"/>
              </a:rPr>
              <a:t>run-time heap</a:t>
            </a:r>
          </a:p>
        </p:txBody>
      </p:sp>
      <p:sp>
        <p:nvSpPr>
          <p:cNvPr id="803846" name="Text Box 6"/>
          <p:cNvSpPr txBox="1">
            <a:spLocks noChangeAspect="1" noChangeArrowheads="1"/>
          </p:cNvSpPr>
          <p:nvPr/>
        </p:nvSpPr>
        <p:spPr bwMode="auto">
          <a:xfrm>
            <a:off x="6432113" y="4966217"/>
            <a:ext cx="252913" cy="25391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050">
                <a:latin typeface="+mn-lt"/>
              </a:rPr>
              <a:t>0</a:t>
            </a:r>
            <a:endParaRPr lang="en-US" sz="1100">
              <a:latin typeface="+mn-lt"/>
            </a:endParaRPr>
          </a:p>
        </p:txBody>
      </p:sp>
      <p:sp>
        <p:nvSpPr>
          <p:cNvPr id="803847" name="Rectangle 7"/>
          <p:cNvSpPr>
            <a:spLocks noChangeAspect="1" noChangeArrowheads="1"/>
          </p:cNvSpPr>
          <p:nvPr/>
        </p:nvSpPr>
        <p:spPr bwMode="auto">
          <a:xfrm>
            <a:off x="6663888" y="4188342"/>
            <a:ext cx="2232025" cy="320675"/>
          </a:xfrm>
          <a:prstGeom prst="rect">
            <a:avLst/>
          </a:prstGeom>
          <a:solidFill>
            <a:srgbClr val="D2D2F4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+mn-lt"/>
              </a:rPr>
              <a:t>read/write data</a:t>
            </a:r>
          </a:p>
        </p:txBody>
      </p:sp>
      <p:sp>
        <p:nvSpPr>
          <p:cNvPr id="803850" name="Rectangle 10"/>
          <p:cNvSpPr>
            <a:spLocks noChangeAspect="1" noChangeArrowheads="1"/>
          </p:cNvSpPr>
          <p:nvPr/>
        </p:nvSpPr>
        <p:spPr bwMode="auto">
          <a:xfrm>
            <a:off x="6663888" y="4509017"/>
            <a:ext cx="2232025" cy="320675"/>
          </a:xfrm>
          <a:prstGeom prst="rect">
            <a:avLst/>
          </a:prstGeom>
          <a:solidFill>
            <a:srgbClr val="D2D2F4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>
                <a:latin typeface="+mn-lt"/>
              </a:rPr>
              <a:t>read-only code/data</a:t>
            </a:r>
          </a:p>
        </p:txBody>
      </p:sp>
      <p:sp>
        <p:nvSpPr>
          <p:cNvPr id="803851" name="Rectangle 11"/>
          <p:cNvSpPr>
            <a:spLocks noChangeAspect="1" noChangeArrowheads="1"/>
          </p:cNvSpPr>
          <p:nvPr/>
        </p:nvSpPr>
        <p:spPr bwMode="auto">
          <a:xfrm>
            <a:off x="6663888" y="4813817"/>
            <a:ext cx="2232025" cy="320675"/>
          </a:xfrm>
          <a:prstGeom prst="rect">
            <a:avLst/>
          </a:prstGeom>
          <a:solidFill>
            <a:srgbClr val="C0C0C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800">
              <a:latin typeface="+mn-lt"/>
            </a:endParaRPr>
          </a:p>
        </p:txBody>
      </p:sp>
      <p:sp>
        <p:nvSpPr>
          <p:cNvPr id="803854" name="Text Box 14"/>
          <p:cNvSpPr txBox="1">
            <a:spLocks noChangeArrowheads="1"/>
          </p:cNvSpPr>
          <p:nvPr/>
        </p:nvSpPr>
        <p:spPr bwMode="auto">
          <a:xfrm>
            <a:off x="6825813" y="5236092"/>
            <a:ext cx="1883336" cy="1169551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 dirty="0">
                <a:latin typeface="+mn-lt"/>
              </a:rPr>
              <a:t>Kernel context:</a:t>
            </a:r>
          </a:p>
          <a:p>
            <a:r>
              <a:rPr lang="en-US" sz="1400" dirty="0">
                <a:latin typeface="+mn-lt"/>
              </a:rPr>
              <a:t>   </a:t>
            </a:r>
            <a:r>
              <a:rPr lang="en-US" sz="1800" dirty="0">
                <a:latin typeface="+mn-lt"/>
              </a:rPr>
              <a:t>VM structures</a:t>
            </a:r>
          </a:p>
          <a:p>
            <a:r>
              <a:rPr lang="en-US" sz="1800" dirty="0">
                <a:latin typeface="+mn-lt"/>
              </a:rPr>
              <a:t>   Descriptor table</a:t>
            </a:r>
          </a:p>
          <a:p>
            <a:r>
              <a:rPr lang="en-US" sz="1800" dirty="0">
                <a:latin typeface="+mn-lt"/>
              </a:rPr>
              <a:t>   </a:t>
            </a:r>
            <a:r>
              <a:rPr lang="en-US" sz="1800" dirty="0" err="1">
                <a:latin typeface="+mn-lt"/>
              </a:rPr>
              <a:t>brk</a:t>
            </a:r>
            <a:r>
              <a:rPr lang="en-US" sz="1800" dirty="0">
                <a:latin typeface="+mn-lt"/>
              </a:rPr>
              <a:t> pointer</a:t>
            </a:r>
          </a:p>
        </p:txBody>
      </p:sp>
      <p:sp>
        <p:nvSpPr>
          <p:cNvPr id="803856" name="Text Box 16"/>
          <p:cNvSpPr txBox="1">
            <a:spLocks noChangeArrowheads="1"/>
          </p:cNvSpPr>
          <p:nvPr/>
        </p:nvSpPr>
        <p:spPr bwMode="auto">
          <a:xfrm>
            <a:off x="2412908" y="1248118"/>
            <a:ext cx="1740156" cy="1292662"/>
          </a:xfrm>
          <a:prstGeom prst="rect">
            <a:avLst/>
          </a:prstGeom>
          <a:solidFill>
            <a:srgbClr val="F1C7C7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400" dirty="0">
                <a:latin typeface="+mn-lt"/>
              </a:rPr>
              <a:t>Thread 2 context:</a:t>
            </a:r>
          </a:p>
          <a:p>
            <a:r>
              <a:rPr lang="en-US" sz="1600" dirty="0">
                <a:latin typeface="+mn-lt"/>
              </a:rPr>
              <a:t>    Data registers</a:t>
            </a:r>
          </a:p>
          <a:p>
            <a:r>
              <a:rPr lang="en-US" sz="1600" dirty="0">
                <a:latin typeface="+mn-lt"/>
              </a:rPr>
              <a:t>    Condition codes</a:t>
            </a:r>
          </a:p>
          <a:p>
            <a:r>
              <a:rPr lang="en-US" sz="1600" dirty="0">
                <a:latin typeface="+mn-lt"/>
              </a:rPr>
              <a:t>    SP</a:t>
            </a:r>
            <a:r>
              <a:rPr lang="en-US" sz="1600" baseline="-25000" dirty="0">
                <a:latin typeface="+mn-lt"/>
              </a:rPr>
              <a:t>2</a:t>
            </a:r>
          </a:p>
          <a:p>
            <a:r>
              <a:rPr lang="en-US" sz="1600" dirty="0">
                <a:latin typeface="+mn-lt"/>
              </a:rPr>
              <a:t>    PC</a:t>
            </a:r>
            <a:r>
              <a:rPr lang="en-US" sz="1600" baseline="-25000" dirty="0">
                <a:latin typeface="+mn-lt"/>
              </a:rPr>
              <a:t>2</a:t>
            </a:r>
          </a:p>
        </p:txBody>
      </p:sp>
      <p:sp>
        <p:nvSpPr>
          <p:cNvPr id="803857" name="Rectangle 17"/>
          <p:cNvSpPr>
            <a:spLocks noChangeAspect="1" noChangeArrowheads="1"/>
          </p:cNvSpPr>
          <p:nvPr/>
        </p:nvSpPr>
        <p:spPr bwMode="auto">
          <a:xfrm>
            <a:off x="2340010" y="3919526"/>
            <a:ext cx="1885950" cy="1643074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800" dirty="0">
              <a:latin typeface="+mn-lt"/>
            </a:endParaRPr>
          </a:p>
        </p:txBody>
      </p:sp>
      <p:sp>
        <p:nvSpPr>
          <p:cNvPr id="803858" name="Text Box 18"/>
          <p:cNvSpPr txBox="1">
            <a:spLocks noChangeArrowheads="1"/>
          </p:cNvSpPr>
          <p:nvPr/>
        </p:nvSpPr>
        <p:spPr bwMode="auto">
          <a:xfrm>
            <a:off x="2723217" y="3072611"/>
            <a:ext cx="1119537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+mn-lt"/>
              </a:rPr>
              <a:t>Thread 2</a:t>
            </a:r>
          </a:p>
        </p:txBody>
      </p:sp>
      <p:sp>
        <p:nvSpPr>
          <p:cNvPr id="21" name="Rectangle 18"/>
          <p:cNvSpPr>
            <a:spLocks noChangeArrowheads="1"/>
          </p:cNvSpPr>
          <p:nvPr/>
        </p:nvSpPr>
        <p:spPr bwMode="auto">
          <a:xfrm>
            <a:off x="283297" y="45456"/>
            <a:ext cx="8742096" cy="1126462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latin typeface="Courier New" pitchFamily="49" charset="0"/>
              </a:rPr>
              <a:t>    while (1) {</a:t>
            </a:r>
          </a:p>
          <a:p>
            <a:pPr>
              <a:lnSpc>
                <a:spcPct val="110000"/>
              </a:lnSpc>
            </a:pPr>
            <a:r>
              <a:rPr lang="en-US" sz="1600" dirty="0">
                <a:latin typeface="Courier New" pitchFamily="49" charset="0"/>
              </a:rPr>
              <a:t>	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nl-NL" sz="1600" dirty="0">
                <a:solidFill>
                  <a:srgbClr val="FF0000"/>
                </a:solidFill>
                <a:latin typeface="Courier New" pitchFamily="49" charset="0"/>
              </a:rPr>
              <a:t>connfd </a:t>
            </a:r>
            <a:r>
              <a:rPr lang="nl-NL" sz="1600" dirty="0">
                <a:latin typeface="Courier New" pitchFamily="49" charset="0"/>
              </a:rPr>
              <a:t>= Accept(listenfd, (SA *) &amp;clientaddr, &amp;clientlen); </a:t>
            </a:r>
          </a:p>
          <a:p>
            <a:pPr>
              <a:lnSpc>
                <a:spcPct val="110000"/>
              </a:lnSpc>
            </a:pPr>
            <a:r>
              <a:rPr lang="nl-NL" sz="1600" dirty="0">
                <a:latin typeface="Courier New" pitchFamily="49" charset="0"/>
              </a:rPr>
              <a:t>	Pthread_create(&amp;tid, NULL, thread, </a:t>
            </a:r>
            <a:r>
              <a:rPr lang="nl-NL" sz="1600" dirty="0">
                <a:solidFill>
                  <a:srgbClr val="FF0000"/>
                </a:solidFill>
                <a:latin typeface="Courier New" pitchFamily="49" charset="0"/>
              </a:rPr>
              <a:t>&amp;connfd</a:t>
            </a:r>
            <a:r>
              <a:rPr lang="nl-NL" sz="1600" dirty="0"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    }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384174" y="4155850"/>
            <a:ext cx="1882775" cy="37840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nl-NL">
                <a:latin typeface="Courier New" pitchFamily="49" charset="0"/>
              </a:rPr>
              <a:t>connfd</a:t>
            </a:r>
            <a:endParaRPr lang="en-US"/>
          </a:p>
        </p:txBody>
      </p:sp>
      <p:sp>
        <p:nvSpPr>
          <p:cNvPr id="24" name="Rectangle 23"/>
          <p:cNvSpPr/>
          <p:nvPr/>
        </p:nvSpPr>
        <p:spPr bwMode="auto">
          <a:xfrm>
            <a:off x="2344613" y="4451291"/>
            <a:ext cx="1882775" cy="37840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nl-NL" dirty="0">
                <a:latin typeface="Courier New" pitchFamily="49" charset="0"/>
              </a:rPr>
              <a:t>&amp;connfd</a:t>
            </a:r>
            <a:endParaRPr lang="en-US" dirty="0"/>
          </a:p>
        </p:txBody>
      </p:sp>
      <p:cxnSp>
        <p:nvCxnSpPr>
          <p:cNvPr id="6" name="Curved Connector 5"/>
          <p:cNvCxnSpPr/>
          <p:nvPr/>
        </p:nvCxnSpPr>
        <p:spPr bwMode="auto">
          <a:xfrm rot="10800000">
            <a:off x="2266951" y="4348681"/>
            <a:ext cx="1788691" cy="291810"/>
          </a:xfrm>
          <a:prstGeom prst="curvedConnector3">
            <a:avLst>
              <a:gd name="adj1" fmla="val -2900"/>
            </a:avLst>
          </a:prstGeom>
          <a:noFill/>
          <a:ln w="57150">
            <a:solidFill>
              <a:srgbClr val="FF0000"/>
            </a:solidFill>
            <a:miter lim="800000"/>
            <a:headEnd type="diamond" w="med" len="med"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26349107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178336" y="2971800"/>
            <a:ext cx="8813264" cy="3810000"/>
          </a:xfrm>
          <a:prstGeom prst="rect">
            <a:avLst/>
          </a:prstGeom>
          <a:solidFill>
            <a:srgbClr val="EAEAFA"/>
          </a:solidFill>
          <a:ln w="28575">
            <a:solidFill>
              <a:srgbClr val="C00000"/>
            </a:solidFill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3848" name="Text Box 8"/>
          <p:cNvSpPr txBox="1">
            <a:spLocks noChangeArrowheads="1"/>
          </p:cNvSpPr>
          <p:nvPr/>
        </p:nvSpPr>
        <p:spPr bwMode="auto">
          <a:xfrm>
            <a:off x="384175" y="1252507"/>
            <a:ext cx="1740156" cy="1292662"/>
          </a:xfrm>
          <a:prstGeom prst="rect">
            <a:avLst/>
          </a:prstGeom>
          <a:solidFill>
            <a:srgbClr val="F1C7C7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400" dirty="0">
                <a:latin typeface="+mn-lt"/>
              </a:rPr>
              <a:t>Thread 1 context:</a:t>
            </a:r>
          </a:p>
          <a:p>
            <a:r>
              <a:rPr lang="en-US" sz="1600" dirty="0">
                <a:latin typeface="+mn-lt"/>
              </a:rPr>
              <a:t>    Data registers</a:t>
            </a:r>
          </a:p>
          <a:p>
            <a:r>
              <a:rPr lang="en-US" sz="1600" dirty="0">
                <a:latin typeface="+mn-lt"/>
              </a:rPr>
              <a:t>    Condition codes</a:t>
            </a:r>
          </a:p>
          <a:p>
            <a:r>
              <a:rPr lang="en-US" sz="1600" dirty="0">
                <a:latin typeface="+mn-lt"/>
              </a:rPr>
              <a:t>    SP</a:t>
            </a:r>
            <a:r>
              <a:rPr lang="en-US" sz="1600" baseline="-25000" dirty="0">
                <a:latin typeface="+mn-lt"/>
              </a:rPr>
              <a:t>1</a:t>
            </a:r>
          </a:p>
          <a:p>
            <a:r>
              <a:rPr lang="en-US" sz="1600" dirty="0">
                <a:latin typeface="+mn-lt"/>
              </a:rPr>
              <a:t>    PC</a:t>
            </a:r>
            <a:r>
              <a:rPr lang="en-US" sz="1600" baseline="-25000" dirty="0">
                <a:latin typeface="+mn-lt"/>
              </a:rPr>
              <a:t>1</a:t>
            </a:r>
          </a:p>
        </p:txBody>
      </p:sp>
      <p:sp>
        <p:nvSpPr>
          <p:cNvPr id="803852" name="Rectangle 12"/>
          <p:cNvSpPr>
            <a:spLocks noChangeAspect="1" noChangeArrowheads="1"/>
          </p:cNvSpPr>
          <p:nvPr/>
        </p:nvSpPr>
        <p:spPr bwMode="auto">
          <a:xfrm>
            <a:off x="381000" y="3931087"/>
            <a:ext cx="1885950" cy="1631513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800" dirty="0">
              <a:latin typeface="+mn-lt"/>
            </a:endParaRPr>
          </a:p>
        </p:txBody>
      </p:sp>
      <p:sp>
        <p:nvSpPr>
          <p:cNvPr id="803853" name="Text Box 13"/>
          <p:cNvSpPr txBox="1">
            <a:spLocks noChangeArrowheads="1"/>
          </p:cNvSpPr>
          <p:nvPr/>
        </p:nvSpPr>
        <p:spPr bwMode="auto">
          <a:xfrm>
            <a:off x="694484" y="3051334"/>
            <a:ext cx="1119537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+mn-lt"/>
              </a:rPr>
              <a:t>Thread 1</a:t>
            </a:r>
          </a:p>
        </p:txBody>
      </p:sp>
      <p:sp>
        <p:nvSpPr>
          <p:cNvPr id="803843" name="Rectangle 3"/>
          <p:cNvSpPr>
            <a:spLocks noChangeAspect="1" noChangeArrowheads="1"/>
          </p:cNvSpPr>
          <p:nvPr/>
        </p:nvSpPr>
        <p:spPr bwMode="auto">
          <a:xfrm>
            <a:off x="6663888" y="3448131"/>
            <a:ext cx="2230438" cy="319087"/>
          </a:xfrm>
          <a:prstGeom prst="rect">
            <a:avLst/>
          </a:prstGeom>
          <a:solidFill>
            <a:srgbClr val="D2D2F4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+mn-lt"/>
              </a:rPr>
              <a:t>shared libraries</a:t>
            </a:r>
          </a:p>
        </p:txBody>
      </p:sp>
      <p:sp>
        <p:nvSpPr>
          <p:cNvPr id="803844" name="Rectangle 4"/>
          <p:cNvSpPr>
            <a:spLocks noChangeAspect="1" noChangeArrowheads="1"/>
          </p:cNvSpPr>
          <p:nvPr/>
        </p:nvSpPr>
        <p:spPr bwMode="auto">
          <a:xfrm>
            <a:off x="6663888" y="3713243"/>
            <a:ext cx="2230438" cy="254000"/>
          </a:xfrm>
          <a:prstGeom prst="rect">
            <a:avLst/>
          </a:prstGeom>
          <a:solidFill>
            <a:srgbClr val="C0C0C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800">
              <a:latin typeface="+mn-lt"/>
            </a:endParaRPr>
          </a:p>
        </p:txBody>
      </p:sp>
      <p:sp>
        <p:nvSpPr>
          <p:cNvPr id="803845" name="Rectangle 5"/>
          <p:cNvSpPr>
            <a:spLocks noChangeAspect="1" noChangeArrowheads="1"/>
          </p:cNvSpPr>
          <p:nvPr/>
        </p:nvSpPr>
        <p:spPr bwMode="auto">
          <a:xfrm>
            <a:off x="6663888" y="3953392"/>
            <a:ext cx="2230438" cy="288925"/>
          </a:xfrm>
          <a:prstGeom prst="rect">
            <a:avLst/>
          </a:prstGeom>
          <a:solidFill>
            <a:srgbClr val="D2D2F4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>
                <a:latin typeface="+mn-lt"/>
              </a:rPr>
              <a:t>run-time heap</a:t>
            </a:r>
          </a:p>
        </p:txBody>
      </p:sp>
      <p:sp>
        <p:nvSpPr>
          <p:cNvPr id="803846" name="Text Box 6"/>
          <p:cNvSpPr txBox="1">
            <a:spLocks noChangeAspect="1" noChangeArrowheads="1"/>
          </p:cNvSpPr>
          <p:nvPr/>
        </p:nvSpPr>
        <p:spPr bwMode="auto">
          <a:xfrm>
            <a:off x="6432113" y="4966217"/>
            <a:ext cx="252913" cy="25391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050">
                <a:latin typeface="+mn-lt"/>
              </a:rPr>
              <a:t>0</a:t>
            </a:r>
            <a:endParaRPr lang="en-US" sz="1100">
              <a:latin typeface="+mn-lt"/>
            </a:endParaRPr>
          </a:p>
        </p:txBody>
      </p:sp>
      <p:sp>
        <p:nvSpPr>
          <p:cNvPr id="803847" name="Rectangle 7"/>
          <p:cNvSpPr>
            <a:spLocks noChangeAspect="1" noChangeArrowheads="1"/>
          </p:cNvSpPr>
          <p:nvPr/>
        </p:nvSpPr>
        <p:spPr bwMode="auto">
          <a:xfrm>
            <a:off x="6663888" y="4188342"/>
            <a:ext cx="2232025" cy="320675"/>
          </a:xfrm>
          <a:prstGeom prst="rect">
            <a:avLst/>
          </a:prstGeom>
          <a:solidFill>
            <a:srgbClr val="D2D2F4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+mn-lt"/>
              </a:rPr>
              <a:t>read/write data</a:t>
            </a:r>
          </a:p>
        </p:txBody>
      </p:sp>
      <p:sp>
        <p:nvSpPr>
          <p:cNvPr id="803850" name="Rectangle 10"/>
          <p:cNvSpPr>
            <a:spLocks noChangeAspect="1" noChangeArrowheads="1"/>
          </p:cNvSpPr>
          <p:nvPr/>
        </p:nvSpPr>
        <p:spPr bwMode="auto">
          <a:xfrm>
            <a:off x="6663888" y="4509017"/>
            <a:ext cx="2232025" cy="320675"/>
          </a:xfrm>
          <a:prstGeom prst="rect">
            <a:avLst/>
          </a:prstGeom>
          <a:solidFill>
            <a:srgbClr val="D2D2F4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>
                <a:latin typeface="+mn-lt"/>
              </a:rPr>
              <a:t>read-only code/data</a:t>
            </a:r>
          </a:p>
        </p:txBody>
      </p:sp>
      <p:sp>
        <p:nvSpPr>
          <p:cNvPr id="803851" name="Rectangle 11"/>
          <p:cNvSpPr>
            <a:spLocks noChangeAspect="1" noChangeArrowheads="1"/>
          </p:cNvSpPr>
          <p:nvPr/>
        </p:nvSpPr>
        <p:spPr bwMode="auto">
          <a:xfrm>
            <a:off x="6663888" y="4813817"/>
            <a:ext cx="2232025" cy="320675"/>
          </a:xfrm>
          <a:prstGeom prst="rect">
            <a:avLst/>
          </a:prstGeom>
          <a:solidFill>
            <a:srgbClr val="C0C0C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800">
              <a:latin typeface="+mn-lt"/>
            </a:endParaRPr>
          </a:p>
        </p:txBody>
      </p:sp>
      <p:sp>
        <p:nvSpPr>
          <p:cNvPr id="803854" name="Text Box 14"/>
          <p:cNvSpPr txBox="1">
            <a:spLocks noChangeArrowheads="1"/>
          </p:cNvSpPr>
          <p:nvPr/>
        </p:nvSpPr>
        <p:spPr bwMode="auto">
          <a:xfrm>
            <a:off x="6825813" y="5236092"/>
            <a:ext cx="1883336" cy="1169551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 dirty="0">
                <a:latin typeface="+mn-lt"/>
              </a:rPr>
              <a:t>Kernel context:</a:t>
            </a:r>
          </a:p>
          <a:p>
            <a:r>
              <a:rPr lang="en-US" sz="1400" dirty="0">
                <a:latin typeface="+mn-lt"/>
              </a:rPr>
              <a:t>   </a:t>
            </a:r>
            <a:r>
              <a:rPr lang="en-US" sz="1800" dirty="0">
                <a:latin typeface="+mn-lt"/>
              </a:rPr>
              <a:t>VM structures</a:t>
            </a:r>
          </a:p>
          <a:p>
            <a:r>
              <a:rPr lang="en-US" sz="1800" dirty="0">
                <a:latin typeface="+mn-lt"/>
              </a:rPr>
              <a:t>   Descriptor table</a:t>
            </a:r>
          </a:p>
          <a:p>
            <a:r>
              <a:rPr lang="en-US" sz="1800" dirty="0">
                <a:latin typeface="+mn-lt"/>
              </a:rPr>
              <a:t>   </a:t>
            </a:r>
            <a:r>
              <a:rPr lang="en-US" sz="1800" dirty="0" err="1">
                <a:latin typeface="+mn-lt"/>
              </a:rPr>
              <a:t>brk</a:t>
            </a:r>
            <a:r>
              <a:rPr lang="en-US" sz="1800" dirty="0">
                <a:latin typeface="+mn-lt"/>
              </a:rPr>
              <a:t> pointer</a:t>
            </a:r>
          </a:p>
        </p:txBody>
      </p:sp>
      <p:sp>
        <p:nvSpPr>
          <p:cNvPr id="803856" name="Text Box 16"/>
          <p:cNvSpPr txBox="1">
            <a:spLocks noChangeArrowheads="1"/>
          </p:cNvSpPr>
          <p:nvPr/>
        </p:nvSpPr>
        <p:spPr bwMode="auto">
          <a:xfrm>
            <a:off x="2412908" y="1248118"/>
            <a:ext cx="1740156" cy="1292662"/>
          </a:xfrm>
          <a:prstGeom prst="rect">
            <a:avLst/>
          </a:prstGeom>
          <a:solidFill>
            <a:srgbClr val="F1C7C7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400" dirty="0">
                <a:latin typeface="+mn-lt"/>
              </a:rPr>
              <a:t>Thread 2 context:</a:t>
            </a:r>
          </a:p>
          <a:p>
            <a:r>
              <a:rPr lang="en-US" sz="1600" dirty="0">
                <a:latin typeface="+mn-lt"/>
              </a:rPr>
              <a:t>    Data registers</a:t>
            </a:r>
          </a:p>
          <a:p>
            <a:r>
              <a:rPr lang="en-US" sz="1600" dirty="0">
                <a:latin typeface="+mn-lt"/>
              </a:rPr>
              <a:t>    Condition codes</a:t>
            </a:r>
          </a:p>
          <a:p>
            <a:r>
              <a:rPr lang="en-US" sz="1600" dirty="0">
                <a:latin typeface="+mn-lt"/>
              </a:rPr>
              <a:t>    SP</a:t>
            </a:r>
            <a:r>
              <a:rPr lang="en-US" sz="1600" baseline="-25000" dirty="0">
                <a:latin typeface="+mn-lt"/>
              </a:rPr>
              <a:t>2</a:t>
            </a:r>
          </a:p>
          <a:p>
            <a:r>
              <a:rPr lang="en-US" sz="1600" dirty="0">
                <a:latin typeface="+mn-lt"/>
              </a:rPr>
              <a:t>    PC</a:t>
            </a:r>
            <a:r>
              <a:rPr lang="en-US" sz="1600" baseline="-25000" dirty="0">
                <a:latin typeface="+mn-lt"/>
              </a:rPr>
              <a:t>2</a:t>
            </a:r>
          </a:p>
        </p:txBody>
      </p:sp>
      <p:sp>
        <p:nvSpPr>
          <p:cNvPr id="803857" name="Rectangle 17"/>
          <p:cNvSpPr>
            <a:spLocks noChangeAspect="1" noChangeArrowheads="1"/>
          </p:cNvSpPr>
          <p:nvPr/>
        </p:nvSpPr>
        <p:spPr bwMode="auto">
          <a:xfrm>
            <a:off x="2340010" y="3919526"/>
            <a:ext cx="1885950" cy="1643074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800" dirty="0">
              <a:latin typeface="+mn-lt"/>
            </a:endParaRPr>
          </a:p>
        </p:txBody>
      </p:sp>
      <p:sp>
        <p:nvSpPr>
          <p:cNvPr id="803858" name="Text Box 18"/>
          <p:cNvSpPr txBox="1">
            <a:spLocks noChangeArrowheads="1"/>
          </p:cNvSpPr>
          <p:nvPr/>
        </p:nvSpPr>
        <p:spPr bwMode="auto">
          <a:xfrm>
            <a:off x="2723217" y="3072611"/>
            <a:ext cx="1119537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+mn-lt"/>
              </a:rPr>
              <a:t>Thread 2</a:t>
            </a:r>
          </a:p>
        </p:txBody>
      </p:sp>
      <p:sp>
        <p:nvSpPr>
          <p:cNvPr id="18" name="Text Box 16"/>
          <p:cNvSpPr txBox="1">
            <a:spLocks noChangeArrowheads="1"/>
          </p:cNvSpPr>
          <p:nvPr/>
        </p:nvSpPr>
        <p:spPr bwMode="auto">
          <a:xfrm>
            <a:off x="4508768" y="1248118"/>
            <a:ext cx="1740156" cy="1292662"/>
          </a:xfrm>
          <a:prstGeom prst="rect">
            <a:avLst/>
          </a:prstGeom>
          <a:solidFill>
            <a:srgbClr val="F1C7C7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400" dirty="0">
                <a:latin typeface="+mn-lt"/>
              </a:rPr>
              <a:t>Thread 3 context:</a:t>
            </a:r>
          </a:p>
          <a:p>
            <a:r>
              <a:rPr lang="en-US" sz="1600" dirty="0">
                <a:latin typeface="+mn-lt"/>
              </a:rPr>
              <a:t>    Data registers</a:t>
            </a:r>
          </a:p>
          <a:p>
            <a:r>
              <a:rPr lang="en-US" sz="1600" dirty="0">
                <a:latin typeface="+mn-lt"/>
              </a:rPr>
              <a:t>    Condition codes</a:t>
            </a:r>
          </a:p>
          <a:p>
            <a:r>
              <a:rPr lang="en-US" sz="1600" dirty="0">
                <a:latin typeface="+mn-lt"/>
              </a:rPr>
              <a:t>    SP</a:t>
            </a:r>
            <a:r>
              <a:rPr lang="en-US" sz="1600" baseline="-25000" dirty="0">
                <a:latin typeface="+mn-lt"/>
              </a:rPr>
              <a:t>2</a:t>
            </a:r>
          </a:p>
          <a:p>
            <a:r>
              <a:rPr lang="en-US" sz="1600" dirty="0">
                <a:latin typeface="+mn-lt"/>
              </a:rPr>
              <a:t>    PC</a:t>
            </a:r>
            <a:r>
              <a:rPr lang="en-US" sz="1600" baseline="-25000" dirty="0">
                <a:latin typeface="+mn-lt"/>
              </a:rPr>
              <a:t>2</a:t>
            </a:r>
          </a:p>
        </p:txBody>
      </p:sp>
      <p:sp>
        <p:nvSpPr>
          <p:cNvPr id="19" name="Rectangle 17"/>
          <p:cNvSpPr>
            <a:spLocks noChangeAspect="1" noChangeArrowheads="1"/>
          </p:cNvSpPr>
          <p:nvPr/>
        </p:nvSpPr>
        <p:spPr bwMode="auto">
          <a:xfrm>
            <a:off x="4435871" y="3919526"/>
            <a:ext cx="1885950" cy="1643074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800" dirty="0">
              <a:latin typeface="+mn-lt"/>
            </a:endParaRPr>
          </a:p>
        </p:txBody>
      </p:sp>
      <p:sp>
        <p:nvSpPr>
          <p:cNvPr id="20" name="Text Box 18"/>
          <p:cNvSpPr txBox="1">
            <a:spLocks noChangeArrowheads="1"/>
          </p:cNvSpPr>
          <p:nvPr/>
        </p:nvSpPr>
        <p:spPr bwMode="auto">
          <a:xfrm>
            <a:off x="4819077" y="3072611"/>
            <a:ext cx="1119537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+mn-lt"/>
              </a:rPr>
              <a:t>Thread 3</a:t>
            </a:r>
          </a:p>
        </p:txBody>
      </p:sp>
      <p:sp>
        <p:nvSpPr>
          <p:cNvPr id="21" name="Rectangle 18"/>
          <p:cNvSpPr>
            <a:spLocks noChangeArrowheads="1"/>
          </p:cNvSpPr>
          <p:nvPr/>
        </p:nvSpPr>
        <p:spPr bwMode="auto">
          <a:xfrm>
            <a:off x="283297" y="45456"/>
            <a:ext cx="8742096" cy="1126462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latin typeface="Courier New" pitchFamily="49" charset="0"/>
              </a:rPr>
              <a:t>    while (1) {</a:t>
            </a:r>
          </a:p>
          <a:p>
            <a:pPr>
              <a:lnSpc>
                <a:spcPct val="110000"/>
              </a:lnSpc>
            </a:pPr>
            <a:r>
              <a:rPr lang="en-US" sz="1600" dirty="0">
                <a:latin typeface="Courier New" pitchFamily="49" charset="0"/>
              </a:rPr>
              <a:t>	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nl-NL" sz="1600" dirty="0">
                <a:solidFill>
                  <a:srgbClr val="FF0000"/>
                </a:solidFill>
                <a:latin typeface="Courier New" pitchFamily="49" charset="0"/>
              </a:rPr>
              <a:t>connfd </a:t>
            </a:r>
            <a:r>
              <a:rPr lang="nl-NL" sz="1600" dirty="0">
                <a:latin typeface="Courier New" pitchFamily="49" charset="0"/>
              </a:rPr>
              <a:t>= Accept(listenfd, (SA *) &amp;clientaddr, &amp;clientlen); </a:t>
            </a:r>
          </a:p>
          <a:p>
            <a:pPr>
              <a:lnSpc>
                <a:spcPct val="110000"/>
              </a:lnSpc>
            </a:pPr>
            <a:r>
              <a:rPr lang="nl-NL" sz="1600" dirty="0">
                <a:latin typeface="Courier New" pitchFamily="49" charset="0"/>
              </a:rPr>
              <a:t>	Pthread_create(&amp;tid, NULL, thread, </a:t>
            </a:r>
            <a:r>
              <a:rPr lang="nl-NL" sz="1600" dirty="0">
                <a:solidFill>
                  <a:srgbClr val="FF0000"/>
                </a:solidFill>
                <a:latin typeface="Courier New" pitchFamily="49" charset="0"/>
              </a:rPr>
              <a:t>&amp;connfd</a:t>
            </a:r>
            <a:r>
              <a:rPr lang="nl-NL" sz="1600" dirty="0"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    }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384174" y="4155850"/>
            <a:ext cx="1882775" cy="37840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nl-NL">
                <a:latin typeface="Courier New" pitchFamily="49" charset="0"/>
              </a:rPr>
              <a:t>connfd</a:t>
            </a:r>
            <a:endParaRPr lang="en-US"/>
          </a:p>
        </p:txBody>
      </p:sp>
      <p:sp>
        <p:nvSpPr>
          <p:cNvPr id="24" name="Rectangle 23"/>
          <p:cNvSpPr/>
          <p:nvPr/>
        </p:nvSpPr>
        <p:spPr bwMode="auto">
          <a:xfrm>
            <a:off x="2344613" y="4451291"/>
            <a:ext cx="1882775" cy="37840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nl-NL" dirty="0">
                <a:latin typeface="Courier New" pitchFamily="49" charset="0"/>
              </a:rPr>
              <a:t>&amp;connfd</a:t>
            </a:r>
            <a:endParaRPr lang="en-US" dirty="0"/>
          </a:p>
        </p:txBody>
      </p:sp>
      <p:cxnSp>
        <p:nvCxnSpPr>
          <p:cNvPr id="6" name="Curved Connector 5"/>
          <p:cNvCxnSpPr/>
          <p:nvPr/>
        </p:nvCxnSpPr>
        <p:spPr bwMode="auto">
          <a:xfrm rot="10800000">
            <a:off x="2266951" y="4348681"/>
            <a:ext cx="1788691" cy="291810"/>
          </a:xfrm>
          <a:prstGeom prst="curvedConnector3">
            <a:avLst>
              <a:gd name="adj1" fmla="val -2900"/>
            </a:avLst>
          </a:prstGeom>
          <a:noFill/>
          <a:ln w="57150">
            <a:solidFill>
              <a:srgbClr val="FF0000"/>
            </a:solidFill>
            <a:miter lim="800000"/>
            <a:headEnd type="diamond" w="med" len="med"/>
            <a:tailEnd type="triangle" w="med" len="med"/>
          </a:ln>
          <a:effectLst/>
        </p:spPr>
      </p:cxnSp>
      <p:sp>
        <p:nvSpPr>
          <p:cNvPr id="25" name="Rectangle 24"/>
          <p:cNvSpPr/>
          <p:nvPr/>
        </p:nvSpPr>
        <p:spPr bwMode="auto">
          <a:xfrm>
            <a:off x="4439046" y="4640492"/>
            <a:ext cx="1882775" cy="37840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nl-NL" dirty="0">
                <a:latin typeface="Courier New" pitchFamily="49" charset="0"/>
              </a:rPr>
              <a:t>&amp;connfd</a:t>
            </a:r>
            <a:endParaRPr lang="en-US" dirty="0"/>
          </a:p>
        </p:txBody>
      </p:sp>
      <p:cxnSp>
        <p:nvCxnSpPr>
          <p:cNvPr id="26" name="Curved Connector 25"/>
          <p:cNvCxnSpPr/>
          <p:nvPr/>
        </p:nvCxnSpPr>
        <p:spPr bwMode="auto">
          <a:xfrm rot="10800000">
            <a:off x="2244324" y="4242318"/>
            <a:ext cx="3905753" cy="587375"/>
          </a:xfrm>
          <a:prstGeom prst="curvedConnector3">
            <a:avLst>
              <a:gd name="adj1" fmla="val -1506"/>
            </a:avLst>
          </a:prstGeom>
          <a:noFill/>
          <a:ln w="57150">
            <a:solidFill>
              <a:srgbClr val="FF0000"/>
            </a:solidFill>
            <a:miter lim="800000"/>
            <a:headEnd type="diamond" w="med" len="med"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6284326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178336" y="2971800"/>
            <a:ext cx="8813264" cy="3810000"/>
          </a:xfrm>
          <a:prstGeom prst="rect">
            <a:avLst/>
          </a:prstGeom>
          <a:solidFill>
            <a:srgbClr val="EAEAFA"/>
          </a:solidFill>
          <a:ln w="28575">
            <a:solidFill>
              <a:srgbClr val="C00000"/>
            </a:solidFill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3848" name="Text Box 8"/>
          <p:cNvSpPr txBox="1">
            <a:spLocks noChangeArrowheads="1"/>
          </p:cNvSpPr>
          <p:nvPr/>
        </p:nvSpPr>
        <p:spPr bwMode="auto">
          <a:xfrm>
            <a:off x="384175" y="1252507"/>
            <a:ext cx="1740156" cy="1292662"/>
          </a:xfrm>
          <a:prstGeom prst="rect">
            <a:avLst/>
          </a:prstGeom>
          <a:solidFill>
            <a:srgbClr val="F1C7C7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400" dirty="0">
                <a:latin typeface="+mn-lt"/>
              </a:rPr>
              <a:t>Thread 1 context:</a:t>
            </a:r>
          </a:p>
          <a:p>
            <a:r>
              <a:rPr lang="en-US" sz="1600" dirty="0">
                <a:latin typeface="+mn-lt"/>
              </a:rPr>
              <a:t>    Data registers</a:t>
            </a:r>
          </a:p>
          <a:p>
            <a:r>
              <a:rPr lang="en-US" sz="1600" dirty="0">
                <a:latin typeface="+mn-lt"/>
              </a:rPr>
              <a:t>    Condition codes</a:t>
            </a:r>
          </a:p>
          <a:p>
            <a:r>
              <a:rPr lang="en-US" sz="1600" dirty="0">
                <a:latin typeface="+mn-lt"/>
              </a:rPr>
              <a:t>    SP</a:t>
            </a:r>
            <a:r>
              <a:rPr lang="en-US" sz="1600" baseline="-25000" dirty="0">
                <a:latin typeface="+mn-lt"/>
              </a:rPr>
              <a:t>1</a:t>
            </a:r>
          </a:p>
          <a:p>
            <a:r>
              <a:rPr lang="en-US" sz="1600" dirty="0">
                <a:latin typeface="+mn-lt"/>
              </a:rPr>
              <a:t>    PC</a:t>
            </a:r>
            <a:r>
              <a:rPr lang="en-US" sz="1600" baseline="-25000" dirty="0">
                <a:latin typeface="+mn-lt"/>
              </a:rPr>
              <a:t>1</a:t>
            </a:r>
          </a:p>
        </p:txBody>
      </p:sp>
      <p:sp>
        <p:nvSpPr>
          <p:cNvPr id="803852" name="Rectangle 12"/>
          <p:cNvSpPr>
            <a:spLocks noChangeAspect="1" noChangeArrowheads="1"/>
          </p:cNvSpPr>
          <p:nvPr/>
        </p:nvSpPr>
        <p:spPr bwMode="auto">
          <a:xfrm>
            <a:off x="381000" y="3931087"/>
            <a:ext cx="1885950" cy="1631513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800" dirty="0">
              <a:latin typeface="+mn-lt"/>
            </a:endParaRPr>
          </a:p>
        </p:txBody>
      </p:sp>
      <p:sp>
        <p:nvSpPr>
          <p:cNvPr id="803853" name="Text Box 13"/>
          <p:cNvSpPr txBox="1">
            <a:spLocks noChangeArrowheads="1"/>
          </p:cNvSpPr>
          <p:nvPr/>
        </p:nvSpPr>
        <p:spPr bwMode="auto">
          <a:xfrm>
            <a:off x="694484" y="3051334"/>
            <a:ext cx="1119537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+mn-lt"/>
              </a:rPr>
              <a:t>Thread 1</a:t>
            </a:r>
          </a:p>
        </p:txBody>
      </p:sp>
      <p:sp>
        <p:nvSpPr>
          <p:cNvPr id="803843" name="Rectangle 3"/>
          <p:cNvSpPr>
            <a:spLocks noChangeAspect="1" noChangeArrowheads="1"/>
          </p:cNvSpPr>
          <p:nvPr/>
        </p:nvSpPr>
        <p:spPr bwMode="auto">
          <a:xfrm>
            <a:off x="6663888" y="3448131"/>
            <a:ext cx="2230438" cy="319087"/>
          </a:xfrm>
          <a:prstGeom prst="rect">
            <a:avLst/>
          </a:prstGeom>
          <a:solidFill>
            <a:srgbClr val="D2D2F4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+mn-lt"/>
              </a:rPr>
              <a:t>shared libraries</a:t>
            </a:r>
          </a:p>
        </p:txBody>
      </p:sp>
      <p:sp>
        <p:nvSpPr>
          <p:cNvPr id="803844" name="Rectangle 4"/>
          <p:cNvSpPr>
            <a:spLocks noChangeAspect="1" noChangeArrowheads="1"/>
          </p:cNvSpPr>
          <p:nvPr/>
        </p:nvSpPr>
        <p:spPr bwMode="auto">
          <a:xfrm>
            <a:off x="6663888" y="3713243"/>
            <a:ext cx="2230438" cy="254000"/>
          </a:xfrm>
          <a:prstGeom prst="rect">
            <a:avLst/>
          </a:prstGeom>
          <a:solidFill>
            <a:srgbClr val="C0C0C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800">
              <a:latin typeface="+mn-lt"/>
            </a:endParaRPr>
          </a:p>
        </p:txBody>
      </p:sp>
      <p:sp>
        <p:nvSpPr>
          <p:cNvPr id="803845" name="Rectangle 5"/>
          <p:cNvSpPr>
            <a:spLocks noChangeAspect="1" noChangeArrowheads="1"/>
          </p:cNvSpPr>
          <p:nvPr/>
        </p:nvSpPr>
        <p:spPr bwMode="auto">
          <a:xfrm>
            <a:off x="6663888" y="3953392"/>
            <a:ext cx="2230438" cy="288925"/>
          </a:xfrm>
          <a:prstGeom prst="rect">
            <a:avLst/>
          </a:prstGeom>
          <a:solidFill>
            <a:srgbClr val="D2D2F4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>
                <a:latin typeface="+mn-lt"/>
              </a:rPr>
              <a:t>run-time heap</a:t>
            </a:r>
          </a:p>
        </p:txBody>
      </p:sp>
      <p:sp>
        <p:nvSpPr>
          <p:cNvPr id="803846" name="Text Box 6"/>
          <p:cNvSpPr txBox="1">
            <a:spLocks noChangeAspect="1" noChangeArrowheads="1"/>
          </p:cNvSpPr>
          <p:nvPr/>
        </p:nvSpPr>
        <p:spPr bwMode="auto">
          <a:xfrm>
            <a:off x="6432113" y="4966217"/>
            <a:ext cx="252913" cy="25391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050">
                <a:latin typeface="+mn-lt"/>
              </a:rPr>
              <a:t>0</a:t>
            </a:r>
            <a:endParaRPr lang="en-US" sz="1100">
              <a:latin typeface="+mn-lt"/>
            </a:endParaRPr>
          </a:p>
        </p:txBody>
      </p:sp>
      <p:sp>
        <p:nvSpPr>
          <p:cNvPr id="803847" name="Rectangle 7"/>
          <p:cNvSpPr>
            <a:spLocks noChangeAspect="1" noChangeArrowheads="1"/>
          </p:cNvSpPr>
          <p:nvPr/>
        </p:nvSpPr>
        <p:spPr bwMode="auto">
          <a:xfrm>
            <a:off x="6663888" y="4188342"/>
            <a:ext cx="2232025" cy="320675"/>
          </a:xfrm>
          <a:prstGeom prst="rect">
            <a:avLst/>
          </a:prstGeom>
          <a:solidFill>
            <a:srgbClr val="D2D2F4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+mn-lt"/>
              </a:rPr>
              <a:t>read/write data</a:t>
            </a:r>
          </a:p>
        </p:txBody>
      </p:sp>
      <p:sp>
        <p:nvSpPr>
          <p:cNvPr id="803850" name="Rectangle 10"/>
          <p:cNvSpPr>
            <a:spLocks noChangeAspect="1" noChangeArrowheads="1"/>
          </p:cNvSpPr>
          <p:nvPr/>
        </p:nvSpPr>
        <p:spPr bwMode="auto">
          <a:xfrm>
            <a:off x="6663888" y="4509017"/>
            <a:ext cx="2232025" cy="320675"/>
          </a:xfrm>
          <a:prstGeom prst="rect">
            <a:avLst/>
          </a:prstGeom>
          <a:solidFill>
            <a:srgbClr val="D2D2F4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>
                <a:latin typeface="+mn-lt"/>
              </a:rPr>
              <a:t>read-only code/data</a:t>
            </a:r>
          </a:p>
        </p:txBody>
      </p:sp>
      <p:sp>
        <p:nvSpPr>
          <p:cNvPr id="803851" name="Rectangle 11"/>
          <p:cNvSpPr>
            <a:spLocks noChangeAspect="1" noChangeArrowheads="1"/>
          </p:cNvSpPr>
          <p:nvPr/>
        </p:nvSpPr>
        <p:spPr bwMode="auto">
          <a:xfrm>
            <a:off x="6663888" y="4813817"/>
            <a:ext cx="2232025" cy="320675"/>
          </a:xfrm>
          <a:prstGeom prst="rect">
            <a:avLst/>
          </a:prstGeom>
          <a:solidFill>
            <a:srgbClr val="C0C0C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800">
              <a:latin typeface="+mn-lt"/>
            </a:endParaRPr>
          </a:p>
        </p:txBody>
      </p:sp>
      <p:sp>
        <p:nvSpPr>
          <p:cNvPr id="803854" name="Text Box 14"/>
          <p:cNvSpPr txBox="1">
            <a:spLocks noChangeArrowheads="1"/>
          </p:cNvSpPr>
          <p:nvPr/>
        </p:nvSpPr>
        <p:spPr bwMode="auto">
          <a:xfrm>
            <a:off x="6825813" y="5236092"/>
            <a:ext cx="1883336" cy="1169551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 dirty="0">
                <a:latin typeface="+mn-lt"/>
              </a:rPr>
              <a:t>Kernel context:</a:t>
            </a:r>
          </a:p>
          <a:p>
            <a:r>
              <a:rPr lang="en-US" sz="1400" dirty="0">
                <a:latin typeface="+mn-lt"/>
              </a:rPr>
              <a:t>   </a:t>
            </a:r>
            <a:r>
              <a:rPr lang="en-US" sz="1800" dirty="0">
                <a:latin typeface="+mn-lt"/>
              </a:rPr>
              <a:t>VM structures</a:t>
            </a:r>
          </a:p>
          <a:p>
            <a:r>
              <a:rPr lang="en-US" sz="1800" dirty="0">
                <a:latin typeface="+mn-lt"/>
              </a:rPr>
              <a:t>   Descriptor table</a:t>
            </a:r>
          </a:p>
          <a:p>
            <a:r>
              <a:rPr lang="en-US" sz="1800" dirty="0">
                <a:latin typeface="+mn-lt"/>
              </a:rPr>
              <a:t>   </a:t>
            </a:r>
            <a:r>
              <a:rPr lang="en-US" sz="1800" dirty="0" err="1">
                <a:latin typeface="+mn-lt"/>
              </a:rPr>
              <a:t>brk</a:t>
            </a:r>
            <a:r>
              <a:rPr lang="en-US" sz="1800" dirty="0">
                <a:latin typeface="+mn-lt"/>
              </a:rPr>
              <a:t> pointer</a:t>
            </a:r>
          </a:p>
        </p:txBody>
      </p:sp>
      <p:sp>
        <p:nvSpPr>
          <p:cNvPr id="803856" name="Text Box 16"/>
          <p:cNvSpPr txBox="1">
            <a:spLocks noChangeArrowheads="1"/>
          </p:cNvSpPr>
          <p:nvPr/>
        </p:nvSpPr>
        <p:spPr bwMode="auto">
          <a:xfrm>
            <a:off x="2412908" y="1248118"/>
            <a:ext cx="1740156" cy="1292662"/>
          </a:xfrm>
          <a:prstGeom prst="rect">
            <a:avLst/>
          </a:prstGeom>
          <a:solidFill>
            <a:srgbClr val="F1C7C7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400" dirty="0">
                <a:latin typeface="+mn-lt"/>
              </a:rPr>
              <a:t>Thread 2 context:</a:t>
            </a:r>
          </a:p>
          <a:p>
            <a:r>
              <a:rPr lang="en-US" sz="1600" dirty="0">
                <a:latin typeface="+mn-lt"/>
              </a:rPr>
              <a:t>    Data registers</a:t>
            </a:r>
          </a:p>
          <a:p>
            <a:r>
              <a:rPr lang="en-US" sz="1600" dirty="0">
                <a:latin typeface="+mn-lt"/>
              </a:rPr>
              <a:t>    Condition codes</a:t>
            </a:r>
          </a:p>
          <a:p>
            <a:r>
              <a:rPr lang="en-US" sz="1600" dirty="0">
                <a:latin typeface="+mn-lt"/>
              </a:rPr>
              <a:t>    SP</a:t>
            </a:r>
            <a:r>
              <a:rPr lang="en-US" sz="1600" baseline="-25000" dirty="0">
                <a:latin typeface="+mn-lt"/>
              </a:rPr>
              <a:t>2</a:t>
            </a:r>
          </a:p>
          <a:p>
            <a:r>
              <a:rPr lang="en-US" sz="1600" dirty="0">
                <a:latin typeface="+mn-lt"/>
              </a:rPr>
              <a:t>    PC</a:t>
            </a:r>
            <a:r>
              <a:rPr lang="en-US" sz="1600" baseline="-25000" dirty="0">
                <a:latin typeface="+mn-lt"/>
              </a:rPr>
              <a:t>2</a:t>
            </a:r>
          </a:p>
        </p:txBody>
      </p:sp>
      <p:sp>
        <p:nvSpPr>
          <p:cNvPr id="803857" name="Rectangle 17"/>
          <p:cNvSpPr>
            <a:spLocks noChangeAspect="1" noChangeArrowheads="1"/>
          </p:cNvSpPr>
          <p:nvPr/>
        </p:nvSpPr>
        <p:spPr bwMode="auto">
          <a:xfrm>
            <a:off x="2340010" y="3919526"/>
            <a:ext cx="1885950" cy="1643074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800" dirty="0">
              <a:latin typeface="+mn-lt"/>
            </a:endParaRPr>
          </a:p>
        </p:txBody>
      </p:sp>
      <p:sp>
        <p:nvSpPr>
          <p:cNvPr id="803858" name="Text Box 18"/>
          <p:cNvSpPr txBox="1">
            <a:spLocks noChangeArrowheads="1"/>
          </p:cNvSpPr>
          <p:nvPr/>
        </p:nvSpPr>
        <p:spPr bwMode="auto">
          <a:xfrm>
            <a:off x="2723217" y="3072611"/>
            <a:ext cx="1119537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+mn-lt"/>
              </a:rPr>
              <a:t>Thread 2</a:t>
            </a:r>
          </a:p>
        </p:txBody>
      </p:sp>
      <p:sp>
        <p:nvSpPr>
          <p:cNvPr id="18" name="Text Box 16"/>
          <p:cNvSpPr txBox="1">
            <a:spLocks noChangeArrowheads="1"/>
          </p:cNvSpPr>
          <p:nvPr/>
        </p:nvSpPr>
        <p:spPr bwMode="auto">
          <a:xfrm>
            <a:off x="4508768" y="1248118"/>
            <a:ext cx="1740156" cy="1292662"/>
          </a:xfrm>
          <a:prstGeom prst="rect">
            <a:avLst/>
          </a:prstGeom>
          <a:solidFill>
            <a:srgbClr val="F1C7C7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400" dirty="0">
                <a:latin typeface="+mn-lt"/>
              </a:rPr>
              <a:t>Thread 3 context:</a:t>
            </a:r>
          </a:p>
          <a:p>
            <a:r>
              <a:rPr lang="en-US" sz="1600" dirty="0">
                <a:latin typeface="+mn-lt"/>
              </a:rPr>
              <a:t>    Data registers</a:t>
            </a:r>
          </a:p>
          <a:p>
            <a:r>
              <a:rPr lang="en-US" sz="1600" dirty="0">
                <a:latin typeface="+mn-lt"/>
              </a:rPr>
              <a:t>    Condition codes</a:t>
            </a:r>
          </a:p>
          <a:p>
            <a:r>
              <a:rPr lang="en-US" sz="1600" dirty="0">
                <a:latin typeface="+mn-lt"/>
              </a:rPr>
              <a:t>    SP</a:t>
            </a:r>
            <a:r>
              <a:rPr lang="en-US" sz="1600" baseline="-25000" dirty="0">
                <a:latin typeface="+mn-lt"/>
              </a:rPr>
              <a:t>2</a:t>
            </a:r>
          </a:p>
          <a:p>
            <a:r>
              <a:rPr lang="en-US" sz="1600" dirty="0">
                <a:latin typeface="+mn-lt"/>
              </a:rPr>
              <a:t>    PC</a:t>
            </a:r>
            <a:r>
              <a:rPr lang="en-US" sz="1600" baseline="-25000" dirty="0">
                <a:latin typeface="+mn-lt"/>
              </a:rPr>
              <a:t>2</a:t>
            </a:r>
          </a:p>
        </p:txBody>
      </p:sp>
      <p:sp>
        <p:nvSpPr>
          <p:cNvPr id="19" name="Rectangle 17"/>
          <p:cNvSpPr>
            <a:spLocks noChangeAspect="1" noChangeArrowheads="1"/>
          </p:cNvSpPr>
          <p:nvPr/>
        </p:nvSpPr>
        <p:spPr bwMode="auto">
          <a:xfrm>
            <a:off x="4435871" y="3919526"/>
            <a:ext cx="1885950" cy="1643074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800" dirty="0">
              <a:latin typeface="+mn-lt"/>
            </a:endParaRPr>
          </a:p>
        </p:txBody>
      </p:sp>
      <p:sp>
        <p:nvSpPr>
          <p:cNvPr id="20" name="Text Box 18"/>
          <p:cNvSpPr txBox="1">
            <a:spLocks noChangeArrowheads="1"/>
          </p:cNvSpPr>
          <p:nvPr/>
        </p:nvSpPr>
        <p:spPr bwMode="auto">
          <a:xfrm>
            <a:off x="4819077" y="3072611"/>
            <a:ext cx="1119537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+mn-lt"/>
              </a:rPr>
              <a:t>Thread 3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384174" y="4155850"/>
            <a:ext cx="1882775" cy="37840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nl-NL">
                <a:latin typeface="Courier New" pitchFamily="49" charset="0"/>
              </a:rPr>
              <a:t>connfd</a:t>
            </a:r>
            <a:endParaRPr lang="en-US"/>
          </a:p>
        </p:txBody>
      </p:sp>
      <p:sp>
        <p:nvSpPr>
          <p:cNvPr id="24" name="Rectangle 23"/>
          <p:cNvSpPr/>
          <p:nvPr/>
        </p:nvSpPr>
        <p:spPr bwMode="auto">
          <a:xfrm>
            <a:off x="2344613" y="4451291"/>
            <a:ext cx="1882775" cy="37840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nl-NL" dirty="0">
                <a:latin typeface="Courier New" pitchFamily="49" charset="0"/>
              </a:rPr>
              <a:t>&amp;connfd</a:t>
            </a:r>
            <a:endParaRPr lang="en-US" dirty="0"/>
          </a:p>
        </p:txBody>
      </p:sp>
      <p:cxnSp>
        <p:nvCxnSpPr>
          <p:cNvPr id="6" name="Curved Connector 5"/>
          <p:cNvCxnSpPr/>
          <p:nvPr/>
        </p:nvCxnSpPr>
        <p:spPr bwMode="auto">
          <a:xfrm rot="10800000">
            <a:off x="2266951" y="4348681"/>
            <a:ext cx="1788691" cy="291810"/>
          </a:xfrm>
          <a:prstGeom prst="curvedConnector3">
            <a:avLst>
              <a:gd name="adj1" fmla="val -2900"/>
            </a:avLst>
          </a:prstGeom>
          <a:noFill/>
          <a:ln w="57150">
            <a:solidFill>
              <a:srgbClr val="FF0000"/>
            </a:solidFill>
            <a:miter lim="800000"/>
            <a:headEnd type="diamond" w="med" len="med"/>
            <a:tailEnd type="triangle" w="med" len="med"/>
          </a:ln>
          <a:effectLst/>
        </p:spPr>
      </p:cxnSp>
      <p:sp>
        <p:nvSpPr>
          <p:cNvPr id="25" name="Rectangle 24"/>
          <p:cNvSpPr/>
          <p:nvPr/>
        </p:nvSpPr>
        <p:spPr bwMode="auto">
          <a:xfrm>
            <a:off x="4439046" y="4640492"/>
            <a:ext cx="1882775" cy="37840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nl-NL" dirty="0">
                <a:latin typeface="Courier New" pitchFamily="49" charset="0"/>
              </a:rPr>
              <a:t>&amp;connfd</a:t>
            </a:r>
            <a:endParaRPr lang="en-US" dirty="0"/>
          </a:p>
        </p:txBody>
      </p:sp>
      <p:cxnSp>
        <p:nvCxnSpPr>
          <p:cNvPr id="26" name="Curved Connector 25"/>
          <p:cNvCxnSpPr/>
          <p:nvPr/>
        </p:nvCxnSpPr>
        <p:spPr bwMode="auto">
          <a:xfrm rot="10800000">
            <a:off x="2244324" y="4242318"/>
            <a:ext cx="3905753" cy="587375"/>
          </a:xfrm>
          <a:prstGeom prst="curvedConnector3">
            <a:avLst>
              <a:gd name="adj1" fmla="val -1506"/>
            </a:avLst>
          </a:prstGeom>
          <a:noFill/>
          <a:ln w="57150">
            <a:solidFill>
              <a:srgbClr val="FF0000"/>
            </a:solidFill>
            <a:miter lim="800000"/>
            <a:headEnd type="diamond" w="med" len="med"/>
            <a:tailEnd type="triangle" w="med" len="med"/>
          </a:ln>
          <a:effectLst/>
        </p:spPr>
      </p:cxnSp>
      <p:sp>
        <p:nvSpPr>
          <p:cNvPr id="27" name="Rectangle 3"/>
          <p:cNvSpPr>
            <a:spLocks noChangeArrowheads="1"/>
          </p:cNvSpPr>
          <p:nvPr/>
        </p:nvSpPr>
        <p:spPr bwMode="auto">
          <a:xfrm>
            <a:off x="5129387" y="891118"/>
            <a:ext cx="4508265" cy="2554545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Thread routine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>
                <a:solidFill>
                  <a:srgbClr val="4A00FF"/>
                </a:solidFill>
                <a:latin typeface="Courier New"/>
                <a:cs typeface="Courier New"/>
              </a:rPr>
              <a:t>thread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vargp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r-FR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r-FR" sz="1600" dirty="0" err="1">
                <a:solidFill>
                  <a:srgbClr val="C1651C"/>
                </a:solidFill>
                <a:latin typeface="Courier New"/>
                <a:cs typeface="Courier New"/>
              </a:rPr>
              <a:t>connfd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= *((</a:t>
            </a:r>
            <a:r>
              <a:rPr lang="fr-FR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*)</a:t>
            </a:r>
            <a:r>
              <a:rPr lang="fr-FR" sz="1600" dirty="0" err="1">
                <a:solidFill>
                  <a:srgbClr val="000000"/>
                </a:solidFill>
                <a:latin typeface="Courier New"/>
                <a:cs typeface="Courier New"/>
              </a:rPr>
              <a:t>vargp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Pthread_detach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pthread_self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());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Free(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vargp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                   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echo(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connfd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Close(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connfd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  <a:endParaRPr lang="en-US" sz="16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11404969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01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Could this race occur?</a:t>
            </a:r>
          </a:p>
        </p:txBody>
      </p:sp>
      <p:sp>
        <p:nvSpPr>
          <p:cNvPr id="811011" name="Rectangle 3"/>
          <p:cNvSpPr>
            <a:spLocks noChangeArrowheads="1"/>
          </p:cNvSpPr>
          <p:nvPr/>
        </p:nvSpPr>
        <p:spPr bwMode="auto">
          <a:xfrm>
            <a:off x="76200" y="1604665"/>
            <a:ext cx="4182555" cy="147732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;</a:t>
            </a:r>
          </a:p>
          <a:p>
            <a:r>
              <a:rPr lang="en-US" sz="1800" dirty="0">
                <a:latin typeface="Courier New" pitchFamily="49" charset="0"/>
              </a:rPr>
              <a:t>for (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 = 0;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 &lt; 100;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++) {</a:t>
            </a:r>
          </a:p>
          <a:p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 err="1">
                <a:latin typeface="Courier New" pitchFamily="49" charset="0"/>
              </a:rPr>
              <a:t>Pthread_create</a:t>
            </a:r>
            <a:r>
              <a:rPr lang="en-US" sz="1800" dirty="0">
                <a:latin typeface="Courier New" pitchFamily="49" charset="0"/>
              </a:rPr>
              <a:t>(&amp;</a:t>
            </a:r>
            <a:r>
              <a:rPr lang="en-US" sz="1800" dirty="0" err="1">
                <a:latin typeface="Courier New" pitchFamily="49" charset="0"/>
              </a:rPr>
              <a:t>tid</a:t>
            </a:r>
            <a:r>
              <a:rPr lang="en-US" sz="1800" dirty="0">
                <a:latin typeface="Courier New" pitchFamily="49" charset="0"/>
              </a:rPr>
              <a:t>, NULL,</a:t>
            </a:r>
          </a:p>
          <a:p>
            <a:r>
              <a:rPr lang="en-US" sz="1800" dirty="0">
                <a:latin typeface="Courier New" pitchFamily="49" charset="0"/>
              </a:rPr>
              <a:t>                 thread, </a:t>
            </a:r>
            <a:r>
              <a:rPr lang="en-US" sz="1800" dirty="0">
                <a:solidFill>
                  <a:srgbClr val="FF0000"/>
                </a:solidFill>
                <a:latin typeface="Courier New" pitchFamily="49" charset="0"/>
              </a:rPr>
              <a:t>&amp;</a:t>
            </a:r>
            <a:r>
              <a:rPr lang="en-US" sz="1800" dirty="0" err="1">
                <a:solidFill>
                  <a:srgbClr val="FF0000"/>
                </a:solidFill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);</a:t>
            </a:r>
          </a:p>
          <a:p>
            <a:r>
              <a:rPr lang="en-US" sz="1800" dirty="0">
                <a:latin typeface="Courier New" pitchFamily="49" charset="0"/>
              </a:rPr>
              <a:t>}</a:t>
            </a:r>
          </a:p>
        </p:txBody>
      </p:sp>
      <p:sp>
        <p:nvSpPr>
          <p:cNvPr id="811014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290513" y="3806826"/>
            <a:ext cx="8548687" cy="1319212"/>
          </a:xfrm>
        </p:spPr>
        <p:txBody>
          <a:bodyPr/>
          <a:lstStyle/>
          <a:p>
            <a:r>
              <a:rPr lang="en-US" sz="2600" dirty="0"/>
              <a:t>Race Test</a:t>
            </a:r>
          </a:p>
          <a:p>
            <a:pPr lvl="1"/>
            <a:r>
              <a:rPr lang="en-US" sz="2200" dirty="0"/>
              <a:t>If no race, then each thread would get different value of </a:t>
            </a:r>
            <a:r>
              <a:rPr lang="en-US" sz="2200" b="1" dirty="0" err="1">
                <a:latin typeface="Courier New"/>
                <a:cs typeface="Courier New"/>
              </a:rPr>
              <a:t>i</a:t>
            </a:r>
            <a:endParaRPr lang="en-US" sz="2200" b="1" dirty="0">
              <a:latin typeface="Courier New"/>
              <a:cs typeface="Courier New"/>
            </a:endParaRPr>
          </a:p>
          <a:p>
            <a:pPr lvl="1"/>
            <a:r>
              <a:rPr lang="en-US" sz="2200" dirty="0"/>
              <a:t>Set of saved values would consist of one copy each of 0 through 99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1235333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Main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343400" y="1604665"/>
            <a:ext cx="4733988" cy="203132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void *thread(void *</a:t>
            </a:r>
            <a:r>
              <a:rPr lang="en-US" sz="1800" dirty="0" err="1">
                <a:latin typeface="Courier New" pitchFamily="49" charset="0"/>
              </a:rPr>
              <a:t>vargp</a:t>
            </a:r>
            <a:r>
              <a:rPr lang="en-US" sz="1800" dirty="0">
                <a:latin typeface="Courier New" pitchFamily="49" charset="0"/>
              </a:rPr>
              <a:t>) </a:t>
            </a:r>
          </a:p>
          <a:p>
            <a:r>
              <a:rPr lang="en-US" sz="1800" dirty="0">
                <a:latin typeface="Courier New" pitchFamily="49" charset="0"/>
              </a:rPr>
              <a:t>{  </a:t>
            </a:r>
          </a:p>
          <a:p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 = *((</a:t>
            </a: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*)</a:t>
            </a:r>
            <a:r>
              <a:rPr lang="en-US" sz="1800" dirty="0" err="1">
                <a:latin typeface="Courier New" pitchFamily="49" charset="0"/>
              </a:rPr>
              <a:t>vargp</a:t>
            </a:r>
            <a:r>
              <a:rPr lang="en-US" sz="1800" dirty="0">
                <a:latin typeface="Courier New" pitchFamily="49" charset="0"/>
              </a:rPr>
              <a:t>);</a:t>
            </a:r>
          </a:p>
          <a:p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 err="1">
                <a:latin typeface="Courier New" pitchFamily="49" charset="0"/>
              </a:rPr>
              <a:t>Pthread_detach</a:t>
            </a:r>
            <a:r>
              <a:rPr lang="en-US" sz="1800" dirty="0">
                <a:latin typeface="Courier New" pitchFamily="49" charset="0"/>
              </a:rPr>
              <a:t>(</a:t>
            </a:r>
            <a:r>
              <a:rPr lang="en-US" sz="1800" dirty="0" err="1">
                <a:latin typeface="Courier New" pitchFamily="49" charset="0"/>
              </a:rPr>
              <a:t>pthread_self</a:t>
            </a:r>
            <a:r>
              <a:rPr lang="en-US" sz="1800" dirty="0">
                <a:latin typeface="Courier New" pitchFamily="49" charset="0"/>
              </a:rPr>
              <a:t>());</a:t>
            </a:r>
          </a:p>
          <a:p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 err="1">
                <a:latin typeface="Courier New" pitchFamily="49" charset="0"/>
              </a:rPr>
              <a:t>save_value</a:t>
            </a:r>
            <a:r>
              <a:rPr lang="en-US" sz="1800" dirty="0">
                <a:latin typeface="Courier New" pitchFamily="49" charset="0"/>
              </a:rPr>
              <a:t>(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);</a:t>
            </a:r>
          </a:p>
          <a:p>
            <a:r>
              <a:rPr lang="en-US" sz="1800" dirty="0">
                <a:latin typeface="Courier New" pitchFamily="49" charset="0"/>
              </a:rPr>
              <a:t>  return NULL;</a:t>
            </a:r>
          </a:p>
          <a:p>
            <a:r>
              <a:rPr lang="en-US" sz="1800" dirty="0">
                <a:latin typeface="Courier New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343400" y="1235333"/>
            <a:ext cx="853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Thread</a:t>
            </a:r>
          </a:p>
        </p:txBody>
      </p:sp>
    </p:spTree>
    <p:extLst>
      <p:ext uri="{BB962C8B-B14F-4D97-AF65-F5344CB8AC3E}">
        <p14:creationId xmlns:p14="http://schemas.microsoft.com/office/powerpoint/2010/main" val="27548966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57018" y="304800"/>
            <a:ext cx="7592093" cy="762000"/>
          </a:xfrm>
        </p:spPr>
        <p:txBody>
          <a:bodyPr/>
          <a:lstStyle/>
          <a:p>
            <a:r>
              <a:rPr lang="en-US" dirty="0"/>
              <a:t>Experimental Results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396875" y="6238875"/>
            <a:ext cx="7896225" cy="542925"/>
          </a:xfrm>
        </p:spPr>
        <p:txBody>
          <a:bodyPr/>
          <a:lstStyle/>
          <a:p>
            <a:r>
              <a:rPr lang="en-US" sz="2600" dirty="0"/>
              <a:t>The race can really happen!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95300" y="990600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No Race</a:t>
            </a:r>
          </a:p>
        </p:txBody>
      </p:sp>
      <p:graphicFrame>
        <p:nvGraphicFramePr>
          <p:cNvPr id="12" name="Chart 11"/>
          <p:cNvGraphicFramePr/>
          <p:nvPr/>
        </p:nvGraphicFramePr>
        <p:xfrm>
          <a:off x="381000" y="1283732"/>
          <a:ext cx="8153399" cy="8953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3" name="Group 2"/>
          <p:cNvGrpSpPr/>
          <p:nvPr/>
        </p:nvGrpSpPr>
        <p:grpSpPr>
          <a:xfrm>
            <a:off x="457200" y="3364468"/>
            <a:ext cx="8153399" cy="3036332"/>
            <a:chOff x="457200" y="3364468"/>
            <a:chExt cx="8153399" cy="3036332"/>
          </a:xfrm>
        </p:grpSpPr>
        <p:sp>
          <p:nvSpPr>
            <p:cNvPr id="10" name="TextBox 9"/>
            <p:cNvSpPr txBox="1"/>
            <p:nvPr/>
          </p:nvSpPr>
          <p:spPr>
            <a:xfrm>
              <a:off x="495300" y="3364468"/>
              <a:ext cx="17630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>
                  <a:latin typeface="Calibri" pitchFamily="34" charset="0"/>
                </a:rPr>
                <a:t>Multicore</a:t>
              </a:r>
              <a:r>
                <a:rPr lang="en-US" sz="1800" dirty="0">
                  <a:latin typeface="Calibri" pitchFamily="34" charset="0"/>
                </a:rPr>
                <a:t> server</a:t>
              </a:r>
            </a:p>
          </p:txBody>
        </p:sp>
        <p:graphicFrame>
          <p:nvGraphicFramePr>
            <p:cNvPr id="13" name="Chart 12"/>
            <p:cNvGraphicFramePr/>
            <p:nvPr>
              <p:extLst>
                <p:ext uri="{D42A27DB-BD31-4B8C-83A1-F6EECF244321}">
                  <p14:modId xmlns:p14="http://schemas.microsoft.com/office/powerpoint/2010/main" val="807079588"/>
                </p:ext>
              </p:extLst>
            </p:nvPr>
          </p:nvGraphicFramePr>
          <p:xfrm>
            <a:off x="457200" y="3657600"/>
            <a:ext cx="8153399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</p:grpSp>
      <p:grpSp>
        <p:nvGrpSpPr>
          <p:cNvPr id="2" name="Group 1"/>
          <p:cNvGrpSpPr/>
          <p:nvPr/>
        </p:nvGrpSpPr>
        <p:grpSpPr>
          <a:xfrm>
            <a:off x="495300" y="2088119"/>
            <a:ext cx="8153399" cy="1359932"/>
            <a:chOff x="495300" y="2088119"/>
            <a:chExt cx="8153399" cy="1359932"/>
          </a:xfrm>
        </p:grpSpPr>
        <p:sp>
          <p:nvSpPr>
            <p:cNvPr id="15" name="TextBox 14"/>
            <p:cNvSpPr txBox="1"/>
            <p:nvPr/>
          </p:nvSpPr>
          <p:spPr>
            <a:xfrm>
              <a:off x="495300" y="2088119"/>
              <a:ext cx="18898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bri" pitchFamily="34" charset="0"/>
                </a:rPr>
                <a:t>Single core laptop</a:t>
              </a:r>
            </a:p>
          </p:txBody>
        </p:sp>
        <p:graphicFrame>
          <p:nvGraphicFramePr>
            <p:cNvPr id="17" name="Chart 16"/>
            <p:cNvGraphicFramePr/>
            <p:nvPr>
              <p:extLst>
                <p:ext uri="{D42A27DB-BD31-4B8C-83A1-F6EECF244321}">
                  <p14:modId xmlns:p14="http://schemas.microsoft.com/office/powerpoint/2010/main" val="2617729828"/>
                </p:ext>
              </p:extLst>
            </p:nvPr>
          </p:nvGraphicFramePr>
          <p:xfrm>
            <a:off x="495300" y="2381251"/>
            <a:ext cx="8153399" cy="10668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762701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012" name="Rectangle 4"/>
          <p:cNvSpPr>
            <a:spLocks noGrp="1" noChangeArrowheads="1"/>
          </p:cNvSpPr>
          <p:nvPr>
            <p:ph type="title"/>
          </p:nvPr>
        </p:nvSpPr>
        <p:spPr>
          <a:xfrm>
            <a:off x="357018" y="228600"/>
            <a:ext cx="7592093" cy="762000"/>
          </a:xfrm>
        </p:spPr>
        <p:txBody>
          <a:bodyPr/>
          <a:lstStyle/>
          <a:p>
            <a:r>
              <a:rPr lang="en-US" dirty="0"/>
              <a:t>Correct passing of thread arguments</a:t>
            </a:r>
          </a:p>
        </p:txBody>
      </p:sp>
      <p:sp>
        <p:nvSpPr>
          <p:cNvPr id="811011" name="Rectangle 3"/>
          <p:cNvSpPr>
            <a:spLocks noChangeArrowheads="1"/>
          </p:cNvSpPr>
          <p:nvPr/>
        </p:nvSpPr>
        <p:spPr bwMode="auto">
          <a:xfrm>
            <a:off x="253349" y="1219200"/>
            <a:ext cx="6538970" cy="144655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Main routine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>
              <a:lnSpc>
                <a:spcPct val="110000"/>
              </a:lnSpc>
            </a:pPr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connfdp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  <a:endParaRPr lang="nl-NL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>
              <a:lnSpc>
                <a:spcPct val="110000"/>
              </a:lnSpc>
            </a:pPr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nl-NL" sz="1600" dirty="0" err="1">
                <a:solidFill>
                  <a:srgbClr val="000000"/>
                </a:solidFill>
                <a:latin typeface="Courier New"/>
                <a:cs typeface="Courier New"/>
              </a:rPr>
              <a:t>connfdp</a:t>
            </a:r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nl-NL" sz="1600" dirty="0" err="1">
                <a:solidFill>
                  <a:srgbClr val="000000"/>
                </a:solidFill>
                <a:latin typeface="Courier New"/>
                <a:cs typeface="Courier New"/>
              </a:rPr>
              <a:t>Malloc</a:t>
            </a:r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nl-NL" sz="1600" dirty="0" err="1">
                <a:solidFill>
                  <a:srgbClr val="C200FF"/>
                </a:solidFill>
                <a:latin typeface="Courier New"/>
                <a:cs typeface="Courier New"/>
              </a:rPr>
              <a:t>sizeof</a:t>
            </a:r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nl-NL" sz="1600" dirty="0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)); </a:t>
            </a:r>
          </a:p>
          <a:p>
            <a:pPr>
              <a:lnSpc>
                <a:spcPct val="110000"/>
              </a:lnSpc>
            </a:pPr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	*connfdp = Accept( . . . ); </a:t>
            </a:r>
          </a:p>
          <a:p>
            <a:pPr>
              <a:lnSpc>
                <a:spcPct val="110000"/>
              </a:lnSpc>
            </a:pPr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nl-NL" sz="1600" dirty="0" err="1">
                <a:solidFill>
                  <a:srgbClr val="000000"/>
                </a:solidFill>
                <a:latin typeface="Courier New"/>
                <a:cs typeface="Courier New"/>
              </a:rPr>
              <a:t>Pthread_create</a:t>
            </a:r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(&amp;</a:t>
            </a:r>
            <a:r>
              <a:rPr lang="nl-NL" sz="1600" dirty="0" err="1">
                <a:solidFill>
                  <a:srgbClr val="000000"/>
                </a:solidFill>
                <a:latin typeface="Courier New"/>
                <a:cs typeface="Courier New"/>
              </a:rPr>
              <a:t>tid</a:t>
            </a:r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nl-NL" sz="16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, thread, </a:t>
            </a:r>
            <a:r>
              <a:rPr lang="nl-NL" sz="1600" dirty="0" err="1">
                <a:solidFill>
                  <a:srgbClr val="000000"/>
                </a:solidFill>
                <a:latin typeface="Courier New"/>
                <a:cs typeface="Courier New"/>
              </a:rPr>
              <a:t>connfdp</a:t>
            </a:r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</p:txBody>
      </p:sp>
      <p:sp>
        <p:nvSpPr>
          <p:cNvPr id="8" name="Rectangle 6"/>
          <p:cNvSpPr txBox="1">
            <a:spLocks noChangeArrowheads="1"/>
          </p:cNvSpPr>
          <p:nvPr/>
        </p:nvSpPr>
        <p:spPr bwMode="auto">
          <a:xfrm>
            <a:off x="357018" y="5334000"/>
            <a:ext cx="8307387" cy="1319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b="0" kern="0" dirty="0"/>
              <a:t>Producer-Consumer Model</a:t>
            </a:r>
          </a:p>
          <a:p>
            <a:pPr lvl="1"/>
            <a:r>
              <a:rPr lang="en-US" b="0" kern="0" dirty="0"/>
              <a:t>Allocate in main</a:t>
            </a:r>
          </a:p>
          <a:p>
            <a:pPr lvl="1"/>
            <a:r>
              <a:rPr lang="en-US" b="0" kern="0" dirty="0"/>
              <a:t>Free in thread routine</a:t>
            </a:r>
          </a:p>
          <a:p>
            <a:pPr lvl="1"/>
            <a:endParaRPr lang="en-US" b="0" kern="0" dirty="0"/>
          </a:p>
        </p:txBody>
      </p:sp>
      <p:sp>
        <p:nvSpPr>
          <p:cNvPr id="2" name="TextBox 1"/>
          <p:cNvSpPr txBox="1"/>
          <p:nvPr/>
        </p:nvSpPr>
        <p:spPr>
          <a:xfrm>
            <a:off x="4150757" y="6253102"/>
            <a:ext cx="1846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2"/>
            <a:r>
              <a:rPr lang="en-US" sz="2000" b="0" kern="0" dirty="0">
                <a:latin typeface="+mn-lt"/>
              </a:rPr>
              <a:t>   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228600" y="2743200"/>
            <a:ext cx="4628190" cy="2308324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Thread routine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>
                <a:solidFill>
                  <a:srgbClr val="4A00FF"/>
                </a:solidFill>
                <a:latin typeface="Courier New"/>
                <a:cs typeface="Courier New"/>
              </a:rPr>
              <a:t>thread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vargp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r-FR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r-FR" sz="1600" dirty="0" err="1">
                <a:solidFill>
                  <a:srgbClr val="C1651C"/>
                </a:solidFill>
                <a:latin typeface="Courier New"/>
                <a:cs typeface="Courier New"/>
              </a:rPr>
              <a:t>connfd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= *((</a:t>
            </a:r>
            <a:r>
              <a:rPr lang="fr-FR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*)</a:t>
            </a:r>
            <a:r>
              <a:rPr lang="fr-FR" sz="1600" dirty="0" err="1">
                <a:solidFill>
                  <a:srgbClr val="000000"/>
                </a:solidFill>
                <a:latin typeface="Courier New"/>
                <a:cs typeface="Courier New"/>
              </a:rPr>
              <a:t>vargp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	. . .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Free(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vargp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                    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. . .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  <a:endParaRPr lang="en-US" sz="16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67558845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084" name="Rectangle 4"/>
          <p:cNvSpPr>
            <a:spLocks noGrp="1" noChangeArrowheads="1"/>
          </p:cNvSpPr>
          <p:nvPr>
            <p:ph type="title"/>
          </p:nvPr>
        </p:nvSpPr>
        <p:spPr>
          <a:xfrm>
            <a:off x="357018" y="435678"/>
            <a:ext cx="7872582" cy="762000"/>
          </a:xfrm>
        </p:spPr>
        <p:txBody>
          <a:bodyPr/>
          <a:lstStyle/>
          <a:p>
            <a:r>
              <a:rPr lang="en-US" dirty="0"/>
              <a:t>Pros and Cons of Thread-Based Designs</a:t>
            </a:r>
          </a:p>
        </p:txBody>
      </p:sp>
      <p:sp>
        <p:nvSpPr>
          <p:cNvPr id="81408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90513" y="1371600"/>
            <a:ext cx="8307387" cy="5224462"/>
          </a:xfrm>
        </p:spPr>
        <p:txBody>
          <a:bodyPr/>
          <a:lstStyle/>
          <a:p>
            <a:r>
              <a:rPr lang="en-US" sz="2600" dirty="0"/>
              <a:t>+ Easy to share data structures between threads</a:t>
            </a:r>
          </a:p>
          <a:p>
            <a:pPr lvl="1"/>
            <a:r>
              <a:rPr lang="en-US" sz="2200" dirty="0"/>
              <a:t>e.g., logging information, file cache</a:t>
            </a:r>
          </a:p>
          <a:p>
            <a:r>
              <a:rPr lang="en-US" sz="2600" dirty="0"/>
              <a:t>+ Threads are more efficient than processes</a:t>
            </a:r>
          </a:p>
          <a:p>
            <a:endParaRPr lang="en-US" sz="1400" dirty="0"/>
          </a:p>
          <a:p>
            <a:r>
              <a:rPr lang="en-US" sz="2600" dirty="0">
                <a:latin typeface="Arial Black"/>
              </a:rPr>
              <a:t>–</a:t>
            </a:r>
            <a:r>
              <a:rPr lang="en-US" sz="2600" dirty="0"/>
              <a:t> Unintentional sharing can introduce subtle and hard-to-reproduce errors!</a:t>
            </a:r>
          </a:p>
          <a:p>
            <a:pPr lvl="1"/>
            <a:r>
              <a:rPr lang="en-US" sz="2200" dirty="0"/>
              <a:t>The ease with which data can be shared is both the greatest strength and the greatest weakness of threads</a:t>
            </a:r>
          </a:p>
          <a:p>
            <a:pPr lvl="1"/>
            <a:r>
              <a:rPr lang="en-US" sz="2200" dirty="0"/>
              <a:t>Hard to know which data shared &amp; which private</a:t>
            </a:r>
          </a:p>
          <a:p>
            <a:pPr lvl="1"/>
            <a:r>
              <a:rPr lang="en-US" sz="2200" dirty="0"/>
              <a:t>Hard to detect by testing</a:t>
            </a:r>
          </a:p>
          <a:p>
            <a:pPr lvl="2"/>
            <a:r>
              <a:rPr lang="en-US" dirty="0"/>
              <a:t>Probability of bad race outcome very low</a:t>
            </a:r>
          </a:p>
          <a:p>
            <a:pPr lvl="2"/>
            <a:r>
              <a:rPr lang="en-US" dirty="0"/>
              <a:t>But nonzero!</a:t>
            </a:r>
          </a:p>
          <a:p>
            <a:pPr lvl="1"/>
            <a:r>
              <a:rPr lang="en-US" sz="2200" dirty="0"/>
              <a:t>Future lectures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138" name="Rectangle 2"/>
          <p:cNvSpPr>
            <a:spLocks noGrp="1" noChangeArrowheads="1"/>
          </p:cNvSpPr>
          <p:nvPr>
            <p:ph type="title"/>
          </p:nvPr>
        </p:nvSpPr>
        <p:spPr>
          <a:xfrm>
            <a:off x="185738" y="247650"/>
            <a:ext cx="9093200" cy="781050"/>
          </a:xfrm>
        </p:spPr>
        <p:txBody>
          <a:bodyPr/>
          <a:lstStyle/>
          <a:p>
            <a:r>
              <a:rPr lang="en-US" dirty="0"/>
              <a:t>Summary: Approaches to Concurrency</a:t>
            </a:r>
          </a:p>
        </p:txBody>
      </p:sp>
      <p:sp>
        <p:nvSpPr>
          <p:cNvPr id="859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875" y="1219200"/>
            <a:ext cx="7896225" cy="5486400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sz="2600" dirty="0"/>
              <a:t>Process-based</a:t>
            </a:r>
          </a:p>
          <a:p>
            <a:pPr lvl="1">
              <a:lnSpc>
                <a:spcPct val="85000"/>
              </a:lnSpc>
            </a:pPr>
            <a:r>
              <a:rPr lang="en-US" sz="2200" dirty="0"/>
              <a:t>Hard to share resources: Easy to avoid unintended sharing</a:t>
            </a:r>
          </a:p>
          <a:p>
            <a:pPr lvl="1">
              <a:lnSpc>
                <a:spcPct val="85000"/>
              </a:lnSpc>
            </a:pPr>
            <a:r>
              <a:rPr lang="en-US" sz="2200" dirty="0"/>
              <a:t>High overhead in adding/removing clients</a:t>
            </a:r>
          </a:p>
          <a:p>
            <a:pPr>
              <a:lnSpc>
                <a:spcPct val="85000"/>
              </a:lnSpc>
            </a:pPr>
            <a:r>
              <a:rPr lang="en-US" sz="2600" dirty="0"/>
              <a:t>Event-based</a:t>
            </a:r>
          </a:p>
          <a:p>
            <a:pPr lvl="1">
              <a:lnSpc>
                <a:spcPct val="85000"/>
              </a:lnSpc>
            </a:pPr>
            <a:r>
              <a:rPr lang="en-US" sz="2200" dirty="0"/>
              <a:t>Tedious and low level</a:t>
            </a:r>
          </a:p>
          <a:p>
            <a:pPr lvl="1">
              <a:lnSpc>
                <a:spcPct val="85000"/>
              </a:lnSpc>
            </a:pPr>
            <a:r>
              <a:rPr lang="en-US" sz="2200" dirty="0"/>
              <a:t>Total control over scheduling</a:t>
            </a:r>
          </a:p>
          <a:p>
            <a:pPr lvl="1">
              <a:lnSpc>
                <a:spcPct val="85000"/>
              </a:lnSpc>
            </a:pPr>
            <a:r>
              <a:rPr lang="en-US" sz="2200" dirty="0"/>
              <a:t>Very low overhead</a:t>
            </a:r>
          </a:p>
          <a:p>
            <a:pPr lvl="1">
              <a:lnSpc>
                <a:spcPct val="85000"/>
              </a:lnSpc>
            </a:pPr>
            <a:r>
              <a:rPr lang="en-US" sz="2200" dirty="0"/>
              <a:t>Cannot create as fine grained a level of concurrency</a:t>
            </a:r>
          </a:p>
          <a:p>
            <a:pPr lvl="1">
              <a:lnSpc>
                <a:spcPct val="85000"/>
              </a:lnSpc>
            </a:pPr>
            <a:r>
              <a:rPr lang="en-US" sz="2200" dirty="0"/>
              <a:t>Does not make use of multi-core</a:t>
            </a:r>
            <a:endParaRPr lang="en-US" sz="2600" b="0" dirty="0"/>
          </a:p>
          <a:p>
            <a:pPr>
              <a:lnSpc>
                <a:spcPct val="85000"/>
              </a:lnSpc>
            </a:pPr>
            <a:r>
              <a:rPr lang="en-US" sz="2600" dirty="0"/>
              <a:t>Thread-based</a:t>
            </a:r>
          </a:p>
          <a:p>
            <a:pPr lvl="1">
              <a:lnSpc>
                <a:spcPct val="85000"/>
              </a:lnSpc>
            </a:pPr>
            <a:r>
              <a:rPr lang="en-US" sz="2200" dirty="0"/>
              <a:t>Easy to share resources: Perhaps too easy</a:t>
            </a:r>
          </a:p>
          <a:p>
            <a:pPr lvl="1">
              <a:lnSpc>
                <a:spcPct val="85000"/>
              </a:lnSpc>
            </a:pPr>
            <a:r>
              <a:rPr lang="en-US" sz="2200" dirty="0"/>
              <a:t>Medium overhead</a:t>
            </a:r>
          </a:p>
          <a:p>
            <a:pPr lvl="1">
              <a:lnSpc>
                <a:spcPct val="85000"/>
              </a:lnSpc>
            </a:pPr>
            <a:r>
              <a:rPr lang="en-US" sz="2200" dirty="0"/>
              <a:t>Not much control over scheduling policies</a:t>
            </a:r>
          </a:p>
          <a:p>
            <a:pPr lvl="1">
              <a:lnSpc>
                <a:spcPct val="85000"/>
              </a:lnSpc>
            </a:pPr>
            <a:r>
              <a:rPr lang="en-US" sz="2200" dirty="0"/>
              <a:t>Difficult to debug</a:t>
            </a:r>
          </a:p>
          <a:p>
            <a:pPr lvl="2">
              <a:lnSpc>
                <a:spcPct val="85000"/>
              </a:lnSpc>
            </a:pPr>
            <a:r>
              <a:rPr lang="en-US" dirty="0"/>
              <a:t>Event orderings not repeatable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Deadlock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 from signal handlers.</a:t>
            </a:r>
          </a:p>
          <a:p>
            <a:r>
              <a:rPr lang="en-US" dirty="0"/>
              <a:t>Why don’t we use </a:t>
            </a:r>
            <a:r>
              <a:rPr lang="en-US" dirty="0" err="1"/>
              <a:t>printf</a:t>
            </a:r>
            <a:r>
              <a:rPr lang="en-US" dirty="0"/>
              <a:t> in handlers?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Printf</a:t>
            </a:r>
            <a:r>
              <a:rPr lang="en-US" dirty="0"/>
              <a:t> code:</a:t>
            </a:r>
          </a:p>
          <a:p>
            <a:pPr lvl="1"/>
            <a:r>
              <a:rPr lang="en-US" dirty="0"/>
              <a:t>Acquire lock</a:t>
            </a:r>
          </a:p>
          <a:p>
            <a:pPr lvl="1"/>
            <a:r>
              <a:rPr lang="en-US" dirty="0"/>
              <a:t>Do something</a:t>
            </a:r>
          </a:p>
          <a:p>
            <a:pPr lvl="1"/>
            <a:r>
              <a:rPr lang="en-US" dirty="0"/>
              <a:t>Release lock</a:t>
            </a:r>
          </a:p>
          <a:p>
            <a:r>
              <a:rPr lang="en-US" dirty="0"/>
              <a:t>What if signal handler interrupts call to </a:t>
            </a:r>
            <a:r>
              <a:rPr lang="en-US" dirty="0" err="1"/>
              <a:t>printf</a:t>
            </a:r>
            <a:r>
              <a:rPr lang="en-US" dirty="0"/>
              <a:t>?</a:t>
            </a:r>
          </a:p>
        </p:txBody>
      </p:sp>
      <p:pic>
        <p:nvPicPr>
          <p:cNvPr id="1026" name="Picture 2" descr="http://people.sc.fsu.edu/~jburkardt/latex/monte_carlo_simulation/traffic_ja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581025"/>
            <a:ext cx="2208592" cy="146208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4" descr="https://lh3.googleusercontent.com/-q66TROhVilE/TXE1Fotn7OI/AAAAAAAAAIw/B3jfPvTZfCs/s1600/Deadlocking.gif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09600" y="2374436"/>
            <a:ext cx="89122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catch_child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signo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("Child exited!\n"); </a:t>
            </a:r>
            <a:r>
              <a:rPr lang="en-US" sz="1600" dirty="0">
                <a:latin typeface="+mn-lt"/>
                <a:cs typeface="Courier New" panose="02070309020205020404" pitchFamily="49" charset="0"/>
              </a:rPr>
              <a:t>// this call may reenter </a:t>
            </a:r>
            <a:r>
              <a:rPr lang="en-US" sz="1600" dirty="0" err="1">
                <a:latin typeface="+mn-lt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+mn-lt"/>
                <a:cs typeface="Courier New" panose="02070309020205020404" pitchFamily="49" charset="0"/>
              </a:rPr>
              <a:t>/puts! BAD!  DEADLOCK!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while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waitpid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(-1, NULL, WNOHANG) &gt; 0) continue; </a:t>
            </a:r>
            <a:r>
              <a:rPr lang="en-US" sz="1600" dirty="0">
                <a:latin typeface="+mn-lt"/>
                <a:cs typeface="Courier New" panose="02070309020205020404" pitchFamily="49" charset="0"/>
              </a:rPr>
              <a:t>// reap all children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Line 93"/>
          <p:cNvSpPr>
            <a:spLocks noChangeShapeType="1"/>
          </p:cNvSpPr>
          <p:nvPr/>
        </p:nvSpPr>
        <p:spPr bwMode="auto">
          <a:xfrm>
            <a:off x="4084638" y="3324443"/>
            <a:ext cx="0" cy="5984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8" name="Line 94"/>
          <p:cNvSpPr>
            <a:spLocks noChangeShapeType="1"/>
          </p:cNvSpPr>
          <p:nvPr/>
        </p:nvSpPr>
        <p:spPr bwMode="auto">
          <a:xfrm>
            <a:off x="4090988" y="3929281"/>
            <a:ext cx="2400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9" name="Line 95"/>
          <p:cNvSpPr>
            <a:spLocks noChangeShapeType="1"/>
          </p:cNvSpPr>
          <p:nvPr/>
        </p:nvSpPr>
        <p:spPr bwMode="auto">
          <a:xfrm flipH="1">
            <a:off x="6489700" y="3935631"/>
            <a:ext cx="0" cy="24647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15" name="Text Box 101"/>
          <p:cNvSpPr txBox="1">
            <a:spLocks noChangeArrowheads="1"/>
          </p:cNvSpPr>
          <p:nvPr/>
        </p:nvSpPr>
        <p:spPr bwMode="auto">
          <a:xfrm>
            <a:off x="3581400" y="3646706"/>
            <a:ext cx="54725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600" i="1">
                <a:latin typeface="Helvetica" charset="0"/>
              </a:rPr>
              <a:t>I</a:t>
            </a:r>
            <a:r>
              <a:rPr lang="en-US" sz="1600" i="1" baseline="-25000">
                <a:latin typeface="Helvetica" charset="0"/>
              </a:rPr>
              <a:t>curr</a:t>
            </a:r>
            <a:endParaRPr lang="en-US" sz="1600" i="1">
              <a:latin typeface="Helvetica" charset="0"/>
            </a:endParaRPr>
          </a:p>
        </p:txBody>
      </p:sp>
      <p:sp>
        <p:nvSpPr>
          <p:cNvPr id="16" name="Text Box 102"/>
          <p:cNvSpPr txBox="1">
            <a:spLocks noChangeArrowheads="1"/>
          </p:cNvSpPr>
          <p:nvPr/>
        </p:nvSpPr>
        <p:spPr bwMode="auto">
          <a:xfrm>
            <a:off x="3581400" y="3843556"/>
            <a:ext cx="56106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600" i="1">
                <a:latin typeface="Helvetica" charset="0"/>
              </a:rPr>
              <a:t>I</a:t>
            </a:r>
            <a:r>
              <a:rPr lang="en-US" sz="1600" i="1" baseline="-25000">
                <a:latin typeface="Helvetica" charset="0"/>
              </a:rPr>
              <a:t>next</a:t>
            </a:r>
            <a:endParaRPr lang="en-US" sz="1600" i="1">
              <a:latin typeface="Helvetica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81189" y="3276600"/>
            <a:ext cx="9709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>
                <a:solidFill>
                  <a:srgbClr val="800000"/>
                </a:solidFill>
                <a:latin typeface="Calibri" pitchFamily="34" charset="0"/>
              </a:rPr>
              <a:t>Acquire</a:t>
            </a:r>
          </a:p>
          <a:p>
            <a:r>
              <a:rPr lang="en-US" sz="1800" i="1" dirty="0">
                <a:solidFill>
                  <a:srgbClr val="800000"/>
                </a:solidFill>
                <a:latin typeface="Calibri" pitchFamily="34" charset="0"/>
              </a:rPr>
              <a:t>lock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512557" y="3689140"/>
            <a:ext cx="9124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>
                <a:solidFill>
                  <a:srgbClr val="800000"/>
                </a:solidFill>
                <a:latin typeface="Calibri" pitchFamily="34" charset="0"/>
              </a:rPr>
              <a:t>(Try to)</a:t>
            </a:r>
          </a:p>
          <a:p>
            <a:r>
              <a:rPr lang="en-US" sz="1800" i="1" dirty="0">
                <a:solidFill>
                  <a:srgbClr val="800000"/>
                </a:solidFill>
                <a:latin typeface="Calibri" pitchFamily="34" charset="0"/>
              </a:rPr>
              <a:t>acquire</a:t>
            </a:r>
          </a:p>
          <a:p>
            <a:r>
              <a:rPr lang="en-US" sz="1800" i="1" dirty="0">
                <a:solidFill>
                  <a:srgbClr val="800000"/>
                </a:solidFill>
                <a:latin typeface="Calibri" pitchFamily="34" charset="0"/>
              </a:rPr>
              <a:t>lock</a:t>
            </a:r>
          </a:p>
        </p:txBody>
      </p:sp>
      <p:sp>
        <p:nvSpPr>
          <p:cNvPr id="19" name="Line 95"/>
          <p:cNvSpPr>
            <a:spLocks noChangeShapeType="1"/>
          </p:cNvSpPr>
          <p:nvPr/>
        </p:nvSpPr>
        <p:spPr bwMode="auto">
          <a:xfrm flipH="1">
            <a:off x="6489700" y="4182110"/>
            <a:ext cx="0" cy="261521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20" name="TextBox 19"/>
          <p:cNvSpPr txBox="1"/>
          <p:nvPr/>
        </p:nvSpPr>
        <p:spPr>
          <a:xfrm>
            <a:off x="5079278" y="3289300"/>
            <a:ext cx="9712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i="1" dirty="0">
                <a:latin typeface="Calibri" pitchFamily="34" charset="0"/>
              </a:rPr>
              <a:t>Receive</a:t>
            </a:r>
          </a:p>
          <a:p>
            <a:pPr algn="ctr"/>
            <a:r>
              <a:rPr lang="en-US" sz="1800" i="1" dirty="0">
                <a:latin typeface="Calibri" pitchFamily="34" charset="0"/>
              </a:rPr>
              <a:t>signal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5688550" y="4519831"/>
            <a:ext cx="1752600" cy="433169"/>
          </a:xfrm>
          <a:prstGeom prst="rect">
            <a:avLst/>
          </a:prstGeom>
          <a:solidFill>
            <a:srgbClr val="FF0000"/>
          </a:solidFill>
          <a:ln w="28575">
            <a:solidFill>
              <a:srgbClr val="C00000"/>
            </a:solidFill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Deadlocked!</a:t>
            </a:r>
          </a:p>
        </p:txBody>
      </p:sp>
    </p:spTree>
    <p:extLst>
      <p:ext uri="{BB962C8B-B14F-4D97-AF65-F5344CB8AC3E}">
        <p14:creationId xmlns:p14="http://schemas.microsoft.com/office/powerpoint/2010/main" val="3829912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</a:t>
            </a:r>
            <a:r>
              <a:rPr lang="en-US" dirty="0" err="1"/>
              <a:t>Printf</a:t>
            </a:r>
            <a:r>
              <a:rPr lang="en-US" dirty="0"/>
              <a:t> Deadlock</a:t>
            </a:r>
          </a:p>
        </p:txBody>
      </p:sp>
      <p:sp>
        <p:nvSpPr>
          <p:cNvPr id="4" name="AutoShape 4" descr="https://lh3.googleusercontent.com/-q66TROhVilE/TXE1Fotn7OI/AAAAAAAAAIw/B3jfPvTZfCs/s1600/Deadlocking.gif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4800" y="1166842"/>
            <a:ext cx="8912225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static 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sigchld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(int unused)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int status;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pid_t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((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waitpid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(-1, &amp;status, WNOHANG)) &gt; 0)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("Child %d exited with status %04x\n",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status);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 main(void)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signal(SIGCHLD,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sigchld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for (int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 1000000;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pid_t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fork();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== 0)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_exit(0);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// in parent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("Child #%d=%d started\n",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239920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</a:t>
            </a:r>
            <a:r>
              <a:rPr lang="en-US" dirty="0" err="1"/>
              <a:t>Printf</a:t>
            </a:r>
            <a:r>
              <a:rPr lang="en-US" dirty="0"/>
              <a:t> Deadlock</a:t>
            </a:r>
          </a:p>
        </p:txBody>
      </p:sp>
      <p:sp>
        <p:nvSpPr>
          <p:cNvPr id="4" name="AutoShape 4" descr="https://lh3.googleusercontent.com/-q66TROhVilE/TXE1Fotn7OI/AAAAAAAAAIw/B3jfPvTZfCs/s1600/Deadlocking.gif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4800" y="1166842"/>
            <a:ext cx="8912225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static 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sigchld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(int unused)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int status;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pid_t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((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waitpid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(-1, &amp;status, WNOHANG)) &gt; 0)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("Child %d exited with status %04x\n",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status);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 main(void)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signal(SIGCHLD,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sigchld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for (int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 1000000;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pid_t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fork();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== 0)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_exit(0);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// in parent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("Child #%d=%d started\n",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343400" y="3119721"/>
            <a:ext cx="4419600" cy="3293209"/>
          </a:xfrm>
          <a:prstGeom prst="rect">
            <a:avLst/>
          </a:prstGeom>
          <a:solidFill>
            <a:srgbClr val="D5F1CF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Child #0=1234 started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Child #1=1235 started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Child #2=1236 started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Child #3=1237 started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Child 1234 exited with status 0000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Child #4=1238 started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Child 1235 exited with status 0000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Child 1236 exited with status 0000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.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.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.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Child #3566=16979 started</a:t>
            </a:r>
          </a:p>
          <a:p>
            <a:r>
              <a:rPr lang="en-US" sz="1600" i="1" dirty="0">
                <a:solidFill>
                  <a:srgbClr val="C00000"/>
                </a:solidFill>
                <a:latin typeface="Bookman Old Style" panose="02050604050505020204" pitchFamily="18" charset="0"/>
                <a:cs typeface="Courier New" panose="02070309020205020404" pitchFamily="49" charset="0"/>
              </a:rPr>
              <a:t>and then, silence</a:t>
            </a:r>
          </a:p>
        </p:txBody>
      </p:sp>
    </p:spTree>
    <p:extLst>
      <p:ext uri="{BB962C8B-B14F-4D97-AF65-F5344CB8AC3E}">
        <p14:creationId xmlns:p14="http://schemas.microsoft.com/office/powerpoint/2010/main" val="166654369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8575">
          <a:solidFill>
            <a:srgbClr val="C00000"/>
          </a:solidFill>
          <a:miter lim="800000"/>
          <a:headEnd type="none" w="med" len="med"/>
          <a:tailEnd type="none" w="med" len="med"/>
        </a:ln>
        <a:effectLst/>
      </a:spPr>
      <a:bodyPr rtlCol="0" anchor="ctr"/>
      <a:lstStyle>
        <a:defPPr algn="ctr">
          <a:defRPr/>
        </a:defPPr>
      </a:lstStyle>
    </a:spDef>
    <a:lnDef>
      <a:spPr bwMode="auto">
        <a:noFill/>
        <a:ln w="12700">
          <a:solidFill>
            <a:srgbClr val="000000"/>
          </a:solidFill>
          <a:miter lim="800000"/>
          <a:headEnd type="none" w="med" len="med"/>
          <a:tailEnd type="triangl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template2007</Template>
  <TotalTime>32940</TotalTime>
  <Words>5462</Words>
  <Application>Microsoft Office PowerPoint</Application>
  <PresentationFormat>On-screen Show (4:3)</PresentationFormat>
  <Paragraphs>1208</Paragraphs>
  <Slides>67</Slides>
  <Notes>53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79" baseType="lpstr">
      <vt:lpstr>Arial</vt:lpstr>
      <vt:lpstr>Arial Black</vt:lpstr>
      <vt:lpstr>Arial Narrow</vt:lpstr>
      <vt:lpstr>Bookman Old Style</vt:lpstr>
      <vt:lpstr>Calibri</vt:lpstr>
      <vt:lpstr>Courier New</vt:lpstr>
      <vt:lpstr>Helvetica</vt:lpstr>
      <vt:lpstr>Noto Sans Symbols</vt:lpstr>
      <vt:lpstr>Times New Roman</vt:lpstr>
      <vt:lpstr>Wingdings</vt:lpstr>
      <vt:lpstr>Wingdings 2</vt:lpstr>
      <vt:lpstr>template2007</vt:lpstr>
      <vt:lpstr>Concurrent Programming  15-213/14-513/15-513: Introduction to Computer Systems 23rd Lecture, July 25, 2023</vt:lpstr>
      <vt:lpstr>Concurrent Programming is Hard!</vt:lpstr>
      <vt:lpstr>Concurrent Programming is Hard!</vt:lpstr>
      <vt:lpstr>Data Race</vt:lpstr>
      <vt:lpstr>Deadlock</vt:lpstr>
      <vt:lpstr>Deadlock</vt:lpstr>
      <vt:lpstr>Deadlock</vt:lpstr>
      <vt:lpstr>Testing Printf Deadlock</vt:lpstr>
      <vt:lpstr>Testing Printf Deadlock</vt:lpstr>
      <vt:lpstr>Testing Printf Deadlock</vt:lpstr>
      <vt:lpstr>Why Does Printf require Locks?</vt:lpstr>
      <vt:lpstr>Livelock</vt:lpstr>
      <vt:lpstr>Livelock</vt:lpstr>
      <vt:lpstr>Starvation</vt:lpstr>
      <vt:lpstr>Concurrent Programming is Hard!</vt:lpstr>
      <vt:lpstr>Concurrent Programming is Hard!</vt:lpstr>
      <vt:lpstr>Reminder: Iterative Echo Server</vt:lpstr>
      <vt:lpstr>Iterative Servers</vt:lpstr>
      <vt:lpstr>Iterative Servers</vt:lpstr>
      <vt:lpstr>Where Does Second Client Block?</vt:lpstr>
      <vt:lpstr>Fundamental Flaw of Iterative Servers</vt:lpstr>
      <vt:lpstr>Approaches for Writing Concurrent Servers</vt:lpstr>
      <vt:lpstr>Approaches for Writing Concurrent Servers</vt:lpstr>
      <vt:lpstr>Approach #1: Process-based Servers</vt:lpstr>
      <vt:lpstr>Approach #1: Process-based Servers</vt:lpstr>
      <vt:lpstr>Iterative Echo Server</vt:lpstr>
      <vt:lpstr>Making a Concurrent Echo Server</vt:lpstr>
      <vt:lpstr>Making a Concurrent Echo Server</vt:lpstr>
      <vt:lpstr>Making a Concurrent Echo Server</vt:lpstr>
      <vt:lpstr>Making a Concurrent Echo Server</vt:lpstr>
      <vt:lpstr>Process-Based Concurrent Echo Server</vt:lpstr>
      <vt:lpstr>Process-Based Concurrent Echo Server (cont)</vt:lpstr>
      <vt:lpstr>Concurrent Server: accept Illustrated</vt:lpstr>
      <vt:lpstr>Process-based Server Execution Model</vt:lpstr>
      <vt:lpstr>Issues with Process-based Servers</vt:lpstr>
      <vt:lpstr>Pros and Cons of Process-based Servers</vt:lpstr>
      <vt:lpstr>Approach #2: Event-based Servers</vt:lpstr>
      <vt:lpstr>I/O Multiplexed Event Processing</vt:lpstr>
      <vt:lpstr>Pros and Cons of Event-based Servers</vt:lpstr>
      <vt:lpstr>Approach #3: Thread-based Servers</vt:lpstr>
      <vt:lpstr>Traditional View of a Process</vt:lpstr>
      <vt:lpstr>Alternate View of a Process</vt:lpstr>
      <vt:lpstr>A Process With Multiple Threads</vt:lpstr>
      <vt:lpstr>Logical View of Threads</vt:lpstr>
      <vt:lpstr>Concurrent Threads</vt:lpstr>
      <vt:lpstr>Concurrent Thread Execution</vt:lpstr>
      <vt:lpstr>Threads vs. Processes</vt:lpstr>
      <vt:lpstr>Threads vs. Signals</vt:lpstr>
      <vt:lpstr>Posix Threads (Pthreads) Interface</vt:lpstr>
      <vt:lpstr>The Pthreads "hello, world" Program</vt:lpstr>
      <vt:lpstr>Execution of Threaded “hello, world”</vt:lpstr>
      <vt:lpstr>Or, …</vt:lpstr>
      <vt:lpstr>Thread-Based Concurrent Echo Server</vt:lpstr>
      <vt:lpstr>Thread-Based Concurrent Server (cont)</vt:lpstr>
      <vt:lpstr>Thread-based Server Execution Model</vt:lpstr>
      <vt:lpstr>Issues With Thread-Based Servers</vt:lpstr>
      <vt:lpstr>Potential Form of Unintended Sharing</vt:lpstr>
      <vt:lpstr>A Process With Multiple Threads</vt:lpstr>
      <vt:lpstr>But ALL memory is shared</vt:lpstr>
      <vt:lpstr>PowerPoint Presentation</vt:lpstr>
      <vt:lpstr>PowerPoint Presentation</vt:lpstr>
      <vt:lpstr>PowerPoint Presentation</vt:lpstr>
      <vt:lpstr>Could this race occur?</vt:lpstr>
      <vt:lpstr>Experimental Results</vt:lpstr>
      <vt:lpstr>Correct passing of thread arguments</vt:lpstr>
      <vt:lpstr>Pros and Cons of Thread-Based Designs</vt:lpstr>
      <vt:lpstr>Summary: Approaches to Concurrency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</dc:title>
  <dc:creator>Markus Pueschel</dc:creator>
  <dc:description>Redesign of slides created by Randal E. Bryant and David R. O'Hallaron</dc:description>
  <cp:lastModifiedBy>Brian Railing</cp:lastModifiedBy>
  <cp:revision>996</cp:revision>
  <cp:lastPrinted>2012-11-14T01:18:46Z</cp:lastPrinted>
  <dcterms:created xsi:type="dcterms:W3CDTF">2012-11-14T01:16:09Z</dcterms:created>
  <dcterms:modified xsi:type="dcterms:W3CDTF">2023-07-25T17:58:05Z</dcterms:modified>
</cp:coreProperties>
</file>