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620" r:id="rId3"/>
    <p:sldId id="632" r:id="rId4"/>
    <p:sldId id="633" r:id="rId5"/>
    <p:sldId id="631" r:id="rId6"/>
    <p:sldId id="650" r:id="rId7"/>
    <p:sldId id="692" r:id="rId8"/>
    <p:sldId id="552" r:id="rId9"/>
    <p:sldId id="636" r:id="rId10"/>
    <p:sldId id="637" r:id="rId11"/>
    <p:sldId id="649" r:id="rId12"/>
    <p:sldId id="689" r:id="rId13"/>
    <p:sldId id="652" r:id="rId14"/>
    <p:sldId id="690" r:id="rId15"/>
    <p:sldId id="691" r:id="rId16"/>
    <p:sldId id="677" r:id="rId17"/>
    <p:sldId id="602" r:id="rId18"/>
    <p:sldId id="643" r:id="rId19"/>
    <p:sldId id="555" r:id="rId20"/>
    <p:sldId id="556" r:id="rId21"/>
    <p:sldId id="624" r:id="rId22"/>
    <p:sldId id="618" r:id="rId23"/>
    <p:sldId id="558" r:id="rId24"/>
    <p:sldId id="634" r:id="rId25"/>
    <p:sldId id="560" r:id="rId26"/>
    <p:sldId id="561" r:id="rId27"/>
    <p:sldId id="678" r:id="rId28"/>
    <p:sldId id="563" r:id="rId29"/>
    <p:sldId id="625" r:id="rId30"/>
    <p:sldId id="564" r:id="rId31"/>
    <p:sldId id="571" r:id="rId32"/>
    <p:sldId id="703" r:id="rId33"/>
    <p:sldId id="693" r:id="rId34"/>
    <p:sldId id="566" r:id="rId35"/>
    <p:sldId id="680" r:id="rId36"/>
    <p:sldId id="681" r:id="rId37"/>
    <p:sldId id="686" r:id="rId38"/>
    <p:sldId id="687" r:id="rId39"/>
    <p:sldId id="695" r:id="rId40"/>
    <p:sldId id="694" r:id="rId41"/>
    <p:sldId id="682" r:id="rId42"/>
    <p:sldId id="684" r:id="rId43"/>
    <p:sldId id="696" r:id="rId44"/>
    <p:sldId id="697" r:id="rId45"/>
    <p:sldId id="702" r:id="rId46"/>
    <p:sldId id="699" r:id="rId47"/>
    <p:sldId id="701" r:id="rId48"/>
    <p:sldId id="698" r:id="rId49"/>
    <p:sldId id="611" r:id="rId50"/>
  </p:sldIdLst>
  <p:sldSz cx="9144000" cy="6858000" type="screen4x3"/>
  <p:notesSz cx="6985000" cy="92837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EAEAFA"/>
    <a:srgbClr val="D6D6F5"/>
    <a:srgbClr val="F7F5CD"/>
    <a:srgbClr val="D5F1CF"/>
    <a:srgbClr val="000000"/>
    <a:srgbClr val="9D3E40"/>
    <a:srgbClr val="990000"/>
    <a:srgbClr val="F1C7C7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3" autoAdjust="0"/>
    <p:restoredTop sz="84157" autoAdjust="0"/>
  </p:normalViewPr>
  <p:slideViewPr>
    <p:cSldViewPr snapToGrid="0">
      <p:cViewPr varScale="1">
        <p:scale>
          <a:sx n="64" d="100"/>
          <a:sy n="64" d="100"/>
        </p:scale>
        <p:origin x="816" y="7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30x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8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r>
              <a:rPr lang="en-US" dirty="0"/>
              <a:t>Just like with mutexes, the implementation requires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 no, it’s even slower with a semaphore.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0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r>
              <a:rPr lang="en-US" dirty="0"/>
              <a:t>The three instructions that were so troublesome are replaced with a single instruction that does the same thing, but the hardware promises no data races. Each thread’s lock </a:t>
            </a:r>
            <a:r>
              <a:rPr lang="en-US" dirty="0" err="1"/>
              <a:t>addq</a:t>
            </a:r>
            <a:r>
              <a:rPr lang="en-US" dirty="0"/>
              <a:t> waits for the other thread’s lock </a:t>
            </a:r>
            <a:r>
              <a:rPr lang="en-US" dirty="0" err="1"/>
              <a:t>addq</a:t>
            </a:r>
            <a:r>
              <a:rPr lang="en-US" dirty="0"/>
              <a:t>, as part of the process of accessing the cache.</a:t>
            </a:r>
          </a:p>
          <a:p>
            <a:endParaRPr lang="en-US" dirty="0"/>
          </a:p>
          <a:p>
            <a:r>
              <a:rPr lang="en-US" dirty="0"/>
              <a:t>X86 has lots of atomic memory operations.  Other ISAs are not so generous.  Traditional RISC would make you write a loop with two special memory access instructions plus the ADD.</a:t>
            </a:r>
          </a:p>
        </p:txBody>
      </p:sp>
    </p:spTree>
    <p:extLst>
      <p:ext uri="{BB962C8B-B14F-4D97-AF65-F5344CB8AC3E}">
        <p14:creationId xmlns:p14="http://schemas.microsoft.com/office/powerpoint/2010/main" val="1965374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4989/quizzes/10306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15-213/15-513: Introduction to Computer Systems</a:t>
            </a:r>
            <a:br>
              <a:rPr lang="en-US" sz="2000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July 26,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4FDC-237D-166C-4A9B-C740C378A672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itchFamily="34" charset="0"/>
              </a:rPr>
              <a:t>Virtual Address Space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Pass Thread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pPr lvl="1"/>
            <a:r>
              <a:rPr lang="en-US" dirty="0"/>
              <a:t>Producer </a:t>
            </a:r>
            <a:r>
              <a:rPr lang="en-US" dirty="0" err="1"/>
              <a:t>malloc’s</a:t>
            </a:r>
            <a:r>
              <a:rPr lang="en-US" dirty="0"/>
              <a:t> space, passes pointer to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dereferences pointer, frees space</a:t>
            </a:r>
          </a:p>
          <a:p>
            <a:pPr lvl="1"/>
            <a:r>
              <a:rPr lang="en-US" dirty="0"/>
              <a:t>Always works; necessary for passing large amounts of data</a:t>
            </a:r>
          </a:p>
          <a:p>
            <a:r>
              <a:rPr lang="en-US" dirty="0"/>
              <a:t>Cast of int</a:t>
            </a:r>
          </a:p>
          <a:p>
            <a:pPr lvl="1"/>
            <a:r>
              <a:rPr lang="en-US" dirty="0"/>
              <a:t>Producer casts an int/long to void*, passes to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casts void* argument back to int/long</a:t>
            </a:r>
          </a:p>
          <a:p>
            <a:pPr lvl="1"/>
            <a:r>
              <a:rPr lang="en-US" dirty="0"/>
              <a:t>Works for small amounts of data (one number)</a:t>
            </a:r>
          </a:p>
          <a:p>
            <a:r>
              <a:rPr lang="en-US" dirty="0">
                <a:solidFill>
                  <a:srgbClr val="FF0000"/>
                </a:solidFill>
              </a:rPr>
              <a:t>INCORRECT: Pointer to stack slot</a:t>
            </a:r>
          </a:p>
          <a:p>
            <a:pPr lvl="1"/>
            <a:r>
              <a:rPr lang="en-US" dirty="0"/>
              <a:t>Producer passes address to producer’s stack in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dereferences pointer</a:t>
            </a:r>
          </a:p>
          <a:p>
            <a:pPr lvl="1"/>
            <a:r>
              <a:rPr lang="en-US" dirty="0"/>
              <a:t>Why is this unsafe?</a:t>
            </a:r>
          </a:p>
        </p:txBody>
      </p:sp>
    </p:spTree>
    <p:extLst>
      <p:ext uri="{BB962C8B-B14F-4D97-AF65-F5344CB8AC3E}">
        <p14:creationId xmlns:p14="http://schemas.microsoft.com/office/powerpoint/2010/main" val="18966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&amp;hist[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6569"/>
            <a:ext cx="3393878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*(int *)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626" y="3215148"/>
            <a:ext cx="394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Each thread receives a </a:t>
            </a:r>
            <a:r>
              <a:rPr lang="en-US" i="1" dirty="0">
                <a:latin typeface="Calibri" pitchFamily="34" charset="0"/>
              </a:rPr>
              <a:t>unique pointer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B1240-0B93-4BEF-BEC6-4CF50D71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728" y="4047269"/>
            <a:ext cx="464017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check</a:t>
            </a:r>
            <a:r>
              <a:rPr lang="en-US" sz="1600" dirty="0">
                <a:latin typeface="Courier New"/>
                <a:cs typeface="Courier New"/>
              </a:rPr>
              <a:t>(void)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 {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!= 1) {</a:t>
            </a:r>
          </a:p>
          <a:p>
            <a:r>
              <a:rPr lang="en-US" sz="1600" dirty="0">
                <a:latin typeface="Courier New"/>
                <a:cs typeface="Courier New"/>
              </a:rPr>
              <a:t>       </a:t>
            </a:r>
            <a:r>
              <a:rPr lang="en-US" sz="1600" dirty="0" err="1">
                <a:latin typeface="Courier New"/>
                <a:cs typeface="Courier New"/>
              </a:rPr>
              <a:t>printf</a:t>
            </a:r>
            <a:r>
              <a:rPr lang="en-US" sz="1600" dirty="0">
                <a:latin typeface="Courier New"/>
                <a:cs typeface="Courier New"/>
              </a:rPr>
              <a:t>("Failed at %d\n",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    exit(-1);</a:t>
            </a:r>
          </a:p>
          <a:p>
            <a:r>
              <a:rPr lang="en-US" sz="1600" dirty="0"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printf</a:t>
            </a:r>
            <a:r>
              <a:rPr lang="en-US" sz="1600" dirty="0">
                <a:latin typeface="Courier New"/>
                <a:cs typeface="Courier New"/>
              </a:rPr>
              <a:t>("OK\n");</a:t>
            </a:r>
          </a:p>
          <a:p>
            <a:r>
              <a:rPr lang="en-US" sz="1600" dirty="0">
                <a:latin typeface="Courier New"/>
                <a:cs typeface="Courier New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4869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(void *)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6569"/>
            <a:ext cx="3393878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hist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[(long)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– Also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627" y="3215148"/>
            <a:ext cx="419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Each thread receives a </a:t>
            </a:r>
            <a:r>
              <a:rPr lang="en-US" i="1" dirty="0">
                <a:latin typeface="Calibri" pitchFamily="34" charset="0"/>
              </a:rPr>
              <a:t>unique array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Casting from long to void* and back is safe</a:t>
            </a:r>
          </a:p>
        </p:txBody>
      </p:sp>
    </p:spTree>
    <p:extLst>
      <p:ext uri="{BB962C8B-B14F-4D97-AF65-F5344CB8AC3E}">
        <p14:creationId xmlns:p14="http://schemas.microsoft.com/office/powerpoint/2010/main" val="361567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long*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latin typeface="Courier New"/>
                <a:cs typeface="Courier New"/>
              </a:rPr>
              <a:t> = Malloc(</a:t>
            </a:r>
            <a:r>
              <a:rPr lang="en-US" sz="1600" dirty="0" err="1">
                <a:solidFill>
                  <a:srgbClr val="7030A0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latin typeface="Courier New"/>
                <a:cs typeface="Courier New"/>
              </a:rPr>
              <a:t>     *p =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3774"/>
            <a:ext cx="376417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hist[*(long *)</a:t>
            </a:r>
            <a:r>
              <a:rPr lang="en-US" sz="1600" dirty="0" err="1">
                <a:solidFill>
                  <a:srgbClr val="0070C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70C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i="1" dirty="0">
                <a:latin typeface="Courier New"/>
                <a:cs typeface="Courier New"/>
              </a:rPr>
              <a:t>free(</a:t>
            </a:r>
            <a:r>
              <a:rPr lang="en-US" sz="1600" i="1" dirty="0" err="1">
                <a:latin typeface="Courier New"/>
                <a:cs typeface="Courier New"/>
              </a:rPr>
              <a:t>vargp</a:t>
            </a:r>
            <a:r>
              <a:rPr lang="en-US" sz="1600" i="1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– Also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627" y="3215148"/>
            <a:ext cx="4198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Each thread receives a </a:t>
            </a:r>
            <a:r>
              <a:rPr lang="en-US" i="1" dirty="0">
                <a:latin typeface="Calibri" pitchFamily="34" charset="0"/>
              </a:rPr>
              <a:t>unique array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Malloc in parent, free in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Necessary if passing 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6569"/>
            <a:ext cx="376417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hist[*(long *)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– </a:t>
            </a:r>
            <a:r>
              <a:rPr lang="en-US" dirty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628" y="3215148"/>
            <a:ext cx="3324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Each thread receives</a:t>
            </a:r>
            <a:br>
              <a:rPr lang="en-US" dirty="0">
                <a:latin typeface="Calibri" pitchFamily="34" charset="0"/>
              </a:rPr>
            </a:br>
            <a:r>
              <a:rPr lang="en-US" i="1" dirty="0">
                <a:latin typeface="Calibri" pitchFamily="34" charset="0"/>
              </a:rPr>
              <a:t>the same pointer</a:t>
            </a:r>
            <a:r>
              <a:rPr lang="en-US" dirty="0">
                <a:latin typeface="Calibri" pitchFamily="34" charset="0"/>
              </a:rPr>
              <a:t>,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alibri" pitchFamily="34" charset="0"/>
              </a:rPr>
              <a:t> in main</a:t>
            </a:r>
            <a:endParaRPr lang="en-US" i="1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Data race: each thread</a:t>
            </a:r>
            <a:br>
              <a:rPr lang="en-US" dirty="0">
                <a:latin typeface="Calibri" pitchFamily="34" charset="0"/>
              </a:rPr>
            </a:br>
            <a:r>
              <a:rPr lang="en-US" i="1" dirty="0">
                <a:latin typeface="Calibri" pitchFamily="34" charset="0"/>
              </a:rPr>
              <a:t>may or may not</a:t>
            </a:r>
            <a:r>
              <a:rPr lang="en-US" dirty="0">
                <a:latin typeface="Calibri" pitchFamily="34" charset="0"/>
              </a:rPr>
              <a:t> read a unique array index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alibri" pitchFamily="34" charset="0"/>
              </a:rPr>
              <a:t> in main</a:t>
            </a:r>
          </a:p>
        </p:txBody>
      </p:sp>
    </p:spTree>
    <p:extLst>
      <p:ext uri="{BB962C8B-B14F-4D97-AF65-F5344CB8AC3E}">
        <p14:creationId xmlns:p14="http://schemas.microsoft.com/office/powerpoint/2010/main" val="52372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086100"/>
            <a:ext cx="9144000" cy="914400"/>
          </a:xfrm>
          <a:prstGeom prst="rect">
            <a:avLst/>
          </a:prstGeom>
          <a:solidFill>
            <a:srgbClr val="FFC000"/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6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30557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dirty="0"/>
              <a:t>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Local automatic variables</a:t>
            </a:r>
          </a:p>
          <a:p>
            <a:pPr lvl="1"/>
            <a:r>
              <a:rPr lang="en-US" dirty="0"/>
              <a:t>Variable declared inside function without </a:t>
            </a:r>
            <a:r>
              <a:rPr lang="en-US" b="1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Local static variables</a:t>
            </a:r>
          </a:p>
          <a:p>
            <a:pPr lvl="1"/>
            <a:r>
              <a:rPr lang="en-US" dirty="0"/>
              <a:t>Variable declared inside  function with the </a:t>
            </a:r>
            <a:r>
              <a:rPr lang="en-US" b="1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 is special</a:t>
            </a:r>
          </a:p>
          <a:p>
            <a:pPr lvl="1">
              <a:spcBef>
                <a:spcPts val="24"/>
              </a:spcBef>
            </a:pPr>
            <a:r>
              <a:rPr lang="en-US" dirty="0"/>
              <a:t>Declared outside a function, but </a:t>
            </a:r>
            <a:r>
              <a:rPr lang="en-US" b="1" dirty="0">
                <a:solidFill>
                  <a:srgbClr val="990000"/>
                </a:solidFill>
              </a:rPr>
              <a:t>each thread stack contains one instance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7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3" y="4636088"/>
            <a:ext cx="128175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084898" y="1399401"/>
            <a:ext cx="5388526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auto 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tid.m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auto var: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6000749" y="2864732"/>
            <a:ext cx="476250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 and Data Races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Fixing Data 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Mutexes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Atomic memory operations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r>
              <a:rPr lang="en-US" dirty="0"/>
              <a:t>…but you risk </a:t>
            </a:r>
            <a:r>
              <a:rPr lang="en-US" i="1" dirty="0"/>
              <a:t>data races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synchronization errors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1AAA4-71EB-4270-B4CB-88A5BFB64E08}"/>
              </a:ext>
            </a:extLst>
          </p:cNvPr>
          <p:cNvSpPr txBox="1"/>
          <p:nvPr/>
        </p:nvSpPr>
        <p:spPr>
          <a:xfrm>
            <a:off x="5306093" y="5245768"/>
            <a:ext cx="344103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Coding demo 1: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Counting to 20,000 incorrectly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(with threads)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73AF92-039B-4B6F-BA77-C09622C8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820681"/>
            <a:ext cx="4596130" cy="313932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static unsigned long cnt = 0;</a:t>
            </a:r>
          </a:p>
          <a:p>
            <a:pPr lvl="0"/>
            <a:endParaRPr lang="nl-NL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void *incr_thread(void *arg) {</a:t>
            </a:r>
            <a:b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i;</a:t>
            </a:r>
            <a:b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(unsigned long) arg;</a:t>
            </a:r>
          </a:p>
          <a:p>
            <a:pPr lvl="0"/>
            <a:endParaRPr lang="nl-NL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for (i = 0; i &lt; niters; i++) {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cnt++;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}</a:t>
            </a:r>
            <a:b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}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35A17-C7BC-4858-BE31-85C2EF6A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72" y="688902"/>
            <a:ext cx="3624710" cy="4154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int main(int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, char **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) {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strtoul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[1], NULL, 10);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pthread_t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t1, t2;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Pthread_create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(&amp;t1, NULL,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         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incr_thread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,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             (void *)niters);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Pthread_create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(&amp;t2, NULL,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         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incr_thread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,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             (void *)niters);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Pthread_join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(&amp;t1, NULL);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Pthread_join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(&amp;t2, NULL);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if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!= 2*niters) {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("FAIL: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=%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not %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\n",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   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, 2*niters;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return 1;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} else {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("OK: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=%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\n",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return 0;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}</a:t>
            </a:r>
          </a:p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Any interleaving of instructions is possible,</a:t>
            </a:r>
            <a:br>
              <a:rPr lang="en-US" dirty="0"/>
            </a:br>
            <a:r>
              <a:rPr lang="en-US" dirty="0"/>
              <a:t>and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41639" y="2345392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  <p:sp>
        <p:nvSpPr>
          <p:cNvPr id="99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7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8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09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0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1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2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3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4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5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6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7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8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19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1" name="Oval 12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8" name="Oval 12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 bwMode="auto">
          <a:xfrm>
            <a:off x="2330840" y="562292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 bwMode="auto">
          <a:xfrm>
            <a:off x="2330840" y="492887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 bwMode="auto">
          <a:xfrm>
            <a:off x="2330840" y="42348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 bwMode="auto">
          <a:xfrm>
            <a:off x="2330840" y="354076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 bwMode="auto">
          <a:xfrm>
            <a:off x="2330840" y="2846705"/>
            <a:ext cx="76200" cy="7620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 bwMode="auto">
          <a:xfrm>
            <a:off x="2330840" y="215265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2" name="Oval 14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9" name="Oval 14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6" name="Oval 1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74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7D1A-52DD-4B52-BC5B-97568C3C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2CA7-83AE-4F47-BB56-F30589D1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75" y="3429000"/>
            <a:ext cx="7386976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https://canvas.cmu.edu/courses/34989/quizzes/103068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91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 and Data Races</a:t>
            </a:r>
          </a:p>
          <a:p>
            <a:r>
              <a:rPr lang="en-US" dirty="0"/>
              <a:t>Fixing Data Races</a:t>
            </a:r>
          </a:p>
          <a:p>
            <a:pPr lvl="1"/>
            <a:r>
              <a:rPr lang="en-US" dirty="0"/>
              <a:t>Mutexes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Atomic memory operations</a:t>
            </a:r>
          </a:p>
        </p:txBody>
      </p:sp>
    </p:spTree>
    <p:extLst>
      <p:ext uri="{BB962C8B-B14F-4D97-AF65-F5344CB8AC3E}">
        <p14:creationId xmlns:p14="http://schemas.microsoft.com/office/powerpoint/2010/main" val="775058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C00000"/>
                </a:solidFill>
              </a:rPr>
              <a:t>synchronize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guarantee </a:t>
            </a:r>
            <a:r>
              <a:rPr lang="en-US" b="1" i="1" dirty="0">
                <a:solidFill>
                  <a:srgbClr val="C00000"/>
                </a:solidFill>
              </a:rPr>
              <a:t>mutually exclusive access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to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A63DB-9483-46D7-878C-36AA360ADA87}"/>
              </a:ext>
            </a:extLst>
          </p:cNvPr>
          <p:cNvSpPr txBox="1"/>
          <p:nvPr/>
        </p:nvSpPr>
        <p:spPr>
          <a:xfrm>
            <a:off x="5306093" y="5245768"/>
            <a:ext cx="344103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Coding demo 2: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Counting to 20,000 correctly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(with threads and a mutex)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A5F399-3A3E-4AA1-B3C5-49E2B117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46" y="3255319"/>
            <a:ext cx="3621504" cy="33239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static unsigned long cnt = 0;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static pthread_mutex_t lock =</a:t>
            </a:r>
            <a:b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  PTHREAD_MUTEX_INITIALIZER;</a:t>
            </a:r>
          </a:p>
          <a:p>
            <a:pPr lvl="0"/>
            <a:endParaRPr lang="nl-NL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void *incr_thread(void *arg) {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i;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(unsigned long) arg;</a:t>
            </a:r>
          </a:p>
          <a:p>
            <a:pPr lvl="0"/>
            <a:endParaRPr lang="nl-NL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for (i = 0; i &lt; niters; i++) {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pthread_mutex_lock(&amp;lock);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cnt++;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pthread_mutex_unlock(&amp;lock);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}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MUTual</a:t>
            </a:r>
            <a:r>
              <a:rPr lang="en-US" dirty="0"/>
              <a:t> </a:t>
            </a:r>
            <a:r>
              <a:rPr lang="en-US" dirty="0" err="1"/>
              <a:t>EXclusion</a:t>
            </a:r>
            <a:r>
              <a:rPr lang="en-US" dirty="0"/>
              <a:t>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Mutex: opaque object which is either </a:t>
            </a:r>
            <a:r>
              <a:rPr lang="en-US" i="1" dirty="0"/>
              <a:t>locked</a:t>
            </a:r>
            <a:r>
              <a:rPr lang="en-US" dirty="0"/>
              <a:t> or </a:t>
            </a:r>
            <a:r>
              <a:rPr lang="en-US" i="1" dirty="0"/>
              <a:t>unlocked</a:t>
            </a:r>
          </a:p>
          <a:p>
            <a:pPr lvl="1"/>
            <a:r>
              <a:rPr lang="en-US" dirty="0"/>
              <a:t>Boolean value, but cannot do math on it</a:t>
            </a:r>
          </a:p>
          <a:p>
            <a:pPr lvl="1"/>
            <a:r>
              <a:rPr lang="en-US" dirty="0"/>
              <a:t>Starts out unlocked</a:t>
            </a:r>
          </a:p>
          <a:p>
            <a:pPr lvl="1"/>
            <a:r>
              <a:rPr lang="en-US" dirty="0"/>
              <a:t>Two operations:</a:t>
            </a:r>
          </a:p>
          <a:p>
            <a:endParaRPr lang="en-US" dirty="0"/>
          </a:p>
          <a:p>
            <a:r>
              <a:rPr lang="en-US" dirty="0"/>
              <a:t>lock(m)</a:t>
            </a:r>
          </a:p>
          <a:p>
            <a:pPr lvl="1"/>
            <a:r>
              <a:rPr lang="en-US" dirty="0"/>
              <a:t>If the mutex is currently not locked, lock it and return</a:t>
            </a:r>
          </a:p>
          <a:p>
            <a:pPr lvl="1"/>
            <a:r>
              <a:rPr lang="en-US" dirty="0"/>
              <a:t>Otherwise, wait until it becomes unlocked, then retry</a:t>
            </a:r>
          </a:p>
          <a:p>
            <a:pPr lvl="1"/>
            <a:endParaRPr lang="en-US" dirty="0"/>
          </a:p>
          <a:p>
            <a:r>
              <a:rPr lang="en-US" dirty="0"/>
              <a:t>unlock(m)</a:t>
            </a:r>
          </a:p>
          <a:p>
            <a:pPr lvl="1"/>
            <a:r>
              <a:rPr lang="en-US" dirty="0"/>
              <a:t>Can only be called when mutex is locked, by the code that locked it</a:t>
            </a:r>
          </a:p>
          <a:p>
            <a:pPr lvl="1"/>
            <a:r>
              <a:rPr lang="en-US" dirty="0"/>
              <a:t>Change mutex to unlocked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38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implementation (partial)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54457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void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Lock the mutex pointed to by MTX.  If it is already locked,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first sleep until it becomes unlocked.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thread ID now in %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mov     $1,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xadd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MUTEX_CONTENDERS(%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%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holds _previous_ value of 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-&gt;contenders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test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Lcontended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lock was unlocked, and now we hold it.</a:t>
            </a:r>
            <a:b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mov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MUTEX_HOLDER(%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  <a:p>
            <a:pPr marL="0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Lcontended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Sleep until another thread calls 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b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(30 more machine instructions and a system call)</a:t>
            </a:r>
            <a:endParaRPr lang="en-US" i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BBA64891-066F-4417-8FC8-8E34FF01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412" y="5906652"/>
            <a:ext cx="665541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Just one of many ways to implement (discussed in 15-410, -418,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etc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)</a:t>
            </a:r>
            <a:br>
              <a:rPr lang="en-US" sz="1800" i="1" dirty="0">
                <a:solidFill>
                  <a:srgbClr val="00B05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All require assistance from the CPU (special instructions)</a:t>
            </a:r>
          </a:p>
        </p:txBody>
      </p:sp>
    </p:spTree>
    <p:extLst>
      <p:ext uri="{BB962C8B-B14F-4D97-AF65-F5344CB8AC3E}">
        <p14:creationId xmlns:p14="http://schemas.microsoft.com/office/powerpoint/2010/main" val="353885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25779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41824D-91EB-4D59-A4B3-C4578EE3166C}"/>
              </a:ext>
            </a:extLst>
          </p:cNvPr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>
              <a:extLst>
                <a:ext uri="{FF2B5EF4-FFF2-40B4-BE49-F238E27FC236}">
                  <a16:creationId xmlns:a16="http://schemas.microsoft.com/office/drawing/2014/main" id="{0D34C9A8-69D0-4F29-BABB-4863CB0D3D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E4192942-DAE3-4573-8E5F-C5384A6F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E46C3B-6298-4E0B-BC65-FCAEA0C6AA47}"/>
              </a:ext>
            </a:extLst>
          </p:cNvPr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>
              <a:extLst>
                <a:ext uri="{FF2B5EF4-FFF2-40B4-BE49-F238E27FC236}">
                  <a16:creationId xmlns:a16="http://schemas.microsoft.com/office/drawing/2014/main" id="{F93B8BC0-6353-4179-8045-0086FA095F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>
              <a:extLst>
                <a:ext uri="{FF2B5EF4-FFF2-40B4-BE49-F238E27FC236}">
                  <a16:creationId xmlns:a16="http://schemas.microsoft.com/office/drawing/2014/main" id="{55688C68-140A-406E-9874-4334BCC5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4E15B0-47A3-49FA-AC5B-8535D9C05409}"/>
              </a:ext>
            </a:extLst>
          </p:cNvPr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357FD62C-B95D-484A-88E9-021F625A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>
              <a:extLst>
                <a:ext uri="{FF2B5EF4-FFF2-40B4-BE49-F238E27FC236}">
                  <a16:creationId xmlns:a16="http://schemas.microsoft.com/office/drawing/2014/main" id="{580A985A-8FF0-4CEB-AEAA-269A1A5451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3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5C9-CE5C-40DB-8114-EA2E4D5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Mutexes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17AC5-AD06-413E-977A-EA06C510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7" y="1362075"/>
            <a:ext cx="6629400" cy="4972050"/>
          </a:xfr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8632AD4E-4D70-4B81-BDA9-DE29F75B5774}"/>
              </a:ext>
            </a:extLst>
          </p:cNvPr>
          <p:cNvSpPr/>
          <p:nvPr/>
        </p:nvSpPr>
        <p:spPr bwMode="auto">
          <a:xfrm>
            <a:off x="7743260" y="5113239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0.48 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9C8DA1E-3D0E-4D7F-8D20-EEEFC952924E}"/>
              </a:ext>
            </a:extLst>
          </p:cNvPr>
          <p:cNvSpPr/>
          <p:nvPr/>
        </p:nvSpPr>
        <p:spPr bwMode="auto">
          <a:xfrm>
            <a:off x="7659687" y="1197678"/>
            <a:ext cx="562975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15 s</a:t>
            </a:r>
          </a:p>
        </p:txBody>
      </p:sp>
    </p:spTree>
    <p:extLst>
      <p:ext uri="{BB962C8B-B14F-4D97-AF65-F5344CB8AC3E}">
        <p14:creationId xmlns:p14="http://schemas.microsoft.com/office/powerpoint/2010/main" val="40557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(code, data, and kernel context)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 and Data Races</a:t>
            </a:r>
          </a:p>
          <a:p>
            <a:r>
              <a:rPr lang="en-US" dirty="0"/>
              <a:t>Fixing Data 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Mutexes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Atomic memory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082D8-8D42-42C4-840E-5708101DD19E}"/>
              </a:ext>
            </a:extLst>
          </p:cNvPr>
          <p:cNvSpPr txBox="1"/>
          <p:nvPr/>
        </p:nvSpPr>
        <p:spPr>
          <a:xfrm>
            <a:off x="5204023" y="5575192"/>
            <a:ext cx="344103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Coding demo 3: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Counting to 20,000 correctly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(with threads and a semaphore)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F975F1-1F15-4E83-9C02-BD6CA7AD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51" y="835058"/>
            <a:ext cx="3723574" cy="31085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static unsigned long cnt = 0;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static sem_t lock;</a:t>
            </a:r>
          </a:p>
          <a:p>
            <a:pPr lvl="0"/>
            <a:endParaRPr lang="nl-NL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void *incr_thread(void *arg) {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i;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(unsigned long) arg;</a:t>
            </a:r>
          </a:p>
          <a:p>
            <a:pPr lvl="0"/>
            <a:endParaRPr lang="nl-NL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for (i = 0; i &lt; niters; i++) {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sem_wait(&amp;lock);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cnt++;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sem_post(&amp;lock);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}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835B2-A594-4823-86B5-429805FE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19" y="4025800"/>
            <a:ext cx="3728906" cy="13849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int main(int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, char **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) {</a:t>
            </a:r>
          </a:p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strtoul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[1], NULL, 10);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sem_init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(&amp;lock, 0, 1);</a:t>
            </a:r>
          </a:p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  // ...</a:t>
            </a:r>
          </a:p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420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generalization of mutex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Unsigned integer value, but cannot do math on it.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with some value &gt;=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Two operations: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/>
              <a:t>P(s)  [“</a:t>
            </a:r>
            <a:r>
              <a:rPr lang="en-US" dirty="0" err="1"/>
              <a:t>Prolaag</a:t>
            </a:r>
            <a:r>
              <a:rPr lang="en-US" dirty="0"/>
              <a:t>,” Dutch shorthand for “try to reduce”]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wait for a </a:t>
            </a:r>
            <a:r>
              <a:rPr lang="en-US" i="1" dirty="0"/>
              <a:t>V</a:t>
            </a:r>
            <a:r>
              <a:rPr lang="en-US" dirty="0"/>
              <a:t> operation to happen.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Then subtract 1 from </a:t>
            </a:r>
            <a:r>
              <a:rPr lang="en-US" i="1" dirty="0"/>
              <a:t>s</a:t>
            </a:r>
            <a:r>
              <a:rPr lang="en-US" dirty="0"/>
              <a:t> and return.</a:t>
            </a:r>
          </a:p>
          <a:p>
            <a:pPr>
              <a:lnSpc>
                <a:spcPct val="97000"/>
              </a:lnSpc>
              <a:spcBef>
                <a:spcPts val="2400"/>
              </a:spcBef>
            </a:pPr>
            <a:r>
              <a:rPr lang="en-US" b="1" dirty="0"/>
              <a:t>V(s) [“</a:t>
            </a:r>
            <a:r>
              <a:rPr lang="en-US" dirty="0" err="1"/>
              <a:t>Verhogen</a:t>
            </a:r>
            <a:r>
              <a:rPr lang="en-US" dirty="0"/>
              <a:t>,” Dutch for “increase”]</a:t>
            </a:r>
            <a:endParaRPr lang="en-US" b="1" dirty="0"/>
          </a:p>
          <a:p>
            <a:pPr lvl="1">
              <a:lnSpc>
                <a:spcPct val="97000"/>
              </a:lnSpc>
            </a:pPr>
            <a:r>
              <a:rPr lang="en-US" dirty="0"/>
              <a:t>Add 1 to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waiting inside a </a:t>
            </a:r>
            <a:r>
              <a:rPr lang="en-US" i="1" dirty="0"/>
              <a:t>P</a:t>
            </a:r>
            <a:r>
              <a:rPr lang="en-US" dirty="0"/>
              <a:t> operation,</a:t>
            </a:r>
            <a:br>
              <a:rPr lang="en-US" dirty="0"/>
            </a:br>
            <a:r>
              <a:rPr lang="en-US" dirty="0"/>
              <a:t>resume </a:t>
            </a:r>
            <a:r>
              <a:rPr lang="en-US" i="1" dirty="0"/>
              <a:t>one</a:t>
            </a:r>
            <a:r>
              <a:rPr lang="en-US" dirty="0"/>
              <a:t> of them</a:t>
            </a:r>
          </a:p>
          <a:p>
            <a:pPr>
              <a:lnSpc>
                <a:spcPct val="97000"/>
              </a:lnSpc>
              <a:spcBef>
                <a:spcPts val="2400"/>
              </a:spcBef>
            </a:pPr>
            <a:r>
              <a:rPr lang="en-US" dirty="0"/>
              <a:t>Unlike mutexes, no requirement to call P before calling V</a:t>
            </a:r>
          </a:p>
        </p:txBody>
      </p:sp>
    </p:spTree>
    <p:extLst>
      <p:ext uri="{BB962C8B-B14F-4D97-AF65-F5344CB8AC3E}">
        <p14:creationId xmlns:p14="http://schemas.microsoft.com/office/powerpoint/2010/main" val="6131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7629012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int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*s);  /* P(s) */</a:t>
            </a:r>
          </a:p>
          <a:p>
            <a:r>
              <a:rPr lang="en-US" sz="1800" dirty="0">
                <a:latin typeface="Courier New"/>
                <a:cs typeface="Courier New"/>
              </a:rPr>
              <a:t>int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*s);  /* V(s)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int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int </a:t>
            </a:r>
            <a:r>
              <a:rPr lang="en-US" sz="1800" dirty="0" err="1">
                <a:latin typeface="Courier New"/>
                <a:cs typeface="Courier New"/>
              </a:rPr>
              <a:t>pshared</a:t>
            </a:r>
            <a:r>
              <a:rPr lang="en-US" sz="1800" dirty="0">
                <a:latin typeface="Courier New"/>
                <a:cs typeface="Courier New"/>
              </a:rPr>
              <a:t>, unsigned int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1A81C-900B-4337-B078-AB86C31D1F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5725" y="3638550"/>
            <a:ext cx="504825" cy="4476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F7DEB5-AD21-48BA-95C6-3D5076D890A6}"/>
              </a:ext>
            </a:extLst>
          </p:cNvPr>
          <p:cNvSpPr txBox="1"/>
          <p:nvPr/>
        </p:nvSpPr>
        <p:spPr>
          <a:xfrm>
            <a:off x="1509712" y="4013895"/>
            <a:ext cx="263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Share among processes?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(normally you want to pass zero, see </a:t>
            </a:r>
            <a:r>
              <a:rPr lang="en-US" sz="1800" dirty="0" err="1">
                <a:latin typeface="Calibri" pitchFamily="34" charset="0"/>
              </a:rPr>
              <a:t>manpage</a:t>
            </a:r>
            <a:r>
              <a:rPr lang="en-US" sz="1800" dirty="0">
                <a:latin typeface="Calibri" pitchFamily="34" charset="0"/>
              </a:rPr>
              <a:t> for details)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3604-C66B-42CB-9F94-02B136F8328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0875" y="3638550"/>
            <a:ext cx="264014" cy="43210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771B3-809B-4A90-8E3C-A6F13143403C}"/>
              </a:ext>
            </a:extLst>
          </p:cNvPr>
          <p:cNvSpPr txBox="1"/>
          <p:nvPr/>
        </p:nvSpPr>
        <p:spPr>
          <a:xfrm>
            <a:off x="4683614" y="397386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Initial semaphore value</a:t>
            </a:r>
          </a:p>
        </p:txBody>
      </p:sp>
    </p:spTree>
    <p:extLst>
      <p:ext uri="{BB962C8B-B14F-4D97-AF65-F5344CB8AC3E}">
        <p14:creationId xmlns:p14="http://schemas.microsoft.com/office/powerpoint/2010/main" val="137111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(partial)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29276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void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Decrement the count of the semaphore pointed to by SEM.  If this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would make the count negative, first sleep until it is possible to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decrement the count without making it negative.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mov     $-1,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decrement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xadd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SEM_COUNT(%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%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holds _previous_ value of 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-&gt;count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test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Lclosed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semaphore was open.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Lclosed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Sleep until another thread calls </a:t>
            </a:r>
            <a:r>
              <a:rPr lang="en-US" sz="1400" i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b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(30 more machine instructions and a system call)</a:t>
            </a:r>
            <a:endParaRPr lang="en-US" i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BBA64891-066F-4417-8FC8-8E34FF01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582" y="5906652"/>
            <a:ext cx="592110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Suspiciously similar to a mutex, huh?</a:t>
            </a:r>
            <a:br>
              <a:rPr lang="en-US" sz="1800" i="1" dirty="0">
                <a:solidFill>
                  <a:srgbClr val="00B05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(This implementation makes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sem_post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 do most of the work)</a:t>
            </a:r>
          </a:p>
        </p:txBody>
      </p:sp>
    </p:spTree>
    <p:extLst>
      <p:ext uri="{BB962C8B-B14F-4D97-AF65-F5344CB8AC3E}">
        <p14:creationId xmlns:p14="http://schemas.microsoft.com/office/powerpoint/2010/main" val="1926701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CF3B-2CF3-4C3C-96F4-B95CF27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semaphores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5410F-8937-4F38-BCBD-163FAEE8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7" y="1362075"/>
            <a:ext cx="6629400" cy="4972050"/>
          </a:xfr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8C6058B-FBCF-4DF3-85EA-E236EA725416}"/>
              </a:ext>
            </a:extLst>
          </p:cNvPr>
          <p:cNvSpPr/>
          <p:nvPr/>
        </p:nvSpPr>
        <p:spPr bwMode="auto">
          <a:xfrm>
            <a:off x="7743259" y="5208489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0.48 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AE1A1E2-5A28-4E6A-A7AE-B3D0D3506EBD}"/>
              </a:ext>
            </a:extLst>
          </p:cNvPr>
          <p:cNvSpPr/>
          <p:nvPr/>
        </p:nvSpPr>
        <p:spPr bwMode="auto">
          <a:xfrm>
            <a:off x="7667623" y="3244334"/>
            <a:ext cx="562975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15 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1CF9B2D-DAD1-4D49-ACD1-0C418DFE3E78}"/>
              </a:ext>
            </a:extLst>
          </p:cNvPr>
          <p:cNvSpPr/>
          <p:nvPr/>
        </p:nvSpPr>
        <p:spPr bwMode="auto">
          <a:xfrm>
            <a:off x="7743259" y="1625757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27.6 s</a:t>
            </a:r>
          </a:p>
        </p:txBody>
      </p:sp>
    </p:spTree>
    <p:extLst>
      <p:ext uri="{BB962C8B-B14F-4D97-AF65-F5344CB8AC3E}">
        <p14:creationId xmlns:p14="http://schemas.microsoft.com/office/powerpoint/2010/main" val="115205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 and Data Races</a:t>
            </a:r>
          </a:p>
          <a:p>
            <a:r>
              <a:rPr lang="en-US" dirty="0"/>
              <a:t>Fixing Data 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Mutexes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pPr lvl="1"/>
            <a:r>
              <a:rPr lang="en-US" dirty="0"/>
              <a:t>Atomic memory operations</a:t>
            </a:r>
          </a:p>
        </p:txBody>
      </p:sp>
    </p:spTree>
    <p:extLst>
      <p:ext uri="{BB962C8B-B14F-4D97-AF65-F5344CB8AC3E}">
        <p14:creationId xmlns:p14="http://schemas.microsoft.com/office/powerpoint/2010/main" val="4102515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BEA1-DD6C-437F-B6BF-50A0D9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memory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75FE-8C42-4E99-B920-34E39785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hardware instructions</a:t>
            </a:r>
          </a:p>
          <a:p>
            <a:pPr lvl="1"/>
            <a:r>
              <a:rPr lang="en-US" dirty="0"/>
              <a:t>“Test and set,” “compare and swap”, “exchange and add”, …</a:t>
            </a:r>
          </a:p>
          <a:p>
            <a:pPr lvl="1"/>
            <a:r>
              <a:rPr lang="en-US" dirty="0"/>
              <a:t>Do a read-modify-write on memory; hardware prevents data races</a:t>
            </a:r>
          </a:p>
          <a:p>
            <a:pPr lvl="1"/>
            <a:r>
              <a:rPr lang="en-US" dirty="0"/>
              <a:t>Used to implement mutexes, semaphores, etc.</a:t>
            </a:r>
          </a:p>
          <a:p>
            <a:pPr>
              <a:spcBef>
                <a:spcPts val="1800"/>
              </a:spcBef>
            </a:pPr>
            <a:r>
              <a:rPr lang="en-US" dirty="0"/>
              <a:t>Not going to get into details, but…</a:t>
            </a:r>
          </a:p>
          <a:p>
            <a:pPr lvl="1"/>
            <a:r>
              <a:rPr lang="en-US" dirty="0"/>
              <a:t>Wouldn’t it be nice if we could use them directly?</a:t>
            </a:r>
          </a:p>
          <a:p>
            <a:pPr lvl="1"/>
            <a:r>
              <a:rPr lang="en-US" dirty="0"/>
              <a:t>Especially when we just want to increment a counter?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C42DF-C7E2-49C5-894A-47ADD2F60D60}"/>
              </a:ext>
            </a:extLst>
          </p:cNvPr>
          <p:cNvSpPr txBox="1"/>
          <p:nvPr/>
        </p:nvSpPr>
        <p:spPr>
          <a:xfrm>
            <a:off x="5306093" y="5245768"/>
            <a:ext cx="344103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Coding demo 4: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Counting to 20,000 correctly</a:t>
            </a:r>
            <a:br>
              <a:rPr lang="en-US" sz="1800" i="1" dirty="0">
                <a:latin typeface="Calibri" pitchFamily="34" charset="0"/>
              </a:rPr>
            </a:br>
            <a:r>
              <a:rPr lang="en-US" sz="1800" i="1" dirty="0">
                <a:latin typeface="Calibri" pitchFamily="34" charset="0"/>
              </a:rPr>
              <a:t>(with threads and C2011 atomics)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6A94C6-E6EB-43FE-9D95-F4DBA266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29" y="4372540"/>
            <a:ext cx="4158511" cy="22467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static </a:t>
            </a:r>
            <a:r>
              <a:rPr lang="nl-NL" sz="14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ＭＳ Ｐゴシック" charset="0"/>
                <a:cs typeface="Courier New"/>
              </a:rPr>
              <a:t>_Atomic</a:t>
            </a: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unsigned long cnt = 0;</a:t>
            </a:r>
            <a:endParaRPr lang="nl-NL" sz="1400" dirty="0">
              <a:solidFill>
                <a:srgbClr val="000000"/>
              </a:solidFill>
              <a:highlight>
                <a:srgbClr val="00FF00"/>
              </a:highlight>
              <a:latin typeface="Courier New"/>
              <a:ea typeface="ＭＳ Ｐゴシック" charset="0"/>
              <a:cs typeface="Courier New"/>
            </a:endParaRPr>
          </a:p>
          <a:p>
            <a:pPr lvl="0"/>
            <a:endParaRPr lang="nl-NL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void *incr_thread(void *arg) {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i;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unsigned long niters =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(unsigned long) arg;</a:t>
            </a: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for (i = 0; i &lt; niters; i++) {</a:t>
            </a:r>
            <a:endParaRPr lang="nl-NL" sz="1400" dirty="0">
              <a:solidFill>
                <a:srgbClr val="000000"/>
              </a:solidFill>
              <a:highlight>
                <a:srgbClr val="00FF00"/>
              </a:highlight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cnt++;</a:t>
            </a:r>
            <a:endParaRPr lang="nl-NL" sz="1400" dirty="0">
              <a:solidFill>
                <a:srgbClr val="000000"/>
              </a:solidFill>
              <a:highlight>
                <a:srgbClr val="00FF00"/>
              </a:highlight>
              <a:latin typeface="Courier New"/>
              <a:ea typeface="ＭＳ Ｐゴシック" charset="0"/>
              <a:cs typeface="Courier New"/>
            </a:endParaRPr>
          </a:p>
          <a:p>
            <a:pPr lvl="0"/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}</a:t>
            </a:r>
            <a:b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</a:br>
            <a:r>
              <a:rPr lang="nl-NL" sz="14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5728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</a:t>
            </a: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454227" y="2990346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456910" y="4159362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456910" y="5260017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361641" y="2521500"/>
            <a:ext cx="3342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/>
              <a:t>Assembly (unsigned long)</a:t>
            </a:r>
          </a:p>
        </p:txBody>
      </p:sp>
      <p:sp>
        <p:nvSpPr>
          <p:cNvPr id="15" name="Text Box 379">
            <a:extLst>
              <a:ext uri="{FF2B5EF4-FFF2-40B4-BE49-F238E27FC236}">
                <a16:creationId xmlns:a16="http://schemas.microsoft.com/office/drawing/2014/main" id="{AFE6E2FA-CE67-4FC0-8CC3-6850E59F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81" y="3008611"/>
            <a:ext cx="3935143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lock 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cs typeface="Courier New"/>
              </a:rPr>
              <a:t>addq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 $1, 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(%rip)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Line 385">
            <a:extLst>
              <a:ext uri="{FF2B5EF4-FFF2-40B4-BE49-F238E27FC236}">
                <a16:creationId xmlns:a16="http://schemas.microsoft.com/office/drawing/2014/main" id="{70235E99-A0FD-447C-BF5B-A0FB1972F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565" y="4184339"/>
            <a:ext cx="3932459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Line 386">
            <a:extLst>
              <a:ext uri="{FF2B5EF4-FFF2-40B4-BE49-F238E27FC236}">
                <a16:creationId xmlns:a16="http://schemas.microsoft.com/office/drawing/2014/main" id="{C524E4C8-3C14-4D1A-A6E9-745213114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565" y="5278282"/>
            <a:ext cx="3932459" cy="160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Text Box 392">
            <a:extLst>
              <a:ext uri="{FF2B5EF4-FFF2-40B4-BE49-F238E27FC236}">
                <a16:creationId xmlns:a16="http://schemas.microsoft.com/office/drawing/2014/main" id="{C5E22B17-DD57-448F-AE07-FE3A015B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296" y="2539765"/>
            <a:ext cx="4410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/>
              <a:t>Assembly (_Atomic unsigned long)</a:t>
            </a:r>
          </a:p>
        </p:txBody>
      </p:sp>
    </p:spTree>
    <p:extLst>
      <p:ext uri="{BB962C8B-B14F-4D97-AF65-F5344CB8AC3E}">
        <p14:creationId xmlns:p14="http://schemas.microsoft.com/office/powerpoint/2010/main" val="1905520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F8D8-8D21-44E5-A1A3-591CB72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atomic memory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81E7B-4BA5-4161-B937-EA2B4F64E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7" y="1362075"/>
            <a:ext cx="6629400" cy="4972050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2DE86349-BFD3-4C6D-8331-40B917D4CA5C}"/>
              </a:ext>
            </a:extLst>
          </p:cNvPr>
          <p:cNvSpPr/>
          <p:nvPr/>
        </p:nvSpPr>
        <p:spPr bwMode="auto">
          <a:xfrm>
            <a:off x="7743259" y="5208489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0.48 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8589148-AAF1-4695-B6F4-39235A97ADAF}"/>
              </a:ext>
            </a:extLst>
          </p:cNvPr>
          <p:cNvSpPr/>
          <p:nvPr/>
        </p:nvSpPr>
        <p:spPr bwMode="auto">
          <a:xfrm>
            <a:off x="7667623" y="3244334"/>
            <a:ext cx="562975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15 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8DD8DB5D-F3F3-4148-A6F7-8F8722EBDA5B}"/>
              </a:ext>
            </a:extLst>
          </p:cNvPr>
          <p:cNvSpPr/>
          <p:nvPr/>
        </p:nvSpPr>
        <p:spPr bwMode="auto">
          <a:xfrm>
            <a:off x="7743259" y="1625757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14672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27.6 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355DC10-7D1F-40C7-861C-37266DD65E3F}"/>
              </a:ext>
            </a:extLst>
          </p:cNvPr>
          <p:cNvSpPr/>
          <p:nvPr/>
        </p:nvSpPr>
        <p:spPr bwMode="auto">
          <a:xfrm>
            <a:off x="7743258" y="4678245"/>
            <a:ext cx="740908" cy="369332"/>
          </a:xfrm>
          <a:prstGeom prst="borderCallout1">
            <a:avLst>
              <a:gd name="adj1" fmla="val 99106"/>
              <a:gd name="adj2" fmla="val -1837"/>
              <a:gd name="adj3" fmla="val 150778"/>
              <a:gd name="adj4" fmla="val -53489"/>
            </a:avLst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3.41 s</a:t>
            </a:r>
          </a:p>
        </p:txBody>
      </p:sp>
    </p:spTree>
    <p:extLst>
      <p:ext uri="{BB962C8B-B14F-4D97-AF65-F5344CB8AC3E}">
        <p14:creationId xmlns:p14="http://schemas.microsoft.com/office/powerpoint/2010/main" val="611806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shared variables with care to avoid data races.</a:t>
            </a:r>
          </a:p>
          <a:p>
            <a:pPr lvl="1"/>
            <a:r>
              <a:rPr lang="en-US" dirty="0"/>
              <a:t>Crucial to understand which variables are shared in the first place</a:t>
            </a:r>
          </a:p>
          <a:p>
            <a:pPr lvl="1"/>
            <a:r>
              <a:rPr lang="en-US" dirty="0"/>
              <a:t>Avoid sharing, if you can</a:t>
            </a:r>
          </a:p>
          <a:p>
            <a:pPr lvl="1"/>
            <a:r>
              <a:rPr lang="en-US" dirty="0"/>
              <a:t>Avoid writing from multiple threads, if you can</a:t>
            </a:r>
          </a:p>
          <a:p>
            <a:pPr>
              <a:spcBef>
                <a:spcPts val="1800"/>
              </a:spcBef>
            </a:pPr>
            <a:r>
              <a:rPr lang="en-US" dirty="0"/>
              <a:t>Mutexes help, but…</a:t>
            </a:r>
          </a:p>
          <a:p>
            <a:pPr lvl="1"/>
            <a:r>
              <a:rPr lang="en-US" dirty="0"/>
              <a:t>They’re slow</a:t>
            </a:r>
          </a:p>
          <a:p>
            <a:pPr lvl="1"/>
            <a:r>
              <a:rPr lang="en-US" dirty="0"/>
              <a:t>(Next time: They can cause problems as well as solve them)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/>
              <a:t>Don’t use a semaphore when a mutex will do</a:t>
            </a:r>
          </a:p>
          <a:p>
            <a:pPr lvl="1"/>
            <a:r>
              <a:rPr lang="en-US" dirty="0"/>
              <a:t>They’re even slower</a:t>
            </a:r>
          </a:p>
          <a:p>
            <a:pPr lvl="1"/>
            <a:r>
              <a:rPr lang="en-US" dirty="0"/>
              <a:t>(Next time: When is a semaphore actually useful?)</a:t>
            </a:r>
          </a:p>
          <a:p>
            <a:pPr>
              <a:spcBef>
                <a:spcPts val="1800"/>
              </a:spcBef>
            </a:pPr>
            <a:r>
              <a:rPr lang="en-US" dirty="0"/>
              <a:t>Atomic memory ops are handy, but…</a:t>
            </a:r>
          </a:p>
          <a:p>
            <a:pPr lvl="1"/>
            <a:r>
              <a:rPr lang="en-US" dirty="0"/>
              <a:t>The hardware might not provide the operation you need</a:t>
            </a:r>
          </a:p>
          <a:p>
            <a:pPr lvl="1"/>
            <a:r>
              <a:rPr lang="en-US" dirty="0"/>
              <a:t>(Later courses: Tricky to use correctly)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878" y="2935705"/>
            <a:ext cx="8874493" cy="3869216"/>
            <a:chOff x="105878" y="2935705"/>
            <a:chExt cx="8874493" cy="3869216"/>
          </a:xfrm>
        </p:grpSpPr>
        <p:sp>
          <p:nvSpPr>
            <p:cNvPr id="7" name="Rectangle 6"/>
            <p:cNvSpPr/>
            <p:nvPr/>
          </p:nvSpPr>
          <p:spPr bwMode="auto">
            <a:xfrm>
              <a:off x="105878" y="2935705"/>
              <a:ext cx="8874493" cy="3850106"/>
            </a:xfrm>
            <a:prstGeom prst="rect">
              <a:avLst/>
            </a:prstGeom>
            <a:solidFill>
              <a:srgbClr val="EAEAF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336" y="6343256"/>
              <a:ext cx="5097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Memory is shared between all threads</a:t>
              </a:r>
            </a:p>
          </p:txBody>
        </p:sp>
      </p:grpSp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let picture confuse you!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175" y="4542274"/>
            <a:ext cx="4694502" cy="1465660"/>
            <a:chOff x="384175" y="4542274"/>
            <a:chExt cx="4694502" cy="1465660"/>
          </a:xfrm>
        </p:grpSpPr>
        <p:sp>
          <p:nvSpPr>
            <p:cNvPr id="803848" name="Text Box 8"/>
            <p:cNvSpPr txBox="1">
              <a:spLocks noChangeArrowheads="1"/>
            </p:cNvSpPr>
            <p:nvPr/>
          </p:nvSpPr>
          <p:spPr bwMode="auto">
            <a:xfrm>
              <a:off x="38417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1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1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1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3146425" y="456138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</p:grp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9598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1.11111E-6 -0.4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/>
              <a:t>Sharing and Data Races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Fixing Data 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Mutexes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Atomic memory operations</a:t>
            </a:r>
          </a:p>
        </p:txBody>
      </p:sp>
    </p:spTree>
    <p:extLst>
      <p:ext uri="{BB962C8B-B14F-4D97-AF65-F5344CB8AC3E}">
        <p14:creationId xmlns:p14="http://schemas.microsoft.com/office/powerpoint/2010/main" val="23187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086100"/>
            <a:ext cx="9144000" cy="914400"/>
          </a:xfrm>
          <a:prstGeom prst="rect">
            <a:avLst/>
          </a:prstGeom>
          <a:solidFill>
            <a:srgbClr val="FFC000"/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</p:spTree>
    <p:extLst>
      <p:ext uri="{BB962C8B-B14F-4D97-AF65-F5344CB8AC3E}">
        <p14:creationId xmlns:p14="http://schemas.microsoft.com/office/powerpoint/2010/main" val="3841244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21020</TotalTime>
  <Words>5142</Words>
  <Application>Microsoft Office PowerPoint</Application>
  <PresentationFormat>On-screen Show (4:3)</PresentationFormat>
  <Paragraphs>1058</Paragraphs>
  <Slides>49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Calibri</vt:lpstr>
      <vt:lpstr>Courier New</vt:lpstr>
      <vt:lpstr>Noto Sans Symbols</vt:lpstr>
      <vt:lpstr>Times New Roman</vt:lpstr>
      <vt:lpstr>Wingdings</vt:lpstr>
      <vt:lpstr>Wingdings 2</vt:lpstr>
      <vt:lpstr>template2007</vt:lpstr>
      <vt:lpstr>Synchronization: Basics  15-213/15-513: Introduction to Computer Systems 24th Lecture, July 26, 2023</vt:lpstr>
      <vt:lpstr>Today</vt:lpstr>
      <vt:lpstr>Traditional View of a Process</vt:lpstr>
      <vt:lpstr>Alternate View of a Process</vt:lpstr>
      <vt:lpstr>A Process With Multiple Threads</vt:lpstr>
      <vt:lpstr>Don’t let picture confuse you!</vt:lpstr>
      <vt:lpstr>Today</vt:lpstr>
      <vt:lpstr>Shared Variables in Threaded C Programs</vt:lpstr>
      <vt:lpstr>Threads Memory Model: Conceptual</vt:lpstr>
      <vt:lpstr>Threads Memory Model: Actual</vt:lpstr>
      <vt:lpstr>Three Ways to Pass Thread Arg</vt:lpstr>
      <vt:lpstr>Passing an argument to a thread</vt:lpstr>
      <vt:lpstr>Passing an argument to a thread – Also OK</vt:lpstr>
      <vt:lpstr>Passing an argument to a thread – Also OK</vt:lpstr>
      <vt:lpstr>Passing an argument to a thread – WRONG!</vt:lpstr>
      <vt:lpstr>Shared Variables in Threaded C Programs</vt:lpstr>
      <vt:lpstr>Mapping Variable Instances to Memory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Quiz time!</vt:lpstr>
      <vt:lpstr>Today</vt:lpstr>
      <vt:lpstr>Enforcing Mutual Exclusion</vt:lpstr>
      <vt:lpstr>MUTual EXclusion (mutex)</vt:lpstr>
      <vt:lpstr>Mutex implementation (partial)</vt:lpstr>
      <vt:lpstr>Why Mutexes Work</vt:lpstr>
      <vt:lpstr>Why Mutexes Work</vt:lpstr>
      <vt:lpstr>The Cost of Mutexes</vt:lpstr>
      <vt:lpstr>Today</vt:lpstr>
      <vt:lpstr>Semaphores</vt:lpstr>
      <vt:lpstr>C Semaphore Operations</vt:lpstr>
      <vt:lpstr>Semaphore implementation (partial)</vt:lpstr>
      <vt:lpstr>The cost of semaphores</vt:lpstr>
      <vt:lpstr>Today</vt:lpstr>
      <vt:lpstr>Atomic memory operations</vt:lpstr>
      <vt:lpstr>Assembly Code for Counter Loop</vt:lpstr>
      <vt:lpstr>The cost of atomic memory operations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943</cp:revision>
  <cp:lastPrinted>2018-04-17T17:12:11Z</cp:lastPrinted>
  <dcterms:created xsi:type="dcterms:W3CDTF">2012-11-19T20:19:50Z</dcterms:created>
  <dcterms:modified xsi:type="dcterms:W3CDTF">2023-07-26T16:07:41Z</dcterms:modified>
</cp:coreProperties>
</file>