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542" r:id="rId2"/>
    <p:sldId id="701" r:id="rId3"/>
    <p:sldId id="702" r:id="rId4"/>
    <p:sldId id="707" r:id="rId5"/>
    <p:sldId id="711" r:id="rId6"/>
    <p:sldId id="574" r:id="rId7"/>
    <p:sldId id="726" r:id="rId8"/>
    <p:sldId id="709" r:id="rId9"/>
    <p:sldId id="710" r:id="rId10"/>
    <p:sldId id="703" r:id="rId11"/>
    <p:sldId id="705" r:id="rId12"/>
    <p:sldId id="575" r:id="rId13"/>
    <p:sldId id="712" r:id="rId14"/>
    <p:sldId id="713" r:id="rId15"/>
    <p:sldId id="714" r:id="rId16"/>
    <p:sldId id="578" r:id="rId17"/>
    <p:sldId id="715" r:id="rId18"/>
    <p:sldId id="716" r:id="rId19"/>
    <p:sldId id="717" r:id="rId20"/>
    <p:sldId id="718" r:id="rId21"/>
    <p:sldId id="719" r:id="rId22"/>
    <p:sldId id="720" r:id="rId23"/>
    <p:sldId id="663" r:id="rId24"/>
    <p:sldId id="666" r:id="rId25"/>
    <p:sldId id="671" r:id="rId26"/>
    <p:sldId id="724" r:id="rId27"/>
    <p:sldId id="617" r:id="rId28"/>
    <p:sldId id="685" r:id="rId29"/>
    <p:sldId id="722" r:id="rId30"/>
    <p:sldId id="723" r:id="rId31"/>
    <p:sldId id="727" r:id="rId32"/>
    <p:sldId id="721" r:id="rId33"/>
    <p:sldId id="725" r:id="rId34"/>
    <p:sldId id="626" r:id="rId35"/>
    <p:sldId id="627" r:id="rId36"/>
    <p:sldId id="628" r:id="rId37"/>
    <p:sldId id="632" r:id="rId38"/>
    <p:sldId id="630" r:id="rId39"/>
    <p:sldId id="631" r:id="rId40"/>
    <p:sldId id="633" r:id="rId41"/>
    <p:sldId id="690" r:id="rId42"/>
    <p:sldId id="686" r:id="rId43"/>
  </p:sldIdLst>
  <p:sldSz cx="9144000" cy="6858000" type="screen4x3"/>
  <p:notesSz cx="7315200" cy="9601200"/>
  <p:custDataLst>
    <p:tags r:id="rId46"/>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56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CC"/>
    <a:srgbClr val="F1C7C7"/>
    <a:srgbClr val="E6E6E6"/>
    <a:srgbClr val="E49494"/>
    <a:srgbClr val="990000"/>
    <a:srgbClr val="F7F5CD"/>
    <a:srgbClr val="000000"/>
    <a:srgbClr val="9D3E40"/>
    <a:srgbClr val="D5F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5" autoAdjust="0"/>
    <p:restoredTop sz="91124" autoAdjust="0"/>
  </p:normalViewPr>
  <p:slideViewPr>
    <p:cSldViewPr snapToObjects="1">
      <p:cViewPr varScale="1">
        <p:scale>
          <a:sx n="70" d="100"/>
          <a:sy n="70" d="100"/>
        </p:scale>
        <p:origin x="1302" y="60"/>
      </p:cViewPr>
      <p:guideLst>
        <p:guide orient="horz" pos="1728"/>
        <p:guide pos="561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9206" y="0"/>
            <a:ext cx="3135994" cy="483319"/>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algn="r" defTabSz="966648">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9206" y="9105162"/>
            <a:ext cx="3135994" cy="483319"/>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algn="r" defTabSz="966648">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7160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5966" cy="457881"/>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21956" y="0"/>
            <a:ext cx="3205966" cy="457881"/>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22375" y="687388"/>
            <a:ext cx="4883150" cy="3662362"/>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2323" y="4578814"/>
            <a:ext cx="5343277" cy="4273559"/>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57627"/>
            <a:ext cx="3205966" cy="457881"/>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21956" y="9157627"/>
            <a:ext cx="3205966" cy="457881"/>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082516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401063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6632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426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182414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r>
              <a:rPr lang="en-US" dirty="0"/>
              <a:t>This is the </a:t>
            </a:r>
            <a:r>
              <a:rPr lang="en-US" dirty="0" err="1"/>
              <a:t>racey</a:t>
            </a:r>
            <a:r>
              <a:rPr lang="en-US" dirty="0"/>
              <a:t> program we discussed on Tuesday, with two threads trying to increment the same counter.</a:t>
            </a:r>
          </a:p>
          <a:p>
            <a:endParaRPr lang="en-US" dirty="0"/>
          </a:p>
          <a:p>
            <a:r>
              <a:rPr lang="en-US" dirty="0"/>
              <a:t>[next] We can draw a progress graph and say that, on each iteration of the loop in each thread, the execution trajectory needs to stay out of the unsafe region for the program to be correct. </a:t>
            </a:r>
          </a:p>
        </p:txBody>
      </p:sp>
    </p:spTree>
    <p:extLst>
      <p:ext uri="{BB962C8B-B14F-4D97-AF65-F5344CB8AC3E}">
        <p14:creationId xmlns:p14="http://schemas.microsoft.com/office/powerpoint/2010/main" val="3374212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22384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749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r>
              <a:rPr lang="en-US" dirty="0"/>
              <a:t>And we saw on Tuesday how this race can be fixed by adding a mutex around the counter increment.</a:t>
            </a:r>
          </a:p>
        </p:txBody>
      </p:sp>
    </p:spTree>
    <p:extLst>
      <p:ext uri="{BB962C8B-B14F-4D97-AF65-F5344CB8AC3E}">
        <p14:creationId xmlns:p14="http://schemas.microsoft.com/office/powerpoint/2010/main" val="350427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r>
              <a:rPr lang="en-US" dirty="0"/>
              <a:t>Another race -- we discussed the bug in this code on Tuesday.  By the time thread gets around to reading the value of I, main may have changed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r>
              <a:rPr lang="en-US" dirty="0"/>
              <a:t>Here’s the progress graph for this code – notice that we can’t go up the y-axis until </a:t>
            </a:r>
            <a:r>
              <a:rPr lang="en-US" dirty="0" err="1"/>
              <a:t>pthread_create</a:t>
            </a:r>
            <a:r>
              <a:rPr lang="en-US" dirty="0"/>
              <a:t> happens, and it’s wrong to go right again from </a:t>
            </a:r>
            <a:r>
              <a:rPr lang="en-US" dirty="0" err="1"/>
              <a:t>pthread_create</a:t>
            </a:r>
            <a:r>
              <a:rPr lang="en-US" dirty="0"/>
              <a:t>.  This race can’t be fixed with a mutex, because the mutex would have to </a:t>
            </a:r>
            <a:r>
              <a:rPr lang="en-US" i="1" dirty="0"/>
              <a:t>already be locked by the new thread </a:t>
            </a:r>
            <a:r>
              <a:rPr lang="en-US" i="0" dirty="0"/>
              <a:t>at the point where we call </a:t>
            </a:r>
            <a:r>
              <a:rPr lang="en-US" i="0" dirty="0" err="1"/>
              <a:t>pthread_create</a:t>
            </a:r>
            <a:r>
              <a:rPr lang="en-US" i="0" dirty="0"/>
              <a:t>, and there’s no way to do that.</a:t>
            </a:r>
          </a:p>
        </p:txBody>
      </p:sp>
    </p:spTree>
    <p:extLst>
      <p:ext uri="{BB962C8B-B14F-4D97-AF65-F5344CB8AC3E}">
        <p14:creationId xmlns:p14="http://schemas.microsoft.com/office/powerpoint/2010/main" val="912996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r>
              <a:rPr lang="en-US" dirty="0"/>
              <a:t>Instead, we fix the code by passing the value of I, not the address of I, to the thread procedure.  That way the value is copied before main changes it.</a:t>
            </a:r>
            <a:endParaRPr lang="en-US" i="0" dirty="0"/>
          </a:p>
        </p:txBody>
      </p:sp>
    </p:spTree>
    <p:extLst>
      <p:ext uri="{BB962C8B-B14F-4D97-AF65-F5344CB8AC3E}">
        <p14:creationId xmlns:p14="http://schemas.microsoft.com/office/powerpoint/2010/main" val="50697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r>
              <a:rPr lang="en-US" dirty="0"/>
              <a:t>We could also fix this with a semaphore. By calling </a:t>
            </a:r>
            <a:r>
              <a:rPr lang="en-US" dirty="0" err="1"/>
              <a:t>sem_wait</a:t>
            </a:r>
            <a:r>
              <a:rPr lang="en-US" dirty="0"/>
              <a:t> in the parent right after the </a:t>
            </a:r>
            <a:r>
              <a:rPr lang="en-US" dirty="0" err="1"/>
              <a:t>pthread_create</a:t>
            </a:r>
            <a:r>
              <a:rPr lang="en-US" dirty="0"/>
              <a:t>, it won’t increment </a:t>
            </a:r>
            <a:r>
              <a:rPr lang="en-US" dirty="0" err="1"/>
              <a:t>i</a:t>
            </a:r>
            <a:r>
              <a:rPr lang="en-US" dirty="0"/>
              <a:t> until after the thread calls </a:t>
            </a:r>
            <a:r>
              <a:rPr lang="en-US" dirty="0" err="1"/>
              <a:t>sem_post</a:t>
            </a:r>
            <a:r>
              <a:rPr lang="en-US" dirty="0"/>
              <a:t>, and the thread only does that after it reads from </a:t>
            </a:r>
            <a:r>
              <a:rPr lang="en-US" dirty="0" err="1"/>
              <a:t>i</a:t>
            </a:r>
            <a:r>
              <a:rPr lang="en-US" dirty="0"/>
              <a:t>.</a:t>
            </a:r>
          </a:p>
          <a:p>
            <a:endParaRPr lang="en-US" i="0" dirty="0"/>
          </a:p>
          <a:p>
            <a:r>
              <a:rPr lang="en-US" i="0" dirty="0"/>
              <a:t>You can’t do this with a mutex because a thread is only allowed to call </a:t>
            </a:r>
            <a:r>
              <a:rPr lang="en-US" i="0" dirty="0" err="1"/>
              <a:t>mutex_unlock</a:t>
            </a:r>
            <a:r>
              <a:rPr lang="en-US" i="0" dirty="0"/>
              <a:t> on a mutex that </a:t>
            </a:r>
            <a:r>
              <a:rPr lang="en-US" i="1" dirty="0"/>
              <a:t>it</a:t>
            </a:r>
            <a:r>
              <a:rPr lang="en-US" i="0" dirty="0"/>
              <a:t> locked.</a:t>
            </a:r>
          </a:p>
        </p:txBody>
      </p:sp>
    </p:spTree>
    <p:extLst>
      <p:ext uri="{BB962C8B-B14F-4D97-AF65-F5344CB8AC3E}">
        <p14:creationId xmlns:p14="http://schemas.microsoft.com/office/powerpoint/2010/main" val="2618169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races involve threads. Raise your hand if you see a bug in this code.</a:t>
            </a:r>
          </a:p>
          <a:p>
            <a:endParaRPr lang="en-US" dirty="0"/>
          </a:p>
          <a:p>
            <a:r>
              <a:rPr lang="en-US" dirty="0"/>
              <a:t>(If someone points out that we’re not checking whether </a:t>
            </a:r>
            <a:r>
              <a:rPr lang="en-US" dirty="0" err="1"/>
              <a:t>fopen</a:t>
            </a:r>
            <a:r>
              <a:rPr lang="en-US" dirty="0"/>
              <a:t> failed) Yeah, but we used access to make sure the file exists, first.  Is that good enough?</a:t>
            </a:r>
          </a:p>
          <a:p>
            <a:endParaRPr lang="en-US" dirty="0"/>
          </a:p>
          <a:p>
            <a:r>
              <a:rPr lang="en-US" dirty="0"/>
              <a:t>[next animation] Hint: this is the check and this is the use.</a:t>
            </a:r>
          </a:p>
          <a:p>
            <a:endParaRPr lang="en-US" dirty="0"/>
          </a:p>
          <a:p>
            <a:r>
              <a:rPr lang="en-US" dirty="0"/>
              <a:t>[next animation] This program isn’t the only program running.  What if someone deletes myfile.txt after access says it exists, but before </a:t>
            </a:r>
            <a:r>
              <a:rPr lang="en-US" dirty="0" err="1"/>
              <a:t>fopen</a:t>
            </a:r>
            <a:r>
              <a:rPr lang="en-US" dirty="0"/>
              <a:t> starts opening it?  Then </a:t>
            </a:r>
            <a:r>
              <a:rPr lang="en-US" dirty="0" err="1"/>
              <a:t>fopen</a:t>
            </a:r>
            <a:r>
              <a:rPr lang="en-US" dirty="0"/>
              <a:t> would fail, and it’s not checking that, so </a:t>
            </a:r>
            <a:r>
              <a:rPr lang="en-US" dirty="0" err="1"/>
              <a:t>fgets</a:t>
            </a:r>
            <a:r>
              <a:rPr lang="en-US" dirty="0"/>
              <a:t> will crash.</a:t>
            </a:r>
          </a:p>
          <a:p>
            <a:endParaRPr lang="en-US" dirty="0"/>
          </a:p>
          <a:p>
            <a:r>
              <a:rPr lang="en-US" dirty="0"/>
              <a:t>[next animation] The fix is to realize that the check is unnecessary. </a:t>
            </a:r>
            <a:r>
              <a:rPr lang="en-US" dirty="0" err="1"/>
              <a:t>Fopen</a:t>
            </a:r>
            <a:r>
              <a:rPr lang="en-US" dirty="0"/>
              <a:t> will fail if the file doesn’t exist.  If someone deletes the file before the </a:t>
            </a:r>
            <a:r>
              <a:rPr lang="en-US" dirty="0" err="1"/>
              <a:t>fopen</a:t>
            </a:r>
            <a:r>
              <a:rPr lang="en-US" dirty="0"/>
              <a:t>, a check for failure will do the right thing.  If someone deletes the file after the </a:t>
            </a:r>
            <a:r>
              <a:rPr lang="en-US" dirty="0" err="1"/>
              <a:t>fopen</a:t>
            </a:r>
            <a:r>
              <a:rPr lang="en-US" dirty="0"/>
              <a:t>, it still exists as long as we keep it open, so that’s fine too.</a:t>
            </a:r>
          </a:p>
          <a:p>
            <a:endParaRPr lang="en-US" dirty="0"/>
          </a:p>
          <a:p>
            <a:r>
              <a:rPr lang="en-US" dirty="0"/>
              <a:t>In almost thirty years of messing around with Unix, I have </a:t>
            </a:r>
            <a:r>
              <a:rPr lang="en-US" i="1" dirty="0"/>
              <a:t>never</a:t>
            </a:r>
            <a:r>
              <a:rPr lang="en-US" dirty="0"/>
              <a:t> run into a situation where it was correct to use access().  It’s almost as big of a “bug here” flag as gets().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1862620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written something similar to this code in shell lab. </a:t>
            </a:r>
          </a:p>
          <a:p>
            <a:r>
              <a:rPr lang="en-US" dirty="0"/>
              <a:t>Who sees the bug?  It’s about something being missing.</a:t>
            </a:r>
          </a:p>
          <a:p>
            <a:r>
              <a:rPr lang="en-US" dirty="0"/>
              <a:t>If the child side of the fork finishes very fast, before </a:t>
            </a:r>
            <a:r>
              <a:rPr lang="en-US" dirty="0" err="1"/>
              <a:t>add_job</a:t>
            </a:r>
            <a:r>
              <a:rPr lang="en-US" dirty="0"/>
              <a:t> is done, we’ll go to the signal handler and try to change the status of a job we don’t have a record for.</a:t>
            </a:r>
          </a:p>
          <a:p>
            <a:r>
              <a:rPr lang="en-US" dirty="0"/>
              <a:t>You probably fixed this by </a:t>
            </a:r>
            <a:r>
              <a:rPr lang="en-US" i="1" dirty="0"/>
              <a:t>blocking </a:t>
            </a:r>
            <a:r>
              <a:rPr lang="en-US" i="0" dirty="0"/>
              <a:t>SIGCHLD from right before the fork, </a:t>
            </a:r>
            <a:r>
              <a:rPr lang="en-US" dirty="0"/>
              <a:t>until after the </a:t>
            </a:r>
            <a:r>
              <a:rPr lang="en-US" dirty="0" err="1"/>
              <a:t>add_job</a:t>
            </a:r>
            <a:r>
              <a:rPr lang="en-US" dirty="0"/>
              <a:t> was done.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420694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9" name="Rectangle 8"/>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anvas.cmu.edu/courses/34989/quizzes/10304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873250"/>
          </a:xfrm>
        </p:spPr>
        <p:txBody>
          <a:bodyPr/>
          <a:lstStyle/>
          <a:p>
            <a:pPr marL="0" indent="0"/>
            <a:r>
              <a:rPr lang="en-US" dirty="0"/>
              <a:t>Synchronization: Advanced</a:t>
            </a:r>
            <a:br>
              <a:rPr lang="en-US" dirty="0"/>
            </a:br>
            <a:br>
              <a:rPr lang="en-US" dirty="0"/>
            </a:br>
            <a:r>
              <a:rPr lang="en-US" sz="2000" b="0" dirty="0"/>
              <a:t>15-213/15-513: Introduction to Computer Systems</a:t>
            </a:r>
            <a:br>
              <a:rPr lang="en-US" sz="2000" b="0" dirty="0"/>
            </a:br>
            <a:r>
              <a:rPr lang="en-US" sz="2000" b="0" dirty="0"/>
              <a:t>25</a:t>
            </a:r>
            <a:r>
              <a:rPr lang="en-US" sz="2000" b="0" baseline="30000" dirty="0"/>
              <a:t>th</a:t>
            </a:r>
            <a:r>
              <a:rPr lang="en-US" sz="2000" b="0" dirty="0"/>
              <a:t> Lecture, July 27, 2023</a:t>
            </a:r>
          </a:p>
        </p:txBody>
      </p:sp>
      <p:sp>
        <p:nvSpPr>
          <p:cNvPr id="4" name="TextBox 3"/>
          <p:cNvSpPr txBox="1"/>
          <p:nvPr/>
        </p:nvSpPr>
        <p:spPr>
          <a:xfrm>
            <a:off x="-466514" y="5027688"/>
            <a:ext cx="184666" cy="369332"/>
          </a:xfrm>
          <a:prstGeom prst="rect">
            <a:avLst/>
          </a:prstGeom>
          <a:noFill/>
        </p:spPr>
        <p:txBody>
          <a:bodyPr wrap="none" rtlCol="0">
            <a:spAutoFit/>
          </a:bodyPr>
          <a:lstStyle/>
          <a:p>
            <a:endParaRPr lang="en-US" sz="1800" dirty="0">
              <a:latin typeface="Calibri" pitchFamily="34" charset="0"/>
            </a:endParaRPr>
          </a:p>
        </p:txBody>
      </p:sp>
      <p:sp>
        <p:nvSpPr>
          <p:cNvPr id="2" name="TextBox 1">
            <a:extLst>
              <a:ext uri="{FF2B5EF4-FFF2-40B4-BE49-F238E27FC236}">
                <a16:creationId xmlns:a16="http://schemas.microsoft.com/office/drawing/2014/main" id="{1CAF5348-B80C-4C19-0E66-71A2093E9214}"/>
              </a:ext>
            </a:extLst>
          </p:cNvPr>
          <p:cNvSpPr txBox="1"/>
          <p:nvPr/>
        </p:nvSpPr>
        <p:spPr>
          <a:xfrm>
            <a:off x="685800" y="4382815"/>
            <a:ext cx="4611414" cy="769441"/>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990000"/>
              </a:buClr>
              <a:buSzPts val="1200"/>
              <a:buFont typeface="Noto Sans Symbols"/>
              <a:buNone/>
              <a:tabLst/>
              <a:defRPr/>
            </a:pP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Instructors:</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Brian Railing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12D9-D7B8-4D5A-BE25-61B3B6357FE7}"/>
              </a:ext>
            </a:extLst>
          </p:cNvPr>
          <p:cNvSpPr>
            <a:spLocks noGrp="1"/>
          </p:cNvSpPr>
          <p:nvPr>
            <p:ph type="title"/>
          </p:nvPr>
        </p:nvSpPr>
        <p:spPr/>
        <p:txBody>
          <a:bodyPr/>
          <a:lstStyle/>
          <a:p>
            <a:r>
              <a:rPr lang="en-US" dirty="0"/>
              <a:t>Not all races involve </a:t>
            </a:r>
            <a:r>
              <a:rPr lang="en-US" i="1" dirty="0"/>
              <a:t>threads</a:t>
            </a:r>
          </a:p>
        </p:txBody>
      </p:sp>
      <p:sp>
        <p:nvSpPr>
          <p:cNvPr id="3" name="Content Placeholder 2">
            <a:extLst>
              <a:ext uri="{FF2B5EF4-FFF2-40B4-BE49-F238E27FC236}">
                <a16:creationId xmlns:a16="http://schemas.microsoft.com/office/drawing/2014/main" id="{03E040CB-608E-4D9A-95E4-D16DD6716592}"/>
              </a:ext>
            </a:extLst>
          </p:cNvPr>
          <p:cNvSpPr>
            <a:spLocks noGrp="1"/>
          </p:cNvSpPr>
          <p:nvPr>
            <p:ph idx="1"/>
          </p:nvPr>
        </p:nvSpPr>
        <p:spPr/>
        <p:txBody>
          <a:bodyPr/>
          <a:lstStyle/>
          <a:p>
            <a:r>
              <a:rPr lang="en-US" dirty="0"/>
              <a:t>Time of check to time of use (TOCTOU)</a:t>
            </a:r>
          </a:p>
          <a:p>
            <a:endParaRPr lang="en-US" dirty="0"/>
          </a:p>
          <a:p>
            <a:endParaRPr lang="en-US" dirty="0"/>
          </a:p>
          <a:p>
            <a:endParaRPr lang="en-US" dirty="0"/>
          </a:p>
          <a:p>
            <a:endParaRPr lang="en-US" dirty="0"/>
          </a:p>
          <a:p>
            <a:endParaRPr lang="en-US" dirty="0"/>
          </a:p>
          <a:p>
            <a:r>
              <a:rPr lang="en-US" dirty="0"/>
              <a:t>Fix: </a:t>
            </a:r>
            <a:r>
              <a:rPr lang="en-US" i="1" dirty="0"/>
              <a:t>Don’t check</a:t>
            </a:r>
            <a:r>
              <a:rPr lang="en-US" dirty="0"/>
              <a:t>, just use (but be ready for failure)</a:t>
            </a:r>
          </a:p>
        </p:txBody>
      </p:sp>
      <p:sp>
        <p:nvSpPr>
          <p:cNvPr id="4" name="Rectangle 4">
            <a:extLst>
              <a:ext uri="{FF2B5EF4-FFF2-40B4-BE49-F238E27FC236}">
                <a16:creationId xmlns:a16="http://schemas.microsoft.com/office/drawing/2014/main" id="{DCD4CF38-D979-408E-B7D8-DB38A9129497}"/>
              </a:ext>
            </a:extLst>
          </p:cNvPr>
          <p:cNvSpPr>
            <a:spLocks noChangeArrowheads="1"/>
          </p:cNvSpPr>
          <p:nvPr/>
        </p:nvSpPr>
        <p:spPr bwMode="auto">
          <a:xfrm>
            <a:off x="850900" y="1903316"/>
            <a:ext cx="5615640" cy="1969770"/>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solidFill>
                  <a:srgbClr val="7030A0"/>
                </a:solidFill>
                <a:latin typeface="Courier New" pitchFamily="49" charset="0"/>
              </a:rPr>
              <a:t>if</a:t>
            </a:r>
            <a:r>
              <a:rPr lang="en-US" sz="1600" dirty="0">
                <a:latin typeface="Courier New" pitchFamily="49" charset="0"/>
              </a:rPr>
              <a:t> (access(</a:t>
            </a:r>
            <a:r>
              <a:rPr lang="en-US" sz="1600" dirty="0">
                <a:solidFill>
                  <a:schemeClr val="accent1">
                    <a:lumMod val="75000"/>
                  </a:schemeClr>
                </a:solidFill>
                <a:latin typeface="Courier New" pitchFamily="49" charset="0"/>
              </a:rPr>
              <a:t>"myfile.txt"</a:t>
            </a:r>
            <a:r>
              <a:rPr lang="en-US" sz="1600" dirty="0">
                <a:latin typeface="Courier New" pitchFamily="49" charset="0"/>
              </a:rPr>
              <a:t>, R_OK) == 0) {</a:t>
            </a:r>
          </a:p>
          <a:p>
            <a:r>
              <a:rPr lang="en-US" sz="1600" dirty="0">
                <a:latin typeface="Courier New" pitchFamily="49" charset="0"/>
              </a:rPr>
              <a:t>  FILE *</a:t>
            </a:r>
            <a:r>
              <a:rPr lang="en-US" sz="1600" dirty="0" err="1">
                <a:latin typeface="Courier New" pitchFamily="49" charset="0"/>
              </a:rPr>
              <a:t>fp</a:t>
            </a:r>
            <a:r>
              <a:rPr lang="en-US" sz="1600" dirty="0">
                <a:latin typeface="Courier New" pitchFamily="49" charset="0"/>
              </a:rPr>
              <a:t> = </a:t>
            </a:r>
            <a:r>
              <a:rPr lang="en-US" sz="1600" dirty="0" err="1">
                <a:latin typeface="Courier New" pitchFamily="49" charset="0"/>
              </a:rPr>
              <a:t>fopen</a:t>
            </a:r>
            <a:r>
              <a:rPr lang="en-US" sz="1600" dirty="0">
                <a:latin typeface="Courier New" pitchFamily="49" charset="0"/>
              </a:rPr>
              <a:t>(</a:t>
            </a:r>
            <a:r>
              <a:rPr lang="en-US" sz="1600" dirty="0">
                <a:solidFill>
                  <a:schemeClr val="accent1">
                    <a:lumMod val="75000"/>
                  </a:schemeClr>
                </a:solidFill>
                <a:latin typeface="Courier New" pitchFamily="49" charset="0"/>
              </a:rPr>
              <a:t>"myfile.txt"</a:t>
            </a:r>
            <a:r>
              <a:rPr lang="en-US" sz="1600" dirty="0">
                <a:latin typeface="Courier New" pitchFamily="49" charset="0"/>
              </a:rPr>
              <a:t>, "r");</a:t>
            </a:r>
          </a:p>
          <a:p>
            <a:r>
              <a:rPr lang="en-US" sz="1600" dirty="0">
                <a:latin typeface="Courier New" pitchFamily="49" charset="0"/>
              </a:rPr>
              <a:t>  </a:t>
            </a:r>
            <a:r>
              <a:rPr lang="en-US" sz="1600" dirty="0">
                <a:solidFill>
                  <a:srgbClr val="7030A0"/>
                </a:solidFill>
                <a:latin typeface="Courier New" pitchFamily="49" charset="0"/>
              </a:rPr>
              <a:t>while</a:t>
            </a:r>
            <a:r>
              <a:rPr lang="en-US" sz="1600" dirty="0">
                <a:latin typeface="Courier New" pitchFamily="49" charset="0"/>
              </a:rPr>
              <a:t> (</a:t>
            </a:r>
            <a:r>
              <a:rPr lang="en-US" sz="1600" dirty="0" err="1">
                <a:latin typeface="Courier New" pitchFamily="49" charset="0"/>
              </a:rPr>
              <a:t>fgets</a:t>
            </a:r>
            <a:r>
              <a:rPr lang="en-US" sz="1600" dirty="0">
                <a:latin typeface="Courier New" pitchFamily="49" charset="0"/>
              </a:rPr>
              <a:t>(</a:t>
            </a:r>
            <a:r>
              <a:rPr lang="en-US" sz="1600" dirty="0" err="1">
                <a:latin typeface="Courier New" pitchFamily="49" charset="0"/>
              </a:rPr>
              <a:t>fp</a:t>
            </a:r>
            <a:r>
              <a:rPr lang="en-US" sz="1600" dirty="0">
                <a:latin typeface="Courier New" pitchFamily="49" charset="0"/>
              </a:rPr>
              <a:t>, </a:t>
            </a:r>
            <a:r>
              <a:rPr lang="en-US" sz="1600" dirty="0" err="1">
                <a:latin typeface="Courier New" pitchFamily="49" charset="0"/>
              </a:rPr>
              <a:t>buf</a:t>
            </a:r>
            <a:r>
              <a:rPr lang="en-US" sz="1600" dirty="0">
                <a:latin typeface="Courier New" pitchFamily="49" charset="0"/>
              </a:rPr>
              <a:t>, </a:t>
            </a:r>
            <a:r>
              <a:rPr lang="en-US" sz="1600" dirty="0" err="1">
                <a:latin typeface="Courier New" pitchFamily="49" charset="0"/>
              </a:rPr>
              <a:t>sizeof</a:t>
            </a:r>
            <a:r>
              <a:rPr lang="en-US" sz="1600" dirty="0">
                <a:latin typeface="Courier New" pitchFamily="49" charset="0"/>
              </a:rPr>
              <a:t> </a:t>
            </a:r>
            <a:r>
              <a:rPr lang="en-US" sz="1600" dirty="0" err="1">
                <a:latin typeface="Courier New" pitchFamily="49" charset="0"/>
              </a:rPr>
              <a:t>buf</a:t>
            </a:r>
            <a:r>
              <a:rPr lang="en-US" sz="1600" dirty="0">
                <a:latin typeface="Courier New" pitchFamily="49" charset="0"/>
              </a:rPr>
              <a:t>) != NULL)</a:t>
            </a:r>
          </a:p>
          <a:p>
            <a:r>
              <a:rPr lang="en-US" sz="1600" dirty="0">
                <a:latin typeface="Courier New" pitchFamily="49" charset="0"/>
              </a:rPr>
              <a:t>    </a:t>
            </a:r>
            <a:r>
              <a:rPr lang="en-US" sz="1600" dirty="0" err="1">
                <a:latin typeface="Courier New" pitchFamily="49" charset="0"/>
              </a:rPr>
              <a:t>process_line</a:t>
            </a:r>
            <a:r>
              <a:rPr lang="en-US" sz="1600" dirty="0">
                <a:latin typeface="Courier New" pitchFamily="49" charset="0"/>
              </a:rPr>
              <a:t>(</a:t>
            </a:r>
            <a:r>
              <a:rPr lang="en-US" sz="1600" dirty="0" err="1">
                <a:latin typeface="Courier New" pitchFamily="49" charset="0"/>
              </a:rPr>
              <a:t>buf</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fclose</a:t>
            </a:r>
            <a:r>
              <a:rPr lang="en-US" sz="1600" dirty="0">
                <a:latin typeface="Courier New" pitchFamily="49" charset="0"/>
              </a:rPr>
              <a:t>(</a:t>
            </a:r>
            <a:r>
              <a:rPr lang="en-US" sz="1600" dirty="0" err="1">
                <a:latin typeface="Courier New" pitchFamily="49" charset="0"/>
              </a:rPr>
              <a:t>fp</a:t>
            </a:r>
            <a:r>
              <a:rPr lang="en-US" sz="1600" dirty="0">
                <a:latin typeface="Courier New" pitchFamily="49" charset="0"/>
              </a:rPr>
              <a:t>);</a:t>
            </a:r>
          </a:p>
          <a:p>
            <a:r>
              <a:rPr lang="en-US" sz="1600" dirty="0">
                <a:latin typeface="Courier New" pitchFamily="49" charset="0"/>
              </a:rPr>
              <a:t>} </a:t>
            </a:r>
            <a:r>
              <a:rPr lang="en-US" sz="1600" dirty="0">
                <a:solidFill>
                  <a:srgbClr val="7030A0"/>
                </a:solidFill>
                <a:latin typeface="Courier New" pitchFamily="49" charset="0"/>
              </a:rPr>
              <a:t>else</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(stderr, </a:t>
            </a:r>
            <a:r>
              <a:rPr lang="en-US" sz="1600" dirty="0">
                <a:solidFill>
                  <a:schemeClr val="accent1">
                    <a:lumMod val="75000"/>
                  </a:schemeClr>
                </a:solidFill>
                <a:latin typeface="Courier New" pitchFamily="49" charset="0"/>
              </a:rPr>
              <a:t>"myfile.txt not found\n"</a:t>
            </a:r>
            <a:r>
              <a:rPr lang="en-US" sz="1600" dirty="0">
                <a:latin typeface="Courier New" pitchFamily="49" charset="0"/>
              </a:rPr>
              <a:t>);</a:t>
            </a:r>
          </a:p>
          <a:p>
            <a:r>
              <a:rPr lang="en-US" sz="1600" dirty="0">
                <a:latin typeface="Courier New" pitchFamily="49" charset="0"/>
              </a:rPr>
              <a:t>}</a:t>
            </a:r>
          </a:p>
        </p:txBody>
      </p:sp>
      <p:cxnSp>
        <p:nvCxnSpPr>
          <p:cNvPr id="8" name="Straight Arrow Connector 7">
            <a:extLst>
              <a:ext uri="{FF2B5EF4-FFF2-40B4-BE49-F238E27FC236}">
                <a16:creationId xmlns:a16="http://schemas.microsoft.com/office/drawing/2014/main" id="{E63F25C5-D78E-4969-AC89-E784109605F0}"/>
              </a:ext>
            </a:extLst>
          </p:cNvPr>
          <p:cNvCxnSpPr/>
          <p:nvPr/>
        </p:nvCxnSpPr>
        <p:spPr bwMode="auto">
          <a:xfrm flipH="1">
            <a:off x="5791200" y="2045368"/>
            <a:ext cx="1981200" cy="0"/>
          </a:xfrm>
          <a:prstGeom prst="straightConnector1">
            <a:avLst/>
          </a:prstGeom>
          <a:noFill/>
          <a:ln w="12700">
            <a:solidFill>
              <a:srgbClr val="000000"/>
            </a:solidFill>
            <a:miter lim="800000"/>
            <a:headEnd type="none" w="med" len="med"/>
            <a:tailEnd type="triangle"/>
          </a:ln>
          <a:effectLst/>
        </p:spPr>
      </p:cxnSp>
      <p:cxnSp>
        <p:nvCxnSpPr>
          <p:cNvPr id="9" name="Straight Arrow Connector 8">
            <a:extLst>
              <a:ext uri="{FF2B5EF4-FFF2-40B4-BE49-F238E27FC236}">
                <a16:creationId xmlns:a16="http://schemas.microsoft.com/office/drawing/2014/main" id="{2D96062B-315E-4023-BDD8-93320AD94447}"/>
              </a:ext>
            </a:extLst>
          </p:cNvPr>
          <p:cNvCxnSpPr/>
          <p:nvPr/>
        </p:nvCxnSpPr>
        <p:spPr bwMode="auto">
          <a:xfrm flipH="1">
            <a:off x="5791200" y="2286000"/>
            <a:ext cx="1981200" cy="0"/>
          </a:xfrm>
          <a:prstGeom prst="straightConnector1">
            <a:avLst/>
          </a:prstGeom>
          <a:noFill/>
          <a:ln w="12700">
            <a:solidFill>
              <a:srgbClr val="000000"/>
            </a:solidFill>
            <a:miter lim="800000"/>
            <a:headEnd type="none" w="med" len="med"/>
            <a:tailEnd type="triangle"/>
          </a:ln>
          <a:effectLst/>
        </p:spPr>
      </p:cxnSp>
      <p:sp>
        <p:nvSpPr>
          <p:cNvPr id="10" name="TextBox 9">
            <a:extLst>
              <a:ext uri="{FF2B5EF4-FFF2-40B4-BE49-F238E27FC236}">
                <a16:creationId xmlns:a16="http://schemas.microsoft.com/office/drawing/2014/main" id="{995EA9A8-B1B3-4BAB-9643-440C0B94FC53}"/>
              </a:ext>
            </a:extLst>
          </p:cNvPr>
          <p:cNvSpPr txBox="1"/>
          <p:nvPr/>
        </p:nvSpPr>
        <p:spPr>
          <a:xfrm>
            <a:off x="7784432" y="1824789"/>
            <a:ext cx="798014" cy="381000"/>
          </a:xfrm>
          <a:prstGeom prst="rect">
            <a:avLst/>
          </a:prstGeom>
          <a:noFill/>
        </p:spPr>
        <p:txBody>
          <a:bodyPr wrap="square" rtlCol="0">
            <a:spAutoFit/>
          </a:bodyPr>
          <a:lstStyle/>
          <a:p>
            <a:r>
              <a:rPr lang="en-US" sz="1800" dirty="0">
                <a:latin typeface="Calibri" pitchFamily="34" charset="0"/>
              </a:rPr>
              <a:t>Check</a:t>
            </a:r>
          </a:p>
        </p:txBody>
      </p:sp>
      <p:sp>
        <p:nvSpPr>
          <p:cNvPr id="11" name="TextBox 10">
            <a:extLst>
              <a:ext uri="{FF2B5EF4-FFF2-40B4-BE49-F238E27FC236}">
                <a16:creationId xmlns:a16="http://schemas.microsoft.com/office/drawing/2014/main" id="{5584F3C8-08EB-4DB0-A024-885EA0E425C7}"/>
              </a:ext>
            </a:extLst>
          </p:cNvPr>
          <p:cNvSpPr txBox="1"/>
          <p:nvPr/>
        </p:nvSpPr>
        <p:spPr>
          <a:xfrm>
            <a:off x="7784432" y="2095500"/>
            <a:ext cx="798014" cy="381000"/>
          </a:xfrm>
          <a:prstGeom prst="rect">
            <a:avLst/>
          </a:prstGeom>
          <a:noFill/>
        </p:spPr>
        <p:txBody>
          <a:bodyPr wrap="square" rtlCol="0">
            <a:spAutoFit/>
          </a:bodyPr>
          <a:lstStyle/>
          <a:p>
            <a:r>
              <a:rPr lang="en-US" sz="1800" dirty="0">
                <a:latin typeface="Calibri" pitchFamily="34" charset="0"/>
              </a:rPr>
              <a:t>Use</a:t>
            </a:r>
          </a:p>
        </p:txBody>
      </p:sp>
      <p:cxnSp>
        <p:nvCxnSpPr>
          <p:cNvPr id="13" name="Connector: Elbow 12">
            <a:extLst>
              <a:ext uri="{FF2B5EF4-FFF2-40B4-BE49-F238E27FC236}">
                <a16:creationId xmlns:a16="http://schemas.microsoft.com/office/drawing/2014/main" id="{E7260620-C293-4F59-AA7E-5312A523328B}"/>
              </a:ext>
            </a:extLst>
          </p:cNvPr>
          <p:cNvCxnSpPr>
            <a:cxnSpLocks/>
          </p:cNvCxnSpPr>
          <p:nvPr/>
        </p:nvCxnSpPr>
        <p:spPr bwMode="auto">
          <a:xfrm rot="10800000" flipV="1">
            <a:off x="4992685" y="1026695"/>
            <a:ext cx="1981200" cy="1138990"/>
          </a:xfrm>
          <a:prstGeom prst="bentConnector3">
            <a:avLst>
              <a:gd name="adj1" fmla="val -202"/>
            </a:avLst>
          </a:prstGeom>
          <a:noFill/>
          <a:ln w="12700">
            <a:solidFill>
              <a:srgbClr val="C00000"/>
            </a:solidFill>
            <a:miter lim="800000"/>
            <a:headEnd type="none" w="med" len="med"/>
            <a:tailEnd type="triangle"/>
          </a:ln>
          <a:effectLst/>
        </p:spPr>
      </p:cxnSp>
      <p:sp>
        <p:nvSpPr>
          <p:cNvPr id="16" name="TextBox 15">
            <a:extLst>
              <a:ext uri="{FF2B5EF4-FFF2-40B4-BE49-F238E27FC236}">
                <a16:creationId xmlns:a16="http://schemas.microsoft.com/office/drawing/2014/main" id="{4DA68B63-4388-43D2-ABFE-0ED51C0E876E}"/>
              </a:ext>
            </a:extLst>
          </p:cNvPr>
          <p:cNvSpPr txBox="1"/>
          <p:nvPr/>
        </p:nvSpPr>
        <p:spPr>
          <a:xfrm>
            <a:off x="6836524" y="686336"/>
            <a:ext cx="1600200" cy="381000"/>
          </a:xfrm>
          <a:prstGeom prst="rect">
            <a:avLst/>
          </a:prstGeom>
          <a:noFill/>
        </p:spPr>
        <p:txBody>
          <a:bodyPr wrap="square" rtlCol="0">
            <a:spAutoFit/>
          </a:bodyPr>
          <a:lstStyle/>
          <a:p>
            <a:r>
              <a:rPr lang="en-US" sz="1800" dirty="0">
                <a:solidFill>
                  <a:srgbClr val="C00000"/>
                </a:solidFill>
                <a:latin typeface="Calibri" pitchFamily="34" charset="0"/>
              </a:rPr>
              <a:t>$ rm myfile.txt</a:t>
            </a:r>
          </a:p>
        </p:txBody>
      </p:sp>
      <p:sp>
        <p:nvSpPr>
          <p:cNvPr id="17" name="Rectangle 4">
            <a:extLst>
              <a:ext uri="{FF2B5EF4-FFF2-40B4-BE49-F238E27FC236}">
                <a16:creationId xmlns:a16="http://schemas.microsoft.com/office/drawing/2014/main" id="{7F0172A9-8863-4F8D-A2BD-78F1B8851450}"/>
              </a:ext>
            </a:extLst>
          </p:cNvPr>
          <p:cNvSpPr>
            <a:spLocks noChangeArrowheads="1"/>
          </p:cNvSpPr>
          <p:nvPr/>
        </p:nvSpPr>
        <p:spPr bwMode="auto">
          <a:xfrm>
            <a:off x="850900" y="4550684"/>
            <a:ext cx="6973384" cy="1969770"/>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latin typeface="Courier New" pitchFamily="49" charset="0"/>
              </a:rPr>
              <a:t>FILE *</a:t>
            </a:r>
            <a:r>
              <a:rPr lang="en-US" sz="1600" dirty="0" err="1">
                <a:latin typeface="Courier New" pitchFamily="49" charset="0"/>
              </a:rPr>
              <a:t>fp</a:t>
            </a:r>
            <a:r>
              <a:rPr lang="en-US" sz="1600" dirty="0">
                <a:latin typeface="Courier New" pitchFamily="49" charset="0"/>
              </a:rPr>
              <a:t> = </a:t>
            </a:r>
            <a:r>
              <a:rPr lang="en-US" sz="1600" dirty="0" err="1">
                <a:latin typeface="Courier New" pitchFamily="49" charset="0"/>
              </a:rPr>
              <a:t>fopen</a:t>
            </a:r>
            <a:r>
              <a:rPr lang="en-US" sz="1600" dirty="0">
                <a:latin typeface="Courier New" pitchFamily="49" charset="0"/>
              </a:rPr>
              <a:t>(</a:t>
            </a:r>
            <a:r>
              <a:rPr lang="en-US" sz="1600" dirty="0">
                <a:solidFill>
                  <a:schemeClr val="accent1">
                    <a:lumMod val="75000"/>
                  </a:schemeClr>
                </a:solidFill>
                <a:latin typeface="Courier New" pitchFamily="49" charset="0"/>
              </a:rPr>
              <a:t>"myfile.txt"</a:t>
            </a:r>
            <a:r>
              <a:rPr lang="en-US" sz="1600" dirty="0">
                <a:latin typeface="Courier New" pitchFamily="49" charset="0"/>
              </a:rPr>
              <a:t>, "r");</a:t>
            </a:r>
          </a:p>
          <a:p>
            <a:r>
              <a:rPr lang="en-US" sz="1600" dirty="0">
                <a:solidFill>
                  <a:srgbClr val="7030A0"/>
                </a:solidFill>
                <a:latin typeface="Courier New" pitchFamily="49" charset="0"/>
              </a:rPr>
              <a:t>if</a:t>
            </a:r>
            <a:r>
              <a:rPr lang="en-US" sz="1600" dirty="0">
                <a:latin typeface="Courier New" pitchFamily="49" charset="0"/>
              </a:rPr>
              <a:t> (</a:t>
            </a:r>
            <a:r>
              <a:rPr lang="en-US" sz="1600" dirty="0" err="1">
                <a:latin typeface="Courier New" pitchFamily="49" charset="0"/>
              </a:rPr>
              <a:t>fp</a:t>
            </a:r>
            <a:r>
              <a:rPr lang="en-US" sz="1600" dirty="0">
                <a:latin typeface="Courier New" pitchFamily="49" charset="0"/>
              </a:rPr>
              <a:t>) {</a:t>
            </a:r>
          </a:p>
          <a:p>
            <a:r>
              <a:rPr lang="en-US" sz="1600" dirty="0">
                <a:latin typeface="Courier New" pitchFamily="49" charset="0"/>
              </a:rPr>
              <a:t>  </a:t>
            </a:r>
            <a:r>
              <a:rPr lang="en-US" sz="1600" dirty="0">
                <a:solidFill>
                  <a:srgbClr val="7030A0"/>
                </a:solidFill>
                <a:latin typeface="Courier New" pitchFamily="49" charset="0"/>
              </a:rPr>
              <a:t>while</a:t>
            </a:r>
            <a:r>
              <a:rPr lang="en-US" sz="1600" dirty="0">
                <a:latin typeface="Courier New" pitchFamily="49" charset="0"/>
              </a:rPr>
              <a:t> (</a:t>
            </a:r>
            <a:r>
              <a:rPr lang="en-US" sz="1600" dirty="0" err="1">
                <a:latin typeface="Courier New" pitchFamily="49" charset="0"/>
              </a:rPr>
              <a:t>fgets</a:t>
            </a:r>
            <a:r>
              <a:rPr lang="en-US" sz="1600" dirty="0">
                <a:latin typeface="Courier New" pitchFamily="49" charset="0"/>
              </a:rPr>
              <a:t>(</a:t>
            </a:r>
            <a:r>
              <a:rPr lang="en-US" sz="1600" dirty="0" err="1">
                <a:latin typeface="Courier New" pitchFamily="49" charset="0"/>
              </a:rPr>
              <a:t>fp</a:t>
            </a:r>
            <a:r>
              <a:rPr lang="en-US" sz="1600" dirty="0">
                <a:latin typeface="Courier New" pitchFamily="49" charset="0"/>
              </a:rPr>
              <a:t>, </a:t>
            </a:r>
            <a:r>
              <a:rPr lang="en-US" sz="1600" dirty="0" err="1">
                <a:latin typeface="Courier New" pitchFamily="49" charset="0"/>
              </a:rPr>
              <a:t>buf</a:t>
            </a:r>
            <a:r>
              <a:rPr lang="en-US" sz="1600" dirty="0">
                <a:latin typeface="Courier New" pitchFamily="49" charset="0"/>
              </a:rPr>
              <a:t>, </a:t>
            </a:r>
            <a:r>
              <a:rPr lang="en-US" sz="1600" dirty="0" err="1">
                <a:latin typeface="Courier New" pitchFamily="49" charset="0"/>
              </a:rPr>
              <a:t>sizeof</a:t>
            </a:r>
            <a:r>
              <a:rPr lang="en-US" sz="1600" dirty="0">
                <a:latin typeface="Courier New" pitchFamily="49" charset="0"/>
              </a:rPr>
              <a:t> </a:t>
            </a:r>
            <a:r>
              <a:rPr lang="en-US" sz="1600" dirty="0" err="1">
                <a:latin typeface="Courier New" pitchFamily="49" charset="0"/>
              </a:rPr>
              <a:t>buf</a:t>
            </a:r>
            <a:r>
              <a:rPr lang="en-US" sz="1600" dirty="0">
                <a:latin typeface="Courier New" pitchFamily="49" charset="0"/>
              </a:rPr>
              <a:t>) != NULL)</a:t>
            </a:r>
          </a:p>
          <a:p>
            <a:r>
              <a:rPr lang="en-US" sz="1600" dirty="0">
                <a:latin typeface="Courier New" pitchFamily="49" charset="0"/>
              </a:rPr>
              <a:t>    </a:t>
            </a:r>
            <a:r>
              <a:rPr lang="en-US" sz="1600" dirty="0" err="1">
                <a:latin typeface="Courier New" pitchFamily="49" charset="0"/>
              </a:rPr>
              <a:t>process_line</a:t>
            </a:r>
            <a:r>
              <a:rPr lang="en-US" sz="1600" dirty="0">
                <a:latin typeface="Courier New" pitchFamily="49" charset="0"/>
              </a:rPr>
              <a:t>(</a:t>
            </a:r>
            <a:r>
              <a:rPr lang="en-US" sz="1600" dirty="0" err="1">
                <a:latin typeface="Courier New" pitchFamily="49" charset="0"/>
              </a:rPr>
              <a:t>buf</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fclose</a:t>
            </a:r>
            <a:r>
              <a:rPr lang="en-US" sz="1600" dirty="0">
                <a:latin typeface="Courier New" pitchFamily="49" charset="0"/>
              </a:rPr>
              <a:t>(</a:t>
            </a:r>
            <a:r>
              <a:rPr lang="en-US" sz="1600" dirty="0" err="1">
                <a:latin typeface="Courier New" pitchFamily="49" charset="0"/>
              </a:rPr>
              <a:t>fp</a:t>
            </a:r>
            <a:r>
              <a:rPr lang="en-US" sz="1600" dirty="0">
                <a:latin typeface="Courier New" pitchFamily="49" charset="0"/>
              </a:rPr>
              <a:t>);</a:t>
            </a:r>
          </a:p>
          <a:p>
            <a:r>
              <a:rPr lang="en-US" sz="1600" dirty="0">
                <a:latin typeface="Courier New" pitchFamily="49" charset="0"/>
              </a:rPr>
              <a:t>} </a:t>
            </a:r>
            <a:r>
              <a:rPr lang="en-US" sz="1600" dirty="0">
                <a:solidFill>
                  <a:srgbClr val="7030A0"/>
                </a:solidFill>
                <a:latin typeface="Courier New" pitchFamily="49" charset="0"/>
              </a:rPr>
              <a:t>else</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(stderr, </a:t>
            </a:r>
            <a:r>
              <a:rPr lang="en-US" sz="1600" dirty="0">
                <a:solidFill>
                  <a:schemeClr val="accent1">
                    <a:lumMod val="75000"/>
                  </a:schemeClr>
                </a:solidFill>
                <a:latin typeface="Courier New" pitchFamily="49" charset="0"/>
              </a:rPr>
              <a:t>"myfile.txt: %s\n"</a:t>
            </a:r>
            <a:r>
              <a:rPr lang="en-US" sz="1600" dirty="0">
                <a:latin typeface="Courier New" pitchFamily="49" charset="0"/>
              </a:rPr>
              <a:t>, </a:t>
            </a:r>
            <a:r>
              <a:rPr lang="en-US" sz="1600" dirty="0" err="1">
                <a:latin typeface="Courier New" pitchFamily="49" charset="0"/>
              </a:rPr>
              <a:t>strerror</a:t>
            </a:r>
            <a:r>
              <a:rPr lang="en-US" sz="1600" dirty="0">
                <a:latin typeface="Courier New" pitchFamily="49" charset="0"/>
              </a:rPr>
              <a:t>(</a:t>
            </a:r>
            <a:r>
              <a:rPr lang="en-US" sz="1600" dirty="0" err="1">
                <a:latin typeface="Courier New" pitchFamily="49" charset="0"/>
              </a:rPr>
              <a:t>errno</a:t>
            </a:r>
            <a:r>
              <a:rPr lang="en-US" sz="1600" dirty="0">
                <a:latin typeface="Courier New" pitchFamily="49" charset="0"/>
              </a:rPr>
              <a:t>));</a:t>
            </a:r>
          </a:p>
          <a:p>
            <a:r>
              <a:rPr lang="en-US" sz="1600" dirty="0">
                <a:latin typeface="Courier New" pitchFamily="49" charset="0"/>
              </a:rPr>
              <a:t>}</a:t>
            </a:r>
          </a:p>
        </p:txBody>
      </p:sp>
    </p:spTree>
    <p:extLst>
      <p:ext uri="{BB962C8B-B14F-4D97-AF65-F5344CB8AC3E}">
        <p14:creationId xmlns:p14="http://schemas.microsoft.com/office/powerpoint/2010/main" val="29806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12D9-D7B8-4D5A-BE25-61B3B6357FE7}"/>
              </a:ext>
            </a:extLst>
          </p:cNvPr>
          <p:cNvSpPr>
            <a:spLocks noGrp="1"/>
          </p:cNvSpPr>
          <p:nvPr>
            <p:ph type="title"/>
          </p:nvPr>
        </p:nvSpPr>
        <p:spPr/>
        <p:txBody>
          <a:bodyPr/>
          <a:lstStyle/>
          <a:p>
            <a:r>
              <a:rPr lang="en-US" dirty="0"/>
              <a:t>Races involving signal handlers</a:t>
            </a:r>
          </a:p>
        </p:txBody>
      </p:sp>
      <p:sp>
        <p:nvSpPr>
          <p:cNvPr id="3" name="Content Placeholder 2">
            <a:extLst>
              <a:ext uri="{FF2B5EF4-FFF2-40B4-BE49-F238E27FC236}">
                <a16:creationId xmlns:a16="http://schemas.microsoft.com/office/drawing/2014/main" id="{03E040CB-608E-4D9A-95E4-D16DD6716592}"/>
              </a:ext>
            </a:extLst>
          </p:cNvPr>
          <p:cNvSpPr>
            <a:spLocks noGrp="1"/>
          </p:cNvSpPr>
          <p:nvPr>
            <p:ph idx="1"/>
          </p:nvPr>
        </p:nvSpPr>
        <p:spPr/>
        <p:txBody>
          <a:bodyPr/>
          <a:lstStyle/>
          <a:p>
            <a:r>
              <a:rPr lang="en-US" dirty="0"/>
              <a:t>Event happens earlier than anticipated</a:t>
            </a:r>
          </a:p>
        </p:txBody>
      </p:sp>
      <p:sp>
        <p:nvSpPr>
          <p:cNvPr id="4" name="Rectangle 4">
            <a:extLst>
              <a:ext uri="{FF2B5EF4-FFF2-40B4-BE49-F238E27FC236}">
                <a16:creationId xmlns:a16="http://schemas.microsoft.com/office/drawing/2014/main" id="{C7539F13-3172-4A4E-BF76-CEA850C9DA07}"/>
              </a:ext>
            </a:extLst>
          </p:cNvPr>
          <p:cNvSpPr>
            <a:spLocks noChangeArrowheads="1"/>
          </p:cNvSpPr>
          <p:nvPr/>
        </p:nvSpPr>
        <p:spPr bwMode="auto">
          <a:xfrm>
            <a:off x="850900" y="1848326"/>
            <a:ext cx="7837402" cy="4924425"/>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latin typeface="Courier New" pitchFamily="49" charset="0"/>
              </a:rPr>
              <a:t>void </a:t>
            </a:r>
            <a:r>
              <a:rPr lang="en-US" sz="1600" dirty="0" err="1">
                <a:latin typeface="Courier New" pitchFamily="49" charset="0"/>
              </a:rPr>
              <a:t>sigchld_handler</a:t>
            </a:r>
            <a:r>
              <a:rPr lang="en-US" sz="1600" dirty="0">
                <a:latin typeface="Courier New" pitchFamily="49" charset="0"/>
              </a:rPr>
              <a:t>(int unused) {</a:t>
            </a:r>
          </a:p>
          <a:p>
            <a:r>
              <a:rPr lang="en-US" sz="1600" dirty="0">
                <a:latin typeface="Courier New" pitchFamily="49" charset="0"/>
              </a:rPr>
              <a:t>   int status;</a:t>
            </a:r>
          </a:p>
          <a:p>
            <a:r>
              <a:rPr lang="en-US" sz="1600" dirty="0">
                <a:latin typeface="Courier New" pitchFamily="49" charset="0"/>
              </a:rPr>
              <a:t>   </a:t>
            </a:r>
            <a:r>
              <a:rPr lang="en-US" sz="1600" dirty="0" err="1">
                <a:latin typeface="Courier New" pitchFamily="49" charset="0"/>
              </a:rPr>
              <a:t>pid_t</a:t>
            </a:r>
            <a:r>
              <a:rPr lang="en-US" sz="1600" dirty="0">
                <a:latin typeface="Courier New" pitchFamily="49" charset="0"/>
              </a:rPr>
              <a:t> </a:t>
            </a:r>
            <a:r>
              <a:rPr lang="en-US" sz="1600" dirty="0" err="1">
                <a:latin typeface="Courier New" pitchFamily="49" charset="0"/>
              </a:rPr>
              <a:t>pid</a:t>
            </a:r>
            <a:r>
              <a:rPr lang="en-US" sz="1600" dirty="0">
                <a:latin typeface="Courier New" pitchFamily="49" charset="0"/>
              </a:rPr>
              <a:t>;</a:t>
            </a:r>
          </a:p>
          <a:p>
            <a:r>
              <a:rPr lang="en-US" sz="1600" dirty="0">
                <a:latin typeface="Courier New" pitchFamily="49" charset="0"/>
              </a:rPr>
              <a:t>   </a:t>
            </a:r>
            <a:r>
              <a:rPr lang="en-US" sz="1600" dirty="0">
                <a:solidFill>
                  <a:srgbClr val="7030A0"/>
                </a:solidFill>
                <a:latin typeface="Courier New" pitchFamily="49" charset="0"/>
              </a:rPr>
              <a:t>while</a:t>
            </a:r>
            <a:r>
              <a:rPr lang="en-US" sz="1600" dirty="0">
                <a:latin typeface="Courier New" pitchFamily="49" charset="0"/>
              </a:rPr>
              <a:t> ((</a:t>
            </a:r>
            <a:r>
              <a:rPr lang="en-US" sz="1600" dirty="0" err="1">
                <a:latin typeface="Courier New" pitchFamily="49" charset="0"/>
              </a:rPr>
              <a:t>pid</a:t>
            </a:r>
            <a:r>
              <a:rPr lang="en-US" sz="1600" dirty="0">
                <a:latin typeface="Courier New" pitchFamily="49" charset="0"/>
              </a:rPr>
              <a:t> = </a:t>
            </a:r>
            <a:r>
              <a:rPr lang="en-US" sz="1600" dirty="0" err="1">
                <a:latin typeface="Courier New" pitchFamily="49" charset="0"/>
              </a:rPr>
              <a:t>waitpid</a:t>
            </a:r>
            <a:r>
              <a:rPr lang="en-US" sz="1600" dirty="0">
                <a:latin typeface="Courier New" pitchFamily="49" charset="0"/>
              </a:rPr>
              <a:t>(-1, &amp;status, WNOHANG|WUNTRACED)) &gt; 0)</a:t>
            </a:r>
          </a:p>
          <a:p>
            <a:r>
              <a:rPr lang="en-US" sz="1600" dirty="0">
                <a:latin typeface="Courier New" pitchFamily="49" charset="0"/>
              </a:rPr>
              <a:t>     </a:t>
            </a:r>
            <a:r>
              <a:rPr lang="en-US" sz="1600" dirty="0" err="1">
                <a:latin typeface="Courier New" pitchFamily="49" charset="0"/>
              </a:rPr>
              <a:t>job_status_change</a:t>
            </a:r>
            <a:r>
              <a:rPr lang="en-US" sz="1600" dirty="0">
                <a:latin typeface="Courier New" pitchFamily="49" charset="0"/>
              </a:rPr>
              <a:t>(</a:t>
            </a:r>
            <a:r>
              <a:rPr lang="en-US" sz="1600" dirty="0" err="1">
                <a:latin typeface="Courier New" pitchFamily="49" charset="0"/>
              </a:rPr>
              <a:t>pid</a:t>
            </a:r>
            <a:r>
              <a:rPr lang="en-US" sz="1600" dirty="0">
                <a:latin typeface="Courier New" pitchFamily="49" charset="0"/>
              </a:rPr>
              <a:t>, status);</a:t>
            </a:r>
          </a:p>
          <a:p>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void </a:t>
            </a:r>
            <a:r>
              <a:rPr lang="en-US" sz="1600" dirty="0" err="1">
                <a:latin typeface="Courier New" pitchFamily="49" charset="0"/>
              </a:rPr>
              <a:t>start_fg_job</a:t>
            </a:r>
            <a:r>
              <a:rPr lang="en-US" sz="1600" dirty="0">
                <a:latin typeface="Courier New" pitchFamily="49" charset="0"/>
              </a:rPr>
              <a:t>(char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pid_t</a:t>
            </a:r>
            <a:r>
              <a:rPr lang="en-US" sz="1600" dirty="0">
                <a:latin typeface="Courier New" pitchFamily="49" charset="0"/>
              </a:rPr>
              <a:t> </a:t>
            </a:r>
            <a:r>
              <a:rPr lang="en-US" sz="1600" dirty="0" err="1">
                <a:latin typeface="Courier New" pitchFamily="49" charset="0"/>
              </a:rPr>
              <a:t>pid</a:t>
            </a:r>
            <a:r>
              <a:rPr lang="en-US" sz="1600" dirty="0">
                <a:latin typeface="Courier New" pitchFamily="49" charset="0"/>
              </a:rPr>
              <a:t> = fork();</a:t>
            </a:r>
          </a:p>
          <a:p>
            <a:r>
              <a:rPr lang="en-US" sz="1600" dirty="0">
                <a:latin typeface="Courier New" pitchFamily="49" charset="0"/>
              </a:rPr>
              <a:t>  </a:t>
            </a:r>
            <a:r>
              <a:rPr lang="en-US" sz="1600" dirty="0">
                <a:solidFill>
                  <a:srgbClr val="7030A0"/>
                </a:solidFill>
                <a:latin typeface="Courier New" pitchFamily="49" charset="0"/>
              </a:rPr>
              <a:t>if</a:t>
            </a:r>
            <a:r>
              <a:rPr lang="en-US" sz="1600" dirty="0">
                <a:latin typeface="Courier New" pitchFamily="49" charset="0"/>
              </a:rPr>
              <a:t> (</a:t>
            </a:r>
            <a:r>
              <a:rPr lang="en-US" sz="1600" dirty="0" err="1">
                <a:latin typeface="Courier New" pitchFamily="49" charset="0"/>
              </a:rPr>
              <a:t>pid</a:t>
            </a:r>
            <a:r>
              <a:rPr lang="en-US" sz="1600" dirty="0">
                <a:latin typeface="Courier New" pitchFamily="49" charset="0"/>
              </a:rPr>
              <a:t> == -1) {</a:t>
            </a:r>
          </a:p>
          <a:p>
            <a:r>
              <a:rPr lang="en-US" sz="1600" dirty="0">
                <a:latin typeface="Courier New" pitchFamily="49" charset="0"/>
              </a:rPr>
              <a:t>    </a:t>
            </a:r>
            <a:r>
              <a:rPr lang="en-US" sz="1600" dirty="0" err="1">
                <a:latin typeface="Courier New" pitchFamily="49" charset="0"/>
              </a:rPr>
              <a:t>perror</a:t>
            </a:r>
            <a:r>
              <a:rPr lang="en-US" sz="1600" dirty="0">
                <a:latin typeface="Courier New" pitchFamily="49" charset="0"/>
              </a:rPr>
              <a:t>(</a:t>
            </a:r>
            <a:r>
              <a:rPr lang="en-US" sz="1600" dirty="0">
                <a:solidFill>
                  <a:schemeClr val="accent1">
                    <a:lumMod val="75000"/>
                  </a:schemeClr>
                </a:solidFill>
                <a:latin typeface="Courier New" pitchFamily="49" charset="0"/>
              </a:rPr>
              <a:t>"fork"</a:t>
            </a:r>
            <a:r>
              <a:rPr lang="en-US" sz="1600" dirty="0">
                <a:latin typeface="Courier New" pitchFamily="49" charset="0"/>
              </a:rPr>
              <a:t>);</a:t>
            </a:r>
          </a:p>
          <a:p>
            <a:r>
              <a:rPr lang="en-US" sz="1600" dirty="0">
                <a:latin typeface="Courier New" pitchFamily="49" charset="0"/>
              </a:rPr>
              <a:t>    return;</a:t>
            </a:r>
          </a:p>
          <a:p>
            <a:r>
              <a:rPr lang="en-US" sz="1600" dirty="0">
                <a:latin typeface="Courier New" pitchFamily="49" charset="0"/>
              </a:rPr>
              <a:t>  } </a:t>
            </a:r>
            <a:r>
              <a:rPr lang="en-US" sz="1600" dirty="0">
                <a:solidFill>
                  <a:srgbClr val="7030A0"/>
                </a:solidFill>
                <a:latin typeface="Courier New" pitchFamily="49" charset="0"/>
              </a:rPr>
              <a:t>else if</a:t>
            </a:r>
            <a:r>
              <a:rPr lang="en-US" sz="1600" dirty="0">
                <a:latin typeface="Courier New" pitchFamily="49" charset="0"/>
              </a:rPr>
              <a:t> (</a:t>
            </a:r>
            <a:r>
              <a:rPr lang="en-US" sz="1600" dirty="0" err="1">
                <a:latin typeface="Courier New" pitchFamily="49" charset="0"/>
              </a:rPr>
              <a:t>pid</a:t>
            </a:r>
            <a:r>
              <a:rPr lang="en-US" sz="1600" dirty="0">
                <a:latin typeface="Courier New" pitchFamily="49" charset="0"/>
              </a:rPr>
              <a:t> == 0) {</a:t>
            </a:r>
          </a:p>
          <a:p>
            <a:r>
              <a:rPr lang="en-US" sz="1600" dirty="0">
                <a:latin typeface="Courier New" pitchFamily="49" charset="0"/>
              </a:rPr>
              <a:t>    </a:t>
            </a:r>
            <a:r>
              <a:rPr lang="en-US" sz="1600" dirty="0" err="1">
                <a:latin typeface="Courier New" pitchFamily="49" charset="0"/>
              </a:rPr>
              <a:t>execve</a:t>
            </a:r>
            <a:r>
              <a:rPr lang="en-US" sz="1600" dirty="0">
                <a:latin typeface="Courier New" pitchFamily="49" charset="0"/>
              </a:rPr>
              <a:t>(</a:t>
            </a:r>
            <a:r>
              <a:rPr lang="en-US" sz="1600" dirty="0" err="1">
                <a:latin typeface="Courier New" pitchFamily="49" charset="0"/>
              </a:rPr>
              <a:t>argv</a:t>
            </a:r>
            <a:r>
              <a:rPr lang="en-US" sz="1600" dirty="0">
                <a:latin typeface="Courier New" pitchFamily="49" charset="0"/>
              </a:rPr>
              <a:t>[0], </a:t>
            </a:r>
            <a:r>
              <a:rPr lang="en-US" sz="1600" dirty="0" err="1">
                <a:latin typeface="Courier New" pitchFamily="49" charset="0"/>
              </a:rPr>
              <a:t>argv</a:t>
            </a:r>
            <a:r>
              <a:rPr lang="en-US" sz="1600" dirty="0">
                <a:latin typeface="Courier New" pitchFamily="49" charset="0"/>
              </a:rPr>
              <a:t>, environ);</a:t>
            </a:r>
          </a:p>
          <a:p>
            <a:r>
              <a:rPr lang="en-US" sz="1600" dirty="0">
                <a:latin typeface="Courier New" pitchFamily="49" charset="0"/>
              </a:rPr>
              <a:t>    </a:t>
            </a:r>
            <a:r>
              <a:rPr lang="en-US" sz="1600" dirty="0" err="1">
                <a:latin typeface="Courier New" pitchFamily="49" charset="0"/>
              </a:rPr>
              <a:t>perror</a:t>
            </a:r>
            <a:r>
              <a:rPr lang="en-US" sz="1600" dirty="0">
                <a:latin typeface="Courier New" pitchFamily="49" charset="0"/>
              </a:rPr>
              <a:t>(</a:t>
            </a:r>
            <a:r>
              <a:rPr lang="en-US" sz="1600" dirty="0">
                <a:solidFill>
                  <a:schemeClr val="accent1">
                    <a:lumMod val="75000"/>
                  </a:schemeClr>
                </a:solidFill>
                <a:latin typeface="Courier New" pitchFamily="49" charset="0"/>
              </a:rPr>
              <a:t>"</a:t>
            </a:r>
            <a:r>
              <a:rPr lang="en-US" sz="1600" dirty="0" err="1">
                <a:solidFill>
                  <a:schemeClr val="accent1">
                    <a:lumMod val="75000"/>
                  </a:schemeClr>
                </a:solidFill>
                <a:latin typeface="Courier New" pitchFamily="49" charset="0"/>
              </a:rPr>
              <a:t>execve</a:t>
            </a:r>
            <a:r>
              <a:rPr lang="en-US" sz="1600" dirty="0">
                <a:solidFill>
                  <a:schemeClr val="accent1">
                    <a:lumMod val="75000"/>
                  </a:schemeClr>
                </a:solidFill>
                <a:latin typeface="Courier New" pitchFamily="49" charset="0"/>
              </a:rPr>
              <a:t>"</a:t>
            </a:r>
            <a:r>
              <a:rPr lang="en-US" sz="1600" dirty="0">
                <a:latin typeface="Courier New" pitchFamily="49" charset="0"/>
              </a:rPr>
              <a:t>);</a:t>
            </a:r>
          </a:p>
          <a:p>
            <a:r>
              <a:rPr lang="en-US" sz="1600" dirty="0">
                <a:latin typeface="Courier New" pitchFamily="49" charset="0"/>
              </a:rPr>
              <a:t>    exit(127);</a:t>
            </a:r>
          </a:p>
          <a:p>
            <a:r>
              <a:rPr lang="en-US" sz="1600" dirty="0">
                <a:latin typeface="Courier New" pitchFamily="49" charset="0"/>
              </a:rPr>
              <a:t>  } </a:t>
            </a:r>
            <a:r>
              <a:rPr lang="en-US" sz="1600" dirty="0">
                <a:solidFill>
                  <a:srgbClr val="7030A0"/>
                </a:solidFill>
                <a:latin typeface="Courier New" pitchFamily="49" charset="0"/>
              </a:rPr>
              <a:t>else</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add_job</a:t>
            </a:r>
            <a:r>
              <a:rPr lang="en-US" sz="1600" dirty="0">
                <a:latin typeface="Courier New" pitchFamily="49" charset="0"/>
              </a:rPr>
              <a:t>(</a:t>
            </a:r>
            <a:r>
              <a:rPr lang="en-US" sz="1600" dirty="0" err="1">
                <a:latin typeface="Courier New" pitchFamily="49" charset="0"/>
              </a:rPr>
              <a:t>pid</a:t>
            </a:r>
            <a:r>
              <a:rPr lang="en-US" sz="1600" dirty="0">
                <a:latin typeface="Courier New" pitchFamily="49" charset="0"/>
              </a:rPr>
              <a:t>, </a:t>
            </a:r>
            <a:r>
              <a:rPr lang="en-US" sz="1600" dirty="0" err="1">
                <a:latin typeface="Courier New" pitchFamily="49" charset="0"/>
              </a:rPr>
              <a:t>argv</a:t>
            </a:r>
            <a:r>
              <a:rPr lang="en-US" sz="1600" dirty="0">
                <a:latin typeface="Courier New" pitchFamily="49" charset="0"/>
              </a:rPr>
              <a:t>);</a:t>
            </a:r>
          </a:p>
          <a:p>
            <a:r>
              <a:rPr lang="en-US" sz="1600" dirty="0">
                <a:latin typeface="Courier New" pitchFamily="49" charset="0"/>
              </a:rPr>
              <a:t>  }</a:t>
            </a:r>
          </a:p>
          <a:p>
            <a:r>
              <a:rPr lang="en-US" sz="1600" dirty="0">
                <a:latin typeface="Courier New" pitchFamily="49" charset="0"/>
              </a:rPr>
              <a:t>}</a:t>
            </a:r>
          </a:p>
        </p:txBody>
      </p:sp>
      <p:cxnSp>
        <p:nvCxnSpPr>
          <p:cNvPr id="20" name="Straight Connector 19">
            <a:extLst>
              <a:ext uri="{FF2B5EF4-FFF2-40B4-BE49-F238E27FC236}">
                <a16:creationId xmlns:a16="http://schemas.microsoft.com/office/drawing/2014/main" id="{F8E453A0-E3AC-4ED6-B44A-DEBB0F7F6922}"/>
              </a:ext>
            </a:extLst>
          </p:cNvPr>
          <p:cNvCxnSpPr/>
          <p:nvPr/>
        </p:nvCxnSpPr>
        <p:spPr bwMode="auto">
          <a:xfrm>
            <a:off x="396875" y="6019800"/>
            <a:ext cx="5775325" cy="0"/>
          </a:xfrm>
          <a:prstGeom prst="line">
            <a:avLst/>
          </a:prstGeom>
          <a:noFill/>
          <a:ln w="19050">
            <a:solidFill>
              <a:srgbClr val="C00000"/>
            </a:solidFill>
            <a:miter lim="800000"/>
            <a:headEnd type="none" w="med" len="med"/>
            <a:tailEnd type="none" w="med" len="med"/>
          </a:ln>
          <a:effectLst/>
        </p:spPr>
      </p:cxnSp>
      <p:sp>
        <p:nvSpPr>
          <p:cNvPr id="21" name="TextBox 20">
            <a:extLst>
              <a:ext uri="{FF2B5EF4-FFF2-40B4-BE49-F238E27FC236}">
                <a16:creationId xmlns:a16="http://schemas.microsoft.com/office/drawing/2014/main" id="{FA6F3057-8F34-4DED-9AED-A8C7BE9DBA0C}"/>
              </a:ext>
            </a:extLst>
          </p:cNvPr>
          <p:cNvSpPr txBox="1"/>
          <p:nvPr/>
        </p:nvSpPr>
        <p:spPr>
          <a:xfrm>
            <a:off x="6172200" y="5835134"/>
            <a:ext cx="2438400" cy="369332"/>
          </a:xfrm>
          <a:prstGeom prst="rect">
            <a:avLst/>
          </a:prstGeom>
          <a:noFill/>
        </p:spPr>
        <p:txBody>
          <a:bodyPr wrap="square" rtlCol="0">
            <a:spAutoFit/>
          </a:bodyPr>
          <a:lstStyle/>
          <a:p>
            <a:r>
              <a:rPr lang="en-US" sz="1800" i="1" dirty="0">
                <a:solidFill>
                  <a:srgbClr val="C00000"/>
                </a:solidFill>
                <a:latin typeface="Calibri" pitchFamily="34" charset="0"/>
              </a:rPr>
              <a:t>SIGCHLD delivered</a:t>
            </a:r>
          </a:p>
        </p:txBody>
      </p:sp>
    </p:spTree>
    <p:extLst>
      <p:ext uri="{BB962C8B-B14F-4D97-AF65-F5344CB8AC3E}">
        <p14:creationId xmlns:p14="http://schemas.microsoft.com/office/powerpoint/2010/main" val="401705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381000" y="381000"/>
            <a:ext cx="7592093" cy="762000"/>
          </a:xfrm>
        </p:spPr>
        <p:txBody>
          <a:bodyPr/>
          <a:lstStyle/>
          <a:p>
            <a:r>
              <a:rPr lang="en-US"/>
              <a:t>Race Elimination</a:t>
            </a:r>
          </a:p>
        </p:txBody>
      </p:sp>
      <p:sp>
        <p:nvSpPr>
          <p:cNvPr id="951299" name="Rectangle 3"/>
          <p:cNvSpPr>
            <a:spLocks noGrp="1" noChangeArrowheads="1"/>
          </p:cNvSpPr>
          <p:nvPr>
            <p:ph type="body" idx="1"/>
          </p:nvPr>
        </p:nvSpPr>
        <p:spPr>
          <a:xfrm>
            <a:off x="391153" y="1143000"/>
            <a:ext cx="8219447" cy="5334000"/>
          </a:xfrm>
        </p:spPr>
        <p:txBody>
          <a:bodyPr/>
          <a:lstStyle/>
          <a:p>
            <a:r>
              <a:rPr lang="en-US" dirty="0"/>
              <a:t>Don’t share state</a:t>
            </a:r>
          </a:p>
          <a:p>
            <a:pPr lvl="1"/>
            <a:r>
              <a:rPr lang="en-US" dirty="0"/>
              <a:t>e.g. use malloc to generate separate copy of argument for each thread</a:t>
            </a:r>
          </a:p>
          <a:p>
            <a:pPr lvl="1"/>
            <a:endParaRPr lang="en-US" dirty="0"/>
          </a:p>
          <a:p>
            <a:r>
              <a:rPr lang="en-US" dirty="0"/>
              <a:t>Don’t check before using</a:t>
            </a:r>
          </a:p>
          <a:p>
            <a:pPr lvl="1"/>
            <a:r>
              <a:rPr lang="en-US" dirty="0"/>
              <a:t>Attempt to use, see if it failed</a:t>
            </a:r>
          </a:p>
          <a:p>
            <a:endParaRPr lang="en-US" dirty="0"/>
          </a:p>
          <a:p>
            <a:r>
              <a:rPr lang="en-US" dirty="0"/>
              <a:t>Use synchronization primitives</a:t>
            </a:r>
          </a:p>
          <a:p>
            <a:pPr lvl="1"/>
            <a:r>
              <a:rPr lang="en-US" dirty="0"/>
              <a:t>Which synchronization primitive? Depends on the situation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F486-2FD3-4433-9BEA-E24D4BE6AE5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48188FA-A8A7-4940-AF9D-E3BF1EB1C108}"/>
              </a:ext>
            </a:extLst>
          </p:cNvPr>
          <p:cNvSpPr>
            <a:spLocks noGrp="1"/>
          </p:cNvSpPr>
          <p:nvPr>
            <p:ph idx="1"/>
          </p:nvPr>
        </p:nvSpPr>
        <p:spPr/>
        <p:txBody>
          <a:bodyPr/>
          <a:lstStyle/>
          <a:p>
            <a:r>
              <a:rPr lang="en-US" dirty="0">
                <a:solidFill>
                  <a:schemeClr val="bg1">
                    <a:lumMod val="65000"/>
                  </a:schemeClr>
                </a:solidFill>
              </a:rPr>
              <a:t>Review: Races, Mutual Exclusion</a:t>
            </a:r>
          </a:p>
          <a:p>
            <a:r>
              <a:rPr lang="en-US" dirty="0"/>
              <a:t>Deadlock</a:t>
            </a:r>
          </a:p>
          <a:p>
            <a:r>
              <a:rPr lang="en-US" dirty="0">
                <a:solidFill>
                  <a:schemeClr val="bg1">
                    <a:lumMod val="65000"/>
                  </a:schemeClr>
                </a:solidFill>
              </a:rPr>
              <a:t>Semaphores, Events, and Queues</a:t>
            </a:r>
          </a:p>
          <a:p>
            <a:r>
              <a:rPr lang="en-US" dirty="0">
                <a:solidFill>
                  <a:schemeClr val="bg1">
                    <a:lumMod val="65000"/>
                  </a:schemeClr>
                </a:solidFill>
              </a:rPr>
              <a:t>Reader-Writer Locks and Starvation</a:t>
            </a:r>
          </a:p>
          <a:p>
            <a:r>
              <a:rPr lang="en-US" dirty="0">
                <a:solidFill>
                  <a:schemeClr val="bg1">
                    <a:lumMod val="65000"/>
                  </a:schemeClr>
                </a:solidFill>
              </a:rPr>
              <a:t>Thread-Safe API Design</a:t>
            </a:r>
          </a:p>
        </p:txBody>
      </p:sp>
    </p:spTree>
    <p:extLst>
      <p:ext uri="{BB962C8B-B14F-4D97-AF65-F5344CB8AC3E}">
        <p14:creationId xmlns:p14="http://schemas.microsoft.com/office/powerpoint/2010/main" val="24556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8A43-2F59-4B05-ABC4-1AA7BC0B75A8}"/>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2592A7B6-41CC-424A-A1A3-558085B33087}"/>
              </a:ext>
            </a:extLst>
          </p:cNvPr>
          <p:cNvSpPr>
            <a:spLocks noGrp="1"/>
          </p:cNvSpPr>
          <p:nvPr>
            <p:ph idx="1"/>
          </p:nvPr>
        </p:nvSpPr>
        <p:spPr>
          <a:xfrm>
            <a:off x="396875" y="1362075"/>
            <a:ext cx="4632325" cy="4972050"/>
          </a:xfrm>
        </p:spPr>
        <p:txBody>
          <a:bodyPr/>
          <a:lstStyle/>
          <a:p>
            <a:r>
              <a:rPr lang="en-US" dirty="0"/>
              <a:t>A program is </a:t>
            </a:r>
            <a:r>
              <a:rPr lang="en-US" i="1" dirty="0">
                <a:solidFill>
                  <a:srgbClr val="C00000"/>
                </a:solidFill>
              </a:rPr>
              <a:t>deadlocked</a:t>
            </a:r>
            <a:r>
              <a:rPr lang="en-US" dirty="0"/>
              <a:t> when it is waiting for an event which </a:t>
            </a:r>
            <a:r>
              <a:rPr lang="en-US" i="1" dirty="0">
                <a:solidFill>
                  <a:srgbClr val="C00000"/>
                </a:solidFill>
              </a:rPr>
              <a:t>cannot</a:t>
            </a:r>
            <a:r>
              <a:rPr lang="en-US" dirty="0"/>
              <a:t> ever happen</a:t>
            </a:r>
          </a:p>
          <a:p>
            <a:pPr lvl="1"/>
            <a:r>
              <a:rPr lang="en-US" dirty="0"/>
              <a:t>Mathematical impossibility, not just practical</a:t>
            </a:r>
          </a:p>
          <a:p>
            <a:pPr lvl="1"/>
            <a:endParaRPr lang="en-US" dirty="0"/>
          </a:p>
          <a:p>
            <a:r>
              <a:rPr lang="en-US" dirty="0"/>
              <a:t>Most common form:</a:t>
            </a:r>
          </a:p>
          <a:p>
            <a:pPr lvl="1"/>
            <a:r>
              <a:rPr lang="en-US" dirty="0"/>
              <a:t>Thread A is waiting for thread B to do something</a:t>
            </a:r>
          </a:p>
          <a:p>
            <a:pPr lvl="1"/>
            <a:r>
              <a:rPr lang="en-US" dirty="0"/>
              <a:t>Thread B is waiting for thread A to do something</a:t>
            </a:r>
          </a:p>
          <a:p>
            <a:pPr lvl="1"/>
            <a:r>
              <a:rPr lang="en-US" dirty="0"/>
              <a:t>Neither can make forward progress</a:t>
            </a:r>
          </a:p>
        </p:txBody>
      </p:sp>
      <p:pic>
        <p:nvPicPr>
          <p:cNvPr id="4" name="Picture 6" descr="https://lh3.googleusercontent.com/-q66TROhVilE/TXE1Fotn7OI/AAAAAAAAAIw/B3jfPvTZfCs/s1600/Deadlocking.gif">
            <a:extLst>
              <a:ext uri="{FF2B5EF4-FFF2-40B4-BE49-F238E27FC236}">
                <a16:creationId xmlns:a16="http://schemas.microsoft.com/office/drawing/2014/main" id="{D75C5753-7F09-407B-BC70-5C36B8310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362200"/>
            <a:ext cx="2533650" cy="2514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3172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6370-04FE-46ED-B750-37EBE566F391}"/>
              </a:ext>
            </a:extLst>
          </p:cNvPr>
          <p:cNvSpPr>
            <a:spLocks noGrp="1"/>
          </p:cNvSpPr>
          <p:nvPr>
            <p:ph type="title"/>
          </p:nvPr>
        </p:nvSpPr>
        <p:spPr>
          <a:xfrm>
            <a:off x="357018" y="435678"/>
            <a:ext cx="8177382" cy="762000"/>
          </a:xfrm>
        </p:spPr>
        <p:txBody>
          <a:bodyPr/>
          <a:lstStyle/>
          <a:p>
            <a:r>
              <a:rPr lang="en-US" dirty="0"/>
              <a:t>Deadlock caused by wrong locking order</a:t>
            </a:r>
          </a:p>
        </p:txBody>
      </p:sp>
      <p:sp>
        <p:nvSpPr>
          <p:cNvPr id="4" name="Rectangle 4">
            <a:extLst>
              <a:ext uri="{FF2B5EF4-FFF2-40B4-BE49-F238E27FC236}">
                <a16:creationId xmlns:a16="http://schemas.microsoft.com/office/drawing/2014/main" id="{FE452F41-57E3-477C-B454-4B8EB5FF87A9}"/>
              </a:ext>
            </a:extLst>
          </p:cNvPr>
          <p:cNvSpPr>
            <a:spLocks noChangeArrowheads="1"/>
          </p:cNvSpPr>
          <p:nvPr/>
        </p:nvSpPr>
        <p:spPr bwMode="auto">
          <a:xfrm>
            <a:off x="693135" y="1295399"/>
            <a:ext cx="3640740" cy="2215991"/>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void *thread_1(void *</a:t>
            </a:r>
            <a:r>
              <a:rPr lang="en-US" sz="1600" dirty="0" err="1">
                <a:latin typeface="Courier New" pitchFamily="49" charset="0"/>
              </a:rPr>
              <a:t>arg</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solidFill>
                  <a:srgbClr val="FF0000"/>
                </a:solidFill>
                <a:latin typeface="Courier New" pitchFamily="49" charset="0"/>
              </a:rPr>
              <a:t>&amp;mA</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solidFill>
                  <a:srgbClr val="FF0000"/>
                </a:solidFill>
                <a:latin typeface="Courier New" pitchFamily="49" charset="0"/>
              </a:rPr>
              <a:t>&amp;</a:t>
            </a:r>
            <a:r>
              <a:rPr lang="en-US" sz="1600" dirty="0" err="1">
                <a:solidFill>
                  <a:srgbClr val="FF0000"/>
                </a:solidFill>
                <a:latin typeface="Courier New" pitchFamily="49" charset="0"/>
              </a:rPr>
              <a:t>mB</a:t>
            </a:r>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  // do stuff ...</a:t>
            </a:r>
          </a:p>
          <a:p>
            <a:endParaRPr lang="en-US" sz="1600" dirty="0">
              <a:latin typeface="Courier New" pitchFamily="49" charset="0"/>
            </a:endParaRP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(&amp;mA);</a:t>
            </a: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a:t>
            </a:r>
            <a:r>
              <a:rPr lang="en-US" sz="1600" dirty="0" err="1">
                <a:latin typeface="Courier New" pitchFamily="49" charset="0"/>
              </a:rPr>
              <a:t>mB</a:t>
            </a:r>
            <a:r>
              <a:rPr lang="en-US" sz="1600" dirty="0">
                <a:latin typeface="Courier New" pitchFamily="49" charset="0"/>
              </a:rPr>
              <a:t>);</a:t>
            </a:r>
          </a:p>
          <a:p>
            <a:r>
              <a:rPr lang="en-US" sz="1600" dirty="0">
                <a:latin typeface="Courier New" pitchFamily="49" charset="0"/>
              </a:rPr>
              <a:t>}</a:t>
            </a:r>
          </a:p>
        </p:txBody>
      </p:sp>
      <p:sp>
        <p:nvSpPr>
          <p:cNvPr id="5" name="Rectangle 4">
            <a:extLst>
              <a:ext uri="{FF2B5EF4-FFF2-40B4-BE49-F238E27FC236}">
                <a16:creationId xmlns:a16="http://schemas.microsoft.com/office/drawing/2014/main" id="{EFCBD0B3-9499-4274-A566-C5F01BDFB683}"/>
              </a:ext>
            </a:extLst>
          </p:cNvPr>
          <p:cNvSpPr>
            <a:spLocks noChangeArrowheads="1"/>
          </p:cNvSpPr>
          <p:nvPr/>
        </p:nvSpPr>
        <p:spPr bwMode="auto">
          <a:xfrm>
            <a:off x="4884135" y="1295398"/>
            <a:ext cx="3640740" cy="2215991"/>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void *thread_2(void *</a:t>
            </a:r>
            <a:r>
              <a:rPr lang="en-US" sz="1600" dirty="0" err="1">
                <a:latin typeface="Courier New" pitchFamily="49" charset="0"/>
              </a:rPr>
              <a:t>arg</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solidFill>
                  <a:srgbClr val="CC00CC"/>
                </a:solidFill>
                <a:latin typeface="Courier New" pitchFamily="49" charset="0"/>
              </a:rPr>
              <a:t>&amp;</a:t>
            </a:r>
            <a:r>
              <a:rPr lang="en-US" sz="1600" dirty="0" err="1">
                <a:solidFill>
                  <a:srgbClr val="CC00CC"/>
                </a:solidFill>
                <a:latin typeface="Courier New" pitchFamily="49" charset="0"/>
              </a:rPr>
              <a:t>mB</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solidFill>
                  <a:srgbClr val="CC00CC"/>
                </a:solidFill>
                <a:latin typeface="Courier New" pitchFamily="49" charset="0"/>
              </a:rPr>
              <a:t>&amp;mA</a:t>
            </a:r>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  // do stuff ...</a:t>
            </a:r>
          </a:p>
          <a:p>
            <a:endParaRPr lang="en-US" sz="1600" dirty="0">
              <a:latin typeface="Courier New" pitchFamily="49" charset="0"/>
            </a:endParaRP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a:t>
            </a:r>
            <a:r>
              <a:rPr lang="en-US" sz="1600" dirty="0" err="1">
                <a:latin typeface="Courier New" pitchFamily="49" charset="0"/>
              </a:rPr>
              <a:t>mB</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(&amp;mA);</a:t>
            </a:r>
          </a:p>
          <a:p>
            <a:r>
              <a:rPr lang="en-US" sz="1600" dirty="0">
                <a:latin typeface="Courier New" pitchFamily="49" charset="0"/>
              </a:rPr>
              <a:t>}</a:t>
            </a:r>
          </a:p>
        </p:txBody>
      </p:sp>
      <p:sp>
        <p:nvSpPr>
          <p:cNvPr id="6" name="TextBox 5">
            <a:extLst>
              <a:ext uri="{FF2B5EF4-FFF2-40B4-BE49-F238E27FC236}">
                <a16:creationId xmlns:a16="http://schemas.microsoft.com/office/drawing/2014/main" id="{5681B3CC-459E-4137-BA10-75C2713348CD}"/>
              </a:ext>
            </a:extLst>
          </p:cNvPr>
          <p:cNvSpPr txBox="1"/>
          <p:nvPr/>
        </p:nvSpPr>
        <p:spPr>
          <a:xfrm>
            <a:off x="5981700" y="6237656"/>
            <a:ext cx="2933700" cy="369332"/>
          </a:xfrm>
          <a:prstGeom prst="rect">
            <a:avLst/>
          </a:prstGeom>
          <a:solidFill>
            <a:srgbClr val="FFC000"/>
          </a:solidFill>
        </p:spPr>
        <p:txBody>
          <a:bodyPr wrap="square" rtlCol="0">
            <a:spAutoFit/>
          </a:bodyPr>
          <a:lstStyle/>
          <a:p>
            <a:r>
              <a:rPr lang="en-US" sz="1800" dirty="0">
                <a:latin typeface="Calibri" pitchFamily="34" charset="0"/>
              </a:rPr>
              <a:t>Live coding demo: deadlocks</a:t>
            </a:r>
          </a:p>
        </p:txBody>
      </p:sp>
    </p:spTree>
    <p:extLst>
      <p:ext uri="{BB962C8B-B14F-4D97-AF65-F5344CB8AC3E}">
        <p14:creationId xmlns:p14="http://schemas.microsoft.com/office/powerpoint/2010/main" val="90150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bwMode="auto">
          <a:xfrm>
            <a:off x="1424337" y="4286248"/>
            <a:ext cx="943505" cy="850392"/>
          </a:xfrm>
          <a:prstGeom prst="rect">
            <a:avLst/>
          </a:prstGeom>
          <a:solidFill>
            <a:schemeClr val="bg2">
              <a:lumMod val="40000"/>
              <a:lumOff val="60000"/>
              <a:alpha val="32000"/>
            </a:schemeClr>
          </a:solidFill>
          <a:ln w="25400">
            <a:noFill/>
            <a:round/>
            <a:headEnd/>
            <a:tailEnd/>
          </a:ln>
          <a:effectLst/>
        </p:spPr>
        <p:txBody>
          <a:bodyPr wrap="none" rtlCol="0" anchor="ctr">
            <a:spAutoFit/>
          </a:bodyPr>
          <a:lstStyle/>
          <a:p>
            <a:pPr algn="ctr"/>
            <a:endParaRPr lang="en-US"/>
          </a:p>
        </p:txBody>
      </p:sp>
      <p:sp>
        <p:nvSpPr>
          <p:cNvPr id="860193" name="Rectangle 33"/>
          <p:cNvSpPr>
            <a:spLocks noGrp="1" noChangeArrowheads="1"/>
          </p:cNvSpPr>
          <p:nvPr>
            <p:ph type="title"/>
          </p:nvPr>
        </p:nvSpPr>
        <p:spPr/>
        <p:txBody>
          <a:bodyPr/>
          <a:lstStyle/>
          <a:p>
            <a:r>
              <a:rPr lang="en-US" dirty="0"/>
              <a:t>Deadlock Visualized in Progress Graph</a:t>
            </a:r>
          </a:p>
        </p:txBody>
      </p:sp>
      <p:sp>
        <p:nvSpPr>
          <p:cNvPr id="860192" name="Text Box 32"/>
          <p:cNvSpPr txBox="1">
            <a:spLocks noChangeArrowheads="1"/>
          </p:cNvSpPr>
          <p:nvPr/>
        </p:nvSpPr>
        <p:spPr bwMode="auto">
          <a:xfrm>
            <a:off x="5737225" y="1381125"/>
            <a:ext cx="3105150" cy="4154984"/>
          </a:xfrm>
          <a:prstGeom prst="rect">
            <a:avLst/>
          </a:prstGeom>
          <a:noFill/>
          <a:ln w="25400">
            <a:noFill/>
            <a:miter lim="800000"/>
            <a:headEnd/>
            <a:tailEnd/>
          </a:ln>
          <a:effectLst/>
        </p:spPr>
        <p:txBody>
          <a:bodyPr wrap="square" tIns="0" bIns="0">
            <a:spAutoFit/>
          </a:bodyPr>
          <a:lstStyle/>
          <a:p>
            <a:pPr algn="l"/>
            <a:r>
              <a:rPr lang="en-US" sz="1800" dirty="0">
                <a:latin typeface="+mn-lt"/>
              </a:rPr>
              <a:t>Any trajectory that enters</a:t>
            </a:r>
          </a:p>
          <a:p>
            <a:pPr algn="l"/>
            <a:r>
              <a:rPr lang="en-US" sz="1800" dirty="0">
                <a:latin typeface="+mn-lt"/>
              </a:rPr>
              <a:t>the </a:t>
            </a:r>
            <a:r>
              <a:rPr lang="en-US" sz="1800" i="1" dirty="0">
                <a:solidFill>
                  <a:srgbClr val="C00000"/>
                </a:solidFill>
                <a:latin typeface="+mn-lt"/>
              </a:rPr>
              <a:t>deadlock region </a:t>
            </a:r>
            <a:r>
              <a:rPr lang="en-US" sz="1800" dirty="0">
                <a:latin typeface="+mn-lt"/>
              </a:rPr>
              <a:t>will</a:t>
            </a:r>
          </a:p>
          <a:p>
            <a:pPr algn="l"/>
            <a:r>
              <a:rPr lang="en-US" sz="1800" dirty="0">
                <a:latin typeface="+mn-lt"/>
              </a:rPr>
              <a:t>eventually reach the</a:t>
            </a:r>
          </a:p>
          <a:p>
            <a:pPr algn="l"/>
            <a:r>
              <a:rPr lang="en-US" sz="1800" i="1" dirty="0">
                <a:solidFill>
                  <a:srgbClr val="C00000"/>
                </a:solidFill>
                <a:latin typeface="+mn-lt"/>
              </a:rPr>
              <a:t>deadlock state</a:t>
            </a:r>
            <a:r>
              <a:rPr lang="en-US" sz="1800" dirty="0">
                <a:solidFill>
                  <a:srgbClr val="C00000"/>
                </a:solidFill>
                <a:latin typeface="+mn-lt"/>
              </a:rPr>
              <a:t> </a:t>
            </a:r>
            <a:r>
              <a:rPr lang="en-US" sz="1800" dirty="0">
                <a:latin typeface="+mn-lt"/>
              </a:rPr>
              <a:t>where each thread is waiting for the other to release a lock </a:t>
            </a:r>
          </a:p>
          <a:p>
            <a:pPr algn="l"/>
            <a:endParaRPr lang="en-US" sz="1800" dirty="0">
              <a:latin typeface="+mn-lt"/>
            </a:endParaRPr>
          </a:p>
          <a:p>
            <a:pPr algn="l"/>
            <a:r>
              <a:rPr lang="en-US" sz="1800" dirty="0">
                <a:latin typeface="+mn-lt"/>
              </a:rPr>
              <a:t>Other trajectories luck out and skirt the deadlock region</a:t>
            </a:r>
          </a:p>
          <a:p>
            <a:pPr algn="l"/>
            <a:endParaRPr lang="en-US" sz="1800" dirty="0">
              <a:latin typeface="+mn-lt"/>
            </a:endParaRPr>
          </a:p>
          <a:p>
            <a:pPr algn="l"/>
            <a:r>
              <a:rPr lang="en-US" sz="1800" dirty="0">
                <a:latin typeface="+mn-lt"/>
              </a:rPr>
              <a:t>Unfortunate fact: trajectory variations may mean deadlock bugs are nondeterministic</a:t>
            </a:r>
            <a:br>
              <a:rPr lang="en-US" sz="1800" dirty="0">
                <a:latin typeface="+mn-lt"/>
              </a:rPr>
            </a:br>
            <a:r>
              <a:rPr lang="en-US" sz="1800" dirty="0">
                <a:latin typeface="+mn-lt"/>
              </a:rPr>
              <a:t>(don’t always manifest, making them hard to debug)</a:t>
            </a:r>
          </a:p>
        </p:txBody>
      </p:sp>
      <p:sp>
        <p:nvSpPr>
          <p:cNvPr id="33" name="Line 4"/>
          <p:cNvSpPr>
            <a:spLocks noChangeAspect="1" noChangeShapeType="1"/>
          </p:cNvSpPr>
          <p:nvPr/>
        </p:nvSpPr>
        <p:spPr bwMode="auto">
          <a:xfrm flipV="1">
            <a:off x="860439" y="5664200"/>
            <a:ext cx="3810000" cy="0"/>
          </a:xfrm>
          <a:prstGeom prst="line">
            <a:avLst/>
          </a:prstGeom>
          <a:noFill/>
          <a:ln w="12700">
            <a:solidFill>
              <a:schemeClr val="tx1"/>
            </a:solidFill>
            <a:round/>
            <a:headEnd/>
            <a:tailEnd/>
          </a:ln>
          <a:effectLst/>
        </p:spPr>
        <p:txBody>
          <a:bodyPr anchor="ctr">
            <a:spAutoFit/>
          </a:bodyPr>
          <a:lstStyle/>
          <a:p>
            <a:endParaRPr lang="en-US" sz="2000" dirty="0">
              <a:latin typeface="Calibri" pitchFamily="34" charset="0"/>
            </a:endParaRPr>
          </a:p>
        </p:txBody>
      </p:sp>
      <p:sp>
        <p:nvSpPr>
          <p:cNvPr id="34" name="Line 5"/>
          <p:cNvSpPr>
            <a:spLocks noChangeAspect="1" noChangeShapeType="1"/>
          </p:cNvSpPr>
          <p:nvPr/>
        </p:nvSpPr>
        <p:spPr bwMode="auto">
          <a:xfrm flipH="1" flipV="1">
            <a:off x="860439" y="1824038"/>
            <a:ext cx="0" cy="3840162"/>
          </a:xfrm>
          <a:prstGeom prst="line">
            <a:avLst/>
          </a:prstGeom>
          <a:noFill/>
          <a:ln w="12700">
            <a:solidFill>
              <a:schemeClr val="tx1"/>
            </a:solidFill>
            <a:round/>
            <a:headEnd/>
            <a:tailEnd/>
          </a:ln>
          <a:effectLst/>
        </p:spPr>
        <p:txBody>
          <a:bodyPr anchor="ctr">
            <a:spAutoFit/>
          </a:bodyPr>
          <a:lstStyle/>
          <a:p>
            <a:endParaRPr lang="en-US" sz="2000" dirty="0">
              <a:latin typeface="Calibri" pitchFamily="34" charset="0"/>
            </a:endParaRPr>
          </a:p>
        </p:txBody>
      </p:sp>
      <p:sp>
        <p:nvSpPr>
          <p:cNvPr id="45" name="Text Box 41"/>
          <p:cNvSpPr txBox="1">
            <a:spLocks noChangeAspect="1" noChangeArrowheads="1"/>
          </p:cNvSpPr>
          <p:nvPr/>
        </p:nvSpPr>
        <p:spPr bwMode="auto">
          <a:xfrm>
            <a:off x="4649160" y="5495925"/>
            <a:ext cx="1120820" cy="400110"/>
          </a:xfrm>
          <a:prstGeom prst="rect">
            <a:avLst/>
          </a:prstGeom>
          <a:noFill/>
          <a:ln w="25400">
            <a:noFill/>
            <a:miter lim="800000"/>
            <a:headEnd/>
            <a:tailEnd/>
          </a:ln>
          <a:effectLst/>
        </p:spPr>
        <p:txBody>
          <a:bodyPr wrap="none" anchor="ctr">
            <a:spAutoFit/>
          </a:bodyPr>
          <a:lstStyle/>
          <a:p>
            <a:pPr algn="ctr"/>
            <a:r>
              <a:rPr lang="en-US" sz="2000" dirty="0">
                <a:latin typeface="Calibri" pitchFamily="34" charset="0"/>
              </a:rPr>
              <a:t>Thread 0</a:t>
            </a:r>
          </a:p>
        </p:txBody>
      </p:sp>
      <p:sp>
        <p:nvSpPr>
          <p:cNvPr id="46" name="Text Box 42"/>
          <p:cNvSpPr txBox="1">
            <a:spLocks noChangeAspect="1" noChangeArrowheads="1"/>
          </p:cNvSpPr>
          <p:nvPr/>
        </p:nvSpPr>
        <p:spPr bwMode="auto">
          <a:xfrm>
            <a:off x="305111" y="1395453"/>
            <a:ext cx="1118916" cy="400110"/>
          </a:xfrm>
          <a:prstGeom prst="rect">
            <a:avLst/>
          </a:prstGeom>
          <a:noFill/>
          <a:ln w="25400">
            <a:noFill/>
            <a:miter lim="800000"/>
            <a:headEnd/>
            <a:tailEnd/>
          </a:ln>
          <a:effectLst/>
        </p:spPr>
        <p:txBody>
          <a:bodyPr wrap="none" anchor="ctr">
            <a:spAutoFit/>
          </a:bodyPr>
          <a:lstStyle/>
          <a:p>
            <a:pPr algn="ctr"/>
            <a:r>
              <a:rPr lang="en-US" sz="2000" dirty="0">
                <a:latin typeface="Calibri" pitchFamily="34" charset="0"/>
              </a:rPr>
              <a:t>Thread 1</a:t>
            </a:r>
          </a:p>
        </p:txBody>
      </p:sp>
      <p:sp>
        <p:nvSpPr>
          <p:cNvPr id="99" name="Text Box 8"/>
          <p:cNvSpPr txBox="1">
            <a:spLocks noChangeAspect="1" noChangeArrowheads="1"/>
          </p:cNvSpPr>
          <p:nvPr/>
        </p:nvSpPr>
        <p:spPr bwMode="auto">
          <a:xfrm>
            <a:off x="1149261" y="5791200"/>
            <a:ext cx="550151"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L(b)</a:t>
            </a:r>
          </a:p>
        </p:txBody>
      </p:sp>
      <p:sp>
        <p:nvSpPr>
          <p:cNvPr id="100" name="Text Box 9"/>
          <p:cNvSpPr txBox="1">
            <a:spLocks noChangeAspect="1" noChangeArrowheads="1"/>
          </p:cNvSpPr>
          <p:nvPr/>
        </p:nvSpPr>
        <p:spPr bwMode="auto">
          <a:xfrm>
            <a:off x="3028520" y="5791200"/>
            <a:ext cx="603050"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U(b)</a:t>
            </a:r>
          </a:p>
        </p:txBody>
      </p:sp>
      <p:sp>
        <p:nvSpPr>
          <p:cNvPr id="101" name="Text Box 20"/>
          <p:cNvSpPr txBox="1">
            <a:spLocks noChangeAspect="1" noChangeArrowheads="1"/>
          </p:cNvSpPr>
          <p:nvPr/>
        </p:nvSpPr>
        <p:spPr bwMode="auto">
          <a:xfrm>
            <a:off x="2097575" y="5791200"/>
            <a:ext cx="540533"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L(a)</a:t>
            </a:r>
          </a:p>
        </p:txBody>
      </p:sp>
      <p:sp>
        <p:nvSpPr>
          <p:cNvPr id="102" name="Text Box 22"/>
          <p:cNvSpPr txBox="1">
            <a:spLocks noChangeAspect="1" noChangeArrowheads="1"/>
          </p:cNvSpPr>
          <p:nvPr/>
        </p:nvSpPr>
        <p:spPr bwMode="auto">
          <a:xfrm>
            <a:off x="3959554" y="5791200"/>
            <a:ext cx="593432"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U(a)</a:t>
            </a:r>
          </a:p>
        </p:txBody>
      </p:sp>
      <p:sp>
        <p:nvSpPr>
          <p:cNvPr id="103" name="Line 10"/>
          <p:cNvSpPr>
            <a:spLocks noChangeAspect="1" noChangeShapeType="1"/>
          </p:cNvSpPr>
          <p:nvPr/>
        </p:nvSpPr>
        <p:spPr bwMode="auto">
          <a:xfrm rot="-5400000">
            <a:off x="786607" y="5063331"/>
            <a:ext cx="0" cy="122237"/>
          </a:xfrm>
          <a:prstGeom prst="line">
            <a:avLst/>
          </a:prstGeom>
          <a:noFill/>
          <a:ln w="25400">
            <a:solidFill>
              <a:schemeClr val="tx1"/>
            </a:solidFill>
            <a:round/>
            <a:headEnd/>
            <a:tailEnd/>
          </a:ln>
          <a:effectLst/>
        </p:spPr>
        <p:txBody>
          <a:bodyPr wrap="none" anchor="ctr">
            <a:spAutoFit/>
          </a:bodyPr>
          <a:lstStyle/>
          <a:p>
            <a:endParaRPr lang="en-US" sz="1800">
              <a:latin typeface="+mn-lt"/>
            </a:endParaRPr>
          </a:p>
        </p:txBody>
      </p:sp>
      <p:sp>
        <p:nvSpPr>
          <p:cNvPr id="104" name="Line 11"/>
          <p:cNvSpPr>
            <a:spLocks noChangeAspect="1" noChangeShapeType="1"/>
          </p:cNvSpPr>
          <p:nvPr/>
        </p:nvSpPr>
        <p:spPr bwMode="auto">
          <a:xfrm rot="-5400000">
            <a:off x="786606" y="3358357"/>
            <a:ext cx="4763" cy="127000"/>
          </a:xfrm>
          <a:prstGeom prst="line">
            <a:avLst/>
          </a:prstGeom>
          <a:noFill/>
          <a:ln w="25400">
            <a:solidFill>
              <a:schemeClr val="tx1"/>
            </a:solidFill>
            <a:round/>
            <a:headEnd/>
            <a:tailEnd/>
          </a:ln>
          <a:effectLst/>
        </p:spPr>
        <p:txBody>
          <a:bodyPr anchor="ctr">
            <a:spAutoFit/>
          </a:bodyPr>
          <a:lstStyle/>
          <a:p>
            <a:endParaRPr lang="en-US" sz="1800">
              <a:latin typeface="+mn-lt"/>
            </a:endParaRPr>
          </a:p>
        </p:txBody>
      </p:sp>
      <p:sp>
        <p:nvSpPr>
          <p:cNvPr id="105" name="Text Box 12"/>
          <p:cNvSpPr txBox="1">
            <a:spLocks noChangeAspect="1" noChangeArrowheads="1"/>
          </p:cNvSpPr>
          <p:nvPr/>
        </p:nvSpPr>
        <p:spPr bwMode="auto">
          <a:xfrm>
            <a:off x="138113" y="3239573"/>
            <a:ext cx="593432"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U(a)</a:t>
            </a:r>
          </a:p>
        </p:txBody>
      </p:sp>
      <p:sp>
        <p:nvSpPr>
          <p:cNvPr id="106" name="Text Box 17"/>
          <p:cNvSpPr txBox="1">
            <a:spLocks noChangeAspect="1" noChangeArrowheads="1"/>
          </p:cNvSpPr>
          <p:nvPr/>
        </p:nvSpPr>
        <p:spPr bwMode="auto">
          <a:xfrm>
            <a:off x="189659" y="4939784"/>
            <a:ext cx="540533"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L(a)</a:t>
            </a:r>
          </a:p>
        </p:txBody>
      </p:sp>
      <p:sp>
        <p:nvSpPr>
          <p:cNvPr id="107" name="Line 25"/>
          <p:cNvSpPr>
            <a:spLocks noChangeAspect="1" noChangeShapeType="1"/>
          </p:cNvSpPr>
          <p:nvPr/>
        </p:nvSpPr>
        <p:spPr bwMode="auto">
          <a:xfrm rot="-5400000">
            <a:off x="786607" y="4225131"/>
            <a:ext cx="0" cy="122237"/>
          </a:xfrm>
          <a:prstGeom prst="line">
            <a:avLst/>
          </a:prstGeom>
          <a:noFill/>
          <a:ln w="25400">
            <a:solidFill>
              <a:schemeClr val="tx1"/>
            </a:solidFill>
            <a:round/>
            <a:headEnd/>
            <a:tailEnd/>
          </a:ln>
          <a:effectLst/>
        </p:spPr>
        <p:txBody>
          <a:bodyPr wrap="none" anchor="ctr">
            <a:spAutoFit/>
          </a:bodyPr>
          <a:lstStyle/>
          <a:p>
            <a:endParaRPr lang="en-US" sz="1800">
              <a:latin typeface="+mn-lt"/>
            </a:endParaRPr>
          </a:p>
        </p:txBody>
      </p:sp>
      <p:sp>
        <p:nvSpPr>
          <p:cNvPr id="108" name="Text Box 26"/>
          <p:cNvSpPr txBox="1">
            <a:spLocks noChangeAspect="1" noChangeArrowheads="1"/>
          </p:cNvSpPr>
          <p:nvPr/>
        </p:nvSpPr>
        <p:spPr bwMode="auto">
          <a:xfrm>
            <a:off x="189659" y="4107642"/>
            <a:ext cx="550151"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L(b)</a:t>
            </a:r>
          </a:p>
        </p:txBody>
      </p:sp>
      <p:sp>
        <p:nvSpPr>
          <p:cNvPr id="109" name="Line 27"/>
          <p:cNvSpPr>
            <a:spLocks noChangeAspect="1" noChangeShapeType="1"/>
          </p:cNvSpPr>
          <p:nvPr/>
        </p:nvSpPr>
        <p:spPr bwMode="auto">
          <a:xfrm rot="-5400000">
            <a:off x="786606" y="2507457"/>
            <a:ext cx="4763" cy="127000"/>
          </a:xfrm>
          <a:prstGeom prst="line">
            <a:avLst/>
          </a:prstGeom>
          <a:noFill/>
          <a:ln w="25400">
            <a:solidFill>
              <a:schemeClr val="tx1"/>
            </a:solidFill>
            <a:round/>
            <a:headEnd/>
            <a:tailEnd/>
          </a:ln>
          <a:effectLst/>
        </p:spPr>
        <p:txBody>
          <a:bodyPr anchor="ctr">
            <a:spAutoFit/>
          </a:bodyPr>
          <a:lstStyle/>
          <a:p>
            <a:endParaRPr lang="en-US" sz="1800">
              <a:latin typeface="+mn-lt"/>
            </a:endParaRPr>
          </a:p>
        </p:txBody>
      </p:sp>
      <p:sp>
        <p:nvSpPr>
          <p:cNvPr id="110" name="Text Box 28"/>
          <p:cNvSpPr txBox="1">
            <a:spLocks noChangeAspect="1" noChangeArrowheads="1"/>
          </p:cNvSpPr>
          <p:nvPr/>
        </p:nvSpPr>
        <p:spPr bwMode="auto">
          <a:xfrm>
            <a:off x="138113" y="2400683"/>
            <a:ext cx="603050"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U(b)</a:t>
            </a:r>
          </a:p>
        </p:txBody>
      </p:sp>
      <p:sp>
        <p:nvSpPr>
          <p:cNvPr id="111" name="Line 6"/>
          <p:cNvSpPr>
            <a:spLocks noChangeAspect="1" noChangeShapeType="1"/>
          </p:cNvSpPr>
          <p:nvPr/>
        </p:nvSpPr>
        <p:spPr bwMode="auto">
          <a:xfrm>
            <a:off x="1455737" y="5664200"/>
            <a:ext cx="0" cy="122237"/>
          </a:xfrm>
          <a:prstGeom prst="line">
            <a:avLst/>
          </a:prstGeom>
          <a:noFill/>
          <a:ln w="25400">
            <a:solidFill>
              <a:schemeClr val="tx1"/>
            </a:solidFill>
            <a:round/>
            <a:headEnd/>
            <a:tailEnd/>
          </a:ln>
          <a:effectLst/>
        </p:spPr>
        <p:txBody>
          <a:bodyPr wrap="none" anchor="ctr">
            <a:spAutoFit/>
          </a:bodyPr>
          <a:lstStyle/>
          <a:p>
            <a:endParaRPr lang="en-US"/>
          </a:p>
        </p:txBody>
      </p:sp>
      <p:sp>
        <p:nvSpPr>
          <p:cNvPr id="112" name="Line 7"/>
          <p:cNvSpPr>
            <a:spLocks noChangeAspect="1" noChangeShapeType="1"/>
          </p:cNvSpPr>
          <p:nvPr/>
        </p:nvSpPr>
        <p:spPr bwMode="auto">
          <a:xfrm>
            <a:off x="3323695" y="5664200"/>
            <a:ext cx="6350" cy="127000"/>
          </a:xfrm>
          <a:prstGeom prst="line">
            <a:avLst/>
          </a:prstGeom>
          <a:noFill/>
          <a:ln w="25400">
            <a:solidFill>
              <a:schemeClr val="tx1"/>
            </a:solidFill>
            <a:round/>
            <a:headEnd/>
            <a:tailEnd/>
          </a:ln>
          <a:effectLst/>
        </p:spPr>
        <p:txBody>
          <a:bodyPr anchor="ctr">
            <a:spAutoFit/>
          </a:bodyPr>
          <a:lstStyle/>
          <a:p>
            <a:endParaRPr lang="en-US"/>
          </a:p>
        </p:txBody>
      </p:sp>
      <p:sp>
        <p:nvSpPr>
          <p:cNvPr id="113" name="Line 19"/>
          <p:cNvSpPr>
            <a:spLocks noChangeAspect="1" noChangeShapeType="1"/>
          </p:cNvSpPr>
          <p:nvPr/>
        </p:nvSpPr>
        <p:spPr bwMode="auto">
          <a:xfrm>
            <a:off x="2386541" y="5664200"/>
            <a:ext cx="6350" cy="127000"/>
          </a:xfrm>
          <a:prstGeom prst="line">
            <a:avLst/>
          </a:prstGeom>
          <a:noFill/>
          <a:ln w="25400">
            <a:solidFill>
              <a:schemeClr val="tx1"/>
            </a:solidFill>
            <a:round/>
            <a:headEnd/>
            <a:tailEnd/>
          </a:ln>
          <a:effectLst/>
        </p:spPr>
        <p:txBody>
          <a:bodyPr anchor="ctr">
            <a:spAutoFit/>
          </a:bodyPr>
          <a:lstStyle/>
          <a:p>
            <a:endParaRPr lang="en-US"/>
          </a:p>
        </p:txBody>
      </p:sp>
      <p:sp>
        <p:nvSpPr>
          <p:cNvPr id="114" name="Line 21"/>
          <p:cNvSpPr>
            <a:spLocks noChangeAspect="1" noChangeShapeType="1"/>
          </p:cNvSpPr>
          <p:nvPr/>
        </p:nvSpPr>
        <p:spPr bwMode="auto">
          <a:xfrm>
            <a:off x="4260850" y="5664200"/>
            <a:ext cx="6350" cy="127000"/>
          </a:xfrm>
          <a:prstGeom prst="line">
            <a:avLst/>
          </a:prstGeom>
          <a:noFill/>
          <a:ln w="25400">
            <a:solidFill>
              <a:schemeClr val="tx1"/>
            </a:solidFill>
            <a:round/>
            <a:headEnd/>
            <a:tailEnd/>
          </a:ln>
          <a:effectLst/>
        </p:spPr>
        <p:txBody>
          <a:bodyPr anchor="ctr">
            <a:spAutoFit/>
          </a:bodyPr>
          <a:lstStyle/>
          <a:p>
            <a:endParaRPr lang="en-US"/>
          </a:p>
        </p:txBody>
      </p:sp>
      <p:sp>
        <p:nvSpPr>
          <p:cNvPr id="115" name="Rectangle 114"/>
          <p:cNvSpPr/>
          <p:nvPr/>
        </p:nvSpPr>
        <p:spPr bwMode="auto">
          <a:xfrm>
            <a:off x="1424337" y="2568575"/>
            <a:ext cx="1899358" cy="1717674"/>
          </a:xfrm>
          <a:prstGeom prst="rect">
            <a:avLst/>
          </a:prstGeom>
          <a:solidFill>
            <a:srgbClr val="EBAFAF">
              <a:alpha val="50196"/>
            </a:srgbClr>
          </a:solidFill>
          <a:ln w="25400">
            <a:noFill/>
            <a:round/>
            <a:headEnd/>
            <a:tailEnd/>
          </a:ln>
          <a:effectLst/>
        </p:spPr>
        <p:txBody>
          <a:bodyPr wrap="none" rtlCol="0" anchor="ctr">
            <a:spAutoFit/>
          </a:bodyPr>
          <a:lstStyle/>
          <a:p>
            <a:pPr algn="ctr"/>
            <a:endParaRPr lang="en-US"/>
          </a:p>
        </p:txBody>
      </p:sp>
      <p:sp>
        <p:nvSpPr>
          <p:cNvPr id="116" name="Rectangle 115"/>
          <p:cNvSpPr/>
          <p:nvPr/>
        </p:nvSpPr>
        <p:spPr bwMode="auto">
          <a:xfrm>
            <a:off x="2367842" y="3429000"/>
            <a:ext cx="1899358" cy="1717674"/>
          </a:xfrm>
          <a:prstGeom prst="rect">
            <a:avLst/>
          </a:prstGeom>
          <a:solidFill>
            <a:srgbClr val="EBAFAF">
              <a:alpha val="50196"/>
            </a:srgbClr>
          </a:solidFill>
          <a:ln w="25400">
            <a:noFill/>
            <a:round/>
            <a:headEnd/>
            <a:tailEnd/>
          </a:ln>
          <a:effectLst/>
        </p:spPr>
        <p:txBody>
          <a:bodyPr wrap="none" rtlCol="0" anchor="ctr">
            <a:spAutoFit/>
          </a:bodyPr>
          <a:lstStyle/>
          <a:p>
            <a:pPr algn="ctr"/>
            <a:endParaRPr lang="en-US"/>
          </a:p>
        </p:txBody>
      </p:sp>
      <p:sp>
        <p:nvSpPr>
          <p:cNvPr id="117" name="TextBox 116"/>
          <p:cNvSpPr txBox="1"/>
          <p:nvPr/>
        </p:nvSpPr>
        <p:spPr>
          <a:xfrm>
            <a:off x="1458730" y="2602468"/>
            <a:ext cx="1885565" cy="646331"/>
          </a:xfrm>
          <a:prstGeom prst="rect">
            <a:avLst/>
          </a:prstGeom>
          <a:noFill/>
        </p:spPr>
        <p:txBody>
          <a:bodyPr wrap="none" rtlCol="0">
            <a:spAutoFit/>
          </a:bodyPr>
          <a:lstStyle/>
          <a:p>
            <a:r>
              <a:rPr lang="en-US" sz="1800" i="1" dirty="0">
                <a:solidFill>
                  <a:srgbClr val="990000"/>
                </a:solidFill>
                <a:latin typeface="Calibri" pitchFamily="34" charset="0"/>
              </a:rPr>
              <a:t>Forbidden region</a:t>
            </a:r>
          </a:p>
          <a:p>
            <a:r>
              <a:rPr lang="en-US" sz="1800" i="1" dirty="0">
                <a:solidFill>
                  <a:srgbClr val="990000"/>
                </a:solidFill>
                <a:latin typeface="Calibri" pitchFamily="34" charset="0"/>
              </a:rPr>
              <a:t>for b</a:t>
            </a:r>
            <a:endParaRPr lang="en-US" sz="1800" i="1" baseline="-25000" dirty="0">
              <a:solidFill>
                <a:srgbClr val="990000"/>
              </a:solidFill>
              <a:latin typeface="Calibri" pitchFamily="34" charset="0"/>
            </a:endParaRPr>
          </a:p>
        </p:txBody>
      </p:sp>
      <p:sp>
        <p:nvSpPr>
          <p:cNvPr id="118" name="TextBox 117"/>
          <p:cNvSpPr txBox="1"/>
          <p:nvPr/>
        </p:nvSpPr>
        <p:spPr>
          <a:xfrm>
            <a:off x="2383517" y="4535269"/>
            <a:ext cx="1872753" cy="646331"/>
          </a:xfrm>
          <a:prstGeom prst="rect">
            <a:avLst/>
          </a:prstGeom>
          <a:noFill/>
        </p:spPr>
        <p:txBody>
          <a:bodyPr wrap="none" rtlCol="0">
            <a:spAutoFit/>
          </a:bodyPr>
          <a:lstStyle/>
          <a:p>
            <a:pPr algn="r"/>
            <a:r>
              <a:rPr lang="en-US" sz="1800" i="1" dirty="0">
                <a:solidFill>
                  <a:srgbClr val="990000"/>
                </a:solidFill>
                <a:latin typeface="Calibri" pitchFamily="34" charset="0"/>
              </a:rPr>
              <a:t>Forbidden region</a:t>
            </a:r>
          </a:p>
          <a:p>
            <a:pPr algn="r"/>
            <a:r>
              <a:rPr lang="en-US" sz="1800" i="1" dirty="0">
                <a:solidFill>
                  <a:srgbClr val="990000"/>
                </a:solidFill>
                <a:latin typeface="Calibri" pitchFamily="34" charset="0"/>
              </a:rPr>
              <a:t>for a</a:t>
            </a:r>
            <a:endParaRPr lang="en-US" sz="1800" i="1" baseline="-25000" dirty="0">
              <a:solidFill>
                <a:srgbClr val="990000"/>
              </a:solidFill>
              <a:latin typeface="Calibri" pitchFamily="34" charset="0"/>
            </a:endParaRPr>
          </a:p>
        </p:txBody>
      </p:sp>
      <p:sp>
        <p:nvSpPr>
          <p:cNvPr id="119" name="Oval 29"/>
          <p:cNvSpPr>
            <a:spLocks noChangeArrowheads="1"/>
          </p:cNvSpPr>
          <p:nvPr/>
        </p:nvSpPr>
        <p:spPr bwMode="auto">
          <a:xfrm>
            <a:off x="2133600" y="4343400"/>
            <a:ext cx="182880" cy="182880"/>
          </a:xfrm>
          <a:prstGeom prst="ellipse">
            <a:avLst/>
          </a:prstGeom>
          <a:solidFill>
            <a:schemeClr val="tx1"/>
          </a:solidFill>
          <a:ln w="25400">
            <a:noFill/>
            <a:round/>
            <a:headEnd/>
            <a:tailEnd/>
          </a:ln>
          <a:effectLst/>
        </p:spPr>
        <p:txBody>
          <a:bodyPr wrap="none" tIns="0" bIns="0" anchor="ctr"/>
          <a:lstStyle/>
          <a:p>
            <a:endParaRPr lang="en-US"/>
          </a:p>
        </p:txBody>
      </p:sp>
      <p:sp>
        <p:nvSpPr>
          <p:cNvPr id="120" name="Text Box 30"/>
          <p:cNvSpPr txBox="1">
            <a:spLocks noChangeArrowheads="1"/>
          </p:cNvSpPr>
          <p:nvPr/>
        </p:nvSpPr>
        <p:spPr bwMode="auto">
          <a:xfrm>
            <a:off x="3887592" y="1880841"/>
            <a:ext cx="1655181" cy="1384995"/>
          </a:xfrm>
          <a:prstGeom prst="rect">
            <a:avLst/>
          </a:prstGeom>
          <a:noFill/>
          <a:ln w="25400">
            <a:noFill/>
            <a:miter lim="800000"/>
            <a:headEnd/>
            <a:tailEnd/>
          </a:ln>
          <a:effectLst/>
        </p:spPr>
        <p:txBody>
          <a:bodyPr wrap="square" tIns="0" bIns="0" anchor="ctr">
            <a:spAutoFit/>
          </a:bodyPr>
          <a:lstStyle/>
          <a:p>
            <a:r>
              <a:rPr lang="en-US" sz="1800" dirty="0">
                <a:latin typeface="+mn-lt"/>
              </a:rPr>
              <a:t>Deadlock state: cannot move up or right – both threads are stuck</a:t>
            </a:r>
          </a:p>
        </p:txBody>
      </p:sp>
      <p:sp>
        <p:nvSpPr>
          <p:cNvPr id="121" name="Line 31"/>
          <p:cNvSpPr>
            <a:spLocks noChangeShapeType="1"/>
          </p:cNvSpPr>
          <p:nvPr/>
        </p:nvSpPr>
        <p:spPr bwMode="auto">
          <a:xfrm flipH="1">
            <a:off x="2341549" y="2633108"/>
            <a:ext cx="1546043" cy="1717674"/>
          </a:xfrm>
          <a:prstGeom prst="line">
            <a:avLst/>
          </a:prstGeom>
          <a:noFill/>
          <a:ln w="25400">
            <a:solidFill>
              <a:schemeClr val="tx1"/>
            </a:solidFill>
            <a:round/>
            <a:headEnd/>
            <a:tailEnd type="triangle" w="med" len="med"/>
          </a:ln>
          <a:effectLst/>
        </p:spPr>
        <p:txBody>
          <a:bodyPr wrap="none" tIns="0" bIns="0" anchor="ctr"/>
          <a:lstStyle/>
          <a:p>
            <a:endParaRPr lang="en-US"/>
          </a:p>
        </p:txBody>
      </p:sp>
      <p:sp>
        <p:nvSpPr>
          <p:cNvPr id="123" name="Text Box 30"/>
          <p:cNvSpPr txBox="1">
            <a:spLocks noChangeArrowheads="1"/>
          </p:cNvSpPr>
          <p:nvPr/>
        </p:nvSpPr>
        <p:spPr bwMode="auto">
          <a:xfrm>
            <a:off x="1396269" y="4692596"/>
            <a:ext cx="877163" cy="430887"/>
          </a:xfrm>
          <a:prstGeom prst="rect">
            <a:avLst/>
          </a:prstGeom>
          <a:noFill/>
          <a:ln w="25400">
            <a:noFill/>
            <a:miter lim="800000"/>
            <a:headEnd/>
            <a:tailEnd/>
          </a:ln>
          <a:effectLst/>
        </p:spPr>
        <p:txBody>
          <a:bodyPr wrap="none" tIns="0" bIns="0" anchor="ctr">
            <a:spAutoFit/>
          </a:bodyPr>
          <a:lstStyle/>
          <a:p>
            <a:r>
              <a:rPr lang="en-US" sz="1400" dirty="0">
                <a:solidFill>
                  <a:schemeClr val="bg1">
                    <a:lumMod val="50000"/>
                  </a:schemeClr>
                </a:solidFill>
                <a:latin typeface="+mn-lt"/>
              </a:rPr>
              <a:t>Deadlock</a:t>
            </a:r>
          </a:p>
          <a:p>
            <a:r>
              <a:rPr lang="en-US" sz="1400" dirty="0">
                <a:solidFill>
                  <a:schemeClr val="tx1">
                    <a:lumMod val="50000"/>
                    <a:lumOff val="50000"/>
                  </a:schemeClr>
                </a:solidFill>
                <a:latin typeface="+mn-lt"/>
              </a:rPr>
              <a:t>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860192" grpId="0"/>
      <p:bldP spid="119" grpId="0" animBg="1"/>
      <p:bldP spid="120" grpId="0"/>
      <p:bldP spid="121" grpId="0" animBg="1"/>
      <p:bldP spid="1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6370-04FE-46ED-B750-37EBE566F391}"/>
              </a:ext>
            </a:extLst>
          </p:cNvPr>
          <p:cNvSpPr>
            <a:spLocks noGrp="1"/>
          </p:cNvSpPr>
          <p:nvPr>
            <p:ph type="title"/>
          </p:nvPr>
        </p:nvSpPr>
        <p:spPr>
          <a:xfrm>
            <a:off x="357018" y="435678"/>
            <a:ext cx="8177382" cy="762000"/>
          </a:xfrm>
        </p:spPr>
        <p:txBody>
          <a:bodyPr/>
          <a:lstStyle/>
          <a:p>
            <a:r>
              <a:rPr lang="en-US" dirty="0"/>
              <a:t>Fix </a:t>
            </a:r>
            <a:r>
              <a:rPr lang="en-US" i="1" dirty="0"/>
              <a:t>this</a:t>
            </a:r>
            <a:r>
              <a:rPr lang="en-US" dirty="0"/>
              <a:t> deadlock with consistent ordering</a:t>
            </a:r>
          </a:p>
        </p:txBody>
      </p:sp>
      <p:sp>
        <p:nvSpPr>
          <p:cNvPr id="4" name="Rectangle 4">
            <a:extLst>
              <a:ext uri="{FF2B5EF4-FFF2-40B4-BE49-F238E27FC236}">
                <a16:creationId xmlns:a16="http://schemas.microsoft.com/office/drawing/2014/main" id="{FE452F41-57E3-477C-B454-4B8EB5FF87A9}"/>
              </a:ext>
            </a:extLst>
          </p:cNvPr>
          <p:cNvSpPr>
            <a:spLocks noChangeArrowheads="1"/>
          </p:cNvSpPr>
          <p:nvPr/>
        </p:nvSpPr>
        <p:spPr bwMode="auto">
          <a:xfrm>
            <a:off x="693135" y="1295399"/>
            <a:ext cx="3640740" cy="2215991"/>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void *thread_1(void *</a:t>
            </a:r>
            <a:r>
              <a:rPr lang="en-US" sz="1600" dirty="0" err="1">
                <a:latin typeface="Courier New" pitchFamily="49" charset="0"/>
              </a:rPr>
              <a:t>arg</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highlight>
                  <a:srgbClr val="00FF00"/>
                </a:highlight>
                <a:latin typeface="Courier New" pitchFamily="49" charset="0"/>
              </a:rPr>
              <a:t>&amp;mA</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highlight>
                  <a:srgbClr val="00FF00"/>
                </a:highlight>
                <a:latin typeface="Courier New" pitchFamily="49" charset="0"/>
              </a:rPr>
              <a:t>&amp;</a:t>
            </a:r>
            <a:r>
              <a:rPr lang="en-US" sz="1600" dirty="0" err="1">
                <a:highlight>
                  <a:srgbClr val="00FF00"/>
                </a:highlight>
                <a:latin typeface="Courier New" pitchFamily="49" charset="0"/>
              </a:rPr>
              <a:t>mB</a:t>
            </a:r>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  // do stuff ...</a:t>
            </a:r>
          </a:p>
          <a:p>
            <a:endParaRPr lang="en-US" sz="1600" dirty="0">
              <a:latin typeface="Courier New" pitchFamily="49" charset="0"/>
            </a:endParaRP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t>
            </a:r>
            <a:r>
              <a:rPr lang="en-US" sz="1600" dirty="0">
                <a:highlight>
                  <a:srgbClr val="00FFFF"/>
                </a:highlight>
                <a:latin typeface="Courier New" pitchFamily="49" charset="0"/>
              </a:rPr>
              <a:t>&amp;mA</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t>
            </a:r>
            <a:r>
              <a:rPr lang="en-US" sz="1600" dirty="0">
                <a:highlight>
                  <a:srgbClr val="00FFFF"/>
                </a:highlight>
                <a:latin typeface="Courier New" pitchFamily="49" charset="0"/>
              </a:rPr>
              <a:t>&amp;</a:t>
            </a:r>
            <a:r>
              <a:rPr lang="en-US" sz="1600" dirty="0" err="1">
                <a:highlight>
                  <a:srgbClr val="00FFFF"/>
                </a:highlight>
                <a:latin typeface="Courier New" pitchFamily="49" charset="0"/>
              </a:rPr>
              <a:t>mB</a:t>
            </a:r>
            <a:r>
              <a:rPr lang="en-US" sz="1600" dirty="0">
                <a:latin typeface="Courier New" pitchFamily="49" charset="0"/>
              </a:rPr>
              <a:t>);</a:t>
            </a:r>
          </a:p>
          <a:p>
            <a:r>
              <a:rPr lang="en-US" sz="1600" dirty="0">
                <a:latin typeface="Courier New" pitchFamily="49" charset="0"/>
              </a:rPr>
              <a:t>}</a:t>
            </a:r>
          </a:p>
        </p:txBody>
      </p:sp>
      <p:sp>
        <p:nvSpPr>
          <p:cNvPr id="5" name="Rectangle 4">
            <a:extLst>
              <a:ext uri="{FF2B5EF4-FFF2-40B4-BE49-F238E27FC236}">
                <a16:creationId xmlns:a16="http://schemas.microsoft.com/office/drawing/2014/main" id="{EFCBD0B3-9499-4274-A566-C5F01BDFB683}"/>
              </a:ext>
            </a:extLst>
          </p:cNvPr>
          <p:cNvSpPr>
            <a:spLocks noChangeArrowheads="1"/>
          </p:cNvSpPr>
          <p:nvPr/>
        </p:nvSpPr>
        <p:spPr bwMode="auto">
          <a:xfrm>
            <a:off x="681420" y="3886200"/>
            <a:ext cx="3640740" cy="2215991"/>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void *thread_2(void *</a:t>
            </a:r>
            <a:r>
              <a:rPr lang="en-US" sz="1600" dirty="0" err="1">
                <a:latin typeface="Courier New" pitchFamily="49" charset="0"/>
              </a:rPr>
              <a:t>arg</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highlight>
                  <a:srgbClr val="00FF00"/>
                </a:highlight>
                <a:latin typeface="Courier New" pitchFamily="49" charset="0"/>
              </a:rPr>
              <a:t>&amp;mA</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t>
            </a:r>
            <a:r>
              <a:rPr lang="en-US" sz="1600" dirty="0">
                <a:highlight>
                  <a:srgbClr val="00FF00"/>
                </a:highlight>
                <a:latin typeface="Courier New" pitchFamily="49" charset="0"/>
              </a:rPr>
              <a:t>&amp;</a:t>
            </a:r>
            <a:r>
              <a:rPr lang="en-US" sz="1600" dirty="0" err="1">
                <a:highlight>
                  <a:srgbClr val="00FF00"/>
                </a:highlight>
                <a:latin typeface="Courier New" pitchFamily="49" charset="0"/>
              </a:rPr>
              <a:t>mB</a:t>
            </a:r>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  // do stuff ...</a:t>
            </a:r>
          </a:p>
          <a:p>
            <a:endParaRPr lang="en-US" sz="1600" dirty="0">
              <a:latin typeface="Courier New" pitchFamily="49" charset="0"/>
            </a:endParaRP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t>
            </a:r>
            <a:r>
              <a:rPr lang="en-US" sz="1600" dirty="0">
                <a:highlight>
                  <a:srgbClr val="00FFFF"/>
                </a:highlight>
                <a:latin typeface="Courier New" pitchFamily="49" charset="0"/>
              </a:rPr>
              <a:t>&amp;</a:t>
            </a:r>
            <a:r>
              <a:rPr lang="en-US" sz="1600" dirty="0" err="1">
                <a:highlight>
                  <a:srgbClr val="00FFFF"/>
                </a:highlight>
                <a:latin typeface="Courier New" pitchFamily="49" charset="0"/>
              </a:rPr>
              <a:t>mB</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t>
            </a:r>
            <a:r>
              <a:rPr lang="en-US" sz="1600" dirty="0">
                <a:highlight>
                  <a:srgbClr val="00FFFF"/>
                </a:highlight>
                <a:latin typeface="Courier New" pitchFamily="49" charset="0"/>
              </a:rPr>
              <a:t>&amp;mA</a:t>
            </a:r>
            <a:r>
              <a:rPr lang="en-US" sz="1600" dirty="0">
                <a:latin typeface="Courier New" pitchFamily="49" charset="0"/>
              </a:rPr>
              <a:t>);</a:t>
            </a:r>
          </a:p>
          <a:p>
            <a:r>
              <a:rPr lang="en-US" sz="1600" dirty="0">
                <a:latin typeface="Courier New" pitchFamily="49" charset="0"/>
              </a:rPr>
              <a:t>}</a:t>
            </a:r>
          </a:p>
        </p:txBody>
      </p:sp>
      <p:sp>
        <p:nvSpPr>
          <p:cNvPr id="7" name="Line 4">
            <a:extLst>
              <a:ext uri="{FF2B5EF4-FFF2-40B4-BE49-F238E27FC236}">
                <a16:creationId xmlns:a16="http://schemas.microsoft.com/office/drawing/2014/main" id="{B8EF62C9-2111-4065-A2D3-7E99AECD0B20}"/>
              </a:ext>
            </a:extLst>
          </p:cNvPr>
          <p:cNvSpPr>
            <a:spLocks noChangeAspect="1" noChangeShapeType="1"/>
          </p:cNvSpPr>
          <p:nvPr/>
        </p:nvSpPr>
        <p:spPr bwMode="auto">
          <a:xfrm flipV="1">
            <a:off x="5227612" y="5409817"/>
            <a:ext cx="3810000" cy="0"/>
          </a:xfrm>
          <a:prstGeom prst="line">
            <a:avLst/>
          </a:prstGeom>
          <a:noFill/>
          <a:ln w="12700">
            <a:solidFill>
              <a:schemeClr val="tx1"/>
            </a:solidFill>
            <a:round/>
            <a:headEnd/>
            <a:tailEnd/>
          </a:ln>
          <a:effectLst/>
        </p:spPr>
        <p:txBody>
          <a:bodyPr anchor="ctr">
            <a:spAutoFit/>
          </a:bodyPr>
          <a:lstStyle/>
          <a:p>
            <a:endParaRPr lang="en-US" sz="2000" dirty="0">
              <a:latin typeface="Calibri" pitchFamily="34" charset="0"/>
            </a:endParaRPr>
          </a:p>
        </p:txBody>
      </p:sp>
      <p:sp>
        <p:nvSpPr>
          <p:cNvPr id="8" name="Line 5">
            <a:extLst>
              <a:ext uri="{FF2B5EF4-FFF2-40B4-BE49-F238E27FC236}">
                <a16:creationId xmlns:a16="http://schemas.microsoft.com/office/drawing/2014/main" id="{0D39F60A-2E84-46A3-B44C-C19F1866E3B7}"/>
              </a:ext>
            </a:extLst>
          </p:cNvPr>
          <p:cNvSpPr>
            <a:spLocks noChangeAspect="1" noChangeShapeType="1"/>
          </p:cNvSpPr>
          <p:nvPr/>
        </p:nvSpPr>
        <p:spPr bwMode="auto">
          <a:xfrm flipH="1" flipV="1">
            <a:off x="5227612" y="1569655"/>
            <a:ext cx="0" cy="3840162"/>
          </a:xfrm>
          <a:prstGeom prst="line">
            <a:avLst/>
          </a:prstGeom>
          <a:noFill/>
          <a:ln w="12700">
            <a:solidFill>
              <a:schemeClr val="tx1"/>
            </a:solidFill>
            <a:round/>
            <a:headEnd/>
            <a:tailEnd/>
          </a:ln>
          <a:effectLst/>
        </p:spPr>
        <p:txBody>
          <a:bodyPr anchor="ctr">
            <a:spAutoFit/>
          </a:bodyPr>
          <a:lstStyle/>
          <a:p>
            <a:endParaRPr lang="en-US" sz="2000" dirty="0">
              <a:latin typeface="Calibri" pitchFamily="34" charset="0"/>
            </a:endParaRPr>
          </a:p>
        </p:txBody>
      </p:sp>
      <p:sp>
        <p:nvSpPr>
          <p:cNvPr id="11" name="Text Box 8">
            <a:extLst>
              <a:ext uri="{FF2B5EF4-FFF2-40B4-BE49-F238E27FC236}">
                <a16:creationId xmlns:a16="http://schemas.microsoft.com/office/drawing/2014/main" id="{901AE5EB-A219-4ED2-BBE0-95A6761704A6}"/>
              </a:ext>
            </a:extLst>
          </p:cNvPr>
          <p:cNvSpPr txBox="1">
            <a:spLocks noChangeAspect="1" noChangeArrowheads="1"/>
          </p:cNvSpPr>
          <p:nvPr/>
        </p:nvSpPr>
        <p:spPr bwMode="auto">
          <a:xfrm>
            <a:off x="5516434" y="5536817"/>
            <a:ext cx="540533"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L(a)</a:t>
            </a:r>
          </a:p>
        </p:txBody>
      </p:sp>
      <p:sp>
        <p:nvSpPr>
          <p:cNvPr id="12" name="Text Box 9">
            <a:extLst>
              <a:ext uri="{FF2B5EF4-FFF2-40B4-BE49-F238E27FC236}">
                <a16:creationId xmlns:a16="http://schemas.microsoft.com/office/drawing/2014/main" id="{709C802D-AC14-44EC-B9B3-48896F5A52F4}"/>
              </a:ext>
            </a:extLst>
          </p:cNvPr>
          <p:cNvSpPr txBox="1">
            <a:spLocks noChangeAspect="1" noChangeArrowheads="1"/>
          </p:cNvSpPr>
          <p:nvPr/>
        </p:nvSpPr>
        <p:spPr bwMode="auto">
          <a:xfrm>
            <a:off x="7395693" y="5536817"/>
            <a:ext cx="603050"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U(b)</a:t>
            </a:r>
          </a:p>
        </p:txBody>
      </p:sp>
      <p:sp>
        <p:nvSpPr>
          <p:cNvPr id="13" name="Text Box 20">
            <a:extLst>
              <a:ext uri="{FF2B5EF4-FFF2-40B4-BE49-F238E27FC236}">
                <a16:creationId xmlns:a16="http://schemas.microsoft.com/office/drawing/2014/main" id="{C35B0C72-B052-4286-85D3-F0D7DACDD9BF}"/>
              </a:ext>
            </a:extLst>
          </p:cNvPr>
          <p:cNvSpPr txBox="1">
            <a:spLocks noChangeAspect="1" noChangeArrowheads="1"/>
          </p:cNvSpPr>
          <p:nvPr/>
        </p:nvSpPr>
        <p:spPr bwMode="auto">
          <a:xfrm>
            <a:off x="6464748" y="5536817"/>
            <a:ext cx="550151"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L(b)</a:t>
            </a:r>
          </a:p>
        </p:txBody>
      </p:sp>
      <p:sp>
        <p:nvSpPr>
          <p:cNvPr id="14" name="Text Box 22">
            <a:extLst>
              <a:ext uri="{FF2B5EF4-FFF2-40B4-BE49-F238E27FC236}">
                <a16:creationId xmlns:a16="http://schemas.microsoft.com/office/drawing/2014/main" id="{23DF8323-D47C-4A9E-935D-61757A51C9E6}"/>
              </a:ext>
            </a:extLst>
          </p:cNvPr>
          <p:cNvSpPr txBox="1">
            <a:spLocks noChangeAspect="1" noChangeArrowheads="1"/>
          </p:cNvSpPr>
          <p:nvPr/>
        </p:nvSpPr>
        <p:spPr bwMode="auto">
          <a:xfrm>
            <a:off x="8326727" y="5536817"/>
            <a:ext cx="593432"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U(a)</a:t>
            </a:r>
          </a:p>
        </p:txBody>
      </p:sp>
      <p:sp>
        <p:nvSpPr>
          <p:cNvPr id="15" name="Line 10">
            <a:extLst>
              <a:ext uri="{FF2B5EF4-FFF2-40B4-BE49-F238E27FC236}">
                <a16:creationId xmlns:a16="http://schemas.microsoft.com/office/drawing/2014/main" id="{54391167-2A80-4CF2-9C4B-A2CDFC2CBA18}"/>
              </a:ext>
            </a:extLst>
          </p:cNvPr>
          <p:cNvSpPr>
            <a:spLocks noChangeAspect="1" noChangeShapeType="1"/>
          </p:cNvSpPr>
          <p:nvPr/>
        </p:nvSpPr>
        <p:spPr bwMode="auto">
          <a:xfrm rot="-5400000">
            <a:off x="5153780" y="4808948"/>
            <a:ext cx="0" cy="122237"/>
          </a:xfrm>
          <a:prstGeom prst="line">
            <a:avLst/>
          </a:prstGeom>
          <a:noFill/>
          <a:ln w="25400">
            <a:solidFill>
              <a:schemeClr val="tx1"/>
            </a:solidFill>
            <a:round/>
            <a:headEnd/>
            <a:tailEnd/>
          </a:ln>
          <a:effectLst/>
        </p:spPr>
        <p:txBody>
          <a:bodyPr wrap="none" anchor="ctr">
            <a:spAutoFit/>
          </a:bodyPr>
          <a:lstStyle/>
          <a:p>
            <a:endParaRPr lang="en-US" sz="1800">
              <a:latin typeface="+mn-lt"/>
            </a:endParaRPr>
          </a:p>
        </p:txBody>
      </p:sp>
      <p:sp>
        <p:nvSpPr>
          <p:cNvPr id="16" name="Line 11">
            <a:extLst>
              <a:ext uri="{FF2B5EF4-FFF2-40B4-BE49-F238E27FC236}">
                <a16:creationId xmlns:a16="http://schemas.microsoft.com/office/drawing/2014/main" id="{3ED5DE95-EE6C-4CD4-9EF4-681E163B3218}"/>
              </a:ext>
            </a:extLst>
          </p:cNvPr>
          <p:cNvSpPr>
            <a:spLocks noChangeAspect="1" noChangeShapeType="1"/>
          </p:cNvSpPr>
          <p:nvPr/>
        </p:nvSpPr>
        <p:spPr bwMode="auto">
          <a:xfrm rot="-5400000">
            <a:off x="5153779" y="3103974"/>
            <a:ext cx="4763" cy="127000"/>
          </a:xfrm>
          <a:prstGeom prst="line">
            <a:avLst/>
          </a:prstGeom>
          <a:noFill/>
          <a:ln w="25400">
            <a:solidFill>
              <a:schemeClr val="tx1"/>
            </a:solidFill>
            <a:round/>
            <a:headEnd/>
            <a:tailEnd/>
          </a:ln>
          <a:effectLst/>
        </p:spPr>
        <p:txBody>
          <a:bodyPr anchor="ctr">
            <a:spAutoFit/>
          </a:bodyPr>
          <a:lstStyle/>
          <a:p>
            <a:endParaRPr lang="en-US" sz="1800">
              <a:latin typeface="+mn-lt"/>
            </a:endParaRPr>
          </a:p>
        </p:txBody>
      </p:sp>
      <p:sp>
        <p:nvSpPr>
          <p:cNvPr id="17" name="Text Box 12">
            <a:extLst>
              <a:ext uri="{FF2B5EF4-FFF2-40B4-BE49-F238E27FC236}">
                <a16:creationId xmlns:a16="http://schemas.microsoft.com/office/drawing/2014/main" id="{F5DC1243-DF4F-431B-A071-330E4B7BD15D}"/>
              </a:ext>
            </a:extLst>
          </p:cNvPr>
          <p:cNvSpPr txBox="1">
            <a:spLocks noChangeAspect="1" noChangeArrowheads="1"/>
          </p:cNvSpPr>
          <p:nvPr/>
        </p:nvSpPr>
        <p:spPr bwMode="auto">
          <a:xfrm>
            <a:off x="4505286" y="2985190"/>
            <a:ext cx="593432"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U(a)</a:t>
            </a:r>
          </a:p>
        </p:txBody>
      </p:sp>
      <p:sp>
        <p:nvSpPr>
          <p:cNvPr id="18" name="Text Box 17">
            <a:extLst>
              <a:ext uri="{FF2B5EF4-FFF2-40B4-BE49-F238E27FC236}">
                <a16:creationId xmlns:a16="http://schemas.microsoft.com/office/drawing/2014/main" id="{7FD19A1E-4258-4FE6-B726-A122DC152E25}"/>
              </a:ext>
            </a:extLst>
          </p:cNvPr>
          <p:cNvSpPr txBox="1">
            <a:spLocks noChangeAspect="1" noChangeArrowheads="1"/>
          </p:cNvSpPr>
          <p:nvPr/>
        </p:nvSpPr>
        <p:spPr bwMode="auto">
          <a:xfrm>
            <a:off x="4556832" y="4685401"/>
            <a:ext cx="540533"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L(a)</a:t>
            </a:r>
          </a:p>
        </p:txBody>
      </p:sp>
      <p:sp>
        <p:nvSpPr>
          <p:cNvPr id="19" name="Line 25">
            <a:extLst>
              <a:ext uri="{FF2B5EF4-FFF2-40B4-BE49-F238E27FC236}">
                <a16:creationId xmlns:a16="http://schemas.microsoft.com/office/drawing/2014/main" id="{2DF2C816-872C-4636-8DD5-331902D70664}"/>
              </a:ext>
            </a:extLst>
          </p:cNvPr>
          <p:cNvSpPr>
            <a:spLocks noChangeAspect="1" noChangeShapeType="1"/>
          </p:cNvSpPr>
          <p:nvPr/>
        </p:nvSpPr>
        <p:spPr bwMode="auto">
          <a:xfrm rot="-5400000">
            <a:off x="5153780" y="3970748"/>
            <a:ext cx="0" cy="122237"/>
          </a:xfrm>
          <a:prstGeom prst="line">
            <a:avLst/>
          </a:prstGeom>
          <a:noFill/>
          <a:ln w="25400">
            <a:solidFill>
              <a:schemeClr val="tx1"/>
            </a:solidFill>
            <a:round/>
            <a:headEnd/>
            <a:tailEnd/>
          </a:ln>
          <a:effectLst/>
        </p:spPr>
        <p:txBody>
          <a:bodyPr wrap="none" anchor="ctr">
            <a:spAutoFit/>
          </a:bodyPr>
          <a:lstStyle/>
          <a:p>
            <a:endParaRPr lang="en-US" sz="1800">
              <a:latin typeface="+mn-lt"/>
            </a:endParaRPr>
          </a:p>
        </p:txBody>
      </p:sp>
      <p:sp>
        <p:nvSpPr>
          <p:cNvPr id="20" name="Text Box 26">
            <a:extLst>
              <a:ext uri="{FF2B5EF4-FFF2-40B4-BE49-F238E27FC236}">
                <a16:creationId xmlns:a16="http://schemas.microsoft.com/office/drawing/2014/main" id="{D2EEF9F1-1AF3-427D-A6AD-817E26E4821A}"/>
              </a:ext>
            </a:extLst>
          </p:cNvPr>
          <p:cNvSpPr txBox="1">
            <a:spLocks noChangeAspect="1" noChangeArrowheads="1"/>
          </p:cNvSpPr>
          <p:nvPr/>
        </p:nvSpPr>
        <p:spPr bwMode="auto">
          <a:xfrm>
            <a:off x="4556832" y="3853259"/>
            <a:ext cx="550151"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L(b)</a:t>
            </a:r>
          </a:p>
        </p:txBody>
      </p:sp>
      <p:sp>
        <p:nvSpPr>
          <p:cNvPr id="21" name="Line 27">
            <a:extLst>
              <a:ext uri="{FF2B5EF4-FFF2-40B4-BE49-F238E27FC236}">
                <a16:creationId xmlns:a16="http://schemas.microsoft.com/office/drawing/2014/main" id="{936EFCBB-9BB4-4E15-9DA8-660AAD6E835B}"/>
              </a:ext>
            </a:extLst>
          </p:cNvPr>
          <p:cNvSpPr>
            <a:spLocks noChangeAspect="1" noChangeShapeType="1"/>
          </p:cNvSpPr>
          <p:nvPr/>
        </p:nvSpPr>
        <p:spPr bwMode="auto">
          <a:xfrm rot="-5400000">
            <a:off x="5153779" y="2253074"/>
            <a:ext cx="4763" cy="127000"/>
          </a:xfrm>
          <a:prstGeom prst="line">
            <a:avLst/>
          </a:prstGeom>
          <a:noFill/>
          <a:ln w="25400">
            <a:solidFill>
              <a:schemeClr val="tx1"/>
            </a:solidFill>
            <a:round/>
            <a:headEnd/>
            <a:tailEnd/>
          </a:ln>
          <a:effectLst/>
        </p:spPr>
        <p:txBody>
          <a:bodyPr anchor="ctr">
            <a:spAutoFit/>
          </a:bodyPr>
          <a:lstStyle/>
          <a:p>
            <a:endParaRPr lang="en-US" sz="1800">
              <a:latin typeface="+mn-lt"/>
            </a:endParaRPr>
          </a:p>
        </p:txBody>
      </p:sp>
      <p:sp>
        <p:nvSpPr>
          <p:cNvPr id="22" name="Text Box 28">
            <a:extLst>
              <a:ext uri="{FF2B5EF4-FFF2-40B4-BE49-F238E27FC236}">
                <a16:creationId xmlns:a16="http://schemas.microsoft.com/office/drawing/2014/main" id="{1D5BBE9D-20F7-4AC1-A8FF-8879B3D6D2C5}"/>
              </a:ext>
            </a:extLst>
          </p:cNvPr>
          <p:cNvSpPr txBox="1">
            <a:spLocks noChangeAspect="1" noChangeArrowheads="1"/>
          </p:cNvSpPr>
          <p:nvPr/>
        </p:nvSpPr>
        <p:spPr bwMode="auto">
          <a:xfrm>
            <a:off x="4505286" y="2146300"/>
            <a:ext cx="603050" cy="369332"/>
          </a:xfrm>
          <a:prstGeom prst="rect">
            <a:avLst/>
          </a:prstGeom>
          <a:noFill/>
          <a:ln w="25400">
            <a:noFill/>
            <a:miter lim="800000"/>
            <a:headEnd/>
            <a:tailEnd/>
          </a:ln>
          <a:effectLst/>
        </p:spPr>
        <p:txBody>
          <a:bodyPr wrap="none" anchor="ctr">
            <a:spAutoFit/>
          </a:bodyPr>
          <a:lstStyle/>
          <a:p>
            <a:pPr>
              <a:spcBef>
                <a:spcPct val="50000"/>
              </a:spcBef>
            </a:pPr>
            <a:r>
              <a:rPr lang="en-US" sz="1800" dirty="0">
                <a:latin typeface="+mn-lt"/>
              </a:rPr>
              <a:t>U(b)</a:t>
            </a:r>
          </a:p>
        </p:txBody>
      </p:sp>
      <p:sp>
        <p:nvSpPr>
          <p:cNvPr id="23" name="Line 6">
            <a:extLst>
              <a:ext uri="{FF2B5EF4-FFF2-40B4-BE49-F238E27FC236}">
                <a16:creationId xmlns:a16="http://schemas.microsoft.com/office/drawing/2014/main" id="{893A3330-95AE-4AA4-8569-9B3CBE701A1B}"/>
              </a:ext>
            </a:extLst>
          </p:cNvPr>
          <p:cNvSpPr>
            <a:spLocks noChangeAspect="1" noChangeShapeType="1"/>
          </p:cNvSpPr>
          <p:nvPr/>
        </p:nvSpPr>
        <p:spPr bwMode="auto">
          <a:xfrm>
            <a:off x="5822910" y="5409817"/>
            <a:ext cx="0" cy="122237"/>
          </a:xfrm>
          <a:prstGeom prst="line">
            <a:avLst/>
          </a:prstGeom>
          <a:noFill/>
          <a:ln w="25400">
            <a:solidFill>
              <a:schemeClr val="tx1"/>
            </a:solidFill>
            <a:round/>
            <a:headEnd/>
            <a:tailEnd/>
          </a:ln>
          <a:effectLst/>
        </p:spPr>
        <p:txBody>
          <a:bodyPr wrap="none" anchor="ctr">
            <a:spAutoFit/>
          </a:bodyPr>
          <a:lstStyle/>
          <a:p>
            <a:endParaRPr lang="en-US"/>
          </a:p>
        </p:txBody>
      </p:sp>
      <p:sp>
        <p:nvSpPr>
          <p:cNvPr id="24" name="Line 7">
            <a:extLst>
              <a:ext uri="{FF2B5EF4-FFF2-40B4-BE49-F238E27FC236}">
                <a16:creationId xmlns:a16="http://schemas.microsoft.com/office/drawing/2014/main" id="{EB0CACA3-EED4-4298-9C35-6A6C10391DBB}"/>
              </a:ext>
            </a:extLst>
          </p:cNvPr>
          <p:cNvSpPr>
            <a:spLocks noChangeAspect="1" noChangeShapeType="1"/>
          </p:cNvSpPr>
          <p:nvPr/>
        </p:nvSpPr>
        <p:spPr bwMode="auto">
          <a:xfrm>
            <a:off x="7690868" y="5409817"/>
            <a:ext cx="6350" cy="127000"/>
          </a:xfrm>
          <a:prstGeom prst="line">
            <a:avLst/>
          </a:prstGeom>
          <a:noFill/>
          <a:ln w="25400">
            <a:solidFill>
              <a:schemeClr val="tx1"/>
            </a:solidFill>
            <a:round/>
            <a:headEnd/>
            <a:tailEnd/>
          </a:ln>
          <a:effectLst/>
        </p:spPr>
        <p:txBody>
          <a:bodyPr anchor="ctr">
            <a:spAutoFit/>
          </a:bodyPr>
          <a:lstStyle/>
          <a:p>
            <a:endParaRPr lang="en-US"/>
          </a:p>
        </p:txBody>
      </p:sp>
      <p:sp>
        <p:nvSpPr>
          <p:cNvPr id="25" name="Line 19">
            <a:extLst>
              <a:ext uri="{FF2B5EF4-FFF2-40B4-BE49-F238E27FC236}">
                <a16:creationId xmlns:a16="http://schemas.microsoft.com/office/drawing/2014/main" id="{6C2263FF-46B2-4ECB-8F44-3F256092FAC9}"/>
              </a:ext>
            </a:extLst>
          </p:cNvPr>
          <p:cNvSpPr>
            <a:spLocks noChangeAspect="1" noChangeShapeType="1"/>
          </p:cNvSpPr>
          <p:nvPr/>
        </p:nvSpPr>
        <p:spPr bwMode="auto">
          <a:xfrm>
            <a:off x="6753714" y="5409817"/>
            <a:ext cx="6350" cy="127000"/>
          </a:xfrm>
          <a:prstGeom prst="line">
            <a:avLst/>
          </a:prstGeom>
          <a:noFill/>
          <a:ln w="25400">
            <a:solidFill>
              <a:schemeClr val="tx1"/>
            </a:solidFill>
            <a:round/>
            <a:headEnd/>
            <a:tailEnd/>
          </a:ln>
          <a:effectLst/>
        </p:spPr>
        <p:txBody>
          <a:bodyPr anchor="ctr">
            <a:spAutoFit/>
          </a:bodyPr>
          <a:lstStyle/>
          <a:p>
            <a:endParaRPr lang="en-US"/>
          </a:p>
        </p:txBody>
      </p:sp>
      <p:sp>
        <p:nvSpPr>
          <p:cNvPr id="26" name="Line 21">
            <a:extLst>
              <a:ext uri="{FF2B5EF4-FFF2-40B4-BE49-F238E27FC236}">
                <a16:creationId xmlns:a16="http://schemas.microsoft.com/office/drawing/2014/main" id="{79D60B19-3167-4BCE-BA4B-283060833081}"/>
              </a:ext>
            </a:extLst>
          </p:cNvPr>
          <p:cNvSpPr>
            <a:spLocks noChangeAspect="1" noChangeShapeType="1"/>
          </p:cNvSpPr>
          <p:nvPr/>
        </p:nvSpPr>
        <p:spPr bwMode="auto">
          <a:xfrm>
            <a:off x="8628023" y="5409817"/>
            <a:ext cx="6350" cy="127000"/>
          </a:xfrm>
          <a:prstGeom prst="line">
            <a:avLst/>
          </a:prstGeom>
          <a:noFill/>
          <a:ln w="25400">
            <a:solidFill>
              <a:schemeClr val="tx1"/>
            </a:solidFill>
            <a:round/>
            <a:headEnd/>
            <a:tailEnd/>
          </a:ln>
          <a:effectLst/>
        </p:spPr>
        <p:txBody>
          <a:bodyPr anchor="ctr">
            <a:spAutoFit/>
          </a:bodyPr>
          <a:lstStyle/>
          <a:p>
            <a:endParaRPr lang="en-US"/>
          </a:p>
        </p:txBody>
      </p:sp>
      <p:sp>
        <p:nvSpPr>
          <p:cNvPr id="27" name="Rectangle 26">
            <a:extLst>
              <a:ext uri="{FF2B5EF4-FFF2-40B4-BE49-F238E27FC236}">
                <a16:creationId xmlns:a16="http://schemas.microsoft.com/office/drawing/2014/main" id="{64535C9F-6B66-4354-8C39-DF7BCF4E8444}"/>
              </a:ext>
            </a:extLst>
          </p:cNvPr>
          <p:cNvSpPr/>
          <p:nvPr/>
        </p:nvSpPr>
        <p:spPr bwMode="auto">
          <a:xfrm>
            <a:off x="6750690" y="2314192"/>
            <a:ext cx="940178" cy="1717674"/>
          </a:xfrm>
          <a:prstGeom prst="rect">
            <a:avLst/>
          </a:prstGeom>
          <a:solidFill>
            <a:srgbClr val="EBAFAF">
              <a:alpha val="50196"/>
            </a:srgbClr>
          </a:solidFill>
          <a:ln w="25400">
            <a:noFill/>
            <a:round/>
            <a:headEnd/>
            <a:tailEnd/>
          </a:ln>
          <a:effectLst/>
        </p:spPr>
        <p:txBody>
          <a:bodyPr wrap="square" rtlCol="0" anchor="ctr">
            <a:spAutoFit/>
          </a:bodyPr>
          <a:lstStyle/>
          <a:p>
            <a:pPr algn="ctr"/>
            <a:endParaRPr lang="en-US"/>
          </a:p>
        </p:txBody>
      </p:sp>
      <p:sp>
        <p:nvSpPr>
          <p:cNvPr id="28" name="Rectangle 27">
            <a:extLst>
              <a:ext uri="{FF2B5EF4-FFF2-40B4-BE49-F238E27FC236}">
                <a16:creationId xmlns:a16="http://schemas.microsoft.com/office/drawing/2014/main" id="{BAD6CA28-70C9-4009-B0A5-76321FE9DBD8}"/>
              </a:ext>
            </a:extLst>
          </p:cNvPr>
          <p:cNvSpPr/>
          <p:nvPr/>
        </p:nvSpPr>
        <p:spPr bwMode="auto">
          <a:xfrm>
            <a:off x="5791200" y="3174617"/>
            <a:ext cx="2843173" cy="1717674"/>
          </a:xfrm>
          <a:prstGeom prst="rect">
            <a:avLst/>
          </a:prstGeom>
          <a:solidFill>
            <a:srgbClr val="EBAFAF">
              <a:alpha val="50196"/>
            </a:srgbClr>
          </a:solidFill>
          <a:ln w="25400">
            <a:noFill/>
            <a:round/>
            <a:headEnd/>
            <a:tailEnd/>
          </a:ln>
          <a:effectLst/>
        </p:spPr>
        <p:txBody>
          <a:bodyPr wrap="square" rtlCol="0" anchor="ctr">
            <a:spAutoFit/>
          </a:bodyPr>
          <a:lstStyle/>
          <a:p>
            <a:pPr algn="ctr"/>
            <a:endParaRPr lang="en-US"/>
          </a:p>
        </p:txBody>
      </p:sp>
      <p:sp>
        <p:nvSpPr>
          <p:cNvPr id="29" name="TextBox 28">
            <a:extLst>
              <a:ext uri="{FF2B5EF4-FFF2-40B4-BE49-F238E27FC236}">
                <a16:creationId xmlns:a16="http://schemas.microsoft.com/office/drawing/2014/main" id="{4ACA7950-F1CB-42C9-8D01-A31CA6AA3609}"/>
              </a:ext>
            </a:extLst>
          </p:cNvPr>
          <p:cNvSpPr txBox="1"/>
          <p:nvPr/>
        </p:nvSpPr>
        <p:spPr>
          <a:xfrm>
            <a:off x="6771290" y="2348085"/>
            <a:ext cx="919578" cy="1200329"/>
          </a:xfrm>
          <a:prstGeom prst="rect">
            <a:avLst/>
          </a:prstGeom>
          <a:noFill/>
        </p:spPr>
        <p:txBody>
          <a:bodyPr wrap="square" rtlCol="0">
            <a:spAutoFit/>
          </a:bodyPr>
          <a:lstStyle/>
          <a:p>
            <a:r>
              <a:rPr lang="en-US" sz="1800" i="1" dirty="0">
                <a:solidFill>
                  <a:srgbClr val="990000"/>
                </a:solidFill>
                <a:latin typeface="Calibri" pitchFamily="34" charset="0"/>
              </a:rPr>
              <a:t>Forbid-den region</a:t>
            </a:r>
          </a:p>
          <a:p>
            <a:r>
              <a:rPr lang="en-US" sz="1800" i="1" dirty="0">
                <a:solidFill>
                  <a:srgbClr val="990000"/>
                </a:solidFill>
                <a:latin typeface="Calibri" pitchFamily="34" charset="0"/>
              </a:rPr>
              <a:t>for b</a:t>
            </a:r>
            <a:endParaRPr lang="en-US" sz="1800" i="1" baseline="-25000" dirty="0">
              <a:solidFill>
                <a:srgbClr val="990000"/>
              </a:solidFill>
              <a:latin typeface="Calibri" pitchFamily="34" charset="0"/>
            </a:endParaRPr>
          </a:p>
        </p:txBody>
      </p:sp>
      <p:sp>
        <p:nvSpPr>
          <p:cNvPr id="30" name="TextBox 29">
            <a:extLst>
              <a:ext uri="{FF2B5EF4-FFF2-40B4-BE49-F238E27FC236}">
                <a16:creationId xmlns:a16="http://schemas.microsoft.com/office/drawing/2014/main" id="{A20DE3C4-0841-494E-9DE4-BBFF1A19CEDA}"/>
              </a:ext>
            </a:extLst>
          </p:cNvPr>
          <p:cNvSpPr txBox="1"/>
          <p:nvPr/>
        </p:nvSpPr>
        <p:spPr>
          <a:xfrm>
            <a:off x="6750690" y="4280886"/>
            <a:ext cx="1872753" cy="646331"/>
          </a:xfrm>
          <a:prstGeom prst="rect">
            <a:avLst/>
          </a:prstGeom>
          <a:noFill/>
        </p:spPr>
        <p:txBody>
          <a:bodyPr wrap="none" rtlCol="0">
            <a:spAutoFit/>
          </a:bodyPr>
          <a:lstStyle/>
          <a:p>
            <a:pPr algn="r"/>
            <a:r>
              <a:rPr lang="en-US" sz="1800" i="1" dirty="0">
                <a:solidFill>
                  <a:srgbClr val="990000"/>
                </a:solidFill>
                <a:latin typeface="Calibri" pitchFamily="34" charset="0"/>
              </a:rPr>
              <a:t>Forbidden region</a:t>
            </a:r>
          </a:p>
          <a:p>
            <a:pPr algn="r"/>
            <a:r>
              <a:rPr lang="en-US" sz="1800" i="1" dirty="0">
                <a:solidFill>
                  <a:srgbClr val="990000"/>
                </a:solidFill>
                <a:latin typeface="Calibri" pitchFamily="34" charset="0"/>
              </a:rPr>
              <a:t>for a</a:t>
            </a:r>
            <a:endParaRPr lang="en-US" sz="1800" i="1" baseline="-25000" dirty="0">
              <a:solidFill>
                <a:srgbClr val="990000"/>
              </a:solidFill>
              <a:latin typeface="Calibri" pitchFamily="34" charset="0"/>
            </a:endParaRPr>
          </a:p>
        </p:txBody>
      </p:sp>
      <p:sp>
        <p:nvSpPr>
          <p:cNvPr id="3" name="Speech Bubble: Rectangle 2">
            <a:extLst>
              <a:ext uri="{FF2B5EF4-FFF2-40B4-BE49-F238E27FC236}">
                <a16:creationId xmlns:a16="http://schemas.microsoft.com/office/drawing/2014/main" id="{DEE1BF99-F47B-48CB-8C17-A352A068E60C}"/>
              </a:ext>
            </a:extLst>
          </p:cNvPr>
          <p:cNvSpPr/>
          <p:nvPr/>
        </p:nvSpPr>
        <p:spPr bwMode="auto">
          <a:xfrm>
            <a:off x="5757884" y="1209905"/>
            <a:ext cx="3225242" cy="830997"/>
          </a:xfrm>
          <a:prstGeom prst="wedgeRectCallout">
            <a:avLst>
              <a:gd name="adj1" fmla="val -29288"/>
              <a:gd name="adj2" fmla="val 97084"/>
            </a:avLst>
          </a:prstGeom>
          <a:solidFill>
            <a:schemeClr val="accent2">
              <a:lumMod val="20000"/>
              <a:lumOff val="80000"/>
            </a:schemeClr>
          </a:solidFill>
          <a:ln w="12700">
            <a:solidFill>
              <a:schemeClr val="accent2">
                <a:lumMod val="40000"/>
                <a:lumOff val="60000"/>
              </a:schemeClr>
            </a:solidFill>
            <a:round/>
            <a:headEnd/>
            <a:tailEnd/>
          </a:ln>
          <a:effectLst/>
        </p:spPr>
        <p:txBody>
          <a:bodyPr wrap="none" rtlCol="0" anchor="ctr">
            <a:spAutoFit/>
          </a:bodyPr>
          <a:lstStyle/>
          <a:p>
            <a:pPr algn="ctr"/>
            <a:r>
              <a:rPr lang="en-US" b="0" i="1" dirty="0">
                <a:latin typeface="+mj-lt"/>
              </a:rPr>
              <a:t>Always possible to move</a:t>
            </a:r>
            <a:br>
              <a:rPr lang="en-US" b="0" i="1" dirty="0">
                <a:latin typeface="+mj-lt"/>
              </a:rPr>
            </a:br>
            <a:r>
              <a:rPr lang="en-US" b="0" i="1" dirty="0">
                <a:latin typeface="+mj-lt"/>
              </a:rPr>
              <a:t>up or move right </a:t>
            </a:r>
          </a:p>
        </p:txBody>
      </p:sp>
      <p:sp>
        <p:nvSpPr>
          <p:cNvPr id="36" name="Speech Bubble: Rectangle 35">
            <a:extLst>
              <a:ext uri="{FF2B5EF4-FFF2-40B4-BE49-F238E27FC236}">
                <a16:creationId xmlns:a16="http://schemas.microsoft.com/office/drawing/2014/main" id="{2F3F34B7-8498-4775-99F1-F1730AC8D308}"/>
              </a:ext>
            </a:extLst>
          </p:cNvPr>
          <p:cNvSpPr/>
          <p:nvPr/>
        </p:nvSpPr>
        <p:spPr bwMode="auto">
          <a:xfrm>
            <a:off x="4650144" y="5536817"/>
            <a:ext cx="3304559" cy="830997"/>
          </a:xfrm>
          <a:prstGeom prst="wedgeRectCallout">
            <a:avLst>
              <a:gd name="adj1" fmla="val -65909"/>
              <a:gd name="adj2" fmla="val -43900"/>
            </a:avLst>
          </a:prstGeom>
          <a:solidFill>
            <a:schemeClr val="accent2">
              <a:lumMod val="20000"/>
              <a:lumOff val="80000"/>
            </a:schemeClr>
          </a:solidFill>
          <a:ln w="12700">
            <a:solidFill>
              <a:schemeClr val="accent2">
                <a:lumMod val="40000"/>
                <a:lumOff val="60000"/>
              </a:schemeClr>
            </a:solidFill>
            <a:round/>
            <a:headEnd/>
            <a:tailEnd/>
          </a:ln>
          <a:effectLst/>
        </p:spPr>
        <p:txBody>
          <a:bodyPr wrap="none" rtlCol="0" anchor="ctr">
            <a:spAutoFit/>
          </a:bodyPr>
          <a:lstStyle/>
          <a:p>
            <a:pPr algn="ctr"/>
            <a:r>
              <a:rPr lang="en-US" b="0" i="1" dirty="0">
                <a:latin typeface="+mj-lt"/>
              </a:rPr>
              <a:t>Inconsistent </a:t>
            </a:r>
            <a:r>
              <a:rPr lang="en-US" i="1" dirty="0">
                <a:latin typeface="+mj-lt"/>
              </a:rPr>
              <a:t>unlock</a:t>
            </a:r>
            <a:r>
              <a:rPr lang="en-US" b="0" i="1" dirty="0">
                <a:latin typeface="+mj-lt"/>
              </a:rPr>
              <a:t> order</a:t>
            </a:r>
          </a:p>
          <a:p>
            <a:pPr algn="ctr"/>
            <a:r>
              <a:rPr lang="en-US" b="0" i="1" dirty="0">
                <a:latin typeface="+mj-lt"/>
              </a:rPr>
              <a:t>does not matter</a:t>
            </a:r>
          </a:p>
        </p:txBody>
      </p:sp>
    </p:spTree>
    <p:extLst>
      <p:ext uri="{BB962C8B-B14F-4D97-AF65-F5344CB8AC3E}">
        <p14:creationId xmlns:p14="http://schemas.microsoft.com/office/powerpoint/2010/main" val="80380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F486-2FD3-4433-9BEA-E24D4BE6AE5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48188FA-A8A7-4940-AF9D-E3BF1EB1C108}"/>
              </a:ext>
            </a:extLst>
          </p:cNvPr>
          <p:cNvSpPr>
            <a:spLocks noGrp="1"/>
          </p:cNvSpPr>
          <p:nvPr>
            <p:ph idx="1"/>
          </p:nvPr>
        </p:nvSpPr>
        <p:spPr/>
        <p:txBody>
          <a:bodyPr/>
          <a:lstStyle/>
          <a:p>
            <a:r>
              <a:rPr lang="en-US" dirty="0">
                <a:solidFill>
                  <a:schemeClr val="bg1">
                    <a:lumMod val="65000"/>
                  </a:schemeClr>
                </a:solidFill>
              </a:rPr>
              <a:t>Review: Races, Mutual Exclusion</a:t>
            </a:r>
          </a:p>
          <a:p>
            <a:r>
              <a:rPr lang="en-US" dirty="0">
                <a:solidFill>
                  <a:schemeClr val="bg1">
                    <a:lumMod val="65000"/>
                  </a:schemeClr>
                </a:solidFill>
              </a:rPr>
              <a:t>Deadlock</a:t>
            </a:r>
          </a:p>
          <a:p>
            <a:r>
              <a:rPr lang="en-US" dirty="0"/>
              <a:t>Semaphores, Events, and Queues</a:t>
            </a:r>
          </a:p>
          <a:p>
            <a:r>
              <a:rPr lang="en-US" dirty="0">
                <a:solidFill>
                  <a:schemeClr val="bg1">
                    <a:lumMod val="65000"/>
                  </a:schemeClr>
                </a:solidFill>
              </a:rPr>
              <a:t>Reader-Writer Locks and Starvation</a:t>
            </a:r>
          </a:p>
          <a:p>
            <a:r>
              <a:rPr lang="en-US" dirty="0">
                <a:solidFill>
                  <a:schemeClr val="bg1">
                    <a:lumMod val="65000"/>
                  </a:schemeClr>
                </a:solidFill>
              </a:rPr>
              <a:t>Thread-Safe API Design</a:t>
            </a:r>
          </a:p>
        </p:txBody>
      </p:sp>
    </p:spTree>
    <p:extLst>
      <p:ext uri="{BB962C8B-B14F-4D97-AF65-F5344CB8AC3E}">
        <p14:creationId xmlns:p14="http://schemas.microsoft.com/office/powerpoint/2010/main" val="174913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9186-F824-4769-B1FC-361B2D59D766}"/>
              </a:ext>
            </a:extLst>
          </p:cNvPr>
          <p:cNvSpPr>
            <a:spLocks noGrp="1"/>
          </p:cNvSpPr>
          <p:nvPr>
            <p:ph type="title"/>
          </p:nvPr>
        </p:nvSpPr>
        <p:spPr/>
        <p:txBody>
          <a:bodyPr/>
          <a:lstStyle/>
          <a:p>
            <a:r>
              <a:rPr lang="en-US" dirty="0"/>
              <a:t>Recall: Semaphores</a:t>
            </a:r>
          </a:p>
        </p:txBody>
      </p:sp>
      <p:sp>
        <p:nvSpPr>
          <p:cNvPr id="3" name="Content Placeholder 2">
            <a:extLst>
              <a:ext uri="{FF2B5EF4-FFF2-40B4-BE49-F238E27FC236}">
                <a16:creationId xmlns:a16="http://schemas.microsoft.com/office/drawing/2014/main" id="{F0D9F95E-C8C8-4C65-92C3-ADB240B87C87}"/>
              </a:ext>
            </a:extLst>
          </p:cNvPr>
          <p:cNvSpPr>
            <a:spLocks noGrp="1"/>
          </p:cNvSpPr>
          <p:nvPr>
            <p:ph idx="1"/>
          </p:nvPr>
        </p:nvSpPr>
        <p:spPr/>
        <p:txBody>
          <a:bodyPr/>
          <a:lstStyle/>
          <a:p>
            <a:r>
              <a:rPr lang="en-US" dirty="0"/>
              <a:t>Integer value, always &gt;= 0</a:t>
            </a:r>
          </a:p>
          <a:p>
            <a:r>
              <a:rPr lang="en-US" dirty="0"/>
              <a:t>P(s) operation (aka </a:t>
            </a:r>
            <a:r>
              <a:rPr lang="en-US" dirty="0" err="1">
                <a:latin typeface="Courier New" panose="02070309020205020404" pitchFamily="49" charset="0"/>
                <a:cs typeface="Courier New" panose="02070309020205020404" pitchFamily="49" charset="0"/>
              </a:rPr>
              <a:t>sem_wait</a:t>
            </a:r>
            <a:r>
              <a:rPr lang="en-US" dirty="0"/>
              <a:t>)</a:t>
            </a:r>
          </a:p>
          <a:p>
            <a:pPr lvl="1"/>
            <a:r>
              <a:rPr lang="en-US" dirty="0"/>
              <a:t>If </a:t>
            </a:r>
            <a:r>
              <a:rPr lang="en-US" i="1" dirty="0"/>
              <a:t>s</a:t>
            </a:r>
            <a:r>
              <a:rPr lang="en-US" dirty="0"/>
              <a:t> is zero, wait for a </a:t>
            </a:r>
            <a:r>
              <a:rPr lang="en-US" i="1" dirty="0"/>
              <a:t>V</a:t>
            </a:r>
            <a:r>
              <a:rPr lang="en-US" dirty="0"/>
              <a:t> operation to happen.</a:t>
            </a:r>
          </a:p>
          <a:p>
            <a:pPr lvl="1"/>
            <a:r>
              <a:rPr lang="en-US" dirty="0"/>
              <a:t>Then subtract 1 from </a:t>
            </a:r>
            <a:r>
              <a:rPr lang="en-US" i="1" dirty="0"/>
              <a:t>s</a:t>
            </a:r>
            <a:r>
              <a:rPr lang="en-US" dirty="0"/>
              <a:t> and return.</a:t>
            </a:r>
          </a:p>
          <a:p>
            <a:r>
              <a:rPr lang="en-US" dirty="0"/>
              <a:t>V(s) operation (aka </a:t>
            </a:r>
            <a:r>
              <a:rPr lang="en-US" dirty="0" err="1">
                <a:latin typeface="Courier New" panose="02070309020205020404" pitchFamily="49" charset="0"/>
                <a:cs typeface="Courier New" panose="02070309020205020404" pitchFamily="49" charset="0"/>
              </a:rPr>
              <a:t>sem_post</a:t>
            </a:r>
            <a:r>
              <a:rPr lang="en-US" dirty="0"/>
              <a:t>)</a:t>
            </a:r>
          </a:p>
          <a:p>
            <a:pPr lvl="1"/>
            <a:r>
              <a:rPr lang="en-US" dirty="0"/>
              <a:t>Add 1 to </a:t>
            </a:r>
            <a:r>
              <a:rPr lang="en-US" i="1" dirty="0"/>
              <a:t>s</a:t>
            </a:r>
            <a:r>
              <a:rPr lang="en-US" dirty="0"/>
              <a:t>.</a:t>
            </a:r>
          </a:p>
          <a:p>
            <a:pPr lvl="1"/>
            <a:r>
              <a:rPr lang="en-US" dirty="0"/>
              <a:t>If there are any threads waiting inside a </a:t>
            </a:r>
            <a:r>
              <a:rPr lang="en-US" i="1" dirty="0"/>
              <a:t>P</a:t>
            </a:r>
            <a:r>
              <a:rPr lang="en-US" dirty="0"/>
              <a:t> operation,</a:t>
            </a:r>
            <a:br>
              <a:rPr lang="en-US" dirty="0"/>
            </a:br>
            <a:r>
              <a:rPr lang="en-US" dirty="0"/>
              <a:t>resume one of them</a:t>
            </a:r>
          </a:p>
          <a:p>
            <a:r>
              <a:rPr lang="en-US" dirty="0"/>
              <a:t>Any thread may call P; any thread may call V; no ordering requirements</a:t>
            </a:r>
          </a:p>
          <a:p>
            <a:pPr lvl="1"/>
            <a:r>
              <a:rPr lang="en-US" dirty="0"/>
              <a:t>Key difference from mutexes</a:t>
            </a:r>
          </a:p>
        </p:txBody>
      </p:sp>
    </p:spTree>
    <p:extLst>
      <p:ext uri="{BB962C8B-B14F-4D97-AF65-F5344CB8AC3E}">
        <p14:creationId xmlns:p14="http://schemas.microsoft.com/office/powerpoint/2010/main" val="126778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1410-63C5-47AD-96C9-30E9BFB415B8}"/>
              </a:ext>
            </a:extLst>
          </p:cNvPr>
          <p:cNvSpPr>
            <a:spLocks noGrp="1"/>
          </p:cNvSpPr>
          <p:nvPr>
            <p:ph type="title"/>
          </p:nvPr>
        </p:nvSpPr>
        <p:spPr/>
        <p:txBody>
          <a:bodyPr/>
          <a:lstStyle/>
          <a:p>
            <a:r>
              <a:rPr lang="en-US" dirty="0"/>
              <a:t>Announcements</a:t>
            </a:r>
          </a:p>
        </p:txBody>
      </p:sp>
      <p:sp>
        <p:nvSpPr>
          <p:cNvPr id="5" name="Content Placeholder 4">
            <a:extLst>
              <a:ext uri="{FF2B5EF4-FFF2-40B4-BE49-F238E27FC236}">
                <a16:creationId xmlns:a16="http://schemas.microsoft.com/office/drawing/2014/main" id="{5459ADC7-8D1C-453B-BDF1-D33CB7AC7C81}"/>
              </a:ext>
            </a:extLst>
          </p:cNvPr>
          <p:cNvSpPr>
            <a:spLocks noGrp="1"/>
          </p:cNvSpPr>
          <p:nvPr>
            <p:ph idx="1"/>
          </p:nvPr>
        </p:nvSpPr>
        <p:spPr/>
        <p:txBody>
          <a:bodyPr/>
          <a:lstStyle/>
          <a:p>
            <a:r>
              <a:rPr lang="en-US" dirty="0"/>
              <a:t>Proxy lab checkpoint released tomorrow (7/28)</a:t>
            </a:r>
          </a:p>
          <a:p>
            <a:pPr lvl="1"/>
            <a:endParaRPr lang="en-US" dirty="0"/>
          </a:p>
          <a:p>
            <a:r>
              <a:rPr lang="en-US" dirty="0"/>
              <a:t>Final exam Aug 10 / 26</a:t>
            </a:r>
          </a:p>
          <a:p>
            <a:pPr lvl="1"/>
            <a:endParaRPr lang="en-US" dirty="0"/>
          </a:p>
        </p:txBody>
      </p:sp>
    </p:spTree>
    <p:extLst>
      <p:ext uri="{BB962C8B-B14F-4D97-AF65-F5344CB8AC3E}">
        <p14:creationId xmlns:p14="http://schemas.microsoft.com/office/powerpoint/2010/main" val="337873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3677-E5FE-40FA-ADB3-EFD04CFD6763}"/>
              </a:ext>
            </a:extLst>
          </p:cNvPr>
          <p:cNvSpPr>
            <a:spLocks noGrp="1"/>
          </p:cNvSpPr>
          <p:nvPr>
            <p:ph type="title"/>
          </p:nvPr>
        </p:nvSpPr>
        <p:spPr/>
        <p:txBody>
          <a:bodyPr/>
          <a:lstStyle/>
          <a:p>
            <a:r>
              <a:rPr lang="en-US" dirty="0"/>
              <a:t>Semaphores for Events</a:t>
            </a:r>
          </a:p>
        </p:txBody>
      </p:sp>
      <p:sp>
        <p:nvSpPr>
          <p:cNvPr id="3" name="Content Placeholder 2">
            <a:extLst>
              <a:ext uri="{FF2B5EF4-FFF2-40B4-BE49-F238E27FC236}">
                <a16:creationId xmlns:a16="http://schemas.microsoft.com/office/drawing/2014/main" id="{AC8F234D-146C-402C-A3E6-350ED0FE1B0D}"/>
              </a:ext>
            </a:extLst>
          </p:cNvPr>
          <p:cNvSpPr>
            <a:spLocks noGrp="1"/>
          </p:cNvSpPr>
          <p:nvPr>
            <p:ph idx="1"/>
          </p:nvPr>
        </p:nvSpPr>
        <p:spPr/>
        <p:txBody>
          <a:bodyPr/>
          <a:lstStyle/>
          <a:p>
            <a:r>
              <a:rPr lang="en-US" dirty="0"/>
              <a:t>Remember this program from Tuesday’s quiz?</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Let’s fix it.</a:t>
            </a:r>
          </a:p>
          <a:p>
            <a:r>
              <a:rPr lang="en-US" dirty="0"/>
              <a:t>With semaphores.</a:t>
            </a:r>
          </a:p>
        </p:txBody>
      </p:sp>
      <p:sp>
        <p:nvSpPr>
          <p:cNvPr id="6" name="Rectangle 5">
            <a:extLst>
              <a:ext uri="{FF2B5EF4-FFF2-40B4-BE49-F238E27FC236}">
                <a16:creationId xmlns:a16="http://schemas.microsoft.com/office/drawing/2014/main" id="{EDE965C8-5481-4D1E-9056-F1F84B66B5ED}"/>
              </a:ext>
            </a:extLst>
          </p:cNvPr>
          <p:cNvSpPr>
            <a:spLocks noChangeArrowheads="1"/>
          </p:cNvSpPr>
          <p:nvPr/>
        </p:nvSpPr>
        <p:spPr bwMode="auto">
          <a:xfrm>
            <a:off x="396875" y="1925717"/>
            <a:ext cx="3565525" cy="2462213"/>
          </a:xfrm>
          <a:prstGeom prst="rect">
            <a:avLst/>
          </a:prstGeom>
          <a:solidFill>
            <a:srgbClr val="F6F5BD"/>
          </a:solidFill>
          <a:ln w="12700">
            <a:solidFill>
              <a:schemeClr val="tx1"/>
            </a:solidFill>
            <a:miter lim="800000"/>
            <a:headEnd/>
            <a:tailEnd/>
          </a:ln>
          <a:effectLst/>
        </p:spPr>
        <p:txBody>
          <a:bodyPr wrap="square" tIns="0" bIns="0" anchor="t" anchorCtr="0">
            <a:spAutoFit/>
          </a:bodyPr>
          <a:lstStyle/>
          <a:p>
            <a:r>
              <a:rPr lang="en-US" sz="1600" dirty="0">
                <a:latin typeface="Courier New" pitchFamily="49" charset="0"/>
              </a:rPr>
              <a:t>#define N 4</a:t>
            </a:r>
          </a:p>
          <a:p>
            <a:r>
              <a:rPr lang="en-US" sz="1600" dirty="0">
                <a:latin typeface="Courier New" pitchFamily="49" charset="0"/>
              </a:rPr>
              <a:t>long *pointers[N];</a:t>
            </a:r>
          </a:p>
          <a:p>
            <a:endParaRPr lang="en-US" sz="1600" dirty="0">
              <a:latin typeface="Courier New" pitchFamily="49" charset="0"/>
            </a:endParaRP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long </a:t>
            </a:r>
            <a:r>
              <a:rPr lang="en-US" sz="1600" dirty="0" err="1">
                <a:latin typeface="Courier New" pitchFamily="49" charset="0"/>
              </a:rPr>
              <a:t>myid</a:t>
            </a:r>
            <a:r>
              <a:rPr lang="en-US" sz="1600" dirty="0">
                <a:latin typeface="Courier New" pitchFamily="49" charset="0"/>
              </a:rPr>
              <a:t> = (long) </a:t>
            </a:r>
            <a:r>
              <a:rPr lang="en-US" sz="1600" dirty="0" err="1">
                <a:latin typeface="Courier New" pitchFamily="49" charset="0"/>
              </a:rPr>
              <a:t>vargp</a:t>
            </a:r>
            <a:r>
              <a:rPr lang="en-US" sz="1600" dirty="0">
                <a:latin typeface="Courier New" pitchFamily="49" charset="0"/>
              </a:rPr>
              <a:t>;</a:t>
            </a:r>
          </a:p>
          <a:p>
            <a:r>
              <a:rPr lang="en-US" sz="1600" dirty="0">
                <a:latin typeface="Courier New" pitchFamily="49" charset="0"/>
              </a:rPr>
              <a:t>  pointers[</a:t>
            </a:r>
            <a:r>
              <a:rPr lang="en-US" sz="1600" dirty="0" err="1">
                <a:latin typeface="Courier New" pitchFamily="49" charset="0"/>
              </a:rPr>
              <a:t>myid</a:t>
            </a:r>
            <a:r>
              <a:rPr lang="en-US" sz="1600" dirty="0">
                <a:latin typeface="Courier New" pitchFamily="49" charset="0"/>
              </a:rPr>
              <a:t>] = &amp;</a:t>
            </a:r>
            <a:r>
              <a:rPr lang="en-US" sz="1600" dirty="0" err="1">
                <a:latin typeface="Courier New" pitchFamily="49" charset="0"/>
              </a:rPr>
              <a:t>myid</a:t>
            </a:r>
            <a:r>
              <a:rPr lang="en-US" sz="1600" dirty="0">
                <a:latin typeface="Courier New" pitchFamily="49" charset="0"/>
              </a:rPr>
              <a:t>;</a:t>
            </a:r>
          </a:p>
          <a:p>
            <a:r>
              <a:rPr lang="en-US" sz="1600" dirty="0">
                <a:latin typeface="Courier New" pitchFamily="49" charset="0"/>
              </a:rPr>
              <a:t>  sleep(2);</a:t>
            </a:r>
          </a:p>
          <a:p>
            <a:r>
              <a:rPr lang="en-US" sz="1600" dirty="0">
                <a:latin typeface="Courier New" pitchFamily="49" charset="0"/>
              </a:rPr>
              <a:t>  return NULL;</a:t>
            </a:r>
          </a:p>
          <a:p>
            <a:r>
              <a:rPr lang="en-US" sz="1600" dirty="0">
                <a:latin typeface="Courier New" pitchFamily="49" charset="0"/>
              </a:rPr>
              <a:t>}</a:t>
            </a:r>
          </a:p>
          <a:p>
            <a:endParaRPr lang="en-US" sz="1600" dirty="0">
              <a:latin typeface="Courier New" pitchFamily="49" charset="0"/>
            </a:endParaRPr>
          </a:p>
        </p:txBody>
      </p:sp>
      <p:sp>
        <p:nvSpPr>
          <p:cNvPr id="7" name="Rectangle 6">
            <a:extLst>
              <a:ext uri="{FF2B5EF4-FFF2-40B4-BE49-F238E27FC236}">
                <a16:creationId xmlns:a16="http://schemas.microsoft.com/office/drawing/2014/main" id="{9AB2D609-FAA0-4C48-B95A-0C58F4E08156}"/>
              </a:ext>
            </a:extLst>
          </p:cNvPr>
          <p:cNvSpPr>
            <a:spLocks noChangeArrowheads="1"/>
          </p:cNvSpPr>
          <p:nvPr/>
        </p:nvSpPr>
        <p:spPr bwMode="auto">
          <a:xfrm>
            <a:off x="4181639" y="1925717"/>
            <a:ext cx="4505161" cy="3939540"/>
          </a:xfrm>
          <a:prstGeom prst="rect">
            <a:avLst/>
          </a:prstGeom>
          <a:solidFill>
            <a:srgbClr val="F6F5BD"/>
          </a:solidFill>
          <a:ln w="12700">
            <a:solidFill>
              <a:schemeClr val="tx1"/>
            </a:solidFill>
            <a:miter lim="800000"/>
            <a:headEnd/>
            <a:tailEnd/>
          </a:ln>
          <a:effectLst/>
        </p:spPr>
        <p:txBody>
          <a:bodyPr wrap="square" tIns="0" bIns="0" anchor="t" anchorCtr="0">
            <a:spAutoFit/>
          </a:bodyPr>
          <a:lstStyle/>
          <a:p>
            <a:r>
              <a:rPr lang="en-US" sz="1600" dirty="0">
                <a:latin typeface="Courier New" pitchFamily="49" charset="0"/>
              </a:rPr>
              <a:t>int main(void) {</a:t>
            </a:r>
          </a:p>
          <a:p>
            <a:r>
              <a:rPr lang="en-US" sz="1600" dirty="0">
                <a:latin typeface="Courier New" pitchFamily="49" charset="0"/>
              </a:rPr>
              <a:t>  long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a:t>
            </a:r>
            <a:r>
              <a:rPr lang="en-US" sz="1600" dirty="0" err="1">
                <a:latin typeface="Courier New" pitchFamily="49" charset="0"/>
              </a:rPr>
              <a:t>tids</a:t>
            </a:r>
            <a:r>
              <a:rPr lang="en-US" sz="1600" dirty="0">
                <a:latin typeface="Courier New" pitchFamily="49" charset="0"/>
              </a:rPr>
              <a:t>[N];</a:t>
            </a:r>
          </a:p>
          <a:p>
            <a:endParaRPr lang="en-US" sz="1600" dirty="0">
              <a:latin typeface="Courier New" pitchFamily="49" charset="0"/>
            </a:endParaRP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a:t>
            </a:r>
            <a:r>
              <a:rPr lang="en-US" sz="1600" dirty="0" err="1">
                <a:latin typeface="Courier New" pitchFamily="49" charset="0"/>
              </a:rPr>
              <a:t>tids</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thread, (void *)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sleep(1);</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("Thread #%ld has "</a:t>
            </a:r>
          </a:p>
          <a:p>
            <a:r>
              <a:rPr lang="en-US" sz="1600" dirty="0">
                <a:latin typeface="Courier New" pitchFamily="49" charset="0"/>
              </a:rPr>
              <a:t>           "local value %</a:t>
            </a:r>
            <a:r>
              <a:rPr lang="en-US" sz="1600" dirty="0" err="1">
                <a:latin typeface="Courier New" pitchFamily="49" charset="0"/>
              </a:rPr>
              <a:t>ld</a:t>
            </a:r>
            <a:r>
              <a:rPr lang="en-US" sz="1600" dirty="0">
                <a:latin typeface="Courier New" pitchFamily="49" charset="0"/>
              </a:rPr>
              <a:t>\n",</a:t>
            </a:r>
          </a:p>
          <a:p>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*pointers[</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a:t>
            </a:r>
            <a:r>
              <a:rPr lang="en-US" sz="1600" dirty="0" err="1">
                <a:latin typeface="Courier New" pitchFamily="49" charset="0"/>
              </a:rPr>
              <a:t>tids</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return 0;</a:t>
            </a:r>
          </a:p>
          <a:p>
            <a:r>
              <a:rPr lang="en-US" sz="1600" dirty="0">
                <a:latin typeface="Courier New" pitchFamily="49" charset="0"/>
              </a:rPr>
              <a:t>}</a:t>
            </a:r>
          </a:p>
        </p:txBody>
      </p:sp>
      <p:sp>
        <p:nvSpPr>
          <p:cNvPr id="8" name="TextBox 7">
            <a:extLst>
              <a:ext uri="{FF2B5EF4-FFF2-40B4-BE49-F238E27FC236}">
                <a16:creationId xmlns:a16="http://schemas.microsoft.com/office/drawing/2014/main" id="{A9EFACA1-FDFE-4F97-B904-66C7151345CA}"/>
              </a:ext>
            </a:extLst>
          </p:cNvPr>
          <p:cNvSpPr txBox="1"/>
          <p:nvPr/>
        </p:nvSpPr>
        <p:spPr>
          <a:xfrm>
            <a:off x="5105400" y="6237656"/>
            <a:ext cx="3810000" cy="369332"/>
          </a:xfrm>
          <a:prstGeom prst="rect">
            <a:avLst/>
          </a:prstGeom>
          <a:solidFill>
            <a:srgbClr val="FFC000"/>
          </a:solidFill>
        </p:spPr>
        <p:txBody>
          <a:bodyPr wrap="square" rtlCol="0">
            <a:spAutoFit/>
          </a:bodyPr>
          <a:lstStyle/>
          <a:p>
            <a:r>
              <a:rPr lang="en-US" sz="1800" dirty="0">
                <a:latin typeface="Calibri" pitchFamily="34" charset="0"/>
              </a:rPr>
              <a:t>Live coding demo: event semaphores</a:t>
            </a:r>
          </a:p>
        </p:txBody>
      </p:sp>
    </p:spTree>
    <p:extLst>
      <p:ext uri="{BB962C8B-B14F-4D97-AF65-F5344CB8AC3E}">
        <p14:creationId xmlns:p14="http://schemas.microsoft.com/office/powerpoint/2010/main" val="171980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3677-E5FE-40FA-ADB3-EFD04CFD6763}"/>
              </a:ext>
            </a:extLst>
          </p:cNvPr>
          <p:cNvSpPr>
            <a:spLocks noGrp="1"/>
          </p:cNvSpPr>
          <p:nvPr>
            <p:ph type="title"/>
          </p:nvPr>
        </p:nvSpPr>
        <p:spPr/>
        <p:txBody>
          <a:bodyPr/>
          <a:lstStyle/>
          <a:p>
            <a:r>
              <a:rPr lang="en-US" dirty="0"/>
              <a:t>Semaphores for Events</a:t>
            </a:r>
          </a:p>
        </p:txBody>
      </p:sp>
      <p:sp>
        <p:nvSpPr>
          <p:cNvPr id="6" name="Rectangle 5">
            <a:extLst>
              <a:ext uri="{FF2B5EF4-FFF2-40B4-BE49-F238E27FC236}">
                <a16:creationId xmlns:a16="http://schemas.microsoft.com/office/drawing/2014/main" id="{EDE965C8-5481-4D1E-9056-F1F84B66B5ED}"/>
              </a:ext>
            </a:extLst>
          </p:cNvPr>
          <p:cNvSpPr>
            <a:spLocks noChangeArrowheads="1"/>
          </p:cNvSpPr>
          <p:nvPr/>
        </p:nvSpPr>
        <p:spPr bwMode="auto">
          <a:xfrm>
            <a:off x="357018" y="1197678"/>
            <a:ext cx="3565525" cy="3200876"/>
          </a:xfrm>
          <a:prstGeom prst="rect">
            <a:avLst/>
          </a:prstGeom>
          <a:solidFill>
            <a:srgbClr val="F6F5BD"/>
          </a:solidFill>
          <a:ln w="12700">
            <a:solidFill>
              <a:schemeClr val="tx1"/>
            </a:solidFill>
            <a:miter lim="800000"/>
            <a:headEnd/>
            <a:tailEnd/>
          </a:ln>
          <a:effectLst/>
        </p:spPr>
        <p:txBody>
          <a:bodyPr wrap="square" tIns="0" bIns="0" anchor="t" anchorCtr="0">
            <a:spAutoFit/>
          </a:bodyPr>
          <a:lstStyle/>
          <a:p>
            <a:r>
              <a:rPr lang="en-US" sz="1600" dirty="0">
                <a:latin typeface="Courier New" pitchFamily="49" charset="0"/>
              </a:rPr>
              <a:t>#define N 4</a:t>
            </a:r>
          </a:p>
          <a:p>
            <a:r>
              <a:rPr lang="en-US" sz="1600" dirty="0">
                <a:latin typeface="Courier New" pitchFamily="49" charset="0"/>
              </a:rPr>
              <a:t>long *pointers[N];</a:t>
            </a:r>
          </a:p>
          <a:p>
            <a:r>
              <a:rPr lang="en-US" sz="1600" dirty="0" err="1">
                <a:highlight>
                  <a:srgbClr val="00FF00"/>
                </a:highlight>
                <a:latin typeface="Courier New" pitchFamily="49" charset="0"/>
              </a:rPr>
              <a:t>sem_t</a:t>
            </a:r>
            <a:r>
              <a:rPr lang="en-US" sz="1600" dirty="0">
                <a:highlight>
                  <a:srgbClr val="00FF00"/>
                </a:highlight>
                <a:latin typeface="Courier New" pitchFamily="49" charset="0"/>
              </a:rPr>
              <a:t> ready[N];</a:t>
            </a:r>
          </a:p>
          <a:p>
            <a:r>
              <a:rPr lang="en-US" sz="1600" dirty="0" err="1">
                <a:highlight>
                  <a:srgbClr val="00FF00"/>
                </a:highlight>
                <a:latin typeface="Courier New" pitchFamily="49" charset="0"/>
              </a:rPr>
              <a:t>sem_t</a:t>
            </a:r>
            <a:r>
              <a:rPr lang="en-US" sz="1600" dirty="0">
                <a:highlight>
                  <a:srgbClr val="00FF00"/>
                </a:highlight>
                <a:latin typeface="Courier New" pitchFamily="49" charset="0"/>
              </a:rPr>
              <a:t> finish;</a:t>
            </a:r>
          </a:p>
          <a:p>
            <a:endParaRPr lang="en-US" sz="1600" dirty="0">
              <a:latin typeface="Courier New" pitchFamily="49" charset="0"/>
            </a:endParaRP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long </a:t>
            </a:r>
            <a:r>
              <a:rPr lang="en-US" sz="1600" dirty="0" err="1">
                <a:latin typeface="Courier New" pitchFamily="49" charset="0"/>
              </a:rPr>
              <a:t>myid</a:t>
            </a:r>
            <a:r>
              <a:rPr lang="en-US" sz="1600" dirty="0">
                <a:latin typeface="Courier New" pitchFamily="49" charset="0"/>
              </a:rPr>
              <a:t> = (long) </a:t>
            </a:r>
            <a:r>
              <a:rPr lang="en-US" sz="1600" dirty="0" err="1">
                <a:latin typeface="Courier New" pitchFamily="49" charset="0"/>
              </a:rPr>
              <a:t>vargp</a:t>
            </a:r>
            <a:r>
              <a:rPr lang="en-US" sz="1600" dirty="0">
                <a:latin typeface="Courier New" pitchFamily="49" charset="0"/>
              </a:rPr>
              <a:t>;</a:t>
            </a:r>
          </a:p>
          <a:p>
            <a:r>
              <a:rPr lang="en-US" sz="1600" dirty="0">
                <a:latin typeface="Courier New" pitchFamily="49" charset="0"/>
              </a:rPr>
              <a:t>  pointers[</a:t>
            </a:r>
            <a:r>
              <a:rPr lang="en-US" sz="1600" dirty="0" err="1">
                <a:latin typeface="Courier New" pitchFamily="49" charset="0"/>
              </a:rPr>
              <a:t>myid</a:t>
            </a:r>
            <a:r>
              <a:rPr lang="en-US" sz="1600" dirty="0">
                <a:latin typeface="Courier New" pitchFamily="49" charset="0"/>
              </a:rPr>
              <a:t>] = &amp;</a:t>
            </a:r>
            <a:r>
              <a:rPr lang="en-US" sz="1600" dirty="0" err="1">
                <a:latin typeface="Courier New" pitchFamily="49" charset="0"/>
              </a:rPr>
              <a:t>myid</a:t>
            </a:r>
            <a:r>
              <a:rPr lang="en-US" sz="1600" dirty="0">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sem_post</a:t>
            </a:r>
            <a:r>
              <a:rPr lang="en-US" sz="1600" dirty="0">
                <a:highlight>
                  <a:srgbClr val="00FF00"/>
                </a:highlight>
                <a:latin typeface="Courier New" pitchFamily="49" charset="0"/>
              </a:rPr>
              <a:t>(&amp;ready[</a:t>
            </a:r>
            <a:r>
              <a:rPr lang="en-US" sz="1600" dirty="0" err="1">
                <a:highlight>
                  <a:srgbClr val="00FF00"/>
                </a:highlight>
                <a:latin typeface="Courier New" pitchFamily="49" charset="0"/>
              </a:rPr>
              <a:t>myid</a:t>
            </a:r>
            <a:r>
              <a:rPr lang="en-US" sz="1600" dirty="0">
                <a:highlight>
                  <a:srgbClr val="00FF00"/>
                </a:highlight>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sem_wait</a:t>
            </a:r>
            <a:r>
              <a:rPr lang="en-US" sz="1600" dirty="0">
                <a:highlight>
                  <a:srgbClr val="00FF00"/>
                </a:highlight>
                <a:latin typeface="Courier New" pitchFamily="49" charset="0"/>
              </a:rPr>
              <a:t>(&amp;finish);</a:t>
            </a:r>
          </a:p>
          <a:p>
            <a:r>
              <a:rPr lang="en-US" sz="1600" dirty="0">
                <a:latin typeface="Courier New" pitchFamily="49" charset="0"/>
              </a:rPr>
              <a:t>  return NULL;</a:t>
            </a:r>
          </a:p>
          <a:p>
            <a:r>
              <a:rPr lang="en-US" sz="1600" dirty="0">
                <a:latin typeface="Courier New" pitchFamily="49" charset="0"/>
              </a:rPr>
              <a:t>}</a:t>
            </a:r>
          </a:p>
          <a:p>
            <a:endParaRPr lang="en-US" sz="1600" dirty="0">
              <a:latin typeface="Courier New" pitchFamily="49" charset="0"/>
            </a:endParaRPr>
          </a:p>
        </p:txBody>
      </p:sp>
      <p:sp>
        <p:nvSpPr>
          <p:cNvPr id="7" name="Rectangle 6">
            <a:extLst>
              <a:ext uri="{FF2B5EF4-FFF2-40B4-BE49-F238E27FC236}">
                <a16:creationId xmlns:a16="http://schemas.microsoft.com/office/drawing/2014/main" id="{9AB2D609-FAA0-4C48-B95A-0C58F4E08156}"/>
              </a:ext>
            </a:extLst>
          </p:cNvPr>
          <p:cNvSpPr>
            <a:spLocks noChangeArrowheads="1"/>
          </p:cNvSpPr>
          <p:nvPr/>
        </p:nvSpPr>
        <p:spPr bwMode="auto">
          <a:xfrm>
            <a:off x="4181639" y="1189820"/>
            <a:ext cx="4505161" cy="5416868"/>
          </a:xfrm>
          <a:prstGeom prst="rect">
            <a:avLst/>
          </a:prstGeom>
          <a:solidFill>
            <a:srgbClr val="F6F5BD"/>
          </a:solidFill>
          <a:ln w="12700">
            <a:solidFill>
              <a:schemeClr val="tx1"/>
            </a:solidFill>
            <a:miter lim="800000"/>
            <a:headEnd/>
            <a:tailEnd/>
          </a:ln>
          <a:effectLst/>
        </p:spPr>
        <p:txBody>
          <a:bodyPr wrap="square" tIns="0" bIns="0" anchor="t" anchorCtr="0">
            <a:spAutoFit/>
          </a:bodyPr>
          <a:lstStyle/>
          <a:p>
            <a:r>
              <a:rPr lang="en-US" sz="1600" dirty="0">
                <a:latin typeface="Courier New" pitchFamily="49" charset="0"/>
              </a:rPr>
              <a:t>int main(void) {</a:t>
            </a:r>
          </a:p>
          <a:p>
            <a:r>
              <a:rPr lang="en-US" sz="1600" dirty="0">
                <a:latin typeface="Courier New" pitchFamily="49" charset="0"/>
              </a:rPr>
              <a:t>  long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a:t>
            </a:r>
            <a:r>
              <a:rPr lang="en-US" sz="1600" dirty="0" err="1">
                <a:latin typeface="Courier New" pitchFamily="49" charset="0"/>
              </a:rPr>
              <a:t>tids</a:t>
            </a:r>
            <a:r>
              <a:rPr lang="en-US" sz="1600" dirty="0">
                <a:latin typeface="Courier New" pitchFamily="49" charset="0"/>
              </a:rPr>
              <a:t>[N];</a:t>
            </a:r>
          </a:p>
          <a:p>
            <a:endParaRPr lang="en-US" sz="1600" dirty="0">
              <a:latin typeface="Courier New" pitchFamily="49" charset="0"/>
            </a:endParaRPr>
          </a:p>
          <a:p>
            <a:r>
              <a:rPr lang="en-US" sz="1600" dirty="0">
                <a:latin typeface="Courier New" pitchFamily="49" charset="0"/>
              </a:rPr>
              <a:t>  </a:t>
            </a:r>
            <a:r>
              <a:rPr lang="en-US" sz="1600" dirty="0" err="1">
                <a:highlight>
                  <a:srgbClr val="00FF00"/>
                </a:highlight>
                <a:latin typeface="Courier New" pitchFamily="49" charset="0"/>
              </a:rPr>
              <a:t>Sem_init</a:t>
            </a:r>
            <a:r>
              <a:rPr lang="en-US" sz="1600" dirty="0">
                <a:highlight>
                  <a:srgbClr val="00FF00"/>
                </a:highlight>
                <a:latin typeface="Courier New" pitchFamily="49" charset="0"/>
              </a:rPr>
              <a:t>(&amp;finish, 0, 0);</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 {</a:t>
            </a:r>
          </a:p>
          <a:p>
            <a:r>
              <a:rPr lang="en-US" sz="1600" dirty="0">
                <a:latin typeface="Courier New" pitchFamily="49" charset="0"/>
              </a:rPr>
              <a:t>    </a:t>
            </a:r>
            <a:r>
              <a:rPr lang="en-US" sz="1600" dirty="0" err="1">
                <a:highlight>
                  <a:srgbClr val="00FF00"/>
                </a:highlight>
                <a:latin typeface="Courier New" pitchFamily="49" charset="0"/>
              </a:rPr>
              <a:t>Sem_init</a:t>
            </a:r>
            <a:r>
              <a:rPr lang="en-US" sz="1600" dirty="0">
                <a:highlight>
                  <a:srgbClr val="00FF00"/>
                </a:highlight>
                <a:latin typeface="Courier New" pitchFamily="49" charset="0"/>
              </a:rPr>
              <a:t>(&amp;ready[</a:t>
            </a:r>
            <a:r>
              <a:rPr lang="en-US" sz="1600" dirty="0" err="1">
                <a:highlight>
                  <a:srgbClr val="00FF00"/>
                </a:highlight>
                <a:latin typeface="Courier New" pitchFamily="49" charset="0"/>
              </a:rPr>
              <a:t>i</a:t>
            </a:r>
            <a:r>
              <a:rPr lang="en-US" sz="1600" dirty="0">
                <a:highlight>
                  <a:srgbClr val="00FF00"/>
                </a:highlight>
                <a:latin typeface="Courier New" pitchFamily="49" charset="0"/>
              </a:rPr>
              <a:t>], 0, 0);</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a:t>
            </a:r>
            <a:r>
              <a:rPr lang="en-US" sz="1600" dirty="0" err="1">
                <a:latin typeface="Courier New" pitchFamily="49" charset="0"/>
              </a:rPr>
              <a:t>tids</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thread, (void *)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 {</a:t>
            </a:r>
          </a:p>
          <a:p>
            <a:r>
              <a:rPr lang="en-US" sz="1600" dirty="0">
                <a:latin typeface="Courier New" pitchFamily="49" charset="0"/>
              </a:rPr>
              <a:t>    </a:t>
            </a:r>
            <a:r>
              <a:rPr lang="en-US" sz="1600" dirty="0" err="1">
                <a:highlight>
                  <a:srgbClr val="00FF00"/>
                </a:highlight>
                <a:latin typeface="Courier New" pitchFamily="49" charset="0"/>
              </a:rPr>
              <a:t>sem_wait</a:t>
            </a:r>
            <a:r>
              <a:rPr lang="en-US" sz="1600" dirty="0">
                <a:highlight>
                  <a:srgbClr val="00FF00"/>
                </a:highlight>
                <a:latin typeface="Courier New" pitchFamily="49" charset="0"/>
              </a:rPr>
              <a:t>(&amp;ready[</a:t>
            </a:r>
            <a:r>
              <a:rPr lang="en-US" sz="1600" dirty="0" err="1">
                <a:highlight>
                  <a:srgbClr val="00FF00"/>
                </a:highlight>
                <a:latin typeface="Courier New" pitchFamily="49" charset="0"/>
              </a:rPr>
              <a:t>i</a:t>
            </a:r>
            <a:r>
              <a:rPr lang="en-US" sz="1600" dirty="0">
                <a:highlight>
                  <a:srgbClr val="00FF00"/>
                </a:highlight>
                <a:latin typeface="Courier New" pitchFamily="49" charset="0"/>
              </a:rPr>
              <a:t>]);</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("Thread #%ld has "</a:t>
            </a:r>
          </a:p>
          <a:p>
            <a:r>
              <a:rPr lang="en-US" sz="1600" dirty="0">
                <a:latin typeface="Courier New" pitchFamily="49" charset="0"/>
              </a:rPr>
              <a:t>           "local value %</a:t>
            </a:r>
            <a:r>
              <a:rPr lang="en-US" sz="1600" dirty="0" err="1">
                <a:latin typeface="Courier New" pitchFamily="49" charset="0"/>
              </a:rPr>
              <a:t>ld</a:t>
            </a:r>
            <a:r>
              <a:rPr lang="en-US" sz="1600" dirty="0">
                <a:latin typeface="Courier New" pitchFamily="49" charset="0"/>
              </a:rPr>
              <a:t>\n",</a:t>
            </a:r>
          </a:p>
          <a:p>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*pointers[</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p>
          <a:p>
            <a:r>
              <a:rPr lang="en-US" sz="1600" dirty="0">
                <a:latin typeface="Courier New" pitchFamily="49" charset="0"/>
              </a:rPr>
              <a:t> </a:t>
            </a:r>
            <a:r>
              <a:rPr lang="en-US" sz="1600" dirty="0">
                <a:highlight>
                  <a:srgbClr val="00FF00"/>
                </a:highlight>
                <a:latin typeface="Courier New" pitchFamily="49" charset="0"/>
              </a:rPr>
              <a:t>for (</a:t>
            </a:r>
            <a:r>
              <a:rPr lang="en-US" sz="1600" dirty="0" err="1">
                <a:highlight>
                  <a:srgbClr val="00FF00"/>
                </a:highlight>
                <a:latin typeface="Courier New" pitchFamily="49" charset="0"/>
              </a:rPr>
              <a:t>i</a:t>
            </a:r>
            <a:r>
              <a:rPr lang="en-US" sz="1600" dirty="0">
                <a:highlight>
                  <a:srgbClr val="00FF00"/>
                </a:highlight>
                <a:latin typeface="Courier New" pitchFamily="49" charset="0"/>
              </a:rPr>
              <a:t> = 0; </a:t>
            </a:r>
            <a:r>
              <a:rPr lang="en-US" sz="1600" dirty="0" err="1">
                <a:highlight>
                  <a:srgbClr val="00FF00"/>
                </a:highlight>
                <a:latin typeface="Courier New" pitchFamily="49" charset="0"/>
              </a:rPr>
              <a:t>i</a:t>
            </a:r>
            <a:r>
              <a:rPr lang="en-US" sz="1600" dirty="0">
                <a:highlight>
                  <a:srgbClr val="00FF00"/>
                </a:highlight>
                <a:latin typeface="Courier New" pitchFamily="49" charset="0"/>
              </a:rPr>
              <a:t> &lt; N; </a:t>
            </a:r>
            <a:r>
              <a:rPr lang="en-US" sz="1600" dirty="0" err="1">
                <a:highlight>
                  <a:srgbClr val="00FF00"/>
                </a:highlight>
                <a:latin typeface="Courier New" pitchFamily="49" charset="0"/>
              </a:rPr>
              <a:t>i</a:t>
            </a:r>
            <a:r>
              <a:rPr lang="en-US" sz="1600" dirty="0">
                <a:highlight>
                  <a:srgbClr val="00FF00"/>
                </a:highlight>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sem_post</a:t>
            </a:r>
            <a:r>
              <a:rPr lang="en-US" sz="1600" dirty="0">
                <a:highlight>
                  <a:srgbClr val="00FF00"/>
                </a:highlight>
                <a:latin typeface="Courier New" pitchFamily="49" charset="0"/>
              </a:rPr>
              <a:t>(&amp;finish);</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a:t>
            </a:r>
            <a:r>
              <a:rPr lang="en-US" sz="1600" dirty="0" err="1">
                <a:latin typeface="Courier New" pitchFamily="49" charset="0"/>
              </a:rPr>
              <a:t>tids</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return 0;</a:t>
            </a:r>
          </a:p>
          <a:p>
            <a:r>
              <a:rPr lang="en-US" sz="1600" dirty="0">
                <a:latin typeface="Courier New" pitchFamily="49" charset="0"/>
              </a:rPr>
              <a:t>}</a:t>
            </a:r>
          </a:p>
        </p:txBody>
      </p:sp>
      <p:cxnSp>
        <p:nvCxnSpPr>
          <p:cNvPr id="10" name="Straight Arrow Connector 9">
            <a:extLst>
              <a:ext uri="{FF2B5EF4-FFF2-40B4-BE49-F238E27FC236}">
                <a16:creationId xmlns:a16="http://schemas.microsoft.com/office/drawing/2014/main" id="{FD89B5BD-D724-4C51-89F5-2B6F2CD20500}"/>
              </a:ext>
            </a:extLst>
          </p:cNvPr>
          <p:cNvCxnSpPr/>
          <p:nvPr/>
        </p:nvCxnSpPr>
        <p:spPr bwMode="auto">
          <a:xfrm>
            <a:off x="3581400" y="3276600"/>
            <a:ext cx="1066800" cy="685800"/>
          </a:xfrm>
          <a:prstGeom prst="straightConnector1">
            <a:avLst/>
          </a:prstGeom>
          <a:noFill/>
          <a:ln w="38100">
            <a:solidFill>
              <a:srgbClr val="00FF00"/>
            </a:solidFill>
            <a:miter lim="800000"/>
            <a:headEnd type="none" w="med" len="med"/>
            <a:tailEnd type="triangle"/>
          </a:ln>
          <a:effectLst/>
        </p:spPr>
      </p:cxnSp>
      <p:cxnSp>
        <p:nvCxnSpPr>
          <p:cNvPr id="16" name="Connector: Elbow 15">
            <a:extLst>
              <a:ext uri="{FF2B5EF4-FFF2-40B4-BE49-F238E27FC236}">
                <a16:creationId xmlns:a16="http://schemas.microsoft.com/office/drawing/2014/main" id="{D6B872D0-DCBA-4163-A2CD-5374EFBE40D3}"/>
              </a:ext>
            </a:extLst>
          </p:cNvPr>
          <p:cNvCxnSpPr/>
          <p:nvPr/>
        </p:nvCxnSpPr>
        <p:spPr bwMode="auto">
          <a:xfrm rot="10800000">
            <a:off x="2514600" y="3733800"/>
            <a:ext cx="2133600" cy="1752600"/>
          </a:xfrm>
          <a:prstGeom prst="bentConnector3">
            <a:avLst>
              <a:gd name="adj1" fmla="val 100000"/>
            </a:avLst>
          </a:prstGeom>
          <a:noFill/>
          <a:ln w="38100">
            <a:solidFill>
              <a:srgbClr val="00FF00"/>
            </a:solidFill>
            <a:miter lim="800000"/>
            <a:headEnd type="none" w="med" len="med"/>
            <a:tailEnd type="triangle"/>
          </a:ln>
          <a:effectLst/>
        </p:spPr>
      </p:cxnSp>
    </p:spTree>
    <p:extLst>
      <p:ext uri="{BB962C8B-B14F-4D97-AF65-F5344CB8AC3E}">
        <p14:creationId xmlns:p14="http://schemas.microsoft.com/office/powerpoint/2010/main" val="3217999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0650-1E5C-4456-BE1F-774A2A94A227}"/>
              </a:ext>
            </a:extLst>
          </p:cNvPr>
          <p:cNvSpPr>
            <a:spLocks noGrp="1"/>
          </p:cNvSpPr>
          <p:nvPr>
            <p:ph type="title"/>
          </p:nvPr>
        </p:nvSpPr>
        <p:spPr/>
        <p:txBody>
          <a:bodyPr/>
          <a:lstStyle/>
          <a:p>
            <a:r>
              <a:rPr lang="en-US" dirty="0"/>
              <a:t>Queues, Producers, and Consumers</a:t>
            </a:r>
          </a:p>
        </p:txBody>
      </p:sp>
      <p:sp>
        <p:nvSpPr>
          <p:cNvPr id="4" name="Rectangle 3">
            <a:extLst>
              <a:ext uri="{FF2B5EF4-FFF2-40B4-BE49-F238E27FC236}">
                <a16:creationId xmlns:a16="http://schemas.microsoft.com/office/drawing/2014/main" id="{83CFDC12-1F5F-494D-95EA-F976B9A8AA2E}"/>
              </a:ext>
            </a:extLst>
          </p:cNvPr>
          <p:cNvSpPr txBox="1">
            <a:spLocks noChangeArrowheads="1"/>
          </p:cNvSpPr>
          <p:nvPr/>
        </p:nvSpPr>
        <p:spPr bwMode="auto">
          <a:xfrm>
            <a:off x="254000" y="2709863"/>
            <a:ext cx="8729663" cy="4148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85000"/>
              </a:lnSpc>
            </a:pPr>
            <a:r>
              <a:rPr lang="en-US" kern="0" dirty="0"/>
              <a:t>Common synchronization pattern:</a:t>
            </a:r>
          </a:p>
          <a:p>
            <a:pPr lvl="1">
              <a:lnSpc>
                <a:spcPct val="90000"/>
              </a:lnSpc>
            </a:pPr>
            <a:r>
              <a:rPr lang="en-US" b="0" kern="0" dirty="0"/>
              <a:t>Producer waits for empty </a:t>
            </a:r>
            <a:r>
              <a:rPr lang="en-US" b="1" i="1" kern="0" dirty="0"/>
              <a:t>slot</a:t>
            </a:r>
            <a:r>
              <a:rPr lang="en-US" b="0" kern="0" dirty="0"/>
              <a:t>, inserts item in queue, and notifies consumer</a:t>
            </a:r>
          </a:p>
          <a:p>
            <a:pPr lvl="1">
              <a:lnSpc>
                <a:spcPct val="90000"/>
              </a:lnSpc>
            </a:pPr>
            <a:r>
              <a:rPr lang="en-US" b="0" kern="0" dirty="0"/>
              <a:t>Consumer waits for </a:t>
            </a:r>
            <a:r>
              <a:rPr lang="en-US" b="1" i="1" kern="0" dirty="0"/>
              <a:t>item</a:t>
            </a:r>
            <a:r>
              <a:rPr lang="en-US" b="0" kern="0" dirty="0"/>
              <a:t>, removes it from queue, and notifies producer</a:t>
            </a:r>
          </a:p>
          <a:p>
            <a:pPr>
              <a:lnSpc>
                <a:spcPct val="85000"/>
              </a:lnSpc>
            </a:pPr>
            <a:r>
              <a:rPr lang="en-US" kern="0" dirty="0"/>
              <a:t>Examples</a:t>
            </a:r>
          </a:p>
          <a:p>
            <a:pPr lvl="1">
              <a:lnSpc>
                <a:spcPct val="90000"/>
              </a:lnSpc>
            </a:pPr>
            <a:r>
              <a:rPr lang="en-US" b="0" kern="0" dirty="0"/>
              <a:t>Multimedia processing:</a:t>
            </a:r>
          </a:p>
          <a:p>
            <a:pPr lvl="2">
              <a:lnSpc>
                <a:spcPct val="97000"/>
              </a:lnSpc>
            </a:pPr>
            <a:r>
              <a:rPr lang="en-US" b="0" kern="0" dirty="0"/>
              <a:t>Producer creates video frames, consumer renders them </a:t>
            </a:r>
          </a:p>
          <a:p>
            <a:pPr lvl="1">
              <a:lnSpc>
                <a:spcPct val="90000"/>
              </a:lnSpc>
            </a:pPr>
            <a:r>
              <a:rPr lang="en-US" b="0" kern="0" dirty="0"/>
              <a:t> Event-driven graphical user interfaces</a:t>
            </a:r>
          </a:p>
          <a:p>
            <a:pPr lvl="2">
              <a:lnSpc>
                <a:spcPct val="97000"/>
              </a:lnSpc>
            </a:pPr>
            <a:r>
              <a:rPr lang="en-US" b="0" kern="0" dirty="0"/>
              <a:t>Producer detects mouse clicks, mouse movements, and keyboard hits and inserts corresponding events in queue</a:t>
            </a:r>
          </a:p>
          <a:p>
            <a:pPr lvl="2">
              <a:lnSpc>
                <a:spcPct val="97000"/>
              </a:lnSpc>
            </a:pPr>
            <a:r>
              <a:rPr lang="en-US" b="0" kern="0" dirty="0"/>
              <a:t> Consumer retrieves events from queue and paints the display</a:t>
            </a:r>
          </a:p>
        </p:txBody>
      </p:sp>
      <p:sp>
        <p:nvSpPr>
          <p:cNvPr id="5" name="Oval 5">
            <a:extLst>
              <a:ext uri="{FF2B5EF4-FFF2-40B4-BE49-F238E27FC236}">
                <a16:creationId xmlns:a16="http://schemas.microsoft.com/office/drawing/2014/main" id="{61254719-9A0E-4200-AB88-D31A3CFF59B4}"/>
              </a:ext>
            </a:extLst>
          </p:cNvPr>
          <p:cNvSpPr>
            <a:spLocks noChangeArrowheads="1"/>
          </p:cNvSpPr>
          <p:nvPr/>
        </p:nvSpPr>
        <p:spPr bwMode="auto">
          <a:xfrm>
            <a:off x="1552575" y="1327150"/>
            <a:ext cx="1219200" cy="11080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a:latin typeface="+mn-lt"/>
              </a:rPr>
              <a:t>producer</a:t>
            </a:r>
          </a:p>
          <a:p>
            <a:pPr algn="ctr"/>
            <a:r>
              <a:rPr lang="en-US" sz="1800">
                <a:latin typeface="+mn-lt"/>
              </a:rPr>
              <a:t>thread</a:t>
            </a:r>
          </a:p>
        </p:txBody>
      </p:sp>
      <p:sp>
        <p:nvSpPr>
          <p:cNvPr id="6" name="Text Box 6">
            <a:extLst>
              <a:ext uri="{FF2B5EF4-FFF2-40B4-BE49-F238E27FC236}">
                <a16:creationId xmlns:a16="http://schemas.microsoft.com/office/drawing/2014/main" id="{2E3CD52B-E5AC-4152-A11D-56B87B49FBB1}"/>
              </a:ext>
            </a:extLst>
          </p:cNvPr>
          <p:cNvSpPr txBox="1">
            <a:spLocks noChangeArrowheads="1"/>
          </p:cNvSpPr>
          <p:nvPr/>
        </p:nvSpPr>
        <p:spPr bwMode="auto">
          <a:xfrm>
            <a:off x="3686175" y="1600200"/>
            <a:ext cx="121920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r>
              <a:rPr lang="en-US" sz="1800" dirty="0">
                <a:latin typeface="+mn-lt"/>
              </a:rPr>
              <a:t>shared</a:t>
            </a:r>
          </a:p>
          <a:p>
            <a:pPr algn="ctr"/>
            <a:r>
              <a:rPr lang="en-US" sz="1800" dirty="0">
                <a:latin typeface="+mn-lt"/>
              </a:rPr>
              <a:t>queue</a:t>
            </a:r>
          </a:p>
        </p:txBody>
      </p:sp>
      <p:sp>
        <p:nvSpPr>
          <p:cNvPr id="7" name="Line 7">
            <a:extLst>
              <a:ext uri="{FF2B5EF4-FFF2-40B4-BE49-F238E27FC236}">
                <a16:creationId xmlns:a16="http://schemas.microsoft.com/office/drawing/2014/main" id="{7AB7A8C3-6A12-4E36-800A-B5573B43EA71}"/>
              </a:ext>
            </a:extLst>
          </p:cNvPr>
          <p:cNvSpPr>
            <a:spLocks noChangeShapeType="1"/>
          </p:cNvSpPr>
          <p:nvPr/>
        </p:nvSpPr>
        <p:spPr bwMode="auto">
          <a:xfrm flipV="1">
            <a:off x="2771775" y="1828800"/>
            <a:ext cx="914400" cy="127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8" name="Line 8">
            <a:extLst>
              <a:ext uri="{FF2B5EF4-FFF2-40B4-BE49-F238E27FC236}">
                <a16:creationId xmlns:a16="http://schemas.microsoft.com/office/drawing/2014/main" id="{DB17B764-E3E6-40CE-AE82-FC521B8BE528}"/>
              </a:ext>
            </a:extLst>
          </p:cNvPr>
          <p:cNvSpPr>
            <a:spLocks noChangeShapeType="1"/>
          </p:cNvSpPr>
          <p:nvPr/>
        </p:nvSpPr>
        <p:spPr bwMode="auto">
          <a:xfrm flipV="1">
            <a:off x="4905375" y="1828800"/>
            <a:ext cx="914400" cy="127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9" name="Oval 9">
            <a:extLst>
              <a:ext uri="{FF2B5EF4-FFF2-40B4-BE49-F238E27FC236}">
                <a16:creationId xmlns:a16="http://schemas.microsoft.com/office/drawing/2014/main" id="{D66CAFA0-F1EE-4B9B-A993-D9F916B44D02}"/>
              </a:ext>
            </a:extLst>
          </p:cNvPr>
          <p:cNvSpPr>
            <a:spLocks noChangeArrowheads="1"/>
          </p:cNvSpPr>
          <p:nvPr/>
        </p:nvSpPr>
        <p:spPr bwMode="auto">
          <a:xfrm>
            <a:off x="5819775" y="1330325"/>
            <a:ext cx="1219200" cy="11080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a:latin typeface="+mn-lt"/>
              </a:rPr>
              <a:t>consumer</a:t>
            </a:r>
          </a:p>
          <a:p>
            <a:pPr algn="ctr"/>
            <a:r>
              <a:rPr lang="en-US" sz="1800">
                <a:latin typeface="+mn-lt"/>
              </a:rPr>
              <a:t>thread</a:t>
            </a:r>
          </a:p>
        </p:txBody>
      </p:sp>
    </p:spTree>
    <p:extLst>
      <p:ext uri="{BB962C8B-B14F-4D97-AF65-F5344CB8AC3E}">
        <p14:creationId xmlns:p14="http://schemas.microsoft.com/office/powerpoint/2010/main" val="2843508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357018" y="435678"/>
            <a:ext cx="8024982" cy="762000"/>
          </a:xfrm>
        </p:spPr>
        <p:txBody>
          <a:bodyPr/>
          <a:lstStyle/>
          <a:p>
            <a:pPr marL="0" indent="0"/>
            <a:r>
              <a:rPr lang="en-US" dirty="0"/>
              <a:t>Producer-Consumer on 1-entry Queue</a:t>
            </a:r>
          </a:p>
        </p:txBody>
      </p:sp>
      <p:sp>
        <p:nvSpPr>
          <p:cNvPr id="11" name="Content Placeholder 10"/>
          <p:cNvSpPr>
            <a:spLocks noGrp="1"/>
          </p:cNvSpPr>
          <p:nvPr>
            <p:ph idx="1"/>
          </p:nvPr>
        </p:nvSpPr>
        <p:spPr/>
        <p:txBody>
          <a:bodyPr/>
          <a:lstStyle/>
          <a:p>
            <a:r>
              <a:rPr lang="en-US" dirty="0"/>
              <a:t>Maintain two semaphores: </a:t>
            </a:r>
            <a:r>
              <a:rPr lang="en-US" dirty="0">
                <a:latin typeface="Courier New"/>
                <a:cs typeface="Courier New"/>
              </a:rPr>
              <a:t>full</a:t>
            </a:r>
            <a:r>
              <a:rPr lang="en-US" dirty="0"/>
              <a:t> + </a:t>
            </a:r>
            <a:r>
              <a:rPr lang="en-US" dirty="0">
                <a:latin typeface="Courier New"/>
                <a:cs typeface="Courier New"/>
              </a:rPr>
              <a:t>empty</a:t>
            </a:r>
          </a:p>
        </p:txBody>
      </p:sp>
      <p:grpSp>
        <p:nvGrpSpPr>
          <p:cNvPr id="4" name="Group 3"/>
          <p:cNvGrpSpPr/>
          <p:nvPr/>
        </p:nvGrpSpPr>
        <p:grpSpPr>
          <a:xfrm>
            <a:off x="2771775" y="2661462"/>
            <a:ext cx="3048000" cy="533400"/>
            <a:chOff x="2771775" y="1600200"/>
            <a:chExt cx="3048000" cy="533400"/>
          </a:xfrm>
        </p:grpSpPr>
        <p:sp>
          <p:nvSpPr>
            <p:cNvPr id="6" name="Text Box 6"/>
            <p:cNvSpPr txBox="1">
              <a:spLocks noChangeArrowheads="1"/>
            </p:cNvSpPr>
            <p:nvPr/>
          </p:nvSpPr>
          <p:spPr bwMode="auto">
            <a:xfrm>
              <a:off x="3686175" y="1600200"/>
              <a:ext cx="121920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r>
                <a:rPr lang="en-US" sz="1800" dirty="0">
                  <a:latin typeface="+mn-lt"/>
                </a:rPr>
                <a:t>empty</a:t>
              </a:r>
            </a:p>
            <a:p>
              <a:pPr algn="ctr"/>
              <a:r>
                <a:rPr lang="en-US" sz="1800" dirty="0">
                  <a:latin typeface="+mn-lt"/>
                </a:rPr>
                <a:t>buffer</a:t>
              </a:r>
            </a:p>
          </p:txBody>
        </p:sp>
        <p:sp>
          <p:nvSpPr>
            <p:cNvPr id="7" name="Line 7"/>
            <p:cNvSpPr>
              <a:spLocks noChangeShapeType="1"/>
            </p:cNvSpPr>
            <p:nvPr/>
          </p:nvSpPr>
          <p:spPr bwMode="auto">
            <a:xfrm flipV="1">
              <a:off x="2771775" y="1828800"/>
              <a:ext cx="914400" cy="127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8" name="Line 8"/>
            <p:cNvSpPr>
              <a:spLocks noChangeShapeType="1"/>
            </p:cNvSpPr>
            <p:nvPr/>
          </p:nvSpPr>
          <p:spPr bwMode="auto">
            <a:xfrm flipV="1">
              <a:off x="4905375" y="1828800"/>
              <a:ext cx="914400" cy="127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grpSp>
      <p:grpSp>
        <p:nvGrpSpPr>
          <p:cNvPr id="3" name="Group 2"/>
          <p:cNvGrpSpPr/>
          <p:nvPr/>
        </p:nvGrpSpPr>
        <p:grpSpPr>
          <a:xfrm>
            <a:off x="1183864" y="2069068"/>
            <a:ext cx="985071" cy="1495126"/>
            <a:chOff x="1676400" y="1981200"/>
            <a:chExt cx="985071" cy="1495126"/>
          </a:xfrm>
        </p:grpSpPr>
        <p:sp>
          <p:nvSpPr>
            <p:cNvPr id="10" name="TextBox 9"/>
            <p:cNvSpPr txBox="1"/>
            <p:nvPr/>
          </p:nvSpPr>
          <p:spPr>
            <a:xfrm>
              <a:off x="1747070" y="2350532"/>
              <a:ext cx="914401" cy="369332"/>
            </a:xfrm>
            <a:prstGeom prst="rect">
              <a:avLst/>
            </a:prstGeom>
            <a:solidFill>
              <a:srgbClr val="D5F1CF"/>
            </a:solidFill>
            <a:ln>
              <a:solidFill>
                <a:schemeClr val="tx1"/>
              </a:solidFill>
            </a:ln>
          </p:spPr>
          <p:txBody>
            <a:bodyPr wrap="square" rtlCol="0">
              <a:spAutoFit/>
            </a:bodyPr>
            <a:lstStyle/>
            <a:p>
              <a:r>
                <a:rPr lang="en-US" sz="1800" dirty="0">
                  <a:latin typeface="Courier New"/>
                  <a:cs typeface="Courier New"/>
                </a:rPr>
                <a:t>  0</a:t>
              </a:r>
            </a:p>
          </p:txBody>
        </p:sp>
        <p:sp>
          <p:nvSpPr>
            <p:cNvPr id="2" name="TextBox 1"/>
            <p:cNvSpPr txBox="1"/>
            <p:nvPr/>
          </p:nvSpPr>
          <p:spPr>
            <a:xfrm>
              <a:off x="1676400" y="1981200"/>
              <a:ext cx="738754" cy="369332"/>
            </a:xfrm>
            <a:prstGeom prst="rect">
              <a:avLst/>
            </a:prstGeom>
            <a:noFill/>
          </p:spPr>
          <p:txBody>
            <a:bodyPr wrap="none" rtlCol="0">
              <a:spAutoFit/>
            </a:bodyPr>
            <a:lstStyle/>
            <a:p>
              <a:r>
                <a:rPr lang="en-US" sz="1800" dirty="0">
                  <a:latin typeface="Courier New"/>
                  <a:cs typeface="Courier New"/>
                </a:rPr>
                <a:t>full</a:t>
              </a:r>
            </a:p>
          </p:txBody>
        </p:sp>
        <p:sp>
          <p:nvSpPr>
            <p:cNvPr id="13" name="TextBox 12"/>
            <p:cNvSpPr txBox="1"/>
            <p:nvPr/>
          </p:nvSpPr>
          <p:spPr>
            <a:xfrm>
              <a:off x="1747070" y="3106994"/>
              <a:ext cx="914401" cy="369332"/>
            </a:xfrm>
            <a:prstGeom prst="rect">
              <a:avLst/>
            </a:prstGeom>
            <a:solidFill>
              <a:srgbClr val="D5F1CF"/>
            </a:solidFill>
            <a:ln>
              <a:solidFill>
                <a:schemeClr val="tx1"/>
              </a:solidFill>
            </a:ln>
          </p:spPr>
          <p:txBody>
            <a:bodyPr wrap="square" rtlCol="0">
              <a:spAutoFit/>
            </a:bodyPr>
            <a:lstStyle/>
            <a:p>
              <a:r>
                <a:rPr lang="en-US" sz="1800" dirty="0">
                  <a:latin typeface="Courier New"/>
                  <a:cs typeface="Courier New"/>
                </a:rPr>
                <a:t>  1</a:t>
              </a:r>
            </a:p>
          </p:txBody>
        </p:sp>
        <p:sp>
          <p:nvSpPr>
            <p:cNvPr id="14" name="TextBox 13"/>
            <p:cNvSpPr txBox="1"/>
            <p:nvPr/>
          </p:nvSpPr>
          <p:spPr>
            <a:xfrm>
              <a:off x="1676400" y="2737662"/>
              <a:ext cx="877276" cy="369332"/>
            </a:xfrm>
            <a:prstGeom prst="rect">
              <a:avLst/>
            </a:prstGeom>
            <a:noFill/>
          </p:spPr>
          <p:txBody>
            <a:bodyPr wrap="none" rtlCol="0">
              <a:spAutoFit/>
            </a:bodyPr>
            <a:lstStyle/>
            <a:p>
              <a:r>
                <a:rPr lang="en-US" sz="1800" dirty="0">
                  <a:latin typeface="Courier New"/>
                  <a:cs typeface="Courier New"/>
                </a:rPr>
                <a:t>empty</a:t>
              </a:r>
            </a:p>
          </p:txBody>
        </p:sp>
      </p:grpSp>
      <p:grpSp>
        <p:nvGrpSpPr>
          <p:cNvPr id="17" name="Group 16"/>
          <p:cNvGrpSpPr/>
          <p:nvPr/>
        </p:nvGrpSpPr>
        <p:grpSpPr>
          <a:xfrm>
            <a:off x="2788889" y="4507468"/>
            <a:ext cx="3048000" cy="533400"/>
            <a:chOff x="2771775" y="1600200"/>
            <a:chExt cx="3048000" cy="533400"/>
          </a:xfrm>
        </p:grpSpPr>
        <p:sp>
          <p:nvSpPr>
            <p:cNvPr id="18" name="Text Box 6"/>
            <p:cNvSpPr txBox="1">
              <a:spLocks noChangeArrowheads="1"/>
            </p:cNvSpPr>
            <p:nvPr/>
          </p:nvSpPr>
          <p:spPr bwMode="auto">
            <a:xfrm>
              <a:off x="3686175" y="1600200"/>
              <a:ext cx="121920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r>
                <a:rPr lang="en-US" sz="1800" dirty="0">
                  <a:latin typeface="+mn-lt"/>
                </a:rPr>
                <a:t>full</a:t>
              </a:r>
            </a:p>
            <a:p>
              <a:pPr algn="ctr"/>
              <a:r>
                <a:rPr lang="en-US" sz="1800" dirty="0">
                  <a:latin typeface="+mn-lt"/>
                </a:rPr>
                <a:t>buffer</a:t>
              </a:r>
            </a:p>
          </p:txBody>
        </p:sp>
        <p:sp>
          <p:nvSpPr>
            <p:cNvPr id="19" name="Line 7"/>
            <p:cNvSpPr>
              <a:spLocks noChangeShapeType="1"/>
            </p:cNvSpPr>
            <p:nvPr/>
          </p:nvSpPr>
          <p:spPr bwMode="auto">
            <a:xfrm flipV="1">
              <a:off x="2771775" y="1828800"/>
              <a:ext cx="914400" cy="127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20" name="Line 8"/>
            <p:cNvSpPr>
              <a:spLocks noChangeShapeType="1"/>
            </p:cNvSpPr>
            <p:nvPr/>
          </p:nvSpPr>
          <p:spPr bwMode="auto">
            <a:xfrm flipV="1">
              <a:off x="4905375" y="1828800"/>
              <a:ext cx="914400" cy="127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grpSp>
      <p:grpSp>
        <p:nvGrpSpPr>
          <p:cNvPr id="21" name="Group 20"/>
          <p:cNvGrpSpPr/>
          <p:nvPr/>
        </p:nvGrpSpPr>
        <p:grpSpPr>
          <a:xfrm>
            <a:off x="1200978" y="3915074"/>
            <a:ext cx="985071" cy="1495126"/>
            <a:chOff x="1676400" y="1981200"/>
            <a:chExt cx="985071" cy="1495126"/>
          </a:xfrm>
        </p:grpSpPr>
        <p:sp>
          <p:nvSpPr>
            <p:cNvPr id="22" name="TextBox 21"/>
            <p:cNvSpPr txBox="1"/>
            <p:nvPr/>
          </p:nvSpPr>
          <p:spPr>
            <a:xfrm>
              <a:off x="1747070" y="2350532"/>
              <a:ext cx="914401" cy="369332"/>
            </a:xfrm>
            <a:prstGeom prst="rect">
              <a:avLst/>
            </a:prstGeom>
            <a:solidFill>
              <a:srgbClr val="D5F1CF"/>
            </a:solidFill>
            <a:ln>
              <a:solidFill>
                <a:schemeClr val="tx1"/>
              </a:solidFill>
            </a:ln>
          </p:spPr>
          <p:txBody>
            <a:bodyPr wrap="square" rtlCol="0">
              <a:spAutoFit/>
            </a:bodyPr>
            <a:lstStyle/>
            <a:p>
              <a:r>
                <a:rPr lang="en-US" sz="1800" dirty="0">
                  <a:latin typeface="Courier New"/>
                  <a:cs typeface="Courier New"/>
                </a:rPr>
                <a:t>  1</a:t>
              </a:r>
            </a:p>
          </p:txBody>
        </p:sp>
        <p:sp>
          <p:nvSpPr>
            <p:cNvPr id="23" name="TextBox 22"/>
            <p:cNvSpPr txBox="1"/>
            <p:nvPr/>
          </p:nvSpPr>
          <p:spPr>
            <a:xfrm>
              <a:off x="1676400" y="1981200"/>
              <a:ext cx="738754" cy="369332"/>
            </a:xfrm>
            <a:prstGeom prst="rect">
              <a:avLst/>
            </a:prstGeom>
            <a:noFill/>
          </p:spPr>
          <p:txBody>
            <a:bodyPr wrap="none" rtlCol="0">
              <a:spAutoFit/>
            </a:bodyPr>
            <a:lstStyle/>
            <a:p>
              <a:r>
                <a:rPr lang="en-US" sz="1800" dirty="0">
                  <a:latin typeface="Courier New"/>
                  <a:cs typeface="Courier New"/>
                </a:rPr>
                <a:t>full</a:t>
              </a:r>
            </a:p>
          </p:txBody>
        </p:sp>
        <p:sp>
          <p:nvSpPr>
            <p:cNvPr id="24" name="TextBox 23"/>
            <p:cNvSpPr txBox="1"/>
            <p:nvPr/>
          </p:nvSpPr>
          <p:spPr>
            <a:xfrm>
              <a:off x="1747070" y="3106994"/>
              <a:ext cx="914401" cy="369332"/>
            </a:xfrm>
            <a:prstGeom prst="rect">
              <a:avLst/>
            </a:prstGeom>
            <a:solidFill>
              <a:srgbClr val="D5F1CF"/>
            </a:solidFill>
            <a:ln>
              <a:solidFill>
                <a:schemeClr val="tx1"/>
              </a:solidFill>
            </a:ln>
          </p:spPr>
          <p:txBody>
            <a:bodyPr wrap="square" rtlCol="0">
              <a:spAutoFit/>
            </a:bodyPr>
            <a:lstStyle/>
            <a:p>
              <a:r>
                <a:rPr lang="en-US" sz="1800" dirty="0">
                  <a:latin typeface="Courier New"/>
                  <a:cs typeface="Courier New"/>
                </a:rPr>
                <a:t>  0</a:t>
              </a:r>
            </a:p>
          </p:txBody>
        </p:sp>
        <p:sp>
          <p:nvSpPr>
            <p:cNvPr id="25" name="TextBox 24"/>
            <p:cNvSpPr txBox="1"/>
            <p:nvPr/>
          </p:nvSpPr>
          <p:spPr>
            <a:xfrm>
              <a:off x="1676400" y="2737662"/>
              <a:ext cx="877276" cy="369332"/>
            </a:xfrm>
            <a:prstGeom prst="rect">
              <a:avLst/>
            </a:prstGeom>
            <a:noFill/>
          </p:spPr>
          <p:txBody>
            <a:bodyPr wrap="none" rtlCol="0">
              <a:spAutoFit/>
            </a:bodyPr>
            <a:lstStyle/>
            <a:p>
              <a:r>
                <a:rPr lang="en-US" sz="1800" dirty="0">
                  <a:latin typeface="Courier New"/>
                  <a:cs typeface="Courier New"/>
                </a:rPr>
                <a:t>empty</a:t>
              </a:r>
            </a:p>
          </p:txBody>
        </p:sp>
      </p:grpSp>
    </p:spTree>
    <p:extLst>
      <p:ext uri="{BB962C8B-B14F-4D97-AF65-F5344CB8AC3E}">
        <p14:creationId xmlns:p14="http://schemas.microsoft.com/office/powerpoint/2010/main" val="2759551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pPr marL="0" indent="0"/>
            <a:r>
              <a:rPr lang="en-US" dirty="0"/>
              <a:t>Why 2 Semaphores for 1-entry Queue?</a:t>
            </a:r>
          </a:p>
        </p:txBody>
      </p:sp>
      <p:sp>
        <p:nvSpPr>
          <p:cNvPr id="11" name="Content Placeholder 10"/>
          <p:cNvSpPr>
            <a:spLocks noGrp="1"/>
          </p:cNvSpPr>
          <p:nvPr>
            <p:ph idx="1"/>
          </p:nvPr>
        </p:nvSpPr>
        <p:spPr>
          <a:xfrm>
            <a:off x="396875" y="1362075"/>
            <a:ext cx="7896225" cy="1000125"/>
          </a:xfrm>
        </p:spPr>
        <p:txBody>
          <a:bodyPr/>
          <a:lstStyle/>
          <a:p>
            <a:r>
              <a:rPr lang="en-US" dirty="0"/>
              <a:t>Consider multiple producers &amp; multiple consumers </a:t>
            </a:r>
          </a:p>
          <a:p>
            <a:endParaRPr lang="en-US" dirty="0"/>
          </a:p>
          <a:p>
            <a:endParaRPr lang="en-US" dirty="0"/>
          </a:p>
          <a:p>
            <a:endParaRPr lang="en-US" dirty="0"/>
          </a:p>
          <a:p>
            <a:endParaRPr lang="en-US" dirty="0"/>
          </a:p>
          <a:p>
            <a:endParaRPr lang="en-US" dirty="0"/>
          </a:p>
          <a:p>
            <a:r>
              <a:rPr lang="en-US" dirty="0"/>
              <a:t>Producers will contend with each to get </a:t>
            </a:r>
            <a:r>
              <a:rPr lang="en-US" dirty="0">
                <a:latin typeface="Courier New"/>
                <a:cs typeface="Courier New"/>
              </a:rPr>
              <a:t>empty</a:t>
            </a:r>
          </a:p>
          <a:p>
            <a:r>
              <a:rPr lang="en-US" dirty="0"/>
              <a:t>Consumers will contend with each other to get </a:t>
            </a:r>
            <a:r>
              <a:rPr lang="en-US" dirty="0">
                <a:latin typeface="Courier New"/>
                <a:cs typeface="Courier New"/>
              </a:rPr>
              <a:t>full</a:t>
            </a:r>
          </a:p>
        </p:txBody>
      </p:sp>
      <p:grpSp>
        <p:nvGrpSpPr>
          <p:cNvPr id="44" name="Group 43"/>
          <p:cNvGrpSpPr/>
          <p:nvPr/>
        </p:nvGrpSpPr>
        <p:grpSpPr>
          <a:xfrm>
            <a:off x="2247900" y="2174671"/>
            <a:ext cx="4610100" cy="1796587"/>
            <a:chOff x="2247900" y="2174671"/>
            <a:chExt cx="4610100" cy="1796587"/>
          </a:xfrm>
        </p:grpSpPr>
        <p:sp>
          <p:nvSpPr>
            <p:cNvPr id="27" name="Text Box 6"/>
            <p:cNvSpPr txBox="1">
              <a:spLocks noChangeArrowheads="1"/>
            </p:cNvSpPr>
            <p:nvPr/>
          </p:nvSpPr>
          <p:spPr bwMode="auto">
            <a:xfrm>
              <a:off x="3943350" y="2806264"/>
              <a:ext cx="121920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r>
                <a:rPr lang="en-US" sz="1800" dirty="0">
                  <a:latin typeface="+mn-lt"/>
                </a:rPr>
                <a:t>shared</a:t>
              </a:r>
            </a:p>
            <a:p>
              <a:pPr algn="ctr"/>
              <a:r>
                <a:rPr lang="en-US" sz="1800" dirty="0">
                  <a:latin typeface="+mn-lt"/>
                </a:rPr>
                <a:t>queue</a:t>
              </a:r>
            </a:p>
          </p:txBody>
        </p:sp>
        <p:grpSp>
          <p:nvGrpSpPr>
            <p:cNvPr id="15" name="Group 14"/>
            <p:cNvGrpSpPr/>
            <p:nvPr/>
          </p:nvGrpSpPr>
          <p:grpSpPr>
            <a:xfrm>
              <a:off x="2247900" y="2174671"/>
              <a:ext cx="533400" cy="1796587"/>
              <a:chOff x="2247900" y="2207088"/>
              <a:chExt cx="533400" cy="1796587"/>
            </a:xfrm>
          </p:grpSpPr>
          <p:sp>
            <p:nvSpPr>
              <p:cNvPr id="26" name="Oval 5"/>
              <p:cNvSpPr>
                <a:spLocks noChangeArrowheads="1"/>
              </p:cNvSpPr>
              <p:nvPr/>
            </p:nvSpPr>
            <p:spPr bwMode="auto">
              <a:xfrm>
                <a:off x="2247900" y="2207088"/>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P</a:t>
                </a:r>
                <a:r>
                  <a:rPr lang="en-US" sz="1800" baseline="-25000" dirty="0">
                    <a:latin typeface="+mn-lt"/>
                  </a:rPr>
                  <a:t>1</a:t>
                </a:r>
              </a:p>
            </p:txBody>
          </p:sp>
          <p:sp>
            <p:nvSpPr>
              <p:cNvPr id="35" name="Oval 5"/>
              <p:cNvSpPr>
                <a:spLocks noChangeArrowheads="1"/>
              </p:cNvSpPr>
              <p:nvPr/>
            </p:nvSpPr>
            <p:spPr bwMode="auto">
              <a:xfrm>
                <a:off x="2247900" y="3505200"/>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err="1">
                    <a:latin typeface="+mn-lt"/>
                  </a:rPr>
                  <a:t>P</a:t>
                </a:r>
                <a:r>
                  <a:rPr lang="en-US" sz="1800" baseline="-25000" dirty="0" err="1">
                    <a:latin typeface="+mn-lt"/>
                  </a:rPr>
                  <a:t>n</a:t>
                </a:r>
                <a:endParaRPr lang="en-US" sz="1800" baseline="-25000" dirty="0">
                  <a:latin typeface="+mn-lt"/>
                </a:endParaRPr>
              </a:p>
            </p:txBody>
          </p:sp>
          <p:sp>
            <p:nvSpPr>
              <p:cNvPr id="12" name="TextBox 11"/>
              <p:cNvSpPr txBox="1"/>
              <p:nvPr/>
            </p:nvSpPr>
            <p:spPr>
              <a:xfrm>
                <a:off x="2369462" y="2761441"/>
                <a:ext cx="290276" cy="687881"/>
              </a:xfrm>
              <a:prstGeom prst="rect">
                <a:avLst/>
              </a:prstGeom>
              <a:noFill/>
            </p:spPr>
            <p:txBody>
              <a:bodyPr wrap="none" rtlCol="0">
                <a:spAutoFit/>
              </a:bodyPr>
              <a:lstStyle/>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endParaRPr lang="en-US" sz="1800" dirty="0">
                  <a:latin typeface="Calibri" pitchFamily="34" charset="0"/>
                </a:endParaRPr>
              </a:p>
            </p:txBody>
          </p:sp>
        </p:grpSp>
        <p:grpSp>
          <p:nvGrpSpPr>
            <p:cNvPr id="37" name="Group 36"/>
            <p:cNvGrpSpPr/>
            <p:nvPr/>
          </p:nvGrpSpPr>
          <p:grpSpPr>
            <a:xfrm>
              <a:off x="6324600" y="2174671"/>
              <a:ext cx="533400" cy="1796587"/>
              <a:chOff x="2247900" y="2207088"/>
              <a:chExt cx="533400" cy="1796587"/>
            </a:xfrm>
          </p:grpSpPr>
          <p:sp>
            <p:nvSpPr>
              <p:cNvPr id="38" name="Oval 5"/>
              <p:cNvSpPr>
                <a:spLocks noChangeArrowheads="1"/>
              </p:cNvSpPr>
              <p:nvPr/>
            </p:nvSpPr>
            <p:spPr bwMode="auto">
              <a:xfrm>
                <a:off x="2247900" y="2207088"/>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C</a:t>
                </a:r>
                <a:r>
                  <a:rPr lang="en-US" sz="1800" baseline="-25000" dirty="0">
                    <a:latin typeface="+mn-lt"/>
                  </a:rPr>
                  <a:t>1</a:t>
                </a:r>
              </a:p>
            </p:txBody>
          </p:sp>
          <p:sp>
            <p:nvSpPr>
              <p:cNvPr id="39" name="Oval 5"/>
              <p:cNvSpPr>
                <a:spLocks noChangeArrowheads="1"/>
              </p:cNvSpPr>
              <p:nvPr/>
            </p:nvSpPr>
            <p:spPr bwMode="auto">
              <a:xfrm>
                <a:off x="2247900" y="3505200"/>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C</a:t>
                </a:r>
                <a:r>
                  <a:rPr lang="en-US" sz="1800" baseline="-25000" dirty="0">
                    <a:latin typeface="+mn-lt"/>
                  </a:rPr>
                  <a:t>m</a:t>
                </a:r>
              </a:p>
            </p:txBody>
          </p:sp>
          <p:sp>
            <p:nvSpPr>
              <p:cNvPr id="40" name="TextBox 39"/>
              <p:cNvSpPr txBox="1"/>
              <p:nvPr/>
            </p:nvSpPr>
            <p:spPr>
              <a:xfrm>
                <a:off x="2369462" y="2761441"/>
                <a:ext cx="290276" cy="687881"/>
              </a:xfrm>
              <a:prstGeom prst="rect">
                <a:avLst/>
              </a:prstGeom>
              <a:noFill/>
            </p:spPr>
            <p:txBody>
              <a:bodyPr wrap="none" rtlCol="0">
                <a:spAutoFit/>
              </a:bodyPr>
              <a:lstStyle/>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endParaRPr lang="en-US" sz="1800" dirty="0">
                  <a:latin typeface="Calibri" pitchFamily="34" charset="0"/>
                </a:endParaRPr>
              </a:p>
            </p:txBody>
          </p:sp>
        </p:grpSp>
        <p:grpSp>
          <p:nvGrpSpPr>
            <p:cNvPr id="41" name="Group 40"/>
            <p:cNvGrpSpPr/>
            <p:nvPr/>
          </p:nvGrpSpPr>
          <p:grpSpPr>
            <a:xfrm>
              <a:off x="2781300" y="2438400"/>
              <a:ext cx="1162050" cy="1295400"/>
              <a:chOff x="2781300" y="2438400"/>
              <a:chExt cx="1162050" cy="1295400"/>
            </a:xfrm>
          </p:grpSpPr>
          <p:sp>
            <p:nvSpPr>
              <p:cNvPr id="28" name="Line 7"/>
              <p:cNvSpPr>
                <a:spLocks noChangeShapeType="1"/>
              </p:cNvSpPr>
              <p:nvPr/>
            </p:nvSpPr>
            <p:spPr bwMode="auto">
              <a:xfrm>
                <a:off x="2781300" y="2438400"/>
                <a:ext cx="1162050" cy="4572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42" name="Line 7"/>
              <p:cNvSpPr>
                <a:spLocks noChangeShapeType="1"/>
              </p:cNvSpPr>
              <p:nvPr/>
            </p:nvSpPr>
            <p:spPr bwMode="auto">
              <a:xfrm>
                <a:off x="2781300" y="2895600"/>
                <a:ext cx="1162050" cy="139264"/>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43" name="Line 7"/>
              <p:cNvSpPr>
                <a:spLocks noChangeShapeType="1"/>
              </p:cNvSpPr>
              <p:nvPr/>
            </p:nvSpPr>
            <p:spPr bwMode="auto">
              <a:xfrm flipV="1">
                <a:off x="2781300" y="3200400"/>
                <a:ext cx="1162050" cy="5334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grpSp>
        <p:grpSp>
          <p:nvGrpSpPr>
            <p:cNvPr id="45" name="Group 44"/>
            <p:cNvGrpSpPr/>
            <p:nvPr/>
          </p:nvGrpSpPr>
          <p:grpSpPr>
            <a:xfrm flipH="1">
              <a:off x="5162550" y="2514600"/>
              <a:ext cx="1162050" cy="1295400"/>
              <a:chOff x="2781300" y="2438400"/>
              <a:chExt cx="1162050" cy="1295400"/>
            </a:xfrm>
          </p:grpSpPr>
          <p:sp>
            <p:nvSpPr>
              <p:cNvPr id="46" name="Line 7"/>
              <p:cNvSpPr>
                <a:spLocks noChangeShapeType="1"/>
              </p:cNvSpPr>
              <p:nvPr/>
            </p:nvSpPr>
            <p:spPr bwMode="auto">
              <a:xfrm>
                <a:off x="2781300" y="2438400"/>
                <a:ext cx="1162050" cy="457200"/>
              </a:xfrm>
              <a:prstGeom prst="line">
                <a:avLst/>
              </a:prstGeom>
              <a:noFill/>
              <a:ln w="25400">
                <a:solidFill>
                  <a:schemeClr val="tx1"/>
                </a:solidFill>
                <a:round/>
                <a:headEnd type="triangle"/>
                <a:tailEnd type="none" w="med" len="med"/>
              </a:ln>
              <a:effectLst/>
            </p:spPr>
            <p:txBody>
              <a:bodyPr wrap="none" tIns="0" bIns="0" anchor="ctr"/>
              <a:lstStyle/>
              <a:p>
                <a:endParaRPr lang="en-US">
                  <a:latin typeface="+mn-lt"/>
                </a:endParaRPr>
              </a:p>
            </p:txBody>
          </p:sp>
          <p:sp>
            <p:nvSpPr>
              <p:cNvPr id="47" name="Line 7"/>
              <p:cNvSpPr>
                <a:spLocks noChangeShapeType="1"/>
              </p:cNvSpPr>
              <p:nvPr/>
            </p:nvSpPr>
            <p:spPr bwMode="auto">
              <a:xfrm>
                <a:off x="2781300" y="2895600"/>
                <a:ext cx="1162050" cy="139264"/>
              </a:xfrm>
              <a:prstGeom prst="line">
                <a:avLst/>
              </a:prstGeom>
              <a:noFill/>
              <a:ln w="25400">
                <a:solidFill>
                  <a:schemeClr val="tx1"/>
                </a:solidFill>
                <a:round/>
                <a:headEnd type="triangle"/>
                <a:tailEnd type="none" w="med" len="med"/>
              </a:ln>
              <a:effectLst/>
            </p:spPr>
            <p:txBody>
              <a:bodyPr wrap="none" tIns="0" bIns="0" anchor="ctr"/>
              <a:lstStyle/>
              <a:p>
                <a:endParaRPr lang="en-US">
                  <a:latin typeface="+mn-lt"/>
                </a:endParaRPr>
              </a:p>
            </p:txBody>
          </p:sp>
          <p:sp>
            <p:nvSpPr>
              <p:cNvPr id="48" name="Line 7"/>
              <p:cNvSpPr>
                <a:spLocks noChangeShapeType="1"/>
              </p:cNvSpPr>
              <p:nvPr/>
            </p:nvSpPr>
            <p:spPr bwMode="auto">
              <a:xfrm flipV="1">
                <a:off x="2781300" y="3200400"/>
                <a:ext cx="1162050" cy="533400"/>
              </a:xfrm>
              <a:prstGeom prst="line">
                <a:avLst/>
              </a:prstGeom>
              <a:noFill/>
              <a:ln w="25400">
                <a:solidFill>
                  <a:schemeClr val="tx1"/>
                </a:solidFill>
                <a:round/>
                <a:headEnd type="triangle"/>
                <a:tailEnd type="none" w="med" len="med"/>
              </a:ln>
              <a:effectLst/>
            </p:spPr>
            <p:txBody>
              <a:bodyPr wrap="none" tIns="0" bIns="0" anchor="ctr"/>
              <a:lstStyle/>
              <a:p>
                <a:endParaRPr lang="en-US">
                  <a:latin typeface="+mn-lt"/>
                </a:endParaRPr>
              </a:p>
            </p:txBody>
          </p:sp>
        </p:grpSp>
      </p:grpSp>
      <p:grpSp>
        <p:nvGrpSpPr>
          <p:cNvPr id="54" name="Group 53"/>
          <p:cNvGrpSpPr/>
          <p:nvPr/>
        </p:nvGrpSpPr>
        <p:grpSpPr>
          <a:xfrm>
            <a:off x="6446162" y="5031700"/>
            <a:ext cx="2402190" cy="1140500"/>
            <a:chOff x="6446162" y="4082534"/>
            <a:chExt cx="2402190" cy="1140500"/>
          </a:xfrm>
        </p:grpSpPr>
        <p:sp>
          <p:nvSpPr>
            <p:cNvPr id="51" name="Text Box 4"/>
            <p:cNvSpPr txBox="1">
              <a:spLocks noChangeArrowheads="1"/>
            </p:cNvSpPr>
            <p:nvPr/>
          </p:nvSpPr>
          <p:spPr bwMode="auto">
            <a:xfrm>
              <a:off x="6455314" y="4484370"/>
              <a:ext cx="2393038" cy="738664"/>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a:latin typeface="Courier New" pitchFamily="49" charset="0"/>
                </a:rPr>
                <a:t>P(&amp;</a:t>
              </a:r>
              <a:r>
                <a:rPr lang="en-US" sz="1600" dirty="0" err="1">
                  <a:latin typeface="Courier New" pitchFamily="49" charset="0"/>
                </a:rPr>
                <a:t>shared.full</a:t>
              </a:r>
              <a:r>
                <a:rPr lang="en-US" sz="1600" dirty="0">
                  <a:latin typeface="Courier New" pitchFamily="49" charset="0"/>
                </a:rPr>
                <a:t>);</a:t>
              </a:r>
            </a:p>
            <a:p>
              <a:r>
                <a:rPr lang="en-US" sz="1600" dirty="0">
                  <a:latin typeface="Courier New" pitchFamily="49" charset="0"/>
                </a:rPr>
                <a:t>item = </a:t>
              </a:r>
              <a:r>
                <a:rPr lang="en-US" sz="1600" dirty="0" err="1">
                  <a:latin typeface="Courier New" pitchFamily="49" charset="0"/>
                </a:rPr>
                <a:t>shared.buf</a:t>
              </a:r>
              <a:r>
                <a:rPr lang="en-US" sz="1600" dirty="0">
                  <a:latin typeface="Courier New" pitchFamily="49" charset="0"/>
                </a:rPr>
                <a:t>;</a:t>
              </a:r>
            </a:p>
            <a:p>
              <a:r>
                <a:rPr lang="en-US" sz="1600" dirty="0">
                  <a:latin typeface="Courier New" pitchFamily="49" charset="0"/>
                </a:rPr>
                <a:t>V(&amp;</a:t>
              </a:r>
              <a:r>
                <a:rPr lang="en-US" sz="1600" dirty="0" err="1">
                  <a:latin typeface="Courier New" pitchFamily="49" charset="0"/>
                </a:rPr>
                <a:t>shared.empty</a:t>
              </a:r>
              <a:r>
                <a:rPr lang="en-US" sz="1600" dirty="0">
                  <a:latin typeface="Courier New" pitchFamily="49" charset="0"/>
                </a:rPr>
                <a:t>);</a:t>
              </a:r>
            </a:p>
          </p:txBody>
        </p:sp>
        <p:sp>
          <p:nvSpPr>
            <p:cNvPr id="49" name="TextBox 48"/>
            <p:cNvSpPr txBox="1"/>
            <p:nvPr/>
          </p:nvSpPr>
          <p:spPr>
            <a:xfrm>
              <a:off x="6446162" y="4082534"/>
              <a:ext cx="1249060" cy="369332"/>
            </a:xfrm>
            <a:prstGeom prst="rect">
              <a:avLst/>
            </a:prstGeom>
            <a:noFill/>
          </p:spPr>
          <p:txBody>
            <a:bodyPr wrap="none" rtlCol="0">
              <a:spAutoFit/>
            </a:bodyPr>
            <a:lstStyle/>
            <a:p>
              <a:r>
                <a:rPr lang="en-US" sz="1800" dirty="0">
                  <a:latin typeface="Calibri" pitchFamily="34" charset="0"/>
                </a:rPr>
                <a:t>Consumers</a:t>
              </a:r>
            </a:p>
          </p:txBody>
        </p:sp>
      </p:grpSp>
      <p:grpSp>
        <p:nvGrpSpPr>
          <p:cNvPr id="52" name="Group 51"/>
          <p:cNvGrpSpPr/>
          <p:nvPr/>
        </p:nvGrpSpPr>
        <p:grpSpPr>
          <a:xfrm>
            <a:off x="474060" y="5031700"/>
            <a:ext cx="2401018" cy="1133337"/>
            <a:chOff x="474060" y="4050268"/>
            <a:chExt cx="2401018" cy="1133337"/>
          </a:xfrm>
        </p:grpSpPr>
        <p:sp>
          <p:nvSpPr>
            <p:cNvPr id="50" name="Text Box 3"/>
            <p:cNvSpPr txBox="1">
              <a:spLocks noChangeArrowheads="1"/>
            </p:cNvSpPr>
            <p:nvPr/>
          </p:nvSpPr>
          <p:spPr bwMode="auto">
            <a:xfrm>
              <a:off x="474060" y="4444941"/>
              <a:ext cx="2401018" cy="738664"/>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latin typeface="Courier New" pitchFamily="49" charset="0"/>
                </a:rPr>
                <a:t>P(&amp;</a:t>
              </a:r>
              <a:r>
                <a:rPr lang="en-US" sz="1600" dirty="0" err="1">
                  <a:latin typeface="Courier New" pitchFamily="49" charset="0"/>
                </a:rPr>
                <a:t>shared.empty</a:t>
              </a:r>
              <a:r>
                <a:rPr lang="en-US" sz="1600" dirty="0">
                  <a:latin typeface="Courier New" pitchFamily="49" charset="0"/>
                </a:rPr>
                <a:t>);</a:t>
              </a:r>
            </a:p>
            <a:p>
              <a:r>
                <a:rPr lang="en-US" sz="1600" dirty="0" err="1">
                  <a:latin typeface="Courier New" pitchFamily="49" charset="0"/>
                </a:rPr>
                <a:t>shared.buf</a:t>
              </a:r>
              <a:r>
                <a:rPr lang="en-US" sz="1600" dirty="0">
                  <a:latin typeface="Courier New" pitchFamily="49" charset="0"/>
                </a:rPr>
                <a:t> = item;</a:t>
              </a:r>
            </a:p>
            <a:p>
              <a:r>
                <a:rPr lang="en-US" sz="1600" dirty="0">
                  <a:latin typeface="Courier New" pitchFamily="49" charset="0"/>
                </a:rPr>
                <a:t>V(&amp;</a:t>
              </a:r>
              <a:r>
                <a:rPr lang="en-US" sz="1600" dirty="0" err="1">
                  <a:latin typeface="Courier New" pitchFamily="49" charset="0"/>
                </a:rPr>
                <a:t>shared.full</a:t>
              </a:r>
              <a:r>
                <a:rPr lang="en-US" sz="1600" dirty="0">
                  <a:latin typeface="Courier New" pitchFamily="49" charset="0"/>
                </a:rPr>
                <a:t>);</a:t>
              </a:r>
            </a:p>
          </p:txBody>
        </p:sp>
        <p:sp>
          <p:nvSpPr>
            <p:cNvPr id="53" name="TextBox 52"/>
            <p:cNvSpPr txBox="1"/>
            <p:nvPr/>
          </p:nvSpPr>
          <p:spPr>
            <a:xfrm>
              <a:off x="474060" y="4050268"/>
              <a:ext cx="1148346" cy="369332"/>
            </a:xfrm>
            <a:prstGeom prst="rect">
              <a:avLst/>
            </a:prstGeom>
            <a:noFill/>
          </p:spPr>
          <p:txBody>
            <a:bodyPr wrap="none" rtlCol="0">
              <a:spAutoFit/>
            </a:bodyPr>
            <a:lstStyle/>
            <a:p>
              <a:r>
                <a:rPr lang="en-US" sz="1800" dirty="0">
                  <a:latin typeface="Calibri" pitchFamily="34" charset="0"/>
                </a:rPr>
                <a:t>Producers</a:t>
              </a:r>
            </a:p>
          </p:txBody>
        </p:sp>
      </p:grpSp>
      <p:grpSp>
        <p:nvGrpSpPr>
          <p:cNvPr id="61" name="Group 60"/>
          <p:cNvGrpSpPr/>
          <p:nvPr/>
        </p:nvGrpSpPr>
        <p:grpSpPr>
          <a:xfrm>
            <a:off x="5257800" y="5257800"/>
            <a:ext cx="985071" cy="738664"/>
            <a:chOff x="3943350" y="4859050"/>
            <a:chExt cx="985071" cy="738664"/>
          </a:xfrm>
        </p:grpSpPr>
        <p:sp>
          <p:nvSpPr>
            <p:cNvPr id="57" name="TextBox 56"/>
            <p:cNvSpPr txBox="1"/>
            <p:nvPr/>
          </p:nvSpPr>
          <p:spPr>
            <a:xfrm>
              <a:off x="4014020" y="5228382"/>
              <a:ext cx="914401" cy="369332"/>
            </a:xfrm>
            <a:prstGeom prst="rect">
              <a:avLst/>
            </a:prstGeom>
            <a:solidFill>
              <a:srgbClr val="D5F1CF"/>
            </a:solidFill>
            <a:ln>
              <a:solidFill>
                <a:schemeClr val="tx1"/>
              </a:solidFill>
            </a:ln>
          </p:spPr>
          <p:txBody>
            <a:bodyPr wrap="square" rtlCol="0">
              <a:spAutoFit/>
            </a:bodyPr>
            <a:lstStyle/>
            <a:p>
              <a:r>
                <a:rPr lang="en-US" sz="1800" dirty="0">
                  <a:latin typeface="Courier New"/>
                  <a:cs typeface="Courier New"/>
                </a:rPr>
                <a:t>  </a:t>
              </a:r>
            </a:p>
          </p:txBody>
        </p:sp>
        <p:sp>
          <p:nvSpPr>
            <p:cNvPr id="58" name="TextBox 57"/>
            <p:cNvSpPr txBox="1"/>
            <p:nvPr/>
          </p:nvSpPr>
          <p:spPr>
            <a:xfrm>
              <a:off x="3943350" y="4859050"/>
              <a:ext cx="738754" cy="369332"/>
            </a:xfrm>
            <a:prstGeom prst="rect">
              <a:avLst/>
            </a:prstGeom>
            <a:noFill/>
          </p:spPr>
          <p:txBody>
            <a:bodyPr wrap="none" rtlCol="0">
              <a:spAutoFit/>
            </a:bodyPr>
            <a:lstStyle/>
            <a:p>
              <a:r>
                <a:rPr lang="en-US" sz="1800" dirty="0">
                  <a:latin typeface="Courier New"/>
                  <a:cs typeface="Courier New"/>
                </a:rPr>
                <a:t>full</a:t>
              </a:r>
            </a:p>
          </p:txBody>
        </p:sp>
      </p:grpSp>
      <p:grpSp>
        <p:nvGrpSpPr>
          <p:cNvPr id="55" name="Group 54"/>
          <p:cNvGrpSpPr/>
          <p:nvPr/>
        </p:nvGrpSpPr>
        <p:grpSpPr>
          <a:xfrm>
            <a:off x="3053529" y="5257800"/>
            <a:ext cx="985071" cy="738664"/>
            <a:chOff x="3943350" y="5615512"/>
            <a:chExt cx="985071" cy="738664"/>
          </a:xfrm>
        </p:grpSpPr>
        <p:sp>
          <p:nvSpPr>
            <p:cNvPr id="59" name="TextBox 58"/>
            <p:cNvSpPr txBox="1"/>
            <p:nvPr/>
          </p:nvSpPr>
          <p:spPr>
            <a:xfrm>
              <a:off x="4014020" y="5984844"/>
              <a:ext cx="914401" cy="369332"/>
            </a:xfrm>
            <a:prstGeom prst="rect">
              <a:avLst/>
            </a:prstGeom>
            <a:solidFill>
              <a:srgbClr val="D5F1CF"/>
            </a:solidFill>
            <a:ln>
              <a:solidFill>
                <a:schemeClr val="tx1"/>
              </a:solidFill>
            </a:ln>
          </p:spPr>
          <p:txBody>
            <a:bodyPr wrap="square" rtlCol="0">
              <a:spAutoFit/>
            </a:bodyPr>
            <a:lstStyle/>
            <a:p>
              <a:r>
                <a:rPr lang="en-US" sz="1800" dirty="0">
                  <a:latin typeface="Courier New"/>
                  <a:cs typeface="Courier New"/>
                </a:rPr>
                <a:t> </a:t>
              </a:r>
            </a:p>
          </p:txBody>
        </p:sp>
        <p:sp>
          <p:nvSpPr>
            <p:cNvPr id="60" name="TextBox 59"/>
            <p:cNvSpPr txBox="1"/>
            <p:nvPr/>
          </p:nvSpPr>
          <p:spPr>
            <a:xfrm>
              <a:off x="3943350" y="5615512"/>
              <a:ext cx="877276" cy="369332"/>
            </a:xfrm>
            <a:prstGeom prst="rect">
              <a:avLst/>
            </a:prstGeom>
            <a:noFill/>
          </p:spPr>
          <p:txBody>
            <a:bodyPr wrap="none" rtlCol="0">
              <a:spAutoFit/>
            </a:bodyPr>
            <a:lstStyle/>
            <a:p>
              <a:r>
                <a:rPr lang="en-US" sz="1800" dirty="0">
                  <a:latin typeface="Courier New"/>
                  <a:cs typeface="Courier New"/>
                </a:rPr>
                <a:t>empty</a:t>
              </a:r>
            </a:p>
          </p:txBody>
        </p:sp>
      </p:grpSp>
    </p:spTree>
    <p:extLst>
      <p:ext uri="{BB962C8B-B14F-4D97-AF65-F5344CB8AC3E}">
        <p14:creationId xmlns:p14="http://schemas.microsoft.com/office/powerpoint/2010/main" val="264880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558382" cy="762000"/>
          </a:xfrm>
        </p:spPr>
        <p:txBody>
          <a:bodyPr/>
          <a:lstStyle/>
          <a:p>
            <a:r>
              <a:rPr lang="en-US" dirty="0"/>
              <a:t>Producer-Consumer on </a:t>
            </a:r>
            <a:r>
              <a:rPr lang="en-US" i="1" dirty="0"/>
              <a:t>n</a:t>
            </a:r>
            <a:r>
              <a:rPr lang="en-US" dirty="0"/>
              <a:t>-element Queue</a:t>
            </a:r>
          </a:p>
        </p:txBody>
      </p:sp>
      <p:sp>
        <p:nvSpPr>
          <p:cNvPr id="3" name="Content Placeholder 2"/>
          <p:cNvSpPr>
            <a:spLocks noGrp="1"/>
          </p:cNvSpPr>
          <p:nvPr>
            <p:ph idx="1"/>
          </p:nvPr>
        </p:nvSpPr>
        <p:spPr>
          <a:xfrm>
            <a:off x="357018" y="3690936"/>
            <a:ext cx="8213725" cy="1762125"/>
          </a:xfrm>
        </p:spPr>
        <p:txBody>
          <a:bodyPr/>
          <a:lstStyle/>
          <a:p>
            <a:r>
              <a:rPr lang="en-US" dirty="0"/>
              <a:t>Requires a </a:t>
            </a:r>
            <a:r>
              <a:rPr lang="en-US" dirty="0" err="1"/>
              <a:t>mutex</a:t>
            </a:r>
            <a:r>
              <a:rPr lang="en-US" dirty="0"/>
              <a:t> and two counting semaphores:</a:t>
            </a:r>
          </a:p>
          <a:p>
            <a:pPr lvl="1"/>
            <a:r>
              <a:rPr lang="en-US" dirty="0">
                <a:latin typeface="Courier New"/>
                <a:cs typeface="Courier New"/>
              </a:rPr>
              <a:t>mutex</a:t>
            </a:r>
            <a:r>
              <a:rPr lang="en-US" dirty="0"/>
              <a:t>: enforces mutually exclusive access to the queue’s innards</a:t>
            </a:r>
          </a:p>
          <a:p>
            <a:pPr lvl="1"/>
            <a:r>
              <a:rPr lang="en-US" dirty="0">
                <a:latin typeface="Courier New"/>
                <a:cs typeface="Courier New"/>
              </a:rPr>
              <a:t>slots</a:t>
            </a:r>
            <a:r>
              <a:rPr lang="en-US" dirty="0"/>
              <a:t>: counts the available slots in the queue</a:t>
            </a:r>
          </a:p>
          <a:p>
            <a:pPr lvl="1"/>
            <a:r>
              <a:rPr lang="en-US" dirty="0">
                <a:latin typeface="Courier New"/>
                <a:cs typeface="Courier New"/>
              </a:rPr>
              <a:t>items</a:t>
            </a:r>
            <a:r>
              <a:rPr lang="en-US" dirty="0">
                <a:cs typeface="Courier New"/>
              </a:rPr>
              <a:t>: </a:t>
            </a:r>
            <a:r>
              <a:rPr lang="en-US" dirty="0"/>
              <a:t>counts the available items in the queue</a:t>
            </a:r>
          </a:p>
          <a:p>
            <a:r>
              <a:rPr lang="en-US" dirty="0"/>
              <a:t>Makes use of semaphore values &gt; 1 (up to </a:t>
            </a:r>
            <a:r>
              <a:rPr lang="en-US" i="1" dirty="0"/>
              <a:t>n</a:t>
            </a:r>
            <a:r>
              <a:rPr lang="en-US" dirty="0"/>
              <a:t>)</a:t>
            </a:r>
          </a:p>
        </p:txBody>
      </p:sp>
      <p:grpSp>
        <p:nvGrpSpPr>
          <p:cNvPr id="4" name="Group 3"/>
          <p:cNvGrpSpPr/>
          <p:nvPr/>
        </p:nvGrpSpPr>
        <p:grpSpPr>
          <a:xfrm>
            <a:off x="1889138" y="1586871"/>
            <a:ext cx="4610100" cy="1830034"/>
            <a:chOff x="2247900" y="2141224"/>
            <a:chExt cx="4610100" cy="1830034"/>
          </a:xfrm>
        </p:grpSpPr>
        <p:sp>
          <p:nvSpPr>
            <p:cNvPr id="5" name="Text Box 6"/>
            <p:cNvSpPr txBox="1">
              <a:spLocks noChangeArrowheads="1"/>
            </p:cNvSpPr>
            <p:nvPr/>
          </p:nvSpPr>
          <p:spPr bwMode="auto">
            <a:xfrm>
              <a:off x="3943350" y="2806264"/>
              <a:ext cx="24765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endParaRPr lang="en-US" sz="1800" dirty="0">
                <a:latin typeface="+mn-lt"/>
              </a:endParaRPr>
            </a:p>
          </p:txBody>
        </p:sp>
        <p:grpSp>
          <p:nvGrpSpPr>
            <p:cNvPr id="6" name="Group 5"/>
            <p:cNvGrpSpPr/>
            <p:nvPr/>
          </p:nvGrpSpPr>
          <p:grpSpPr>
            <a:xfrm>
              <a:off x="2247900" y="2174671"/>
              <a:ext cx="533400" cy="1796587"/>
              <a:chOff x="2247900" y="2207088"/>
              <a:chExt cx="533400" cy="1796587"/>
            </a:xfrm>
          </p:grpSpPr>
          <p:sp>
            <p:nvSpPr>
              <p:cNvPr id="24" name="Oval 5"/>
              <p:cNvSpPr>
                <a:spLocks noChangeArrowheads="1"/>
              </p:cNvSpPr>
              <p:nvPr/>
            </p:nvSpPr>
            <p:spPr bwMode="auto">
              <a:xfrm>
                <a:off x="2247900" y="2207088"/>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P</a:t>
                </a:r>
                <a:r>
                  <a:rPr lang="en-US" sz="1800" baseline="-25000" dirty="0">
                    <a:latin typeface="+mn-lt"/>
                  </a:rPr>
                  <a:t>1</a:t>
                </a:r>
              </a:p>
            </p:txBody>
          </p:sp>
          <p:sp>
            <p:nvSpPr>
              <p:cNvPr id="25" name="Oval 5"/>
              <p:cNvSpPr>
                <a:spLocks noChangeArrowheads="1"/>
              </p:cNvSpPr>
              <p:nvPr/>
            </p:nvSpPr>
            <p:spPr bwMode="auto">
              <a:xfrm>
                <a:off x="2247900" y="3505200"/>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err="1">
                    <a:latin typeface="+mn-lt"/>
                  </a:rPr>
                  <a:t>P</a:t>
                </a:r>
                <a:r>
                  <a:rPr lang="en-US" sz="1800" baseline="-25000" dirty="0" err="1">
                    <a:latin typeface="+mn-lt"/>
                  </a:rPr>
                  <a:t>n</a:t>
                </a:r>
                <a:endParaRPr lang="en-US" sz="1800" baseline="-25000" dirty="0">
                  <a:latin typeface="+mn-lt"/>
                </a:endParaRPr>
              </a:p>
            </p:txBody>
          </p:sp>
          <p:sp>
            <p:nvSpPr>
              <p:cNvPr id="26" name="TextBox 25"/>
              <p:cNvSpPr txBox="1"/>
              <p:nvPr/>
            </p:nvSpPr>
            <p:spPr>
              <a:xfrm>
                <a:off x="2369462" y="2761441"/>
                <a:ext cx="290276" cy="687881"/>
              </a:xfrm>
              <a:prstGeom prst="rect">
                <a:avLst/>
              </a:prstGeom>
              <a:noFill/>
            </p:spPr>
            <p:txBody>
              <a:bodyPr wrap="none" rtlCol="0">
                <a:spAutoFit/>
              </a:bodyPr>
              <a:lstStyle/>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endParaRPr lang="en-US" sz="1800" dirty="0">
                  <a:latin typeface="Calibri" pitchFamily="34" charset="0"/>
                </a:endParaRPr>
              </a:p>
            </p:txBody>
          </p:sp>
        </p:grpSp>
        <p:grpSp>
          <p:nvGrpSpPr>
            <p:cNvPr id="7" name="Group 6"/>
            <p:cNvGrpSpPr/>
            <p:nvPr/>
          </p:nvGrpSpPr>
          <p:grpSpPr>
            <a:xfrm>
              <a:off x="6324600" y="2174671"/>
              <a:ext cx="533400" cy="1796587"/>
              <a:chOff x="2247900" y="2207088"/>
              <a:chExt cx="533400" cy="1796587"/>
            </a:xfrm>
          </p:grpSpPr>
          <p:sp>
            <p:nvSpPr>
              <p:cNvPr id="21" name="Oval 5"/>
              <p:cNvSpPr>
                <a:spLocks noChangeArrowheads="1"/>
              </p:cNvSpPr>
              <p:nvPr/>
            </p:nvSpPr>
            <p:spPr bwMode="auto">
              <a:xfrm>
                <a:off x="2247900" y="2207088"/>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C</a:t>
                </a:r>
                <a:r>
                  <a:rPr lang="en-US" sz="1800" baseline="-25000" dirty="0">
                    <a:latin typeface="+mn-lt"/>
                  </a:rPr>
                  <a:t>1</a:t>
                </a:r>
              </a:p>
            </p:txBody>
          </p:sp>
          <p:sp>
            <p:nvSpPr>
              <p:cNvPr id="22" name="Oval 5"/>
              <p:cNvSpPr>
                <a:spLocks noChangeArrowheads="1"/>
              </p:cNvSpPr>
              <p:nvPr/>
            </p:nvSpPr>
            <p:spPr bwMode="auto">
              <a:xfrm>
                <a:off x="2247900" y="3505200"/>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C</a:t>
                </a:r>
                <a:r>
                  <a:rPr lang="en-US" sz="1800" baseline="-25000" dirty="0">
                    <a:latin typeface="+mn-lt"/>
                  </a:rPr>
                  <a:t>m</a:t>
                </a:r>
              </a:p>
            </p:txBody>
          </p:sp>
          <p:sp>
            <p:nvSpPr>
              <p:cNvPr id="23" name="TextBox 22"/>
              <p:cNvSpPr txBox="1"/>
              <p:nvPr/>
            </p:nvSpPr>
            <p:spPr>
              <a:xfrm>
                <a:off x="2369462" y="2761441"/>
                <a:ext cx="290276" cy="687881"/>
              </a:xfrm>
              <a:prstGeom prst="rect">
                <a:avLst/>
              </a:prstGeom>
              <a:noFill/>
            </p:spPr>
            <p:txBody>
              <a:bodyPr wrap="none" rtlCol="0">
                <a:spAutoFit/>
              </a:bodyPr>
              <a:lstStyle/>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p>
              <a:p>
                <a:pPr>
                  <a:lnSpc>
                    <a:spcPct val="70000"/>
                  </a:lnSpc>
                </a:pPr>
                <a:r>
                  <a:rPr lang="en-US" sz="1800" dirty="0">
                    <a:latin typeface="Wingdings"/>
                    <a:ea typeface="Wingdings"/>
                    <a:cs typeface="Wingdings"/>
                    <a:sym typeface="Wingdings"/>
                  </a:rPr>
                  <a:t></a:t>
                </a:r>
                <a:endParaRPr lang="en-US" sz="1800" dirty="0">
                  <a:latin typeface="Calibri" pitchFamily="34" charset="0"/>
                </a:endParaRPr>
              </a:p>
            </p:txBody>
          </p:sp>
        </p:grpSp>
        <p:grpSp>
          <p:nvGrpSpPr>
            <p:cNvPr id="8" name="Group 7"/>
            <p:cNvGrpSpPr/>
            <p:nvPr/>
          </p:nvGrpSpPr>
          <p:grpSpPr>
            <a:xfrm>
              <a:off x="2781300" y="2438400"/>
              <a:ext cx="1162050" cy="1295400"/>
              <a:chOff x="2781300" y="2438400"/>
              <a:chExt cx="1162050" cy="1295400"/>
            </a:xfrm>
          </p:grpSpPr>
          <p:sp>
            <p:nvSpPr>
              <p:cNvPr id="18" name="Line 7"/>
              <p:cNvSpPr>
                <a:spLocks noChangeShapeType="1"/>
              </p:cNvSpPr>
              <p:nvPr/>
            </p:nvSpPr>
            <p:spPr bwMode="auto">
              <a:xfrm>
                <a:off x="2781300" y="2438400"/>
                <a:ext cx="1162050" cy="4572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19" name="Line 7"/>
              <p:cNvSpPr>
                <a:spLocks noChangeShapeType="1"/>
              </p:cNvSpPr>
              <p:nvPr/>
            </p:nvSpPr>
            <p:spPr bwMode="auto">
              <a:xfrm>
                <a:off x="2781300" y="2895600"/>
                <a:ext cx="1162050" cy="139264"/>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sp>
            <p:nvSpPr>
              <p:cNvPr id="20" name="Line 7"/>
              <p:cNvSpPr>
                <a:spLocks noChangeShapeType="1"/>
              </p:cNvSpPr>
              <p:nvPr/>
            </p:nvSpPr>
            <p:spPr bwMode="auto">
              <a:xfrm flipV="1">
                <a:off x="2781300" y="3200400"/>
                <a:ext cx="1162050" cy="533400"/>
              </a:xfrm>
              <a:prstGeom prst="line">
                <a:avLst/>
              </a:prstGeom>
              <a:noFill/>
              <a:ln w="25400">
                <a:solidFill>
                  <a:schemeClr val="tx1"/>
                </a:solidFill>
                <a:round/>
                <a:headEnd/>
                <a:tailEnd type="triangle" w="med" len="med"/>
              </a:ln>
              <a:effectLst/>
            </p:spPr>
            <p:txBody>
              <a:bodyPr wrap="none" tIns="0" bIns="0" anchor="ctr"/>
              <a:lstStyle/>
              <a:p>
                <a:endParaRPr lang="en-US">
                  <a:latin typeface="+mn-lt"/>
                </a:endParaRPr>
              </a:p>
            </p:txBody>
          </p:sp>
        </p:grpSp>
        <p:grpSp>
          <p:nvGrpSpPr>
            <p:cNvPr id="9" name="Group 8"/>
            <p:cNvGrpSpPr/>
            <p:nvPr/>
          </p:nvGrpSpPr>
          <p:grpSpPr>
            <a:xfrm flipH="1">
              <a:off x="5162550" y="2514600"/>
              <a:ext cx="1162050" cy="1295400"/>
              <a:chOff x="2781300" y="2438400"/>
              <a:chExt cx="1162050" cy="1295400"/>
            </a:xfrm>
          </p:grpSpPr>
          <p:sp>
            <p:nvSpPr>
              <p:cNvPr id="15" name="Line 7"/>
              <p:cNvSpPr>
                <a:spLocks noChangeShapeType="1"/>
              </p:cNvSpPr>
              <p:nvPr/>
            </p:nvSpPr>
            <p:spPr bwMode="auto">
              <a:xfrm>
                <a:off x="2781300" y="2438400"/>
                <a:ext cx="1162050" cy="457200"/>
              </a:xfrm>
              <a:prstGeom prst="line">
                <a:avLst/>
              </a:prstGeom>
              <a:noFill/>
              <a:ln w="25400">
                <a:solidFill>
                  <a:schemeClr val="tx1"/>
                </a:solidFill>
                <a:round/>
                <a:headEnd type="triangle"/>
                <a:tailEnd type="none" w="med" len="med"/>
              </a:ln>
              <a:effectLst/>
            </p:spPr>
            <p:txBody>
              <a:bodyPr wrap="none" tIns="0" bIns="0" anchor="ctr"/>
              <a:lstStyle/>
              <a:p>
                <a:endParaRPr lang="en-US">
                  <a:latin typeface="+mn-lt"/>
                </a:endParaRPr>
              </a:p>
            </p:txBody>
          </p:sp>
          <p:sp>
            <p:nvSpPr>
              <p:cNvPr id="16" name="Line 7"/>
              <p:cNvSpPr>
                <a:spLocks noChangeShapeType="1"/>
              </p:cNvSpPr>
              <p:nvPr/>
            </p:nvSpPr>
            <p:spPr bwMode="auto">
              <a:xfrm>
                <a:off x="2781300" y="2895600"/>
                <a:ext cx="1162050" cy="139264"/>
              </a:xfrm>
              <a:prstGeom prst="line">
                <a:avLst/>
              </a:prstGeom>
              <a:noFill/>
              <a:ln w="25400">
                <a:solidFill>
                  <a:schemeClr val="tx1"/>
                </a:solidFill>
                <a:round/>
                <a:headEnd type="triangle"/>
                <a:tailEnd type="none" w="med" len="med"/>
              </a:ln>
              <a:effectLst/>
            </p:spPr>
            <p:txBody>
              <a:bodyPr wrap="none" tIns="0" bIns="0" anchor="ctr"/>
              <a:lstStyle/>
              <a:p>
                <a:endParaRPr lang="en-US">
                  <a:latin typeface="+mn-lt"/>
                </a:endParaRPr>
              </a:p>
            </p:txBody>
          </p:sp>
          <p:sp>
            <p:nvSpPr>
              <p:cNvPr id="17" name="Line 7"/>
              <p:cNvSpPr>
                <a:spLocks noChangeShapeType="1"/>
              </p:cNvSpPr>
              <p:nvPr/>
            </p:nvSpPr>
            <p:spPr bwMode="auto">
              <a:xfrm flipV="1">
                <a:off x="2781300" y="3200400"/>
                <a:ext cx="1162050" cy="533400"/>
              </a:xfrm>
              <a:prstGeom prst="line">
                <a:avLst/>
              </a:prstGeom>
              <a:noFill/>
              <a:ln w="25400">
                <a:solidFill>
                  <a:schemeClr val="tx1"/>
                </a:solidFill>
                <a:round/>
                <a:headEnd type="triangle"/>
                <a:tailEnd type="none" w="med" len="med"/>
              </a:ln>
              <a:effectLst/>
            </p:spPr>
            <p:txBody>
              <a:bodyPr wrap="none" tIns="0" bIns="0" anchor="ctr"/>
              <a:lstStyle/>
              <a:p>
                <a:endParaRPr lang="en-US">
                  <a:latin typeface="+mn-lt"/>
                </a:endParaRPr>
              </a:p>
            </p:txBody>
          </p:sp>
        </p:grpSp>
        <p:sp>
          <p:nvSpPr>
            <p:cNvPr id="10" name="Text Box 6"/>
            <p:cNvSpPr txBox="1">
              <a:spLocks noChangeArrowheads="1"/>
            </p:cNvSpPr>
            <p:nvPr/>
          </p:nvSpPr>
          <p:spPr bwMode="auto">
            <a:xfrm>
              <a:off x="4191000" y="2805604"/>
              <a:ext cx="24765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endParaRPr lang="en-US" sz="1800" dirty="0">
                <a:latin typeface="+mn-lt"/>
              </a:endParaRPr>
            </a:p>
          </p:txBody>
        </p:sp>
        <p:sp>
          <p:nvSpPr>
            <p:cNvPr id="11" name="Text Box 6"/>
            <p:cNvSpPr txBox="1">
              <a:spLocks noChangeArrowheads="1"/>
            </p:cNvSpPr>
            <p:nvPr/>
          </p:nvSpPr>
          <p:spPr bwMode="auto">
            <a:xfrm>
              <a:off x="4895850" y="2804284"/>
              <a:ext cx="247650"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endParaRPr lang="en-US" sz="1800" dirty="0">
                <a:latin typeface="+mn-lt"/>
              </a:endParaRPr>
            </a:p>
          </p:txBody>
        </p:sp>
        <p:sp>
          <p:nvSpPr>
            <p:cNvPr id="12" name="Rectangle 11"/>
            <p:cNvSpPr/>
            <p:nvPr/>
          </p:nvSpPr>
          <p:spPr>
            <a:xfrm>
              <a:off x="4191000" y="2953435"/>
              <a:ext cx="921662" cy="323165"/>
            </a:xfrm>
            <a:prstGeom prst="rect">
              <a:avLst/>
            </a:prstGeom>
          </p:spPr>
          <p:txBody>
            <a:bodyPr wrap="square">
              <a:spAutoFit/>
            </a:bodyPr>
            <a:lstStyle/>
            <a:p>
              <a:pPr algn="ctr">
                <a:lnSpc>
                  <a:spcPct val="70000"/>
                </a:lnSpc>
              </a:pPr>
              <a:r>
                <a:rPr lang="en-US" sz="2000" dirty="0">
                  <a:latin typeface="Wingdings"/>
                  <a:ea typeface="Wingdings"/>
                  <a:cs typeface="Wingdings"/>
                  <a:sym typeface="Wingdings"/>
                </a:rPr>
                <a:t></a:t>
              </a:r>
              <a:endParaRPr lang="en-US" sz="2000" dirty="0">
                <a:latin typeface="Calibri" pitchFamily="34" charset="0"/>
              </a:endParaRPr>
            </a:p>
          </p:txBody>
        </p:sp>
        <p:sp>
          <p:nvSpPr>
            <p:cNvPr id="13" name="Text Box 6"/>
            <p:cNvSpPr txBox="1">
              <a:spLocks noChangeArrowheads="1"/>
            </p:cNvSpPr>
            <p:nvPr/>
          </p:nvSpPr>
          <p:spPr bwMode="auto">
            <a:xfrm>
              <a:off x="3943350" y="2804284"/>
              <a:ext cx="1200150" cy="533400"/>
            </a:xfrm>
            <a:prstGeom prst="rect">
              <a:avLst/>
            </a:prstGeom>
            <a:noFill/>
            <a:ln w="25400">
              <a:solidFill>
                <a:schemeClr val="tx1"/>
              </a:solidFill>
              <a:miter lim="800000"/>
              <a:headEnd/>
              <a:tailEnd/>
            </a:ln>
            <a:effectLst/>
          </p:spPr>
          <p:txBody>
            <a:bodyPr wrap="none" tIns="0" bIns="0" anchor="ctr"/>
            <a:lstStyle/>
            <a:p>
              <a:pPr algn="ctr"/>
              <a:endParaRPr lang="en-US" sz="1800" dirty="0">
                <a:latin typeface="+mn-lt"/>
              </a:endParaRPr>
            </a:p>
          </p:txBody>
        </p:sp>
        <p:sp>
          <p:nvSpPr>
            <p:cNvPr id="14" name="TextBox 13"/>
            <p:cNvSpPr txBox="1"/>
            <p:nvPr/>
          </p:nvSpPr>
          <p:spPr>
            <a:xfrm>
              <a:off x="3276600" y="2141224"/>
              <a:ext cx="2738926" cy="369332"/>
            </a:xfrm>
            <a:prstGeom prst="rect">
              <a:avLst/>
            </a:prstGeom>
            <a:noFill/>
          </p:spPr>
          <p:txBody>
            <a:bodyPr wrap="none" rtlCol="0">
              <a:spAutoFit/>
            </a:bodyPr>
            <a:lstStyle/>
            <a:p>
              <a:r>
                <a:rPr lang="en-US" sz="1800" dirty="0">
                  <a:latin typeface="Calibri" pitchFamily="34" charset="0"/>
                </a:rPr>
                <a:t>Between 0 and n elements</a:t>
              </a:r>
            </a:p>
          </p:txBody>
        </p:sp>
      </p:grpSp>
    </p:spTree>
    <p:extLst>
      <p:ext uri="{BB962C8B-B14F-4D97-AF65-F5344CB8AC3E}">
        <p14:creationId xmlns:p14="http://schemas.microsoft.com/office/powerpoint/2010/main" val="369464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F486-2FD3-4433-9BEA-E24D4BE6AE5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48188FA-A8A7-4940-AF9D-E3BF1EB1C108}"/>
              </a:ext>
            </a:extLst>
          </p:cNvPr>
          <p:cNvSpPr>
            <a:spLocks noGrp="1"/>
          </p:cNvSpPr>
          <p:nvPr>
            <p:ph idx="1"/>
          </p:nvPr>
        </p:nvSpPr>
        <p:spPr/>
        <p:txBody>
          <a:bodyPr/>
          <a:lstStyle/>
          <a:p>
            <a:r>
              <a:rPr lang="en-US" dirty="0">
                <a:solidFill>
                  <a:schemeClr val="bg1">
                    <a:lumMod val="65000"/>
                  </a:schemeClr>
                </a:solidFill>
              </a:rPr>
              <a:t>Review: Races, Mutual Exclusion</a:t>
            </a:r>
          </a:p>
          <a:p>
            <a:r>
              <a:rPr lang="en-US" dirty="0">
                <a:solidFill>
                  <a:schemeClr val="bg1">
                    <a:lumMod val="65000"/>
                  </a:schemeClr>
                </a:solidFill>
              </a:rPr>
              <a:t>Deadlock</a:t>
            </a:r>
          </a:p>
          <a:p>
            <a:r>
              <a:rPr lang="en-US" dirty="0">
                <a:solidFill>
                  <a:schemeClr val="bg1">
                    <a:lumMod val="65000"/>
                  </a:schemeClr>
                </a:solidFill>
              </a:rPr>
              <a:t>Semaphores, Events, and Queues</a:t>
            </a:r>
          </a:p>
          <a:p>
            <a:r>
              <a:rPr lang="en-US" dirty="0"/>
              <a:t>Reader-Writer Locks and Starvation</a:t>
            </a:r>
          </a:p>
          <a:p>
            <a:r>
              <a:rPr lang="en-US" dirty="0">
                <a:solidFill>
                  <a:schemeClr val="bg1">
                    <a:lumMod val="65000"/>
                  </a:schemeClr>
                </a:solidFill>
              </a:rPr>
              <a:t>Thread-Safe API Design</a:t>
            </a:r>
          </a:p>
        </p:txBody>
      </p:sp>
    </p:spTree>
    <p:extLst>
      <p:ext uri="{BB962C8B-B14F-4D97-AF65-F5344CB8AC3E}">
        <p14:creationId xmlns:p14="http://schemas.microsoft.com/office/powerpoint/2010/main" val="345789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a:xfrm>
            <a:off x="396875" y="3428999"/>
            <a:ext cx="7896225" cy="2905125"/>
          </a:xfrm>
        </p:spPr>
        <p:txBody>
          <a:bodyPr/>
          <a:lstStyle/>
          <a:p>
            <a:r>
              <a:rPr lang="en-US" dirty="0"/>
              <a:t>Problem statement:</a:t>
            </a:r>
          </a:p>
          <a:p>
            <a:pPr lvl="1"/>
            <a:r>
              <a:rPr lang="en-US" i="1" dirty="0"/>
              <a:t>Reader</a:t>
            </a:r>
            <a:r>
              <a:rPr lang="en-US" dirty="0"/>
              <a:t> threads only read the object</a:t>
            </a:r>
          </a:p>
          <a:p>
            <a:pPr lvl="1"/>
            <a:r>
              <a:rPr lang="en-US" i="1" dirty="0"/>
              <a:t>Writer</a:t>
            </a:r>
            <a:r>
              <a:rPr lang="en-US" dirty="0"/>
              <a:t> threads modify the object (read/write access)</a:t>
            </a:r>
          </a:p>
          <a:p>
            <a:pPr lvl="1"/>
            <a:r>
              <a:rPr lang="en-US" dirty="0"/>
              <a:t>Writers must have exclusive access to the object</a:t>
            </a:r>
          </a:p>
          <a:p>
            <a:pPr lvl="1"/>
            <a:r>
              <a:rPr lang="en-US" dirty="0"/>
              <a:t>Unlimited number of readers can access the object</a:t>
            </a:r>
          </a:p>
          <a:p>
            <a:r>
              <a:rPr lang="en-US" dirty="0"/>
              <a:t>Occurs frequently in real systems, e.g.,</a:t>
            </a:r>
          </a:p>
          <a:p>
            <a:pPr lvl="1"/>
            <a:r>
              <a:rPr lang="en-US" dirty="0"/>
              <a:t>Online airline reservation system</a:t>
            </a:r>
          </a:p>
          <a:p>
            <a:pPr lvl="1"/>
            <a:r>
              <a:rPr lang="en-US" dirty="0"/>
              <a:t>Multithreaded caching Web proxy</a:t>
            </a:r>
          </a:p>
          <a:p>
            <a:pPr lvl="1"/>
            <a:endParaRPr lang="en-US" dirty="0"/>
          </a:p>
        </p:txBody>
      </p:sp>
      <p:sp>
        <p:nvSpPr>
          <p:cNvPr id="4" name="Text Box 6"/>
          <p:cNvSpPr txBox="1">
            <a:spLocks noChangeArrowheads="1"/>
          </p:cNvSpPr>
          <p:nvPr/>
        </p:nvSpPr>
        <p:spPr bwMode="auto">
          <a:xfrm>
            <a:off x="3584588" y="2093884"/>
            <a:ext cx="1063612" cy="533400"/>
          </a:xfrm>
          <a:prstGeom prst="rect">
            <a:avLst/>
          </a:prstGeom>
          <a:solidFill>
            <a:schemeClr val="accent2">
              <a:lumMod val="20000"/>
              <a:lumOff val="80000"/>
            </a:schemeClr>
          </a:solidFill>
          <a:ln w="25400">
            <a:solidFill>
              <a:schemeClr val="tx1"/>
            </a:solidFill>
            <a:miter lim="800000"/>
            <a:headEnd/>
            <a:tailEnd/>
          </a:ln>
          <a:effectLst/>
        </p:spPr>
        <p:txBody>
          <a:bodyPr wrap="none" tIns="0" bIns="0" anchor="ctr"/>
          <a:lstStyle/>
          <a:p>
            <a:pPr algn="ctr"/>
            <a:endParaRPr lang="en-US" sz="1800" dirty="0">
              <a:latin typeface="+mn-lt"/>
            </a:endParaRPr>
          </a:p>
        </p:txBody>
      </p:sp>
      <p:sp>
        <p:nvSpPr>
          <p:cNvPr id="5" name="Oval 5"/>
          <p:cNvSpPr>
            <a:spLocks noChangeArrowheads="1"/>
          </p:cNvSpPr>
          <p:nvPr/>
        </p:nvSpPr>
        <p:spPr bwMode="auto">
          <a:xfrm>
            <a:off x="1889138" y="1462291"/>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W</a:t>
            </a:r>
            <a:r>
              <a:rPr lang="en-US" sz="1800" baseline="-25000" dirty="0">
                <a:latin typeface="+mn-lt"/>
              </a:rPr>
              <a:t>1</a:t>
            </a:r>
          </a:p>
        </p:txBody>
      </p:sp>
      <p:sp>
        <p:nvSpPr>
          <p:cNvPr id="6" name="Oval 5"/>
          <p:cNvSpPr>
            <a:spLocks noChangeArrowheads="1"/>
          </p:cNvSpPr>
          <p:nvPr/>
        </p:nvSpPr>
        <p:spPr bwMode="auto">
          <a:xfrm>
            <a:off x="1889138" y="2760403"/>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W</a:t>
            </a:r>
            <a:r>
              <a:rPr lang="en-US" sz="1800" baseline="-25000" dirty="0">
                <a:latin typeface="+mn-lt"/>
              </a:rPr>
              <a:t>3</a:t>
            </a:r>
          </a:p>
        </p:txBody>
      </p:sp>
      <p:sp>
        <p:nvSpPr>
          <p:cNvPr id="7" name="Line 7"/>
          <p:cNvSpPr>
            <a:spLocks noChangeShapeType="1"/>
          </p:cNvSpPr>
          <p:nvPr/>
        </p:nvSpPr>
        <p:spPr bwMode="auto">
          <a:xfrm>
            <a:off x="2422538" y="1726020"/>
            <a:ext cx="1162050" cy="457200"/>
          </a:xfrm>
          <a:prstGeom prst="line">
            <a:avLst/>
          </a:prstGeom>
          <a:noFill/>
          <a:ln w="25400">
            <a:solidFill>
              <a:schemeClr val="tx1"/>
            </a:solidFill>
            <a:round/>
            <a:headEnd type="arrow"/>
            <a:tailEnd type="arrow" w="med" len="med"/>
          </a:ln>
          <a:effectLst/>
        </p:spPr>
        <p:txBody>
          <a:bodyPr wrap="none" tIns="0" bIns="0" anchor="ctr"/>
          <a:lstStyle/>
          <a:p>
            <a:endParaRPr lang="en-US">
              <a:latin typeface="+mn-lt"/>
            </a:endParaRPr>
          </a:p>
        </p:txBody>
      </p:sp>
      <p:sp>
        <p:nvSpPr>
          <p:cNvPr id="8" name="Line 7"/>
          <p:cNvSpPr>
            <a:spLocks noChangeShapeType="1"/>
          </p:cNvSpPr>
          <p:nvPr/>
        </p:nvSpPr>
        <p:spPr bwMode="auto">
          <a:xfrm>
            <a:off x="2438400" y="2322484"/>
            <a:ext cx="1146188" cy="0"/>
          </a:xfrm>
          <a:prstGeom prst="line">
            <a:avLst/>
          </a:prstGeom>
          <a:noFill/>
          <a:ln w="25400">
            <a:solidFill>
              <a:schemeClr val="tx1"/>
            </a:solidFill>
            <a:round/>
            <a:headEnd type="arrow"/>
            <a:tailEnd type="arrow" w="med" len="med"/>
          </a:ln>
          <a:effectLst/>
        </p:spPr>
        <p:txBody>
          <a:bodyPr wrap="none" tIns="0" bIns="0" anchor="ctr"/>
          <a:lstStyle/>
          <a:p>
            <a:endParaRPr lang="en-US">
              <a:latin typeface="+mn-lt"/>
            </a:endParaRPr>
          </a:p>
        </p:txBody>
      </p:sp>
      <p:sp>
        <p:nvSpPr>
          <p:cNvPr id="9" name="Line 7"/>
          <p:cNvSpPr>
            <a:spLocks noChangeShapeType="1"/>
          </p:cNvSpPr>
          <p:nvPr/>
        </p:nvSpPr>
        <p:spPr bwMode="auto">
          <a:xfrm flipV="1">
            <a:off x="2422538" y="2488020"/>
            <a:ext cx="1162050" cy="533400"/>
          </a:xfrm>
          <a:prstGeom prst="line">
            <a:avLst/>
          </a:prstGeom>
          <a:noFill/>
          <a:ln w="25400">
            <a:solidFill>
              <a:schemeClr val="tx1"/>
            </a:solidFill>
            <a:round/>
            <a:headEnd type="arrow"/>
            <a:tailEnd type="arrow" w="med" len="med"/>
          </a:ln>
          <a:effectLst/>
        </p:spPr>
        <p:txBody>
          <a:bodyPr wrap="none" tIns="0" bIns="0" anchor="ctr"/>
          <a:lstStyle/>
          <a:p>
            <a:endParaRPr lang="en-US">
              <a:latin typeface="+mn-lt"/>
            </a:endParaRPr>
          </a:p>
        </p:txBody>
      </p:sp>
      <p:sp>
        <p:nvSpPr>
          <p:cNvPr id="10" name="Oval 5"/>
          <p:cNvSpPr>
            <a:spLocks noChangeArrowheads="1"/>
          </p:cNvSpPr>
          <p:nvPr/>
        </p:nvSpPr>
        <p:spPr bwMode="auto">
          <a:xfrm>
            <a:off x="1905000" y="2086698"/>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W</a:t>
            </a:r>
            <a:r>
              <a:rPr lang="en-US" sz="1800" baseline="-25000" dirty="0">
                <a:latin typeface="+mn-lt"/>
              </a:rPr>
              <a:t>2</a:t>
            </a:r>
          </a:p>
        </p:txBody>
      </p:sp>
      <p:sp>
        <p:nvSpPr>
          <p:cNvPr id="11" name="Oval 5"/>
          <p:cNvSpPr>
            <a:spLocks noChangeArrowheads="1"/>
          </p:cNvSpPr>
          <p:nvPr/>
        </p:nvSpPr>
        <p:spPr bwMode="auto">
          <a:xfrm>
            <a:off x="5867400" y="1476782"/>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R</a:t>
            </a:r>
            <a:r>
              <a:rPr lang="en-US" sz="1800" baseline="-25000" dirty="0">
                <a:latin typeface="+mn-lt"/>
              </a:rPr>
              <a:t>1</a:t>
            </a:r>
          </a:p>
        </p:txBody>
      </p:sp>
      <p:sp>
        <p:nvSpPr>
          <p:cNvPr id="12" name="Oval 5"/>
          <p:cNvSpPr>
            <a:spLocks noChangeArrowheads="1"/>
          </p:cNvSpPr>
          <p:nvPr/>
        </p:nvSpPr>
        <p:spPr bwMode="auto">
          <a:xfrm>
            <a:off x="5867400" y="2774894"/>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R</a:t>
            </a:r>
            <a:r>
              <a:rPr lang="en-US" sz="1800" baseline="-25000" dirty="0">
                <a:latin typeface="+mn-lt"/>
              </a:rPr>
              <a:t>3</a:t>
            </a:r>
          </a:p>
        </p:txBody>
      </p:sp>
      <p:sp>
        <p:nvSpPr>
          <p:cNvPr id="13" name="Line 7"/>
          <p:cNvSpPr>
            <a:spLocks noChangeShapeType="1"/>
          </p:cNvSpPr>
          <p:nvPr/>
        </p:nvSpPr>
        <p:spPr bwMode="auto">
          <a:xfrm flipH="1">
            <a:off x="4663809" y="1726020"/>
            <a:ext cx="1162050" cy="457200"/>
          </a:xfrm>
          <a:prstGeom prst="line">
            <a:avLst/>
          </a:prstGeom>
          <a:noFill/>
          <a:ln w="25400">
            <a:solidFill>
              <a:schemeClr val="tx1"/>
            </a:solidFill>
            <a:round/>
            <a:headEnd type="arrow"/>
            <a:tailEnd type="none" w="med" len="med"/>
          </a:ln>
          <a:effectLst/>
        </p:spPr>
        <p:txBody>
          <a:bodyPr wrap="none" tIns="0" bIns="0" anchor="ctr"/>
          <a:lstStyle/>
          <a:p>
            <a:endParaRPr lang="en-US">
              <a:latin typeface="+mn-lt"/>
            </a:endParaRPr>
          </a:p>
        </p:txBody>
      </p:sp>
      <p:sp>
        <p:nvSpPr>
          <p:cNvPr id="14" name="Line 7"/>
          <p:cNvSpPr>
            <a:spLocks noChangeShapeType="1"/>
          </p:cNvSpPr>
          <p:nvPr/>
        </p:nvSpPr>
        <p:spPr bwMode="auto">
          <a:xfrm flipH="1">
            <a:off x="4679671" y="2322484"/>
            <a:ext cx="1146188" cy="0"/>
          </a:xfrm>
          <a:prstGeom prst="line">
            <a:avLst/>
          </a:prstGeom>
          <a:noFill/>
          <a:ln w="25400">
            <a:solidFill>
              <a:schemeClr val="tx1"/>
            </a:solidFill>
            <a:round/>
            <a:headEnd type="arrow"/>
            <a:tailEnd type="none" w="med" len="med"/>
          </a:ln>
          <a:effectLst/>
        </p:spPr>
        <p:txBody>
          <a:bodyPr wrap="none" tIns="0" bIns="0" anchor="ctr"/>
          <a:lstStyle/>
          <a:p>
            <a:endParaRPr lang="en-US">
              <a:latin typeface="+mn-lt"/>
            </a:endParaRPr>
          </a:p>
        </p:txBody>
      </p:sp>
      <p:sp>
        <p:nvSpPr>
          <p:cNvPr id="15" name="Line 7"/>
          <p:cNvSpPr>
            <a:spLocks noChangeShapeType="1"/>
          </p:cNvSpPr>
          <p:nvPr/>
        </p:nvSpPr>
        <p:spPr bwMode="auto">
          <a:xfrm flipH="1" flipV="1">
            <a:off x="4663809" y="2488020"/>
            <a:ext cx="1162050" cy="533400"/>
          </a:xfrm>
          <a:prstGeom prst="line">
            <a:avLst/>
          </a:prstGeom>
          <a:noFill/>
          <a:ln w="25400">
            <a:solidFill>
              <a:schemeClr val="tx1"/>
            </a:solidFill>
            <a:round/>
            <a:headEnd type="arrow"/>
            <a:tailEnd type="none" w="med" len="med"/>
          </a:ln>
          <a:effectLst/>
        </p:spPr>
        <p:txBody>
          <a:bodyPr wrap="none" tIns="0" bIns="0" anchor="ctr"/>
          <a:lstStyle/>
          <a:p>
            <a:endParaRPr lang="en-US">
              <a:latin typeface="+mn-lt"/>
            </a:endParaRPr>
          </a:p>
        </p:txBody>
      </p:sp>
      <p:sp>
        <p:nvSpPr>
          <p:cNvPr id="16" name="Oval 5"/>
          <p:cNvSpPr>
            <a:spLocks noChangeArrowheads="1"/>
          </p:cNvSpPr>
          <p:nvPr/>
        </p:nvSpPr>
        <p:spPr bwMode="auto">
          <a:xfrm>
            <a:off x="5883262" y="2101189"/>
            <a:ext cx="533400" cy="498475"/>
          </a:xfrm>
          <a:prstGeom prst="ellipse">
            <a:avLst/>
          </a:prstGeom>
          <a:solidFill>
            <a:srgbClr val="F6F5BD"/>
          </a:solidFill>
          <a:ln w="25400">
            <a:solidFill>
              <a:schemeClr val="tx1"/>
            </a:solidFill>
            <a:round/>
            <a:headEnd/>
            <a:tailEnd/>
          </a:ln>
          <a:effectLst/>
        </p:spPr>
        <p:txBody>
          <a:bodyPr wrap="none" tIns="0" bIns="0" anchor="ctr"/>
          <a:lstStyle/>
          <a:p>
            <a:pPr algn="ctr"/>
            <a:r>
              <a:rPr lang="en-US" sz="1800" dirty="0">
                <a:latin typeface="+mn-lt"/>
              </a:rPr>
              <a:t>R</a:t>
            </a:r>
            <a:r>
              <a:rPr lang="en-US" sz="1800" baseline="-25000" dirty="0">
                <a:latin typeface="+mn-lt"/>
              </a:rPr>
              <a:t>2</a:t>
            </a:r>
          </a:p>
        </p:txBody>
      </p:sp>
      <p:sp>
        <p:nvSpPr>
          <p:cNvPr id="17" name="Left Brace 16"/>
          <p:cNvSpPr/>
          <p:nvPr/>
        </p:nvSpPr>
        <p:spPr bwMode="auto">
          <a:xfrm>
            <a:off x="1143000" y="1462291"/>
            <a:ext cx="457200" cy="1811078"/>
          </a:xfrm>
          <a:prstGeom prst="leftBrace">
            <a:avLst>
              <a:gd name="adj1" fmla="val 36364"/>
              <a:gd name="adj2" fmla="val 50000"/>
            </a:avLst>
          </a:prstGeom>
          <a:noFill/>
          <a:ln w="28575" cmpd="sng">
            <a:solidFill>
              <a:srgbClr val="000000"/>
            </a:solidFill>
            <a:miter lim="800000"/>
            <a:headEnd type="none" w="med" len="med"/>
            <a:tailEnd type="none" w="med" len="med"/>
          </a:ln>
          <a:effectLst/>
        </p:spPr>
        <p:txBody>
          <a:bodyPr rtlCol="0" anchor="ctr"/>
          <a:lstStyle/>
          <a:p>
            <a:pPr algn="ctr"/>
            <a:endParaRPr lang="en-US"/>
          </a:p>
        </p:txBody>
      </p:sp>
      <p:sp>
        <p:nvSpPr>
          <p:cNvPr id="18" name="TextBox 17"/>
          <p:cNvSpPr txBox="1"/>
          <p:nvPr/>
        </p:nvSpPr>
        <p:spPr>
          <a:xfrm>
            <a:off x="292708" y="1870971"/>
            <a:ext cx="818103" cy="923330"/>
          </a:xfrm>
          <a:prstGeom prst="rect">
            <a:avLst/>
          </a:prstGeom>
          <a:noFill/>
        </p:spPr>
        <p:txBody>
          <a:bodyPr wrap="none" rtlCol="0">
            <a:spAutoFit/>
          </a:bodyPr>
          <a:lstStyle/>
          <a:p>
            <a:r>
              <a:rPr lang="en-US" sz="1800" dirty="0">
                <a:latin typeface="Calibri" pitchFamily="34" charset="0"/>
              </a:rPr>
              <a:t>Read/</a:t>
            </a:r>
          </a:p>
          <a:p>
            <a:r>
              <a:rPr lang="en-US" sz="1800" dirty="0">
                <a:latin typeface="Calibri" pitchFamily="34" charset="0"/>
              </a:rPr>
              <a:t>Write</a:t>
            </a:r>
          </a:p>
          <a:p>
            <a:r>
              <a:rPr lang="en-US" sz="1800" dirty="0">
                <a:latin typeface="Calibri" pitchFamily="34" charset="0"/>
              </a:rPr>
              <a:t>Access</a:t>
            </a:r>
          </a:p>
        </p:txBody>
      </p:sp>
      <p:sp>
        <p:nvSpPr>
          <p:cNvPr id="19" name="TextBox 18"/>
          <p:cNvSpPr txBox="1"/>
          <p:nvPr/>
        </p:nvSpPr>
        <p:spPr>
          <a:xfrm>
            <a:off x="7239000" y="2014238"/>
            <a:ext cx="1159292" cy="646331"/>
          </a:xfrm>
          <a:prstGeom prst="rect">
            <a:avLst/>
          </a:prstGeom>
          <a:noFill/>
        </p:spPr>
        <p:txBody>
          <a:bodyPr wrap="none" rtlCol="0">
            <a:spAutoFit/>
          </a:bodyPr>
          <a:lstStyle/>
          <a:p>
            <a:r>
              <a:rPr lang="en-US" sz="1800" dirty="0">
                <a:latin typeface="Calibri" pitchFamily="34" charset="0"/>
              </a:rPr>
              <a:t>Read-only</a:t>
            </a:r>
          </a:p>
          <a:p>
            <a:r>
              <a:rPr lang="en-US" sz="1800" dirty="0">
                <a:latin typeface="Calibri" pitchFamily="34" charset="0"/>
              </a:rPr>
              <a:t>Access</a:t>
            </a:r>
          </a:p>
        </p:txBody>
      </p:sp>
      <p:sp>
        <p:nvSpPr>
          <p:cNvPr id="20" name="Left Brace 19"/>
          <p:cNvSpPr/>
          <p:nvPr/>
        </p:nvSpPr>
        <p:spPr bwMode="auto">
          <a:xfrm flipH="1">
            <a:off x="6629400" y="1447800"/>
            <a:ext cx="457200" cy="1811078"/>
          </a:xfrm>
          <a:prstGeom prst="leftBrace">
            <a:avLst>
              <a:gd name="adj1" fmla="val 36364"/>
              <a:gd name="adj2" fmla="val 50000"/>
            </a:avLst>
          </a:prstGeom>
          <a:noFill/>
          <a:ln w="28575" cmpd="sng">
            <a:solidFill>
              <a:srgbClr val="000000"/>
            </a:solidFill>
            <a:miter lim="800000"/>
            <a:headEnd type="none" w="med" len="med"/>
            <a:tailEnd type="none" w="med" len="med"/>
          </a:ln>
          <a:effectLst/>
        </p:spPr>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321D-3368-514A-83BA-09898A19A95D}"/>
              </a:ext>
            </a:extLst>
          </p:cNvPr>
          <p:cNvSpPr>
            <a:spLocks noGrp="1"/>
          </p:cNvSpPr>
          <p:nvPr>
            <p:ph type="title"/>
          </p:nvPr>
        </p:nvSpPr>
        <p:spPr/>
        <p:txBody>
          <a:bodyPr/>
          <a:lstStyle/>
          <a:p>
            <a:r>
              <a:rPr lang="en-US" dirty="0" err="1"/>
              <a:t>Pthreads</a:t>
            </a:r>
            <a:r>
              <a:rPr lang="en-US" dirty="0"/>
              <a:t> Reader/Writer Lock</a:t>
            </a:r>
          </a:p>
        </p:txBody>
      </p:sp>
      <p:sp>
        <p:nvSpPr>
          <p:cNvPr id="3" name="Content Placeholder 2">
            <a:extLst>
              <a:ext uri="{FF2B5EF4-FFF2-40B4-BE49-F238E27FC236}">
                <a16:creationId xmlns:a16="http://schemas.microsoft.com/office/drawing/2014/main" id="{456C5FB5-1AF4-9C41-B476-25AD2E23F71E}"/>
              </a:ext>
            </a:extLst>
          </p:cNvPr>
          <p:cNvSpPr>
            <a:spLocks noGrp="1"/>
          </p:cNvSpPr>
          <p:nvPr>
            <p:ph idx="1"/>
          </p:nvPr>
        </p:nvSpPr>
        <p:spPr/>
        <p:txBody>
          <a:bodyPr/>
          <a:lstStyle/>
          <a:p>
            <a:r>
              <a:rPr lang="en-US" dirty="0"/>
              <a:t>Data type </a:t>
            </a:r>
            <a:r>
              <a:rPr lang="en-US" dirty="0" err="1">
                <a:latin typeface="Courier New" panose="02070309020205020404" pitchFamily="49" charset="0"/>
                <a:cs typeface="Courier New" panose="02070309020205020404" pitchFamily="49" charset="0"/>
              </a:rPr>
              <a:t>pthread_rwlock_t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Operations</a:t>
            </a:r>
          </a:p>
          <a:p>
            <a:pPr lvl="1"/>
            <a:r>
              <a:rPr lang="en-US" dirty="0">
                <a:latin typeface="+mn-lt"/>
                <a:cs typeface="Courier New" panose="02070309020205020404" pitchFamily="49" charset="0"/>
              </a:rPr>
              <a:t>Acquire read lock</a:t>
            </a:r>
          </a:p>
          <a:p>
            <a:pPr marL="457200" lvl="1" indent="0">
              <a:buNone/>
            </a:pPr>
            <a:r>
              <a:rPr lang="en-US" sz="1800" b="1" dirty="0" err="1">
                <a:latin typeface="Courier New" panose="02070309020205020404" pitchFamily="49" charset="0"/>
                <a:cs typeface="Courier New" panose="02070309020205020404" pitchFamily="49" charset="0"/>
              </a:rPr>
              <a:t>pthread_rwlock_rdlock</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pthread_rwlock_t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rwlock</a:t>
            </a:r>
            <a:r>
              <a:rPr lang="en-US" sz="1800" b="1" dirty="0">
                <a:latin typeface="Courier New" panose="02070309020205020404" pitchFamily="49" charset="0"/>
                <a:cs typeface="Courier New" panose="02070309020205020404" pitchFamily="49" charset="0"/>
              </a:rPr>
              <a:t>)</a:t>
            </a:r>
          </a:p>
          <a:p>
            <a:pPr lvl="1"/>
            <a:r>
              <a:rPr lang="en-US" dirty="0">
                <a:latin typeface="+mn-lt"/>
                <a:cs typeface="Courier New" panose="02070309020205020404" pitchFamily="49" charset="0"/>
              </a:rPr>
              <a:t>Acquire write lock</a:t>
            </a:r>
          </a:p>
          <a:p>
            <a:pPr marL="457200" lvl="1" indent="0">
              <a:buNone/>
            </a:pPr>
            <a:r>
              <a:rPr lang="en-US" sz="1800" b="1" dirty="0" err="1">
                <a:latin typeface="Courier New" panose="02070309020205020404" pitchFamily="49" charset="0"/>
                <a:cs typeface="Courier New" panose="02070309020205020404" pitchFamily="49" charset="0"/>
              </a:rPr>
              <a:t>pthread_rwlock_wrlock</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pthread_rwlock_t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rwlock</a:t>
            </a:r>
            <a:r>
              <a:rPr lang="en-US" sz="1800" b="1" dirty="0">
                <a:latin typeface="Courier New" panose="02070309020205020404" pitchFamily="49" charset="0"/>
                <a:cs typeface="Courier New" panose="02070309020205020404" pitchFamily="49" charset="0"/>
              </a:rPr>
              <a:t>)</a:t>
            </a:r>
            <a:endParaRPr lang="en-US" dirty="0">
              <a:latin typeface="+mn-lt"/>
              <a:cs typeface="Courier New" panose="02070309020205020404" pitchFamily="49" charset="0"/>
            </a:endParaRPr>
          </a:p>
          <a:p>
            <a:pPr lvl="1"/>
            <a:r>
              <a:rPr lang="en-US" dirty="0">
                <a:latin typeface="+mn-lt"/>
                <a:cs typeface="Courier New" panose="02070309020205020404" pitchFamily="49" charset="0"/>
              </a:rPr>
              <a:t>Release (either) lock</a:t>
            </a:r>
          </a:p>
          <a:p>
            <a:pPr marL="457200" lvl="1" indent="0">
              <a:buNone/>
            </a:pPr>
            <a:r>
              <a:rPr lang="en-US" sz="1800" b="1" dirty="0" err="1">
                <a:latin typeface="Courier New" panose="02070309020205020404" pitchFamily="49" charset="0"/>
                <a:cs typeface="Courier New" panose="02070309020205020404" pitchFamily="49" charset="0"/>
              </a:rPr>
              <a:t>pthread_rwlock_unlock</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pthread_rwlock_t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rwlock</a:t>
            </a:r>
            <a:r>
              <a:rPr lang="en-US" sz="1800" b="1" dirty="0">
                <a:latin typeface="Courier New" panose="02070309020205020404" pitchFamily="49" charset="0"/>
                <a:cs typeface="Courier New" panose="02070309020205020404" pitchFamily="49" charset="0"/>
              </a:rPr>
              <a:t>)</a:t>
            </a:r>
          </a:p>
          <a:p>
            <a:pPr lvl="1"/>
            <a:endParaRPr lang="en-US" dirty="0">
              <a:latin typeface="+mn-lt"/>
              <a:cs typeface="Courier New" panose="02070309020205020404" pitchFamily="49" charset="0"/>
            </a:endParaRPr>
          </a:p>
          <a:p>
            <a:r>
              <a:rPr lang="en-US" dirty="0">
                <a:latin typeface="+mn-lt"/>
                <a:cs typeface="Courier New" panose="02070309020205020404" pitchFamily="49" charset="0"/>
              </a:rPr>
              <a:t>Must be used correctly!</a:t>
            </a:r>
          </a:p>
          <a:p>
            <a:pPr lvl="1"/>
            <a:r>
              <a:rPr lang="en-US" dirty="0">
                <a:latin typeface="+mn-lt"/>
                <a:cs typeface="Courier New" panose="02070309020205020404" pitchFamily="49" charset="0"/>
              </a:rPr>
              <a:t>Up to programmer to decide what requires read access and what requires write access</a:t>
            </a:r>
          </a:p>
        </p:txBody>
      </p:sp>
    </p:spTree>
    <p:extLst>
      <p:ext uri="{BB962C8B-B14F-4D97-AF65-F5344CB8AC3E}">
        <p14:creationId xmlns:p14="http://schemas.microsoft.com/office/powerpoint/2010/main" val="321316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D98A-B84C-4DE7-A0FC-45BBA29B7DF3}"/>
              </a:ext>
            </a:extLst>
          </p:cNvPr>
          <p:cNvSpPr>
            <a:spLocks noGrp="1"/>
          </p:cNvSpPr>
          <p:nvPr>
            <p:ph type="title"/>
          </p:nvPr>
        </p:nvSpPr>
        <p:spPr/>
        <p:txBody>
          <a:bodyPr/>
          <a:lstStyle/>
          <a:p>
            <a:r>
              <a:rPr lang="en-US" dirty="0"/>
              <a:t>Reader/Writer Starvation</a:t>
            </a:r>
          </a:p>
        </p:txBody>
      </p:sp>
      <p:sp>
        <p:nvSpPr>
          <p:cNvPr id="3" name="Content Placeholder 2">
            <a:extLst>
              <a:ext uri="{FF2B5EF4-FFF2-40B4-BE49-F238E27FC236}">
                <a16:creationId xmlns:a16="http://schemas.microsoft.com/office/drawing/2014/main" id="{E1534691-6426-4870-BEA4-3C6D7B3F4B96}"/>
              </a:ext>
            </a:extLst>
          </p:cNvPr>
          <p:cNvSpPr>
            <a:spLocks noGrp="1"/>
          </p:cNvSpPr>
          <p:nvPr>
            <p:ph idx="1"/>
          </p:nvPr>
        </p:nvSpPr>
        <p:spPr>
          <a:xfrm>
            <a:off x="396875" y="1362075"/>
            <a:ext cx="7896225" cy="5343525"/>
          </a:xfrm>
        </p:spPr>
        <p:txBody>
          <a:bodyPr/>
          <a:lstStyle/>
          <a:p>
            <a:r>
              <a:rPr lang="en-US" dirty="0"/>
              <a:t>Thread 1 has a read lock. Thread 2 is waiting for a write lock. Thread 3 tries to take a read lock. What happens?</a:t>
            </a:r>
          </a:p>
          <a:p>
            <a:pPr>
              <a:spcBef>
                <a:spcPts val="9000"/>
              </a:spcBef>
            </a:pPr>
            <a:r>
              <a:rPr lang="en-US" dirty="0"/>
              <a:t>Option 1: R2 gets read lock immediately</a:t>
            </a:r>
          </a:p>
          <a:p>
            <a:pPr lvl="1">
              <a:spcBef>
                <a:spcPts val="100"/>
              </a:spcBef>
            </a:pPr>
            <a:r>
              <a:rPr lang="en-US" dirty="0"/>
              <a:t>Endless stream of overlapping readers → W waits forever</a:t>
            </a:r>
          </a:p>
          <a:p>
            <a:pPr>
              <a:spcBef>
                <a:spcPts val="9000"/>
              </a:spcBef>
            </a:pPr>
            <a:r>
              <a:rPr lang="en-US" dirty="0"/>
              <a:t>Option 2: Writer always gets lock as soon as possible</a:t>
            </a:r>
          </a:p>
          <a:p>
            <a:pPr lvl="1">
              <a:spcBef>
                <a:spcPts val="100"/>
              </a:spcBef>
            </a:pPr>
            <a:r>
              <a:rPr lang="en-US" dirty="0"/>
              <a:t>Endless stream of overlapping writers → readers wait forever</a:t>
            </a:r>
            <a:br>
              <a:rPr lang="en-US" dirty="0"/>
            </a:br>
            <a:r>
              <a:rPr lang="en-US" dirty="0"/>
              <a:t>						       (not shown)</a:t>
            </a:r>
          </a:p>
        </p:txBody>
      </p:sp>
      <p:sp>
        <p:nvSpPr>
          <p:cNvPr id="4" name="TextBox 3">
            <a:extLst>
              <a:ext uri="{FF2B5EF4-FFF2-40B4-BE49-F238E27FC236}">
                <a16:creationId xmlns:a16="http://schemas.microsoft.com/office/drawing/2014/main" id="{DB476A38-CDAC-48F7-82D3-1A1E7A20EB7D}"/>
              </a:ext>
            </a:extLst>
          </p:cNvPr>
          <p:cNvSpPr txBox="1"/>
          <p:nvPr/>
        </p:nvSpPr>
        <p:spPr>
          <a:xfrm>
            <a:off x="1092472" y="2232541"/>
            <a:ext cx="431528" cy="369332"/>
          </a:xfrm>
          <a:prstGeom prst="rect">
            <a:avLst/>
          </a:prstGeom>
          <a:noFill/>
        </p:spPr>
        <p:txBody>
          <a:bodyPr wrap="none" rtlCol="0">
            <a:spAutoFit/>
          </a:bodyPr>
          <a:lstStyle/>
          <a:p>
            <a:r>
              <a:rPr lang="en-US" sz="1800" dirty="0">
                <a:latin typeface="Calibri" pitchFamily="34" charset="0"/>
              </a:rPr>
              <a:t>R1</a:t>
            </a:r>
          </a:p>
        </p:txBody>
      </p:sp>
      <p:sp>
        <p:nvSpPr>
          <p:cNvPr id="5" name="TextBox 4">
            <a:extLst>
              <a:ext uri="{FF2B5EF4-FFF2-40B4-BE49-F238E27FC236}">
                <a16:creationId xmlns:a16="http://schemas.microsoft.com/office/drawing/2014/main" id="{461248B1-6E63-4465-A4E8-7910DAA2466F}"/>
              </a:ext>
            </a:extLst>
          </p:cNvPr>
          <p:cNvSpPr txBox="1"/>
          <p:nvPr/>
        </p:nvSpPr>
        <p:spPr>
          <a:xfrm>
            <a:off x="2743200" y="2902209"/>
            <a:ext cx="431528" cy="369332"/>
          </a:xfrm>
          <a:prstGeom prst="rect">
            <a:avLst/>
          </a:prstGeom>
          <a:noFill/>
        </p:spPr>
        <p:txBody>
          <a:bodyPr wrap="none" rtlCol="0">
            <a:spAutoFit/>
          </a:bodyPr>
          <a:lstStyle/>
          <a:p>
            <a:r>
              <a:rPr lang="en-US" sz="1800" dirty="0">
                <a:latin typeface="Calibri" pitchFamily="34" charset="0"/>
              </a:rPr>
              <a:t>R2</a:t>
            </a:r>
          </a:p>
        </p:txBody>
      </p:sp>
      <p:sp>
        <p:nvSpPr>
          <p:cNvPr id="6" name="TextBox 5">
            <a:extLst>
              <a:ext uri="{FF2B5EF4-FFF2-40B4-BE49-F238E27FC236}">
                <a16:creationId xmlns:a16="http://schemas.microsoft.com/office/drawing/2014/main" id="{BB6BA371-929C-4B40-8EED-984478AC93BB}"/>
              </a:ext>
            </a:extLst>
          </p:cNvPr>
          <p:cNvSpPr txBox="1"/>
          <p:nvPr/>
        </p:nvSpPr>
        <p:spPr>
          <a:xfrm>
            <a:off x="1583021" y="2521208"/>
            <a:ext cx="394660" cy="369332"/>
          </a:xfrm>
          <a:prstGeom prst="rect">
            <a:avLst/>
          </a:prstGeom>
          <a:noFill/>
        </p:spPr>
        <p:txBody>
          <a:bodyPr wrap="none" rtlCol="0">
            <a:spAutoFit/>
          </a:bodyPr>
          <a:lstStyle/>
          <a:p>
            <a:r>
              <a:rPr lang="en-US" sz="1800" dirty="0">
                <a:latin typeface="Calibri" pitchFamily="34" charset="0"/>
              </a:rPr>
              <a:t>W</a:t>
            </a:r>
          </a:p>
        </p:txBody>
      </p:sp>
      <p:cxnSp>
        <p:nvCxnSpPr>
          <p:cNvPr id="8" name="Straight Connector 7">
            <a:extLst>
              <a:ext uri="{FF2B5EF4-FFF2-40B4-BE49-F238E27FC236}">
                <a16:creationId xmlns:a16="http://schemas.microsoft.com/office/drawing/2014/main" id="{B9073BB8-C856-4837-AF6F-B8BBA8585721}"/>
              </a:ext>
            </a:extLst>
          </p:cNvPr>
          <p:cNvCxnSpPr>
            <a:cxnSpLocks/>
          </p:cNvCxnSpPr>
          <p:nvPr/>
        </p:nvCxnSpPr>
        <p:spPr bwMode="auto">
          <a:xfrm>
            <a:off x="1524000" y="2394466"/>
            <a:ext cx="1905000" cy="0"/>
          </a:xfrm>
          <a:prstGeom prst="line">
            <a:avLst/>
          </a:prstGeom>
          <a:noFill/>
          <a:ln w="38100">
            <a:solidFill>
              <a:srgbClr val="000000"/>
            </a:solidFill>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88976F57-761A-4FBE-BCB6-C0C0CF687D6A}"/>
              </a:ext>
            </a:extLst>
          </p:cNvPr>
          <p:cNvCxnSpPr>
            <a:cxnSpLocks/>
          </p:cNvCxnSpPr>
          <p:nvPr/>
        </p:nvCxnSpPr>
        <p:spPr bwMode="auto">
          <a:xfrm flipV="1">
            <a:off x="1977681" y="2705874"/>
            <a:ext cx="1451319" cy="5834"/>
          </a:xfrm>
          <a:prstGeom prst="line">
            <a:avLst/>
          </a:prstGeom>
          <a:noFill/>
          <a:ln w="38100">
            <a:solidFill>
              <a:srgbClr val="000000"/>
            </a:solidFill>
            <a:prstDash val="sysDash"/>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F5D9ECC0-E0F1-4DD9-98D4-BD60BAE0FB22}"/>
              </a:ext>
            </a:extLst>
          </p:cNvPr>
          <p:cNvCxnSpPr>
            <a:stCxn id="5" idx="3"/>
          </p:cNvCxnSpPr>
          <p:nvPr/>
        </p:nvCxnSpPr>
        <p:spPr bwMode="auto">
          <a:xfrm flipV="1">
            <a:off x="3174728" y="2417207"/>
            <a:ext cx="0" cy="669668"/>
          </a:xfrm>
          <a:prstGeom prst="line">
            <a:avLst/>
          </a:prstGeom>
          <a:noFill/>
          <a:ln w="12700">
            <a:solidFill>
              <a:srgbClr val="000000"/>
            </a:solidFill>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2E202730-994C-45CE-94E4-AEF058AB967C}"/>
              </a:ext>
            </a:extLst>
          </p:cNvPr>
          <p:cNvCxnSpPr>
            <a:cxnSpLocks/>
            <a:stCxn id="6" idx="3"/>
          </p:cNvCxnSpPr>
          <p:nvPr/>
        </p:nvCxnSpPr>
        <p:spPr bwMode="auto">
          <a:xfrm flipV="1">
            <a:off x="1977681" y="2417207"/>
            <a:ext cx="0" cy="288667"/>
          </a:xfrm>
          <a:prstGeom prst="line">
            <a:avLst/>
          </a:prstGeom>
          <a:noFill/>
          <a:ln w="12700">
            <a:solidFill>
              <a:srgbClr val="000000"/>
            </a:solidFill>
            <a:miter lim="800000"/>
            <a:headEnd type="none" w="med" len="med"/>
            <a:tailEnd type="none" w="med" len="med"/>
          </a:ln>
          <a:effectLst/>
        </p:spPr>
      </p:cxnSp>
      <p:sp>
        <p:nvSpPr>
          <p:cNvPr id="23" name="TextBox 22">
            <a:extLst>
              <a:ext uri="{FF2B5EF4-FFF2-40B4-BE49-F238E27FC236}">
                <a16:creationId xmlns:a16="http://schemas.microsoft.com/office/drawing/2014/main" id="{2BF58C09-ED5E-45DF-AD51-8A2A49A32FA5}"/>
              </a:ext>
            </a:extLst>
          </p:cNvPr>
          <p:cNvSpPr txBox="1"/>
          <p:nvPr/>
        </p:nvSpPr>
        <p:spPr>
          <a:xfrm>
            <a:off x="3203302" y="2890540"/>
            <a:ext cx="292068" cy="369332"/>
          </a:xfrm>
          <a:prstGeom prst="rect">
            <a:avLst/>
          </a:prstGeom>
          <a:noFill/>
        </p:spPr>
        <p:txBody>
          <a:bodyPr wrap="none" rtlCol="0">
            <a:spAutoFit/>
          </a:bodyPr>
          <a:lstStyle/>
          <a:p>
            <a:r>
              <a:rPr lang="en-US" sz="1800" dirty="0">
                <a:latin typeface="Calibri" pitchFamily="34" charset="0"/>
              </a:rPr>
              <a:t>?</a:t>
            </a:r>
          </a:p>
        </p:txBody>
      </p:sp>
      <p:sp>
        <p:nvSpPr>
          <p:cNvPr id="24" name="TextBox 23">
            <a:extLst>
              <a:ext uri="{FF2B5EF4-FFF2-40B4-BE49-F238E27FC236}">
                <a16:creationId xmlns:a16="http://schemas.microsoft.com/office/drawing/2014/main" id="{898E9387-F64B-4576-B4A3-6775A3E57D85}"/>
              </a:ext>
            </a:extLst>
          </p:cNvPr>
          <p:cNvSpPr txBox="1"/>
          <p:nvPr/>
        </p:nvSpPr>
        <p:spPr>
          <a:xfrm>
            <a:off x="1028700" y="4050268"/>
            <a:ext cx="431528" cy="369332"/>
          </a:xfrm>
          <a:prstGeom prst="rect">
            <a:avLst/>
          </a:prstGeom>
          <a:noFill/>
        </p:spPr>
        <p:txBody>
          <a:bodyPr wrap="none" rtlCol="0">
            <a:spAutoFit/>
          </a:bodyPr>
          <a:lstStyle/>
          <a:p>
            <a:r>
              <a:rPr lang="en-US" sz="1800" dirty="0">
                <a:latin typeface="Calibri" pitchFamily="34" charset="0"/>
              </a:rPr>
              <a:t>R1</a:t>
            </a:r>
          </a:p>
        </p:txBody>
      </p:sp>
      <p:sp>
        <p:nvSpPr>
          <p:cNvPr id="25" name="TextBox 24">
            <a:extLst>
              <a:ext uri="{FF2B5EF4-FFF2-40B4-BE49-F238E27FC236}">
                <a16:creationId xmlns:a16="http://schemas.microsoft.com/office/drawing/2014/main" id="{9BC6F59A-83B7-478D-9D7B-A4A4F1C174EB}"/>
              </a:ext>
            </a:extLst>
          </p:cNvPr>
          <p:cNvSpPr txBox="1"/>
          <p:nvPr/>
        </p:nvSpPr>
        <p:spPr>
          <a:xfrm>
            <a:off x="1519249" y="4246987"/>
            <a:ext cx="394660" cy="369332"/>
          </a:xfrm>
          <a:prstGeom prst="rect">
            <a:avLst/>
          </a:prstGeom>
          <a:noFill/>
        </p:spPr>
        <p:txBody>
          <a:bodyPr wrap="none" rtlCol="0">
            <a:spAutoFit/>
          </a:bodyPr>
          <a:lstStyle/>
          <a:p>
            <a:r>
              <a:rPr lang="en-US" sz="1800" dirty="0">
                <a:latin typeface="Calibri" pitchFamily="34" charset="0"/>
              </a:rPr>
              <a:t>W</a:t>
            </a:r>
          </a:p>
        </p:txBody>
      </p:sp>
      <p:cxnSp>
        <p:nvCxnSpPr>
          <p:cNvPr id="26" name="Straight Connector 25">
            <a:extLst>
              <a:ext uri="{FF2B5EF4-FFF2-40B4-BE49-F238E27FC236}">
                <a16:creationId xmlns:a16="http://schemas.microsoft.com/office/drawing/2014/main" id="{7527B13E-C6F6-4AB4-A2EE-C3BC83A5B485}"/>
              </a:ext>
            </a:extLst>
          </p:cNvPr>
          <p:cNvCxnSpPr>
            <a:cxnSpLocks/>
          </p:cNvCxnSpPr>
          <p:nvPr/>
        </p:nvCxnSpPr>
        <p:spPr bwMode="auto">
          <a:xfrm>
            <a:off x="1460228" y="4212193"/>
            <a:ext cx="1905000" cy="0"/>
          </a:xfrm>
          <a:prstGeom prst="line">
            <a:avLst/>
          </a:prstGeom>
          <a:noFill/>
          <a:ln w="38100">
            <a:solidFill>
              <a:srgbClr val="000000"/>
            </a:solidFill>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6541152D-F1A2-42D5-9AB2-5CF548689FAB}"/>
              </a:ext>
            </a:extLst>
          </p:cNvPr>
          <p:cNvCxnSpPr>
            <a:cxnSpLocks/>
          </p:cNvCxnSpPr>
          <p:nvPr/>
        </p:nvCxnSpPr>
        <p:spPr bwMode="auto">
          <a:xfrm flipV="1">
            <a:off x="1913909" y="4419005"/>
            <a:ext cx="6379191" cy="18482"/>
          </a:xfrm>
          <a:prstGeom prst="line">
            <a:avLst/>
          </a:prstGeom>
          <a:noFill/>
          <a:ln w="38100">
            <a:solidFill>
              <a:srgbClr val="000000"/>
            </a:solidFill>
            <a:prstDash val="sysDash"/>
            <a:miter lim="800000"/>
            <a:headEnd type="none" w="med" len="med"/>
            <a:tailEnd type="none" w="med" len="med"/>
          </a:ln>
          <a:effectLst/>
        </p:spPr>
      </p:cxnSp>
      <p:sp>
        <p:nvSpPr>
          <p:cNvPr id="30" name="TextBox 29">
            <a:extLst>
              <a:ext uri="{FF2B5EF4-FFF2-40B4-BE49-F238E27FC236}">
                <a16:creationId xmlns:a16="http://schemas.microsoft.com/office/drawing/2014/main" id="{D645869D-9A2E-48FE-B12A-4366F4C18D48}"/>
              </a:ext>
            </a:extLst>
          </p:cNvPr>
          <p:cNvSpPr txBox="1"/>
          <p:nvPr/>
        </p:nvSpPr>
        <p:spPr>
          <a:xfrm>
            <a:off x="2717528" y="4469370"/>
            <a:ext cx="431528" cy="369332"/>
          </a:xfrm>
          <a:prstGeom prst="rect">
            <a:avLst/>
          </a:prstGeom>
          <a:noFill/>
        </p:spPr>
        <p:txBody>
          <a:bodyPr wrap="none" rtlCol="0">
            <a:spAutoFit/>
          </a:bodyPr>
          <a:lstStyle/>
          <a:p>
            <a:r>
              <a:rPr lang="en-US" sz="1800" dirty="0">
                <a:latin typeface="Calibri" pitchFamily="34" charset="0"/>
              </a:rPr>
              <a:t>R2</a:t>
            </a:r>
          </a:p>
        </p:txBody>
      </p:sp>
      <p:cxnSp>
        <p:nvCxnSpPr>
          <p:cNvPr id="31" name="Straight Connector 30">
            <a:extLst>
              <a:ext uri="{FF2B5EF4-FFF2-40B4-BE49-F238E27FC236}">
                <a16:creationId xmlns:a16="http://schemas.microsoft.com/office/drawing/2014/main" id="{83A3BC27-0440-490A-856D-9F8A22423BF1}"/>
              </a:ext>
            </a:extLst>
          </p:cNvPr>
          <p:cNvCxnSpPr>
            <a:cxnSpLocks/>
          </p:cNvCxnSpPr>
          <p:nvPr/>
        </p:nvCxnSpPr>
        <p:spPr bwMode="auto">
          <a:xfrm>
            <a:off x="3125144" y="4654036"/>
            <a:ext cx="1905000" cy="0"/>
          </a:xfrm>
          <a:prstGeom prst="line">
            <a:avLst/>
          </a:prstGeom>
          <a:noFill/>
          <a:ln w="38100">
            <a:solidFill>
              <a:srgbClr val="000000"/>
            </a:solidFill>
            <a:miter lim="800000"/>
            <a:headEnd type="none" w="med" len="med"/>
            <a:tailEnd type="none" w="med" len="med"/>
          </a:ln>
          <a:effectLst/>
        </p:spPr>
      </p:cxnSp>
      <p:cxnSp>
        <p:nvCxnSpPr>
          <p:cNvPr id="32" name="Straight Connector 31">
            <a:extLst>
              <a:ext uri="{FF2B5EF4-FFF2-40B4-BE49-F238E27FC236}">
                <a16:creationId xmlns:a16="http://schemas.microsoft.com/office/drawing/2014/main" id="{88D71FA9-1A17-465B-8835-197BF23BFFC6}"/>
              </a:ext>
            </a:extLst>
          </p:cNvPr>
          <p:cNvCxnSpPr>
            <a:cxnSpLocks/>
          </p:cNvCxnSpPr>
          <p:nvPr/>
        </p:nvCxnSpPr>
        <p:spPr bwMode="auto">
          <a:xfrm>
            <a:off x="4724400" y="4212193"/>
            <a:ext cx="1905000" cy="0"/>
          </a:xfrm>
          <a:prstGeom prst="line">
            <a:avLst/>
          </a:prstGeom>
          <a:noFill/>
          <a:ln w="38100">
            <a:solidFill>
              <a:srgbClr val="000000"/>
            </a:solidFill>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F78B1638-37DE-4B13-89D6-E3CD03131C7B}"/>
              </a:ext>
            </a:extLst>
          </p:cNvPr>
          <p:cNvCxnSpPr>
            <a:cxnSpLocks/>
          </p:cNvCxnSpPr>
          <p:nvPr/>
        </p:nvCxnSpPr>
        <p:spPr bwMode="auto">
          <a:xfrm>
            <a:off x="6388100" y="4654036"/>
            <a:ext cx="1905000" cy="0"/>
          </a:xfrm>
          <a:prstGeom prst="line">
            <a:avLst/>
          </a:prstGeom>
          <a:noFill/>
          <a:ln w="38100">
            <a:solidFill>
              <a:srgbClr val="000000"/>
            </a:solidFill>
            <a:miter lim="800000"/>
            <a:headEnd type="none" w="med" len="med"/>
            <a:tailEnd type="none" w="med" len="med"/>
          </a:ln>
          <a:effectLst/>
        </p:spPr>
      </p:cxnSp>
      <p:sp>
        <p:nvSpPr>
          <p:cNvPr id="44" name="TextBox 43">
            <a:extLst>
              <a:ext uri="{FF2B5EF4-FFF2-40B4-BE49-F238E27FC236}">
                <a16:creationId xmlns:a16="http://schemas.microsoft.com/office/drawing/2014/main" id="{5046CC6F-B6E2-4C47-8DD9-D5C093B62866}"/>
              </a:ext>
            </a:extLst>
          </p:cNvPr>
          <p:cNvSpPr txBox="1"/>
          <p:nvPr/>
        </p:nvSpPr>
        <p:spPr>
          <a:xfrm>
            <a:off x="1028700" y="5854781"/>
            <a:ext cx="431528" cy="369332"/>
          </a:xfrm>
          <a:prstGeom prst="rect">
            <a:avLst/>
          </a:prstGeom>
          <a:noFill/>
        </p:spPr>
        <p:txBody>
          <a:bodyPr wrap="none" rtlCol="0">
            <a:spAutoFit/>
          </a:bodyPr>
          <a:lstStyle/>
          <a:p>
            <a:r>
              <a:rPr lang="en-US" sz="1800" dirty="0">
                <a:latin typeface="Calibri" pitchFamily="34" charset="0"/>
              </a:rPr>
              <a:t>R1</a:t>
            </a:r>
          </a:p>
        </p:txBody>
      </p:sp>
      <p:sp>
        <p:nvSpPr>
          <p:cNvPr id="45" name="TextBox 44">
            <a:extLst>
              <a:ext uri="{FF2B5EF4-FFF2-40B4-BE49-F238E27FC236}">
                <a16:creationId xmlns:a16="http://schemas.microsoft.com/office/drawing/2014/main" id="{825E55ED-11DA-47AD-AFFD-9CF9FB6F28C0}"/>
              </a:ext>
            </a:extLst>
          </p:cNvPr>
          <p:cNvSpPr txBox="1"/>
          <p:nvPr/>
        </p:nvSpPr>
        <p:spPr>
          <a:xfrm>
            <a:off x="1519249" y="6051500"/>
            <a:ext cx="394660" cy="369332"/>
          </a:xfrm>
          <a:prstGeom prst="rect">
            <a:avLst/>
          </a:prstGeom>
          <a:noFill/>
        </p:spPr>
        <p:txBody>
          <a:bodyPr wrap="none" rtlCol="0">
            <a:spAutoFit/>
          </a:bodyPr>
          <a:lstStyle/>
          <a:p>
            <a:r>
              <a:rPr lang="en-US" sz="1800" dirty="0">
                <a:latin typeface="Calibri" pitchFamily="34" charset="0"/>
              </a:rPr>
              <a:t>W</a:t>
            </a:r>
          </a:p>
        </p:txBody>
      </p:sp>
      <p:cxnSp>
        <p:nvCxnSpPr>
          <p:cNvPr id="46" name="Straight Connector 45">
            <a:extLst>
              <a:ext uri="{FF2B5EF4-FFF2-40B4-BE49-F238E27FC236}">
                <a16:creationId xmlns:a16="http://schemas.microsoft.com/office/drawing/2014/main" id="{310FB4A0-85F2-43DC-A15C-9FA961E03A96}"/>
              </a:ext>
            </a:extLst>
          </p:cNvPr>
          <p:cNvCxnSpPr>
            <a:cxnSpLocks/>
          </p:cNvCxnSpPr>
          <p:nvPr/>
        </p:nvCxnSpPr>
        <p:spPr bwMode="auto">
          <a:xfrm>
            <a:off x="1460228" y="6016706"/>
            <a:ext cx="1905000" cy="0"/>
          </a:xfrm>
          <a:prstGeom prst="line">
            <a:avLst/>
          </a:prstGeom>
          <a:noFill/>
          <a:ln w="38100">
            <a:solidFill>
              <a:srgbClr val="000000"/>
            </a:solidFill>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42B3CC73-7543-499E-B999-16E4039E11FF}"/>
              </a:ext>
            </a:extLst>
          </p:cNvPr>
          <p:cNvCxnSpPr>
            <a:cxnSpLocks/>
          </p:cNvCxnSpPr>
          <p:nvPr/>
        </p:nvCxnSpPr>
        <p:spPr bwMode="auto">
          <a:xfrm flipV="1">
            <a:off x="1913909" y="6241999"/>
            <a:ext cx="1451319" cy="1"/>
          </a:xfrm>
          <a:prstGeom prst="line">
            <a:avLst/>
          </a:prstGeom>
          <a:noFill/>
          <a:ln w="38100">
            <a:solidFill>
              <a:srgbClr val="000000"/>
            </a:solidFill>
            <a:prstDash val="sysDash"/>
            <a:miter lim="800000"/>
            <a:headEnd type="none" w="med" len="med"/>
            <a:tailEnd type="none" w="med" len="med"/>
          </a:ln>
          <a:effectLst/>
        </p:spPr>
      </p:cxnSp>
      <p:sp>
        <p:nvSpPr>
          <p:cNvPr id="48" name="TextBox 47">
            <a:extLst>
              <a:ext uri="{FF2B5EF4-FFF2-40B4-BE49-F238E27FC236}">
                <a16:creationId xmlns:a16="http://schemas.microsoft.com/office/drawing/2014/main" id="{3356458D-8388-44B8-AC22-992F77CE35A6}"/>
              </a:ext>
            </a:extLst>
          </p:cNvPr>
          <p:cNvSpPr txBox="1"/>
          <p:nvPr/>
        </p:nvSpPr>
        <p:spPr>
          <a:xfrm>
            <a:off x="2717528" y="6273883"/>
            <a:ext cx="431528" cy="369332"/>
          </a:xfrm>
          <a:prstGeom prst="rect">
            <a:avLst/>
          </a:prstGeom>
          <a:noFill/>
        </p:spPr>
        <p:txBody>
          <a:bodyPr wrap="none" rtlCol="0">
            <a:spAutoFit/>
          </a:bodyPr>
          <a:lstStyle/>
          <a:p>
            <a:r>
              <a:rPr lang="en-US" sz="1800" dirty="0">
                <a:latin typeface="Calibri" pitchFamily="34" charset="0"/>
              </a:rPr>
              <a:t>R2</a:t>
            </a:r>
          </a:p>
        </p:txBody>
      </p:sp>
      <p:cxnSp>
        <p:nvCxnSpPr>
          <p:cNvPr id="49" name="Straight Connector 48">
            <a:extLst>
              <a:ext uri="{FF2B5EF4-FFF2-40B4-BE49-F238E27FC236}">
                <a16:creationId xmlns:a16="http://schemas.microsoft.com/office/drawing/2014/main" id="{394EDE3D-A76B-4242-9FB4-42B799779344}"/>
              </a:ext>
            </a:extLst>
          </p:cNvPr>
          <p:cNvCxnSpPr>
            <a:cxnSpLocks/>
          </p:cNvCxnSpPr>
          <p:nvPr/>
        </p:nvCxnSpPr>
        <p:spPr bwMode="auto">
          <a:xfrm>
            <a:off x="3429000" y="6241999"/>
            <a:ext cx="825772" cy="0"/>
          </a:xfrm>
          <a:prstGeom prst="line">
            <a:avLst/>
          </a:prstGeom>
          <a:noFill/>
          <a:ln w="38100">
            <a:solidFill>
              <a:srgbClr val="000000"/>
            </a:solidFill>
            <a:miter lim="800000"/>
            <a:headEnd type="none" w="med" len="med"/>
            <a:tailEnd type="none" w="med" len="med"/>
          </a:ln>
          <a:effectLst/>
        </p:spPr>
      </p:cxnSp>
      <p:cxnSp>
        <p:nvCxnSpPr>
          <p:cNvPr id="51" name="Straight Connector 50">
            <a:extLst>
              <a:ext uri="{FF2B5EF4-FFF2-40B4-BE49-F238E27FC236}">
                <a16:creationId xmlns:a16="http://schemas.microsoft.com/office/drawing/2014/main" id="{D766EC62-0CDB-4698-9214-475A17B8EA7A}"/>
              </a:ext>
            </a:extLst>
          </p:cNvPr>
          <p:cNvCxnSpPr>
            <a:cxnSpLocks/>
          </p:cNvCxnSpPr>
          <p:nvPr/>
        </p:nvCxnSpPr>
        <p:spPr bwMode="auto">
          <a:xfrm>
            <a:off x="3123928" y="6459148"/>
            <a:ext cx="1130844" cy="0"/>
          </a:xfrm>
          <a:prstGeom prst="line">
            <a:avLst/>
          </a:prstGeom>
          <a:noFill/>
          <a:ln w="38100">
            <a:solidFill>
              <a:srgbClr val="000000"/>
            </a:solidFill>
            <a:prstDash val="sysDash"/>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62A93D04-DE7F-4231-B059-4E4D5D7319D8}"/>
              </a:ext>
            </a:extLst>
          </p:cNvPr>
          <p:cNvCxnSpPr>
            <a:cxnSpLocks/>
          </p:cNvCxnSpPr>
          <p:nvPr/>
        </p:nvCxnSpPr>
        <p:spPr bwMode="auto">
          <a:xfrm>
            <a:off x="4311514" y="6459148"/>
            <a:ext cx="825772" cy="0"/>
          </a:xfrm>
          <a:prstGeom prst="line">
            <a:avLst/>
          </a:prstGeom>
          <a:noFill/>
          <a:ln w="38100">
            <a:solidFill>
              <a:srgbClr val="000000"/>
            </a:solidFill>
            <a:miter lim="800000"/>
            <a:headEnd type="none" w="med" len="med"/>
            <a:tailEnd type="none" w="med" len="med"/>
          </a:ln>
          <a:effectLst/>
        </p:spPr>
      </p:cxnSp>
    </p:spTree>
    <p:extLst>
      <p:ext uri="{BB962C8B-B14F-4D97-AF65-F5344CB8AC3E}">
        <p14:creationId xmlns:p14="http://schemas.microsoft.com/office/powerpoint/2010/main" val="394587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44" grpId="0"/>
      <p:bldP spid="45"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F486-2FD3-4433-9BEA-E24D4BE6AE5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48188FA-A8A7-4940-AF9D-E3BF1EB1C108}"/>
              </a:ext>
            </a:extLst>
          </p:cNvPr>
          <p:cNvSpPr>
            <a:spLocks noGrp="1"/>
          </p:cNvSpPr>
          <p:nvPr>
            <p:ph idx="1"/>
          </p:nvPr>
        </p:nvSpPr>
        <p:spPr/>
        <p:txBody>
          <a:bodyPr/>
          <a:lstStyle/>
          <a:p>
            <a:r>
              <a:rPr lang="en-US" dirty="0"/>
              <a:t>Review: Races, Mutual Exclusion</a:t>
            </a:r>
          </a:p>
          <a:p>
            <a:r>
              <a:rPr lang="en-US" dirty="0">
                <a:solidFill>
                  <a:schemeClr val="bg1">
                    <a:lumMod val="65000"/>
                  </a:schemeClr>
                </a:solidFill>
              </a:rPr>
              <a:t>Deadlock</a:t>
            </a:r>
          </a:p>
          <a:p>
            <a:r>
              <a:rPr lang="en-US" dirty="0">
                <a:solidFill>
                  <a:schemeClr val="bg1">
                    <a:lumMod val="65000"/>
                  </a:schemeClr>
                </a:solidFill>
              </a:rPr>
              <a:t>Semaphores, Events, and Queues</a:t>
            </a:r>
          </a:p>
          <a:p>
            <a:r>
              <a:rPr lang="en-US" dirty="0">
                <a:solidFill>
                  <a:schemeClr val="bg1">
                    <a:lumMod val="65000"/>
                  </a:schemeClr>
                </a:solidFill>
              </a:rPr>
              <a:t>Reader-Writer Locks and Starvation</a:t>
            </a:r>
          </a:p>
          <a:p>
            <a:r>
              <a:rPr lang="en-US" dirty="0">
                <a:solidFill>
                  <a:schemeClr val="bg1">
                    <a:lumMod val="65000"/>
                  </a:schemeClr>
                </a:solidFill>
              </a:rPr>
              <a:t>Thread-Safe API Design</a:t>
            </a:r>
          </a:p>
        </p:txBody>
      </p:sp>
    </p:spTree>
    <p:extLst>
      <p:ext uri="{BB962C8B-B14F-4D97-AF65-F5344CB8AC3E}">
        <p14:creationId xmlns:p14="http://schemas.microsoft.com/office/powerpoint/2010/main" val="885573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D733-CC6E-4D34-B891-3BB82AAA0024}"/>
              </a:ext>
            </a:extLst>
          </p:cNvPr>
          <p:cNvSpPr>
            <a:spLocks noGrp="1"/>
          </p:cNvSpPr>
          <p:nvPr>
            <p:ph type="title"/>
          </p:nvPr>
        </p:nvSpPr>
        <p:spPr/>
        <p:txBody>
          <a:bodyPr/>
          <a:lstStyle/>
          <a:p>
            <a:r>
              <a:rPr lang="en-US" dirty="0"/>
              <a:t>Starvation</a:t>
            </a:r>
          </a:p>
        </p:txBody>
      </p:sp>
      <p:sp>
        <p:nvSpPr>
          <p:cNvPr id="3" name="Content Placeholder 2">
            <a:extLst>
              <a:ext uri="{FF2B5EF4-FFF2-40B4-BE49-F238E27FC236}">
                <a16:creationId xmlns:a16="http://schemas.microsoft.com/office/drawing/2014/main" id="{C432602E-DA67-48ED-84C5-EF6B45EF36D7}"/>
              </a:ext>
            </a:extLst>
          </p:cNvPr>
          <p:cNvSpPr>
            <a:spLocks noGrp="1"/>
          </p:cNvSpPr>
          <p:nvPr>
            <p:ph idx="1"/>
          </p:nvPr>
        </p:nvSpPr>
        <p:spPr>
          <a:xfrm>
            <a:off x="396875" y="1362075"/>
            <a:ext cx="8061325" cy="4972050"/>
          </a:xfrm>
        </p:spPr>
        <p:txBody>
          <a:bodyPr/>
          <a:lstStyle/>
          <a:p>
            <a:r>
              <a:rPr lang="en-US" dirty="0"/>
              <a:t>A thread is </a:t>
            </a:r>
            <a:r>
              <a:rPr lang="en-US" i="1" dirty="0">
                <a:solidFill>
                  <a:srgbClr val="C00000"/>
                </a:solidFill>
              </a:rPr>
              <a:t>starved</a:t>
            </a:r>
            <a:r>
              <a:rPr lang="en-US" dirty="0"/>
              <a:t> when it makes no forward progress for an unacceptably long time</a:t>
            </a:r>
          </a:p>
          <a:p>
            <a:pPr lvl="1"/>
            <a:r>
              <a:rPr lang="en-US" dirty="0"/>
              <a:t>Unlike deadlock, it’s possible for it to get unstuck eventually</a:t>
            </a:r>
          </a:p>
          <a:p>
            <a:pPr lvl="1"/>
            <a:r>
              <a:rPr lang="en-US" dirty="0"/>
              <a:t>“Unacceptably long” depends on the application</a:t>
            </a:r>
          </a:p>
          <a:p>
            <a:pPr lvl="1"/>
            <a:endParaRPr lang="en-US" dirty="0"/>
          </a:p>
          <a:p>
            <a:r>
              <a:rPr lang="en-US" dirty="0"/>
              <a:t>Algorithms that guarantee no starvation are called </a:t>
            </a:r>
            <a:r>
              <a:rPr lang="en-US" i="1" dirty="0">
                <a:solidFill>
                  <a:srgbClr val="C00000"/>
                </a:solidFill>
              </a:rPr>
              <a:t>fair</a:t>
            </a:r>
            <a:endParaRPr lang="en-US" dirty="0"/>
          </a:p>
          <a:p>
            <a:pPr lvl="1"/>
            <a:r>
              <a:rPr lang="en-US" dirty="0"/>
              <a:t>Fair R/W locks: every waiter receives the lock in first-come first-served order (several readers can receive the lock at the same time)</a:t>
            </a:r>
          </a:p>
          <a:p>
            <a:pPr marL="457200" lvl="1" indent="0">
              <a:buNone/>
            </a:pPr>
            <a:br>
              <a:rPr lang="en-US" dirty="0"/>
            </a:br>
            <a:br>
              <a:rPr lang="en-US" dirty="0"/>
            </a:br>
            <a:endParaRPr lang="en-US" dirty="0"/>
          </a:p>
          <a:p>
            <a:pPr lvl="1"/>
            <a:r>
              <a:rPr lang="en-US" dirty="0"/>
              <a:t>Fairness is more complicated to implement</a:t>
            </a:r>
          </a:p>
          <a:p>
            <a:pPr lvl="1"/>
            <a:r>
              <a:rPr lang="en-US" dirty="0"/>
              <a:t>Fairness can mean </a:t>
            </a:r>
            <a:r>
              <a:rPr lang="en-US" i="1" dirty="0"/>
              <a:t>all</a:t>
            </a:r>
            <a:r>
              <a:rPr lang="en-US" dirty="0"/>
              <a:t> threads are slower than they would be in an unfair system (e.g. “lock convoy problem”)</a:t>
            </a:r>
          </a:p>
        </p:txBody>
      </p:sp>
      <p:sp>
        <p:nvSpPr>
          <p:cNvPr id="4" name="TextBox 3">
            <a:extLst>
              <a:ext uri="{FF2B5EF4-FFF2-40B4-BE49-F238E27FC236}">
                <a16:creationId xmlns:a16="http://schemas.microsoft.com/office/drawing/2014/main" id="{AB318AFE-FE4A-48BE-AFBF-E97B51452526}"/>
              </a:ext>
            </a:extLst>
          </p:cNvPr>
          <p:cNvSpPr txBox="1"/>
          <p:nvPr/>
        </p:nvSpPr>
        <p:spPr>
          <a:xfrm>
            <a:off x="2044972" y="4410075"/>
            <a:ext cx="431528" cy="369332"/>
          </a:xfrm>
          <a:prstGeom prst="rect">
            <a:avLst/>
          </a:prstGeom>
          <a:noFill/>
        </p:spPr>
        <p:txBody>
          <a:bodyPr wrap="none" rtlCol="0">
            <a:spAutoFit/>
          </a:bodyPr>
          <a:lstStyle/>
          <a:p>
            <a:r>
              <a:rPr lang="en-US" sz="1800" dirty="0">
                <a:latin typeface="Calibri" pitchFamily="34" charset="0"/>
              </a:rPr>
              <a:t>R1</a:t>
            </a:r>
          </a:p>
        </p:txBody>
      </p:sp>
      <p:sp>
        <p:nvSpPr>
          <p:cNvPr id="5" name="TextBox 4">
            <a:extLst>
              <a:ext uri="{FF2B5EF4-FFF2-40B4-BE49-F238E27FC236}">
                <a16:creationId xmlns:a16="http://schemas.microsoft.com/office/drawing/2014/main" id="{38AE90A3-EF52-4C2C-BBC0-9A9797A1D26B}"/>
              </a:ext>
            </a:extLst>
          </p:cNvPr>
          <p:cNvSpPr txBox="1"/>
          <p:nvPr/>
        </p:nvSpPr>
        <p:spPr>
          <a:xfrm>
            <a:off x="2535521" y="4606794"/>
            <a:ext cx="394660" cy="369332"/>
          </a:xfrm>
          <a:prstGeom prst="rect">
            <a:avLst/>
          </a:prstGeom>
          <a:noFill/>
        </p:spPr>
        <p:txBody>
          <a:bodyPr wrap="none" rtlCol="0">
            <a:spAutoFit/>
          </a:bodyPr>
          <a:lstStyle/>
          <a:p>
            <a:r>
              <a:rPr lang="en-US" sz="1800" dirty="0">
                <a:latin typeface="Calibri" pitchFamily="34" charset="0"/>
              </a:rPr>
              <a:t>W</a:t>
            </a:r>
          </a:p>
        </p:txBody>
      </p:sp>
      <p:cxnSp>
        <p:nvCxnSpPr>
          <p:cNvPr id="6" name="Straight Connector 5">
            <a:extLst>
              <a:ext uri="{FF2B5EF4-FFF2-40B4-BE49-F238E27FC236}">
                <a16:creationId xmlns:a16="http://schemas.microsoft.com/office/drawing/2014/main" id="{B9D79907-163C-4F81-846F-6CB07A801E1A}"/>
              </a:ext>
            </a:extLst>
          </p:cNvPr>
          <p:cNvCxnSpPr>
            <a:cxnSpLocks/>
          </p:cNvCxnSpPr>
          <p:nvPr/>
        </p:nvCxnSpPr>
        <p:spPr bwMode="auto">
          <a:xfrm>
            <a:off x="2476500" y="4572000"/>
            <a:ext cx="1905000" cy="0"/>
          </a:xfrm>
          <a:prstGeom prst="line">
            <a:avLst/>
          </a:prstGeom>
          <a:noFill/>
          <a:ln w="38100">
            <a:solidFill>
              <a:srgbClr val="000000"/>
            </a:solidFill>
            <a:miter lim="800000"/>
            <a:headEnd type="none" w="med" len="med"/>
            <a:tailEnd type="none" w="med" len="med"/>
          </a:ln>
          <a:effectLst/>
        </p:spPr>
      </p:cxnSp>
      <p:cxnSp>
        <p:nvCxnSpPr>
          <p:cNvPr id="7" name="Straight Connector 6">
            <a:extLst>
              <a:ext uri="{FF2B5EF4-FFF2-40B4-BE49-F238E27FC236}">
                <a16:creationId xmlns:a16="http://schemas.microsoft.com/office/drawing/2014/main" id="{00449C5B-81C6-49B4-BB7D-0CC379DC90E7}"/>
              </a:ext>
            </a:extLst>
          </p:cNvPr>
          <p:cNvCxnSpPr>
            <a:cxnSpLocks/>
          </p:cNvCxnSpPr>
          <p:nvPr/>
        </p:nvCxnSpPr>
        <p:spPr bwMode="auto">
          <a:xfrm flipV="1">
            <a:off x="2930181" y="4797293"/>
            <a:ext cx="1451319" cy="1"/>
          </a:xfrm>
          <a:prstGeom prst="line">
            <a:avLst/>
          </a:prstGeom>
          <a:noFill/>
          <a:ln w="38100">
            <a:solidFill>
              <a:srgbClr val="000000"/>
            </a:solidFill>
            <a:prstDash val="sysDash"/>
            <a:miter lim="800000"/>
            <a:headEnd type="none" w="med" len="med"/>
            <a:tailEnd type="none" w="med" len="med"/>
          </a:ln>
          <a:effectLst/>
        </p:spPr>
      </p:cxnSp>
      <p:sp>
        <p:nvSpPr>
          <p:cNvPr id="8" name="TextBox 7">
            <a:extLst>
              <a:ext uri="{FF2B5EF4-FFF2-40B4-BE49-F238E27FC236}">
                <a16:creationId xmlns:a16="http://schemas.microsoft.com/office/drawing/2014/main" id="{16305374-6058-4346-BFE0-1DB0F5E078B9}"/>
              </a:ext>
            </a:extLst>
          </p:cNvPr>
          <p:cNvSpPr txBox="1"/>
          <p:nvPr/>
        </p:nvSpPr>
        <p:spPr>
          <a:xfrm>
            <a:off x="3733800" y="4829177"/>
            <a:ext cx="431528" cy="369332"/>
          </a:xfrm>
          <a:prstGeom prst="rect">
            <a:avLst/>
          </a:prstGeom>
          <a:noFill/>
        </p:spPr>
        <p:txBody>
          <a:bodyPr wrap="none" rtlCol="0">
            <a:spAutoFit/>
          </a:bodyPr>
          <a:lstStyle/>
          <a:p>
            <a:r>
              <a:rPr lang="en-US" sz="1800" dirty="0">
                <a:latin typeface="Calibri" pitchFamily="34" charset="0"/>
              </a:rPr>
              <a:t>R2</a:t>
            </a:r>
          </a:p>
        </p:txBody>
      </p:sp>
      <p:cxnSp>
        <p:nvCxnSpPr>
          <p:cNvPr id="9" name="Straight Connector 8">
            <a:extLst>
              <a:ext uri="{FF2B5EF4-FFF2-40B4-BE49-F238E27FC236}">
                <a16:creationId xmlns:a16="http://schemas.microsoft.com/office/drawing/2014/main" id="{7AA7A4D2-E7DE-47F3-8CF5-F3B8DEB7208C}"/>
              </a:ext>
            </a:extLst>
          </p:cNvPr>
          <p:cNvCxnSpPr>
            <a:cxnSpLocks/>
          </p:cNvCxnSpPr>
          <p:nvPr/>
        </p:nvCxnSpPr>
        <p:spPr bwMode="auto">
          <a:xfrm>
            <a:off x="4445272" y="4797293"/>
            <a:ext cx="825772" cy="0"/>
          </a:xfrm>
          <a:prstGeom prst="line">
            <a:avLst/>
          </a:prstGeom>
          <a:noFill/>
          <a:ln w="38100">
            <a:solidFill>
              <a:srgbClr val="000000"/>
            </a:solidFill>
            <a:miter lim="800000"/>
            <a:headEnd type="none" w="med" len="med"/>
            <a:tailEnd type="none" w="med" len="med"/>
          </a:ln>
          <a:effectLst/>
        </p:spPr>
      </p:cxnSp>
      <p:cxnSp>
        <p:nvCxnSpPr>
          <p:cNvPr id="10" name="Straight Connector 9">
            <a:extLst>
              <a:ext uri="{FF2B5EF4-FFF2-40B4-BE49-F238E27FC236}">
                <a16:creationId xmlns:a16="http://schemas.microsoft.com/office/drawing/2014/main" id="{62EE2257-725D-431B-9CE0-CA789746FC7A}"/>
              </a:ext>
            </a:extLst>
          </p:cNvPr>
          <p:cNvCxnSpPr>
            <a:cxnSpLocks/>
          </p:cNvCxnSpPr>
          <p:nvPr/>
        </p:nvCxnSpPr>
        <p:spPr bwMode="auto">
          <a:xfrm>
            <a:off x="4140200" y="5014442"/>
            <a:ext cx="1130844" cy="0"/>
          </a:xfrm>
          <a:prstGeom prst="line">
            <a:avLst/>
          </a:prstGeom>
          <a:noFill/>
          <a:ln w="38100">
            <a:solidFill>
              <a:srgbClr val="000000"/>
            </a:solidFill>
            <a:prstDash val="sysDash"/>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8C11C40F-0E10-49E8-B80C-10FBD8E50B3E}"/>
              </a:ext>
            </a:extLst>
          </p:cNvPr>
          <p:cNvCxnSpPr>
            <a:cxnSpLocks/>
          </p:cNvCxnSpPr>
          <p:nvPr/>
        </p:nvCxnSpPr>
        <p:spPr bwMode="auto">
          <a:xfrm>
            <a:off x="5327786" y="5014442"/>
            <a:ext cx="825772" cy="0"/>
          </a:xfrm>
          <a:prstGeom prst="line">
            <a:avLst/>
          </a:prstGeom>
          <a:noFill/>
          <a:ln w="38100">
            <a:solidFill>
              <a:srgbClr val="000000"/>
            </a:solidFill>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8178FCFA-1B17-4895-98BA-1DF36EEBF4D2}"/>
              </a:ext>
            </a:extLst>
          </p:cNvPr>
          <p:cNvCxnSpPr>
            <a:cxnSpLocks/>
          </p:cNvCxnSpPr>
          <p:nvPr/>
        </p:nvCxnSpPr>
        <p:spPr bwMode="auto">
          <a:xfrm>
            <a:off x="4953000" y="4572000"/>
            <a:ext cx="318044" cy="0"/>
          </a:xfrm>
          <a:prstGeom prst="line">
            <a:avLst/>
          </a:prstGeom>
          <a:noFill/>
          <a:ln w="38100">
            <a:solidFill>
              <a:srgbClr val="000000"/>
            </a:solidFill>
            <a:prstDash val="sysDash"/>
            <a:miter lim="800000"/>
            <a:headEnd type="none" w="med" len="med"/>
            <a:tailEnd type="none" w="med" len="med"/>
          </a:ln>
          <a:effectLst/>
        </p:spPr>
      </p:cxnSp>
      <p:cxnSp>
        <p:nvCxnSpPr>
          <p:cNvPr id="13" name="Straight Connector 12">
            <a:extLst>
              <a:ext uri="{FF2B5EF4-FFF2-40B4-BE49-F238E27FC236}">
                <a16:creationId xmlns:a16="http://schemas.microsoft.com/office/drawing/2014/main" id="{6A6D994B-543E-4C64-808A-A08C998C58B4}"/>
              </a:ext>
            </a:extLst>
          </p:cNvPr>
          <p:cNvCxnSpPr>
            <a:cxnSpLocks/>
          </p:cNvCxnSpPr>
          <p:nvPr/>
        </p:nvCxnSpPr>
        <p:spPr bwMode="auto">
          <a:xfrm>
            <a:off x="5327786" y="4572000"/>
            <a:ext cx="825772" cy="0"/>
          </a:xfrm>
          <a:prstGeom prst="line">
            <a:avLst/>
          </a:prstGeom>
          <a:noFill/>
          <a:ln w="38100">
            <a:solidFill>
              <a:srgbClr val="000000"/>
            </a:solidFill>
            <a:miter lim="800000"/>
            <a:headEnd type="none" w="med" len="med"/>
            <a:tailEnd type="none" w="med" len="med"/>
          </a:ln>
          <a:effectLst/>
        </p:spPr>
      </p:cxnSp>
    </p:spTree>
    <p:extLst>
      <p:ext uri="{BB962C8B-B14F-4D97-AF65-F5344CB8AC3E}">
        <p14:creationId xmlns:p14="http://schemas.microsoft.com/office/powerpoint/2010/main" val="2041775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E222-1E88-4040-AC41-577D5F5980DC}"/>
              </a:ext>
            </a:extLst>
          </p:cNvPr>
          <p:cNvSpPr>
            <a:spLocks noGrp="1"/>
          </p:cNvSpPr>
          <p:nvPr>
            <p:ph type="title"/>
          </p:nvPr>
        </p:nvSpPr>
        <p:spPr/>
        <p:txBody>
          <a:bodyPr/>
          <a:lstStyle/>
          <a:p>
            <a:r>
              <a:rPr lang="en-US" dirty="0"/>
              <a:t>Quiz</a:t>
            </a:r>
          </a:p>
        </p:txBody>
      </p:sp>
      <p:sp>
        <p:nvSpPr>
          <p:cNvPr id="5" name="TextBox 4">
            <a:extLst>
              <a:ext uri="{FF2B5EF4-FFF2-40B4-BE49-F238E27FC236}">
                <a16:creationId xmlns:a16="http://schemas.microsoft.com/office/drawing/2014/main" id="{55FF61AF-3C67-499A-8F13-F7AB99071416}"/>
              </a:ext>
            </a:extLst>
          </p:cNvPr>
          <p:cNvSpPr txBox="1"/>
          <p:nvPr/>
        </p:nvSpPr>
        <p:spPr>
          <a:xfrm>
            <a:off x="956346" y="3195934"/>
            <a:ext cx="7592093" cy="830997"/>
          </a:xfrm>
          <a:prstGeom prst="rect">
            <a:avLst/>
          </a:prstGeom>
          <a:noFill/>
        </p:spPr>
        <p:txBody>
          <a:bodyPr wrap="square">
            <a:spAutoFit/>
          </a:bodyPr>
          <a:lstStyle/>
          <a:p>
            <a:r>
              <a:rPr lang="en-US" dirty="0">
                <a:latin typeface="+mj-lt"/>
                <a:hlinkClick r:id="rId2"/>
              </a:rPr>
              <a:t>https://canvas.cmu.edu/courses/34989/quizzes/103049</a:t>
            </a:r>
            <a:endParaRPr lang="en-US" dirty="0">
              <a:latin typeface="+mj-lt"/>
            </a:endParaRPr>
          </a:p>
          <a:p>
            <a:endParaRPr lang="en-US" dirty="0">
              <a:latin typeface="+mj-lt"/>
            </a:endParaRPr>
          </a:p>
        </p:txBody>
      </p:sp>
    </p:spTree>
    <p:extLst>
      <p:ext uri="{BB962C8B-B14F-4D97-AF65-F5344CB8AC3E}">
        <p14:creationId xmlns:p14="http://schemas.microsoft.com/office/powerpoint/2010/main" val="298611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F486-2FD3-4433-9BEA-E24D4BE6AE5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48188FA-A8A7-4940-AF9D-E3BF1EB1C108}"/>
              </a:ext>
            </a:extLst>
          </p:cNvPr>
          <p:cNvSpPr>
            <a:spLocks noGrp="1"/>
          </p:cNvSpPr>
          <p:nvPr>
            <p:ph idx="1"/>
          </p:nvPr>
        </p:nvSpPr>
        <p:spPr/>
        <p:txBody>
          <a:bodyPr/>
          <a:lstStyle/>
          <a:p>
            <a:r>
              <a:rPr lang="en-US" dirty="0">
                <a:solidFill>
                  <a:schemeClr val="bg1">
                    <a:lumMod val="65000"/>
                  </a:schemeClr>
                </a:solidFill>
              </a:rPr>
              <a:t>Review: Races, Mutual Exclusion</a:t>
            </a:r>
          </a:p>
          <a:p>
            <a:r>
              <a:rPr lang="en-US" dirty="0">
                <a:solidFill>
                  <a:schemeClr val="bg1">
                    <a:lumMod val="65000"/>
                  </a:schemeClr>
                </a:solidFill>
              </a:rPr>
              <a:t>Deadlock</a:t>
            </a:r>
          </a:p>
          <a:p>
            <a:r>
              <a:rPr lang="en-US" dirty="0">
                <a:solidFill>
                  <a:schemeClr val="bg1">
                    <a:lumMod val="65000"/>
                  </a:schemeClr>
                </a:solidFill>
              </a:rPr>
              <a:t>Semaphores, Events, and Queues</a:t>
            </a:r>
          </a:p>
          <a:p>
            <a:r>
              <a:rPr lang="en-US" dirty="0">
                <a:solidFill>
                  <a:schemeClr val="bg1">
                    <a:lumMod val="65000"/>
                  </a:schemeClr>
                </a:solidFill>
              </a:rPr>
              <a:t>Reader-Writer Locks and Starvation</a:t>
            </a:r>
          </a:p>
          <a:p>
            <a:r>
              <a:rPr lang="en-US" dirty="0"/>
              <a:t>Thread-Safe API Design</a:t>
            </a:r>
          </a:p>
        </p:txBody>
      </p:sp>
    </p:spTree>
    <p:extLst>
      <p:ext uri="{BB962C8B-B14F-4D97-AF65-F5344CB8AC3E}">
        <p14:creationId xmlns:p14="http://schemas.microsoft.com/office/powerpoint/2010/main" val="1307033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B66E-4B40-4288-B143-3998AE50F44F}"/>
              </a:ext>
            </a:extLst>
          </p:cNvPr>
          <p:cNvSpPr>
            <a:spLocks noGrp="1"/>
          </p:cNvSpPr>
          <p:nvPr>
            <p:ph type="title"/>
          </p:nvPr>
        </p:nvSpPr>
        <p:spPr/>
        <p:txBody>
          <a:bodyPr/>
          <a:lstStyle/>
          <a:p>
            <a:r>
              <a:rPr lang="en-US" dirty="0"/>
              <a:t>Thread-Safe APIs</a:t>
            </a:r>
          </a:p>
        </p:txBody>
      </p:sp>
      <p:sp>
        <p:nvSpPr>
          <p:cNvPr id="3" name="Content Placeholder 2">
            <a:extLst>
              <a:ext uri="{FF2B5EF4-FFF2-40B4-BE49-F238E27FC236}">
                <a16:creationId xmlns:a16="http://schemas.microsoft.com/office/drawing/2014/main" id="{84DCB516-9587-49BA-9A1D-63433A6957AB}"/>
              </a:ext>
            </a:extLst>
          </p:cNvPr>
          <p:cNvSpPr>
            <a:spLocks noGrp="1"/>
          </p:cNvSpPr>
          <p:nvPr>
            <p:ph idx="1"/>
          </p:nvPr>
        </p:nvSpPr>
        <p:spPr/>
        <p:txBody>
          <a:bodyPr/>
          <a:lstStyle/>
          <a:p>
            <a:r>
              <a:rPr lang="en-US" dirty="0"/>
              <a:t>A function is </a:t>
            </a:r>
            <a:r>
              <a:rPr lang="en-US" i="1" dirty="0"/>
              <a:t>thread-safe</a:t>
            </a:r>
            <a:r>
              <a:rPr lang="en-US" dirty="0"/>
              <a:t> if it always produces correct results when called repeatedly from multiple concurrent threads.</a:t>
            </a:r>
          </a:p>
          <a:p>
            <a:endParaRPr lang="en-US" dirty="0"/>
          </a:p>
          <a:p>
            <a:r>
              <a:rPr lang="en-US" dirty="0"/>
              <a:t>Reasons for a function </a:t>
            </a:r>
            <a:r>
              <a:rPr lang="en-US" i="1" dirty="0"/>
              <a:t>not</a:t>
            </a:r>
            <a:r>
              <a:rPr lang="en-US" dirty="0"/>
              <a:t> to be thread-safe:</a:t>
            </a:r>
          </a:p>
          <a:p>
            <a:pPr marL="914400" lvl="1" indent="-457200">
              <a:buFont typeface="+mj-lt"/>
              <a:buAutoNum type="arabicPeriod"/>
            </a:pPr>
            <a:r>
              <a:rPr lang="en-US" dirty="0"/>
              <a:t>Internal shared state, no locking (e.g. your </a:t>
            </a:r>
            <a:r>
              <a:rPr lang="en-US" b="1" dirty="0">
                <a:latin typeface="Courier New" panose="02070309020205020404" pitchFamily="49" charset="0"/>
                <a:cs typeface="Courier New" panose="02070309020205020404" pitchFamily="49" charset="0"/>
              </a:rPr>
              <a:t>malloc</a:t>
            </a:r>
            <a:r>
              <a:rPr lang="en-US" dirty="0"/>
              <a:t>)</a:t>
            </a:r>
          </a:p>
          <a:p>
            <a:pPr marL="914400" lvl="1" indent="-457200">
              <a:buFont typeface="+mj-lt"/>
              <a:buAutoNum type="arabicPeriod"/>
            </a:pPr>
            <a:r>
              <a:rPr lang="en-US" dirty="0"/>
              <a:t>Internal state modified across multiple uses (e.g. </a:t>
            </a:r>
            <a:r>
              <a:rPr lang="en-US" b="1" dirty="0">
                <a:latin typeface="Courier New" panose="02070309020205020404" pitchFamily="49" charset="0"/>
                <a:cs typeface="Courier New" panose="02070309020205020404" pitchFamily="49" charset="0"/>
              </a:rPr>
              <a:t>rand</a:t>
            </a:r>
            <a:r>
              <a:rPr lang="en-US" dirty="0"/>
              <a:t>)</a:t>
            </a:r>
          </a:p>
          <a:p>
            <a:pPr marL="914400" lvl="1" indent="-457200">
              <a:buFont typeface="+mj-lt"/>
              <a:buAutoNum type="arabicPeriod"/>
            </a:pPr>
            <a:r>
              <a:rPr lang="en-US" dirty="0"/>
              <a:t>Returns a pointer to a static variable (e.g. </a:t>
            </a:r>
            <a:r>
              <a:rPr lang="en-US" b="1" dirty="0" err="1">
                <a:latin typeface="Courier New" panose="02070309020205020404" pitchFamily="49" charset="0"/>
                <a:cs typeface="Courier New" panose="02070309020205020404" pitchFamily="49" charset="0"/>
              </a:rPr>
              <a:t>strtok</a:t>
            </a:r>
            <a:r>
              <a:rPr lang="en-US" dirty="0"/>
              <a:t>)</a:t>
            </a:r>
          </a:p>
          <a:p>
            <a:pPr marL="914400" lvl="1" indent="-457200">
              <a:buFont typeface="+mj-lt"/>
              <a:buAutoNum type="arabicPeriod"/>
            </a:pPr>
            <a:r>
              <a:rPr lang="en-US" dirty="0"/>
              <a:t>Calls a function that does any of the above</a:t>
            </a:r>
          </a:p>
          <a:p>
            <a:pPr lvl="1"/>
            <a:endParaRPr lang="en-US" dirty="0"/>
          </a:p>
        </p:txBody>
      </p:sp>
    </p:spTree>
    <p:extLst>
      <p:ext uri="{BB962C8B-B14F-4D97-AF65-F5344CB8AC3E}">
        <p14:creationId xmlns:p14="http://schemas.microsoft.com/office/powerpoint/2010/main" val="2900874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381000" y="493712"/>
            <a:ext cx="6921500" cy="573088"/>
          </a:xfrm>
        </p:spPr>
        <p:txBody>
          <a:bodyPr/>
          <a:lstStyle/>
          <a:p>
            <a:r>
              <a:rPr lang="en-US" dirty="0"/>
              <a:t>Thread-Unsafe Functions (Class 1)</a:t>
            </a:r>
          </a:p>
        </p:txBody>
      </p:sp>
      <p:sp>
        <p:nvSpPr>
          <p:cNvPr id="852995" name="Rectangle 3"/>
          <p:cNvSpPr>
            <a:spLocks noGrp="1" noChangeArrowheads="1"/>
          </p:cNvSpPr>
          <p:nvPr>
            <p:ph type="body" idx="1"/>
          </p:nvPr>
        </p:nvSpPr>
        <p:spPr/>
        <p:txBody>
          <a:bodyPr/>
          <a:lstStyle/>
          <a:p>
            <a:r>
              <a:rPr lang="en-US" dirty="0"/>
              <a:t>These functions </a:t>
            </a:r>
            <a:r>
              <a:rPr lang="en-US" i="1" dirty="0"/>
              <a:t>would</a:t>
            </a:r>
            <a:r>
              <a:rPr lang="en-US" dirty="0"/>
              <a:t> be thread-safe if they began with </a:t>
            </a:r>
            <a:r>
              <a:rPr lang="en-US" dirty="0" err="1">
                <a:latin typeface="Courier New" panose="02070309020205020404" pitchFamily="49" charset="0"/>
                <a:cs typeface="Courier New" panose="02070309020205020404" pitchFamily="49" charset="0"/>
              </a:rPr>
              <a:t>pthread_mutex_lock</a:t>
            </a:r>
            <a:r>
              <a:rPr lang="en-US" dirty="0">
                <a:latin typeface="Courier New" panose="02070309020205020404" pitchFamily="49" charset="0"/>
                <a:cs typeface="Courier New" panose="02070309020205020404" pitchFamily="49" charset="0"/>
              </a:rPr>
              <a:t>(&amp;l)</a:t>
            </a:r>
            <a:r>
              <a:rPr lang="en-US" dirty="0"/>
              <a:t> and ended with </a:t>
            </a:r>
            <a:r>
              <a:rPr lang="en-US" dirty="0" err="1">
                <a:latin typeface="Courier New" panose="02070309020205020404" pitchFamily="49" charset="0"/>
                <a:cs typeface="Courier New" panose="02070309020205020404" pitchFamily="49" charset="0"/>
              </a:rPr>
              <a:t>pthread_mutex_unlock</a:t>
            </a:r>
            <a:r>
              <a:rPr lang="en-US" dirty="0">
                <a:latin typeface="Courier New" panose="02070309020205020404" pitchFamily="49" charset="0"/>
                <a:cs typeface="Courier New" panose="02070309020205020404" pitchFamily="49" charset="0"/>
              </a:rPr>
              <a:t>(&amp;l)</a:t>
            </a:r>
            <a:r>
              <a:rPr lang="en-US" dirty="0"/>
              <a:t> for some lock L</a:t>
            </a:r>
          </a:p>
          <a:p>
            <a:endParaRPr lang="en-US" dirty="0"/>
          </a:p>
          <a:p>
            <a:r>
              <a:rPr lang="en-US" dirty="0"/>
              <a:t>Good example: </a:t>
            </a:r>
            <a:r>
              <a:rPr lang="en-US" dirty="0">
                <a:latin typeface="Courier New" panose="02070309020205020404" pitchFamily="49" charset="0"/>
                <a:cs typeface="Courier New" panose="02070309020205020404" pitchFamily="49" charset="0"/>
              </a:rPr>
              <a:t>malloc</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realloc</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free</a:t>
            </a:r>
          </a:p>
          <a:p>
            <a:pPr lvl="1"/>
            <a:r>
              <a:rPr lang="en-US" dirty="0">
                <a:latin typeface="+mj-lt"/>
                <a:cs typeface="Courier New" panose="02070309020205020404" pitchFamily="49" charset="0"/>
              </a:rPr>
              <a:t>Your implementation will crash if called from multiple concurrent threads</a:t>
            </a:r>
          </a:p>
          <a:p>
            <a:pPr lvl="1"/>
            <a:r>
              <a:rPr lang="en-US" dirty="0">
                <a:latin typeface="+mj-lt"/>
                <a:cs typeface="Courier New" panose="02070309020205020404" pitchFamily="49" charset="0"/>
              </a:rPr>
              <a:t>The C library’s implementation won’t; it has internal locks</a:t>
            </a:r>
          </a:p>
          <a:p>
            <a:pPr lvl="1"/>
            <a:endParaRPr lang="en-US" dirty="0">
              <a:latin typeface="+mj-lt"/>
              <a:cs typeface="Courier New" panose="02070309020205020404" pitchFamily="49" charset="0"/>
            </a:endParaRPr>
          </a:p>
          <a:p>
            <a:r>
              <a:rPr lang="en-US" dirty="0">
                <a:latin typeface="+mj-lt"/>
                <a:cs typeface="Courier New" panose="02070309020205020404" pitchFamily="49" charset="0"/>
              </a:rPr>
              <a:t>Locking slows things down, of course</a:t>
            </a:r>
          </a:p>
          <a:p>
            <a:pPr>
              <a:buNone/>
            </a:pPr>
            <a:endParaRPr lang="en-US" i="1"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357147" y="493712"/>
            <a:ext cx="7340600" cy="573088"/>
          </a:xfrm>
        </p:spPr>
        <p:txBody>
          <a:bodyPr/>
          <a:lstStyle/>
          <a:p>
            <a:r>
              <a:rPr lang="en-US" dirty="0"/>
              <a:t>Thread-Unsafe Functions (Class 2)</a:t>
            </a:r>
          </a:p>
        </p:txBody>
      </p:sp>
      <p:sp>
        <p:nvSpPr>
          <p:cNvPr id="953347" name="Rectangle 3"/>
          <p:cNvSpPr>
            <a:spLocks noGrp="1" noChangeArrowheads="1"/>
          </p:cNvSpPr>
          <p:nvPr>
            <p:ph type="body" idx="1"/>
          </p:nvPr>
        </p:nvSpPr>
        <p:spPr>
          <a:xfrm>
            <a:off x="381000" y="1220788"/>
            <a:ext cx="8548688" cy="5408612"/>
          </a:xfrm>
        </p:spPr>
        <p:txBody>
          <a:bodyPr/>
          <a:lstStyle/>
          <a:p>
            <a:r>
              <a:rPr lang="en-US" dirty="0"/>
              <a:t>Relying on persistent state across multiple function invocations</a:t>
            </a:r>
          </a:p>
          <a:p>
            <a:pPr lvl="1"/>
            <a:r>
              <a:rPr lang="en-US" dirty="0"/>
              <a:t>Example: Random number generator that relies on static state</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Difference from class 1: locking would not fix the problem</a:t>
            </a:r>
          </a:p>
          <a:p>
            <a:pPr lvl="1"/>
            <a:r>
              <a:rPr lang="en-US" dirty="0"/>
              <a:t>2 threads call rand() simultaneously, both get different results than if only one made a sequence of calls to rand()</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953348" name="Rectangle 4"/>
          <p:cNvSpPr>
            <a:spLocks noChangeArrowheads="1"/>
          </p:cNvSpPr>
          <p:nvPr/>
        </p:nvSpPr>
        <p:spPr bwMode="auto">
          <a:xfrm>
            <a:off x="533400" y="2286000"/>
            <a:ext cx="6726521" cy="295465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a:latin typeface="Courier New" pitchFamily="49" charset="0"/>
              </a:rPr>
              <a:t>static unsigned int next = 1; </a:t>
            </a:r>
          </a:p>
          <a:p>
            <a:endParaRPr lang="en-US" sz="1600" dirty="0">
              <a:solidFill>
                <a:srgbClr val="990000"/>
              </a:solidFill>
              <a:latin typeface="Courier New" pitchFamily="49" charset="0"/>
            </a:endParaRPr>
          </a:p>
          <a:p>
            <a:r>
              <a:rPr lang="en-US" sz="1600" dirty="0">
                <a:solidFill>
                  <a:srgbClr val="990000"/>
                </a:solidFill>
                <a:latin typeface="Courier New" pitchFamily="49" charset="0"/>
              </a:rPr>
              <a:t>/* rand: return pseudo-random integer on 0..32767 */ </a:t>
            </a:r>
            <a:endParaRPr lang="en-US" sz="1600" dirty="0">
              <a:latin typeface="Courier New" pitchFamily="49" charset="0"/>
            </a:endParaRPr>
          </a:p>
          <a:p>
            <a:r>
              <a:rPr lang="en-US" sz="1600" dirty="0">
                <a:latin typeface="Courier New" pitchFamily="49" charset="0"/>
              </a:rPr>
              <a:t>int rand(void) {</a:t>
            </a:r>
          </a:p>
          <a:p>
            <a:r>
              <a:rPr lang="en-US" sz="1600" dirty="0">
                <a:latin typeface="Courier New" pitchFamily="49" charset="0"/>
              </a:rPr>
              <a:t>    next = next*1103515245 + 12345; </a:t>
            </a:r>
          </a:p>
          <a:p>
            <a:r>
              <a:rPr lang="en-US" sz="1600" dirty="0">
                <a:latin typeface="Courier New" pitchFamily="49" charset="0"/>
              </a:rPr>
              <a:t>    return (unsigned int)(next/65536) % 32768; </a:t>
            </a:r>
          </a:p>
          <a:p>
            <a:r>
              <a:rPr lang="en-US" sz="1600" dirty="0">
                <a:latin typeface="Courier New" pitchFamily="49" charset="0"/>
              </a:rPr>
              <a:t>} </a:t>
            </a:r>
          </a:p>
          <a:p>
            <a:r>
              <a:rPr lang="en-US" sz="1600" dirty="0">
                <a:latin typeface="Courier New" pitchFamily="49" charset="0"/>
              </a:rPr>
              <a:t> </a:t>
            </a:r>
          </a:p>
          <a:p>
            <a:r>
              <a:rPr lang="en-US" sz="1600" dirty="0">
                <a:solidFill>
                  <a:srgbClr val="990000"/>
                </a:solidFill>
                <a:latin typeface="Courier New" pitchFamily="49" charset="0"/>
              </a:rPr>
              <a:t>/* </a:t>
            </a:r>
            <a:r>
              <a:rPr lang="en-US" sz="1600" dirty="0" err="1">
                <a:solidFill>
                  <a:srgbClr val="990000"/>
                </a:solidFill>
                <a:latin typeface="Courier New" pitchFamily="49" charset="0"/>
              </a:rPr>
              <a:t>srand</a:t>
            </a:r>
            <a:r>
              <a:rPr lang="en-US" sz="1600" dirty="0">
                <a:solidFill>
                  <a:srgbClr val="990000"/>
                </a:solidFill>
                <a:latin typeface="Courier New" pitchFamily="49" charset="0"/>
              </a:rPr>
              <a:t>: set seed for rand() */ </a:t>
            </a:r>
          </a:p>
          <a:p>
            <a:r>
              <a:rPr lang="en-US" sz="1600" dirty="0">
                <a:latin typeface="Courier New" pitchFamily="49" charset="0"/>
              </a:rPr>
              <a:t>void srand(unsigned int seed) {</a:t>
            </a:r>
          </a:p>
          <a:p>
            <a:r>
              <a:rPr lang="en-US" sz="1600" dirty="0">
                <a:latin typeface="Courier New" pitchFamily="49" charset="0"/>
              </a:rPr>
              <a:t>    next = seed; </a:t>
            </a:r>
          </a:p>
          <a:p>
            <a:r>
              <a:rPr lang="en-US" sz="1600" dirty="0">
                <a:latin typeface="Courier New" pitchFamily="49"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365098" y="493712"/>
            <a:ext cx="8169302" cy="954088"/>
          </a:xfrm>
        </p:spPr>
        <p:txBody>
          <a:bodyPr/>
          <a:lstStyle/>
          <a:p>
            <a:r>
              <a:rPr lang="en-US" dirty="0"/>
              <a:t>Fixing Class 2 Thread-Unsafe Functions</a:t>
            </a:r>
          </a:p>
        </p:txBody>
      </p:sp>
      <p:sp>
        <p:nvSpPr>
          <p:cNvPr id="955395" name="Rectangle 3"/>
          <p:cNvSpPr>
            <a:spLocks noGrp="1" noChangeArrowheads="1"/>
          </p:cNvSpPr>
          <p:nvPr>
            <p:ph type="body" idx="1"/>
          </p:nvPr>
        </p:nvSpPr>
        <p:spPr>
          <a:xfrm>
            <a:off x="381000" y="1677988"/>
            <a:ext cx="8548688" cy="1979612"/>
          </a:xfrm>
        </p:spPr>
        <p:txBody>
          <a:bodyPr/>
          <a:lstStyle/>
          <a:p>
            <a:r>
              <a:rPr lang="en-US" dirty="0"/>
              <a:t>Pass state as part of argument</a:t>
            </a:r>
          </a:p>
          <a:p>
            <a:pPr lvl="1"/>
            <a:r>
              <a:rPr lang="en-US" dirty="0"/>
              <a:t>and, thereby, eliminate static state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buFont typeface="Wingdings" pitchFamily="2" charset="2"/>
              <a:buNone/>
            </a:pPr>
            <a:endParaRPr lang="en-US" dirty="0"/>
          </a:p>
          <a:p>
            <a:r>
              <a:rPr lang="en-US" dirty="0"/>
              <a:t>Requires API change</a:t>
            </a:r>
          </a:p>
          <a:p>
            <a:r>
              <a:rPr lang="en-US" dirty="0"/>
              <a:t>Callers responsible for allocating space for state</a:t>
            </a:r>
            <a:endParaRPr lang="en-US" dirty="0">
              <a:latin typeface="Courier New" pitchFamily="49" charset="0"/>
            </a:endParaRPr>
          </a:p>
        </p:txBody>
      </p:sp>
      <p:sp>
        <p:nvSpPr>
          <p:cNvPr id="955396" name="Rectangle 4"/>
          <p:cNvSpPr>
            <a:spLocks noChangeArrowheads="1"/>
          </p:cNvSpPr>
          <p:nvPr/>
        </p:nvSpPr>
        <p:spPr bwMode="auto">
          <a:xfrm>
            <a:off x="838200" y="2830830"/>
            <a:ext cx="6956852" cy="1969770"/>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solidFill>
                  <a:srgbClr val="990000"/>
                </a:solidFill>
                <a:latin typeface="Courier New" pitchFamily="49" charset="0"/>
              </a:rPr>
              <a:t>/* </a:t>
            </a:r>
            <a:r>
              <a:rPr lang="en-US" sz="1600" dirty="0" err="1">
                <a:solidFill>
                  <a:srgbClr val="990000"/>
                </a:solidFill>
                <a:latin typeface="Courier New" pitchFamily="49" charset="0"/>
              </a:rPr>
              <a:t>rand_r</a:t>
            </a:r>
            <a:r>
              <a:rPr lang="en-US" sz="1600" dirty="0">
                <a:solidFill>
                  <a:srgbClr val="990000"/>
                </a:solidFill>
                <a:latin typeface="Courier New" pitchFamily="49" charset="0"/>
              </a:rPr>
              <a:t> - return pseudo-random integer on 0..32767 */ </a:t>
            </a:r>
          </a:p>
          <a:p>
            <a:r>
              <a:rPr lang="en-US" sz="1600" dirty="0">
                <a:latin typeface="Courier New" pitchFamily="49" charset="0"/>
              </a:rPr>
              <a:t> </a:t>
            </a:r>
          </a:p>
          <a:p>
            <a:r>
              <a:rPr lang="en-US" sz="1600" dirty="0">
                <a:latin typeface="Courier New" pitchFamily="49" charset="0"/>
              </a:rPr>
              <a:t>int rand_r(int *nextp) </a:t>
            </a:r>
          </a:p>
          <a:p>
            <a:r>
              <a:rPr lang="en-US" sz="1600" dirty="0">
                <a:latin typeface="Courier New" pitchFamily="49" charset="0"/>
              </a:rPr>
              <a:t>{ </a:t>
            </a:r>
          </a:p>
          <a:p>
            <a:r>
              <a:rPr lang="en-US" sz="1600" dirty="0">
                <a:latin typeface="Courier New" pitchFamily="49" charset="0"/>
              </a:rPr>
              <a:t>    *nextp = *nextp*1103515245 + 12345; </a:t>
            </a:r>
          </a:p>
          <a:p>
            <a:r>
              <a:rPr lang="en-US" sz="1600" dirty="0">
                <a:latin typeface="Courier New" pitchFamily="49" charset="0"/>
              </a:rPr>
              <a:t>    return (unsigned int)(*nextp/65536) % 32768; </a:t>
            </a:r>
          </a:p>
          <a:p>
            <a:r>
              <a:rPr lang="en-US" sz="1600" dirty="0">
                <a:latin typeface="Courier New" pitchFamily="49" charset="0"/>
              </a:rPr>
              <a:t>} </a:t>
            </a:r>
          </a:p>
          <a:p>
            <a:endParaRPr lang="en-US" sz="1600" dirty="0">
              <a:latin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Thread-Unsafe Functions (Class 3)</a:t>
            </a:r>
          </a:p>
        </p:txBody>
      </p:sp>
      <p:sp>
        <p:nvSpPr>
          <p:cNvPr id="3" name="Content Placeholder 2"/>
          <p:cNvSpPr>
            <a:spLocks noGrp="1"/>
          </p:cNvSpPr>
          <p:nvPr>
            <p:ph idx="1"/>
          </p:nvPr>
        </p:nvSpPr>
        <p:spPr>
          <a:xfrm>
            <a:off x="396876" y="1362075"/>
            <a:ext cx="4252886" cy="4657726"/>
          </a:xfrm>
        </p:spPr>
        <p:txBody>
          <a:bodyPr/>
          <a:lstStyle/>
          <a:p>
            <a:r>
              <a:rPr lang="en-US" dirty="0"/>
              <a:t>Returning a pointer  to a static variable</a:t>
            </a:r>
          </a:p>
          <a:p>
            <a:r>
              <a:rPr lang="en-US" dirty="0"/>
              <a:t>Like class 2, locking inside function would not help</a:t>
            </a:r>
          </a:p>
          <a:p>
            <a:pPr lvl="1"/>
            <a:r>
              <a:rPr lang="en-US" dirty="0"/>
              <a:t>Race between </a:t>
            </a:r>
            <a:r>
              <a:rPr lang="en-US" i="1" dirty="0"/>
              <a:t>use of result</a:t>
            </a:r>
            <a:br>
              <a:rPr lang="en-US" dirty="0"/>
            </a:br>
            <a:r>
              <a:rPr lang="en-US" dirty="0"/>
              <a:t>and calls from another thread</a:t>
            </a:r>
          </a:p>
          <a:p>
            <a:r>
              <a:rPr lang="en-US" dirty="0"/>
              <a:t>Fix: make caller supply</a:t>
            </a:r>
            <a:br>
              <a:rPr lang="en-US" dirty="0"/>
            </a:br>
            <a:r>
              <a:rPr lang="en-US" dirty="0"/>
              <a:t>space for result</a:t>
            </a:r>
          </a:p>
          <a:p>
            <a:pPr lvl="1"/>
            <a:r>
              <a:rPr lang="en-US" dirty="0"/>
              <a:t>Requires API change</a:t>
            </a:r>
            <a:br>
              <a:rPr lang="en-US" dirty="0"/>
            </a:br>
            <a:r>
              <a:rPr lang="en-US" dirty="0"/>
              <a:t>(also like class 2)</a:t>
            </a:r>
          </a:p>
          <a:p>
            <a:pPr lvl="1"/>
            <a:r>
              <a:rPr lang="en-US" dirty="0"/>
              <a:t>Can be awkward for caller:</a:t>
            </a:r>
            <a:br>
              <a:rPr lang="en-US" dirty="0"/>
            </a:br>
            <a:r>
              <a:rPr lang="en-US" dirty="0"/>
              <a:t>how much space is required?</a:t>
            </a:r>
          </a:p>
        </p:txBody>
      </p:sp>
      <p:sp>
        <p:nvSpPr>
          <p:cNvPr id="6" name="Text Box 6"/>
          <p:cNvSpPr txBox="1">
            <a:spLocks noChangeArrowheads="1"/>
          </p:cNvSpPr>
          <p:nvPr/>
        </p:nvSpPr>
        <p:spPr bwMode="auto">
          <a:xfrm>
            <a:off x="4486275" y="1362075"/>
            <a:ext cx="4494239" cy="1969770"/>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a:latin typeface="Courier New" pitchFamily="49" charset="0"/>
              </a:rPr>
              <a:t>/* Convert integer to string */</a:t>
            </a:r>
          </a:p>
          <a:p>
            <a:r>
              <a:rPr lang="en-US" sz="1600" dirty="0">
                <a:latin typeface="Courier New" pitchFamily="49" charset="0"/>
              </a:rPr>
              <a:t>char *</a:t>
            </a:r>
            <a:r>
              <a:rPr lang="en-US" sz="1600" dirty="0" err="1">
                <a:latin typeface="Courier New" pitchFamily="49" charset="0"/>
              </a:rPr>
              <a:t>itoa</a:t>
            </a:r>
            <a:r>
              <a:rPr lang="en-US" sz="1600" dirty="0">
                <a:latin typeface="Courier New" pitchFamily="49" charset="0"/>
              </a:rPr>
              <a:t>(</a:t>
            </a:r>
            <a:r>
              <a:rPr lang="en-US" sz="1600" dirty="0" err="1">
                <a:latin typeface="Courier New" pitchFamily="49" charset="0"/>
              </a:rPr>
              <a:t>int</a:t>
            </a:r>
            <a:r>
              <a:rPr lang="en-US" sz="1600" dirty="0">
                <a:latin typeface="Courier New" pitchFamily="49" charset="0"/>
              </a:rPr>
              <a:t> x)</a:t>
            </a:r>
          </a:p>
          <a:p>
            <a:r>
              <a:rPr lang="en-US" sz="1600" dirty="0">
                <a:latin typeface="Courier New" pitchFamily="49" charset="0"/>
              </a:rPr>
              <a:t>{</a:t>
            </a:r>
          </a:p>
          <a:p>
            <a:r>
              <a:rPr lang="en-US" sz="1600" dirty="0">
                <a:latin typeface="Courier New" pitchFamily="49" charset="0"/>
              </a:rPr>
              <a:t>    static char </a:t>
            </a:r>
            <a:r>
              <a:rPr lang="en-US" sz="1600" dirty="0" err="1">
                <a:latin typeface="Courier New" pitchFamily="49" charset="0"/>
              </a:rPr>
              <a:t>buf</a:t>
            </a:r>
            <a:r>
              <a:rPr lang="en-US" sz="1600" dirty="0">
                <a:latin typeface="Courier New" pitchFamily="49" charset="0"/>
              </a:rPr>
              <a:t>[11];</a:t>
            </a:r>
          </a:p>
          <a:p>
            <a:r>
              <a:rPr lang="en-US" sz="1600" dirty="0">
                <a:latin typeface="Courier New" pitchFamily="49" charset="0"/>
              </a:rPr>
              <a:t>    </a:t>
            </a:r>
            <a:r>
              <a:rPr lang="en-US" sz="1600" dirty="0" err="1">
                <a:latin typeface="Courier New" pitchFamily="49" charset="0"/>
              </a:rPr>
              <a:t>snprintf</a:t>
            </a:r>
            <a:r>
              <a:rPr lang="en-US" sz="1600" dirty="0">
                <a:latin typeface="Courier New" pitchFamily="49" charset="0"/>
              </a:rPr>
              <a:t>(</a:t>
            </a:r>
            <a:r>
              <a:rPr lang="en-US" sz="1600" dirty="0" err="1">
                <a:latin typeface="Courier New" pitchFamily="49" charset="0"/>
              </a:rPr>
              <a:t>buf</a:t>
            </a:r>
            <a:r>
              <a:rPr lang="en-US" sz="1600" dirty="0">
                <a:latin typeface="Courier New" pitchFamily="49" charset="0"/>
              </a:rPr>
              <a:t>, 11, "%d", x);</a:t>
            </a:r>
          </a:p>
          <a:p>
            <a:r>
              <a:rPr lang="en-US" sz="1600" dirty="0">
                <a:latin typeface="Courier New" pitchFamily="49" charset="0"/>
              </a:rPr>
              <a:t>    return </a:t>
            </a:r>
            <a:r>
              <a:rPr lang="en-US" sz="1600" dirty="0" err="1">
                <a:latin typeface="Courier New" pitchFamily="49" charset="0"/>
              </a:rPr>
              <a:t>buf</a:t>
            </a:r>
            <a:r>
              <a:rPr lang="en-US" sz="1600" dirty="0">
                <a:latin typeface="Courier New" pitchFamily="49" charset="0"/>
              </a:rPr>
              <a:t>;</a:t>
            </a:r>
          </a:p>
          <a:p>
            <a:r>
              <a:rPr lang="en-US" sz="1600" dirty="0">
                <a:latin typeface="Courier New" pitchFamily="49" charset="0"/>
              </a:rPr>
              <a:t>}</a:t>
            </a:r>
          </a:p>
          <a:p>
            <a:endParaRPr lang="en-US" sz="1600" dirty="0">
              <a:latin typeface="Courier New" pitchFamily="49" charset="0"/>
            </a:endParaRPr>
          </a:p>
        </p:txBody>
      </p:sp>
      <p:sp>
        <p:nvSpPr>
          <p:cNvPr id="8" name="Text Box 6">
            <a:extLst>
              <a:ext uri="{FF2B5EF4-FFF2-40B4-BE49-F238E27FC236}">
                <a16:creationId xmlns:a16="http://schemas.microsoft.com/office/drawing/2014/main" id="{3C202C67-E903-4D02-B6E7-8AB6295F4E95}"/>
              </a:ext>
            </a:extLst>
          </p:cNvPr>
          <p:cNvSpPr txBox="1">
            <a:spLocks noChangeArrowheads="1"/>
          </p:cNvSpPr>
          <p:nvPr/>
        </p:nvSpPr>
        <p:spPr bwMode="auto">
          <a:xfrm>
            <a:off x="4486275" y="3810000"/>
            <a:ext cx="4494239" cy="1969770"/>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a:latin typeface="Courier New" pitchFamily="49" charset="0"/>
              </a:rPr>
              <a:t>/* Convert integer to string</a:t>
            </a:r>
            <a:br>
              <a:rPr lang="en-US" sz="1600" dirty="0">
                <a:latin typeface="Courier New" pitchFamily="49" charset="0"/>
              </a:rPr>
            </a:br>
            <a:r>
              <a:rPr lang="en-US" sz="1600" dirty="0">
                <a:latin typeface="Courier New" pitchFamily="49" charset="0"/>
              </a:rPr>
              <a:t>   (thread-safe) */</a:t>
            </a:r>
          </a:p>
          <a:p>
            <a:r>
              <a:rPr lang="en-US" sz="1600" dirty="0">
                <a:latin typeface="Courier New" pitchFamily="49" charset="0"/>
              </a:rPr>
              <a:t>void </a:t>
            </a:r>
            <a:r>
              <a:rPr lang="en-US" sz="1600" dirty="0" err="1">
                <a:latin typeface="Courier New" pitchFamily="49" charset="0"/>
              </a:rPr>
              <a:t>itoa_r</a:t>
            </a:r>
            <a:r>
              <a:rPr lang="en-US" sz="1600" dirty="0">
                <a:latin typeface="Courier New" pitchFamily="49" charset="0"/>
              </a:rPr>
              <a:t>(int x, char *</a:t>
            </a:r>
            <a:r>
              <a:rPr lang="en-US" sz="1600" dirty="0" err="1">
                <a:latin typeface="Courier New" pitchFamily="49" charset="0"/>
              </a:rPr>
              <a:t>buf</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bufsz</a:t>
            </a:r>
            <a:r>
              <a:rPr lang="en-US" sz="1600" dirty="0">
                <a:latin typeface="Courier New" pitchFamily="49" charset="0"/>
              </a:rPr>
              <a:t>)</a:t>
            </a:r>
          </a:p>
          <a:p>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snprintf</a:t>
            </a:r>
            <a:r>
              <a:rPr lang="en-US" sz="1600" dirty="0">
                <a:latin typeface="Courier New" pitchFamily="49" charset="0"/>
              </a:rPr>
              <a:t>(</a:t>
            </a:r>
            <a:r>
              <a:rPr lang="en-US" sz="1600" dirty="0" err="1">
                <a:latin typeface="Courier New" pitchFamily="49" charset="0"/>
              </a:rPr>
              <a:t>buf</a:t>
            </a:r>
            <a:r>
              <a:rPr lang="en-US" sz="1600" dirty="0">
                <a:latin typeface="Courier New" pitchFamily="49" charset="0"/>
              </a:rPr>
              <a:t>, </a:t>
            </a:r>
            <a:r>
              <a:rPr lang="en-US" sz="1600" dirty="0" err="1">
                <a:latin typeface="Courier New" pitchFamily="49" charset="0"/>
              </a:rPr>
              <a:t>bufsz</a:t>
            </a:r>
            <a:r>
              <a:rPr lang="en-US" sz="1600" dirty="0">
                <a:latin typeface="Courier New" pitchFamily="49" charset="0"/>
              </a:rPr>
              <a:t>, "%d", x);</a:t>
            </a:r>
          </a:p>
          <a:p>
            <a:r>
              <a:rPr lang="en-US" sz="1600" dirty="0">
                <a:latin typeface="Courier New" pitchFamily="49" charset="0"/>
              </a:rPr>
              <a:t>}</a:t>
            </a:r>
          </a:p>
          <a:p>
            <a:endParaRPr lang="en-US" sz="1600" dirty="0">
              <a:latin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381000" y="493712"/>
            <a:ext cx="6642100" cy="573088"/>
          </a:xfrm>
        </p:spPr>
        <p:txBody>
          <a:bodyPr/>
          <a:lstStyle/>
          <a:p>
            <a:r>
              <a:rPr lang="en-US" dirty="0"/>
              <a:t>Thread-Unsafe Functions (Class 4)</a:t>
            </a:r>
          </a:p>
        </p:txBody>
      </p:sp>
      <p:sp>
        <p:nvSpPr>
          <p:cNvPr id="856067" name="Rectangle 3"/>
          <p:cNvSpPr>
            <a:spLocks noGrp="1" noChangeArrowheads="1"/>
          </p:cNvSpPr>
          <p:nvPr>
            <p:ph type="body" idx="1"/>
          </p:nvPr>
        </p:nvSpPr>
        <p:spPr>
          <a:xfrm>
            <a:off x="366713" y="1252538"/>
            <a:ext cx="8548687" cy="5224462"/>
          </a:xfrm>
        </p:spPr>
        <p:txBody>
          <a:bodyPr/>
          <a:lstStyle/>
          <a:p>
            <a:r>
              <a:rPr lang="en-US" dirty="0"/>
              <a:t>Calling thread-unsafe functions</a:t>
            </a:r>
          </a:p>
          <a:p>
            <a:pPr lvl="1"/>
            <a:r>
              <a:rPr lang="en-US" dirty="0"/>
              <a:t>Any function that uses a class 1, 2, or 3 function internally is just as thread-unsafe as that function itself</a:t>
            </a:r>
          </a:p>
          <a:p>
            <a:pPr lvl="1"/>
            <a:r>
              <a:rPr lang="en-US" dirty="0"/>
              <a:t>This applies transitively</a:t>
            </a:r>
          </a:p>
          <a:p>
            <a:pPr lvl="2">
              <a:buFont typeface="Wingdings" pitchFamily="2" charset="2"/>
              <a:buNone/>
            </a:pPr>
            <a:endParaRPr lang="en-US" dirty="0"/>
          </a:p>
          <a:p>
            <a:r>
              <a:rPr lang="en-US" dirty="0"/>
              <a:t>Only fix is to modify the function to use only thread-safe functions</a:t>
            </a:r>
          </a:p>
          <a:p>
            <a:pPr lvl="1"/>
            <a:r>
              <a:rPr lang="en-US" dirty="0"/>
              <a:t>This may or may not involve API changes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7" name="Rectangle 5"/>
          <p:cNvSpPr>
            <a:spLocks noGrp="1" noChangeArrowheads="1"/>
          </p:cNvSpPr>
          <p:nvPr>
            <p:ph type="title"/>
          </p:nvPr>
        </p:nvSpPr>
        <p:spPr/>
        <p:txBody>
          <a:bodyPr/>
          <a:lstStyle/>
          <a:p>
            <a:r>
              <a:rPr lang="en-US"/>
              <a:t>Thread-Safe Library Functions</a:t>
            </a:r>
          </a:p>
        </p:txBody>
      </p:sp>
      <p:sp>
        <p:nvSpPr>
          <p:cNvPr id="858118" name="Rectangle 6"/>
          <p:cNvSpPr>
            <a:spLocks noGrp="1" noChangeArrowheads="1"/>
          </p:cNvSpPr>
          <p:nvPr>
            <p:ph type="body" idx="1"/>
          </p:nvPr>
        </p:nvSpPr>
        <p:spPr/>
        <p:txBody>
          <a:bodyPr/>
          <a:lstStyle/>
          <a:p>
            <a:r>
              <a:rPr lang="en-US" dirty="0"/>
              <a:t>Most ISO C library functions are thread-safe</a:t>
            </a:r>
          </a:p>
          <a:p>
            <a:pPr lvl="1"/>
            <a:r>
              <a:rPr lang="en-US" dirty="0"/>
              <a:t>Examples: </a:t>
            </a:r>
            <a:r>
              <a:rPr lang="en-US" b="1" dirty="0">
                <a:latin typeface="Courier New" pitchFamily="49" charset="0"/>
              </a:rPr>
              <a:t>malloc</a:t>
            </a:r>
            <a:r>
              <a:rPr lang="en-US" b="1" dirty="0"/>
              <a:t>, </a:t>
            </a:r>
            <a:r>
              <a:rPr lang="en-US" b="1" dirty="0">
                <a:latin typeface="Courier New" pitchFamily="49" charset="0"/>
              </a:rPr>
              <a:t>free</a:t>
            </a:r>
            <a:r>
              <a:rPr lang="en-US" b="1" dirty="0"/>
              <a:t>, </a:t>
            </a:r>
            <a:r>
              <a:rPr lang="en-US" b="1" dirty="0" err="1">
                <a:latin typeface="Courier New" pitchFamily="49" charset="0"/>
              </a:rPr>
              <a:t>printf</a:t>
            </a:r>
            <a:r>
              <a:rPr lang="en-US" b="1" dirty="0"/>
              <a:t>, </a:t>
            </a:r>
            <a:r>
              <a:rPr lang="en-US" b="1" dirty="0" err="1">
                <a:latin typeface="Courier New" pitchFamily="49" charset="0"/>
              </a:rPr>
              <a:t>scanf</a:t>
            </a:r>
            <a:endParaRPr lang="en-US" b="1" dirty="0">
              <a:latin typeface="Courier New" pitchFamily="49" charset="0"/>
            </a:endParaRPr>
          </a:p>
          <a:p>
            <a:pPr lvl="1"/>
            <a:r>
              <a:rPr lang="en-US" dirty="0"/>
              <a:t>Exceptions: </a:t>
            </a:r>
            <a:r>
              <a:rPr lang="en-US" b="1" dirty="0" err="1">
                <a:latin typeface="Courier New" panose="02070309020205020404" pitchFamily="49" charset="0"/>
                <a:cs typeface="Courier New" panose="02070309020205020404" pitchFamily="49" charset="0"/>
              </a:rPr>
              <a:t>strtok</a:t>
            </a:r>
            <a:r>
              <a:rPr lang="en-US" dirty="0"/>
              <a:t>, </a:t>
            </a:r>
            <a:r>
              <a:rPr lang="en-US" b="1" dirty="0">
                <a:latin typeface="Courier New" panose="02070309020205020404" pitchFamily="49" charset="0"/>
                <a:cs typeface="Courier New" panose="02070309020205020404" pitchFamily="49" charset="0"/>
              </a:rPr>
              <a:t>rand</a:t>
            </a:r>
            <a:r>
              <a:rPr lang="en-US" dirty="0"/>
              <a:t>, </a:t>
            </a:r>
            <a:r>
              <a:rPr lang="en-US" b="1" dirty="0" err="1">
                <a:latin typeface="Courier New" panose="02070309020205020404" pitchFamily="49" charset="0"/>
                <a:cs typeface="Courier New" panose="02070309020205020404" pitchFamily="49" charset="0"/>
              </a:rPr>
              <a:t>asctime</a:t>
            </a:r>
            <a:r>
              <a:rPr lang="en-US" dirty="0"/>
              <a:t>, …</a:t>
            </a:r>
          </a:p>
          <a:p>
            <a:r>
              <a:rPr lang="en-US" dirty="0"/>
              <a:t>Many older Unix C library functions are unsafe</a:t>
            </a:r>
          </a:p>
          <a:p>
            <a:pPr lvl="1"/>
            <a:r>
              <a:rPr lang="en-US" dirty="0"/>
              <a:t>There is usually a safe replacement</a:t>
            </a:r>
          </a:p>
        </p:txBody>
      </p:sp>
      <p:sp>
        <p:nvSpPr>
          <p:cNvPr id="858116" name="Text Box 4"/>
          <p:cNvSpPr txBox="1">
            <a:spLocks noChangeArrowheads="1"/>
          </p:cNvSpPr>
          <p:nvPr/>
        </p:nvSpPr>
        <p:spPr bwMode="auto">
          <a:xfrm>
            <a:off x="1114425" y="3429000"/>
            <a:ext cx="6750050" cy="2292935"/>
          </a:xfrm>
          <a:prstGeom prst="rect">
            <a:avLst/>
          </a:prstGeom>
          <a:solidFill>
            <a:srgbClr val="D5F1CF"/>
          </a:solidFill>
          <a:ln w="12700">
            <a:solidFill>
              <a:schemeClr val="tx1"/>
            </a:solidFill>
            <a:miter lim="800000"/>
            <a:headEnd/>
            <a:tailEnd/>
          </a:ln>
          <a:effectLst/>
        </p:spPr>
        <p:txBody>
          <a:bodyPr wrap="square" tIns="0" bIns="0" anchor="ctr">
            <a:spAutoFit/>
          </a:bodyPr>
          <a:lstStyle/>
          <a:p>
            <a:pPr algn="l"/>
            <a:r>
              <a:rPr lang="en-US" sz="1800" dirty="0">
                <a:latin typeface="+mn-lt"/>
              </a:rPr>
              <a:t>Thread-unsafe function	Class	Reentrant version</a:t>
            </a:r>
          </a:p>
          <a:p>
            <a:pPr algn="l">
              <a:spcBef>
                <a:spcPts val="600"/>
              </a:spcBef>
            </a:pPr>
            <a:r>
              <a:rPr lang="en-US" sz="1800" dirty="0" err="1">
                <a:latin typeface="Courier New" pitchFamily="49" charset="0"/>
              </a:rPr>
              <a:t>asctime</a:t>
            </a:r>
            <a:r>
              <a:rPr lang="en-US" sz="1800" dirty="0">
                <a:latin typeface="Courier New" pitchFamily="49" charset="0"/>
              </a:rPr>
              <a:t>		 3	</a:t>
            </a:r>
            <a:r>
              <a:rPr lang="en-US" sz="1800" dirty="0" err="1">
                <a:latin typeface="Courier New" pitchFamily="49" charset="0"/>
              </a:rPr>
              <a:t>strftime</a:t>
            </a:r>
            <a:endParaRPr lang="en-US" sz="1800" dirty="0">
              <a:latin typeface="Courier New" pitchFamily="49" charset="0"/>
            </a:endParaRPr>
          </a:p>
          <a:p>
            <a:pPr algn="l"/>
            <a:r>
              <a:rPr lang="en-US" sz="1800" dirty="0" err="1">
                <a:latin typeface="Courier New" pitchFamily="49" charset="0"/>
              </a:rPr>
              <a:t>ctime</a:t>
            </a:r>
            <a:r>
              <a:rPr lang="en-US" sz="1800" dirty="0">
                <a:latin typeface="Courier New" pitchFamily="49" charset="0"/>
              </a:rPr>
              <a:t>			 3	</a:t>
            </a:r>
            <a:r>
              <a:rPr lang="en-US" sz="1800" dirty="0" err="1">
                <a:latin typeface="Courier New" pitchFamily="49" charset="0"/>
              </a:rPr>
              <a:t>strftime</a:t>
            </a:r>
            <a:endParaRPr lang="en-US" sz="1800" dirty="0">
              <a:latin typeface="Courier New" pitchFamily="49" charset="0"/>
            </a:endParaRPr>
          </a:p>
          <a:p>
            <a:r>
              <a:rPr lang="en-US" sz="1800" dirty="0" err="1">
                <a:latin typeface="Courier New" pitchFamily="49" charset="0"/>
              </a:rPr>
              <a:t>localtime</a:t>
            </a:r>
            <a:r>
              <a:rPr lang="en-US" sz="1800" dirty="0">
                <a:latin typeface="Courier New" pitchFamily="49" charset="0"/>
              </a:rPr>
              <a:t>		 3	</a:t>
            </a:r>
            <a:r>
              <a:rPr lang="en-US" sz="1800" dirty="0" err="1">
                <a:latin typeface="Courier New" pitchFamily="49" charset="0"/>
              </a:rPr>
              <a:t>strftime</a:t>
            </a:r>
            <a:endParaRPr lang="en-US" sz="1800" dirty="0">
              <a:latin typeface="Courier New" pitchFamily="49" charset="0"/>
            </a:endParaRPr>
          </a:p>
          <a:p>
            <a:r>
              <a:rPr lang="en-US" sz="1800" dirty="0" err="1">
                <a:latin typeface="Courier New" pitchFamily="49" charset="0"/>
              </a:rPr>
              <a:t>gethostbyname</a:t>
            </a:r>
            <a:r>
              <a:rPr lang="en-US" sz="1800" dirty="0">
                <a:latin typeface="Courier New" pitchFamily="49" charset="0"/>
              </a:rPr>
              <a:t>		 3	</a:t>
            </a:r>
            <a:r>
              <a:rPr lang="en-US" sz="1800" dirty="0" err="1">
                <a:latin typeface="Courier New" pitchFamily="49" charset="0"/>
              </a:rPr>
              <a:t>getaddrinfo</a:t>
            </a:r>
            <a:endParaRPr lang="en-US" sz="1800" dirty="0">
              <a:latin typeface="Courier New" pitchFamily="49" charset="0"/>
            </a:endParaRPr>
          </a:p>
          <a:p>
            <a:pPr algn="l"/>
            <a:r>
              <a:rPr lang="en-US" sz="1800" dirty="0" err="1">
                <a:latin typeface="Courier New" pitchFamily="49" charset="0"/>
              </a:rPr>
              <a:t>gethostbyaddr</a:t>
            </a:r>
            <a:r>
              <a:rPr lang="en-US" sz="1800" dirty="0">
                <a:latin typeface="Courier New" pitchFamily="49" charset="0"/>
              </a:rPr>
              <a:t>		 3	</a:t>
            </a:r>
            <a:r>
              <a:rPr lang="en-US" sz="1800" dirty="0" err="1">
                <a:latin typeface="Courier New" pitchFamily="49" charset="0"/>
              </a:rPr>
              <a:t>getnameinfo</a:t>
            </a:r>
            <a:endParaRPr lang="en-US" sz="1800" dirty="0">
              <a:latin typeface="Courier New" pitchFamily="49" charset="0"/>
            </a:endParaRPr>
          </a:p>
          <a:p>
            <a:pPr algn="l"/>
            <a:r>
              <a:rPr lang="en-US" sz="1800" dirty="0" err="1">
                <a:latin typeface="Courier New" pitchFamily="49" charset="0"/>
              </a:rPr>
              <a:t>inet_ntoa</a:t>
            </a:r>
            <a:r>
              <a:rPr lang="en-US" sz="1800" dirty="0">
                <a:latin typeface="Courier New" pitchFamily="49" charset="0"/>
              </a:rPr>
              <a:t>		 3	</a:t>
            </a:r>
            <a:r>
              <a:rPr lang="en-US" sz="1800" dirty="0" err="1">
                <a:latin typeface="Courier New" pitchFamily="49" charset="0"/>
              </a:rPr>
              <a:t>getnameinfo</a:t>
            </a:r>
            <a:endParaRPr lang="en-US" sz="1800" dirty="0">
              <a:latin typeface="Courier New" pitchFamily="49" charset="0"/>
            </a:endParaRPr>
          </a:p>
          <a:p>
            <a:pPr algn="l"/>
            <a:r>
              <a:rPr lang="en-US" sz="1800" dirty="0">
                <a:latin typeface="Courier New" pitchFamily="49" charset="0"/>
              </a:rPr>
              <a:t>rand			 2	</a:t>
            </a:r>
            <a:r>
              <a:rPr lang="en-US" sz="1800" dirty="0" err="1">
                <a:latin typeface="Courier New" pitchFamily="49" charset="0"/>
              </a:rPr>
              <a:t>rand_r</a:t>
            </a:r>
            <a:r>
              <a:rPr lang="en-US" sz="1800" dirty="0">
                <a:latin typeface="Courier New" pitchFamily="49" charset="0"/>
              </a:rPr>
              <a:t>*</a:t>
            </a:r>
          </a:p>
        </p:txBody>
      </p:sp>
      <p:sp>
        <p:nvSpPr>
          <p:cNvPr id="2" name="TextBox 1">
            <a:extLst>
              <a:ext uri="{FF2B5EF4-FFF2-40B4-BE49-F238E27FC236}">
                <a16:creationId xmlns:a16="http://schemas.microsoft.com/office/drawing/2014/main" id="{2DA34743-6AC0-4A6F-8AA5-DA4EC58D202D}"/>
              </a:ext>
            </a:extLst>
          </p:cNvPr>
          <p:cNvSpPr txBox="1"/>
          <p:nvPr/>
        </p:nvSpPr>
        <p:spPr>
          <a:xfrm>
            <a:off x="4479925" y="6236912"/>
            <a:ext cx="4435475" cy="523220"/>
          </a:xfrm>
          <a:prstGeom prst="rect">
            <a:avLst/>
          </a:prstGeom>
          <a:noFill/>
        </p:spPr>
        <p:txBody>
          <a:bodyPr wrap="square" rtlCol="0">
            <a:spAutoFit/>
          </a:bodyPr>
          <a:lstStyle/>
          <a:p>
            <a:pPr marL="182880" indent="-182880"/>
            <a:r>
              <a:rPr lang="en-US" sz="1400" dirty="0">
                <a:latin typeface="Calibri" pitchFamily="34" charset="0"/>
              </a:rPr>
              <a:t>* </a:t>
            </a:r>
            <a:r>
              <a:rPr lang="en-US" sz="1400" i="1" dirty="0">
                <a:latin typeface="Calibri" pitchFamily="34" charset="0"/>
              </a:rPr>
              <a:t>The C library’s random number generators are all old and not very “strong”. Use a modern CSPRNG instead.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1" name="Rectangle 5"/>
          <p:cNvSpPr>
            <a:spLocks noGrp="1" noChangeArrowheads="1"/>
          </p:cNvSpPr>
          <p:nvPr>
            <p:ph type="title"/>
          </p:nvPr>
        </p:nvSpPr>
        <p:spPr>
          <a:xfrm>
            <a:off x="277508" y="427727"/>
            <a:ext cx="7592093" cy="762000"/>
          </a:xfrm>
        </p:spPr>
        <p:txBody>
          <a:bodyPr/>
          <a:lstStyle/>
          <a:p>
            <a:r>
              <a:rPr lang="en-US" dirty="0"/>
              <a:t>Races</a:t>
            </a:r>
          </a:p>
        </p:txBody>
      </p:sp>
      <p:sp>
        <p:nvSpPr>
          <p:cNvPr id="859142" name="Rectangle 6"/>
          <p:cNvSpPr>
            <a:spLocks noGrp="1" noChangeArrowheads="1"/>
          </p:cNvSpPr>
          <p:nvPr>
            <p:ph type="body" idx="1"/>
          </p:nvPr>
        </p:nvSpPr>
        <p:spPr>
          <a:xfrm>
            <a:off x="290513" y="1220788"/>
            <a:ext cx="8853487" cy="5224462"/>
          </a:xfrm>
        </p:spPr>
        <p:txBody>
          <a:bodyPr/>
          <a:lstStyle/>
          <a:p>
            <a:r>
              <a:rPr lang="en-US" dirty="0"/>
              <a:t>A </a:t>
            </a:r>
            <a:r>
              <a:rPr lang="en-US" i="1" dirty="0">
                <a:solidFill>
                  <a:srgbClr val="C00000"/>
                </a:solidFill>
              </a:rPr>
              <a:t>race</a:t>
            </a:r>
            <a:r>
              <a:rPr lang="en-US" i="1" dirty="0">
                <a:solidFill>
                  <a:srgbClr val="FF0000"/>
                </a:solidFill>
              </a:rPr>
              <a:t> </a:t>
            </a:r>
            <a:r>
              <a:rPr lang="en-US" dirty="0"/>
              <a:t>occurs when correctness of the program depends on one thread reaching point x before another thread reaches point y</a:t>
            </a:r>
          </a:p>
        </p:txBody>
      </p:sp>
      <p:sp>
        <p:nvSpPr>
          <p:cNvPr id="859140" name="Rectangle 4"/>
          <p:cNvSpPr>
            <a:spLocks noChangeArrowheads="1"/>
          </p:cNvSpPr>
          <p:nvPr/>
        </p:nvSpPr>
        <p:spPr bwMode="auto">
          <a:xfrm>
            <a:off x="720684" y="2229685"/>
            <a:ext cx="5368777" cy="4185761"/>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latin typeface="Courier New" pitchFamily="49" charset="0"/>
              </a:rPr>
              <a:t>int </a:t>
            </a:r>
            <a:r>
              <a:rPr lang="en-US" sz="1600" dirty="0" err="1">
                <a:latin typeface="Courier New" pitchFamily="49" charset="0"/>
              </a:rPr>
              <a:t>cnt</a:t>
            </a:r>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int main(int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t1, t2;</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(&amp;t1, NULL, thread, NULL);</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(&amp;t2, NULL, thread, NULL);</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(t1, NULL);</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(t2, NULL);</a:t>
            </a:r>
          </a:p>
          <a:p>
            <a:r>
              <a:rPr lang="en-US" sz="1600" dirty="0">
                <a:latin typeface="Courier New" pitchFamily="49" charset="0"/>
              </a:rPr>
              <a:t>  return (counter != 20000);</a:t>
            </a:r>
          </a:p>
          <a:p>
            <a:r>
              <a:rPr lang="en-US" sz="1600" dirty="0">
                <a:latin typeface="Courier New" pitchFamily="49" charset="0"/>
              </a:rPr>
              <a:t>}</a:t>
            </a:r>
          </a:p>
          <a:p>
            <a:endParaRPr lang="en-US" sz="1600" dirty="0">
              <a:latin typeface="Courier New" pitchFamily="49" charset="0"/>
            </a:endParaRPr>
          </a:p>
          <a:p>
            <a:r>
              <a:rPr lang="en-US" sz="1600" dirty="0">
                <a:solidFill>
                  <a:srgbClr val="990000"/>
                </a:solidFill>
                <a:latin typeface="Courier New" pitchFamily="49" charset="0"/>
              </a:rPr>
              <a:t>/* thread routine */</a:t>
            </a: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for (int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10000;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cnt</a:t>
            </a:r>
            <a:r>
              <a:rPr lang="en-US" sz="1600" dirty="0">
                <a:latin typeface="Courier New" pitchFamily="49" charset="0"/>
              </a:rPr>
              <a:t>++;</a:t>
            </a:r>
          </a:p>
          <a:p>
            <a:r>
              <a:rPr lang="en-US" sz="1600" dirty="0">
                <a:latin typeface="Courier New" pitchFamily="49" charset="0"/>
              </a:rPr>
              <a:t>  return NULL;</a:t>
            </a:r>
          </a:p>
          <a:p>
            <a:r>
              <a:rPr lang="en-US" sz="1600" dirty="0">
                <a:latin typeface="Courier New" pitchFamily="49" charset="0"/>
              </a:rPr>
              <a:t>}</a:t>
            </a:r>
          </a:p>
        </p:txBody>
      </p:sp>
      <p:grpSp>
        <p:nvGrpSpPr>
          <p:cNvPr id="90" name="Group 89">
            <a:extLst>
              <a:ext uri="{FF2B5EF4-FFF2-40B4-BE49-F238E27FC236}">
                <a16:creationId xmlns:a16="http://schemas.microsoft.com/office/drawing/2014/main" id="{552357BF-5E17-4C6D-B848-5CB2DCEA9E41}"/>
              </a:ext>
            </a:extLst>
          </p:cNvPr>
          <p:cNvGrpSpPr/>
          <p:nvPr/>
        </p:nvGrpSpPr>
        <p:grpSpPr>
          <a:xfrm>
            <a:off x="3489102" y="2024876"/>
            <a:ext cx="5616938" cy="4776747"/>
            <a:chOff x="783862" y="1395453"/>
            <a:chExt cx="5616938" cy="4776747"/>
          </a:xfrm>
        </p:grpSpPr>
        <p:sp>
          <p:nvSpPr>
            <p:cNvPr id="91" name="Rectangle 90">
              <a:extLst>
                <a:ext uri="{FF2B5EF4-FFF2-40B4-BE49-F238E27FC236}">
                  <a16:creationId xmlns:a16="http://schemas.microsoft.com/office/drawing/2014/main" id="{041106E2-C717-49DA-9FC7-C9CB87C2C41F}"/>
                </a:ext>
              </a:extLst>
            </p:cNvPr>
            <p:cNvSpPr/>
            <p:nvPr/>
          </p:nvSpPr>
          <p:spPr bwMode="auto">
            <a:xfrm>
              <a:off x="783862" y="1395453"/>
              <a:ext cx="5616938" cy="4776747"/>
            </a:xfrm>
            <a:prstGeom prst="rect">
              <a:avLst/>
            </a:prstGeom>
            <a:solidFill>
              <a:schemeClr val="bg1">
                <a:lumMod val="95000"/>
              </a:schemeClr>
            </a:solidFill>
            <a:ln w="3175">
              <a:solidFill>
                <a:schemeClr val="tx1">
                  <a:lumMod val="50000"/>
                  <a:lumOff val="50000"/>
                </a:schemeClr>
              </a:solidFill>
              <a:round/>
              <a:headEnd/>
              <a:tailEnd/>
            </a:ln>
            <a:effectLst/>
          </p:spPr>
          <p:txBody>
            <a:bodyPr wrap="none" rtlCol="0" anchor="ctr">
              <a:spAutoFit/>
            </a:bodyPr>
            <a:lstStyle/>
            <a:p>
              <a:pPr algn="ctr"/>
              <a:endParaRPr lang="en-US"/>
            </a:p>
          </p:txBody>
        </p:sp>
        <p:sp>
          <p:nvSpPr>
            <p:cNvPr id="92" name="Rectangle 91">
              <a:extLst>
                <a:ext uri="{FF2B5EF4-FFF2-40B4-BE49-F238E27FC236}">
                  <a16:creationId xmlns:a16="http://schemas.microsoft.com/office/drawing/2014/main" id="{B71AC385-0319-42C9-9829-D7B4E034E997}"/>
                </a:ext>
              </a:extLst>
            </p:cNvPr>
            <p:cNvSpPr/>
            <p:nvPr/>
          </p:nvSpPr>
          <p:spPr bwMode="auto">
            <a:xfrm>
              <a:off x="2109747" y="2946758"/>
              <a:ext cx="2039112" cy="1965960"/>
            </a:xfrm>
            <a:prstGeom prst="rect">
              <a:avLst/>
            </a:prstGeom>
            <a:solidFill>
              <a:srgbClr val="F1C7C7"/>
            </a:solidFill>
            <a:ln w="25400">
              <a:noFill/>
              <a:round/>
              <a:headEnd/>
              <a:tailEnd/>
            </a:ln>
            <a:effectLst/>
          </p:spPr>
          <p:txBody>
            <a:bodyPr wrap="none" rtlCol="0" anchor="ctr">
              <a:spAutoFit/>
            </a:bodyPr>
            <a:lstStyle/>
            <a:p>
              <a:pPr algn="ctr"/>
              <a:endParaRPr lang="en-US"/>
            </a:p>
          </p:txBody>
        </p:sp>
        <p:sp>
          <p:nvSpPr>
            <p:cNvPr id="93" name="Line 4">
              <a:extLst>
                <a:ext uri="{FF2B5EF4-FFF2-40B4-BE49-F238E27FC236}">
                  <a16:creationId xmlns:a16="http://schemas.microsoft.com/office/drawing/2014/main" id="{F1E5AB38-0389-420A-BA9A-5D6C35C0D9BE}"/>
                </a:ext>
              </a:extLst>
            </p:cNvPr>
            <p:cNvSpPr>
              <a:spLocks noChangeAspect="1" noChangeShapeType="1"/>
            </p:cNvSpPr>
            <p:nvPr/>
          </p:nvSpPr>
          <p:spPr bwMode="auto">
            <a:xfrm flipV="1">
              <a:off x="1339501" y="5664200"/>
              <a:ext cx="3810000" cy="0"/>
            </a:xfrm>
            <a:prstGeom prst="line">
              <a:avLst/>
            </a:prstGeom>
            <a:noFill/>
            <a:ln w="12700">
              <a:solidFill>
                <a:schemeClr val="tx1"/>
              </a:solidFill>
              <a:round/>
              <a:headEnd/>
              <a:tailEnd/>
            </a:ln>
            <a:effectLst/>
          </p:spPr>
          <p:txBody>
            <a:bodyPr anchor="ctr">
              <a:spAutoFit/>
            </a:bodyPr>
            <a:lstStyle/>
            <a:p>
              <a:endParaRPr lang="en-US" sz="2000" dirty="0">
                <a:latin typeface="Calibri" pitchFamily="34" charset="0"/>
              </a:endParaRPr>
            </a:p>
          </p:txBody>
        </p:sp>
        <p:sp>
          <p:nvSpPr>
            <p:cNvPr id="94" name="Line 5">
              <a:extLst>
                <a:ext uri="{FF2B5EF4-FFF2-40B4-BE49-F238E27FC236}">
                  <a16:creationId xmlns:a16="http://schemas.microsoft.com/office/drawing/2014/main" id="{19978D15-D4E8-41C4-80C0-91AF3E31EF5D}"/>
                </a:ext>
              </a:extLst>
            </p:cNvPr>
            <p:cNvSpPr>
              <a:spLocks noChangeAspect="1" noChangeShapeType="1"/>
            </p:cNvSpPr>
            <p:nvPr/>
          </p:nvSpPr>
          <p:spPr bwMode="auto">
            <a:xfrm flipH="1" flipV="1">
              <a:off x="1339501" y="1824038"/>
              <a:ext cx="0" cy="3840162"/>
            </a:xfrm>
            <a:prstGeom prst="line">
              <a:avLst/>
            </a:prstGeom>
            <a:noFill/>
            <a:ln w="12700">
              <a:solidFill>
                <a:schemeClr val="tx1"/>
              </a:solidFill>
              <a:round/>
              <a:headEnd/>
              <a:tailEnd/>
            </a:ln>
            <a:effectLst/>
          </p:spPr>
          <p:txBody>
            <a:bodyPr anchor="ctr">
              <a:spAutoFit/>
            </a:bodyPr>
            <a:lstStyle/>
            <a:p>
              <a:endParaRPr lang="en-US" sz="2000" dirty="0">
                <a:latin typeface="Calibri" pitchFamily="34" charset="0"/>
              </a:endParaRPr>
            </a:p>
          </p:txBody>
        </p:sp>
        <p:sp>
          <p:nvSpPr>
            <p:cNvPr id="95" name="Text Box 6">
              <a:extLst>
                <a:ext uri="{FF2B5EF4-FFF2-40B4-BE49-F238E27FC236}">
                  <a16:creationId xmlns:a16="http://schemas.microsoft.com/office/drawing/2014/main" id="{BE942842-6F28-4FFC-A834-302AB8B35160}"/>
                </a:ext>
              </a:extLst>
            </p:cNvPr>
            <p:cNvSpPr txBox="1">
              <a:spLocks noChangeAspect="1" noChangeArrowheads="1"/>
            </p:cNvSpPr>
            <p:nvPr/>
          </p:nvSpPr>
          <p:spPr bwMode="auto">
            <a:xfrm>
              <a:off x="1493488" y="5667375"/>
              <a:ext cx="433132"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H</a:t>
              </a:r>
              <a:r>
                <a:rPr lang="en-US" sz="2000" baseline="-25000" dirty="0">
                  <a:latin typeface="Calibri" pitchFamily="34" charset="0"/>
                </a:rPr>
                <a:t>1</a:t>
              </a:r>
              <a:endParaRPr lang="en-US" sz="2000" dirty="0">
                <a:latin typeface="Calibri" pitchFamily="34" charset="0"/>
              </a:endParaRPr>
            </a:p>
          </p:txBody>
        </p:sp>
        <p:sp>
          <p:nvSpPr>
            <p:cNvPr id="96" name="Text Box 7">
              <a:extLst>
                <a:ext uri="{FF2B5EF4-FFF2-40B4-BE49-F238E27FC236}">
                  <a16:creationId xmlns:a16="http://schemas.microsoft.com/office/drawing/2014/main" id="{5995DE8A-5648-43FF-8C1B-8935391683D4}"/>
                </a:ext>
              </a:extLst>
            </p:cNvPr>
            <p:cNvSpPr txBox="1">
              <a:spLocks noChangeAspect="1" noChangeArrowheads="1"/>
            </p:cNvSpPr>
            <p:nvPr/>
          </p:nvSpPr>
          <p:spPr bwMode="auto">
            <a:xfrm>
              <a:off x="2190401" y="5667375"/>
              <a:ext cx="380232"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L</a:t>
              </a:r>
              <a:r>
                <a:rPr lang="en-US" sz="2000" baseline="-25000" dirty="0">
                  <a:latin typeface="Calibri" pitchFamily="34" charset="0"/>
                </a:rPr>
                <a:t>1</a:t>
              </a:r>
              <a:endParaRPr lang="en-US" sz="2000" dirty="0">
                <a:latin typeface="Calibri" pitchFamily="34" charset="0"/>
              </a:endParaRPr>
            </a:p>
          </p:txBody>
        </p:sp>
        <p:sp>
          <p:nvSpPr>
            <p:cNvPr id="97" name="Text Box 8">
              <a:extLst>
                <a:ext uri="{FF2B5EF4-FFF2-40B4-BE49-F238E27FC236}">
                  <a16:creationId xmlns:a16="http://schemas.microsoft.com/office/drawing/2014/main" id="{D3D24F65-17F2-47CD-A1FC-268F34DEF4EF}"/>
                </a:ext>
              </a:extLst>
            </p:cNvPr>
            <p:cNvSpPr txBox="1">
              <a:spLocks noChangeAspect="1" noChangeArrowheads="1"/>
            </p:cNvSpPr>
            <p:nvPr/>
          </p:nvSpPr>
          <p:spPr bwMode="auto">
            <a:xfrm>
              <a:off x="2890488" y="5667375"/>
              <a:ext cx="437940"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U</a:t>
              </a:r>
              <a:r>
                <a:rPr lang="en-US" sz="2000" baseline="-25000" dirty="0">
                  <a:latin typeface="Calibri" pitchFamily="34" charset="0"/>
                </a:rPr>
                <a:t>1</a:t>
              </a:r>
              <a:endParaRPr lang="en-US" sz="2000" dirty="0">
                <a:latin typeface="Calibri" pitchFamily="34" charset="0"/>
              </a:endParaRPr>
            </a:p>
          </p:txBody>
        </p:sp>
        <p:sp>
          <p:nvSpPr>
            <p:cNvPr id="98" name="Text Box 9">
              <a:extLst>
                <a:ext uri="{FF2B5EF4-FFF2-40B4-BE49-F238E27FC236}">
                  <a16:creationId xmlns:a16="http://schemas.microsoft.com/office/drawing/2014/main" id="{916B722F-627C-4A8C-8618-27213C7E4C11}"/>
                </a:ext>
              </a:extLst>
            </p:cNvPr>
            <p:cNvSpPr txBox="1">
              <a:spLocks noChangeAspect="1" noChangeArrowheads="1"/>
            </p:cNvSpPr>
            <p:nvPr/>
          </p:nvSpPr>
          <p:spPr bwMode="auto">
            <a:xfrm>
              <a:off x="3608038" y="5667375"/>
              <a:ext cx="393056"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S</a:t>
              </a:r>
              <a:r>
                <a:rPr lang="en-US" sz="2000" baseline="-25000" dirty="0">
                  <a:latin typeface="Calibri" pitchFamily="34" charset="0"/>
                </a:rPr>
                <a:t>1</a:t>
              </a:r>
              <a:endParaRPr lang="en-US" sz="2000" dirty="0">
                <a:latin typeface="Calibri" pitchFamily="34" charset="0"/>
              </a:endParaRPr>
            </a:p>
          </p:txBody>
        </p:sp>
        <p:sp>
          <p:nvSpPr>
            <p:cNvPr id="99" name="Text Box 10">
              <a:extLst>
                <a:ext uri="{FF2B5EF4-FFF2-40B4-BE49-F238E27FC236}">
                  <a16:creationId xmlns:a16="http://schemas.microsoft.com/office/drawing/2014/main" id="{03160763-5E4B-4883-85FA-6F11759DE73E}"/>
                </a:ext>
              </a:extLst>
            </p:cNvPr>
            <p:cNvSpPr txBox="1">
              <a:spLocks noChangeAspect="1" noChangeArrowheads="1"/>
            </p:cNvSpPr>
            <p:nvPr/>
          </p:nvSpPr>
          <p:spPr bwMode="auto">
            <a:xfrm>
              <a:off x="4333526" y="5667375"/>
              <a:ext cx="397866"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T</a:t>
              </a:r>
              <a:r>
                <a:rPr lang="en-US" sz="2000" baseline="-25000" dirty="0">
                  <a:latin typeface="Calibri" pitchFamily="34" charset="0"/>
                </a:rPr>
                <a:t>1</a:t>
              </a:r>
              <a:endParaRPr lang="en-US" sz="2000" dirty="0">
                <a:latin typeface="Calibri" pitchFamily="34" charset="0"/>
              </a:endParaRPr>
            </a:p>
          </p:txBody>
        </p:sp>
        <p:sp>
          <p:nvSpPr>
            <p:cNvPr id="100" name="Text Box 11">
              <a:extLst>
                <a:ext uri="{FF2B5EF4-FFF2-40B4-BE49-F238E27FC236}">
                  <a16:creationId xmlns:a16="http://schemas.microsoft.com/office/drawing/2014/main" id="{285CB6F5-C7D7-429F-8704-EBA441607618}"/>
                </a:ext>
              </a:extLst>
            </p:cNvPr>
            <p:cNvSpPr txBox="1">
              <a:spLocks noChangeAspect="1" noChangeArrowheads="1"/>
            </p:cNvSpPr>
            <p:nvPr/>
          </p:nvSpPr>
          <p:spPr bwMode="auto">
            <a:xfrm>
              <a:off x="958501" y="5108575"/>
              <a:ext cx="433132"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H</a:t>
              </a:r>
              <a:r>
                <a:rPr lang="en-US" sz="2000" baseline="-25000" dirty="0">
                  <a:latin typeface="Calibri" pitchFamily="34" charset="0"/>
                </a:rPr>
                <a:t>2</a:t>
              </a:r>
              <a:endParaRPr lang="en-US" sz="2000" dirty="0">
                <a:latin typeface="Calibri" pitchFamily="34" charset="0"/>
              </a:endParaRPr>
            </a:p>
          </p:txBody>
        </p:sp>
        <p:sp>
          <p:nvSpPr>
            <p:cNvPr id="101" name="Text Box 12">
              <a:extLst>
                <a:ext uri="{FF2B5EF4-FFF2-40B4-BE49-F238E27FC236}">
                  <a16:creationId xmlns:a16="http://schemas.microsoft.com/office/drawing/2014/main" id="{522C4244-0605-4179-818E-4DB09751C052}"/>
                </a:ext>
              </a:extLst>
            </p:cNvPr>
            <p:cNvSpPr txBox="1">
              <a:spLocks noChangeAspect="1" noChangeArrowheads="1"/>
            </p:cNvSpPr>
            <p:nvPr/>
          </p:nvSpPr>
          <p:spPr bwMode="auto">
            <a:xfrm>
              <a:off x="987076" y="4413250"/>
              <a:ext cx="380232"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L</a:t>
              </a:r>
              <a:r>
                <a:rPr lang="en-US" sz="2000" baseline="-25000" dirty="0">
                  <a:latin typeface="Calibri" pitchFamily="34" charset="0"/>
                </a:rPr>
                <a:t>2</a:t>
              </a:r>
              <a:endParaRPr lang="en-US" sz="2000" dirty="0">
                <a:latin typeface="Calibri" pitchFamily="34" charset="0"/>
              </a:endParaRPr>
            </a:p>
          </p:txBody>
        </p:sp>
        <p:sp>
          <p:nvSpPr>
            <p:cNvPr id="102" name="Text Box 13">
              <a:extLst>
                <a:ext uri="{FF2B5EF4-FFF2-40B4-BE49-F238E27FC236}">
                  <a16:creationId xmlns:a16="http://schemas.microsoft.com/office/drawing/2014/main" id="{7F95FA70-772A-4B9F-8AC4-754F69E60F58}"/>
                </a:ext>
              </a:extLst>
            </p:cNvPr>
            <p:cNvSpPr txBox="1">
              <a:spLocks noChangeAspect="1" noChangeArrowheads="1"/>
            </p:cNvSpPr>
            <p:nvPr/>
          </p:nvSpPr>
          <p:spPr bwMode="auto">
            <a:xfrm>
              <a:off x="958501" y="3692525"/>
              <a:ext cx="437940"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U</a:t>
              </a:r>
              <a:r>
                <a:rPr lang="en-US" sz="2000" baseline="-25000" dirty="0">
                  <a:latin typeface="Calibri" pitchFamily="34" charset="0"/>
                </a:rPr>
                <a:t>2</a:t>
              </a:r>
              <a:endParaRPr lang="en-US" sz="2000" dirty="0">
                <a:latin typeface="Calibri" pitchFamily="34" charset="0"/>
              </a:endParaRPr>
            </a:p>
          </p:txBody>
        </p:sp>
        <p:sp>
          <p:nvSpPr>
            <p:cNvPr id="103" name="Text Box 14">
              <a:extLst>
                <a:ext uri="{FF2B5EF4-FFF2-40B4-BE49-F238E27FC236}">
                  <a16:creationId xmlns:a16="http://schemas.microsoft.com/office/drawing/2014/main" id="{F3325CAB-400F-4538-BF2F-1625246DD13E}"/>
                </a:ext>
              </a:extLst>
            </p:cNvPr>
            <p:cNvSpPr txBox="1">
              <a:spLocks noChangeAspect="1" noChangeArrowheads="1"/>
            </p:cNvSpPr>
            <p:nvPr/>
          </p:nvSpPr>
          <p:spPr bwMode="auto">
            <a:xfrm>
              <a:off x="969613" y="3011488"/>
              <a:ext cx="393056"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S</a:t>
              </a:r>
              <a:r>
                <a:rPr lang="en-US" sz="2000" baseline="-25000" dirty="0">
                  <a:latin typeface="Calibri" pitchFamily="34" charset="0"/>
                </a:rPr>
                <a:t>2</a:t>
              </a:r>
              <a:endParaRPr lang="en-US" sz="2000" dirty="0">
                <a:latin typeface="Calibri" pitchFamily="34" charset="0"/>
              </a:endParaRPr>
            </a:p>
          </p:txBody>
        </p:sp>
        <p:sp>
          <p:nvSpPr>
            <p:cNvPr id="104" name="Text Box 15">
              <a:extLst>
                <a:ext uri="{FF2B5EF4-FFF2-40B4-BE49-F238E27FC236}">
                  <a16:creationId xmlns:a16="http://schemas.microsoft.com/office/drawing/2014/main" id="{1A15851B-99BC-4247-9CD5-44E416824647}"/>
                </a:ext>
              </a:extLst>
            </p:cNvPr>
            <p:cNvSpPr txBox="1">
              <a:spLocks noChangeAspect="1" noChangeArrowheads="1"/>
            </p:cNvSpPr>
            <p:nvPr/>
          </p:nvSpPr>
          <p:spPr bwMode="auto">
            <a:xfrm>
              <a:off x="980726" y="2292350"/>
              <a:ext cx="397866"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T</a:t>
              </a:r>
              <a:r>
                <a:rPr lang="en-US" sz="2000" baseline="-25000" dirty="0">
                  <a:latin typeface="Calibri" pitchFamily="34" charset="0"/>
                </a:rPr>
                <a:t>2</a:t>
              </a:r>
              <a:endParaRPr lang="en-US" sz="2000" dirty="0">
                <a:latin typeface="Calibri" pitchFamily="34" charset="0"/>
              </a:endParaRPr>
            </a:p>
          </p:txBody>
        </p:sp>
        <p:sp>
          <p:nvSpPr>
            <p:cNvPr id="105" name="Text Box 41">
              <a:extLst>
                <a:ext uri="{FF2B5EF4-FFF2-40B4-BE49-F238E27FC236}">
                  <a16:creationId xmlns:a16="http://schemas.microsoft.com/office/drawing/2014/main" id="{5FB40130-0ED1-48DF-AEBD-14A23E70D8A2}"/>
                </a:ext>
              </a:extLst>
            </p:cNvPr>
            <p:cNvSpPr txBox="1">
              <a:spLocks noChangeAspect="1" noChangeArrowheads="1"/>
            </p:cNvSpPr>
            <p:nvPr/>
          </p:nvSpPr>
          <p:spPr bwMode="auto">
            <a:xfrm>
              <a:off x="5128863" y="5495925"/>
              <a:ext cx="1119537" cy="400110"/>
            </a:xfrm>
            <a:prstGeom prst="rect">
              <a:avLst/>
            </a:prstGeom>
            <a:noFill/>
            <a:ln w="25400">
              <a:noFill/>
              <a:miter lim="800000"/>
              <a:headEnd/>
              <a:tailEnd/>
            </a:ln>
            <a:effectLst/>
          </p:spPr>
          <p:txBody>
            <a:bodyPr wrap="none" anchor="ctr">
              <a:spAutoFit/>
            </a:bodyPr>
            <a:lstStyle/>
            <a:p>
              <a:pPr algn="ctr"/>
              <a:r>
                <a:rPr lang="en-US" sz="2000" dirty="0">
                  <a:latin typeface="Calibri" pitchFamily="34" charset="0"/>
                </a:rPr>
                <a:t>Thread 1</a:t>
              </a:r>
            </a:p>
          </p:txBody>
        </p:sp>
        <p:sp>
          <p:nvSpPr>
            <p:cNvPr id="106" name="Text Box 42">
              <a:extLst>
                <a:ext uri="{FF2B5EF4-FFF2-40B4-BE49-F238E27FC236}">
                  <a16:creationId xmlns:a16="http://schemas.microsoft.com/office/drawing/2014/main" id="{949697C3-E2C0-44A0-ADEA-090BBC75AA55}"/>
                </a:ext>
              </a:extLst>
            </p:cNvPr>
            <p:cNvSpPr txBox="1">
              <a:spLocks noChangeAspect="1" noChangeArrowheads="1"/>
            </p:cNvSpPr>
            <p:nvPr/>
          </p:nvSpPr>
          <p:spPr bwMode="auto">
            <a:xfrm>
              <a:off x="783862" y="1395453"/>
              <a:ext cx="1119537" cy="400110"/>
            </a:xfrm>
            <a:prstGeom prst="rect">
              <a:avLst/>
            </a:prstGeom>
            <a:noFill/>
            <a:ln w="25400">
              <a:noFill/>
              <a:miter lim="800000"/>
              <a:headEnd/>
              <a:tailEnd/>
            </a:ln>
            <a:effectLst/>
          </p:spPr>
          <p:txBody>
            <a:bodyPr wrap="none" anchor="ctr">
              <a:spAutoFit/>
            </a:bodyPr>
            <a:lstStyle/>
            <a:p>
              <a:pPr algn="ctr"/>
              <a:r>
                <a:rPr lang="en-US" sz="2000" dirty="0">
                  <a:latin typeface="Calibri" pitchFamily="34" charset="0"/>
                </a:rPr>
                <a:t>Thread 2</a:t>
              </a:r>
            </a:p>
          </p:txBody>
        </p:sp>
        <p:grpSp>
          <p:nvGrpSpPr>
            <p:cNvPr id="107" name="Group 73">
              <a:extLst>
                <a:ext uri="{FF2B5EF4-FFF2-40B4-BE49-F238E27FC236}">
                  <a16:creationId xmlns:a16="http://schemas.microsoft.com/office/drawing/2014/main" id="{6DF103C5-69FF-4F32-AD50-1C568C9F84A4}"/>
                </a:ext>
              </a:extLst>
            </p:cNvPr>
            <p:cNvGrpSpPr/>
            <p:nvPr/>
          </p:nvGrpSpPr>
          <p:grpSpPr>
            <a:xfrm>
              <a:off x="1298444" y="2141578"/>
              <a:ext cx="76200" cy="3546475"/>
              <a:chOff x="770156" y="1852653"/>
              <a:chExt cx="76200" cy="3546475"/>
            </a:xfrm>
            <a:solidFill>
              <a:schemeClr val="tx1">
                <a:lumMod val="50000"/>
                <a:lumOff val="50000"/>
              </a:schemeClr>
            </a:solidFill>
          </p:grpSpPr>
          <p:sp>
            <p:nvSpPr>
              <p:cNvPr id="166" name="Oval 165">
                <a:extLst>
                  <a:ext uri="{FF2B5EF4-FFF2-40B4-BE49-F238E27FC236}">
                    <a16:creationId xmlns:a16="http://schemas.microsoft.com/office/drawing/2014/main" id="{4E1D356B-849A-434D-97A9-2D8C93EF9F97}"/>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7" name="Oval 166">
                <a:extLst>
                  <a:ext uri="{FF2B5EF4-FFF2-40B4-BE49-F238E27FC236}">
                    <a16:creationId xmlns:a16="http://schemas.microsoft.com/office/drawing/2014/main" id="{2077AF59-6720-469F-9D33-6B28D6A6C908}"/>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8" name="Oval 167">
                <a:extLst>
                  <a:ext uri="{FF2B5EF4-FFF2-40B4-BE49-F238E27FC236}">
                    <a16:creationId xmlns:a16="http://schemas.microsoft.com/office/drawing/2014/main" id="{2DB1FC23-5966-4921-9D33-9B9DD7FAF427}"/>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9" name="Oval 168">
                <a:extLst>
                  <a:ext uri="{FF2B5EF4-FFF2-40B4-BE49-F238E27FC236}">
                    <a16:creationId xmlns:a16="http://schemas.microsoft.com/office/drawing/2014/main" id="{8F26AE35-06D7-43B9-9732-9D01B30B046B}"/>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70" name="Oval 169">
                <a:extLst>
                  <a:ext uri="{FF2B5EF4-FFF2-40B4-BE49-F238E27FC236}">
                    <a16:creationId xmlns:a16="http://schemas.microsoft.com/office/drawing/2014/main" id="{814575BB-B001-4015-AE51-3BA61B9BD537}"/>
                  </a:ext>
                </a:extLst>
              </p:cNvPr>
              <p:cNvSpPr/>
              <p:nvPr/>
            </p:nvSpPr>
            <p:spPr bwMode="auto">
              <a:xfrm>
                <a:off x="770156" y="254670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71" name="Oval 170">
                <a:extLst>
                  <a:ext uri="{FF2B5EF4-FFF2-40B4-BE49-F238E27FC236}">
                    <a16:creationId xmlns:a16="http://schemas.microsoft.com/office/drawing/2014/main" id="{E9AE9811-A9BF-4E70-916B-A688CD7CCB70}"/>
                  </a:ext>
                </a:extLst>
              </p:cNvPr>
              <p:cNvSpPr/>
              <p:nvPr/>
            </p:nvSpPr>
            <p:spPr bwMode="auto">
              <a:xfrm>
                <a:off x="770156" y="185265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grpSp>
          <p:nvGrpSpPr>
            <p:cNvPr id="108" name="Group 80">
              <a:extLst>
                <a:ext uri="{FF2B5EF4-FFF2-40B4-BE49-F238E27FC236}">
                  <a16:creationId xmlns:a16="http://schemas.microsoft.com/office/drawing/2014/main" id="{C0EA7516-AC1F-4DFA-AD90-BAC1266296AD}"/>
                </a:ext>
              </a:extLst>
            </p:cNvPr>
            <p:cNvGrpSpPr/>
            <p:nvPr/>
          </p:nvGrpSpPr>
          <p:grpSpPr>
            <a:xfrm>
              <a:off x="2013093" y="2152650"/>
              <a:ext cx="76200" cy="3546475"/>
              <a:chOff x="770156" y="1852653"/>
              <a:chExt cx="76200" cy="3546475"/>
            </a:xfrm>
            <a:solidFill>
              <a:schemeClr val="tx1">
                <a:lumMod val="50000"/>
                <a:lumOff val="50000"/>
              </a:schemeClr>
            </a:solidFill>
          </p:grpSpPr>
          <p:sp>
            <p:nvSpPr>
              <p:cNvPr id="160" name="Oval 159">
                <a:extLst>
                  <a:ext uri="{FF2B5EF4-FFF2-40B4-BE49-F238E27FC236}">
                    <a16:creationId xmlns:a16="http://schemas.microsoft.com/office/drawing/2014/main" id="{F73D1C07-4DC4-4CA7-B8FB-5B85D25928ED}"/>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1" name="Oval 160">
                <a:extLst>
                  <a:ext uri="{FF2B5EF4-FFF2-40B4-BE49-F238E27FC236}">
                    <a16:creationId xmlns:a16="http://schemas.microsoft.com/office/drawing/2014/main" id="{22469290-3081-4986-9649-F508EE59D9DC}"/>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2" name="Oval 161">
                <a:extLst>
                  <a:ext uri="{FF2B5EF4-FFF2-40B4-BE49-F238E27FC236}">
                    <a16:creationId xmlns:a16="http://schemas.microsoft.com/office/drawing/2014/main" id="{1C9285B5-3ED7-43F1-BEFC-E40220BAA07D}"/>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3" name="Oval 162">
                <a:extLst>
                  <a:ext uri="{FF2B5EF4-FFF2-40B4-BE49-F238E27FC236}">
                    <a16:creationId xmlns:a16="http://schemas.microsoft.com/office/drawing/2014/main" id="{762778EE-CAEB-449C-BB61-532195FD69BA}"/>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4" name="Oval 163">
                <a:extLst>
                  <a:ext uri="{FF2B5EF4-FFF2-40B4-BE49-F238E27FC236}">
                    <a16:creationId xmlns:a16="http://schemas.microsoft.com/office/drawing/2014/main" id="{EE4237B0-2BEB-4F44-A7DD-D648D0CAF7B6}"/>
                  </a:ext>
                </a:extLst>
              </p:cNvPr>
              <p:cNvSpPr/>
              <p:nvPr/>
            </p:nvSpPr>
            <p:spPr bwMode="auto">
              <a:xfrm>
                <a:off x="770156" y="254670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65" name="Oval 164">
                <a:extLst>
                  <a:ext uri="{FF2B5EF4-FFF2-40B4-BE49-F238E27FC236}">
                    <a16:creationId xmlns:a16="http://schemas.microsoft.com/office/drawing/2014/main" id="{E62D4B54-3562-4F9B-B3E2-D1EBD249E2E2}"/>
                  </a:ext>
                </a:extLst>
              </p:cNvPr>
              <p:cNvSpPr/>
              <p:nvPr/>
            </p:nvSpPr>
            <p:spPr bwMode="auto">
              <a:xfrm>
                <a:off x="770156" y="185265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grpSp>
          <p:nvGrpSpPr>
            <p:cNvPr id="109" name="Group 87">
              <a:extLst>
                <a:ext uri="{FF2B5EF4-FFF2-40B4-BE49-F238E27FC236}">
                  <a16:creationId xmlns:a16="http://schemas.microsoft.com/office/drawing/2014/main" id="{F49A824F-A92B-492B-8B8B-D5670419E372}"/>
                </a:ext>
              </a:extLst>
            </p:cNvPr>
            <p:cNvGrpSpPr/>
            <p:nvPr/>
          </p:nvGrpSpPr>
          <p:grpSpPr>
            <a:xfrm>
              <a:off x="2727742" y="2152650"/>
              <a:ext cx="76200" cy="3546475"/>
              <a:chOff x="770156" y="1852653"/>
              <a:chExt cx="76200" cy="3546475"/>
            </a:xfrm>
            <a:solidFill>
              <a:schemeClr val="tx1">
                <a:lumMod val="50000"/>
                <a:lumOff val="50000"/>
              </a:schemeClr>
            </a:solidFill>
          </p:grpSpPr>
          <p:sp>
            <p:nvSpPr>
              <p:cNvPr id="154" name="Oval 153">
                <a:extLst>
                  <a:ext uri="{FF2B5EF4-FFF2-40B4-BE49-F238E27FC236}">
                    <a16:creationId xmlns:a16="http://schemas.microsoft.com/office/drawing/2014/main" id="{640D167F-5BF7-425E-8587-68BF0CFDB384}"/>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5" name="Oval 154">
                <a:extLst>
                  <a:ext uri="{FF2B5EF4-FFF2-40B4-BE49-F238E27FC236}">
                    <a16:creationId xmlns:a16="http://schemas.microsoft.com/office/drawing/2014/main" id="{F7B231F3-026C-47CE-9360-321D2AA38B63}"/>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6" name="Oval 155">
                <a:extLst>
                  <a:ext uri="{FF2B5EF4-FFF2-40B4-BE49-F238E27FC236}">
                    <a16:creationId xmlns:a16="http://schemas.microsoft.com/office/drawing/2014/main" id="{0AA737F9-E67A-4A11-9641-318826E43B7D}"/>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7" name="Oval 156">
                <a:extLst>
                  <a:ext uri="{FF2B5EF4-FFF2-40B4-BE49-F238E27FC236}">
                    <a16:creationId xmlns:a16="http://schemas.microsoft.com/office/drawing/2014/main" id="{83AF5D8A-284B-4EC8-8B14-DAF7F3D13F03}"/>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8" name="Oval 157">
                <a:extLst>
                  <a:ext uri="{FF2B5EF4-FFF2-40B4-BE49-F238E27FC236}">
                    <a16:creationId xmlns:a16="http://schemas.microsoft.com/office/drawing/2014/main" id="{CCB4B0CE-81A3-41A1-AC3D-BFDB21B01655}"/>
                  </a:ext>
                </a:extLst>
              </p:cNvPr>
              <p:cNvSpPr/>
              <p:nvPr/>
            </p:nvSpPr>
            <p:spPr bwMode="auto">
              <a:xfrm>
                <a:off x="770156" y="2546708"/>
                <a:ext cx="76200" cy="76200"/>
              </a:xfrm>
              <a:prstGeom prst="ellipse">
                <a:avLst/>
              </a:prstGeom>
              <a:solidFill>
                <a:schemeClr val="tx1">
                  <a:lumMod val="50000"/>
                  <a:lumOff val="50000"/>
                </a:schemeClr>
              </a:solid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9" name="Oval 158">
                <a:extLst>
                  <a:ext uri="{FF2B5EF4-FFF2-40B4-BE49-F238E27FC236}">
                    <a16:creationId xmlns:a16="http://schemas.microsoft.com/office/drawing/2014/main" id="{476A7A0F-3289-4C8F-80D1-326B62A952A0}"/>
                  </a:ext>
                </a:extLst>
              </p:cNvPr>
              <p:cNvSpPr/>
              <p:nvPr/>
            </p:nvSpPr>
            <p:spPr bwMode="auto">
              <a:xfrm>
                <a:off x="770156" y="185265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grpSp>
          <p:nvGrpSpPr>
            <p:cNvPr id="110" name="Group 94">
              <a:extLst>
                <a:ext uri="{FF2B5EF4-FFF2-40B4-BE49-F238E27FC236}">
                  <a16:creationId xmlns:a16="http://schemas.microsoft.com/office/drawing/2014/main" id="{6A4E724F-F78B-4125-8BDA-2B3EB385F81D}"/>
                </a:ext>
              </a:extLst>
            </p:cNvPr>
            <p:cNvGrpSpPr/>
            <p:nvPr/>
          </p:nvGrpSpPr>
          <p:grpSpPr>
            <a:xfrm>
              <a:off x="3442391" y="2152650"/>
              <a:ext cx="76200" cy="3546475"/>
              <a:chOff x="770156" y="1852653"/>
              <a:chExt cx="76200" cy="3546475"/>
            </a:xfrm>
            <a:solidFill>
              <a:schemeClr val="tx1">
                <a:lumMod val="50000"/>
                <a:lumOff val="50000"/>
              </a:schemeClr>
            </a:solidFill>
          </p:grpSpPr>
          <p:sp>
            <p:nvSpPr>
              <p:cNvPr id="148" name="Oval 147">
                <a:extLst>
                  <a:ext uri="{FF2B5EF4-FFF2-40B4-BE49-F238E27FC236}">
                    <a16:creationId xmlns:a16="http://schemas.microsoft.com/office/drawing/2014/main" id="{4FF0114E-6634-4E19-A0E0-52D12FCD445E}"/>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9" name="Oval 148">
                <a:extLst>
                  <a:ext uri="{FF2B5EF4-FFF2-40B4-BE49-F238E27FC236}">
                    <a16:creationId xmlns:a16="http://schemas.microsoft.com/office/drawing/2014/main" id="{0D8964D9-EBB9-4592-B312-D8F0C3C494E0}"/>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0" name="Oval 149">
                <a:extLst>
                  <a:ext uri="{FF2B5EF4-FFF2-40B4-BE49-F238E27FC236}">
                    <a16:creationId xmlns:a16="http://schemas.microsoft.com/office/drawing/2014/main" id="{905B3B89-8C08-4E8F-A7FA-461BF175DB02}"/>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1" name="Oval 150">
                <a:extLst>
                  <a:ext uri="{FF2B5EF4-FFF2-40B4-BE49-F238E27FC236}">
                    <a16:creationId xmlns:a16="http://schemas.microsoft.com/office/drawing/2014/main" id="{0906880D-9352-4513-9A27-86EA121823F5}"/>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2" name="Oval 151">
                <a:extLst>
                  <a:ext uri="{FF2B5EF4-FFF2-40B4-BE49-F238E27FC236}">
                    <a16:creationId xmlns:a16="http://schemas.microsoft.com/office/drawing/2014/main" id="{0E6F2CDB-9F78-4F5B-9C19-EC7B17CFC88E}"/>
                  </a:ext>
                </a:extLst>
              </p:cNvPr>
              <p:cNvSpPr/>
              <p:nvPr/>
            </p:nvSpPr>
            <p:spPr bwMode="auto">
              <a:xfrm>
                <a:off x="770156" y="254670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53" name="Oval 152">
                <a:extLst>
                  <a:ext uri="{FF2B5EF4-FFF2-40B4-BE49-F238E27FC236}">
                    <a16:creationId xmlns:a16="http://schemas.microsoft.com/office/drawing/2014/main" id="{9CDAD942-CD2B-4D31-8B3D-4F01636407ED}"/>
                  </a:ext>
                </a:extLst>
              </p:cNvPr>
              <p:cNvSpPr/>
              <p:nvPr/>
            </p:nvSpPr>
            <p:spPr bwMode="auto">
              <a:xfrm>
                <a:off x="770156" y="185265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grpSp>
          <p:nvGrpSpPr>
            <p:cNvPr id="111" name="Group 101">
              <a:extLst>
                <a:ext uri="{FF2B5EF4-FFF2-40B4-BE49-F238E27FC236}">
                  <a16:creationId xmlns:a16="http://schemas.microsoft.com/office/drawing/2014/main" id="{C4B02630-CA38-4285-9C55-E79CB165838D}"/>
                </a:ext>
              </a:extLst>
            </p:cNvPr>
            <p:cNvGrpSpPr/>
            <p:nvPr/>
          </p:nvGrpSpPr>
          <p:grpSpPr>
            <a:xfrm>
              <a:off x="4157040" y="2152650"/>
              <a:ext cx="76200" cy="3546475"/>
              <a:chOff x="770156" y="1852653"/>
              <a:chExt cx="76200" cy="3546475"/>
            </a:xfrm>
            <a:solidFill>
              <a:schemeClr val="tx1">
                <a:lumMod val="50000"/>
                <a:lumOff val="50000"/>
              </a:schemeClr>
            </a:solidFill>
          </p:grpSpPr>
          <p:sp>
            <p:nvSpPr>
              <p:cNvPr id="142" name="Oval 141">
                <a:extLst>
                  <a:ext uri="{FF2B5EF4-FFF2-40B4-BE49-F238E27FC236}">
                    <a16:creationId xmlns:a16="http://schemas.microsoft.com/office/drawing/2014/main" id="{0AFC8F49-8BEA-4157-A2CE-F70A51B4FDB3}"/>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3" name="Oval 142">
                <a:extLst>
                  <a:ext uri="{FF2B5EF4-FFF2-40B4-BE49-F238E27FC236}">
                    <a16:creationId xmlns:a16="http://schemas.microsoft.com/office/drawing/2014/main" id="{FDA26FAA-06EA-4AD6-B435-5FBF5229ED6D}"/>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4" name="Oval 143">
                <a:extLst>
                  <a:ext uri="{FF2B5EF4-FFF2-40B4-BE49-F238E27FC236}">
                    <a16:creationId xmlns:a16="http://schemas.microsoft.com/office/drawing/2014/main" id="{F81EF23F-6B17-4FEB-AC92-E2A344B116EB}"/>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5" name="Oval 144">
                <a:extLst>
                  <a:ext uri="{FF2B5EF4-FFF2-40B4-BE49-F238E27FC236}">
                    <a16:creationId xmlns:a16="http://schemas.microsoft.com/office/drawing/2014/main" id="{8050370C-A1CB-42BA-80E9-EC237E963280}"/>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6" name="Oval 145">
                <a:extLst>
                  <a:ext uri="{FF2B5EF4-FFF2-40B4-BE49-F238E27FC236}">
                    <a16:creationId xmlns:a16="http://schemas.microsoft.com/office/drawing/2014/main" id="{7D763C71-046E-405F-8D10-6E54DFB92B17}"/>
                  </a:ext>
                </a:extLst>
              </p:cNvPr>
              <p:cNvSpPr/>
              <p:nvPr/>
            </p:nvSpPr>
            <p:spPr bwMode="auto">
              <a:xfrm>
                <a:off x="770156" y="254670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7" name="Oval 146">
                <a:extLst>
                  <a:ext uri="{FF2B5EF4-FFF2-40B4-BE49-F238E27FC236}">
                    <a16:creationId xmlns:a16="http://schemas.microsoft.com/office/drawing/2014/main" id="{0C314CDB-9BF9-403C-8EE5-3739395DD5AB}"/>
                  </a:ext>
                </a:extLst>
              </p:cNvPr>
              <p:cNvSpPr/>
              <p:nvPr/>
            </p:nvSpPr>
            <p:spPr bwMode="auto">
              <a:xfrm>
                <a:off x="770156" y="185265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grpSp>
          <p:nvGrpSpPr>
            <p:cNvPr id="112" name="Group 108">
              <a:extLst>
                <a:ext uri="{FF2B5EF4-FFF2-40B4-BE49-F238E27FC236}">
                  <a16:creationId xmlns:a16="http://schemas.microsoft.com/office/drawing/2014/main" id="{F0EEE99C-A6D0-4AE9-B18F-8925BC390D5E}"/>
                </a:ext>
              </a:extLst>
            </p:cNvPr>
            <p:cNvGrpSpPr/>
            <p:nvPr/>
          </p:nvGrpSpPr>
          <p:grpSpPr>
            <a:xfrm>
              <a:off x="4871688" y="2152650"/>
              <a:ext cx="76200" cy="3546475"/>
              <a:chOff x="770156" y="1852653"/>
              <a:chExt cx="76200" cy="3546475"/>
            </a:xfrm>
            <a:solidFill>
              <a:schemeClr val="tx1">
                <a:lumMod val="50000"/>
                <a:lumOff val="50000"/>
              </a:schemeClr>
            </a:solidFill>
          </p:grpSpPr>
          <p:sp>
            <p:nvSpPr>
              <p:cNvPr id="136" name="Oval 135">
                <a:extLst>
                  <a:ext uri="{FF2B5EF4-FFF2-40B4-BE49-F238E27FC236}">
                    <a16:creationId xmlns:a16="http://schemas.microsoft.com/office/drawing/2014/main" id="{75EC3F53-39AC-4DCF-9F26-22B5438304CB}"/>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37" name="Oval 136">
                <a:extLst>
                  <a:ext uri="{FF2B5EF4-FFF2-40B4-BE49-F238E27FC236}">
                    <a16:creationId xmlns:a16="http://schemas.microsoft.com/office/drawing/2014/main" id="{FC70FA7B-7B4D-4055-8C67-B2C25AF2E689}"/>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38" name="Oval 137">
                <a:extLst>
                  <a:ext uri="{FF2B5EF4-FFF2-40B4-BE49-F238E27FC236}">
                    <a16:creationId xmlns:a16="http://schemas.microsoft.com/office/drawing/2014/main" id="{7E8DC9BC-DFE6-488D-8297-EC5E159C50BF}"/>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39" name="Oval 138">
                <a:extLst>
                  <a:ext uri="{FF2B5EF4-FFF2-40B4-BE49-F238E27FC236}">
                    <a16:creationId xmlns:a16="http://schemas.microsoft.com/office/drawing/2014/main" id="{F8651238-8E2E-4C75-AAA0-535C394D3540}"/>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0" name="Oval 139">
                <a:extLst>
                  <a:ext uri="{FF2B5EF4-FFF2-40B4-BE49-F238E27FC236}">
                    <a16:creationId xmlns:a16="http://schemas.microsoft.com/office/drawing/2014/main" id="{EB8CD8B5-FC76-4EE8-B795-B1F99DCB95F2}"/>
                  </a:ext>
                </a:extLst>
              </p:cNvPr>
              <p:cNvSpPr/>
              <p:nvPr/>
            </p:nvSpPr>
            <p:spPr bwMode="auto">
              <a:xfrm>
                <a:off x="770156" y="254670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141" name="Oval 140">
                <a:extLst>
                  <a:ext uri="{FF2B5EF4-FFF2-40B4-BE49-F238E27FC236}">
                    <a16:creationId xmlns:a16="http://schemas.microsoft.com/office/drawing/2014/main" id="{14ACC064-4955-4B0C-B88A-E5DB3EC87144}"/>
                  </a:ext>
                </a:extLst>
              </p:cNvPr>
              <p:cNvSpPr/>
              <p:nvPr/>
            </p:nvSpPr>
            <p:spPr bwMode="auto">
              <a:xfrm>
                <a:off x="770156" y="185265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sp>
          <p:nvSpPr>
            <p:cNvPr id="113" name="TextBox 112">
              <a:extLst>
                <a:ext uri="{FF2B5EF4-FFF2-40B4-BE49-F238E27FC236}">
                  <a16:creationId xmlns:a16="http://schemas.microsoft.com/office/drawing/2014/main" id="{F18BC217-5981-42D0-9113-7BC7E977551B}"/>
                </a:ext>
              </a:extLst>
            </p:cNvPr>
            <p:cNvSpPr txBox="1"/>
            <p:nvPr/>
          </p:nvSpPr>
          <p:spPr>
            <a:xfrm>
              <a:off x="2362200" y="3747156"/>
              <a:ext cx="1525289" cy="369332"/>
            </a:xfrm>
            <a:prstGeom prst="rect">
              <a:avLst/>
            </a:prstGeom>
            <a:noFill/>
          </p:spPr>
          <p:txBody>
            <a:bodyPr wrap="none" rtlCol="0">
              <a:spAutoFit/>
            </a:bodyPr>
            <a:lstStyle/>
            <a:p>
              <a:r>
                <a:rPr lang="en-US" sz="1800" i="1" dirty="0">
                  <a:solidFill>
                    <a:srgbClr val="990000"/>
                  </a:solidFill>
                  <a:latin typeface="Calibri" pitchFamily="34" charset="0"/>
                </a:rPr>
                <a:t>Unsafe region</a:t>
              </a:r>
            </a:p>
          </p:txBody>
        </p:sp>
        <p:sp>
          <p:nvSpPr>
            <p:cNvPr id="114" name="Line 54">
              <a:extLst>
                <a:ext uri="{FF2B5EF4-FFF2-40B4-BE49-F238E27FC236}">
                  <a16:creationId xmlns:a16="http://schemas.microsoft.com/office/drawing/2014/main" id="{CBAE9805-1247-4634-8154-138CB2F508B1}"/>
                </a:ext>
              </a:extLst>
            </p:cNvPr>
            <p:cNvSpPr>
              <a:spLocks noChangeShapeType="1"/>
            </p:cNvSpPr>
            <p:nvPr/>
          </p:nvSpPr>
          <p:spPr bwMode="auto">
            <a:xfrm>
              <a:off x="1311302" y="5653128"/>
              <a:ext cx="731520" cy="9525"/>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15" name="Line 55">
              <a:extLst>
                <a:ext uri="{FF2B5EF4-FFF2-40B4-BE49-F238E27FC236}">
                  <a16:creationId xmlns:a16="http://schemas.microsoft.com/office/drawing/2014/main" id="{E6549F21-E64B-452D-9464-105FE32D0B58}"/>
                </a:ext>
              </a:extLst>
            </p:cNvPr>
            <p:cNvSpPr>
              <a:spLocks noChangeShapeType="1"/>
            </p:cNvSpPr>
            <p:nvPr/>
          </p:nvSpPr>
          <p:spPr bwMode="auto">
            <a:xfrm>
              <a:off x="2057332" y="5653128"/>
              <a:ext cx="739775" cy="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16" name="Line 56">
              <a:extLst>
                <a:ext uri="{FF2B5EF4-FFF2-40B4-BE49-F238E27FC236}">
                  <a16:creationId xmlns:a16="http://schemas.microsoft.com/office/drawing/2014/main" id="{7C2B80BB-DDBD-4724-9452-B8598214D187}"/>
                </a:ext>
              </a:extLst>
            </p:cNvPr>
            <p:cNvSpPr>
              <a:spLocks noChangeShapeType="1"/>
            </p:cNvSpPr>
            <p:nvPr/>
          </p:nvSpPr>
          <p:spPr bwMode="auto">
            <a:xfrm>
              <a:off x="2851082" y="5653128"/>
              <a:ext cx="655638" cy="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17" name="Line 57">
              <a:extLst>
                <a:ext uri="{FF2B5EF4-FFF2-40B4-BE49-F238E27FC236}">
                  <a16:creationId xmlns:a16="http://schemas.microsoft.com/office/drawing/2014/main" id="{51F3C128-03EC-42C3-B07A-15E9007CB389}"/>
                </a:ext>
              </a:extLst>
            </p:cNvPr>
            <p:cNvSpPr>
              <a:spLocks noChangeShapeType="1"/>
            </p:cNvSpPr>
            <p:nvPr/>
          </p:nvSpPr>
          <p:spPr bwMode="auto">
            <a:xfrm flipV="1">
              <a:off x="3490791" y="4978454"/>
              <a:ext cx="0" cy="633412"/>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18" name="Line 58">
              <a:extLst>
                <a:ext uri="{FF2B5EF4-FFF2-40B4-BE49-F238E27FC236}">
                  <a16:creationId xmlns:a16="http://schemas.microsoft.com/office/drawing/2014/main" id="{0262C800-263A-4F50-B954-AC1EA2BA40DA}"/>
                </a:ext>
              </a:extLst>
            </p:cNvPr>
            <p:cNvSpPr>
              <a:spLocks noChangeShapeType="1"/>
            </p:cNvSpPr>
            <p:nvPr/>
          </p:nvSpPr>
          <p:spPr bwMode="auto">
            <a:xfrm flipV="1">
              <a:off x="3481266" y="4268841"/>
              <a:ext cx="0" cy="64770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19" name="Line 59">
              <a:extLst>
                <a:ext uri="{FF2B5EF4-FFF2-40B4-BE49-F238E27FC236}">
                  <a16:creationId xmlns:a16="http://schemas.microsoft.com/office/drawing/2014/main" id="{B7B5A913-269F-4B82-A9C6-2E1B92370F28}"/>
                </a:ext>
              </a:extLst>
            </p:cNvPr>
            <p:cNvSpPr>
              <a:spLocks noChangeShapeType="1"/>
            </p:cNvSpPr>
            <p:nvPr/>
          </p:nvSpPr>
          <p:spPr bwMode="auto">
            <a:xfrm>
              <a:off x="3541645" y="4278420"/>
              <a:ext cx="655637" cy="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20" name="Line 60">
              <a:extLst>
                <a:ext uri="{FF2B5EF4-FFF2-40B4-BE49-F238E27FC236}">
                  <a16:creationId xmlns:a16="http://schemas.microsoft.com/office/drawing/2014/main" id="{B67E2194-63B1-4520-968A-BF795C660768}"/>
                </a:ext>
              </a:extLst>
            </p:cNvPr>
            <p:cNvSpPr>
              <a:spLocks noChangeShapeType="1"/>
            </p:cNvSpPr>
            <p:nvPr/>
          </p:nvSpPr>
          <p:spPr bwMode="auto">
            <a:xfrm>
              <a:off x="4232207" y="4278420"/>
              <a:ext cx="655638" cy="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21" name="Line 61">
              <a:extLst>
                <a:ext uri="{FF2B5EF4-FFF2-40B4-BE49-F238E27FC236}">
                  <a16:creationId xmlns:a16="http://schemas.microsoft.com/office/drawing/2014/main" id="{D67FDAD3-31B1-496A-8459-B4312C2FC09E}"/>
                </a:ext>
              </a:extLst>
            </p:cNvPr>
            <p:cNvSpPr>
              <a:spLocks noChangeShapeType="1"/>
            </p:cNvSpPr>
            <p:nvPr/>
          </p:nvSpPr>
          <p:spPr bwMode="auto">
            <a:xfrm flipV="1">
              <a:off x="4913245" y="3560803"/>
              <a:ext cx="0" cy="64770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22" name="Line 62">
              <a:extLst>
                <a:ext uri="{FF2B5EF4-FFF2-40B4-BE49-F238E27FC236}">
                  <a16:creationId xmlns:a16="http://schemas.microsoft.com/office/drawing/2014/main" id="{49CF4DBB-08A7-4732-A6F9-3B3174877793}"/>
                </a:ext>
              </a:extLst>
            </p:cNvPr>
            <p:cNvSpPr>
              <a:spLocks noChangeShapeType="1"/>
            </p:cNvSpPr>
            <p:nvPr/>
          </p:nvSpPr>
          <p:spPr bwMode="auto">
            <a:xfrm flipV="1">
              <a:off x="4913245" y="2846428"/>
              <a:ext cx="0" cy="64770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23" name="Line 63">
              <a:extLst>
                <a:ext uri="{FF2B5EF4-FFF2-40B4-BE49-F238E27FC236}">
                  <a16:creationId xmlns:a16="http://schemas.microsoft.com/office/drawing/2014/main" id="{B2B4E766-070B-4942-B870-2D2906DFC659}"/>
                </a:ext>
              </a:extLst>
            </p:cNvPr>
            <p:cNvSpPr>
              <a:spLocks noChangeShapeType="1"/>
            </p:cNvSpPr>
            <p:nvPr/>
          </p:nvSpPr>
          <p:spPr bwMode="auto">
            <a:xfrm flipV="1">
              <a:off x="4913245" y="2146340"/>
              <a:ext cx="0" cy="647700"/>
            </a:xfrm>
            <a:prstGeom prst="line">
              <a:avLst/>
            </a:prstGeom>
            <a:noFill/>
            <a:ln w="38100">
              <a:solidFill>
                <a:srgbClr val="C00000"/>
              </a:solidFill>
              <a:round/>
              <a:headEnd/>
              <a:tailEnd type="triangle" w="med" len="med"/>
            </a:ln>
            <a:effectLst/>
          </p:spPr>
          <p:txBody>
            <a:bodyPr wrap="none" anchor="ctr"/>
            <a:lstStyle/>
            <a:p>
              <a:endParaRPr lang="en-US" dirty="0">
                <a:latin typeface="Calibri" pitchFamily="34" charset="0"/>
              </a:endParaRPr>
            </a:p>
          </p:txBody>
        </p:sp>
        <p:sp>
          <p:nvSpPr>
            <p:cNvPr id="124" name="TextBox 123">
              <a:extLst>
                <a:ext uri="{FF2B5EF4-FFF2-40B4-BE49-F238E27FC236}">
                  <a16:creationId xmlns:a16="http://schemas.microsoft.com/office/drawing/2014/main" id="{5ABE23FC-FE7C-4F0E-B1E9-82953A1BDD31}"/>
                </a:ext>
              </a:extLst>
            </p:cNvPr>
            <p:cNvSpPr txBox="1"/>
            <p:nvPr/>
          </p:nvSpPr>
          <p:spPr>
            <a:xfrm>
              <a:off x="4513391" y="4343400"/>
              <a:ext cx="820609" cy="369332"/>
            </a:xfrm>
            <a:prstGeom prst="rect">
              <a:avLst/>
            </a:prstGeom>
            <a:noFill/>
          </p:spPr>
          <p:txBody>
            <a:bodyPr wrap="none" rtlCol="0">
              <a:spAutoFit/>
            </a:bodyPr>
            <a:lstStyle/>
            <a:p>
              <a:r>
                <a:rPr lang="en-US" sz="1800" dirty="0">
                  <a:solidFill>
                    <a:srgbClr val="C00000"/>
                  </a:solidFill>
                  <a:latin typeface="Calibri" pitchFamily="34" charset="0"/>
                </a:rPr>
                <a:t>unsafe</a:t>
              </a:r>
            </a:p>
          </p:txBody>
        </p:sp>
        <p:sp>
          <p:nvSpPr>
            <p:cNvPr id="125" name="Line 61">
              <a:extLst>
                <a:ext uri="{FF2B5EF4-FFF2-40B4-BE49-F238E27FC236}">
                  <a16:creationId xmlns:a16="http://schemas.microsoft.com/office/drawing/2014/main" id="{4F9B8E0F-4D61-485A-9277-93756E36DDEE}"/>
                </a:ext>
              </a:extLst>
            </p:cNvPr>
            <p:cNvSpPr>
              <a:spLocks noChangeShapeType="1"/>
            </p:cNvSpPr>
            <p:nvPr/>
          </p:nvSpPr>
          <p:spPr bwMode="auto">
            <a:xfrm flipV="1">
              <a:off x="1331845" y="4987912"/>
              <a:ext cx="0" cy="64770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26" name="Line 62">
              <a:extLst>
                <a:ext uri="{FF2B5EF4-FFF2-40B4-BE49-F238E27FC236}">
                  <a16:creationId xmlns:a16="http://schemas.microsoft.com/office/drawing/2014/main" id="{47A6259A-F886-4411-A65D-DBE6C9D0E21A}"/>
                </a:ext>
              </a:extLst>
            </p:cNvPr>
            <p:cNvSpPr>
              <a:spLocks noChangeShapeType="1"/>
            </p:cNvSpPr>
            <p:nvPr/>
          </p:nvSpPr>
          <p:spPr bwMode="auto">
            <a:xfrm flipV="1">
              <a:off x="1331845" y="4273537"/>
              <a:ext cx="0" cy="64770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27" name="Line 63">
              <a:extLst>
                <a:ext uri="{FF2B5EF4-FFF2-40B4-BE49-F238E27FC236}">
                  <a16:creationId xmlns:a16="http://schemas.microsoft.com/office/drawing/2014/main" id="{193A5360-6AE1-4C45-A945-BB56F2EAC4F9}"/>
                </a:ext>
              </a:extLst>
            </p:cNvPr>
            <p:cNvSpPr>
              <a:spLocks noChangeShapeType="1"/>
            </p:cNvSpPr>
            <p:nvPr/>
          </p:nvSpPr>
          <p:spPr bwMode="auto">
            <a:xfrm flipV="1">
              <a:off x="1331845" y="3573449"/>
              <a:ext cx="0" cy="64770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28" name="Line 60">
              <a:extLst>
                <a:ext uri="{FF2B5EF4-FFF2-40B4-BE49-F238E27FC236}">
                  <a16:creationId xmlns:a16="http://schemas.microsoft.com/office/drawing/2014/main" id="{BB27C5A9-D0CA-4BB2-BEE6-A6632C5C35B3}"/>
                </a:ext>
              </a:extLst>
            </p:cNvPr>
            <p:cNvSpPr>
              <a:spLocks noChangeShapeType="1"/>
            </p:cNvSpPr>
            <p:nvPr/>
          </p:nvSpPr>
          <p:spPr bwMode="auto">
            <a:xfrm>
              <a:off x="1371600" y="3576772"/>
              <a:ext cx="655638" cy="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29" name="Line 61">
              <a:extLst>
                <a:ext uri="{FF2B5EF4-FFF2-40B4-BE49-F238E27FC236}">
                  <a16:creationId xmlns:a16="http://schemas.microsoft.com/office/drawing/2014/main" id="{5982150B-1D1E-4BC2-A879-3E54B1ACABDB}"/>
                </a:ext>
              </a:extLst>
            </p:cNvPr>
            <p:cNvSpPr>
              <a:spLocks noChangeShapeType="1"/>
            </p:cNvSpPr>
            <p:nvPr/>
          </p:nvSpPr>
          <p:spPr bwMode="auto">
            <a:xfrm flipV="1">
              <a:off x="2052638" y="2859155"/>
              <a:ext cx="0" cy="64770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30" name="Line 60">
              <a:extLst>
                <a:ext uri="{FF2B5EF4-FFF2-40B4-BE49-F238E27FC236}">
                  <a16:creationId xmlns:a16="http://schemas.microsoft.com/office/drawing/2014/main" id="{02E5B4B4-A421-4BB3-B2A7-B5828D798499}"/>
                </a:ext>
              </a:extLst>
            </p:cNvPr>
            <p:cNvSpPr>
              <a:spLocks noChangeShapeType="1"/>
            </p:cNvSpPr>
            <p:nvPr/>
          </p:nvSpPr>
          <p:spPr bwMode="auto">
            <a:xfrm>
              <a:off x="2090656" y="2895613"/>
              <a:ext cx="655638" cy="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31" name="Line 61">
              <a:extLst>
                <a:ext uri="{FF2B5EF4-FFF2-40B4-BE49-F238E27FC236}">
                  <a16:creationId xmlns:a16="http://schemas.microsoft.com/office/drawing/2014/main" id="{5146D7B1-171E-4A18-8222-30528F36A783}"/>
                </a:ext>
              </a:extLst>
            </p:cNvPr>
            <p:cNvSpPr>
              <a:spLocks noChangeShapeType="1"/>
            </p:cNvSpPr>
            <p:nvPr/>
          </p:nvSpPr>
          <p:spPr bwMode="auto">
            <a:xfrm flipV="1">
              <a:off x="2771694" y="2177996"/>
              <a:ext cx="0" cy="64770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32" name="Line 54">
              <a:extLst>
                <a:ext uri="{FF2B5EF4-FFF2-40B4-BE49-F238E27FC236}">
                  <a16:creationId xmlns:a16="http://schemas.microsoft.com/office/drawing/2014/main" id="{CD8A358B-7FC2-4F01-BA68-A797D6A6585B}"/>
                </a:ext>
              </a:extLst>
            </p:cNvPr>
            <p:cNvSpPr>
              <a:spLocks noChangeShapeType="1"/>
            </p:cNvSpPr>
            <p:nvPr/>
          </p:nvSpPr>
          <p:spPr bwMode="auto">
            <a:xfrm>
              <a:off x="2757582" y="2184373"/>
              <a:ext cx="731520" cy="9525"/>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33" name="Line 55">
              <a:extLst>
                <a:ext uri="{FF2B5EF4-FFF2-40B4-BE49-F238E27FC236}">
                  <a16:creationId xmlns:a16="http://schemas.microsoft.com/office/drawing/2014/main" id="{9422C663-9C4C-477E-A232-F1C7E5A7263D}"/>
                </a:ext>
              </a:extLst>
            </p:cNvPr>
            <p:cNvSpPr>
              <a:spLocks noChangeShapeType="1"/>
            </p:cNvSpPr>
            <p:nvPr/>
          </p:nvSpPr>
          <p:spPr bwMode="auto">
            <a:xfrm>
              <a:off x="3503612" y="2184373"/>
              <a:ext cx="739775" cy="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34" name="Line 56">
              <a:extLst>
                <a:ext uri="{FF2B5EF4-FFF2-40B4-BE49-F238E27FC236}">
                  <a16:creationId xmlns:a16="http://schemas.microsoft.com/office/drawing/2014/main" id="{B566A888-99C3-4699-98F5-6743FF250720}"/>
                </a:ext>
              </a:extLst>
            </p:cNvPr>
            <p:cNvSpPr>
              <a:spLocks noChangeShapeType="1"/>
            </p:cNvSpPr>
            <p:nvPr/>
          </p:nvSpPr>
          <p:spPr bwMode="auto">
            <a:xfrm>
              <a:off x="4297362" y="2184373"/>
              <a:ext cx="655638" cy="0"/>
            </a:xfrm>
            <a:prstGeom prst="line">
              <a:avLst/>
            </a:prstGeom>
            <a:noFill/>
            <a:ln w="38100">
              <a:solidFill>
                <a:schemeClr val="accent5">
                  <a:lumMod val="50000"/>
                </a:schemeClr>
              </a:solidFill>
              <a:round/>
              <a:headEnd/>
              <a:tailEnd type="triangle" w="med" len="med"/>
            </a:ln>
            <a:effectLst/>
          </p:spPr>
          <p:txBody>
            <a:bodyPr wrap="none" anchor="ctr"/>
            <a:lstStyle/>
            <a:p>
              <a:endParaRPr lang="en-US" dirty="0">
                <a:latin typeface="Calibri" pitchFamily="34" charset="0"/>
              </a:endParaRPr>
            </a:p>
          </p:txBody>
        </p:sp>
        <p:sp>
          <p:nvSpPr>
            <p:cNvPr id="135" name="TextBox 134">
              <a:extLst>
                <a:ext uri="{FF2B5EF4-FFF2-40B4-BE49-F238E27FC236}">
                  <a16:creationId xmlns:a16="http://schemas.microsoft.com/office/drawing/2014/main" id="{C595DC89-1D71-4FD7-9A5E-13E0F2C47E20}"/>
                </a:ext>
              </a:extLst>
            </p:cNvPr>
            <p:cNvSpPr txBox="1"/>
            <p:nvPr/>
          </p:nvSpPr>
          <p:spPr>
            <a:xfrm>
              <a:off x="3160053" y="1764268"/>
              <a:ext cx="573747" cy="369332"/>
            </a:xfrm>
            <a:prstGeom prst="rect">
              <a:avLst/>
            </a:prstGeom>
            <a:noFill/>
          </p:spPr>
          <p:txBody>
            <a:bodyPr wrap="none" rtlCol="0">
              <a:spAutoFit/>
            </a:bodyPr>
            <a:lstStyle/>
            <a:p>
              <a:r>
                <a:rPr lang="en-US" sz="1800" dirty="0">
                  <a:solidFill>
                    <a:schemeClr val="accent5">
                      <a:lumMod val="50000"/>
                    </a:schemeClr>
                  </a:solidFill>
                  <a:latin typeface="Calibri" pitchFamily="34" charset="0"/>
                </a:rPr>
                <a:t>safe</a:t>
              </a:r>
            </a:p>
          </p:txBody>
        </p:sp>
      </p:grpSp>
    </p:spTree>
    <p:extLst>
      <p:ext uri="{BB962C8B-B14F-4D97-AF65-F5344CB8AC3E}">
        <p14:creationId xmlns:p14="http://schemas.microsoft.com/office/powerpoint/2010/main" val="303140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88"/>
          <p:cNvSpPr>
            <a:spLocks noChangeArrowheads="1"/>
          </p:cNvSpPr>
          <p:nvPr/>
        </p:nvSpPr>
        <p:spPr bwMode="auto">
          <a:xfrm>
            <a:off x="1371600" y="4267200"/>
            <a:ext cx="2514600" cy="1905000"/>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endParaRPr lang="en-US" sz="2000">
              <a:latin typeface="+mn-lt"/>
            </a:endParaRPr>
          </a:p>
        </p:txBody>
      </p:sp>
      <p:sp>
        <p:nvSpPr>
          <p:cNvPr id="2" name="Title 1"/>
          <p:cNvSpPr>
            <a:spLocks noGrp="1"/>
          </p:cNvSpPr>
          <p:nvPr>
            <p:ph type="title"/>
          </p:nvPr>
        </p:nvSpPr>
        <p:spPr/>
        <p:txBody>
          <a:bodyPr/>
          <a:lstStyle/>
          <a:p>
            <a:r>
              <a:rPr lang="en-US" dirty="0"/>
              <a:t>Reentrant Functions	</a:t>
            </a:r>
          </a:p>
        </p:txBody>
      </p:sp>
      <p:sp>
        <p:nvSpPr>
          <p:cNvPr id="3" name="Content Placeholder 2"/>
          <p:cNvSpPr>
            <a:spLocks noGrp="1"/>
          </p:cNvSpPr>
          <p:nvPr>
            <p:ph idx="1"/>
          </p:nvPr>
        </p:nvSpPr>
        <p:spPr>
          <a:xfrm>
            <a:off x="396875" y="1362075"/>
            <a:ext cx="7896225" cy="2352615"/>
          </a:xfrm>
        </p:spPr>
        <p:txBody>
          <a:bodyPr/>
          <a:lstStyle/>
          <a:p>
            <a:r>
              <a:rPr lang="en-US" dirty="0"/>
              <a:t>Def: A function is </a:t>
            </a:r>
            <a:r>
              <a:rPr lang="en-US" i="1" dirty="0">
                <a:solidFill>
                  <a:srgbClr val="990000"/>
                </a:solidFill>
              </a:rPr>
              <a:t>reentrant</a:t>
            </a:r>
            <a:r>
              <a:rPr lang="en-US" dirty="0"/>
              <a:t> if it accesses no shared variables when called by multiple threads. </a:t>
            </a:r>
          </a:p>
          <a:p>
            <a:pPr lvl="1"/>
            <a:r>
              <a:rPr lang="en-US" dirty="0"/>
              <a:t>Important subset of thread-safe functions</a:t>
            </a:r>
          </a:p>
          <a:p>
            <a:pPr lvl="1"/>
            <a:r>
              <a:rPr lang="en-US" dirty="0"/>
              <a:t>Require no synchronization operations</a:t>
            </a:r>
          </a:p>
          <a:p>
            <a:pPr lvl="1"/>
            <a:r>
              <a:rPr lang="en-US" dirty="0"/>
              <a:t>Only way to make a Class 2 function thread-safe is to make it reentrant (e.g., </a:t>
            </a:r>
            <a:r>
              <a:rPr lang="en-US" dirty="0" err="1">
                <a:latin typeface="Courier New"/>
                <a:cs typeface="Courier New"/>
              </a:rPr>
              <a:t>rand_r</a:t>
            </a:r>
            <a:r>
              <a:rPr lang="en-US" dirty="0"/>
              <a:t> )</a:t>
            </a:r>
          </a:p>
        </p:txBody>
      </p:sp>
      <p:sp>
        <p:nvSpPr>
          <p:cNvPr id="4" name="Oval 383"/>
          <p:cNvSpPr>
            <a:spLocks noChangeArrowheads="1"/>
          </p:cNvSpPr>
          <p:nvPr/>
        </p:nvSpPr>
        <p:spPr bwMode="auto">
          <a:xfrm>
            <a:off x="1828800" y="4876800"/>
            <a:ext cx="1524000" cy="1143000"/>
          </a:xfrm>
          <a:prstGeom prst="ellipse">
            <a:avLst/>
          </a:prstGeom>
          <a:solidFill>
            <a:srgbClr val="F7F5CD"/>
          </a:solidFill>
          <a:ln w="12700">
            <a:solidFill>
              <a:schemeClr val="tx1"/>
            </a:solidFill>
            <a:round/>
            <a:headEnd/>
            <a:tailEnd/>
          </a:ln>
          <a:effectLst/>
        </p:spPr>
        <p:txBody>
          <a:bodyPr wrap="none" anchor="ctr">
            <a:prstTxWarp prst="textNoShape">
              <a:avLst/>
            </a:prstTxWarp>
          </a:bodyPr>
          <a:lstStyle/>
          <a:p>
            <a:pPr algn="ctr"/>
            <a:r>
              <a:rPr lang="en-US" sz="2000" dirty="0">
                <a:latin typeface="+mn-lt"/>
              </a:rPr>
              <a:t>Reentrant</a:t>
            </a:r>
          </a:p>
          <a:p>
            <a:r>
              <a:rPr lang="en-US" sz="2000" dirty="0">
                <a:latin typeface="+mn-lt"/>
              </a:rPr>
              <a:t>functions</a:t>
            </a:r>
          </a:p>
        </p:txBody>
      </p:sp>
      <p:sp>
        <p:nvSpPr>
          <p:cNvPr id="5" name="Text Box 387"/>
          <p:cNvSpPr txBox="1">
            <a:spLocks noChangeArrowheads="1"/>
          </p:cNvSpPr>
          <p:nvPr/>
        </p:nvSpPr>
        <p:spPr bwMode="auto">
          <a:xfrm>
            <a:off x="1312862" y="3867090"/>
            <a:ext cx="1531188" cy="400110"/>
          </a:xfrm>
          <a:prstGeom prst="rect">
            <a:avLst/>
          </a:prstGeom>
          <a:noFill/>
          <a:ln w="12700">
            <a:noFill/>
            <a:miter lim="800000"/>
            <a:headEnd/>
            <a:tailEnd/>
          </a:ln>
          <a:effectLst/>
        </p:spPr>
        <p:txBody>
          <a:bodyPr wrap="none" anchor="ctr">
            <a:prstTxWarp prst="textNoShape">
              <a:avLst/>
            </a:prstTxWarp>
            <a:spAutoFit/>
          </a:bodyPr>
          <a:lstStyle/>
          <a:p>
            <a:pPr algn="ctr"/>
            <a:r>
              <a:rPr lang="en-US" sz="2000" dirty="0">
                <a:latin typeface="+mn-lt"/>
              </a:rPr>
              <a:t>All functions</a:t>
            </a:r>
          </a:p>
        </p:txBody>
      </p:sp>
      <p:sp>
        <p:nvSpPr>
          <p:cNvPr id="7" name="Rectangle 389"/>
          <p:cNvSpPr>
            <a:spLocks noChangeArrowheads="1"/>
          </p:cNvSpPr>
          <p:nvPr/>
        </p:nvSpPr>
        <p:spPr bwMode="auto">
          <a:xfrm>
            <a:off x="3886200" y="4267200"/>
            <a:ext cx="2514600" cy="1905000"/>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endParaRPr lang="en-US" sz="2000">
              <a:latin typeface="+mn-lt"/>
            </a:endParaRPr>
          </a:p>
        </p:txBody>
      </p:sp>
      <p:sp>
        <p:nvSpPr>
          <p:cNvPr id="8" name="Text Box 390"/>
          <p:cNvSpPr txBox="1">
            <a:spLocks noChangeArrowheads="1"/>
          </p:cNvSpPr>
          <p:nvPr/>
        </p:nvSpPr>
        <p:spPr bwMode="auto">
          <a:xfrm>
            <a:off x="4310301" y="4813369"/>
            <a:ext cx="1723549" cy="707886"/>
          </a:xfrm>
          <a:prstGeom prst="rect">
            <a:avLst/>
          </a:prstGeom>
          <a:noFill/>
          <a:ln w="12700">
            <a:noFill/>
            <a:miter lim="800000"/>
            <a:headEnd/>
            <a:tailEnd/>
          </a:ln>
          <a:effectLst/>
        </p:spPr>
        <p:txBody>
          <a:bodyPr wrap="none" anchor="ctr">
            <a:prstTxWarp prst="textNoShape">
              <a:avLst/>
            </a:prstTxWarp>
            <a:spAutoFit/>
          </a:bodyPr>
          <a:lstStyle/>
          <a:p>
            <a:pPr algn="ctr"/>
            <a:r>
              <a:rPr lang="en-US" sz="2000" dirty="0">
                <a:latin typeface="+mn-lt"/>
              </a:rPr>
              <a:t>Thread-unsafe</a:t>
            </a:r>
          </a:p>
          <a:p>
            <a:r>
              <a:rPr lang="en-US" sz="2000" dirty="0">
                <a:latin typeface="+mn-lt"/>
              </a:rPr>
              <a:t>functions</a:t>
            </a:r>
          </a:p>
        </p:txBody>
      </p:sp>
      <p:sp>
        <p:nvSpPr>
          <p:cNvPr id="9" name="Text Box 391"/>
          <p:cNvSpPr txBox="1">
            <a:spLocks noChangeArrowheads="1"/>
          </p:cNvSpPr>
          <p:nvPr/>
        </p:nvSpPr>
        <p:spPr bwMode="auto">
          <a:xfrm>
            <a:off x="1861476" y="4203769"/>
            <a:ext cx="1442773" cy="707886"/>
          </a:xfrm>
          <a:prstGeom prst="rect">
            <a:avLst/>
          </a:prstGeom>
          <a:noFill/>
          <a:ln w="12700">
            <a:noFill/>
            <a:miter lim="800000"/>
            <a:headEnd/>
            <a:tailEnd/>
          </a:ln>
          <a:effectLst/>
        </p:spPr>
        <p:txBody>
          <a:bodyPr wrap="none" anchor="ctr">
            <a:prstTxWarp prst="textNoShape">
              <a:avLst/>
            </a:prstTxWarp>
            <a:spAutoFit/>
          </a:bodyPr>
          <a:lstStyle/>
          <a:p>
            <a:pPr algn="ctr"/>
            <a:r>
              <a:rPr lang="en-US" sz="2000" dirty="0">
                <a:latin typeface="+mn-lt"/>
              </a:rPr>
              <a:t>Thread-safe</a:t>
            </a:r>
          </a:p>
          <a:p>
            <a:r>
              <a:rPr lang="en-US" sz="2000" dirty="0">
                <a:latin typeface="+mn-lt"/>
              </a:rPr>
              <a:t>functions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dirty="0"/>
              <a:t>Threads / Signals Interactions</a:t>
            </a:r>
          </a:p>
        </p:txBody>
      </p:sp>
      <p:sp>
        <p:nvSpPr>
          <p:cNvPr id="806917" name="Rectangle 5"/>
          <p:cNvSpPr>
            <a:spLocks noGrp="1" noChangeArrowheads="1"/>
          </p:cNvSpPr>
          <p:nvPr>
            <p:ph type="body" idx="1"/>
          </p:nvPr>
        </p:nvSpPr>
        <p:spPr>
          <a:xfrm>
            <a:off x="290513" y="3047999"/>
            <a:ext cx="8624887" cy="3581399"/>
          </a:xfrm>
        </p:spPr>
        <p:txBody>
          <a:bodyPr/>
          <a:lstStyle/>
          <a:p>
            <a:r>
              <a:rPr lang="en-US" sz="2600" dirty="0"/>
              <a:t>Many library functions use lock-and-copy for thread safety</a:t>
            </a:r>
          </a:p>
          <a:p>
            <a:pPr lvl="1"/>
            <a:r>
              <a:rPr lang="en-US" dirty="0"/>
              <a:t>malloc</a:t>
            </a:r>
          </a:p>
          <a:p>
            <a:pPr lvl="2"/>
            <a:r>
              <a:rPr lang="en-US" dirty="0"/>
              <a:t>Free lists</a:t>
            </a:r>
          </a:p>
          <a:p>
            <a:pPr lvl="1"/>
            <a:r>
              <a:rPr lang="en-US" dirty="0" err="1"/>
              <a:t>fprintf</a:t>
            </a:r>
            <a:r>
              <a:rPr lang="en-US" dirty="0"/>
              <a:t>, </a:t>
            </a:r>
            <a:r>
              <a:rPr lang="en-US" dirty="0" err="1"/>
              <a:t>printf</a:t>
            </a:r>
            <a:r>
              <a:rPr lang="en-US" dirty="0"/>
              <a:t>, puts</a:t>
            </a:r>
          </a:p>
          <a:p>
            <a:pPr lvl="2"/>
            <a:r>
              <a:rPr lang="en-US" dirty="0"/>
              <a:t>So that outputs from multiple threads don’t interleave</a:t>
            </a:r>
          </a:p>
          <a:p>
            <a:pPr lvl="1"/>
            <a:r>
              <a:rPr lang="en-US" dirty="0" err="1"/>
              <a:t>snprintf</a:t>
            </a:r>
            <a:endParaRPr lang="en-US" dirty="0"/>
          </a:p>
          <a:p>
            <a:pPr lvl="2"/>
            <a:r>
              <a:rPr lang="en-US" dirty="0"/>
              <a:t>Calls malloc internally for scratch space</a:t>
            </a:r>
          </a:p>
          <a:p>
            <a:r>
              <a:rPr lang="en-US" dirty="0"/>
              <a:t>OK to interrupt them with locks held</a:t>
            </a:r>
          </a:p>
          <a:p>
            <a:pPr lvl="1"/>
            <a:r>
              <a:rPr lang="en-US" dirty="0"/>
              <a:t>… as long as the handler doesn’t use them itself!</a:t>
            </a:r>
          </a:p>
        </p:txBody>
      </p:sp>
      <p:grpSp>
        <p:nvGrpSpPr>
          <p:cNvPr id="4" name="Group 3">
            <a:extLst>
              <a:ext uri="{FF2B5EF4-FFF2-40B4-BE49-F238E27FC236}">
                <a16:creationId xmlns:a16="http://schemas.microsoft.com/office/drawing/2014/main" id="{9E4E5BFE-6A8E-EC4E-A15E-B5E738E6C663}"/>
              </a:ext>
            </a:extLst>
          </p:cNvPr>
          <p:cNvGrpSpPr/>
          <p:nvPr/>
        </p:nvGrpSpPr>
        <p:grpSpPr>
          <a:xfrm>
            <a:off x="2650207" y="1219200"/>
            <a:ext cx="3878852" cy="1663918"/>
            <a:chOff x="5124214" y="3549860"/>
            <a:chExt cx="3878852" cy="1663918"/>
          </a:xfrm>
        </p:grpSpPr>
        <p:sp>
          <p:nvSpPr>
            <p:cNvPr id="5" name="Line 93">
              <a:extLst>
                <a:ext uri="{FF2B5EF4-FFF2-40B4-BE49-F238E27FC236}">
                  <a16:creationId xmlns:a16="http://schemas.microsoft.com/office/drawing/2014/main" id="{F96DBE58-A063-984C-A494-AB871055D981}"/>
                </a:ext>
              </a:extLst>
            </p:cNvPr>
            <p:cNvSpPr>
              <a:spLocks noChangeShapeType="1"/>
            </p:cNvSpPr>
            <p:nvPr/>
          </p:nvSpPr>
          <p:spPr bwMode="auto">
            <a:xfrm>
              <a:off x="5627452" y="3597703"/>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4">
              <a:extLst>
                <a:ext uri="{FF2B5EF4-FFF2-40B4-BE49-F238E27FC236}">
                  <a16:creationId xmlns:a16="http://schemas.microsoft.com/office/drawing/2014/main" id="{5A1BB7E8-6B92-7846-936D-C4DF4B56A653}"/>
                </a:ext>
              </a:extLst>
            </p:cNvPr>
            <p:cNvSpPr>
              <a:spLocks noChangeShapeType="1"/>
            </p:cNvSpPr>
            <p:nvPr/>
          </p:nvSpPr>
          <p:spPr bwMode="auto">
            <a:xfrm>
              <a:off x="5633802" y="4202541"/>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5">
              <a:extLst>
                <a:ext uri="{FF2B5EF4-FFF2-40B4-BE49-F238E27FC236}">
                  <a16:creationId xmlns:a16="http://schemas.microsoft.com/office/drawing/2014/main" id="{EA091E02-3165-4540-BC58-ACA138757086}"/>
                </a:ext>
              </a:extLst>
            </p:cNvPr>
            <p:cNvSpPr>
              <a:spLocks noChangeShapeType="1"/>
            </p:cNvSpPr>
            <p:nvPr/>
          </p:nvSpPr>
          <p:spPr bwMode="auto">
            <a:xfrm flipH="1">
              <a:off x="8032514" y="4208891"/>
              <a:ext cx="0" cy="246479"/>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Line 96">
              <a:extLst>
                <a:ext uri="{FF2B5EF4-FFF2-40B4-BE49-F238E27FC236}">
                  <a16:creationId xmlns:a16="http://schemas.microsoft.com/office/drawing/2014/main" id="{376113CD-B1E4-8349-8D61-0C8A6C9A03A8}"/>
                </a:ext>
              </a:extLst>
            </p:cNvPr>
            <p:cNvSpPr>
              <a:spLocks noChangeShapeType="1"/>
            </p:cNvSpPr>
            <p:nvPr/>
          </p:nvSpPr>
          <p:spPr bwMode="auto">
            <a:xfrm flipH="1" flipV="1">
              <a:off x="5630627" y="4329541"/>
              <a:ext cx="2352675" cy="387350"/>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9" name="Line 97">
              <a:extLst>
                <a:ext uri="{FF2B5EF4-FFF2-40B4-BE49-F238E27FC236}">
                  <a16:creationId xmlns:a16="http://schemas.microsoft.com/office/drawing/2014/main" id="{8442EA93-6320-5848-A479-040B227DD0A5}"/>
                </a:ext>
              </a:extLst>
            </p:cNvPr>
            <p:cNvSpPr>
              <a:spLocks noChangeShapeType="1"/>
            </p:cNvSpPr>
            <p:nvPr/>
          </p:nvSpPr>
          <p:spPr bwMode="auto">
            <a:xfrm>
              <a:off x="5629039" y="4337478"/>
              <a:ext cx="3175" cy="876300"/>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 name="Text Box 101">
              <a:extLst>
                <a:ext uri="{FF2B5EF4-FFF2-40B4-BE49-F238E27FC236}">
                  <a16:creationId xmlns:a16="http://schemas.microsoft.com/office/drawing/2014/main" id="{72684CDF-E02F-7048-BA71-1BE90A2C4D1C}"/>
                </a:ext>
              </a:extLst>
            </p:cNvPr>
            <p:cNvSpPr txBox="1">
              <a:spLocks noChangeArrowheads="1"/>
            </p:cNvSpPr>
            <p:nvPr/>
          </p:nvSpPr>
          <p:spPr bwMode="auto">
            <a:xfrm>
              <a:off x="5124214" y="3919966"/>
              <a:ext cx="547258"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1" name="Text Box 102">
              <a:extLst>
                <a:ext uri="{FF2B5EF4-FFF2-40B4-BE49-F238E27FC236}">
                  <a16:creationId xmlns:a16="http://schemas.microsoft.com/office/drawing/2014/main" id="{0966EC43-04B9-9140-8CA2-2B7C4A4CAC29}"/>
                </a:ext>
              </a:extLst>
            </p:cNvPr>
            <p:cNvSpPr txBox="1">
              <a:spLocks noChangeArrowheads="1"/>
            </p:cNvSpPr>
            <p:nvPr/>
          </p:nvSpPr>
          <p:spPr bwMode="auto">
            <a:xfrm>
              <a:off x="5124214" y="4116816"/>
              <a:ext cx="56106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next</a:t>
              </a:r>
              <a:endParaRPr lang="en-US" sz="1600" i="1">
                <a:latin typeface="Helvetica" charset="0"/>
              </a:endParaRPr>
            </a:p>
          </p:txBody>
        </p:sp>
        <p:sp>
          <p:nvSpPr>
            <p:cNvPr id="12" name="TextBox 11">
              <a:extLst>
                <a:ext uri="{FF2B5EF4-FFF2-40B4-BE49-F238E27FC236}">
                  <a16:creationId xmlns:a16="http://schemas.microsoft.com/office/drawing/2014/main" id="{4A332D41-F4C7-C244-8D7A-9EC14C3AE0A0}"/>
                </a:ext>
              </a:extLst>
            </p:cNvPr>
            <p:cNvSpPr txBox="1"/>
            <p:nvPr/>
          </p:nvSpPr>
          <p:spPr>
            <a:xfrm>
              <a:off x="5624003" y="3549860"/>
              <a:ext cx="184731" cy="369332"/>
            </a:xfrm>
            <a:prstGeom prst="rect">
              <a:avLst/>
            </a:prstGeom>
            <a:noFill/>
          </p:spPr>
          <p:txBody>
            <a:bodyPr wrap="none" rtlCol="0">
              <a:spAutoFit/>
            </a:bodyPr>
            <a:lstStyle/>
            <a:p>
              <a:endParaRPr lang="en-US" sz="1800" i="1" dirty="0">
                <a:solidFill>
                  <a:srgbClr val="800000"/>
                </a:solidFill>
                <a:latin typeface="Calibri" pitchFamily="34" charset="0"/>
              </a:endParaRPr>
            </a:p>
          </p:txBody>
        </p:sp>
        <p:sp>
          <p:nvSpPr>
            <p:cNvPr id="13" name="TextBox 12">
              <a:extLst>
                <a:ext uri="{FF2B5EF4-FFF2-40B4-BE49-F238E27FC236}">
                  <a16:creationId xmlns:a16="http://schemas.microsoft.com/office/drawing/2014/main" id="{FDC38F55-E721-7846-B7F7-C937D81AD462}"/>
                </a:ext>
              </a:extLst>
            </p:cNvPr>
            <p:cNvSpPr txBox="1"/>
            <p:nvPr/>
          </p:nvSpPr>
          <p:spPr>
            <a:xfrm>
              <a:off x="8055371" y="3962400"/>
              <a:ext cx="947695" cy="369332"/>
            </a:xfrm>
            <a:prstGeom prst="rect">
              <a:avLst/>
            </a:prstGeom>
            <a:noFill/>
          </p:spPr>
          <p:txBody>
            <a:bodyPr wrap="none" rtlCol="0">
              <a:spAutoFit/>
            </a:bodyPr>
            <a:lstStyle/>
            <a:p>
              <a:r>
                <a:rPr lang="en-US" sz="1800" i="1" dirty="0">
                  <a:solidFill>
                    <a:srgbClr val="800000"/>
                  </a:solidFill>
                  <a:latin typeface="Calibri" pitchFamily="34" charset="0"/>
                </a:rPr>
                <a:t>Handler</a:t>
              </a:r>
            </a:p>
          </p:txBody>
        </p:sp>
        <p:sp>
          <p:nvSpPr>
            <p:cNvPr id="14" name="Line 95">
              <a:extLst>
                <a:ext uri="{FF2B5EF4-FFF2-40B4-BE49-F238E27FC236}">
                  <a16:creationId xmlns:a16="http://schemas.microsoft.com/office/drawing/2014/main" id="{F6E63681-4A27-EE4B-A9B6-2299DBB0CF20}"/>
                </a:ext>
              </a:extLst>
            </p:cNvPr>
            <p:cNvSpPr>
              <a:spLocks noChangeShapeType="1"/>
            </p:cNvSpPr>
            <p:nvPr/>
          </p:nvSpPr>
          <p:spPr bwMode="auto">
            <a:xfrm flipH="1">
              <a:off x="8032514" y="4455370"/>
              <a:ext cx="0" cy="261521"/>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5" name="TextBox 14">
              <a:extLst>
                <a:ext uri="{FF2B5EF4-FFF2-40B4-BE49-F238E27FC236}">
                  <a16:creationId xmlns:a16="http://schemas.microsoft.com/office/drawing/2014/main" id="{5B8ECFE4-54DC-2D4B-949F-88C7E45602BE}"/>
                </a:ext>
              </a:extLst>
            </p:cNvPr>
            <p:cNvSpPr txBox="1"/>
            <p:nvPr/>
          </p:nvSpPr>
          <p:spPr>
            <a:xfrm>
              <a:off x="6622092" y="3562560"/>
              <a:ext cx="971290" cy="646331"/>
            </a:xfrm>
            <a:prstGeom prst="rect">
              <a:avLst/>
            </a:prstGeom>
            <a:noFill/>
          </p:spPr>
          <p:txBody>
            <a:bodyPr wrap="none" rtlCol="0">
              <a:spAutoFit/>
            </a:bodyPr>
            <a:lstStyle/>
            <a:p>
              <a:pPr algn="ctr"/>
              <a:r>
                <a:rPr lang="en-US" sz="1800" i="1" dirty="0">
                  <a:latin typeface="Calibri" pitchFamily="34" charset="0"/>
                </a:rPr>
                <a:t>Receive</a:t>
              </a:r>
            </a:p>
            <a:p>
              <a:pPr algn="ctr"/>
              <a:r>
                <a:rPr lang="en-US" sz="1800" i="1" dirty="0">
                  <a:latin typeface="Calibri" pitchFamily="34" charset="0"/>
                </a:rPr>
                <a:t>signal</a:t>
              </a:r>
            </a:p>
          </p:txBody>
        </p:sp>
      </p:grpSp>
      <p:sp>
        <p:nvSpPr>
          <p:cNvPr id="2" name="TextBox 1">
            <a:extLst>
              <a:ext uri="{FF2B5EF4-FFF2-40B4-BE49-F238E27FC236}">
                <a16:creationId xmlns:a16="http://schemas.microsoft.com/office/drawing/2014/main" id="{6D84252B-7ED6-094A-BC93-DF0BF5292AF1}"/>
              </a:ext>
            </a:extLst>
          </p:cNvPr>
          <p:cNvSpPr txBox="1"/>
          <p:nvPr/>
        </p:nvSpPr>
        <p:spPr>
          <a:xfrm>
            <a:off x="1506441" y="1307251"/>
            <a:ext cx="1406091" cy="369332"/>
          </a:xfrm>
          <a:prstGeom prst="rect">
            <a:avLst/>
          </a:prstGeom>
          <a:noFill/>
        </p:spPr>
        <p:txBody>
          <a:bodyPr wrap="none" rtlCol="0">
            <a:spAutoFit/>
          </a:bodyPr>
          <a:lstStyle/>
          <a:p>
            <a:r>
              <a:rPr lang="en-US" sz="1800" dirty="0" err="1">
                <a:solidFill>
                  <a:srgbClr val="C00000"/>
                </a:solidFill>
                <a:latin typeface="Calibri" pitchFamily="34" charset="0"/>
              </a:rPr>
              <a:t>fprintf.lock</a:t>
            </a:r>
            <a:r>
              <a:rPr lang="en-US" sz="1800" dirty="0">
                <a:solidFill>
                  <a:srgbClr val="C00000"/>
                </a:solidFill>
                <a:latin typeface="Calibri" pitchFamily="34" charset="0"/>
              </a:rPr>
              <a:t>()</a:t>
            </a:r>
          </a:p>
        </p:txBody>
      </p:sp>
      <p:sp>
        <p:nvSpPr>
          <p:cNvPr id="17" name="TextBox 16">
            <a:extLst>
              <a:ext uri="{FF2B5EF4-FFF2-40B4-BE49-F238E27FC236}">
                <a16:creationId xmlns:a16="http://schemas.microsoft.com/office/drawing/2014/main" id="{E0EA282F-86F3-8B4A-A803-2E3428AAC407}"/>
              </a:ext>
            </a:extLst>
          </p:cNvPr>
          <p:cNvSpPr txBox="1"/>
          <p:nvPr/>
        </p:nvSpPr>
        <p:spPr>
          <a:xfrm>
            <a:off x="1495734" y="2196344"/>
            <a:ext cx="1620893" cy="369332"/>
          </a:xfrm>
          <a:prstGeom prst="rect">
            <a:avLst/>
          </a:prstGeom>
          <a:noFill/>
        </p:spPr>
        <p:txBody>
          <a:bodyPr wrap="none" rtlCol="0">
            <a:spAutoFit/>
          </a:bodyPr>
          <a:lstStyle/>
          <a:p>
            <a:r>
              <a:rPr lang="en-US" sz="1800" dirty="0" err="1">
                <a:solidFill>
                  <a:srgbClr val="C00000"/>
                </a:solidFill>
                <a:latin typeface="Calibri" pitchFamily="34" charset="0"/>
              </a:rPr>
              <a:t>fprintf.unlock</a:t>
            </a:r>
            <a:r>
              <a:rPr lang="en-US" sz="1800" dirty="0">
                <a:solidFill>
                  <a:srgbClr val="C00000"/>
                </a:solidFill>
                <a:latin typeface="Calibri" pitchFamily="34" charset="0"/>
              </a:rPr>
              <a:t>()</a:t>
            </a:r>
          </a:p>
        </p:txBody>
      </p:sp>
    </p:spTree>
    <p:extLst>
      <p:ext uri="{BB962C8B-B14F-4D97-AF65-F5344CB8AC3E}">
        <p14:creationId xmlns:p14="http://schemas.microsoft.com/office/powerpoint/2010/main" val="2108363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dirty="0"/>
              <a:t>Bad Thread / Signal Interactions</a:t>
            </a:r>
          </a:p>
        </p:txBody>
      </p:sp>
      <p:sp>
        <p:nvSpPr>
          <p:cNvPr id="806917" name="Rectangle 5"/>
          <p:cNvSpPr>
            <a:spLocks noGrp="1" noChangeArrowheads="1"/>
          </p:cNvSpPr>
          <p:nvPr>
            <p:ph type="body" idx="1"/>
          </p:nvPr>
        </p:nvSpPr>
        <p:spPr>
          <a:xfrm>
            <a:off x="290513" y="3048000"/>
            <a:ext cx="8624887" cy="3143250"/>
          </a:xfrm>
        </p:spPr>
        <p:txBody>
          <a:bodyPr/>
          <a:lstStyle/>
          <a:p>
            <a:r>
              <a:rPr lang="en-US" sz="2600" dirty="0"/>
              <a:t>What if:</a:t>
            </a:r>
          </a:p>
          <a:p>
            <a:pPr lvl="1"/>
            <a:r>
              <a:rPr lang="en-US" sz="2200" dirty="0"/>
              <a:t>Signal received while library function holds lock</a:t>
            </a:r>
          </a:p>
          <a:p>
            <a:pPr lvl="1"/>
            <a:r>
              <a:rPr lang="en-US" sz="2200" dirty="0"/>
              <a:t>Handler calls same (or related) library function</a:t>
            </a:r>
          </a:p>
          <a:p>
            <a:r>
              <a:rPr lang="en-US" dirty="0"/>
              <a:t>Deadlock!</a:t>
            </a:r>
          </a:p>
          <a:p>
            <a:pPr lvl="1"/>
            <a:r>
              <a:rPr lang="en-US" dirty="0"/>
              <a:t>Signal handler cannot proceed until it gets lock</a:t>
            </a:r>
          </a:p>
          <a:p>
            <a:pPr lvl="1"/>
            <a:r>
              <a:rPr lang="en-US" dirty="0"/>
              <a:t>Main program cannot proceed until handler completes</a:t>
            </a:r>
          </a:p>
          <a:p>
            <a:r>
              <a:rPr lang="en-US" dirty="0"/>
              <a:t>Key Point</a:t>
            </a:r>
          </a:p>
          <a:p>
            <a:pPr lvl="1"/>
            <a:r>
              <a:rPr lang="en-US" dirty="0"/>
              <a:t>Threads employ symmetric concurrency</a:t>
            </a:r>
          </a:p>
          <a:p>
            <a:pPr lvl="1"/>
            <a:r>
              <a:rPr lang="en-US" dirty="0"/>
              <a:t>Signal handling is asymmetric</a:t>
            </a:r>
          </a:p>
        </p:txBody>
      </p:sp>
      <p:grpSp>
        <p:nvGrpSpPr>
          <p:cNvPr id="4" name="Group 3">
            <a:extLst>
              <a:ext uri="{FF2B5EF4-FFF2-40B4-BE49-F238E27FC236}">
                <a16:creationId xmlns:a16="http://schemas.microsoft.com/office/drawing/2014/main" id="{9E4E5BFE-6A8E-EC4E-A15E-B5E738E6C663}"/>
              </a:ext>
            </a:extLst>
          </p:cNvPr>
          <p:cNvGrpSpPr/>
          <p:nvPr/>
        </p:nvGrpSpPr>
        <p:grpSpPr>
          <a:xfrm>
            <a:off x="2650207" y="1219200"/>
            <a:ext cx="3878852" cy="1663918"/>
            <a:chOff x="5124214" y="3549860"/>
            <a:chExt cx="3878852" cy="1663918"/>
          </a:xfrm>
        </p:grpSpPr>
        <p:sp>
          <p:nvSpPr>
            <p:cNvPr id="5" name="Line 93">
              <a:extLst>
                <a:ext uri="{FF2B5EF4-FFF2-40B4-BE49-F238E27FC236}">
                  <a16:creationId xmlns:a16="http://schemas.microsoft.com/office/drawing/2014/main" id="{F96DBE58-A063-984C-A494-AB871055D981}"/>
                </a:ext>
              </a:extLst>
            </p:cNvPr>
            <p:cNvSpPr>
              <a:spLocks noChangeShapeType="1"/>
            </p:cNvSpPr>
            <p:nvPr/>
          </p:nvSpPr>
          <p:spPr bwMode="auto">
            <a:xfrm>
              <a:off x="5627452" y="3597703"/>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6" name="Line 94">
              <a:extLst>
                <a:ext uri="{FF2B5EF4-FFF2-40B4-BE49-F238E27FC236}">
                  <a16:creationId xmlns:a16="http://schemas.microsoft.com/office/drawing/2014/main" id="{5A1BB7E8-6B92-7846-936D-C4DF4B56A653}"/>
                </a:ext>
              </a:extLst>
            </p:cNvPr>
            <p:cNvSpPr>
              <a:spLocks noChangeShapeType="1"/>
            </p:cNvSpPr>
            <p:nvPr/>
          </p:nvSpPr>
          <p:spPr bwMode="auto">
            <a:xfrm>
              <a:off x="5633802" y="4202541"/>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 name="Line 95">
              <a:extLst>
                <a:ext uri="{FF2B5EF4-FFF2-40B4-BE49-F238E27FC236}">
                  <a16:creationId xmlns:a16="http://schemas.microsoft.com/office/drawing/2014/main" id="{EA091E02-3165-4540-BC58-ACA138757086}"/>
                </a:ext>
              </a:extLst>
            </p:cNvPr>
            <p:cNvSpPr>
              <a:spLocks noChangeShapeType="1"/>
            </p:cNvSpPr>
            <p:nvPr/>
          </p:nvSpPr>
          <p:spPr bwMode="auto">
            <a:xfrm flipH="1">
              <a:off x="8032514" y="4208891"/>
              <a:ext cx="0" cy="246479"/>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8" name="Line 96">
              <a:extLst>
                <a:ext uri="{FF2B5EF4-FFF2-40B4-BE49-F238E27FC236}">
                  <a16:creationId xmlns:a16="http://schemas.microsoft.com/office/drawing/2014/main" id="{376113CD-B1E4-8349-8D61-0C8A6C9A03A8}"/>
                </a:ext>
              </a:extLst>
            </p:cNvPr>
            <p:cNvSpPr>
              <a:spLocks noChangeShapeType="1"/>
            </p:cNvSpPr>
            <p:nvPr/>
          </p:nvSpPr>
          <p:spPr bwMode="auto">
            <a:xfrm flipH="1" flipV="1">
              <a:off x="5630627" y="4329541"/>
              <a:ext cx="2352675" cy="387350"/>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9" name="Line 97">
              <a:extLst>
                <a:ext uri="{FF2B5EF4-FFF2-40B4-BE49-F238E27FC236}">
                  <a16:creationId xmlns:a16="http://schemas.microsoft.com/office/drawing/2014/main" id="{8442EA93-6320-5848-A479-040B227DD0A5}"/>
                </a:ext>
              </a:extLst>
            </p:cNvPr>
            <p:cNvSpPr>
              <a:spLocks noChangeShapeType="1"/>
            </p:cNvSpPr>
            <p:nvPr/>
          </p:nvSpPr>
          <p:spPr bwMode="auto">
            <a:xfrm>
              <a:off x="5629039" y="4337478"/>
              <a:ext cx="3175" cy="876300"/>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0" name="Text Box 101">
              <a:extLst>
                <a:ext uri="{FF2B5EF4-FFF2-40B4-BE49-F238E27FC236}">
                  <a16:creationId xmlns:a16="http://schemas.microsoft.com/office/drawing/2014/main" id="{72684CDF-E02F-7048-BA71-1BE90A2C4D1C}"/>
                </a:ext>
              </a:extLst>
            </p:cNvPr>
            <p:cNvSpPr txBox="1">
              <a:spLocks noChangeArrowheads="1"/>
            </p:cNvSpPr>
            <p:nvPr/>
          </p:nvSpPr>
          <p:spPr bwMode="auto">
            <a:xfrm>
              <a:off x="5124214" y="3919966"/>
              <a:ext cx="547258"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curr</a:t>
              </a:r>
              <a:endParaRPr lang="en-US" sz="1600" i="1">
                <a:latin typeface="Helvetica" charset="0"/>
              </a:endParaRPr>
            </a:p>
          </p:txBody>
        </p:sp>
        <p:sp>
          <p:nvSpPr>
            <p:cNvPr id="11" name="Text Box 102">
              <a:extLst>
                <a:ext uri="{FF2B5EF4-FFF2-40B4-BE49-F238E27FC236}">
                  <a16:creationId xmlns:a16="http://schemas.microsoft.com/office/drawing/2014/main" id="{0966EC43-04B9-9140-8CA2-2B7C4A4CAC29}"/>
                </a:ext>
              </a:extLst>
            </p:cNvPr>
            <p:cNvSpPr txBox="1">
              <a:spLocks noChangeArrowheads="1"/>
            </p:cNvSpPr>
            <p:nvPr/>
          </p:nvSpPr>
          <p:spPr bwMode="auto">
            <a:xfrm>
              <a:off x="5124214" y="4116816"/>
              <a:ext cx="56106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600" i="1">
                  <a:latin typeface="Helvetica" charset="0"/>
                </a:rPr>
                <a:t>I</a:t>
              </a:r>
              <a:r>
                <a:rPr lang="en-US" sz="1600" i="1" baseline="-25000">
                  <a:latin typeface="Helvetica" charset="0"/>
                </a:rPr>
                <a:t>next</a:t>
              </a:r>
              <a:endParaRPr lang="en-US" sz="1600" i="1">
                <a:latin typeface="Helvetica" charset="0"/>
              </a:endParaRPr>
            </a:p>
          </p:txBody>
        </p:sp>
        <p:sp>
          <p:nvSpPr>
            <p:cNvPr id="12" name="TextBox 11">
              <a:extLst>
                <a:ext uri="{FF2B5EF4-FFF2-40B4-BE49-F238E27FC236}">
                  <a16:creationId xmlns:a16="http://schemas.microsoft.com/office/drawing/2014/main" id="{4A332D41-F4C7-C244-8D7A-9EC14C3AE0A0}"/>
                </a:ext>
              </a:extLst>
            </p:cNvPr>
            <p:cNvSpPr txBox="1"/>
            <p:nvPr/>
          </p:nvSpPr>
          <p:spPr>
            <a:xfrm>
              <a:off x="5624003" y="3549860"/>
              <a:ext cx="184731" cy="369332"/>
            </a:xfrm>
            <a:prstGeom prst="rect">
              <a:avLst/>
            </a:prstGeom>
            <a:noFill/>
          </p:spPr>
          <p:txBody>
            <a:bodyPr wrap="none" rtlCol="0">
              <a:spAutoFit/>
            </a:bodyPr>
            <a:lstStyle/>
            <a:p>
              <a:endParaRPr lang="en-US" sz="1800" i="1" dirty="0">
                <a:solidFill>
                  <a:srgbClr val="800000"/>
                </a:solidFill>
                <a:latin typeface="Calibri" pitchFamily="34" charset="0"/>
              </a:endParaRPr>
            </a:p>
          </p:txBody>
        </p:sp>
        <p:sp>
          <p:nvSpPr>
            <p:cNvPr id="13" name="TextBox 12">
              <a:extLst>
                <a:ext uri="{FF2B5EF4-FFF2-40B4-BE49-F238E27FC236}">
                  <a16:creationId xmlns:a16="http://schemas.microsoft.com/office/drawing/2014/main" id="{FDC38F55-E721-7846-B7F7-C937D81AD462}"/>
                </a:ext>
              </a:extLst>
            </p:cNvPr>
            <p:cNvSpPr txBox="1"/>
            <p:nvPr/>
          </p:nvSpPr>
          <p:spPr>
            <a:xfrm>
              <a:off x="8055371" y="3962400"/>
              <a:ext cx="947695" cy="369332"/>
            </a:xfrm>
            <a:prstGeom prst="rect">
              <a:avLst/>
            </a:prstGeom>
            <a:noFill/>
          </p:spPr>
          <p:txBody>
            <a:bodyPr wrap="none" rtlCol="0">
              <a:spAutoFit/>
            </a:bodyPr>
            <a:lstStyle/>
            <a:p>
              <a:r>
                <a:rPr lang="en-US" sz="1800" i="1" dirty="0">
                  <a:solidFill>
                    <a:srgbClr val="800000"/>
                  </a:solidFill>
                  <a:latin typeface="Calibri" pitchFamily="34" charset="0"/>
                </a:rPr>
                <a:t>Handler</a:t>
              </a:r>
            </a:p>
          </p:txBody>
        </p:sp>
        <p:sp>
          <p:nvSpPr>
            <p:cNvPr id="14" name="Line 95">
              <a:extLst>
                <a:ext uri="{FF2B5EF4-FFF2-40B4-BE49-F238E27FC236}">
                  <a16:creationId xmlns:a16="http://schemas.microsoft.com/office/drawing/2014/main" id="{F6E63681-4A27-EE4B-A9B6-2299DBB0CF20}"/>
                </a:ext>
              </a:extLst>
            </p:cNvPr>
            <p:cNvSpPr>
              <a:spLocks noChangeShapeType="1"/>
            </p:cNvSpPr>
            <p:nvPr/>
          </p:nvSpPr>
          <p:spPr bwMode="auto">
            <a:xfrm flipH="1">
              <a:off x="8032514" y="4455370"/>
              <a:ext cx="0" cy="261521"/>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5" name="TextBox 14">
              <a:extLst>
                <a:ext uri="{FF2B5EF4-FFF2-40B4-BE49-F238E27FC236}">
                  <a16:creationId xmlns:a16="http://schemas.microsoft.com/office/drawing/2014/main" id="{5B8ECFE4-54DC-2D4B-949F-88C7E45602BE}"/>
                </a:ext>
              </a:extLst>
            </p:cNvPr>
            <p:cNvSpPr txBox="1"/>
            <p:nvPr/>
          </p:nvSpPr>
          <p:spPr>
            <a:xfrm>
              <a:off x="6622092" y="3562560"/>
              <a:ext cx="971290" cy="646331"/>
            </a:xfrm>
            <a:prstGeom prst="rect">
              <a:avLst/>
            </a:prstGeom>
            <a:noFill/>
          </p:spPr>
          <p:txBody>
            <a:bodyPr wrap="none" rtlCol="0">
              <a:spAutoFit/>
            </a:bodyPr>
            <a:lstStyle/>
            <a:p>
              <a:pPr algn="ctr"/>
              <a:r>
                <a:rPr lang="en-US" sz="1800" i="1" dirty="0">
                  <a:latin typeface="Calibri" pitchFamily="34" charset="0"/>
                </a:rPr>
                <a:t>Receive</a:t>
              </a:r>
            </a:p>
            <a:p>
              <a:pPr algn="ctr"/>
              <a:r>
                <a:rPr lang="en-US" sz="1800" i="1" dirty="0">
                  <a:latin typeface="Calibri" pitchFamily="34" charset="0"/>
                </a:rPr>
                <a:t>signal</a:t>
              </a:r>
            </a:p>
          </p:txBody>
        </p:sp>
      </p:grpSp>
      <p:sp>
        <p:nvSpPr>
          <p:cNvPr id="2" name="TextBox 1">
            <a:extLst>
              <a:ext uri="{FF2B5EF4-FFF2-40B4-BE49-F238E27FC236}">
                <a16:creationId xmlns:a16="http://schemas.microsoft.com/office/drawing/2014/main" id="{6D84252B-7ED6-094A-BC93-DF0BF5292AF1}"/>
              </a:ext>
            </a:extLst>
          </p:cNvPr>
          <p:cNvSpPr txBox="1"/>
          <p:nvPr/>
        </p:nvSpPr>
        <p:spPr>
          <a:xfrm>
            <a:off x="1506441" y="1307251"/>
            <a:ext cx="1406091" cy="369332"/>
          </a:xfrm>
          <a:prstGeom prst="rect">
            <a:avLst/>
          </a:prstGeom>
          <a:noFill/>
        </p:spPr>
        <p:txBody>
          <a:bodyPr wrap="none" rtlCol="0">
            <a:spAutoFit/>
          </a:bodyPr>
          <a:lstStyle/>
          <a:p>
            <a:r>
              <a:rPr lang="en-US" sz="1800" dirty="0" err="1">
                <a:solidFill>
                  <a:srgbClr val="C00000"/>
                </a:solidFill>
                <a:latin typeface="Calibri" pitchFamily="34" charset="0"/>
              </a:rPr>
              <a:t>fprintf.lock</a:t>
            </a:r>
            <a:r>
              <a:rPr lang="en-US" sz="1800" dirty="0">
                <a:solidFill>
                  <a:srgbClr val="C00000"/>
                </a:solidFill>
                <a:latin typeface="Calibri" pitchFamily="34" charset="0"/>
              </a:rPr>
              <a:t>()</a:t>
            </a:r>
          </a:p>
        </p:txBody>
      </p:sp>
      <p:sp>
        <p:nvSpPr>
          <p:cNvPr id="17" name="TextBox 16">
            <a:extLst>
              <a:ext uri="{FF2B5EF4-FFF2-40B4-BE49-F238E27FC236}">
                <a16:creationId xmlns:a16="http://schemas.microsoft.com/office/drawing/2014/main" id="{E0EA282F-86F3-8B4A-A803-2E3428AAC407}"/>
              </a:ext>
            </a:extLst>
          </p:cNvPr>
          <p:cNvSpPr txBox="1"/>
          <p:nvPr/>
        </p:nvSpPr>
        <p:spPr>
          <a:xfrm>
            <a:off x="1495734" y="2196344"/>
            <a:ext cx="1620893" cy="369332"/>
          </a:xfrm>
          <a:prstGeom prst="rect">
            <a:avLst/>
          </a:prstGeom>
          <a:noFill/>
        </p:spPr>
        <p:txBody>
          <a:bodyPr wrap="none" rtlCol="0">
            <a:spAutoFit/>
          </a:bodyPr>
          <a:lstStyle/>
          <a:p>
            <a:r>
              <a:rPr lang="en-US" sz="1800" dirty="0" err="1">
                <a:solidFill>
                  <a:srgbClr val="E49494"/>
                </a:solidFill>
                <a:latin typeface="Calibri" pitchFamily="34" charset="0"/>
              </a:rPr>
              <a:t>fprintf.unlock</a:t>
            </a:r>
            <a:r>
              <a:rPr lang="en-US" sz="1800" dirty="0">
                <a:solidFill>
                  <a:srgbClr val="E49494"/>
                </a:solidFill>
                <a:latin typeface="Calibri" pitchFamily="34" charset="0"/>
              </a:rPr>
              <a:t>()</a:t>
            </a:r>
          </a:p>
        </p:txBody>
      </p:sp>
      <p:sp>
        <p:nvSpPr>
          <p:cNvPr id="18" name="TextBox 17">
            <a:extLst>
              <a:ext uri="{FF2B5EF4-FFF2-40B4-BE49-F238E27FC236}">
                <a16:creationId xmlns:a16="http://schemas.microsoft.com/office/drawing/2014/main" id="{3DED46DC-49D0-804A-A785-2CBF9DE450A1}"/>
              </a:ext>
            </a:extLst>
          </p:cNvPr>
          <p:cNvSpPr txBox="1"/>
          <p:nvPr/>
        </p:nvSpPr>
        <p:spPr>
          <a:xfrm>
            <a:off x="5607720" y="1905000"/>
            <a:ext cx="1406091" cy="369332"/>
          </a:xfrm>
          <a:prstGeom prst="rect">
            <a:avLst/>
          </a:prstGeom>
          <a:noFill/>
        </p:spPr>
        <p:txBody>
          <a:bodyPr wrap="none" rtlCol="0">
            <a:spAutoFit/>
          </a:bodyPr>
          <a:lstStyle/>
          <a:p>
            <a:r>
              <a:rPr lang="en-US" sz="1800" dirty="0" err="1">
                <a:solidFill>
                  <a:srgbClr val="C00000"/>
                </a:solidFill>
                <a:latin typeface="Calibri" pitchFamily="34" charset="0"/>
              </a:rPr>
              <a:t>fprintf.lock</a:t>
            </a:r>
            <a:r>
              <a:rPr lang="en-US" sz="1800" dirty="0">
                <a:solidFill>
                  <a:srgbClr val="C00000"/>
                </a:solidFill>
                <a:latin typeface="Calibri" pitchFamily="34" charset="0"/>
              </a:rPr>
              <a:t>()</a:t>
            </a:r>
          </a:p>
        </p:txBody>
      </p:sp>
      <p:sp>
        <p:nvSpPr>
          <p:cNvPr id="19" name="TextBox 18">
            <a:extLst>
              <a:ext uri="{FF2B5EF4-FFF2-40B4-BE49-F238E27FC236}">
                <a16:creationId xmlns:a16="http://schemas.microsoft.com/office/drawing/2014/main" id="{57BD10CF-E88D-274B-991B-9E9AE30228C0}"/>
              </a:ext>
            </a:extLst>
          </p:cNvPr>
          <p:cNvSpPr txBox="1"/>
          <p:nvPr/>
        </p:nvSpPr>
        <p:spPr>
          <a:xfrm>
            <a:off x="5587745" y="2190693"/>
            <a:ext cx="1620893" cy="369332"/>
          </a:xfrm>
          <a:prstGeom prst="rect">
            <a:avLst/>
          </a:prstGeom>
          <a:noFill/>
        </p:spPr>
        <p:txBody>
          <a:bodyPr wrap="none" rtlCol="0">
            <a:spAutoFit/>
          </a:bodyPr>
          <a:lstStyle/>
          <a:p>
            <a:r>
              <a:rPr lang="en-US" sz="1800" dirty="0" err="1">
                <a:solidFill>
                  <a:srgbClr val="E49494"/>
                </a:solidFill>
                <a:latin typeface="Calibri" pitchFamily="34" charset="0"/>
              </a:rPr>
              <a:t>fprintf.unlock</a:t>
            </a:r>
            <a:r>
              <a:rPr lang="en-US" sz="1800" dirty="0">
                <a:solidFill>
                  <a:srgbClr val="E49494"/>
                </a:solidFill>
                <a:latin typeface="Calibri" pitchFamily="34" charset="0"/>
              </a:rPr>
              <a:t>()</a:t>
            </a:r>
          </a:p>
        </p:txBody>
      </p:sp>
    </p:spTree>
    <p:extLst>
      <p:ext uri="{BB962C8B-B14F-4D97-AF65-F5344CB8AC3E}">
        <p14:creationId xmlns:p14="http://schemas.microsoft.com/office/powerpoint/2010/main" val="345748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1" name="Rectangle 5"/>
          <p:cNvSpPr>
            <a:spLocks noGrp="1" noChangeArrowheads="1"/>
          </p:cNvSpPr>
          <p:nvPr>
            <p:ph type="title"/>
          </p:nvPr>
        </p:nvSpPr>
        <p:spPr>
          <a:xfrm>
            <a:off x="277508" y="427727"/>
            <a:ext cx="7592093" cy="762000"/>
          </a:xfrm>
        </p:spPr>
        <p:txBody>
          <a:bodyPr/>
          <a:lstStyle/>
          <a:p>
            <a:r>
              <a:rPr lang="en-US" dirty="0"/>
              <a:t>Races</a:t>
            </a:r>
          </a:p>
        </p:txBody>
      </p:sp>
      <p:sp>
        <p:nvSpPr>
          <p:cNvPr id="859142" name="Rectangle 6"/>
          <p:cNvSpPr>
            <a:spLocks noGrp="1" noChangeArrowheads="1"/>
          </p:cNvSpPr>
          <p:nvPr>
            <p:ph type="body" idx="1"/>
          </p:nvPr>
        </p:nvSpPr>
        <p:spPr>
          <a:xfrm>
            <a:off x="290513" y="1220788"/>
            <a:ext cx="8853487" cy="5224462"/>
          </a:xfrm>
        </p:spPr>
        <p:txBody>
          <a:bodyPr/>
          <a:lstStyle/>
          <a:p>
            <a:r>
              <a:rPr lang="en-US" dirty="0"/>
              <a:t>Some races can be fixed with mutual exclusion</a:t>
            </a:r>
          </a:p>
        </p:txBody>
      </p:sp>
      <p:sp>
        <p:nvSpPr>
          <p:cNvPr id="859140" name="Rectangle 4"/>
          <p:cNvSpPr>
            <a:spLocks noChangeArrowheads="1"/>
          </p:cNvSpPr>
          <p:nvPr/>
        </p:nvSpPr>
        <p:spPr bwMode="auto">
          <a:xfrm>
            <a:off x="720684" y="1983464"/>
            <a:ext cx="6232796" cy="4678204"/>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a:latin typeface="Courier New" pitchFamily="49" charset="0"/>
              </a:rPr>
              <a:t>int </a:t>
            </a:r>
            <a:r>
              <a:rPr lang="en-US" sz="1600" dirty="0" err="1">
                <a:latin typeface="Courier New" pitchFamily="49" charset="0"/>
              </a:rPr>
              <a:t>cnt</a:t>
            </a:r>
            <a:r>
              <a:rPr lang="en-US" sz="1600" dirty="0">
                <a:latin typeface="Courier New" pitchFamily="49" charset="0"/>
              </a:rPr>
              <a:t>;</a:t>
            </a:r>
          </a:p>
          <a:p>
            <a:r>
              <a:rPr lang="en-US" sz="1600" dirty="0" err="1">
                <a:highlight>
                  <a:srgbClr val="00FF00"/>
                </a:highlight>
                <a:latin typeface="Courier New" pitchFamily="49" charset="0"/>
              </a:rPr>
              <a:t>pthread_mutex_t</a:t>
            </a:r>
            <a:r>
              <a:rPr lang="en-US" sz="1600" dirty="0">
                <a:highlight>
                  <a:srgbClr val="00FF00"/>
                </a:highlight>
                <a:latin typeface="Courier New" pitchFamily="49" charset="0"/>
              </a:rPr>
              <a:t> lock = PTHREAD_MUTEX_INITIALIZER;</a:t>
            </a:r>
          </a:p>
          <a:p>
            <a:r>
              <a:rPr lang="en-US" sz="1600" dirty="0">
                <a:latin typeface="Courier New" pitchFamily="49" charset="0"/>
              </a:rPr>
              <a:t>int main(int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t1, t2;</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(&amp;t1, NULL, thread, NULL);</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(&amp;t2, NULL, thread, NULL);</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(t1, NULL);</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(t2, NULL);</a:t>
            </a:r>
          </a:p>
          <a:p>
            <a:r>
              <a:rPr lang="en-US" sz="1600" dirty="0">
                <a:latin typeface="Courier New" pitchFamily="49" charset="0"/>
              </a:rPr>
              <a:t>  return (counter != 20000);</a:t>
            </a:r>
          </a:p>
          <a:p>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for (int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10000; </a:t>
            </a:r>
            <a:r>
              <a:rPr lang="en-US" sz="1600" dirty="0" err="1">
                <a:latin typeface="Courier New" pitchFamily="49" charset="0"/>
              </a:rPr>
              <a:t>i</a:t>
            </a:r>
            <a:r>
              <a:rPr lang="en-US" sz="1600" dirty="0">
                <a:latin typeface="Courier New" pitchFamily="49" charset="0"/>
              </a:rPr>
              <a:t>++) {</a:t>
            </a:r>
          </a:p>
          <a:p>
            <a:r>
              <a:rPr lang="en-US" sz="1600" dirty="0">
                <a:latin typeface="Courier New" pitchFamily="49" charset="0"/>
              </a:rPr>
              <a:t>    </a:t>
            </a:r>
            <a:r>
              <a:rPr lang="en-US" sz="1600" dirty="0" err="1">
                <a:highlight>
                  <a:srgbClr val="00FF00"/>
                </a:highlight>
                <a:latin typeface="Courier New" pitchFamily="49" charset="0"/>
              </a:rPr>
              <a:t>pthread_mutex_lock</a:t>
            </a:r>
            <a:r>
              <a:rPr lang="en-US" sz="1600" dirty="0">
                <a:highlight>
                  <a:srgbClr val="00FF00"/>
                </a:highlight>
                <a:latin typeface="Courier New" pitchFamily="49" charset="0"/>
              </a:rPr>
              <a:t>(&amp;lock);</a:t>
            </a:r>
          </a:p>
          <a:p>
            <a:r>
              <a:rPr lang="en-US" sz="1600" dirty="0">
                <a:latin typeface="Courier New" pitchFamily="49" charset="0"/>
              </a:rPr>
              <a:t>    </a:t>
            </a:r>
            <a:r>
              <a:rPr lang="en-US" sz="1600" dirty="0" err="1">
                <a:latin typeface="Courier New" pitchFamily="49" charset="0"/>
              </a:rPr>
              <a:t>cnt</a:t>
            </a:r>
            <a:r>
              <a:rPr lang="en-US" sz="1600" dirty="0">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pthread_mutex_unlock</a:t>
            </a:r>
            <a:r>
              <a:rPr lang="en-US" sz="1600" dirty="0">
                <a:highlight>
                  <a:srgbClr val="00FF00"/>
                </a:highlight>
                <a:latin typeface="Courier New" pitchFamily="49" charset="0"/>
              </a:rPr>
              <a:t>(&amp;lock);</a:t>
            </a:r>
          </a:p>
          <a:p>
            <a:r>
              <a:rPr lang="en-US" sz="1600" dirty="0">
                <a:latin typeface="Courier New" pitchFamily="49" charset="0"/>
              </a:rPr>
              <a:t>  }</a:t>
            </a:r>
          </a:p>
          <a:p>
            <a:r>
              <a:rPr lang="en-US" sz="1600" dirty="0">
                <a:latin typeface="Courier New" pitchFamily="49" charset="0"/>
              </a:rPr>
              <a:t>  return NULL;</a:t>
            </a:r>
          </a:p>
          <a:p>
            <a:r>
              <a:rPr lang="en-US" sz="1600" dirty="0">
                <a:latin typeface="Courier New" pitchFamily="49" charset="0"/>
              </a:rPr>
              <a:t>}</a:t>
            </a:r>
          </a:p>
        </p:txBody>
      </p:sp>
    </p:spTree>
    <p:extLst>
      <p:ext uri="{BB962C8B-B14F-4D97-AF65-F5344CB8AC3E}">
        <p14:creationId xmlns:p14="http://schemas.microsoft.com/office/powerpoint/2010/main" val="157393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1" name="Rectangle 5"/>
          <p:cNvSpPr>
            <a:spLocks noGrp="1" noChangeArrowheads="1"/>
          </p:cNvSpPr>
          <p:nvPr>
            <p:ph type="title"/>
          </p:nvPr>
        </p:nvSpPr>
        <p:spPr>
          <a:xfrm>
            <a:off x="277508" y="427727"/>
            <a:ext cx="7592093" cy="762000"/>
          </a:xfrm>
        </p:spPr>
        <p:txBody>
          <a:bodyPr/>
          <a:lstStyle/>
          <a:p>
            <a:r>
              <a:rPr lang="en-US" dirty="0"/>
              <a:t>Races</a:t>
            </a:r>
          </a:p>
        </p:txBody>
      </p:sp>
      <p:sp>
        <p:nvSpPr>
          <p:cNvPr id="859142" name="Rectangle 6"/>
          <p:cNvSpPr>
            <a:spLocks noGrp="1" noChangeArrowheads="1"/>
          </p:cNvSpPr>
          <p:nvPr>
            <p:ph type="body" idx="1"/>
          </p:nvPr>
        </p:nvSpPr>
        <p:spPr>
          <a:xfrm>
            <a:off x="290513" y="1220788"/>
            <a:ext cx="8853487" cy="5224462"/>
          </a:xfrm>
        </p:spPr>
        <p:txBody>
          <a:bodyPr/>
          <a:lstStyle/>
          <a:p>
            <a:r>
              <a:rPr lang="en-US" dirty="0"/>
              <a:t>Not all races can be addressed with mutual exclusion</a:t>
            </a:r>
          </a:p>
        </p:txBody>
      </p:sp>
      <p:sp>
        <p:nvSpPr>
          <p:cNvPr id="859140" name="Rectangle 4"/>
          <p:cNvSpPr>
            <a:spLocks noChangeArrowheads="1"/>
          </p:cNvSpPr>
          <p:nvPr/>
        </p:nvSpPr>
        <p:spPr bwMode="auto">
          <a:xfrm>
            <a:off x="691006" y="1990638"/>
            <a:ext cx="5862502" cy="3939540"/>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int main(int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a:t>
            </a:r>
            <a:r>
              <a:rPr lang="en-US" sz="1600" dirty="0" err="1">
                <a:latin typeface="Courier New" pitchFamily="49" charset="0"/>
              </a:rPr>
              <a:t>tid</a:t>
            </a:r>
            <a:r>
              <a:rPr lang="en-US" sz="1600" dirty="0">
                <a:latin typeface="Courier New" pitchFamily="49" charset="0"/>
              </a:rPr>
              <a:t>[N];</a:t>
            </a:r>
          </a:p>
          <a:p>
            <a:r>
              <a:rPr lang="en-US" sz="1600" dirty="0">
                <a:latin typeface="Courier New" pitchFamily="49" charset="0"/>
              </a:rPr>
              <a:t>  int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 thread, </a:t>
            </a:r>
            <a:r>
              <a:rPr lang="en-US" sz="1600" dirty="0">
                <a:solidFill>
                  <a:srgbClr val="FF0000"/>
                </a:solidFill>
                <a:latin typeface="Courier New" pitchFamily="49" charset="0"/>
              </a:rPr>
              <a:t>&amp;</a:t>
            </a:r>
            <a:r>
              <a:rPr lang="en-US" sz="1600" dirty="0" err="1">
                <a:solidFill>
                  <a:srgbClr val="FF0000"/>
                </a:solidFill>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return 0;</a:t>
            </a:r>
          </a:p>
          <a:p>
            <a:r>
              <a:rPr lang="en-US" sz="1600" dirty="0">
                <a:latin typeface="Courier New" pitchFamily="49" charset="0"/>
              </a:rPr>
              <a:t>}</a:t>
            </a:r>
          </a:p>
          <a:p>
            <a:endParaRPr lang="en-US" sz="1600" dirty="0">
              <a:latin typeface="Courier New" pitchFamily="49" charset="0"/>
            </a:endParaRPr>
          </a:p>
          <a:p>
            <a:r>
              <a:rPr lang="en-US" sz="1600" dirty="0">
                <a:solidFill>
                  <a:srgbClr val="990000"/>
                </a:solidFill>
                <a:latin typeface="Courier New" pitchFamily="49" charset="0"/>
              </a:rPr>
              <a:t>/* thread routine */</a:t>
            </a: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int </a:t>
            </a:r>
            <a:r>
              <a:rPr lang="en-US" sz="1600" dirty="0" err="1">
                <a:latin typeface="Courier New" pitchFamily="49" charset="0"/>
              </a:rPr>
              <a:t>myid</a:t>
            </a:r>
            <a:r>
              <a:rPr lang="en-US" sz="1600" dirty="0">
                <a:latin typeface="Courier New" pitchFamily="49" charset="0"/>
              </a:rPr>
              <a:t> = </a:t>
            </a:r>
            <a:r>
              <a:rPr lang="en-US" sz="1600" dirty="0">
                <a:solidFill>
                  <a:srgbClr val="FF0000"/>
                </a:solidFill>
                <a:latin typeface="Courier New" pitchFamily="49" charset="0"/>
              </a:rPr>
              <a:t>*(int *)</a:t>
            </a:r>
            <a:r>
              <a:rPr lang="en-US" sz="1600" dirty="0" err="1">
                <a:solidFill>
                  <a:srgbClr val="FF0000"/>
                </a:solidFill>
                <a:latin typeface="Courier New" pitchFamily="49" charset="0"/>
              </a:rPr>
              <a:t>vargp</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("Hello from thread %d\n", </a:t>
            </a:r>
            <a:r>
              <a:rPr lang="en-US" sz="1600" dirty="0" err="1">
                <a:latin typeface="Courier New" pitchFamily="49" charset="0"/>
              </a:rPr>
              <a:t>myid</a:t>
            </a:r>
            <a:r>
              <a:rPr lang="en-US" sz="1600" dirty="0">
                <a:latin typeface="Courier New" pitchFamily="49" charset="0"/>
              </a:rPr>
              <a:t>);</a:t>
            </a:r>
          </a:p>
          <a:p>
            <a:r>
              <a:rPr lang="en-US" sz="1600" dirty="0">
                <a:latin typeface="Courier New" pitchFamily="49" charset="0"/>
              </a:rPr>
              <a:t>  return NULL;</a:t>
            </a:r>
          </a:p>
          <a:p>
            <a:r>
              <a:rPr lang="en-US" sz="1600" dirty="0">
                <a:latin typeface="Courier New"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1" name="Rectangle 5"/>
          <p:cNvSpPr>
            <a:spLocks noGrp="1" noChangeArrowheads="1"/>
          </p:cNvSpPr>
          <p:nvPr>
            <p:ph type="title"/>
          </p:nvPr>
        </p:nvSpPr>
        <p:spPr>
          <a:xfrm>
            <a:off x="277508" y="427727"/>
            <a:ext cx="7592093" cy="762000"/>
          </a:xfrm>
        </p:spPr>
        <p:txBody>
          <a:bodyPr/>
          <a:lstStyle/>
          <a:p>
            <a:r>
              <a:rPr lang="en-US" dirty="0"/>
              <a:t>Races</a:t>
            </a:r>
          </a:p>
        </p:txBody>
      </p:sp>
      <p:sp>
        <p:nvSpPr>
          <p:cNvPr id="859142" name="Rectangle 6"/>
          <p:cNvSpPr>
            <a:spLocks noGrp="1" noChangeArrowheads="1"/>
          </p:cNvSpPr>
          <p:nvPr>
            <p:ph type="body" idx="1"/>
          </p:nvPr>
        </p:nvSpPr>
        <p:spPr>
          <a:xfrm>
            <a:off x="290513" y="1220788"/>
            <a:ext cx="8853487" cy="5224462"/>
          </a:xfrm>
        </p:spPr>
        <p:txBody>
          <a:bodyPr/>
          <a:lstStyle/>
          <a:p>
            <a:r>
              <a:rPr lang="en-US" dirty="0"/>
              <a:t>Not all races can be addressed with mutual exclusion</a:t>
            </a:r>
          </a:p>
        </p:txBody>
      </p:sp>
      <p:sp>
        <p:nvSpPr>
          <p:cNvPr id="859140" name="Rectangle 4"/>
          <p:cNvSpPr>
            <a:spLocks noChangeArrowheads="1"/>
          </p:cNvSpPr>
          <p:nvPr/>
        </p:nvSpPr>
        <p:spPr bwMode="auto">
          <a:xfrm>
            <a:off x="691006" y="1990638"/>
            <a:ext cx="5862502" cy="3939540"/>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int main(int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a:t>
            </a:r>
            <a:r>
              <a:rPr lang="en-US" sz="1600" dirty="0" err="1">
                <a:latin typeface="Courier New" pitchFamily="49" charset="0"/>
              </a:rPr>
              <a:t>tid</a:t>
            </a:r>
            <a:r>
              <a:rPr lang="en-US" sz="1600" dirty="0">
                <a:latin typeface="Courier New" pitchFamily="49" charset="0"/>
              </a:rPr>
              <a:t>[N];</a:t>
            </a:r>
          </a:p>
          <a:p>
            <a:r>
              <a:rPr lang="en-US" sz="1600" dirty="0">
                <a:latin typeface="Courier New" pitchFamily="49" charset="0"/>
              </a:rPr>
              <a:t>  int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 thread, </a:t>
            </a:r>
            <a:r>
              <a:rPr lang="en-US" sz="1600" dirty="0">
                <a:solidFill>
                  <a:srgbClr val="FF0000"/>
                </a:solidFill>
                <a:latin typeface="Courier New" pitchFamily="49" charset="0"/>
              </a:rPr>
              <a:t>&amp;</a:t>
            </a:r>
            <a:r>
              <a:rPr lang="en-US" sz="1600" dirty="0" err="1">
                <a:solidFill>
                  <a:srgbClr val="FF0000"/>
                </a:solidFill>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return 0;</a:t>
            </a:r>
          </a:p>
          <a:p>
            <a:r>
              <a:rPr lang="en-US" sz="1600" dirty="0">
                <a:latin typeface="Courier New" pitchFamily="49" charset="0"/>
              </a:rPr>
              <a:t>}</a:t>
            </a:r>
          </a:p>
          <a:p>
            <a:endParaRPr lang="en-US" sz="1600" dirty="0">
              <a:latin typeface="Courier New" pitchFamily="49" charset="0"/>
            </a:endParaRPr>
          </a:p>
          <a:p>
            <a:r>
              <a:rPr lang="en-US" sz="1600" dirty="0">
                <a:solidFill>
                  <a:srgbClr val="990000"/>
                </a:solidFill>
                <a:latin typeface="Courier New" pitchFamily="49" charset="0"/>
              </a:rPr>
              <a:t>/* thread routine */</a:t>
            </a: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int </a:t>
            </a:r>
            <a:r>
              <a:rPr lang="en-US" sz="1600" dirty="0" err="1">
                <a:latin typeface="Courier New" pitchFamily="49" charset="0"/>
              </a:rPr>
              <a:t>myid</a:t>
            </a:r>
            <a:r>
              <a:rPr lang="en-US" sz="1600" dirty="0">
                <a:latin typeface="Courier New" pitchFamily="49" charset="0"/>
              </a:rPr>
              <a:t> = </a:t>
            </a:r>
            <a:r>
              <a:rPr lang="en-US" sz="1600" dirty="0">
                <a:solidFill>
                  <a:srgbClr val="FF0000"/>
                </a:solidFill>
                <a:latin typeface="Courier New" pitchFamily="49" charset="0"/>
              </a:rPr>
              <a:t>*(int *)</a:t>
            </a:r>
            <a:r>
              <a:rPr lang="en-US" sz="1600" dirty="0" err="1">
                <a:solidFill>
                  <a:srgbClr val="FF0000"/>
                </a:solidFill>
                <a:latin typeface="Courier New" pitchFamily="49" charset="0"/>
              </a:rPr>
              <a:t>vargp</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("Hello from thread %d\n", </a:t>
            </a:r>
            <a:r>
              <a:rPr lang="en-US" sz="1600" dirty="0" err="1">
                <a:latin typeface="Courier New" pitchFamily="49" charset="0"/>
              </a:rPr>
              <a:t>myid</a:t>
            </a:r>
            <a:r>
              <a:rPr lang="en-US" sz="1600" dirty="0">
                <a:latin typeface="Courier New" pitchFamily="49" charset="0"/>
              </a:rPr>
              <a:t>);</a:t>
            </a:r>
          </a:p>
          <a:p>
            <a:r>
              <a:rPr lang="en-US" sz="1600" dirty="0">
                <a:latin typeface="Courier New" pitchFamily="49" charset="0"/>
              </a:rPr>
              <a:t>  return NULL;</a:t>
            </a:r>
          </a:p>
          <a:p>
            <a:r>
              <a:rPr lang="en-US" sz="1600" dirty="0">
                <a:latin typeface="Courier New" pitchFamily="49" charset="0"/>
              </a:rPr>
              <a:t>}</a:t>
            </a:r>
          </a:p>
        </p:txBody>
      </p:sp>
      <p:grpSp>
        <p:nvGrpSpPr>
          <p:cNvPr id="84" name="Group 83">
            <a:extLst>
              <a:ext uri="{FF2B5EF4-FFF2-40B4-BE49-F238E27FC236}">
                <a16:creationId xmlns:a16="http://schemas.microsoft.com/office/drawing/2014/main" id="{5A5C9031-5BEE-4E1A-BFE1-419FCAF6F065}"/>
              </a:ext>
            </a:extLst>
          </p:cNvPr>
          <p:cNvGrpSpPr/>
          <p:nvPr/>
        </p:nvGrpSpPr>
        <p:grpSpPr>
          <a:xfrm>
            <a:off x="3852920" y="3409087"/>
            <a:ext cx="4970141" cy="3140998"/>
            <a:chOff x="3312446" y="3409087"/>
            <a:chExt cx="4970141" cy="3140998"/>
          </a:xfrm>
        </p:grpSpPr>
        <p:sp>
          <p:nvSpPr>
            <p:cNvPr id="8" name="Rectangle 7">
              <a:extLst>
                <a:ext uri="{FF2B5EF4-FFF2-40B4-BE49-F238E27FC236}">
                  <a16:creationId xmlns:a16="http://schemas.microsoft.com/office/drawing/2014/main" id="{29061063-CA99-46EA-ABFA-D51CDA40B449}"/>
                </a:ext>
              </a:extLst>
            </p:cNvPr>
            <p:cNvSpPr/>
            <p:nvPr/>
          </p:nvSpPr>
          <p:spPr bwMode="auto">
            <a:xfrm>
              <a:off x="3369512" y="3429000"/>
              <a:ext cx="4913075" cy="3121085"/>
            </a:xfrm>
            <a:prstGeom prst="rect">
              <a:avLst/>
            </a:prstGeom>
            <a:solidFill>
              <a:schemeClr val="bg1">
                <a:lumMod val="95000"/>
              </a:schemeClr>
            </a:solidFill>
            <a:ln w="3175">
              <a:solidFill>
                <a:schemeClr val="bg1">
                  <a:lumMod val="75000"/>
                </a:schemeClr>
              </a:solidFill>
              <a:round/>
              <a:headEnd/>
              <a:tailEnd/>
            </a:ln>
            <a:effectLst/>
          </p:spPr>
          <p:txBody>
            <a:bodyPr wrap="square" rtlCol="0" anchor="ctr">
              <a:spAutoFit/>
            </a:bodyPr>
            <a:lstStyle/>
            <a:p>
              <a:pPr algn="ctr"/>
              <a:endParaRPr lang="en-US" dirty="0"/>
            </a:p>
          </p:txBody>
        </p:sp>
        <p:sp>
          <p:nvSpPr>
            <p:cNvPr id="10" name="Line 4">
              <a:extLst>
                <a:ext uri="{FF2B5EF4-FFF2-40B4-BE49-F238E27FC236}">
                  <a16:creationId xmlns:a16="http://schemas.microsoft.com/office/drawing/2014/main" id="{4A7FE26D-091A-4D74-8CCD-4263AA04E9BC}"/>
                </a:ext>
              </a:extLst>
            </p:cNvPr>
            <p:cNvSpPr>
              <a:spLocks noChangeAspect="1" noChangeShapeType="1"/>
            </p:cNvSpPr>
            <p:nvPr/>
          </p:nvSpPr>
          <p:spPr bwMode="auto">
            <a:xfrm flipV="1">
              <a:off x="4235101" y="6146800"/>
              <a:ext cx="3080099" cy="0"/>
            </a:xfrm>
            <a:prstGeom prst="line">
              <a:avLst/>
            </a:prstGeom>
            <a:noFill/>
            <a:ln w="12700">
              <a:solidFill>
                <a:schemeClr val="tx1"/>
              </a:solidFill>
              <a:round/>
              <a:headEnd/>
              <a:tailEnd/>
            </a:ln>
            <a:effectLst/>
          </p:spPr>
          <p:txBody>
            <a:bodyPr wrap="square" anchor="ctr">
              <a:spAutoFit/>
            </a:bodyPr>
            <a:lstStyle/>
            <a:p>
              <a:endParaRPr lang="en-US" sz="2000" dirty="0">
                <a:latin typeface="Calibri" pitchFamily="34" charset="0"/>
              </a:endParaRPr>
            </a:p>
          </p:txBody>
        </p:sp>
        <p:sp>
          <p:nvSpPr>
            <p:cNvPr id="12" name="Text Box 6">
              <a:extLst>
                <a:ext uri="{FF2B5EF4-FFF2-40B4-BE49-F238E27FC236}">
                  <a16:creationId xmlns:a16="http://schemas.microsoft.com/office/drawing/2014/main" id="{3B59384F-3EF2-4F52-84E3-2440E1DB4E65}"/>
                </a:ext>
              </a:extLst>
            </p:cNvPr>
            <p:cNvSpPr txBox="1">
              <a:spLocks noChangeAspect="1" noChangeArrowheads="1"/>
            </p:cNvSpPr>
            <p:nvPr/>
          </p:nvSpPr>
          <p:spPr bwMode="auto">
            <a:xfrm>
              <a:off x="4353018" y="6149975"/>
              <a:ext cx="505268"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err="1">
                  <a:latin typeface="Calibri" pitchFamily="34" charset="0"/>
                </a:rPr>
                <a:t>i</a:t>
              </a:r>
              <a:r>
                <a:rPr lang="en-US" sz="2000" dirty="0">
                  <a:latin typeface="Calibri" pitchFamily="34" charset="0"/>
                </a:rPr>
                <a:t>=0</a:t>
              </a:r>
            </a:p>
          </p:txBody>
        </p:sp>
        <p:sp>
          <p:nvSpPr>
            <p:cNvPr id="13" name="Text Box 7">
              <a:extLst>
                <a:ext uri="{FF2B5EF4-FFF2-40B4-BE49-F238E27FC236}">
                  <a16:creationId xmlns:a16="http://schemas.microsoft.com/office/drawing/2014/main" id="{862A7F8F-1F47-49E1-9B0F-064218F51E49}"/>
                </a:ext>
              </a:extLst>
            </p:cNvPr>
            <p:cNvSpPr txBox="1">
              <a:spLocks noChangeAspect="1" noChangeArrowheads="1"/>
            </p:cNvSpPr>
            <p:nvPr/>
          </p:nvSpPr>
          <p:spPr bwMode="auto">
            <a:xfrm>
              <a:off x="5061955" y="6149975"/>
              <a:ext cx="428322"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&amp;</a:t>
              </a:r>
              <a:r>
                <a:rPr lang="en-US" sz="2000" dirty="0" err="1">
                  <a:latin typeface="Calibri" pitchFamily="34" charset="0"/>
                </a:rPr>
                <a:t>i</a:t>
              </a:r>
              <a:endParaRPr lang="en-US" sz="2000" dirty="0">
                <a:latin typeface="Calibri" pitchFamily="34" charset="0"/>
              </a:endParaRPr>
            </a:p>
          </p:txBody>
        </p:sp>
        <p:sp>
          <p:nvSpPr>
            <p:cNvPr id="14" name="Text Box 8">
              <a:extLst>
                <a:ext uri="{FF2B5EF4-FFF2-40B4-BE49-F238E27FC236}">
                  <a16:creationId xmlns:a16="http://schemas.microsoft.com/office/drawing/2014/main" id="{496B9187-5519-4592-B184-8D8955A1A633}"/>
                </a:ext>
              </a:extLst>
            </p:cNvPr>
            <p:cNvSpPr txBox="1">
              <a:spLocks noChangeAspect="1" noChangeArrowheads="1"/>
            </p:cNvSpPr>
            <p:nvPr/>
          </p:nvSpPr>
          <p:spPr bwMode="auto">
            <a:xfrm>
              <a:off x="5776470" y="6149975"/>
              <a:ext cx="457176"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a:latin typeface="Calibri" pitchFamily="34" charset="0"/>
                </a:rPr>
                <a:t>PC</a:t>
              </a:r>
            </a:p>
          </p:txBody>
        </p:sp>
        <p:sp>
          <p:nvSpPr>
            <p:cNvPr id="15" name="Text Box 9">
              <a:extLst>
                <a:ext uri="{FF2B5EF4-FFF2-40B4-BE49-F238E27FC236}">
                  <a16:creationId xmlns:a16="http://schemas.microsoft.com/office/drawing/2014/main" id="{C3875CDB-9F88-420D-B01F-2E5F1A847F98}"/>
                </a:ext>
              </a:extLst>
            </p:cNvPr>
            <p:cNvSpPr txBox="1">
              <a:spLocks noChangeAspect="1" noChangeArrowheads="1"/>
            </p:cNvSpPr>
            <p:nvPr/>
          </p:nvSpPr>
          <p:spPr bwMode="auto">
            <a:xfrm>
              <a:off x="6446763" y="6149975"/>
              <a:ext cx="506806" cy="400110"/>
            </a:xfrm>
            <a:prstGeom prst="rect">
              <a:avLst/>
            </a:prstGeom>
            <a:noFill/>
            <a:ln w="25400">
              <a:noFill/>
              <a:miter lim="800000"/>
              <a:headEnd/>
              <a:tailEnd/>
            </a:ln>
            <a:effectLst/>
          </p:spPr>
          <p:txBody>
            <a:bodyPr wrap="none" anchor="ctr">
              <a:spAutoFit/>
            </a:bodyPr>
            <a:lstStyle/>
            <a:p>
              <a:pPr algn="ctr">
                <a:spcBef>
                  <a:spcPct val="50000"/>
                </a:spcBef>
              </a:pPr>
              <a:r>
                <a:rPr lang="en-US" sz="2000" dirty="0" err="1">
                  <a:latin typeface="Calibri" pitchFamily="34" charset="0"/>
                </a:rPr>
                <a:t>i</a:t>
              </a:r>
              <a:r>
                <a:rPr lang="en-US" sz="2000" dirty="0">
                  <a:latin typeface="Calibri" pitchFamily="34" charset="0"/>
                </a:rPr>
                <a:t>++</a:t>
              </a:r>
            </a:p>
          </p:txBody>
        </p:sp>
        <p:cxnSp>
          <p:nvCxnSpPr>
            <p:cNvPr id="4" name="Straight Connector 3">
              <a:extLst>
                <a:ext uri="{FF2B5EF4-FFF2-40B4-BE49-F238E27FC236}">
                  <a16:creationId xmlns:a16="http://schemas.microsoft.com/office/drawing/2014/main" id="{AF6170BB-CB2F-4375-9CBB-15AE9089EDC9}"/>
                </a:ext>
              </a:extLst>
            </p:cNvPr>
            <p:cNvCxnSpPr>
              <a:cxnSpLocks/>
              <a:stCxn id="64" idx="0"/>
            </p:cNvCxnSpPr>
            <p:nvPr/>
          </p:nvCxnSpPr>
          <p:spPr bwMode="auto">
            <a:xfrm flipH="1" flipV="1">
              <a:off x="4225725" y="3759835"/>
              <a:ext cx="6419" cy="2345690"/>
            </a:xfrm>
            <a:prstGeom prst="line">
              <a:avLst/>
            </a:prstGeom>
            <a:noFill/>
            <a:ln w="12700">
              <a:solidFill>
                <a:srgbClr val="000000"/>
              </a:solidFill>
              <a:miter lim="800000"/>
              <a:headEnd type="none" w="med" len="med"/>
              <a:tailEnd type="none" w="med" len="med"/>
            </a:ln>
            <a:effectLst/>
          </p:spPr>
        </p:cxnSp>
        <p:sp>
          <p:nvSpPr>
            <p:cNvPr id="17" name="Text Box 11">
              <a:extLst>
                <a:ext uri="{FF2B5EF4-FFF2-40B4-BE49-F238E27FC236}">
                  <a16:creationId xmlns:a16="http://schemas.microsoft.com/office/drawing/2014/main" id="{01879DE7-AB27-49C5-8004-330DB32CB2A8}"/>
                </a:ext>
              </a:extLst>
            </p:cNvPr>
            <p:cNvSpPr txBox="1">
              <a:spLocks noChangeAspect="1" noChangeArrowheads="1"/>
            </p:cNvSpPr>
            <p:nvPr/>
          </p:nvSpPr>
          <p:spPr bwMode="auto">
            <a:xfrm>
              <a:off x="3532825" y="5610195"/>
              <a:ext cx="676212" cy="400110"/>
            </a:xfrm>
            <a:prstGeom prst="rect">
              <a:avLst/>
            </a:prstGeom>
            <a:noFill/>
            <a:ln w="25400">
              <a:noFill/>
              <a:miter lim="800000"/>
              <a:headEnd/>
              <a:tailEnd/>
            </a:ln>
            <a:effectLst/>
          </p:spPr>
          <p:txBody>
            <a:bodyPr wrap="none" anchor="ctr">
              <a:spAutoFit/>
            </a:bodyPr>
            <a:lstStyle/>
            <a:p>
              <a:pPr algn="r">
                <a:spcBef>
                  <a:spcPct val="50000"/>
                </a:spcBef>
              </a:pPr>
              <a:r>
                <a:rPr lang="en-US" sz="2000" dirty="0">
                  <a:latin typeface="Calibri" pitchFamily="34" charset="0"/>
                </a:rPr>
                <a:t>start</a:t>
              </a:r>
            </a:p>
          </p:txBody>
        </p:sp>
        <p:sp>
          <p:nvSpPr>
            <p:cNvPr id="18" name="Text Box 12">
              <a:extLst>
                <a:ext uri="{FF2B5EF4-FFF2-40B4-BE49-F238E27FC236}">
                  <a16:creationId xmlns:a16="http://schemas.microsoft.com/office/drawing/2014/main" id="{0F5EAD5D-8489-47A9-936C-C6CCC526F5BD}"/>
                </a:ext>
              </a:extLst>
            </p:cNvPr>
            <p:cNvSpPr txBox="1">
              <a:spLocks noChangeAspect="1" noChangeArrowheads="1"/>
            </p:cNvSpPr>
            <p:nvPr/>
          </p:nvSpPr>
          <p:spPr bwMode="auto">
            <a:xfrm>
              <a:off x="3312446" y="4916140"/>
              <a:ext cx="896591" cy="400110"/>
            </a:xfrm>
            <a:prstGeom prst="rect">
              <a:avLst/>
            </a:prstGeom>
            <a:noFill/>
            <a:ln w="25400">
              <a:noFill/>
              <a:miter lim="800000"/>
              <a:headEnd/>
              <a:tailEnd/>
            </a:ln>
            <a:effectLst/>
          </p:spPr>
          <p:txBody>
            <a:bodyPr wrap="none" anchor="ctr">
              <a:spAutoFit/>
            </a:bodyPr>
            <a:lstStyle/>
            <a:p>
              <a:pPr algn="r">
                <a:spcBef>
                  <a:spcPct val="50000"/>
                </a:spcBef>
              </a:pPr>
              <a:r>
                <a:rPr lang="en-US" sz="2000" dirty="0" err="1">
                  <a:latin typeface="Calibri" pitchFamily="34" charset="0"/>
                </a:rPr>
                <a:t>myid</a:t>
              </a:r>
              <a:r>
                <a:rPr lang="en-US" sz="2000" dirty="0">
                  <a:latin typeface="Calibri" pitchFamily="34" charset="0"/>
                </a:rPr>
                <a:t> =</a:t>
              </a:r>
            </a:p>
          </p:txBody>
        </p:sp>
        <p:sp>
          <p:nvSpPr>
            <p:cNvPr id="19" name="Text Box 13">
              <a:extLst>
                <a:ext uri="{FF2B5EF4-FFF2-40B4-BE49-F238E27FC236}">
                  <a16:creationId xmlns:a16="http://schemas.microsoft.com/office/drawing/2014/main" id="{EB75FED7-DD43-4BB1-8AD0-8E0DD6DCA24F}"/>
                </a:ext>
              </a:extLst>
            </p:cNvPr>
            <p:cNvSpPr txBox="1">
              <a:spLocks noChangeAspect="1" noChangeArrowheads="1"/>
            </p:cNvSpPr>
            <p:nvPr/>
          </p:nvSpPr>
          <p:spPr bwMode="auto">
            <a:xfrm>
              <a:off x="3369512" y="4222085"/>
              <a:ext cx="839525" cy="400110"/>
            </a:xfrm>
            <a:prstGeom prst="rect">
              <a:avLst/>
            </a:prstGeom>
            <a:noFill/>
            <a:ln w="25400">
              <a:noFill/>
              <a:miter lim="800000"/>
              <a:headEnd/>
              <a:tailEnd/>
            </a:ln>
            <a:effectLst/>
          </p:spPr>
          <p:txBody>
            <a:bodyPr wrap="none" anchor="ctr">
              <a:spAutoFit/>
            </a:bodyPr>
            <a:lstStyle/>
            <a:p>
              <a:pPr algn="r">
                <a:spcBef>
                  <a:spcPct val="50000"/>
                </a:spcBef>
              </a:pPr>
              <a:r>
                <a:rPr lang="en-US" sz="2000" dirty="0" err="1">
                  <a:latin typeface="Calibri" pitchFamily="34" charset="0"/>
                </a:rPr>
                <a:t>printf</a:t>
              </a:r>
              <a:r>
                <a:rPr lang="en-US" sz="2000" dirty="0">
                  <a:latin typeface="Calibri" pitchFamily="34" charset="0"/>
                </a:rPr>
                <a:t> </a:t>
              </a:r>
            </a:p>
          </p:txBody>
        </p:sp>
        <p:sp>
          <p:nvSpPr>
            <p:cNvPr id="22" name="Text Box 41">
              <a:extLst>
                <a:ext uri="{FF2B5EF4-FFF2-40B4-BE49-F238E27FC236}">
                  <a16:creationId xmlns:a16="http://schemas.microsoft.com/office/drawing/2014/main" id="{3C41FEAD-B4D0-4448-88D8-B076A278FC85}"/>
                </a:ext>
              </a:extLst>
            </p:cNvPr>
            <p:cNvSpPr txBox="1">
              <a:spLocks noChangeAspect="1" noChangeArrowheads="1"/>
            </p:cNvSpPr>
            <p:nvPr/>
          </p:nvSpPr>
          <p:spPr bwMode="auto">
            <a:xfrm>
              <a:off x="7398049" y="5965390"/>
              <a:ext cx="884537" cy="400110"/>
            </a:xfrm>
            <a:prstGeom prst="rect">
              <a:avLst/>
            </a:prstGeom>
            <a:noFill/>
            <a:ln w="25400">
              <a:noFill/>
              <a:miter lim="800000"/>
              <a:headEnd/>
              <a:tailEnd/>
            </a:ln>
            <a:effectLst/>
          </p:spPr>
          <p:txBody>
            <a:bodyPr wrap="none" anchor="ctr">
              <a:spAutoFit/>
            </a:bodyPr>
            <a:lstStyle/>
            <a:p>
              <a:pPr algn="ctr"/>
              <a:r>
                <a:rPr lang="en-US" sz="2000" dirty="0">
                  <a:latin typeface="Calibri" pitchFamily="34" charset="0"/>
                </a:rPr>
                <a:t>Parent</a:t>
              </a:r>
            </a:p>
          </p:txBody>
        </p:sp>
        <p:sp>
          <p:nvSpPr>
            <p:cNvPr id="23" name="Text Box 42">
              <a:extLst>
                <a:ext uri="{FF2B5EF4-FFF2-40B4-BE49-F238E27FC236}">
                  <a16:creationId xmlns:a16="http://schemas.microsoft.com/office/drawing/2014/main" id="{0C09D48A-E359-4377-9E81-5317B3D9544B}"/>
                </a:ext>
              </a:extLst>
            </p:cNvPr>
            <p:cNvSpPr txBox="1">
              <a:spLocks noChangeAspect="1" noChangeArrowheads="1"/>
            </p:cNvSpPr>
            <p:nvPr/>
          </p:nvSpPr>
          <p:spPr bwMode="auto">
            <a:xfrm>
              <a:off x="3759731" y="3409087"/>
              <a:ext cx="931986" cy="400110"/>
            </a:xfrm>
            <a:prstGeom prst="rect">
              <a:avLst/>
            </a:prstGeom>
            <a:noFill/>
            <a:ln w="25400">
              <a:noFill/>
              <a:miter lim="800000"/>
              <a:headEnd/>
              <a:tailEnd/>
            </a:ln>
            <a:effectLst/>
          </p:spPr>
          <p:txBody>
            <a:bodyPr wrap="none" anchor="ctr">
              <a:spAutoFit/>
            </a:bodyPr>
            <a:lstStyle/>
            <a:p>
              <a:pPr algn="ctr"/>
              <a:r>
                <a:rPr lang="en-US" sz="2000" dirty="0">
                  <a:latin typeface="Calibri" pitchFamily="34" charset="0"/>
                </a:rPr>
                <a:t>Thread</a:t>
              </a:r>
              <a:endParaRPr lang="en-US" sz="2000" i="1" dirty="0">
                <a:latin typeface="Calibri" pitchFamily="34" charset="0"/>
              </a:endParaRPr>
            </a:p>
          </p:txBody>
        </p:sp>
        <p:sp>
          <p:nvSpPr>
            <p:cNvPr id="83" name="Rectangle 82">
              <a:extLst>
                <a:ext uri="{FF2B5EF4-FFF2-40B4-BE49-F238E27FC236}">
                  <a16:creationId xmlns:a16="http://schemas.microsoft.com/office/drawing/2014/main" id="{05CF28F3-77C8-4983-84F0-4CB1A5286E72}"/>
                </a:ext>
              </a:extLst>
            </p:cNvPr>
            <p:cNvSpPr/>
            <p:nvPr/>
          </p:nvSpPr>
          <p:spPr bwMode="auto">
            <a:xfrm>
              <a:off x="6370024" y="4761868"/>
              <a:ext cx="714645" cy="1381257"/>
            </a:xfrm>
            <a:prstGeom prst="rect">
              <a:avLst/>
            </a:prstGeom>
            <a:solidFill>
              <a:srgbClr val="F1C7C7"/>
            </a:solidFill>
            <a:ln w="25400">
              <a:noFill/>
              <a:round/>
              <a:headEnd/>
              <a:tailEnd/>
            </a:ln>
            <a:effectLst/>
          </p:spPr>
          <p:txBody>
            <a:bodyPr wrap="none" rtlCol="0" anchor="ctr">
              <a:spAutoFit/>
            </a:bodyPr>
            <a:lstStyle/>
            <a:p>
              <a:pPr algn="ctr"/>
              <a:endParaRPr lang="en-US" dirty="0"/>
            </a:p>
          </p:txBody>
        </p:sp>
        <p:cxnSp>
          <p:nvCxnSpPr>
            <p:cNvPr id="90" name="Straight Arrow Connector 89">
              <a:extLst>
                <a:ext uri="{FF2B5EF4-FFF2-40B4-BE49-F238E27FC236}">
                  <a16:creationId xmlns:a16="http://schemas.microsoft.com/office/drawing/2014/main" id="{A759DF37-D9EA-405D-8665-711FF3B989DE}"/>
                </a:ext>
              </a:extLst>
            </p:cNvPr>
            <p:cNvCxnSpPr>
              <a:cxnSpLocks/>
            </p:cNvCxnSpPr>
            <p:nvPr/>
          </p:nvCxnSpPr>
          <p:spPr bwMode="auto">
            <a:xfrm>
              <a:off x="6421996" y="6143125"/>
              <a:ext cx="638449" cy="3175"/>
            </a:xfrm>
            <a:prstGeom prst="straightConnector1">
              <a:avLst/>
            </a:prstGeom>
            <a:noFill/>
            <a:ln w="28575">
              <a:solidFill>
                <a:srgbClr val="FF0000"/>
              </a:solidFill>
              <a:miter lim="800000"/>
              <a:headEnd type="none" w="med" len="med"/>
              <a:tailEnd type="triangle"/>
            </a:ln>
            <a:effectLst/>
          </p:spPr>
        </p:cxnSp>
        <p:cxnSp>
          <p:nvCxnSpPr>
            <p:cNvPr id="72" name="Straight Arrow Connector 71">
              <a:extLst>
                <a:ext uri="{FF2B5EF4-FFF2-40B4-BE49-F238E27FC236}">
                  <a16:creationId xmlns:a16="http://schemas.microsoft.com/office/drawing/2014/main" id="{DC8C1057-77A3-4202-A3C0-7D0114F393A3}"/>
                </a:ext>
              </a:extLst>
            </p:cNvPr>
            <p:cNvCxnSpPr>
              <a:cxnSpLocks/>
              <a:stCxn id="64" idx="6"/>
            </p:cNvCxnSpPr>
            <p:nvPr/>
          </p:nvCxnSpPr>
          <p:spPr bwMode="auto">
            <a:xfrm>
              <a:off x="4270244" y="6143625"/>
              <a:ext cx="638449" cy="3175"/>
            </a:xfrm>
            <a:prstGeom prst="straightConnector1">
              <a:avLst/>
            </a:prstGeom>
            <a:noFill/>
            <a:ln w="28575">
              <a:solidFill>
                <a:srgbClr val="00B050"/>
              </a:solidFill>
              <a:miter lim="800000"/>
              <a:headEnd type="none" w="med" len="med"/>
              <a:tailEnd type="triangle"/>
            </a:ln>
            <a:effectLst/>
          </p:spPr>
        </p:cxnSp>
        <p:cxnSp>
          <p:nvCxnSpPr>
            <p:cNvPr id="79" name="Straight Arrow Connector 78">
              <a:extLst>
                <a:ext uri="{FF2B5EF4-FFF2-40B4-BE49-F238E27FC236}">
                  <a16:creationId xmlns:a16="http://schemas.microsoft.com/office/drawing/2014/main" id="{1D1B3219-DC2B-451C-BDBB-473270CC5388}"/>
                </a:ext>
              </a:extLst>
            </p:cNvPr>
            <p:cNvCxnSpPr>
              <a:cxnSpLocks/>
            </p:cNvCxnSpPr>
            <p:nvPr/>
          </p:nvCxnSpPr>
          <p:spPr bwMode="auto">
            <a:xfrm>
              <a:off x="4985526" y="6143625"/>
              <a:ext cx="638449" cy="3175"/>
            </a:xfrm>
            <a:prstGeom prst="straightConnector1">
              <a:avLst/>
            </a:prstGeom>
            <a:noFill/>
            <a:ln w="28575">
              <a:solidFill>
                <a:srgbClr val="00B050"/>
              </a:solidFill>
              <a:miter lim="800000"/>
              <a:headEnd type="none" w="med" len="med"/>
              <a:tailEnd type="triangle"/>
            </a:ln>
            <a:effectLst/>
          </p:spPr>
        </p:cxnSp>
        <p:sp>
          <p:nvSpPr>
            <p:cNvPr id="64" name="Oval 63">
              <a:extLst>
                <a:ext uri="{FF2B5EF4-FFF2-40B4-BE49-F238E27FC236}">
                  <a16:creationId xmlns:a16="http://schemas.microsoft.com/office/drawing/2014/main" id="{0DBADF14-CE0A-43A3-8E7B-3C537CE7A7DC}"/>
                </a:ext>
              </a:extLst>
            </p:cNvPr>
            <p:cNvSpPr/>
            <p:nvPr/>
          </p:nvSpPr>
          <p:spPr bwMode="auto">
            <a:xfrm>
              <a:off x="4194044" y="6105525"/>
              <a:ext cx="76200" cy="76200"/>
            </a:xfrm>
            <a:prstGeom prst="ellipse">
              <a:avLst/>
            </a:prstGeom>
            <a:solidFill>
              <a:schemeClr val="tx1">
                <a:lumMod val="50000"/>
                <a:lumOff val="50000"/>
              </a:schemeClr>
            </a:solidFill>
            <a:ln w="25400">
              <a:solidFill>
                <a:schemeClr val="tx1">
                  <a:lumMod val="50000"/>
                  <a:lumOff val="50000"/>
                </a:schemeClr>
              </a:solidFill>
              <a:round/>
              <a:headEnd/>
              <a:tailEnd/>
            </a:ln>
            <a:effectLst/>
          </p:spPr>
          <p:txBody>
            <a:bodyPr wrap="none" rtlCol="0" anchor="ctr">
              <a:spAutoFit/>
            </a:bodyPr>
            <a:lstStyle/>
            <a:p>
              <a:pPr algn="ctr"/>
              <a:endParaRPr lang="en-US"/>
            </a:p>
          </p:txBody>
        </p:sp>
        <p:cxnSp>
          <p:nvCxnSpPr>
            <p:cNvPr id="80" name="Straight Arrow Connector 79">
              <a:extLst>
                <a:ext uri="{FF2B5EF4-FFF2-40B4-BE49-F238E27FC236}">
                  <a16:creationId xmlns:a16="http://schemas.microsoft.com/office/drawing/2014/main" id="{B0D909B3-5DB2-47A4-8640-95E2BB3A053A}"/>
                </a:ext>
              </a:extLst>
            </p:cNvPr>
            <p:cNvCxnSpPr>
              <a:cxnSpLocks/>
            </p:cNvCxnSpPr>
            <p:nvPr/>
          </p:nvCxnSpPr>
          <p:spPr bwMode="auto">
            <a:xfrm>
              <a:off x="5701755" y="6143125"/>
              <a:ext cx="638449" cy="3175"/>
            </a:xfrm>
            <a:prstGeom prst="straightConnector1">
              <a:avLst/>
            </a:prstGeom>
            <a:noFill/>
            <a:ln w="28575">
              <a:solidFill>
                <a:srgbClr val="00B050"/>
              </a:solidFill>
              <a:miter lim="800000"/>
              <a:headEnd type="none" w="med" len="med"/>
              <a:tailEnd type="triangle"/>
            </a:ln>
            <a:effectLst/>
          </p:spPr>
        </p:cxnSp>
        <p:cxnSp>
          <p:nvCxnSpPr>
            <p:cNvPr id="81" name="Straight Arrow Connector 80">
              <a:extLst>
                <a:ext uri="{FF2B5EF4-FFF2-40B4-BE49-F238E27FC236}">
                  <a16:creationId xmlns:a16="http://schemas.microsoft.com/office/drawing/2014/main" id="{2ECD46FE-103E-49D9-9F2A-89A2E8CF6704}"/>
                </a:ext>
              </a:extLst>
            </p:cNvPr>
            <p:cNvCxnSpPr>
              <a:cxnSpLocks/>
            </p:cNvCxnSpPr>
            <p:nvPr/>
          </p:nvCxnSpPr>
          <p:spPr bwMode="auto">
            <a:xfrm>
              <a:off x="6421996" y="4755515"/>
              <a:ext cx="638449" cy="3175"/>
            </a:xfrm>
            <a:prstGeom prst="straightConnector1">
              <a:avLst/>
            </a:prstGeom>
            <a:noFill/>
            <a:ln w="28575">
              <a:solidFill>
                <a:srgbClr val="00B050"/>
              </a:solidFill>
              <a:miter lim="800000"/>
              <a:headEnd type="none" w="med" len="med"/>
              <a:tailEnd type="triangle"/>
            </a:ln>
            <a:effectLst/>
          </p:spPr>
        </p:cxnSp>
        <p:sp>
          <p:nvSpPr>
            <p:cNvPr id="58" name="Oval 57">
              <a:extLst>
                <a:ext uri="{FF2B5EF4-FFF2-40B4-BE49-F238E27FC236}">
                  <a16:creationId xmlns:a16="http://schemas.microsoft.com/office/drawing/2014/main" id="{D64F0C97-917F-42DF-9085-D07579812F9F}"/>
                </a:ext>
              </a:extLst>
            </p:cNvPr>
            <p:cNvSpPr/>
            <p:nvPr/>
          </p:nvSpPr>
          <p:spPr bwMode="auto">
            <a:xfrm>
              <a:off x="4908693" y="6105525"/>
              <a:ext cx="76200" cy="76200"/>
            </a:xfrm>
            <a:prstGeom prst="ellipse">
              <a:avLst/>
            </a:prstGeom>
            <a:solidFill>
              <a:schemeClr val="tx1">
                <a:lumMod val="50000"/>
                <a:lumOff val="50000"/>
              </a:schemeClr>
            </a:solid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52" name="Oval 51">
              <a:extLst>
                <a:ext uri="{FF2B5EF4-FFF2-40B4-BE49-F238E27FC236}">
                  <a16:creationId xmlns:a16="http://schemas.microsoft.com/office/drawing/2014/main" id="{84063D4B-A5C5-4F26-8887-51B1C14E755B}"/>
                </a:ext>
              </a:extLst>
            </p:cNvPr>
            <p:cNvSpPr/>
            <p:nvPr/>
          </p:nvSpPr>
          <p:spPr bwMode="auto">
            <a:xfrm>
              <a:off x="5623342" y="6105525"/>
              <a:ext cx="76200" cy="76200"/>
            </a:xfrm>
            <a:prstGeom prst="ellipse">
              <a:avLst/>
            </a:prstGeom>
            <a:solidFill>
              <a:schemeClr val="tx1">
                <a:lumMod val="50000"/>
                <a:lumOff val="50000"/>
              </a:schemeClr>
            </a:solidFill>
            <a:ln w="25400">
              <a:solidFill>
                <a:schemeClr val="tx1">
                  <a:lumMod val="50000"/>
                  <a:lumOff val="50000"/>
                </a:schemeClr>
              </a:solidFill>
              <a:round/>
              <a:headEnd/>
              <a:tailEnd/>
            </a:ln>
            <a:effectLst/>
          </p:spPr>
          <p:txBody>
            <a:bodyPr wrap="none" rtlCol="0" anchor="ctr">
              <a:spAutoFit/>
            </a:bodyPr>
            <a:lstStyle/>
            <a:p>
              <a:pPr algn="ctr"/>
              <a:endParaRPr lang="en-US"/>
            </a:p>
          </p:txBody>
        </p:sp>
        <p:grpSp>
          <p:nvGrpSpPr>
            <p:cNvPr id="28" name="Group 27">
              <a:extLst>
                <a:ext uri="{FF2B5EF4-FFF2-40B4-BE49-F238E27FC236}">
                  <a16:creationId xmlns:a16="http://schemas.microsoft.com/office/drawing/2014/main" id="{9700A729-2F9B-42EA-A5BB-80B4A8B498F0}"/>
                </a:ext>
              </a:extLst>
            </p:cNvPr>
            <p:cNvGrpSpPr/>
            <p:nvPr/>
          </p:nvGrpSpPr>
          <p:grpSpPr>
            <a:xfrm>
              <a:off x="7052640" y="4023360"/>
              <a:ext cx="76200" cy="2158365"/>
              <a:chOff x="770156" y="3240763"/>
              <a:chExt cx="76200" cy="2158365"/>
            </a:xfrm>
            <a:solidFill>
              <a:schemeClr val="tx1">
                <a:lumMod val="50000"/>
                <a:lumOff val="50000"/>
              </a:schemeClr>
            </a:solidFill>
          </p:grpSpPr>
          <p:sp>
            <p:nvSpPr>
              <p:cNvPr id="40" name="Oval 39">
                <a:extLst>
                  <a:ext uri="{FF2B5EF4-FFF2-40B4-BE49-F238E27FC236}">
                    <a16:creationId xmlns:a16="http://schemas.microsoft.com/office/drawing/2014/main" id="{F517CB4F-B758-43D1-A6B0-F46A831F06A6}"/>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41" name="Oval 40">
                <a:extLst>
                  <a:ext uri="{FF2B5EF4-FFF2-40B4-BE49-F238E27FC236}">
                    <a16:creationId xmlns:a16="http://schemas.microsoft.com/office/drawing/2014/main" id="{6BBE6EE1-1A1F-4DC8-85B6-F30F95D64C4B}"/>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42" name="Oval 41">
                <a:extLst>
                  <a:ext uri="{FF2B5EF4-FFF2-40B4-BE49-F238E27FC236}">
                    <a16:creationId xmlns:a16="http://schemas.microsoft.com/office/drawing/2014/main" id="{1054B42D-B034-4CB1-BABB-3235451CED80}"/>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43" name="Oval 42">
                <a:extLst>
                  <a:ext uri="{FF2B5EF4-FFF2-40B4-BE49-F238E27FC236}">
                    <a16:creationId xmlns:a16="http://schemas.microsoft.com/office/drawing/2014/main" id="{966A9ABC-35E7-42FA-B55D-346226902BD9}"/>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cxnSp>
          <p:nvCxnSpPr>
            <p:cNvPr id="82" name="Straight Arrow Connector 81">
              <a:extLst>
                <a:ext uri="{FF2B5EF4-FFF2-40B4-BE49-F238E27FC236}">
                  <a16:creationId xmlns:a16="http://schemas.microsoft.com/office/drawing/2014/main" id="{7CC8B2A6-6DEF-4E15-95ED-AAE6DDA43E61}"/>
                </a:ext>
              </a:extLst>
            </p:cNvPr>
            <p:cNvCxnSpPr>
              <a:cxnSpLocks/>
              <a:stCxn id="46" idx="0"/>
              <a:endCxn id="47" idx="4"/>
            </p:cNvCxnSpPr>
            <p:nvPr/>
          </p:nvCxnSpPr>
          <p:spPr bwMode="auto">
            <a:xfrm flipV="1">
              <a:off x="6376091" y="5487670"/>
              <a:ext cx="0" cy="617855"/>
            </a:xfrm>
            <a:prstGeom prst="straightConnector1">
              <a:avLst/>
            </a:prstGeom>
            <a:noFill/>
            <a:ln w="28575">
              <a:solidFill>
                <a:srgbClr val="00B050"/>
              </a:solidFill>
              <a:miter lim="800000"/>
              <a:headEnd type="none" w="med" len="med"/>
              <a:tailEnd type="triangle"/>
            </a:ln>
            <a:effectLst/>
          </p:spPr>
        </p:cxnSp>
        <p:cxnSp>
          <p:nvCxnSpPr>
            <p:cNvPr id="86" name="Straight Arrow Connector 85">
              <a:extLst>
                <a:ext uri="{FF2B5EF4-FFF2-40B4-BE49-F238E27FC236}">
                  <a16:creationId xmlns:a16="http://schemas.microsoft.com/office/drawing/2014/main" id="{585090FC-3374-4270-9E1D-13424F161EA4}"/>
                </a:ext>
              </a:extLst>
            </p:cNvPr>
            <p:cNvCxnSpPr>
              <a:cxnSpLocks/>
            </p:cNvCxnSpPr>
            <p:nvPr/>
          </p:nvCxnSpPr>
          <p:spPr bwMode="auto">
            <a:xfrm flipV="1">
              <a:off x="6376091" y="4790440"/>
              <a:ext cx="0" cy="617855"/>
            </a:xfrm>
            <a:prstGeom prst="straightConnector1">
              <a:avLst/>
            </a:prstGeom>
            <a:noFill/>
            <a:ln w="28575">
              <a:solidFill>
                <a:srgbClr val="00B050"/>
              </a:solidFill>
              <a:miter lim="800000"/>
              <a:headEnd type="none" w="med" len="med"/>
              <a:tailEnd type="triangle"/>
            </a:ln>
            <a:effectLst/>
          </p:spPr>
        </p:cxnSp>
        <p:grpSp>
          <p:nvGrpSpPr>
            <p:cNvPr id="27" name="Group 26">
              <a:extLst>
                <a:ext uri="{FF2B5EF4-FFF2-40B4-BE49-F238E27FC236}">
                  <a16:creationId xmlns:a16="http://schemas.microsoft.com/office/drawing/2014/main" id="{C876C123-E90C-4632-80CF-806C0E61EE52}"/>
                </a:ext>
              </a:extLst>
            </p:cNvPr>
            <p:cNvGrpSpPr/>
            <p:nvPr/>
          </p:nvGrpSpPr>
          <p:grpSpPr>
            <a:xfrm>
              <a:off x="6337991" y="4023360"/>
              <a:ext cx="76200" cy="2158365"/>
              <a:chOff x="770156" y="3240763"/>
              <a:chExt cx="76200" cy="2158365"/>
            </a:xfrm>
            <a:solidFill>
              <a:schemeClr val="tx1">
                <a:lumMod val="50000"/>
                <a:lumOff val="50000"/>
              </a:schemeClr>
            </a:solidFill>
          </p:grpSpPr>
          <p:sp>
            <p:nvSpPr>
              <p:cNvPr id="46" name="Oval 45">
                <a:extLst>
                  <a:ext uri="{FF2B5EF4-FFF2-40B4-BE49-F238E27FC236}">
                    <a16:creationId xmlns:a16="http://schemas.microsoft.com/office/drawing/2014/main" id="{EE8A16C7-B320-418E-92F6-107DDFED8DB3}"/>
                  </a:ext>
                </a:extLst>
              </p:cNvPr>
              <p:cNvSpPr/>
              <p:nvPr/>
            </p:nvSpPr>
            <p:spPr bwMode="auto">
              <a:xfrm>
                <a:off x="770156" y="532292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47" name="Oval 46">
                <a:extLst>
                  <a:ext uri="{FF2B5EF4-FFF2-40B4-BE49-F238E27FC236}">
                    <a16:creationId xmlns:a16="http://schemas.microsoft.com/office/drawing/2014/main" id="{B88D498A-8C8A-4CF1-8F53-D25E689EDCBF}"/>
                  </a:ext>
                </a:extLst>
              </p:cNvPr>
              <p:cNvSpPr/>
              <p:nvPr/>
            </p:nvSpPr>
            <p:spPr bwMode="auto">
              <a:xfrm>
                <a:off x="770156" y="462887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48" name="Oval 47">
                <a:extLst>
                  <a:ext uri="{FF2B5EF4-FFF2-40B4-BE49-F238E27FC236}">
                    <a16:creationId xmlns:a16="http://schemas.microsoft.com/office/drawing/2014/main" id="{EFC07FF2-92DB-4AE1-8ABD-40CBCDE7D960}"/>
                  </a:ext>
                </a:extLst>
              </p:cNvPr>
              <p:cNvSpPr/>
              <p:nvPr/>
            </p:nvSpPr>
            <p:spPr bwMode="auto">
              <a:xfrm>
                <a:off x="770156" y="3934818"/>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sp>
            <p:nvSpPr>
              <p:cNvPr id="49" name="Oval 48">
                <a:extLst>
                  <a:ext uri="{FF2B5EF4-FFF2-40B4-BE49-F238E27FC236}">
                    <a16:creationId xmlns:a16="http://schemas.microsoft.com/office/drawing/2014/main" id="{C8686941-AEFE-429E-A28C-1E8E81017486}"/>
                  </a:ext>
                </a:extLst>
              </p:cNvPr>
              <p:cNvSpPr/>
              <p:nvPr/>
            </p:nvSpPr>
            <p:spPr bwMode="auto">
              <a:xfrm>
                <a:off x="770156" y="3240763"/>
                <a:ext cx="76200" cy="76200"/>
              </a:xfrm>
              <a:prstGeom prst="ellipse">
                <a:avLst/>
              </a:prstGeom>
              <a:grpFill/>
              <a:ln w="25400">
                <a:solidFill>
                  <a:schemeClr val="tx1">
                    <a:lumMod val="50000"/>
                    <a:lumOff val="50000"/>
                  </a:schemeClr>
                </a:solidFill>
                <a:round/>
                <a:headEnd/>
                <a:tailEnd/>
              </a:ln>
              <a:effectLst/>
            </p:spPr>
            <p:txBody>
              <a:bodyPr wrap="none" rtlCol="0" anchor="ctr">
                <a:spAutoFit/>
              </a:bodyPr>
              <a:lstStyle/>
              <a:p>
                <a:pPr algn="ctr"/>
                <a:endParaRPr lang="en-US"/>
              </a:p>
            </p:txBody>
          </p:sp>
        </p:grpSp>
      </p:grpSp>
    </p:spTree>
    <p:extLst>
      <p:ext uri="{BB962C8B-B14F-4D97-AF65-F5344CB8AC3E}">
        <p14:creationId xmlns:p14="http://schemas.microsoft.com/office/powerpoint/2010/main" val="26523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1" name="Rectangle 5"/>
          <p:cNvSpPr>
            <a:spLocks noGrp="1" noChangeArrowheads="1"/>
          </p:cNvSpPr>
          <p:nvPr>
            <p:ph type="title"/>
          </p:nvPr>
        </p:nvSpPr>
        <p:spPr>
          <a:xfrm>
            <a:off x="277508" y="427727"/>
            <a:ext cx="7592093" cy="762000"/>
          </a:xfrm>
        </p:spPr>
        <p:txBody>
          <a:bodyPr/>
          <a:lstStyle/>
          <a:p>
            <a:r>
              <a:rPr lang="en-US" dirty="0"/>
              <a:t>Races</a:t>
            </a:r>
          </a:p>
        </p:txBody>
      </p:sp>
      <p:sp>
        <p:nvSpPr>
          <p:cNvPr id="859142" name="Rectangle 6"/>
          <p:cNvSpPr>
            <a:spLocks noGrp="1" noChangeArrowheads="1"/>
          </p:cNvSpPr>
          <p:nvPr>
            <p:ph type="body" idx="1"/>
          </p:nvPr>
        </p:nvSpPr>
        <p:spPr>
          <a:xfrm>
            <a:off x="290513" y="1220788"/>
            <a:ext cx="8853487" cy="5224462"/>
          </a:xfrm>
        </p:spPr>
        <p:txBody>
          <a:bodyPr/>
          <a:lstStyle/>
          <a:p>
            <a:r>
              <a:rPr lang="en-US" dirty="0"/>
              <a:t>This race can be fixed by copying data</a:t>
            </a:r>
          </a:p>
        </p:txBody>
      </p:sp>
      <p:sp>
        <p:nvSpPr>
          <p:cNvPr id="859140" name="Rectangle 4"/>
          <p:cNvSpPr>
            <a:spLocks noChangeArrowheads="1"/>
          </p:cNvSpPr>
          <p:nvPr/>
        </p:nvSpPr>
        <p:spPr bwMode="auto">
          <a:xfrm>
            <a:off x="691006" y="1990638"/>
            <a:ext cx="6726521" cy="3939540"/>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a:latin typeface="Courier New" pitchFamily="49" charset="0"/>
              </a:rPr>
              <a:t>int main(int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a:t>
            </a:r>
            <a:r>
              <a:rPr lang="en-US" sz="1600" dirty="0" err="1">
                <a:latin typeface="Courier New" pitchFamily="49" charset="0"/>
              </a:rPr>
              <a:t>tid</a:t>
            </a:r>
            <a:r>
              <a:rPr lang="en-US" sz="1600" dirty="0">
                <a:latin typeface="Courier New" pitchFamily="49" charset="0"/>
              </a:rPr>
              <a:t>[N];</a:t>
            </a:r>
          </a:p>
          <a:p>
            <a:r>
              <a:rPr lang="en-US" sz="1600" dirty="0">
                <a:latin typeface="Courier New" pitchFamily="49" charset="0"/>
              </a:rPr>
              <a:t>  int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 thread, </a:t>
            </a:r>
            <a:r>
              <a:rPr lang="en-US" sz="1600" dirty="0">
                <a:highlight>
                  <a:srgbClr val="00FF00"/>
                </a:highlight>
                <a:latin typeface="Courier New" pitchFamily="49" charset="0"/>
              </a:rPr>
              <a:t>(void *)</a:t>
            </a:r>
            <a:r>
              <a:rPr lang="en-US" sz="1600" dirty="0" err="1">
                <a:highlight>
                  <a:srgbClr val="00FF00"/>
                </a:highlight>
                <a:latin typeface="Courier New" pitchFamily="49" charset="0"/>
              </a:rPr>
              <a:t>i</a:t>
            </a:r>
            <a:r>
              <a:rPr lang="en-US" sz="1600" dirty="0">
                <a:latin typeface="Courier New" pitchFamily="49" charset="0"/>
              </a:rPr>
              <a:t>);</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return 0;</a:t>
            </a:r>
          </a:p>
          <a:p>
            <a:r>
              <a:rPr lang="en-US" sz="1600" dirty="0">
                <a:latin typeface="Courier New" pitchFamily="49" charset="0"/>
              </a:rPr>
              <a:t>}</a:t>
            </a:r>
          </a:p>
          <a:p>
            <a:endParaRPr lang="en-US" sz="1600" dirty="0">
              <a:latin typeface="Courier New" pitchFamily="49" charset="0"/>
            </a:endParaRPr>
          </a:p>
          <a:p>
            <a:r>
              <a:rPr lang="en-US" sz="1600" dirty="0">
                <a:solidFill>
                  <a:srgbClr val="990000"/>
                </a:solidFill>
                <a:latin typeface="Courier New" pitchFamily="49" charset="0"/>
              </a:rPr>
              <a:t>/* thread routine */</a:t>
            </a: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int </a:t>
            </a:r>
            <a:r>
              <a:rPr lang="en-US" sz="1600" dirty="0" err="1">
                <a:latin typeface="Courier New" pitchFamily="49" charset="0"/>
              </a:rPr>
              <a:t>myid</a:t>
            </a:r>
            <a:r>
              <a:rPr lang="en-US" sz="1600" dirty="0">
                <a:latin typeface="Courier New" pitchFamily="49" charset="0"/>
              </a:rPr>
              <a:t> = </a:t>
            </a:r>
            <a:r>
              <a:rPr lang="en-US" sz="1600" dirty="0">
                <a:highlight>
                  <a:srgbClr val="00FF00"/>
                </a:highlight>
                <a:latin typeface="Courier New" pitchFamily="49" charset="0"/>
              </a:rPr>
              <a:t>(int)</a:t>
            </a:r>
            <a:r>
              <a:rPr lang="en-US" sz="1600" dirty="0" err="1">
                <a:highlight>
                  <a:srgbClr val="00FF00"/>
                </a:highlight>
                <a:latin typeface="Courier New" pitchFamily="49" charset="0"/>
              </a:rPr>
              <a:t>vargp</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("Hello from thread %d\n", </a:t>
            </a:r>
            <a:r>
              <a:rPr lang="en-US" sz="1600" dirty="0" err="1">
                <a:latin typeface="Courier New" pitchFamily="49" charset="0"/>
              </a:rPr>
              <a:t>myid</a:t>
            </a:r>
            <a:r>
              <a:rPr lang="en-US" sz="1600" dirty="0">
                <a:latin typeface="Courier New" pitchFamily="49" charset="0"/>
              </a:rPr>
              <a:t>);</a:t>
            </a:r>
          </a:p>
          <a:p>
            <a:r>
              <a:rPr lang="en-US" sz="1600" dirty="0">
                <a:latin typeface="Courier New" pitchFamily="49" charset="0"/>
              </a:rPr>
              <a:t>  return NULL;</a:t>
            </a:r>
          </a:p>
          <a:p>
            <a:r>
              <a:rPr lang="en-US" sz="1600" dirty="0">
                <a:latin typeface="Courier New" pitchFamily="49" charset="0"/>
              </a:rPr>
              <a:t>}</a:t>
            </a:r>
          </a:p>
        </p:txBody>
      </p:sp>
    </p:spTree>
    <p:extLst>
      <p:ext uri="{BB962C8B-B14F-4D97-AF65-F5344CB8AC3E}">
        <p14:creationId xmlns:p14="http://schemas.microsoft.com/office/powerpoint/2010/main" val="251481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1" name="Rectangle 5"/>
          <p:cNvSpPr>
            <a:spLocks noGrp="1" noChangeArrowheads="1"/>
          </p:cNvSpPr>
          <p:nvPr>
            <p:ph type="title"/>
          </p:nvPr>
        </p:nvSpPr>
        <p:spPr>
          <a:xfrm>
            <a:off x="277508" y="427727"/>
            <a:ext cx="7592093" cy="762000"/>
          </a:xfrm>
        </p:spPr>
        <p:txBody>
          <a:bodyPr/>
          <a:lstStyle/>
          <a:p>
            <a:r>
              <a:rPr lang="en-US" dirty="0"/>
              <a:t>Races</a:t>
            </a:r>
          </a:p>
        </p:txBody>
      </p:sp>
      <p:sp>
        <p:nvSpPr>
          <p:cNvPr id="859142" name="Rectangle 6"/>
          <p:cNvSpPr>
            <a:spLocks noGrp="1" noChangeArrowheads="1"/>
          </p:cNvSpPr>
          <p:nvPr>
            <p:ph type="body" idx="1"/>
          </p:nvPr>
        </p:nvSpPr>
        <p:spPr>
          <a:xfrm>
            <a:off x="290513" y="1220788"/>
            <a:ext cx="8853487" cy="5224462"/>
          </a:xfrm>
        </p:spPr>
        <p:txBody>
          <a:bodyPr/>
          <a:lstStyle/>
          <a:p>
            <a:r>
              <a:rPr lang="en-US" dirty="0"/>
              <a:t>This race can also be fixed with a semaphore</a:t>
            </a:r>
          </a:p>
        </p:txBody>
      </p:sp>
      <p:sp>
        <p:nvSpPr>
          <p:cNvPr id="859140" name="Rectangle 4"/>
          <p:cNvSpPr>
            <a:spLocks noChangeArrowheads="1"/>
          </p:cNvSpPr>
          <p:nvPr/>
        </p:nvSpPr>
        <p:spPr bwMode="auto">
          <a:xfrm>
            <a:off x="691006" y="1752600"/>
            <a:ext cx="5862502" cy="4924425"/>
          </a:xfrm>
          <a:prstGeom prst="rect">
            <a:avLst/>
          </a:prstGeom>
          <a:solidFill>
            <a:srgbClr val="F6F5BD"/>
          </a:solidFill>
          <a:ln w="12700">
            <a:solidFill>
              <a:schemeClr val="tx1"/>
            </a:solidFill>
            <a:miter lim="800000"/>
            <a:headEnd/>
            <a:tailEnd/>
          </a:ln>
          <a:effectLst/>
        </p:spPr>
        <p:txBody>
          <a:bodyPr wrap="none" tIns="0" bIns="0" anchor="t" anchorCtr="0">
            <a:spAutoFit/>
          </a:bodyPr>
          <a:lstStyle/>
          <a:p>
            <a:r>
              <a:rPr lang="en-US" sz="1600" dirty="0" err="1">
                <a:highlight>
                  <a:srgbClr val="00FF00"/>
                </a:highlight>
                <a:latin typeface="Courier New" pitchFamily="49" charset="0"/>
              </a:rPr>
              <a:t>sem_t</a:t>
            </a:r>
            <a:r>
              <a:rPr lang="en-US" sz="1600" dirty="0">
                <a:highlight>
                  <a:srgbClr val="00FF00"/>
                </a:highlight>
                <a:latin typeface="Courier New" pitchFamily="49" charset="0"/>
              </a:rPr>
              <a:t> </a:t>
            </a:r>
            <a:r>
              <a:rPr lang="en-US" sz="1600" dirty="0" err="1">
                <a:highlight>
                  <a:srgbClr val="00FF00"/>
                </a:highlight>
                <a:latin typeface="Courier New" pitchFamily="49" charset="0"/>
              </a:rPr>
              <a:t>sem</a:t>
            </a:r>
            <a:r>
              <a:rPr lang="en-US" sz="1600" dirty="0">
                <a:highlight>
                  <a:srgbClr val="00FF00"/>
                </a:highlight>
                <a:latin typeface="Courier New" pitchFamily="49" charset="0"/>
              </a:rPr>
              <a:t>;</a:t>
            </a:r>
          </a:p>
          <a:p>
            <a:r>
              <a:rPr lang="en-US" sz="1600" dirty="0">
                <a:latin typeface="Courier New" pitchFamily="49" charset="0"/>
              </a:rPr>
              <a:t>int main(int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pthread_t</a:t>
            </a:r>
            <a:r>
              <a:rPr lang="en-US" sz="1600" dirty="0">
                <a:latin typeface="Courier New" pitchFamily="49" charset="0"/>
              </a:rPr>
              <a:t> </a:t>
            </a:r>
            <a:r>
              <a:rPr lang="en-US" sz="1600" dirty="0" err="1">
                <a:latin typeface="Courier New" pitchFamily="49" charset="0"/>
              </a:rPr>
              <a:t>tid</a:t>
            </a:r>
            <a:r>
              <a:rPr lang="en-US" sz="1600" dirty="0">
                <a:latin typeface="Courier New" pitchFamily="49" charset="0"/>
              </a:rPr>
              <a:t>[N];</a:t>
            </a:r>
          </a:p>
          <a:p>
            <a:r>
              <a:rPr lang="en-US" sz="1600" dirty="0">
                <a:latin typeface="Courier New" pitchFamily="49" charset="0"/>
              </a:rPr>
              <a:t>  int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Sem_init</a:t>
            </a:r>
            <a:r>
              <a:rPr lang="en-US" sz="1600" dirty="0">
                <a:highlight>
                  <a:srgbClr val="00FF00"/>
                </a:highlight>
                <a:latin typeface="Courier New" pitchFamily="49" charset="0"/>
              </a:rPr>
              <a:t>(&amp;</a:t>
            </a:r>
            <a:r>
              <a:rPr lang="en-US" sz="1600" dirty="0" err="1">
                <a:highlight>
                  <a:srgbClr val="00FF00"/>
                </a:highlight>
                <a:latin typeface="Courier New" pitchFamily="49" charset="0"/>
              </a:rPr>
              <a:t>sem</a:t>
            </a:r>
            <a:r>
              <a:rPr lang="en-US" sz="1600" dirty="0">
                <a:highlight>
                  <a:srgbClr val="00FF00"/>
                </a:highlight>
                <a:latin typeface="Courier New" pitchFamily="49" charset="0"/>
              </a:rPr>
              <a:t>, 0, 0); // initially closed</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Pthread_create</a:t>
            </a:r>
            <a:r>
              <a:rPr lang="en-US" sz="1600" dirty="0">
                <a:latin typeface="Courier New" pitchFamily="49" charset="0"/>
              </a:rPr>
              <a:t>(&amp;</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 thread, &amp;</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sem_wait</a:t>
            </a:r>
            <a:r>
              <a:rPr lang="en-US" sz="1600" dirty="0">
                <a:highlight>
                  <a:srgbClr val="00FF00"/>
                </a:highlight>
                <a:latin typeface="Courier New" pitchFamily="49" charset="0"/>
              </a:rPr>
              <a:t>(&amp;</a:t>
            </a:r>
            <a:r>
              <a:rPr lang="en-US" sz="1600" dirty="0" err="1">
                <a:highlight>
                  <a:srgbClr val="00FF00"/>
                </a:highlight>
                <a:latin typeface="Courier New" pitchFamily="49" charset="0"/>
              </a:rPr>
              <a:t>sem</a:t>
            </a:r>
            <a:r>
              <a:rPr lang="en-US" sz="1600" dirty="0">
                <a:highlight>
                  <a:srgbClr val="00FF00"/>
                </a:highlight>
                <a:latin typeface="Courier New" pitchFamily="49" charset="0"/>
              </a:rPr>
              <a:t>);</a:t>
            </a:r>
          </a:p>
          <a:p>
            <a:r>
              <a:rPr lang="en-US" sz="1600" dirty="0">
                <a:latin typeface="Courier New" pitchFamily="49" charset="0"/>
              </a:rPr>
              <a:t>  }</a:t>
            </a:r>
          </a:p>
          <a:p>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Pthread_join</a:t>
            </a:r>
            <a:r>
              <a:rPr lang="en-US" sz="1600" dirty="0">
                <a:latin typeface="Courier New" pitchFamily="49" charset="0"/>
              </a:rPr>
              <a:t>(</a:t>
            </a:r>
            <a:r>
              <a:rPr lang="en-US" sz="1600" dirty="0" err="1">
                <a:latin typeface="Courier New" pitchFamily="49" charset="0"/>
              </a:rPr>
              <a:t>tid</a:t>
            </a:r>
            <a:r>
              <a:rPr lang="en-US" sz="1600" dirty="0">
                <a:latin typeface="Courier New" pitchFamily="49" charset="0"/>
              </a:rPr>
              <a:t>[</a:t>
            </a:r>
            <a:r>
              <a:rPr lang="en-US" sz="1600" dirty="0" err="1">
                <a:latin typeface="Courier New" pitchFamily="49" charset="0"/>
              </a:rPr>
              <a:t>i</a:t>
            </a:r>
            <a:r>
              <a:rPr lang="en-US" sz="1600" dirty="0">
                <a:latin typeface="Courier New" pitchFamily="49" charset="0"/>
              </a:rPr>
              <a:t>], NULL);</a:t>
            </a:r>
          </a:p>
          <a:p>
            <a:r>
              <a:rPr lang="en-US" sz="1600" dirty="0">
                <a:latin typeface="Courier New" pitchFamily="49" charset="0"/>
              </a:rPr>
              <a:t>  return 0;</a:t>
            </a:r>
          </a:p>
          <a:p>
            <a:r>
              <a:rPr lang="en-US" sz="1600" dirty="0">
                <a:latin typeface="Courier New" pitchFamily="49" charset="0"/>
              </a:rPr>
              <a:t>}</a:t>
            </a:r>
          </a:p>
          <a:p>
            <a:endParaRPr lang="en-US" sz="1600" dirty="0">
              <a:solidFill>
                <a:srgbClr val="990000"/>
              </a:solidFill>
              <a:latin typeface="Courier New" pitchFamily="49" charset="0"/>
            </a:endParaRPr>
          </a:p>
          <a:p>
            <a:r>
              <a:rPr lang="en-US" sz="1600" dirty="0">
                <a:latin typeface="Courier New" pitchFamily="49" charset="0"/>
              </a:rPr>
              <a:t>void *thread(void *</a:t>
            </a:r>
            <a:r>
              <a:rPr lang="en-US" sz="1600" dirty="0" err="1">
                <a:latin typeface="Courier New" pitchFamily="49" charset="0"/>
              </a:rPr>
              <a:t>vargp</a:t>
            </a:r>
            <a:r>
              <a:rPr lang="en-US" sz="1600" dirty="0">
                <a:latin typeface="Courier New" pitchFamily="49" charset="0"/>
              </a:rPr>
              <a:t>) {</a:t>
            </a:r>
          </a:p>
          <a:p>
            <a:r>
              <a:rPr lang="en-US" sz="1600" dirty="0">
                <a:latin typeface="Courier New" pitchFamily="49" charset="0"/>
              </a:rPr>
              <a:t>  int </a:t>
            </a:r>
            <a:r>
              <a:rPr lang="en-US" sz="1600" dirty="0" err="1">
                <a:latin typeface="Courier New" pitchFamily="49" charset="0"/>
              </a:rPr>
              <a:t>myid</a:t>
            </a:r>
            <a:r>
              <a:rPr lang="en-US" sz="1600" dirty="0">
                <a:latin typeface="Courier New" pitchFamily="49" charset="0"/>
              </a:rPr>
              <a:t> = *(int *)</a:t>
            </a:r>
            <a:r>
              <a:rPr lang="en-US" sz="1600" dirty="0" err="1">
                <a:latin typeface="Courier New" pitchFamily="49" charset="0"/>
              </a:rPr>
              <a:t>vargp</a:t>
            </a:r>
            <a:r>
              <a:rPr lang="en-US" sz="1600" dirty="0">
                <a:latin typeface="Courier New" pitchFamily="49" charset="0"/>
              </a:rPr>
              <a:t>;</a:t>
            </a:r>
          </a:p>
          <a:p>
            <a:r>
              <a:rPr lang="en-US" sz="1600" dirty="0">
                <a:latin typeface="Courier New" pitchFamily="49" charset="0"/>
              </a:rPr>
              <a:t>  </a:t>
            </a:r>
            <a:r>
              <a:rPr lang="en-US" sz="1600" dirty="0" err="1">
                <a:highlight>
                  <a:srgbClr val="00FF00"/>
                </a:highlight>
                <a:latin typeface="Courier New" pitchFamily="49" charset="0"/>
              </a:rPr>
              <a:t>sem_post</a:t>
            </a:r>
            <a:r>
              <a:rPr lang="en-US" sz="1600" dirty="0">
                <a:highlight>
                  <a:srgbClr val="00FF00"/>
                </a:highlight>
                <a:latin typeface="Courier New" pitchFamily="49" charset="0"/>
              </a:rPr>
              <a:t>(&amp;</a:t>
            </a:r>
            <a:r>
              <a:rPr lang="en-US" sz="1600" dirty="0" err="1">
                <a:highlight>
                  <a:srgbClr val="00FF00"/>
                </a:highlight>
                <a:latin typeface="Courier New" pitchFamily="49" charset="0"/>
              </a:rPr>
              <a:t>sem</a:t>
            </a:r>
            <a:r>
              <a:rPr lang="en-US" sz="1600" dirty="0">
                <a:highlight>
                  <a:srgbClr val="00FF00"/>
                </a:highlight>
                <a:latin typeface="Courier New" pitchFamily="49" charset="0"/>
              </a:rPr>
              <a:t>);</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("Hello from thread %d\n", </a:t>
            </a:r>
            <a:r>
              <a:rPr lang="en-US" sz="1600" dirty="0" err="1">
                <a:latin typeface="Courier New" pitchFamily="49" charset="0"/>
              </a:rPr>
              <a:t>myid</a:t>
            </a:r>
            <a:r>
              <a:rPr lang="en-US" sz="1600" dirty="0">
                <a:latin typeface="Courier New" pitchFamily="49" charset="0"/>
              </a:rPr>
              <a:t>);</a:t>
            </a:r>
          </a:p>
          <a:p>
            <a:r>
              <a:rPr lang="en-US" sz="1600" dirty="0">
                <a:latin typeface="Courier New" pitchFamily="49" charset="0"/>
              </a:rPr>
              <a:t>  return NULL;</a:t>
            </a:r>
          </a:p>
          <a:p>
            <a:r>
              <a:rPr lang="en-US" sz="1600" dirty="0">
                <a:latin typeface="Courier New" pitchFamily="49" charset="0"/>
              </a:rPr>
              <a:t>}</a:t>
            </a:r>
          </a:p>
        </p:txBody>
      </p:sp>
    </p:spTree>
    <p:extLst>
      <p:ext uri="{BB962C8B-B14F-4D97-AF65-F5344CB8AC3E}">
        <p14:creationId xmlns:p14="http://schemas.microsoft.com/office/powerpoint/2010/main" val="425139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headEnd/>
          <a:tailEnd/>
        </a:ln>
        <a:effectLst/>
      </a:spPr>
      <a:bodyPr wrap="none" anchor="ctr">
        <a:spAutoFit/>
      </a:bodyPr>
      <a:lstStyle>
        <a:defPP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30955</TotalTime>
  <Words>4493</Words>
  <Application>Microsoft Office PowerPoint</Application>
  <PresentationFormat>On-screen Show (4:3)</PresentationFormat>
  <Paragraphs>739</Paragraphs>
  <Slides>42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 Narrow</vt:lpstr>
      <vt:lpstr>Calibri</vt:lpstr>
      <vt:lpstr>Courier New</vt:lpstr>
      <vt:lpstr>Helvetica</vt:lpstr>
      <vt:lpstr>Noto Sans Symbols</vt:lpstr>
      <vt:lpstr>Times New Roman</vt:lpstr>
      <vt:lpstr>Wingdings</vt:lpstr>
      <vt:lpstr>Wingdings 2</vt:lpstr>
      <vt:lpstr>template2007</vt:lpstr>
      <vt:lpstr>Synchronization: Advanced  15-213/15-513: Introduction to Computer Systems 25th Lecture, July 27, 2023</vt:lpstr>
      <vt:lpstr>Announcements</vt:lpstr>
      <vt:lpstr>Today</vt:lpstr>
      <vt:lpstr>Races</vt:lpstr>
      <vt:lpstr>Races</vt:lpstr>
      <vt:lpstr>Races</vt:lpstr>
      <vt:lpstr>Races</vt:lpstr>
      <vt:lpstr>Races</vt:lpstr>
      <vt:lpstr>Races</vt:lpstr>
      <vt:lpstr>Not all races involve threads</vt:lpstr>
      <vt:lpstr>Races involving signal handlers</vt:lpstr>
      <vt:lpstr>Race Elimination</vt:lpstr>
      <vt:lpstr>Today</vt:lpstr>
      <vt:lpstr>Deadlock</vt:lpstr>
      <vt:lpstr>Deadlock caused by wrong locking order</vt:lpstr>
      <vt:lpstr>Deadlock Visualized in Progress Graph</vt:lpstr>
      <vt:lpstr>Fix this deadlock with consistent ordering</vt:lpstr>
      <vt:lpstr>Today</vt:lpstr>
      <vt:lpstr>Recall: Semaphores</vt:lpstr>
      <vt:lpstr>Semaphores for Events</vt:lpstr>
      <vt:lpstr>Semaphores for Events</vt:lpstr>
      <vt:lpstr>Queues, Producers, and Consumers</vt:lpstr>
      <vt:lpstr>Producer-Consumer on 1-entry Queue</vt:lpstr>
      <vt:lpstr>Why 2 Semaphores for 1-entry Queue?</vt:lpstr>
      <vt:lpstr>Producer-Consumer on n-element Queue</vt:lpstr>
      <vt:lpstr>Today</vt:lpstr>
      <vt:lpstr>Readers-Writers Problem</vt:lpstr>
      <vt:lpstr>Pthreads Reader/Writer Lock</vt:lpstr>
      <vt:lpstr>Reader/Writer Starvation</vt:lpstr>
      <vt:lpstr>Starvation</vt:lpstr>
      <vt:lpstr>Quiz</vt:lpstr>
      <vt:lpstr>Today</vt:lpstr>
      <vt:lpstr>Thread-Safe APIs</vt:lpstr>
      <vt:lpstr>Thread-Unsafe Functions (Class 1)</vt:lpstr>
      <vt:lpstr>Thread-Unsafe Functions (Class 2)</vt:lpstr>
      <vt:lpstr>Fixing Class 2 Thread-Unsafe Functions</vt:lpstr>
      <vt:lpstr>Thread-Unsafe Functions (Class 3)</vt:lpstr>
      <vt:lpstr>Thread-Unsafe Functions (Class 4)</vt:lpstr>
      <vt:lpstr>Thread-Safe Library Functions</vt:lpstr>
      <vt:lpstr>Reentrant Functions </vt:lpstr>
      <vt:lpstr>Threads / Signals Interactions</vt:lpstr>
      <vt:lpstr>Bad Thread / Signal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Brian Railing</cp:lastModifiedBy>
  <cp:revision>943</cp:revision>
  <cp:lastPrinted>2019-11-15T19:17:28Z</cp:lastPrinted>
  <dcterms:created xsi:type="dcterms:W3CDTF">2012-11-26T22:46:36Z</dcterms:created>
  <dcterms:modified xsi:type="dcterms:W3CDTF">2023-07-27T15:43:46Z</dcterms:modified>
</cp:coreProperties>
</file>