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542" r:id="rId2"/>
    <p:sldId id="1528" r:id="rId3"/>
    <p:sldId id="1540" r:id="rId4"/>
    <p:sldId id="569" r:id="rId5"/>
    <p:sldId id="693" r:id="rId6"/>
    <p:sldId id="694" r:id="rId7"/>
    <p:sldId id="695" r:id="rId8"/>
    <p:sldId id="696" r:id="rId9"/>
    <p:sldId id="662" r:id="rId10"/>
    <p:sldId id="1539" r:id="rId11"/>
    <p:sldId id="1533" r:id="rId12"/>
    <p:sldId id="674" r:id="rId13"/>
    <p:sldId id="1531" r:id="rId14"/>
    <p:sldId id="1534" r:id="rId15"/>
    <p:sldId id="686" r:id="rId16"/>
    <p:sldId id="687" r:id="rId17"/>
    <p:sldId id="1535" r:id="rId18"/>
    <p:sldId id="1536" r:id="rId19"/>
    <p:sldId id="1537" r:id="rId20"/>
    <p:sldId id="1538" r:id="rId21"/>
    <p:sldId id="698" r:id="rId22"/>
    <p:sldId id="699" r:id="rId23"/>
    <p:sldId id="620" r:id="rId24"/>
    <p:sldId id="628" r:id="rId25"/>
    <p:sldId id="689" r:id="rId26"/>
    <p:sldId id="690" r:id="rId27"/>
    <p:sldId id="629" r:id="rId28"/>
    <p:sldId id="632" r:id="rId29"/>
    <p:sldId id="631" r:id="rId30"/>
    <p:sldId id="630" r:id="rId31"/>
    <p:sldId id="633" r:id="rId32"/>
    <p:sldId id="621" r:id="rId33"/>
    <p:sldId id="635" r:id="rId34"/>
    <p:sldId id="636" r:id="rId35"/>
    <p:sldId id="637" r:id="rId36"/>
    <p:sldId id="623" r:id="rId37"/>
    <p:sldId id="638" r:id="rId38"/>
    <p:sldId id="639" r:id="rId39"/>
    <p:sldId id="640" r:id="rId40"/>
    <p:sldId id="691" r:id="rId41"/>
    <p:sldId id="624" r:id="rId42"/>
    <p:sldId id="626" r:id="rId43"/>
    <p:sldId id="627" r:id="rId44"/>
    <p:sldId id="643" r:id="rId45"/>
    <p:sldId id="641" r:id="rId46"/>
    <p:sldId id="642" r:id="rId47"/>
    <p:sldId id="679" r:id="rId48"/>
    <p:sldId id="680" r:id="rId49"/>
    <p:sldId id="681" r:id="rId50"/>
    <p:sldId id="682" r:id="rId51"/>
    <p:sldId id="645" r:id="rId52"/>
    <p:sldId id="683" r:id="rId53"/>
    <p:sldId id="652" r:id="rId54"/>
    <p:sldId id="651" r:id="rId55"/>
    <p:sldId id="1529" r:id="rId56"/>
    <p:sldId id="653" r:id="rId57"/>
    <p:sldId id="1530" r:id="rId58"/>
    <p:sldId id="657" r:id="rId59"/>
    <p:sldId id="658" r:id="rId60"/>
    <p:sldId id="659" r:id="rId61"/>
    <p:sldId id="1541" r:id="rId62"/>
    <p:sldId id="1542" r:id="rId63"/>
    <p:sldId id="1543" r:id="rId64"/>
  </p:sldIdLst>
  <p:sldSz cx="9144000" cy="6858000" type="screen4x3"/>
  <p:notesSz cx="7302500" cy="9586913"/>
  <p:custDataLst>
    <p:tags r:id="rId6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651C"/>
    <a:srgbClr val="C1655D"/>
    <a:srgbClr val="FFCC00"/>
    <a:srgbClr val="0046E2"/>
    <a:srgbClr val="EA00EA"/>
    <a:srgbClr val="F6F5BD"/>
    <a:srgbClr val="FFFF99"/>
    <a:srgbClr val="F0C8D3"/>
    <a:srgbClr val="9EF18B"/>
    <a:srgbClr val="E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71EB7-6430-4D75-9330-3C5ACEC5C7D8}" v="2" dt="2018-11-27T05:33:19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7" autoAdjust="0"/>
    <p:restoredTop sz="94626" autoAdjust="0"/>
  </p:normalViewPr>
  <p:slideViewPr>
    <p:cSldViewPr snapToObjects="1">
      <p:cViewPr>
        <p:scale>
          <a:sx n="70" d="100"/>
          <a:sy n="70" d="100"/>
        </p:scale>
        <p:origin x="756" y="126"/>
      </p:cViewPr>
      <p:guideLst>
        <p:guide orient="horz" pos="2592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82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E3F71EB7-6430-4D75-9330-3C5ACEC5C7D8}"/>
    <pc:docChg chg="undo custSel addSld delSld modSld">
      <pc:chgData name="Phil Gibbons" userId="f619c6e5d38ed7a7" providerId="LiveId" clId="{E3F71EB7-6430-4D75-9330-3C5ACEC5C7D8}" dt="2018-12-07T02:58:42.313" v="36" actId="20577"/>
      <pc:docMkLst>
        <pc:docMk/>
      </pc:docMkLst>
      <pc:sldChg chg="add">
        <pc:chgData name="Phil Gibbons" userId="f619c6e5d38ed7a7" providerId="LiveId" clId="{E3F71EB7-6430-4D75-9330-3C5ACEC5C7D8}" dt="2018-11-27T05:33:19.491" v="19"/>
        <pc:sldMkLst>
          <pc:docMk/>
          <pc:sldMk cId="2745294754" sldId="427"/>
        </pc:sldMkLst>
      </pc:sldChg>
      <pc:sldChg chg="addSp delSp modSp">
        <pc:chgData name="Phil Gibbons" userId="f619c6e5d38ed7a7" providerId="LiveId" clId="{E3F71EB7-6430-4D75-9330-3C5ACEC5C7D8}" dt="2018-11-27T05:32:39.495" v="17" actId="478"/>
        <pc:sldMkLst>
          <pc:docMk/>
          <pc:sldMk cId="0" sldId="542"/>
        </pc:sldMkLst>
        <pc:spChg chg="add del mod">
          <ac:chgData name="Phil Gibbons" userId="f619c6e5d38ed7a7" providerId="LiveId" clId="{E3F71EB7-6430-4D75-9330-3C5ACEC5C7D8}" dt="2018-11-27T05:32:39.495" v="17" actId="478"/>
          <ac:spMkLst>
            <pc:docMk/>
            <pc:sldMk cId="0" sldId="542"/>
            <ac:spMk id="3" creationId="{58D943F3-2D12-43FD-BD81-77905BF8EC4D}"/>
          </ac:spMkLst>
        </pc:spChg>
        <pc:spChg chg="mod">
          <ac:chgData name="Phil Gibbons" userId="f619c6e5d38ed7a7" providerId="LiveId" clId="{E3F71EB7-6430-4D75-9330-3C5ACEC5C7D8}" dt="2018-11-27T05:32:32.090" v="15" actId="20577"/>
          <ac:spMkLst>
            <pc:docMk/>
            <pc:sldMk cId="0" sldId="542"/>
            <ac:spMk id="9218" creationId="{00000000-0000-0000-0000-000000000000}"/>
          </ac:spMkLst>
        </pc:spChg>
        <pc:spChg chg="del">
          <ac:chgData name="Phil Gibbons" userId="f619c6e5d38ed7a7" providerId="LiveId" clId="{E3F71EB7-6430-4D75-9330-3C5ACEC5C7D8}" dt="2018-11-27T05:32:36.416" v="16" actId="478"/>
          <ac:spMkLst>
            <pc:docMk/>
            <pc:sldMk cId="0" sldId="542"/>
            <ac:spMk id="9219" creationId="{00000000-0000-0000-0000-000000000000}"/>
          </ac:spMkLst>
        </pc:spChg>
      </pc:sldChg>
      <pc:sldChg chg="modSp">
        <pc:chgData name="Phil Gibbons" userId="f619c6e5d38ed7a7" providerId="LiveId" clId="{E3F71EB7-6430-4D75-9330-3C5ACEC5C7D8}" dt="2018-12-07T02:58:42.313" v="36" actId="20577"/>
        <pc:sldMkLst>
          <pc:docMk/>
          <pc:sldMk cId="0" sldId="652"/>
        </pc:sldMkLst>
        <pc:spChg chg="mod">
          <ac:chgData name="Phil Gibbons" userId="f619c6e5d38ed7a7" providerId="LiveId" clId="{E3F71EB7-6430-4D75-9330-3C5ACEC5C7D8}" dt="2018-12-07T02:58:42.313" v="36" actId="20577"/>
          <ac:spMkLst>
            <pc:docMk/>
            <pc:sldMk cId="0" sldId="652"/>
            <ac:spMk id="3" creationId="{00000000-0000-0000-0000-000000000000}"/>
          </ac:spMkLst>
        </pc:spChg>
      </pc:sldChg>
      <pc:sldChg chg="add">
        <pc:chgData name="Phil Gibbons" userId="f619c6e5d38ed7a7" providerId="LiveId" clId="{E3F71EB7-6430-4D75-9330-3C5ACEC5C7D8}" dt="2018-11-27T05:32:03.279" v="0"/>
        <pc:sldMkLst>
          <pc:docMk/>
          <pc:sldMk cId="690093946" sldId="15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6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OoO</a:t>
            </a:r>
            <a:r>
              <a:rPr lang="en-US" dirty="0"/>
              <a:t> execution is actually not the cause of this (on x86 and often elsewhere) it is compiler reordering or buffering in the memory system post-retirement.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OoO</a:t>
            </a:r>
            <a:r>
              <a:rPr lang="en-US" dirty="0"/>
              <a:t> execution is actually not the cause of this (on x86 and often elsewhere) it is compiler reordering or buffering in the memory system post-retirement.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Speedup *over what*?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97050"/>
          </a:xfrm>
        </p:spPr>
        <p:txBody>
          <a:bodyPr/>
          <a:lstStyle/>
          <a:p>
            <a:pPr marL="0" indent="0"/>
            <a:r>
              <a:rPr lang="en-US" dirty="0"/>
              <a:t>Thread-Level Parallelism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15-213/15-513: Introduction to Computer Systems</a:t>
            </a:r>
            <a:br>
              <a:rPr lang="en-US" sz="2000" b="0" dirty="0"/>
            </a:br>
            <a:r>
              <a:rPr lang="en-US" sz="2000" b="0" dirty="0"/>
              <a:t>26</a:t>
            </a:r>
            <a:r>
              <a:rPr lang="en-US" sz="2000" b="0" baseline="30000" dirty="0"/>
              <a:t>th</a:t>
            </a:r>
            <a:r>
              <a:rPr lang="en-US" sz="2000" b="0" dirty="0"/>
              <a:t> Lecture, July 28,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DCC9F-7F7D-E1D9-E0B6-79C0DE1C86E7}"/>
              </a:ext>
            </a:extLst>
          </p:cNvPr>
          <p:cNvSpPr txBox="1"/>
          <p:nvPr/>
        </p:nvSpPr>
        <p:spPr>
          <a:xfrm>
            <a:off x="685800" y="4382815"/>
            <a:ext cx="46114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Instructors: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Brian Railing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8511-2DF7-5F7E-309B-C6A18A51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Powerful, Parallel Computing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32562-954E-2E57-F842-DB87FFDE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threads, X and Y initialized to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BB40A-DEC1-E84E-0906-F85CEBFC07A3}"/>
              </a:ext>
            </a:extLst>
          </p:cNvPr>
          <p:cNvSpPr txBox="1"/>
          <p:nvPr/>
        </p:nvSpPr>
        <p:spPr>
          <a:xfrm>
            <a:off x="762000" y="1981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1</a:t>
            </a:r>
          </a:p>
          <a:p>
            <a:r>
              <a:rPr lang="en-US" dirty="0"/>
              <a:t>if (Y == 0) print Hello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5B4FC-8483-DA0A-E2FA-134DE114BF8E}"/>
              </a:ext>
            </a:extLst>
          </p:cNvPr>
          <p:cNvSpPr txBox="1"/>
          <p:nvPr/>
        </p:nvSpPr>
        <p:spPr>
          <a:xfrm>
            <a:off x="4114800" y="1981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1</a:t>
            </a:r>
          </a:p>
          <a:p>
            <a:r>
              <a:rPr lang="en-US" dirty="0"/>
              <a:t>if (X == 0) print World</a:t>
            </a:r>
          </a:p>
        </p:txBody>
      </p:sp>
      <p:pic>
        <p:nvPicPr>
          <p:cNvPr id="6" name="Picture 2" descr="Spiderman Png - Free Transparent PNG Clipart Images Download">
            <a:extLst>
              <a:ext uri="{FF2B5EF4-FFF2-40B4-BE49-F238E27FC236}">
                <a16:creationId xmlns:a16="http://schemas.microsoft.com/office/drawing/2014/main" id="{1F16B36B-9E41-A2E3-FA79-CF4E0E09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7" y="2993322"/>
            <a:ext cx="28543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Coherence /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</a:t>
            </a:r>
          </a:p>
          <a:p>
            <a:pPr lvl="1"/>
            <a:endParaRPr lang="en-US" dirty="0"/>
          </a:p>
          <a:p>
            <a:r>
              <a:rPr lang="en-US" dirty="0"/>
              <a:t>How do the two threads really see the writes? 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37909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Non-Coherent Cache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/>
              <a:t>Write-back caches, without coordination between them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 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215000-C015-4B0B-9C37-49DD0BD881B7}"/>
              </a:ext>
            </a:extLst>
          </p:cNvPr>
          <p:cNvSpPr txBox="1"/>
          <p:nvPr/>
        </p:nvSpPr>
        <p:spPr>
          <a:xfrm>
            <a:off x="5219699" y="5271805"/>
            <a:ext cx="339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At later points, a:2 and b:200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are written back to 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Tag each cache block with state</a:t>
            </a:r>
          </a:p>
          <a:p>
            <a:pPr lvl="1">
              <a:buNone/>
            </a:pPr>
            <a:r>
              <a:rPr lang="en-US" dirty="0"/>
              <a:t>Invalid	Cannot use value</a:t>
            </a:r>
          </a:p>
          <a:p>
            <a:pPr lvl="1">
              <a:buNone/>
            </a:pPr>
            <a:r>
              <a:rPr lang="en-US" dirty="0"/>
              <a:t>Shared	Readable copy</a:t>
            </a:r>
          </a:p>
          <a:p>
            <a:pPr lvl="1">
              <a:buNone/>
            </a:pPr>
            <a:r>
              <a:rPr lang="en-US" dirty="0"/>
              <a:t>Modified	Writeable copy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b:200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M</a:t>
              </a: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22" name="Straight Arrow Connector 21"/>
            <p:cNvCxnSpPr>
              <a:stCxn id="18" idx="2"/>
              <a:endCxn id="19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  <a:endCxn id="20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a: 2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3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Tag each cache block with state</a:t>
            </a:r>
          </a:p>
          <a:p>
            <a:pPr lvl="1">
              <a:buNone/>
            </a:pPr>
            <a:r>
              <a:rPr lang="en-US" dirty="0"/>
              <a:t>Invalid	Cannot use value</a:t>
            </a:r>
          </a:p>
          <a:p>
            <a:pPr lvl="1">
              <a:buNone/>
            </a:pPr>
            <a:r>
              <a:rPr lang="en-US" dirty="0"/>
              <a:t>Shared	Readable copy</a:t>
            </a:r>
          </a:p>
          <a:p>
            <a:pPr lvl="1">
              <a:buNone/>
            </a:pPr>
            <a:r>
              <a:rPr lang="en-US" dirty="0"/>
              <a:t>Modified	Writeable copy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a: 2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M</a:t>
              </a: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b:200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M</a:t>
              </a:r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39" name="TextBox 3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46E2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46" name="Straight Arrow Connector 45"/>
            <p:cNvCxnSpPr>
              <a:stCxn id="39" idx="2"/>
              <a:endCxn id="44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39" idx="2"/>
              <a:endCxn id="45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334000" y="4725194"/>
            <a:ext cx="3733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When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cache sees request for one of its M-tagged blocks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000" b="0" kern="0" baseline="0" dirty="0">
                <a:latin typeface="Calibri" pitchFamily="34" charset="0"/>
              </a:rPr>
              <a:t>Supply</a:t>
            </a:r>
            <a:r>
              <a:rPr lang="en-US" sz="2000" b="0" kern="0" dirty="0">
                <a:latin typeface="Calibri" pitchFamily="34" charset="0"/>
              </a:rPr>
              <a:t> value from cache</a:t>
            </a:r>
            <a:br>
              <a:rPr lang="en-US" sz="2000" b="0" kern="0" dirty="0">
                <a:latin typeface="Calibri" pitchFamily="34" charset="0"/>
              </a:rPr>
            </a:br>
            <a:r>
              <a:rPr lang="en-US" sz="2000" b="0" kern="0" dirty="0">
                <a:latin typeface="Calibri" pitchFamily="34" charset="0"/>
              </a:rPr>
              <a:t>(Note: value in memory may be stale)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Set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tag to 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grpSp>
        <p:nvGrpSpPr>
          <p:cNvPr id="58" name="Group 44"/>
          <p:cNvGrpSpPr/>
          <p:nvPr/>
        </p:nvGrpSpPr>
        <p:grpSpPr>
          <a:xfrm>
            <a:off x="762000" y="3745468"/>
            <a:ext cx="6177638" cy="1131332"/>
            <a:chOff x="762000" y="3745468"/>
            <a:chExt cx="6177638" cy="1131332"/>
          </a:xfrm>
        </p:grpSpPr>
        <p:sp>
          <p:nvSpPr>
            <p:cNvPr id="59" name="TextBox 58"/>
            <p:cNvSpPr txBox="1"/>
            <p:nvPr/>
          </p:nvSpPr>
          <p:spPr>
            <a:xfrm>
              <a:off x="5888260" y="4202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46E2"/>
                  </a:solidFill>
                  <a:latin typeface="Calibri" pitchFamily="34" charset="0"/>
                </a:rPr>
                <a:t>print 200</a:t>
              </a:r>
            </a:p>
          </p:txBody>
        </p:sp>
        <p:grpSp>
          <p:nvGrpSpPr>
            <p:cNvPr id="60" name="Group 32"/>
            <p:cNvGrpSpPr/>
            <p:nvPr/>
          </p:nvGrpSpPr>
          <p:grpSpPr>
            <a:xfrm>
              <a:off x="762000" y="3962400"/>
              <a:ext cx="990600" cy="304800"/>
              <a:chOff x="762000" y="3962400"/>
              <a:chExt cx="990600" cy="304800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1066800" y="3962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b:200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762000" y="3962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grpSp>
          <p:nvGrpSpPr>
            <p:cNvPr id="61" name="Group 30"/>
            <p:cNvGrpSpPr/>
            <p:nvPr/>
          </p:nvGrpSpPr>
          <p:grpSpPr>
            <a:xfrm>
              <a:off x="3200400" y="4038600"/>
              <a:ext cx="990600" cy="304800"/>
              <a:chOff x="3200400" y="4038600"/>
              <a:chExt cx="990600" cy="304800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3505200" y="4038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b:200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3200400" y="4038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sp>
          <p:nvSpPr>
            <p:cNvPr id="62" name="Arc 61"/>
            <p:cNvSpPr/>
            <p:nvPr/>
          </p:nvSpPr>
          <p:spPr bwMode="auto">
            <a:xfrm flipH="1" flipV="1">
              <a:off x="1371600" y="3745468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3"/>
          <p:cNvGrpSpPr/>
          <p:nvPr/>
        </p:nvGrpSpPr>
        <p:grpSpPr>
          <a:xfrm>
            <a:off x="762000" y="3352800"/>
            <a:ext cx="5922740" cy="1131332"/>
            <a:chOff x="762000" y="3352800"/>
            <a:chExt cx="5922740" cy="1131332"/>
          </a:xfrm>
        </p:grpSpPr>
        <p:sp>
          <p:nvSpPr>
            <p:cNvPr id="50" name="TextBox 49"/>
            <p:cNvSpPr txBox="1"/>
            <p:nvPr/>
          </p:nvSpPr>
          <p:spPr>
            <a:xfrm>
              <a:off x="5867400" y="3657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2</a:t>
              </a:r>
            </a:p>
          </p:txBody>
        </p:sp>
        <p:grpSp>
          <p:nvGrpSpPr>
            <p:cNvPr id="51" name="Group 29"/>
            <p:cNvGrpSpPr/>
            <p:nvPr/>
          </p:nvGrpSpPr>
          <p:grpSpPr>
            <a:xfrm>
              <a:off x="3200400" y="3657600"/>
              <a:ext cx="990600" cy="304800"/>
              <a:chOff x="3200400" y="3657600"/>
              <a:chExt cx="990600" cy="3048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3505200" y="3657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a:2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200400" y="3657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grpSp>
          <p:nvGrpSpPr>
            <p:cNvPr id="52" name="Group 31"/>
            <p:cNvGrpSpPr/>
            <p:nvPr/>
          </p:nvGrpSpPr>
          <p:grpSpPr>
            <a:xfrm>
              <a:off x="762000" y="3581400"/>
              <a:ext cx="990600" cy="304800"/>
              <a:chOff x="762000" y="3581400"/>
              <a:chExt cx="990600" cy="304800"/>
            </a:xfrm>
          </p:grpSpPr>
          <p:sp>
            <p:nvSpPr>
              <p:cNvPr id="54" name="Rectangle 53"/>
              <p:cNvSpPr/>
              <p:nvPr/>
            </p:nvSpPr>
            <p:spPr bwMode="auto">
              <a:xfrm>
                <a:off x="1066800" y="3581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 2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762000" y="3581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sp>
          <p:nvSpPr>
            <p:cNvPr id="53" name="Arc 52"/>
            <p:cNvSpPr/>
            <p:nvPr/>
          </p:nvSpPr>
          <p:spPr bwMode="auto">
            <a:xfrm flipV="1">
              <a:off x="1371600" y="3352800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6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 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91037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 </a:t>
            </a:r>
          </a:p>
          <a:p>
            <a:r>
              <a:rPr lang="en-US" dirty="0"/>
              <a:t>Sequential consistency</a:t>
            </a:r>
          </a:p>
          <a:p>
            <a:pPr lvl="1"/>
            <a:r>
              <a:rPr lang="en-US" dirty="0"/>
              <a:t>As if only one operation at a time, in an order consistent with the order of operations within each thread</a:t>
            </a:r>
          </a:p>
          <a:p>
            <a:pPr lvl="1"/>
            <a:r>
              <a:rPr lang="en-US" dirty="0"/>
              <a:t>Thus, overall effect consistent with each individual thread but otherwise allows an arbitrary interleaving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3793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04856"/>
            <a:ext cx="7896225" cy="771524"/>
          </a:xfrm>
        </p:spPr>
        <p:txBody>
          <a:bodyPr/>
          <a:lstStyle/>
          <a:p>
            <a:r>
              <a:rPr lang="en-US" dirty="0"/>
              <a:t>Impossible outputs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>
                <a:solidFill>
                  <a:srgbClr val="FF0000"/>
                </a:solidFill>
              </a:rPr>
              <a:t>, 1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1, </a:t>
            </a:r>
            <a:r>
              <a:rPr lang="en-US" dirty="0">
                <a:solidFill>
                  <a:srgbClr val="0000FF"/>
                </a:solidFill>
              </a:rPr>
              <a:t>100</a:t>
            </a:r>
          </a:p>
          <a:p>
            <a:pPr lvl="1"/>
            <a:r>
              <a:rPr lang="en-US" dirty="0"/>
              <a:t>Would require reaching </a:t>
            </a:r>
            <a:r>
              <a:rPr lang="en-US" i="1" dirty="0"/>
              <a:t>both</a:t>
            </a:r>
            <a:r>
              <a:rPr lang="en-US" dirty="0"/>
              <a:t> Ra and </a:t>
            </a:r>
            <a:r>
              <a:rPr lang="en-US" dirty="0" err="1"/>
              <a:t>Rb</a:t>
            </a:r>
            <a:r>
              <a:rPr lang="en-US" dirty="0"/>
              <a:t> before </a:t>
            </a:r>
            <a:r>
              <a:rPr lang="en-US" i="1" dirty="0"/>
              <a:t>either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or Wb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9244" y="3434834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 bwMode="auto">
          <a:xfrm flipV="1">
            <a:off x="3949381" y="3238500"/>
            <a:ext cx="876855" cy="3810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26236" y="30215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5964" y="30289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5595" y="30364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627923" y="323691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1" idx="3"/>
          </p:cNvCxnSpPr>
          <p:nvPr/>
        </p:nvCxnSpPr>
        <p:spPr bwMode="auto">
          <a:xfrm>
            <a:off x="3949381" y="3619500"/>
            <a:ext cx="876855" cy="184666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826236" y="36311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24" name="Straight Connector 23"/>
          <p:cNvCxnSpPr>
            <a:stCxn id="23" idx="3"/>
          </p:cNvCxnSpPr>
          <p:nvPr/>
        </p:nvCxnSpPr>
        <p:spPr bwMode="auto">
          <a:xfrm flipV="1">
            <a:off x="5344327" y="3651766"/>
            <a:ext cx="751637" cy="16406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95964" y="34422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5595" y="3449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627923" y="365017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3" idx="3"/>
          </p:cNvCxnSpPr>
          <p:nvPr/>
        </p:nvCxnSpPr>
        <p:spPr bwMode="auto">
          <a:xfrm>
            <a:off x="5344327" y="3815834"/>
            <a:ext cx="751637" cy="24919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095964" y="38555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15595" y="38629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627923" y="4063444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27523" y="457465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43" name="Straight Connector 42"/>
          <p:cNvCxnSpPr>
            <a:stCxn id="42" idx="3"/>
          </p:cNvCxnSpPr>
          <p:nvPr/>
        </p:nvCxnSpPr>
        <p:spPr bwMode="auto">
          <a:xfrm flipV="1">
            <a:off x="3945614" y="4378324"/>
            <a:ext cx="858901" cy="3810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804515" y="41613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236043" y="4376736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074243" y="4168814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3874" y="41762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6606202" y="4376736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2" idx="3"/>
          </p:cNvCxnSpPr>
          <p:nvPr/>
        </p:nvCxnSpPr>
        <p:spPr bwMode="auto">
          <a:xfrm>
            <a:off x="3945614" y="4759324"/>
            <a:ext cx="858901" cy="184666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4804515" y="4770992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51" name="Straight Connector 50"/>
          <p:cNvCxnSpPr>
            <a:stCxn id="50" idx="3"/>
          </p:cNvCxnSpPr>
          <p:nvPr/>
        </p:nvCxnSpPr>
        <p:spPr bwMode="auto">
          <a:xfrm flipV="1">
            <a:off x="5304652" y="4791590"/>
            <a:ext cx="769591" cy="16406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6074243" y="45820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93874" y="45895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6606202" y="479000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50" idx="3"/>
          </p:cNvCxnSpPr>
          <p:nvPr/>
        </p:nvCxnSpPr>
        <p:spPr bwMode="auto">
          <a:xfrm>
            <a:off x="5304652" y="4955658"/>
            <a:ext cx="769591" cy="24919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6074243" y="49953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93874" y="5002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606202" y="520326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7847123" y="30099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100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,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47123" y="347876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,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47123" y="38481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2,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47123" y="41529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1,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47123" y="45339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2,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47123" y="500276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, 2</a:t>
            </a: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5256323" y="3238500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5" name="Group 58"/>
          <p:cNvGrpSpPr/>
          <p:nvPr/>
        </p:nvGrpSpPr>
        <p:grpSpPr>
          <a:xfrm>
            <a:off x="5344327" y="1042610"/>
            <a:ext cx="2006190" cy="1563888"/>
            <a:chOff x="5759932" y="874512"/>
            <a:chExt cx="2006190" cy="1563888"/>
          </a:xfrm>
        </p:grpSpPr>
        <p:sp>
          <p:nvSpPr>
            <p:cNvPr id="71" name="TextBox 70"/>
            <p:cNvSpPr txBox="1"/>
            <p:nvPr/>
          </p:nvSpPr>
          <p:spPr>
            <a:xfrm>
              <a:off x="5759932" y="1447800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9660" y="14552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6190019" y="166473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5759932" y="206164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29660" y="20690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6190019" y="22785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759932" y="874512"/>
              <a:ext cx="20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bri" pitchFamily="34" charset="0"/>
                </a:rPr>
                <a:t>Thread consistency</a:t>
              </a:r>
            </a:p>
            <a:p>
              <a:pPr algn="ctr"/>
              <a:r>
                <a:rPr lang="en-US" sz="1800" dirty="0">
                  <a:latin typeface="Calibri" pitchFamily="34" charset="0"/>
                </a:rPr>
                <a:t>constraints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96875" y="1209120"/>
            <a:ext cx="3200400" cy="2069068"/>
            <a:chOff x="2057400" y="1283732"/>
            <a:chExt cx="3200400" cy="2069068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82" name="Straight Arrow Connector 81"/>
            <p:cNvCxnSpPr>
              <a:stCxn id="79" idx="2"/>
              <a:endCxn id="80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stCxn id="79" idx="2"/>
              <a:endCxn id="81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685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Non-Coherent Cache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/>
              <a:t>Write-back caches, without coordination between them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 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C67C96E-CFBE-4501-84DB-6EEF4028A256}"/>
              </a:ext>
            </a:extLst>
          </p:cNvPr>
          <p:cNvSpPr txBox="1"/>
          <p:nvPr/>
        </p:nvSpPr>
        <p:spPr>
          <a:xfrm>
            <a:off x="5288280" y="5203123"/>
            <a:ext cx="249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Sequentially consistent?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8813F-25C9-484D-BD82-2593D7F26050}"/>
              </a:ext>
            </a:extLst>
          </p:cNvPr>
          <p:cNvSpPr txBox="1"/>
          <p:nvPr/>
        </p:nvSpPr>
        <p:spPr>
          <a:xfrm>
            <a:off x="7784926" y="52031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3858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Non-Sequentially Consistent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45394"/>
            <a:ext cx="4572000" cy="923925"/>
          </a:xfrm>
        </p:spPr>
        <p:txBody>
          <a:bodyPr/>
          <a:lstStyle/>
          <a:p>
            <a:r>
              <a:rPr lang="en-US" dirty="0"/>
              <a:t>Coherent caches, but thread consistency constraints violated due to </a:t>
            </a:r>
            <a:r>
              <a:rPr lang="en-US" i="1" dirty="0"/>
              <a:t>operation reordering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48006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2578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2578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2766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26670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2766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33800" y="26670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6482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6474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84140" y="3962400"/>
            <a:ext cx="4572000" cy="1295401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295400"/>
            <a:chOff x="1600994" y="2895601"/>
            <a:chExt cx="5338644" cy="12954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2018506" cy="1295400"/>
              <a:chOff x="1600994" y="2895601"/>
              <a:chExt cx="2018506" cy="12954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flipH="1" flipV="1">
                <a:off x="1943894" y="3200401"/>
                <a:ext cx="1675606" cy="9906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1826" y="6071785"/>
            <a:ext cx="9091449" cy="49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Architecture lets reads finish before writes because single thread accesses different memory locations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B4FEA-9198-4628-A94A-782BDEC76C9D}"/>
              </a:ext>
            </a:extLst>
          </p:cNvPr>
          <p:cNvSpPr txBox="1"/>
          <p:nvPr/>
        </p:nvSpPr>
        <p:spPr>
          <a:xfrm>
            <a:off x="8477939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347EA4-2B09-485A-B8C6-DC9A4A282788}"/>
              </a:ext>
            </a:extLst>
          </p:cNvPr>
          <p:cNvSpPr txBox="1"/>
          <p:nvPr/>
        </p:nvSpPr>
        <p:spPr>
          <a:xfrm>
            <a:off x="4950229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4548A-061B-4E1E-8B08-DA274D8DE061}"/>
              </a:ext>
            </a:extLst>
          </p:cNvPr>
          <p:cNvSpPr txBox="1"/>
          <p:nvPr/>
        </p:nvSpPr>
        <p:spPr>
          <a:xfrm>
            <a:off x="4951614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8F9347-3B96-4B0A-8D38-003F3BFD39BA}"/>
              </a:ext>
            </a:extLst>
          </p:cNvPr>
          <p:cNvSpPr txBox="1"/>
          <p:nvPr/>
        </p:nvSpPr>
        <p:spPr>
          <a:xfrm>
            <a:off x="8477939" y="2619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353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/>
      <p:bldP spid="33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191125"/>
          </a:xfrm>
        </p:spPr>
        <p:txBody>
          <a:bodyPr/>
          <a:lstStyle/>
          <a:p>
            <a:r>
              <a:rPr lang="en-US" dirty="0"/>
              <a:t>Proxy final due Friday August 11 at 11:59pm</a:t>
            </a:r>
          </a:p>
          <a:p>
            <a:pPr lvl="1"/>
            <a:r>
              <a:rPr lang="en-US" dirty="0"/>
              <a:t>NO late submissions</a:t>
            </a:r>
          </a:p>
          <a:p>
            <a:pPr lvl="1"/>
            <a:r>
              <a:rPr lang="en-US" dirty="0"/>
              <a:t>No extensions except for exceptional circumstances</a:t>
            </a:r>
          </a:p>
          <a:p>
            <a:pPr lvl="1"/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Final will be on Thursday, August 10 at 1-4pm</a:t>
            </a:r>
          </a:p>
          <a:p>
            <a:pPr lvl="2"/>
            <a:r>
              <a:rPr lang="en-US" dirty="0"/>
              <a:t>Unless 8/26 at 1-4pm</a:t>
            </a:r>
          </a:p>
          <a:p>
            <a:pPr lvl="2"/>
            <a:r>
              <a:rPr lang="en-US" dirty="0"/>
              <a:t>Unless 12/? at ?</a:t>
            </a:r>
          </a:p>
          <a:p>
            <a:pPr lvl="1"/>
            <a:r>
              <a:rPr lang="en-US" dirty="0"/>
              <a:t>Exam is on </a:t>
            </a:r>
            <a:r>
              <a:rPr lang="en-US" dirty="0" err="1"/>
              <a:t>Gradescope</a:t>
            </a:r>
            <a:r>
              <a:rPr lang="en-US" dirty="0"/>
              <a:t>. Bring a laptop to do the exam.</a:t>
            </a:r>
          </a:p>
          <a:p>
            <a:pPr lvl="1"/>
            <a:r>
              <a:rPr lang="en-US" dirty="0"/>
              <a:t>You can bring two 8.5”x11” / A4 cheat sheets, written or printed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0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344CEF-12A4-48C3-ABEC-18546B33A4E8}"/>
              </a:ext>
            </a:extLst>
          </p:cNvPr>
          <p:cNvCxnSpPr/>
          <p:nvPr/>
        </p:nvCxnSpPr>
        <p:spPr bwMode="auto">
          <a:xfrm rot="5400000" flipH="1" flipV="1">
            <a:off x="1200987" y="2531702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Non-Sequentially Consistent Scenario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4211199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4668399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4668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4375" y="2681112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16629" y="2681112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02575" y="4052712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058005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04951" y="5746486"/>
            <a:ext cx="8405649" cy="49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Fix: Add </a:t>
            </a:r>
            <a:r>
              <a:rPr lang="en-US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SFENCE</a:t>
            </a:r>
            <a:r>
              <a:rPr lang="en-US" kern="0" dirty="0"/>
              <a:t> instructions between </a:t>
            </a:r>
            <a:r>
              <a:rPr lang="en-US" kern="0" dirty="0" err="1"/>
              <a:t>Wa</a:t>
            </a:r>
            <a:r>
              <a:rPr lang="en-US" kern="0" dirty="0"/>
              <a:t> &amp; Rb and Wb &amp; Ra</a:t>
            </a:r>
          </a:p>
          <a:p>
            <a:r>
              <a:rPr lang="en-US" kern="0" dirty="0"/>
              <a:t>Fix: Use synchronization (properly written, it fences)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B4FEA-9198-4628-A94A-782BDEC76C9D}"/>
              </a:ext>
            </a:extLst>
          </p:cNvPr>
          <p:cNvSpPr txBox="1"/>
          <p:nvPr/>
        </p:nvSpPr>
        <p:spPr>
          <a:xfrm>
            <a:off x="8477939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347EA4-2B09-485A-B8C6-DC9A4A282788}"/>
              </a:ext>
            </a:extLst>
          </p:cNvPr>
          <p:cNvSpPr txBox="1"/>
          <p:nvPr/>
        </p:nvSpPr>
        <p:spPr>
          <a:xfrm>
            <a:off x="4950229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4548A-061B-4E1E-8B08-DA274D8DE061}"/>
              </a:ext>
            </a:extLst>
          </p:cNvPr>
          <p:cNvSpPr txBox="1"/>
          <p:nvPr/>
        </p:nvSpPr>
        <p:spPr>
          <a:xfrm>
            <a:off x="4951614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8F9347-3B96-4B0A-8D38-003F3BFD39BA}"/>
              </a:ext>
            </a:extLst>
          </p:cNvPr>
          <p:cNvSpPr txBox="1"/>
          <p:nvPr/>
        </p:nvSpPr>
        <p:spPr>
          <a:xfrm>
            <a:off x="8477939" y="2619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6B540F-4756-4152-937E-7B9B47D2DC7F}"/>
              </a:ext>
            </a:extLst>
          </p:cNvPr>
          <p:cNvSpPr/>
          <p:nvPr/>
        </p:nvSpPr>
        <p:spPr bwMode="auto">
          <a:xfrm>
            <a:off x="391179" y="1662159"/>
            <a:ext cx="1981200" cy="8465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Write Buffer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DF0410-215D-4301-9349-514644051538}"/>
              </a:ext>
            </a:extLst>
          </p:cNvPr>
          <p:cNvCxnSpPr/>
          <p:nvPr/>
        </p:nvCxnSpPr>
        <p:spPr bwMode="auto">
          <a:xfrm rot="5400000" flipH="1" flipV="1">
            <a:off x="3734513" y="253249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59A8FB-D146-4832-8230-7100A4540FB8}"/>
              </a:ext>
            </a:extLst>
          </p:cNvPr>
          <p:cNvCxnSpPr/>
          <p:nvPr/>
        </p:nvCxnSpPr>
        <p:spPr bwMode="auto">
          <a:xfrm rot="5400000" flipH="1" flipV="1">
            <a:off x="3736101" y="40535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41ED208-01BB-4C04-BCD2-7C9EA4682DA9}"/>
              </a:ext>
            </a:extLst>
          </p:cNvPr>
          <p:cNvSpPr/>
          <p:nvPr/>
        </p:nvSpPr>
        <p:spPr bwMode="auto">
          <a:xfrm>
            <a:off x="2924705" y="1662953"/>
            <a:ext cx="1981200" cy="8465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Write Buffer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40430" y="2136692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a:2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386263" y="2102495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b:200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6C36A1-2B89-42E6-82C7-F995BB5440AD}"/>
              </a:ext>
            </a:extLst>
          </p:cNvPr>
          <p:cNvSpPr/>
          <p:nvPr/>
        </p:nvSpPr>
        <p:spPr bwMode="auto">
          <a:xfrm>
            <a:off x="3409108" y="3297284"/>
            <a:ext cx="677598" cy="32451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38ABC0-DD60-4D9A-BD83-42064E264344}"/>
              </a:ext>
            </a:extLst>
          </p:cNvPr>
          <p:cNvCxnSpPr>
            <a:cxnSpLocks/>
            <a:stCxn id="5" idx="3"/>
            <a:endCxn id="46" idx="2"/>
          </p:cNvCxnSpPr>
          <p:nvPr/>
        </p:nvCxnSpPr>
        <p:spPr bwMode="auto">
          <a:xfrm flipV="1">
            <a:off x="2209800" y="3621798"/>
            <a:ext cx="1538107" cy="1199001"/>
          </a:xfrm>
          <a:prstGeom prst="straightConnector1">
            <a:avLst/>
          </a:prstGeom>
          <a:noFill/>
          <a:ln w="3175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09298E-D780-4E9E-9FD3-34B33BDA7557}"/>
              </a:ext>
            </a:extLst>
          </p:cNvPr>
          <p:cNvCxnSpPr>
            <a:cxnSpLocks/>
            <a:stCxn id="6" idx="0"/>
            <a:endCxn id="50" idx="2"/>
          </p:cNvCxnSpPr>
          <p:nvPr/>
        </p:nvCxnSpPr>
        <p:spPr bwMode="auto">
          <a:xfrm flipH="1" flipV="1">
            <a:off x="1698669" y="3609449"/>
            <a:ext cx="1692231" cy="1058951"/>
          </a:xfrm>
          <a:prstGeom prst="straightConnector1">
            <a:avLst/>
          </a:prstGeom>
          <a:noFill/>
          <a:ln w="3175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599914-E202-4B2C-BE29-D3F1101E32D1}"/>
              </a:ext>
            </a:extLst>
          </p:cNvPr>
          <p:cNvSpPr/>
          <p:nvPr/>
        </p:nvSpPr>
        <p:spPr bwMode="auto">
          <a:xfrm>
            <a:off x="1355769" y="3304649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F739EE4-3C21-40EB-A949-BE8175606057}"/>
              </a:ext>
            </a:extLst>
          </p:cNvPr>
          <p:cNvSpPr txBox="1">
            <a:spLocks/>
          </p:cNvSpPr>
          <p:nvPr/>
        </p:nvSpPr>
        <p:spPr bwMode="auto">
          <a:xfrm>
            <a:off x="5015012" y="3645640"/>
            <a:ext cx="4055667" cy="161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Why Reordered? Writes take long time.  Buffer write, let read go ahead. </a:t>
            </a:r>
            <a:r>
              <a:rPr lang="en-US" i="1" kern="0" dirty="0"/>
              <a:t>Instruction-level parallelism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48770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Sequentially Consistent:</a:t>
            </a:r>
          </a:p>
          <a:p>
            <a:pPr lvl="1"/>
            <a:r>
              <a:rPr lang="en-US" dirty="0"/>
              <a:t>Each thread executes in proper order, any interleaving</a:t>
            </a:r>
          </a:p>
          <a:p>
            <a:pPr lvl="1"/>
            <a:endParaRPr lang="en-US" dirty="0"/>
          </a:p>
          <a:p>
            <a:r>
              <a:rPr lang="en-US" dirty="0"/>
              <a:t>To ensure, requires</a:t>
            </a:r>
          </a:p>
          <a:p>
            <a:pPr lvl="1"/>
            <a:r>
              <a:rPr lang="en-US" dirty="0"/>
              <a:t>Proper cache/memory behavior</a:t>
            </a:r>
          </a:p>
          <a:p>
            <a:pPr lvl="1"/>
            <a:r>
              <a:rPr lang="en-US" dirty="0"/>
              <a:t>Proper intra-thread ordering constraints</a:t>
            </a:r>
          </a:p>
          <a:p>
            <a:pPr lvl="1"/>
            <a:endParaRPr lang="en-US" dirty="0"/>
          </a:p>
          <a:p>
            <a:r>
              <a:rPr lang="en-US" dirty="0"/>
              <a:t>Thread ordering constraints</a:t>
            </a:r>
          </a:p>
          <a:p>
            <a:pPr lvl="1"/>
            <a:r>
              <a:rPr lang="en-US" dirty="0"/>
              <a:t>Use synchronization to ensure the program is free of data races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74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5"/>
            <a:ext cx="8534400" cy="497205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Parallel  Computing Hardware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Multicore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Multiple separate processors on single chip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Hyperthreading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Efficient execution of multiple threads on single core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Consistency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happens when multiple threads are reading &amp; writing shared state</a:t>
            </a:r>
          </a:p>
          <a:p>
            <a:r>
              <a:rPr lang="en-US" dirty="0"/>
              <a:t>Thread-Level Parallelism</a:t>
            </a:r>
          </a:p>
          <a:p>
            <a:pPr lvl="1"/>
            <a:r>
              <a:rPr lang="en-US" dirty="0"/>
              <a:t>Splitting program into independent tasks</a:t>
            </a:r>
          </a:p>
          <a:p>
            <a:pPr lvl="2"/>
            <a:r>
              <a:rPr lang="en-US" dirty="0"/>
              <a:t>Example: Parallel summation</a:t>
            </a:r>
          </a:p>
          <a:p>
            <a:pPr lvl="2"/>
            <a:r>
              <a:rPr lang="en-US" dirty="0"/>
              <a:t>Examine some performance artifacts</a:t>
            </a:r>
          </a:p>
          <a:p>
            <a:pPr lvl="1"/>
            <a:r>
              <a:rPr lang="en-US" dirty="0"/>
              <a:t>Divide-and conquer parallelism</a:t>
            </a:r>
          </a:p>
          <a:p>
            <a:pPr lvl="2"/>
            <a:r>
              <a:rPr lang="en-US" dirty="0"/>
              <a:t>Example: Parallel </a:t>
            </a:r>
            <a:r>
              <a:rPr lang="en-US" dirty="0" err="1"/>
              <a:t>quicksort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43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57725"/>
          </a:xfrm>
        </p:spPr>
        <p:txBody>
          <a:bodyPr/>
          <a:lstStyle/>
          <a:p>
            <a:r>
              <a:rPr lang="en-US" dirty="0"/>
              <a:t>Sum numbers 0, …, N-1</a:t>
            </a:r>
          </a:p>
          <a:p>
            <a:pPr lvl="1"/>
            <a:r>
              <a:rPr lang="en-US" dirty="0"/>
              <a:t>Should add up to (N-1)*N/2</a:t>
            </a:r>
          </a:p>
          <a:p>
            <a:r>
              <a:rPr lang="en-US" dirty="0"/>
              <a:t>Partition into K ranges</a:t>
            </a:r>
          </a:p>
          <a:p>
            <a:pPr lvl="1"/>
            <a:r>
              <a:rPr lang="en-US" dirty="0">
                <a:sym typeface="Symbol"/>
              </a:rPr>
              <a:t>N</a:t>
            </a:r>
            <a:r>
              <a:rPr lang="en-US" dirty="0"/>
              <a:t>/K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values each</a:t>
            </a:r>
          </a:p>
          <a:p>
            <a:pPr lvl="1"/>
            <a:r>
              <a:rPr lang="en-US" dirty="0"/>
              <a:t>Each of the </a:t>
            </a:r>
            <a:r>
              <a:rPr lang="en-US" i="1" dirty="0"/>
              <a:t>t</a:t>
            </a:r>
            <a:r>
              <a:rPr lang="en-US" dirty="0"/>
              <a:t> threads processes 1 range </a:t>
            </a:r>
          </a:p>
          <a:p>
            <a:pPr lvl="1"/>
            <a:r>
              <a:rPr lang="en-US" dirty="0"/>
              <a:t>Accumulate leftover values serially</a:t>
            </a:r>
          </a:p>
          <a:p>
            <a:r>
              <a:rPr lang="en-US" dirty="0"/>
              <a:t>Method #1: All threads update single global variable</a:t>
            </a:r>
          </a:p>
          <a:p>
            <a:pPr lvl="1"/>
            <a:r>
              <a:rPr lang="en-US" dirty="0"/>
              <a:t>1A: No synchronization</a:t>
            </a:r>
          </a:p>
          <a:p>
            <a:pPr lvl="1"/>
            <a:r>
              <a:rPr lang="en-US" dirty="0"/>
              <a:t>1B: Synchronize with </a:t>
            </a:r>
            <a:r>
              <a:rPr lang="en-US" dirty="0" err="1"/>
              <a:t>pthread</a:t>
            </a:r>
            <a:r>
              <a:rPr lang="en-US" dirty="0"/>
              <a:t> semaphore</a:t>
            </a:r>
          </a:p>
          <a:p>
            <a:pPr lvl="1"/>
            <a:r>
              <a:rPr lang="en-US" dirty="0"/>
              <a:t>1C: Synchronize with </a:t>
            </a:r>
            <a:r>
              <a:rPr lang="en-US" dirty="0" err="1"/>
              <a:t>pthread</a:t>
            </a:r>
            <a:r>
              <a:rPr lang="en-US" dirty="0"/>
              <a:t> </a:t>
            </a:r>
            <a:r>
              <a:rPr lang="en-US" dirty="0" err="1"/>
              <a:t>mutex</a:t>
            </a:r>
            <a:endParaRPr lang="en-US" dirty="0"/>
          </a:p>
          <a:p>
            <a:pPr lvl="2"/>
            <a:r>
              <a:rPr lang="en-US" dirty="0"/>
              <a:t>“Binary” semaphore.  Only values 0 &amp;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Declarations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90678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unsigned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Single accumulator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volatile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&amp; semaphore for global sum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sem_t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semaphore;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pthread_mutex_t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Number of elements summed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size_t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nelems_per_thread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Keep track of thread IDs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pthread_t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tid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[MAXTHREADS];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Identify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[MAXTHREADS];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Declarations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90678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unsigned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Single accumulator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volatile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&amp; semaphore for global sum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semaphore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Number of elements summed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size_t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nelems_per_thread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Keep track of thread IDs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pthread_t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tid[MAXTHREADS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Identify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[MAXTHREADS];</a:t>
            </a:r>
          </a:p>
        </p:txBody>
      </p:sp>
    </p:spTree>
    <p:extLst>
      <p:ext uri="{BB962C8B-B14F-4D97-AF65-F5344CB8AC3E}">
        <p14:creationId xmlns:p14="http://schemas.microsoft.com/office/powerpoint/2010/main" val="2393016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Declarations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90678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unsigned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Single accumulator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volatile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&amp; semaphore for global sum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semaphore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Number of elements summed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size_t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nelems_per_thread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Keep track of thread IDs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tid</a:t>
            </a:r>
            <a:r>
              <a:rPr lang="en-US" sz="1600" dirty="0" err="1">
                <a:latin typeface="Courier New" pitchFamily="49" charset="0"/>
              </a:rPr>
              <a:t>[MAXTHREADS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Identify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[MAXTHREADS];</a:t>
            </a:r>
          </a:p>
        </p:txBody>
      </p:sp>
    </p:spTree>
    <p:extLst>
      <p:ext uri="{BB962C8B-B14F-4D97-AF65-F5344CB8AC3E}">
        <p14:creationId xmlns:p14="http://schemas.microsoft.com/office/powerpoint/2010/main" val="340440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Operation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037" y="1828800"/>
            <a:ext cx="7508866" cy="452175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 /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Set global value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Create threads and wait for them to finish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NULL, </a:t>
            </a:r>
            <a:r>
              <a:rPr lang="en-US" sz="1600" i="1" dirty="0" err="1">
                <a:latin typeface="Courier New" pitchFamily="49" charset="0"/>
              </a:rPr>
              <a:t>thread_fun</a:t>
            </a:r>
            <a:r>
              <a:rPr lang="en-US" sz="1600" dirty="0">
                <a:latin typeface="Courier New" pitchFamily="49" charset="0"/>
              </a:rPr>
              <a:t>, &amp;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                     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NULL);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result = </a:t>
            </a: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Add leftover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(e =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e &lt;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; e++)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result += e;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06511" y="2534909"/>
            <a:ext cx="5277878" cy="2537856"/>
            <a:chOff x="3906511" y="2534909"/>
            <a:chExt cx="5277878" cy="2537856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5521281" y="2603967"/>
              <a:ext cx="1283600" cy="30677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ID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906511" y="2778100"/>
              <a:ext cx="1598145" cy="10516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7259311" y="2534909"/>
              <a:ext cx="182880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routine</a:t>
              </a: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5833364" y="2946924"/>
              <a:ext cx="2288457" cy="8407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6977184" y="4364879"/>
              <a:ext cx="220720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arguments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*p) </a:t>
              </a: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 flipV="1">
              <a:off x="7106911" y="4052691"/>
              <a:ext cx="1014910" cy="312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Function: No Synchronization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13715" cy="3044423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sum_race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start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 = start +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start;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end;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	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Unsynchronized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019675"/>
            <a:ext cx="7896225" cy="1000125"/>
          </a:xfrm>
        </p:spPr>
        <p:txBody>
          <a:bodyPr/>
          <a:lstStyle/>
          <a:p>
            <a:r>
              <a:rPr lang="en-US" dirty="0"/>
              <a:t>N = 2</a:t>
            </a:r>
            <a:r>
              <a:rPr lang="en-US" baseline="30000" dirty="0"/>
              <a:t>30</a:t>
            </a:r>
          </a:p>
          <a:p>
            <a:r>
              <a:rPr lang="en-US" dirty="0"/>
              <a:t>Best speedup = 2.86X</a:t>
            </a:r>
          </a:p>
          <a:p>
            <a:r>
              <a:rPr lang="en-US" dirty="0"/>
              <a:t>Gets </a:t>
            </a:r>
            <a:r>
              <a:rPr lang="en-US" dirty="0">
                <a:solidFill>
                  <a:srgbClr val="FF0000"/>
                </a:solidFill>
              </a:rPr>
              <a:t>wrong answer </a:t>
            </a:r>
            <a:r>
              <a:rPr lang="en-US" dirty="0"/>
              <a:t>when &gt; 1 thread!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42999"/>
            <a:ext cx="5334000" cy="401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232323-CB19-48CA-AEC1-03C270BEE56C}"/>
              </a:ext>
            </a:extLst>
          </p:cNvPr>
          <p:cNvSpPr txBox="1"/>
          <p:nvPr/>
        </p:nvSpPr>
        <p:spPr>
          <a:xfrm>
            <a:off x="5715000" y="5889774"/>
            <a:ext cx="91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Why?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0AE8-DBA7-5C05-32B6-42FE893E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F3A1-F175-6122-6005-5F3D19DE6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not have time to fully cover the following content</a:t>
            </a:r>
          </a:p>
          <a:p>
            <a:pPr lvl="1"/>
            <a:r>
              <a:rPr lang="en-US" dirty="0"/>
              <a:t>Take -346, -410, -418 …</a:t>
            </a:r>
          </a:p>
          <a:p>
            <a:pPr lvl="1"/>
            <a:endParaRPr lang="en-US" dirty="0"/>
          </a:p>
          <a:p>
            <a:r>
              <a:rPr lang="en-US" dirty="0"/>
              <a:t>Valuable to know as you start writing parallel programs</a:t>
            </a:r>
          </a:p>
          <a:p>
            <a:endParaRPr lang="en-US" dirty="0"/>
          </a:p>
          <a:p>
            <a:r>
              <a:rPr lang="en-US" dirty="0"/>
              <a:t>More practice through </a:t>
            </a:r>
            <a:r>
              <a:rPr lang="en-US" dirty="0" err="1"/>
              <a:t>SFSLab</a:t>
            </a:r>
            <a:r>
              <a:rPr lang="en-US" dirty="0"/>
              <a:t> (see appendix)</a:t>
            </a:r>
          </a:p>
        </p:txBody>
      </p:sp>
    </p:spTree>
    <p:extLst>
      <p:ext uri="{BB962C8B-B14F-4D97-AF65-F5344CB8AC3E}">
        <p14:creationId xmlns:p14="http://schemas.microsoft.com/office/powerpoint/2010/main" val="2931427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Function: Semaphore / </a:t>
            </a:r>
            <a:r>
              <a:rPr lang="en-US" dirty="0" err="1"/>
              <a:t>Mutex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1512332"/>
            <a:ext cx="5737147" cy="3536866"/>
            <a:chOff x="357018" y="1362075"/>
            <a:chExt cx="5737147" cy="353686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57018" y="1362075"/>
              <a:ext cx="5737147" cy="3536866"/>
            </a:xfrm>
            <a:prstGeom prst="rect">
              <a:avLst/>
            </a:prstGeom>
            <a:solidFill>
              <a:srgbClr val="F6F5BD"/>
            </a:solidFill>
            <a:ln w="127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</a:rPr>
                <a:t>void</a:t>
              </a:r>
              <a:r>
                <a:rPr lang="en-US" sz="1600" dirty="0">
                  <a:latin typeface="Courier New" pitchFamily="49" charset="0"/>
                </a:rPr>
                <a:t> *</a:t>
              </a:r>
              <a:r>
                <a:rPr lang="en-US" sz="1600" dirty="0" err="1">
                  <a:solidFill>
                    <a:srgbClr val="0046E2"/>
                  </a:solidFill>
                  <a:latin typeface="Courier New" pitchFamily="49" charset="0"/>
                </a:rPr>
                <a:t>sum_sem</a:t>
              </a:r>
              <a:r>
                <a:rPr lang="en-US" sz="1600" dirty="0">
                  <a:latin typeface="Courier New" pitchFamily="49" charset="0"/>
                </a:rPr>
                <a:t>(</a:t>
              </a: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</a:rPr>
                <a:t>void</a:t>
              </a:r>
              <a:r>
                <a:rPr lang="en-US" sz="1600" dirty="0">
                  <a:latin typeface="Courier New" pitchFamily="49" charset="0"/>
                </a:rPr>
                <a:t> *</a:t>
              </a:r>
              <a:r>
                <a:rPr lang="en-US" sz="1600" dirty="0" err="1">
                  <a:solidFill>
                    <a:srgbClr val="C1651C"/>
                  </a:solidFill>
                  <a:latin typeface="Courier New" pitchFamily="49" charset="0"/>
                </a:rPr>
                <a:t>vargp</a:t>
              </a:r>
              <a:r>
                <a:rPr lang="en-US" sz="1600" dirty="0">
                  <a:latin typeface="Courier New" pitchFamily="49" charset="0"/>
                </a:rPr>
                <a:t>) 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solidFill>
                    <a:srgbClr val="00B050"/>
                  </a:solidFill>
                  <a:latin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rgbClr val="C1651C"/>
                  </a:solidFill>
                  <a:latin typeface="Courier New" pitchFamily="49" charset="0"/>
                </a:rPr>
                <a:t>myid</a:t>
              </a:r>
              <a:r>
                <a:rPr lang="en-US" sz="1600" dirty="0">
                  <a:latin typeface="Courier New" pitchFamily="49" charset="0"/>
                </a:rPr>
                <a:t> = *((</a:t>
              </a:r>
              <a:r>
                <a:rPr lang="en-US" sz="1600" dirty="0" err="1">
                  <a:latin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</a:rPr>
                <a:t> *)</a:t>
              </a:r>
              <a:r>
                <a:rPr lang="en-US" sz="1600" dirty="0" err="1">
                  <a:latin typeface="Courier New" pitchFamily="49" charset="0"/>
                </a:rPr>
                <a:t>vargp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</a:rPr>
                <a:t>size_t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>
                  <a:solidFill>
                    <a:srgbClr val="C1651C"/>
                  </a:solidFill>
                  <a:latin typeface="Courier New" pitchFamily="49" charset="0"/>
                </a:rPr>
                <a:t>start</a:t>
              </a:r>
              <a:r>
                <a:rPr lang="en-US" sz="1600" dirty="0">
                  <a:latin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</a:rPr>
                <a:t>myid</a:t>
              </a:r>
              <a:r>
                <a:rPr lang="en-US" sz="1600" dirty="0">
                  <a:latin typeface="Courier New" pitchFamily="49" charset="0"/>
                </a:rPr>
                <a:t> * </a:t>
              </a:r>
              <a:r>
                <a:rPr lang="en-US" sz="1600" dirty="0" err="1">
                  <a:latin typeface="Courier New" pitchFamily="49" charset="0"/>
                </a:rPr>
                <a:t>nelems_per_thread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</a:rPr>
                <a:t>size_t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>
                  <a:solidFill>
                    <a:srgbClr val="C1651C"/>
                  </a:solidFill>
                  <a:latin typeface="Courier New" pitchFamily="49" charset="0"/>
                </a:rPr>
                <a:t>end</a:t>
              </a:r>
              <a:r>
                <a:rPr lang="en-US" sz="1600" dirty="0">
                  <a:latin typeface="Courier New" pitchFamily="49" charset="0"/>
                </a:rPr>
                <a:t> = start + </a:t>
              </a:r>
              <a:r>
                <a:rPr lang="en-US" sz="1600" dirty="0" err="1">
                  <a:latin typeface="Courier New" pitchFamily="49" charset="0"/>
                </a:rPr>
                <a:t>nelems_per_thread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</a:rPr>
                <a:t>size_t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rgbClr val="C1651C"/>
                  </a:solidFill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endParaRPr lang="en-US" sz="1600" dirty="0"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 = start;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 &lt; end;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++) 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</a:rPr>
                <a:t>sem_wait</a:t>
              </a:r>
              <a:r>
                <a:rPr lang="en-US" sz="1600" dirty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	</a:t>
              </a:r>
              <a:r>
                <a:rPr lang="en-US" sz="1600" dirty="0" err="1">
                  <a:latin typeface="Courier New" pitchFamily="49" charset="0"/>
                </a:rPr>
                <a:t>global_sum</a:t>
              </a:r>
              <a:r>
                <a:rPr lang="en-US" sz="1600" dirty="0">
                  <a:latin typeface="Courier New" pitchFamily="49" charset="0"/>
                </a:rPr>
                <a:t> +=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	</a:t>
              </a:r>
              <a:r>
                <a:rPr lang="en-US" sz="1600" dirty="0" err="1">
                  <a:latin typeface="Courier New" pitchFamily="49" charset="0"/>
                </a:rPr>
                <a:t>sem_post</a:t>
              </a:r>
              <a:r>
                <a:rPr lang="en-US" sz="1600" dirty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}	                           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>
                  <a:solidFill>
                    <a:srgbClr val="EA00EA"/>
                  </a:solidFill>
                  <a:latin typeface="Courier New" pitchFamily="49" charset="0"/>
                </a:rPr>
                <a:t>return</a:t>
              </a:r>
              <a:r>
                <a:rPr lang="en-US" sz="1600" dirty="0">
                  <a:latin typeface="Courier New" pitchFamily="49" charset="0"/>
                </a:rPr>
                <a:t> NULL;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19200" y="3352800"/>
              <a:ext cx="2898228" cy="828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>
                  <a:latin typeface="Courier New" pitchFamily="49" charset="0"/>
                </a:rPr>
                <a:t>sem_wait</a:t>
              </a:r>
              <a:r>
                <a:rPr lang="en-US" sz="1600" dirty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>
                  <a:latin typeface="Courier New" pitchFamily="49" charset="0"/>
                </a:rPr>
                <a:t>global_sum</a:t>
              </a:r>
              <a:r>
                <a:rPr lang="en-US" sz="1600" dirty="0">
                  <a:latin typeface="Courier New" pitchFamily="49" charset="0"/>
                </a:rPr>
                <a:t> +=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>
                  <a:latin typeface="Courier New" pitchFamily="49" charset="0"/>
                </a:rPr>
                <a:t>sem_post</a:t>
              </a:r>
              <a:r>
                <a:rPr lang="en-US" sz="1600" dirty="0">
                  <a:latin typeface="Courier New" pitchFamily="49" charset="0"/>
                </a:rPr>
                <a:t>(&amp;semaphore); </a:t>
              </a:r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24153" y="5724768"/>
            <a:ext cx="3762247" cy="828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pthread_mutex_lock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pthread_mutex_unlock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6325" y="1143000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Semaphore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4153" y="535543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Mutex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/ </a:t>
            </a:r>
            <a:r>
              <a:rPr lang="en-US" dirty="0" err="1"/>
              <a:t>Mutex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000125"/>
          </a:xfrm>
        </p:spPr>
        <p:txBody>
          <a:bodyPr/>
          <a:lstStyle/>
          <a:p>
            <a:r>
              <a:rPr lang="en-US" dirty="0"/>
              <a:t>Terrible Performance</a:t>
            </a:r>
          </a:p>
          <a:p>
            <a:pPr lvl="1"/>
            <a:r>
              <a:rPr lang="en-US" dirty="0"/>
              <a:t>2.5 seconds </a:t>
            </a:r>
            <a:r>
              <a:rPr lang="en-US" dirty="0">
                <a:sym typeface="Wingdings" pitchFamily="2" charset="2"/>
              </a:rPr>
              <a:t> ~10 minutes</a:t>
            </a:r>
            <a:endParaRPr lang="en-US" dirty="0"/>
          </a:p>
          <a:p>
            <a:r>
              <a:rPr lang="en-US" dirty="0" err="1"/>
              <a:t>Mutex</a:t>
            </a:r>
            <a:r>
              <a:rPr lang="en-US" dirty="0"/>
              <a:t> 3X faster than semaphore</a:t>
            </a:r>
          </a:p>
          <a:p>
            <a:r>
              <a:rPr lang="en-US" dirty="0"/>
              <a:t>Clearly, neither is successful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89916"/>
            <a:ext cx="5934075" cy="401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252460" y="4876800"/>
            <a:ext cx="389154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What is main reason for poor performance?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Accumulation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1838325"/>
          </a:xfrm>
        </p:spPr>
        <p:txBody>
          <a:bodyPr/>
          <a:lstStyle/>
          <a:p>
            <a:r>
              <a:rPr lang="en-US" dirty="0"/>
              <a:t>Method #2: Each thread accumulates into separate variable</a:t>
            </a:r>
          </a:p>
          <a:p>
            <a:pPr lvl="1"/>
            <a:r>
              <a:rPr lang="en-US" dirty="0"/>
              <a:t>2A: Accumulate in contiguous array elements</a:t>
            </a:r>
          </a:p>
          <a:p>
            <a:pPr lvl="1"/>
            <a:r>
              <a:rPr lang="en-US" dirty="0"/>
              <a:t>2B: Accumulate in spaced-apart array elements</a:t>
            </a:r>
          </a:p>
          <a:p>
            <a:pPr lvl="1"/>
            <a:r>
              <a:rPr lang="en-US" dirty="0"/>
              <a:t>2C: Accumulate in registers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400" y="3733800"/>
            <a:ext cx="5366853" cy="1320874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Partial sum computed by each thread */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psum</a:t>
            </a:r>
            <a:r>
              <a:rPr lang="en-US" sz="1600" dirty="0" err="1">
                <a:latin typeface="Courier New" pitchFamily="49" charset="0"/>
              </a:rPr>
              <a:t>[MAXTHREADS</a:t>
            </a:r>
            <a:r>
              <a:rPr lang="en-US" sz="1600" dirty="0">
                <a:latin typeface="Courier New" pitchFamily="49" charset="0"/>
              </a:rPr>
              <a:t>*MAXSPACING];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Spacing between accumulators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spacing</a:t>
            </a:r>
            <a:r>
              <a:rPr lang="en-US" sz="1600" dirty="0">
                <a:latin typeface="Courier New" pitchFamily="49" charset="0"/>
              </a:rPr>
              <a:t> = 1;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Separate Accumulation: Operation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037" y="1371600"/>
            <a:ext cx="7508866" cy="5014194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 /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Create threads and wait for them to finish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psum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*spacing]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NULL, </a:t>
            </a:r>
            <a:r>
              <a:rPr lang="en-US" sz="1600" dirty="0" err="1">
                <a:latin typeface="Courier New" pitchFamily="49" charset="0"/>
              </a:rPr>
              <a:t>thread_fun</a:t>
            </a:r>
            <a:r>
              <a:rPr lang="en-US" sz="1600" dirty="0">
                <a:latin typeface="Courier New" pitchFamily="49" charset="0"/>
              </a:rPr>
              <a:t>, &amp;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                     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NULL);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result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Add up the partial sums computed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result += </a:t>
            </a:r>
            <a:r>
              <a:rPr lang="en-US" sz="1600" dirty="0" err="1">
                <a:latin typeface="Courier New" pitchFamily="49" charset="0"/>
              </a:rPr>
              <a:t>psum[i</a:t>
            </a:r>
            <a:r>
              <a:rPr lang="en-US" sz="1600" dirty="0">
                <a:latin typeface="Courier New" pitchFamily="49" charset="0"/>
              </a:rPr>
              <a:t>*spacing];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Add leftover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(e =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e &lt;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; e++)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result += e;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28600" y="4495800"/>
            <a:ext cx="8610600" cy="9906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481438" cy="762000"/>
          </a:xfrm>
        </p:spPr>
        <p:txBody>
          <a:bodyPr/>
          <a:lstStyle/>
          <a:p>
            <a:r>
              <a:rPr lang="en-US" dirty="0"/>
              <a:t>Thread Function: Memory Accumulation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13715" cy="35368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sum_global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*((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start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 = start +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index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*spacing;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psum</a:t>
            </a:r>
            <a:r>
              <a:rPr lang="en-US" sz="1600" dirty="0">
                <a:latin typeface="Courier New" pitchFamily="49" charset="0"/>
              </a:rPr>
              <a:t>[index]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start;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end;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psum</a:t>
            </a:r>
            <a:r>
              <a:rPr lang="en-US" sz="1600" dirty="0">
                <a:latin typeface="Courier New" pitchFamily="49" charset="0"/>
              </a:rPr>
              <a:t>[index] +=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	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8457" y="1524000"/>
            <a:ext cx="3714478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Where is the </a:t>
            </a:r>
            <a:r>
              <a:rPr lang="en-US" sz="3200" dirty="0" err="1">
                <a:latin typeface="Calibri" pitchFamily="34" charset="0"/>
              </a:rPr>
              <a:t>mutex</a:t>
            </a:r>
            <a:r>
              <a:rPr lang="en-US" sz="3200" dirty="0">
                <a:latin typeface="Calibri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Accumulation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Clear threading advantage</a:t>
            </a:r>
          </a:p>
          <a:p>
            <a:pPr lvl="1"/>
            <a:r>
              <a:rPr lang="en-US" dirty="0"/>
              <a:t>Adjacent speedup: 5 X</a:t>
            </a:r>
          </a:p>
          <a:p>
            <a:pPr lvl="1"/>
            <a:r>
              <a:rPr lang="en-US" dirty="0"/>
              <a:t>Spaced-apart speedup: 13.3 X (Only observed speedup &gt; 8)</a:t>
            </a:r>
          </a:p>
          <a:p>
            <a:r>
              <a:rPr lang="en-US" dirty="0"/>
              <a:t>Why does spacing the accumulators apart matter?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226" y="1096962"/>
            <a:ext cx="6580962" cy="39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886199"/>
            <a:ext cx="7896225" cy="2447925"/>
          </a:xfrm>
        </p:spPr>
        <p:txBody>
          <a:bodyPr/>
          <a:lstStyle/>
          <a:p>
            <a:r>
              <a:rPr lang="en-US" dirty="0"/>
              <a:t>Coherence maintained on cache blocks</a:t>
            </a:r>
          </a:p>
          <a:p>
            <a:r>
              <a:rPr lang="en-US" dirty="0"/>
              <a:t>To update </a:t>
            </a:r>
            <a:r>
              <a:rPr lang="en-US" dirty="0" err="1"/>
              <a:t>psum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thread </a:t>
            </a:r>
            <a:r>
              <a:rPr lang="en-US" dirty="0" err="1"/>
              <a:t>i</a:t>
            </a:r>
            <a:r>
              <a:rPr lang="en-US" dirty="0"/>
              <a:t> must have exclusive access</a:t>
            </a:r>
          </a:p>
          <a:p>
            <a:pPr lvl="1"/>
            <a:r>
              <a:rPr lang="en-US" dirty="0"/>
              <a:t>Threads sharing common cache block will keep fighting each other for access to block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9812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057400"/>
            <a:ext cx="12192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100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4196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29200" y="2057400"/>
            <a:ext cx="12192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2004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100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196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0292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6388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2484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0" name="Right Brace 19"/>
          <p:cNvSpPr/>
          <p:nvPr/>
        </p:nvSpPr>
        <p:spPr bwMode="auto">
          <a:xfrm rot="5400000" flipV="1">
            <a:off x="2990850" y="1543050"/>
            <a:ext cx="419100" cy="2438400"/>
          </a:xfrm>
          <a:prstGeom prst="rightBrace">
            <a:avLst>
              <a:gd name="adj1" fmla="val 37424"/>
              <a:gd name="adj2" fmla="val 50000"/>
            </a:avLst>
          </a:prstGeom>
          <a:noFill/>
          <a:ln w="25400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 bwMode="auto">
          <a:xfrm rot="5400000" flipV="1">
            <a:off x="5429250" y="1581150"/>
            <a:ext cx="419100" cy="2438400"/>
          </a:xfrm>
          <a:prstGeom prst="rightBrace">
            <a:avLst>
              <a:gd name="adj1" fmla="val 37424"/>
              <a:gd name="adj2" fmla="val 50000"/>
            </a:avLst>
          </a:prstGeom>
          <a:noFill/>
          <a:ln w="25400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17974" y="305966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Cache Block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24400" y="3059668"/>
            <a:ext cx="179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Cache Block m+1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200" y="2145268"/>
            <a:ext cx="70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>
                <a:latin typeface="Calibri" pitchFamily="34" charset="0"/>
              </a:rPr>
              <a:t>psum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Sharing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876800"/>
            <a:ext cx="7896225" cy="1447800"/>
          </a:xfrm>
        </p:spPr>
        <p:txBody>
          <a:bodyPr/>
          <a:lstStyle/>
          <a:p>
            <a:pPr lvl="1"/>
            <a:r>
              <a:rPr lang="en-US" dirty="0"/>
              <a:t>Best spaced-apart performance 2.8 X better than best adjacent</a:t>
            </a:r>
          </a:p>
          <a:p>
            <a:r>
              <a:rPr lang="en-US" dirty="0"/>
              <a:t>Demonstrates cache block size = 64</a:t>
            </a:r>
          </a:p>
          <a:p>
            <a:pPr lvl="1"/>
            <a:r>
              <a:rPr lang="en-US" dirty="0"/>
              <a:t>8-byte values</a:t>
            </a:r>
          </a:p>
          <a:p>
            <a:pPr lvl="1"/>
            <a:r>
              <a:rPr lang="en-US" dirty="0"/>
              <a:t>No benefit increasing spacing beyond 8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66800"/>
            <a:ext cx="6632575" cy="370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176638" cy="762000"/>
          </a:xfrm>
        </p:spPr>
        <p:txBody>
          <a:bodyPr/>
          <a:lstStyle/>
          <a:p>
            <a:r>
              <a:rPr lang="en-US" dirty="0"/>
              <a:t>Thread Function: Register Accumulation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00490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sum_local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start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 = start +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index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*spacing;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data_t </a:t>
            </a:r>
            <a:r>
              <a:rPr lang="nn-NO" sz="1600" dirty="0">
                <a:solidFill>
                  <a:srgbClr val="C1651C"/>
                </a:solidFill>
                <a:latin typeface="Courier New" pitchFamily="49" charset="0"/>
              </a:rPr>
              <a:t>sum</a:t>
            </a:r>
            <a:r>
              <a:rPr lang="nn-NO" sz="1600" dirty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</a:t>
            </a:r>
            <a:r>
              <a:rPr lang="nn-NO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nn-NO" sz="1600" dirty="0">
                <a:latin typeface="Courier New" pitchFamily="49" charset="0"/>
              </a:rPr>
              <a:t> (i = start; i &lt; end; i++)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	sum += i;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}	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psum[index] = sum;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Accumulation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Clear threading advantage</a:t>
            </a:r>
          </a:p>
          <a:p>
            <a:pPr lvl="1"/>
            <a:r>
              <a:rPr lang="en-US" dirty="0"/>
              <a:t>Speedup = 7.5 X</a:t>
            </a:r>
          </a:p>
          <a:p>
            <a:r>
              <a:rPr lang="en-US" dirty="0"/>
              <a:t>2X better than fastest memory accumulation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006" y="1219200"/>
            <a:ext cx="6700869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72000" y="5326390"/>
            <a:ext cx="441095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Beware the speedup metric!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5"/>
            <a:ext cx="8534400" cy="4972050"/>
          </a:xfrm>
        </p:spPr>
        <p:txBody>
          <a:bodyPr/>
          <a:lstStyle/>
          <a:p>
            <a:r>
              <a:rPr lang="en-US" dirty="0"/>
              <a:t>Parallel Computing Hardware</a:t>
            </a:r>
          </a:p>
          <a:p>
            <a:pPr lvl="1"/>
            <a:r>
              <a:rPr lang="en-US" dirty="0" err="1"/>
              <a:t>Multicore</a:t>
            </a:r>
            <a:endParaRPr lang="en-US" dirty="0"/>
          </a:p>
          <a:p>
            <a:pPr lvl="2"/>
            <a:r>
              <a:rPr lang="en-US" dirty="0"/>
              <a:t>Multiple separate processors on single chip</a:t>
            </a:r>
          </a:p>
          <a:p>
            <a:pPr lvl="1"/>
            <a:r>
              <a:rPr lang="en-US" dirty="0"/>
              <a:t>Hyperthreading</a:t>
            </a:r>
          </a:p>
          <a:p>
            <a:pPr lvl="2"/>
            <a:r>
              <a:rPr lang="en-US" dirty="0"/>
              <a:t>Efficient execution of multiple threads on single core</a:t>
            </a:r>
          </a:p>
          <a:p>
            <a:r>
              <a:rPr lang="en-US" dirty="0"/>
              <a:t>Consistency Models</a:t>
            </a:r>
          </a:p>
          <a:p>
            <a:pPr lvl="1"/>
            <a:r>
              <a:rPr lang="en-US" dirty="0"/>
              <a:t>What happens when multiple threads are reading &amp; writing shared state</a:t>
            </a:r>
          </a:p>
          <a:p>
            <a:r>
              <a:rPr lang="en-US" dirty="0"/>
              <a:t>Thread-Level Parallelism</a:t>
            </a:r>
          </a:p>
          <a:p>
            <a:pPr lvl="1"/>
            <a:r>
              <a:rPr lang="en-US" dirty="0"/>
              <a:t>Splitting program into independent tasks</a:t>
            </a:r>
          </a:p>
          <a:p>
            <a:pPr lvl="2"/>
            <a:r>
              <a:rPr lang="en-US" dirty="0"/>
              <a:t>Example: Parallel summation</a:t>
            </a:r>
          </a:p>
          <a:p>
            <a:pPr lvl="2"/>
            <a:r>
              <a:rPr lang="en-US" dirty="0"/>
              <a:t>Examine some performance artifacts</a:t>
            </a:r>
          </a:p>
          <a:p>
            <a:pPr lvl="1"/>
            <a:r>
              <a:rPr lang="en-US" dirty="0"/>
              <a:t>Divide-and conquer parallelism</a:t>
            </a:r>
          </a:p>
          <a:p>
            <a:pPr lvl="2"/>
            <a:r>
              <a:rPr lang="en-US" dirty="0"/>
              <a:t>Example: Parallel </a:t>
            </a:r>
            <a:r>
              <a:rPr lang="en-US" dirty="0" err="1"/>
              <a:t>quicksort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memory can be expensive</a:t>
            </a:r>
          </a:p>
          <a:p>
            <a:pPr lvl="1"/>
            <a:r>
              <a:rPr lang="en-US" dirty="0"/>
              <a:t>Pay attention to true sharing</a:t>
            </a:r>
          </a:p>
          <a:p>
            <a:pPr lvl="1"/>
            <a:r>
              <a:rPr lang="en-US" dirty="0"/>
              <a:t>Pay attention to false sharing</a:t>
            </a:r>
          </a:p>
          <a:p>
            <a:r>
              <a:rPr lang="en-US" dirty="0"/>
              <a:t>Use registers whenever possible</a:t>
            </a:r>
          </a:p>
          <a:p>
            <a:pPr lvl="1"/>
            <a:r>
              <a:rPr lang="en-US" dirty="0"/>
              <a:t>(Remember </a:t>
            </a:r>
            <a:r>
              <a:rPr lang="en-US" dirty="0" err="1"/>
              <a:t>cachelab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local cache whenever possible</a:t>
            </a:r>
          </a:p>
          <a:p>
            <a:r>
              <a:rPr lang="en-US" dirty="0"/>
              <a:t>Deal with leftovers</a:t>
            </a:r>
          </a:p>
          <a:p>
            <a:r>
              <a:rPr lang="en-US" dirty="0"/>
              <a:t>When examining performance, compare to best possible sequential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25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Substantial Example: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set of N random numbers</a:t>
            </a:r>
          </a:p>
          <a:p>
            <a:r>
              <a:rPr lang="en-US" dirty="0"/>
              <a:t>Multiple possible algorithms</a:t>
            </a:r>
          </a:p>
          <a:p>
            <a:pPr lvl="1"/>
            <a:r>
              <a:rPr lang="en-US" dirty="0"/>
              <a:t>Use parallel version of </a:t>
            </a:r>
            <a:r>
              <a:rPr lang="en-US" dirty="0" err="1"/>
              <a:t>quicksort</a:t>
            </a:r>
            <a:endParaRPr lang="en-US" dirty="0"/>
          </a:p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Choose “pivot” p from X</a:t>
            </a:r>
          </a:p>
          <a:p>
            <a:pPr lvl="1"/>
            <a:r>
              <a:rPr lang="en-US" dirty="0"/>
              <a:t>Rearrange X into</a:t>
            </a:r>
          </a:p>
          <a:p>
            <a:pPr lvl="2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Recursively sort L to get 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Recursively sort 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875" y="3810000"/>
            <a:ext cx="2574926" cy="457200"/>
            <a:chOff x="396875" y="3810000"/>
            <a:chExt cx="2574926" cy="457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R2</a:t>
              </a: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57018" y="3200400"/>
            <a:ext cx="45719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1000" y="4343400"/>
            <a:ext cx="2574926" cy="1066800"/>
            <a:chOff x="381000" y="4343400"/>
            <a:chExt cx="2574926" cy="1066800"/>
          </a:xfrm>
        </p:grpSpPr>
        <p:sp>
          <p:nvSpPr>
            <p:cNvPr id="17" name="TextBox 16"/>
            <p:cNvSpPr txBox="1"/>
            <p:nvPr/>
          </p:nvSpPr>
          <p:spPr>
            <a:xfrm>
              <a:off x="1488478" y="4343400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1000" y="49530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718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8999" y="2133600"/>
            <a:ext cx="5394325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428999" y="2819400"/>
            <a:ext cx="5394326" cy="1066800"/>
            <a:chOff x="3428999" y="2819400"/>
            <a:chExt cx="5394326" cy="1066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28999" y="2819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428999" y="3429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200" y="3429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39001" y="3429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396875" y="2133600"/>
            <a:ext cx="2574926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28999" y="3922931"/>
            <a:ext cx="5394325" cy="1066800"/>
            <a:chOff x="3428999" y="3922931"/>
            <a:chExt cx="5394325" cy="1066800"/>
          </a:xfrm>
        </p:grpSpPr>
        <p:sp>
          <p:nvSpPr>
            <p:cNvPr id="19" name="TextBox 18"/>
            <p:cNvSpPr txBox="1"/>
            <p:nvPr/>
          </p:nvSpPr>
          <p:spPr>
            <a:xfrm>
              <a:off x="5908078" y="3922931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4532531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6875" y="5410200"/>
            <a:ext cx="8426450" cy="457200"/>
            <a:chOff x="396875" y="5410200"/>
            <a:chExt cx="8426450" cy="457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971801" y="54102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6875" y="54102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429000" y="5410200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5276041"/>
            <a:ext cx="7896225" cy="1353359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nele</a:t>
            </a:r>
            <a:r>
              <a:rPr lang="en-US" dirty="0"/>
              <a:t> elements starting at base</a:t>
            </a:r>
          </a:p>
          <a:p>
            <a:pPr lvl="1"/>
            <a:r>
              <a:rPr lang="en-US" dirty="0"/>
              <a:t>Recursively sort L or R if has more than one element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1711" y="119767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== 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(base[0] &gt; base[1])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swap(base, base+1);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/* Partition returns index of pivot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m</a:t>
            </a:r>
            <a:r>
              <a:rPr lang="en-US" sz="1600" dirty="0">
                <a:latin typeface="Courier New" pitchFamily="49" charset="0"/>
              </a:rPr>
              <a:t>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m);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(base+m+1, nele-m-1);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4972050"/>
          </a:xfrm>
        </p:spPr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If N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dirty="0" err="1"/>
              <a:t>Nthresh</a:t>
            </a:r>
            <a:r>
              <a:rPr lang="en-US" dirty="0"/>
              <a:t>, do sequential </a:t>
            </a:r>
            <a:r>
              <a:rPr lang="en-US" dirty="0" err="1"/>
              <a:t>quicksort</a:t>
            </a:r>
            <a:endParaRPr lang="en-US" dirty="0"/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Choose “pivot” p from X</a:t>
            </a:r>
          </a:p>
          <a:p>
            <a:pPr lvl="2"/>
            <a:r>
              <a:rPr lang="en-US" dirty="0"/>
              <a:t>Rearrange X into</a:t>
            </a:r>
          </a:p>
          <a:p>
            <a:pPr lvl="3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3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Recursively spawn separate threads</a:t>
            </a:r>
          </a:p>
          <a:p>
            <a:pPr lvl="3"/>
            <a:r>
              <a:rPr lang="en-US" dirty="0"/>
              <a:t>Sort L to get L</a:t>
            </a:r>
            <a:r>
              <a:rPr lang="en-US" dirty="0">
                <a:sym typeface="Symbol"/>
              </a:rPr>
              <a:t></a:t>
            </a:r>
          </a:p>
          <a:p>
            <a:pPr lvl="3"/>
            <a:r>
              <a:rPr lang="en-US" dirty="0">
                <a:sym typeface="Symbol"/>
              </a:rPr>
              <a:t>Sort </a:t>
            </a:r>
            <a:r>
              <a:rPr lang="en-US" dirty="0"/>
              <a:t>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2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7018" y="3200400"/>
            <a:ext cx="3529180" cy="457200"/>
            <a:chOff x="357018" y="3200400"/>
            <a:chExt cx="3529180" cy="45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7018" y="32004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3200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875" y="3810000"/>
            <a:ext cx="8426450" cy="457200"/>
            <a:chOff x="396875" y="3810000"/>
            <a:chExt cx="8426450" cy="457200"/>
          </a:xfrm>
        </p:grpSpPr>
        <p:grpSp>
          <p:nvGrpSpPr>
            <p:cNvPr id="13" name="Group 19"/>
            <p:cNvGrpSpPr/>
            <p:nvPr/>
          </p:nvGrpSpPr>
          <p:grpSpPr>
            <a:xfrm>
              <a:off x="396875" y="3810000"/>
              <a:ext cx="2574926" cy="457200"/>
              <a:chOff x="396875" y="3810000"/>
              <a:chExt cx="2574926" cy="4572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p2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R2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 bwMode="auto">
            <a:xfrm>
              <a:off x="3428999" y="3810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696200" y="3810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239001" y="3810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955926" y="3810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000" y="4343400"/>
            <a:ext cx="8442324" cy="1066800"/>
            <a:chOff x="381000" y="4343400"/>
            <a:chExt cx="8442324" cy="1066800"/>
          </a:xfrm>
        </p:grpSpPr>
        <p:grpSp>
          <p:nvGrpSpPr>
            <p:cNvPr id="14" name="Group 20"/>
            <p:cNvGrpSpPr/>
            <p:nvPr/>
          </p:nvGrpSpPr>
          <p:grpSpPr>
            <a:xfrm>
              <a:off x="381000" y="4343400"/>
              <a:ext cx="2574926" cy="1066800"/>
              <a:chOff x="381000" y="4343400"/>
              <a:chExt cx="2574926" cy="10668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88478" y="4343400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81000" y="4953000"/>
                <a:ext cx="2574926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E10601"/>
                  </a:gs>
                  <a:gs pos="100000">
                    <a:srgbClr val="00EE7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  <a:r>
                  <a:rPr lang="en-US" dirty="0">
                    <a:sym typeface="Symbol"/>
                  </a:rPr>
                  <a:t>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28999" y="4343400"/>
              <a:ext cx="5394325" cy="1066800"/>
              <a:chOff x="3428999" y="3922931"/>
              <a:chExt cx="5394325" cy="10668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08078" y="3922931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28999" y="4532531"/>
                <a:ext cx="5394325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0046E2"/>
                  </a:gs>
                  <a:gs pos="100000">
                    <a:srgbClr val="ED010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sym typeface="Symbol"/>
                  </a:rPr>
                  <a:t>R</a:t>
                </a:r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2971801" y="4953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Structure: Sorting Tasks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4417171"/>
            <a:ext cx="7896225" cy="1916953"/>
          </a:xfrm>
        </p:spPr>
        <p:txBody>
          <a:bodyPr/>
          <a:lstStyle/>
          <a:p>
            <a:r>
              <a:rPr lang="en-US" dirty="0"/>
              <a:t>Task: Sort </a:t>
            </a:r>
            <a:r>
              <a:rPr lang="en-US" dirty="0" err="1"/>
              <a:t>subrange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Specify as: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base</a:t>
            </a:r>
            <a:r>
              <a:rPr lang="en-US" dirty="0"/>
              <a:t>: Starting address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nele</a:t>
            </a:r>
            <a:r>
              <a:rPr lang="en-US" dirty="0"/>
              <a:t>: Number of elements in </a:t>
            </a:r>
            <a:r>
              <a:rPr lang="en-US" dirty="0" err="1"/>
              <a:t>subrange</a:t>
            </a:r>
            <a:endParaRPr lang="en-US" dirty="0"/>
          </a:p>
          <a:p>
            <a:r>
              <a:rPr lang="en-US" dirty="0"/>
              <a:t>Run as separate thread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381000" y="1828800"/>
            <a:ext cx="1470353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600200" y="1828800"/>
            <a:ext cx="6932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2819400" y="1828800"/>
            <a:ext cx="2360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865440" y="1828800"/>
            <a:ext cx="1957885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1600200" y="1828800"/>
            <a:ext cx="9906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943600" y="1828800"/>
            <a:ext cx="4572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04793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Sort Task Operation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5181600"/>
            <a:ext cx="7896225" cy="1152524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subrange</a:t>
            </a:r>
            <a:r>
              <a:rPr lang="en-US" dirty="0"/>
              <a:t> using serial quicksort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2810526" y="1371600"/>
            <a:ext cx="847074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6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Sort Task Operation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81401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40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2667000"/>
            <a:ext cx="2369639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062878" y="1828800"/>
            <a:ext cx="1653087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141039" y="1828800"/>
            <a:ext cx="457200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2141039" y="1371600"/>
            <a:ext cx="2574926" cy="457200"/>
            <a:chOff x="396875" y="3810000"/>
            <a:chExt cx="2574926" cy="4572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1000" y="3581400"/>
            <a:ext cx="8442325" cy="1752600"/>
            <a:chOff x="381000" y="3581400"/>
            <a:chExt cx="8442325" cy="17526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81000" y="3581400"/>
              <a:ext cx="8442325" cy="457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002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5814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408239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38600" y="4876800"/>
              <a:ext cx="2369639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41039" y="3581400"/>
              <a:ext cx="2574926" cy="457200"/>
              <a:chOff x="396875" y="3810000"/>
              <a:chExt cx="2574926" cy="457200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2141039" y="4017523"/>
            <a:ext cx="2574926" cy="1316477"/>
            <a:chOff x="2141039" y="4017523"/>
            <a:chExt cx="2574926" cy="1316477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2860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2743200" y="4038600"/>
              <a:ext cx="617041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2141039" y="4038600"/>
              <a:ext cx="144962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8194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3276599" y="4017523"/>
              <a:ext cx="1439366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2819400" y="4017523"/>
              <a:ext cx="998040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7762" y="1981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Partition </a:t>
            </a:r>
            <a:r>
              <a:rPr lang="en-US" sz="1800" dirty="0" err="1">
                <a:latin typeface="Calibri" pitchFamily="34" charset="0"/>
              </a:rPr>
              <a:t>Subrange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762" y="434340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Spawn 2 tasks</a:t>
            </a:r>
          </a:p>
        </p:txBody>
      </p:sp>
    </p:spTree>
    <p:extLst>
      <p:ext uri="{BB962C8B-B14F-4D97-AF65-F5344CB8AC3E}">
        <p14:creationId xmlns:p14="http://schemas.microsoft.com/office/powerpoint/2010/main" val="19096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Multicore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812882"/>
            <a:ext cx="8366125" cy="923924"/>
          </a:xfrm>
        </p:spPr>
        <p:txBody>
          <a:bodyPr/>
          <a:lstStyle/>
          <a:p>
            <a:r>
              <a:rPr lang="en-US" dirty="0"/>
              <a:t>Multiple processors operating with coherent view of memory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14400" y="1295400"/>
            <a:ext cx="5334000" cy="4191000"/>
            <a:chOff x="1066800" y="1219200"/>
            <a:chExt cx="6172200" cy="4953000"/>
          </a:xfrm>
        </p:grpSpPr>
        <p:sp>
          <p:nvSpPr>
            <p:cNvPr id="28" name="Rectangle 425"/>
            <p:cNvSpPr>
              <a:spLocks noChangeArrowheads="1"/>
            </p:cNvSpPr>
            <p:nvPr/>
          </p:nvSpPr>
          <p:spPr bwMode="auto">
            <a:xfrm>
              <a:off x="1066800" y="1219200"/>
              <a:ext cx="6172200" cy="38862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" name="Rectangle 404"/>
            <p:cNvSpPr>
              <a:spLocks noChangeArrowheads="1"/>
            </p:cNvSpPr>
            <p:nvPr/>
          </p:nvSpPr>
          <p:spPr bwMode="auto">
            <a:xfrm>
              <a:off x="12192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0" name="Rectangle 413"/>
            <p:cNvSpPr>
              <a:spLocks noChangeArrowheads="1"/>
            </p:cNvSpPr>
            <p:nvPr/>
          </p:nvSpPr>
          <p:spPr bwMode="auto">
            <a:xfrm>
              <a:off x="49530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" name="Rectangle 396"/>
            <p:cNvSpPr>
              <a:spLocks noChangeArrowheads="1"/>
            </p:cNvSpPr>
            <p:nvPr/>
          </p:nvSpPr>
          <p:spPr bwMode="auto">
            <a:xfrm>
              <a:off x="13843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5" name="Rectangle 397"/>
            <p:cNvSpPr>
              <a:spLocks noChangeArrowheads="1"/>
            </p:cNvSpPr>
            <p:nvPr/>
          </p:nvSpPr>
          <p:spPr bwMode="auto">
            <a:xfrm>
              <a:off x="14271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>
                  <a:latin typeface="+mn-lt"/>
                </a:rPr>
                <a:t>L1 </a:t>
              </a:r>
            </a:p>
            <a:p>
              <a:r>
                <a:rPr lang="en-US" sz="1400" dirty="0">
                  <a:latin typeface="+mn-lt"/>
                </a:rPr>
                <a:t>d-cache</a:t>
              </a:r>
            </a:p>
          </p:txBody>
        </p:sp>
        <p:sp>
          <p:nvSpPr>
            <p:cNvPr id="6" name="Rectangle 399"/>
            <p:cNvSpPr>
              <a:spLocks noChangeArrowheads="1"/>
            </p:cNvSpPr>
            <p:nvPr/>
          </p:nvSpPr>
          <p:spPr bwMode="auto">
            <a:xfrm>
              <a:off x="23622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7" name="Rectangle 400"/>
            <p:cNvSpPr>
              <a:spLocks noChangeArrowheads="1"/>
            </p:cNvSpPr>
            <p:nvPr/>
          </p:nvSpPr>
          <p:spPr bwMode="auto">
            <a:xfrm>
              <a:off x="14478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8" name="Line 401"/>
            <p:cNvSpPr>
              <a:spLocks noChangeShapeType="1"/>
            </p:cNvSpPr>
            <p:nvPr/>
          </p:nvSpPr>
          <p:spPr bwMode="auto">
            <a:xfrm>
              <a:off x="19050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" name="Line 402"/>
            <p:cNvSpPr>
              <a:spLocks noChangeShapeType="1"/>
            </p:cNvSpPr>
            <p:nvPr/>
          </p:nvSpPr>
          <p:spPr bwMode="auto">
            <a:xfrm>
              <a:off x="1905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0" name="Line 403"/>
            <p:cNvSpPr>
              <a:spLocks noChangeShapeType="1"/>
            </p:cNvSpPr>
            <p:nvPr/>
          </p:nvSpPr>
          <p:spPr bwMode="auto">
            <a:xfrm>
              <a:off x="27432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2" name="Text Box 405"/>
            <p:cNvSpPr txBox="1">
              <a:spLocks noChangeArrowheads="1"/>
            </p:cNvSpPr>
            <p:nvPr/>
          </p:nvSpPr>
          <p:spPr bwMode="auto">
            <a:xfrm>
              <a:off x="1143000" y="1219200"/>
              <a:ext cx="766026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n-lt"/>
                </a:rPr>
                <a:t>Core 0</a:t>
              </a:r>
            </a:p>
          </p:txBody>
        </p:sp>
        <p:sp>
          <p:nvSpPr>
            <p:cNvPr id="13" name="Rectangle 406"/>
            <p:cNvSpPr>
              <a:spLocks noChangeArrowheads="1"/>
            </p:cNvSpPr>
            <p:nvPr/>
          </p:nvSpPr>
          <p:spPr bwMode="auto">
            <a:xfrm>
              <a:off x="51181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14" name="Rectangle 407"/>
            <p:cNvSpPr>
              <a:spLocks noChangeArrowheads="1"/>
            </p:cNvSpPr>
            <p:nvPr/>
          </p:nvSpPr>
          <p:spPr bwMode="auto">
            <a:xfrm>
              <a:off x="51609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d-cache</a:t>
              </a:r>
            </a:p>
          </p:txBody>
        </p:sp>
        <p:sp>
          <p:nvSpPr>
            <p:cNvPr id="15" name="Rectangle 408"/>
            <p:cNvSpPr>
              <a:spLocks noChangeArrowheads="1"/>
            </p:cNvSpPr>
            <p:nvPr/>
          </p:nvSpPr>
          <p:spPr bwMode="auto">
            <a:xfrm>
              <a:off x="60960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16" name="Rectangle 409"/>
            <p:cNvSpPr>
              <a:spLocks noChangeArrowheads="1"/>
            </p:cNvSpPr>
            <p:nvPr/>
          </p:nvSpPr>
          <p:spPr bwMode="auto">
            <a:xfrm>
              <a:off x="51816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17" name="Line 410"/>
            <p:cNvSpPr>
              <a:spLocks noChangeShapeType="1"/>
            </p:cNvSpPr>
            <p:nvPr/>
          </p:nvSpPr>
          <p:spPr bwMode="auto">
            <a:xfrm>
              <a:off x="56388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8" name="Line 411"/>
            <p:cNvSpPr>
              <a:spLocks noChangeShapeType="1"/>
            </p:cNvSpPr>
            <p:nvPr/>
          </p:nvSpPr>
          <p:spPr bwMode="auto">
            <a:xfrm>
              <a:off x="56388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" name="Line 412"/>
            <p:cNvSpPr>
              <a:spLocks noChangeShapeType="1"/>
            </p:cNvSpPr>
            <p:nvPr/>
          </p:nvSpPr>
          <p:spPr bwMode="auto">
            <a:xfrm>
              <a:off x="6477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" name="Text Box 414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941111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Core n-1</a:t>
              </a:r>
            </a:p>
          </p:txBody>
        </p:sp>
        <p:sp>
          <p:nvSpPr>
            <p:cNvPr id="22" name="Text Box 415"/>
            <p:cNvSpPr txBox="1">
              <a:spLocks noChangeArrowheads="1"/>
            </p:cNvSpPr>
            <p:nvPr/>
          </p:nvSpPr>
          <p:spPr bwMode="auto">
            <a:xfrm>
              <a:off x="3906838" y="2454274"/>
              <a:ext cx="403711" cy="436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+mn-lt"/>
                </a:rPr>
                <a:t>…</a:t>
              </a:r>
            </a:p>
          </p:txBody>
        </p:sp>
        <p:sp>
          <p:nvSpPr>
            <p:cNvPr id="23" name="Line 417"/>
            <p:cNvSpPr>
              <a:spLocks noChangeShapeType="1"/>
            </p:cNvSpPr>
            <p:nvPr/>
          </p:nvSpPr>
          <p:spPr bwMode="auto">
            <a:xfrm>
              <a:off x="22860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" name="Line 418"/>
            <p:cNvSpPr>
              <a:spLocks noChangeShapeType="1"/>
            </p:cNvSpPr>
            <p:nvPr/>
          </p:nvSpPr>
          <p:spPr bwMode="auto">
            <a:xfrm>
              <a:off x="60198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" name="Rectangle 419"/>
            <p:cNvSpPr>
              <a:spLocks noChangeArrowheads="1"/>
            </p:cNvSpPr>
            <p:nvPr/>
          </p:nvSpPr>
          <p:spPr bwMode="auto">
            <a:xfrm>
              <a:off x="1936750" y="4343400"/>
              <a:ext cx="438785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L3 unified cache</a:t>
              </a:r>
            </a:p>
            <a:p>
              <a:r>
                <a:rPr lang="en-US" sz="1400">
                  <a:latin typeface="+mn-lt"/>
                </a:rPr>
                <a:t>(shared by all cores)</a:t>
              </a:r>
            </a:p>
          </p:txBody>
        </p:sp>
        <p:sp>
          <p:nvSpPr>
            <p:cNvPr id="26" name="Rectangle 420"/>
            <p:cNvSpPr>
              <a:spLocks noChangeArrowheads="1"/>
            </p:cNvSpPr>
            <p:nvPr/>
          </p:nvSpPr>
          <p:spPr bwMode="auto">
            <a:xfrm>
              <a:off x="1066800" y="5600700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Main memory</a:t>
              </a:r>
            </a:p>
          </p:txBody>
        </p:sp>
        <p:sp>
          <p:nvSpPr>
            <p:cNvPr id="27" name="Line 421"/>
            <p:cNvSpPr>
              <a:spLocks noChangeShapeType="1"/>
            </p:cNvSpPr>
            <p:nvPr/>
          </p:nvSpPr>
          <p:spPr bwMode="auto">
            <a:xfrm>
              <a:off x="4210050" y="49149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9787" y="391665"/>
            <a:ext cx="2564485" cy="178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0598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Function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/>
              <a:t>Sets up data structures</a:t>
            </a:r>
          </a:p>
          <a:p>
            <a:r>
              <a:rPr lang="en-US" dirty="0"/>
              <a:t>Calls recursive sort routine</a:t>
            </a:r>
          </a:p>
          <a:p>
            <a:r>
              <a:rPr lang="en-US" dirty="0"/>
              <a:t>Keeps joining threads until none left</a:t>
            </a:r>
          </a:p>
          <a:p>
            <a:r>
              <a:rPr lang="en-US" dirty="0"/>
              <a:t>Frees data structures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524000"/>
            <a:ext cx="5231098" cy="230575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tqsort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init_task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= 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global_end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- 1;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new_task_queue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join_tasks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free_task_queue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261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sort routine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/>
              <a:t>Small partition: Sort serially</a:t>
            </a:r>
          </a:p>
          <a:p>
            <a:r>
              <a:rPr lang="en-US" dirty="0"/>
              <a:t>Large partition: Spawn new sort task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601165" cy="279820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Multi-threaded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</a:t>
            </a:r>
            <a:r>
              <a:rPr lang="en-US" sz="1600" dirty="0" err="1">
                <a:latin typeface="Courier New" pitchFamily="49" charset="0"/>
              </a:rPr>
              <a:t>nele_max_sort_serial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/* Use sequential 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spawn_task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, (void *) t);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task thread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895041"/>
            <a:ext cx="8518525" cy="1353359"/>
          </a:xfrm>
        </p:spPr>
        <p:txBody>
          <a:bodyPr/>
          <a:lstStyle/>
          <a:p>
            <a:r>
              <a:rPr lang="en-US" dirty="0"/>
              <a:t>Get task parameters</a:t>
            </a:r>
          </a:p>
          <a:p>
            <a:r>
              <a:rPr lang="en-US" dirty="0"/>
              <a:t>Perform partitioning step</a:t>
            </a:r>
          </a:p>
          <a:p>
            <a:r>
              <a:rPr lang="en-US" dirty="0"/>
              <a:t>Call recursive sort routine on each partition (if size of part &gt; 1)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093013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Thread routine for many-threaded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t</a:t>
            </a:r>
            <a:r>
              <a:rPr lang="en-US" sz="1600" dirty="0">
                <a:latin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*) 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 = t-&gt;base;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free(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m</a:t>
            </a:r>
            <a:r>
              <a:rPr lang="en-US" sz="1600" dirty="0">
                <a:latin typeface="Courier New" pitchFamily="49" charset="0"/>
              </a:rPr>
              <a:t>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m,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(base+m+1, nele-m-1,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959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Serial fraction: Fraction of input at which do serial sort</a:t>
            </a:r>
          </a:p>
          <a:p>
            <a:r>
              <a:rPr lang="en-US" dirty="0"/>
              <a:t>Sort 2</a:t>
            </a:r>
            <a:r>
              <a:rPr lang="en-US" baseline="30000" dirty="0"/>
              <a:t>27</a:t>
            </a:r>
            <a:r>
              <a:rPr lang="en-US" dirty="0"/>
              <a:t> (134,217,728) random values</a:t>
            </a:r>
          </a:p>
          <a:p>
            <a:r>
              <a:rPr lang="en-US" dirty="0"/>
              <a:t>Best speedup = 6.84X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Good performance over wide range of fraction values</a:t>
            </a:r>
          </a:p>
          <a:p>
            <a:pPr lvl="1"/>
            <a:r>
              <a:rPr lang="en-US" dirty="0"/>
              <a:t>F too small: Not enough parallelism</a:t>
            </a:r>
          </a:p>
          <a:p>
            <a:pPr lvl="1"/>
            <a:r>
              <a:rPr lang="en-US" dirty="0"/>
              <a:t>F too large: Thread overhead too high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(Travel Analogy)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r>
              <a:rPr lang="en-US" dirty="0"/>
              <a:t>Flying jet non-stop from PIT -&gt; LHR:	7.5 Hours	1</a:t>
            </a:r>
          </a:p>
          <a:p>
            <a:r>
              <a:rPr lang="en-US" dirty="0"/>
              <a:t>Or, old fashioned SST way:</a:t>
            </a:r>
          </a:p>
          <a:p>
            <a:pPr lvl="1"/>
            <a:r>
              <a:rPr lang="en-US" dirty="0"/>
              <a:t>Fly jet from PIT -&gt; JFK: 1.5 Hours</a:t>
            </a:r>
          </a:p>
          <a:p>
            <a:pPr lvl="1"/>
            <a:r>
              <a:rPr lang="en-US" dirty="0"/>
              <a:t>Fly SST from JFK -&gt; LHR: 3.5 Hours		</a:t>
            </a:r>
            <a:r>
              <a:rPr lang="en-US" sz="2400" b="1" dirty="0">
                <a:ea typeface="+mn-ea"/>
                <a:cs typeface="+mn-cs"/>
              </a:rPr>
              <a:t>5 Hours	1.5x</a:t>
            </a:r>
          </a:p>
          <a:p>
            <a:r>
              <a:rPr lang="en-US" dirty="0"/>
              <a:t>Or, Using FTL:</a:t>
            </a:r>
          </a:p>
          <a:p>
            <a:pPr lvl="1"/>
            <a:r>
              <a:rPr lang="en-US" dirty="0"/>
              <a:t>Fly jet from PIT -&gt; JFK: 1.5 Hours</a:t>
            </a:r>
          </a:p>
          <a:p>
            <a:pPr lvl="1"/>
            <a:r>
              <a:rPr lang="en-US"/>
              <a:t>Fly FTL </a:t>
            </a:r>
            <a:r>
              <a:rPr lang="en-US" dirty="0"/>
              <a:t>from JFK -&gt; LHR: .01 Hours		</a:t>
            </a:r>
            <a:r>
              <a:rPr lang="en-US" sz="2400" b="1" dirty="0"/>
              <a:t>1.51 Hours	~5x</a:t>
            </a:r>
            <a:endParaRPr lang="en-US" dirty="0"/>
          </a:p>
          <a:p>
            <a:endParaRPr lang="en-US" dirty="0"/>
          </a:p>
          <a:p>
            <a:r>
              <a:rPr lang="en-US" dirty="0"/>
              <a:t>Best possible speed up is 5X, even with FTL because have to get to New York.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5412" y="930650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Speed-Up</a:t>
            </a:r>
          </a:p>
        </p:txBody>
      </p:sp>
    </p:spTree>
    <p:extLst>
      <p:ext uri="{BB962C8B-B14F-4D97-AF65-F5344CB8AC3E}">
        <p14:creationId xmlns:p14="http://schemas.microsoft.com/office/powerpoint/2010/main" val="14710773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problem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T 	Total sequential time required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p 	Fraction of total that can be sped up (0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1)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k 	Speedup factor</a:t>
            </a:r>
          </a:p>
          <a:p>
            <a:pPr>
              <a:tabLst>
                <a:tab pos="1081088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081088" algn="l"/>
              </a:tabLst>
            </a:pP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n-US" dirty="0" err="1"/>
              <a:t>pT</a:t>
            </a:r>
            <a:r>
              <a:rPr lang="en-US" dirty="0"/>
              <a:t>/k + (1-p)T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Portion which can be sped up runs k times faster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Portion which cannot be sped up stays the same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Maximum possible speedup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k = </a:t>
            </a:r>
            <a:r>
              <a:rPr lang="en-US" dirty="0">
                <a:sym typeface="Symbol"/>
              </a:rPr>
              <a:t></a:t>
            </a:r>
          </a:p>
          <a:p>
            <a:pPr lvl="2">
              <a:tabLst>
                <a:tab pos="1081088" algn="l"/>
              </a:tabLst>
            </a:pPr>
            <a:r>
              <a:rPr lang="en-US" dirty="0">
                <a:sym typeface="Symbol"/>
              </a:rPr>
              <a:t>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(1-p)T</a:t>
            </a:r>
            <a:endParaRPr lang="en-US" dirty="0"/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(Travel Analogy)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r>
              <a:rPr lang="en-US" dirty="0"/>
              <a:t>Flying jet non-stop from PIT -&gt; LHR:	7.5 Hours	1</a:t>
            </a:r>
          </a:p>
          <a:p>
            <a:r>
              <a:rPr lang="en-US" dirty="0"/>
              <a:t>Or, old fashioned SST way:</a:t>
            </a:r>
          </a:p>
          <a:p>
            <a:pPr lvl="1"/>
            <a:r>
              <a:rPr lang="en-US" dirty="0"/>
              <a:t>Fly jet from PIT -&gt; JFK: 1.5 Hours</a:t>
            </a:r>
          </a:p>
          <a:p>
            <a:pPr lvl="1"/>
            <a:r>
              <a:rPr lang="en-US" dirty="0"/>
              <a:t>Fly SST from JFK -&gt; LHR: 3.5 Hours		</a:t>
            </a:r>
            <a:r>
              <a:rPr lang="en-US" sz="2400" b="1" dirty="0">
                <a:ea typeface="+mn-ea"/>
                <a:cs typeface="+mn-cs"/>
              </a:rPr>
              <a:t>5 Hours	1.5x</a:t>
            </a:r>
          </a:p>
          <a:p>
            <a:r>
              <a:rPr lang="en-US" dirty="0"/>
              <a:t>Or, Using FTL:</a:t>
            </a:r>
          </a:p>
          <a:p>
            <a:pPr lvl="1"/>
            <a:r>
              <a:rPr lang="en-US" dirty="0"/>
              <a:t>Fly jet from PIT -&gt; JFK: 1.5 Hours</a:t>
            </a:r>
          </a:p>
          <a:p>
            <a:pPr lvl="1"/>
            <a:r>
              <a:rPr lang="en-US" dirty="0"/>
              <a:t>Fly FTL from JFK -&gt; LHR: .01 Hours		</a:t>
            </a:r>
            <a:r>
              <a:rPr lang="en-US" sz="2400" b="1" dirty="0"/>
              <a:t>1.51 Hours	~5x</a:t>
            </a:r>
            <a:endParaRPr lang="en-US" dirty="0"/>
          </a:p>
          <a:p>
            <a:endParaRPr lang="en-US" dirty="0"/>
          </a:p>
          <a:p>
            <a:r>
              <a:rPr lang="en-US" dirty="0"/>
              <a:t>Best possible speed up is 5X, even with FTL because have to get </a:t>
            </a:r>
            <a:r>
              <a:rPr lang="en-US"/>
              <a:t>to New </a:t>
            </a:r>
            <a:r>
              <a:rPr lang="en-US" dirty="0"/>
              <a:t>York.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T=7.5, p=6/7.5=.8, k=</a:t>
            </a:r>
            <a:r>
              <a:rPr lang="en-US" dirty="0">
                <a:sym typeface="Symbol"/>
              </a:rPr>
              <a:t>  	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>
                <a:sym typeface="Symbol"/>
              </a:rPr>
              <a:t>  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(1-p)T=1.5	 max speed-up =5x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5412" y="930650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Speed-Up</a:t>
            </a:r>
          </a:p>
        </p:txBody>
      </p:sp>
    </p:spTree>
    <p:extLst>
      <p:ext uri="{BB962C8B-B14F-4D97-AF65-F5344CB8AC3E}">
        <p14:creationId xmlns:p14="http://schemas.microsoft.com/office/powerpoint/2010/main" val="42815433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problem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 = 10 	Total time required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p = 0.9	Fraction of total which can be sped up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k = 9	Speedup factor</a:t>
            </a:r>
          </a:p>
          <a:p>
            <a:pPr>
              <a:tabLst>
                <a:tab pos="1662113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</a:t>
            </a:r>
            <a:r>
              <a:rPr lang="en-US" baseline="-25000" dirty="0"/>
              <a:t>9</a:t>
            </a:r>
            <a:r>
              <a:rPr lang="en-US" dirty="0"/>
              <a:t> = 0.9 * 10/9 + 0.1 * 10 = 1.0 + 1.0 = 2.0      (a 5x speedup)</a:t>
            </a:r>
          </a:p>
          <a:p>
            <a:pPr>
              <a:tabLst>
                <a:tab pos="1662113" algn="l"/>
              </a:tabLst>
            </a:pPr>
            <a:r>
              <a:rPr lang="en-US" dirty="0"/>
              <a:t>Maximum possible speedup</a:t>
            </a:r>
          </a:p>
          <a:p>
            <a:pPr lvl="1">
              <a:tabLst>
                <a:tab pos="1662113" algn="l"/>
              </a:tabLst>
            </a:pPr>
            <a:r>
              <a:rPr lang="en-US" dirty="0">
                <a:sym typeface="Symbol"/>
              </a:rPr>
              <a:t>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0.1 * 10.0 = 1.0       (a 10x speedup)</a:t>
            </a:r>
          </a:p>
          <a:p>
            <a:pPr lvl="2">
              <a:tabLst>
                <a:tab pos="1662113" algn="l"/>
              </a:tabLst>
            </a:pPr>
            <a:r>
              <a:rPr lang="en-US" dirty="0">
                <a:sym typeface="Symbol"/>
              </a:rPr>
              <a:t>With </a:t>
            </a:r>
            <a:r>
              <a:rPr lang="en-US" b="1" dirty="0">
                <a:sym typeface="Symbol"/>
              </a:rPr>
              <a:t>infinite</a:t>
            </a:r>
            <a:r>
              <a:rPr lang="en-US" dirty="0">
                <a:sym typeface="Symbol"/>
              </a:rPr>
              <a:t> parallel computing resources!</a:t>
            </a:r>
          </a:p>
          <a:p>
            <a:pPr lvl="1">
              <a:tabLst>
                <a:tab pos="1662113" algn="l"/>
              </a:tabLst>
            </a:pPr>
            <a:r>
              <a:rPr lang="en-US" dirty="0">
                <a:sym typeface="Symbol"/>
              </a:rPr>
              <a:t>Limit speedup shows </a:t>
            </a:r>
            <a:r>
              <a:rPr lang="en-US" b="1" dirty="0">
                <a:sym typeface="Symbol"/>
              </a:rPr>
              <a:t>algorithmic</a:t>
            </a:r>
            <a:r>
              <a:rPr lang="en-US" dirty="0">
                <a:sym typeface="Symbol"/>
              </a:rPr>
              <a:t> limitation</a:t>
            </a:r>
            <a:endParaRPr lang="en-US" dirty="0"/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&amp; 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bottleneck</a:t>
            </a:r>
          </a:p>
          <a:p>
            <a:pPr lvl="1"/>
            <a:r>
              <a:rPr lang="en-US" dirty="0"/>
              <a:t>Top-level partition: No speedup</a:t>
            </a:r>
          </a:p>
          <a:p>
            <a:pPr lvl="1"/>
            <a:r>
              <a:rPr lang="en-US" dirty="0"/>
              <a:t>Second level: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2X speedup</a:t>
            </a:r>
          </a:p>
          <a:p>
            <a:pPr lvl="1"/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level: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</a:t>
            </a:r>
            <a:r>
              <a:rPr lang="en-US" baseline="30000" dirty="0"/>
              <a:t>k-1</a:t>
            </a:r>
            <a:r>
              <a:rPr lang="en-US" dirty="0"/>
              <a:t>X speedup</a:t>
            </a:r>
          </a:p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Good performance for small-scale parallelism</a:t>
            </a:r>
          </a:p>
          <a:p>
            <a:pPr lvl="1"/>
            <a:r>
              <a:rPr lang="en-US" dirty="0"/>
              <a:t>Would need to parallelize partitioning step to get large-scale parallelism</a:t>
            </a:r>
          </a:p>
          <a:p>
            <a:pPr lvl="2"/>
            <a:r>
              <a:rPr lang="en-US" dirty="0"/>
              <a:t>Parallel Sorting by Regular Sampling</a:t>
            </a:r>
          </a:p>
          <a:p>
            <a:pPr lvl="3"/>
            <a:r>
              <a:rPr lang="en-US" dirty="0"/>
              <a:t>H. Shi &amp; J. Schaeffer, J. Parallel &amp; Distributed Computing, 1992</a:t>
            </a:r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5678"/>
            <a:ext cx="8839200" cy="762000"/>
          </a:xfrm>
        </p:spPr>
        <p:txBody>
          <a:bodyPr/>
          <a:lstStyle/>
          <a:p>
            <a:r>
              <a:rPr lang="en-US" sz="3200" dirty="0"/>
              <a:t>Out-of-Order Processor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86378"/>
            <a:ext cx="8518525" cy="1228724"/>
          </a:xfrm>
        </p:spPr>
        <p:txBody>
          <a:bodyPr/>
          <a:lstStyle/>
          <a:p>
            <a:r>
              <a:rPr lang="en-US" dirty="0"/>
              <a:t>Instruction control dynamically converts program into stream of operations</a:t>
            </a:r>
          </a:p>
          <a:p>
            <a:r>
              <a:rPr lang="en-US" dirty="0"/>
              <a:t>Operations mapped onto functional units to execute in parallel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3686176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>
                  <a:latin typeface="+mn-lt"/>
                </a:rPr>
                <a:t>Arith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>
                  <a:latin typeface="+mn-lt"/>
                </a:rPr>
                <a:t>Arith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FP</a:t>
              </a:r>
            </a:p>
            <a:p>
              <a:pPr algn="ctr"/>
              <a:r>
                <a:rPr lang="en-US" sz="1800" dirty="0">
                  <a:latin typeface="+mn-lt"/>
                </a:rPr>
                <a:t>Arith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Load /</a:t>
              </a:r>
            </a:p>
            <a:p>
              <a:pPr algn="ctr"/>
              <a:r>
                <a:rPr lang="en-US" sz="1800" dirty="0">
                  <a:latin typeface="+mn-lt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990600" y="1285876"/>
            <a:ext cx="51816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581276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Registers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66876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2619377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4029076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562600" y="4524378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324600" y="1438276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</a:t>
            </a:r>
          </a:p>
          <a:p>
            <a:pPr algn="ctr"/>
            <a:r>
              <a:rPr lang="en-US" sz="1800" dirty="0">
                <a:latin typeface="+mn-lt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5943600" y="2009776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2514600" y="2809876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1467643" y="3323433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/>
          <p:nvPr/>
        </p:nvCxnSpPr>
        <p:spPr bwMode="auto">
          <a:xfrm rot="10800000" flipV="1">
            <a:off x="3962400" y="2085977"/>
            <a:ext cx="533402" cy="533399"/>
          </a:xfrm>
          <a:prstGeom prst="bentConnector3">
            <a:avLst>
              <a:gd name="adj1" fmla="val 99192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476749" y="2809877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</a:t>
            </a: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 bwMode="auto">
          <a:xfrm rot="5400000">
            <a:off x="4600575" y="2619376"/>
            <a:ext cx="381001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1716523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parallelization strategy</a:t>
            </a:r>
          </a:p>
          <a:p>
            <a:pPr lvl="1"/>
            <a:r>
              <a:rPr lang="en-US" dirty="0"/>
              <a:t>Partition into K independent parts</a:t>
            </a:r>
          </a:p>
          <a:p>
            <a:pPr lvl="1"/>
            <a:r>
              <a:rPr lang="en-US" dirty="0"/>
              <a:t>Divide-and-conquer</a:t>
            </a:r>
          </a:p>
          <a:p>
            <a:r>
              <a:rPr lang="en-US" dirty="0"/>
              <a:t>Inner loops must be synchronization free</a:t>
            </a:r>
          </a:p>
          <a:p>
            <a:pPr lvl="1"/>
            <a:r>
              <a:rPr lang="en-US" dirty="0"/>
              <a:t>Synchronization operations very expensive</a:t>
            </a:r>
          </a:p>
          <a:p>
            <a:r>
              <a:rPr lang="en-US" dirty="0"/>
              <a:t>Watch out for hardware artifacts</a:t>
            </a:r>
          </a:p>
          <a:p>
            <a:pPr lvl="1"/>
            <a:r>
              <a:rPr lang="en-US" dirty="0"/>
              <a:t>Need to understand processor &amp; memory structure</a:t>
            </a:r>
          </a:p>
          <a:p>
            <a:pPr lvl="1"/>
            <a:r>
              <a:rPr lang="en-US" dirty="0"/>
              <a:t>Sharing and false sharing of global data</a:t>
            </a:r>
          </a:p>
          <a:p>
            <a:r>
              <a:rPr lang="en-US" dirty="0"/>
              <a:t>Beware of Amdahl’s Law</a:t>
            </a:r>
          </a:p>
          <a:p>
            <a:pPr lvl="1"/>
            <a:r>
              <a:rPr lang="en-US" dirty="0"/>
              <a:t>Serial code can become bottleneck</a:t>
            </a:r>
          </a:p>
          <a:p>
            <a:r>
              <a:rPr lang="en-US" dirty="0"/>
              <a:t>You can do it!</a:t>
            </a:r>
          </a:p>
          <a:p>
            <a:pPr lvl="1"/>
            <a:r>
              <a:rPr lang="en-US" dirty="0"/>
              <a:t>Achieving modest levels of parallelism is not difficult</a:t>
            </a:r>
          </a:p>
          <a:p>
            <a:pPr lvl="1"/>
            <a:r>
              <a:rPr lang="en-US" dirty="0"/>
              <a:t>Set up experimental framework and test multiple strategies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C680-F48F-1016-5954-7E3404E5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SFS Lab - Experimental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251B-598F-09F6-DD97-D37FD812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Parallelism: Key idea in modern computing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Make the computer do more than one thing at the same time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Many tricky details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Are we teaching it as effectively as we could be?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Shell lab, Proxy lab – some parallelism involved, but mostly </a:t>
            </a:r>
            <a:r>
              <a:rPr lang="en-US" sz="1400" b="0" i="1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about </a:t>
            </a: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things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Course staff have been developing a new lab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It’s not done, but we think we’d like to show it to you anyway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[?] Only for 213 students (to keep things small scale)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FA425-9311-D6D1-E3AD-0765149147EB}"/>
              </a:ext>
            </a:extLst>
          </p:cNvPr>
          <p:cNvSpPr txBox="1"/>
          <p:nvPr/>
        </p:nvSpPr>
        <p:spPr>
          <a:xfrm>
            <a:off x="2302329" y="3198168"/>
            <a:ext cx="4604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DA31B-5C2B-CBF5-51A7-32EC476A6443}"/>
              </a:ext>
            </a:extLst>
          </p:cNvPr>
          <p:cNvSpPr txBox="1"/>
          <p:nvPr/>
        </p:nvSpPr>
        <p:spPr>
          <a:xfrm>
            <a:off x="2302329" y="3198168"/>
            <a:ext cx="4604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E55D4-4663-1DEF-7394-C8991EDED3DB}"/>
              </a:ext>
            </a:extLst>
          </p:cNvPr>
          <p:cNvSpPr txBox="1"/>
          <p:nvPr/>
        </p:nvSpPr>
        <p:spPr>
          <a:xfrm>
            <a:off x="2302329" y="3198168"/>
            <a:ext cx="4604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569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4498-F23C-7561-C193-EF3C12DB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Shark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4DA4-87F8-3AA4-765E-9623A099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Requin wants somewhere to store all of his files!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…so, he wrote a file system.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Problem: He has multiple programs, all sharing the file system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How can he make sure that his file system is </a:t>
            </a:r>
            <a:r>
              <a:rPr lang="en-US" sz="1800" b="0" i="1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safe/correct?</a:t>
            </a: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How can he make it </a:t>
            </a:r>
            <a:r>
              <a:rPr lang="en-US" sz="1800" b="0" i="1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faster?</a:t>
            </a: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Multithreading!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4B164B-E79C-807B-1FAE-DD06D232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064" y="6515190"/>
            <a:ext cx="350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Requin hard at work.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B9C5FE-E36F-69B2-2F3D-A7FC8C7A0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98946"/>
            <a:ext cx="5361887" cy="347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8706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FA91-BD48-EC5F-B379-95F73DA0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BFD0-126E-6FEF-B40A-34A88DE2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Make Requin’s file system concurrent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Able to handle concurrent accesses safely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-&gt;able to look at separate files simultaneously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-&gt; further concurrency improvements?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Lab handout will be available via Autolab and GitHub Classroom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same way you have done all labs since cache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NOT FOR CREDIT (Just for fun)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We will not judge you if you turn in something incomplete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We appreciate any and all submissions!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Might be good practice for the exam…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More detail on Tuesday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6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/>
              <a:t>Hyperthreading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18112"/>
            <a:ext cx="8366125" cy="1228724"/>
          </a:xfrm>
        </p:spPr>
        <p:txBody>
          <a:bodyPr/>
          <a:lstStyle/>
          <a:p>
            <a:r>
              <a:rPr lang="en-US" dirty="0"/>
              <a:t>Replicate instruction control to process K instruction streams</a:t>
            </a:r>
          </a:p>
          <a:p>
            <a:r>
              <a:rPr lang="en-US" dirty="0"/>
              <a:t>K copies of all registers</a:t>
            </a:r>
          </a:p>
          <a:p>
            <a:r>
              <a:rPr lang="en-US" dirty="0"/>
              <a:t>Share functional units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478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Int</a:t>
              </a:r>
            </a:p>
            <a:p>
              <a:pPr algn="ctr"/>
              <a:r>
                <a:rPr lang="en-US" sz="1800" dirty="0">
                  <a:latin typeface="+mn-lt"/>
                </a:rPr>
                <a:t>Arith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>
                  <a:latin typeface="+mn-lt"/>
                </a:rPr>
                <a:t>Arith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FP</a:t>
              </a:r>
            </a:p>
            <a:p>
              <a:pPr algn="ctr"/>
              <a:r>
                <a:rPr lang="en-US" sz="1800" dirty="0">
                  <a:latin typeface="+mn-lt"/>
                </a:rPr>
                <a:t>Arith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Load /</a:t>
              </a:r>
            </a:p>
            <a:p>
              <a:pPr algn="ctr"/>
              <a:r>
                <a:rPr lang="en-US" sz="1800" dirty="0">
                  <a:latin typeface="+mn-lt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219200" y="1219200"/>
            <a:ext cx="56388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52602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Reg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816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290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 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9436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4102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0104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</a:t>
            </a:r>
          </a:p>
          <a:p>
            <a:pPr algn="ctr"/>
            <a:r>
              <a:rPr lang="en-US" sz="1800" dirty="0">
                <a:latin typeface="+mn-lt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66294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32004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2001045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>
            <a:stCxn id="11" idx="1"/>
          </p:cNvCxnSpPr>
          <p:nvPr/>
        </p:nvCxnSpPr>
        <p:spPr bwMode="auto">
          <a:xfrm rot="10800000" flipV="1">
            <a:off x="4800598" y="1981200"/>
            <a:ext cx="381002" cy="571500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1524000" y="19812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Reg 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200398" y="19812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 A</a:t>
            </a:r>
          </a:p>
        </p:txBody>
      </p:sp>
      <p:cxnSp>
        <p:nvCxnSpPr>
          <p:cNvPr id="23" name="Elbow Connector 39"/>
          <p:cNvCxnSpPr>
            <a:stCxn id="22" idx="1"/>
          </p:cNvCxnSpPr>
          <p:nvPr/>
        </p:nvCxnSpPr>
        <p:spPr bwMode="auto">
          <a:xfrm rot="10800000" flipV="1">
            <a:off x="2971798" y="2171700"/>
            <a:ext cx="228601" cy="14477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1048545" y="2990056"/>
            <a:ext cx="1257301" cy="1590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25" name="Elbow Connector 39"/>
          <p:cNvCxnSpPr/>
          <p:nvPr/>
        </p:nvCxnSpPr>
        <p:spPr bwMode="auto">
          <a:xfrm rot="10800000" flipV="1">
            <a:off x="4419598" y="1752600"/>
            <a:ext cx="762002" cy="228600"/>
          </a:xfrm>
          <a:prstGeom prst="bentConnector3">
            <a:avLst>
              <a:gd name="adj1" fmla="val 99870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181600" y="27051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 A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rot="5400000">
            <a:off x="5324476" y="2533650"/>
            <a:ext cx="3429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924549" y="28194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 B</a:t>
            </a: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 bwMode="auto">
          <a:xfrm rot="5400000">
            <a:off x="6011071" y="2590800"/>
            <a:ext cx="456405" cy="795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40784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/>
              <a:t>Get data about machine from /</a:t>
            </a:r>
            <a:r>
              <a:rPr lang="en-US" sz="2600" dirty="0" err="1"/>
              <a:t>proc</a:t>
            </a:r>
            <a:r>
              <a:rPr lang="en-US" sz="2600" dirty="0"/>
              <a:t>/</a:t>
            </a:r>
            <a:r>
              <a:rPr lang="en-US" sz="2600" dirty="0" err="1"/>
              <a:t>cpuinfo</a:t>
            </a:r>
            <a:endParaRPr lang="en-US" sz="2600" dirty="0"/>
          </a:p>
          <a:p>
            <a:r>
              <a:rPr lang="en-US" sz="2600" dirty="0"/>
              <a:t>Shark Machines</a:t>
            </a:r>
          </a:p>
          <a:p>
            <a:pPr lvl="1"/>
            <a:r>
              <a:rPr lang="en-US" dirty="0"/>
              <a:t>Intel Xeon E5520 @ 2.27 GHz</a:t>
            </a:r>
          </a:p>
          <a:p>
            <a:pPr lvl="1"/>
            <a:r>
              <a:rPr lang="en-US" dirty="0"/>
              <a:t>Nehalem, ca. 2010</a:t>
            </a:r>
          </a:p>
          <a:p>
            <a:pPr lvl="1"/>
            <a:r>
              <a:rPr lang="en-US" dirty="0"/>
              <a:t>8 Cores</a:t>
            </a:r>
          </a:p>
          <a:p>
            <a:pPr lvl="1"/>
            <a:r>
              <a:rPr lang="en-US" dirty="0"/>
              <a:t>Each can do 2x </a:t>
            </a:r>
            <a:r>
              <a:rPr lang="en-US" dirty="0" err="1"/>
              <a:t>hyperthreading</a:t>
            </a:r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528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parallel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/>
              <a:t>So far, we’ve used threads to deal with I/O delays</a:t>
            </a:r>
          </a:p>
          <a:p>
            <a:pPr lvl="1"/>
            <a:r>
              <a:rPr lang="en-US" sz="2200" dirty="0"/>
              <a:t>e.g., one thread per client to prevent one from delaying another</a:t>
            </a:r>
          </a:p>
          <a:p>
            <a:r>
              <a:rPr lang="en-US" sz="2600" dirty="0"/>
              <a:t>Multi-core CPUs offer another opportunity</a:t>
            </a:r>
          </a:p>
          <a:p>
            <a:pPr lvl="1"/>
            <a:r>
              <a:rPr lang="en-US" sz="2200" dirty="0"/>
              <a:t>Spread work over threads executing in parallel on N cores</a:t>
            </a:r>
          </a:p>
          <a:p>
            <a:pPr lvl="1"/>
            <a:r>
              <a:rPr lang="en-US" sz="2200" dirty="0"/>
              <a:t>Happens automatically, if many independent tasks</a:t>
            </a:r>
          </a:p>
          <a:p>
            <a:pPr lvl="2"/>
            <a:r>
              <a:rPr lang="en-US" dirty="0"/>
              <a:t>e.g., running many applications or serving many clients</a:t>
            </a:r>
          </a:p>
          <a:p>
            <a:pPr lvl="1"/>
            <a:r>
              <a:rPr lang="en-US" sz="2200" dirty="0"/>
              <a:t>Can also write code to make one big task go faster</a:t>
            </a:r>
          </a:p>
          <a:p>
            <a:pPr lvl="2"/>
            <a:r>
              <a:rPr lang="en-US" dirty="0"/>
              <a:t>by organizing it as multiple parallel sub-tasks</a:t>
            </a:r>
          </a:p>
          <a:p>
            <a:r>
              <a:rPr lang="en-US" sz="2600" dirty="0"/>
              <a:t>Shark machines can execute 16 threads at once</a:t>
            </a:r>
          </a:p>
          <a:p>
            <a:pPr lvl="1"/>
            <a:r>
              <a:rPr lang="en-US" sz="2200" dirty="0"/>
              <a:t>8 cores, each with 2-way </a:t>
            </a:r>
            <a:r>
              <a:rPr lang="en-US" sz="2200" dirty="0" err="1"/>
              <a:t>hyperthreading</a:t>
            </a:r>
            <a:endParaRPr lang="en-US" sz="2200" dirty="0"/>
          </a:p>
          <a:p>
            <a:pPr lvl="1"/>
            <a:r>
              <a:rPr lang="en-US" sz="2200" dirty="0"/>
              <a:t>Theoretical speedup of 16X</a:t>
            </a:r>
          </a:p>
          <a:p>
            <a:pPr lvl="2"/>
            <a:r>
              <a:rPr lang="en-US" dirty="0"/>
              <a:t>never achieved in our benchmarks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27410</TotalTime>
  <Words>4673</Words>
  <Application>Microsoft Office PowerPoint</Application>
  <PresentationFormat>On-screen Show (4:3)</PresentationFormat>
  <Paragraphs>930</Paragraphs>
  <Slides>63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Arial Narrow</vt:lpstr>
      <vt:lpstr>Calibri</vt:lpstr>
      <vt:lpstr>Courier New</vt:lpstr>
      <vt:lpstr>Noto Sans Symbols</vt:lpstr>
      <vt:lpstr>Times New Roman</vt:lpstr>
      <vt:lpstr>Wingdings</vt:lpstr>
      <vt:lpstr>Wingdings 2</vt:lpstr>
      <vt:lpstr>template2007</vt:lpstr>
      <vt:lpstr>Thread-Level Parallelism  15-213/15-513: Introduction to Computer Systems 26th Lecture, July 28, 2023</vt:lpstr>
      <vt:lpstr>Logistics</vt:lpstr>
      <vt:lpstr>Disclaimer</vt:lpstr>
      <vt:lpstr>Today</vt:lpstr>
      <vt:lpstr>Typical Multicore Processor</vt:lpstr>
      <vt:lpstr>Out-of-Order Processor Structure</vt:lpstr>
      <vt:lpstr>Hyperthreading Implementation</vt:lpstr>
      <vt:lpstr>Benchmark Machine</vt:lpstr>
      <vt:lpstr>Exploiting parallel execution</vt:lpstr>
      <vt:lpstr>Powerful, Parallel Computing Is</vt:lpstr>
      <vt:lpstr>Memory Coherence / Consistency</vt:lpstr>
      <vt:lpstr>Non-Coherent Cache Scenario</vt:lpstr>
      <vt:lpstr>Snoopy Caches</vt:lpstr>
      <vt:lpstr>Snoopy Caches</vt:lpstr>
      <vt:lpstr>Memory Consistency</vt:lpstr>
      <vt:lpstr>Memory Consistency</vt:lpstr>
      <vt:lpstr>Sequential Consistency Example</vt:lpstr>
      <vt:lpstr>Non-Coherent Cache Scenario</vt:lpstr>
      <vt:lpstr>Non-Sequentially Consistent Scenario</vt:lpstr>
      <vt:lpstr>Non-Sequentially Consistent Scenario</vt:lpstr>
      <vt:lpstr>Memory Models</vt:lpstr>
      <vt:lpstr>Today</vt:lpstr>
      <vt:lpstr>Summation Example</vt:lpstr>
      <vt:lpstr>Accumulating in Single Global Variable: Declarations</vt:lpstr>
      <vt:lpstr>Accumulating in Single Global Variable: Declarations</vt:lpstr>
      <vt:lpstr>Accumulating in Single Global Variable: Declarations</vt:lpstr>
      <vt:lpstr>Accumulating in Single Global Variable: Operation</vt:lpstr>
      <vt:lpstr>Thread Function: No Synchronization</vt:lpstr>
      <vt:lpstr>Unsynchronized Performance</vt:lpstr>
      <vt:lpstr>Thread Function: Semaphore / Mutex</vt:lpstr>
      <vt:lpstr>Semaphore / Mutex Performance</vt:lpstr>
      <vt:lpstr>Separate Accumulation</vt:lpstr>
      <vt:lpstr>Separate Accumulation: Operation</vt:lpstr>
      <vt:lpstr>Thread Function: Memory Accumulation</vt:lpstr>
      <vt:lpstr>Memory Accumulation Performance</vt:lpstr>
      <vt:lpstr>False Sharing</vt:lpstr>
      <vt:lpstr>False Sharing Performance</vt:lpstr>
      <vt:lpstr>Thread Function: Register Accumulation</vt:lpstr>
      <vt:lpstr>Register Accumulation Performance</vt:lpstr>
      <vt:lpstr>Lessons learned</vt:lpstr>
      <vt:lpstr>A More Substantial Example: Sort</vt:lpstr>
      <vt:lpstr>Sequential Quicksort Visualized</vt:lpstr>
      <vt:lpstr>Sequential Quicksort Visualized</vt:lpstr>
      <vt:lpstr>Sequential Quicksort Code</vt:lpstr>
      <vt:lpstr>Parallel Quicksort</vt:lpstr>
      <vt:lpstr>Parallel Quicksort Visualized</vt:lpstr>
      <vt:lpstr>Thread Structure: Sorting Tasks</vt:lpstr>
      <vt:lpstr>Small Sort Task Operation</vt:lpstr>
      <vt:lpstr>Large Sort Task Operation</vt:lpstr>
      <vt:lpstr>Top-Level Function (Simplified)</vt:lpstr>
      <vt:lpstr>Recursive sort routine (Simplified)</vt:lpstr>
      <vt:lpstr>Sort task thread (Simplified)</vt:lpstr>
      <vt:lpstr>Parallel Quicksort Performance</vt:lpstr>
      <vt:lpstr>Parallel Quicksort Performance</vt:lpstr>
      <vt:lpstr>Amdahl’s Law (Travel Analogy)</vt:lpstr>
      <vt:lpstr>Amdahl’s Law</vt:lpstr>
      <vt:lpstr>Amdahl’s Law (Travel Analogy)</vt:lpstr>
      <vt:lpstr>Amdahl’s Law Example</vt:lpstr>
      <vt:lpstr>Amdahl’s Law &amp; Parallel Quicksort</vt:lpstr>
      <vt:lpstr>Lessons Learned</vt:lpstr>
      <vt:lpstr>Appendix: SFS Lab - Experimental</vt:lpstr>
      <vt:lpstr>Shark File System</vt:lpstr>
      <vt:lpstr>SFS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Brian Railing</cp:lastModifiedBy>
  <cp:revision>903</cp:revision>
  <cp:lastPrinted>2013-11-26T18:14:22Z</cp:lastPrinted>
  <dcterms:created xsi:type="dcterms:W3CDTF">2012-11-29T15:32:24Z</dcterms:created>
  <dcterms:modified xsi:type="dcterms:W3CDTF">2023-07-28T15:50:19Z</dcterms:modified>
</cp:coreProperties>
</file>