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453" r:id="rId4"/>
    <p:sldId id="451" r:id="rId5"/>
    <p:sldId id="454" r:id="rId6"/>
    <p:sldId id="450" r:id="rId7"/>
    <p:sldId id="455" r:id="rId8"/>
    <p:sldId id="452" r:id="rId9"/>
  </p:sldIdLst>
  <p:sldSz cx="12192000" cy="6858000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8B56B"/>
    <a:srgbClr val="DDC3F3"/>
    <a:srgbClr val="FF9ACD"/>
    <a:srgbClr val="79A905"/>
    <a:srgbClr val="BA86E6"/>
    <a:srgbClr val="4D1979"/>
    <a:srgbClr val="E6E6E6"/>
    <a:srgbClr val="F4F4F4"/>
    <a:srgbClr val="984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2" autoAdjust="0"/>
    <p:restoredTop sz="82925" autoAdjust="0"/>
  </p:normalViewPr>
  <p:slideViewPr>
    <p:cSldViewPr>
      <p:cViewPr varScale="1">
        <p:scale>
          <a:sx n="94" d="100"/>
          <a:sy n="94" d="100"/>
        </p:scale>
        <p:origin x="984" y="120"/>
      </p:cViewPr>
      <p:guideLst>
        <p:guide orient="horz" pos="431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AD1A03-8CA9-4748-A14F-AC23CBA50417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06EDDE2-6327-4383-88C4-ED9E9CBBB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69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09EE1F9-62A2-4269-A05F-AE9F0B1C506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49555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EE1F9-62A2-4269-A05F-AE9F0B1C5060}" type="slidenum">
              <a:rPr lang="en-GB" altLang="zh-CN" smtClean="0"/>
              <a:pPr/>
              <a:t>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4427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EE1F9-62A2-4269-A05F-AE9F0B1C5060}" type="slidenum">
              <a:rPr lang="en-GB" altLang="zh-CN" smtClean="0"/>
              <a:pPr/>
              <a:t>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6414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位实现</a:t>
            </a:r>
            <a:r>
              <a:rPr kumimoji="1" lang="en-US" altLang="zh-CN" dirty="0"/>
              <a:t>+4</a:t>
            </a:r>
            <a:r>
              <a:rPr kumimoji="1" lang="zh-CN" altLang="en-US" dirty="0"/>
              <a:t>位实现</a:t>
            </a:r>
            <a:r>
              <a:rPr kumimoji="1" lang="en-US" altLang="zh-CN" dirty="0"/>
              <a:t>+</a:t>
            </a:r>
            <a:r>
              <a:rPr kumimoji="1" lang="zh-CN" altLang="en-US" dirty="0"/>
              <a:t>运算器实现</a:t>
            </a:r>
            <a:r>
              <a:rPr kumimoji="1" lang="en-US" altLang="zh-CN" dirty="0"/>
              <a:t>+</a:t>
            </a:r>
            <a:r>
              <a:rPr kumimoji="1" lang="zh-CN" altLang="en-US" dirty="0"/>
              <a:t>仿真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EE1F9-62A2-4269-A05F-AE9F0B1C5060}" type="slidenum">
              <a:rPr lang="en-GB" altLang="zh-CN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8446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位实现</a:t>
            </a:r>
            <a:r>
              <a:rPr kumimoji="1" lang="en-US" altLang="zh-CN" dirty="0"/>
              <a:t>+4</a:t>
            </a:r>
            <a:r>
              <a:rPr kumimoji="1" lang="zh-CN" altLang="en-US" dirty="0"/>
              <a:t>位实现</a:t>
            </a:r>
            <a:r>
              <a:rPr kumimoji="1" lang="en-US" altLang="zh-CN" dirty="0"/>
              <a:t>+</a:t>
            </a:r>
            <a:r>
              <a:rPr kumimoji="1" lang="zh-CN" altLang="en-US" dirty="0"/>
              <a:t>运算器实现</a:t>
            </a:r>
            <a:r>
              <a:rPr kumimoji="1" lang="en-US" altLang="zh-CN" dirty="0"/>
              <a:t>+</a:t>
            </a:r>
            <a:r>
              <a:rPr kumimoji="1" lang="zh-CN" altLang="en-US" dirty="0"/>
              <a:t>仿真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EE1F9-62A2-4269-A05F-AE9F0B1C5060}" type="slidenum">
              <a:rPr lang="en-GB" altLang="zh-CN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9700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EE1F9-62A2-4269-A05F-AE9F0B1C5060}" type="slidenum">
              <a:rPr lang="en-GB" altLang="zh-CN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2848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EE1F9-62A2-4269-A05F-AE9F0B1C5060}" type="slidenum">
              <a:rPr lang="en-GB" altLang="zh-CN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0076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EE1F9-62A2-4269-A05F-AE9F0B1C5060}" type="slidenum">
              <a:rPr lang="en-GB" altLang="zh-CN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1951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" y="620"/>
            <a:ext cx="12192005" cy="6884988"/>
            <a:chOff x="0" y="-1"/>
            <a:chExt cx="5760" cy="4337"/>
          </a:xfrm>
        </p:grpSpPr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t="100000" r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4D1979">
                <a:alpha val="53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0" y="16"/>
              <a:ext cx="5737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224" y="-1"/>
              <a:ext cx="1536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3136" cy="432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0" y="4076700"/>
            <a:ext cx="12192000" cy="2781300"/>
            <a:chOff x="0" y="2568"/>
            <a:chExt cx="5760" cy="1752"/>
          </a:xfrm>
        </p:grpSpPr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0" y="415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0" y="2568"/>
              <a:ext cx="5760" cy="1752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0" y="4276"/>
              <a:ext cx="5760" cy="4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351" y="1666878"/>
            <a:ext cx="10363200" cy="14700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altLang="zh-CN" noProof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351" y="3152778"/>
            <a:ext cx="8534400" cy="2047875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altLang="zh-CN" noProof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988907" y="5390466"/>
            <a:ext cx="1308100" cy="30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4465">
            <a:off x="7889965" y="47814"/>
            <a:ext cx="6803649" cy="62099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07435" y="6207695"/>
            <a:ext cx="2304256" cy="561394"/>
            <a:chOff x="755576" y="6207695"/>
            <a:chExt cx="1728192" cy="56139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6309320"/>
              <a:ext cx="1728192" cy="45976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760219" y="6207695"/>
              <a:ext cx="1292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清华大学</a:t>
              </a:r>
              <a:endParaRPr lang="en-US" altLang="zh-CN" sz="12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电机工程与应用技术系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988907" y="5390466"/>
            <a:ext cx="1308100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CDE85-0B22-4C21-BEB5-20FAA37EDEA7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048046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07435" y="6207695"/>
            <a:ext cx="2304256" cy="561394"/>
            <a:chOff x="755576" y="6207695"/>
            <a:chExt cx="1728192" cy="56139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6309320"/>
              <a:ext cx="1728192" cy="45976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760219" y="6207695"/>
              <a:ext cx="1292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清华大学</a:t>
              </a:r>
              <a:endParaRPr lang="en-US" altLang="zh-CN" sz="12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电机工程与应用技术系</a:t>
              </a: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73635" y="0"/>
            <a:ext cx="3018367" cy="6381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6417" y="0"/>
            <a:ext cx="8854016" cy="6381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988907" y="5390466"/>
            <a:ext cx="1308100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5221C-1440-4A98-8E27-72013256D39E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7352074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406402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grpSp>
        <p:nvGrpSpPr>
          <p:cNvPr id="6" name="Rounded Rectangle 10"/>
          <p:cNvGrpSpPr>
            <a:grpSpLocks/>
          </p:cNvGrpSpPr>
          <p:nvPr/>
        </p:nvGrpSpPr>
        <p:grpSpPr bwMode="auto">
          <a:xfrm>
            <a:off x="552451" y="427038"/>
            <a:ext cx="11087100" cy="3121025"/>
            <a:chOff x="261" y="269"/>
            <a:chExt cx="5238" cy="1966"/>
          </a:xfrm>
        </p:grpSpPr>
        <p:pic>
          <p:nvPicPr>
            <p:cNvPr id="7" name="Rounded Rectangle 1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" y="269"/>
              <a:ext cx="5238" cy="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90" y="300"/>
              <a:ext cx="5180" cy="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A6567-C6D8-45F2-BB47-6D8229F85A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342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406402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12" name="Title Placeholder 12"/>
          <p:cNvSpPr>
            <a:spLocks noGrp="1"/>
          </p:cNvSpPr>
          <p:nvPr>
            <p:ph type="title"/>
          </p:nvPr>
        </p:nvSpPr>
        <p:spPr>
          <a:xfrm>
            <a:off x="711202" y="381000"/>
            <a:ext cx="10911417" cy="10509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70984" y="1752603"/>
            <a:ext cx="1091141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54709-EC59-4F32-AE7D-FF43D4E6F1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409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406402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grpSp>
        <p:nvGrpSpPr>
          <p:cNvPr id="5" name="Rounded Rectangle 8"/>
          <p:cNvGrpSpPr>
            <a:grpSpLocks/>
          </p:cNvGrpSpPr>
          <p:nvPr userDrawn="1"/>
        </p:nvGrpSpPr>
        <p:grpSpPr bwMode="auto">
          <a:xfrm>
            <a:off x="552451" y="1219200"/>
            <a:ext cx="11087100" cy="5181600"/>
            <a:chOff x="261" y="269"/>
            <a:chExt cx="5238" cy="3463"/>
          </a:xfrm>
        </p:grpSpPr>
        <p:pic>
          <p:nvPicPr>
            <p:cNvPr id="6" name="Rounded Rectangle 8"/>
            <p:cNvPicPr>
              <a:picLocks noChangeArrowheads="1"/>
            </p:cNvPicPr>
            <p:nvPr/>
          </p:nvPicPr>
          <p:blipFill>
            <a:blip r:embed="rId2">
              <a:lum bright="2000" contrast="2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" y="269"/>
              <a:ext cx="5238" cy="3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85" y="296"/>
              <a:ext cx="5190" cy="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sp>
        <p:nvSpPr>
          <p:cNvPr id="15" name="Title Placeholder 12"/>
          <p:cNvSpPr>
            <a:spLocks noGrp="1"/>
          </p:cNvSpPr>
          <p:nvPr>
            <p:ph type="title"/>
          </p:nvPr>
        </p:nvSpPr>
        <p:spPr>
          <a:xfrm>
            <a:off x="711202" y="381000"/>
            <a:ext cx="10911417" cy="10509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70984" y="1752603"/>
            <a:ext cx="1091141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8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573BF-8D66-4FFA-B768-EF25A76507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14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711202" y="381000"/>
            <a:ext cx="10911417" cy="10509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70984" y="1752603"/>
            <a:ext cx="1091141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3881A-5202-4A84-89A9-D95B616286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646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406402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grpSp>
        <p:nvGrpSpPr>
          <p:cNvPr id="5" name="Rounded Rectangle 8"/>
          <p:cNvGrpSpPr>
            <a:grpSpLocks/>
          </p:cNvGrpSpPr>
          <p:nvPr userDrawn="1"/>
        </p:nvGrpSpPr>
        <p:grpSpPr bwMode="auto">
          <a:xfrm>
            <a:off x="552451" y="1219200"/>
            <a:ext cx="11087100" cy="5181600"/>
            <a:chOff x="261" y="269"/>
            <a:chExt cx="5238" cy="3463"/>
          </a:xfrm>
        </p:grpSpPr>
        <p:pic>
          <p:nvPicPr>
            <p:cNvPr id="6" name="Rounded Rectangle 8"/>
            <p:cNvPicPr>
              <a:picLocks noChangeArrowheads="1"/>
            </p:cNvPicPr>
            <p:nvPr/>
          </p:nvPicPr>
          <p:blipFill>
            <a:blip r:embed="rId2">
              <a:lum bright="2000" contrast="2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" y="269"/>
              <a:ext cx="5238" cy="3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85" y="296"/>
              <a:ext cx="5190" cy="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pic>
        <p:nvPicPr>
          <p:cNvPr id="8" name="Picture 26" descr="51.jpg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57188"/>
            <a:ext cx="143933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 descr="face.jpg"/>
          <p:cNvPicPr preferRelativeResize="0"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68" y="357188"/>
            <a:ext cx="143933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8" descr="yuan2_036.jpg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168" y="357188"/>
            <a:ext cx="143933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9" descr="yuan2_040.jpg"/>
          <p:cNvPicPr preferRelativeResize="0"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357188"/>
            <a:ext cx="143933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70984" y="1752603"/>
            <a:ext cx="1091141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" name="Title Placeholder 12"/>
          <p:cNvSpPr>
            <a:spLocks noGrp="1"/>
          </p:cNvSpPr>
          <p:nvPr>
            <p:ph type="title"/>
          </p:nvPr>
        </p:nvSpPr>
        <p:spPr>
          <a:xfrm>
            <a:off x="711202" y="381000"/>
            <a:ext cx="10911417" cy="10509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CEE46-E2F7-414C-9319-094DD5A0B0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652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406402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grpSp>
        <p:nvGrpSpPr>
          <p:cNvPr id="5" name="Rounded Rectangle 8"/>
          <p:cNvGrpSpPr>
            <a:grpSpLocks/>
          </p:cNvGrpSpPr>
          <p:nvPr userDrawn="1"/>
        </p:nvGrpSpPr>
        <p:grpSpPr bwMode="auto">
          <a:xfrm>
            <a:off x="552451" y="1219200"/>
            <a:ext cx="11087100" cy="5181600"/>
            <a:chOff x="261" y="269"/>
            <a:chExt cx="5238" cy="3463"/>
          </a:xfrm>
        </p:grpSpPr>
        <p:pic>
          <p:nvPicPr>
            <p:cNvPr id="6" name="Rounded Rectangle 8"/>
            <p:cNvPicPr>
              <a:picLocks noChangeArrowheads="1"/>
            </p:cNvPicPr>
            <p:nvPr/>
          </p:nvPicPr>
          <p:blipFill>
            <a:blip r:embed="rId2">
              <a:lum bright="2000" contrast="2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" y="269"/>
              <a:ext cx="5238" cy="3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85" y="296"/>
              <a:ext cx="5190" cy="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pic>
        <p:nvPicPr>
          <p:cNvPr id="8" name="Picture 26" descr="2006421164254.jpg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357188"/>
            <a:ext cx="143933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 descr="2007828203717.jpg"/>
          <p:cNvPicPr preferRelativeResize="0"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668" y="357188"/>
            <a:ext cx="143933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8" descr="200737133317649.jpg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1" y="357188"/>
            <a:ext cx="143933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9" descr="cgzs82.jpg"/>
          <p:cNvPicPr preferRelativeResize="0"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168" y="357188"/>
            <a:ext cx="143933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Placeholder 12"/>
          <p:cNvSpPr>
            <a:spLocks noGrp="1"/>
          </p:cNvSpPr>
          <p:nvPr>
            <p:ph type="title"/>
          </p:nvPr>
        </p:nvSpPr>
        <p:spPr>
          <a:xfrm>
            <a:off x="711202" y="381000"/>
            <a:ext cx="10911417" cy="10509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70984" y="1752603"/>
            <a:ext cx="1091141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2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F0624-B244-4D67-A562-BA5A09BE39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739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彩色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3"/>
            <a:ext cx="12192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7"/>
          <p:cNvSpPr>
            <a:spLocks noChangeArrowheads="1"/>
          </p:cNvSpPr>
          <p:nvPr userDrawn="1"/>
        </p:nvSpPr>
        <p:spPr bwMode="gray">
          <a:xfrm>
            <a:off x="0" y="0"/>
            <a:ext cx="12192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" name="组合 15"/>
          <p:cNvGrpSpPr>
            <a:grpSpLocks/>
          </p:cNvGrpSpPr>
          <p:nvPr userDrawn="1"/>
        </p:nvGrpSpPr>
        <p:grpSpPr bwMode="auto">
          <a:xfrm>
            <a:off x="2117" y="3"/>
            <a:ext cx="1877483" cy="1255713"/>
            <a:chOff x="4876029" y="1993900"/>
            <a:chExt cx="5029971" cy="4483100"/>
          </a:xfrm>
        </p:grpSpPr>
        <p:pic>
          <p:nvPicPr>
            <p:cNvPr id="6" name="Picture 7" descr="artplus_nature_naturalcity42_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029" y="3167064"/>
              <a:ext cx="4414793" cy="2989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2" descr="artplus_nature_naturalcity42_i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6425" y="3352800"/>
              <a:ext cx="1654175" cy="87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artplus_nature_naturalcity42_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248025"/>
              <a:ext cx="1112838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3" descr="artplus_nature_naturalcity42_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275" y="4594225"/>
              <a:ext cx="4911725" cy="188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artplus_nature_naturalcity42_b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888" y="3097213"/>
              <a:ext cx="29718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 descr="artplus_nature_naturalcity42_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993900"/>
              <a:ext cx="1546225" cy="166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 descr="artplus_nature_naturalcity42_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100" y="2862263"/>
              <a:ext cx="623888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" name="直接连接符 12"/>
          <p:cNvCxnSpPr/>
          <p:nvPr userDrawn="1"/>
        </p:nvCxnSpPr>
        <p:spPr>
          <a:xfrm>
            <a:off x="1727200" y="542925"/>
            <a:ext cx="1016000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D9B26-E667-4D9F-AF88-74F136344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421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711202" y="381000"/>
            <a:ext cx="10911417" cy="10509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70984" y="1752603"/>
            <a:ext cx="1091141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8737600" y="6553203"/>
            <a:ext cx="2844800" cy="244475"/>
          </a:xfrm>
        </p:spPr>
        <p:txBody>
          <a:bodyPr/>
          <a:lstStyle>
            <a:lvl1pPr algn="l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FFF97-200D-4EB1-823D-16F9795797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879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51173-8904-4E33-B93A-22DFAD774EEA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6C8A15"/>
              </a:buClr>
              <a:buFont typeface="Wingdings" pitchFamily="2" charset="2"/>
              <a:buChar char="p"/>
              <a:defRPr sz="2000" b="1">
                <a:solidFill>
                  <a:srgbClr val="92781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>
              <a:defRPr sz="1800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1600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1400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1400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129035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0BB4A-A84C-4828-9539-7BEC7D3CF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8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30290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2468" y="992188"/>
            <a:ext cx="5731933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2188"/>
            <a:ext cx="5731933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988907" y="5390466"/>
            <a:ext cx="1308100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1FACF-405A-4256-83BC-AF502E6AFC7B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998608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007435" y="6207695"/>
            <a:ext cx="2304256" cy="561394"/>
            <a:chOff x="755576" y="6207695"/>
            <a:chExt cx="1728192" cy="561394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6309320"/>
              <a:ext cx="1728192" cy="45976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760219" y="6207695"/>
              <a:ext cx="1292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清华大学</a:t>
              </a:r>
              <a:endParaRPr lang="en-US" altLang="zh-CN" sz="12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电机工程与应用技术系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988907" y="5390466"/>
            <a:ext cx="1308100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704C8-7F8B-442C-B422-6EA1360D2D72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919440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435" y="6309323"/>
            <a:ext cx="2304256" cy="4597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988907" y="5390466"/>
            <a:ext cx="1308100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06A18-99E0-462E-802C-FD2D054DA443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4873945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988907" y="5390466"/>
            <a:ext cx="1308100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6A7-D2A5-494E-A072-9DD55627C198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07041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007435" y="6207695"/>
            <a:ext cx="2304256" cy="561394"/>
            <a:chOff x="755576" y="6207695"/>
            <a:chExt cx="1728192" cy="56139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6309320"/>
              <a:ext cx="1728192" cy="45976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760219" y="6207695"/>
              <a:ext cx="1292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清华大学</a:t>
              </a:r>
              <a:endParaRPr lang="en-US" altLang="zh-CN" sz="12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电机工程与应用技术系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988907" y="5390466"/>
            <a:ext cx="1308100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47698-3316-4D83-BD8A-DE9D0B3FF0AF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144531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007435" y="6207695"/>
            <a:ext cx="2304256" cy="561394"/>
            <a:chOff x="755576" y="6207695"/>
            <a:chExt cx="1728192" cy="56139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6309320"/>
              <a:ext cx="1728192" cy="45976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760219" y="6207695"/>
              <a:ext cx="1292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清华大学</a:t>
              </a:r>
              <a:endParaRPr lang="en-US" altLang="zh-CN" sz="12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电机工程与应用技术系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988907" y="5390466"/>
            <a:ext cx="1308100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449F9-17E2-4944-BFB7-98A70A6E3674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27703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0.pn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0" y="4076700"/>
            <a:ext cx="12192000" cy="2781300"/>
            <a:chOff x="0" y="2568"/>
            <a:chExt cx="5760" cy="1752"/>
          </a:xfrm>
        </p:grpSpPr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415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2568"/>
              <a:ext cx="5760" cy="1752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28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0" y="4276"/>
              <a:ext cx="5760" cy="4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35" y="17562"/>
            <a:ext cx="1207558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2468" y="992188"/>
            <a:ext cx="11667067" cy="538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0184" y="6413500"/>
            <a:ext cx="7120467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spc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3484" y="6413500"/>
            <a:ext cx="1581149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C0F46B-58C1-4750-812E-0437BCD043C7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  <p:sp>
        <p:nvSpPr>
          <p:cNvPr id="75" name="Rectangle 141"/>
          <p:cNvSpPr>
            <a:spLocks noChangeArrowheads="1"/>
          </p:cNvSpPr>
          <p:nvPr userDrawn="1"/>
        </p:nvSpPr>
        <p:spPr bwMode="auto">
          <a:xfrm>
            <a:off x="0" y="-20896"/>
            <a:ext cx="12192000" cy="857608"/>
          </a:xfrm>
          <a:prstGeom prst="rect">
            <a:avLst/>
          </a:prstGeom>
          <a:gradFill rotWithShape="1">
            <a:gsLst>
              <a:gs pos="0">
                <a:srgbClr val="4D1979">
                  <a:gamma/>
                  <a:shade val="65882"/>
                  <a:invGamma/>
                </a:srgbClr>
              </a:gs>
              <a:gs pos="100000">
                <a:srgbClr val="4D197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Rectangle 142"/>
          <p:cNvSpPr>
            <a:spLocks noChangeArrowheads="1"/>
          </p:cNvSpPr>
          <p:nvPr userDrawn="1"/>
        </p:nvSpPr>
        <p:spPr bwMode="auto">
          <a:xfrm rot="10800000">
            <a:off x="0" y="803275"/>
            <a:ext cx="12192000" cy="2222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  <a:alpha val="0"/>
                </a:schemeClr>
              </a:gs>
              <a:gs pos="100000">
                <a:schemeClr val="bg2">
                  <a:alpha val="3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Rectangle 145"/>
          <p:cNvSpPr>
            <a:spLocks noChangeArrowheads="1"/>
          </p:cNvSpPr>
          <p:nvPr userDrawn="1"/>
        </p:nvSpPr>
        <p:spPr bwMode="auto">
          <a:xfrm>
            <a:off x="0" y="17562"/>
            <a:ext cx="12192000" cy="260350"/>
          </a:xfrm>
          <a:prstGeom prst="rect">
            <a:avLst/>
          </a:prstGeom>
          <a:gradFill rotWithShape="1"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Rectangle 144"/>
          <p:cNvSpPr>
            <a:spLocks noChangeArrowheads="1"/>
          </p:cNvSpPr>
          <p:nvPr userDrawn="1"/>
        </p:nvSpPr>
        <p:spPr bwMode="auto">
          <a:xfrm>
            <a:off x="0" y="766862"/>
            <a:ext cx="12192000" cy="69850"/>
          </a:xfrm>
          <a:prstGeom prst="rect">
            <a:avLst/>
          </a:prstGeom>
          <a:gradFill rotWithShape="1">
            <a:gsLst>
              <a:gs pos="0">
                <a:srgbClr val="C9E576"/>
              </a:gs>
              <a:gs pos="100000">
                <a:srgbClr val="97C52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13" cstate="print">
            <a:clrChange>
              <a:clrFrom>
                <a:srgbClr val="FFFFFF">
                  <a:alpha val="50196"/>
                </a:srgbClr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3" r="31890" b="37002"/>
          <a:stretch/>
        </p:blipFill>
        <p:spPr>
          <a:xfrm>
            <a:off x="10920536" y="-20896"/>
            <a:ext cx="1271464" cy="7877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C13269-54B7-6846-B51A-677FC723C74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7" y="6021288"/>
            <a:ext cx="4029207" cy="72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2" y="328613"/>
            <a:ext cx="11377084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grpSp>
        <p:nvGrpSpPr>
          <p:cNvPr id="1027" name="Rounded Rectangle 8"/>
          <p:cNvGrpSpPr>
            <a:grpSpLocks/>
          </p:cNvGrpSpPr>
          <p:nvPr/>
        </p:nvGrpSpPr>
        <p:grpSpPr bwMode="auto">
          <a:xfrm>
            <a:off x="552451" y="1219200"/>
            <a:ext cx="11087100" cy="5181600"/>
            <a:chOff x="261" y="269"/>
            <a:chExt cx="5238" cy="3463"/>
          </a:xfrm>
        </p:grpSpPr>
        <p:pic>
          <p:nvPicPr>
            <p:cNvPr id="1037" name="Rounded Rectangle 8"/>
            <p:cNvPicPr>
              <a:picLocks noChangeArrowheads="1"/>
            </p:cNvPicPr>
            <p:nvPr/>
          </p:nvPicPr>
          <p:blipFill>
            <a:blip r:embed="rId11">
              <a:lum bright="2000" contrast="2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" y="269"/>
              <a:ext cx="5238" cy="3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8" name="Text Box 4"/>
            <p:cNvSpPr txBox="1">
              <a:spLocks noChangeArrowheads="1"/>
            </p:cNvSpPr>
            <p:nvPr/>
          </p:nvSpPr>
          <p:spPr bwMode="auto">
            <a:xfrm>
              <a:off x="285" y="296"/>
              <a:ext cx="5190" cy="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711202" y="381000"/>
            <a:ext cx="10911417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70984" y="1752603"/>
            <a:ext cx="10911416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551" y="6111878"/>
            <a:ext cx="3048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A7A399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551" y="6111878"/>
            <a:ext cx="3048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solidFill>
                  <a:srgbClr val="A7A399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551" y="6111878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A7A399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D8D4184-54E8-4919-9427-D242B52CC0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12" descr="200511282899_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2" y="390525"/>
            <a:ext cx="147108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4" descr="bluegene_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67" y="390525"/>
            <a:ext cx="1471084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图片 22" descr="695570dn2_079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33" y="390525"/>
            <a:ext cx="1390651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图片 23" descr="411128tx2_03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3" y="390525"/>
            <a:ext cx="153458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82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3DA28-D893-4F68-8B6F-9AB8153DD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EDA</a:t>
            </a:r>
            <a:r>
              <a:rPr lang="zh-CN" altLang="en-US" sz="4800" dirty="0"/>
              <a:t>实验</a:t>
            </a:r>
            <a:r>
              <a:rPr lang="en-US" altLang="zh-CN" sz="4800" dirty="0"/>
              <a:t>3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6EB371-B262-A547-91C3-569D9FE075CB}"/>
              </a:ext>
            </a:extLst>
          </p:cNvPr>
          <p:cNvSpPr txBox="1"/>
          <p:nvPr/>
        </p:nvSpPr>
        <p:spPr>
          <a:xfrm>
            <a:off x="167487" y="33569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OPPOSans M" panose="00020600040101010101" pitchFamily="18" charset="-122"/>
                <a:ea typeface="思源黑体 CN Bold" panose="020B0800000000000000"/>
                <a:cs typeface="OPPOSans M" panose="00020600040101010101" pitchFamily="18" charset="-122"/>
              </a:rPr>
              <a:t>2024-2025</a:t>
            </a:r>
            <a:r>
              <a:rPr lang="zh-CN" altLang="en-US" sz="2800" dirty="0">
                <a:solidFill>
                  <a:schemeClr val="bg1"/>
                </a:solidFill>
                <a:latin typeface="OPPOSans M" panose="00020600040101010101" pitchFamily="18" charset="-122"/>
                <a:ea typeface="思源黑体 CN Bold" panose="020B0800000000000000"/>
                <a:cs typeface="OPPOSans M" panose="00020600040101010101" pitchFamily="18" charset="-122"/>
              </a:rPr>
              <a:t>年秋</a:t>
            </a:r>
          </a:p>
        </p:txBody>
      </p:sp>
    </p:spTree>
    <p:extLst>
      <p:ext uri="{BB962C8B-B14F-4D97-AF65-F5344CB8AC3E}">
        <p14:creationId xmlns:p14="http://schemas.microsoft.com/office/powerpoint/2010/main" val="544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0B9D8B-FA88-6B4C-8F6A-E7886E6B57BC}"/>
              </a:ext>
            </a:extLst>
          </p:cNvPr>
          <p:cNvSpPr txBox="1"/>
          <p:nvPr/>
        </p:nvSpPr>
        <p:spPr>
          <a:xfrm>
            <a:off x="263352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实验内容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05B15E-6DED-3A44-9C7C-F4E72F6827FD}"/>
              </a:ext>
            </a:extLst>
          </p:cNvPr>
          <p:cNvSpPr txBox="1"/>
          <p:nvPr/>
        </p:nvSpPr>
        <p:spPr>
          <a:xfrm>
            <a:off x="900208" y="908720"/>
            <a:ext cx="112917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第</a:t>
            </a:r>
            <a:r>
              <a:rPr lang="en-US" altLang="zh-CN" sz="2800" dirty="0"/>
              <a:t>14</a:t>
            </a:r>
            <a:r>
              <a:rPr lang="zh-CN" altLang="en-US" sz="2800" dirty="0"/>
              <a:t>周</a:t>
            </a:r>
            <a:endParaRPr lang="en-US" altLang="zh-CN" sz="2800" dirty="0"/>
          </a:p>
          <a:p>
            <a:r>
              <a:rPr lang="zh-CN" altLang="en-US" sz="2800" dirty="0"/>
              <a:t>矩阵键盘的输入电路的设计、仿真与下载</a:t>
            </a: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r>
              <a:rPr lang="zh-CN" altLang="en-US" sz="2800" dirty="0"/>
              <a:t>第</a:t>
            </a:r>
            <a:r>
              <a:rPr lang="en-US" altLang="zh-CN" sz="2800" dirty="0"/>
              <a:t>16</a:t>
            </a:r>
            <a:r>
              <a:rPr lang="zh-CN" altLang="en-US" sz="2800" dirty="0"/>
              <a:t>周</a:t>
            </a:r>
            <a:endParaRPr lang="en-US" altLang="zh-CN" sz="2800" dirty="0"/>
          </a:p>
          <a:p>
            <a:r>
              <a:rPr lang="zh-CN" altLang="en-US" sz="2800" dirty="0"/>
              <a:t>投币式手机充电仪的设计、仿真与下载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第</a:t>
            </a:r>
            <a:r>
              <a:rPr lang="en-US" altLang="zh-CN" sz="2800" dirty="0"/>
              <a:t>16</a:t>
            </a:r>
            <a:r>
              <a:rPr lang="zh-CN" altLang="en-US" sz="2800" dirty="0"/>
              <a:t>周内容提前完成可以在第</a:t>
            </a:r>
            <a:r>
              <a:rPr lang="en-US" altLang="zh-CN" sz="2800" dirty="0"/>
              <a:t>14</a:t>
            </a:r>
            <a:r>
              <a:rPr lang="zh-CN" altLang="en-US" sz="2800" dirty="0"/>
              <a:t>周提前验收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建议课前基本完成，上课时答疑与验收。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r>
              <a:rPr lang="zh-CN" altLang="en-US" sz="2800" dirty="0"/>
              <a:t>注意：</a:t>
            </a:r>
            <a:r>
              <a:rPr lang="zh-CN" altLang="en-US" sz="2800" b="1" dirty="0">
                <a:solidFill>
                  <a:srgbClr val="C00000"/>
                </a:solidFill>
                <a:effectLst/>
                <a:latin typeface="Helvetica" pitchFamily="2" charset="0"/>
              </a:rPr>
              <a:t>课上随时可以答疑，但每人只有一次验收机会。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5370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0B9D8B-FA88-6B4C-8F6A-E7886E6B57BC}"/>
              </a:ext>
            </a:extLst>
          </p:cNvPr>
          <p:cNvSpPr txBox="1"/>
          <p:nvPr/>
        </p:nvSpPr>
        <p:spPr>
          <a:xfrm>
            <a:off x="263352" y="0"/>
            <a:ext cx="698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第</a:t>
            </a:r>
            <a:r>
              <a:rPr kumimoji="1" lang="en-US" altLang="zh-CN" sz="3600" dirty="0">
                <a:solidFill>
                  <a:schemeClr val="bg1"/>
                </a:solidFill>
              </a:rPr>
              <a:t>14</a:t>
            </a:r>
            <a:r>
              <a:rPr kumimoji="1" lang="zh-CN" altLang="en-US" sz="3600" dirty="0">
                <a:solidFill>
                  <a:schemeClr val="bg1"/>
                </a:solidFill>
              </a:rPr>
              <a:t>周 </a:t>
            </a:r>
            <a:r>
              <a:rPr kumimoji="1" lang="en-US" altLang="zh-CN" sz="3600" dirty="0">
                <a:solidFill>
                  <a:schemeClr val="bg1"/>
                </a:solidFill>
              </a:rPr>
              <a:t>-</a:t>
            </a:r>
            <a:r>
              <a:rPr kumimoji="1" lang="zh-CN" altLang="en-US" sz="3600" dirty="0">
                <a:solidFill>
                  <a:schemeClr val="bg1"/>
                </a:solidFill>
              </a:rPr>
              <a:t>验收注意事项与细节要求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22AAB2-205A-A946-AFF0-43F1B50914E3}"/>
              </a:ext>
            </a:extLst>
          </p:cNvPr>
          <p:cNvSpPr txBox="1"/>
          <p:nvPr/>
        </p:nvSpPr>
        <p:spPr>
          <a:xfrm>
            <a:off x="849618" y="1153183"/>
            <a:ext cx="986509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键盘功能验收要求：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刚上电时，数码管显示“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灭灭”；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数码管的右两位始终熄灭，左两位根据按键滚动显示，如：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按下第一个按键，如“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，数码管显示“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灭灭”；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按下第二个按键，如“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4”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，数码管显示“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灭灭”；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按下第三个按键，如“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2”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，数码管显示“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灭灭”；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按下第四个按键，如“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f”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，数码管显示“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2F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灭灭”；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键盘仿真验收要求：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要求可以仿真验收现场指定的按键的正常按键、长按键和抖动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6388D8-D3DC-C044-9A71-BCAD473459C1}"/>
              </a:ext>
            </a:extLst>
          </p:cNvPr>
          <p:cNvSpPr txBox="1"/>
          <p:nvPr/>
        </p:nvSpPr>
        <p:spPr>
          <a:xfrm>
            <a:off x="849618" y="5477162"/>
            <a:ext cx="9865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验收准备工作：下载好程序，打开顶层原理图（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BDF/RTL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），运行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modelsim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71096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0B9D8B-FA88-6B4C-8F6A-E7886E6B57BC}"/>
              </a:ext>
            </a:extLst>
          </p:cNvPr>
          <p:cNvSpPr txBox="1"/>
          <p:nvPr/>
        </p:nvSpPr>
        <p:spPr>
          <a:xfrm>
            <a:off x="263352" y="0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第</a:t>
            </a:r>
            <a:r>
              <a:rPr kumimoji="1" lang="en-US" altLang="zh-CN" sz="3600" dirty="0">
                <a:solidFill>
                  <a:schemeClr val="bg1"/>
                </a:solidFill>
              </a:rPr>
              <a:t>14</a:t>
            </a:r>
            <a:r>
              <a:rPr kumimoji="1" lang="zh-CN" altLang="en-US" sz="3600" dirty="0">
                <a:solidFill>
                  <a:schemeClr val="bg1"/>
                </a:solidFill>
              </a:rPr>
              <a:t>周 </a:t>
            </a:r>
            <a:r>
              <a:rPr kumimoji="1" lang="en-US" altLang="zh-CN" sz="3600" dirty="0">
                <a:solidFill>
                  <a:schemeClr val="bg1"/>
                </a:solidFill>
              </a:rPr>
              <a:t>–</a:t>
            </a:r>
            <a:r>
              <a:rPr kumimoji="1" lang="zh-CN" altLang="en-US" sz="3600" dirty="0">
                <a:solidFill>
                  <a:schemeClr val="bg1"/>
                </a:solidFill>
              </a:rPr>
              <a:t> 验收注意事项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22AAB2-205A-A946-AFF0-43F1B50914E3}"/>
              </a:ext>
            </a:extLst>
          </p:cNvPr>
          <p:cNvSpPr txBox="1"/>
          <p:nvPr/>
        </p:nvSpPr>
        <p:spPr>
          <a:xfrm>
            <a:off x="1163452" y="7389440"/>
            <a:ext cx="9865096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防抖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。需要对于键盘的机械抖动进行防抖处理：保证按下或抬起一个按键的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过程中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，只会出现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一个数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长按键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。需要处理长时间按住一个键的情况：可以从按下到抬起，无论过多长时间，只会输入一个数；也可以按下后每隔一小段人为指定的时间，就输入一个数；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仿真设置需要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符合真实情况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，如一般单次只会按下一个按键、单次按键会持续一定数量的时钟周期。抖动和长按键也需要仿真，并且需要符合物理真实情况（键盘的机械抖动时间一般为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5ms~10ms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）；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要求可以指定被仿真的按键，验收时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可能会要求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现场改动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仿真的按键；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如果做完了整个实验，则验收具体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直接按照第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周进行。键盘部分仍需进行仿真，仍需注意关于键盘的验收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事项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52FEB-95C2-6947-911D-88743A47D5AF}"/>
              </a:ext>
            </a:extLst>
          </p:cNvPr>
          <p:cNvSpPr txBox="1"/>
          <p:nvPr/>
        </p:nvSpPr>
        <p:spPr>
          <a:xfrm>
            <a:off x="983432" y="1268760"/>
            <a:ext cx="98650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分频器和显示电路之前已完成，不做验收；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键盘设计需要考虑防抖和长按键，具体如下：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防抖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。需要对于键盘的机械抖动进行防抖处理：保证按下或抬起一个按键的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过程中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，只会出现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一个数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长按键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需要处理长时间按住一个键的情况：可以从按下到抬起，无论过多长时间，只会输入一个数；也可以按下后每隔一小段人为指定的时间，就输入一个数；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键盘仿真要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符合实际情况，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具体如下：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3.1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一般单次只会按下一个按键、单次按键会持续一定数量的时钟周期。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3.2.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抖动和长按键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仿真需要符合物理真实情况（键盘的机械抖动时间一般为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5ms~10ms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3.3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要求可以指定仿真的按键，验收时可能会现场要求改动仿真文件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如果做完了整个实验，则验收具体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直接按照第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周进行。键盘部分仍需进行仿真，仍需注意关于键盘的验收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事项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6724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0B9D8B-FA88-6B4C-8F6A-E7886E6B57BC}"/>
              </a:ext>
            </a:extLst>
          </p:cNvPr>
          <p:cNvSpPr txBox="1"/>
          <p:nvPr/>
        </p:nvSpPr>
        <p:spPr>
          <a:xfrm>
            <a:off x="191344" y="16835"/>
            <a:ext cx="767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第</a:t>
            </a:r>
            <a:r>
              <a:rPr kumimoji="1" lang="en-US" altLang="zh-CN" sz="3600" dirty="0">
                <a:solidFill>
                  <a:schemeClr val="bg1"/>
                </a:solidFill>
              </a:rPr>
              <a:t>16</a:t>
            </a:r>
            <a:r>
              <a:rPr kumimoji="1" lang="zh-CN" altLang="en-US" sz="3600" dirty="0">
                <a:solidFill>
                  <a:schemeClr val="bg1"/>
                </a:solidFill>
              </a:rPr>
              <a:t>周 </a:t>
            </a:r>
            <a:r>
              <a:rPr kumimoji="1" lang="en-US" altLang="zh-CN" sz="3600" dirty="0">
                <a:solidFill>
                  <a:schemeClr val="bg1"/>
                </a:solidFill>
              </a:rPr>
              <a:t>–</a:t>
            </a:r>
            <a:r>
              <a:rPr kumimoji="1" lang="zh-CN" altLang="en-US" sz="3600" dirty="0">
                <a:solidFill>
                  <a:schemeClr val="bg1"/>
                </a:solidFill>
              </a:rPr>
              <a:t> 投币式手机充电仪具体说明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4AC774-D8EE-7641-AACE-E3487B21F373}"/>
              </a:ext>
            </a:extLst>
          </p:cNvPr>
          <p:cNvSpPr txBox="1"/>
          <p:nvPr/>
        </p:nvSpPr>
        <p:spPr>
          <a:xfrm>
            <a:off x="1055440" y="1196752"/>
            <a:ext cx="9153939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初始状态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刚上电时即进入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初始状态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初始状态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下必须保持数码管显示全灭，只有按下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键才进入准备投币状态（“开始状态”）。计时结束或清零后，若无其他操作，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秒后跳回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初始状态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数码管显示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投币状态下，投币（即按下数字键）时，左侧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位数码管实时显示投入金额，右侧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位数码管实时显示充电时间，即两倍的投入金额，两者不应该有明显的时间差。同时，投入金额显示不超过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，充电时间显示不超过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为节省时间，也可按半秒进行倒计时。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同步电路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按照实验要求，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整个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电路应该设计为同步电路而不是异步电路。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状态机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必须使用状态机设计控制电路。实验说明中状态机实现是指控制电路的状态机，不是指键盘扫描或者其它电路的状态机。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标准接口设计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接口标准设计是指电路主要功能模块划分为键盘输入、控制电路和数码显示电路，其它例如分频等作为辅助电路，每一部分模块都能实现该部分完整功能，可以随意修改或者调用。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选做部分的音乐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要求可以听出简单的旋律且没有明显的刺耳声音即可，音乐的结束应当与回到初始状态同步。</a:t>
            </a:r>
          </a:p>
        </p:txBody>
      </p:sp>
    </p:spTree>
    <p:extLst>
      <p:ext uri="{BB962C8B-B14F-4D97-AF65-F5344CB8AC3E}">
        <p14:creationId xmlns:p14="http://schemas.microsoft.com/office/powerpoint/2010/main" val="2922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0B9D8B-FA88-6B4C-8F6A-E7886E6B57BC}"/>
              </a:ext>
            </a:extLst>
          </p:cNvPr>
          <p:cNvSpPr txBox="1"/>
          <p:nvPr/>
        </p:nvSpPr>
        <p:spPr>
          <a:xfrm>
            <a:off x="191344" y="35834"/>
            <a:ext cx="808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第</a:t>
            </a:r>
            <a:r>
              <a:rPr kumimoji="1" lang="en-US" altLang="zh-CN" sz="3600" dirty="0">
                <a:solidFill>
                  <a:schemeClr val="bg1"/>
                </a:solidFill>
              </a:rPr>
              <a:t>16</a:t>
            </a:r>
            <a:r>
              <a:rPr kumimoji="1" lang="zh-CN" altLang="en-US" sz="3600" dirty="0">
                <a:solidFill>
                  <a:schemeClr val="bg1"/>
                </a:solidFill>
              </a:rPr>
              <a:t>周 </a:t>
            </a:r>
            <a:r>
              <a:rPr kumimoji="1" lang="en-US" altLang="zh-CN" sz="3600" dirty="0">
                <a:solidFill>
                  <a:schemeClr val="bg1"/>
                </a:solidFill>
              </a:rPr>
              <a:t>–</a:t>
            </a:r>
            <a:r>
              <a:rPr kumimoji="1" lang="zh-CN" altLang="en-US" sz="3600" dirty="0">
                <a:solidFill>
                  <a:schemeClr val="bg1"/>
                </a:solidFill>
              </a:rPr>
              <a:t> 投币式手机充电仪 </a:t>
            </a:r>
            <a:r>
              <a:rPr kumimoji="1" lang="en-US" altLang="zh-CN" sz="3600" dirty="0">
                <a:solidFill>
                  <a:schemeClr val="bg1"/>
                </a:solidFill>
              </a:rPr>
              <a:t>-</a:t>
            </a:r>
            <a:r>
              <a:rPr kumimoji="1" lang="zh-CN" altLang="en-US" sz="3600" dirty="0">
                <a:solidFill>
                  <a:schemeClr val="bg1"/>
                </a:solidFill>
              </a:rPr>
              <a:t> 注意事项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4AC774-D8EE-7641-AACE-E3487B21F373}"/>
              </a:ext>
            </a:extLst>
          </p:cNvPr>
          <p:cNvSpPr txBox="1"/>
          <p:nvPr/>
        </p:nvSpPr>
        <p:spPr>
          <a:xfrm>
            <a:off x="695400" y="2113185"/>
            <a:ext cx="10801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验收实际功能时，按作业要求进行，展示【完整流程】。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控制电路模块的时序仿真。控制电路模块主要包括两个部分内容：模拟一次完整操作流程和按要求设置输入输出。模拟一次完整操作流程即模拟系统从开始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输入数字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清零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输入数字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确定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计时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过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秒自动关闭的完整流程，需要最后看到灭灯信号。按要求设置输入输出：控制电路的仿真输入为按键的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编码值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，输出应该为投币机应该输出的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金额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时间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3.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顶层原理图模块划分应当清晰合理，原理图解释清晰，能够正确清晰地回答助教的提问。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4.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电路的设计应该为同步而非异步电路：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）总的电路图当中每个模块的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clk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激励都是经过晶振分频得到的；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）在涉及到时序的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always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语句只能由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clk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或者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reset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触发，不能出现其他的逻辑量。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5.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本次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EDA3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的验收将严格控制时间，且每人只进行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次验收。请务必按照验收要求，准备好所有已实现的功能和仿真波形，否则认为未完成任务。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坚决杜绝抄袭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>
              <a:spcBef>
                <a:spcPts val="600"/>
              </a:spcBef>
            </a:pPr>
            <a:endParaRPr lang="zh-CN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84411F-7C96-9244-9E6D-A8FD9B511F99}"/>
              </a:ext>
            </a:extLst>
          </p:cNvPr>
          <p:cNvSpPr txBox="1"/>
          <p:nvPr/>
        </p:nvSpPr>
        <p:spPr>
          <a:xfrm>
            <a:off x="344387" y="1095291"/>
            <a:ext cx="11503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验收前请【提前】下载好程序并打开控制电路的仿真、状态转换图、顶层原理图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顶层代码，会依次进行功能、仿真、状态机、顶层原理图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顶层代码、部分代码的查验。</a:t>
            </a:r>
          </a:p>
        </p:txBody>
      </p:sp>
    </p:spTree>
    <p:extLst>
      <p:ext uri="{BB962C8B-B14F-4D97-AF65-F5344CB8AC3E}">
        <p14:creationId xmlns:p14="http://schemas.microsoft.com/office/powerpoint/2010/main" val="27057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1504783-C74C-014D-8905-2F8D46044656}"/>
              </a:ext>
            </a:extLst>
          </p:cNvPr>
          <p:cNvSpPr txBox="1"/>
          <p:nvPr/>
        </p:nvSpPr>
        <p:spPr>
          <a:xfrm>
            <a:off x="263352" y="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其他注意事项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E9B7C9-4427-3D4B-B61F-669151BBD2DD}"/>
              </a:ext>
            </a:extLst>
          </p:cNvPr>
          <p:cNvSpPr txBox="1"/>
          <p:nvPr/>
        </p:nvSpPr>
        <p:spPr>
          <a:xfrm>
            <a:off x="551384" y="4168244"/>
            <a:ext cx="9937104" cy="1682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 </a:t>
            </a:r>
            <a:r>
              <a:rPr lang="zh-CN" altLang="en-US" sz="2400" dirty="0"/>
              <a:t>报告中不应大段粘贴代码，如有认为需要解释的部分，可以摘录一两段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 </a:t>
            </a:r>
            <a:r>
              <a:rPr lang="zh-CN" altLang="en-US" sz="2400" dirty="0"/>
              <a:t>报告中的原理图与仿真图均需要附带</a:t>
            </a:r>
            <a:r>
              <a:rPr lang="zh-CN" altLang="en-US" sz="2400" dirty="0">
                <a:solidFill>
                  <a:srgbClr val="C00000"/>
                </a:solidFill>
              </a:rPr>
              <a:t>适当解释说明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3 </a:t>
            </a:r>
            <a:r>
              <a:rPr lang="zh-CN" altLang="en-US" sz="2400" dirty="0"/>
              <a:t>报告不限字数，</a:t>
            </a:r>
            <a:r>
              <a:rPr lang="zh-CN" altLang="en-US" sz="2400" dirty="0">
                <a:solidFill>
                  <a:srgbClr val="C00000"/>
                </a:solidFill>
              </a:rPr>
              <a:t>严禁抄袭借鉴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ABC059-3398-6F44-962B-FE61A3FD09BA}"/>
              </a:ext>
            </a:extLst>
          </p:cNvPr>
          <p:cNvSpPr txBox="1"/>
          <p:nvPr/>
        </p:nvSpPr>
        <p:spPr>
          <a:xfrm>
            <a:off x="551384" y="3645024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关于报告</a:t>
            </a:r>
            <a:endParaRPr lang="en-US" altLang="zh-CN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AD6238-652E-E444-B621-4FF46FD355B1}"/>
              </a:ext>
            </a:extLst>
          </p:cNvPr>
          <p:cNvSpPr txBox="1"/>
          <p:nvPr/>
        </p:nvSpPr>
        <p:spPr>
          <a:xfrm>
            <a:off x="551384" y="1169551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验收</a:t>
            </a:r>
            <a:endParaRPr lang="en-US" altLang="zh-CN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2A7C38-0463-964D-B9D5-4F4CDCB84539}"/>
              </a:ext>
            </a:extLst>
          </p:cNvPr>
          <p:cNvSpPr txBox="1"/>
          <p:nvPr/>
        </p:nvSpPr>
        <p:spPr>
          <a:xfrm>
            <a:off x="551384" y="1728470"/>
            <a:ext cx="9145016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 第</a:t>
            </a:r>
            <a:r>
              <a:rPr lang="en-US" altLang="zh-CN" sz="2400" dirty="0"/>
              <a:t>14</a:t>
            </a:r>
            <a:r>
              <a:rPr lang="zh-CN" altLang="en-US" sz="2400" dirty="0"/>
              <a:t>周实验内容请当周验收；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 第</a:t>
            </a:r>
            <a:r>
              <a:rPr lang="en-US" altLang="zh-CN" sz="2400" dirty="0"/>
              <a:t>16</a:t>
            </a:r>
            <a:r>
              <a:rPr lang="zh-CN" altLang="en-US" sz="2400" dirty="0"/>
              <a:t>周实验内容可以提前验收；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EDA</a:t>
            </a:r>
            <a:r>
              <a:rPr lang="zh-CN" altLang="en-US" sz="2400" dirty="0"/>
              <a:t>内容需要提前准备，课上答疑</a:t>
            </a:r>
            <a:r>
              <a:rPr lang="en-US" altLang="zh-CN" sz="2400" dirty="0"/>
              <a:t>/</a:t>
            </a:r>
            <a:r>
              <a:rPr lang="zh-CN" altLang="en-US" sz="2400" dirty="0"/>
              <a:t>验收。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88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cout-PowerPoint-template">
  <a:themeElements>
    <a:clrScheme name="Office 主题​​ 14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4D1979"/>
      </a:accent1>
      <a:accent2>
        <a:srgbClr val="97C523"/>
      </a:accent2>
      <a:accent3>
        <a:srgbClr val="FFFFFF"/>
      </a:accent3>
      <a:accent4>
        <a:srgbClr val="000000"/>
      </a:accent4>
      <a:accent5>
        <a:srgbClr val="B2ABBE"/>
      </a:accent5>
      <a:accent6>
        <a:srgbClr val="88B21F"/>
      </a:accent6>
      <a:hlink>
        <a:srgbClr val="C9E576"/>
      </a:hlink>
      <a:folHlink>
        <a:srgbClr val="DDDDDD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智能电网发展模式与实施方案">
  <a:themeElements>
    <a:clrScheme name="智能电网发展模式与实施方案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FF9900"/>
      </a:hlink>
      <a:folHlink>
        <a:srgbClr val="3B3B3B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>
    <a:extraClrScheme>
      <a:clrScheme name="Aspect 1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FFFFFF"/>
        </a:hlink>
        <a:folHlink>
          <a:srgbClr val="9898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 2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003399"/>
        </a:hlink>
        <a:folHlink>
          <a:srgbClr val="9898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 3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669900"/>
        </a:hlink>
        <a:folHlink>
          <a:srgbClr val="9898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智能电网发展模式与实施方案 1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FFFFFF"/>
        </a:hlink>
        <a:folHlink>
          <a:srgbClr val="9898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智能电网发展模式与实施方案 2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003399"/>
        </a:hlink>
        <a:folHlink>
          <a:srgbClr val="9898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智能电网发展模式与实施方案 3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669900"/>
        </a:hlink>
        <a:folHlink>
          <a:srgbClr val="9898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智能电网发展模式与实施方案 4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FF9900"/>
        </a:hlink>
        <a:folHlink>
          <a:srgbClr val="3B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智能电网发展模式与实施方案 5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FF9900"/>
        </a:hlink>
        <a:folHlink>
          <a:srgbClr val="3434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Scout-PowerPoint-template</Template>
  <TotalTime>25277</TotalTime>
  <Words>1352</Words>
  <Application>Microsoft Office PowerPoint</Application>
  <PresentationFormat>宽屏</PresentationFormat>
  <Paragraphs>77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OPPOSans M</vt:lpstr>
      <vt:lpstr>等线</vt:lpstr>
      <vt:lpstr>黑体</vt:lpstr>
      <vt:lpstr>思源黑体 CN Bold</vt:lpstr>
      <vt:lpstr>宋体</vt:lpstr>
      <vt:lpstr>微软雅黑</vt:lpstr>
      <vt:lpstr>Arial</vt:lpstr>
      <vt:lpstr>Arial Black</vt:lpstr>
      <vt:lpstr>Calibri</vt:lpstr>
      <vt:lpstr>Helvetica</vt:lpstr>
      <vt:lpstr>Times New Roman</vt:lpstr>
      <vt:lpstr>Verdana</vt:lpstr>
      <vt:lpstr>Wingdings</vt:lpstr>
      <vt:lpstr>Wingdings 2</vt:lpstr>
      <vt:lpstr>Scout-PowerPoint-template</vt:lpstr>
      <vt:lpstr>智能电网发展模式与实施方案</vt:lpstr>
      <vt:lpstr>EDA实验3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THUEEA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Approach for Dynamic Economic Dispatch with Spinning Reserve</dc:title>
  <dc:creator>Lizg</dc:creator>
  <dc:description>Background provided by m62 Visualcommunications, visit www.m62.net for more details</dc:description>
  <cp:lastModifiedBy>chengx</cp:lastModifiedBy>
  <cp:revision>1249</cp:revision>
  <cp:lastPrinted>2015-06-23T23:47:41Z</cp:lastPrinted>
  <dcterms:created xsi:type="dcterms:W3CDTF">2012-10-30T16:03:34Z</dcterms:created>
  <dcterms:modified xsi:type="dcterms:W3CDTF">2024-12-06T05:20:29Z</dcterms:modified>
  <cp:category>Scouts Background</cp:category>
</cp:coreProperties>
</file>