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5143500" cx="9144000"/>
  <p:notesSz cx="6858000" cy="9144000"/>
  <p:embeddedFontLst>
    <p:embeddedFont>
      <p:font typeface="Roboto"/>
      <p:regular r:id="rId34"/>
      <p:bold r:id="rId35"/>
      <p:italic r:id="rId36"/>
      <p:boldItalic r:id="rId37"/>
    </p:embeddedFont>
    <p:embeddedFont>
      <p:font typeface="Nunito"/>
      <p:regular r:id="rId38"/>
      <p:bold r:id="rId39"/>
      <p:italic r:id="rId40"/>
      <p:boldItalic r:id="rId41"/>
    </p:embeddedFont>
    <p:embeddedFont>
      <p:font typeface="Maven Pro"/>
      <p:regular r:id="rId42"/>
      <p:bold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4" roundtripDataSignature="AMtx7mgkPAwH8VWZIvWPRF4byq+djACCI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Nunito-italic.fntdata"/><Relationship Id="rId20" Type="http://schemas.openxmlformats.org/officeDocument/2006/relationships/slide" Target="slides/slide16.xml"/><Relationship Id="rId42" Type="http://schemas.openxmlformats.org/officeDocument/2006/relationships/font" Target="fonts/MavenPro-regular.fntdata"/><Relationship Id="rId41" Type="http://schemas.openxmlformats.org/officeDocument/2006/relationships/font" Target="fonts/Nunito-boldItalic.fntdata"/><Relationship Id="rId22" Type="http://schemas.openxmlformats.org/officeDocument/2006/relationships/slide" Target="slides/slide18.xml"/><Relationship Id="rId44" Type="http://customschemas.google.com/relationships/presentationmetadata" Target="metadata"/><Relationship Id="rId21" Type="http://schemas.openxmlformats.org/officeDocument/2006/relationships/slide" Target="slides/slide17.xml"/><Relationship Id="rId43" Type="http://schemas.openxmlformats.org/officeDocument/2006/relationships/font" Target="fonts/MavenPro-bold.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Roboto-bold.fntdata"/><Relationship Id="rId12" Type="http://schemas.openxmlformats.org/officeDocument/2006/relationships/slide" Target="slides/slide8.xml"/><Relationship Id="rId34" Type="http://schemas.openxmlformats.org/officeDocument/2006/relationships/font" Target="fonts/Roboto-regular.fntdata"/><Relationship Id="rId15" Type="http://schemas.openxmlformats.org/officeDocument/2006/relationships/slide" Target="slides/slide11.xml"/><Relationship Id="rId37" Type="http://schemas.openxmlformats.org/officeDocument/2006/relationships/font" Target="fonts/Roboto-boldItalic.fntdata"/><Relationship Id="rId14" Type="http://schemas.openxmlformats.org/officeDocument/2006/relationships/slide" Target="slides/slide10.xml"/><Relationship Id="rId36" Type="http://schemas.openxmlformats.org/officeDocument/2006/relationships/font" Target="fonts/Roboto-italic.fntdata"/><Relationship Id="rId17" Type="http://schemas.openxmlformats.org/officeDocument/2006/relationships/slide" Target="slides/slide13.xml"/><Relationship Id="rId39" Type="http://schemas.openxmlformats.org/officeDocument/2006/relationships/font" Target="fonts/Nunito-bold.fntdata"/><Relationship Id="rId16" Type="http://schemas.openxmlformats.org/officeDocument/2006/relationships/slide" Target="slides/slide12.xml"/><Relationship Id="rId38" Type="http://schemas.openxmlformats.org/officeDocument/2006/relationships/font" Target="fonts/Nunito-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1pPr>
            <a:lvl2pPr indent="-298450" lvl="1" marL="914400" marR="0" rtl="0" algn="l">
              <a:lnSpc>
                <a:spcPct val="100000"/>
              </a:lnSpc>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2pPr>
            <a:lvl3pPr indent="-298450" lvl="2" marL="1371600" marR="0" rtl="0" algn="l">
              <a:lnSpc>
                <a:spcPct val="100000"/>
              </a:lnSpc>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3pPr>
            <a:lvl4pPr indent="-298450" lvl="3" marL="1828800" marR="0" rtl="0" algn="l">
              <a:lnSpc>
                <a:spcPct val="100000"/>
              </a:lnSpc>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4pPr>
            <a:lvl5pPr indent="-298450" lvl="4" marL="2286000" marR="0" rtl="0" algn="l">
              <a:lnSpc>
                <a:spcPct val="100000"/>
              </a:lnSpc>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298450" lvl="5" marL="2743200" marR="0" rtl="0" algn="l">
              <a:lnSpc>
                <a:spcPct val="100000"/>
              </a:lnSpc>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298450" lvl="6" marL="3200400" marR="0" rtl="0" algn="l">
              <a:lnSpc>
                <a:spcPct val="100000"/>
              </a:lnSpc>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7pPr>
            <a:lvl8pPr indent="-298450" lvl="7" marL="3657600" marR="0" rtl="0" algn="l">
              <a:lnSpc>
                <a:spcPct val="100000"/>
              </a:lnSpc>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8pPr>
            <a:lvl9pPr indent="-298450" lvl="8" marL="4114800" marR="0" rtl="0" algn="l">
              <a:lnSpc>
                <a:spcPct val="100000"/>
              </a:lnSpc>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26962dbbda_2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2" name="Google Shape;402;g126962dbbda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200"/>
              </a:spcBef>
              <a:spcAft>
                <a:spcPts val="0"/>
              </a:spcAft>
              <a:buClr>
                <a:schemeClr val="dk1"/>
              </a:buClr>
              <a:buSzPts val="1100"/>
              <a:buFont typeface="Arial"/>
              <a:buNone/>
            </a:pPr>
            <a:r>
              <a:t/>
            </a:r>
            <a:endParaRPr sz="1300">
              <a:latin typeface="Nunito"/>
              <a:ea typeface="Nunito"/>
              <a:cs typeface="Nunito"/>
              <a:sym typeface="Nunito"/>
            </a:endParaRPr>
          </a:p>
          <a:p>
            <a:pPr indent="0" lvl="0" marL="0" marR="0" rtl="0" algn="l">
              <a:lnSpc>
                <a:spcPct val="100000"/>
              </a:lnSpc>
              <a:spcBef>
                <a:spcPts val="1200"/>
              </a:spcBef>
              <a:spcAft>
                <a:spcPts val="0"/>
              </a:spcAft>
              <a:buClr>
                <a:schemeClr val="dk1"/>
              </a:buClr>
              <a:buSzPts val="1100"/>
              <a:buFont typeface="Arial"/>
              <a:buNone/>
            </a:pPr>
            <a:r>
              <a:t/>
            </a:r>
            <a:endParaRPr/>
          </a:p>
          <a:p>
            <a:pPr indent="0" lvl="0" marL="0" rtl="0" algn="l">
              <a:lnSpc>
                <a:spcPct val="150000"/>
              </a:lnSpc>
              <a:spcBef>
                <a:spcPts val="1200"/>
              </a:spcBef>
              <a:spcAft>
                <a:spcPts val="0"/>
              </a:spcAft>
              <a:buClr>
                <a:schemeClr val="dk1"/>
              </a:buClr>
              <a:buSzPts val="1100"/>
              <a:buFont typeface="Arial"/>
              <a:buNone/>
            </a:pPr>
            <a:r>
              <a:rPr lang="en" sz="1300">
                <a:latin typeface="Nunito"/>
                <a:ea typeface="Nunito"/>
                <a:cs typeface="Nunito"/>
                <a:sym typeface="Nunito"/>
              </a:rPr>
              <a:t>Silhouette method computes silhouette coefficients of each point and average it out for all the samples to get the silhouette score. This measure how much a point is similar to its own cluster compared to other clusters. Using this method, we got some ideas about how k value effects our clustering result.</a:t>
            </a:r>
            <a:endParaRPr sz="1300">
              <a:latin typeface="Nunito"/>
              <a:ea typeface="Nunito"/>
              <a:cs typeface="Nunito"/>
              <a:sym typeface="Nunito"/>
            </a:endParaRPr>
          </a:p>
          <a:p>
            <a:pPr indent="0" lvl="0" marL="0" marR="0" rtl="0" algn="l">
              <a:lnSpc>
                <a:spcPct val="100000"/>
              </a:lnSpc>
              <a:spcBef>
                <a:spcPts val="1200"/>
              </a:spcBef>
              <a:spcAft>
                <a:spcPts val="0"/>
              </a:spcAft>
              <a:buClr>
                <a:schemeClr val="dk1"/>
              </a:buClr>
              <a:buSzPts val="1100"/>
              <a:buFont typeface="Arial"/>
              <a:buNone/>
            </a:pPr>
            <a:r>
              <a:t/>
            </a:r>
            <a:endParaRPr sz="1600"/>
          </a:p>
          <a:p>
            <a:pPr indent="0" lvl="0" marL="0" marR="0" rtl="0" algn="l">
              <a:lnSpc>
                <a:spcPct val="100000"/>
              </a:lnSpc>
              <a:spcBef>
                <a:spcPts val="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br>
              <a:rPr b="0" i="0" lang="en" sz="1100" u="none" cap="none" strike="noStrike">
                <a:solidFill>
                  <a:schemeClr val="dk1"/>
                </a:solidFill>
                <a:latin typeface="Arial"/>
                <a:ea typeface="Arial"/>
                <a:cs typeface="Arial"/>
                <a:sym typeface="Arial"/>
              </a:rPr>
            </a:b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126962dbbda_1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9" name="Google Shape;409;g126962dbbda_1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200"/>
              </a:spcBef>
              <a:spcAft>
                <a:spcPts val="0"/>
              </a:spcAft>
              <a:buClr>
                <a:schemeClr val="dk1"/>
              </a:buClr>
              <a:buSzPts val="1100"/>
              <a:buFont typeface="Arial"/>
              <a:buNone/>
            </a:pPr>
            <a:r>
              <a:rPr lang="en" sz="1300">
                <a:latin typeface="Nunito"/>
                <a:ea typeface="Nunito"/>
                <a:cs typeface="Nunito"/>
                <a:sym typeface="Nunito"/>
              </a:rPr>
              <a:t>Using this method and the formula, we got some insights about how k value effects our clustering result. Unfortunately, this method is pretty good at finding optimal k for some special cases but the result sometimes is not very ideal as we want to have 7 clusters for our sample dataset. And it also uses k-means prebuilt library which cannot be counted as our effort to improve kruskal's based clustering algorithm.</a:t>
            </a:r>
            <a:endParaRPr sz="1300">
              <a:latin typeface="Nunito"/>
              <a:ea typeface="Nunito"/>
              <a:cs typeface="Nunito"/>
              <a:sym typeface="Nunito"/>
            </a:endParaRPr>
          </a:p>
          <a:p>
            <a:pPr indent="0" lvl="0" marL="0" rtl="0" algn="l">
              <a:lnSpc>
                <a:spcPct val="150000"/>
              </a:lnSpc>
              <a:spcBef>
                <a:spcPts val="1200"/>
              </a:spcBef>
              <a:spcAft>
                <a:spcPts val="0"/>
              </a:spcAft>
              <a:buClr>
                <a:schemeClr val="dk1"/>
              </a:buClr>
              <a:buSzPts val="1100"/>
              <a:buFont typeface="Arial"/>
              <a:buNone/>
            </a:pPr>
            <a:r>
              <a:t/>
            </a:r>
            <a:endParaRPr sz="1300">
              <a:latin typeface="Nunito"/>
              <a:ea typeface="Nunito"/>
              <a:cs typeface="Nunito"/>
              <a:sym typeface="Nunito"/>
            </a:endParaRPr>
          </a:p>
          <a:p>
            <a:pPr indent="0" lvl="0" marL="0" marR="0" rtl="0" algn="l">
              <a:lnSpc>
                <a:spcPct val="100000"/>
              </a:lnSpc>
              <a:spcBef>
                <a:spcPts val="1200"/>
              </a:spcBef>
              <a:spcAft>
                <a:spcPts val="0"/>
              </a:spcAft>
              <a:buClr>
                <a:schemeClr val="dk1"/>
              </a:buClr>
              <a:buSzPts val="1100"/>
              <a:buFont typeface="Arial"/>
              <a:buNone/>
            </a:pPr>
            <a:r>
              <a:t/>
            </a:r>
            <a:endParaRPr sz="1600"/>
          </a:p>
          <a:p>
            <a:pPr indent="0" lvl="0" marL="0" marR="0" rtl="0" algn="l">
              <a:lnSpc>
                <a:spcPct val="100000"/>
              </a:lnSpc>
              <a:spcBef>
                <a:spcPts val="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br>
              <a:rPr b="0" i="0" lang="en" sz="1100" u="none" cap="none" strike="noStrike">
                <a:solidFill>
                  <a:schemeClr val="dk1"/>
                </a:solidFill>
                <a:latin typeface="Arial"/>
                <a:ea typeface="Arial"/>
                <a:cs typeface="Arial"/>
                <a:sym typeface="Arial"/>
              </a:rPr>
            </a:b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26937deceb_0_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7" name="Google Shape;417;g126937deceb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600"/>
              </a:spcBef>
              <a:spcAft>
                <a:spcPts val="0"/>
              </a:spcAft>
              <a:buClr>
                <a:schemeClr val="dk2"/>
              </a:buClr>
              <a:buSzPts val="1100"/>
              <a:buFont typeface="Nunito"/>
              <a:buNone/>
            </a:pPr>
            <a:r>
              <a:t/>
            </a:r>
            <a:endParaRPr/>
          </a:p>
          <a:p>
            <a:pPr indent="0" lvl="0" marL="0" marR="0" rtl="0" algn="l">
              <a:lnSpc>
                <a:spcPct val="115000"/>
              </a:lnSpc>
              <a:spcBef>
                <a:spcPts val="1600"/>
              </a:spcBef>
              <a:spcAft>
                <a:spcPts val="0"/>
              </a:spcAft>
              <a:buClr>
                <a:schemeClr val="dk1"/>
              </a:buClr>
              <a:buSzPts val="1100"/>
              <a:buFont typeface="Arial"/>
              <a:buNone/>
            </a:pPr>
            <a:r>
              <a:t/>
            </a:r>
            <a:endParaRPr b="1" i="0" sz="1300" u="none" cap="none" strike="noStrike">
              <a:solidFill>
                <a:schemeClr val="dk2"/>
              </a:solidFill>
              <a:latin typeface="Nunito"/>
              <a:ea typeface="Nunito"/>
              <a:cs typeface="Nunito"/>
              <a:sym typeface="Nunito"/>
            </a:endParaRPr>
          </a:p>
          <a:p>
            <a:pPr indent="0" lvl="0" marL="0" marR="0" rtl="0" algn="l">
              <a:lnSpc>
                <a:spcPct val="115000"/>
              </a:lnSpc>
              <a:spcBef>
                <a:spcPts val="1600"/>
              </a:spcBef>
              <a:spcAft>
                <a:spcPts val="0"/>
              </a:spcAft>
              <a:buClr>
                <a:schemeClr val="dk1"/>
              </a:buClr>
              <a:buSzPts val="1100"/>
              <a:buFont typeface="Arial"/>
              <a:buNone/>
            </a:pPr>
            <a:r>
              <a:t/>
            </a:r>
            <a:endParaRPr b="0" i="0" sz="1200" u="none" cap="none" strike="noStrike">
              <a:solidFill>
                <a:schemeClr val="dk2"/>
              </a:solidFill>
              <a:latin typeface="Nunito"/>
              <a:ea typeface="Nunito"/>
              <a:cs typeface="Nunito"/>
              <a:sym typeface="Nunito"/>
            </a:endParaRPr>
          </a:p>
          <a:p>
            <a:pPr indent="0" lvl="0" marL="0" marR="0" rtl="0" algn="l">
              <a:lnSpc>
                <a:spcPct val="115000"/>
              </a:lnSpc>
              <a:spcBef>
                <a:spcPts val="1600"/>
              </a:spcBef>
              <a:spcAft>
                <a:spcPts val="0"/>
              </a:spcAft>
              <a:buClr>
                <a:schemeClr val="dk1"/>
              </a:buClr>
              <a:buSzPts val="1100"/>
              <a:buFont typeface="Arial"/>
              <a:buNone/>
            </a:pPr>
            <a:r>
              <a:t/>
            </a:r>
            <a:endParaRPr b="0" i="0" sz="1200" u="none" cap="none" strike="noStrike">
              <a:solidFill>
                <a:schemeClr val="dk2"/>
              </a:solidFill>
              <a:latin typeface="Nunito"/>
              <a:ea typeface="Nunito"/>
              <a:cs typeface="Nunito"/>
              <a:sym typeface="Nunito"/>
            </a:endParaRPr>
          </a:p>
          <a:p>
            <a:pPr indent="0" lvl="0" marL="0" marR="0" rtl="0" algn="l">
              <a:lnSpc>
                <a:spcPct val="100000"/>
              </a:lnSpc>
              <a:spcBef>
                <a:spcPts val="1600"/>
              </a:spcBef>
              <a:spcAft>
                <a:spcPts val="0"/>
              </a:spcAft>
              <a:buClr>
                <a:schemeClr val="dk1"/>
              </a:buClr>
              <a:buSzPts val="11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1229b7e0459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7" name="Google Shape;427;g1229b7e0459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t/>
            </a:r>
            <a:endParaRPr/>
          </a:p>
          <a:p>
            <a:pPr indent="0" lvl="0" marL="0" marR="0" rtl="0" algn="l">
              <a:lnSpc>
                <a:spcPct val="100000"/>
              </a:lnSpc>
              <a:spcBef>
                <a:spcPts val="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br>
              <a:rPr b="0" i="0" lang="en" sz="1100" u="none" cap="none" strike="noStrike">
                <a:solidFill>
                  <a:schemeClr val="dk1"/>
                </a:solidFill>
                <a:latin typeface="Arial"/>
                <a:ea typeface="Arial"/>
                <a:cs typeface="Arial"/>
                <a:sym typeface="Arial"/>
              </a:rPr>
            </a:b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126937deceb_0_10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0" name="Google Shape;460;g126937deceb_0_10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t/>
            </a:r>
            <a:endParaRPr/>
          </a:p>
          <a:p>
            <a:pPr indent="0" lvl="0" marL="0" marR="0" rtl="0" algn="l">
              <a:lnSpc>
                <a:spcPct val="100000"/>
              </a:lnSpc>
              <a:spcBef>
                <a:spcPts val="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br>
              <a:rPr b="0" i="0" lang="en" sz="1100" u="none" cap="none" strike="noStrike">
                <a:solidFill>
                  <a:schemeClr val="dk1"/>
                </a:solidFill>
                <a:latin typeface="Arial"/>
                <a:ea typeface="Arial"/>
                <a:cs typeface="Arial"/>
                <a:sym typeface="Arial"/>
              </a:rPr>
            </a:b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126937deceb_0_10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8" name="Google Shape;468;g126937deceb_0_10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t/>
            </a:r>
            <a:endParaRPr/>
          </a:p>
          <a:p>
            <a:pPr indent="0" lvl="0" marL="0" marR="0" rtl="0" algn="l">
              <a:lnSpc>
                <a:spcPct val="100000"/>
              </a:lnSpc>
              <a:spcBef>
                <a:spcPts val="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br>
              <a:rPr b="0" i="0" lang="en" sz="1100" u="none" cap="none" strike="noStrike">
                <a:solidFill>
                  <a:schemeClr val="dk1"/>
                </a:solidFill>
                <a:latin typeface="Arial"/>
                <a:ea typeface="Arial"/>
                <a:cs typeface="Arial"/>
                <a:sym typeface="Arial"/>
              </a:rPr>
            </a:b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1" name="Google Shape;48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6985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126937deceb_0_10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1" name="Google Shape;491;g126937deceb_0_10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6985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126937deceb_0_11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3" name="Google Shape;503;g126937deceb_0_11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6985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126937deceb_0_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3" name="Google Shape;513;g126937deceb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600"/>
              </a:spcBef>
              <a:spcAft>
                <a:spcPts val="0"/>
              </a:spcAft>
              <a:buClr>
                <a:schemeClr val="dk2"/>
              </a:buClr>
              <a:buSzPts val="1100"/>
              <a:buFont typeface="Nunito"/>
              <a:buNone/>
            </a:pPr>
            <a:r>
              <a:t/>
            </a:r>
            <a:endParaRPr/>
          </a:p>
          <a:p>
            <a:pPr indent="0" lvl="0" marL="0" marR="0" rtl="0" algn="l">
              <a:lnSpc>
                <a:spcPct val="115000"/>
              </a:lnSpc>
              <a:spcBef>
                <a:spcPts val="1600"/>
              </a:spcBef>
              <a:spcAft>
                <a:spcPts val="0"/>
              </a:spcAft>
              <a:buClr>
                <a:schemeClr val="dk1"/>
              </a:buClr>
              <a:buSzPts val="1100"/>
              <a:buFont typeface="Arial"/>
              <a:buNone/>
            </a:pPr>
            <a:r>
              <a:t/>
            </a:r>
            <a:endParaRPr b="1" i="0" sz="1300" u="none" cap="none" strike="noStrike">
              <a:solidFill>
                <a:schemeClr val="dk2"/>
              </a:solidFill>
              <a:latin typeface="Nunito"/>
              <a:ea typeface="Nunito"/>
              <a:cs typeface="Nunito"/>
              <a:sym typeface="Nunito"/>
            </a:endParaRPr>
          </a:p>
          <a:p>
            <a:pPr indent="0" lvl="0" marL="0" marR="0" rtl="0" algn="l">
              <a:lnSpc>
                <a:spcPct val="115000"/>
              </a:lnSpc>
              <a:spcBef>
                <a:spcPts val="1600"/>
              </a:spcBef>
              <a:spcAft>
                <a:spcPts val="0"/>
              </a:spcAft>
              <a:buClr>
                <a:schemeClr val="dk1"/>
              </a:buClr>
              <a:buSzPts val="1100"/>
              <a:buFont typeface="Arial"/>
              <a:buNone/>
            </a:pPr>
            <a:r>
              <a:t/>
            </a:r>
            <a:endParaRPr b="0" i="0" sz="1200" u="none" cap="none" strike="noStrike">
              <a:solidFill>
                <a:schemeClr val="dk2"/>
              </a:solidFill>
              <a:latin typeface="Nunito"/>
              <a:ea typeface="Nunito"/>
              <a:cs typeface="Nunito"/>
              <a:sym typeface="Nunito"/>
            </a:endParaRPr>
          </a:p>
          <a:p>
            <a:pPr indent="0" lvl="0" marL="0" marR="0" rtl="0" algn="l">
              <a:lnSpc>
                <a:spcPct val="115000"/>
              </a:lnSpc>
              <a:spcBef>
                <a:spcPts val="1600"/>
              </a:spcBef>
              <a:spcAft>
                <a:spcPts val="0"/>
              </a:spcAft>
              <a:buClr>
                <a:schemeClr val="dk1"/>
              </a:buClr>
              <a:buSzPts val="1100"/>
              <a:buFont typeface="Arial"/>
              <a:buNone/>
            </a:pPr>
            <a:r>
              <a:t/>
            </a:r>
            <a:endParaRPr b="0" i="0" sz="1200" u="none" cap="none" strike="noStrike">
              <a:solidFill>
                <a:schemeClr val="dk2"/>
              </a:solidFill>
              <a:latin typeface="Nunito"/>
              <a:ea typeface="Nunito"/>
              <a:cs typeface="Nunito"/>
              <a:sym typeface="Nunito"/>
            </a:endParaRPr>
          </a:p>
          <a:p>
            <a:pPr indent="0" lvl="0" marL="0" marR="0" rtl="0" algn="l">
              <a:lnSpc>
                <a:spcPct val="100000"/>
              </a:lnSpc>
              <a:spcBef>
                <a:spcPts val="1600"/>
              </a:spcBef>
              <a:spcAft>
                <a:spcPts val="0"/>
              </a:spcAft>
              <a:buClr>
                <a:schemeClr val="dk1"/>
              </a:buClr>
              <a:buSzPts val="11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26937deceb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g126937dece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600"/>
              </a:spcBef>
              <a:spcAft>
                <a:spcPts val="0"/>
              </a:spcAft>
              <a:buClr>
                <a:schemeClr val="dk2"/>
              </a:buClr>
              <a:buSzPts val="1100"/>
              <a:buFont typeface="Nunito"/>
              <a:buNone/>
            </a:pPr>
            <a:r>
              <a:t/>
            </a:r>
            <a:endParaRPr/>
          </a:p>
          <a:p>
            <a:pPr indent="0" lvl="0" marL="0" marR="0" rtl="0" algn="l">
              <a:lnSpc>
                <a:spcPct val="115000"/>
              </a:lnSpc>
              <a:spcBef>
                <a:spcPts val="1600"/>
              </a:spcBef>
              <a:spcAft>
                <a:spcPts val="0"/>
              </a:spcAft>
              <a:buClr>
                <a:schemeClr val="dk1"/>
              </a:buClr>
              <a:buSzPts val="1100"/>
              <a:buFont typeface="Arial"/>
              <a:buNone/>
            </a:pPr>
            <a:r>
              <a:t/>
            </a:r>
            <a:endParaRPr b="1" i="0" sz="1300" u="none" cap="none" strike="noStrike">
              <a:solidFill>
                <a:schemeClr val="dk2"/>
              </a:solidFill>
              <a:latin typeface="Nunito"/>
              <a:ea typeface="Nunito"/>
              <a:cs typeface="Nunito"/>
              <a:sym typeface="Nunito"/>
            </a:endParaRPr>
          </a:p>
          <a:p>
            <a:pPr indent="0" lvl="0" marL="0" marR="0" rtl="0" algn="l">
              <a:lnSpc>
                <a:spcPct val="115000"/>
              </a:lnSpc>
              <a:spcBef>
                <a:spcPts val="1600"/>
              </a:spcBef>
              <a:spcAft>
                <a:spcPts val="0"/>
              </a:spcAft>
              <a:buClr>
                <a:schemeClr val="dk1"/>
              </a:buClr>
              <a:buSzPts val="1100"/>
              <a:buFont typeface="Arial"/>
              <a:buNone/>
            </a:pPr>
            <a:r>
              <a:t/>
            </a:r>
            <a:endParaRPr b="0" i="0" sz="1200" u="none" cap="none" strike="noStrike">
              <a:solidFill>
                <a:schemeClr val="dk2"/>
              </a:solidFill>
              <a:latin typeface="Nunito"/>
              <a:ea typeface="Nunito"/>
              <a:cs typeface="Nunito"/>
              <a:sym typeface="Nunito"/>
            </a:endParaRPr>
          </a:p>
          <a:p>
            <a:pPr indent="0" lvl="0" marL="0" marR="0" rtl="0" algn="l">
              <a:lnSpc>
                <a:spcPct val="115000"/>
              </a:lnSpc>
              <a:spcBef>
                <a:spcPts val="1600"/>
              </a:spcBef>
              <a:spcAft>
                <a:spcPts val="0"/>
              </a:spcAft>
              <a:buClr>
                <a:schemeClr val="dk1"/>
              </a:buClr>
              <a:buSzPts val="1100"/>
              <a:buFont typeface="Arial"/>
              <a:buNone/>
            </a:pPr>
            <a:r>
              <a:t/>
            </a:r>
            <a:endParaRPr b="0" i="0" sz="1200" u="none" cap="none" strike="noStrike">
              <a:solidFill>
                <a:schemeClr val="dk2"/>
              </a:solidFill>
              <a:latin typeface="Nunito"/>
              <a:ea typeface="Nunito"/>
              <a:cs typeface="Nunito"/>
              <a:sym typeface="Nunito"/>
            </a:endParaRPr>
          </a:p>
          <a:p>
            <a:pPr indent="0" lvl="0" marL="0" marR="0" rtl="0" algn="l">
              <a:lnSpc>
                <a:spcPct val="100000"/>
              </a:lnSpc>
              <a:spcBef>
                <a:spcPts val="1600"/>
              </a:spcBef>
              <a:spcAft>
                <a:spcPts val="0"/>
              </a:spcAft>
              <a:buClr>
                <a:schemeClr val="dk1"/>
              </a:buClr>
              <a:buSzPts val="11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3" name="Google Shape;52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300">
                <a:highlight>
                  <a:srgbClr val="FFFFFF"/>
                </a:highlight>
              </a:rPr>
              <a:t>Manhattan distance captures the same by aggregating the pairwise absolute difference between each variable; Chebyshev distance calculates the maximum of the absolute differences between the features of a pair of data points;  Mahalanobis distance is a multi-dimensional generalization of the idea of measuring how many standard deviations away of a point is from the mean of the distribution.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br>
              <a:rPr b="0" i="0" lang="en" sz="1100" u="none" cap="none" strike="noStrike">
                <a:solidFill>
                  <a:schemeClr val="dk1"/>
                </a:solidFill>
                <a:latin typeface="Arial"/>
                <a:ea typeface="Arial"/>
                <a:cs typeface="Arial"/>
                <a:sym typeface="Arial"/>
              </a:rPr>
            </a:b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126962dbbda_1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1" name="Google Shape;531;g126962dbbda_1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en" sz="1600"/>
              <a:t>Unfortunately, t</a:t>
            </a:r>
            <a:r>
              <a:rPr lang="en" sz="1600"/>
              <a:t>here is no evident improvement on segmenting our datasets and we still cannot achieve a desired result by using different distance formulas.</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br>
              <a:rPr b="0" i="0" lang="en" sz="1100" u="none" cap="none" strike="noStrike">
                <a:solidFill>
                  <a:schemeClr val="dk1"/>
                </a:solidFill>
                <a:latin typeface="Arial"/>
                <a:ea typeface="Arial"/>
                <a:cs typeface="Arial"/>
                <a:sym typeface="Arial"/>
              </a:rPr>
            </a:b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126937deceb_0_11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1" name="Google Shape;541;g126937deceb_0_11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br>
              <a:rPr b="0" i="0" lang="en" sz="1100" u="none" cap="none" strike="noStrike">
                <a:solidFill>
                  <a:schemeClr val="dk1"/>
                </a:solidFill>
                <a:latin typeface="Arial"/>
                <a:ea typeface="Arial"/>
                <a:cs typeface="Arial"/>
                <a:sym typeface="Arial"/>
              </a:rPr>
            </a:b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122a8ade4e5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1" name="Google Shape;551;g122a8ade4e5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br>
              <a:rPr b="0" i="0" lang="en" sz="1100" u="none" cap="none" strike="noStrike">
                <a:solidFill>
                  <a:schemeClr val="dk1"/>
                </a:solidFill>
                <a:latin typeface="Arial"/>
                <a:ea typeface="Arial"/>
                <a:cs typeface="Arial"/>
                <a:sym typeface="Arial"/>
              </a:rPr>
            </a:b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122a8ade4e5_0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2" name="Google Shape;562;g122a8ade4e5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br>
              <a:rPr b="0" i="0" lang="en" sz="1100" u="none" cap="none" strike="noStrike">
                <a:solidFill>
                  <a:schemeClr val="dk1"/>
                </a:solidFill>
                <a:latin typeface="Arial"/>
                <a:ea typeface="Arial"/>
                <a:cs typeface="Arial"/>
                <a:sym typeface="Arial"/>
              </a:rPr>
            </a:b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122a8ade4e5_0_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4" name="Google Shape;574;g122a8ade4e5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br>
              <a:rPr b="0" i="0" lang="en" sz="1100" u="none" cap="none" strike="noStrike">
                <a:solidFill>
                  <a:schemeClr val="dk1"/>
                </a:solidFill>
                <a:latin typeface="Arial"/>
                <a:ea typeface="Arial"/>
                <a:cs typeface="Arial"/>
                <a:sym typeface="Arial"/>
              </a:rPr>
            </a:b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126937deceb_0_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5" name="Google Shape;585;g126937deceb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600"/>
              </a:spcBef>
              <a:spcAft>
                <a:spcPts val="0"/>
              </a:spcAft>
              <a:buClr>
                <a:schemeClr val="dk2"/>
              </a:buClr>
              <a:buSzPts val="1100"/>
              <a:buFont typeface="Nunito"/>
              <a:buNone/>
            </a:pPr>
            <a:r>
              <a:t/>
            </a:r>
            <a:endParaRPr/>
          </a:p>
          <a:p>
            <a:pPr indent="0" lvl="0" marL="0" marR="0" rtl="0" algn="l">
              <a:lnSpc>
                <a:spcPct val="115000"/>
              </a:lnSpc>
              <a:spcBef>
                <a:spcPts val="1600"/>
              </a:spcBef>
              <a:spcAft>
                <a:spcPts val="0"/>
              </a:spcAft>
              <a:buClr>
                <a:schemeClr val="dk1"/>
              </a:buClr>
              <a:buSzPts val="1100"/>
              <a:buFont typeface="Arial"/>
              <a:buNone/>
            </a:pPr>
            <a:r>
              <a:t/>
            </a:r>
            <a:endParaRPr b="1" i="0" sz="1300" u="none" cap="none" strike="noStrike">
              <a:solidFill>
                <a:schemeClr val="dk2"/>
              </a:solidFill>
              <a:latin typeface="Nunito"/>
              <a:ea typeface="Nunito"/>
              <a:cs typeface="Nunito"/>
              <a:sym typeface="Nunito"/>
            </a:endParaRPr>
          </a:p>
          <a:p>
            <a:pPr indent="0" lvl="0" marL="0" marR="0" rtl="0" algn="l">
              <a:lnSpc>
                <a:spcPct val="115000"/>
              </a:lnSpc>
              <a:spcBef>
                <a:spcPts val="1600"/>
              </a:spcBef>
              <a:spcAft>
                <a:spcPts val="0"/>
              </a:spcAft>
              <a:buClr>
                <a:schemeClr val="dk1"/>
              </a:buClr>
              <a:buSzPts val="1100"/>
              <a:buFont typeface="Arial"/>
              <a:buNone/>
            </a:pPr>
            <a:r>
              <a:t/>
            </a:r>
            <a:endParaRPr b="0" i="0" sz="1200" u="none" cap="none" strike="noStrike">
              <a:solidFill>
                <a:schemeClr val="dk2"/>
              </a:solidFill>
              <a:latin typeface="Nunito"/>
              <a:ea typeface="Nunito"/>
              <a:cs typeface="Nunito"/>
              <a:sym typeface="Nunito"/>
            </a:endParaRPr>
          </a:p>
          <a:p>
            <a:pPr indent="0" lvl="0" marL="0" marR="0" rtl="0" algn="l">
              <a:lnSpc>
                <a:spcPct val="115000"/>
              </a:lnSpc>
              <a:spcBef>
                <a:spcPts val="1600"/>
              </a:spcBef>
              <a:spcAft>
                <a:spcPts val="0"/>
              </a:spcAft>
              <a:buClr>
                <a:schemeClr val="dk1"/>
              </a:buClr>
              <a:buSzPts val="1100"/>
              <a:buFont typeface="Arial"/>
              <a:buNone/>
            </a:pPr>
            <a:r>
              <a:t/>
            </a:r>
            <a:endParaRPr b="0" i="0" sz="1200" u="none" cap="none" strike="noStrike">
              <a:solidFill>
                <a:schemeClr val="dk2"/>
              </a:solidFill>
              <a:latin typeface="Nunito"/>
              <a:ea typeface="Nunito"/>
              <a:cs typeface="Nunito"/>
              <a:sym typeface="Nunito"/>
            </a:endParaRPr>
          </a:p>
          <a:p>
            <a:pPr indent="0" lvl="0" marL="0" marR="0" rtl="0" algn="l">
              <a:lnSpc>
                <a:spcPct val="100000"/>
              </a:lnSpc>
              <a:spcBef>
                <a:spcPts val="1600"/>
              </a:spcBef>
              <a:spcAft>
                <a:spcPts val="0"/>
              </a:spcAft>
              <a:buClr>
                <a:schemeClr val="dk1"/>
              </a:buClr>
              <a:buSzPts val="11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11b70622e07_3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5" name="Google Shape;595;g11b70622e07_3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600"/>
              </a:spcBef>
              <a:spcAft>
                <a:spcPts val="0"/>
              </a:spcAft>
              <a:buClr>
                <a:schemeClr val="dk2"/>
              </a:buClr>
              <a:buSzPts val="1100"/>
              <a:buFont typeface="Nunito"/>
              <a:buNone/>
            </a:pPr>
            <a:r>
              <a:t/>
            </a:r>
            <a:endParaRPr/>
          </a:p>
          <a:p>
            <a:pPr indent="0" lvl="0" marL="0" marR="0" rtl="0" algn="l">
              <a:lnSpc>
                <a:spcPct val="115000"/>
              </a:lnSpc>
              <a:spcBef>
                <a:spcPts val="1600"/>
              </a:spcBef>
              <a:spcAft>
                <a:spcPts val="0"/>
              </a:spcAft>
              <a:buClr>
                <a:schemeClr val="dk1"/>
              </a:buClr>
              <a:buSzPts val="1100"/>
              <a:buFont typeface="Arial"/>
              <a:buNone/>
            </a:pPr>
            <a:r>
              <a:t/>
            </a:r>
            <a:endParaRPr b="1" i="0" sz="1300" u="none" cap="none" strike="noStrike">
              <a:solidFill>
                <a:schemeClr val="dk2"/>
              </a:solidFill>
              <a:latin typeface="Nunito"/>
              <a:ea typeface="Nunito"/>
              <a:cs typeface="Nunito"/>
              <a:sym typeface="Nunito"/>
            </a:endParaRPr>
          </a:p>
          <a:p>
            <a:pPr indent="0" lvl="0" marL="0" marR="0" rtl="0" algn="l">
              <a:lnSpc>
                <a:spcPct val="115000"/>
              </a:lnSpc>
              <a:spcBef>
                <a:spcPts val="1600"/>
              </a:spcBef>
              <a:spcAft>
                <a:spcPts val="0"/>
              </a:spcAft>
              <a:buClr>
                <a:schemeClr val="dk1"/>
              </a:buClr>
              <a:buSzPts val="1100"/>
              <a:buFont typeface="Arial"/>
              <a:buNone/>
            </a:pPr>
            <a:r>
              <a:t/>
            </a:r>
            <a:endParaRPr b="0" i="0" sz="1200" u="none" cap="none" strike="noStrike">
              <a:solidFill>
                <a:schemeClr val="dk2"/>
              </a:solidFill>
              <a:latin typeface="Nunito"/>
              <a:ea typeface="Nunito"/>
              <a:cs typeface="Nunito"/>
              <a:sym typeface="Nunito"/>
            </a:endParaRPr>
          </a:p>
          <a:p>
            <a:pPr indent="0" lvl="0" marL="0" marR="0" rtl="0" algn="l">
              <a:lnSpc>
                <a:spcPct val="115000"/>
              </a:lnSpc>
              <a:spcBef>
                <a:spcPts val="1600"/>
              </a:spcBef>
              <a:spcAft>
                <a:spcPts val="0"/>
              </a:spcAft>
              <a:buClr>
                <a:schemeClr val="dk1"/>
              </a:buClr>
              <a:buSzPts val="1100"/>
              <a:buFont typeface="Arial"/>
              <a:buNone/>
            </a:pPr>
            <a:r>
              <a:t/>
            </a:r>
            <a:endParaRPr b="0" i="0" sz="1200" u="none" cap="none" strike="noStrike">
              <a:solidFill>
                <a:schemeClr val="dk2"/>
              </a:solidFill>
              <a:latin typeface="Nunito"/>
              <a:ea typeface="Nunito"/>
              <a:cs typeface="Nunito"/>
              <a:sym typeface="Nunito"/>
            </a:endParaRPr>
          </a:p>
          <a:p>
            <a:pPr indent="0" lvl="0" marL="0" marR="0" rtl="0" algn="l">
              <a:lnSpc>
                <a:spcPct val="100000"/>
              </a:lnSpc>
              <a:spcBef>
                <a:spcPts val="1600"/>
              </a:spcBef>
              <a:spcAft>
                <a:spcPts val="0"/>
              </a:spcAft>
              <a:buClr>
                <a:schemeClr val="dk1"/>
              </a:buClr>
              <a:buSzPts val="11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126937deceb_0_11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1" name="Google Shape;601;g126937deceb_0_11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600"/>
              </a:spcBef>
              <a:spcAft>
                <a:spcPts val="0"/>
              </a:spcAft>
              <a:buClr>
                <a:schemeClr val="dk2"/>
              </a:buClr>
              <a:buSzPts val="1100"/>
              <a:buFont typeface="Nunito"/>
              <a:buNone/>
            </a:pPr>
            <a:r>
              <a:t/>
            </a:r>
            <a:endParaRPr/>
          </a:p>
          <a:p>
            <a:pPr indent="0" lvl="0" marL="0" marR="0" rtl="0" algn="l">
              <a:lnSpc>
                <a:spcPct val="115000"/>
              </a:lnSpc>
              <a:spcBef>
                <a:spcPts val="1600"/>
              </a:spcBef>
              <a:spcAft>
                <a:spcPts val="0"/>
              </a:spcAft>
              <a:buClr>
                <a:schemeClr val="dk1"/>
              </a:buClr>
              <a:buSzPts val="1100"/>
              <a:buFont typeface="Arial"/>
              <a:buNone/>
            </a:pPr>
            <a:r>
              <a:t/>
            </a:r>
            <a:endParaRPr b="1" i="0" sz="1300" u="none" cap="none" strike="noStrike">
              <a:solidFill>
                <a:schemeClr val="dk2"/>
              </a:solidFill>
              <a:latin typeface="Nunito"/>
              <a:ea typeface="Nunito"/>
              <a:cs typeface="Nunito"/>
              <a:sym typeface="Nunito"/>
            </a:endParaRPr>
          </a:p>
          <a:p>
            <a:pPr indent="0" lvl="0" marL="0" marR="0" rtl="0" algn="l">
              <a:lnSpc>
                <a:spcPct val="115000"/>
              </a:lnSpc>
              <a:spcBef>
                <a:spcPts val="1600"/>
              </a:spcBef>
              <a:spcAft>
                <a:spcPts val="0"/>
              </a:spcAft>
              <a:buClr>
                <a:schemeClr val="dk1"/>
              </a:buClr>
              <a:buSzPts val="1100"/>
              <a:buFont typeface="Arial"/>
              <a:buNone/>
            </a:pPr>
            <a:r>
              <a:t/>
            </a:r>
            <a:endParaRPr b="0" i="0" sz="1200" u="none" cap="none" strike="noStrike">
              <a:solidFill>
                <a:schemeClr val="dk2"/>
              </a:solidFill>
              <a:latin typeface="Nunito"/>
              <a:ea typeface="Nunito"/>
              <a:cs typeface="Nunito"/>
              <a:sym typeface="Nunito"/>
            </a:endParaRPr>
          </a:p>
          <a:p>
            <a:pPr indent="0" lvl="0" marL="0" marR="0" rtl="0" algn="l">
              <a:lnSpc>
                <a:spcPct val="115000"/>
              </a:lnSpc>
              <a:spcBef>
                <a:spcPts val="1600"/>
              </a:spcBef>
              <a:spcAft>
                <a:spcPts val="0"/>
              </a:spcAft>
              <a:buClr>
                <a:schemeClr val="dk1"/>
              </a:buClr>
              <a:buSzPts val="1100"/>
              <a:buFont typeface="Arial"/>
              <a:buNone/>
            </a:pPr>
            <a:r>
              <a:t/>
            </a:r>
            <a:endParaRPr b="0" i="0" sz="1200" u="none" cap="none" strike="noStrike">
              <a:solidFill>
                <a:schemeClr val="dk2"/>
              </a:solidFill>
              <a:latin typeface="Nunito"/>
              <a:ea typeface="Nunito"/>
              <a:cs typeface="Nunito"/>
              <a:sym typeface="Nunito"/>
            </a:endParaRPr>
          </a:p>
          <a:p>
            <a:pPr indent="0" lvl="0" marL="0" marR="0" rtl="0" algn="l">
              <a:lnSpc>
                <a:spcPct val="100000"/>
              </a:lnSpc>
              <a:spcBef>
                <a:spcPts val="1600"/>
              </a:spcBef>
              <a:spcAft>
                <a:spcPts val="0"/>
              </a:spcAft>
              <a:buClr>
                <a:schemeClr val="dk1"/>
              </a:buClr>
              <a:buSzPts val="11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7" name="Google Shape;60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26937deceb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g126937deceb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600"/>
              </a:spcBef>
              <a:spcAft>
                <a:spcPts val="0"/>
              </a:spcAft>
              <a:buClr>
                <a:schemeClr val="dk2"/>
              </a:buClr>
              <a:buSzPts val="1100"/>
              <a:buFont typeface="Nunito"/>
              <a:buNone/>
            </a:pPr>
            <a:r>
              <a:t/>
            </a:r>
            <a:endParaRPr/>
          </a:p>
          <a:p>
            <a:pPr indent="0" lvl="0" marL="0" marR="0" rtl="0" algn="l">
              <a:lnSpc>
                <a:spcPct val="115000"/>
              </a:lnSpc>
              <a:spcBef>
                <a:spcPts val="1600"/>
              </a:spcBef>
              <a:spcAft>
                <a:spcPts val="0"/>
              </a:spcAft>
              <a:buClr>
                <a:schemeClr val="dk1"/>
              </a:buClr>
              <a:buSzPts val="1100"/>
              <a:buFont typeface="Arial"/>
              <a:buNone/>
            </a:pPr>
            <a:r>
              <a:t/>
            </a:r>
            <a:endParaRPr b="1" i="0" sz="1300" u="none" cap="none" strike="noStrike">
              <a:solidFill>
                <a:schemeClr val="dk2"/>
              </a:solidFill>
              <a:latin typeface="Nunito"/>
              <a:ea typeface="Nunito"/>
              <a:cs typeface="Nunito"/>
              <a:sym typeface="Nunito"/>
            </a:endParaRPr>
          </a:p>
          <a:p>
            <a:pPr indent="0" lvl="0" marL="0" marR="0" rtl="0" algn="l">
              <a:lnSpc>
                <a:spcPct val="115000"/>
              </a:lnSpc>
              <a:spcBef>
                <a:spcPts val="1600"/>
              </a:spcBef>
              <a:spcAft>
                <a:spcPts val="0"/>
              </a:spcAft>
              <a:buClr>
                <a:schemeClr val="dk1"/>
              </a:buClr>
              <a:buSzPts val="1100"/>
              <a:buFont typeface="Arial"/>
              <a:buNone/>
            </a:pPr>
            <a:r>
              <a:t/>
            </a:r>
            <a:endParaRPr b="0" i="0" sz="1200" u="none" cap="none" strike="noStrike">
              <a:solidFill>
                <a:schemeClr val="dk2"/>
              </a:solidFill>
              <a:latin typeface="Nunito"/>
              <a:ea typeface="Nunito"/>
              <a:cs typeface="Nunito"/>
              <a:sym typeface="Nunito"/>
            </a:endParaRPr>
          </a:p>
          <a:p>
            <a:pPr indent="0" lvl="0" marL="0" marR="0" rtl="0" algn="l">
              <a:lnSpc>
                <a:spcPct val="115000"/>
              </a:lnSpc>
              <a:spcBef>
                <a:spcPts val="1600"/>
              </a:spcBef>
              <a:spcAft>
                <a:spcPts val="0"/>
              </a:spcAft>
              <a:buClr>
                <a:schemeClr val="dk1"/>
              </a:buClr>
              <a:buSzPts val="1100"/>
              <a:buFont typeface="Arial"/>
              <a:buNone/>
            </a:pPr>
            <a:r>
              <a:t/>
            </a:r>
            <a:endParaRPr b="0" i="0" sz="1200" u="none" cap="none" strike="noStrike">
              <a:solidFill>
                <a:schemeClr val="dk2"/>
              </a:solidFill>
              <a:latin typeface="Nunito"/>
              <a:ea typeface="Nunito"/>
              <a:cs typeface="Nunito"/>
              <a:sym typeface="Nunito"/>
            </a:endParaRPr>
          </a:p>
          <a:p>
            <a:pPr indent="0" lvl="0" marL="0" marR="0" rtl="0" algn="l">
              <a:lnSpc>
                <a:spcPct val="100000"/>
              </a:lnSpc>
              <a:spcBef>
                <a:spcPts val="1600"/>
              </a:spcBef>
              <a:spcAft>
                <a:spcPts val="0"/>
              </a:spcAft>
              <a:buClr>
                <a:schemeClr val="dk1"/>
              </a:buClr>
              <a:buSzPts val="11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0" name="Google Shape;36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600"/>
              </a:spcBef>
              <a:spcAft>
                <a:spcPts val="0"/>
              </a:spcAft>
              <a:buClr>
                <a:schemeClr val="dk2"/>
              </a:buClr>
              <a:buSzPts val="1100"/>
              <a:buFont typeface="Nunito"/>
              <a:buNone/>
            </a:pPr>
            <a:r>
              <a:t/>
            </a:r>
            <a:endParaRPr/>
          </a:p>
          <a:p>
            <a:pPr indent="0" lvl="0" marL="0" marR="0" rtl="0" algn="l">
              <a:lnSpc>
                <a:spcPct val="115000"/>
              </a:lnSpc>
              <a:spcBef>
                <a:spcPts val="1600"/>
              </a:spcBef>
              <a:spcAft>
                <a:spcPts val="0"/>
              </a:spcAft>
              <a:buClr>
                <a:schemeClr val="dk1"/>
              </a:buClr>
              <a:buSzPts val="1100"/>
              <a:buFont typeface="Arial"/>
              <a:buNone/>
            </a:pPr>
            <a:r>
              <a:t/>
            </a:r>
            <a:endParaRPr b="1" i="0" sz="1300" u="none" cap="none" strike="noStrike">
              <a:solidFill>
                <a:schemeClr val="dk2"/>
              </a:solidFill>
              <a:latin typeface="Nunito"/>
              <a:ea typeface="Nunito"/>
              <a:cs typeface="Nunito"/>
              <a:sym typeface="Nunito"/>
            </a:endParaRPr>
          </a:p>
          <a:p>
            <a:pPr indent="0" lvl="0" marL="0" marR="0" rtl="0" algn="l">
              <a:lnSpc>
                <a:spcPct val="115000"/>
              </a:lnSpc>
              <a:spcBef>
                <a:spcPts val="1600"/>
              </a:spcBef>
              <a:spcAft>
                <a:spcPts val="0"/>
              </a:spcAft>
              <a:buClr>
                <a:schemeClr val="dk1"/>
              </a:buClr>
              <a:buSzPts val="1100"/>
              <a:buFont typeface="Arial"/>
              <a:buNone/>
            </a:pPr>
            <a:r>
              <a:t/>
            </a:r>
            <a:endParaRPr b="0" i="0" sz="1200" u="none" cap="none" strike="noStrike">
              <a:solidFill>
                <a:schemeClr val="dk2"/>
              </a:solidFill>
              <a:latin typeface="Nunito"/>
              <a:ea typeface="Nunito"/>
              <a:cs typeface="Nunito"/>
              <a:sym typeface="Nunito"/>
            </a:endParaRPr>
          </a:p>
          <a:p>
            <a:pPr indent="0" lvl="0" marL="0" marR="0" rtl="0" algn="l">
              <a:lnSpc>
                <a:spcPct val="115000"/>
              </a:lnSpc>
              <a:spcBef>
                <a:spcPts val="1600"/>
              </a:spcBef>
              <a:spcAft>
                <a:spcPts val="0"/>
              </a:spcAft>
              <a:buClr>
                <a:schemeClr val="dk1"/>
              </a:buClr>
              <a:buSzPts val="1100"/>
              <a:buFont typeface="Arial"/>
              <a:buNone/>
            </a:pPr>
            <a:r>
              <a:t/>
            </a:r>
            <a:endParaRPr b="0" i="0" sz="1200" u="none" cap="none" strike="noStrike">
              <a:solidFill>
                <a:schemeClr val="dk2"/>
              </a:solidFill>
              <a:latin typeface="Nunito"/>
              <a:ea typeface="Nunito"/>
              <a:cs typeface="Nunito"/>
              <a:sym typeface="Nunito"/>
            </a:endParaRPr>
          </a:p>
          <a:p>
            <a:pPr indent="0" lvl="0" marL="0" marR="0" rtl="0" algn="l">
              <a:lnSpc>
                <a:spcPct val="100000"/>
              </a:lnSpc>
              <a:spcBef>
                <a:spcPts val="1600"/>
              </a:spcBef>
              <a:spcAft>
                <a:spcPts val="0"/>
              </a:spcAft>
              <a:buClr>
                <a:schemeClr val="dk1"/>
              </a:buClr>
              <a:buSzPts val="11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229b7e0459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3" name="Google Shape;373;g1229b7e0459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br>
              <a:rPr b="0" i="0" lang="en" sz="1100" u="none" cap="none" strike="noStrike">
                <a:solidFill>
                  <a:schemeClr val="dk1"/>
                </a:solidFill>
                <a:latin typeface="Arial"/>
                <a:ea typeface="Arial"/>
                <a:cs typeface="Arial"/>
                <a:sym typeface="Arial"/>
              </a:rPr>
            </a:b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26937deceb_0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3" name="Google Shape;383;g126937deceb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600"/>
              </a:spcBef>
              <a:spcAft>
                <a:spcPts val="0"/>
              </a:spcAft>
              <a:buClr>
                <a:schemeClr val="dk2"/>
              </a:buClr>
              <a:buSzPts val="1100"/>
              <a:buFont typeface="Nunito"/>
              <a:buNone/>
            </a:pPr>
            <a:r>
              <a:t/>
            </a:r>
            <a:endParaRPr/>
          </a:p>
          <a:p>
            <a:pPr indent="0" lvl="0" marL="0" marR="0" rtl="0" algn="l">
              <a:lnSpc>
                <a:spcPct val="115000"/>
              </a:lnSpc>
              <a:spcBef>
                <a:spcPts val="1600"/>
              </a:spcBef>
              <a:spcAft>
                <a:spcPts val="0"/>
              </a:spcAft>
              <a:buClr>
                <a:schemeClr val="dk1"/>
              </a:buClr>
              <a:buSzPts val="1100"/>
              <a:buFont typeface="Arial"/>
              <a:buNone/>
            </a:pPr>
            <a:r>
              <a:t/>
            </a:r>
            <a:endParaRPr b="1" i="0" sz="1300" u="none" cap="none" strike="noStrike">
              <a:solidFill>
                <a:schemeClr val="dk2"/>
              </a:solidFill>
              <a:latin typeface="Nunito"/>
              <a:ea typeface="Nunito"/>
              <a:cs typeface="Nunito"/>
              <a:sym typeface="Nunito"/>
            </a:endParaRPr>
          </a:p>
          <a:p>
            <a:pPr indent="0" lvl="0" marL="0" marR="0" rtl="0" algn="l">
              <a:lnSpc>
                <a:spcPct val="115000"/>
              </a:lnSpc>
              <a:spcBef>
                <a:spcPts val="1600"/>
              </a:spcBef>
              <a:spcAft>
                <a:spcPts val="0"/>
              </a:spcAft>
              <a:buClr>
                <a:schemeClr val="dk1"/>
              </a:buClr>
              <a:buSzPts val="1100"/>
              <a:buFont typeface="Arial"/>
              <a:buNone/>
            </a:pPr>
            <a:r>
              <a:t/>
            </a:r>
            <a:endParaRPr b="0" i="0" sz="1200" u="none" cap="none" strike="noStrike">
              <a:solidFill>
                <a:schemeClr val="dk2"/>
              </a:solidFill>
              <a:latin typeface="Nunito"/>
              <a:ea typeface="Nunito"/>
              <a:cs typeface="Nunito"/>
              <a:sym typeface="Nunito"/>
            </a:endParaRPr>
          </a:p>
          <a:p>
            <a:pPr indent="0" lvl="0" marL="0" marR="0" rtl="0" algn="l">
              <a:lnSpc>
                <a:spcPct val="115000"/>
              </a:lnSpc>
              <a:spcBef>
                <a:spcPts val="1600"/>
              </a:spcBef>
              <a:spcAft>
                <a:spcPts val="0"/>
              </a:spcAft>
              <a:buClr>
                <a:schemeClr val="dk1"/>
              </a:buClr>
              <a:buSzPts val="1100"/>
              <a:buFont typeface="Arial"/>
              <a:buNone/>
            </a:pPr>
            <a:r>
              <a:t/>
            </a:r>
            <a:endParaRPr b="0" i="0" sz="1200" u="none" cap="none" strike="noStrike">
              <a:solidFill>
                <a:schemeClr val="dk2"/>
              </a:solidFill>
              <a:latin typeface="Nunito"/>
              <a:ea typeface="Nunito"/>
              <a:cs typeface="Nunito"/>
              <a:sym typeface="Nunito"/>
            </a:endParaRPr>
          </a:p>
          <a:p>
            <a:pPr indent="0" lvl="0" marL="0" marR="0" rtl="0" algn="l">
              <a:lnSpc>
                <a:spcPct val="100000"/>
              </a:lnSpc>
              <a:spcBef>
                <a:spcPts val="1600"/>
              </a:spcBef>
              <a:spcAft>
                <a:spcPts val="0"/>
              </a:spcAft>
              <a:buClr>
                <a:schemeClr val="dk1"/>
              </a:buClr>
              <a:buSzPts val="11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1229b7e0459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3" name="Google Shape;393;g1229b7e0459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200"/>
              </a:spcBef>
              <a:spcAft>
                <a:spcPts val="0"/>
              </a:spcAft>
              <a:buClr>
                <a:schemeClr val="dk1"/>
              </a:buClr>
              <a:buSzPts val="1100"/>
              <a:buFont typeface="Arial"/>
              <a:buNone/>
            </a:pPr>
            <a:r>
              <a:rPr lang="en" sz="1300"/>
              <a:t>When it comes to the technical details of Kruskal’s algorithm, we need to sort all the edges in non-decreasing order based on their weights. The straightforward way is to create an empty set T and then add the edge from the sorted edge array into T as long as it does not form a cycle with edges that are already in the set. In order to speed up the process of checking the cycle's existence, we need to create a data structure called Union-Find. This structure is also called merge-find as it stores a collection of non-overlapping sets. In the actual implementation, we see that Find(group, x) operation tells if value x has the same parent of the group, and Union(group1, group2) function makes a union set from the two individual sets group1 and group2. After setting the useful utility function Find and Union, we can move on to pick the smallest edge and increment the index for the next iteration. If the Find function tells us that including this edge does not cause a cycle, we include it in the result array and increment the index of the result array by one. Otherwise, we discard the edge.</a:t>
            </a:r>
            <a:endParaRPr sz="1300"/>
          </a:p>
          <a:p>
            <a:pPr indent="0" lvl="0" marL="0" marR="0" rtl="0" algn="l">
              <a:lnSpc>
                <a:spcPct val="100000"/>
              </a:lnSpc>
              <a:spcBef>
                <a:spcPts val="120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br>
              <a:rPr b="0" i="0" lang="en" sz="1100" u="none" cap="none" strike="noStrike">
                <a:solidFill>
                  <a:schemeClr val="dk1"/>
                </a:solidFill>
                <a:latin typeface="Arial"/>
                <a:ea typeface="Arial"/>
                <a:cs typeface="Arial"/>
                <a:sym typeface="Arial"/>
              </a:rPr>
            </a:b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g126937deceb_0_723"/>
          <p:cNvGrpSpPr/>
          <p:nvPr/>
        </p:nvGrpSpPr>
        <p:grpSpPr>
          <a:xfrm>
            <a:off x="7343003" y="3409675"/>
            <a:ext cx="1691422" cy="1732548"/>
            <a:chOff x="7343003" y="3409675"/>
            <a:chExt cx="1691422" cy="1732548"/>
          </a:xfrm>
        </p:grpSpPr>
        <p:grpSp>
          <p:nvGrpSpPr>
            <p:cNvPr id="11" name="Google Shape;11;g126937deceb_0_723"/>
            <p:cNvGrpSpPr/>
            <p:nvPr/>
          </p:nvGrpSpPr>
          <p:grpSpPr>
            <a:xfrm>
              <a:off x="7343003" y="4453711"/>
              <a:ext cx="316800" cy="688513"/>
              <a:chOff x="7343003" y="4453711"/>
              <a:chExt cx="316800" cy="688513"/>
            </a:xfrm>
          </p:grpSpPr>
          <p:sp>
            <p:nvSpPr>
              <p:cNvPr id="12" name="Google Shape;12;g126937deceb_0_723"/>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g126937deceb_0_723"/>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g126937deceb_0_723"/>
            <p:cNvGrpSpPr/>
            <p:nvPr/>
          </p:nvGrpSpPr>
          <p:grpSpPr>
            <a:xfrm>
              <a:off x="7801210" y="4105700"/>
              <a:ext cx="316800" cy="1036523"/>
              <a:chOff x="7801210" y="4105700"/>
              <a:chExt cx="316800" cy="1036523"/>
            </a:xfrm>
          </p:grpSpPr>
          <p:sp>
            <p:nvSpPr>
              <p:cNvPr id="15" name="Google Shape;15;g126937deceb_0_723"/>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g126937deceb_0_723"/>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g126937deceb_0_723"/>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g126937deceb_0_723"/>
            <p:cNvGrpSpPr/>
            <p:nvPr/>
          </p:nvGrpSpPr>
          <p:grpSpPr>
            <a:xfrm>
              <a:off x="8259418" y="3757688"/>
              <a:ext cx="316800" cy="1384535"/>
              <a:chOff x="8259418" y="3757688"/>
              <a:chExt cx="316800" cy="1384535"/>
            </a:xfrm>
          </p:grpSpPr>
          <p:sp>
            <p:nvSpPr>
              <p:cNvPr id="19" name="Google Shape;19;g126937deceb_0_723"/>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g126937deceb_0_723"/>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g126937deceb_0_723"/>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g126937deceb_0_723"/>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g126937deceb_0_723"/>
            <p:cNvGrpSpPr/>
            <p:nvPr/>
          </p:nvGrpSpPr>
          <p:grpSpPr>
            <a:xfrm>
              <a:off x="8717625" y="3409675"/>
              <a:ext cx="316800" cy="1732548"/>
              <a:chOff x="8717625" y="3409675"/>
              <a:chExt cx="316800" cy="1732548"/>
            </a:xfrm>
          </p:grpSpPr>
          <p:sp>
            <p:nvSpPr>
              <p:cNvPr id="24" name="Google Shape;24;g126937deceb_0_723"/>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g126937deceb_0_723"/>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g126937deceb_0_723"/>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g126937deceb_0_723"/>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g126937deceb_0_723"/>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g126937deceb_0_723"/>
          <p:cNvGrpSpPr/>
          <p:nvPr/>
        </p:nvGrpSpPr>
        <p:grpSpPr>
          <a:xfrm>
            <a:off x="5043503" y="0"/>
            <a:ext cx="3814072" cy="3839102"/>
            <a:chOff x="5043503" y="0"/>
            <a:chExt cx="3814072" cy="3839102"/>
          </a:xfrm>
        </p:grpSpPr>
        <p:sp>
          <p:nvSpPr>
            <p:cNvPr id="30" name="Google Shape;30;g126937deceb_0_723"/>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g126937deceb_0_723"/>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g126937deceb_0_723"/>
            <p:cNvGrpSpPr/>
            <p:nvPr/>
          </p:nvGrpSpPr>
          <p:grpSpPr>
            <a:xfrm>
              <a:off x="7647812" y="2704283"/>
              <a:ext cx="635219" cy="635219"/>
              <a:chOff x="6725724" y="2701260"/>
              <a:chExt cx="1208101" cy="1208100"/>
            </a:xfrm>
          </p:grpSpPr>
          <p:sp>
            <p:nvSpPr>
              <p:cNvPr id="33" name="Google Shape;33;g126937deceb_0_723"/>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g126937deceb_0_723"/>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g126937deceb_0_723"/>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g126937deceb_0_723"/>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g126937deceb_0_723"/>
            <p:cNvGrpSpPr/>
            <p:nvPr/>
          </p:nvGrpSpPr>
          <p:grpSpPr>
            <a:xfrm>
              <a:off x="7952720" y="179238"/>
              <a:ext cx="873165" cy="873003"/>
              <a:chOff x="7754428" y="208725"/>
              <a:chExt cx="541800" cy="541800"/>
            </a:xfrm>
          </p:grpSpPr>
          <p:sp>
            <p:nvSpPr>
              <p:cNvPr id="38" name="Google Shape;38;g126937deceb_0_723"/>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g126937deceb_0_723"/>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g126937deceb_0_723"/>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g126937deceb_0_723"/>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g126937deceb_0_723"/>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g126937deceb_0_723"/>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g126937deceb_0_723"/>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g126937deceb_0_723"/>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g126937deceb_0_72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g126937deceb_0_72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g126937deceb_0_72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g126937deceb_0_855"/>
          <p:cNvGrpSpPr/>
          <p:nvPr/>
        </p:nvGrpSpPr>
        <p:grpSpPr>
          <a:xfrm>
            <a:off x="52" y="4099200"/>
            <a:ext cx="9144036" cy="1044300"/>
            <a:chOff x="52" y="4099200"/>
            <a:chExt cx="9144036" cy="1044300"/>
          </a:xfrm>
        </p:grpSpPr>
        <p:grpSp>
          <p:nvGrpSpPr>
            <p:cNvPr id="143" name="Google Shape;143;g126937deceb_0_855"/>
            <p:cNvGrpSpPr/>
            <p:nvPr/>
          </p:nvGrpSpPr>
          <p:grpSpPr>
            <a:xfrm>
              <a:off x="52" y="4309200"/>
              <a:ext cx="231622" cy="834300"/>
              <a:chOff x="2688737" y="4301380"/>
              <a:chExt cx="231900" cy="834300"/>
            </a:xfrm>
          </p:grpSpPr>
          <p:sp>
            <p:nvSpPr>
              <p:cNvPr id="144" name="Google Shape;144;g126937deceb_0_855"/>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126937deceb_0_855"/>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g126937deceb_0_855"/>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126937deceb_0_855"/>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g126937deceb_0_855"/>
            <p:cNvGrpSpPr/>
            <p:nvPr/>
          </p:nvGrpSpPr>
          <p:grpSpPr>
            <a:xfrm>
              <a:off x="371406" y="4099200"/>
              <a:ext cx="231622" cy="1044300"/>
              <a:chOff x="2688737" y="4091380"/>
              <a:chExt cx="231900" cy="1044300"/>
            </a:xfrm>
          </p:grpSpPr>
          <p:sp>
            <p:nvSpPr>
              <p:cNvPr id="149" name="Google Shape;149;g126937deceb_0_855"/>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g126937deceb_0_855"/>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126937deceb_0_855"/>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126937deceb_0_855"/>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g126937deceb_0_855"/>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g126937deceb_0_855"/>
            <p:cNvGrpSpPr/>
            <p:nvPr/>
          </p:nvGrpSpPr>
          <p:grpSpPr>
            <a:xfrm>
              <a:off x="742761" y="4309200"/>
              <a:ext cx="231622" cy="834300"/>
              <a:chOff x="2688737" y="4301380"/>
              <a:chExt cx="231900" cy="834300"/>
            </a:xfrm>
          </p:grpSpPr>
          <p:sp>
            <p:nvSpPr>
              <p:cNvPr id="155" name="Google Shape;155;g126937deceb_0_855"/>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126937deceb_0_855"/>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126937deceb_0_855"/>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g126937deceb_0_855"/>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g126937deceb_0_855"/>
            <p:cNvGrpSpPr/>
            <p:nvPr/>
          </p:nvGrpSpPr>
          <p:grpSpPr>
            <a:xfrm>
              <a:off x="1114115" y="4518900"/>
              <a:ext cx="231622" cy="624600"/>
              <a:chOff x="2688737" y="4511080"/>
              <a:chExt cx="231900" cy="624600"/>
            </a:xfrm>
          </p:grpSpPr>
          <p:sp>
            <p:nvSpPr>
              <p:cNvPr id="160" name="Google Shape;160;g126937deceb_0_855"/>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126937deceb_0_855"/>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g126937deceb_0_855"/>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g126937deceb_0_855"/>
            <p:cNvGrpSpPr/>
            <p:nvPr/>
          </p:nvGrpSpPr>
          <p:grpSpPr>
            <a:xfrm>
              <a:off x="1856753" y="4099200"/>
              <a:ext cx="231600" cy="1044300"/>
              <a:chOff x="1856753" y="4099200"/>
              <a:chExt cx="231600" cy="1044300"/>
            </a:xfrm>
          </p:grpSpPr>
          <p:sp>
            <p:nvSpPr>
              <p:cNvPr id="164" name="Google Shape;164;g126937deceb_0_855"/>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126937deceb_0_855"/>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g126937deceb_0_855"/>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126937deceb_0_855"/>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g126937deceb_0_855"/>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g126937deceb_0_855"/>
            <p:cNvGrpSpPr/>
            <p:nvPr/>
          </p:nvGrpSpPr>
          <p:grpSpPr>
            <a:xfrm>
              <a:off x="2228107" y="4309200"/>
              <a:ext cx="231600" cy="834300"/>
              <a:chOff x="2228107" y="4309200"/>
              <a:chExt cx="231600" cy="834300"/>
            </a:xfrm>
          </p:grpSpPr>
          <p:sp>
            <p:nvSpPr>
              <p:cNvPr id="170" name="Google Shape;170;g126937deceb_0_855"/>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126937deceb_0_855"/>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g126937deceb_0_855"/>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g126937deceb_0_855"/>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g126937deceb_0_855"/>
            <p:cNvGrpSpPr/>
            <p:nvPr/>
          </p:nvGrpSpPr>
          <p:grpSpPr>
            <a:xfrm>
              <a:off x="2599462" y="4518900"/>
              <a:ext cx="231600" cy="624600"/>
              <a:chOff x="2599462" y="4518900"/>
              <a:chExt cx="231600" cy="624600"/>
            </a:xfrm>
          </p:grpSpPr>
          <p:sp>
            <p:nvSpPr>
              <p:cNvPr id="175" name="Google Shape;175;g126937deceb_0_855"/>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126937deceb_0_855"/>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g126937deceb_0_855"/>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g126937deceb_0_855"/>
            <p:cNvGrpSpPr/>
            <p:nvPr/>
          </p:nvGrpSpPr>
          <p:grpSpPr>
            <a:xfrm>
              <a:off x="3342171" y="4099200"/>
              <a:ext cx="231600" cy="1044300"/>
              <a:chOff x="3342171" y="4099200"/>
              <a:chExt cx="231600" cy="1044300"/>
            </a:xfrm>
          </p:grpSpPr>
          <p:sp>
            <p:nvSpPr>
              <p:cNvPr id="179" name="Google Shape;179;g126937deceb_0_855"/>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g126937deceb_0_855"/>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g126937deceb_0_855"/>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g126937deceb_0_855"/>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g126937deceb_0_855"/>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g126937deceb_0_855"/>
            <p:cNvGrpSpPr/>
            <p:nvPr/>
          </p:nvGrpSpPr>
          <p:grpSpPr>
            <a:xfrm>
              <a:off x="3713525" y="4309200"/>
              <a:ext cx="231600" cy="834300"/>
              <a:chOff x="3713525" y="4309200"/>
              <a:chExt cx="231600" cy="834300"/>
            </a:xfrm>
          </p:grpSpPr>
          <p:sp>
            <p:nvSpPr>
              <p:cNvPr id="185" name="Google Shape;185;g126937deceb_0_855"/>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g126937deceb_0_855"/>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126937deceb_0_855"/>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g126937deceb_0_855"/>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g126937deceb_0_855"/>
            <p:cNvGrpSpPr/>
            <p:nvPr/>
          </p:nvGrpSpPr>
          <p:grpSpPr>
            <a:xfrm>
              <a:off x="1485398" y="4309200"/>
              <a:ext cx="231600" cy="834300"/>
              <a:chOff x="1485398" y="4309200"/>
              <a:chExt cx="231600" cy="834300"/>
            </a:xfrm>
          </p:grpSpPr>
          <p:sp>
            <p:nvSpPr>
              <p:cNvPr id="190" name="Google Shape;190;g126937deceb_0_855"/>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g126937deceb_0_855"/>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g126937deceb_0_855"/>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g126937deceb_0_855"/>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g126937deceb_0_855"/>
            <p:cNvGrpSpPr/>
            <p:nvPr/>
          </p:nvGrpSpPr>
          <p:grpSpPr>
            <a:xfrm>
              <a:off x="4084879" y="4518900"/>
              <a:ext cx="231600" cy="624600"/>
              <a:chOff x="4084879" y="4518900"/>
              <a:chExt cx="231600" cy="624600"/>
            </a:xfrm>
          </p:grpSpPr>
          <p:sp>
            <p:nvSpPr>
              <p:cNvPr id="195" name="Google Shape;195;g126937deceb_0_855"/>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126937deceb_0_855"/>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g126937deceb_0_855"/>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g126937deceb_0_855"/>
            <p:cNvGrpSpPr/>
            <p:nvPr/>
          </p:nvGrpSpPr>
          <p:grpSpPr>
            <a:xfrm>
              <a:off x="2970816" y="4309200"/>
              <a:ext cx="231600" cy="834300"/>
              <a:chOff x="2970816" y="4309200"/>
              <a:chExt cx="231600" cy="834300"/>
            </a:xfrm>
          </p:grpSpPr>
          <p:sp>
            <p:nvSpPr>
              <p:cNvPr id="199" name="Google Shape;199;g126937deceb_0_855"/>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g126937deceb_0_855"/>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g126937deceb_0_855"/>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g126937deceb_0_855"/>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g126937deceb_0_855"/>
            <p:cNvGrpSpPr/>
            <p:nvPr/>
          </p:nvGrpSpPr>
          <p:grpSpPr>
            <a:xfrm>
              <a:off x="4456234" y="4309200"/>
              <a:ext cx="231600" cy="834300"/>
              <a:chOff x="4456234" y="4309200"/>
              <a:chExt cx="231600" cy="834300"/>
            </a:xfrm>
          </p:grpSpPr>
          <p:sp>
            <p:nvSpPr>
              <p:cNvPr id="204" name="Google Shape;204;g126937deceb_0_855"/>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g126937deceb_0_855"/>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g126937deceb_0_855"/>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g126937deceb_0_855"/>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g126937deceb_0_855"/>
            <p:cNvGrpSpPr/>
            <p:nvPr/>
          </p:nvGrpSpPr>
          <p:grpSpPr>
            <a:xfrm>
              <a:off x="4827588" y="4099200"/>
              <a:ext cx="231600" cy="1044300"/>
              <a:chOff x="4827588" y="4099200"/>
              <a:chExt cx="231600" cy="1044300"/>
            </a:xfrm>
          </p:grpSpPr>
          <p:sp>
            <p:nvSpPr>
              <p:cNvPr id="209" name="Google Shape;209;g126937deceb_0_855"/>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g126937deceb_0_855"/>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g126937deceb_0_855"/>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g126937deceb_0_855"/>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g126937deceb_0_855"/>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g126937deceb_0_855"/>
            <p:cNvGrpSpPr/>
            <p:nvPr/>
          </p:nvGrpSpPr>
          <p:grpSpPr>
            <a:xfrm>
              <a:off x="5198943" y="4309200"/>
              <a:ext cx="231600" cy="834300"/>
              <a:chOff x="5198943" y="4309200"/>
              <a:chExt cx="231600" cy="834300"/>
            </a:xfrm>
          </p:grpSpPr>
          <p:sp>
            <p:nvSpPr>
              <p:cNvPr id="215" name="Google Shape;215;g126937deceb_0_855"/>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g126937deceb_0_855"/>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g126937deceb_0_855"/>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g126937deceb_0_855"/>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g126937deceb_0_855"/>
            <p:cNvGrpSpPr/>
            <p:nvPr/>
          </p:nvGrpSpPr>
          <p:grpSpPr>
            <a:xfrm>
              <a:off x="5570297" y="4518900"/>
              <a:ext cx="231600" cy="624600"/>
              <a:chOff x="5570297" y="4518900"/>
              <a:chExt cx="231600" cy="624600"/>
            </a:xfrm>
          </p:grpSpPr>
          <p:sp>
            <p:nvSpPr>
              <p:cNvPr id="220" name="Google Shape;220;g126937deceb_0_855"/>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g126937deceb_0_855"/>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g126937deceb_0_855"/>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g126937deceb_0_855"/>
            <p:cNvGrpSpPr/>
            <p:nvPr/>
          </p:nvGrpSpPr>
          <p:grpSpPr>
            <a:xfrm>
              <a:off x="5941652" y="4309200"/>
              <a:ext cx="231600" cy="834300"/>
              <a:chOff x="5941652" y="4309200"/>
              <a:chExt cx="231600" cy="834300"/>
            </a:xfrm>
          </p:grpSpPr>
          <p:sp>
            <p:nvSpPr>
              <p:cNvPr id="224" name="Google Shape;224;g126937deceb_0_855"/>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g126937deceb_0_855"/>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g126937deceb_0_855"/>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g126937deceb_0_855"/>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g126937deceb_0_855"/>
            <p:cNvGrpSpPr/>
            <p:nvPr/>
          </p:nvGrpSpPr>
          <p:grpSpPr>
            <a:xfrm>
              <a:off x="6313006" y="4099200"/>
              <a:ext cx="231600" cy="1044300"/>
              <a:chOff x="6313006" y="4099200"/>
              <a:chExt cx="231600" cy="1044300"/>
            </a:xfrm>
          </p:grpSpPr>
          <p:sp>
            <p:nvSpPr>
              <p:cNvPr id="229" name="Google Shape;229;g126937deceb_0_855"/>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g126937deceb_0_855"/>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g126937deceb_0_855"/>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g126937deceb_0_855"/>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g126937deceb_0_855"/>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g126937deceb_0_855"/>
            <p:cNvGrpSpPr/>
            <p:nvPr/>
          </p:nvGrpSpPr>
          <p:grpSpPr>
            <a:xfrm>
              <a:off x="6684361" y="4309200"/>
              <a:ext cx="231600" cy="834300"/>
              <a:chOff x="6684361" y="4309200"/>
              <a:chExt cx="231600" cy="834300"/>
            </a:xfrm>
          </p:grpSpPr>
          <p:sp>
            <p:nvSpPr>
              <p:cNvPr id="235" name="Google Shape;235;g126937deceb_0_855"/>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g126937deceb_0_855"/>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g126937deceb_0_855"/>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g126937deceb_0_855"/>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g126937deceb_0_855"/>
            <p:cNvGrpSpPr/>
            <p:nvPr/>
          </p:nvGrpSpPr>
          <p:grpSpPr>
            <a:xfrm>
              <a:off x="7055715" y="4518900"/>
              <a:ext cx="231600" cy="624600"/>
              <a:chOff x="7055715" y="4518900"/>
              <a:chExt cx="231600" cy="624600"/>
            </a:xfrm>
          </p:grpSpPr>
          <p:sp>
            <p:nvSpPr>
              <p:cNvPr id="240" name="Google Shape;240;g126937deceb_0_855"/>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g126937deceb_0_855"/>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g126937deceb_0_855"/>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g126937deceb_0_855"/>
            <p:cNvGrpSpPr/>
            <p:nvPr/>
          </p:nvGrpSpPr>
          <p:grpSpPr>
            <a:xfrm>
              <a:off x="7798424" y="4099200"/>
              <a:ext cx="231600" cy="1044300"/>
              <a:chOff x="7798424" y="4099200"/>
              <a:chExt cx="231600" cy="1044300"/>
            </a:xfrm>
          </p:grpSpPr>
          <p:sp>
            <p:nvSpPr>
              <p:cNvPr id="244" name="Google Shape;244;g126937deceb_0_855"/>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g126937deceb_0_855"/>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g126937deceb_0_855"/>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g126937deceb_0_855"/>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g126937deceb_0_855"/>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g126937deceb_0_855"/>
            <p:cNvGrpSpPr/>
            <p:nvPr/>
          </p:nvGrpSpPr>
          <p:grpSpPr>
            <a:xfrm>
              <a:off x="8169779" y="4309200"/>
              <a:ext cx="231600" cy="834300"/>
              <a:chOff x="8169779" y="4309200"/>
              <a:chExt cx="231600" cy="834300"/>
            </a:xfrm>
          </p:grpSpPr>
          <p:sp>
            <p:nvSpPr>
              <p:cNvPr id="250" name="Google Shape;250;g126937deceb_0_855"/>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g126937deceb_0_855"/>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g126937deceb_0_855"/>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g126937deceb_0_855"/>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g126937deceb_0_855"/>
            <p:cNvGrpSpPr/>
            <p:nvPr/>
          </p:nvGrpSpPr>
          <p:grpSpPr>
            <a:xfrm>
              <a:off x="7427070" y="4309200"/>
              <a:ext cx="231600" cy="834300"/>
              <a:chOff x="7427070" y="4309200"/>
              <a:chExt cx="231600" cy="834300"/>
            </a:xfrm>
          </p:grpSpPr>
          <p:sp>
            <p:nvSpPr>
              <p:cNvPr id="255" name="Google Shape;255;g126937deceb_0_855"/>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g126937deceb_0_855"/>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g126937deceb_0_855"/>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g126937deceb_0_855"/>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g126937deceb_0_855"/>
            <p:cNvGrpSpPr/>
            <p:nvPr/>
          </p:nvGrpSpPr>
          <p:grpSpPr>
            <a:xfrm>
              <a:off x="8541133" y="4518900"/>
              <a:ext cx="231600" cy="624600"/>
              <a:chOff x="8541133" y="4518900"/>
              <a:chExt cx="231600" cy="624600"/>
            </a:xfrm>
          </p:grpSpPr>
          <p:sp>
            <p:nvSpPr>
              <p:cNvPr id="260" name="Google Shape;260;g126937deceb_0_855"/>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g126937deceb_0_855"/>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g126937deceb_0_855"/>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g126937deceb_0_855"/>
            <p:cNvGrpSpPr/>
            <p:nvPr/>
          </p:nvGrpSpPr>
          <p:grpSpPr>
            <a:xfrm>
              <a:off x="8912488" y="4309200"/>
              <a:ext cx="231600" cy="834300"/>
              <a:chOff x="8912488" y="4309200"/>
              <a:chExt cx="231600" cy="834300"/>
            </a:xfrm>
          </p:grpSpPr>
          <p:sp>
            <p:nvSpPr>
              <p:cNvPr id="264" name="Google Shape;264;g126937deceb_0_855"/>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g126937deceb_0_855"/>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g126937deceb_0_855"/>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g126937deceb_0_855"/>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g126937deceb_0_855"/>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g126937deceb_0_855"/>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g126937deceb_0_85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g126937deceb_0_98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g126937deceb_0_763"/>
          <p:cNvGrpSpPr/>
          <p:nvPr/>
        </p:nvGrpSpPr>
        <p:grpSpPr>
          <a:xfrm>
            <a:off x="146769" y="3406"/>
            <a:ext cx="1233215" cy="1384535"/>
            <a:chOff x="146769" y="3406"/>
            <a:chExt cx="1233215" cy="1384535"/>
          </a:xfrm>
        </p:grpSpPr>
        <p:grpSp>
          <p:nvGrpSpPr>
            <p:cNvPr id="51" name="Google Shape;51;g126937deceb_0_763"/>
            <p:cNvGrpSpPr/>
            <p:nvPr/>
          </p:nvGrpSpPr>
          <p:grpSpPr>
            <a:xfrm>
              <a:off x="1063183" y="3406"/>
              <a:ext cx="316800" cy="688513"/>
              <a:chOff x="1063183" y="3406"/>
              <a:chExt cx="316800" cy="688513"/>
            </a:xfrm>
          </p:grpSpPr>
          <p:sp>
            <p:nvSpPr>
              <p:cNvPr id="52" name="Google Shape;52;g126937deceb_0_76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g126937deceb_0_76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g126937deceb_0_763"/>
            <p:cNvGrpSpPr/>
            <p:nvPr/>
          </p:nvGrpSpPr>
          <p:grpSpPr>
            <a:xfrm>
              <a:off x="604976" y="3406"/>
              <a:ext cx="316800" cy="1036524"/>
              <a:chOff x="604976" y="3406"/>
              <a:chExt cx="316800" cy="1036524"/>
            </a:xfrm>
          </p:grpSpPr>
          <p:sp>
            <p:nvSpPr>
              <p:cNvPr id="55" name="Google Shape;55;g126937deceb_0_76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g126937deceb_0_76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g126937deceb_0_76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g126937deceb_0_763"/>
            <p:cNvGrpSpPr/>
            <p:nvPr/>
          </p:nvGrpSpPr>
          <p:grpSpPr>
            <a:xfrm>
              <a:off x="146769" y="3406"/>
              <a:ext cx="316800" cy="1384535"/>
              <a:chOff x="146769" y="3406"/>
              <a:chExt cx="316800" cy="1384535"/>
            </a:xfrm>
          </p:grpSpPr>
          <p:sp>
            <p:nvSpPr>
              <p:cNvPr id="59" name="Google Shape;59;g126937deceb_0_76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g126937deceb_0_76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g126937deceb_0_76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g126937deceb_0_76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g126937deceb_0_763"/>
          <p:cNvGrpSpPr/>
          <p:nvPr/>
        </p:nvGrpSpPr>
        <p:grpSpPr>
          <a:xfrm>
            <a:off x="6775084" y="2904008"/>
            <a:ext cx="2186148" cy="2239500"/>
            <a:chOff x="6775084" y="2904008"/>
            <a:chExt cx="2186148" cy="2239500"/>
          </a:xfrm>
        </p:grpSpPr>
        <p:grpSp>
          <p:nvGrpSpPr>
            <p:cNvPr id="64" name="Google Shape;64;g126937deceb_0_763"/>
            <p:cNvGrpSpPr/>
            <p:nvPr/>
          </p:nvGrpSpPr>
          <p:grpSpPr>
            <a:xfrm>
              <a:off x="6775084" y="4253708"/>
              <a:ext cx="409500" cy="889800"/>
              <a:chOff x="6775084" y="4253708"/>
              <a:chExt cx="409500" cy="889800"/>
            </a:xfrm>
          </p:grpSpPr>
          <p:sp>
            <p:nvSpPr>
              <p:cNvPr id="65" name="Google Shape;65;g126937deceb_0_76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g126937deceb_0_76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g126937deceb_0_763"/>
            <p:cNvGrpSpPr/>
            <p:nvPr/>
          </p:nvGrpSpPr>
          <p:grpSpPr>
            <a:xfrm>
              <a:off x="7367299" y="3804008"/>
              <a:ext cx="409500" cy="1339500"/>
              <a:chOff x="7367299" y="3804008"/>
              <a:chExt cx="409500" cy="1339500"/>
            </a:xfrm>
          </p:grpSpPr>
          <p:sp>
            <p:nvSpPr>
              <p:cNvPr id="68" name="Google Shape;68;g126937deceb_0_76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g126937deceb_0_76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g126937deceb_0_76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g126937deceb_0_763"/>
            <p:cNvGrpSpPr/>
            <p:nvPr/>
          </p:nvGrpSpPr>
          <p:grpSpPr>
            <a:xfrm>
              <a:off x="7959516" y="3354008"/>
              <a:ext cx="409500" cy="1789500"/>
              <a:chOff x="7959516" y="3354008"/>
              <a:chExt cx="409500" cy="1789500"/>
            </a:xfrm>
          </p:grpSpPr>
          <p:sp>
            <p:nvSpPr>
              <p:cNvPr id="72" name="Google Shape;72;g126937deceb_0_76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g126937deceb_0_76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g126937deceb_0_76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g126937deceb_0_76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g126937deceb_0_763"/>
            <p:cNvGrpSpPr/>
            <p:nvPr/>
          </p:nvGrpSpPr>
          <p:grpSpPr>
            <a:xfrm>
              <a:off x="8551731" y="2904008"/>
              <a:ext cx="409500" cy="2239500"/>
              <a:chOff x="8551731" y="2904008"/>
              <a:chExt cx="409500" cy="2239500"/>
            </a:xfrm>
          </p:grpSpPr>
          <p:sp>
            <p:nvSpPr>
              <p:cNvPr id="77" name="Google Shape;77;g126937deceb_0_76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g126937deceb_0_76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g126937deceb_0_76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g126937deceb_0_76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g126937deceb_0_76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g126937deceb_0_76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g126937deceb_0_76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g126937deceb_0_798"/>
          <p:cNvGrpSpPr/>
          <p:nvPr/>
        </p:nvGrpSpPr>
        <p:grpSpPr>
          <a:xfrm>
            <a:off x="625966" y="299376"/>
            <a:ext cx="999312" cy="999312"/>
            <a:chOff x="348199" y="179450"/>
            <a:chExt cx="1116300" cy="1116300"/>
          </a:xfrm>
        </p:grpSpPr>
        <p:sp>
          <p:nvSpPr>
            <p:cNvPr id="86" name="Google Shape;86;g126937deceb_0_798"/>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g126937deceb_0_79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g126937deceb_0_79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g126937deceb_0_79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g126937deceb_0_79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g126937deceb_0_805"/>
          <p:cNvGrpSpPr/>
          <p:nvPr/>
        </p:nvGrpSpPr>
        <p:grpSpPr>
          <a:xfrm>
            <a:off x="625966" y="299376"/>
            <a:ext cx="999312" cy="999312"/>
            <a:chOff x="348199" y="179450"/>
            <a:chExt cx="1116300" cy="1116300"/>
          </a:xfrm>
        </p:grpSpPr>
        <p:sp>
          <p:nvSpPr>
            <p:cNvPr id="93" name="Google Shape;93;g126937deceb_0_80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g126937deceb_0_80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g126937deceb_0_80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g126937deceb_0_80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g126937deceb_0_80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g126937deceb_0_80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g126937deceb_0_813"/>
          <p:cNvGrpSpPr/>
          <p:nvPr/>
        </p:nvGrpSpPr>
        <p:grpSpPr>
          <a:xfrm>
            <a:off x="625966" y="299376"/>
            <a:ext cx="999312" cy="999312"/>
            <a:chOff x="348199" y="179450"/>
            <a:chExt cx="1116300" cy="1116300"/>
          </a:xfrm>
        </p:grpSpPr>
        <p:sp>
          <p:nvSpPr>
            <p:cNvPr id="101" name="Google Shape;101;g126937deceb_0_813"/>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g126937deceb_0_813"/>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g126937deceb_0_81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g126937deceb_0_81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g126937deceb_0_819"/>
          <p:cNvGrpSpPr/>
          <p:nvPr/>
        </p:nvGrpSpPr>
        <p:grpSpPr>
          <a:xfrm>
            <a:off x="625966" y="299376"/>
            <a:ext cx="999312" cy="999312"/>
            <a:chOff x="348199" y="179450"/>
            <a:chExt cx="1116300" cy="1116300"/>
          </a:xfrm>
        </p:grpSpPr>
        <p:sp>
          <p:nvSpPr>
            <p:cNvPr id="107" name="Google Shape;107;g126937deceb_0_81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g126937deceb_0_81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g126937deceb_0_819"/>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g126937deceb_0_819"/>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g126937deceb_0_81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g126937deceb_0_826"/>
          <p:cNvGrpSpPr/>
          <p:nvPr/>
        </p:nvGrpSpPr>
        <p:grpSpPr>
          <a:xfrm>
            <a:off x="6866714" y="1306"/>
            <a:ext cx="2267451" cy="2601690"/>
            <a:chOff x="6790514" y="1306"/>
            <a:chExt cx="2267451" cy="2601690"/>
          </a:xfrm>
        </p:grpSpPr>
        <p:grpSp>
          <p:nvGrpSpPr>
            <p:cNvPr id="114" name="Google Shape;114;g126937deceb_0_826"/>
            <p:cNvGrpSpPr/>
            <p:nvPr/>
          </p:nvGrpSpPr>
          <p:grpSpPr>
            <a:xfrm>
              <a:off x="7067465" y="1306"/>
              <a:ext cx="1990500" cy="1990200"/>
              <a:chOff x="7067465" y="1306"/>
              <a:chExt cx="1990500" cy="1990200"/>
            </a:xfrm>
          </p:grpSpPr>
          <p:sp>
            <p:nvSpPr>
              <p:cNvPr id="115" name="Google Shape;115;g126937deceb_0_826"/>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g126937deceb_0_826"/>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g126937deceb_0_826"/>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g126937deceb_0_826"/>
            <p:cNvGrpSpPr/>
            <p:nvPr/>
          </p:nvGrpSpPr>
          <p:grpSpPr>
            <a:xfrm>
              <a:off x="8207126" y="1807996"/>
              <a:ext cx="795000" cy="795000"/>
              <a:chOff x="8207126" y="1807996"/>
              <a:chExt cx="795000" cy="795000"/>
            </a:xfrm>
          </p:grpSpPr>
          <p:sp>
            <p:nvSpPr>
              <p:cNvPr id="119" name="Google Shape;119;g126937deceb_0_826"/>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g126937deceb_0_826"/>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g126937deceb_0_826"/>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g126937deceb_0_826"/>
            <p:cNvGrpSpPr/>
            <p:nvPr/>
          </p:nvGrpSpPr>
          <p:grpSpPr>
            <a:xfrm>
              <a:off x="6790514" y="118857"/>
              <a:ext cx="548700" cy="548700"/>
              <a:chOff x="6790514" y="118857"/>
              <a:chExt cx="548700" cy="548700"/>
            </a:xfrm>
          </p:grpSpPr>
          <p:sp>
            <p:nvSpPr>
              <p:cNvPr id="123" name="Google Shape;123;g126937deceb_0_826"/>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g126937deceb_0_826"/>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g126937deceb_0_826"/>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g126937deceb_0_82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g126937deceb_0_841"/>
          <p:cNvGrpSpPr/>
          <p:nvPr/>
        </p:nvGrpSpPr>
        <p:grpSpPr>
          <a:xfrm>
            <a:off x="625966" y="299376"/>
            <a:ext cx="999312" cy="999312"/>
            <a:chOff x="348199" y="179450"/>
            <a:chExt cx="1116300" cy="1116300"/>
          </a:xfrm>
        </p:grpSpPr>
        <p:sp>
          <p:nvSpPr>
            <p:cNvPr id="129" name="Google Shape;129;g126937deceb_0_841"/>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126937deceb_0_841"/>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g126937deceb_0_841"/>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g126937deceb_0_841"/>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g126937deceb_0_841"/>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g126937deceb_0_84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g126937deceb_0_849"/>
          <p:cNvGrpSpPr/>
          <p:nvPr/>
        </p:nvGrpSpPr>
        <p:grpSpPr>
          <a:xfrm>
            <a:off x="713373" y="3847119"/>
            <a:ext cx="825392" cy="825392"/>
            <a:chOff x="348199" y="179450"/>
            <a:chExt cx="1116300" cy="1116300"/>
          </a:xfrm>
        </p:grpSpPr>
        <p:sp>
          <p:nvSpPr>
            <p:cNvPr id="137" name="Google Shape;137;g126937deceb_0_84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g126937deceb_0_84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g126937deceb_0_849"/>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g126937deceb_0_84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g126937deceb_0_7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g126937deceb_0_7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g126937deceb_0_719"/>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27.png"/><Relationship Id="rId4" Type="http://schemas.openxmlformats.org/officeDocument/2006/relationships/image" Target="../media/image15.png"/><Relationship Id="rId5"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5.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3.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2.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png"/><Relationship Id="rId4" Type="http://schemas.openxmlformats.org/officeDocument/2006/relationships/image" Target="../media/image19.png"/><Relationship Id="rId5"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6.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8.pn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medium.com/@mitanshupbhoot/comparative-applications-of-prims-and-kruskal-s-algorithm-in-real-life-scenarios-4aa0f92c7abc" TargetMode="External"/><Relationship Id="rId4" Type="http://schemas.openxmlformats.org/officeDocument/2006/relationships/hyperlink" Target="https://sites.google.com/site/dataclusteringalgorithms/clustering-algorithm-applications?authuser=0" TargetMode="External"/><Relationship Id="rId10" Type="http://schemas.openxmlformats.org/officeDocument/2006/relationships/hyperlink" Target="https://en.wikipedia.org/wiki/Mahalanobis_distance" TargetMode="External"/><Relationship Id="rId9" Type="http://schemas.openxmlformats.org/officeDocument/2006/relationships/hyperlink" Target="http://datamining.rutgers.edu/publication/internalmeasures.pdf" TargetMode="External"/><Relationship Id="rId5" Type="http://schemas.openxmlformats.org/officeDocument/2006/relationships/hyperlink" Target="https://ieeexplore.ieee.org/stamp/stamp.jsp?tp=&amp;arnumber=5397966" TargetMode="External"/><Relationship Id="rId6" Type="http://schemas.openxmlformats.org/officeDocument/2006/relationships/hyperlink" Target="https://www.researchgate.net/publication/11355740_Clustering_gene_expression_data_using_a_graph-theoretic_approach_An_application_of_minimum_spanning_trees" TargetMode="External"/><Relationship Id="rId7" Type="http://schemas.openxmlformats.org/officeDocument/2006/relationships/hyperlink" Target="https://docs.google.com/document/d/1wWkZLMgSnQsENh8NjrpcR-pdkRelwFr6SiuC31H48W4/edit#" TargetMode="External"/><Relationship Id="rId8" Type="http://schemas.openxmlformats.org/officeDocument/2006/relationships/hyperlink" Target="https://www.geeksforgeeks.org/k-means-clustering-introduction/"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1.png"/><Relationship Id="rId6"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
          <p:cNvSpPr txBox="1"/>
          <p:nvPr>
            <p:ph type="ctrTitle"/>
          </p:nvPr>
        </p:nvSpPr>
        <p:spPr>
          <a:xfrm>
            <a:off x="824000" y="1613813"/>
            <a:ext cx="4255500" cy="1872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400"/>
              <a:buFont typeface="Maven Pro"/>
              <a:buNone/>
            </a:pPr>
            <a:r>
              <a:rPr lang="en">
                <a:latin typeface="Nunito"/>
                <a:ea typeface="Nunito"/>
                <a:cs typeface="Nunito"/>
                <a:sym typeface="Nunito"/>
              </a:rPr>
              <a:t>An Analysis on Clustering based on the Kruskal’s Algorithm</a:t>
            </a:r>
            <a:br>
              <a:rPr b="0" lang="en"/>
            </a:br>
            <a:br>
              <a:rPr lang="en"/>
            </a:br>
            <a:r>
              <a:rPr b="1" i="0" lang="en" sz="3600" u="none" cap="none" strike="noStrike">
                <a:solidFill>
                  <a:schemeClr val="lt1"/>
                </a:solidFill>
                <a:latin typeface="Maven Pro"/>
                <a:ea typeface="Maven Pro"/>
                <a:cs typeface="Maven Pro"/>
                <a:sym typeface="Maven Pro"/>
              </a:rPr>
              <a:t> </a:t>
            </a:r>
            <a:endParaRPr b="1" i="0" sz="3600" u="none" cap="none" strike="noStrike">
              <a:solidFill>
                <a:schemeClr val="lt1"/>
              </a:solidFill>
              <a:latin typeface="Maven Pro"/>
              <a:ea typeface="Maven Pro"/>
              <a:cs typeface="Maven Pro"/>
              <a:sym typeface="Maven Pro"/>
            </a:endParaRPr>
          </a:p>
        </p:txBody>
      </p:sp>
      <p:sp>
        <p:nvSpPr>
          <p:cNvPr id="278" name="Google Shape;278;p1"/>
          <p:cNvSpPr txBox="1"/>
          <p:nvPr>
            <p:ph idx="1" type="subTitle"/>
          </p:nvPr>
        </p:nvSpPr>
        <p:spPr>
          <a:xfrm>
            <a:off x="2631450" y="3486725"/>
            <a:ext cx="5988600" cy="1405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1300"/>
              <a:buFont typeface="Nunito"/>
              <a:buNone/>
            </a:pPr>
            <a:r>
              <a:t/>
            </a:r>
            <a:endParaRPr/>
          </a:p>
          <a:p>
            <a:pPr indent="0" lvl="0" marL="0" marR="0" rtl="0" algn="l">
              <a:lnSpc>
                <a:spcPct val="100000"/>
              </a:lnSpc>
              <a:spcBef>
                <a:spcPts val="0"/>
              </a:spcBef>
              <a:spcAft>
                <a:spcPts val="0"/>
              </a:spcAft>
              <a:buClr>
                <a:schemeClr val="lt1"/>
              </a:buClr>
              <a:buSzPts val="1300"/>
              <a:buFont typeface="Nunito"/>
              <a:buNone/>
            </a:pPr>
            <a:r>
              <a:rPr b="0" i="0" lang="en" sz="1600" u="none" cap="none" strike="noStrike">
                <a:solidFill>
                  <a:schemeClr val="lt1"/>
                </a:solidFill>
                <a:latin typeface="Nunito"/>
                <a:ea typeface="Nunito"/>
                <a:cs typeface="Nunito"/>
                <a:sym typeface="Nunito"/>
              </a:rPr>
              <a:t>Presented by </a:t>
            </a:r>
            <a:r>
              <a:rPr lang="en"/>
              <a:t>Xiaobo Qian, Yangli Liu, Lu Wang, Jieqi Yang</a:t>
            </a:r>
            <a:endParaRPr/>
          </a:p>
          <a:p>
            <a:pPr indent="0" lvl="0" marL="0" marR="0" rtl="0" algn="ctr">
              <a:lnSpc>
                <a:spcPct val="100000"/>
              </a:lnSpc>
              <a:spcBef>
                <a:spcPts val="0"/>
              </a:spcBef>
              <a:spcAft>
                <a:spcPts val="0"/>
              </a:spcAft>
              <a:buClr>
                <a:schemeClr val="lt1"/>
              </a:buClr>
              <a:buSzPts val="1300"/>
              <a:buFont typeface="Nunito"/>
              <a:buNone/>
            </a:pPr>
            <a:r>
              <a:t/>
            </a:r>
            <a:endParaRPr/>
          </a:p>
          <a:p>
            <a:pPr indent="0" lvl="0" marL="0" marR="0" rtl="0" algn="ctr">
              <a:lnSpc>
                <a:spcPct val="100000"/>
              </a:lnSpc>
              <a:spcBef>
                <a:spcPts val="0"/>
              </a:spcBef>
              <a:spcAft>
                <a:spcPts val="0"/>
              </a:spcAft>
              <a:buClr>
                <a:schemeClr val="lt1"/>
              </a:buClr>
              <a:buSzPts val="1300"/>
              <a:buFont typeface="Nunito"/>
              <a:buNone/>
            </a:pPr>
            <a:r>
              <a:rPr lang="en"/>
              <a:t>                                                                      4/29/2022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g126962dbbda_2_0"/>
          <p:cNvSpPr txBox="1"/>
          <p:nvPr>
            <p:ph type="title"/>
          </p:nvPr>
        </p:nvSpPr>
        <p:spPr>
          <a:xfrm>
            <a:off x="1303800" y="750975"/>
            <a:ext cx="2719200" cy="46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aven Pro"/>
              <a:buNone/>
            </a:pPr>
            <a:r>
              <a:rPr lang="en"/>
              <a:t>Picking K</a:t>
            </a:r>
            <a:endParaRPr/>
          </a:p>
        </p:txBody>
      </p:sp>
      <p:sp>
        <p:nvSpPr>
          <p:cNvPr id="405" name="Google Shape;405;g126962dbbda_2_0"/>
          <p:cNvSpPr txBox="1"/>
          <p:nvPr/>
        </p:nvSpPr>
        <p:spPr>
          <a:xfrm>
            <a:off x="658650" y="1502350"/>
            <a:ext cx="2516100" cy="3540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200"/>
              </a:spcBef>
              <a:spcAft>
                <a:spcPts val="0"/>
              </a:spcAft>
              <a:buNone/>
            </a:pPr>
            <a:r>
              <a:rPr lang="en" sz="1300">
                <a:latin typeface="Nunito"/>
                <a:ea typeface="Nunito"/>
                <a:cs typeface="Nunito"/>
                <a:sym typeface="Nunito"/>
              </a:rPr>
              <a:t>We </a:t>
            </a:r>
            <a:r>
              <a:rPr lang="en" sz="1300">
                <a:latin typeface="Nunito"/>
                <a:ea typeface="Nunito"/>
                <a:cs typeface="Nunito"/>
                <a:sym typeface="Nunito"/>
              </a:rPr>
              <a:t>did not mention this in our final report but we have tried different methods to find an </a:t>
            </a:r>
            <a:r>
              <a:rPr lang="en" sz="1300">
                <a:latin typeface="Nunito"/>
                <a:ea typeface="Nunito"/>
                <a:cs typeface="Nunito"/>
                <a:sym typeface="Nunito"/>
              </a:rPr>
              <a:t>optimal clusters </a:t>
            </a:r>
            <a:r>
              <a:rPr lang="en" sz="1300">
                <a:latin typeface="Nunito"/>
                <a:ea typeface="Nunito"/>
                <a:cs typeface="Nunito"/>
                <a:sym typeface="Nunito"/>
              </a:rPr>
              <a:t>numbers(value of k)</a:t>
            </a:r>
            <a:r>
              <a:rPr lang="en" sz="1300">
                <a:latin typeface="Nunito"/>
                <a:ea typeface="Nunito"/>
                <a:cs typeface="Nunito"/>
                <a:sym typeface="Nunito"/>
              </a:rPr>
              <a:t> </a:t>
            </a:r>
            <a:r>
              <a:rPr lang="en" sz="1300">
                <a:latin typeface="Nunito"/>
                <a:ea typeface="Nunito"/>
                <a:cs typeface="Nunito"/>
                <a:sym typeface="Nunito"/>
              </a:rPr>
              <a:t>for our K-</a:t>
            </a:r>
            <a:r>
              <a:rPr lang="en" sz="1300">
                <a:latin typeface="Nunito"/>
                <a:ea typeface="Nunito"/>
                <a:cs typeface="Nunito"/>
                <a:sym typeface="Nunito"/>
              </a:rPr>
              <a:t>clustering, like Elbow Method and Silhouette Method. </a:t>
            </a:r>
            <a:r>
              <a:rPr lang="en" sz="1300">
                <a:latin typeface="Nunito"/>
                <a:ea typeface="Nunito"/>
                <a:cs typeface="Nunito"/>
                <a:sym typeface="Nunito"/>
              </a:rPr>
              <a:t>Elbow Method is an empirical method to pick the value of k, where the average distance falls suddenly.</a:t>
            </a:r>
            <a:endParaRPr sz="1300">
              <a:latin typeface="Nunito"/>
              <a:ea typeface="Nunito"/>
              <a:cs typeface="Nunito"/>
              <a:sym typeface="Nunito"/>
            </a:endParaRPr>
          </a:p>
          <a:p>
            <a:pPr indent="0" lvl="0" marL="0" rtl="0" algn="l">
              <a:lnSpc>
                <a:spcPct val="150000"/>
              </a:lnSpc>
              <a:spcBef>
                <a:spcPts val="1200"/>
              </a:spcBef>
              <a:spcAft>
                <a:spcPts val="1200"/>
              </a:spcAft>
              <a:buNone/>
            </a:pPr>
            <a:r>
              <a:t/>
            </a:r>
            <a:endParaRPr sz="1300">
              <a:latin typeface="Nunito"/>
              <a:ea typeface="Nunito"/>
              <a:cs typeface="Nunito"/>
              <a:sym typeface="Nunito"/>
            </a:endParaRPr>
          </a:p>
        </p:txBody>
      </p:sp>
      <p:pic>
        <p:nvPicPr>
          <p:cNvPr id="406" name="Google Shape;406;g126962dbbda_2_0"/>
          <p:cNvPicPr preferRelativeResize="0"/>
          <p:nvPr/>
        </p:nvPicPr>
        <p:blipFill rotWithShape="1">
          <a:blip r:embed="rId3">
            <a:alphaModFix/>
          </a:blip>
          <a:srcRect b="5399" l="10351" r="6702" t="3075"/>
          <a:stretch/>
        </p:blipFill>
        <p:spPr>
          <a:xfrm>
            <a:off x="3259325" y="1416075"/>
            <a:ext cx="5688151" cy="2957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g126962dbbda_1_9"/>
          <p:cNvSpPr txBox="1"/>
          <p:nvPr>
            <p:ph type="title"/>
          </p:nvPr>
        </p:nvSpPr>
        <p:spPr>
          <a:xfrm>
            <a:off x="1227600" y="750975"/>
            <a:ext cx="7030500" cy="46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aven Pro"/>
              <a:buNone/>
            </a:pPr>
            <a:r>
              <a:rPr lang="en"/>
              <a:t>Silhouette Method</a:t>
            </a:r>
            <a:endParaRPr/>
          </a:p>
        </p:txBody>
      </p:sp>
      <p:sp>
        <p:nvSpPr>
          <p:cNvPr id="412" name="Google Shape;412;g126962dbbda_1_9"/>
          <p:cNvSpPr txBox="1"/>
          <p:nvPr/>
        </p:nvSpPr>
        <p:spPr>
          <a:xfrm>
            <a:off x="638700" y="1497975"/>
            <a:ext cx="2360700" cy="2940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200"/>
              </a:spcBef>
              <a:spcAft>
                <a:spcPts val="0"/>
              </a:spcAft>
              <a:buNone/>
            </a:pPr>
            <a:r>
              <a:rPr lang="en" sz="1300">
                <a:latin typeface="Nunito"/>
                <a:ea typeface="Nunito"/>
                <a:cs typeface="Nunito"/>
                <a:sym typeface="Nunito"/>
              </a:rPr>
              <a:t>Silhouette method computes silhouette coefficients of each point and average it out for all the samples to get the silhouette score. This measure how much a point is similar to its own cluster compared to other clusters. </a:t>
            </a:r>
            <a:endParaRPr sz="1300">
              <a:latin typeface="Nunito"/>
              <a:ea typeface="Nunito"/>
              <a:cs typeface="Nunito"/>
              <a:sym typeface="Nunito"/>
            </a:endParaRPr>
          </a:p>
          <a:p>
            <a:pPr indent="0" lvl="0" marL="0" rtl="0" algn="l">
              <a:lnSpc>
                <a:spcPct val="150000"/>
              </a:lnSpc>
              <a:spcBef>
                <a:spcPts val="1200"/>
              </a:spcBef>
              <a:spcAft>
                <a:spcPts val="1200"/>
              </a:spcAft>
              <a:buNone/>
            </a:pPr>
            <a:r>
              <a:t/>
            </a:r>
            <a:endParaRPr sz="1300">
              <a:latin typeface="Nunito"/>
              <a:ea typeface="Nunito"/>
              <a:cs typeface="Nunito"/>
              <a:sym typeface="Nunito"/>
            </a:endParaRPr>
          </a:p>
        </p:txBody>
      </p:sp>
      <p:pic>
        <p:nvPicPr>
          <p:cNvPr id="413" name="Google Shape;413;g126962dbbda_1_9"/>
          <p:cNvPicPr preferRelativeResize="0"/>
          <p:nvPr/>
        </p:nvPicPr>
        <p:blipFill>
          <a:blip r:embed="rId3">
            <a:alphaModFix/>
          </a:blip>
          <a:stretch>
            <a:fillRect/>
          </a:stretch>
        </p:blipFill>
        <p:spPr>
          <a:xfrm>
            <a:off x="638700" y="4022078"/>
            <a:ext cx="2208300" cy="697326"/>
          </a:xfrm>
          <a:prstGeom prst="rect">
            <a:avLst/>
          </a:prstGeom>
          <a:noFill/>
          <a:ln>
            <a:noFill/>
          </a:ln>
        </p:spPr>
      </p:pic>
      <p:pic>
        <p:nvPicPr>
          <p:cNvPr id="414" name="Google Shape;414;g126962dbbda_1_9"/>
          <p:cNvPicPr preferRelativeResize="0"/>
          <p:nvPr/>
        </p:nvPicPr>
        <p:blipFill rotWithShape="1">
          <a:blip r:embed="rId4">
            <a:alphaModFix/>
          </a:blip>
          <a:srcRect b="4620" l="10013" r="7709" t="3703"/>
          <a:stretch/>
        </p:blipFill>
        <p:spPr>
          <a:xfrm>
            <a:off x="2923200" y="1505200"/>
            <a:ext cx="6113122" cy="3114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g126937deceb_0_34"/>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aven Pro"/>
              <a:buNone/>
            </a:pPr>
            <a:r>
              <a:rPr lang="en"/>
              <a:t>Agenda</a:t>
            </a:r>
            <a:r>
              <a:rPr lang="en" sz="1400">
                <a:solidFill>
                  <a:schemeClr val="lt1"/>
                </a:solidFill>
                <a:latin typeface="Calibri"/>
                <a:ea typeface="Calibri"/>
                <a:cs typeface="Calibri"/>
                <a:sym typeface="Calibri"/>
              </a:rPr>
              <a:t>c</a:t>
            </a:r>
            <a:endParaRPr/>
          </a:p>
        </p:txBody>
      </p:sp>
      <p:sp>
        <p:nvSpPr>
          <p:cNvPr id="420" name="Google Shape;420;g126937deceb_0_34"/>
          <p:cNvSpPr txBox="1"/>
          <p:nvPr/>
        </p:nvSpPr>
        <p:spPr>
          <a:xfrm>
            <a:off x="2753450" y="1508675"/>
            <a:ext cx="5276100" cy="458400"/>
          </a:xfrm>
          <a:prstGeom prst="rect">
            <a:avLst/>
          </a:prstGeom>
          <a:solidFill>
            <a:srgbClr val="D0E0E3"/>
          </a:solidFill>
          <a:ln>
            <a:noFill/>
          </a:ln>
        </p:spPr>
        <p:txBody>
          <a:bodyPr anchorCtr="0" anchor="ctr" bIns="45700" lIns="91425" spcFirstLastPara="1" rIns="91425" wrap="square" tIns="45700">
            <a:noAutofit/>
          </a:bodyPr>
          <a:lstStyle/>
          <a:p>
            <a:pPr indent="0" lvl="0" marL="0" marR="0" rtl="0" algn="l">
              <a:lnSpc>
                <a:spcPct val="115000"/>
              </a:lnSpc>
              <a:spcBef>
                <a:spcPts val="0"/>
              </a:spcBef>
              <a:spcAft>
                <a:spcPts val="0"/>
              </a:spcAft>
              <a:buClr>
                <a:srgbClr val="FFFFFF"/>
              </a:buClr>
              <a:buSzPts val="1400"/>
              <a:buFont typeface="Roboto"/>
              <a:buNone/>
            </a:pPr>
            <a:r>
              <a:rPr b="1" lang="en" sz="1500">
                <a:solidFill>
                  <a:schemeClr val="lt1"/>
                </a:solidFill>
              </a:rPr>
              <a:t>Project introduction</a:t>
            </a:r>
            <a:endParaRPr b="1" sz="1500">
              <a:solidFill>
                <a:schemeClr val="lt1"/>
              </a:solidFill>
            </a:endParaRPr>
          </a:p>
        </p:txBody>
      </p:sp>
      <p:sp>
        <p:nvSpPr>
          <p:cNvPr id="421" name="Google Shape;421;g126937deceb_0_34"/>
          <p:cNvSpPr txBox="1"/>
          <p:nvPr/>
        </p:nvSpPr>
        <p:spPr>
          <a:xfrm>
            <a:off x="2753450" y="2080175"/>
            <a:ext cx="5276100" cy="458400"/>
          </a:xfrm>
          <a:prstGeom prst="rect">
            <a:avLst/>
          </a:prstGeom>
          <a:solidFill>
            <a:srgbClr val="D0E0E3"/>
          </a:solidFill>
          <a:ln>
            <a:noFill/>
          </a:ln>
        </p:spPr>
        <p:txBody>
          <a:bodyPr anchorCtr="0" anchor="ctr" bIns="45700" lIns="91425" spcFirstLastPara="1" rIns="91425" wrap="square" tIns="45700">
            <a:noAutofit/>
          </a:bodyPr>
          <a:lstStyle/>
          <a:p>
            <a:pPr indent="0" lvl="0" marL="0" marR="0" rtl="0" algn="l">
              <a:lnSpc>
                <a:spcPct val="115000"/>
              </a:lnSpc>
              <a:spcBef>
                <a:spcPts val="0"/>
              </a:spcBef>
              <a:spcAft>
                <a:spcPts val="0"/>
              </a:spcAft>
              <a:buClr>
                <a:srgbClr val="FFFFFF"/>
              </a:buClr>
              <a:buSzPts val="1400"/>
              <a:buFont typeface="Roboto"/>
              <a:buNone/>
            </a:pPr>
            <a:r>
              <a:rPr b="1" lang="en" sz="1500">
                <a:solidFill>
                  <a:schemeClr val="lt1"/>
                </a:solidFill>
              </a:rPr>
              <a:t>The clustering approach based on Kruskal’s algorithm</a:t>
            </a:r>
            <a:endParaRPr b="1" sz="1500">
              <a:solidFill>
                <a:schemeClr val="lt1"/>
              </a:solidFill>
            </a:endParaRPr>
          </a:p>
        </p:txBody>
      </p:sp>
      <p:sp>
        <p:nvSpPr>
          <p:cNvPr id="422" name="Google Shape;422;g126937deceb_0_34"/>
          <p:cNvSpPr txBox="1"/>
          <p:nvPr/>
        </p:nvSpPr>
        <p:spPr>
          <a:xfrm>
            <a:off x="2753450" y="2651675"/>
            <a:ext cx="5276100" cy="458400"/>
          </a:xfrm>
          <a:prstGeom prst="rect">
            <a:avLst/>
          </a:prstGeom>
          <a:solidFill>
            <a:srgbClr val="00A595"/>
          </a:solidFill>
          <a:ln>
            <a:noFill/>
          </a:ln>
        </p:spPr>
        <p:txBody>
          <a:bodyPr anchorCtr="0" anchor="ctr" bIns="45700" lIns="91425" spcFirstLastPara="1" rIns="91425" wrap="square" tIns="45700">
            <a:noAutofit/>
          </a:bodyPr>
          <a:lstStyle/>
          <a:p>
            <a:pPr indent="0" lvl="0" marL="0" marR="0" rtl="0" algn="l">
              <a:lnSpc>
                <a:spcPct val="115000"/>
              </a:lnSpc>
              <a:spcBef>
                <a:spcPts val="0"/>
              </a:spcBef>
              <a:spcAft>
                <a:spcPts val="0"/>
              </a:spcAft>
              <a:buClr>
                <a:srgbClr val="FFFFFF"/>
              </a:buClr>
              <a:buSzPts val="1400"/>
              <a:buFont typeface="Roboto"/>
              <a:buNone/>
            </a:pPr>
            <a:r>
              <a:rPr b="1" lang="en" sz="1500">
                <a:solidFill>
                  <a:schemeClr val="lt1"/>
                </a:solidFill>
              </a:rPr>
              <a:t>The K-means clustering </a:t>
            </a:r>
            <a:endParaRPr b="1" sz="1500">
              <a:solidFill>
                <a:schemeClr val="lt1"/>
              </a:solidFill>
            </a:endParaRPr>
          </a:p>
        </p:txBody>
      </p:sp>
      <p:sp>
        <p:nvSpPr>
          <p:cNvPr id="423" name="Google Shape;423;g126937deceb_0_34"/>
          <p:cNvSpPr txBox="1"/>
          <p:nvPr/>
        </p:nvSpPr>
        <p:spPr>
          <a:xfrm>
            <a:off x="2753450" y="3223175"/>
            <a:ext cx="5276100" cy="458400"/>
          </a:xfrm>
          <a:prstGeom prst="rect">
            <a:avLst/>
          </a:prstGeom>
          <a:solidFill>
            <a:srgbClr val="D0E0E3"/>
          </a:solidFill>
          <a:ln>
            <a:noFill/>
          </a:ln>
        </p:spPr>
        <p:txBody>
          <a:bodyPr anchorCtr="0" anchor="ctr" bIns="45700" lIns="91425" spcFirstLastPara="1" rIns="91425" wrap="square" tIns="45700">
            <a:noAutofit/>
          </a:bodyPr>
          <a:lstStyle/>
          <a:p>
            <a:pPr indent="0" lvl="0" marL="0" marR="0" rtl="0" algn="l">
              <a:lnSpc>
                <a:spcPct val="115000"/>
              </a:lnSpc>
              <a:spcBef>
                <a:spcPts val="0"/>
              </a:spcBef>
              <a:spcAft>
                <a:spcPts val="0"/>
              </a:spcAft>
              <a:buClr>
                <a:srgbClr val="FFFFFF"/>
              </a:buClr>
              <a:buSzPts val="1400"/>
              <a:buFont typeface="Roboto"/>
              <a:buNone/>
            </a:pPr>
            <a:r>
              <a:rPr b="1" lang="en" sz="1500">
                <a:solidFill>
                  <a:schemeClr val="lt1"/>
                </a:solidFill>
              </a:rPr>
              <a:t>The improvements to Kruskal’s algorithm clustering </a:t>
            </a:r>
            <a:endParaRPr b="1" sz="1500">
              <a:solidFill>
                <a:schemeClr val="lt1"/>
              </a:solidFill>
            </a:endParaRPr>
          </a:p>
        </p:txBody>
      </p:sp>
      <p:sp>
        <p:nvSpPr>
          <p:cNvPr id="424" name="Google Shape;424;g126937deceb_0_34"/>
          <p:cNvSpPr txBox="1"/>
          <p:nvPr/>
        </p:nvSpPr>
        <p:spPr>
          <a:xfrm>
            <a:off x="2753450" y="3794675"/>
            <a:ext cx="5276100" cy="458400"/>
          </a:xfrm>
          <a:prstGeom prst="rect">
            <a:avLst/>
          </a:prstGeom>
          <a:solidFill>
            <a:srgbClr val="D0E0E3"/>
          </a:solidFill>
          <a:ln>
            <a:noFill/>
          </a:ln>
        </p:spPr>
        <p:txBody>
          <a:bodyPr anchorCtr="0" anchor="ctr" bIns="45700" lIns="91425" spcFirstLastPara="1" rIns="91425" wrap="square" tIns="45700">
            <a:noAutofit/>
          </a:bodyPr>
          <a:lstStyle/>
          <a:p>
            <a:pPr indent="0" lvl="0" marL="0" marR="0" rtl="0" algn="l">
              <a:lnSpc>
                <a:spcPct val="115000"/>
              </a:lnSpc>
              <a:spcBef>
                <a:spcPts val="0"/>
              </a:spcBef>
              <a:spcAft>
                <a:spcPts val="0"/>
              </a:spcAft>
              <a:buClr>
                <a:srgbClr val="FFFFFF"/>
              </a:buClr>
              <a:buSzPts val="1400"/>
              <a:buFont typeface="Roboto"/>
              <a:buNone/>
            </a:pPr>
            <a:r>
              <a:rPr b="1" lang="en" sz="1500">
                <a:solidFill>
                  <a:schemeClr val="lt1"/>
                </a:solidFill>
              </a:rPr>
              <a:t>Conclusion </a:t>
            </a:r>
            <a:endParaRPr b="1" sz="15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8" name="Shape 428"/>
        <p:cNvGrpSpPr/>
        <p:nvPr/>
      </p:nvGrpSpPr>
      <p:grpSpPr>
        <a:xfrm>
          <a:off x="0" y="0"/>
          <a:ext cx="0" cy="0"/>
          <a:chOff x="0" y="0"/>
          <a:chExt cx="0" cy="0"/>
        </a:xfrm>
      </p:grpSpPr>
      <p:sp>
        <p:nvSpPr>
          <p:cNvPr id="429" name="Google Shape;429;g1229b7e0459_0_18"/>
          <p:cNvSpPr txBox="1"/>
          <p:nvPr>
            <p:ph idx="4294967295" type="ctrTitle"/>
          </p:nvPr>
        </p:nvSpPr>
        <p:spPr>
          <a:xfrm>
            <a:off x="741625" y="901200"/>
            <a:ext cx="3148500" cy="595800"/>
          </a:xfrm>
          <a:prstGeom prst="rect">
            <a:avLst/>
          </a:prstGeom>
          <a:solidFill>
            <a:srgbClr val="00A595"/>
          </a:solidFill>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FFFFFF"/>
              </a:buClr>
              <a:buSzPts val="1400"/>
              <a:buFont typeface="Roboto"/>
              <a:buNone/>
            </a:pPr>
            <a:r>
              <a:rPr lang="en" sz="2600">
                <a:solidFill>
                  <a:schemeClr val="lt1"/>
                </a:solidFill>
                <a:latin typeface="Arial"/>
                <a:ea typeface="Arial"/>
                <a:cs typeface="Arial"/>
                <a:sym typeface="Arial"/>
              </a:rPr>
              <a:t>K-Means</a:t>
            </a:r>
            <a:endParaRPr sz="2600">
              <a:solidFill>
                <a:schemeClr val="lt1"/>
              </a:solidFill>
              <a:latin typeface="Arial"/>
              <a:ea typeface="Arial"/>
              <a:cs typeface="Arial"/>
              <a:sym typeface="Arial"/>
            </a:endParaRPr>
          </a:p>
        </p:txBody>
      </p:sp>
      <p:sp>
        <p:nvSpPr>
          <p:cNvPr id="430" name="Google Shape;430;g1229b7e0459_0_18"/>
          <p:cNvSpPr txBox="1"/>
          <p:nvPr>
            <p:ph idx="4294967295" type="ctrTitle"/>
          </p:nvPr>
        </p:nvSpPr>
        <p:spPr>
          <a:xfrm>
            <a:off x="741625" y="1739400"/>
            <a:ext cx="3251100" cy="2805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0" lang="en" sz="1500">
                <a:solidFill>
                  <a:srgbClr val="000000"/>
                </a:solidFill>
                <a:highlight>
                  <a:srgbClr val="FFFFFF"/>
                </a:highlight>
                <a:latin typeface="Arial"/>
                <a:ea typeface="Arial"/>
                <a:cs typeface="Arial"/>
                <a:sym typeface="Arial"/>
              </a:rPr>
              <a:t>K-means is an introductory algorithm to clustering techniques and it is widely used in unsupervised learning problems. K represents the number of clusters we are going to classify our data points into.</a:t>
            </a:r>
            <a:endParaRPr sz="2300"/>
          </a:p>
        </p:txBody>
      </p:sp>
      <p:grpSp>
        <p:nvGrpSpPr>
          <p:cNvPr id="431" name="Google Shape;431;g1229b7e0459_0_18"/>
          <p:cNvGrpSpPr/>
          <p:nvPr/>
        </p:nvGrpSpPr>
        <p:grpSpPr>
          <a:xfrm>
            <a:off x="3998620" y="1316709"/>
            <a:ext cx="3065950" cy="2888331"/>
            <a:chOff x="1966183" y="949230"/>
            <a:chExt cx="3690803" cy="3483275"/>
          </a:xfrm>
        </p:grpSpPr>
        <p:sp>
          <p:nvSpPr>
            <p:cNvPr id="432" name="Google Shape;432;g1229b7e0459_0_18"/>
            <p:cNvSpPr/>
            <p:nvPr/>
          </p:nvSpPr>
          <p:spPr>
            <a:xfrm rot="-6597214">
              <a:off x="4419229" y="3938272"/>
              <a:ext cx="447461" cy="423266"/>
            </a:xfrm>
            <a:prstGeom prst="ellipse">
              <a:avLst/>
            </a:prstGeom>
            <a:solidFill>
              <a:srgbClr val="00695C">
                <a:alpha val="247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g1229b7e0459_0_18"/>
            <p:cNvSpPr/>
            <p:nvPr/>
          </p:nvSpPr>
          <p:spPr>
            <a:xfrm rot="-6599386">
              <a:off x="2318596" y="1407533"/>
              <a:ext cx="440541" cy="440541"/>
            </a:xfrm>
            <a:prstGeom prst="ellipse">
              <a:avLst/>
            </a:prstGeom>
            <a:solidFill>
              <a:srgbClr val="00695C">
                <a:alpha val="247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AC1B9"/>
                </a:solidFill>
                <a:highlight>
                  <a:srgbClr val="008080"/>
                </a:highlight>
                <a:latin typeface="Arial"/>
                <a:ea typeface="Arial"/>
                <a:cs typeface="Arial"/>
                <a:sym typeface="Arial"/>
              </a:endParaRPr>
            </a:p>
          </p:txBody>
        </p:sp>
        <p:sp>
          <p:nvSpPr>
            <p:cNvPr id="434" name="Google Shape;434;g1229b7e0459_0_18"/>
            <p:cNvSpPr/>
            <p:nvPr/>
          </p:nvSpPr>
          <p:spPr>
            <a:xfrm rot="-6598556">
              <a:off x="5185975" y="1004194"/>
              <a:ext cx="409220" cy="418140"/>
            </a:xfrm>
            <a:prstGeom prst="ellipse">
              <a:avLst/>
            </a:prstGeom>
            <a:solidFill>
              <a:srgbClr val="009688">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g1229b7e0459_0_18"/>
            <p:cNvSpPr/>
            <p:nvPr/>
          </p:nvSpPr>
          <p:spPr>
            <a:xfrm rot="-6597332">
              <a:off x="2040791" y="2598401"/>
              <a:ext cx="532684" cy="532120"/>
            </a:xfrm>
            <a:prstGeom prst="ellipse">
              <a:avLst/>
            </a:prstGeom>
            <a:solidFill>
              <a:srgbClr val="B9E7E4">
                <a:alpha val="807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g1229b7e0459_0_18"/>
            <p:cNvSpPr/>
            <p:nvPr/>
          </p:nvSpPr>
          <p:spPr>
            <a:xfrm rot="-6598520">
              <a:off x="3243531" y="1005514"/>
              <a:ext cx="377618" cy="368032"/>
            </a:xfrm>
            <a:prstGeom prst="ellipse">
              <a:avLst/>
            </a:prstGeom>
            <a:solidFill>
              <a:srgbClr val="009688">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37" name="Google Shape;437;g1229b7e0459_0_18"/>
          <p:cNvSpPr/>
          <p:nvPr/>
        </p:nvSpPr>
        <p:spPr>
          <a:xfrm rot="-6598986">
            <a:off x="8598136" y="2345209"/>
            <a:ext cx="365187" cy="365853"/>
          </a:xfrm>
          <a:prstGeom prst="ellipse">
            <a:avLst/>
          </a:prstGeom>
          <a:solidFill>
            <a:srgbClr val="00695C">
              <a:alpha val="247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g1229b7e0459_0_18"/>
          <p:cNvSpPr/>
          <p:nvPr/>
        </p:nvSpPr>
        <p:spPr>
          <a:xfrm rot="-6597077">
            <a:off x="8617415" y="3241477"/>
            <a:ext cx="369262" cy="364520"/>
          </a:xfrm>
          <a:prstGeom prst="ellipse">
            <a:avLst/>
          </a:prstGeom>
          <a:solidFill>
            <a:srgbClr val="00695C">
              <a:alpha val="807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g1229b7e0459_0_18"/>
          <p:cNvSpPr/>
          <p:nvPr/>
        </p:nvSpPr>
        <p:spPr>
          <a:xfrm rot="-6598261">
            <a:off x="8343208" y="4201827"/>
            <a:ext cx="364520" cy="362624"/>
          </a:xfrm>
          <a:prstGeom prst="ellipse">
            <a:avLst/>
          </a:prstGeom>
          <a:solidFill>
            <a:srgbClr val="009688">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g1229b7e0459_0_18"/>
          <p:cNvSpPr/>
          <p:nvPr/>
        </p:nvSpPr>
        <p:spPr>
          <a:xfrm rot="-6598986">
            <a:off x="5564258" y="1725237"/>
            <a:ext cx="365187" cy="365853"/>
          </a:xfrm>
          <a:prstGeom prst="ellipse">
            <a:avLst/>
          </a:prstGeom>
          <a:solidFill>
            <a:srgbClr val="00695C">
              <a:alpha val="247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g1229b7e0459_0_18"/>
          <p:cNvSpPr/>
          <p:nvPr/>
        </p:nvSpPr>
        <p:spPr>
          <a:xfrm rot="-6598986">
            <a:off x="6452425" y="2239344"/>
            <a:ext cx="365187" cy="365853"/>
          </a:xfrm>
          <a:prstGeom prst="ellipse">
            <a:avLst/>
          </a:prstGeom>
          <a:solidFill>
            <a:srgbClr val="00695C">
              <a:alpha val="247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g1229b7e0459_0_18"/>
          <p:cNvSpPr/>
          <p:nvPr/>
        </p:nvSpPr>
        <p:spPr>
          <a:xfrm rot="-6598986">
            <a:off x="5839121" y="2334838"/>
            <a:ext cx="365187" cy="365853"/>
          </a:xfrm>
          <a:prstGeom prst="ellipse">
            <a:avLst/>
          </a:prstGeom>
          <a:solidFill>
            <a:srgbClr val="00695C">
              <a:alpha val="749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g1229b7e0459_0_18"/>
          <p:cNvSpPr/>
          <p:nvPr/>
        </p:nvSpPr>
        <p:spPr>
          <a:xfrm rot="-6598986">
            <a:off x="4901339" y="2306102"/>
            <a:ext cx="365187" cy="365853"/>
          </a:xfrm>
          <a:prstGeom prst="ellipse">
            <a:avLst/>
          </a:prstGeom>
          <a:solidFill>
            <a:srgbClr val="00695C">
              <a:alpha val="247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g1229b7e0459_0_18"/>
          <p:cNvSpPr/>
          <p:nvPr/>
        </p:nvSpPr>
        <p:spPr>
          <a:xfrm rot="-6598986">
            <a:off x="4991218" y="1817316"/>
            <a:ext cx="365187" cy="365853"/>
          </a:xfrm>
          <a:prstGeom prst="ellipse">
            <a:avLst/>
          </a:prstGeom>
          <a:solidFill>
            <a:srgbClr val="00695C">
              <a:alpha val="247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g1229b7e0459_0_18"/>
          <p:cNvSpPr/>
          <p:nvPr/>
        </p:nvSpPr>
        <p:spPr>
          <a:xfrm rot="-6598986">
            <a:off x="4788547" y="3231694"/>
            <a:ext cx="365187" cy="365853"/>
          </a:xfrm>
          <a:prstGeom prst="ellipse">
            <a:avLst/>
          </a:prstGeom>
          <a:solidFill>
            <a:srgbClr val="00695C">
              <a:alpha val="807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g1229b7e0459_0_18"/>
          <p:cNvSpPr/>
          <p:nvPr/>
        </p:nvSpPr>
        <p:spPr>
          <a:xfrm rot="-6598986">
            <a:off x="5358539" y="2487254"/>
            <a:ext cx="365187" cy="365853"/>
          </a:xfrm>
          <a:prstGeom prst="ellipse">
            <a:avLst/>
          </a:prstGeom>
          <a:solidFill>
            <a:srgbClr val="00695C">
              <a:alpha val="247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g1229b7e0459_0_18"/>
          <p:cNvSpPr/>
          <p:nvPr/>
        </p:nvSpPr>
        <p:spPr>
          <a:xfrm rot="-6598986">
            <a:off x="5505145" y="3635671"/>
            <a:ext cx="365187" cy="365853"/>
          </a:xfrm>
          <a:prstGeom prst="ellipse">
            <a:avLst/>
          </a:prstGeom>
          <a:solidFill>
            <a:srgbClr val="00695C">
              <a:alpha val="796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g1229b7e0459_0_18"/>
          <p:cNvSpPr/>
          <p:nvPr/>
        </p:nvSpPr>
        <p:spPr>
          <a:xfrm rot="-6598986">
            <a:off x="6178585" y="3007471"/>
            <a:ext cx="365187" cy="365853"/>
          </a:xfrm>
          <a:prstGeom prst="ellipse">
            <a:avLst/>
          </a:prstGeom>
          <a:solidFill>
            <a:srgbClr val="00695C">
              <a:alpha val="247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g1229b7e0459_0_18"/>
          <p:cNvSpPr/>
          <p:nvPr/>
        </p:nvSpPr>
        <p:spPr>
          <a:xfrm rot="-6598986">
            <a:off x="5460006" y="3096736"/>
            <a:ext cx="365187" cy="365853"/>
          </a:xfrm>
          <a:prstGeom prst="ellipse">
            <a:avLst/>
          </a:prstGeom>
          <a:solidFill>
            <a:srgbClr val="00695C">
              <a:alpha val="247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g1229b7e0459_0_18"/>
          <p:cNvSpPr/>
          <p:nvPr/>
        </p:nvSpPr>
        <p:spPr>
          <a:xfrm rot="-6598986">
            <a:off x="6931489" y="3310437"/>
            <a:ext cx="365187" cy="365853"/>
          </a:xfrm>
          <a:prstGeom prst="ellipse">
            <a:avLst/>
          </a:prstGeom>
          <a:solidFill>
            <a:srgbClr val="00695C">
              <a:alpha val="247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g1229b7e0459_0_18"/>
          <p:cNvSpPr/>
          <p:nvPr/>
        </p:nvSpPr>
        <p:spPr>
          <a:xfrm rot="-6598986">
            <a:off x="7034938" y="2579406"/>
            <a:ext cx="365187" cy="365853"/>
          </a:xfrm>
          <a:prstGeom prst="ellipse">
            <a:avLst/>
          </a:prstGeom>
          <a:solidFill>
            <a:srgbClr val="2D857F">
              <a:alpha val="8392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g1229b7e0459_0_18"/>
          <p:cNvSpPr/>
          <p:nvPr/>
        </p:nvSpPr>
        <p:spPr>
          <a:xfrm rot="-6598986">
            <a:off x="7766061" y="2738843"/>
            <a:ext cx="365187" cy="365853"/>
          </a:xfrm>
          <a:prstGeom prst="ellipse">
            <a:avLst/>
          </a:prstGeom>
          <a:solidFill>
            <a:srgbClr val="2D857F">
              <a:alpha val="823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g1229b7e0459_0_18"/>
          <p:cNvSpPr/>
          <p:nvPr/>
        </p:nvSpPr>
        <p:spPr>
          <a:xfrm rot="-6598986">
            <a:off x="7735188" y="3586367"/>
            <a:ext cx="365187" cy="365853"/>
          </a:xfrm>
          <a:prstGeom prst="ellipse">
            <a:avLst/>
          </a:prstGeom>
          <a:solidFill>
            <a:srgbClr val="00695C">
              <a:alpha val="247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g1229b7e0459_0_18"/>
          <p:cNvSpPr/>
          <p:nvPr/>
        </p:nvSpPr>
        <p:spPr>
          <a:xfrm rot="-6598986">
            <a:off x="6507840" y="3666510"/>
            <a:ext cx="365187" cy="365853"/>
          </a:xfrm>
          <a:prstGeom prst="ellipse">
            <a:avLst/>
          </a:prstGeom>
          <a:solidFill>
            <a:srgbClr val="2D857F">
              <a:alpha val="8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g1229b7e0459_0_18"/>
          <p:cNvSpPr/>
          <p:nvPr/>
        </p:nvSpPr>
        <p:spPr>
          <a:xfrm rot="-6598986">
            <a:off x="7174790" y="3976906"/>
            <a:ext cx="365187" cy="365853"/>
          </a:xfrm>
          <a:prstGeom prst="ellipse">
            <a:avLst/>
          </a:prstGeom>
          <a:solidFill>
            <a:srgbClr val="00695C">
              <a:alpha val="8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g1229b7e0459_0_18"/>
          <p:cNvSpPr/>
          <p:nvPr/>
        </p:nvSpPr>
        <p:spPr>
          <a:xfrm rot="-6598986">
            <a:off x="6251291" y="4448211"/>
            <a:ext cx="365187" cy="365853"/>
          </a:xfrm>
          <a:prstGeom prst="ellipse">
            <a:avLst/>
          </a:prstGeom>
          <a:solidFill>
            <a:srgbClr val="00695C">
              <a:alpha val="827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g1229b7e0459_0_18"/>
          <p:cNvSpPr/>
          <p:nvPr/>
        </p:nvSpPr>
        <p:spPr>
          <a:xfrm rot="-6598986">
            <a:off x="7607344" y="4433509"/>
            <a:ext cx="365187" cy="365853"/>
          </a:xfrm>
          <a:prstGeom prst="ellipse">
            <a:avLst/>
          </a:prstGeom>
          <a:solidFill>
            <a:srgbClr val="00695C">
              <a:alpha val="247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61" name="Shape 461"/>
        <p:cNvGrpSpPr/>
        <p:nvPr/>
      </p:nvGrpSpPr>
      <p:grpSpPr>
        <a:xfrm>
          <a:off x="0" y="0"/>
          <a:ext cx="0" cy="0"/>
          <a:chOff x="0" y="0"/>
          <a:chExt cx="0" cy="0"/>
        </a:xfrm>
      </p:grpSpPr>
      <p:sp>
        <p:nvSpPr>
          <p:cNvPr id="462" name="Google Shape;462;g126937deceb_0_1018"/>
          <p:cNvSpPr txBox="1"/>
          <p:nvPr>
            <p:ph idx="4294967295" type="ctrTitle"/>
          </p:nvPr>
        </p:nvSpPr>
        <p:spPr>
          <a:xfrm>
            <a:off x="741625" y="444000"/>
            <a:ext cx="4887900" cy="595800"/>
          </a:xfrm>
          <a:prstGeom prst="rect">
            <a:avLst/>
          </a:prstGeom>
          <a:solidFill>
            <a:srgbClr val="00A595"/>
          </a:solidFill>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2600">
                <a:solidFill>
                  <a:schemeClr val="lt1"/>
                </a:solidFill>
                <a:latin typeface="Arial"/>
                <a:ea typeface="Arial"/>
                <a:cs typeface="Arial"/>
                <a:sym typeface="Arial"/>
              </a:rPr>
              <a:t>How does K-means work</a:t>
            </a:r>
            <a:endParaRPr sz="2600">
              <a:solidFill>
                <a:schemeClr val="lt1"/>
              </a:solidFill>
              <a:latin typeface="Arial"/>
              <a:ea typeface="Arial"/>
              <a:cs typeface="Arial"/>
              <a:sym typeface="Arial"/>
            </a:endParaRPr>
          </a:p>
        </p:txBody>
      </p:sp>
      <p:sp>
        <p:nvSpPr>
          <p:cNvPr id="463" name="Google Shape;463;g126937deceb_0_1018"/>
          <p:cNvSpPr txBox="1"/>
          <p:nvPr>
            <p:ph idx="4294967295" type="ctrTitle"/>
          </p:nvPr>
        </p:nvSpPr>
        <p:spPr>
          <a:xfrm>
            <a:off x="741625" y="1206000"/>
            <a:ext cx="3251100" cy="3141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0" lang="en" sz="1300">
                <a:solidFill>
                  <a:srgbClr val="292929"/>
                </a:solidFill>
                <a:highlight>
                  <a:srgbClr val="FFFFFF"/>
                </a:highlight>
                <a:latin typeface="Arial"/>
                <a:ea typeface="Arial"/>
                <a:cs typeface="Arial"/>
                <a:sym typeface="Arial"/>
              </a:rPr>
              <a:t>K-means clustering repeatedly calculates and finds K centroids and group points with their nearest centroid. </a:t>
            </a:r>
            <a:endParaRPr b="0" sz="1300">
              <a:solidFill>
                <a:srgbClr val="292929"/>
              </a:solidFill>
              <a:highlight>
                <a:srgbClr val="FFFFFF"/>
              </a:highlight>
              <a:latin typeface="Arial"/>
              <a:ea typeface="Arial"/>
              <a:cs typeface="Arial"/>
              <a:sym typeface="Arial"/>
            </a:endParaRPr>
          </a:p>
          <a:p>
            <a:pPr indent="0" lvl="0" marL="0" rtl="0" algn="l">
              <a:lnSpc>
                <a:spcPct val="150000"/>
              </a:lnSpc>
              <a:spcBef>
                <a:spcPts val="0"/>
              </a:spcBef>
              <a:spcAft>
                <a:spcPts val="0"/>
              </a:spcAft>
              <a:buNone/>
            </a:pPr>
            <a:r>
              <a:t/>
            </a:r>
            <a:endParaRPr b="0" sz="1300">
              <a:solidFill>
                <a:srgbClr val="292929"/>
              </a:solidFill>
              <a:highlight>
                <a:srgbClr val="FFFFFF"/>
              </a:highlight>
              <a:latin typeface="Arial"/>
              <a:ea typeface="Arial"/>
              <a:cs typeface="Arial"/>
              <a:sym typeface="Arial"/>
            </a:endParaRPr>
          </a:p>
          <a:p>
            <a:pPr indent="0" lvl="0" marL="0" rtl="0" algn="l">
              <a:lnSpc>
                <a:spcPct val="150000"/>
              </a:lnSpc>
              <a:spcBef>
                <a:spcPts val="0"/>
              </a:spcBef>
              <a:spcAft>
                <a:spcPts val="0"/>
              </a:spcAft>
              <a:buNone/>
            </a:pPr>
            <a:r>
              <a:rPr b="0" lang="en" sz="1300">
                <a:solidFill>
                  <a:srgbClr val="292929"/>
                </a:solidFill>
                <a:highlight>
                  <a:srgbClr val="FFFFFF"/>
                </a:highlight>
                <a:latin typeface="Arial"/>
                <a:ea typeface="Arial"/>
                <a:cs typeface="Arial"/>
                <a:sym typeface="Arial"/>
              </a:rPr>
              <a:t>The algorithm will stop when:</a:t>
            </a:r>
            <a:endParaRPr b="0" sz="1300">
              <a:solidFill>
                <a:srgbClr val="292929"/>
              </a:solidFill>
              <a:highlight>
                <a:srgbClr val="FFFFFF"/>
              </a:highlight>
              <a:latin typeface="Arial"/>
              <a:ea typeface="Arial"/>
              <a:cs typeface="Arial"/>
              <a:sym typeface="Arial"/>
            </a:endParaRPr>
          </a:p>
          <a:p>
            <a:pPr indent="-311150" lvl="0" marL="457200" rtl="0" algn="l">
              <a:lnSpc>
                <a:spcPct val="150000"/>
              </a:lnSpc>
              <a:spcBef>
                <a:spcPts val="0"/>
              </a:spcBef>
              <a:spcAft>
                <a:spcPts val="0"/>
              </a:spcAft>
              <a:buClr>
                <a:srgbClr val="292929"/>
              </a:buClr>
              <a:buSzPts val="1300"/>
              <a:buFont typeface="Arial"/>
              <a:buChar char="●"/>
            </a:pPr>
            <a:r>
              <a:rPr b="0" lang="en" sz="1300">
                <a:solidFill>
                  <a:srgbClr val="292929"/>
                </a:solidFill>
                <a:highlight>
                  <a:srgbClr val="FFFFFF"/>
                </a:highlight>
                <a:latin typeface="Arial"/>
                <a:ea typeface="Arial"/>
                <a:cs typeface="Arial"/>
                <a:sym typeface="Arial"/>
              </a:rPr>
              <a:t>Complete the maximum number of iterations;</a:t>
            </a:r>
            <a:endParaRPr b="0" sz="1300">
              <a:solidFill>
                <a:srgbClr val="292929"/>
              </a:solidFill>
              <a:highlight>
                <a:srgbClr val="FFFFFF"/>
              </a:highlight>
              <a:latin typeface="Arial"/>
              <a:ea typeface="Arial"/>
              <a:cs typeface="Arial"/>
              <a:sym typeface="Arial"/>
            </a:endParaRPr>
          </a:p>
          <a:p>
            <a:pPr indent="-311150" lvl="0" marL="457200" rtl="0" algn="l">
              <a:lnSpc>
                <a:spcPct val="150000"/>
              </a:lnSpc>
              <a:spcBef>
                <a:spcPts val="0"/>
              </a:spcBef>
              <a:spcAft>
                <a:spcPts val="0"/>
              </a:spcAft>
              <a:buClr>
                <a:srgbClr val="292929"/>
              </a:buClr>
              <a:buSzPts val="1300"/>
              <a:buFont typeface="Arial"/>
              <a:buChar char="●"/>
            </a:pPr>
            <a:r>
              <a:rPr b="0" lang="en" sz="1300">
                <a:solidFill>
                  <a:srgbClr val="292929"/>
                </a:solidFill>
                <a:highlight>
                  <a:srgbClr val="FFFFFF"/>
                </a:highlight>
                <a:latin typeface="Arial"/>
                <a:ea typeface="Arial"/>
                <a:cs typeface="Arial"/>
                <a:sym typeface="Arial"/>
              </a:rPr>
              <a:t>New formed centroids don’t change any more</a:t>
            </a:r>
            <a:endParaRPr b="0" sz="1300">
              <a:solidFill>
                <a:srgbClr val="292929"/>
              </a:solidFill>
              <a:highlight>
                <a:srgbClr val="FFFFFF"/>
              </a:highlight>
              <a:latin typeface="Arial"/>
              <a:ea typeface="Arial"/>
              <a:cs typeface="Arial"/>
              <a:sym typeface="Arial"/>
            </a:endParaRPr>
          </a:p>
          <a:p>
            <a:pPr indent="-311150" lvl="0" marL="457200" rtl="0" algn="l">
              <a:lnSpc>
                <a:spcPct val="150000"/>
              </a:lnSpc>
              <a:spcBef>
                <a:spcPts val="0"/>
              </a:spcBef>
              <a:spcAft>
                <a:spcPts val="0"/>
              </a:spcAft>
              <a:buClr>
                <a:srgbClr val="292929"/>
              </a:buClr>
              <a:buSzPts val="1300"/>
              <a:buFont typeface="Arial"/>
              <a:buChar char="●"/>
            </a:pPr>
            <a:r>
              <a:rPr b="0" lang="en" sz="1300">
                <a:solidFill>
                  <a:srgbClr val="292929"/>
                </a:solidFill>
                <a:highlight>
                  <a:srgbClr val="FFFFFF"/>
                </a:highlight>
                <a:latin typeface="Arial"/>
                <a:ea typeface="Arial"/>
                <a:cs typeface="Arial"/>
                <a:sym typeface="Arial"/>
              </a:rPr>
              <a:t>Clusters don’t change any more.</a:t>
            </a:r>
            <a:endParaRPr b="0" sz="1300">
              <a:solidFill>
                <a:srgbClr val="292929"/>
              </a:solidFill>
              <a:highlight>
                <a:srgbClr val="FFFFFF"/>
              </a:highlight>
              <a:latin typeface="Arial"/>
              <a:ea typeface="Arial"/>
              <a:cs typeface="Arial"/>
              <a:sym typeface="Arial"/>
            </a:endParaRPr>
          </a:p>
        </p:txBody>
      </p:sp>
      <p:pic>
        <p:nvPicPr>
          <p:cNvPr id="464" name="Google Shape;464;g126937deceb_0_1018"/>
          <p:cNvPicPr preferRelativeResize="0"/>
          <p:nvPr/>
        </p:nvPicPr>
        <p:blipFill rotWithShape="1">
          <a:blip r:embed="rId3">
            <a:alphaModFix/>
          </a:blip>
          <a:srcRect b="0" l="2874" r="0" t="2733"/>
          <a:stretch/>
        </p:blipFill>
        <p:spPr>
          <a:xfrm>
            <a:off x="4599125" y="1269100"/>
            <a:ext cx="4392474" cy="2737050"/>
          </a:xfrm>
          <a:prstGeom prst="rect">
            <a:avLst/>
          </a:prstGeom>
          <a:noFill/>
          <a:ln>
            <a:noFill/>
          </a:ln>
        </p:spPr>
      </p:pic>
      <p:sp>
        <p:nvSpPr>
          <p:cNvPr id="465" name="Google Shape;465;g126937deceb_0_1018"/>
          <p:cNvSpPr txBox="1"/>
          <p:nvPr/>
        </p:nvSpPr>
        <p:spPr>
          <a:xfrm>
            <a:off x="5045200" y="4001450"/>
            <a:ext cx="4143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solidFill>
                  <a:srgbClr val="666666"/>
                </a:solidFill>
              </a:rPr>
              <a:t>Image source:</a:t>
            </a:r>
            <a:endParaRPr i="1" sz="800">
              <a:solidFill>
                <a:srgbClr val="666666"/>
              </a:solidFill>
            </a:endParaRPr>
          </a:p>
          <a:p>
            <a:pPr indent="0" lvl="0" marL="0" rtl="0" algn="l">
              <a:spcBef>
                <a:spcPts val="0"/>
              </a:spcBef>
              <a:spcAft>
                <a:spcPts val="0"/>
              </a:spcAft>
              <a:buNone/>
            </a:pPr>
            <a:r>
              <a:rPr i="1" lang="en" sz="800">
                <a:solidFill>
                  <a:srgbClr val="666666"/>
                </a:solidFill>
              </a:rPr>
              <a:t>https://www.youtube.com/watch?v=4b5d3muPQmA</a:t>
            </a:r>
            <a:endParaRPr i="1" sz="800">
              <a:solidFill>
                <a:srgbClr val="666666"/>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69" name="Shape 469"/>
        <p:cNvGrpSpPr/>
        <p:nvPr/>
      </p:nvGrpSpPr>
      <p:grpSpPr>
        <a:xfrm>
          <a:off x="0" y="0"/>
          <a:ext cx="0" cy="0"/>
          <a:chOff x="0" y="0"/>
          <a:chExt cx="0" cy="0"/>
        </a:xfrm>
      </p:grpSpPr>
      <p:sp>
        <p:nvSpPr>
          <p:cNvPr id="470" name="Google Shape;470;g126937deceb_0_1053"/>
          <p:cNvSpPr txBox="1"/>
          <p:nvPr>
            <p:ph idx="4294967295" type="ctrTitle"/>
          </p:nvPr>
        </p:nvSpPr>
        <p:spPr>
          <a:xfrm>
            <a:off x="741625" y="444000"/>
            <a:ext cx="4887900" cy="595800"/>
          </a:xfrm>
          <a:prstGeom prst="rect">
            <a:avLst/>
          </a:prstGeom>
          <a:solidFill>
            <a:srgbClr val="00A595"/>
          </a:solidFill>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2600">
                <a:solidFill>
                  <a:schemeClr val="lt1"/>
                </a:solidFill>
                <a:latin typeface="Arial"/>
                <a:ea typeface="Arial"/>
                <a:cs typeface="Arial"/>
                <a:sym typeface="Arial"/>
              </a:rPr>
              <a:t>K-means pseudocode</a:t>
            </a:r>
            <a:endParaRPr sz="2600">
              <a:solidFill>
                <a:schemeClr val="lt1"/>
              </a:solidFill>
              <a:latin typeface="Arial"/>
              <a:ea typeface="Arial"/>
              <a:cs typeface="Arial"/>
              <a:sym typeface="Arial"/>
            </a:endParaRPr>
          </a:p>
        </p:txBody>
      </p:sp>
      <p:pic>
        <p:nvPicPr>
          <p:cNvPr id="471" name="Google Shape;471;g126937deceb_0_1053"/>
          <p:cNvPicPr preferRelativeResize="0"/>
          <p:nvPr/>
        </p:nvPicPr>
        <p:blipFill rotWithShape="1">
          <a:blip r:embed="rId3">
            <a:alphaModFix/>
          </a:blip>
          <a:srcRect b="0" l="2874" r="0" t="2733"/>
          <a:stretch/>
        </p:blipFill>
        <p:spPr>
          <a:xfrm>
            <a:off x="508715" y="1421500"/>
            <a:ext cx="2267576" cy="1412976"/>
          </a:xfrm>
          <a:prstGeom prst="rect">
            <a:avLst/>
          </a:prstGeom>
          <a:noFill/>
          <a:ln>
            <a:noFill/>
          </a:ln>
        </p:spPr>
      </p:pic>
      <p:sp>
        <p:nvSpPr>
          <p:cNvPr id="472" name="Google Shape;472;g126937deceb_0_1053"/>
          <p:cNvSpPr txBox="1"/>
          <p:nvPr/>
        </p:nvSpPr>
        <p:spPr>
          <a:xfrm>
            <a:off x="331925" y="4433425"/>
            <a:ext cx="2760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solidFill>
                  <a:srgbClr val="666666"/>
                </a:solidFill>
              </a:rPr>
              <a:t>Image source:</a:t>
            </a:r>
            <a:endParaRPr i="1" sz="800">
              <a:solidFill>
                <a:srgbClr val="666666"/>
              </a:solidFill>
            </a:endParaRPr>
          </a:p>
          <a:p>
            <a:pPr indent="0" lvl="0" marL="0" rtl="0" algn="l">
              <a:spcBef>
                <a:spcPts val="0"/>
              </a:spcBef>
              <a:spcAft>
                <a:spcPts val="0"/>
              </a:spcAft>
              <a:buNone/>
            </a:pPr>
            <a:r>
              <a:rPr i="1" lang="en" sz="800">
                <a:solidFill>
                  <a:srgbClr val="666666"/>
                </a:solidFill>
              </a:rPr>
              <a:t>https://www.youtube.com/watch?v=4b5d3muPQmA</a:t>
            </a:r>
            <a:endParaRPr i="1" sz="800">
              <a:solidFill>
                <a:srgbClr val="666666"/>
              </a:solidFill>
            </a:endParaRPr>
          </a:p>
        </p:txBody>
      </p:sp>
      <p:pic>
        <p:nvPicPr>
          <p:cNvPr id="473" name="Google Shape;473;g126937deceb_0_1053"/>
          <p:cNvPicPr preferRelativeResize="0"/>
          <p:nvPr/>
        </p:nvPicPr>
        <p:blipFill>
          <a:blip r:embed="rId4">
            <a:alphaModFix/>
          </a:blip>
          <a:stretch>
            <a:fillRect/>
          </a:stretch>
        </p:blipFill>
        <p:spPr>
          <a:xfrm>
            <a:off x="3292975" y="1344600"/>
            <a:ext cx="5698625" cy="3222525"/>
          </a:xfrm>
          <a:prstGeom prst="rect">
            <a:avLst/>
          </a:prstGeom>
          <a:noFill/>
          <a:ln>
            <a:noFill/>
          </a:ln>
        </p:spPr>
      </p:pic>
      <p:pic>
        <p:nvPicPr>
          <p:cNvPr id="474" name="Google Shape;474;g126937deceb_0_1053"/>
          <p:cNvPicPr preferRelativeResize="0"/>
          <p:nvPr/>
        </p:nvPicPr>
        <p:blipFill>
          <a:blip r:embed="rId5">
            <a:alphaModFix/>
          </a:blip>
          <a:stretch>
            <a:fillRect/>
          </a:stretch>
        </p:blipFill>
        <p:spPr>
          <a:xfrm>
            <a:off x="514159" y="3011850"/>
            <a:ext cx="2267574" cy="1454902"/>
          </a:xfrm>
          <a:prstGeom prst="rect">
            <a:avLst/>
          </a:prstGeom>
          <a:noFill/>
          <a:ln>
            <a:noFill/>
          </a:ln>
        </p:spPr>
      </p:pic>
      <p:sp>
        <p:nvSpPr>
          <p:cNvPr id="475" name="Google Shape;475;g126937deceb_0_1053"/>
          <p:cNvSpPr/>
          <p:nvPr/>
        </p:nvSpPr>
        <p:spPr>
          <a:xfrm>
            <a:off x="3264950" y="1442650"/>
            <a:ext cx="5434200" cy="1030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g126937deceb_0_1053"/>
          <p:cNvSpPr/>
          <p:nvPr/>
        </p:nvSpPr>
        <p:spPr>
          <a:xfrm>
            <a:off x="3264950" y="2509450"/>
            <a:ext cx="5521200" cy="1455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g126937deceb_0_1053"/>
          <p:cNvSpPr txBox="1"/>
          <p:nvPr/>
        </p:nvSpPr>
        <p:spPr>
          <a:xfrm>
            <a:off x="5200825" y="1419625"/>
            <a:ext cx="182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Nunito"/>
                <a:ea typeface="Nunito"/>
                <a:cs typeface="Nunito"/>
                <a:sym typeface="Nunito"/>
              </a:rPr>
              <a:t>Initialization</a:t>
            </a:r>
            <a:endParaRPr>
              <a:solidFill>
                <a:srgbClr val="FF0000"/>
              </a:solidFill>
              <a:latin typeface="Nunito"/>
              <a:ea typeface="Nunito"/>
              <a:cs typeface="Nunito"/>
              <a:sym typeface="Nunito"/>
            </a:endParaRPr>
          </a:p>
        </p:txBody>
      </p:sp>
      <p:sp>
        <p:nvSpPr>
          <p:cNvPr id="478" name="Google Shape;478;g126937deceb_0_1053"/>
          <p:cNvSpPr txBox="1"/>
          <p:nvPr/>
        </p:nvSpPr>
        <p:spPr>
          <a:xfrm>
            <a:off x="5581825" y="2486425"/>
            <a:ext cx="234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Nunito"/>
                <a:ea typeface="Nunito"/>
                <a:cs typeface="Nunito"/>
                <a:sym typeface="Nunito"/>
              </a:rPr>
              <a:t>Repeatedly find centroids</a:t>
            </a:r>
            <a:endParaRPr>
              <a:solidFill>
                <a:srgbClr val="FF0000"/>
              </a:solidFill>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5"/>
          <p:cNvSpPr txBox="1"/>
          <p:nvPr>
            <p:ph type="title"/>
          </p:nvPr>
        </p:nvSpPr>
        <p:spPr>
          <a:xfrm>
            <a:off x="1303775" y="641975"/>
            <a:ext cx="7030500" cy="99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aven Pro"/>
              <a:buNone/>
            </a:pPr>
            <a:r>
              <a:rPr b="1" i="0" lang="en" sz="2800" u="none" cap="none" strike="noStrike">
                <a:solidFill>
                  <a:schemeClr val="dk2"/>
                </a:solidFill>
                <a:latin typeface="Maven Pro"/>
                <a:ea typeface="Maven Pro"/>
                <a:cs typeface="Maven Pro"/>
                <a:sym typeface="Maven Pro"/>
              </a:rPr>
              <a:t>Performance Evaluation</a:t>
            </a:r>
            <a:endParaRPr b="1" i="0" sz="2800" u="none" cap="none" strike="noStrike">
              <a:solidFill>
                <a:schemeClr val="dk2"/>
              </a:solidFill>
              <a:latin typeface="Maven Pro"/>
              <a:ea typeface="Maven Pro"/>
              <a:cs typeface="Maven Pro"/>
              <a:sym typeface="Maven Pro"/>
            </a:endParaRPr>
          </a:p>
        </p:txBody>
      </p:sp>
      <p:sp>
        <p:nvSpPr>
          <p:cNvPr id="484" name="Google Shape;484;p5"/>
          <p:cNvSpPr/>
          <p:nvPr/>
        </p:nvSpPr>
        <p:spPr>
          <a:xfrm>
            <a:off x="839550" y="1496950"/>
            <a:ext cx="3271500" cy="921600"/>
          </a:xfrm>
          <a:prstGeom prst="rect">
            <a:avLst/>
          </a:prstGeom>
          <a:solidFill>
            <a:schemeClr val="accent3">
              <a:alpha val="89410"/>
            </a:schemeClr>
          </a:solidFill>
          <a:ln>
            <a:noFill/>
          </a:ln>
          <a:effectLst>
            <a:outerShdw blurRad="40000" rotWithShape="0" dir="5400000" dist="20000">
              <a:srgbClr val="000000">
                <a:alpha val="3725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n" sz="1900">
                <a:solidFill>
                  <a:schemeClr val="lt1"/>
                </a:solidFill>
              </a:rPr>
              <a:t>Kruskal</a:t>
            </a:r>
            <a:endParaRPr b="1" i="0" sz="1900" u="none" cap="none" strike="noStrike">
              <a:solidFill>
                <a:schemeClr val="lt1"/>
              </a:solidFill>
            </a:endParaRPr>
          </a:p>
        </p:txBody>
      </p:sp>
      <p:grpSp>
        <p:nvGrpSpPr>
          <p:cNvPr id="485" name="Google Shape;485;p5"/>
          <p:cNvGrpSpPr/>
          <p:nvPr/>
        </p:nvGrpSpPr>
        <p:grpSpPr>
          <a:xfrm>
            <a:off x="4973104" y="1496953"/>
            <a:ext cx="3237900" cy="3265487"/>
            <a:chOff x="5201704" y="1801753"/>
            <a:chExt cx="3237900" cy="3265487"/>
          </a:xfrm>
        </p:grpSpPr>
        <p:sp>
          <p:nvSpPr>
            <p:cNvPr id="486" name="Google Shape;486;p5"/>
            <p:cNvSpPr/>
            <p:nvPr/>
          </p:nvSpPr>
          <p:spPr>
            <a:xfrm>
              <a:off x="5201704" y="2739540"/>
              <a:ext cx="3237900" cy="2327700"/>
            </a:xfrm>
            <a:prstGeom prst="rect">
              <a:avLst/>
            </a:prstGeom>
            <a:solidFill>
              <a:srgbClr val="D0DADA">
                <a:alpha val="89410"/>
              </a:srgbClr>
            </a:solidFill>
            <a:ln cap="flat" cmpd="sng" w="25400">
              <a:solidFill>
                <a:srgbClr val="D0DADA">
                  <a:alpha val="89410"/>
                </a:srgbClr>
              </a:solidFill>
              <a:prstDash val="solid"/>
              <a:round/>
              <a:headEnd len="sm" w="sm" type="none"/>
              <a:tailEnd len="sm" w="sm" type="none"/>
            </a:ln>
          </p:spPr>
          <p:txBody>
            <a:bodyPr anchorCtr="0" anchor="ctr" bIns="91425" lIns="91425" spcFirstLastPara="1" rIns="91425" wrap="square" tIns="91425">
              <a:noAutofit/>
            </a:bodyPr>
            <a:lstStyle/>
            <a:p>
              <a:pPr indent="-330200" lvl="0" marL="457200" rtl="0" algn="l">
                <a:lnSpc>
                  <a:spcPct val="150000"/>
                </a:lnSpc>
                <a:spcBef>
                  <a:spcPts val="0"/>
                </a:spcBef>
                <a:spcAft>
                  <a:spcPts val="0"/>
                </a:spcAft>
                <a:buClr>
                  <a:srgbClr val="212121"/>
                </a:buClr>
                <a:buSzPts val="1600"/>
                <a:buChar char="-"/>
              </a:pPr>
              <a:r>
                <a:rPr lang="en" sz="1600">
                  <a:solidFill>
                    <a:srgbClr val="212121"/>
                  </a:solidFill>
                </a:rPr>
                <a:t>Multiple times of iteration to find the centroids of the cluster</a:t>
              </a:r>
              <a:r>
                <a:rPr lang="en" sz="1600">
                  <a:solidFill>
                    <a:srgbClr val="212121"/>
                  </a:solidFill>
                </a:rPr>
                <a:t>s</a:t>
              </a:r>
              <a:endParaRPr sz="1600">
                <a:solidFill>
                  <a:srgbClr val="212121"/>
                </a:solidFill>
              </a:endParaRPr>
            </a:p>
            <a:p>
              <a:pPr indent="-330200" lvl="0" marL="457200" rtl="0" algn="l">
                <a:lnSpc>
                  <a:spcPct val="150000"/>
                </a:lnSpc>
                <a:spcBef>
                  <a:spcPts val="0"/>
                </a:spcBef>
                <a:spcAft>
                  <a:spcPts val="0"/>
                </a:spcAft>
                <a:buClr>
                  <a:srgbClr val="212121"/>
                </a:buClr>
                <a:buSzPts val="1600"/>
                <a:buChar char="-"/>
              </a:pPr>
              <a:r>
                <a:rPr lang="en" sz="1600">
                  <a:solidFill>
                    <a:srgbClr val="212121"/>
                  </a:solidFill>
                </a:rPr>
                <a:t>Clusters were interspersed</a:t>
              </a:r>
              <a:endParaRPr/>
            </a:p>
          </p:txBody>
        </p:sp>
        <p:sp>
          <p:nvSpPr>
            <p:cNvPr id="487" name="Google Shape;487;p5"/>
            <p:cNvSpPr/>
            <p:nvPr/>
          </p:nvSpPr>
          <p:spPr>
            <a:xfrm>
              <a:off x="5201704" y="1801753"/>
              <a:ext cx="3237900" cy="921600"/>
            </a:xfrm>
            <a:prstGeom prst="rect">
              <a:avLst/>
            </a:prstGeom>
            <a:solidFill>
              <a:schemeClr val="accent3">
                <a:alpha val="89410"/>
              </a:schemeClr>
            </a:solidFill>
            <a:ln>
              <a:noFill/>
            </a:ln>
            <a:effectLst>
              <a:outerShdw blurRad="40000" rotWithShape="0" dir="5400000" dist="20000">
                <a:srgbClr val="000000">
                  <a:alpha val="3725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n" sz="1900">
                  <a:solidFill>
                    <a:schemeClr val="lt1"/>
                  </a:solidFill>
                </a:rPr>
                <a:t>K-means</a:t>
              </a:r>
              <a:endParaRPr b="1" i="0" sz="1900" u="none" cap="none" strike="noStrike">
                <a:solidFill>
                  <a:schemeClr val="lt1"/>
                </a:solidFill>
              </a:endParaRPr>
            </a:p>
          </p:txBody>
        </p:sp>
      </p:grpSp>
      <p:sp>
        <p:nvSpPr>
          <p:cNvPr id="488" name="Google Shape;488;p5"/>
          <p:cNvSpPr/>
          <p:nvPr/>
        </p:nvSpPr>
        <p:spPr>
          <a:xfrm>
            <a:off x="851400" y="2451375"/>
            <a:ext cx="3237900" cy="2327700"/>
          </a:xfrm>
          <a:prstGeom prst="rect">
            <a:avLst/>
          </a:prstGeom>
          <a:solidFill>
            <a:srgbClr val="D0DADA">
              <a:alpha val="89410"/>
            </a:srgbClr>
          </a:solidFill>
          <a:ln cap="flat" cmpd="sng" w="25400">
            <a:solidFill>
              <a:srgbClr val="D0DADA">
                <a:alpha val="89410"/>
              </a:srgbClr>
            </a:solidFill>
            <a:prstDash val="solid"/>
            <a:round/>
            <a:headEnd len="sm" w="sm" type="none"/>
            <a:tailEnd len="sm" w="sm" type="none"/>
          </a:ln>
        </p:spPr>
        <p:txBody>
          <a:bodyPr anchorCtr="0" anchor="ctr" bIns="91425" lIns="91425" spcFirstLastPara="1" rIns="91425" wrap="square" tIns="91425">
            <a:noAutofit/>
          </a:bodyPr>
          <a:lstStyle/>
          <a:p>
            <a:pPr indent="-330200" lvl="0" marL="457200" rtl="0" algn="l">
              <a:lnSpc>
                <a:spcPct val="150000"/>
              </a:lnSpc>
              <a:spcBef>
                <a:spcPts val="0"/>
              </a:spcBef>
              <a:spcAft>
                <a:spcPts val="0"/>
              </a:spcAft>
              <a:buClr>
                <a:srgbClr val="212121"/>
              </a:buClr>
              <a:buSzPts val="1600"/>
              <a:buChar char="-"/>
            </a:pPr>
            <a:r>
              <a:rPr lang="en" sz="1600">
                <a:solidFill>
                  <a:srgbClr val="212121"/>
                </a:solidFill>
              </a:rPr>
              <a:t>No need to iterate multiple times</a:t>
            </a:r>
            <a:endParaRPr sz="1600">
              <a:solidFill>
                <a:srgbClr val="212121"/>
              </a:solidFill>
            </a:endParaRPr>
          </a:p>
          <a:p>
            <a:pPr indent="-330200" lvl="0" marL="457200" rtl="0" algn="l">
              <a:lnSpc>
                <a:spcPct val="150000"/>
              </a:lnSpc>
              <a:spcBef>
                <a:spcPts val="0"/>
              </a:spcBef>
              <a:spcAft>
                <a:spcPts val="0"/>
              </a:spcAft>
              <a:buClr>
                <a:srgbClr val="212121"/>
              </a:buClr>
              <a:buSzPts val="1600"/>
              <a:buChar char="-"/>
            </a:pPr>
            <a:r>
              <a:rPr lang="en" sz="1600">
                <a:solidFill>
                  <a:srgbClr val="212121"/>
                </a:solidFill>
              </a:rPr>
              <a:t>Clusters are clearly separated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g126937deceb_0_1093"/>
          <p:cNvSpPr txBox="1"/>
          <p:nvPr>
            <p:ph type="title"/>
          </p:nvPr>
        </p:nvSpPr>
        <p:spPr>
          <a:xfrm>
            <a:off x="1303775" y="641975"/>
            <a:ext cx="7030500" cy="99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aven Pro"/>
              <a:buNone/>
            </a:pPr>
            <a:r>
              <a:rPr b="1" i="0" lang="en" sz="2800" u="none" cap="none" strike="noStrike">
                <a:solidFill>
                  <a:schemeClr val="dk2"/>
                </a:solidFill>
                <a:latin typeface="Maven Pro"/>
                <a:ea typeface="Maven Pro"/>
                <a:cs typeface="Maven Pro"/>
                <a:sym typeface="Maven Pro"/>
              </a:rPr>
              <a:t>Performance Evaluation</a:t>
            </a:r>
            <a:endParaRPr b="1" i="0" sz="2800" u="none" cap="none" strike="noStrike">
              <a:solidFill>
                <a:schemeClr val="dk2"/>
              </a:solidFill>
              <a:latin typeface="Maven Pro"/>
              <a:ea typeface="Maven Pro"/>
              <a:cs typeface="Maven Pro"/>
              <a:sym typeface="Maven Pro"/>
            </a:endParaRPr>
          </a:p>
        </p:txBody>
      </p:sp>
      <p:pic>
        <p:nvPicPr>
          <p:cNvPr id="494" name="Google Shape;494;g126937deceb_0_1093"/>
          <p:cNvPicPr preferRelativeResize="0"/>
          <p:nvPr/>
        </p:nvPicPr>
        <p:blipFill>
          <a:blip r:embed="rId3">
            <a:alphaModFix/>
          </a:blip>
          <a:stretch>
            <a:fillRect/>
          </a:stretch>
        </p:blipFill>
        <p:spPr>
          <a:xfrm>
            <a:off x="4369900" y="1974525"/>
            <a:ext cx="4575024" cy="2082225"/>
          </a:xfrm>
          <a:prstGeom prst="rect">
            <a:avLst/>
          </a:prstGeom>
          <a:noFill/>
          <a:ln>
            <a:noFill/>
          </a:ln>
        </p:spPr>
      </p:pic>
      <p:pic>
        <p:nvPicPr>
          <p:cNvPr id="495" name="Google Shape;495;g126937deceb_0_1093"/>
          <p:cNvPicPr preferRelativeResize="0"/>
          <p:nvPr/>
        </p:nvPicPr>
        <p:blipFill rotWithShape="1">
          <a:blip r:embed="rId4">
            <a:alphaModFix/>
          </a:blip>
          <a:srcRect b="7964" l="0" r="0" t="10925"/>
          <a:stretch/>
        </p:blipFill>
        <p:spPr>
          <a:xfrm>
            <a:off x="513092" y="1561949"/>
            <a:ext cx="3804008" cy="2690075"/>
          </a:xfrm>
          <a:prstGeom prst="rect">
            <a:avLst/>
          </a:prstGeom>
          <a:noFill/>
          <a:ln>
            <a:noFill/>
          </a:ln>
        </p:spPr>
      </p:pic>
      <p:sp>
        <p:nvSpPr>
          <p:cNvPr id="496" name="Google Shape;496;g126937deceb_0_1093"/>
          <p:cNvSpPr txBox="1"/>
          <p:nvPr/>
        </p:nvSpPr>
        <p:spPr>
          <a:xfrm>
            <a:off x="5553271" y="4252025"/>
            <a:ext cx="240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T</a:t>
            </a:r>
            <a:r>
              <a:rPr lang="en">
                <a:latin typeface="Nunito"/>
                <a:ea typeface="Nunito"/>
                <a:cs typeface="Nunito"/>
                <a:sym typeface="Nunito"/>
              </a:rPr>
              <a:t>wo-</a:t>
            </a:r>
            <a:r>
              <a:rPr lang="en">
                <a:latin typeface="Nunito"/>
                <a:ea typeface="Nunito"/>
                <a:cs typeface="Nunito"/>
                <a:sym typeface="Nunito"/>
              </a:rPr>
              <a:t>moons by K-means</a:t>
            </a:r>
            <a:endParaRPr>
              <a:latin typeface="Nunito"/>
              <a:ea typeface="Nunito"/>
              <a:cs typeface="Nunito"/>
              <a:sym typeface="Nunito"/>
            </a:endParaRPr>
          </a:p>
        </p:txBody>
      </p:sp>
      <p:sp>
        <p:nvSpPr>
          <p:cNvPr id="497" name="Google Shape;497;g126937deceb_0_1093"/>
          <p:cNvSpPr txBox="1"/>
          <p:nvPr/>
        </p:nvSpPr>
        <p:spPr>
          <a:xfrm>
            <a:off x="1209871" y="4252025"/>
            <a:ext cx="240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Two-moons by Kruskal</a:t>
            </a:r>
            <a:endParaRPr>
              <a:latin typeface="Nunito"/>
              <a:ea typeface="Nunito"/>
              <a:cs typeface="Nunito"/>
              <a:sym typeface="Nunito"/>
            </a:endParaRPr>
          </a:p>
        </p:txBody>
      </p:sp>
      <p:grpSp>
        <p:nvGrpSpPr>
          <p:cNvPr id="498" name="Google Shape;498;g126937deceb_0_1093"/>
          <p:cNvGrpSpPr/>
          <p:nvPr/>
        </p:nvGrpSpPr>
        <p:grpSpPr>
          <a:xfrm>
            <a:off x="5788750" y="2668350"/>
            <a:ext cx="1847400" cy="824525"/>
            <a:chOff x="5788750" y="2668350"/>
            <a:chExt cx="1847400" cy="824525"/>
          </a:xfrm>
        </p:grpSpPr>
        <p:sp>
          <p:nvSpPr>
            <p:cNvPr id="499" name="Google Shape;499;g126937deceb_0_1093"/>
            <p:cNvSpPr/>
            <p:nvPr/>
          </p:nvSpPr>
          <p:spPr>
            <a:xfrm>
              <a:off x="6779350" y="2668350"/>
              <a:ext cx="856800" cy="824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g126937deceb_0_1093"/>
            <p:cNvSpPr/>
            <p:nvPr/>
          </p:nvSpPr>
          <p:spPr>
            <a:xfrm>
              <a:off x="5788750" y="2765975"/>
              <a:ext cx="697800" cy="7269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g126937deceb_0_1104"/>
          <p:cNvSpPr txBox="1"/>
          <p:nvPr>
            <p:ph type="title"/>
          </p:nvPr>
        </p:nvSpPr>
        <p:spPr>
          <a:xfrm>
            <a:off x="1303775" y="641975"/>
            <a:ext cx="7030500" cy="99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aven Pro"/>
              <a:buNone/>
            </a:pPr>
            <a:r>
              <a:rPr b="1" i="0" lang="en" sz="2800" u="none" cap="none" strike="noStrike">
                <a:solidFill>
                  <a:schemeClr val="dk2"/>
                </a:solidFill>
                <a:latin typeface="Maven Pro"/>
                <a:ea typeface="Maven Pro"/>
                <a:cs typeface="Maven Pro"/>
                <a:sym typeface="Maven Pro"/>
              </a:rPr>
              <a:t>Performance Evaluation</a:t>
            </a:r>
            <a:endParaRPr b="1" i="0" sz="2800" u="none" cap="none" strike="noStrike">
              <a:solidFill>
                <a:schemeClr val="dk2"/>
              </a:solidFill>
              <a:latin typeface="Maven Pro"/>
              <a:ea typeface="Maven Pro"/>
              <a:cs typeface="Maven Pro"/>
              <a:sym typeface="Maven Pro"/>
            </a:endParaRPr>
          </a:p>
        </p:txBody>
      </p:sp>
      <p:pic>
        <p:nvPicPr>
          <p:cNvPr id="506" name="Google Shape;506;g126937deceb_0_1104"/>
          <p:cNvPicPr preferRelativeResize="0"/>
          <p:nvPr/>
        </p:nvPicPr>
        <p:blipFill>
          <a:blip r:embed="rId3">
            <a:alphaModFix/>
          </a:blip>
          <a:stretch>
            <a:fillRect/>
          </a:stretch>
        </p:blipFill>
        <p:spPr>
          <a:xfrm>
            <a:off x="4360475" y="2035013"/>
            <a:ext cx="4593150" cy="2119925"/>
          </a:xfrm>
          <a:prstGeom prst="rect">
            <a:avLst/>
          </a:prstGeom>
          <a:noFill/>
          <a:ln>
            <a:noFill/>
          </a:ln>
        </p:spPr>
      </p:pic>
      <p:pic>
        <p:nvPicPr>
          <p:cNvPr id="507" name="Google Shape;507;g126937deceb_0_1104"/>
          <p:cNvPicPr preferRelativeResize="0"/>
          <p:nvPr/>
        </p:nvPicPr>
        <p:blipFill rotWithShape="1">
          <a:blip r:embed="rId4">
            <a:alphaModFix/>
          </a:blip>
          <a:srcRect b="7577" l="0" r="0" t="11463"/>
          <a:stretch/>
        </p:blipFill>
        <p:spPr>
          <a:xfrm>
            <a:off x="227775" y="1565900"/>
            <a:ext cx="4028750" cy="2815350"/>
          </a:xfrm>
          <a:prstGeom prst="rect">
            <a:avLst/>
          </a:prstGeom>
          <a:noFill/>
          <a:ln>
            <a:noFill/>
          </a:ln>
        </p:spPr>
      </p:pic>
      <p:sp>
        <p:nvSpPr>
          <p:cNvPr id="508" name="Google Shape;508;g126937deceb_0_1104"/>
          <p:cNvSpPr txBox="1"/>
          <p:nvPr/>
        </p:nvSpPr>
        <p:spPr>
          <a:xfrm>
            <a:off x="5553271" y="4252025"/>
            <a:ext cx="240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Two-circles by K-means</a:t>
            </a:r>
            <a:endParaRPr>
              <a:latin typeface="Nunito"/>
              <a:ea typeface="Nunito"/>
              <a:cs typeface="Nunito"/>
              <a:sym typeface="Nunito"/>
            </a:endParaRPr>
          </a:p>
        </p:txBody>
      </p:sp>
      <p:sp>
        <p:nvSpPr>
          <p:cNvPr id="509" name="Google Shape;509;g126937deceb_0_1104"/>
          <p:cNvSpPr txBox="1"/>
          <p:nvPr/>
        </p:nvSpPr>
        <p:spPr>
          <a:xfrm>
            <a:off x="1209871" y="4252025"/>
            <a:ext cx="240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Two-circles by Kruskal</a:t>
            </a:r>
            <a:endParaRPr>
              <a:latin typeface="Nunito"/>
              <a:ea typeface="Nunito"/>
              <a:cs typeface="Nunito"/>
              <a:sym typeface="Nunito"/>
            </a:endParaRPr>
          </a:p>
        </p:txBody>
      </p:sp>
      <p:cxnSp>
        <p:nvCxnSpPr>
          <p:cNvPr id="510" name="Google Shape;510;g126937deceb_0_1104"/>
          <p:cNvCxnSpPr/>
          <p:nvPr/>
        </p:nvCxnSpPr>
        <p:spPr>
          <a:xfrm>
            <a:off x="4089850" y="3058850"/>
            <a:ext cx="5034000" cy="1500"/>
          </a:xfrm>
          <a:prstGeom prst="straightConnector1">
            <a:avLst/>
          </a:prstGeom>
          <a:noFill/>
          <a:ln cap="flat" cmpd="sng" w="19050">
            <a:solidFill>
              <a:srgbClr val="FF0000"/>
            </a:solidFill>
            <a:prstDash val="dash"/>
            <a:round/>
            <a:headEnd len="med" w="med" type="none"/>
            <a:tailEnd len="med" w="med"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g126937deceb_0_43"/>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aven Pro"/>
              <a:buNone/>
            </a:pPr>
            <a:r>
              <a:rPr lang="en"/>
              <a:t>Agenda</a:t>
            </a:r>
            <a:r>
              <a:rPr lang="en" sz="1400">
                <a:solidFill>
                  <a:schemeClr val="lt1"/>
                </a:solidFill>
                <a:latin typeface="Calibri"/>
                <a:ea typeface="Calibri"/>
                <a:cs typeface="Calibri"/>
                <a:sym typeface="Calibri"/>
              </a:rPr>
              <a:t>c</a:t>
            </a:r>
            <a:endParaRPr/>
          </a:p>
        </p:txBody>
      </p:sp>
      <p:sp>
        <p:nvSpPr>
          <p:cNvPr id="516" name="Google Shape;516;g126937deceb_0_43"/>
          <p:cNvSpPr txBox="1"/>
          <p:nvPr/>
        </p:nvSpPr>
        <p:spPr>
          <a:xfrm>
            <a:off x="2753450" y="1508675"/>
            <a:ext cx="5276100" cy="458400"/>
          </a:xfrm>
          <a:prstGeom prst="rect">
            <a:avLst/>
          </a:prstGeom>
          <a:solidFill>
            <a:srgbClr val="D0E0E3"/>
          </a:solidFill>
          <a:ln>
            <a:noFill/>
          </a:ln>
        </p:spPr>
        <p:txBody>
          <a:bodyPr anchorCtr="0" anchor="ctr" bIns="45700" lIns="91425" spcFirstLastPara="1" rIns="91425" wrap="square" tIns="45700">
            <a:noAutofit/>
          </a:bodyPr>
          <a:lstStyle/>
          <a:p>
            <a:pPr indent="0" lvl="0" marL="0" marR="0" rtl="0" algn="l">
              <a:lnSpc>
                <a:spcPct val="115000"/>
              </a:lnSpc>
              <a:spcBef>
                <a:spcPts val="0"/>
              </a:spcBef>
              <a:spcAft>
                <a:spcPts val="0"/>
              </a:spcAft>
              <a:buClr>
                <a:srgbClr val="FFFFFF"/>
              </a:buClr>
              <a:buSzPts val="1400"/>
              <a:buFont typeface="Roboto"/>
              <a:buNone/>
            </a:pPr>
            <a:r>
              <a:rPr b="1" lang="en" sz="1500">
                <a:solidFill>
                  <a:schemeClr val="lt1"/>
                </a:solidFill>
              </a:rPr>
              <a:t>Project introduction</a:t>
            </a:r>
            <a:endParaRPr b="1" sz="1500">
              <a:solidFill>
                <a:schemeClr val="lt1"/>
              </a:solidFill>
            </a:endParaRPr>
          </a:p>
        </p:txBody>
      </p:sp>
      <p:sp>
        <p:nvSpPr>
          <p:cNvPr id="517" name="Google Shape;517;g126937deceb_0_43"/>
          <p:cNvSpPr txBox="1"/>
          <p:nvPr/>
        </p:nvSpPr>
        <p:spPr>
          <a:xfrm>
            <a:off x="2753450" y="2080175"/>
            <a:ext cx="5276100" cy="458400"/>
          </a:xfrm>
          <a:prstGeom prst="rect">
            <a:avLst/>
          </a:prstGeom>
          <a:solidFill>
            <a:srgbClr val="D0E0E3"/>
          </a:solidFill>
          <a:ln>
            <a:noFill/>
          </a:ln>
        </p:spPr>
        <p:txBody>
          <a:bodyPr anchorCtr="0" anchor="ctr" bIns="45700" lIns="91425" spcFirstLastPara="1" rIns="91425" wrap="square" tIns="45700">
            <a:noAutofit/>
          </a:bodyPr>
          <a:lstStyle/>
          <a:p>
            <a:pPr indent="0" lvl="0" marL="0" marR="0" rtl="0" algn="l">
              <a:lnSpc>
                <a:spcPct val="115000"/>
              </a:lnSpc>
              <a:spcBef>
                <a:spcPts val="0"/>
              </a:spcBef>
              <a:spcAft>
                <a:spcPts val="0"/>
              </a:spcAft>
              <a:buClr>
                <a:srgbClr val="FFFFFF"/>
              </a:buClr>
              <a:buSzPts val="1400"/>
              <a:buFont typeface="Roboto"/>
              <a:buNone/>
            </a:pPr>
            <a:r>
              <a:rPr b="1" lang="en" sz="1500">
                <a:solidFill>
                  <a:schemeClr val="lt1"/>
                </a:solidFill>
              </a:rPr>
              <a:t>The clustering approach based on Kruskal’s algorithm</a:t>
            </a:r>
            <a:endParaRPr b="1" sz="1500">
              <a:solidFill>
                <a:schemeClr val="lt1"/>
              </a:solidFill>
            </a:endParaRPr>
          </a:p>
        </p:txBody>
      </p:sp>
      <p:sp>
        <p:nvSpPr>
          <p:cNvPr id="518" name="Google Shape;518;g126937deceb_0_43"/>
          <p:cNvSpPr txBox="1"/>
          <p:nvPr/>
        </p:nvSpPr>
        <p:spPr>
          <a:xfrm>
            <a:off x="2753450" y="2651675"/>
            <a:ext cx="5276100" cy="458400"/>
          </a:xfrm>
          <a:prstGeom prst="rect">
            <a:avLst/>
          </a:prstGeom>
          <a:solidFill>
            <a:srgbClr val="D0E0E3"/>
          </a:solidFill>
          <a:ln>
            <a:noFill/>
          </a:ln>
        </p:spPr>
        <p:txBody>
          <a:bodyPr anchorCtr="0" anchor="ctr" bIns="45700" lIns="91425" spcFirstLastPara="1" rIns="91425" wrap="square" tIns="45700">
            <a:noAutofit/>
          </a:bodyPr>
          <a:lstStyle/>
          <a:p>
            <a:pPr indent="0" lvl="0" marL="0" marR="0" rtl="0" algn="l">
              <a:lnSpc>
                <a:spcPct val="115000"/>
              </a:lnSpc>
              <a:spcBef>
                <a:spcPts val="0"/>
              </a:spcBef>
              <a:spcAft>
                <a:spcPts val="0"/>
              </a:spcAft>
              <a:buClr>
                <a:srgbClr val="FFFFFF"/>
              </a:buClr>
              <a:buSzPts val="1400"/>
              <a:buFont typeface="Roboto"/>
              <a:buNone/>
            </a:pPr>
            <a:r>
              <a:rPr b="1" lang="en" sz="1500">
                <a:solidFill>
                  <a:schemeClr val="lt1"/>
                </a:solidFill>
              </a:rPr>
              <a:t>The K-means clustering </a:t>
            </a:r>
            <a:endParaRPr b="1" sz="1500">
              <a:solidFill>
                <a:schemeClr val="lt1"/>
              </a:solidFill>
            </a:endParaRPr>
          </a:p>
        </p:txBody>
      </p:sp>
      <p:sp>
        <p:nvSpPr>
          <p:cNvPr id="519" name="Google Shape;519;g126937deceb_0_43"/>
          <p:cNvSpPr txBox="1"/>
          <p:nvPr/>
        </p:nvSpPr>
        <p:spPr>
          <a:xfrm>
            <a:off x="2753450" y="3223175"/>
            <a:ext cx="5276100" cy="458400"/>
          </a:xfrm>
          <a:prstGeom prst="rect">
            <a:avLst/>
          </a:prstGeom>
          <a:solidFill>
            <a:srgbClr val="00A595"/>
          </a:solidFill>
          <a:ln>
            <a:noFill/>
          </a:ln>
        </p:spPr>
        <p:txBody>
          <a:bodyPr anchorCtr="0" anchor="ctr" bIns="45700" lIns="91425" spcFirstLastPara="1" rIns="91425" wrap="square" tIns="45700">
            <a:noAutofit/>
          </a:bodyPr>
          <a:lstStyle/>
          <a:p>
            <a:pPr indent="0" lvl="0" marL="0" marR="0" rtl="0" algn="l">
              <a:lnSpc>
                <a:spcPct val="115000"/>
              </a:lnSpc>
              <a:spcBef>
                <a:spcPts val="0"/>
              </a:spcBef>
              <a:spcAft>
                <a:spcPts val="0"/>
              </a:spcAft>
              <a:buClr>
                <a:srgbClr val="FFFFFF"/>
              </a:buClr>
              <a:buSzPts val="1400"/>
              <a:buFont typeface="Roboto"/>
              <a:buNone/>
            </a:pPr>
            <a:r>
              <a:rPr b="1" lang="en" sz="1500">
                <a:solidFill>
                  <a:schemeClr val="lt1"/>
                </a:solidFill>
              </a:rPr>
              <a:t>The improvements to Kruskal’s algorithm clustering </a:t>
            </a:r>
            <a:endParaRPr b="1" sz="1500">
              <a:solidFill>
                <a:schemeClr val="lt1"/>
              </a:solidFill>
            </a:endParaRPr>
          </a:p>
        </p:txBody>
      </p:sp>
      <p:sp>
        <p:nvSpPr>
          <p:cNvPr id="520" name="Google Shape;520;g126937deceb_0_43"/>
          <p:cNvSpPr txBox="1"/>
          <p:nvPr/>
        </p:nvSpPr>
        <p:spPr>
          <a:xfrm>
            <a:off x="2753450" y="3794675"/>
            <a:ext cx="5276100" cy="458400"/>
          </a:xfrm>
          <a:prstGeom prst="rect">
            <a:avLst/>
          </a:prstGeom>
          <a:solidFill>
            <a:srgbClr val="D0E0E3"/>
          </a:solidFill>
          <a:ln>
            <a:noFill/>
          </a:ln>
        </p:spPr>
        <p:txBody>
          <a:bodyPr anchorCtr="0" anchor="ctr" bIns="45700" lIns="91425" spcFirstLastPara="1" rIns="91425" wrap="square" tIns="45700">
            <a:noAutofit/>
          </a:bodyPr>
          <a:lstStyle/>
          <a:p>
            <a:pPr indent="0" lvl="0" marL="0" marR="0" rtl="0" algn="l">
              <a:lnSpc>
                <a:spcPct val="115000"/>
              </a:lnSpc>
              <a:spcBef>
                <a:spcPts val="0"/>
              </a:spcBef>
              <a:spcAft>
                <a:spcPts val="0"/>
              </a:spcAft>
              <a:buClr>
                <a:srgbClr val="FFFFFF"/>
              </a:buClr>
              <a:buSzPts val="1400"/>
              <a:buFont typeface="Roboto"/>
              <a:buNone/>
            </a:pPr>
            <a:r>
              <a:rPr b="1" lang="en" sz="1500">
                <a:solidFill>
                  <a:schemeClr val="lt1"/>
                </a:solidFill>
              </a:rPr>
              <a:t>Conclusion </a:t>
            </a:r>
            <a:endParaRPr b="1" sz="15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g126937deceb_0_0"/>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aven Pro"/>
              <a:buNone/>
            </a:pPr>
            <a:r>
              <a:rPr lang="en"/>
              <a:t>Agenda</a:t>
            </a:r>
            <a:r>
              <a:rPr lang="en" sz="1400">
                <a:solidFill>
                  <a:schemeClr val="lt1"/>
                </a:solidFill>
                <a:latin typeface="Calibri"/>
                <a:ea typeface="Calibri"/>
                <a:cs typeface="Calibri"/>
                <a:sym typeface="Calibri"/>
              </a:rPr>
              <a:t>c</a:t>
            </a:r>
            <a:endParaRPr/>
          </a:p>
        </p:txBody>
      </p:sp>
      <p:sp>
        <p:nvSpPr>
          <p:cNvPr id="284" name="Google Shape;284;g126937deceb_0_0"/>
          <p:cNvSpPr txBox="1"/>
          <p:nvPr/>
        </p:nvSpPr>
        <p:spPr>
          <a:xfrm>
            <a:off x="2753450" y="1508675"/>
            <a:ext cx="5276100" cy="458400"/>
          </a:xfrm>
          <a:prstGeom prst="rect">
            <a:avLst/>
          </a:prstGeom>
          <a:solidFill>
            <a:srgbClr val="00A595"/>
          </a:solidFill>
          <a:ln>
            <a:noFill/>
          </a:ln>
        </p:spPr>
        <p:txBody>
          <a:bodyPr anchorCtr="0" anchor="ctr" bIns="45700" lIns="91425" spcFirstLastPara="1" rIns="91425" wrap="square" tIns="45700">
            <a:noAutofit/>
          </a:bodyPr>
          <a:lstStyle/>
          <a:p>
            <a:pPr indent="0" lvl="0" marL="0" marR="0" rtl="0" algn="l">
              <a:lnSpc>
                <a:spcPct val="115000"/>
              </a:lnSpc>
              <a:spcBef>
                <a:spcPts val="0"/>
              </a:spcBef>
              <a:spcAft>
                <a:spcPts val="0"/>
              </a:spcAft>
              <a:buClr>
                <a:srgbClr val="FFFFFF"/>
              </a:buClr>
              <a:buSzPts val="1400"/>
              <a:buFont typeface="Roboto"/>
              <a:buNone/>
            </a:pPr>
            <a:r>
              <a:rPr b="1" lang="en" sz="1500">
                <a:solidFill>
                  <a:schemeClr val="lt1"/>
                </a:solidFill>
              </a:rPr>
              <a:t>Project introduction</a:t>
            </a:r>
            <a:endParaRPr b="1" sz="1500">
              <a:solidFill>
                <a:schemeClr val="lt1"/>
              </a:solidFill>
            </a:endParaRPr>
          </a:p>
        </p:txBody>
      </p:sp>
      <p:sp>
        <p:nvSpPr>
          <p:cNvPr id="285" name="Google Shape;285;g126937deceb_0_0"/>
          <p:cNvSpPr txBox="1"/>
          <p:nvPr/>
        </p:nvSpPr>
        <p:spPr>
          <a:xfrm>
            <a:off x="2753450" y="2080175"/>
            <a:ext cx="5276100" cy="458400"/>
          </a:xfrm>
          <a:prstGeom prst="rect">
            <a:avLst/>
          </a:prstGeom>
          <a:solidFill>
            <a:srgbClr val="00A595"/>
          </a:solidFill>
          <a:ln>
            <a:noFill/>
          </a:ln>
        </p:spPr>
        <p:txBody>
          <a:bodyPr anchorCtr="0" anchor="ctr" bIns="45700" lIns="91425" spcFirstLastPara="1" rIns="91425" wrap="square" tIns="45700">
            <a:noAutofit/>
          </a:bodyPr>
          <a:lstStyle/>
          <a:p>
            <a:pPr indent="0" lvl="0" marL="0" marR="0" rtl="0" algn="l">
              <a:lnSpc>
                <a:spcPct val="115000"/>
              </a:lnSpc>
              <a:spcBef>
                <a:spcPts val="0"/>
              </a:spcBef>
              <a:spcAft>
                <a:spcPts val="0"/>
              </a:spcAft>
              <a:buClr>
                <a:srgbClr val="FFFFFF"/>
              </a:buClr>
              <a:buSzPts val="1400"/>
              <a:buFont typeface="Roboto"/>
              <a:buNone/>
            </a:pPr>
            <a:r>
              <a:rPr b="1" lang="en" sz="1500">
                <a:solidFill>
                  <a:schemeClr val="lt1"/>
                </a:solidFill>
              </a:rPr>
              <a:t>The clustering approach based on Kruskal’s algorithm</a:t>
            </a:r>
            <a:endParaRPr b="1" sz="1500">
              <a:solidFill>
                <a:schemeClr val="lt1"/>
              </a:solidFill>
            </a:endParaRPr>
          </a:p>
        </p:txBody>
      </p:sp>
      <p:sp>
        <p:nvSpPr>
          <p:cNvPr id="286" name="Google Shape;286;g126937deceb_0_0"/>
          <p:cNvSpPr txBox="1"/>
          <p:nvPr/>
        </p:nvSpPr>
        <p:spPr>
          <a:xfrm>
            <a:off x="2753450" y="2651675"/>
            <a:ext cx="5276100" cy="458400"/>
          </a:xfrm>
          <a:prstGeom prst="rect">
            <a:avLst/>
          </a:prstGeom>
          <a:solidFill>
            <a:srgbClr val="00A595"/>
          </a:solidFill>
          <a:ln>
            <a:noFill/>
          </a:ln>
        </p:spPr>
        <p:txBody>
          <a:bodyPr anchorCtr="0" anchor="ctr" bIns="45700" lIns="91425" spcFirstLastPara="1" rIns="91425" wrap="square" tIns="45700">
            <a:noAutofit/>
          </a:bodyPr>
          <a:lstStyle/>
          <a:p>
            <a:pPr indent="0" lvl="0" marL="0" marR="0" rtl="0" algn="l">
              <a:lnSpc>
                <a:spcPct val="115000"/>
              </a:lnSpc>
              <a:spcBef>
                <a:spcPts val="0"/>
              </a:spcBef>
              <a:spcAft>
                <a:spcPts val="0"/>
              </a:spcAft>
              <a:buClr>
                <a:srgbClr val="FFFFFF"/>
              </a:buClr>
              <a:buSzPts val="1400"/>
              <a:buFont typeface="Roboto"/>
              <a:buNone/>
            </a:pPr>
            <a:r>
              <a:rPr b="1" lang="en" sz="1500">
                <a:solidFill>
                  <a:schemeClr val="lt1"/>
                </a:solidFill>
              </a:rPr>
              <a:t>The K-means clustering </a:t>
            </a:r>
            <a:endParaRPr b="1" sz="1500">
              <a:solidFill>
                <a:schemeClr val="lt1"/>
              </a:solidFill>
            </a:endParaRPr>
          </a:p>
        </p:txBody>
      </p:sp>
      <p:sp>
        <p:nvSpPr>
          <p:cNvPr id="287" name="Google Shape;287;g126937deceb_0_0"/>
          <p:cNvSpPr txBox="1"/>
          <p:nvPr/>
        </p:nvSpPr>
        <p:spPr>
          <a:xfrm>
            <a:off x="2753450" y="3223175"/>
            <a:ext cx="5276100" cy="458400"/>
          </a:xfrm>
          <a:prstGeom prst="rect">
            <a:avLst/>
          </a:prstGeom>
          <a:solidFill>
            <a:srgbClr val="00A595"/>
          </a:solidFill>
          <a:ln>
            <a:noFill/>
          </a:ln>
        </p:spPr>
        <p:txBody>
          <a:bodyPr anchorCtr="0" anchor="ctr" bIns="45700" lIns="91425" spcFirstLastPara="1" rIns="91425" wrap="square" tIns="45700">
            <a:noAutofit/>
          </a:bodyPr>
          <a:lstStyle/>
          <a:p>
            <a:pPr indent="0" lvl="0" marL="0" marR="0" rtl="0" algn="l">
              <a:lnSpc>
                <a:spcPct val="115000"/>
              </a:lnSpc>
              <a:spcBef>
                <a:spcPts val="0"/>
              </a:spcBef>
              <a:spcAft>
                <a:spcPts val="0"/>
              </a:spcAft>
              <a:buClr>
                <a:srgbClr val="FFFFFF"/>
              </a:buClr>
              <a:buSzPts val="1400"/>
              <a:buFont typeface="Roboto"/>
              <a:buNone/>
            </a:pPr>
            <a:r>
              <a:rPr b="1" lang="en" sz="1500">
                <a:solidFill>
                  <a:schemeClr val="lt1"/>
                </a:solidFill>
              </a:rPr>
              <a:t>The improvements to Kruskal’s algorithm clustering</a:t>
            </a:r>
            <a:r>
              <a:rPr b="1" lang="en" sz="1500">
                <a:solidFill>
                  <a:schemeClr val="lt1"/>
                </a:solidFill>
              </a:rPr>
              <a:t> </a:t>
            </a:r>
            <a:endParaRPr b="1" sz="1500">
              <a:solidFill>
                <a:schemeClr val="lt1"/>
              </a:solidFill>
            </a:endParaRPr>
          </a:p>
        </p:txBody>
      </p:sp>
      <p:sp>
        <p:nvSpPr>
          <p:cNvPr id="288" name="Google Shape;288;g126937deceb_0_0"/>
          <p:cNvSpPr txBox="1"/>
          <p:nvPr/>
        </p:nvSpPr>
        <p:spPr>
          <a:xfrm>
            <a:off x="2753450" y="3794675"/>
            <a:ext cx="5276100" cy="458400"/>
          </a:xfrm>
          <a:prstGeom prst="rect">
            <a:avLst/>
          </a:prstGeom>
          <a:solidFill>
            <a:srgbClr val="00A595"/>
          </a:solidFill>
          <a:ln>
            <a:noFill/>
          </a:ln>
        </p:spPr>
        <p:txBody>
          <a:bodyPr anchorCtr="0" anchor="ctr" bIns="45700" lIns="91425" spcFirstLastPara="1" rIns="91425" wrap="square" tIns="45700">
            <a:noAutofit/>
          </a:bodyPr>
          <a:lstStyle/>
          <a:p>
            <a:pPr indent="0" lvl="0" marL="0" marR="0" rtl="0" algn="l">
              <a:lnSpc>
                <a:spcPct val="115000"/>
              </a:lnSpc>
              <a:spcBef>
                <a:spcPts val="0"/>
              </a:spcBef>
              <a:spcAft>
                <a:spcPts val="0"/>
              </a:spcAft>
              <a:buClr>
                <a:srgbClr val="FFFFFF"/>
              </a:buClr>
              <a:buSzPts val="1400"/>
              <a:buFont typeface="Roboto"/>
              <a:buNone/>
            </a:pPr>
            <a:r>
              <a:rPr b="1" lang="en" sz="1500">
                <a:solidFill>
                  <a:schemeClr val="lt1"/>
                </a:solidFill>
              </a:rPr>
              <a:t>Conclusion</a:t>
            </a:r>
            <a:r>
              <a:rPr b="1" lang="en" sz="1500">
                <a:solidFill>
                  <a:schemeClr val="lt1"/>
                </a:solidFill>
              </a:rPr>
              <a:t> </a:t>
            </a:r>
            <a:endParaRPr b="1" sz="150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7"/>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aven Pro"/>
              <a:buNone/>
            </a:pPr>
            <a:r>
              <a:rPr b="1" i="0" lang="en" sz="2800" u="none" cap="none" strike="noStrike">
                <a:solidFill>
                  <a:schemeClr val="dk2"/>
                </a:solidFill>
                <a:latin typeface="Maven Pro"/>
                <a:ea typeface="Maven Pro"/>
                <a:cs typeface="Maven Pro"/>
                <a:sym typeface="Maven Pro"/>
              </a:rPr>
              <a:t>Improvement</a:t>
            </a:r>
            <a:endParaRPr/>
          </a:p>
        </p:txBody>
      </p:sp>
      <p:sp>
        <p:nvSpPr>
          <p:cNvPr id="526" name="Google Shape;526;p7"/>
          <p:cNvSpPr txBox="1"/>
          <p:nvPr/>
        </p:nvSpPr>
        <p:spPr>
          <a:xfrm>
            <a:off x="3970800" y="770175"/>
            <a:ext cx="2714700" cy="474900"/>
          </a:xfrm>
          <a:prstGeom prst="rect">
            <a:avLst/>
          </a:prstGeom>
          <a:solidFill>
            <a:srgbClr val="00A595"/>
          </a:solidFill>
          <a:ln>
            <a:noFill/>
          </a:ln>
        </p:spPr>
        <p:txBody>
          <a:bodyPr anchorCtr="0" anchor="ctr" bIns="45700" lIns="91425" spcFirstLastPara="1" rIns="91425" wrap="square" tIns="45700">
            <a:noAutofit/>
          </a:bodyPr>
          <a:lstStyle/>
          <a:p>
            <a:pPr indent="0" lvl="0" marL="0" marR="0" rtl="0" algn="l">
              <a:lnSpc>
                <a:spcPct val="115000"/>
              </a:lnSpc>
              <a:spcBef>
                <a:spcPts val="0"/>
              </a:spcBef>
              <a:spcAft>
                <a:spcPts val="0"/>
              </a:spcAft>
              <a:buClr>
                <a:srgbClr val="FFFFFF"/>
              </a:buClr>
              <a:buSzPts val="1400"/>
              <a:buFont typeface="Roboto"/>
              <a:buNone/>
            </a:pPr>
            <a:r>
              <a:rPr b="1" lang="en">
                <a:solidFill>
                  <a:schemeClr val="lt1"/>
                </a:solidFill>
                <a:latin typeface="Calibri"/>
                <a:ea typeface="Calibri"/>
                <a:cs typeface="Calibri"/>
                <a:sym typeface="Calibri"/>
              </a:rPr>
              <a:t>Improvements based on distance</a:t>
            </a:r>
            <a:endParaRPr b="1">
              <a:solidFill>
                <a:schemeClr val="lt1"/>
              </a:solidFill>
              <a:latin typeface="Calibri"/>
              <a:ea typeface="Calibri"/>
              <a:cs typeface="Calibri"/>
              <a:sym typeface="Calibri"/>
            </a:endParaRPr>
          </a:p>
        </p:txBody>
      </p:sp>
      <p:sp>
        <p:nvSpPr>
          <p:cNvPr id="527" name="Google Shape;527;p7"/>
          <p:cNvSpPr txBox="1"/>
          <p:nvPr/>
        </p:nvSpPr>
        <p:spPr>
          <a:xfrm>
            <a:off x="1041650" y="1826625"/>
            <a:ext cx="3465000" cy="2295300"/>
          </a:xfrm>
          <a:prstGeom prst="rect">
            <a:avLst/>
          </a:prstGeom>
          <a:noFill/>
          <a:ln cap="flat" cmpd="sng" w="19050">
            <a:solidFill>
              <a:srgbClr val="00808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rPr b="1" lang="en">
                <a:solidFill>
                  <a:schemeClr val="lt1"/>
                </a:solidFill>
                <a:highlight>
                  <a:srgbClr val="008080"/>
                </a:highlight>
                <a:latin typeface="Nunito"/>
                <a:ea typeface="Nunito"/>
                <a:cs typeface="Nunito"/>
                <a:sym typeface="Nunito"/>
              </a:rPr>
              <a:t>Chebyshev distance </a:t>
            </a:r>
            <a:r>
              <a:rPr lang="en">
                <a:latin typeface="Nunito"/>
                <a:ea typeface="Nunito"/>
                <a:cs typeface="Nunito"/>
                <a:sym typeface="Nunito"/>
              </a:rPr>
              <a:t>is a metric defined on a vector space where the distance between two vectors is the greatest of their differences along any coordinate </a:t>
            </a:r>
            <a:endParaRPr>
              <a:latin typeface="Nunito"/>
              <a:ea typeface="Nunito"/>
              <a:cs typeface="Nunito"/>
              <a:sym typeface="Nunito"/>
            </a:endParaRPr>
          </a:p>
          <a:p>
            <a:pPr indent="0" lvl="0" marL="0" marR="0" rtl="0" algn="l">
              <a:lnSpc>
                <a:spcPct val="150000"/>
              </a:lnSpc>
              <a:spcBef>
                <a:spcPts val="0"/>
              </a:spcBef>
              <a:spcAft>
                <a:spcPts val="0"/>
              </a:spcAft>
              <a:buClr>
                <a:srgbClr val="000000"/>
              </a:buClr>
              <a:buSzPts val="1400"/>
              <a:buFont typeface="Arial"/>
              <a:buNone/>
            </a:pPr>
            <a:r>
              <a:rPr lang="en">
                <a:latin typeface="Nunito"/>
                <a:ea typeface="Nunito"/>
                <a:cs typeface="Nunito"/>
                <a:sym typeface="Nunito"/>
              </a:rPr>
              <a:t>dimension.</a:t>
            </a:r>
            <a:endParaRPr>
              <a:latin typeface="Nunito"/>
              <a:ea typeface="Nunito"/>
              <a:cs typeface="Nunito"/>
              <a:sym typeface="Nunito"/>
            </a:endParaRPr>
          </a:p>
        </p:txBody>
      </p:sp>
      <p:sp>
        <p:nvSpPr>
          <p:cNvPr id="528" name="Google Shape;528;p7"/>
          <p:cNvSpPr txBox="1"/>
          <p:nvPr/>
        </p:nvSpPr>
        <p:spPr>
          <a:xfrm>
            <a:off x="4904200" y="1826625"/>
            <a:ext cx="3513000" cy="2295300"/>
          </a:xfrm>
          <a:prstGeom prst="rect">
            <a:avLst/>
          </a:prstGeom>
          <a:noFill/>
          <a:ln cap="flat" cmpd="sng" w="19050">
            <a:solidFill>
              <a:srgbClr val="00808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Nunito"/>
              <a:buNone/>
            </a:pPr>
            <a:r>
              <a:rPr b="1" lang="en">
                <a:solidFill>
                  <a:schemeClr val="lt1"/>
                </a:solidFill>
                <a:highlight>
                  <a:srgbClr val="008080"/>
                </a:highlight>
                <a:latin typeface="Nunito"/>
                <a:ea typeface="Nunito"/>
                <a:cs typeface="Nunito"/>
                <a:sym typeface="Nunito"/>
              </a:rPr>
              <a:t>Manhattan distance </a:t>
            </a:r>
            <a:r>
              <a:rPr lang="en">
                <a:latin typeface="Nunito"/>
                <a:ea typeface="Nunito"/>
                <a:cs typeface="Nunito"/>
                <a:sym typeface="Nunito"/>
              </a:rPr>
              <a:t>is a distance metric between two points in a N dimensional vector space. It is the sum of the lengths of the projections of the line segment between the points onto the coordinate axes.</a:t>
            </a:r>
            <a:endParaRPr i="0" sz="1400" u="none" cap="none" strike="noStrike">
              <a:solidFill>
                <a:srgbClr val="000000"/>
              </a:solidFill>
              <a:latin typeface="Nunito"/>
              <a:ea typeface="Nunito"/>
              <a:cs typeface="Nunito"/>
              <a:sym typeface="Nuni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g126962dbbda_1_18"/>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aven Pro"/>
              <a:buNone/>
            </a:pPr>
            <a:r>
              <a:rPr b="1" i="0" lang="en" sz="2800" u="none" cap="none" strike="noStrike">
                <a:solidFill>
                  <a:schemeClr val="dk2"/>
                </a:solidFill>
                <a:latin typeface="Maven Pro"/>
                <a:ea typeface="Maven Pro"/>
                <a:cs typeface="Maven Pro"/>
                <a:sym typeface="Maven Pro"/>
              </a:rPr>
              <a:t>Improvement</a:t>
            </a:r>
            <a:endParaRPr/>
          </a:p>
        </p:txBody>
      </p:sp>
      <p:sp>
        <p:nvSpPr>
          <p:cNvPr id="534" name="Google Shape;534;g126962dbbda_1_18"/>
          <p:cNvSpPr txBox="1"/>
          <p:nvPr/>
        </p:nvSpPr>
        <p:spPr>
          <a:xfrm>
            <a:off x="885100" y="1516675"/>
            <a:ext cx="2373900" cy="2362800"/>
          </a:xfrm>
          <a:prstGeom prst="rect">
            <a:avLst/>
          </a:prstGeom>
          <a:noFill/>
          <a:ln cap="flat" cmpd="sng" w="19050">
            <a:solidFill>
              <a:srgbClr val="00808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1" lang="en">
                <a:solidFill>
                  <a:schemeClr val="lt1"/>
                </a:solidFill>
                <a:highlight>
                  <a:srgbClr val="008080"/>
                </a:highlight>
                <a:latin typeface="Nunito"/>
                <a:ea typeface="Nunito"/>
                <a:cs typeface="Nunito"/>
                <a:sym typeface="Nunito"/>
              </a:rPr>
              <a:t>Mahalanobis distance</a:t>
            </a:r>
            <a:r>
              <a:rPr lang="en">
                <a:latin typeface="Nunito"/>
                <a:ea typeface="Nunito"/>
                <a:cs typeface="Nunito"/>
                <a:sym typeface="Nunito"/>
              </a:rPr>
              <a:t> is a measure of the distance between a point P and a distribution D. It is a multi-dimensional generalization of the idea of measuring how many standard deviations away P is from the mean of D.</a:t>
            </a:r>
            <a:endParaRPr>
              <a:latin typeface="Nunito"/>
              <a:ea typeface="Nunito"/>
              <a:cs typeface="Nunito"/>
              <a:sym typeface="Nunito"/>
            </a:endParaRPr>
          </a:p>
        </p:txBody>
      </p:sp>
      <p:pic>
        <p:nvPicPr>
          <p:cNvPr id="535" name="Google Shape;535;g126962dbbda_1_18"/>
          <p:cNvPicPr preferRelativeResize="0"/>
          <p:nvPr/>
        </p:nvPicPr>
        <p:blipFill>
          <a:blip r:embed="rId3">
            <a:alphaModFix/>
          </a:blip>
          <a:stretch>
            <a:fillRect/>
          </a:stretch>
        </p:blipFill>
        <p:spPr>
          <a:xfrm>
            <a:off x="885100" y="4099750"/>
            <a:ext cx="3190875" cy="542925"/>
          </a:xfrm>
          <a:prstGeom prst="rect">
            <a:avLst/>
          </a:prstGeom>
          <a:noFill/>
          <a:ln cap="flat" cmpd="sng" w="19050">
            <a:solidFill>
              <a:srgbClr val="008080"/>
            </a:solidFill>
            <a:prstDash val="solid"/>
            <a:round/>
            <a:headEnd len="sm" w="sm" type="none"/>
            <a:tailEnd len="sm" w="sm" type="none"/>
          </a:ln>
        </p:spPr>
      </p:pic>
      <p:sp>
        <p:nvSpPr>
          <p:cNvPr id="536" name="Google Shape;536;g126962dbbda_1_18"/>
          <p:cNvSpPr txBox="1"/>
          <p:nvPr/>
        </p:nvSpPr>
        <p:spPr>
          <a:xfrm>
            <a:off x="3970800" y="770175"/>
            <a:ext cx="2714700" cy="474900"/>
          </a:xfrm>
          <a:prstGeom prst="rect">
            <a:avLst/>
          </a:prstGeom>
          <a:solidFill>
            <a:srgbClr val="00A595"/>
          </a:solidFill>
          <a:ln>
            <a:noFill/>
          </a:ln>
        </p:spPr>
        <p:txBody>
          <a:bodyPr anchorCtr="0" anchor="ctr" bIns="45700" lIns="91425" spcFirstLastPara="1" rIns="91425" wrap="square" tIns="45700">
            <a:noAutofit/>
          </a:bodyPr>
          <a:lstStyle/>
          <a:p>
            <a:pPr indent="0" lvl="0" marL="0" marR="0" rtl="0" algn="l">
              <a:lnSpc>
                <a:spcPct val="115000"/>
              </a:lnSpc>
              <a:spcBef>
                <a:spcPts val="0"/>
              </a:spcBef>
              <a:spcAft>
                <a:spcPts val="0"/>
              </a:spcAft>
              <a:buClr>
                <a:srgbClr val="FFFFFF"/>
              </a:buClr>
              <a:buSzPts val="1400"/>
              <a:buFont typeface="Roboto"/>
              <a:buNone/>
            </a:pPr>
            <a:r>
              <a:rPr b="1" lang="en">
                <a:solidFill>
                  <a:schemeClr val="lt1"/>
                </a:solidFill>
                <a:latin typeface="Calibri"/>
                <a:ea typeface="Calibri"/>
                <a:cs typeface="Calibri"/>
                <a:sym typeface="Calibri"/>
              </a:rPr>
              <a:t>Improvements based on distance</a:t>
            </a:r>
            <a:endParaRPr b="1">
              <a:solidFill>
                <a:schemeClr val="lt1"/>
              </a:solidFill>
              <a:latin typeface="Calibri"/>
              <a:ea typeface="Calibri"/>
              <a:cs typeface="Calibri"/>
              <a:sym typeface="Calibri"/>
            </a:endParaRPr>
          </a:p>
        </p:txBody>
      </p:sp>
      <p:pic>
        <p:nvPicPr>
          <p:cNvPr id="537" name="Google Shape;537;g126962dbbda_1_18"/>
          <p:cNvPicPr preferRelativeResize="0"/>
          <p:nvPr/>
        </p:nvPicPr>
        <p:blipFill>
          <a:blip r:embed="rId4">
            <a:alphaModFix/>
          </a:blip>
          <a:stretch>
            <a:fillRect/>
          </a:stretch>
        </p:blipFill>
        <p:spPr>
          <a:xfrm>
            <a:off x="4328025" y="1288075"/>
            <a:ext cx="4321101" cy="3240826"/>
          </a:xfrm>
          <a:prstGeom prst="rect">
            <a:avLst/>
          </a:prstGeom>
          <a:noFill/>
          <a:ln>
            <a:noFill/>
          </a:ln>
        </p:spPr>
      </p:pic>
      <p:sp>
        <p:nvSpPr>
          <p:cNvPr id="538" name="Google Shape;538;g126962dbbda_1_18"/>
          <p:cNvSpPr txBox="1"/>
          <p:nvPr/>
        </p:nvSpPr>
        <p:spPr>
          <a:xfrm>
            <a:off x="4875325" y="4517050"/>
            <a:ext cx="3516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Nunito"/>
                <a:ea typeface="Nunito"/>
                <a:cs typeface="Nunito"/>
                <a:sym typeface="Nunito"/>
              </a:rPr>
              <a:t>Kruskal clustering based on Mahalanobis distance</a:t>
            </a:r>
            <a:endParaRPr sz="1100">
              <a:latin typeface="Nunito"/>
              <a:ea typeface="Nunito"/>
              <a:cs typeface="Nunito"/>
              <a:sym typeface="Nuni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g126937deceb_0_1127"/>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aven Pro"/>
              <a:buNone/>
            </a:pPr>
            <a:r>
              <a:rPr b="1" i="0" lang="en" sz="2800" u="none" cap="none" strike="noStrike">
                <a:solidFill>
                  <a:schemeClr val="dk2"/>
                </a:solidFill>
                <a:latin typeface="Maven Pro"/>
                <a:ea typeface="Maven Pro"/>
                <a:cs typeface="Maven Pro"/>
                <a:sym typeface="Maven Pro"/>
              </a:rPr>
              <a:t>Improvement</a:t>
            </a:r>
            <a:endParaRPr/>
          </a:p>
        </p:txBody>
      </p:sp>
      <p:sp>
        <p:nvSpPr>
          <p:cNvPr id="544" name="Google Shape;544;g126937deceb_0_1127"/>
          <p:cNvSpPr txBox="1"/>
          <p:nvPr/>
        </p:nvSpPr>
        <p:spPr>
          <a:xfrm>
            <a:off x="3970800" y="770175"/>
            <a:ext cx="2714700" cy="474900"/>
          </a:xfrm>
          <a:prstGeom prst="rect">
            <a:avLst/>
          </a:prstGeom>
          <a:solidFill>
            <a:srgbClr val="00A595"/>
          </a:solidFill>
          <a:ln>
            <a:noFill/>
          </a:ln>
        </p:spPr>
        <p:txBody>
          <a:bodyPr anchorCtr="0" anchor="ctr" bIns="45700" lIns="91425" spcFirstLastPara="1" rIns="91425" wrap="square" tIns="45700">
            <a:noAutofit/>
          </a:bodyPr>
          <a:lstStyle/>
          <a:p>
            <a:pPr indent="0" lvl="0" marL="0" marR="0" rtl="0" algn="l">
              <a:lnSpc>
                <a:spcPct val="115000"/>
              </a:lnSpc>
              <a:spcBef>
                <a:spcPts val="0"/>
              </a:spcBef>
              <a:spcAft>
                <a:spcPts val="0"/>
              </a:spcAft>
              <a:buClr>
                <a:srgbClr val="FFFFFF"/>
              </a:buClr>
              <a:buSzPts val="1400"/>
              <a:buFont typeface="Roboto"/>
              <a:buNone/>
            </a:pPr>
            <a:r>
              <a:rPr b="1" lang="en">
                <a:solidFill>
                  <a:schemeClr val="lt1"/>
                </a:solidFill>
                <a:latin typeface="Calibri"/>
                <a:ea typeface="Calibri"/>
                <a:cs typeface="Calibri"/>
                <a:sym typeface="Calibri"/>
              </a:rPr>
              <a:t>Improvements based on density</a:t>
            </a:r>
            <a:endParaRPr b="1">
              <a:solidFill>
                <a:schemeClr val="lt1"/>
              </a:solidFill>
              <a:latin typeface="Calibri"/>
              <a:ea typeface="Calibri"/>
              <a:cs typeface="Calibri"/>
              <a:sym typeface="Calibri"/>
            </a:endParaRPr>
          </a:p>
        </p:txBody>
      </p:sp>
      <p:pic>
        <p:nvPicPr>
          <p:cNvPr id="545" name="Google Shape;545;g126937deceb_0_1127"/>
          <p:cNvPicPr preferRelativeResize="0"/>
          <p:nvPr/>
        </p:nvPicPr>
        <p:blipFill>
          <a:blip r:embed="rId3">
            <a:alphaModFix/>
          </a:blip>
          <a:stretch>
            <a:fillRect/>
          </a:stretch>
        </p:blipFill>
        <p:spPr>
          <a:xfrm>
            <a:off x="588975" y="2229000"/>
            <a:ext cx="2714700" cy="919218"/>
          </a:xfrm>
          <a:prstGeom prst="rect">
            <a:avLst/>
          </a:prstGeom>
          <a:noFill/>
          <a:ln>
            <a:noFill/>
          </a:ln>
        </p:spPr>
      </p:pic>
      <p:pic>
        <p:nvPicPr>
          <p:cNvPr id="546" name="Google Shape;546;g126937deceb_0_1127"/>
          <p:cNvPicPr preferRelativeResize="0"/>
          <p:nvPr/>
        </p:nvPicPr>
        <p:blipFill>
          <a:blip r:embed="rId4">
            <a:alphaModFix/>
          </a:blip>
          <a:stretch>
            <a:fillRect/>
          </a:stretch>
        </p:blipFill>
        <p:spPr>
          <a:xfrm>
            <a:off x="588975" y="4228700"/>
            <a:ext cx="3381075" cy="663500"/>
          </a:xfrm>
          <a:prstGeom prst="rect">
            <a:avLst/>
          </a:prstGeom>
          <a:noFill/>
          <a:ln>
            <a:noFill/>
          </a:ln>
        </p:spPr>
      </p:pic>
      <p:sp>
        <p:nvSpPr>
          <p:cNvPr id="547" name="Google Shape;547;g126937deceb_0_1127"/>
          <p:cNvSpPr txBox="1"/>
          <p:nvPr/>
        </p:nvSpPr>
        <p:spPr>
          <a:xfrm>
            <a:off x="513525" y="1516675"/>
            <a:ext cx="5412600" cy="834300"/>
          </a:xfrm>
          <a:prstGeom prst="rect">
            <a:avLst/>
          </a:prstGeom>
          <a:noFill/>
          <a:ln cap="flat" cmpd="sng" w="19050">
            <a:solidFill>
              <a:srgbClr val="00808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1" lang="en">
                <a:solidFill>
                  <a:schemeClr val="lt1"/>
                </a:solidFill>
                <a:highlight>
                  <a:srgbClr val="008080"/>
                </a:highlight>
                <a:latin typeface="Nunito"/>
                <a:ea typeface="Nunito"/>
                <a:cs typeface="Nunito"/>
                <a:sym typeface="Nunito"/>
              </a:rPr>
              <a:t>CFSFDP(Clustering by fast search and find of density peaks)</a:t>
            </a:r>
            <a:r>
              <a:rPr b="1" lang="en">
                <a:solidFill>
                  <a:schemeClr val="lt1"/>
                </a:solidFill>
                <a:highlight>
                  <a:srgbClr val="008080"/>
                </a:highlight>
                <a:latin typeface="Nunito"/>
                <a:ea typeface="Nunito"/>
                <a:cs typeface="Nunito"/>
                <a:sym typeface="Nunito"/>
              </a:rPr>
              <a:t> </a:t>
            </a:r>
            <a:r>
              <a:rPr lang="en">
                <a:latin typeface="Nunito"/>
                <a:ea typeface="Nunito"/>
                <a:cs typeface="Nunito"/>
                <a:sym typeface="Nunito"/>
              </a:rPr>
              <a:t> is one way of finding “density peaks”. They can be deem as cluster centers.</a:t>
            </a:r>
            <a:endParaRPr>
              <a:latin typeface="Nunito"/>
              <a:ea typeface="Nunito"/>
              <a:cs typeface="Nunito"/>
              <a:sym typeface="Nunito"/>
            </a:endParaRPr>
          </a:p>
        </p:txBody>
      </p:sp>
      <p:pic>
        <p:nvPicPr>
          <p:cNvPr id="548" name="Google Shape;548;g126937deceb_0_1127"/>
          <p:cNvPicPr preferRelativeResize="0"/>
          <p:nvPr/>
        </p:nvPicPr>
        <p:blipFill>
          <a:blip r:embed="rId5">
            <a:alphaModFix/>
          </a:blip>
          <a:stretch>
            <a:fillRect/>
          </a:stretch>
        </p:blipFill>
        <p:spPr>
          <a:xfrm>
            <a:off x="512775" y="3154725"/>
            <a:ext cx="6096524" cy="105950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g122a8ade4e5_0_9"/>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aven Pro"/>
              <a:buNone/>
            </a:pPr>
            <a:r>
              <a:rPr b="1" i="0" lang="en" sz="2800" u="none" cap="none" strike="noStrike">
                <a:solidFill>
                  <a:schemeClr val="dk2"/>
                </a:solidFill>
                <a:latin typeface="Maven Pro"/>
                <a:ea typeface="Maven Pro"/>
                <a:cs typeface="Maven Pro"/>
                <a:sym typeface="Maven Pro"/>
              </a:rPr>
              <a:t>Improvement</a:t>
            </a:r>
            <a:endParaRPr/>
          </a:p>
        </p:txBody>
      </p:sp>
      <p:sp>
        <p:nvSpPr>
          <p:cNvPr id="554" name="Google Shape;554;g122a8ade4e5_0_9"/>
          <p:cNvSpPr txBox="1"/>
          <p:nvPr/>
        </p:nvSpPr>
        <p:spPr>
          <a:xfrm>
            <a:off x="3970800" y="770175"/>
            <a:ext cx="2714700" cy="474900"/>
          </a:xfrm>
          <a:prstGeom prst="rect">
            <a:avLst/>
          </a:prstGeom>
          <a:solidFill>
            <a:srgbClr val="00A595"/>
          </a:solidFill>
          <a:ln>
            <a:noFill/>
          </a:ln>
        </p:spPr>
        <p:txBody>
          <a:bodyPr anchorCtr="0" anchor="ctr" bIns="45700" lIns="91425" spcFirstLastPara="1" rIns="91425" wrap="square" tIns="45700">
            <a:noAutofit/>
          </a:bodyPr>
          <a:lstStyle/>
          <a:p>
            <a:pPr indent="0" lvl="0" marL="0" marR="0" rtl="0" algn="l">
              <a:lnSpc>
                <a:spcPct val="115000"/>
              </a:lnSpc>
              <a:spcBef>
                <a:spcPts val="0"/>
              </a:spcBef>
              <a:spcAft>
                <a:spcPts val="0"/>
              </a:spcAft>
              <a:buClr>
                <a:srgbClr val="FFFFFF"/>
              </a:buClr>
              <a:buSzPts val="1400"/>
              <a:buFont typeface="Roboto"/>
              <a:buNone/>
            </a:pPr>
            <a:r>
              <a:rPr b="1" lang="en">
                <a:solidFill>
                  <a:schemeClr val="lt1"/>
                </a:solidFill>
                <a:latin typeface="Calibri"/>
                <a:ea typeface="Calibri"/>
                <a:cs typeface="Calibri"/>
                <a:sym typeface="Calibri"/>
              </a:rPr>
              <a:t>Improvements based on density</a:t>
            </a:r>
            <a:endParaRPr b="1">
              <a:solidFill>
                <a:schemeClr val="lt1"/>
              </a:solidFill>
              <a:latin typeface="Calibri"/>
              <a:ea typeface="Calibri"/>
              <a:cs typeface="Calibri"/>
              <a:sym typeface="Calibri"/>
            </a:endParaRPr>
          </a:p>
        </p:txBody>
      </p:sp>
      <p:sp>
        <p:nvSpPr>
          <p:cNvPr id="555" name="Google Shape;555;g122a8ade4e5_0_9"/>
          <p:cNvSpPr txBox="1"/>
          <p:nvPr/>
        </p:nvSpPr>
        <p:spPr>
          <a:xfrm>
            <a:off x="513525" y="1516675"/>
            <a:ext cx="5412600" cy="834300"/>
          </a:xfrm>
          <a:prstGeom prst="rect">
            <a:avLst/>
          </a:prstGeom>
          <a:noFill/>
          <a:ln cap="flat" cmpd="sng" w="19050">
            <a:solidFill>
              <a:srgbClr val="00808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1" lang="en">
                <a:solidFill>
                  <a:schemeClr val="lt1"/>
                </a:solidFill>
                <a:highlight>
                  <a:srgbClr val="008080"/>
                </a:highlight>
                <a:latin typeface="Nunito"/>
                <a:ea typeface="Nunito"/>
                <a:cs typeface="Nunito"/>
                <a:sym typeface="Nunito"/>
              </a:rPr>
              <a:t>CFSFDP(Clustering by fast search and find of density peaks) </a:t>
            </a:r>
            <a:r>
              <a:rPr lang="en">
                <a:latin typeface="Nunito"/>
                <a:ea typeface="Nunito"/>
                <a:cs typeface="Nunito"/>
                <a:sym typeface="Nunito"/>
              </a:rPr>
              <a:t> is one way of finding “density peaks”. They can be deem as cluster centers</a:t>
            </a:r>
            <a:endParaRPr>
              <a:latin typeface="Nunito"/>
              <a:ea typeface="Nunito"/>
              <a:cs typeface="Nunito"/>
              <a:sym typeface="Nunito"/>
            </a:endParaRPr>
          </a:p>
        </p:txBody>
      </p:sp>
      <p:pic>
        <p:nvPicPr>
          <p:cNvPr id="556" name="Google Shape;556;g122a8ade4e5_0_9"/>
          <p:cNvPicPr preferRelativeResize="0"/>
          <p:nvPr/>
        </p:nvPicPr>
        <p:blipFill>
          <a:blip r:embed="rId3">
            <a:alphaModFix/>
          </a:blip>
          <a:stretch>
            <a:fillRect/>
          </a:stretch>
        </p:blipFill>
        <p:spPr>
          <a:xfrm>
            <a:off x="513525" y="2432150"/>
            <a:ext cx="3543300" cy="2362200"/>
          </a:xfrm>
          <a:prstGeom prst="rect">
            <a:avLst/>
          </a:prstGeom>
          <a:noFill/>
          <a:ln>
            <a:noFill/>
          </a:ln>
        </p:spPr>
      </p:pic>
      <p:sp>
        <p:nvSpPr>
          <p:cNvPr id="557" name="Google Shape;557;g122a8ade4e5_0_9"/>
          <p:cNvSpPr txBox="1"/>
          <p:nvPr/>
        </p:nvSpPr>
        <p:spPr>
          <a:xfrm>
            <a:off x="871650" y="4716500"/>
            <a:ext cx="3516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Nunito"/>
                <a:ea typeface="Nunito"/>
                <a:cs typeface="Nunito"/>
                <a:sym typeface="Nunito"/>
              </a:rPr>
              <a:t>“Imperfect Density Peaks” by naive CFSFDP</a:t>
            </a:r>
            <a:endParaRPr sz="1100">
              <a:latin typeface="Nunito"/>
              <a:ea typeface="Nunito"/>
              <a:cs typeface="Nunito"/>
              <a:sym typeface="Nunito"/>
            </a:endParaRPr>
          </a:p>
        </p:txBody>
      </p:sp>
      <p:pic>
        <p:nvPicPr>
          <p:cNvPr id="558" name="Google Shape;558;g122a8ade4e5_0_9"/>
          <p:cNvPicPr preferRelativeResize="0"/>
          <p:nvPr/>
        </p:nvPicPr>
        <p:blipFill>
          <a:blip r:embed="rId4">
            <a:alphaModFix/>
          </a:blip>
          <a:stretch>
            <a:fillRect/>
          </a:stretch>
        </p:blipFill>
        <p:spPr>
          <a:xfrm>
            <a:off x="4455450" y="2432150"/>
            <a:ext cx="3543300" cy="2362200"/>
          </a:xfrm>
          <a:prstGeom prst="rect">
            <a:avLst/>
          </a:prstGeom>
          <a:noFill/>
          <a:ln>
            <a:noFill/>
          </a:ln>
        </p:spPr>
      </p:pic>
      <p:sp>
        <p:nvSpPr>
          <p:cNvPr id="559" name="Google Shape;559;g122a8ade4e5_0_9"/>
          <p:cNvSpPr txBox="1"/>
          <p:nvPr/>
        </p:nvSpPr>
        <p:spPr>
          <a:xfrm>
            <a:off x="4540950" y="4716500"/>
            <a:ext cx="4148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Nunito"/>
                <a:ea typeface="Nunito"/>
                <a:cs typeface="Nunito"/>
                <a:sym typeface="Nunito"/>
              </a:rPr>
              <a:t>“Perfect Borders and Links” detection  by naive CFSFDP</a:t>
            </a:r>
            <a:endParaRPr sz="1100">
              <a:latin typeface="Nunito"/>
              <a:ea typeface="Nunito"/>
              <a:cs typeface="Nunito"/>
              <a:sym typeface="Nuni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g122a8ade4e5_0_39"/>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aven Pro"/>
              <a:buNone/>
            </a:pPr>
            <a:r>
              <a:rPr b="1" i="0" lang="en" sz="2800" u="none" cap="none" strike="noStrike">
                <a:solidFill>
                  <a:schemeClr val="dk2"/>
                </a:solidFill>
                <a:latin typeface="Maven Pro"/>
                <a:ea typeface="Maven Pro"/>
                <a:cs typeface="Maven Pro"/>
                <a:sym typeface="Maven Pro"/>
              </a:rPr>
              <a:t>Improvement</a:t>
            </a:r>
            <a:endParaRPr/>
          </a:p>
        </p:txBody>
      </p:sp>
      <p:sp>
        <p:nvSpPr>
          <p:cNvPr id="565" name="Google Shape;565;g122a8ade4e5_0_39"/>
          <p:cNvSpPr txBox="1"/>
          <p:nvPr/>
        </p:nvSpPr>
        <p:spPr>
          <a:xfrm>
            <a:off x="3970800" y="770175"/>
            <a:ext cx="2714700" cy="474900"/>
          </a:xfrm>
          <a:prstGeom prst="rect">
            <a:avLst/>
          </a:prstGeom>
          <a:solidFill>
            <a:srgbClr val="00A595"/>
          </a:solidFill>
          <a:ln>
            <a:noFill/>
          </a:ln>
        </p:spPr>
        <p:txBody>
          <a:bodyPr anchorCtr="0" anchor="ctr" bIns="45700" lIns="91425" spcFirstLastPara="1" rIns="91425" wrap="square" tIns="45700">
            <a:noAutofit/>
          </a:bodyPr>
          <a:lstStyle/>
          <a:p>
            <a:pPr indent="0" lvl="0" marL="0" marR="0" rtl="0" algn="l">
              <a:lnSpc>
                <a:spcPct val="115000"/>
              </a:lnSpc>
              <a:spcBef>
                <a:spcPts val="0"/>
              </a:spcBef>
              <a:spcAft>
                <a:spcPts val="0"/>
              </a:spcAft>
              <a:buClr>
                <a:srgbClr val="FFFFFF"/>
              </a:buClr>
              <a:buSzPts val="1400"/>
              <a:buFont typeface="Roboto"/>
              <a:buNone/>
            </a:pPr>
            <a:r>
              <a:rPr b="1" lang="en">
                <a:solidFill>
                  <a:schemeClr val="lt1"/>
                </a:solidFill>
                <a:latin typeface="Calibri"/>
                <a:ea typeface="Calibri"/>
                <a:cs typeface="Calibri"/>
                <a:sym typeface="Calibri"/>
              </a:rPr>
              <a:t>Improvements based on density</a:t>
            </a:r>
            <a:endParaRPr b="1">
              <a:solidFill>
                <a:schemeClr val="lt1"/>
              </a:solidFill>
              <a:latin typeface="Calibri"/>
              <a:ea typeface="Calibri"/>
              <a:cs typeface="Calibri"/>
              <a:sym typeface="Calibri"/>
            </a:endParaRPr>
          </a:p>
        </p:txBody>
      </p:sp>
      <p:sp>
        <p:nvSpPr>
          <p:cNvPr id="566" name="Google Shape;566;g122a8ade4e5_0_39"/>
          <p:cNvSpPr txBox="1"/>
          <p:nvPr/>
        </p:nvSpPr>
        <p:spPr>
          <a:xfrm>
            <a:off x="513525" y="1516675"/>
            <a:ext cx="5940900" cy="834300"/>
          </a:xfrm>
          <a:prstGeom prst="rect">
            <a:avLst/>
          </a:prstGeom>
          <a:noFill/>
          <a:ln cap="flat" cmpd="sng" w="19050">
            <a:solidFill>
              <a:srgbClr val="00808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1" lang="en">
                <a:solidFill>
                  <a:schemeClr val="lt1"/>
                </a:solidFill>
                <a:highlight>
                  <a:srgbClr val="008080"/>
                </a:highlight>
                <a:latin typeface="Nunito"/>
                <a:ea typeface="Nunito"/>
                <a:cs typeface="Nunito"/>
                <a:sym typeface="Nunito"/>
              </a:rPr>
              <a:t>CFSFDP(Clustering by fast search and find of density peaks) </a:t>
            </a:r>
            <a:endParaRPr>
              <a:latin typeface="Nunito"/>
              <a:ea typeface="Nunito"/>
              <a:cs typeface="Nunito"/>
              <a:sym typeface="Nunito"/>
            </a:endParaRPr>
          </a:p>
          <a:p>
            <a:pPr indent="0" lvl="0" marL="0" marR="0" rtl="0" algn="l">
              <a:lnSpc>
                <a:spcPct val="115000"/>
              </a:lnSpc>
              <a:spcBef>
                <a:spcPts val="0"/>
              </a:spcBef>
              <a:spcAft>
                <a:spcPts val="0"/>
              </a:spcAft>
              <a:buClr>
                <a:srgbClr val="000000"/>
              </a:buClr>
              <a:buSzPts val="1400"/>
              <a:buFont typeface="Arial"/>
              <a:buNone/>
            </a:pPr>
            <a:r>
              <a:rPr lang="en">
                <a:latin typeface="Nunito"/>
                <a:ea typeface="Nunito"/>
                <a:cs typeface="Nunito"/>
                <a:sym typeface="Nunito"/>
              </a:rPr>
              <a:t>Fixing center positions of CFSFDP by elimination of low density vertices can help us evaluate the clustering results of Kruskal clustering. </a:t>
            </a:r>
            <a:endParaRPr>
              <a:latin typeface="Nunito"/>
              <a:ea typeface="Nunito"/>
              <a:cs typeface="Nunito"/>
              <a:sym typeface="Nunito"/>
            </a:endParaRPr>
          </a:p>
        </p:txBody>
      </p:sp>
      <p:pic>
        <p:nvPicPr>
          <p:cNvPr id="567" name="Google Shape;567;g122a8ade4e5_0_39"/>
          <p:cNvPicPr preferRelativeResize="0"/>
          <p:nvPr/>
        </p:nvPicPr>
        <p:blipFill>
          <a:blip r:embed="rId3">
            <a:alphaModFix/>
          </a:blip>
          <a:stretch>
            <a:fillRect/>
          </a:stretch>
        </p:blipFill>
        <p:spPr>
          <a:xfrm>
            <a:off x="584750" y="2432150"/>
            <a:ext cx="3543300" cy="2362200"/>
          </a:xfrm>
          <a:prstGeom prst="rect">
            <a:avLst/>
          </a:prstGeom>
          <a:noFill/>
          <a:ln>
            <a:noFill/>
          </a:ln>
        </p:spPr>
      </p:pic>
      <p:sp>
        <p:nvSpPr>
          <p:cNvPr id="568" name="Google Shape;568;g122a8ade4e5_0_39"/>
          <p:cNvSpPr txBox="1"/>
          <p:nvPr/>
        </p:nvSpPr>
        <p:spPr>
          <a:xfrm>
            <a:off x="871650" y="4716500"/>
            <a:ext cx="3516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Nunito"/>
                <a:ea typeface="Nunito"/>
                <a:cs typeface="Nunito"/>
                <a:sym typeface="Nunito"/>
              </a:rPr>
              <a:t>“</a:t>
            </a:r>
            <a:r>
              <a:rPr lang="en" sz="1100">
                <a:latin typeface="Nunito"/>
                <a:ea typeface="Nunito"/>
                <a:cs typeface="Nunito"/>
                <a:sym typeface="Nunito"/>
              </a:rPr>
              <a:t>Imperfect Density Peaks</a:t>
            </a:r>
            <a:r>
              <a:rPr lang="en" sz="1100">
                <a:latin typeface="Nunito"/>
                <a:ea typeface="Nunito"/>
                <a:cs typeface="Nunito"/>
                <a:sym typeface="Nunito"/>
              </a:rPr>
              <a:t>” by naive CFSFDP</a:t>
            </a:r>
            <a:endParaRPr sz="1100">
              <a:latin typeface="Nunito"/>
              <a:ea typeface="Nunito"/>
              <a:cs typeface="Nunito"/>
              <a:sym typeface="Nunito"/>
            </a:endParaRPr>
          </a:p>
        </p:txBody>
      </p:sp>
      <p:pic>
        <p:nvPicPr>
          <p:cNvPr id="569" name="Google Shape;569;g122a8ade4e5_0_39"/>
          <p:cNvPicPr preferRelativeResize="0"/>
          <p:nvPr/>
        </p:nvPicPr>
        <p:blipFill>
          <a:blip r:embed="rId4">
            <a:alphaModFix/>
          </a:blip>
          <a:stretch>
            <a:fillRect/>
          </a:stretch>
        </p:blipFill>
        <p:spPr>
          <a:xfrm>
            <a:off x="4455450" y="2432150"/>
            <a:ext cx="3543300" cy="2362200"/>
          </a:xfrm>
          <a:prstGeom prst="rect">
            <a:avLst/>
          </a:prstGeom>
          <a:noFill/>
          <a:ln>
            <a:noFill/>
          </a:ln>
        </p:spPr>
      </p:pic>
      <p:sp>
        <p:nvSpPr>
          <p:cNvPr id="570" name="Google Shape;570;g122a8ade4e5_0_39"/>
          <p:cNvSpPr txBox="1"/>
          <p:nvPr/>
        </p:nvSpPr>
        <p:spPr>
          <a:xfrm>
            <a:off x="5125100" y="4716500"/>
            <a:ext cx="3209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Nunito"/>
                <a:ea typeface="Nunito"/>
                <a:cs typeface="Nunito"/>
                <a:sym typeface="Nunito"/>
              </a:rPr>
              <a:t>“Fixed Centers”  by elimination of vertices</a:t>
            </a:r>
            <a:endParaRPr sz="1100">
              <a:latin typeface="Nunito"/>
              <a:ea typeface="Nunito"/>
              <a:cs typeface="Nunito"/>
              <a:sym typeface="Nunito"/>
            </a:endParaRPr>
          </a:p>
        </p:txBody>
      </p:sp>
      <p:pic>
        <p:nvPicPr>
          <p:cNvPr id="571" name="Google Shape;571;g122a8ade4e5_0_39"/>
          <p:cNvPicPr preferRelativeResize="0"/>
          <p:nvPr/>
        </p:nvPicPr>
        <p:blipFill>
          <a:blip r:embed="rId5">
            <a:alphaModFix/>
          </a:blip>
          <a:stretch>
            <a:fillRect/>
          </a:stretch>
        </p:blipFill>
        <p:spPr>
          <a:xfrm>
            <a:off x="4540950" y="2432150"/>
            <a:ext cx="3543300" cy="23622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g122a8ade4e5_0_61"/>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aven Pro"/>
              <a:buNone/>
            </a:pPr>
            <a:r>
              <a:rPr b="1" i="0" lang="en" sz="2800" u="none" cap="none" strike="noStrike">
                <a:solidFill>
                  <a:schemeClr val="dk2"/>
                </a:solidFill>
                <a:latin typeface="Maven Pro"/>
                <a:ea typeface="Maven Pro"/>
                <a:cs typeface="Maven Pro"/>
                <a:sym typeface="Maven Pro"/>
              </a:rPr>
              <a:t>Improvement</a:t>
            </a:r>
            <a:endParaRPr/>
          </a:p>
        </p:txBody>
      </p:sp>
      <p:sp>
        <p:nvSpPr>
          <p:cNvPr id="577" name="Google Shape;577;g122a8ade4e5_0_61"/>
          <p:cNvSpPr txBox="1"/>
          <p:nvPr/>
        </p:nvSpPr>
        <p:spPr>
          <a:xfrm>
            <a:off x="3970800" y="770175"/>
            <a:ext cx="2714700" cy="474900"/>
          </a:xfrm>
          <a:prstGeom prst="rect">
            <a:avLst/>
          </a:prstGeom>
          <a:solidFill>
            <a:srgbClr val="00A595"/>
          </a:solidFill>
          <a:ln>
            <a:noFill/>
          </a:ln>
        </p:spPr>
        <p:txBody>
          <a:bodyPr anchorCtr="0" anchor="ctr" bIns="45700" lIns="91425" spcFirstLastPara="1" rIns="91425" wrap="square" tIns="45700">
            <a:noAutofit/>
          </a:bodyPr>
          <a:lstStyle/>
          <a:p>
            <a:pPr indent="0" lvl="0" marL="0" marR="0" rtl="0" algn="l">
              <a:lnSpc>
                <a:spcPct val="115000"/>
              </a:lnSpc>
              <a:spcBef>
                <a:spcPts val="0"/>
              </a:spcBef>
              <a:spcAft>
                <a:spcPts val="0"/>
              </a:spcAft>
              <a:buClr>
                <a:srgbClr val="FFFFFF"/>
              </a:buClr>
              <a:buSzPts val="1400"/>
              <a:buFont typeface="Roboto"/>
              <a:buNone/>
            </a:pPr>
            <a:r>
              <a:rPr b="1" lang="en">
                <a:solidFill>
                  <a:schemeClr val="lt1"/>
                </a:solidFill>
                <a:latin typeface="Calibri"/>
                <a:ea typeface="Calibri"/>
                <a:cs typeface="Calibri"/>
                <a:sym typeface="Calibri"/>
              </a:rPr>
              <a:t>Improvements based on density</a:t>
            </a:r>
            <a:endParaRPr b="1">
              <a:solidFill>
                <a:schemeClr val="lt1"/>
              </a:solidFill>
              <a:latin typeface="Calibri"/>
              <a:ea typeface="Calibri"/>
              <a:cs typeface="Calibri"/>
              <a:sym typeface="Calibri"/>
            </a:endParaRPr>
          </a:p>
        </p:txBody>
      </p:sp>
      <p:sp>
        <p:nvSpPr>
          <p:cNvPr id="578" name="Google Shape;578;g122a8ade4e5_0_61"/>
          <p:cNvSpPr txBox="1"/>
          <p:nvPr/>
        </p:nvSpPr>
        <p:spPr>
          <a:xfrm>
            <a:off x="513525" y="1516675"/>
            <a:ext cx="5412600" cy="834300"/>
          </a:xfrm>
          <a:prstGeom prst="rect">
            <a:avLst/>
          </a:prstGeom>
          <a:noFill/>
          <a:ln cap="flat" cmpd="sng" w="19050">
            <a:solidFill>
              <a:srgbClr val="00808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1" lang="en">
                <a:solidFill>
                  <a:schemeClr val="lt1"/>
                </a:solidFill>
                <a:highlight>
                  <a:srgbClr val="008080"/>
                </a:highlight>
                <a:latin typeface="Nunito"/>
                <a:ea typeface="Nunito"/>
                <a:cs typeface="Nunito"/>
                <a:sym typeface="Nunito"/>
              </a:rPr>
              <a:t>CFSFDP(Clustering by fast search and find of density peaks) </a:t>
            </a:r>
            <a:r>
              <a:rPr lang="en">
                <a:latin typeface="Nunito"/>
                <a:ea typeface="Nunito"/>
                <a:cs typeface="Nunito"/>
                <a:sym typeface="Nunito"/>
              </a:rPr>
              <a:t> </a:t>
            </a:r>
            <a:endParaRPr>
              <a:latin typeface="Nunito"/>
              <a:ea typeface="Nunito"/>
              <a:cs typeface="Nunito"/>
              <a:sym typeface="Nunito"/>
            </a:endParaRPr>
          </a:p>
          <a:p>
            <a:pPr indent="0" lvl="0" marL="0" marR="0" rtl="0" algn="l">
              <a:lnSpc>
                <a:spcPct val="115000"/>
              </a:lnSpc>
              <a:spcBef>
                <a:spcPts val="0"/>
              </a:spcBef>
              <a:spcAft>
                <a:spcPts val="0"/>
              </a:spcAft>
              <a:buClr>
                <a:srgbClr val="000000"/>
              </a:buClr>
              <a:buSzPts val="1400"/>
              <a:buFont typeface="Arial"/>
              <a:buNone/>
            </a:pPr>
            <a:r>
              <a:rPr lang="en">
                <a:latin typeface="Nunito"/>
                <a:ea typeface="Nunito"/>
                <a:cs typeface="Nunito"/>
                <a:sym typeface="Nunito"/>
              </a:rPr>
              <a:t>Clusters would be divided again if it contains more than 1 centers. Some vertices can be eliminated during the process.</a:t>
            </a:r>
            <a:endParaRPr>
              <a:latin typeface="Nunito"/>
              <a:ea typeface="Nunito"/>
              <a:cs typeface="Nunito"/>
              <a:sym typeface="Nunito"/>
            </a:endParaRPr>
          </a:p>
        </p:txBody>
      </p:sp>
      <p:sp>
        <p:nvSpPr>
          <p:cNvPr id="579" name="Google Shape;579;g122a8ade4e5_0_61"/>
          <p:cNvSpPr txBox="1"/>
          <p:nvPr/>
        </p:nvSpPr>
        <p:spPr>
          <a:xfrm>
            <a:off x="871650" y="4716500"/>
            <a:ext cx="3516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Nunito"/>
                <a:ea typeface="Nunito"/>
                <a:cs typeface="Nunito"/>
                <a:sym typeface="Nunito"/>
              </a:rPr>
              <a:t>Original Kruskal Clusters and “CFSFDP Centers” </a:t>
            </a:r>
            <a:endParaRPr sz="1100">
              <a:latin typeface="Nunito"/>
              <a:ea typeface="Nunito"/>
              <a:cs typeface="Nunito"/>
              <a:sym typeface="Nunito"/>
            </a:endParaRPr>
          </a:p>
        </p:txBody>
      </p:sp>
      <p:sp>
        <p:nvSpPr>
          <p:cNvPr id="580" name="Google Shape;580;g122a8ade4e5_0_61"/>
          <p:cNvSpPr txBox="1"/>
          <p:nvPr/>
        </p:nvSpPr>
        <p:spPr>
          <a:xfrm>
            <a:off x="5125100" y="4716500"/>
            <a:ext cx="3516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Nunito"/>
                <a:ea typeface="Nunito"/>
                <a:cs typeface="Nunito"/>
                <a:sym typeface="Nunito"/>
              </a:rPr>
              <a:t>Kruskal Clustering Improved </a:t>
            </a:r>
            <a:r>
              <a:rPr lang="en" sz="1100">
                <a:latin typeface="Nunito"/>
                <a:ea typeface="Nunito"/>
                <a:cs typeface="Nunito"/>
                <a:sym typeface="Nunito"/>
              </a:rPr>
              <a:t> by CFSFDP</a:t>
            </a:r>
            <a:endParaRPr sz="1100">
              <a:latin typeface="Nunito"/>
              <a:ea typeface="Nunito"/>
              <a:cs typeface="Nunito"/>
              <a:sym typeface="Nunito"/>
            </a:endParaRPr>
          </a:p>
        </p:txBody>
      </p:sp>
      <p:pic>
        <p:nvPicPr>
          <p:cNvPr id="581" name="Google Shape;581;g122a8ade4e5_0_61"/>
          <p:cNvPicPr preferRelativeResize="0"/>
          <p:nvPr/>
        </p:nvPicPr>
        <p:blipFill>
          <a:blip r:embed="rId3">
            <a:alphaModFix/>
          </a:blip>
          <a:stretch>
            <a:fillRect/>
          </a:stretch>
        </p:blipFill>
        <p:spPr>
          <a:xfrm>
            <a:off x="651075" y="2503375"/>
            <a:ext cx="3436476" cy="2290975"/>
          </a:xfrm>
          <a:prstGeom prst="rect">
            <a:avLst/>
          </a:prstGeom>
          <a:noFill/>
          <a:ln>
            <a:noFill/>
          </a:ln>
        </p:spPr>
      </p:pic>
      <p:pic>
        <p:nvPicPr>
          <p:cNvPr id="582" name="Google Shape;582;g122a8ade4e5_0_61"/>
          <p:cNvPicPr preferRelativeResize="0"/>
          <p:nvPr/>
        </p:nvPicPr>
        <p:blipFill>
          <a:blip r:embed="rId4">
            <a:alphaModFix/>
          </a:blip>
          <a:stretch>
            <a:fillRect/>
          </a:stretch>
        </p:blipFill>
        <p:spPr>
          <a:xfrm>
            <a:off x="4637900" y="2467750"/>
            <a:ext cx="3543300" cy="23622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g126937deceb_0_52"/>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aven Pro"/>
              <a:buNone/>
            </a:pPr>
            <a:r>
              <a:rPr lang="en"/>
              <a:t>Agenda</a:t>
            </a:r>
            <a:r>
              <a:rPr lang="en" sz="1400">
                <a:solidFill>
                  <a:schemeClr val="lt1"/>
                </a:solidFill>
                <a:latin typeface="Calibri"/>
                <a:ea typeface="Calibri"/>
                <a:cs typeface="Calibri"/>
                <a:sym typeface="Calibri"/>
              </a:rPr>
              <a:t>c</a:t>
            </a:r>
            <a:endParaRPr/>
          </a:p>
        </p:txBody>
      </p:sp>
      <p:sp>
        <p:nvSpPr>
          <p:cNvPr id="588" name="Google Shape;588;g126937deceb_0_52"/>
          <p:cNvSpPr txBox="1"/>
          <p:nvPr/>
        </p:nvSpPr>
        <p:spPr>
          <a:xfrm>
            <a:off x="2753450" y="1508675"/>
            <a:ext cx="5276100" cy="458400"/>
          </a:xfrm>
          <a:prstGeom prst="rect">
            <a:avLst/>
          </a:prstGeom>
          <a:solidFill>
            <a:srgbClr val="D0E0E3"/>
          </a:solidFill>
          <a:ln>
            <a:noFill/>
          </a:ln>
        </p:spPr>
        <p:txBody>
          <a:bodyPr anchorCtr="0" anchor="ctr" bIns="45700" lIns="91425" spcFirstLastPara="1" rIns="91425" wrap="square" tIns="45700">
            <a:noAutofit/>
          </a:bodyPr>
          <a:lstStyle/>
          <a:p>
            <a:pPr indent="0" lvl="0" marL="0" marR="0" rtl="0" algn="l">
              <a:lnSpc>
                <a:spcPct val="115000"/>
              </a:lnSpc>
              <a:spcBef>
                <a:spcPts val="0"/>
              </a:spcBef>
              <a:spcAft>
                <a:spcPts val="0"/>
              </a:spcAft>
              <a:buClr>
                <a:srgbClr val="FFFFFF"/>
              </a:buClr>
              <a:buSzPts val="1400"/>
              <a:buFont typeface="Roboto"/>
              <a:buNone/>
            </a:pPr>
            <a:r>
              <a:rPr b="1" lang="en" sz="1500">
                <a:solidFill>
                  <a:schemeClr val="lt1"/>
                </a:solidFill>
              </a:rPr>
              <a:t>Project introduction</a:t>
            </a:r>
            <a:endParaRPr b="1" sz="1500">
              <a:solidFill>
                <a:schemeClr val="lt1"/>
              </a:solidFill>
            </a:endParaRPr>
          </a:p>
        </p:txBody>
      </p:sp>
      <p:sp>
        <p:nvSpPr>
          <p:cNvPr id="589" name="Google Shape;589;g126937deceb_0_52"/>
          <p:cNvSpPr txBox="1"/>
          <p:nvPr/>
        </p:nvSpPr>
        <p:spPr>
          <a:xfrm>
            <a:off x="2753450" y="2080175"/>
            <a:ext cx="5276100" cy="458400"/>
          </a:xfrm>
          <a:prstGeom prst="rect">
            <a:avLst/>
          </a:prstGeom>
          <a:solidFill>
            <a:srgbClr val="D0E0E3"/>
          </a:solidFill>
          <a:ln>
            <a:noFill/>
          </a:ln>
        </p:spPr>
        <p:txBody>
          <a:bodyPr anchorCtr="0" anchor="ctr" bIns="45700" lIns="91425" spcFirstLastPara="1" rIns="91425" wrap="square" tIns="45700">
            <a:noAutofit/>
          </a:bodyPr>
          <a:lstStyle/>
          <a:p>
            <a:pPr indent="0" lvl="0" marL="0" marR="0" rtl="0" algn="l">
              <a:lnSpc>
                <a:spcPct val="115000"/>
              </a:lnSpc>
              <a:spcBef>
                <a:spcPts val="0"/>
              </a:spcBef>
              <a:spcAft>
                <a:spcPts val="0"/>
              </a:spcAft>
              <a:buClr>
                <a:srgbClr val="FFFFFF"/>
              </a:buClr>
              <a:buSzPts val="1400"/>
              <a:buFont typeface="Roboto"/>
              <a:buNone/>
            </a:pPr>
            <a:r>
              <a:rPr b="1" lang="en" sz="1500">
                <a:solidFill>
                  <a:schemeClr val="lt1"/>
                </a:solidFill>
              </a:rPr>
              <a:t>The clustering approach based on Kruskal’s algorithm</a:t>
            </a:r>
            <a:endParaRPr b="1" sz="1500">
              <a:solidFill>
                <a:schemeClr val="lt1"/>
              </a:solidFill>
            </a:endParaRPr>
          </a:p>
        </p:txBody>
      </p:sp>
      <p:sp>
        <p:nvSpPr>
          <p:cNvPr id="590" name="Google Shape;590;g126937deceb_0_52"/>
          <p:cNvSpPr txBox="1"/>
          <p:nvPr/>
        </p:nvSpPr>
        <p:spPr>
          <a:xfrm>
            <a:off x="2753450" y="2651675"/>
            <a:ext cx="5276100" cy="458400"/>
          </a:xfrm>
          <a:prstGeom prst="rect">
            <a:avLst/>
          </a:prstGeom>
          <a:solidFill>
            <a:srgbClr val="D0E0E3"/>
          </a:solidFill>
          <a:ln>
            <a:noFill/>
          </a:ln>
        </p:spPr>
        <p:txBody>
          <a:bodyPr anchorCtr="0" anchor="ctr" bIns="45700" lIns="91425" spcFirstLastPara="1" rIns="91425" wrap="square" tIns="45700">
            <a:noAutofit/>
          </a:bodyPr>
          <a:lstStyle/>
          <a:p>
            <a:pPr indent="0" lvl="0" marL="0" marR="0" rtl="0" algn="l">
              <a:lnSpc>
                <a:spcPct val="115000"/>
              </a:lnSpc>
              <a:spcBef>
                <a:spcPts val="0"/>
              </a:spcBef>
              <a:spcAft>
                <a:spcPts val="0"/>
              </a:spcAft>
              <a:buClr>
                <a:srgbClr val="FFFFFF"/>
              </a:buClr>
              <a:buSzPts val="1400"/>
              <a:buFont typeface="Roboto"/>
              <a:buNone/>
            </a:pPr>
            <a:r>
              <a:rPr b="1" lang="en" sz="1500">
                <a:solidFill>
                  <a:schemeClr val="lt1"/>
                </a:solidFill>
              </a:rPr>
              <a:t>The K-means clustering </a:t>
            </a:r>
            <a:endParaRPr b="1" sz="1500">
              <a:solidFill>
                <a:schemeClr val="lt1"/>
              </a:solidFill>
            </a:endParaRPr>
          </a:p>
        </p:txBody>
      </p:sp>
      <p:sp>
        <p:nvSpPr>
          <p:cNvPr id="591" name="Google Shape;591;g126937deceb_0_52"/>
          <p:cNvSpPr txBox="1"/>
          <p:nvPr/>
        </p:nvSpPr>
        <p:spPr>
          <a:xfrm>
            <a:off x="2753450" y="3223175"/>
            <a:ext cx="5276100" cy="458400"/>
          </a:xfrm>
          <a:prstGeom prst="rect">
            <a:avLst/>
          </a:prstGeom>
          <a:solidFill>
            <a:srgbClr val="D0E0E3"/>
          </a:solidFill>
          <a:ln>
            <a:noFill/>
          </a:ln>
        </p:spPr>
        <p:txBody>
          <a:bodyPr anchorCtr="0" anchor="ctr" bIns="45700" lIns="91425" spcFirstLastPara="1" rIns="91425" wrap="square" tIns="45700">
            <a:noAutofit/>
          </a:bodyPr>
          <a:lstStyle/>
          <a:p>
            <a:pPr indent="0" lvl="0" marL="0" marR="0" rtl="0" algn="l">
              <a:lnSpc>
                <a:spcPct val="115000"/>
              </a:lnSpc>
              <a:spcBef>
                <a:spcPts val="0"/>
              </a:spcBef>
              <a:spcAft>
                <a:spcPts val="0"/>
              </a:spcAft>
              <a:buClr>
                <a:srgbClr val="FFFFFF"/>
              </a:buClr>
              <a:buSzPts val="1400"/>
              <a:buFont typeface="Roboto"/>
              <a:buNone/>
            </a:pPr>
            <a:r>
              <a:rPr b="1" lang="en" sz="1500">
                <a:solidFill>
                  <a:schemeClr val="lt1"/>
                </a:solidFill>
              </a:rPr>
              <a:t>The </a:t>
            </a:r>
            <a:r>
              <a:rPr b="1" lang="en" sz="1500">
                <a:solidFill>
                  <a:schemeClr val="lt1"/>
                </a:solidFill>
              </a:rPr>
              <a:t>improvements</a:t>
            </a:r>
            <a:r>
              <a:rPr b="1" lang="en" sz="1500">
                <a:solidFill>
                  <a:schemeClr val="lt1"/>
                </a:solidFill>
              </a:rPr>
              <a:t> to Kruskal’s algorithm clustering </a:t>
            </a:r>
            <a:endParaRPr b="1" sz="1500">
              <a:solidFill>
                <a:schemeClr val="lt1"/>
              </a:solidFill>
            </a:endParaRPr>
          </a:p>
        </p:txBody>
      </p:sp>
      <p:sp>
        <p:nvSpPr>
          <p:cNvPr id="592" name="Google Shape;592;g126937deceb_0_52"/>
          <p:cNvSpPr txBox="1"/>
          <p:nvPr/>
        </p:nvSpPr>
        <p:spPr>
          <a:xfrm>
            <a:off x="2753450" y="3794675"/>
            <a:ext cx="5276100" cy="458400"/>
          </a:xfrm>
          <a:prstGeom prst="rect">
            <a:avLst/>
          </a:prstGeom>
          <a:solidFill>
            <a:srgbClr val="00A595"/>
          </a:solidFill>
          <a:ln>
            <a:noFill/>
          </a:ln>
        </p:spPr>
        <p:txBody>
          <a:bodyPr anchorCtr="0" anchor="ctr" bIns="45700" lIns="91425" spcFirstLastPara="1" rIns="91425" wrap="square" tIns="45700">
            <a:noAutofit/>
          </a:bodyPr>
          <a:lstStyle/>
          <a:p>
            <a:pPr indent="0" lvl="0" marL="0" marR="0" rtl="0" algn="l">
              <a:lnSpc>
                <a:spcPct val="115000"/>
              </a:lnSpc>
              <a:spcBef>
                <a:spcPts val="0"/>
              </a:spcBef>
              <a:spcAft>
                <a:spcPts val="0"/>
              </a:spcAft>
              <a:buClr>
                <a:srgbClr val="FFFFFF"/>
              </a:buClr>
              <a:buSzPts val="1400"/>
              <a:buFont typeface="Roboto"/>
              <a:buNone/>
            </a:pPr>
            <a:r>
              <a:rPr b="1" lang="en" sz="1500">
                <a:solidFill>
                  <a:schemeClr val="lt1"/>
                </a:solidFill>
              </a:rPr>
              <a:t>Conclusion</a:t>
            </a:r>
            <a:r>
              <a:rPr b="1" lang="en" sz="1500">
                <a:solidFill>
                  <a:schemeClr val="lt1"/>
                </a:solidFill>
              </a:rPr>
              <a:t> </a:t>
            </a:r>
            <a:endParaRPr b="1" sz="1500">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g11b70622e07_3_0"/>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aven Pro"/>
              <a:buNone/>
            </a:pPr>
            <a:r>
              <a:rPr lang="en"/>
              <a:t>Conclusions</a:t>
            </a:r>
            <a:endParaRPr/>
          </a:p>
        </p:txBody>
      </p:sp>
      <p:sp>
        <p:nvSpPr>
          <p:cNvPr id="598" name="Google Shape;598;g11b70622e07_3_0"/>
          <p:cNvSpPr txBox="1"/>
          <p:nvPr/>
        </p:nvSpPr>
        <p:spPr>
          <a:xfrm>
            <a:off x="2152300" y="1738225"/>
            <a:ext cx="3730800" cy="1908600"/>
          </a:xfrm>
          <a:prstGeom prst="rect">
            <a:avLst/>
          </a:prstGeom>
          <a:noFill/>
          <a:ln cap="flat" cmpd="sng" w="9525">
            <a:solidFill>
              <a:srgbClr val="008080"/>
            </a:solidFill>
            <a:prstDash val="solid"/>
            <a:round/>
            <a:headEnd len="sm" w="sm" type="none"/>
            <a:tailEnd len="sm" w="sm" type="none"/>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SzPts val="1600"/>
              <a:buFont typeface="Nunito"/>
              <a:buChar char="●"/>
            </a:pPr>
            <a:r>
              <a:rPr lang="en" sz="1600">
                <a:latin typeface="Nunito"/>
                <a:ea typeface="Nunito"/>
                <a:cs typeface="Nunito"/>
                <a:sym typeface="Nunito"/>
              </a:rPr>
              <a:t>Kruskal’s clustering</a:t>
            </a:r>
            <a:endParaRPr sz="1600">
              <a:latin typeface="Nunito"/>
              <a:ea typeface="Nunito"/>
              <a:cs typeface="Nunito"/>
              <a:sym typeface="Nunito"/>
            </a:endParaRPr>
          </a:p>
          <a:p>
            <a:pPr indent="-330200" lvl="0" marL="457200" rtl="0" algn="l">
              <a:lnSpc>
                <a:spcPct val="150000"/>
              </a:lnSpc>
              <a:spcBef>
                <a:spcPts val="0"/>
              </a:spcBef>
              <a:spcAft>
                <a:spcPts val="0"/>
              </a:spcAft>
              <a:buSzPts val="1600"/>
              <a:buFont typeface="Nunito"/>
              <a:buChar char="●"/>
            </a:pPr>
            <a:r>
              <a:rPr lang="en" sz="1600">
                <a:latin typeface="Nunito"/>
                <a:ea typeface="Nunito"/>
                <a:cs typeface="Nunito"/>
                <a:sym typeface="Nunito"/>
              </a:rPr>
              <a:t>Comparison with K-means clustering</a:t>
            </a:r>
            <a:endParaRPr sz="1600">
              <a:latin typeface="Nunito"/>
              <a:ea typeface="Nunito"/>
              <a:cs typeface="Nunito"/>
              <a:sym typeface="Nunito"/>
            </a:endParaRPr>
          </a:p>
          <a:p>
            <a:pPr indent="-330200" lvl="0" marL="457200" rtl="0" algn="l">
              <a:lnSpc>
                <a:spcPct val="150000"/>
              </a:lnSpc>
              <a:spcBef>
                <a:spcPts val="0"/>
              </a:spcBef>
              <a:spcAft>
                <a:spcPts val="0"/>
              </a:spcAft>
              <a:buSzPts val="1600"/>
              <a:buFont typeface="Nunito"/>
              <a:buChar char="●"/>
            </a:pPr>
            <a:r>
              <a:rPr lang="en" sz="1600">
                <a:latin typeface="Nunito"/>
                <a:ea typeface="Nunito"/>
                <a:cs typeface="Nunito"/>
                <a:sym typeface="Nunito"/>
              </a:rPr>
              <a:t>Improvements to the Kruskal’s clustering</a:t>
            </a:r>
            <a:endParaRPr sz="1600">
              <a:latin typeface="Nunito"/>
              <a:ea typeface="Nunito"/>
              <a:cs typeface="Nunito"/>
              <a:sym typeface="Nuni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g126937deceb_0_1146"/>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aven Pro"/>
              <a:buNone/>
            </a:pPr>
            <a:r>
              <a:rPr lang="en"/>
              <a:t>R</a:t>
            </a:r>
            <a:r>
              <a:rPr lang="en"/>
              <a:t>eferences</a:t>
            </a:r>
            <a:endParaRPr/>
          </a:p>
        </p:txBody>
      </p:sp>
      <p:sp>
        <p:nvSpPr>
          <p:cNvPr id="604" name="Google Shape;604;g126937deceb_0_1146"/>
          <p:cNvSpPr txBox="1"/>
          <p:nvPr/>
        </p:nvSpPr>
        <p:spPr>
          <a:xfrm>
            <a:off x="1409425" y="1229225"/>
            <a:ext cx="5755200" cy="3855900"/>
          </a:xfrm>
          <a:prstGeom prst="rect">
            <a:avLst/>
          </a:prstGeom>
          <a:noFill/>
          <a:ln>
            <a:noFill/>
          </a:ln>
        </p:spPr>
        <p:txBody>
          <a:bodyPr anchorCtr="0" anchor="t" bIns="91425" lIns="91425" spcFirstLastPara="1" rIns="91425" wrap="square" tIns="91425">
            <a:spAutoFit/>
          </a:bodyPr>
          <a:lstStyle/>
          <a:p>
            <a:pPr indent="-285750" lvl="0" marL="457200" rtl="0" algn="l">
              <a:lnSpc>
                <a:spcPct val="150000"/>
              </a:lnSpc>
              <a:spcBef>
                <a:spcPts val="0"/>
              </a:spcBef>
              <a:spcAft>
                <a:spcPts val="0"/>
              </a:spcAft>
              <a:buSzPts val="900"/>
              <a:buChar char="●"/>
            </a:pPr>
            <a:r>
              <a:rPr lang="en" sz="900"/>
              <a:t>Wang Peng, Wang Junyi, "A Clustering Algorithm Based on Find Density Peaks," Proceedings of 2017 the 7th International Workshop on Computer Science and Engineering, pp. 81-85, Beijing, 25-27 June, 2017.</a:t>
            </a:r>
            <a:endParaRPr sz="900"/>
          </a:p>
          <a:p>
            <a:pPr indent="-285750" lvl="0" marL="457200" rtl="0" algn="l">
              <a:lnSpc>
                <a:spcPct val="150000"/>
              </a:lnSpc>
              <a:spcBef>
                <a:spcPts val="0"/>
              </a:spcBef>
              <a:spcAft>
                <a:spcPts val="0"/>
              </a:spcAft>
              <a:buSzPts val="900"/>
              <a:buChar char="●"/>
            </a:pPr>
            <a:r>
              <a:rPr lang="en" sz="900"/>
              <a:t>A. Rodriguez and A. Laio,”Clustering by fast search and find of density peaks,”Science,vol.344,pp.1492-1496,June.2014.</a:t>
            </a:r>
            <a:endParaRPr sz="900"/>
          </a:p>
          <a:p>
            <a:pPr indent="-285750" lvl="0" marL="457200" rtl="0" algn="l">
              <a:lnSpc>
                <a:spcPct val="150000"/>
              </a:lnSpc>
              <a:spcBef>
                <a:spcPts val="0"/>
              </a:spcBef>
              <a:spcAft>
                <a:spcPts val="0"/>
              </a:spcAft>
              <a:buSzPts val="900"/>
              <a:buChar char="●"/>
            </a:pPr>
            <a:r>
              <a:rPr lang="en" sz="900"/>
              <a:t>P. K. Jana and A. Naik, "An efficient minimum spanning tree based clustering algorithm," 2009 Proceeding of International Conference on Methods and Models in Computer Science (ICM2CS), 2009, pp. 1-5, doi: 10.1109/ICM2CS.2009.5397966.</a:t>
            </a:r>
            <a:endParaRPr sz="900"/>
          </a:p>
          <a:p>
            <a:pPr indent="-285750" lvl="0" marL="457200" rtl="0" algn="l">
              <a:lnSpc>
                <a:spcPct val="150000"/>
              </a:lnSpc>
              <a:spcBef>
                <a:spcPts val="0"/>
              </a:spcBef>
              <a:spcAft>
                <a:spcPts val="0"/>
              </a:spcAft>
              <a:buSzPts val="900"/>
              <a:buChar char="●"/>
            </a:pPr>
            <a:r>
              <a:rPr lang="en" sz="900">
                <a:uFill>
                  <a:noFill/>
                </a:uFill>
                <a:hlinkClick r:id="rId3"/>
              </a:rPr>
              <a:t>https://medium.com/@mitanshupbhoot/comparative-applications-of-prims-and-kruskal-s-algorithm-in-real-life-scenarios-4aa0f92c7abc</a:t>
            </a:r>
            <a:endParaRPr sz="900"/>
          </a:p>
          <a:p>
            <a:pPr indent="-285750" lvl="0" marL="457200" rtl="0" algn="l">
              <a:lnSpc>
                <a:spcPct val="150000"/>
              </a:lnSpc>
              <a:spcBef>
                <a:spcPts val="0"/>
              </a:spcBef>
              <a:spcAft>
                <a:spcPts val="0"/>
              </a:spcAft>
              <a:buSzPts val="900"/>
              <a:buChar char="●"/>
            </a:pPr>
            <a:r>
              <a:rPr lang="en" sz="900">
                <a:uFill>
                  <a:noFill/>
                </a:uFill>
                <a:hlinkClick r:id="rId4"/>
              </a:rPr>
              <a:t>https://sites.google.com/site/dataclusteringalgorithms/clustering-algorithm-applications?authuser=0</a:t>
            </a:r>
            <a:endParaRPr sz="900"/>
          </a:p>
          <a:p>
            <a:pPr indent="-285750" lvl="0" marL="457200" rtl="0" algn="l">
              <a:lnSpc>
                <a:spcPct val="150000"/>
              </a:lnSpc>
              <a:spcBef>
                <a:spcPts val="0"/>
              </a:spcBef>
              <a:spcAft>
                <a:spcPts val="0"/>
              </a:spcAft>
              <a:buSzPts val="900"/>
              <a:buChar char="●"/>
            </a:pPr>
            <a:r>
              <a:rPr lang="en" sz="900">
                <a:uFill>
                  <a:noFill/>
                </a:uFill>
                <a:hlinkClick r:id="rId5"/>
              </a:rPr>
              <a:t>https://ieeexplore.ieee.org/stamp/stamp.jsp?tp=&amp;arnumber=5397966</a:t>
            </a:r>
            <a:endParaRPr sz="900"/>
          </a:p>
          <a:p>
            <a:pPr indent="-285750" lvl="0" marL="457200" rtl="0" algn="l">
              <a:lnSpc>
                <a:spcPct val="150000"/>
              </a:lnSpc>
              <a:spcBef>
                <a:spcPts val="0"/>
              </a:spcBef>
              <a:spcAft>
                <a:spcPts val="0"/>
              </a:spcAft>
              <a:buSzPts val="900"/>
              <a:buChar char="●"/>
            </a:pPr>
            <a:r>
              <a:rPr lang="en" sz="900">
                <a:uFill>
                  <a:noFill/>
                </a:uFill>
                <a:hlinkClick r:id="rId6"/>
              </a:rPr>
              <a:t>https://www.researchgate.net/publication/11355740_Clustering_gene_expression_data_using_a_graph-theoretic_approach_An_application_of_minimum_spanning_trees</a:t>
            </a:r>
            <a:endParaRPr sz="900"/>
          </a:p>
          <a:p>
            <a:pPr indent="-285750" lvl="0" marL="457200" rtl="0" algn="l">
              <a:lnSpc>
                <a:spcPct val="150000"/>
              </a:lnSpc>
              <a:spcBef>
                <a:spcPts val="0"/>
              </a:spcBef>
              <a:spcAft>
                <a:spcPts val="0"/>
              </a:spcAft>
              <a:buSzPts val="900"/>
              <a:buChar char="●"/>
            </a:pPr>
            <a:r>
              <a:rPr lang="en" sz="900">
                <a:uFill>
                  <a:noFill/>
                </a:uFill>
                <a:hlinkClick r:id="rId7"/>
              </a:rPr>
              <a:t>https://docs.google.com/document/d/1wWkZLMgSnQsENh8NjrpcR-pdkRelwFr6SiuC31H48W4/edit#</a:t>
            </a:r>
            <a:endParaRPr sz="900"/>
          </a:p>
          <a:p>
            <a:pPr indent="-285750" lvl="0" marL="457200" rtl="0" algn="l">
              <a:lnSpc>
                <a:spcPct val="150000"/>
              </a:lnSpc>
              <a:spcBef>
                <a:spcPts val="0"/>
              </a:spcBef>
              <a:spcAft>
                <a:spcPts val="0"/>
              </a:spcAft>
              <a:buSzPts val="900"/>
              <a:buChar char="●"/>
            </a:pPr>
            <a:r>
              <a:rPr lang="en" sz="900">
                <a:uFill>
                  <a:noFill/>
                </a:uFill>
                <a:hlinkClick r:id="rId8"/>
              </a:rPr>
              <a:t>https://www.geeksforgeeks.org/k-means-clustering-introduction/</a:t>
            </a:r>
            <a:endParaRPr sz="900"/>
          </a:p>
          <a:p>
            <a:pPr indent="-285750" lvl="0" marL="457200" rtl="0" algn="l">
              <a:lnSpc>
                <a:spcPct val="150000"/>
              </a:lnSpc>
              <a:spcBef>
                <a:spcPts val="0"/>
              </a:spcBef>
              <a:spcAft>
                <a:spcPts val="0"/>
              </a:spcAft>
              <a:buSzPts val="900"/>
              <a:buChar char="●"/>
            </a:pPr>
            <a:r>
              <a:rPr lang="en" sz="900">
                <a:uFill>
                  <a:noFill/>
                </a:uFill>
                <a:hlinkClick r:id="rId9"/>
              </a:rPr>
              <a:t>http://datamining.rutgers.edu/publication/internalmeasures.pdf</a:t>
            </a:r>
            <a:endParaRPr sz="900"/>
          </a:p>
          <a:p>
            <a:pPr indent="-285750" lvl="0" marL="457200" rtl="0" algn="l">
              <a:lnSpc>
                <a:spcPct val="150000"/>
              </a:lnSpc>
              <a:spcBef>
                <a:spcPts val="0"/>
              </a:spcBef>
              <a:spcAft>
                <a:spcPts val="0"/>
              </a:spcAft>
              <a:buSzPts val="900"/>
              <a:buChar char="●"/>
            </a:pPr>
            <a:r>
              <a:rPr lang="en" sz="900">
                <a:uFill>
                  <a:noFill/>
                </a:uFill>
                <a:hlinkClick r:id="rId10"/>
              </a:rPr>
              <a:t>https://en.wikipedia.org/wiki/Mahalanobis_distance</a:t>
            </a:r>
            <a:endParaRPr sz="9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8"/>
          <p:cNvSpPr txBox="1"/>
          <p:nvPr>
            <p:ph type="ctrTitle"/>
          </p:nvPr>
        </p:nvSpPr>
        <p:spPr>
          <a:xfrm>
            <a:off x="2017370" y="2380979"/>
            <a:ext cx="4255500" cy="1872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400"/>
              <a:buFont typeface="Maven Pro"/>
              <a:buNone/>
            </a:pPr>
            <a:r>
              <a:rPr lang="en"/>
              <a:t>Thank you!</a:t>
            </a:r>
            <a:br>
              <a:rPr b="0" lang="en"/>
            </a:br>
            <a:br>
              <a:rPr lang="en"/>
            </a:br>
            <a:r>
              <a:rPr b="1" i="0" lang="en" sz="3600" u="none" cap="none" strike="noStrike">
                <a:solidFill>
                  <a:schemeClr val="lt1"/>
                </a:solidFill>
                <a:latin typeface="Maven Pro"/>
                <a:ea typeface="Maven Pro"/>
                <a:cs typeface="Maven Pro"/>
                <a:sym typeface="Maven Pro"/>
              </a:rPr>
              <a:t> </a:t>
            </a:r>
            <a:endParaRPr b="1" i="0" sz="3600" u="none" cap="none" strike="noStrike">
              <a:solidFill>
                <a:schemeClr val="lt1"/>
              </a:solidFill>
              <a:latin typeface="Maven Pro"/>
              <a:ea typeface="Maven Pro"/>
              <a:cs typeface="Maven Pro"/>
              <a:sym typeface="Maven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g126937deceb_0_16"/>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aven Pro"/>
              <a:buNone/>
            </a:pPr>
            <a:r>
              <a:rPr lang="en"/>
              <a:t>Agenda</a:t>
            </a:r>
            <a:r>
              <a:rPr lang="en" sz="1400">
                <a:solidFill>
                  <a:schemeClr val="lt1"/>
                </a:solidFill>
                <a:latin typeface="Calibri"/>
                <a:ea typeface="Calibri"/>
                <a:cs typeface="Calibri"/>
                <a:sym typeface="Calibri"/>
              </a:rPr>
              <a:t>c</a:t>
            </a:r>
            <a:endParaRPr/>
          </a:p>
        </p:txBody>
      </p:sp>
      <p:sp>
        <p:nvSpPr>
          <p:cNvPr id="294" name="Google Shape;294;g126937deceb_0_16"/>
          <p:cNvSpPr txBox="1"/>
          <p:nvPr/>
        </p:nvSpPr>
        <p:spPr>
          <a:xfrm>
            <a:off x="2753450" y="1508675"/>
            <a:ext cx="5276100" cy="458400"/>
          </a:xfrm>
          <a:prstGeom prst="rect">
            <a:avLst/>
          </a:prstGeom>
          <a:solidFill>
            <a:srgbClr val="00A595"/>
          </a:solidFill>
          <a:ln>
            <a:noFill/>
          </a:ln>
        </p:spPr>
        <p:txBody>
          <a:bodyPr anchorCtr="0" anchor="ctr" bIns="45700" lIns="91425" spcFirstLastPara="1" rIns="91425" wrap="square" tIns="45700">
            <a:noAutofit/>
          </a:bodyPr>
          <a:lstStyle/>
          <a:p>
            <a:pPr indent="0" lvl="0" marL="0" marR="0" rtl="0" algn="l">
              <a:lnSpc>
                <a:spcPct val="115000"/>
              </a:lnSpc>
              <a:spcBef>
                <a:spcPts val="0"/>
              </a:spcBef>
              <a:spcAft>
                <a:spcPts val="0"/>
              </a:spcAft>
              <a:buClr>
                <a:srgbClr val="FFFFFF"/>
              </a:buClr>
              <a:buSzPts val="1400"/>
              <a:buFont typeface="Roboto"/>
              <a:buNone/>
            </a:pPr>
            <a:r>
              <a:rPr b="1" lang="en" sz="1500">
                <a:solidFill>
                  <a:schemeClr val="lt1"/>
                </a:solidFill>
              </a:rPr>
              <a:t>Project introduction</a:t>
            </a:r>
            <a:endParaRPr b="1" sz="1500">
              <a:solidFill>
                <a:schemeClr val="lt1"/>
              </a:solidFill>
            </a:endParaRPr>
          </a:p>
        </p:txBody>
      </p:sp>
      <p:sp>
        <p:nvSpPr>
          <p:cNvPr id="295" name="Google Shape;295;g126937deceb_0_16"/>
          <p:cNvSpPr txBox="1"/>
          <p:nvPr/>
        </p:nvSpPr>
        <p:spPr>
          <a:xfrm>
            <a:off x="2753450" y="2080175"/>
            <a:ext cx="5276100" cy="458400"/>
          </a:xfrm>
          <a:prstGeom prst="rect">
            <a:avLst/>
          </a:prstGeom>
          <a:solidFill>
            <a:srgbClr val="D0E0E3"/>
          </a:solidFill>
          <a:ln>
            <a:noFill/>
          </a:ln>
        </p:spPr>
        <p:txBody>
          <a:bodyPr anchorCtr="0" anchor="ctr" bIns="45700" lIns="91425" spcFirstLastPara="1" rIns="91425" wrap="square" tIns="45700">
            <a:noAutofit/>
          </a:bodyPr>
          <a:lstStyle/>
          <a:p>
            <a:pPr indent="0" lvl="0" marL="0" marR="0" rtl="0" algn="l">
              <a:lnSpc>
                <a:spcPct val="115000"/>
              </a:lnSpc>
              <a:spcBef>
                <a:spcPts val="0"/>
              </a:spcBef>
              <a:spcAft>
                <a:spcPts val="0"/>
              </a:spcAft>
              <a:buClr>
                <a:srgbClr val="FFFFFF"/>
              </a:buClr>
              <a:buSzPts val="1400"/>
              <a:buFont typeface="Roboto"/>
              <a:buNone/>
            </a:pPr>
            <a:r>
              <a:rPr b="1" lang="en" sz="1500">
                <a:solidFill>
                  <a:schemeClr val="lt1"/>
                </a:solidFill>
              </a:rPr>
              <a:t>The clustering approach based on Kruskal’s algorithm</a:t>
            </a:r>
            <a:endParaRPr b="1" sz="1500">
              <a:solidFill>
                <a:schemeClr val="lt1"/>
              </a:solidFill>
            </a:endParaRPr>
          </a:p>
        </p:txBody>
      </p:sp>
      <p:sp>
        <p:nvSpPr>
          <p:cNvPr id="296" name="Google Shape;296;g126937deceb_0_16"/>
          <p:cNvSpPr txBox="1"/>
          <p:nvPr/>
        </p:nvSpPr>
        <p:spPr>
          <a:xfrm>
            <a:off x="2753450" y="2651675"/>
            <a:ext cx="5276100" cy="458400"/>
          </a:xfrm>
          <a:prstGeom prst="rect">
            <a:avLst/>
          </a:prstGeom>
          <a:solidFill>
            <a:srgbClr val="D0E0E3"/>
          </a:solidFill>
          <a:ln>
            <a:noFill/>
          </a:ln>
        </p:spPr>
        <p:txBody>
          <a:bodyPr anchorCtr="0" anchor="ctr" bIns="45700" lIns="91425" spcFirstLastPara="1" rIns="91425" wrap="square" tIns="45700">
            <a:noAutofit/>
          </a:bodyPr>
          <a:lstStyle/>
          <a:p>
            <a:pPr indent="0" lvl="0" marL="0" marR="0" rtl="0" algn="l">
              <a:lnSpc>
                <a:spcPct val="115000"/>
              </a:lnSpc>
              <a:spcBef>
                <a:spcPts val="0"/>
              </a:spcBef>
              <a:spcAft>
                <a:spcPts val="0"/>
              </a:spcAft>
              <a:buClr>
                <a:srgbClr val="FFFFFF"/>
              </a:buClr>
              <a:buSzPts val="1400"/>
              <a:buFont typeface="Roboto"/>
              <a:buNone/>
            </a:pPr>
            <a:r>
              <a:rPr b="1" lang="en" sz="1500">
                <a:solidFill>
                  <a:schemeClr val="lt1"/>
                </a:solidFill>
              </a:rPr>
              <a:t>The K-means clustering </a:t>
            </a:r>
            <a:endParaRPr b="1" sz="1500">
              <a:solidFill>
                <a:schemeClr val="lt1"/>
              </a:solidFill>
            </a:endParaRPr>
          </a:p>
        </p:txBody>
      </p:sp>
      <p:sp>
        <p:nvSpPr>
          <p:cNvPr id="297" name="Google Shape;297;g126937deceb_0_16"/>
          <p:cNvSpPr txBox="1"/>
          <p:nvPr/>
        </p:nvSpPr>
        <p:spPr>
          <a:xfrm>
            <a:off x="2753450" y="3223175"/>
            <a:ext cx="5276100" cy="458400"/>
          </a:xfrm>
          <a:prstGeom prst="rect">
            <a:avLst/>
          </a:prstGeom>
          <a:solidFill>
            <a:srgbClr val="D0E0E3"/>
          </a:solidFill>
          <a:ln>
            <a:noFill/>
          </a:ln>
        </p:spPr>
        <p:txBody>
          <a:bodyPr anchorCtr="0" anchor="ctr" bIns="45700" lIns="91425" spcFirstLastPara="1" rIns="91425" wrap="square" tIns="45700">
            <a:noAutofit/>
          </a:bodyPr>
          <a:lstStyle/>
          <a:p>
            <a:pPr indent="0" lvl="0" marL="0" marR="0" rtl="0" algn="l">
              <a:lnSpc>
                <a:spcPct val="115000"/>
              </a:lnSpc>
              <a:spcBef>
                <a:spcPts val="0"/>
              </a:spcBef>
              <a:spcAft>
                <a:spcPts val="0"/>
              </a:spcAft>
              <a:buClr>
                <a:srgbClr val="FFFFFF"/>
              </a:buClr>
              <a:buSzPts val="1400"/>
              <a:buFont typeface="Roboto"/>
              <a:buNone/>
            </a:pPr>
            <a:r>
              <a:rPr b="1" lang="en" sz="1500">
                <a:solidFill>
                  <a:schemeClr val="lt1"/>
                </a:solidFill>
              </a:rPr>
              <a:t>The improvements to Kruskal’s algorithm clustering </a:t>
            </a:r>
            <a:endParaRPr b="1" sz="1500">
              <a:solidFill>
                <a:schemeClr val="lt1"/>
              </a:solidFill>
            </a:endParaRPr>
          </a:p>
        </p:txBody>
      </p:sp>
      <p:sp>
        <p:nvSpPr>
          <p:cNvPr id="298" name="Google Shape;298;g126937deceb_0_16"/>
          <p:cNvSpPr txBox="1"/>
          <p:nvPr/>
        </p:nvSpPr>
        <p:spPr>
          <a:xfrm>
            <a:off x="2753450" y="3794675"/>
            <a:ext cx="5276100" cy="458400"/>
          </a:xfrm>
          <a:prstGeom prst="rect">
            <a:avLst/>
          </a:prstGeom>
          <a:solidFill>
            <a:srgbClr val="D0E0E3"/>
          </a:solidFill>
          <a:ln>
            <a:noFill/>
          </a:ln>
        </p:spPr>
        <p:txBody>
          <a:bodyPr anchorCtr="0" anchor="ctr" bIns="45700" lIns="91425" spcFirstLastPara="1" rIns="91425" wrap="square" tIns="45700">
            <a:noAutofit/>
          </a:bodyPr>
          <a:lstStyle/>
          <a:p>
            <a:pPr indent="0" lvl="0" marL="0" marR="0" rtl="0" algn="l">
              <a:lnSpc>
                <a:spcPct val="115000"/>
              </a:lnSpc>
              <a:spcBef>
                <a:spcPts val="0"/>
              </a:spcBef>
              <a:spcAft>
                <a:spcPts val="0"/>
              </a:spcAft>
              <a:buClr>
                <a:srgbClr val="FFFFFF"/>
              </a:buClr>
              <a:buSzPts val="1400"/>
              <a:buFont typeface="Roboto"/>
              <a:buNone/>
            </a:pPr>
            <a:r>
              <a:rPr b="1" lang="en" sz="1500">
                <a:solidFill>
                  <a:schemeClr val="lt1"/>
                </a:solidFill>
              </a:rPr>
              <a:t>Conclusion </a:t>
            </a:r>
            <a:endParaRPr b="1" sz="15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
          <p:cNvSpPr txBox="1"/>
          <p:nvPr>
            <p:ph type="title"/>
          </p:nvPr>
        </p:nvSpPr>
        <p:spPr>
          <a:xfrm>
            <a:off x="1307825" y="608800"/>
            <a:ext cx="7030500" cy="99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aven Pro"/>
              <a:buNone/>
            </a:pPr>
            <a:r>
              <a:rPr lang="en"/>
              <a:t>Project </a:t>
            </a:r>
            <a:r>
              <a:rPr b="1" i="0" lang="en" sz="2800" u="none" cap="none" strike="noStrike">
                <a:solidFill>
                  <a:schemeClr val="dk2"/>
                </a:solidFill>
                <a:latin typeface="Maven Pro"/>
                <a:ea typeface="Maven Pro"/>
                <a:cs typeface="Maven Pro"/>
                <a:sym typeface="Maven Pro"/>
              </a:rPr>
              <a:t>Background </a:t>
            </a:r>
            <a:endParaRPr/>
          </a:p>
          <a:p>
            <a:pPr indent="0" lvl="0" marL="0" marR="0" rtl="0" algn="l">
              <a:lnSpc>
                <a:spcPct val="100000"/>
              </a:lnSpc>
              <a:spcBef>
                <a:spcPts val="0"/>
              </a:spcBef>
              <a:spcAft>
                <a:spcPts val="0"/>
              </a:spcAft>
              <a:buClr>
                <a:schemeClr val="dk2"/>
              </a:buClr>
              <a:buSzPts val="1400"/>
              <a:buFont typeface="Maven Pro"/>
              <a:buNone/>
            </a:pPr>
            <a:r>
              <a:t/>
            </a:r>
            <a:endParaRPr b="1" i="0" sz="1800" u="none" cap="none" strike="noStrike">
              <a:solidFill>
                <a:schemeClr val="dk2"/>
              </a:solidFill>
              <a:latin typeface="Maven Pro"/>
              <a:ea typeface="Maven Pro"/>
              <a:cs typeface="Maven Pro"/>
              <a:sym typeface="Maven Pro"/>
            </a:endParaRPr>
          </a:p>
        </p:txBody>
      </p:sp>
      <p:sp>
        <p:nvSpPr>
          <p:cNvPr id="304" name="Google Shape;304;p2"/>
          <p:cNvSpPr txBox="1"/>
          <p:nvPr>
            <p:ph idx="1" type="body"/>
          </p:nvPr>
        </p:nvSpPr>
        <p:spPr>
          <a:xfrm>
            <a:off x="454002" y="1403997"/>
            <a:ext cx="2726700" cy="254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SzPts val="1300"/>
              <a:buNone/>
            </a:pPr>
            <a:r>
              <a:rPr b="1" lang="en" sz="1600">
                <a:solidFill>
                  <a:srgbClr val="426C6C"/>
                </a:solidFill>
              </a:rPr>
              <a:t>Clustering</a:t>
            </a:r>
            <a:r>
              <a:rPr lang="en" sz="1600"/>
              <a:t> is one of the major data analysis tools in the field of data mining and it is also a Machine Learning technique。</a:t>
            </a:r>
            <a:endParaRPr sz="1600"/>
          </a:p>
          <a:p>
            <a:pPr indent="0" lvl="0" marL="0" rtl="0" algn="l">
              <a:lnSpc>
                <a:spcPct val="115000"/>
              </a:lnSpc>
              <a:spcBef>
                <a:spcPts val="1600"/>
              </a:spcBef>
              <a:spcAft>
                <a:spcPts val="0"/>
              </a:spcAft>
              <a:buSzPts val="1300"/>
              <a:buNone/>
            </a:pPr>
            <a:r>
              <a:rPr lang="en" sz="1600"/>
              <a:t>In practice, </a:t>
            </a:r>
            <a:r>
              <a:rPr b="1" lang="en" sz="1600">
                <a:solidFill>
                  <a:srgbClr val="426C6C"/>
                </a:solidFill>
              </a:rPr>
              <a:t>clustering </a:t>
            </a:r>
            <a:r>
              <a:rPr lang="en" sz="1600"/>
              <a:t>helps identify the meaningfulness of data. (e.g. gene expression; customer segmentation)</a:t>
            </a:r>
            <a:endParaRPr/>
          </a:p>
          <a:p>
            <a:pPr indent="0" lvl="0" marL="0" rtl="0" algn="l">
              <a:lnSpc>
                <a:spcPct val="115000"/>
              </a:lnSpc>
              <a:spcBef>
                <a:spcPts val="1600"/>
              </a:spcBef>
              <a:spcAft>
                <a:spcPts val="0"/>
              </a:spcAft>
              <a:buSzPts val="1300"/>
              <a:buNone/>
            </a:pPr>
            <a:r>
              <a:t/>
            </a:r>
            <a:endParaRPr sz="1600"/>
          </a:p>
          <a:p>
            <a:pPr indent="0" lvl="0" marL="0" rtl="0" algn="l">
              <a:lnSpc>
                <a:spcPct val="115000"/>
              </a:lnSpc>
              <a:spcBef>
                <a:spcPts val="1600"/>
              </a:spcBef>
              <a:spcAft>
                <a:spcPts val="0"/>
              </a:spcAft>
              <a:buSzPts val="1300"/>
              <a:buNone/>
            </a:pPr>
            <a:r>
              <a:t/>
            </a:r>
            <a:endParaRPr b="0" i="0" sz="1600" u="none" cap="none" strike="noStrike">
              <a:solidFill>
                <a:schemeClr val="dk2"/>
              </a:solidFill>
              <a:latin typeface="Nunito"/>
              <a:ea typeface="Nunito"/>
              <a:cs typeface="Nunito"/>
              <a:sym typeface="Nunito"/>
            </a:endParaRPr>
          </a:p>
          <a:p>
            <a:pPr indent="0" lvl="0" marL="0" marR="0" rtl="0" algn="l">
              <a:lnSpc>
                <a:spcPct val="115000"/>
              </a:lnSpc>
              <a:spcBef>
                <a:spcPts val="1600"/>
              </a:spcBef>
              <a:spcAft>
                <a:spcPts val="0"/>
              </a:spcAft>
              <a:buClr>
                <a:schemeClr val="dk2"/>
              </a:buClr>
              <a:buSzPts val="1300"/>
              <a:buFont typeface="Nunito"/>
              <a:buNone/>
            </a:pPr>
            <a:br>
              <a:rPr b="0" i="0" lang="en" sz="1600" u="none" cap="none" strike="noStrike">
                <a:solidFill>
                  <a:schemeClr val="dk2"/>
                </a:solidFill>
                <a:latin typeface="Nunito"/>
                <a:ea typeface="Nunito"/>
                <a:cs typeface="Nunito"/>
                <a:sym typeface="Nunito"/>
              </a:rPr>
            </a:br>
            <a:r>
              <a:rPr b="0" i="0" lang="en" sz="1600" u="none" cap="none" strike="noStrike">
                <a:solidFill>
                  <a:schemeClr val="lt1"/>
                </a:solidFill>
                <a:latin typeface="Roboto"/>
                <a:ea typeface="Roboto"/>
                <a:cs typeface="Roboto"/>
                <a:sym typeface="Roboto"/>
              </a:rPr>
              <a:t>5.8 fertility </a:t>
            </a:r>
            <a:endParaRPr/>
          </a:p>
        </p:txBody>
      </p:sp>
      <p:grpSp>
        <p:nvGrpSpPr>
          <p:cNvPr id="305" name="Google Shape;305;p2"/>
          <p:cNvGrpSpPr/>
          <p:nvPr/>
        </p:nvGrpSpPr>
        <p:grpSpPr>
          <a:xfrm>
            <a:off x="3737657" y="1360557"/>
            <a:ext cx="3066160" cy="2888144"/>
            <a:chOff x="1966071" y="949457"/>
            <a:chExt cx="3691056" cy="3483047"/>
          </a:xfrm>
        </p:grpSpPr>
        <p:sp>
          <p:nvSpPr>
            <p:cNvPr id="306" name="Google Shape;306;p2"/>
            <p:cNvSpPr/>
            <p:nvPr/>
          </p:nvSpPr>
          <p:spPr>
            <a:xfrm rot="-6597214">
              <a:off x="4419229" y="3938272"/>
              <a:ext cx="447461" cy="423266"/>
            </a:xfrm>
            <a:prstGeom prst="ellipse">
              <a:avLst/>
            </a:prstGeom>
            <a:solidFill>
              <a:srgbClr val="00695C">
                <a:alpha val="2470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2"/>
            <p:cNvSpPr/>
            <p:nvPr/>
          </p:nvSpPr>
          <p:spPr>
            <a:xfrm rot="-6599386">
              <a:off x="2318596" y="1407533"/>
              <a:ext cx="440541" cy="440541"/>
            </a:xfrm>
            <a:prstGeom prst="ellipse">
              <a:avLst/>
            </a:prstGeom>
            <a:solidFill>
              <a:srgbClr val="00695C">
                <a:alpha val="2470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AC1B9"/>
                </a:solidFill>
                <a:highlight>
                  <a:srgbClr val="008080"/>
                </a:highlight>
                <a:latin typeface="Arial"/>
                <a:ea typeface="Arial"/>
                <a:cs typeface="Arial"/>
                <a:sym typeface="Arial"/>
              </a:endParaRPr>
            </a:p>
          </p:txBody>
        </p:sp>
        <p:sp>
          <p:nvSpPr>
            <p:cNvPr id="308" name="Google Shape;308;p2"/>
            <p:cNvSpPr/>
            <p:nvPr/>
          </p:nvSpPr>
          <p:spPr>
            <a:xfrm rot="-6598620">
              <a:off x="5186056" y="1004063"/>
              <a:ext cx="409200" cy="418311"/>
            </a:xfrm>
            <a:prstGeom prst="ellipse">
              <a:avLst/>
            </a:prstGeom>
            <a:solidFill>
              <a:srgbClr val="009688">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2"/>
            <p:cNvSpPr/>
            <p:nvPr/>
          </p:nvSpPr>
          <p:spPr>
            <a:xfrm rot="-6597866">
              <a:off x="2040663" y="2598487"/>
              <a:ext cx="532783" cy="532028"/>
            </a:xfrm>
            <a:prstGeom prst="ellipse">
              <a:avLst/>
            </a:prstGeom>
            <a:solidFill>
              <a:srgbClr val="B9E7E4">
                <a:alpha val="8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2"/>
            <p:cNvSpPr/>
            <p:nvPr/>
          </p:nvSpPr>
          <p:spPr>
            <a:xfrm rot="-6597701">
              <a:off x="3243617" y="1005705"/>
              <a:ext cx="377460" cy="367877"/>
            </a:xfrm>
            <a:prstGeom prst="ellipse">
              <a:avLst/>
            </a:prstGeom>
            <a:solidFill>
              <a:srgbClr val="009688">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1" name="Google Shape;311;p2"/>
          <p:cNvSpPr/>
          <p:nvPr/>
        </p:nvSpPr>
        <p:spPr>
          <a:xfrm rot="-6599386">
            <a:off x="8337227" y="2388770"/>
            <a:ext cx="365297" cy="365957"/>
          </a:xfrm>
          <a:prstGeom prst="ellipse">
            <a:avLst/>
          </a:prstGeom>
          <a:solidFill>
            <a:srgbClr val="00695C">
              <a:alpha val="2470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2"/>
          <p:cNvSpPr/>
          <p:nvPr/>
        </p:nvSpPr>
        <p:spPr>
          <a:xfrm rot="-6597866">
            <a:off x="8356506" y="3285090"/>
            <a:ext cx="369325" cy="364596"/>
          </a:xfrm>
          <a:prstGeom prst="ellipse">
            <a:avLst/>
          </a:prstGeom>
          <a:solidFill>
            <a:srgbClr val="00695C">
              <a:alpha val="8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2"/>
          <p:cNvSpPr/>
          <p:nvPr/>
        </p:nvSpPr>
        <p:spPr>
          <a:xfrm rot="-6597701">
            <a:off x="8082496" y="4245553"/>
            <a:ext cx="364392" cy="362676"/>
          </a:xfrm>
          <a:prstGeom prst="ellipse">
            <a:avLst/>
          </a:prstGeom>
          <a:solidFill>
            <a:srgbClr val="009688">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2"/>
          <p:cNvSpPr/>
          <p:nvPr/>
        </p:nvSpPr>
        <p:spPr>
          <a:xfrm rot="-6599386">
            <a:off x="5303349" y="1768798"/>
            <a:ext cx="365297" cy="365957"/>
          </a:xfrm>
          <a:prstGeom prst="ellipse">
            <a:avLst/>
          </a:prstGeom>
          <a:solidFill>
            <a:srgbClr val="00695C">
              <a:alpha val="2470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2"/>
          <p:cNvSpPr/>
          <p:nvPr/>
        </p:nvSpPr>
        <p:spPr>
          <a:xfrm rot="-6599386">
            <a:off x="6191516" y="2282905"/>
            <a:ext cx="365297" cy="365957"/>
          </a:xfrm>
          <a:prstGeom prst="ellipse">
            <a:avLst/>
          </a:prstGeom>
          <a:solidFill>
            <a:srgbClr val="00695C">
              <a:alpha val="2470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2"/>
          <p:cNvSpPr/>
          <p:nvPr/>
        </p:nvSpPr>
        <p:spPr>
          <a:xfrm rot="-6599386">
            <a:off x="5578212" y="2378399"/>
            <a:ext cx="365297" cy="365957"/>
          </a:xfrm>
          <a:prstGeom prst="ellipse">
            <a:avLst/>
          </a:prstGeom>
          <a:solidFill>
            <a:srgbClr val="00695C">
              <a:alpha val="7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2"/>
          <p:cNvSpPr/>
          <p:nvPr/>
        </p:nvSpPr>
        <p:spPr>
          <a:xfrm rot="-6599386">
            <a:off x="4640430" y="2349663"/>
            <a:ext cx="365297" cy="365957"/>
          </a:xfrm>
          <a:prstGeom prst="ellipse">
            <a:avLst/>
          </a:prstGeom>
          <a:solidFill>
            <a:srgbClr val="00695C">
              <a:alpha val="2470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2"/>
          <p:cNvSpPr/>
          <p:nvPr/>
        </p:nvSpPr>
        <p:spPr>
          <a:xfrm rot="-6599386">
            <a:off x="4730309" y="1860877"/>
            <a:ext cx="365297" cy="365957"/>
          </a:xfrm>
          <a:prstGeom prst="ellipse">
            <a:avLst/>
          </a:prstGeom>
          <a:solidFill>
            <a:srgbClr val="00695C">
              <a:alpha val="2470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2"/>
          <p:cNvSpPr/>
          <p:nvPr/>
        </p:nvSpPr>
        <p:spPr>
          <a:xfrm rot="-6599386">
            <a:off x="4527638" y="3275255"/>
            <a:ext cx="365297" cy="365957"/>
          </a:xfrm>
          <a:prstGeom prst="ellipse">
            <a:avLst/>
          </a:prstGeom>
          <a:solidFill>
            <a:srgbClr val="00695C">
              <a:alpha val="8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2"/>
          <p:cNvSpPr/>
          <p:nvPr/>
        </p:nvSpPr>
        <p:spPr>
          <a:xfrm rot="-6599386">
            <a:off x="5097630" y="2530815"/>
            <a:ext cx="365297" cy="365957"/>
          </a:xfrm>
          <a:prstGeom prst="ellipse">
            <a:avLst/>
          </a:prstGeom>
          <a:solidFill>
            <a:srgbClr val="00695C">
              <a:alpha val="2470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2"/>
          <p:cNvSpPr/>
          <p:nvPr/>
        </p:nvSpPr>
        <p:spPr>
          <a:xfrm rot="-6599386">
            <a:off x="5244236" y="3679232"/>
            <a:ext cx="365297" cy="365957"/>
          </a:xfrm>
          <a:prstGeom prst="ellipse">
            <a:avLst/>
          </a:prstGeom>
          <a:solidFill>
            <a:srgbClr val="00695C">
              <a:alpha val="7960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2"/>
          <p:cNvSpPr/>
          <p:nvPr/>
        </p:nvSpPr>
        <p:spPr>
          <a:xfrm rot="-6599386">
            <a:off x="5917676" y="3051032"/>
            <a:ext cx="365297" cy="365957"/>
          </a:xfrm>
          <a:prstGeom prst="ellipse">
            <a:avLst/>
          </a:prstGeom>
          <a:solidFill>
            <a:srgbClr val="00695C">
              <a:alpha val="2470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2"/>
          <p:cNvSpPr/>
          <p:nvPr/>
        </p:nvSpPr>
        <p:spPr>
          <a:xfrm rot="-6599386">
            <a:off x="5199097" y="3140297"/>
            <a:ext cx="365297" cy="365957"/>
          </a:xfrm>
          <a:prstGeom prst="ellipse">
            <a:avLst/>
          </a:prstGeom>
          <a:solidFill>
            <a:srgbClr val="00695C">
              <a:alpha val="2470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2"/>
          <p:cNvSpPr/>
          <p:nvPr/>
        </p:nvSpPr>
        <p:spPr>
          <a:xfrm rot="-6599386">
            <a:off x="6670580" y="3353998"/>
            <a:ext cx="365297" cy="365957"/>
          </a:xfrm>
          <a:prstGeom prst="ellipse">
            <a:avLst/>
          </a:prstGeom>
          <a:solidFill>
            <a:srgbClr val="00695C">
              <a:alpha val="2470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2"/>
          <p:cNvSpPr/>
          <p:nvPr/>
        </p:nvSpPr>
        <p:spPr>
          <a:xfrm rot="-6599386">
            <a:off x="6774029" y="2622967"/>
            <a:ext cx="365297" cy="365957"/>
          </a:xfrm>
          <a:prstGeom prst="ellipse">
            <a:avLst/>
          </a:prstGeom>
          <a:solidFill>
            <a:srgbClr val="2D857F">
              <a:alpha val="8392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2"/>
          <p:cNvSpPr/>
          <p:nvPr/>
        </p:nvSpPr>
        <p:spPr>
          <a:xfrm rot="-6599386">
            <a:off x="7505152" y="2782404"/>
            <a:ext cx="365297" cy="365957"/>
          </a:xfrm>
          <a:prstGeom prst="ellipse">
            <a:avLst/>
          </a:prstGeom>
          <a:solidFill>
            <a:srgbClr val="2D857F">
              <a:alpha val="8235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2"/>
          <p:cNvSpPr/>
          <p:nvPr/>
        </p:nvSpPr>
        <p:spPr>
          <a:xfrm rot="-6599386">
            <a:off x="7474279" y="3629928"/>
            <a:ext cx="365297" cy="365957"/>
          </a:xfrm>
          <a:prstGeom prst="ellipse">
            <a:avLst/>
          </a:prstGeom>
          <a:solidFill>
            <a:srgbClr val="00695C">
              <a:alpha val="2470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2"/>
          <p:cNvSpPr/>
          <p:nvPr/>
        </p:nvSpPr>
        <p:spPr>
          <a:xfrm rot="-6599386">
            <a:off x="6246931" y="3710071"/>
            <a:ext cx="365297" cy="365957"/>
          </a:xfrm>
          <a:prstGeom prst="ellipse">
            <a:avLst/>
          </a:prstGeom>
          <a:solidFill>
            <a:srgbClr val="2D857F">
              <a:alpha val="8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2"/>
          <p:cNvSpPr/>
          <p:nvPr/>
        </p:nvSpPr>
        <p:spPr>
          <a:xfrm rot="-6599386">
            <a:off x="6913881" y="4020467"/>
            <a:ext cx="365297" cy="365957"/>
          </a:xfrm>
          <a:prstGeom prst="ellipse">
            <a:avLst/>
          </a:prstGeom>
          <a:solidFill>
            <a:srgbClr val="00695C">
              <a:alpha val="8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2"/>
          <p:cNvSpPr/>
          <p:nvPr/>
        </p:nvSpPr>
        <p:spPr>
          <a:xfrm rot="-6599386">
            <a:off x="5990382" y="4491772"/>
            <a:ext cx="365297" cy="365957"/>
          </a:xfrm>
          <a:prstGeom prst="ellipse">
            <a:avLst/>
          </a:prstGeom>
          <a:solidFill>
            <a:srgbClr val="00695C">
              <a:alpha val="8274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2"/>
          <p:cNvSpPr/>
          <p:nvPr/>
        </p:nvSpPr>
        <p:spPr>
          <a:xfrm rot="-6599386">
            <a:off x="7346435" y="4477070"/>
            <a:ext cx="365297" cy="365957"/>
          </a:xfrm>
          <a:prstGeom prst="ellipse">
            <a:avLst/>
          </a:prstGeom>
          <a:solidFill>
            <a:srgbClr val="00695C">
              <a:alpha val="2470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aven Pro"/>
              <a:buNone/>
            </a:pPr>
            <a:r>
              <a:rPr b="1" i="0" lang="en" sz="2800" u="none" cap="none" strike="noStrike">
                <a:solidFill>
                  <a:schemeClr val="dk2"/>
                </a:solidFill>
                <a:latin typeface="Maven Pro"/>
                <a:ea typeface="Maven Pro"/>
                <a:cs typeface="Maven Pro"/>
                <a:sym typeface="Maven Pro"/>
              </a:rPr>
              <a:t>Different Clustering Algorithms</a:t>
            </a:r>
            <a:endParaRPr b="1" i="0" sz="2800" u="none" cap="none" strike="noStrike">
              <a:solidFill>
                <a:schemeClr val="dk2"/>
              </a:solidFill>
              <a:latin typeface="Maven Pro"/>
              <a:ea typeface="Maven Pro"/>
              <a:cs typeface="Maven Pro"/>
              <a:sym typeface="Maven Pro"/>
            </a:endParaRPr>
          </a:p>
          <a:p>
            <a:pPr indent="0" lvl="0" marL="0" marR="0" rtl="0" algn="l">
              <a:lnSpc>
                <a:spcPct val="100000"/>
              </a:lnSpc>
              <a:spcBef>
                <a:spcPts val="0"/>
              </a:spcBef>
              <a:spcAft>
                <a:spcPts val="0"/>
              </a:spcAft>
              <a:buClr>
                <a:schemeClr val="dk2"/>
              </a:buClr>
              <a:buSzPts val="1400"/>
              <a:buFont typeface="Maven Pro"/>
              <a:buNone/>
            </a:pPr>
            <a:r>
              <a:t/>
            </a:r>
            <a:endParaRPr/>
          </a:p>
          <a:p>
            <a:pPr indent="0" lvl="0" marL="0" marR="0" rtl="0" algn="l">
              <a:lnSpc>
                <a:spcPct val="100000"/>
              </a:lnSpc>
              <a:spcBef>
                <a:spcPts val="0"/>
              </a:spcBef>
              <a:spcAft>
                <a:spcPts val="0"/>
              </a:spcAft>
              <a:buClr>
                <a:schemeClr val="dk2"/>
              </a:buClr>
              <a:buSzPts val="1400"/>
              <a:buFont typeface="Maven Pro"/>
              <a:buNone/>
            </a:pPr>
            <a:r>
              <a:t/>
            </a:r>
            <a:endParaRPr b="1" i="0" sz="1800" u="none" cap="none" strike="noStrike">
              <a:solidFill>
                <a:schemeClr val="dk2"/>
              </a:solidFill>
              <a:latin typeface="Maven Pro"/>
              <a:ea typeface="Maven Pro"/>
              <a:cs typeface="Maven Pro"/>
              <a:sym typeface="Maven Pro"/>
            </a:endParaRPr>
          </a:p>
        </p:txBody>
      </p:sp>
      <p:grpSp>
        <p:nvGrpSpPr>
          <p:cNvPr id="337" name="Google Shape;337;p3"/>
          <p:cNvGrpSpPr/>
          <p:nvPr/>
        </p:nvGrpSpPr>
        <p:grpSpPr>
          <a:xfrm>
            <a:off x="1011187" y="1435059"/>
            <a:ext cx="7323117" cy="3508596"/>
            <a:chOff x="0" y="63702"/>
            <a:chExt cx="7323117" cy="3508596"/>
          </a:xfrm>
        </p:grpSpPr>
        <p:sp>
          <p:nvSpPr>
            <p:cNvPr id="338" name="Google Shape;338;p3"/>
            <p:cNvSpPr/>
            <p:nvPr/>
          </p:nvSpPr>
          <p:spPr>
            <a:xfrm>
              <a:off x="4195398" y="1716449"/>
              <a:ext cx="3127719" cy="1212232"/>
            </a:xfrm>
            <a:prstGeom prst="roundRect">
              <a:avLst>
                <a:gd fmla="val 10000" name="adj"/>
              </a:avLst>
            </a:prstGeom>
            <a:solidFill>
              <a:schemeClr val="lt1">
                <a:alpha val="8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3"/>
            <p:cNvSpPr txBox="1"/>
            <p:nvPr/>
          </p:nvSpPr>
          <p:spPr>
            <a:xfrm>
              <a:off x="5160343" y="2046136"/>
              <a:ext cx="2136145" cy="855916"/>
            </a:xfrm>
            <a:prstGeom prst="rect">
              <a:avLst/>
            </a:prstGeom>
            <a:noFill/>
            <a:ln>
              <a:noFill/>
            </a:ln>
          </p:spPr>
          <p:txBody>
            <a:bodyPr anchorCtr="0" anchor="t" bIns="45700" lIns="45700" spcFirstLastPara="1" rIns="45700" wrap="square" tIns="45700">
              <a:noAutofit/>
            </a:bodyPr>
            <a:lstStyle/>
            <a:p>
              <a:pPr indent="-38100" lvl="1" marL="114300" marR="0" rtl="0" algn="l">
                <a:lnSpc>
                  <a:spcPct val="90000"/>
                </a:lnSpc>
                <a:spcBef>
                  <a:spcPts val="0"/>
                </a:spcBef>
                <a:spcAft>
                  <a:spcPts val="0"/>
                </a:spcAft>
                <a:buClr>
                  <a:srgbClr val="000000"/>
                </a:buClr>
                <a:buSzPts val="1200"/>
                <a:buFont typeface="Arial"/>
                <a:buNone/>
              </a:pPr>
              <a:r>
                <a:t/>
              </a:r>
              <a:endParaRPr b="0" i="0" sz="1200" u="none" cap="none" strike="noStrike">
                <a:solidFill>
                  <a:srgbClr val="212121"/>
                </a:solidFill>
                <a:latin typeface="Arial"/>
                <a:ea typeface="Arial"/>
                <a:cs typeface="Arial"/>
                <a:sym typeface="Arial"/>
              </a:endParaRPr>
            </a:p>
          </p:txBody>
        </p:sp>
        <p:sp>
          <p:nvSpPr>
            <p:cNvPr id="340" name="Google Shape;340;p3"/>
            <p:cNvSpPr/>
            <p:nvPr/>
          </p:nvSpPr>
          <p:spPr>
            <a:xfrm>
              <a:off x="0" y="1645084"/>
              <a:ext cx="3127719" cy="1212232"/>
            </a:xfrm>
            <a:prstGeom prst="roundRect">
              <a:avLst>
                <a:gd fmla="val 10000" name="adj"/>
              </a:avLst>
            </a:prstGeom>
            <a:solidFill>
              <a:schemeClr val="lt1">
                <a:alpha val="8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3"/>
            <p:cNvSpPr txBox="1"/>
            <p:nvPr/>
          </p:nvSpPr>
          <p:spPr>
            <a:xfrm>
              <a:off x="26629" y="1974772"/>
              <a:ext cx="2136145" cy="855916"/>
            </a:xfrm>
            <a:prstGeom prst="rect">
              <a:avLst/>
            </a:prstGeom>
            <a:noFill/>
            <a:ln>
              <a:noFill/>
            </a:ln>
          </p:spPr>
          <p:txBody>
            <a:bodyPr anchorCtr="0" anchor="t" bIns="45700" lIns="45700" spcFirstLastPara="1" rIns="45700" wrap="square" tIns="45700">
              <a:noAutofit/>
            </a:bodyPr>
            <a:lstStyle/>
            <a:p>
              <a:pPr indent="-38100" lvl="1" marL="114300" marR="0" rtl="0" algn="l">
                <a:lnSpc>
                  <a:spcPct val="90000"/>
                </a:lnSpc>
                <a:spcBef>
                  <a:spcPts val="0"/>
                </a:spcBef>
                <a:spcAft>
                  <a:spcPts val="0"/>
                </a:spcAft>
                <a:buClr>
                  <a:srgbClr val="000000"/>
                </a:buClr>
                <a:buSzPts val="1200"/>
                <a:buFont typeface="Arial"/>
                <a:buNone/>
              </a:pPr>
              <a:r>
                <a:t/>
              </a:r>
              <a:endParaRPr b="0" i="0" sz="1200" u="none" cap="none" strike="noStrike">
                <a:solidFill>
                  <a:srgbClr val="212121"/>
                </a:solidFill>
                <a:latin typeface="Arial"/>
                <a:ea typeface="Arial"/>
                <a:cs typeface="Arial"/>
                <a:sym typeface="Arial"/>
              </a:endParaRPr>
            </a:p>
          </p:txBody>
        </p:sp>
        <p:sp>
          <p:nvSpPr>
            <p:cNvPr id="342" name="Google Shape;342;p3"/>
            <p:cNvSpPr/>
            <p:nvPr/>
          </p:nvSpPr>
          <p:spPr>
            <a:xfrm>
              <a:off x="4195940" y="63702"/>
              <a:ext cx="3127177" cy="1212232"/>
            </a:xfrm>
            <a:prstGeom prst="roundRect">
              <a:avLst>
                <a:gd fmla="val 10000" name="adj"/>
              </a:avLst>
            </a:prstGeom>
            <a:solidFill>
              <a:schemeClr val="lt1">
                <a:alpha val="8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3"/>
            <p:cNvSpPr txBox="1"/>
            <p:nvPr/>
          </p:nvSpPr>
          <p:spPr>
            <a:xfrm>
              <a:off x="5160722" y="90331"/>
              <a:ext cx="2135766" cy="855916"/>
            </a:xfrm>
            <a:prstGeom prst="rect">
              <a:avLst/>
            </a:prstGeom>
            <a:noFill/>
            <a:ln>
              <a:noFill/>
            </a:ln>
          </p:spPr>
          <p:txBody>
            <a:bodyPr anchorCtr="0" anchor="t" bIns="45700" lIns="45700" spcFirstLastPara="1" rIns="45700" wrap="square" tIns="45700">
              <a:noAutofit/>
            </a:bodyPr>
            <a:lstStyle/>
            <a:p>
              <a:pPr indent="-38100" lvl="1" marL="114300" marR="0" rtl="0" algn="l">
                <a:lnSpc>
                  <a:spcPct val="90000"/>
                </a:lnSpc>
                <a:spcBef>
                  <a:spcPts val="0"/>
                </a:spcBef>
                <a:spcAft>
                  <a:spcPts val="0"/>
                </a:spcAft>
                <a:buClr>
                  <a:srgbClr val="000000"/>
                </a:buClr>
                <a:buSzPts val="1200"/>
                <a:buFont typeface="Arial"/>
                <a:buNone/>
              </a:pPr>
              <a:r>
                <a:t/>
              </a:r>
              <a:endParaRPr b="0" i="0" sz="1200" u="none" cap="none" strike="noStrike">
                <a:solidFill>
                  <a:srgbClr val="212121"/>
                </a:solidFill>
                <a:latin typeface="Arial"/>
                <a:ea typeface="Arial"/>
                <a:cs typeface="Arial"/>
                <a:sym typeface="Arial"/>
              </a:endParaRPr>
            </a:p>
          </p:txBody>
        </p:sp>
        <p:sp>
          <p:nvSpPr>
            <p:cNvPr id="344" name="Google Shape;344;p3"/>
            <p:cNvSpPr/>
            <p:nvPr/>
          </p:nvSpPr>
          <p:spPr>
            <a:xfrm>
              <a:off x="0" y="93220"/>
              <a:ext cx="3127719" cy="1212232"/>
            </a:xfrm>
            <a:prstGeom prst="roundRect">
              <a:avLst>
                <a:gd fmla="val 10000" name="adj"/>
              </a:avLst>
            </a:prstGeom>
            <a:solidFill>
              <a:schemeClr val="lt1">
                <a:alpha val="8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3"/>
            <p:cNvSpPr txBox="1"/>
            <p:nvPr/>
          </p:nvSpPr>
          <p:spPr>
            <a:xfrm>
              <a:off x="26629" y="119849"/>
              <a:ext cx="2136145" cy="855916"/>
            </a:xfrm>
            <a:prstGeom prst="rect">
              <a:avLst/>
            </a:prstGeom>
            <a:noFill/>
            <a:ln>
              <a:noFill/>
            </a:ln>
          </p:spPr>
          <p:txBody>
            <a:bodyPr anchorCtr="0" anchor="t" bIns="45700" lIns="45700" spcFirstLastPara="1" rIns="45700" wrap="square" tIns="45700">
              <a:noAutofit/>
            </a:bodyPr>
            <a:lstStyle/>
            <a:p>
              <a:pPr indent="-38100" lvl="1" marL="114300" marR="0" rtl="0" algn="l">
                <a:lnSpc>
                  <a:spcPct val="90000"/>
                </a:lnSpc>
                <a:spcBef>
                  <a:spcPts val="0"/>
                </a:spcBef>
                <a:spcAft>
                  <a:spcPts val="0"/>
                </a:spcAft>
                <a:buClr>
                  <a:srgbClr val="000000"/>
                </a:buClr>
                <a:buSzPts val="1200"/>
                <a:buFont typeface="Arial"/>
                <a:buNone/>
              </a:pPr>
              <a:r>
                <a:t/>
              </a:r>
              <a:endParaRPr b="0" i="0" sz="1200" u="none" cap="none" strike="noStrike">
                <a:solidFill>
                  <a:srgbClr val="212121"/>
                </a:solidFill>
                <a:latin typeface="Arial"/>
                <a:ea typeface="Arial"/>
                <a:cs typeface="Arial"/>
                <a:sym typeface="Arial"/>
              </a:endParaRPr>
            </a:p>
          </p:txBody>
        </p:sp>
        <p:sp>
          <p:nvSpPr>
            <p:cNvPr id="346" name="Google Shape;346;p3"/>
            <p:cNvSpPr/>
            <p:nvPr/>
          </p:nvSpPr>
          <p:spPr>
            <a:xfrm>
              <a:off x="1983373" y="215928"/>
              <a:ext cx="1640302" cy="1640302"/>
            </a:xfrm>
            <a:custGeom>
              <a:rect b="b" l="l" r="r" t="t"/>
              <a:pathLst>
                <a:path extrusionOk="0" h="120000" w="120000">
                  <a:moveTo>
                    <a:pt x="0" y="120000"/>
                  </a:moveTo>
                  <a:lnTo>
                    <a:pt x="0" y="120000"/>
                  </a:lnTo>
                  <a:cubicBezTo>
                    <a:pt x="0" y="53726"/>
                    <a:pt x="53726" y="0"/>
                    <a:pt x="120000" y="0"/>
                  </a:cubicBezTo>
                  <a:lnTo>
                    <a:pt x="120000" y="120000"/>
                  </a:lnTo>
                  <a:close/>
                </a:path>
              </a:pathLst>
            </a:custGeom>
            <a:solidFill>
              <a:srgbClr val="406968"/>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3"/>
            <p:cNvSpPr txBox="1"/>
            <p:nvPr/>
          </p:nvSpPr>
          <p:spPr>
            <a:xfrm>
              <a:off x="2463806" y="696361"/>
              <a:ext cx="1159869" cy="1159869"/>
            </a:xfrm>
            <a:prstGeom prst="rect">
              <a:avLst/>
            </a:prstGeom>
            <a:noFill/>
            <a:ln>
              <a:noFill/>
            </a:ln>
          </p:spPr>
          <p:txBody>
            <a:bodyPr anchorCtr="0" anchor="ctr" bIns="99550" lIns="99550" spcFirstLastPara="1" rIns="99550" wrap="square" tIns="99550">
              <a:noAutofit/>
            </a:bodyPr>
            <a:lstStyle/>
            <a:p>
              <a:pPr indent="0" lvl="0" marL="0" marR="0" rtl="0" algn="ctr">
                <a:lnSpc>
                  <a:spcPct val="90000"/>
                </a:lnSpc>
                <a:spcBef>
                  <a:spcPts val="0"/>
                </a:spcBef>
                <a:spcAft>
                  <a:spcPts val="0"/>
                </a:spcAft>
                <a:buClr>
                  <a:schemeClr val="lt1"/>
                </a:buClr>
                <a:buSzPts val="1600"/>
                <a:buFont typeface="Arial"/>
                <a:buNone/>
              </a:pPr>
              <a:r>
                <a:rPr b="1" i="0" lang="en" sz="1600" u="none" cap="none" strike="noStrike">
                  <a:solidFill>
                    <a:schemeClr val="lt1"/>
                  </a:solidFill>
                  <a:latin typeface="Arial"/>
                  <a:ea typeface="Arial"/>
                  <a:cs typeface="Arial"/>
                  <a:sym typeface="Arial"/>
                </a:rPr>
                <a:t>Kruskal’s</a:t>
              </a:r>
              <a:endParaRPr b="1" i="0" sz="1600" u="none" cap="none" strike="noStrike">
                <a:solidFill>
                  <a:schemeClr val="lt1"/>
                </a:solidFill>
                <a:latin typeface="Arial"/>
                <a:ea typeface="Arial"/>
                <a:cs typeface="Arial"/>
                <a:sym typeface="Arial"/>
              </a:endParaRPr>
            </a:p>
          </p:txBody>
        </p:sp>
        <p:sp>
          <p:nvSpPr>
            <p:cNvPr id="348" name="Google Shape;348;p3"/>
            <p:cNvSpPr/>
            <p:nvPr/>
          </p:nvSpPr>
          <p:spPr>
            <a:xfrm rot="5400000">
              <a:off x="3699441" y="215928"/>
              <a:ext cx="1640302" cy="1640302"/>
            </a:xfrm>
            <a:custGeom>
              <a:rect b="b" l="l" r="r" t="t"/>
              <a:pathLst>
                <a:path extrusionOk="0" h="120000" w="120000">
                  <a:moveTo>
                    <a:pt x="0" y="120000"/>
                  </a:moveTo>
                  <a:lnTo>
                    <a:pt x="0" y="120000"/>
                  </a:lnTo>
                  <a:cubicBezTo>
                    <a:pt x="0" y="53726"/>
                    <a:pt x="53726" y="0"/>
                    <a:pt x="120000" y="0"/>
                  </a:cubicBezTo>
                  <a:lnTo>
                    <a:pt x="120000" y="120000"/>
                  </a:lnTo>
                  <a:close/>
                </a:path>
              </a:pathLst>
            </a:custGeom>
            <a:solidFill>
              <a:srgbClr val="76A1A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3"/>
            <p:cNvSpPr txBox="1"/>
            <p:nvPr/>
          </p:nvSpPr>
          <p:spPr>
            <a:xfrm>
              <a:off x="3699441" y="696361"/>
              <a:ext cx="1159869" cy="1159869"/>
            </a:xfrm>
            <a:prstGeom prst="rect">
              <a:avLst/>
            </a:prstGeom>
            <a:noFill/>
            <a:ln>
              <a:noFill/>
            </a:ln>
          </p:spPr>
          <p:txBody>
            <a:bodyPr anchorCtr="0" anchor="ctr" bIns="99550" lIns="99550" spcFirstLastPara="1" rIns="99550" wrap="square" tIns="99550">
              <a:noAutofit/>
            </a:bodyPr>
            <a:lstStyle/>
            <a:p>
              <a:pPr indent="0" lvl="0" marL="0" marR="0" rtl="0" algn="ctr">
                <a:lnSpc>
                  <a:spcPct val="90000"/>
                </a:lnSpc>
                <a:spcBef>
                  <a:spcPts val="0"/>
                </a:spcBef>
                <a:spcAft>
                  <a:spcPts val="0"/>
                </a:spcAft>
                <a:buClr>
                  <a:schemeClr val="lt1"/>
                </a:buClr>
                <a:buSzPts val="1600"/>
                <a:buFont typeface="Arial"/>
                <a:buNone/>
              </a:pPr>
              <a:r>
                <a:rPr b="1" i="0" lang="en" sz="1600" u="none" cap="none" strike="noStrike">
                  <a:solidFill>
                    <a:schemeClr val="lt1"/>
                  </a:solidFill>
                  <a:latin typeface="Arial"/>
                  <a:ea typeface="Arial"/>
                  <a:cs typeface="Arial"/>
                  <a:sym typeface="Arial"/>
                </a:rPr>
                <a:t>K-Means</a:t>
              </a:r>
              <a:endParaRPr b="1" i="0" sz="1600" u="none" cap="none" strike="noStrike">
                <a:solidFill>
                  <a:schemeClr val="lt1"/>
                </a:solidFill>
                <a:latin typeface="Arial"/>
                <a:ea typeface="Arial"/>
                <a:cs typeface="Arial"/>
                <a:sym typeface="Arial"/>
              </a:endParaRPr>
            </a:p>
          </p:txBody>
        </p:sp>
        <p:sp>
          <p:nvSpPr>
            <p:cNvPr id="350" name="Google Shape;350;p3"/>
            <p:cNvSpPr/>
            <p:nvPr/>
          </p:nvSpPr>
          <p:spPr>
            <a:xfrm rot="10800000">
              <a:off x="3699441" y="1931996"/>
              <a:ext cx="1640302" cy="1640302"/>
            </a:xfrm>
            <a:custGeom>
              <a:rect b="b" l="l" r="r" t="t"/>
              <a:pathLst>
                <a:path extrusionOk="0" h="120000" w="120000">
                  <a:moveTo>
                    <a:pt x="0" y="120000"/>
                  </a:moveTo>
                  <a:lnTo>
                    <a:pt x="0" y="120000"/>
                  </a:lnTo>
                  <a:cubicBezTo>
                    <a:pt x="0" y="53726"/>
                    <a:pt x="53726" y="0"/>
                    <a:pt x="120000" y="0"/>
                  </a:cubicBezTo>
                  <a:lnTo>
                    <a:pt x="120000" y="120000"/>
                  </a:lnTo>
                  <a:close/>
                </a:path>
              </a:pathLst>
            </a:custGeom>
            <a:solidFill>
              <a:srgbClr val="BCCBCB"/>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3"/>
            <p:cNvSpPr txBox="1"/>
            <p:nvPr/>
          </p:nvSpPr>
          <p:spPr>
            <a:xfrm>
              <a:off x="3699441" y="1931996"/>
              <a:ext cx="1159869" cy="1159869"/>
            </a:xfrm>
            <a:prstGeom prst="rect">
              <a:avLst/>
            </a:prstGeom>
            <a:noFill/>
            <a:ln>
              <a:noFill/>
            </a:ln>
          </p:spPr>
          <p:txBody>
            <a:bodyPr anchorCtr="0" anchor="ctr" bIns="99550" lIns="99550" spcFirstLastPara="1" rIns="99550" wrap="square" tIns="99550">
              <a:noAutofit/>
            </a:bodyPr>
            <a:lstStyle/>
            <a:p>
              <a:pPr indent="0" lvl="0" marL="0" marR="0" rtl="0" algn="ctr">
                <a:lnSpc>
                  <a:spcPct val="90000"/>
                </a:lnSpc>
                <a:spcBef>
                  <a:spcPts val="0"/>
                </a:spcBef>
                <a:spcAft>
                  <a:spcPts val="0"/>
                </a:spcAft>
                <a:buClr>
                  <a:schemeClr val="lt1"/>
                </a:buClr>
                <a:buSzPts val="1400"/>
                <a:buFont typeface="Arial"/>
                <a:buNone/>
              </a:pPr>
              <a:r>
                <a:rPr b="0" i="0" lang="en" sz="1400" u="none" cap="none" strike="noStrike">
                  <a:solidFill>
                    <a:schemeClr val="lt1"/>
                  </a:solidFill>
                  <a:latin typeface="Arial"/>
                  <a:ea typeface="Arial"/>
                  <a:cs typeface="Arial"/>
                  <a:sym typeface="Arial"/>
                </a:rPr>
                <a:t>BIRCH</a:t>
              </a:r>
              <a:endParaRPr b="0" i="0" sz="1400" u="none" cap="none" strike="noStrike">
                <a:solidFill>
                  <a:schemeClr val="lt1"/>
                </a:solidFill>
                <a:latin typeface="Arial"/>
                <a:ea typeface="Arial"/>
                <a:cs typeface="Arial"/>
                <a:sym typeface="Arial"/>
              </a:endParaRPr>
            </a:p>
          </p:txBody>
        </p:sp>
        <p:sp>
          <p:nvSpPr>
            <p:cNvPr id="352" name="Google Shape;352;p3"/>
            <p:cNvSpPr/>
            <p:nvPr/>
          </p:nvSpPr>
          <p:spPr>
            <a:xfrm rot="-5400000">
              <a:off x="1983373" y="1931996"/>
              <a:ext cx="1640302" cy="1640302"/>
            </a:xfrm>
            <a:custGeom>
              <a:rect b="b" l="l" r="r" t="t"/>
              <a:pathLst>
                <a:path extrusionOk="0" h="120000" w="120000">
                  <a:moveTo>
                    <a:pt x="0" y="120000"/>
                  </a:moveTo>
                  <a:lnTo>
                    <a:pt x="0" y="120000"/>
                  </a:lnTo>
                  <a:cubicBezTo>
                    <a:pt x="0" y="53726"/>
                    <a:pt x="53726" y="0"/>
                    <a:pt x="120000" y="0"/>
                  </a:cubicBezTo>
                  <a:lnTo>
                    <a:pt x="120000" y="120000"/>
                  </a:lnTo>
                  <a:close/>
                </a:path>
              </a:pathLst>
            </a:custGeom>
            <a:solidFill>
              <a:srgbClr val="2D857F">
                <a:alpha val="20000"/>
              </a:srgbClr>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3"/>
            <p:cNvSpPr txBox="1"/>
            <p:nvPr/>
          </p:nvSpPr>
          <p:spPr>
            <a:xfrm>
              <a:off x="2463806" y="1931996"/>
              <a:ext cx="1159869" cy="1159869"/>
            </a:xfrm>
            <a:prstGeom prst="rect">
              <a:avLst/>
            </a:prstGeom>
            <a:noFill/>
            <a:ln>
              <a:noFill/>
            </a:ln>
          </p:spPr>
          <p:txBody>
            <a:bodyPr anchorCtr="0" anchor="ctr" bIns="120900" lIns="120900" spcFirstLastPara="1" rIns="120900" wrap="square" tIns="120900">
              <a:noAutofit/>
            </a:bodyPr>
            <a:lstStyle/>
            <a:p>
              <a:pPr indent="0" lvl="0" marL="0" marR="0" rtl="0" algn="ctr">
                <a:lnSpc>
                  <a:spcPct val="90000"/>
                </a:lnSpc>
                <a:spcBef>
                  <a:spcPts val="0"/>
                </a:spcBef>
                <a:spcAft>
                  <a:spcPts val="0"/>
                </a:spcAft>
                <a:buClr>
                  <a:schemeClr val="lt1"/>
                </a:buClr>
                <a:buSzPts val="1400"/>
                <a:buFont typeface="Arial"/>
                <a:buNone/>
              </a:pPr>
              <a:r>
                <a:rPr b="0" i="0" lang="en" sz="1400" u="none" cap="none" strike="noStrike">
                  <a:solidFill>
                    <a:schemeClr val="lt1"/>
                  </a:solidFill>
                  <a:latin typeface="Arial"/>
                  <a:ea typeface="Arial"/>
                  <a:cs typeface="Arial"/>
                  <a:sym typeface="Arial"/>
                </a:rPr>
                <a:t>OPTICS</a:t>
              </a:r>
              <a:endParaRPr b="0" i="0" sz="1400" u="none" cap="none" strike="noStrike">
                <a:solidFill>
                  <a:schemeClr val="lt1"/>
                </a:solidFill>
                <a:latin typeface="Arial"/>
                <a:ea typeface="Arial"/>
                <a:cs typeface="Arial"/>
                <a:sym typeface="Arial"/>
              </a:endParaRPr>
            </a:p>
          </p:txBody>
        </p:sp>
        <p:sp>
          <p:nvSpPr>
            <p:cNvPr id="354" name="Google Shape;354;p3"/>
            <p:cNvSpPr/>
            <p:nvPr/>
          </p:nvSpPr>
          <p:spPr>
            <a:xfrm>
              <a:off x="3378388" y="1553173"/>
              <a:ext cx="566340" cy="492469"/>
            </a:xfrm>
            <a:custGeom>
              <a:rect b="b" l="l" r="r" t="t"/>
              <a:pathLst>
                <a:path extrusionOk="0" h="120000" w="120000">
                  <a:moveTo>
                    <a:pt x="6522" y="60000"/>
                  </a:moveTo>
                  <a:lnTo>
                    <a:pt x="6522" y="60000"/>
                  </a:lnTo>
                  <a:cubicBezTo>
                    <a:pt x="6522" y="34374"/>
                    <a:pt x="25367" y="12492"/>
                    <a:pt x="51107" y="8231"/>
                  </a:cubicBezTo>
                  <a:cubicBezTo>
                    <a:pt x="76848" y="3970"/>
                    <a:pt x="101961" y="18574"/>
                    <a:pt x="110521" y="42783"/>
                  </a:cubicBezTo>
                  <a:lnTo>
                    <a:pt x="116427" y="42783"/>
                  </a:lnTo>
                  <a:lnTo>
                    <a:pt x="106957" y="60000"/>
                  </a:lnTo>
                  <a:lnTo>
                    <a:pt x="90340" y="42783"/>
                  </a:lnTo>
                  <a:lnTo>
                    <a:pt x="95921" y="42783"/>
                  </a:lnTo>
                  <a:lnTo>
                    <a:pt x="95921" y="42783"/>
                  </a:lnTo>
                  <a:cubicBezTo>
                    <a:pt x="87358" y="27416"/>
                    <a:pt x="68572" y="19475"/>
                    <a:pt x="50448" y="23561"/>
                  </a:cubicBezTo>
                  <a:cubicBezTo>
                    <a:pt x="32324" y="27648"/>
                    <a:pt x="19565" y="42702"/>
                    <a:pt x="19565" y="60000"/>
                  </a:cubicBezTo>
                  <a:close/>
                </a:path>
              </a:pathLst>
            </a:custGeom>
            <a:solidFill>
              <a:srgbClr val="BACCCC"/>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5" name="Google Shape;355;p3"/>
          <p:cNvSpPr txBox="1"/>
          <p:nvPr/>
        </p:nvSpPr>
        <p:spPr>
          <a:xfrm>
            <a:off x="1176500" y="1138100"/>
            <a:ext cx="6231000" cy="324300"/>
          </a:xfrm>
          <a:prstGeom prst="rect">
            <a:avLst/>
          </a:prstGeom>
          <a:solidFill>
            <a:srgbClr val="00A595"/>
          </a:solidFill>
          <a:ln>
            <a:noFill/>
          </a:ln>
        </p:spPr>
        <p:txBody>
          <a:bodyPr anchorCtr="0" anchor="ctr" bIns="45700" lIns="91425" spcFirstLastPara="1" rIns="91425" wrap="square" tIns="45700">
            <a:noAutofit/>
          </a:bodyPr>
          <a:lstStyle/>
          <a:p>
            <a:pPr indent="0" lvl="0" marL="0" marR="0" rtl="0" algn="l">
              <a:lnSpc>
                <a:spcPct val="115000"/>
              </a:lnSpc>
              <a:spcBef>
                <a:spcPts val="0"/>
              </a:spcBef>
              <a:spcAft>
                <a:spcPts val="0"/>
              </a:spcAft>
              <a:buClr>
                <a:srgbClr val="FFFFFF"/>
              </a:buClr>
              <a:buSzPts val="1400"/>
              <a:buFont typeface="Roboto"/>
              <a:buNone/>
            </a:pPr>
            <a:r>
              <a:rPr b="1" lang="en">
                <a:solidFill>
                  <a:schemeClr val="lt1"/>
                </a:solidFill>
                <a:latin typeface="Calibri"/>
                <a:ea typeface="Calibri"/>
                <a:cs typeface="Calibri"/>
                <a:sym typeface="Calibri"/>
              </a:rPr>
              <a:t>Offer different approaches to the challenge of discovering natural groups in data</a:t>
            </a:r>
            <a:endParaRPr b="1" i="0" sz="1600" u="none" cap="none" strike="noStrike">
              <a:solidFill>
                <a:schemeClr val="lt1"/>
              </a:solidFill>
            </a:endParaRPr>
          </a:p>
        </p:txBody>
      </p:sp>
      <p:pic>
        <p:nvPicPr>
          <p:cNvPr id="356" name="Google Shape;356;p3"/>
          <p:cNvPicPr preferRelativeResize="0"/>
          <p:nvPr/>
        </p:nvPicPr>
        <p:blipFill>
          <a:blip r:embed="rId3">
            <a:alphaModFix/>
          </a:blip>
          <a:stretch>
            <a:fillRect/>
          </a:stretch>
        </p:blipFill>
        <p:spPr>
          <a:xfrm>
            <a:off x="511613" y="2328925"/>
            <a:ext cx="1976125" cy="1473675"/>
          </a:xfrm>
          <a:prstGeom prst="rect">
            <a:avLst/>
          </a:prstGeom>
          <a:noFill/>
          <a:ln>
            <a:noFill/>
          </a:ln>
        </p:spPr>
      </p:pic>
      <p:sp>
        <p:nvSpPr>
          <p:cNvPr id="357" name="Google Shape;357;p3"/>
          <p:cNvSpPr txBox="1"/>
          <p:nvPr/>
        </p:nvSpPr>
        <p:spPr>
          <a:xfrm>
            <a:off x="547038" y="2696313"/>
            <a:ext cx="19407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300">
                <a:solidFill>
                  <a:srgbClr val="00695C"/>
                </a:solidFill>
                <a:latin typeface="Calibri"/>
                <a:ea typeface="Calibri"/>
                <a:cs typeface="Calibri"/>
                <a:sym typeface="Calibri"/>
              </a:rPr>
              <a:t>H</a:t>
            </a:r>
            <a:r>
              <a:rPr b="1" i="1" lang="en" sz="1300">
                <a:solidFill>
                  <a:srgbClr val="00695C"/>
                </a:solidFill>
                <a:latin typeface="Calibri"/>
                <a:ea typeface="Calibri"/>
                <a:cs typeface="Calibri"/>
                <a:sym typeface="Calibri"/>
              </a:rPr>
              <a:t>ave limitations in meeting their robustness and quality for clustering</a:t>
            </a:r>
            <a:endParaRPr b="1" i="1" sz="1500">
              <a:solidFill>
                <a:srgbClr val="00695C"/>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
          <p:cNvSpPr txBox="1"/>
          <p:nvPr>
            <p:ph type="title"/>
          </p:nvPr>
        </p:nvSpPr>
        <p:spPr>
          <a:xfrm>
            <a:off x="1313025" y="589350"/>
            <a:ext cx="7030500" cy="99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aven Pro"/>
              <a:buNone/>
            </a:pPr>
            <a:r>
              <a:rPr b="1" i="0" lang="en" sz="2800" u="none" cap="none" strike="noStrike">
                <a:solidFill>
                  <a:schemeClr val="dk2"/>
                </a:solidFill>
                <a:latin typeface="Maven Pro"/>
                <a:ea typeface="Maven Pro"/>
                <a:cs typeface="Maven Pro"/>
                <a:sym typeface="Maven Pro"/>
              </a:rPr>
              <a:t>Project </a:t>
            </a:r>
            <a:r>
              <a:rPr lang="en"/>
              <a:t>P</a:t>
            </a:r>
            <a:r>
              <a:rPr b="1" i="0" lang="en" sz="2800" u="none" cap="none" strike="noStrike">
                <a:solidFill>
                  <a:schemeClr val="dk2"/>
                </a:solidFill>
                <a:latin typeface="Maven Pro"/>
                <a:ea typeface="Maven Pro"/>
                <a:cs typeface="Maven Pro"/>
                <a:sym typeface="Maven Pro"/>
              </a:rPr>
              <a:t>urposes</a:t>
            </a:r>
            <a:endParaRPr b="1" i="0" sz="2800" u="none" cap="none" strike="noStrike">
              <a:solidFill>
                <a:schemeClr val="dk2"/>
              </a:solidFill>
              <a:latin typeface="Maven Pro"/>
              <a:ea typeface="Maven Pro"/>
              <a:cs typeface="Maven Pro"/>
              <a:sym typeface="Maven Pro"/>
            </a:endParaRPr>
          </a:p>
          <a:p>
            <a:pPr indent="0" lvl="0" marL="0" rtl="0" algn="l">
              <a:lnSpc>
                <a:spcPct val="115000"/>
              </a:lnSpc>
              <a:spcBef>
                <a:spcPts val="0"/>
              </a:spcBef>
              <a:spcAft>
                <a:spcPts val="0"/>
              </a:spcAft>
              <a:buClr>
                <a:srgbClr val="FFFFFF"/>
              </a:buClr>
              <a:buSzPts val="1400"/>
              <a:buFont typeface="Roboto"/>
              <a:buNone/>
            </a:pPr>
            <a:r>
              <a:rPr lang="en" sz="1400">
                <a:solidFill>
                  <a:schemeClr val="lt1"/>
                </a:solidFill>
                <a:latin typeface="Calibri"/>
                <a:ea typeface="Calibri"/>
                <a:cs typeface="Calibri"/>
                <a:sym typeface="Calibri"/>
              </a:rPr>
              <a:t>Offer Offer different approaches to the challenge of discovering natural groups in data</a:t>
            </a:r>
            <a:endParaRPr sz="1600">
              <a:solidFill>
                <a:schemeClr val="lt1"/>
              </a:solidFill>
              <a:latin typeface="Arial"/>
              <a:ea typeface="Arial"/>
              <a:cs typeface="Arial"/>
              <a:sym typeface="Arial"/>
            </a:endParaRPr>
          </a:p>
          <a:p>
            <a:pPr indent="0" lvl="0" marL="0" rtl="0" algn="l">
              <a:lnSpc>
                <a:spcPct val="115000"/>
              </a:lnSpc>
              <a:spcBef>
                <a:spcPts val="0"/>
              </a:spcBef>
              <a:spcAft>
                <a:spcPts val="0"/>
              </a:spcAft>
              <a:buClr>
                <a:srgbClr val="FFFFFF"/>
              </a:buClr>
              <a:buSzPts val="1400"/>
              <a:buFont typeface="Roboto"/>
              <a:buNone/>
            </a:pPr>
            <a:r>
              <a:rPr lang="en" sz="1400">
                <a:solidFill>
                  <a:schemeClr val="lt1"/>
                </a:solidFill>
                <a:latin typeface="Calibri"/>
                <a:ea typeface="Calibri"/>
                <a:cs typeface="Calibri"/>
                <a:sym typeface="Calibri"/>
              </a:rPr>
              <a:t>approaches to the challenge of discovering natural groups in ddifferent approaches to the challenge of discovering natural groups in data</a:t>
            </a:r>
            <a:endParaRPr sz="1600">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1400"/>
              <a:buFont typeface="Maven Pro"/>
              <a:buNone/>
            </a:pPr>
            <a:r>
              <a:t/>
            </a:r>
            <a:endParaRPr/>
          </a:p>
        </p:txBody>
      </p:sp>
      <p:grpSp>
        <p:nvGrpSpPr>
          <p:cNvPr id="363" name="Google Shape;363;p4"/>
          <p:cNvGrpSpPr/>
          <p:nvPr/>
        </p:nvGrpSpPr>
        <p:grpSpPr>
          <a:xfrm>
            <a:off x="3396187" y="2046869"/>
            <a:ext cx="2174239" cy="1808633"/>
            <a:chOff x="2834043" y="1687411"/>
            <a:chExt cx="1649400" cy="1769700"/>
          </a:xfrm>
        </p:grpSpPr>
        <p:sp>
          <p:nvSpPr>
            <p:cNvPr id="364" name="Google Shape;364;p4"/>
            <p:cNvSpPr/>
            <p:nvPr/>
          </p:nvSpPr>
          <p:spPr>
            <a:xfrm flipH="1" rot="10800000">
              <a:off x="2834043" y="1687411"/>
              <a:ext cx="1649400" cy="1769700"/>
            </a:xfrm>
            <a:prstGeom prst="snip1Rect">
              <a:avLst>
                <a:gd fmla="val 0" name="adj"/>
              </a:avLst>
            </a:prstGeom>
            <a:solidFill>
              <a:srgbClr val="009688">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4"/>
            <p:cNvSpPr txBox="1"/>
            <p:nvPr/>
          </p:nvSpPr>
          <p:spPr>
            <a:xfrm>
              <a:off x="2966450" y="1795520"/>
              <a:ext cx="1383000" cy="1476000"/>
            </a:xfrm>
            <a:prstGeom prst="rect">
              <a:avLst/>
            </a:prstGeom>
            <a:solidFill>
              <a:srgbClr val="009688">
                <a:alpha val="40000"/>
              </a:srgbClr>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b="0" i="0" lang="en" sz="1400" u="none" cap="none" strike="noStrike">
                  <a:solidFill>
                    <a:srgbClr val="000000"/>
                  </a:solidFill>
                  <a:latin typeface="Arial"/>
                  <a:ea typeface="Arial"/>
                  <a:cs typeface="Arial"/>
                  <a:sym typeface="Arial"/>
                </a:rPr>
                <a:t> </a:t>
              </a:r>
              <a:r>
                <a:rPr b="1" i="0" lang="en" sz="1600" u="none" cap="none" strike="noStrike">
                  <a:solidFill>
                    <a:schemeClr val="lt1"/>
                  </a:solidFill>
                  <a:latin typeface="Arial"/>
                  <a:ea typeface="Arial"/>
                  <a:cs typeface="Arial"/>
                  <a:sym typeface="Arial"/>
                </a:rPr>
                <a:t>K-means clustering</a:t>
              </a:r>
              <a:endParaRPr b="1" i="0" sz="1600" u="none" cap="none" strike="noStrike">
                <a:solidFill>
                  <a:schemeClr val="lt1"/>
                </a:solidFill>
                <a:latin typeface="Arial"/>
                <a:ea typeface="Arial"/>
                <a:cs typeface="Arial"/>
                <a:sym typeface="Arial"/>
              </a:endParaRPr>
            </a:p>
          </p:txBody>
        </p:sp>
      </p:grpSp>
      <p:grpSp>
        <p:nvGrpSpPr>
          <p:cNvPr id="366" name="Google Shape;366;p4"/>
          <p:cNvGrpSpPr/>
          <p:nvPr/>
        </p:nvGrpSpPr>
        <p:grpSpPr>
          <a:xfrm>
            <a:off x="877720" y="2066757"/>
            <a:ext cx="2174239" cy="1785804"/>
            <a:chOff x="1004625" y="1686400"/>
            <a:chExt cx="1649400" cy="1769700"/>
          </a:xfrm>
        </p:grpSpPr>
        <p:sp>
          <p:nvSpPr>
            <p:cNvPr id="367" name="Google Shape;367;p4"/>
            <p:cNvSpPr/>
            <p:nvPr/>
          </p:nvSpPr>
          <p:spPr>
            <a:xfrm flipH="1">
              <a:off x="1004625" y="1686400"/>
              <a:ext cx="1649400" cy="1769700"/>
            </a:xfrm>
            <a:prstGeom prst="snip1Rect">
              <a:avLst>
                <a:gd fmla="val 0" name="adj"/>
              </a:avLst>
            </a:prstGeom>
            <a:solidFill>
              <a:srgbClr val="009688">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4"/>
            <p:cNvSpPr txBox="1"/>
            <p:nvPr/>
          </p:nvSpPr>
          <p:spPr>
            <a:xfrm>
              <a:off x="1138475" y="1795520"/>
              <a:ext cx="1383000" cy="1476000"/>
            </a:xfrm>
            <a:prstGeom prst="rect">
              <a:avLst/>
            </a:prstGeom>
            <a:solidFill>
              <a:srgbClr val="009688">
                <a:alpha val="40000"/>
              </a:srgbClr>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b="1" i="0" lang="en" sz="1600" u="none" cap="none" strike="noStrike">
                  <a:solidFill>
                    <a:schemeClr val="lt1"/>
                  </a:solidFill>
                  <a:latin typeface="Arial"/>
                  <a:ea typeface="Arial"/>
                  <a:cs typeface="Arial"/>
                  <a:sym typeface="Arial"/>
                </a:rPr>
                <a:t>Kruskal's algorithm clustering</a:t>
              </a:r>
              <a:endParaRPr b="1" i="0" sz="1600" u="none" cap="none" strike="noStrike">
                <a:solidFill>
                  <a:schemeClr val="lt1"/>
                </a:solidFill>
                <a:latin typeface="Arial"/>
                <a:ea typeface="Arial"/>
                <a:cs typeface="Arial"/>
                <a:sym typeface="Arial"/>
              </a:endParaRPr>
            </a:p>
          </p:txBody>
        </p:sp>
      </p:grpSp>
      <p:sp>
        <p:nvSpPr>
          <p:cNvPr id="369" name="Google Shape;369;p4"/>
          <p:cNvSpPr txBox="1"/>
          <p:nvPr/>
        </p:nvSpPr>
        <p:spPr>
          <a:xfrm>
            <a:off x="5672275" y="1608025"/>
            <a:ext cx="3037200" cy="289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1" i="1" sz="1600">
              <a:solidFill>
                <a:srgbClr val="00A595"/>
              </a:solidFill>
            </a:endParaRPr>
          </a:p>
          <a:p>
            <a:pPr indent="0" lvl="0" marL="0" marR="0" rtl="0" algn="l">
              <a:lnSpc>
                <a:spcPct val="100000"/>
              </a:lnSpc>
              <a:spcBef>
                <a:spcPts val="0"/>
              </a:spcBef>
              <a:spcAft>
                <a:spcPts val="0"/>
              </a:spcAft>
              <a:buClr>
                <a:srgbClr val="000000"/>
              </a:buClr>
              <a:buSzPts val="1600"/>
              <a:buFont typeface="Arial"/>
              <a:buNone/>
            </a:pPr>
            <a:r>
              <a:t/>
            </a:r>
            <a:endParaRPr b="1" sz="1500">
              <a:solidFill>
                <a:srgbClr val="00695C"/>
              </a:solidFill>
            </a:endParaRPr>
          </a:p>
          <a:p>
            <a:pPr indent="-323850" lvl="0" marL="457200" marR="0" rtl="0" algn="l">
              <a:lnSpc>
                <a:spcPct val="100000"/>
              </a:lnSpc>
              <a:spcBef>
                <a:spcPts val="0"/>
              </a:spcBef>
              <a:spcAft>
                <a:spcPts val="0"/>
              </a:spcAft>
              <a:buClr>
                <a:srgbClr val="00695C"/>
              </a:buClr>
              <a:buSzPts val="1500"/>
              <a:buChar char="●"/>
            </a:pPr>
            <a:r>
              <a:rPr b="1" i="0" lang="en" sz="1500" u="none" cap="none" strike="noStrike">
                <a:solidFill>
                  <a:srgbClr val="00695C"/>
                </a:solidFill>
              </a:rPr>
              <a:t>How the two algorithms work?</a:t>
            </a:r>
            <a:endParaRPr b="1" i="0" sz="1500" u="none" cap="none" strike="noStrike">
              <a:solidFill>
                <a:srgbClr val="00695C"/>
              </a:solidFill>
            </a:endParaRPr>
          </a:p>
          <a:p>
            <a:pPr indent="0" lvl="0" marL="457200" marR="0" rtl="0" algn="l">
              <a:lnSpc>
                <a:spcPct val="100000"/>
              </a:lnSpc>
              <a:spcBef>
                <a:spcPts val="0"/>
              </a:spcBef>
              <a:spcAft>
                <a:spcPts val="0"/>
              </a:spcAft>
              <a:buNone/>
            </a:pPr>
            <a:r>
              <a:t/>
            </a:r>
            <a:endParaRPr b="1" sz="1500">
              <a:solidFill>
                <a:srgbClr val="00695C"/>
              </a:solidFill>
            </a:endParaRPr>
          </a:p>
          <a:p>
            <a:pPr indent="-323850" lvl="0" marL="457200" marR="0" rtl="0" algn="l">
              <a:lnSpc>
                <a:spcPct val="100000"/>
              </a:lnSpc>
              <a:spcBef>
                <a:spcPts val="0"/>
              </a:spcBef>
              <a:spcAft>
                <a:spcPts val="0"/>
              </a:spcAft>
              <a:buClr>
                <a:srgbClr val="00695C"/>
              </a:buClr>
              <a:buSzPts val="1500"/>
              <a:buChar char="●"/>
            </a:pPr>
            <a:r>
              <a:rPr b="1" i="0" lang="en" sz="1500" u="none" cap="none" strike="noStrike">
                <a:solidFill>
                  <a:srgbClr val="00695C"/>
                </a:solidFill>
              </a:rPr>
              <a:t>Performance evaluation</a:t>
            </a:r>
            <a:endParaRPr b="1" i="0" sz="1500" u="none" cap="none" strike="noStrike">
              <a:solidFill>
                <a:srgbClr val="00695C"/>
              </a:solidFill>
            </a:endParaRPr>
          </a:p>
          <a:p>
            <a:pPr indent="0" lvl="0" marL="0" marR="0" rtl="0" algn="l">
              <a:lnSpc>
                <a:spcPct val="100000"/>
              </a:lnSpc>
              <a:spcBef>
                <a:spcPts val="0"/>
              </a:spcBef>
              <a:spcAft>
                <a:spcPts val="0"/>
              </a:spcAft>
              <a:buNone/>
            </a:pPr>
            <a:r>
              <a:t/>
            </a:r>
            <a:endParaRPr b="1" i="0" sz="1500" u="none" cap="none" strike="noStrike">
              <a:solidFill>
                <a:srgbClr val="00695C"/>
              </a:solidFill>
            </a:endParaRPr>
          </a:p>
          <a:p>
            <a:pPr indent="0" lvl="0" marL="457200" marR="0" rtl="0" algn="l">
              <a:lnSpc>
                <a:spcPct val="100000"/>
              </a:lnSpc>
              <a:spcBef>
                <a:spcPts val="0"/>
              </a:spcBef>
              <a:spcAft>
                <a:spcPts val="0"/>
              </a:spcAft>
              <a:buNone/>
            </a:pPr>
            <a:r>
              <a:t/>
            </a:r>
            <a:endParaRPr b="1" sz="1500">
              <a:solidFill>
                <a:srgbClr val="00695C"/>
              </a:solidFill>
            </a:endParaRPr>
          </a:p>
          <a:p>
            <a:pPr indent="-323850" lvl="0" marL="457200" marR="0" rtl="0" algn="l">
              <a:lnSpc>
                <a:spcPct val="100000"/>
              </a:lnSpc>
              <a:spcBef>
                <a:spcPts val="0"/>
              </a:spcBef>
              <a:spcAft>
                <a:spcPts val="0"/>
              </a:spcAft>
              <a:buClr>
                <a:srgbClr val="00695C"/>
              </a:buClr>
              <a:buSzPts val="1500"/>
              <a:buChar char="●"/>
            </a:pPr>
            <a:r>
              <a:rPr b="1" i="0" lang="en" sz="1500" u="none" cap="none" strike="noStrike">
                <a:solidFill>
                  <a:srgbClr val="00695C"/>
                </a:solidFill>
              </a:rPr>
              <a:t>Improvement</a:t>
            </a:r>
            <a:endParaRPr b="1" i="0" sz="1500" u="none" cap="none" strike="noStrike">
              <a:solidFill>
                <a:srgbClr val="00695C"/>
              </a:solidFill>
            </a:endParaRPr>
          </a:p>
        </p:txBody>
      </p:sp>
      <p:sp>
        <p:nvSpPr>
          <p:cNvPr id="370" name="Google Shape;370;p4"/>
          <p:cNvSpPr txBox="1"/>
          <p:nvPr/>
        </p:nvSpPr>
        <p:spPr>
          <a:xfrm>
            <a:off x="5877650" y="1280075"/>
            <a:ext cx="2174100" cy="378600"/>
          </a:xfrm>
          <a:prstGeom prst="rect">
            <a:avLst/>
          </a:prstGeom>
          <a:solidFill>
            <a:srgbClr val="00A595"/>
          </a:solidFill>
          <a:ln>
            <a:noFill/>
          </a:ln>
        </p:spPr>
        <p:txBody>
          <a:bodyPr anchorCtr="0" anchor="ctr" bIns="45700" lIns="91425" spcFirstLastPara="1" rIns="91425" wrap="square" tIns="45700">
            <a:noAutofit/>
          </a:bodyPr>
          <a:lstStyle/>
          <a:p>
            <a:pPr indent="0" lvl="0" marL="0" marR="0" rtl="0" algn="l">
              <a:lnSpc>
                <a:spcPct val="115000"/>
              </a:lnSpc>
              <a:spcBef>
                <a:spcPts val="0"/>
              </a:spcBef>
              <a:spcAft>
                <a:spcPts val="0"/>
              </a:spcAft>
              <a:buClr>
                <a:srgbClr val="FFFFFF"/>
              </a:buClr>
              <a:buSzPts val="1400"/>
              <a:buFont typeface="Roboto"/>
              <a:buNone/>
            </a:pPr>
            <a:r>
              <a:rPr b="1" i="1" lang="en" sz="1500">
                <a:solidFill>
                  <a:schemeClr val="lt1"/>
                </a:solidFill>
              </a:rPr>
              <a:t>How we explore:</a:t>
            </a:r>
            <a:endParaRPr b="1" i="1" sz="1500" u="none" cap="none" strike="noStrike">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g1229b7e0459_0_5"/>
          <p:cNvSpPr txBox="1"/>
          <p:nvPr>
            <p:ph type="title"/>
          </p:nvPr>
        </p:nvSpPr>
        <p:spPr>
          <a:xfrm>
            <a:off x="1282750" y="525725"/>
            <a:ext cx="7030500" cy="99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aven Pro"/>
              <a:buNone/>
            </a:pPr>
            <a:r>
              <a:rPr lang="en"/>
              <a:t>Dataset</a:t>
            </a:r>
            <a:endParaRPr/>
          </a:p>
        </p:txBody>
      </p:sp>
      <p:sp>
        <p:nvSpPr>
          <p:cNvPr id="376" name="Google Shape;376;g1229b7e0459_0_5"/>
          <p:cNvSpPr txBox="1"/>
          <p:nvPr/>
        </p:nvSpPr>
        <p:spPr>
          <a:xfrm>
            <a:off x="4919000" y="1901325"/>
            <a:ext cx="4032000" cy="290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Nunito"/>
              <a:buNone/>
            </a:pPr>
            <a:r>
              <a:t/>
            </a:r>
            <a:endParaRPr b="0" i="0" sz="1400" u="none" cap="none" strike="noStrike">
              <a:solidFill>
                <a:srgbClr val="000000"/>
              </a:solidFill>
              <a:latin typeface="Arial"/>
              <a:ea typeface="Arial"/>
              <a:cs typeface="Arial"/>
              <a:sym typeface="Arial"/>
            </a:endParaRPr>
          </a:p>
        </p:txBody>
      </p:sp>
      <p:pic>
        <p:nvPicPr>
          <p:cNvPr id="377" name="Google Shape;377;g1229b7e0459_0_5"/>
          <p:cNvPicPr preferRelativeResize="0"/>
          <p:nvPr/>
        </p:nvPicPr>
        <p:blipFill rotWithShape="1">
          <a:blip r:embed="rId3">
            <a:alphaModFix/>
          </a:blip>
          <a:srcRect b="8249" l="0" r="3428" t="9580"/>
          <a:stretch/>
        </p:blipFill>
        <p:spPr>
          <a:xfrm>
            <a:off x="1251575" y="1251550"/>
            <a:ext cx="2971650" cy="1825275"/>
          </a:xfrm>
          <a:prstGeom prst="rect">
            <a:avLst/>
          </a:prstGeom>
          <a:noFill/>
          <a:ln>
            <a:noFill/>
          </a:ln>
        </p:spPr>
      </p:pic>
      <p:pic>
        <p:nvPicPr>
          <p:cNvPr id="378" name="Google Shape;378;g1229b7e0459_0_5"/>
          <p:cNvPicPr preferRelativeResize="0"/>
          <p:nvPr/>
        </p:nvPicPr>
        <p:blipFill rotWithShape="1">
          <a:blip r:embed="rId4">
            <a:alphaModFix/>
          </a:blip>
          <a:srcRect b="8592" l="1460" r="3717" t="9412"/>
          <a:stretch/>
        </p:blipFill>
        <p:spPr>
          <a:xfrm>
            <a:off x="4506650" y="1251550"/>
            <a:ext cx="3021200" cy="1825275"/>
          </a:xfrm>
          <a:prstGeom prst="rect">
            <a:avLst/>
          </a:prstGeom>
          <a:noFill/>
          <a:ln>
            <a:noFill/>
          </a:ln>
        </p:spPr>
      </p:pic>
      <p:pic>
        <p:nvPicPr>
          <p:cNvPr id="379" name="Google Shape;379;g1229b7e0459_0_5"/>
          <p:cNvPicPr preferRelativeResize="0"/>
          <p:nvPr/>
        </p:nvPicPr>
        <p:blipFill rotWithShape="1">
          <a:blip r:embed="rId5">
            <a:alphaModFix/>
          </a:blip>
          <a:srcRect b="8972" l="3409" r="4441" t="10264"/>
          <a:stretch/>
        </p:blipFill>
        <p:spPr>
          <a:xfrm>
            <a:off x="1379375" y="3158500"/>
            <a:ext cx="2806025" cy="1873025"/>
          </a:xfrm>
          <a:prstGeom prst="rect">
            <a:avLst/>
          </a:prstGeom>
          <a:noFill/>
          <a:ln>
            <a:noFill/>
          </a:ln>
        </p:spPr>
      </p:pic>
      <p:pic>
        <p:nvPicPr>
          <p:cNvPr id="380" name="Google Shape;380;g1229b7e0459_0_5"/>
          <p:cNvPicPr preferRelativeResize="0"/>
          <p:nvPr/>
        </p:nvPicPr>
        <p:blipFill rotWithShape="1">
          <a:blip r:embed="rId6">
            <a:alphaModFix/>
          </a:blip>
          <a:srcRect b="8395" l="2736" r="4798" t="9300"/>
          <a:stretch/>
        </p:blipFill>
        <p:spPr>
          <a:xfrm>
            <a:off x="4657125" y="3122075"/>
            <a:ext cx="2834450" cy="1937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g126937deceb_0_25"/>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aven Pro"/>
              <a:buNone/>
            </a:pPr>
            <a:r>
              <a:rPr lang="en"/>
              <a:t>Agenda</a:t>
            </a:r>
            <a:r>
              <a:rPr lang="en" sz="1400">
                <a:solidFill>
                  <a:schemeClr val="lt1"/>
                </a:solidFill>
                <a:latin typeface="Calibri"/>
                <a:ea typeface="Calibri"/>
                <a:cs typeface="Calibri"/>
                <a:sym typeface="Calibri"/>
              </a:rPr>
              <a:t>c</a:t>
            </a:r>
            <a:endParaRPr/>
          </a:p>
        </p:txBody>
      </p:sp>
      <p:sp>
        <p:nvSpPr>
          <p:cNvPr id="386" name="Google Shape;386;g126937deceb_0_25"/>
          <p:cNvSpPr txBox="1"/>
          <p:nvPr/>
        </p:nvSpPr>
        <p:spPr>
          <a:xfrm>
            <a:off x="2753450" y="1508675"/>
            <a:ext cx="5276100" cy="458400"/>
          </a:xfrm>
          <a:prstGeom prst="rect">
            <a:avLst/>
          </a:prstGeom>
          <a:solidFill>
            <a:srgbClr val="D0E0E3"/>
          </a:solidFill>
          <a:ln>
            <a:noFill/>
          </a:ln>
        </p:spPr>
        <p:txBody>
          <a:bodyPr anchorCtr="0" anchor="ctr" bIns="45700" lIns="91425" spcFirstLastPara="1" rIns="91425" wrap="square" tIns="45700">
            <a:noAutofit/>
          </a:bodyPr>
          <a:lstStyle/>
          <a:p>
            <a:pPr indent="0" lvl="0" marL="0" marR="0" rtl="0" algn="l">
              <a:lnSpc>
                <a:spcPct val="115000"/>
              </a:lnSpc>
              <a:spcBef>
                <a:spcPts val="0"/>
              </a:spcBef>
              <a:spcAft>
                <a:spcPts val="0"/>
              </a:spcAft>
              <a:buClr>
                <a:srgbClr val="FFFFFF"/>
              </a:buClr>
              <a:buSzPts val="1400"/>
              <a:buFont typeface="Roboto"/>
              <a:buNone/>
            </a:pPr>
            <a:r>
              <a:rPr b="1" lang="en" sz="1500">
                <a:solidFill>
                  <a:schemeClr val="lt1"/>
                </a:solidFill>
              </a:rPr>
              <a:t>Project introduction</a:t>
            </a:r>
            <a:endParaRPr b="1" sz="1500">
              <a:solidFill>
                <a:schemeClr val="lt1"/>
              </a:solidFill>
            </a:endParaRPr>
          </a:p>
        </p:txBody>
      </p:sp>
      <p:sp>
        <p:nvSpPr>
          <p:cNvPr id="387" name="Google Shape;387;g126937deceb_0_25"/>
          <p:cNvSpPr txBox="1"/>
          <p:nvPr/>
        </p:nvSpPr>
        <p:spPr>
          <a:xfrm>
            <a:off x="2753450" y="2080175"/>
            <a:ext cx="5276100" cy="458400"/>
          </a:xfrm>
          <a:prstGeom prst="rect">
            <a:avLst/>
          </a:prstGeom>
          <a:solidFill>
            <a:srgbClr val="00A595"/>
          </a:solidFill>
          <a:ln>
            <a:noFill/>
          </a:ln>
        </p:spPr>
        <p:txBody>
          <a:bodyPr anchorCtr="0" anchor="ctr" bIns="45700" lIns="91425" spcFirstLastPara="1" rIns="91425" wrap="square" tIns="45700">
            <a:noAutofit/>
          </a:bodyPr>
          <a:lstStyle/>
          <a:p>
            <a:pPr indent="0" lvl="0" marL="0" marR="0" rtl="0" algn="l">
              <a:lnSpc>
                <a:spcPct val="115000"/>
              </a:lnSpc>
              <a:spcBef>
                <a:spcPts val="0"/>
              </a:spcBef>
              <a:spcAft>
                <a:spcPts val="0"/>
              </a:spcAft>
              <a:buClr>
                <a:srgbClr val="FFFFFF"/>
              </a:buClr>
              <a:buSzPts val="1400"/>
              <a:buFont typeface="Roboto"/>
              <a:buNone/>
            </a:pPr>
            <a:r>
              <a:rPr b="1" lang="en" sz="1500">
                <a:solidFill>
                  <a:schemeClr val="lt1"/>
                </a:solidFill>
              </a:rPr>
              <a:t>The clustering </a:t>
            </a:r>
            <a:r>
              <a:rPr b="1" lang="en" sz="1500">
                <a:solidFill>
                  <a:schemeClr val="lt1"/>
                </a:solidFill>
              </a:rPr>
              <a:t>approach</a:t>
            </a:r>
            <a:r>
              <a:rPr b="1" lang="en" sz="1500">
                <a:solidFill>
                  <a:schemeClr val="lt1"/>
                </a:solidFill>
              </a:rPr>
              <a:t> based on Kruskal’s algorithm</a:t>
            </a:r>
            <a:endParaRPr b="1" sz="1500">
              <a:solidFill>
                <a:schemeClr val="lt1"/>
              </a:solidFill>
            </a:endParaRPr>
          </a:p>
        </p:txBody>
      </p:sp>
      <p:sp>
        <p:nvSpPr>
          <p:cNvPr id="388" name="Google Shape;388;g126937deceb_0_25"/>
          <p:cNvSpPr txBox="1"/>
          <p:nvPr/>
        </p:nvSpPr>
        <p:spPr>
          <a:xfrm>
            <a:off x="2753450" y="2651675"/>
            <a:ext cx="5276100" cy="458400"/>
          </a:xfrm>
          <a:prstGeom prst="rect">
            <a:avLst/>
          </a:prstGeom>
          <a:solidFill>
            <a:srgbClr val="D0E0E3"/>
          </a:solidFill>
          <a:ln>
            <a:noFill/>
          </a:ln>
        </p:spPr>
        <p:txBody>
          <a:bodyPr anchorCtr="0" anchor="ctr" bIns="45700" lIns="91425" spcFirstLastPara="1" rIns="91425" wrap="square" tIns="45700">
            <a:noAutofit/>
          </a:bodyPr>
          <a:lstStyle/>
          <a:p>
            <a:pPr indent="0" lvl="0" marL="0" marR="0" rtl="0" algn="l">
              <a:lnSpc>
                <a:spcPct val="115000"/>
              </a:lnSpc>
              <a:spcBef>
                <a:spcPts val="0"/>
              </a:spcBef>
              <a:spcAft>
                <a:spcPts val="0"/>
              </a:spcAft>
              <a:buClr>
                <a:srgbClr val="FFFFFF"/>
              </a:buClr>
              <a:buSzPts val="1400"/>
              <a:buFont typeface="Roboto"/>
              <a:buNone/>
            </a:pPr>
            <a:r>
              <a:rPr b="1" lang="en" sz="1500">
                <a:solidFill>
                  <a:schemeClr val="lt1"/>
                </a:solidFill>
              </a:rPr>
              <a:t>The K-means clustering </a:t>
            </a:r>
            <a:endParaRPr b="1" sz="1500">
              <a:solidFill>
                <a:schemeClr val="lt1"/>
              </a:solidFill>
            </a:endParaRPr>
          </a:p>
        </p:txBody>
      </p:sp>
      <p:sp>
        <p:nvSpPr>
          <p:cNvPr id="389" name="Google Shape;389;g126937deceb_0_25"/>
          <p:cNvSpPr txBox="1"/>
          <p:nvPr/>
        </p:nvSpPr>
        <p:spPr>
          <a:xfrm>
            <a:off x="2753450" y="3223175"/>
            <a:ext cx="5276100" cy="458400"/>
          </a:xfrm>
          <a:prstGeom prst="rect">
            <a:avLst/>
          </a:prstGeom>
          <a:solidFill>
            <a:srgbClr val="D0E0E3"/>
          </a:solidFill>
          <a:ln>
            <a:noFill/>
          </a:ln>
        </p:spPr>
        <p:txBody>
          <a:bodyPr anchorCtr="0" anchor="ctr" bIns="45700" lIns="91425" spcFirstLastPara="1" rIns="91425" wrap="square" tIns="45700">
            <a:noAutofit/>
          </a:bodyPr>
          <a:lstStyle/>
          <a:p>
            <a:pPr indent="0" lvl="0" marL="0" marR="0" rtl="0" algn="l">
              <a:lnSpc>
                <a:spcPct val="115000"/>
              </a:lnSpc>
              <a:spcBef>
                <a:spcPts val="0"/>
              </a:spcBef>
              <a:spcAft>
                <a:spcPts val="0"/>
              </a:spcAft>
              <a:buClr>
                <a:srgbClr val="FFFFFF"/>
              </a:buClr>
              <a:buSzPts val="1400"/>
              <a:buFont typeface="Roboto"/>
              <a:buNone/>
            </a:pPr>
            <a:r>
              <a:rPr b="1" lang="en" sz="1500">
                <a:solidFill>
                  <a:schemeClr val="lt1"/>
                </a:solidFill>
              </a:rPr>
              <a:t>The improvements to Kruskal’s algorithm clustering </a:t>
            </a:r>
            <a:endParaRPr b="1" sz="1500">
              <a:solidFill>
                <a:schemeClr val="lt1"/>
              </a:solidFill>
            </a:endParaRPr>
          </a:p>
        </p:txBody>
      </p:sp>
      <p:sp>
        <p:nvSpPr>
          <p:cNvPr id="390" name="Google Shape;390;g126937deceb_0_25"/>
          <p:cNvSpPr txBox="1"/>
          <p:nvPr/>
        </p:nvSpPr>
        <p:spPr>
          <a:xfrm>
            <a:off x="2753450" y="3794675"/>
            <a:ext cx="5276100" cy="458400"/>
          </a:xfrm>
          <a:prstGeom prst="rect">
            <a:avLst/>
          </a:prstGeom>
          <a:solidFill>
            <a:srgbClr val="D0E0E3"/>
          </a:solidFill>
          <a:ln>
            <a:noFill/>
          </a:ln>
        </p:spPr>
        <p:txBody>
          <a:bodyPr anchorCtr="0" anchor="ctr" bIns="45700" lIns="91425" spcFirstLastPara="1" rIns="91425" wrap="square" tIns="45700">
            <a:noAutofit/>
          </a:bodyPr>
          <a:lstStyle/>
          <a:p>
            <a:pPr indent="0" lvl="0" marL="0" marR="0" rtl="0" algn="l">
              <a:lnSpc>
                <a:spcPct val="115000"/>
              </a:lnSpc>
              <a:spcBef>
                <a:spcPts val="0"/>
              </a:spcBef>
              <a:spcAft>
                <a:spcPts val="0"/>
              </a:spcAft>
              <a:buClr>
                <a:srgbClr val="FFFFFF"/>
              </a:buClr>
              <a:buSzPts val="1400"/>
              <a:buFont typeface="Roboto"/>
              <a:buNone/>
            </a:pPr>
            <a:r>
              <a:rPr b="1" lang="en" sz="1500">
                <a:solidFill>
                  <a:schemeClr val="lt1"/>
                </a:solidFill>
              </a:rPr>
              <a:t>Conclusion </a:t>
            </a:r>
            <a:endParaRPr b="1" sz="15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g1229b7e0459_0_12"/>
          <p:cNvSpPr txBox="1"/>
          <p:nvPr>
            <p:ph type="title"/>
          </p:nvPr>
        </p:nvSpPr>
        <p:spPr>
          <a:xfrm>
            <a:off x="1303800" y="750975"/>
            <a:ext cx="3684300" cy="99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aven Pro"/>
              <a:buNone/>
            </a:pPr>
            <a:r>
              <a:rPr lang="en"/>
              <a:t>Kruskal’s Algorithm</a:t>
            </a:r>
            <a:endParaRPr/>
          </a:p>
        </p:txBody>
      </p:sp>
      <p:sp>
        <p:nvSpPr>
          <p:cNvPr id="396" name="Google Shape;396;g1229b7e0459_0_12"/>
          <p:cNvSpPr txBox="1"/>
          <p:nvPr/>
        </p:nvSpPr>
        <p:spPr>
          <a:xfrm>
            <a:off x="1041650" y="1826625"/>
            <a:ext cx="3465000" cy="320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397" name="Google Shape;397;g1229b7e0459_0_12"/>
          <p:cNvSpPr txBox="1"/>
          <p:nvPr/>
        </p:nvSpPr>
        <p:spPr>
          <a:xfrm>
            <a:off x="673475" y="1369125"/>
            <a:ext cx="4729200" cy="3386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200"/>
              </a:spcBef>
              <a:spcAft>
                <a:spcPts val="1200"/>
              </a:spcAft>
              <a:buNone/>
            </a:pPr>
            <a:r>
              <a:rPr lang="en" sz="1300">
                <a:latin typeface="Nunito"/>
                <a:ea typeface="Nunito"/>
                <a:cs typeface="Nunito"/>
                <a:sym typeface="Nunito"/>
              </a:rPr>
              <a:t>We have adapted what we learned from Kruskal’s algorithm into K-clustering algorithm. Each data point in K-clustering algorithm is a node with properties of parent and rank, and each node is a single cluster at the beginning. We maintain clusters as a set of connected components of a graph. After iteratively combining the clusters containing the two closest nodes by adding an edge between them, we will be able to draw the clusters in a forest-like way. The algorithm will stop when there are k clusters that k numbers are pre-selected by us. It will return the actual decimal numbers of the spacing of the clustering.</a:t>
            </a:r>
            <a:endParaRPr sz="1300">
              <a:latin typeface="Nunito"/>
              <a:ea typeface="Nunito"/>
              <a:cs typeface="Nunito"/>
              <a:sym typeface="Nunito"/>
            </a:endParaRPr>
          </a:p>
        </p:txBody>
      </p:sp>
      <p:pic>
        <p:nvPicPr>
          <p:cNvPr id="398" name="Google Shape;398;g1229b7e0459_0_12"/>
          <p:cNvPicPr preferRelativeResize="0"/>
          <p:nvPr/>
        </p:nvPicPr>
        <p:blipFill rotWithShape="1">
          <a:blip r:embed="rId3">
            <a:alphaModFix/>
          </a:blip>
          <a:srcRect b="8290" l="0" r="0" t="7964"/>
          <a:stretch/>
        </p:blipFill>
        <p:spPr>
          <a:xfrm>
            <a:off x="5720750" y="2724900"/>
            <a:ext cx="3263424" cy="2306625"/>
          </a:xfrm>
          <a:prstGeom prst="rect">
            <a:avLst/>
          </a:prstGeom>
          <a:noFill/>
          <a:ln>
            <a:noFill/>
          </a:ln>
        </p:spPr>
      </p:pic>
      <p:pic>
        <p:nvPicPr>
          <p:cNvPr id="399" name="Google Shape;399;g1229b7e0459_0_12"/>
          <p:cNvPicPr preferRelativeResize="0"/>
          <p:nvPr/>
        </p:nvPicPr>
        <p:blipFill rotWithShape="1">
          <a:blip r:embed="rId4">
            <a:alphaModFix/>
          </a:blip>
          <a:srcRect b="6896" l="0" r="0" t="9714"/>
          <a:stretch/>
        </p:blipFill>
        <p:spPr>
          <a:xfrm>
            <a:off x="5720750" y="560275"/>
            <a:ext cx="3127600" cy="2124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