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 id="2147483688" r:id="rId5"/>
    <p:sldMasterId id="214748368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6858000" cx="12192000"/>
  <p:notesSz cx="6858000" cy="9144000"/>
  <p:embeddedFontLst>
    <p:embeddedFont>
      <p:font typeface="Raleway ExtraBold"/>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0">
          <p15:clr>
            <a:srgbClr val="000000"/>
          </p15:clr>
        </p15:guide>
        <p15:guide id="2" pos="3840">
          <p15:clr>
            <a:srgbClr val="000000"/>
          </p15:clr>
        </p15:guide>
      </p15:sldGuideLst>
    </p:ext>
    <p:ext uri="{2D200454-40CA-4A62-9FC3-DE9A4176ACB9}">
      <p15:notesGuideLst>
        <p15:guide id="1" orient="horz" pos="284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0" orient="horz"/>
        <p:guide pos="3840"/>
      </p:guideLst>
    </p:cSldViewPr>
  </p:slideViewPr>
  <p:notesViewPr>
    <p:cSldViewPr snapToGrid="0">
      <p:cViewPr varScale="1">
        <p:scale>
          <a:sx n="100" d="100"/>
          <a:sy n="100" d="100"/>
        </p:scale>
        <p:origin x="0" y="0"/>
      </p:cViewPr>
      <p:guideLst>
        <p:guide pos="284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schemas.openxmlformats.org/officeDocument/2006/relationships/font" Target="fonts/RalewayExtraBold-boldItalic.fntdata"/><Relationship Id="rId12" Type="http://schemas.openxmlformats.org/officeDocument/2006/relationships/slide" Target="slides/slide5.xml"/><Relationship Id="rId23" Type="http://schemas.openxmlformats.org/officeDocument/2006/relationships/font" Target="fonts/RalewayExtra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22a562909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22a562909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222a562909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22a5629092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22a5629092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222a5629092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13"/>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13"/>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13"/>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13"/>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8" name="Google Shape;9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0" name="Google Shape;11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0" name="Shape 120"/>
        <p:cNvGrpSpPr/>
        <p:nvPr/>
      </p:nvGrpSpPr>
      <p:grpSpPr>
        <a:xfrm>
          <a:off x="0" y="0"/>
          <a:ext cx="0" cy="0"/>
          <a:chOff x="0" y="0"/>
          <a:chExt cx="0" cy="0"/>
        </a:xfrm>
      </p:grpSpPr>
      <p:sp>
        <p:nvSpPr>
          <p:cNvPr id="121" name="Google Shape;121;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3" name="Google Shape;123;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8" name="Shape 138"/>
        <p:cNvGrpSpPr/>
        <p:nvPr/>
      </p:nvGrpSpPr>
      <p:grpSpPr>
        <a:xfrm>
          <a:off x="0" y="0"/>
          <a:ext cx="0" cy="0"/>
          <a:chOff x="0" y="0"/>
          <a:chExt cx="0" cy="0"/>
        </a:xfrm>
      </p:grpSpPr>
      <p:sp>
        <p:nvSpPr>
          <p:cNvPr id="139" name="Google Shape;13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1" name="Google Shape;14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5" name="Shape 145"/>
        <p:cNvGrpSpPr/>
        <p:nvPr/>
      </p:nvGrpSpPr>
      <p:grpSpPr>
        <a:xfrm>
          <a:off x="0" y="0"/>
          <a:ext cx="0" cy="0"/>
          <a:chOff x="0" y="0"/>
          <a:chExt cx="0" cy="0"/>
        </a:xfrm>
      </p:grpSpPr>
      <p:sp>
        <p:nvSpPr>
          <p:cNvPr id="146" name="Google Shape;14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3"/>
          <p:cNvSpPr/>
          <p:nvPr>
            <p:ph idx="2" type="pic"/>
          </p:nvPr>
        </p:nvSpPr>
        <p:spPr>
          <a:xfrm>
            <a:off x="5183188" y="987425"/>
            <a:ext cx="6172200" cy="4873625"/>
          </a:xfrm>
          <a:prstGeom prst="rect">
            <a:avLst/>
          </a:prstGeom>
          <a:noFill/>
          <a:ln>
            <a:noFill/>
          </a:ln>
        </p:spPr>
      </p:sp>
      <p:sp>
        <p:nvSpPr>
          <p:cNvPr id="148" name="Google Shape;14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9" name="Google Shape;14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2" name="Shape 152"/>
        <p:cNvGrpSpPr/>
        <p:nvPr/>
      </p:nvGrpSpPr>
      <p:grpSpPr>
        <a:xfrm>
          <a:off x="0" y="0"/>
          <a:ext cx="0" cy="0"/>
          <a:chOff x="0" y="0"/>
          <a:chExt cx="0" cy="0"/>
        </a:xfrm>
      </p:grpSpPr>
      <p:sp>
        <p:nvSpPr>
          <p:cNvPr id="153" name="Google Shape;15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8" name="Shape 158"/>
        <p:cNvGrpSpPr/>
        <p:nvPr/>
      </p:nvGrpSpPr>
      <p:grpSpPr>
        <a:xfrm>
          <a:off x="0" y="0"/>
          <a:ext cx="0" cy="0"/>
          <a:chOff x="0" y="0"/>
          <a:chExt cx="0" cy="0"/>
        </a:xfrm>
      </p:grpSpPr>
      <p:sp>
        <p:nvSpPr>
          <p:cNvPr id="159" name="Google Shape;15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164" name="Shape 164"/>
        <p:cNvGrpSpPr/>
        <p:nvPr/>
      </p:nvGrpSpPr>
      <p:grpSpPr>
        <a:xfrm>
          <a:off x="0" y="0"/>
          <a:ext cx="0" cy="0"/>
          <a:chOff x="0" y="0"/>
          <a:chExt cx="0" cy="0"/>
        </a:xfrm>
      </p:grpSpPr>
      <p:sp>
        <p:nvSpPr>
          <p:cNvPr id="165" name="Google Shape;165;p26"/>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26"/>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26"/>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26"/>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9" name="Shape 169"/>
        <p:cNvGrpSpPr/>
        <p:nvPr/>
      </p:nvGrpSpPr>
      <p:grpSpPr>
        <a:xfrm>
          <a:off x="0" y="0"/>
          <a:ext cx="0" cy="0"/>
          <a:chOff x="0" y="0"/>
          <a:chExt cx="0" cy="0"/>
        </a:xfrm>
      </p:grpSpPr>
      <p:sp>
        <p:nvSpPr>
          <p:cNvPr id="170" name="Google Shape;17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174" name="Shape 174"/>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30"/>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177" name="Google Shape;177;p30"/>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chemeClr val="dk1"/>
              </a:buClr>
              <a:buSzPts val="1865"/>
              <a:buFont typeface="Arial"/>
              <a:buNone/>
              <a:defRPr b="0" i="0" sz="1865" u="none" cap="none" strike="noStrike">
                <a:solidFill>
                  <a:schemeClr val="dk1"/>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178" name="Google Shape;178;p30"/>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9" name="Google Shape;179;p30"/>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180" name="Shape 180"/>
        <p:cNvGrpSpPr/>
        <p:nvPr/>
      </p:nvGrpSpPr>
      <p:grpSpPr>
        <a:xfrm>
          <a:off x="0" y="0"/>
          <a:ext cx="0" cy="0"/>
          <a:chOff x="0" y="0"/>
          <a:chExt cx="0" cy="0"/>
        </a:xfrm>
      </p:grpSpPr>
      <p:sp>
        <p:nvSpPr>
          <p:cNvPr id="181" name="Google Shape;181;p31"/>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182" name="Google Shape;182;p31"/>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5"/>
              <a:buFont typeface="Arial"/>
              <a:buNone/>
              <a:defRPr b="0" i="0" sz="1865"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183" name="Google Shape;183;p31"/>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84" name="Google Shape;184;p31"/>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85" name="Shape 185"/>
        <p:cNvGrpSpPr/>
        <p:nvPr/>
      </p:nvGrpSpPr>
      <p:grpSpPr>
        <a:xfrm>
          <a:off x="0" y="0"/>
          <a:ext cx="0" cy="0"/>
          <a:chOff x="0" y="0"/>
          <a:chExt cx="0" cy="0"/>
        </a:xfrm>
      </p:grpSpPr>
      <p:sp>
        <p:nvSpPr>
          <p:cNvPr id="186" name="Google Shape;186;p32"/>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187" name="Google Shape;187;p32"/>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73"/>
              </a:spcBef>
              <a:spcAft>
                <a:spcPts val="0"/>
              </a:spcAft>
              <a:buClr>
                <a:srgbClr val="3F3F3F"/>
              </a:buClr>
              <a:buSzPts val="1865"/>
              <a:buFont typeface="Arial"/>
              <a:buNone/>
              <a:defRPr b="0" i="0" sz="1865"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188" name="Google Shape;188;p32"/>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89" name="Shape 189"/>
        <p:cNvGrpSpPr/>
        <p:nvPr/>
      </p:nvGrpSpPr>
      <p:grpSpPr>
        <a:xfrm>
          <a:off x="0" y="0"/>
          <a:ext cx="0" cy="0"/>
          <a:chOff x="0" y="0"/>
          <a:chExt cx="0" cy="0"/>
        </a:xfrm>
      </p:grpSpPr>
      <p:sp>
        <p:nvSpPr>
          <p:cNvPr id="190" name="Google Shape;190;p33"/>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191" name="Google Shape;191;p33"/>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5"/>
              <a:buFont typeface="Arial"/>
              <a:buNone/>
              <a:defRPr b="0" i="0" sz="1865"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192" name="Google Shape;192;p33"/>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3" name="Google Shape;193;p33"/>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4" name="Google Shape;194;p33"/>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5" name="Google Shape;195;p33"/>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6" name="Google Shape;196;p33"/>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7" name="Google Shape;197;p33"/>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8" name="Google Shape;198;p33"/>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9" name="Google Shape;199;p33"/>
          <p:cNvSpPr/>
          <p:nvPr>
            <p:ph idx="3" type="pic"/>
          </p:nvPr>
        </p:nvSpPr>
        <p:spPr>
          <a:xfrm>
            <a:off x="815413" y="2517005"/>
            <a:ext cx="1920000" cy="1920000"/>
          </a:xfrm>
          <a:prstGeom prst="ellipse">
            <a:avLst/>
          </a:prstGeom>
          <a:solidFill>
            <a:srgbClr val="F2F2F2"/>
          </a:solidFill>
          <a:ln>
            <a:noFill/>
          </a:ln>
        </p:spPr>
      </p:sp>
      <p:sp>
        <p:nvSpPr>
          <p:cNvPr id="200" name="Google Shape;200;p33"/>
          <p:cNvSpPr/>
          <p:nvPr>
            <p:ph idx="4" type="pic"/>
          </p:nvPr>
        </p:nvSpPr>
        <p:spPr>
          <a:xfrm>
            <a:off x="3695732" y="2517005"/>
            <a:ext cx="1920000" cy="1920000"/>
          </a:xfrm>
          <a:prstGeom prst="ellipse">
            <a:avLst/>
          </a:prstGeom>
          <a:solidFill>
            <a:srgbClr val="F2F2F2"/>
          </a:solidFill>
          <a:ln>
            <a:noFill/>
          </a:ln>
        </p:spPr>
      </p:sp>
      <p:sp>
        <p:nvSpPr>
          <p:cNvPr id="201" name="Google Shape;201;p33"/>
          <p:cNvSpPr/>
          <p:nvPr>
            <p:ph idx="5" type="pic"/>
          </p:nvPr>
        </p:nvSpPr>
        <p:spPr>
          <a:xfrm>
            <a:off x="6576051" y="2517005"/>
            <a:ext cx="1920000" cy="1920000"/>
          </a:xfrm>
          <a:prstGeom prst="ellipse">
            <a:avLst/>
          </a:prstGeom>
          <a:solidFill>
            <a:srgbClr val="F2F2F2"/>
          </a:solidFill>
          <a:ln>
            <a:noFill/>
          </a:ln>
        </p:spPr>
      </p:sp>
      <p:sp>
        <p:nvSpPr>
          <p:cNvPr id="202" name="Google Shape;202;p33"/>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203" name="Shape 203"/>
        <p:cNvGrpSpPr/>
        <p:nvPr/>
      </p:nvGrpSpPr>
      <p:grpSpPr>
        <a:xfrm>
          <a:off x="0" y="0"/>
          <a:ext cx="0" cy="0"/>
          <a:chOff x="0" y="0"/>
          <a:chExt cx="0" cy="0"/>
        </a:xfrm>
      </p:grpSpPr>
      <p:sp>
        <p:nvSpPr>
          <p:cNvPr id="204" name="Google Shape;204;p34"/>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3F3F3F"/>
              </a:solidFill>
              <a:latin typeface="Arial"/>
              <a:ea typeface="Arial"/>
              <a:cs typeface="Arial"/>
              <a:sym typeface="Arial"/>
            </a:endParaRPr>
          </a:p>
        </p:txBody>
      </p:sp>
      <p:sp>
        <p:nvSpPr>
          <p:cNvPr id="205" name="Google Shape;205;p34"/>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206" name="Shape 206"/>
        <p:cNvGrpSpPr/>
        <p:nvPr/>
      </p:nvGrpSpPr>
      <p:grpSpPr>
        <a:xfrm>
          <a:off x="0" y="0"/>
          <a:ext cx="0" cy="0"/>
          <a:chOff x="0" y="0"/>
          <a:chExt cx="0" cy="0"/>
        </a:xfrm>
      </p:grpSpPr>
      <p:sp>
        <p:nvSpPr>
          <p:cNvPr id="207" name="Google Shape;207;p35"/>
          <p:cNvSpPr/>
          <p:nvPr>
            <p:ph idx="2" type="pic"/>
          </p:nvPr>
        </p:nvSpPr>
        <p:spPr>
          <a:xfrm>
            <a:off x="0" y="990600"/>
            <a:ext cx="3887755" cy="5867400"/>
          </a:xfrm>
          <a:prstGeom prst="rect">
            <a:avLst/>
          </a:prstGeom>
          <a:solidFill>
            <a:srgbClr val="F2F2F2"/>
          </a:solidFill>
          <a:ln>
            <a:noFill/>
          </a:ln>
        </p:spPr>
      </p:sp>
      <p:sp>
        <p:nvSpPr>
          <p:cNvPr id="208" name="Google Shape;208;p35"/>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209" name="Shape 209"/>
        <p:cNvGrpSpPr/>
        <p:nvPr/>
      </p:nvGrpSpPr>
      <p:grpSpPr>
        <a:xfrm>
          <a:off x="0" y="0"/>
          <a:ext cx="0" cy="0"/>
          <a:chOff x="0" y="0"/>
          <a:chExt cx="0" cy="0"/>
        </a:xfrm>
      </p:grpSpPr>
      <p:sp>
        <p:nvSpPr>
          <p:cNvPr id="210" name="Google Shape;210;p36"/>
          <p:cNvSpPr/>
          <p:nvPr>
            <p:ph idx="2" type="pic"/>
          </p:nvPr>
        </p:nvSpPr>
        <p:spPr>
          <a:xfrm>
            <a:off x="0" y="1013496"/>
            <a:ext cx="3887755" cy="3567632"/>
          </a:xfrm>
          <a:prstGeom prst="rect">
            <a:avLst/>
          </a:prstGeom>
          <a:solidFill>
            <a:srgbClr val="F2F2F2"/>
          </a:solidFill>
          <a:ln>
            <a:noFill/>
          </a:ln>
        </p:spPr>
      </p:sp>
      <p:sp>
        <p:nvSpPr>
          <p:cNvPr id="211" name="Google Shape;211;p36"/>
          <p:cNvSpPr/>
          <p:nvPr>
            <p:ph idx="3" type="pic"/>
          </p:nvPr>
        </p:nvSpPr>
        <p:spPr>
          <a:xfrm>
            <a:off x="8304245" y="0"/>
            <a:ext cx="3887755" cy="4581128"/>
          </a:xfrm>
          <a:prstGeom prst="rect">
            <a:avLst/>
          </a:prstGeom>
          <a:solidFill>
            <a:srgbClr val="F2F2F2"/>
          </a:solidFill>
          <a:ln>
            <a:noFill/>
          </a:ln>
        </p:spPr>
      </p:sp>
      <p:sp>
        <p:nvSpPr>
          <p:cNvPr id="212" name="Google Shape;212;p36"/>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213" name="Shape 213"/>
        <p:cNvGrpSpPr/>
        <p:nvPr/>
      </p:nvGrpSpPr>
      <p:grpSpPr>
        <a:xfrm>
          <a:off x="0" y="0"/>
          <a:ext cx="0" cy="0"/>
          <a:chOff x="0" y="0"/>
          <a:chExt cx="0" cy="0"/>
        </a:xfrm>
      </p:grpSpPr>
      <p:sp>
        <p:nvSpPr>
          <p:cNvPr id="214" name="Google Shape;214;p37"/>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215" name="Google Shape;215;p37"/>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5"/>
              <a:buFont typeface="Arial"/>
              <a:buNone/>
              <a:defRPr b="0" i="0" sz="1865"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216" name="Google Shape;216;p37"/>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217" name="Google Shape;217;p37"/>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218" name="Google Shape;218;p37"/>
          <p:cNvSpPr/>
          <p:nvPr>
            <p:ph idx="3" type="pic"/>
          </p:nvPr>
        </p:nvSpPr>
        <p:spPr>
          <a:xfrm>
            <a:off x="595027" y="1700808"/>
            <a:ext cx="2400000" cy="2304000"/>
          </a:xfrm>
          <a:prstGeom prst="rect">
            <a:avLst/>
          </a:prstGeom>
          <a:solidFill>
            <a:srgbClr val="F2F2F2"/>
          </a:solidFill>
          <a:ln>
            <a:noFill/>
          </a:ln>
        </p:spPr>
      </p:sp>
      <p:sp>
        <p:nvSpPr>
          <p:cNvPr id="219" name="Google Shape;219;p37"/>
          <p:cNvSpPr/>
          <p:nvPr>
            <p:ph idx="4" type="pic"/>
          </p:nvPr>
        </p:nvSpPr>
        <p:spPr>
          <a:xfrm>
            <a:off x="9196973" y="4101331"/>
            <a:ext cx="2400000" cy="2304000"/>
          </a:xfrm>
          <a:prstGeom prst="rect">
            <a:avLst/>
          </a:prstGeom>
          <a:solidFill>
            <a:srgbClr val="F2F2F2"/>
          </a:solidFill>
          <a:ln>
            <a:noFill/>
          </a:ln>
        </p:spPr>
      </p:sp>
      <p:sp>
        <p:nvSpPr>
          <p:cNvPr id="220" name="Google Shape;220;p37"/>
          <p:cNvSpPr/>
          <p:nvPr>
            <p:ph idx="5" type="pic"/>
          </p:nvPr>
        </p:nvSpPr>
        <p:spPr>
          <a:xfrm>
            <a:off x="3119669" y="4101331"/>
            <a:ext cx="5952663" cy="2304000"/>
          </a:xfrm>
          <a:prstGeom prst="rect">
            <a:avLst/>
          </a:prstGeom>
          <a:solidFill>
            <a:srgbClr val="F2F2F2"/>
          </a:solidFill>
          <a:ln>
            <a:noFill/>
          </a:ln>
        </p:spPr>
      </p:sp>
      <p:sp>
        <p:nvSpPr>
          <p:cNvPr id="221" name="Google Shape;221;p37"/>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222" name="Shape 222"/>
        <p:cNvGrpSpPr/>
        <p:nvPr/>
      </p:nvGrpSpPr>
      <p:grpSpPr>
        <a:xfrm>
          <a:off x="0" y="0"/>
          <a:ext cx="0" cy="0"/>
          <a:chOff x="0" y="0"/>
          <a:chExt cx="0" cy="0"/>
        </a:xfrm>
      </p:grpSpPr>
      <p:sp>
        <p:nvSpPr>
          <p:cNvPr id="223" name="Google Shape;223;p38"/>
          <p:cNvSpPr/>
          <p:nvPr>
            <p:ph idx="2" type="pic"/>
          </p:nvPr>
        </p:nvSpPr>
        <p:spPr>
          <a:xfrm>
            <a:off x="709650" y="480055"/>
            <a:ext cx="4224469" cy="4197085"/>
          </a:xfrm>
          <a:prstGeom prst="rect">
            <a:avLst/>
          </a:prstGeom>
          <a:solidFill>
            <a:srgbClr val="F2F2F2"/>
          </a:solidFill>
          <a:ln>
            <a:noFill/>
          </a:ln>
        </p:spPr>
      </p:sp>
      <p:sp>
        <p:nvSpPr>
          <p:cNvPr id="224" name="Google Shape;224;p38"/>
          <p:cNvSpPr/>
          <p:nvPr>
            <p:ph idx="3" type="pic"/>
          </p:nvPr>
        </p:nvSpPr>
        <p:spPr>
          <a:xfrm>
            <a:off x="5126140" y="480056"/>
            <a:ext cx="6336704" cy="2296105"/>
          </a:xfrm>
          <a:prstGeom prst="rect">
            <a:avLst/>
          </a:prstGeom>
          <a:solidFill>
            <a:srgbClr val="F2F2F2"/>
          </a:solidFill>
          <a:ln>
            <a:noFill/>
          </a:ln>
        </p:spPr>
      </p:sp>
      <p:sp>
        <p:nvSpPr>
          <p:cNvPr id="225" name="Google Shape;225;p38"/>
          <p:cNvSpPr/>
          <p:nvPr>
            <p:ph idx="4" type="pic"/>
          </p:nvPr>
        </p:nvSpPr>
        <p:spPr>
          <a:xfrm>
            <a:off x="5126140" y="2948948"/>
            <a:ext cx="1968000" cy="1728192"/>
          </a:xfrm>
          <a:prstGeom prst="rect">
            <a:avLst/>
          </a:prstGeom>
          <a:solidFill>
            <a:srgbClr val="F2F2F2"/>
          </a:solidFill>
          <a:ln>
            <a:noFill/>
          </a:ln>
        </p:spPr>
      </p:sp>
      <p:sp>
        <p:nvSpPr>
          <p:cNvPr id="226" name="Google Shape;226;p38"/>
          <p:cNvSpPr/>
          <p:nvPr>
            <p:ph idx="5" type="pic"/>
          </p:nvPr>
        </p:nvSpPr>
        <p:spPr>
          <a:xfrm>
            <a:off x="7310492" y="2948948"/>
            <a:ext cx="1968000" cy="1728192"/>
          </a:xfrm>
          <a:prstGeom prst="rect">
            <a:avLst/>
          </a:prstGeom>
          <a:solidFill>
            <a:srgbClr val="F2F2F2"/>
          </a:solidFill>
          <a:ln>
            <a:noFill/>
          </a:ln>
        </p:spPr>
      </p:sp>
      <p:sp>
        <p:nvSpPr>
          <p:cNvPr id="227" name="Google Shape;227;p38"/>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228" name="Shape 228"/>
        <p:cNvGrpSpPr/>
        <p:nvPr/>
      </p:nvGrpSpPr>
      <p:grpSpPr>
        <a:xfrm>
          <a:off x="0" y="0"/>
          <a:ext cx="0" cy="0"/>
          <a:chOff x="0" y="0"/>
          <a:chExt cx="0" cy="0"/>
        </a:xfrm>
      </p:grpSpPr>
      <p:sp>
        <p:nvSpPr>
          <p:cNvPr id="229" name="Google Shape;229;p39"/>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230" name="Google Shape;230;p39"/>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5"/>
              <a:buFont typeface="Arial"/>
              <a:buNone/>
              <a:defRPr b="0" i="0" sz="1865"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pic>
        <p:nvPicPr>
          <p:cNvPr id="231" name="Google Shape;231;p39"/>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232" name="Google Shape;232;p39"/>
          <p:cNvSpPr/>
          <p:nvPr>
            <p:ph idx="3" type="pic"/>
          </p:nvPr>
        </p:nvSpPr>
        <p:spPr>
          <a:xfrm>
            <a:off x="5705875" y="2485912"/>
            <a:ext cx="4832891" cy="3124239"/>
          </a:xfrm>
          <a:prstGeom prst="rect">
            <a:avLst/>
          </a:prstGeom>
          <a:solidFill>
            <a:srgbClr val="F2F2F2"/>
          </a:solidFill>
          <a:ln>
            <a:noFill/>
          </a:ln>
        </p:spPr>
      </p:sp>
      <p:sp>
        <p:nvSpPr>
          <p:cNvPr id="233" name="Google Shape;233;p39"/>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34" name="Google Shape;234;p39"/>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235" name="Shape 235"/>
        <p:cNvGrpSpPr/>
        <p:nvPr/>
      </p:nvGrpSpPr>
      <p:grpSpPr>
        <a:xfrm>
          <a:off x="0" y="0"/>
          <a:ext cx="0" cy="0"/>
          <a:chOff x="0" y="0"/>
          <a:chExt cx="0" cy="0"/>
        </a:xfrm>
      </p:grpSpPr>
      <p:sp>
        <p:nvSpPr>
          <p:cNvPr id="236" name="Google Shape;236;p40"/>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237" name="Google Shape;237;p40"/>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5"/>
              <a:buFont typeface="Arial"/>
              <a:buNone/>
              <a:defRPr b="0" i="0" sz="1865"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pic>
        <p:nvPicPr>
          <p:cNvPr descr="D:\Fullppt\005-PNG이미지\모니터.png" id="238" name="Google Shape;238;p40"/>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239" name="Google Shape;239;p40"/>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240" name="Google Shape;240;p40"/>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241" name="Google Shape;241;p40"/>
          <p:cNvSpPr/>
          <p:nvPr>
            <p:ph idx="3" type="pic"/>
          </p:nvPr>
        </p:nvSpPr>
        <p:spPr>
          <a:xfrm>
            <a:off x="909901" y="1957962"/>
            <a:ext cx="3073864" cy="2080028"/>
          </a:xfrm>
          <a:prstGeom prst="rect">
            <a:avLst/>
          </a:prstGeom>
          <a:solidFill>
            <a:srgbClr val="F2F2F2"/>
          </a:solidFill>
          <a:ln>
            <a:noFill/>
          </a:ln>
        </p:spPr>
      </p:sp>
      <p:sp>
        <p:nvSpPr>
          <p:cNvPr id="242" name="Google Shape;242;p40"/>
          <p:cNvSpPr/>
          <p:nvPr>
            <p:ph idx="4" type="pic"/>
          </p:nvPr>
        </p:nvSpPr>
        <p:spPr>
          <a:xfrm>
            <a:off x="4539561" y="1957962"/>
            <a:ext cx="3073864" cy="2080028"/>
          </a:xfrm>
          <a:prstGeom prst="rect">
            <a:avLst/>
          </a:prstGeom>
          <a:solidFill>
            <a:srgbClr val="F2F2F2"/>
          </a:solidFill>
          <a:ln>
            <a:noFill/>
          </a:ln>
        </p:spPr>
      </p:sp>
      <p:sp>
        <p:nvSpPr>
          <p:cNvPr id="243" name="Google Shape;243;p40"/>
          <p:cNvSpPr/>
          <p:nvPr>
            <p:ph idx="5" type="pic"/>
          </p:nvPr>
        </p:nvSpPr>
        <p:spPr>
          <a:xfrm>
            <a:off x="8169221" y="1957962"/>
            <a:ext cx="3073864" cy="2080028"/>
          </a:xfrm>
          <a:prstGeom prst="rect">
            <a:avLst/>
          </a:prstGeom>
          <a:solidFill>
            <a:srgbClr val="F2F2F2"/>
          </a:solidFill>
          <a:ln>
            <a:noFill/>
          </a:ln>
        </p:spPr>
      </p:sp>
      <p:sp>
        <p:nvSpPr>
          <p:cNvPr id="244" name="Google Shape;244;p40"/>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45" name="Google Shape;245;p40"/>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246" name="Shape 246"/>
        <p:cNvGrpSpPr/>
        <p:nvPr/>
      </p:nvGrpSpPr>
      <p:grpSpPr>
        <a:xfrm>
          <a:off x="0" y="0"/>
          <a:ext cx="0" cy="0"/>
          <a:chOff x="0" y="0"/>
          <a:chExt cx="0" cy="0"/>
        </a:xfrm>
      </p:grpSpPr>
      <p:sp>
        <p:nvSpPr>
          <p:cNvPr id="247" name="Google Shape;247;p41"/>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248" name="Shape 248"/>
        <p:cNvGrpSpPr/>
        <p:nvPr/>
      </p:nvGrpSpPr>
      <p:grpSpPr>
        <a:xfrm>
          <a:off x="0" y="0"/>
          <a:ext cx="0" cy="0"/>
          <a:chOff x="0" y="0"/>
          <a:chExt cx="0" cy="0"/>
        </a:xfrm>
      </p:grpSpPr>
      <p:sp>
        <p:nvSpPr>
          <p:cNvPr id="249" name="Google Shape;249;p42"/>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grpSp>
        <p:nvGrpSpPr>
          <p:cNvPr id="250" name="Google Shape;250;p42"/>
          <p:cNvGrpSpPr/>
          <p:nvPr/>
        </p:nvGrpSpPr>
        <p:grpSpPr>
          <a:xfrm>
            <a:off x="472011" y="1508786"/>
            <a:ext cx="3799787" cy="4865561"/>
            <a:chOff x="354008" y="1131589"/>
            <a:chExt cx="2849840" cy="3649171"/>
          </a:xfrm>
        </p:grpSpPr>
        <p:sp>
          <p:nvSpPr>
            <p:cNvPr id="251" name="Google Shape;251;p42"/>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52" name="Google Shape;252;p42"/>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53" name="Google Shape;253;p42"/>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5" Type="http://schemas.openxmlformats.org/officeDocument/2006/relationships/theme" Target="../theme/theme4.xml"/><Relationship Id="rId14" Type="http://schemas.openxmlformats.org/officeDocument/2006/relationships/slideLayout" Target="../slideLayouts/slideLayout3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p:nvPr/>
        </p:nvSpPr>
        <p:spPr>
          <a:xfrm>
            <a:off x="-4421" y="6053794"/>
            <a:ext cx="12196420" cy="4391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9" name="Google Shape;259;p43"/>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0" name="Google Shape;260;p43"/>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261" name="Google Shape;261;p43"/>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 name="Google Shape;262;p43"/>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 name="Google Shape;263;p43"/>
          <p:cNvSpPr/>
          <p:nvPr/>
        </p:nvSpPr>
        <p:spPr>
          <a:xfrm>
            <a:off x="2698031" y="1476029"/>
            <a:ext cx="6829425" cy="2797237"/>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Submitted in the partial fulfillment for the award of the degree of</a:t>
            </a:r>
            <a:endParaRPr/>
          </a:p>
          <a:p>
            <a:pPr indent="0" lvl="0" marL="0" marR="0" rtl="0" algn="ctr">
              <a:lnSpc>
                <a:spcPct val="150000"/>
              </a:lnSpc>
              <a:spcBef>
                <a:spcPts val="0"/>
              </a:spcBef>
              <a:spcAft>
                <a:spcPts val="0"/>
              </a:spcAft>
              <a:buNone/>
            </a:pPr>
            <a:r>
              <a:rPr b="1" i="0" lang="en-US" sz="2400" u="none" cap="none" strike="noStrike">
                <a:solidFill>
                  <a:srgbClr val="000000"/>
                </a:solidFill>
                <a:latin typeface="Calibri"/>
                <a:ea typeface="Calibri"/>
                <a:cs typeface="Calibri"/>
                <a:sym typeface="Calibri"/>
              </a:rPr>
              <a:t>BACHELOR OF ENGINEERING </a:t>
            </a:r>
            <a:endParaRPr b="0" i="0" sz="2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None/>
            </a:pPr>
            <a:r>
              <a:rPr b="1" i="0" lang="en-US" sz="2400" u="none" cap="none" strike="noStrike">
                <a:solidFill>
                  <a:srgbClr val="000000"/>
                </a:solidFill>
                <a:latin typeface="Calibri"/>
                <a:ea typeface="Calibri"/>
                <a:cs typeface="Calibri"/>
                <a:sym typeface="Calibri"/>
              </a:rPr>
              <a:t> IN</a:t>
            </a:r>
            <a:endParaRPr/>
          </a:p>
          <a:p>
            <a:pPr indent="0" lvl="0" marL="0" marR="0" rtl="0" algn="ctr">
              <a:lnSpc>
                <a:spcPct val="150000"/>
              </a:lnSpc>
              <a:spcBef>
                <a:spcPts val="0"/>
              </a:spcBef>
              <a:spcAft>
                <a:spcPts val="0"/>
              </a:spcAft>
              <a:buNone/>
            </a:pPr>
            <a:r>
              <a:rPr b="1" i="0" lang="en-US" sz="2400" u="none" cap="none" strike="noStrike">
                <a:solidFill>
                  <a:srgbClr val="000000"/>
                </a:solidFill>
                <a:latin typeface="Calibri"/>
                <a:ea typeface="Calibri"/>
                <a:cs typeface="Calibri"/>
                <a:sym typeface="Calibri"/>
              </a:rPr>
              <a:t>Artificial Intelligence and Machine Learning</a:t>
            </a:r>
            <a:endParaRPr/>
          </a:p>
        </p:txBody>
      </p:sp>
      <p:sp>
        <p:nvSpPr>
          <p:cNvPr id="264" name="Google Shape;264;p43"/>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5" name="Google Shape;265;p43"/>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266" name="Google Shape;266;p43"/>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7" name="Google Shape;267;p43"/>
          <p:cNvSpPr txBox="1"/>
          <p:nvPr/>
        </p:nvSpPr>
        <p:spPr>
          <a:xfrm>
            <a:off x="443345" y="6014156"/>
            <a:ext cx="588260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2400" u="none" cap="none" strike="noStrike">
                <a:solidFill>
                  <a:srgbClr val="FF0000"/>
                </a:solidFill>
                <a:latin typeface="Times New Roman"/>
                <a:ea typeface="Times New Roman"/>
                <a:cs typeface="Times New Roman"/>
                <a:sym typeface="Times New Roman"/>
              </a:rPr>
              <a:t>Department of AIT-CSE</a:t>
            </a:r>
            <a:endParaRPr b="0" i="0" sz="1600" u="none" cap="none" strike="noStrike">
              <a:solidFill>
                <a:srgbClr val="FF0000"/>
              </a:solidFill>
              <a:latin typeface="Times New Roman"/>
              <a:ea typeface="Times New Roman"/>
              <a:cs typeface="Times New Roman"/>
              <a:sym typeface="Times New Roman"/>
            </a:endParaRPr>
          </a:p>
        </p:txBody>
      </p:sp>
      <p:sp>
        <p:nvSpPr>
          <p:cNvPr id="268" name="Google Shape;268;p43"/>
          <p:cNvSpPr txBox="1"/>
          <p:nvPr/>
        </p:nvSpPr>
        <p:spPr>
          <a:xfrm>
            <a:off x="1657138" y="443068"/>
            <a:ext cx="8477097" cy="10147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An Improved Machine Learning-driven Patient's Sickness or Health Status Prediction System</a:t>
            </a:r>
            <a:r>
              <a:rPr b="0" i="0" lang="en-US" sz="3600" u="none" cap="none" strike="noStrike">
                <a:solidFill>
                  <a:schemeClr val="dk1"/>
                </a:solidFill>
                <a:latin typeface="Raleway ExtraBold"/>
                <a:ea typeface="Raleway ExtraBold"/>
                <a:cs typeface="Raleway ExtraBold"/>
                <a:sym typeface="Raleway ExtraBold"/>
              </a:rPr>
              <a:t> </a:t>
            </a:r>
            <a:endParaRPr/>
          </a:p>
        </p:txBody>
      </p:sp>
      <p:sp>
        <p:nvSpPr>
          <p:cNvPr id="269" name="Google Shape;26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43"/>
          <p:cNvSpPr txBox="1"/>
          <p:nvPr/>
        </p:nvSpPr>
        <p:spPr>
          <a:xfrm>
            <a:off x="1856200" y="4713444"/>
            <a:ext cx="3056350"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Submitted by: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Kunal  (20BCS6278)</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Hitesh Kumar  (20BCS6157)</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Shreya Jadon  (20BCS6769)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71" name="Google Shape;271;p43"/>
          <p:cNvSpPr txBox="1"/>
          <p:nvPr/>
        </p:nvSpPr>
        <p:spPr>
          <a:xfrm>
            <a:off x="7681250" y="4725655"/>
            <a:ext cx="2971326"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Under the Supervision of: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Mr.Siddharth Kumar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2"/>
          <p:cNvSpPr txBox="1"/>
          <p:nvPr>
            <p:ph idx="1" type="body"/>
          </p:nvPr>
        </p:nvSpPr>
        <p:spPr>
          <a:xfrm>
            <a:off x="884555" y="596265"/>
            <a:ext cx="10469245" cy="5581015"/>
          </a:xfrm>
          <a:prstGeom prst="rect">
            <a:avLst/>
          </a:prstGeom>
          <a:noFill/>
          <a:ln>
            <a:noFill/>
          </a:ln>
        </p:spPr>
        <p:txBody>
          <a:bodyPr anchorCtr="0" anchor="t" bIns="45700" lIns="91425" spcFirstLastPara="1" rIns="91425" wrap="square" tIns="45700">
            <a:normAutofit fontScale="90000" lnSpcReduction="10000"/>
          </a:bodyPr>
          <a:lstStyle/>
          <a:p>
            <a:pPr indent="0" lvl="0" marL="0" rtl="0" algn="l">
              <a:lnSpc>
                <a:spcPct val="90000"/>
              </a:lnSpc>
              <a:spcBef>
                <a:spcPts val="0"/>
              </a:spcBef>
              <a:spcAft>
                <a:spcPts val="0"/>
              </a:spcAft>
              <a:buClr>
                <a:schemeClr val="dk1"/>
              </a:buClr>
              <a:buSzPct val="100000"/>
              <a:buNone/>
            </a:pPr>
            <a:r>
              <a:rPr b="1" lang="en-US"/>
              <a:t>4.Model Selection: </a:t>
            </a:r>
            <a:r>
              <a:rPr lang="en-US"/>
              <a:t>Selecting the most appropriate machine learning model is crucial for the success of the prediction system. Different models, such as decision trees, random forests, logistic regression, and deep learning, may be suitable for different types of data and prediction tasks.</a:t>
            </a:r>
            <a:endParaRPr/>
          </a:p>
          <a:p>
            <a:pPr indent="-68579"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b="1" lang="en-US"/>
              <a:t>5.Model Training and Evaluation: </a:t>
            </a:r>
            <a:r>
              <a:rPr lang="en-US"/>
              <a:t>The selected model needs to be trained on the pre-processed data and evaluated to ensure that it is accurate and robust. This step involves splitting the data into training and testing sets, tuning the model parameters, and assessing its performance metrics, such as accuracy, precision, recall, and F1 score.</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b="1" lang="en-US"/>
              <a:t>6.Deployment and Monitoring:</a:t>
            </a:r>
            <a:r>
              <a:rPr lang="en-US"/>
              <a:t> Once the prediction system is developed, it needs to be deployed in a real-world setting and monitored for its performance over time. This step involves ensuring that the prediction system is integrated with the existing clinical workflow, and the predictions generated are useful and reliable for clinical decision-making.</a:t>
            </a:r>
            <a:endParaRPr/>
          </a:p>
        </p:txBody>
      </p:sp>
      <p:sp>
        <p:nvSpPr>
          <p:cNvPr id="331" name="Google Shape;331;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Conclusion:-</a:t>
            </a:r>
            <a:endParaRPr/>
          </a:p>
        </p:txBody>
      </p:sp>
      <p:sp>
        <p:nvSpPr>
          <p:cNvPr id="337" name="Google Shape;337;p53"/>
          <p:cNvSpPr txBox="1"/>
          <p:nvPr>
            <p:ph idx="1" type="body"/>
          </p:nvPr>
        </p:nvSpPr>
        <p:spPr>
          <a:xfrm>
            <a:off x="838200" y="1359535"/>
            <a:ext cx="10515600" cy="48177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Improve the accuracy and speed of predicting patient health outcomes.</a:t>
            </a:r>
            <a:endParaRPr/>
          </a:p>
          <a:p>
            <a:pPr indent="-228600" lvl="0" marL="228600" rtl="0" algn="l">
              <a:lnSpc>
                <a:spcPct val="90000"/>
              </a:lnSpc>
              <a:spcBef>
                <a:spcPts val="1000"/>
              </a:spcBef>
              <a:spcAft>
                <a:spcPts val="0"/>
              </a:spcAft>
              <a:buClr>
                <a:schemeClr val="dk1"/>
              </a:buClr>
              <a:buSzPts val="2800"/>
              <a:buChar char="•"/>
            </a:pPr>
            <a:r>
              <a:rPr lang="en-US"/>
              <a:t>Using a combination of different types of data, such as medical records, lifestyle factors, and environmental data, can provide a more comprehensive picture of a patient's health status.</a:t>
            </a:r>
            <a:endParaRPr/>
          </a:p>
          <a:p>
            <a:pPr indent="-228600" lvl="0" marL="228600" rtl="0" algn="l">
              <a:lnSpc>
                <a:spcPct val="90000"/>
              </a:lnSpc>
              <a:spcBef>
                <a:spcPts val="1000"/>
              </a:spcBef>
              <a:spcAft>
                <a:spcPts val="0"/>
              </a:spcAft>
              <a:buClr>
                <a:schemeClr val="dk1"/>
              </a:buClr>
              <a:buSzPts val="2800"/>
              <a:buChar char="•"/>
            </a:pPr>
            <a:r>
              <a:rPr lang="en-US"/>
              <a:t>Help healthcare providers make more informed decisions about patient care, leading to better health outcomes and potentially reducing healthcare costs.</a:t>
            </a:r>
            <a:endParaRPr/>
          </a:p>
          <a:p>
            <a:pPr indent="-228600" lvl="0" marL="228600" rtl="0" algn="l">
              <a:lnSpc>
                <a:spcPct val="90000"/>
              </a:lnSpc>
              <a:spcBef>
                <a:spcPts val="1000"/>
              </a:spcBef>
              <a:spcAft>
                <a:spcPts val="0"/>
              </a:spcAft>
              <a:buClr>
                <a:schemeClr val="dk1"/>
              </a:buClr>
              <a:buSzPts val="2800"/>
              <a:buChar char="•"/>
            </a:pPr>
            <a:r>
              <a:rPr lang="en-US"/>
              <a:t>A machine learning-driven system can be trained on large datasets to continuously improve its predictions and adapt to new trends and patterns.</a:t>
            </a:r>
            <a:endParaRPr/>
          </a:p>
        </p:txBody>
      </p:sp>
      <p:sp>
        <p:nvSpPr>
          <p:cNvPr id="338" name="Google Shape;338;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Output</a:t>
            </a:r>
            <a:endParaRPr/>
          </a:p>
        </p:txBody>
      </p:sp>
      <p:sp>
        <p:nvSpPr>
          <p:cNvPr id="345" name="Google Shape;345;p5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46" name="Google Shape;346;p54"/>
          <p:cNvPicPr preferRelativeResize="0"/>
          <p:nvPr/>
        </p:nvPicPr>
        <p:blipFill>
          <a:blip r:embed="rId3">
            <a:alphaModFix/>
          </a:blip>
          <a:stretch>
            <a:fillRect/>
          </a:stretch>
        </p:blipFill>
        <p:spPr>
          <a:xfrm>
            <a:off x="838200" y="1536301"/>
            <a:ext cx="10022101" cy="4947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Output</a:t>
            </a:r>
            <a:endParaRPr/>
          </a:p>
        </p:txBody>
      </p:sp>
      <p:sp>
        <p:nvSpPr>
          <p:cNvPr id="353" name="Google Shape;353;p5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54" name="Google Shape;354;p55"/>
          <p:cNvPicPr preferRelativeResize="0"/>
          <p:nvPr/>
        </p:nvPicPr>
        <p:blipFill>
          <a:blip r:embed="rId3">
            <a:alphaModFix/>
          </a:blip>
          <a:stretch>
            <a:fillRect/>
          </a:stretch>
        </p:blipFill>
        <p:spPr>
          <a:xfrm>
            <a:off x="4039277" y="1690825"/>
            <a:ext cx="3594150" cy="43451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Future Scope:-</a:t>
            </a:r>
            <a:endParaRPr/>
          </a:p>
        </p:txBody>
      </p:sp>
      <p:sp>
        <p:nvSpPr>
          <p:cNvPr id="360" name="Google Shape;360;p56"/>
          <p:cNvSpPr txBox="1"/>
          <p:nvPr>
            <p:ph idx="1" type="body"/>
          </p:nvPr>
        </p:nvSpPr>
        <p:spPr>
          <a:xfrm>
            <a:off x="838200" y="1416685"/>
            <a:ext cx="10515600" cy="476059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Real-time monitoring of patients' vital signs and medical records to detect any potential health risks, such as adverse reactions to medication, before they become serious.</a:t>
            </a:r>
            <a:endParaRPr/>
          </a:p>
          <a:p>
            <a:pPr indent="-228600" lvl="0" marL="228600" rtl="0" algn="l">
              <a:lnSpc>
                <a:spcPct val="90000"/>
              </a:lnSpc>
              <a:spcBef>
                <a:spcPts val="1000"/>
              </a:spcBef>
              <a:spcAft>
                <a:spcPts val="0"/>
              </a:spcAft>
              <a:buClr>
                <a:schemeClr val="dk1"/>
              </a:buClr>
              <a:buSzPts val="2800"/>
              <a:buChar char="•"/>
            </a:pPr>
            <a:r>
              <a:rPr lang="en-US"/>
              <a:t> Integration with other healthcare systems, such as electronic medical records, to provide a more comprehensive view of a patient's health status and history.</a:t>
            </a:r>
            <a:endParaRPr/>
          </a:p>
          <a:p>
            <a:pPr indent="-228600" lvl="0" marL="228600" rtl="0" algn="l">
              <a:lnSpc>
                <a:spcPct val="90000"/>
              </a:lnSpc>
              <a:spcBef>
                <a:spcPts val="1000"/>
              </a:spcBef>
              <a:spcAft>
                <a:spcPts val="0"/>
              </a:spcAft>
              <a:buClr>
                <a:schemeClr val="dk1"/>
              </a:buClr>
              <a:buSzPts val="2800"/>
              <a:buChar char="•"/>
            </a:pPr>
            <a:r>
              <a:rPr lang="en-US"/>
              <a:t>Identify potential outbreaks or epidemics, enabling healthcare providers and public health officials to take proactive measures to contain them.</a:t>
            </a:r>
            <a:endParaRPr/>
          </a:p>
          <a:p>
            <a:pPr indent="-228600" lvl="0" marL="228600" rtl="0" algn="l">
              <a:lnSpc>
                <a:spcPct val="90000"/>
              </a:lnSpc>
              <a:spcBef>
                <a:spcPts val="1000"/>
              </a:spcBef>
              <a:spcAft>
                <a:spcPts val="0"/>
              </a:spcAft>
              <a:buClr>
                <a:schemeClr val="dk1"/>
              </a:buClr>
              <a:buSzPts val="2800"/>
              <a:buChar char="•"/>
            </a:pPr>
            <a:r>
              <a:rPr lang="en-US"/>
              <a:t>Detect potential health risks early, the system could help reduce the cost of care by avoiding expensive hospitalizations and treatments.</a:t>
            </a:r>
            <a:endParaRPr/>
          </a:p>
        </p:txBody>
      </p:sp>
      <p:sp>
        <p:nvSpPr>
          <p:cNvPr id="361" name="Google Shape;361;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References :-</a:t>
            </a:r>
            <a:endParaRPr/>
          </a:p>
        </p:txBody>
      </p:sp>
      <p:sp>
        <p:nvSpPr>
          <p:cNvPr id="367" name="Google Shape;367;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Improving Disease Prediction by Machine Learning by Dinesh Bhagwan Hanchate</a:t>
            </a:r>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Machine-Learning-Based Disease Diagnosis: A Comprehensive Review Md Manjurul Ahsan, Shahana Akter Luna, and Zahed Siddique</a:t>
            </a:r>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Intelligent health risk prediction systems using machine learning: A review Santosh Shinde</a:t>
            </a:r>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Intelligent Health Risk and Disease Prediction Using Optimized Naive Bayes Classifier Latifah Alamer</a:t>
            </a:r>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McPhee S.J., Papadakis M.A., Rabow M.W., editors. Current Medical Diagnosis &amp; Treatment. McGraw-Hill Medical; New York, NY, USA: 2010</a:t>
            </a:r>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Ahsan M.M., Ahad M.T., Soma F.A., Paul S., Chowdhury A., Luna S.A., Yazdan M.M.S., Rahman A., Siddique Z., Huebner P. Detecting SARS-CoV-2 From Chest X-ray Using Artificial Intelligence. IEEE Access. 2021;9:35501–35513. doi: 10.1109/ACCESS.2021.3061621.</a:t>
            </a:r>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Coon E.R., Quinonez R.A., Moyer V.A., Schroeder A.R. Overdiagnosis: How our compulsion for diagnosis may be harming children. Pediatrics. 2014;134:1013–1023. doi: 10.1542/peds.2014-1778.</a:t>
            </a:r>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Balogh E.P., Miller B.T., Ball J.R. Improving Diagnosis in Health Care. National Academic Press; Washington, DC, USA: 20</a:t>
            </a:r>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Artificial intelligence in disease diagnosis: a systematic literature review, synthesizing framework and future research agenda by Yogesh Kumar , Apesksha Koul , Ruchi</a:t>
            </a:r>
            <a:endParaRPr/>
          </a:p>
          <a:p>
            <a:pPr indent="-127000" lvl="0" marL="228600" rtl="0" algn="l">
              <a:lnSpc>
                <a:spcPct val="9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p:txBody>
      </p:sp>
      <p:sp>
        <p:nvSpPr>
          <p:cNvPr id="368" name="Google Shape;368;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885676" y="365126"/>
            <a:ext cx="10515600" cy="9762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Outline</a:t>
            </a:r>
            <a:endParaRPr/>
          </a:p>
        </p:txBody>
      </p:sp>
      <p:sp>
        <p:nvSpPr>
          <p:cNvPr id="277" name="Google Shape;277;p44"/>
          <p:cNvSpPr txBox="1"/>
          <p:nvPr>
            <p:ph idx="1" type="body"/>
          </p:nvPr>
        </p:nvSpPr>
        <p:spPr>
          <a:xfrm>
            <a:off x="838200" y="1588220"/>
            <a:ext cx="10515600" cy="495225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Introduction to Project</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Problem Formulation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Objectives of the work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Methodology used</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Results and Outputs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Conclusion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Future Scope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References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78" name="Google Shape;27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Introduction to Project:-</a:t>
            </a:r>
            <a:endParaRPr/>
          </a:p>
        </p:txBody>
      </p:sp>
      <p:sp>
        <p:nvSpPr>
          <p:cNvPr id="284" name="Google Shape;284;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The goal of this project is to develop an improved machine learning-driven system for predicting a patient's sickness or health status. The system will use various data sources such as medical records, lifestyle data, genetic information, and demographic information to make accurate predictions about a patient's health.</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The system will be designed to address several key challenges that exist in current health prediction systems. One of the primary challenges is the lack of comprehensive data on patients. Often, health prediction systems only use a limited set of data, which can result in inaccurate predictions. The proposed system will use a wide range of data sources to ensure that predictions are as accurate as possible.</a:t>
            </a:r>
            <a:endParaRPr/>
          </a:p>
          <a:p>
            <a:pPr indent="0" lvl="0" marL="0" rtl="0" algn="l">
              <a:lnSpc>
                <a:spcPct val="90000"/>
              </a:lnSpc>
              <a:spcBef>
                <a:spcPts val="1000"/>
              </a:spcBef>
              <a:spcAft>
                <a:spcPts val="0"/>
              </a:spcAft>
              <a:buClr>
                <a:schemeClr val="dk1"/>
              </a:buClr>
              <a:buSzPts val="2400"/>
              <a:buNone/>
            </a:pPr>
            <a:r>
              <a:t/>
            </a:r>
            <a:endParaRPr sz="2400"/>
          </a:p>
        </p:txBody>
      </p:sp>
      <p:sp>
        <p:nvSpPr>
          <p:cNvPr id="285" name="Google Shape;285;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idx="1" type="body"/>
          </p:nvPr>
        </p:nvSpPr>
        <p:spPr>
          <a:xfrm>
            <a:off x="838200" y="1061720"/>
            <a:ext cx="10515600" cy="51155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200"/>
              <a:buNone/>
            </a:pPr>
            <a:r>
              <a:rPr lang="en-US" sz="2200"/>
              <a:t>Another challenge is the lack of transparency in health prediction systems. Patients and healthcare providers often do not understand how the prediction algorithms work, which can lead to distrust and confusion. The proposed system will use transparent algorithms that are easy to understand, providing patients and healthcare providers with greater confidence in the system's predictions.</a:t>
            </a:r>
            <a:endParaRPr/>
          </a:p>
          <a:p>
            <a:pPr indent="0" lvl="0" marL="0" rtl="0" algn="l">
              <a:lnSpc>
                <a:spcPct val="90000"/>
              </a:lnSpc>
              <a:spcBef>
                <a:spcPts val="1000"/>
              </a:spcBef>
              <a:spcAft>
                <a:spcPts val="0"/>
              </a:spcAft>
              <a:buClr>
                <a:schemeClr val="dk1"/>
              </a:buClr>
              <a:buSzPts val="2200"/>
              <a:buNone/>
            </a:pPr>
            <a:r>
              <a:rPr lang="en-US" sz="2200"/>
              <a:t>The system will also incorporate feedback from healthcare providers to improve the accuracy of predictions over time. As patients receive treatment and their health status changes, the system will update its predictions based on this new data. This will ensure that the system remains accurate and up-to-date, providing patients with the most useful and relevant information possible.</a:t>
            </a:r>
            <a:endParaRPr/>
          </a:p>
          <a:p>
            <a:pPr indent="0" lvl="0" marL="0" rtl="0" algn="l">
              <a:lnSpc>
                <a:spcPct val="90000"/>
              </a:lnSpc>
              <a:spcBef>
                <a:spcPts val="1000"/>
              </a:spcBef>
              <a:spcAft>
                <a:spcPts val="0"/>
              </a:spcAft>
              <a:buClr>
                <a:schemeClr val="dk1"/>
              </a:buClr>
              <a:buSzPts val="2200"/>
              <a:buNone/>
            </a:pPr>
            <a:r>
              <a:rPr lang="en-US" sz="2200"/>
              <a:t>Overall, the improved machine learning-driven patient health status prediction system will help healthcare providers make more informed decisions about patient care. By using a wide range of data sources, transparent algorithms, and incorporating feedback from healthcare providers, the system will provide accurate and actionable predictions that can help patients maintain their health and wellbeing.</a:t>
            </a:r>
            <a:endParaRPr/>
          </a:p>
        </p:txBody>
      </p:sp>
      <p:sp>
        <p:nvSpPr>
          <p:cNvPr id="291" name="Google Shape;291;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Problem Formulation:-</a:t>
            </a:r>
            <a:endParaRPr/>
          </a:p>
        </p:txBody>
      </p:sp>
      <p:sp>
        <p:nvSpPr>
          <p:cNvPr id="297" name="Google Shape;297;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300"/>
              <a:buNone/>
            </a:pPr>
            <a:r>
              <a:rPr lang="en-US" sz="2300"/>
              <a:t>The problem formulation for an improved machine learning-driven patient's sickness or health status prediction system involves developing a model that accurately predicts a patient's health status or diagnoses illnesses based on their electronic health records, lab results, medical imaging, and other health-related information. The objective of this project is to improve the accuracy and efficiency of the machine learning-driven system.</a:t>
            </a:r>
            <a:endParaRPr/>
          </a:p>
          <a:p>
            <a:pPr indent="0" lvl="0" marL="0" rtl="0" algn="l">
              <a:lnSpc>
                <a:spcPct val="90000"/>
              </a:lnSpc>
              <a:spcBef>
                <a:spcPts val="1000"/>
              </a:spcBef>
              <a:spcAft>
                <a:spcPts val="0"/>
              </a:spcAft>
              <a:buClr>
                <a:schemeClr val="dk1"/>
              </a:buClr>
              <a:buSzPts val="2300"/>
              <a:buNone/>
            </a:pPr>
            <a:r>
              <a:rPr lang="en-US" sz="2300"/>
              <a:t> To accomplish this objective, advanced machine learning techniques such as deep learning, natural language processing (NLP), and reinforcement learning will be employed. The dataset will be preprocessed and cleaned to remove any errors or inconsistencies. The variables for the model include patient demographics, medical history, medications, lab results, medical imaging, and other health-related information. The evaluation metrics for the model will be based on accuracy, sensitivity, specificity, and precision.</a:t>
            </a:r>
            <a:endParaRPr/>
          </a:p>
        </p:txBody>
      </p:sp>
      <p:sp>
        <p:nvSpPr>
          <p:cNvPr id="298" name="Google Shape;298;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idx="1" type="body"/>
          </p:nvPr>
        </p:nvSpPr>
        <p:spPr>
          <a:xfrm>
            <a:off x="838200" y="1237615"/>
            <a:ext cx="10515600" cy="493966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However, privacy concerns regarding patient data and regulatory compliance with healthcare laws and regulations are constraints that need to be addressed in this project. Overall, the problem formulation requires developing a machine learning model that accurately predicts a patient's health status while ensuring compliance with healthcare laws and regulations and respecting patient privacy concerns.</a:t>
            </a:r>
            <a:endParaRPr/>
          </a:p>
        </p:txBody>
      </p:sp>
      <p:sp>
        <p:nvSpPr>
          <p:cNvPr id="304" name="Google Shape;30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Objectives of the Work :-</a:t>
            </a:r>
            <a:endParaRPr b="1"/>
          </a:p>
        </p:txBody>
      </p:sp>
      <p:sp>
        <p:nvSpPr>
          <p:cNvPr id="310" name="Google Shape;310;p49"/>
          <p:cNvSpPr txBox="1"/>
          <p:nvPr>
            <p:ph idx="1" type="body"/>
          </p:nvPr>
        </p:nvSpPr>
        <p:spPr>
          <a:xfrm>
            <a:off x="838200" y="1825625"/>
            <a:ext cx="10515600" cy="468693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Accurately predict a patient's sickness or health status based on their medical history, symptoms, and other relevant data. </a:t>
            </a:r>
            <a:endParaRPr/>
          </a:p>
          <a:p>
            <a:pPr indent="-228600" lvl="0" marL="228600" rtl="0" algn="l">
              <a:lnSpc>
                <a:spcPct val="90000"/>
              </a:lnSpc>
              <a:spcBef>
                <a:spcPts val="1000"/>
              </a:spcBef>
              <a:spcAft>
                <a:spcPts val="0"/>
              </a:spcAft>
              <a:buClr>
                <a:schemeClr val="dk1"/>
              </a:buClr>
              <a:buSzPts val="2400"/>
              <a:buChar char="•"/>
            </a:pPr>
            <a:r>
              <a:rPr lang="en-US" sz="2400"/>
              <a:t>Process large amounts of data quickly and efficiently which will help doctors and healthcare professionals make decisions in a timely manner and improve patient care.</a:t>
            </a:r>
            <a:endParaRPr/>
          </a:p>
          <a:p>
            <a:pPr indent="-228600" lvl="0" marL="228600" rtl="0" algn="l">
              <a:lnSpc>
                <a:spcPct val="90000"/>
              </a:lnSpc>
              <a:spcBef>
                <a:spcPts val="1000"/>
              </a:spcBef>
              <a:spcAft>
                <a:spcPts val="0"/>
              </a:spcAft>
              <a:buClr>
                <a:schemeClr val="dk1"/>
              </a:buClr>
              <a:buSzPts val="2400"/>
              <a:buChar char="•"/>
            </a:pPr>
            <a:r>
              <a:rPr lang="en-US" sz="2400"/>
              <a:t>Personalize predictions based on individual patient characteristics, such as age, gender, medical history, and lifestyle factors.</a:t>
            </a:r>
            <a:endParaRPr/>
          </a:p>
          <a:p>
            <a:pPr indent="-228600" lvl="0" marL="228600" rtl="0" algn="l">
              <a:lnSpc>
                <a:spcPct val="90000"/>
              </a:lnSpc>
              <a:spcBef>
                <a:spcPts val="1000"/>
              </a:spcBef>
              <a:spcAft>
                <a:spcPts val="0"/>
              </a:spcAft>
              <a:buClr>
                <a:schemeClr val="dk1"/>
              </a:buClr>
              <a:buSzPts val="2400"/>
              <a:buChar char="•"/>
            </a:pPr>
            <a:r>
              <a:rPr lang="en-US" sz="2400"/>
              <a:t>Ensure patient data privacy and security throughout the entire process, from data collection to prediction generation, to prevent any unauthorized access or misuse of patient data.</a:t>
            </a:r>
            <a:endParaRPr/>
          </a:p>
        </p:txBody>
      </p:sp>
      <p:sp>
        <p:nvSpPr>
          <p:cNvPr id="311" name="Google Shape;311;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Flowchart</a:t>
            </a:r>
            <a:r>
              <a:rPr b="1" lang="en-US">
                <a:latin typeface="Calibri"/>
                <a:ea typeface="Calibri"/>
                <a:cs typeface="Calibri"/>
                <a:sym typeface="Calibri"/>
              </a:rPr>
              <a:t>:-</a:t>
            </a:r>
            <a:endParaRPr/>
          </a:p>
        </p:txBody>
      </p:sp>
      <p:pic>
        <p:nvPicPr>
          <p:cNvPr descr="Flowchart-of-the-prediction-model" id="317" name="Google Shape;317;p50"/>
          <p:cNvPicPr preferRelativeResize="0"/>
          <p:nvPr>
            <p:ph idx="1" type="body"/>
          </p:nvPr>
        </p:nvPicPr>
        <p:blipFill rotWithShape="1">
          <a:blip r:embed="rId3">
            <a:alphaModFix/>
          </a:blip>
          <a:srcRect b="0" l="0" r="0" t="0"/>
          <a:stretch/>
        </p:blipFill>
        <p:spPr>
          <a:xfrm>
            <a:off x="2138045" y="1323340"/>
            <a:ext cx="7831455" cy="5170805"/>
          </a:xfrm>
          <a:prstGeom prst="rect">
            <a:avLst/>
          </a:prstGeom>
          <a:noFill/>
          <a:ln>
            <a:noFill/>
          </a:ln>
        </p:spPr>
      </p:pic>
      <p:sp>
        <p:nvSpPr>
          <p:cNvPr id="318" name="Google Shape;318;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Methodology:-</a:t>
            </a:r>
            <a:endParaRPr/>
          </a:p>
        </p:txBody>
      </p:sp>
      <p:sp>
        <p:nvSpPr>
          <p:cNvPr id="324" name="Google Shape;324;p51"/>
          <p:cNvSpPr txBox="1"/>
          <p:nvPr>
            <p:ph idx="1" type="body"/>
          </p:nvPr>
        </p:nvSpPr>
        <p:spPr>
          <a:xfrm>
            <a:off x="838200" y="1471930"/>
            <a:ext cx="10515600" cy="506603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2400"/>
              <a:t>1.Data Collection: </a:t>
            </a:r>
            <a:r>
              <a:rPr lang="en-US" sz="2400"/>
              <a:t>Collecting high-quality, representative data is crucial for developing an accurate prediction system. The data can come from various sources, such as electronic health records, medical imaging, wearable devices, and patient self-reports.</a:t>
            </a:r>
            <a:endParaRPr/>
          </a:p>
          <a:p>
            <a:pPr indent="-76200" lvl="0" marL="22860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b="1" lang="en-US" sz="2400"/>
              <a:t>2.Data Pre-processing:</a:t>
            </a:r>
            <a:r>
              <a:rPr lang="en-US" sz="2400"/>
              <a:t> Raw data collected from different sources may be incomplete, noisy, or inconsistent. Therefore, pre-processing the data to remove outliers, handle missing values, and standardize the format is necessary to ensure the data is suitable for analysis.</a:t>
            </a:r>
            <a:endParaRPr/>
          </a:p>
          <a:p>
            <a:pPr indent="-76200" lvl="0" marL="22860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b="1" lang="en-US" sz="2400"/>
              <a:t>3.Feature Selection:</a:t>
            </a:r>
            <a:r>
              <a:rPr lang="en-US" sz="2400"/>
              <a:t> Feature selection involves identifying the most relevant variables or features that influence the outcome of the prediction. This step can help improve the accuracy and efficiency of the prediction system.</a:t>
            </a:r>
            <a:endParaRPr/>
          </a:p>
        </p:txBody>
      </p:sp>
      <p:sp>
        <p:nvSpPr>
          <p:cNvPr id="325" name="Google Shape;325;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