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6058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54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1210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pic" idx="13"/>
          </p:nvPr>
        </p:nvSpPr>
        <p:spPr>
          <a:xfrm>
            <a:off x="1625599" y="2133599"/>
            <a:ext cx="9753603" cy="5486402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sz="quarter" idx="13"/>
          </p:nvPr>
        </p:nvSpPr>
        <p:spPr>
          <a:xfrm>
            <a:off x="3505199" y="2791709"/>
            <a:ext cx="5984242" cy="309923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336799" y="5953760"/>
            <a:ext cx="8331203" cy="84836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2336799" y="6847840"/>
            <a:ext cx="8331203" cy="53848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336799" y="4160520"/>
            <a:ext cx="8331203" cy="142748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sz="quarter" idx="13"/>
          </p:nvPr>
        </p:nvSpPr>
        <p:spPr>
          <a:xfrm>
            <a:off x="7249160" y="2839719"/>
            <a:ext cx="3342641" cy="3937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255519" y="2875279"/>
            <a:ext cx="4343402" cy="19304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2255519" y="4810759"/>
            <a:ext cx="4343402" cy="202692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336799" y="2275839"/>
            <a:ext cx="8331203" cy="13970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336799" y="2275839"/>
            <a:ext cx="8331203" cy="13970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half" idx="1"/>
          </p:nvPr>
        </p:nvSpPr>
        <p:spPr>
          <a:xfrm>
            <a:off x="2336799" y="3693159"/>
            <a:ext cx="8331203" cy="3215642"/>
          </a:xfrm>
          <a:prstGeom prst="rect">
            <a:avLst/>
          </a:prstGeom>
        </p:spPr>
        <p:txBody>
          <a:bodyPr anchor="ctr"/>
          <a:lstStyle>
            <a:lvl1pPr marL="487680" indent="-487680" algn="l">
              <a:spcBef>
                <a:spcPts val="3600"/>
              </a:spcBef>
              <a:buSzPct val="43000"/>
              <a:buBlip>
                <a:blip r:embed="rId2"/>
              </a:buBlip>
            </a:lvl1pPr>
            <a:lvl2pPr marL="1249680" indent="-487680" algn="l">
              <a:spcBef>
                <a:spcPts val="3600"/>
              </a:spcBef>
              <a:buSzPct val="43000"/>
              <a:buBlip>
                <a:blip r:embed="rId2"/>
              </a:buBlip>
            </a:lvl2pPr>
            <a:lvl3pPr marL="2011679" indent="-487679" algn="l">
              <a:spcBef>
                <a:spcPts val="3600"/>
              </a:spcBef>
              <a:buSzPct val="43000"/>
              <a:buBlip>
                <a:blip r:embed="rId2"/>
              </a:buBlip>
            </a:lvl3pPr>
            <a:lvl4pPr marL="2773679" indent="-487679" algn="l">
              <a:spcBef>
                <a:spcPts val="3600"/>
              </a:spcBef>
              <a:buSzPct val="43000"/>
              <a:buBlip>
                <a:blip r:embed="rId2"/>
              </a:buBlip>
            </a:lvl4pPr>
            <a:lvl5pPr marL="3535679" indent="-487679" algn="l">
              <a:spcBef>
                <a:spcPts val="3600"/>
              </a:spcBef>
              <a:buSzPct val="43000"/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sz="quarter" idx="13"/>
          </p:nvPr>
        </p:nvSpPr>
        <p:spPr>
          <a:xfrm>
            <a:off x="6898639" y="3454399"/>
            <a:ext cx="3698270" cy="3708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336799" y="2514599"/>
            <a:ext cx="8331203" cy="9144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xfrm>
            <a:off x="2336799" y="3484879"/>
            <a:ext cx="4003042" cy="3647442"/>
          </a:xfrm>
          <a:prstGeom prst="rect">
            <a:avLst/>
          </a:prstGeom>
        </p:spPr>
        <p:txBody>
          <a:bodyPr anchor="ctr"/>
          <a:lstStyle>
            <a:lvl1pPr marL="420254" indent="-420254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1pPr>
            <a:lvl2pPr marL="1080654" indent="-420254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2pPr>
            <a:lvl3pPr marL="1741054" indent="-420254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3pPr>
            <a:lvl4pPr marL="2401454" indent="-420254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4pPr>
            <a:lvl5pPr marL="3061854" indent="-420254" algn="l">
              <a:spcBef>
                <a:spcPts val="2200"/>
              </a:spcBef>
              <a:buSzPct val="43000"/>
              <a:buBlip>
                <a:blip r:embed="rId2"/>
              </a:buBlip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342318" y="7335520"/>
            <a:ext cx="283204" cy="317683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2336799" y="2733039"/>
            <a:ext cx="8331203" cy="4287522"/>
          </a:xfrm>
          <a:prstGeom prst="rect">
            <a:avLst/>
          </a:prstGeom>
        </p:spPr>
        <p:txBody>
          <a:bodyPr anchor="ctr"/>
          <a:lstStyle>
            <a:lvl1pPr marL="487680" indent="-487680" algn="l">
              <a:spcBef>
                <a:spcPts val="3600"/>
              </a:spcBef>
              <a:buSzPct val="43000"/>
              <a:buBlip>
                <a:blip r:embed="rId2"/>
              </a:buBlip>
            </a:lvl1pPr>
            <a:lvl2pPr marL="1249680" indent="-487680" algn="l">
              <a:spcBef>
                <a:spcPts val="3600"/>
              </a:spcBef>
              <a:buSzPct val="43000"/>
              <a:buBlip>
                <a:blip r:embed="rId2"/>
              </a:buBlip>
            </a:lvl2pPr>
            <a:lvl3pPr marL="2011679" indent="-487679" algn="l">
              <a:spcBef>
                <a:spcPts val="3600"/>
              </a:spcBef>
              <a:buSzPct val="43000"/>
              <a:buBlip>
                <a:blip r:embed="rId2"/>
              </a:buBlip>
            </a:lvl3pPr>
            <a:lvl4pPr marL="2773679" indent="-487679" algn="l">
              <a:spcBef>
                <a:spcPts val="3600"/>
              </a:spcBef>
              <a:buSzPct val="43000"/>
              <a:buBlip>
                <a:blip r:embed="rId2"/>
              </a:buBlip>
            </a:lvl4pPr>
            <a:lvl5pPr marL="3535679" indent="-487679" algn="l">
              <a:spcBef>
                <a:spcPts val="3600"/>
              </a:spcBef>
              <a:buSzPct val="43000"/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quarter" idx="13"/>
          </p:nvPr>
        </p:nvSpPr>
        <p:spPr>
          <a:xfrm>
            <a:off x="7929880" y="4878470"/>
            <a:ext cx="2961641" cy="221996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sz="quarter" idx="14"/>
          </p:nvPr>
        </p:nvSpPr>
        <p:spPr>
          <a:xfrm rot="21600000">
            <a:off x="7929879" y="2514599"/>
            <a:ext cx="2961641" cy="221996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sz="half" idx="15"/>
          </p:nvPr>
        </p:nvSpPr>
        <p:spPr>
          <a:xfrm rot="21600000">
            <a:off x="2118359" y="2514599"/>
            <a:ext cx="5669282" cy="45872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336799" y="3596639"/>
            <a:ext cx="8331203" cy="14274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336799" y="5064759"/>
            <a:ext cx="8331203" cy="7569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" name="CgpzWlYca82AQSDCAAAlqunkEds936.png"/>
            <p:cNvPicPr>
              <a:picLocks noChangeAspect="1"/>
            </p:cNvPicPr>
            <p:nvPr/>
          </p:nvPicPr>
          <p:blipFill>
            <a:blip r:embed="rId14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" name="Shape 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6360446" y="7335520"/>
            <a:ext cx="283204" cy="317683"/>
          </a:xfrm>
          <a:prstGeom prst="rect">
            <a:avLst/>
          </a:prstGeom>
          <a:ln w="3175">
            <a:miter lim="400000"/>
          </a:ln>
        </p:spPr>
        <p:txBody>
          <a:bodyPr wrap="none" lIns="20320" tIns="20320" rIns="20320" bIns="20320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ransition spd="med"/>
  <p:txStyles>
    <p:titleStyle>
      <a:lvl1pPr marL="0" marR="0" indent="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0" marR="0" indent="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6058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3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Shape 13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pic>
        <p:nvPicPr>
          <p:cNvPr id="134" name="u=1965453153,2974021351&amp;fm=23&amp;gp=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0" y="3746500"/>
            <a:ext cx="6604000" cy="226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0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Shape 20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12" name="Shape 212"/>
          <p:cNvSpPr/>
          <p:nvPr/>
        </p:nvSpPr>
        <p:spPr>
          <a:xfrm>
            <a:off x="2919729" y="1555326"/>
            <a:ext cx="7165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  <p:sp>
        <p:nvSpPr>
          <p:cNvPr id="213" name="Shape 213"/>
          <p:cNvSpPr/>
          <p:nvPr/>
        </p:nvSpPr>
        <p:spPr>
          <a:xfrm>
            <a:off x="1400307" y="3835400"/>
            <a:ext cx="2803327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依赖关系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0307" y="5181600"/>
            <a:ext cx="2803327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命名空间</a:t>
            </a:r>
          </a:p>
        </p:txBody>
      </p:sp>
      <p:sp>
        <p:nvSpPr>
          <p:cNvPr id="215" name="Shape 215"/>
          <p:cNvSpPr/>
          <p:nvPr/>
        </p:nvSpPr>
        <p:spPr>
          <a:xfrm>
            <a:off x="1400307" y="6527800"/>
            <a:ext cx="2803327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代码组织</a:t>
            </a:r>
          </a:p>
        </p:txBody>
      </p:sp>
      <p:sp>
        <p:nvSpPr>
          <p:cNvPr id="216" name="Shape 216"/>
          <p:cNvSpPr/>
          <p:nvPr/>
        </p:nvSpPr>
        <p:spPr>
          <a:xfrm>
            <a:off x="4600707" y="3798475"/>
            <a:ext cx="1767285" cy="370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81" y="0"/>
                </a:moveTo>
                <a:cubicBezTo>
                  <a:pt x="3452" y="0"/>
                  <a:pt x="3104" y="166"/>
                  <a:pt x="3104" y="370"/>
                </a:cubicBezTo>
                <a:lnTo>
                  <a:pt x="3104" y="2961"/>
                </a:lnTo>
                <a:lnTo>
                  <a:pt x="0" y="3702"/>
                </a:lnTo>
                <a:lnTo>
                  <a:pt x="3104" y="4442"/>
                </a:lnTo>
                <a:lnTo>
                  <a:pt x="3104" y="21230"/>
                </a:lnTo>
                <a:cubicBezTo>
                  <a:pt x="3104" y="21434"/>
                  <a:pt x="3452" y="21600"/>
                  <a:pt x="3881" y="21600"/>
                </a:cubicBezTo>
                <a:lnTo>
                  <a:pt x="20824" y="21600"/>
                </a:lnTo>
                <a:cubicBezTo>
                  <a:pt x="21253" y="21600"/>
                  <a:pt x="21600" y="21434"/>
                  <a:pt x="21600" y="21230"/>
                </a:cubicBezTo>
                <a:lnTo>
                  <a:pt x="21600" y="370"/>
                </a:lnTo>
                <a:cubicBezTo>
                  <a:pt x="21600" y="166"/>
                  <a:pt x="21253" y="0"/>
                  <a:pt x="20824" y="0"/>
                </a:cubicBezTo>
                <a:lnTo>
                  <a:pt x="3881" y="0"/>
                </a:lnTo>
                <a:close/>
              </a:path>
            </a:pathLst>
          </a:custGeom>
          <a:blipFill>
            <a:blip r:embed="rId4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纠结的编程体验</a:t>
            </a:r>
          </a:p>
        </p:txBody>
      </p:sp>
      <p:sp>
        <p:nvSpPr>
          <p:cNvPr id="217" name="Shape 217"/>
          <p:cNvSpPr/>
          <p:nvPr/>
        </p:nvSpPr>
        <p:spPr>
          <a:xfrm>
            <a:off x="6765065" y="4813300"/>
            <a:ext cx="1639029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5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801165" y="3835400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定义</a:t>
            </a:r>
          </a:p>
        </p:txBody>
      </p:sp>
      <p:sp>
        <p:nvSpPr>
          <p:cNvPr id="219" name="Shape 219"/>
          <p:cNvSpPr/>
          <p:nvPr/>
        </p:nvSpPr>
        <p:spPr>
          <a:xfrm>
            <a:off x="8801165" y="5181600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暴露接口</a:t>
            </a:r>
          </a:p>
        </p:txBody>
      </p:sp>
      <p:sp>
        <p:nvSpPr>
          <p:cNvPr id="220" name="Shape 220"/>
          <p:cNvSpPr/>
          <p:nvPr/>
        </p:nvSpPr>
        <p:spPr>
          <a:xfrm>
            <a:off x="8801165" y="6527800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引用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2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Shape 22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3141328" y="1555326"/>
            <a:ext cx="6722144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CommonJS 规范</a:t>
            </a:r>
          </a:p>
        </p:txBody>
      </p:sp>
      <p:sp>
        <p:nvSpPr>
          <p:cNvPr id="227" name="Shape 227"/>
          <p:cNvSpPr/>
          <p:nvPr/>
        </p:nvSpPr>
        <p:spPr>
          <a:xfrm>
            <a:off x="1586573" y="3081763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modules</a:t>
            </a:r>
          </a:p>
        </p:txBody>
      </p:sp>
      <p:sp>
        <p:nvSpPr>
          <p:cNvPr id="228" name="Shape 228"/>
          <p:cNvSpPr/>
          <p:nvPr/>
        </p:nvSpPr>
        <p:spPr>
          <a:xfrm>
            <a:off x="1586573" y="4261935"/>
            <a:ext cx="2803328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packages</a:t>
            </a:r>
          </a:p>
        </p:txBody>
      </p:sp>
      <p:sp>
        <p:nvSpPr>
          <p:cNvPr id="229" name="Shape 229"/>
          <p:cNvSpPr/>
          <p:nvPr/>
        </p:nvSpPr>
        <p:spPr>
          <a:xfrm>
            <a:off x="1586573" y="5448300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system</a:t>
            </a:r>
          </a:p>
        </p:txBody>
      </p:sp>
      <p:sp>
        <p:nvSpPr>
          <p:cNvPr id="230" name="Shape 230"/>
          <p:cNvSpPr/>
          <p:nvPr/>
        </p:nvSpPr>
        <p:spPr>
          <a:xfrm>
            <a:off x="1586573" y="6628472"/>
            <a:ext cx="2803328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filesystems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06640" y="3081763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binary</a:t>
            </a:r>
          </a:p>
        </p:txBody>
      </p:sp>
      <p:sp>
        <p:nvSpPr>
          <p:cNvPr id="232" name="Shape 232"/>
          <p:cNvSpPr/>
          <p:nvPr/>
        </p:nvSpPr>
        <p:spPr>
          <a:xfrm>
            <a:off x="5506640" y="4261935"/>
            <a:ext cx="2803328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console</a:t>
            </a:r>
          </a:p>
        </p:txBody>
      </p:sp>
      <p:sp>
        <p:nvSpPr>
          <p:cNvPr id="233" name="Shape 233"/>
          <p:cNvSpPr/>
          <p:nvPr/>
        </p:nvSpPr>
        <p:spPr>
          <a:xfrm>
            <a:off x="5506640" y="5448300"/>
            <a:ext cx="2803328" cy="9389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encodings</a:t>
            </a:r>
          </a:p>
        </p:txBody>
      </p:sp>
      <p:sp>
        <p:nvSpPr>
          <p:cNvPr id="234" name="Shape 234"/>
          <p:cNvSpPr/>
          <p:nvPr/>
        </p:nvSpPr>
        <p:spPr>
          <a:xfrm>
            <a:off x="5506640" y="6628472"/>
            <a:ext cx="2803328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sockets</a:t>
            </a:r>
          </a:p>
        </p:txBody>
      </p:sp>
      <p:sp>
        <p:nvSpPr>
          <p:cNvPr id="235" name="Shape 235"/>
          <p:cNvSpPr/>
          <p:nvPr/>
        </p:nvSpPr>
        <p:spPr>
          <a:xfrm>
            <a:off x="9088040" y="4978811"/>
            <a:ext cx="2803328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unit test…</a:t>
            </a:r>
          </a:p>
        </p:txBody>
      </p:sp>
      <p:sp>
        <p:nvSpPr>
          <p:cNvPr id="236" name="Shape 236"/>
          <p:cNvSpPr/>
          <p:nvPr/>
        </p:nvSpPr>
        <p:spPr>
          <a:xfrm>
            <a:off x="1586573" y="7974672"/>
            <a:ext cx="6722144" cy="938978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t>不同与 </a:t>
            </a: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jQuery,CommonJS</a:t>
            </a:r>
            <a:r>
              <a:t>是一套规范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3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Shape 23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2030730" y="1555326"/>
            <a:ext cx="8943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43" name="Shape 243"/>
          <p:cNvSpPr/>
          <p:nvPr/>
        </p:nvSpPr>
        <p:spPr>
          <a:xfrm>
            <a:off x="3141328" y="6992539"/>
            <a:ext cx="6722144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CommonJS </a:t>
            </a:r>
            <a:r>
              <a:t>规范</a:t>
            </a:r>
          </a:p>
        </p:txBody>
      </p:sp>
      <p:sp>
        <p:nvSpPr>
          <p:cNvPr id="244" name="Shape 244"/>
          <p:cNvSpPr/>
          <p:nvPr/>
        </p:nvSpPr>
        <p:spPr>
          <a:xfrm>
            <a:off x="3141328" y="3428072"/>
            <a:ext cx="6722144" cy="938978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NodeJS/Webpack</a:t>
            </a:r>
          </a:p>
        </p:txBody>
      </p:sp>
      <p:sp>
        <p:nvSpPr>
          <p:cNvPr id="245" name="Shape 245"/>
          <p:cNvSpPr/>
          <p:nvPr/>
        </p:nvSpPr>
        <p:spPr>
          <a:xfrm rot="5400000" flipH="1">
            <a:off x="3484959" y="5127295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3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 rot="16200000" flipH="1">
            <a:off x="7692892" y="5044794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4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4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Shape 24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2030730" y="1555326"/>
            <a:ext cx="8943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规范与实现的互为促进</a:t>
            </a:r>
          </a:p>
        </p:txBody>
      </p:sp>
      <p:sp>
        <p:nvSpPr>
          <p:cNvPr id="253" name="Shape 253"/>
          <p:cNvSpPr/>
          <p:nvPr/>
        </p:nvSpPr>
        <p:spPr>
          <a:xfrm>
            <a:off x="1363328" y="7382006"/>
            <a:ext cx="4494352" cy="938978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r>
              <a:rPr>
                <a:latin typeface="华文楷体"/>
                <a:ea typeface="华文楷体"/>
                <a:cs typeface="华文楷体"/>
                <a:sym typeface="华文楷体"/>
              </a:rPr>
              <a:t>CommonJS </a:t>
            </a:r>
            <a:r>
              <a:t>规范</a:t>
            </a:r>
          </a:p>
        </p:txBody>
      </p:sp>
      <p:sp>
        <p:nvSpPr>
          <p:cNvPr id="254" name="Shape 254"/>
          <p:cNvSpPr/>
          <p:nvPr/>
        </p:nvSpPr>
        <p:spPr>
          <a:xfrm>
            <a:off x="1363328" y="3817539"/>
            <a:ext cx="4494352" cy="938977"/>
          </a:xfrm>
          <a:prstGeom prst="rect">
            <a:avLst/>
          </a:prstGeom>
          <a:blipFill>
            <a:blip r:embed="rId4"/>
          </a:blip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NodeJS/Webpack</a:t>
            </a:r>
          </a:p>
        </p:txBody>
      </p:sp>
      <p:sp>
        <p:nvSpPr>
          <p:cNvPr id="255" name="Shape 255"/>
          <p:cNvSpPr/>
          <p:nvPr/>
        </p:nvSpPr>
        <p:spPr>
          <a:xfrm rot="5400000" flipH="1">
            <a:off x="1706959" y="5516762"/>
            <a:ext cx="1615481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3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 rot="16200000" flipH="1">
            <a:off x="3916660" y="5516762"/>
            <a:ext cx="1615480" cy="1270001"/>
          </a:xfrm>
          <a:prstGeom prst="rightArrow">
            <a:avLst>
              <a:gd name="adj1" fmla="val 43208"/>
              <a:gd name="adj2" fmla="val 62609"/>
            </a:avLst>
          </a:prstGeom>
          <a:blipFill>
            <a:blip r:embed="rId4"/>
          </a:blipFill>
          <a:ln w="3175">
            <a:miter lim="400000"/>
          </a:ln>
          <a:effectLst>
            <a:outerShdw blurRad="12700" dir="16008190" rotWithShape="0">
              <a:srgbClr val="000000">
                <a:alpha val="50000"/>
              </a:srgbClr>
            </a:outerShdw>
          </a:effectLst>
        </p:spPr>
        <p:txBody>
          <a:bodyPr lIns="20320" tIns="20320" rIns="20320" bIns="20320" anchor="ctr"/>
          <a:lstStyle/>
          <a:p>
            <a: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57" name="5743FD88-ABEC-46AB-8F52-D09CD7F787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9766" y="2832100"/>
            <a:ext cx="3225801" cy="7137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6163928" y="5682274"/>
            <a:ext cx="2625931" cy="938977"/>
          </a:xfrm>
          <a:prstGeom prst="rect">
            <a:avLst/>
          </a:prstGeom>
          <a:solidFill>
            <a:srgbClr val="51504D"/>
          </a:solidFill>
          <a:ln w="3175">
            <a:miter lim="400000"/>
          </a:ln>
          <a:effectLst>
            <a:outerShdw blurRad="12700" dir="162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/>
          <a:lstStyle>
            <a:lvl1pPr>
              <a:defRPr sz="28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r>
              <a:t>npm install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6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Shape 26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3709976" y="4234180"/>
            <a:ext cx="5584848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NPM使用入门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6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Shape 26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4078729" y="4323080"/>
            <a:ext cx="4847343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 API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27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7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76" name="Shape 276"/>
          <p:cNvSpPr/>
          <p:nvPr/>
        </p:nvSpPr>
        <p:spPr>
          <a:xfrm>
            <a:off x="5586512" y="1644226"/>
            <a:ext cx="1831776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URL</a:t>
            </a:r>
          </a:p>
        </p:txBody>
      </p:sp>
      <p:sp>
        <p:nvSpPr>
          <p:cNvPr id="277" name="Shape 277"/>
          <p:cNvSpPr/>
          <p:nvPr/>
        </p:nvSpPr>
        <p:spPr>
          <a:xfrm>
            <a:off x="667965" y="4542439"/>
            <a:ext cx="11668870" cy="1210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/>
                </a:solidFill>
              </a:rPr>
              <a:t>url.parse</a:t>
            </a:r>
            <a:r>
              <a:rPr dirty="0"/>
              <a:t>(</a:t>
            </a:r>
            <a:r>
              <a:rPr dirty="0" err="1"/>
              <a:t>urlString</a:t>
            </a:r>
            <a:r>
              <a:rPr dirty="0"/>
              <a:t>[, </a:t>
            </a:r>
            <a:r>
              <a:rPr dirty="0" err="1"/>
              <a:t>parseQueryString</a:t>
            </a:r>
            <a:r>
              <a:rPr dirty="0"/>
              <a:t>[, </a:t>
            </a:r>
            <a:r>
              <a:rPr dirty="0" err="1"/>
              <a:t>slashesDenoteHost</a:t>
            </a:r>
            <a:r>
              <a:rPr dirty="0" smtClean="0"/>
              <a:t>]])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2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79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Shape 280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83" name="Shape 283"/>
          <p:cNvSpPr/>
          <p:nvPr/>
        </p:nvSpPr>
        <p:spPr>
          <a:xfrm>
            <a:off x="3980626" y="1644226"/>
            <a:ext cx="5043548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Query String</a:t>
            </a:r>
          </a:p>
        </p:txBody>
      </p:sp>
      <p:sp>
        <p:nvSpPr>
          <p:cNvPr id="284" name="Shape 284"/>
          <p:cNvSpPr/>
          <p:nvPr/>
        </p:nvSpPr>
        <p:spPr>
          <a:xfrm>
            <a:off x="667965" y="5469827"/>
            <a:ext cx="11668871" cy="6258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 smtClean="0">
                <a:solidFill>
                  <a:schemeClr val="accent3"/>
                </a:solidFill>
              </a:rPr>
              <a:t>querystring.parse</a:t>
            </a:r>
            <a:r>
              <a:rPr dirty="0" smtClean="0"/>
              <a:t>(</a:t>
            </a:r>
            <a:r>
              <a:rPr dirty="0" err="1" smtClean="0"/>
              <a:t>str</a:t>
            </a:r>
            <a:r>
              <a:rPr dirty="0"/>
              <a:t>[, </a:t>
            </a:r>
            <a:r>
              <a:rPr dirty="0" err="1"/>
              <a:t>sep</a:t>
            </a:r>
            <a:r>
              <a:rPr dirty="0"/>
              <a:t>[, </a:t>
            </a:r>
            <a:r>
              <a:rPr dirty="0" err="1"/>
              <a:t>eq</a:t>
            </a:r>
            <a:r>
              <a:rPr dirty="0"/>
              <a:t>[, options</a:t>
            </a:r>
            <a:r>
              <a:rPr dirty="0" smtClean="0"/>
              <a:t>]]])</a:t>
            </a:r>
            <a:endParaRPr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8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hape 28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5315211" y="1644226"/>
            <a:ext cx="2374378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</a:t>
            </a:r>
          </a:p>
        </p:txBody>
      </p:sp>
      <p:sp>
        <p:nvSpPr>
          <p:cNvPr id="291" name="Shape 291"/>
          <p:cNvSpPr/>
          <p:nvPr/>
        </p:nvSpPr>
        <p:spPr>
          <a:xfrm>
            <a:off x="3877757" y="4066321"/>
            <a:ext cx="5249286" cy="16209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HTTP模块</a:t>
            </a:r>
            <a:endParaRPr dirty="0"/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 smtClean="0"/>
              <a:t>Request</a:t>
            </a:r>
            <a:r>
              <a:rPr dirty="0" err="1"/>
              <a:t>方法</a:t>
            </a:r>
            <a:endParaRPr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93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Shape 29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5586729" y="1555326"/>
            <a:ext cx="183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事件</a:t>
            </a:r>
          </a:p>
        </p:txBody>
      </p:sp>
      <p:sp>
        <p:nvSpPr>
          <p:cNvPr id="298" name="Shape 298"/>
          <p:cNvSpPr/>
          <p:nvPr/>
        </p:nvSpPr>
        <p:spPr>
          <a:xfrm>
            <a:off x="2940239" y="3165263"/>
            <a:ext cx="7124321" cy="3863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events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使用事件：EventEmitter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事件的参数</a:t>
            </a:r>
          </a:p>
          <a:p>
            <a:pPr algn="l">
              <a:spcBef>
                <a:spcPts val="32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只执行一个的事件监听器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3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Shape 13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3560869" y="1555326"/>
            <a:ext cx="588306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572" y="3535680"/>
            <a:ext cx="12085656" cy="38252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是一个基于 Chrome V8 引擎的 JavaScript 运行环境。Node.js 使用了一个事件驱动、非阻塞式 I/O 的模型，使其轻量又高效。</a:t>
            </a:r>
          </a:p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的包管理器 npm，成为世界上最大的开放源代码的生态系统。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0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04" name="Shape 304"/>
          <p:cNvSpPr/>
          <p:nvPr/>
        </p:nvSpPr>
        <p:spPr>
          <a:xfrm>
            <a:off x="4154042" y="1644226"/>
            <a:ext cx="4696716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File System</a:t>
            </a:r>
          </a:p>
        </p:txBody>
      </p:sp>
      <p:sp>
        <p:nvSpPr>
          <p:cNvPr id="305" name="Shape 305"/>
          <p:cNvSpPr/>
          <p:nvPr/>
        </p:nvSpPr>
        <p:spPr>
          <a:xfrm>
            <a:off x="1106512" y="4303463"/>
            <a:ext cx="10791777" cy="36189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得到文件与目录的信息：stat</a:t>
            </a:r>
            <a:endParaRPr dirty="0"/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创建一个目录：mkdir</a:t>
            </a:r>
            <a:endParaRPr dirty="0"/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创建文件并写入内容：</a:t>
            </a:r>
            <a:r>
              <a:rPr dirty="0" err="1" smtClean="0"/>
              <a:t>writeFile读取文件的内容</a:t>
            </a:r>
            <a:r>
              <a:rPr dirty="0" err="1"/>
              <a:t>：readFile</a:t>
            </a:r>
            <a:endParaRPr dirty="0"/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列出目录的东西：</a:t>
            </a:r>
            <a:r>
              <a:rPr dirty="0" err="1" smtClean="0"/>
              <a:t>readdir</a:t>
            </a:r>
            <a:endParaRPr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1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Shape 31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253229" y="4234180"/>
            <a:ext cx="4498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路由与参数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2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1" name="Shape 32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路由初步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3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3" name="Shape 33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36" name="Shape 336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路由改造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3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Shape 33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42" name="Shape 342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参数接收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4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Shape 34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2598292" y="4234180"/>
            <a:ext cx="780821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异步流程控制Async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5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Shape 35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pic>
        <p:nvPicPr>
          <p:cNvPr id="360" name="tim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471" y="3343700"/>
            <a:ext cx="6725858" cy="306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6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Shape 36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66" name="Shape 366"/>
          <p:cNvSpPr/>
          <p:nvPr/>
        </p:nvSpPr>
        <p:spPr>
          <a:xfrm>
            <a:off x="4104773" y="4234180"/>
            <a:ext cx="4795254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复习MySQL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37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6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9" name="Shape 36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72" name="Shape 372"/>
          <p:cNvSpPr/>
          <p:nvPr/>
        </p:nvSpPr>
        <p:spPr>
          <a:xfrm>
            <a:off x="3610137" y="1555326"/>
            <a:ext cx="5784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73" name="Shape 373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>
                <a:hlinkClick r:id="rId3"/>
              </a:rPr>
              <a:t>http://www.mongodb.org/downloads</a:t>
            </a:r>
          </a:p>
        </p:txBody>
      </p:sp>
      <p:pic>
        <p:nvPicPr>
          <p:cNvPr id="374" name="mongodb-downloa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5230159"/>
            <a:ext cx="13004801" cy="410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7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80" name="Shape 380"/>
          <p:cNvSpPr/>
          <p:nvPr/>
        </p:nvSpPr>
        <p:spPr>
          <a:xfrm>
            <a:off x="3610137" y="1555326"/>
            <a:ext cx="5784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81" name="Shape 381"/>
          <p:cNvSpPr/>
          <p:nvPr/>
        </p:nvSpPr>
        <p:spPr>
          <a:xfrm>
            <a:off x="1819894" y="3008737"/>
            <a:ext cx="9365012" cy="1767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一、下载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u="sng">
                <a:hlinkClick r:id="rId3"/>
              </a:rPr>
              <a:t>http://www.mongodb.org/downloads</a:t>
            </a:r>
          </a:p>
        </p:txBody>
      </p:sp>
      <p:pic>
        <p:nvPicPr>
          <p:cNvPr id="382" name="win-install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5466" y="5101166"/>
            <a:ext cx="4855043" cy="3771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win-install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3333" y="5101166"/>
            <a:ext cx="4821674" cy="377179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hape 384"/>
          <p:cNvSpPr/>
          <p:nvPr/>
        </p:nvSpPr>
        <p:spPr>
          <a:xfrm>
            <a:off x="1557113" y="9197549"/>
            <a:ext cx="4119423" cy="3708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创建数据目录：d:\data\db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43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hape 14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611972" y="3376930"/>
            <a:ext cx="12085656" cy="41427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 可以解析JS代码（没有浏览器安全级别的限制）提供很多系统级别的API，如：</a:t>
            </a:r>
            <a:br/>
            <a:r>
              <a:t>- 文件的读写</a:t>
            </a:r>
            <a:br/>
            <a:r>
              <a:t>- 进程的管理</a:t>
            </a:r>
            <a:br/>
            <a:r>
              <a:t>- 网络通信</a:t>
            </a:r>
            <a:br/>
            <a:r>
              <a:t>- ……</a:t>
            </a:r>
          </a:p>
        </p:txBody>
      </p:sp>
      <p:sp>
        <p:nvSpPr>
          <p:cNvPr id="148" name="Shape 148"/>
          <p:cNvSpPr/>
          <p:nvPr/>
        </p:nvSpPr>
        <p:spPr>
          <a:xfrm>
            <a:off x="3560869" y="1555326"/>
            <a:ext cx="588306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什么是NodeJS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38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8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7" name="Shape 38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90" name="Shape 390"/>
          <p:cNvSpPr/>
          <p:nvPr/>
        </p:nvSpPr>
        <p:spPr>
          <a:xfrm>
            <a:off x="3610137" y="1555326"/>
            <a:ext cx="5784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1" name="Shape 391"/>
          <p:cNvSpPr/>
          <p:nvPr/>
        </p:nvSpPr>
        <p:spPr>
          <a:xfrm>
            <a:off x="1819894" y="3081762"/>
            <a:ext cx="9365012" cy="4930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Windows 系统上安装</a:t>
            </a:r>
          </a:p>
          <a:p>
            <a:pPr algn="l">
              <a:spcBef>
                <a:spcPts val="17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二、命令行下运行 MongoDB 服务器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为了从命令提示符下运行MongoDB服务器，你必须从MongoDB目录的bin目录中执行mongod.exe文件。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或者将bin配置到环境变量path中。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mongod --dbpath c:\data\db</a:t>
            </a:r>
          </a:p>
          <a:p>
            <a:pPr algn="l">
              <a:spcBef>
                <a:spcPts val="2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三、MongoDB后台管理 Shell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&gt; mongo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393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Shape 39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397" name="Shape 397"/>
          <p:cNvSpPr/>
          <p:nvPr/>
        </p:nvSpPr>
        <p:spPr>
          <a:xfrm>
            <a:off x="3610137" y="1555326"/>
            <a:ext cx="5784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MongoDB安装</a:t>
            </a:r>
          </a:p>
        </p:txBody>
      </p:sp>
      <p:sp>
        <p:nvSpPr>
          <p:cNvPr id="398" name="Shape 398"/>
          <p:cNvSpPr/>
          <p:nvPr/>
        </p:nvSpPr>
        <p:spPr>
          <a:xfrm>
            <a:off x="820828" y="2918779"/>
            <a:ext cx="11791108" cy="6581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一、安装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在Mac OS上面安装MongoDB，你可以通过编译源代码来安装 ，也可以在Mac OS上使用Homebrew安装。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这里介绍使用Homebrew安装MongoDB。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首先更新Homebrew的package数据库: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update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brew install mongodb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二、启动MongoDB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mongod --config /usr/local/etc/mongod.conf</a:t>
            </a:r>
          </a:p>
          <a:p>
            <a:pPr algn="l"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三、使用MongoDB</a:t>
            </a:r>
          </a:p>
          <a:p>
            <a:pPr algn="l">
              <a:defRPr sz="26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$ mongo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0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1" name="Shape 40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3165637" y="1555326"/>
            <a:ext cx="6673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MongoDB是什么</a:t>
            </a:r>
          </a:p>
        </p:txBody>
      </p:sp>
      <p:sp>
        <p:nvSpPr>
          <p:cNvPr id="405" name="Shape 405"/>
          <p:cNvSpPr/>
          <p:nvPr/>
        </p:nvSpPr>
        <p:spPr>
          <a:xfrm>
            <a:off x="1819894" y="3637280"/>
            <a:ext cx="9365012" cy="3622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MongoDB是一个基于分布式文件存储的数据库。由C++语言编写。旨在为WEB应用提供可扩展的高性能数据存储解决方案。</a:t>
            </a:r>
          </a:p>
          <a:p>
            <a: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它的特点:高性能、易部署、易使用，存储数据非常方便。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10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07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8" name="Shape 408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2597641" y="1555326"/>
            <a:ext cx="7809518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graphicFrame>
        <p:nvGraphicFramePr>
          <p:cNvPr id="412" name="Table 412"/>
          <p:cNvGraphicFramePr/>
          <p:nvPr/>
        </p:nvGraphicFramePr>
        <p:xfrm>
          <a:off x="805127" y="3342216"/>
          <a:ext cx="11394545" cy="65659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2680474"/>
                <a:gridCol w="2987925"/>
                <a:gridCol w="5726146"/>
              </a:tblGrid>
              <a:tr h="495300"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SQL术语/概念</a:t>
                      </a:r>
                    </a:p>
                  </a:txBody>
                  <a:tcPr marL="38100" marR="38100" marT="38100" marB="3810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MongoDB术语/概念</a:t>
                      </a:r>
                    </a:p>
                  </a:txBody>
                  <a:tcPr marL="38100" marR="38100" marT="38100" marB="3810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4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解释/说明</a:t>
                      </a:r>
                    </a:p>
                  </a:txBody>
                  <a:tcPr marL="38100" marR="38100" marT="38100" marB="3810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database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collection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数据库表/集合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row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数据记录行/文档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column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field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数据字段/域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index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索引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joins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表连接,MongoDB不支持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primary key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主键,MongoDB自动将_id字段设置为主键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41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1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Shape 41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2597641" y="1555326"/>
            <a:ext cx="7809518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MongoDB术语/概念</a:t>
            </a:r>
          </a:p>
        </p:txBody>
      </p:sp>
      <p:pic>
        <p:nvPicPr>
          <p:cNvPr id="419" name="想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100" y="3475566"/>
            <a:ext cx="10896600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4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21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Shape 422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5142230" y="1555326"/>
            <a:ext cx="2720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</a:t>
            </a:r>
          </a:p>
        </p:txBody>
      </p:sp>
      <p:sp>
        <p:nvSpPr>
          <p:cNvPr id="426" name="Shape 426"/>
          <p:cNvSpPr/>
          <p:nvPr/>
        </p:nvSpPr>
        <p:spPr>
          <a:xfrm>
            <a:off x="968994" y="3401271"/>
            <a:ext cx="11066812" cy="46697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一个mongodb中可以建立多个数据库。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MongoDB的默认数据库为"db"，该数据库存储在data目录中。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MongoDB的单个实例可以容纳多个独立的数据库，每一个都有自己的集合和权限，不同的数据库也放置在不同的文件中。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2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9" name="Shape 42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32" name="Shape 432"/>
          <p:cNvSpPr/>
          <p:nvPr/>
        </p:nvSpPr>
        <p:spPr>
          <a:xfrm>
            <a:off x="5586729" y="1555326"/>
            <a:ext cx="183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集合</a:t>
            </a:r>
          </a:p>
        </p:txBody>
      </p:sp>
      <p:sp>
        <p:nvSpPr>
          <p:cNvPr id="433" name="Shape 433"/>
          <p:cNvSpPr/>
          <p:nvPr/>
        </p:nvSpPr>
        <p:spPr>
          <a:xfrm>
            <a:off x="968994" y="3316605"/>
            <a:ext cx="11066812" cy="42633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集合就是 MongoDB 文档组，类似于 RDBMS （关系数据库管理系统：Relational Database Management System)中的表格。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集合存在于数据库中，集合没有固定的结构，这意味着你在对集合可以插入不同格式和类型的数据，但通常情况下我们插入集合的数据都会有一定的关联性。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35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6" name="Shape 436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5586729" y="1555326"/>
            <a:ext cx="183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文档</a:t>
            </a:r>
          </a:p>
        </p:txBody>
      </p:sp>
      <p:sp>
        <p:nvSpPr>
          <p:cNvPr id="440" name="Shape 440"/>
          <p:cNvSpPr/>
          <p:nvPr/>
        </p:nvSpPr>
        <p:spPr>
          <a:xfrm>
            <a:off x="968994" y="3418205"/>
            <a:ext cx="11066812" cy="40601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</a:p>
          <a:p>
            <a:pPr algn="l">
              <a:spcBef>
                <a:spcPts val="13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一个简单的文档例子如下：</a:t>
            </a:r>
          </a:p>
          <a:p>
            <a:pPr algn="l">
              <a:spcBef>
                <a:spcPts val="1300"/>
              </a:spcBef>
              <a:defRPr sz="2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{"genres": ["犯罪","剧情" ],"title": "肖申克的救赎"}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4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Shape 44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2721137" y="1555326"/>
            <a:ext cx="7562526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MongoDB数据类型</a:t>
            </a:r>
          </a:p>
        </p:txBody>
      </p:sp>
      <p:graphicFrame>
        <p:nvGraphicFramePr>
          <p:cNvPr id="447" name="Table 447"/>
          <p:cNvGraphicFramePr/>
          <p:nvPr/>
        </p:nvGraphicFramePr>
        <p:xfrm>
          <a:off x="1175610" y="2912429"/>
          <a:ext cx="10653580" cy="10922000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1628388"/>
                <a:gridCol w="9025192"/>
              </a:tblGrid>
              <a:tr h="33427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数据类型</a:t>
                      </a:r>
                    </a:p>
                  </a:txBody>
                  <a:tcPr marL="38100" marR="38100" marT="38100" marB="3810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29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描述</a:t>
                      </a:r>
                    </a:p>
                  </a:txBody>
                  <a:tcPr marL="38100" marR="38100" marT="38100" marB="38100" horzOverflow="overflow">
                    <a:lnL w="12700">
                      <a:solidFill>
                        <a:srgbClr val="555555"/>
                      </a:solidFill>
                      <a:miter lim="400000"/>
                    </a:lnL>
                    <a:lnR w="12700">
                      <a:solidFill>
                        <a:srgbClr val="555555"/>
                      </a:solidFill>
                      <a:miter lim="400000"/>
                    </a:lnR>
                    <a:lnT w="12700">
                      <a:solidFill>
                        <a:srgbClr val="555555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55555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字符串。存储数据常用的数据类型。在 MongoDB 中，UTF-8 编码的字符串才是合法的。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Integer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整型数值。用于存储数值。根据你所采用的服务器，可分为 32 位或 64 位。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布尔值。用于存储布尔值（真/假）。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Double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双精度浮点值。用于存储浮点值。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Min/Max keys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将一个值与 BSON（二进制的 JSON）元素的最低值和最高值相对比。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Arrays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用于将数组或列表或多个值存储为一个键。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Timestamp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时间戳。记录文档修改或添加的具体时间。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用于内嵌文档。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用于创建空值。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Symbol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符号。该数据类型基本上等同于字符串类型，但不同的是，它一般用于采用特殊符号类型的语言。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日期时间。用 UNIX 时间格式来存储当前日期或时间。你可以指定自己的日期时间：创建 Date 对象，传入年月日信息。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962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 ID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对象 ID。用于创建文档的 ID。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 Data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二进制数据。用于存储二进制数据。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Code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代码类型。用于在文档中存储 JavaScript 代码。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6F4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Regular expression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41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正则表达式类型。用于存储正则表达式。</a:t>
                      </a:r>
                    </a:p>
                  </a:txBody>
                  <a:tcPr marL="63500" marR="63500" marT="88900" marB="88900" horzOverflow="overflow">
                    <a:lnL w="12700">
                      <a:solidFill>
                        <a:srgbClr val="D4D4D4"/>
                      </a:solidFill>
                      <a:miter lim="400000"/>
                    </a:lnL>
                    <a:lnR w="12700">
                      <a:solidFill>
                        <a:srgbClr val="D4D4D4"/>
                      </a:solidFill>
                      <a:miter lim="400000"/>
                    </a:lnR>
                    <a:lnT w="12700">
                      <a:solidFill>
                        <a:srgbClr val="D4D4D4"/>
                      </a:solidFill>
                      <a:miter lim="400000"/>
                    </a:lnT>
                    <a:lnB w="12700">
                      <a:solidFill>
                        <a:srgbClr val="D4D4D4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49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0" name="Shape 450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53" name="Shape 453"/>
          <p:cNvSpPr/>
          <p:nvPr/>
        </p:nvSpPr>
        <p:spPr>
          <a:xfrm>
            <a:off x="3364230" y="1555326"/>
            <a:ext cx="6276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数据库常用命令</a:t>
            </a:r>
          </a:p>
        </p:txBody>
      </p:sp>
      <p:sp>
        <p:nvSpPr>
          <p:cNvPr id="454" name="Shape 454"/>
          <p:cNvSpPr/>
          <p:nvPr/>
        </p:nvSpPr>
        <p:spPr>
          <a:xfrm>
            <a:off x="1662012" y="3580129"/>
            <a:ext cx="3996691" cy="4549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Help查看命令提示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help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db.test.help()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db.test.find().help()</a:t>
            </a:r>
          </a:p>
          <a:p>
            <a:pPr marL="415636" indent="-415636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创建/切换数据库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use music</a:t>
            </a:r>
          </a:p>
          <a:p>
            <a:pPr marL="415636" indent="-415636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show dbs</a:t>
            </a:r>
          </a:p>
          <a:p>
            <a:pPr marL="415636" indent="-415636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查看当前使用的数据库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db/db.getName()</a:t>
            </a:r>
          </a:p>
        </p:txBody>
      </p:sp>
      <p:sp>
        <p:nvSpPr>
          <p:cNvPr id="455" name="Shape 455"/>
          <p:cNvSpPr/>
          <p:nvPr/>
        </p:nvSpPr>
        <p:spPr>
          <a:xfrm>
            <a:off x="6786833" y="3573780"/>
            <a:ext cx="4815934" cy="3444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显示当前DB状态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db.stats()</a:t>
            </a:r>
          </a:p>
          <a:p>
            <a:pPr marL="415636" indent="-415636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查看当前DB版本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db.version()</a:t>
            </a:r>
          </a:p>
          <a:p>
            <a:pPr marL="415636" indent="-415636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查看当前DB的链接机器地址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db.getMongo()</a:t>
            </a:r>
          </a:p>
          <a:p>
            <a:pPr marL="415636" indent="-415636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删除数据库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db.dropDatabase()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5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2227369" y="1555326"/>
            <a:ext cx="855006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为什么要学习NodeJS</a:t>
            </a:r>
          </a:p>
        </p:txBody>
      </p:sp>
      <p:sp>
        <p:nvSpPr>
          <p:cNvPr id="155" name="Shape 155"/>
          <p:cNvSpPr/>
          <p:nvPr/>
        </p:nvSpPr>
        <p:spPr>
          <a:xfrm>
            <a:off x="1999759" y="3395980"/>
            <a:ext cx="4467149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Node-Webkit</a:t>
            </a:r>
          </a:p>
        </p:txBody>
      </p:sp>
      <p:sp>
        <p:nvSpPr>
          <p:cNvPr id="156" name="Shape 156"/>
          <p:cNvSpPr/>
          <p:nvPr/>
        </p:nvSpPr>
        <p:spPr>
          <a:xfrm>
            <a:off x="7382268" y="3395980"/>
            <a:ext cx="2863064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NodeOS</a:t>
            </a:r>
          </a:p>
        </p:txBody>
      </p:sp>
      <p:sp>
        <p:nvSpPr>
          <p:cNvPr id="157" name="Shape 157"/>
          <p:cNvSpPr/>
          <p:nvPr/>
        </p:nvSpPr>
        <p:spPr>
          <a:xfrm>
            <a:off x="2863181" y="4513580"/>
            <a:ext cx="2740305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Express</a:t>
            </a:r>
          </a:p>
        </p:txBody>
      </p:sp>
      <p:sp>
        <p:nvSpPr>
          <p:cNvPr id="158" name="Shape 158"/>
          <p:cNvSpPr/>
          <p:nvPr/>
        </p:nvSpPr>
        <p:spPr>
          <a:xfrm>
            <a:off x="6096097" y="4513580"/>
            <a:ext cx="1642340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Jade</a:t>
            </a:r>
          </a:p>
        </p:txBody>
      </p:sp>
      <p:sp>
        <p:nvSpPr>
          <p:cNvPr id="159" name="Shape 159"/>
          <p:cNvSpPr/>
          <p:nvPr/>
        </p:nvSpPr>
        <p:spPr>
          <a:xfrm>
            <a:off x="8401469" y="4513580"/>
            <a:ext cx="1301497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EJS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05843" y="5631180"/>
            <a:ext cx="2664182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Forever</a:t>
            </a:r>
          </a:p>
        </p:txBody>
      </p:sp>
      <p:sp>
        <p:nvSpPr>
          <p:cNvPr id="161" name="Shape 161"/>
          <p:cNvSpPr/>
          <p:nvPr/>
        </p:nvSpPr>
        <p:spPr>
          <a:xfrm>
            <a:off x="5055938" y="5631180"/>
            <a:ext cx="1605992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PM2</a:t>
            </a:r>
          </a:p>
        </p:txBody>
      </p:sp>
      <p:sp>
        <p:nvSpPr>
          <p:cNvPr id="162" name="Shape 162"/>
          <p:cNvSpPr/>
          <p:nvPr/>
        </p:nvSpPr>
        <p:spPr>
          <a:xfrm>
            <a:off x="7734507" y="5631180"/>
            <a:ext cx="2090853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Log.io</a:t>
            </a:r>
          </a:p>
        </p:txBody>
      </p:sp>
      <p:sp>
        <p:nvSpPr>
          <p:cNvPr id="163" name="Shape 163"/>
          <p:cNvSpPr/>
          <p:nvPr/>
        </p:nvSpPr>
        <p:spPr>
          <a:xfrm>
            <a:off x="2802162" y="6748780"/>
            <a:ext cx="1981811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Grunt</a:t>
            </a:r>
          </a:p>
        </p:txBody>
      </p:sp>
      <p:sp>
        <p:nvSpPr>
          <p:cNvPr id="164" name="Shape 164"/>
          <p:cNvSpPr/>
          <p:nvPr/>
        </p:nvSpPr>
        <p:spPr>
          <a:xfrm>
            <a:off x="5492195" y="6748780"/>
            <a:ext cx="1597077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Gulp</a:t>
            </a:r>
          </a:p>
        </p:txBody>
      </p:sp>
      <p:sp>
        <p:nvSpPr>
          <p:cNvPr id="165" name="Shape 165"/>
          <p:cNvSpPr/>
          <p:nvPr/>
        </p:nvSpPr>
        <p:spPr>
          <a:xfrm>
            <a:off x="7969013" y="6748780"/>
            <a:ext cx="3218308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Webpack</a:t>
            </a:r>
          </a:p>
        </p:txBody>
      </p:sp>
      <p:sp>
        <p:nvSpPr>
          <p:cNvPr id="166" name="Shape 166"/>
          <p:cNvSpPr/>
          <p:nvPr/>
        </p:nvSpPr>
        <p:spPr>
          <a:xfrm>
            <a:off x="1638977" y="7866380"/>
            <a:ext cx="2343913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Mocha</a:t>
            </a:r>
          </a:p>
        </p:txBody>
      </p:sp>
      <p:sp>
        <p:nvSpPr>
          <p:cNvPr id="167" name="Shape 167"/>
          <p:cNvSpPr/>
          <p:nvPr/>
        </p:nvSpPr>
        <p:spPr>
          <a:xfrm>
            <a:off x="4398611" y="7866380"/>
            <a:ext cx="2260246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Karma</a:t>
            </a:r>
          </a:p>
        </p:txBody>
      </p:sp>
      <p:sp>
        <p:nvSpPr>
          <p:cNvPr id="168" name="Shape 168"/>
          <p:cNvSpPr/>
          <p:nvPr/>
        </p:nvSpPr>
        <p:spPr>
          <a:xfrm>
            <a:off x="7492229" y="7866380"/>
            <a:ext cx="1424941" cy="726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54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……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46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6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Shape 46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1141729" y="1555326"/>
            <a:ext cx="1072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添加、修改与删除集合数据</a:t>
            </a:r>
          </a:p>
        </p:txBody>
      </p:sp>
      <p:sp>
        <p:nvSpPr>
          <p:cNvPr id="469" name="Shape 469"/>
          <p:cNvSpPr/>
          <p:nvPr/>
        </p:nvSpPr>
        <p:spPr>
          <a:xfrm>
            <a:off x="1221745" y="3476413"/>
            <a:ext cx="10995334" cy="4993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添加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db.users.save({name: ‘zhangsan', age: 25, sex: true});</a:t>
            </a:r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修改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db.users.update({age: 25}, {$set: {name: 'changeName'}},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name = ‘changeName' where age = 25;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 where name = ‘Lisi';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db.users.update({name: 'Lisi'}, {$inc: {age: 50}, $set: {name: 'hoho'}}, false, true);</a:t>
            </a:r>
          </a:p>
          <a:p>
            <a:pPr algn="l" defTabSz="457200">
              <a:defRPr sz="24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相当于：update users set age = age + 50, name = ‘hoho' where name = ‘Lisi';</a:t>
            </a:r>
          </a:p>
          <a:p>
            <a:pPr marL="415636" indent="-415636" algn="l" defTabSz="457200">
              <a:spcBef>
                <a:spcPts val="1600"/>
              </a:spcBef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db.users.remove({age: 132});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474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71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Shape 472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75" name="Shape 475"/>
          <p:cNvSpPr/>
          <p:nvPr/>
        </p:nvSpPr>
        <p:spPr>
          <a:xfrm>
            <a:off x="1141729" y="1555326"/>
            <a:ext cx="1072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添加、修改与删除集合数据</a:t>
            </a:r>
          </a:p>
        </p:txBody>
      </p:sp>
      <p:sp>
        <p:nvSpPr>
          <p:cNvPr id="476" name="Shape 476"/>
          <p:cNvSpPr/>
          <p:nvPr/>
        </p:nvSpPr>
        <p:spPr>
          <a:xfrm>
            <a:off x="1543478" y="4212371"/>
            <a:ext cx="6110006" cy="30880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查询修改删除</a:t>
            </a:r>
            <a:endParaRPr dirty="0"/>
          </a:p>
          <a:p>
            <a:pPr algn="l" defTabSz="457200"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db.users.findAndModify</a:t>
            </a:r>
            <a:r>
              <a:rPr dirty="0"/>
              <a:t>({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query: {age: {$</a:t>
            </a:r>
            <a:r>
              <a:rPr dirty="0" err="1"/>
              <a:t>gte</a:t>
            </a:r>
            <a:r>
              <a:rPr dirty="0"/>
              <a:t>: 25}},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sort: {age: -1}, 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update: {$set: {name: 'a2'}, $</a:t>
            </a:r>
            <a:r>
              <a:rPr dirty="0" err="1"/>
              <a:t>inc</a:t>
            </a:r>
            <a:r>
              <a:rPr dirty="0"/>
              <a:t>: {age: 2}},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remove: true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});</a:t>
            </a:r>
            <a:endParaRPr dirty="0"/>
          </a:p>
        </p:txBody>
      </p:sp>
      <p:graphicFrame>
        <p:nvGraphicFramePr>
          <p:cNvPr id="477" name="Table 477"/>
          <p:cNvGraphicFramePr/>
          <p:nvPr/>
        </p:nvGraphicFramePr>
        <p:xfrm>
          <a:off x="7941733" y="4067069"/>
          <a:ext cx="4495296" cy="39116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238162"/>
                <a:gridCol w="2590568"/>
                <a:gridCol w="666566"/>
              </a:tblGrid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参数 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详解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详解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query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查询过滤条件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{}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sort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如果多个文档符合查询过滤条件，将以该参数指定的排列方式选择出排在首位的对象，该对象将被操作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{}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remove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若为true，被选中对象将在返回前被删除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N/A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update 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一个 修改器对象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N/A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new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若为true，将返回修改后的对象而不是原始对象。在删除操作中，该参数被忽略。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upsert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创建新对象若查询结果为空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accent1">
                              <a:hueOff val="378192"/>
                              <a:satOff val="30564"/>
                              <a:lumOff val="2490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roup 482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79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0" name="Shape 480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808729" y="1555326"/>
            <a:ext cx="5387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84" name="Shape 484"/>
          <p:cNvSpPr/>
          <p:nvPr/>
        </p:nvSpPr>
        <p:spPr>
          <a:xfrm>
            <a:off x="561345" y="2756746"/>
            <a:ext cx="5782442" cy="6136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查询所有记录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相当于：select* from userInfo;</a:t>
            </a:r>
          </a:p>
          <a:p>
            <a:pPr marL="415636" indent="-415636" algn="l" defTabSz="457200">
              <a:buSzPct val="100000"/>
              <a:buAutoNum type="arabicParenBoth" startAt="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查询去重后数据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db.userInfo.distinct("name");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distict name from userInfo;</a:t>
            </a:r>
          </a:p>
          <a:p>
            <a:pPr marL="415636" indent="-415636" algn="l" defTabSz="457200">
              <a:buSzPct val="100000"/>
              <a:buAutoNum type="arabicParenBoth" startAt="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=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db.userInfo.find({"age":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 select * from userInfo where age = 22;</a:t>
            </a:r>
          </a:p>
          <a:p>
            <a:pPr marL="415636" indent="-415636" algn="l" defTabSz="457200">
              <a:buSzPct val="100000"/>
              <a:buAutoNum type="arabicParenBoth" startAt="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&gt;22;</a:t>
            </a:r>
          </a:p>
          <a:p>
            <a:pPr marL="415636" indent="-415636" algn="l" defTabSz="457200">
              <a:buSzPct val="100000"/>
              <a:buAutoNum type="arabicParenBoth" startAt="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 22的记录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{$lt: 22}});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&lt;22;</a:t>
            </a:r>
          </a:p>
        </p:txBody>
      </p:sp>
      <p:sp>
        <p:nvSpPr>
          <p:cNvPr id="485" name="Shape 485"/>
          <p:cNvSpPr/>
          <p:nvPr/>
        </p:nvSpPr>
        <p:spPr>
          <a:xfrm>
            <a:off x="6609700" y="2430780"/>
            <a:ext cx="6219737" cy="6035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15636" indent="-415636" algn="l" defTabSz="457200">
              <a:buSzPct val="100000"/>
              <a:buAutoNum type="arabicParenBoth" startAt="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&gt;= 25;</a:t>
            </a:r>
          </a:p>
          <a:p>
            <a:pPr marL="415636" indent="-415636" algn="l" defTabSz="457200">
              <a:buSzPct val="100000"/>
              <a:buAutoNum type="arabicParenBoth" startAt="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&lt;= 25的记录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{$lte: 25}});</a:t>
            </a:r>
          </a:p>
          <a:p>
            <a:pPr marL="415636" indent="-415636" algn="l" defTabSz="457200">
              <a:buSzPct val="100000"/>
              <a:buAutoNum type="arabicParenBoth" startAt="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查询age &gt;= 23 并且 age &lt;= 26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23, $lte: 26}});</a:t>
            </a:r>
          </a:p>
          <a:p>
            <a:pPr marL="415636" indent="-415636" algn="l" defTabSz="457200">
              <a:buSzPct val="100000"/>
              <a:buAutoNum type="arabicParenBoth" startAt="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查询name中包含 mongo的数据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//相当于%%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‘%mongo%’;</a:t>
            </a:r>
          </a:p>
          <a:p>
            <a:pPr marL="415636" indent="-415636" algn="l" defTabSz="457200">
              <a:buSzPct val="100000"/>
              <a:buAutoNum type="arabicParenBoth" startAt="1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查询name中以mongo开头的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/^mongo/});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select * from userInfo where name like ‘mongo%’;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490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87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8" name="Shape 488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91" name="Shape 491"/>
          <p:cNvSpPr/>
          <p:nvPr/>
        </p:nvSpPr>
        <p:spPr>
          <a:xfrm>
            <a:off x="3808729" y="1555326"/>
            <a:ext cx="5387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2" name="Shape 492"/>
          <p:cNvSpPr/>
          <p:nvPr/>
        </p:nvSpPr>
        <p:spPr>
          <a:xfrm>
            <a:off x="2177601" y="2699596"/>
            <a:ext cx="8649598" cy="6555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15636" indent="-415636" algn="l" defTabSz="457200">
              <a:buSzPct val="100000"/>
              <a:buAutoNum type="arabicParenBoth" startAt="1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userInfo;</a:t>
            </a:r>
          </a:p>
          <a:p>
            <a:pPr marL="415636" indent="-415636" algn="l" defTabSz="457200">
              <a:buSzPct val="100000"/>
              <a:buAutoNum type="arabicParenBoth" startAt="12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查询指定列name、age数据, age &gt; 25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{$gt: 25}}, {name: 1, age: 1});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name, age from userInfo where age &gt;25;</a:t>
            </a:r>
          </a:p>
          <a:p>
            <a:pPr marL="415636" indent="-415636" algn="l" defTabSz="457200">
              <a:buSzPct val="100000"/>
              <a:buAutoNum type="arabicParenBoth" startAt="13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按照年龄排序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升序：db.userInfo.find().sort({age: 1});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降序：db.userInfo.find().sort({age: -1});</a:t>
            </a:r>
          </a:p>
          <a:p>
            <a:pPr marL="415636" indent="-415636" algn="l" defTabSz="457200">
              <a:buSzPct val="100000"/>
              <a:buAutoNum type="arabicParenBoth" startAt="14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查询name = zhangsan, age = 22的数据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db.userInfo.find({name: 'zhangsan', age: 22});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name = ‘zhangsan' and age = ’22';</a:t>
            </a:r>
          </a:p>
          <a:p>
            <a:pPr marL="415636" indent="-415636" algn="l" defTabSz="457200">
              <a:buSzPct val="100000"/>
              <a:buAutoNum type="arabicParenBoth" startAt="15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查询前5条数据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db.userInfo.find().limit(5);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top 5 * from userInfo;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roup 49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49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5" name="Shape 49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3808729" y="1555326"/>
            <a:ext cx="5387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聚集集合查询</a:t>
            </a:r>
          </a:p>
        </p:txBody>
      </p:sp>
      <p:sp>
        <p:nvSpPr>
          <p:cNvPr id="499" name="Shape 499"/>
          <p:cNvSpPr/>
          <p:nvPr/>
        </p:nvSpPr>
        <p:spPr>
          <a:xfrm>
            <a:off x="1122150" y="2972646"/>
            <a:ext cx="7139253" cy="6720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 startAt="16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查询10条以后的数据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db.userInfo.find().skip(10);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id not in (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select top 10 * from userInfo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);</a:t>
            </a:r>
          </a:p>
          <a:p>
            <a:pPr marL="415636" indent="-415636" algn="l" defTabSz="457200">
              <a:buSzPct val="100000"/>
              <a:buAutoNum type="arabicParenBoth" startAt="17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查询在5-10之间的数据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db.userInfo.find().limit(10).skip(5);</a:t>
            </a:r>
          </a:p>
          <a:p>
            <a:pPr marL="415636" indent="-415636" algn="l" defTabSz="457200">
              <a:buSzPct val="100000"/>
              <a:buAutoNum type="arabicParenBoth" startAt="18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or与 查询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db.userInfo.find({$or: [{age: 22}, {age: 25}]});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* from userInfo where age = 22 or age = 25;</a:t>
            </a:r>
          </a:p>
          <a:p>
            <a:pPr marL="415636" indent="-415636" algn="l" defTabSz="457200">
              <a:buSzPct val="100000"/>
              <a:buAutoNum type="arabicParenBoth" startAt="19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查询第一条数据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db.userInfo.findOne();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相当于：selecttop 1 * from userInfo;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db.userInfo.find().limit(1);</a:t>
            </a:r>
          </a:p>
          <a:p>
            <a:pPr marL="415636" indent="-415636" algn="l" defTabSz="457200">
              <a:buSzPct val="100000"/>
              <a:buAutoNum type="arabicParenBoth" startAt="20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查询某个结果集的记录条数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db.userInfo.find({age: {$gte: 25}}).count();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count(*) from userInfo where age &gt;= 20;</a:t>
            </a:r>
          </a:p>
        </p:txBody>
      </p:sp>
      <p:sp>
        <p:nvSpPr>
          <p:cNvPr id="500" name="Shape 500"/>
          <p:cNvSpPr/>
          <p:nvPr/>
        </p:nvSpPr>
        <p:spPr>
          <a:xfrm>
            <a:off x="6575668" y="4088130"/>
            <a:ext cx="6254265" cy="157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15636" indent="-415636" algn="l" defTabSz="457200">
              <a:buSzPct val="100000"/>
              <a:buAutoNum type="arabicParenBoth" startAt="21"/>
              <a:defRPr sz="27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按照某列进行排序</a:t>
            </a:r>
          </a:p>
          <a:p>
            <a:pPr algn="l" defTabSz="457200">
              <a:defRPr sz="2400">
                <a:solidFill>
                  <a:schemeClr val="accent3">
                    <a:hueOff val="-74787"/>
                    <a:lumOff val="1206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db.userInfo.find({sex: {$exists: true}}).count();</a:t>
            </a:r>
          </a:p>
          <a:p>
            <a:pPr algn="l" defTabSz="457200">
              <a:defRPr sz="2100">
                <a:solidFill>
                  <a:srgbClr val="8684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相当于：select count(sex) from userInfo;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 50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0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3" name="Shape 50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06" name="Shape 506"/>
          <p:cNvSpPr/>
          <p:nvPr/>
        </p:nvSpPr>
        <p:spPr>
          <a:xfrm>
            <a:off x="2028776" y="4234180"/>
            <a:ext cx="8947248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NodeJS连接MongoDB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51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0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9" name="Shape 50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12" name="Shape 512"/>
          <p:cNvSpPr/>
          <p:nvPr/>
        </p:nvSpPr>
        <p:spPr>
          <a:xfrm>
            <a:off x="3341448" y="3648339"/>
            <a:ext cx="6321904" cy="24569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14100">
                <a:latin typeface="Shree Devanagari 714"/>
                <a:ea typeface="Shree Devanagari 714"/>
                <a:cs typeface="Shree Devanagari 714"/>
                <a:sym typeface="Shree Devanagari 714"/>
              </a:defRPr>
            </a:lvl1pPr>
          </a:lstStyle>
          <a:p>
            <a:r>
              <a:t>Express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 51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1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Shape 51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18" name="Shape 518"/>
          <p:cNvSpPr/>
          <p:nvPr/>
        </p:nvSpPr>
        <p:spPr>
          <a:xfrm>
            <a:off x="425060" y="4234180"/>
            <a:ext cx="12154680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安装和创建基于Express的项目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2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1" name="Shape 52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24" name="Shape 524"/>
          <p:cNvSpPr/>
          <p:nvPr/>
        </p:nvSpPr>
        <p:spPr>
          <a:xfrm>
            <a:off x="671402" y="4234180"/>
            <a:ext cx="11661997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4.1x 初始化项目详解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roup 52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2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7" name="Shape 52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697729" y="4234180"/>
            <a:ext cx="3609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路由简介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7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4005369" y="1555326"/>
            <a:ext cx="499406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75" name="Shape 175"/>
          <p:cNvSpPr/>
          <p:nvPr/>
        </p:nvSpPr>
        <p:spPr>
          <a:xfrm>
            <a:off x="1946861" y="3306021"/>
            <a:ext cx="9111078" cy="4047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</a:p>
          <a:p>
            <a:pPr algn="l">
              <a:spcBef>
                <a:spcPts val="3200"/>
              </a:spcBef>
              <a:defRPr sz="35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Node.js版本：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v6.9.4 LTS  v7.4.0 Current</a:t>
            </a:r>
          </a:p>
          <a:p>
            <a:pPr algn="l">
              <a:spcBef>
                <a:spcPts val="3200"/>
              </a:spcBef>
              <a:defRPr sz="2700">
                <a:solidFill>
                  <a:schemeClr val="accent3">
                    <a:hueOff val="-74787"/>
                    <a:lumOff val="12067"/>
                  </a:schemeClr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偶数位为稳定版本：v6.8.x   v6.6.x   v6.4.x</a:t>
            </a:r>
            <a:br/>
            <a:r>
              <a:t>基数位为非稳定版本：v6.9.x   v6.7.x   v6.5.x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oup 53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3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3" name="Shape 53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3882523" y="4234180"/>
            <a:ext cx="5239753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模板引擎EJS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1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38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Shape 539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42" name="Shape 542"/>
          <p:cNvSpPr/>
          <p:nvPr/>
        </p:nvSpPr>
        <p:spPr>
          <a:xfrm>
            <a:off x="4327023" y="1555326"/>
            <a:ext cx="4350754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什么是EJS</a:t>
            </a:r>
          </a:p>
        </p:txBody>
      </p:sp>
      <p:sp>
        <p:nvSpPr>
          <p:cNvPr id="543" name="Shape 543"/>
          <p:cNvSpPr/>
          <p:nvPr/>
        </p:nvSpPr>
        <p:spPr>
          <a:xfrm>
            <a:off x="1819894" y="3745230"/>
            <a:ext cx="9365012" cy="3406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>
            <a:lvl1pPr algn="l">
              <a:spcBef>
                <a:spcPts val="1700"/>
              </a:spcBef>
              <a:defRPr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EJS是一个简单高效的模板语言，通过数据和模板，可以生成HTML标记文本。可以说EJS是一个JavaScript库，EJS可以同时运行在客户端和服务器端，客户端安装直接引入文件即可，服务器端用npm包安装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548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45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6" name="Shape 546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49" name="Shape 549"/>
          <p:cNvSpPr/>
          <p:nvPr/>
        </p:nvSpPr>
        <p:spPr>
          <a:xfrm>
            <a:off x="4327023" y="1555326"/>
            <a:ext cx="4350754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EJS的特点</a:t>
            </a:r>
          </a:p>
        </p:txBody>
      </p:sp>
      <p:sp>
        <p:nvSpPr>
          <p:cNvPr id="550" name="Shape 550"/>
          <p:cNvSpPr/>
          <p:nvPr/>
        </p:nvSpPr>
        <p:spPr>
          <a:xfrm>
            <a:off x="3856354" y="3265874"/>
            <a:ext cx="5292091" cy="4130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快速编译和渲染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简单的模板标签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自定义标记分隔符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支持文本包含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支持浏览器端和服务器端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模板静态缓存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支持express视图系统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5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3" name="Shape 55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56" name="Shape 556"/>
          <p:cNvSpPr/>
          <p:nvPr/>
        </p:nvSpPr>
        <p:spPr>
          <a:xfrm>
            <a:off x="3438024" y="1555326"/>
            <a:ext cx="6128753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EJS的成员函数</a:t>
            </a:r>
          </a:p>
        </p:txBody>
      </p:sp>
      <p:sp>
        <p:nvSpPr>
          <p:cNvPr id="557" name="Shape 557"/>
          <p:cNvSpPr/>
          <p:nvPr/>
        </p:nvSpPr>
        <p:spPr>
          <a:xfrm>
            <a:off x="1475830" y="3081763"/>
            <a:ext cx="10300828" cy="2072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Render(str,data,[option]):直接渲染字符串并生成html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str：需要解析的字符串模板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data：数据</a:t>
            </a:r>
          </a:p>
          <a:p>
            <a:pPr algn="l" defTabSz="457200">
              <a:defRPr sz="2700">
                <a:latin typeface="Helvetica"/>
                <a:ea typeface="Helvetica"/>
                <a:cs typeface="Helvetica"/>
                <a:sym typeface="Helvetica"/>
              </a:defRPr>
            </a:pPr>
            <a:r>
              <a:t>option：配置选项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roup 562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59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0" name="Shape 560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63" name="Shape 563"/>
          <p:cNvSpPr/>
          <p:nvPr/>
        </p:nvSpPr>
        <p:spPr>
          <a:xfrm>
            <a:off x="3438024" y="1555326"/>
            <a:ext cx="6128753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EJS的常用标签</a:t>
            </a:r>
          </a:p>
        </p:txBody>
      </p:sp>
      <p:sp>
        <p:nvSpPr>
          <p:cNvPr id="564" name="Shape 564"/>
          <p:cNvSpPr/>
          <p:nvPr/>
        </p:nvSpPr>
        <p:spPr>
          <a:xfrm>
            <a:off x="2121428" y="3395979"/>
            <a:ext cx="8761944" cy="29616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 %&gt;流程控制标签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&lt;%= %&gt;输出标签（原文输出HTML标签）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&lt;%- %&gt;输出标签（HTML会被浏览器解析）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&lt;%# %&gt;注释标签</a:t>
            </a:r>
          </a:p>
          <a:p>
            <a:pPr marL="415636" indent="-415636" algn="l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% 对标记进行转义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569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66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7" name="Shape 567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70" name="Shape 570"/>
          <p:cNvSpPr/>
          <p:nvPr/>
        </p:nvSpPr>
        <p:spPr>
          <a:xfrm>
            <a:off x="4820141" y="1644226"/>
            <a:ext cx="3364518" cy="11074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Includes</a:t>
            </a:r>
          </a:p>
        </p:txBody>
      </p:sp>
      <p:sp>
        <p:nvSpPr>
          <p:cNvPr id="571" name="Shape 571"/>
          <p:cNvSpPr/>
          <p:nvPr/>
        </p:nvSpPr>
        <p:spPr>
          <a:xfrm>
            <a:off x="2177350" y="3220187"/>
            <a:ext cx="8650100" cy="1882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&lt;ul&gt;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users.forEach(function(user){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  &lt;%- include('user/show', {user: user});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 &lt;% }); %&gt;</a:t>
            </a:r>
          </a:p>
          <a:p>
            <a:pPr algn="l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&lt;/ul&gt;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73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4" name="Shape 57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75" name="Shape 57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77" name="Shape 577"/>
          <p:cNvSpPr/>
          <p:nvPr/>
        </p:nvSpPr>
        <p:spPr>
          <a:xfrm>
            <a:off x="2968564" y="4234180"/>
            <a:ext cx="706767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项目实战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2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79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0" name="Shape 580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83" name="Shape 583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注册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588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85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6" name="Shape 586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89" name="Shape 589"/>
          <p:cNvSpPr/>
          <p:nvPr/>
        </p:nvSpPr>
        <p:spPr>
          <a:xfrm>
            <a:off x="5586729" y="4234180"/>
            <a:ext cx="1831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登录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594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91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Shape 592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595" name="Shape 595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-添加评论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77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Shape 178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4005369" y="1555326"/>
            <a:ext cx="4994062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NodeJS安装</a:t>
            </a:r>
          </a:p>
        </p:txBody>
      </p:sp>
      <p:sp>
        <p:nvSpPr>
          <p:cNvPr id="182" name="Shape 182"/>
          <p:cNvSpPr/>
          <p:nvPr/>
        </p:nvSpPr>
        <p:spPr>
          <a:xfrm>
            <a:off x="1149671" y="3002280"/>
            <a:ext cx="10705458" cy="63144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320" tIns="20320" rIns="20320" bIns="20320" anchor="ctr">
            <a:spAutoFit/>
          </a:bodyPr>
          <a:lstStyle/>
          <a:p>
            <a:pPr algn="l"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Mac 系统上安装</a:t>
            </a:r>
            <a:br/>
            <a:r>
              <a:t>升级xcode: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-p</a:t>
            </a:r>
            <a:b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</a:br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xcode-select —install</a:t>
            </a:r>
            <a:r>
              <a:t/>
            </a:r>
            <a:br/>
            <a:r>
              <a:t>安装Homebrew:</a:t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ruby -e "$(curl -fsSL https://raw.githubusercontent.com/Homebrew/install/master/install)"</a:t>
            </a:r>
            <a:r>
              <a:t/>
            </a:r>
            <a:br/>
            <a:r>
              <a:rPr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</a:rPr>
              <a:t>$&gt; brew install node git mongodb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600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597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8" name="Shape 598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01" name="Shape 601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-评论列表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roup 606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603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4" name="Shape 604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07" name="Shape 607"/>
          <p:cNvSpPr/>
          <p:nvPr/>
        </p:nvSpPr>
        <p:spPr>
          <a:xfrm>
            <a:off x="3459573" y="4234180"/>
            <a:ext cx="6085655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-列表分页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roup 618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615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6" name="Shape 616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619" name="Shape 619"/>
          <p:cNvSpPr/>
          <p:nvPr/>
        </p:nvSpPr>
        <p:spPr>
          <a:xfrm>
            <a:off x="3745322" y="4234180"/>
            <a:ext cx="5514155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/>
          <a:p>
            <a:pPr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评论功能</a:t>
            </a:r>
            <a:r>
              <a:rPr sz="4500">
                <a:solidFill>
                  <a:schemeClr val="accent3"/>
                </a:solidFill>
              </a:rPr>
              <a:t>-详情页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7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84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hape 185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88" name="Shape 188"/>
          <p:cNvSpPr/>
          <p:nvPr/>
        </p:nvSpPr>
        <p:spPr>
          <a:xfrm>
            <a:off x="2013583" y="4234180"/>
            <a:ext cx="8977634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搭建第一个Web服务器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3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190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Shape 191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194" name="Shape 194"/>
          <p:cNvSpPr/>
          <p:nvPr/>
        </p:nvSpPr>
        <p:spPr>
          <a:xfrm>
            <a:off x="3364230" y="4234180"/>
            <a:ext cx="6276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命令行中的体验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5"/>
          <p:cNvGrpSpPr/>
          <p:nvPr/>
        </p:nvGrpSpPr>
        <p:grpSpPr>
          <a:xfrm>
            <a:off x="526320" y="375153"/>
            <a:ext cx="3235843" cy="938977"/>
            <a:chOff x="0" y="-14649"/>
            <a:chExt cx="3235842" cy="938976"/>
          </a:xfrm>
        </p:grpSpPr>
        <p:pic>
          <p:nvPicPr>
            <p:cNvPr id="202" name="CgpzWlYca82AQSDCAAAlqunkEds936.png"/>
            <p:cNvPicPr>
              <a:picLocks noChangeAspect="1"/>
            </p:cNvPicPr>
            <p:nvPr/>
          </p:nvPicPr>
          <p:blipFill>
            <a:blip r:embed="rId2">
              <a:alphaModFix amt="65286"/>
              <a:extLst/>
            </a:blip>
            <a:stretch>
              <a:fillRect/>
            </a:stretch>
          </p:blipFill>
          <p:spPr>
            <a:xfrm>
              <a:off x="0" y="0"/>
              <a:ext cx="930768" cy="924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Shape 203"/>
            <p:cNvSpPr/>
            <p:nvPr/>
          </p:nvSpPr>
          <p:spPr>
            <a:xfrm>
              <a:off x="375409" y="-14650"/>
              <a:ext cx="2860434" cy="75448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r>
                <a:t>千锋教育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12972" y="529235"/>
              <a:ext cx="2385308" cy="36991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0320" tIns="20320" rIns="20320" bIns="20320" numCol="1" anchor="ctr">
              <a:noAutofit/>
            </a:bodyPr>
            <a:lstStyle>
              <a:lvl1pPr>
                <a:defRPr sz="1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www.mobiletrain.org</a:t>
              </a:r>
            </a:p>
          </p:txBody>
        </p:sp>
      </p:grpSp>
      <p:sp>
        <p:nvSpPr>
          <p:cNvPr id="206" name="Shape 206"/>
          <p:cNvSpPr/>
          <p:nvPr/>
        </p:nvSpPr>
        <p:spPr>
          <a:xfrm>
            <a:off x="2919729" y="4234180"/>
            <a:ext cx="7165341" cy="1285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0320" tIns="20320" rIns="20320" bIns="2032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模块与包管理工具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4605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4605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4605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0320" tIns="20320" rIns="20320" bIns="20320" numCol="1" spcCol="38100" rtlCol="0" anchor="ctr">
        <a:spAutoFit/>
      </a:bodyPr>
      <a:lstStyle>
        <a:defPPr marL="0" marR="0" indent="0" algn="ctr" defTabSz="4605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1572</Words>
  <Application>Microsoft Office PowerPoint</Application>
  <PresentationFormat>自定义</PresentationFormat>
  <Paragraphs>479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Chalkboard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modified xsi:type="dcterms:W3CDTF">2017-10-20T08:14:39Z</dcterms:modified>
</cp:coreProperties>
</file>