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79" r:id="rId6"/>
    <p:sldId id="261" r:id="rId7"/>
    <p:sldId id="262" r:id="rId8"/>
    <p:sldId id="266" r:id="rId9"/>
    <p:sldId id="267" r:id="rId10"/>
    <p:sldId id="268" r:id="rId11"/>
    <p:sldId id="272" r:id="rId12"/>
    <p:sldId id="273" r:id="rId13"/>
    <p:sldId id="274" r:id="rId14"/>
    <p:sldId id="263" r:id="rId15"/>
    <p:sldId id="264" r:id="rId16"/>
    <p:sldId id="265" r:id="rId17"/>
    <p:sldId id="275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0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5605262" y="3280022"/>
            <a:ext cx="981475" cy="981475"/>
          </a:xfrm>
          <a:prstGeom prst="ellipse">
            <a:avLst/>
          </a:prstGeom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525091" y="565077"/>
            <a:ext cx="3081374" cy="3081373"/>
            <a:chOff x="10266578" y="-673742"/>
            <a:chExt cx="1006851" cy="1006851"/>
          </a:xfrm>
        </p:grpSpPr>
        <p:sp>
          <p:nvSpPr>
            <p:cNvPr id="8" name="椭圆 7"/>
            <p:cNvSpPr/>
            <p:nvPr/>
          </p:nvSpPr>
          <p:spPr>
            <a:xfrm>
              <a:off x="10266578" y="-673742"/>
              <a:ext cx="1006851" cy="10068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266578" y="-673742"/>
              <a:ext cx="1006851" cy="10068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dist="63500" dir="13500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4584" y="-575736"/>
              <a:ext cx="810838" cy="810838"/>
            </a:xfrm>
            <a:prstGeom prst="rect">
              <a:avLst/>
            </a:prstGeom>
            <a:effectLst>
              <a:innerShdw blurRad="63500" dist="63500" dir="2700000">
                <a:schemeClr val="bg1">
                  <a:alpha val="50000"/>
                </a:schemeClr>
              </a:innerShdw>
            </a:effectLst>
          </p:spPr>
        </p:pic>
      </p:grpSp>
      <p:sp>
        <p:nvSpPr>
          <p:cNvPr id="11" name="任意多边形: 形状 10"/>
          <p:cNvSpPr/>
          <p:nvPr userDrawn="1"/>
        </p:nvSpPr>
        <p:spPr>
          <a:xfrm>
            <a:off x="9152159" y="24536"/>
            <a:ext cx="3039841" cy="1656665"/>
          </a:xfrm>
          <a:custGeom>
            <a:avLst/>
            <a:gdLst>
              <a:gd name="connsiteX0" fmla="*/ 123944 w 2754211"/>
              <a:gd name="connsiteY0" fmla="*/ 0 h 1501001"/>
              <a:gd name="connsiteX1" fmla="*/ 2754211 w 2754211"/>
              <a:gd name="connsiteY1" fmla="*/ 0 h 1501001"/>
              <a:gd name="connsiteX2" fmla="*/ 2754211 w 2754211"/>
              <a:gd name="connsiteY2" fmla="*/ 1501001 h 1501001"/>
              <a:gd name="connsiteX3" fmla="*/ 2748159 w 2754211"/>
              <a:gd name="connsiteY3" fmla="*/ 1497310 h 1501001"/>
              <a:gd name="connsiteX4" fmla="*/ 1966811 w 2754211"/>
              <a:gd name="connsiteY4" fmla="*/ 939800 h 1501001"/>
              <a:gd name="connsiteX5" fmla="*/ 1128611 w 2754211"/>
              <a:gd name="connsiteY5" fmla="*/ 1130300 h 1501001"/>
              <a:gd name="connsiteX6" fmla="*/ 620611 w 2754211"/>
              <a:gd name="connsiteY6" fmla="*/ 635000 h 1501001"/>
              <a:gd name="connsiteX7" fmla="*/ 11011 w 2754211"/>
              <a:gd name="connsiteY7" fmla="*/ 520700 h 1501001"/>
              <a:gd name="connsiteX8" fmla="*/ 81655 w 2754211"/>
              <a:gd name="connsiteY8" fmla="*/ 115888 h 15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211" h="1501001">
                <a:moveTo>
                  <a:pt x="123944" y="0"/>
                </a:moveTo>
                <a:lnTo>
                  <a:pt x="2754211" y="0"/>
                </a:lnTo>
                <a:lnTo>
                  <a:pt x="2754211" y="1501001"/>
                </a:lnTo>
                <a:lnTo>
                  <a:pt x="2748159" y="1497310"/>
                </a:lnTo>
                <a:cubicBezTo>
                  <a:pt x="2488305" y="1326356"/>
                  <a:pt x="2200174" y="998538"/>
                  <a:pt x="1966811" y="939800"/>
                </a:cubicBezTo>
                <a:cubicBezTo>
                  <a:pt x="1655661" y="861483"/>
                  <a:pt x="1352978" y="1181100"/>
                  <a:pt x="1128611" y="1130300"/>
                </a:cubicBezTo>
                <a:cubicBezTo>
                  <a:pt x="904244" y="1079500"/>
                  <a:pt x="806878" y="736600"/>
                  <a:pt x="620611" y="635000"/>
                </a:cubicBezTo>
                <a:cubicBezTo>
                  <a:pt x="434344" y="533400"/>
                  <a:pt x="76628" y="677333"/>
                  <a:pt x="11011" y="520700"/>
                </a:cubicBezTo>
                <a:cubicBezTo>
                  <a:pt x="-21797" y="442384"/>
                  <a:pt x="23711" y="280459"/>
                  <a:pt x="81655" y="115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4443860"/>
            <a:ext cx="3307140" cy="2409646"/>
          </a:xfrm>
          <a:custGeom>
            <a:avLst/>
            <a:gdLst>
              <a:gd name="connsiteX0" fmla="*/ 0 w 2392908"/>
              <a:gd name="connsiteY0" fmla="*/ 0 h 1743519"/>
              <a:gd name="connsiteX1" fmla="*/ 25400 w 2392908"/>
              <a:gd name="connsiteY1" fmla="*/ 16319 h 1743519"/>
              <a:gd name="connsiteX2" fmla="*/ 723900 w 2392908"/>
              <a:gd name="connsiteY2" fmla="*/ 232219 h 1743519"/>
              <a:gd name="connsiteX3" fmla="*/ 977900 w 2392908"/>
              <a:gd name="connsiteY3" fmla="*/ 702119 h 1743519"/>
              <a:gd name="connsiteX4" fmla="*/ 1447800 w 2392908"/>
              <a:gd name="connsiteY4" fmla="*/ 778319 h 1743519"/>
              <a:gd name="connsiteX5" fmla="*/ 1714500 w 2392908"/>
              <a:gd name="connsiteY5" fmla="*/ 1133919 h 1743519"/>
              <a:gd name="connsiteX6" fmla="*/ 2095500 w 2392908"/>
              <a:gd name="connsiteY6" fmla="*/ 1260919 h 1743519"/>
              <a:gd name="connsiteX7" fmla="*/ 2323207 w 2392908"/>
              <a:gd name="connsiteY7" fmla="*/ 1623762 h 1743519"/>
              <a:gd name="connsiteX8" fmla="*/ 2392908 w 2392908"/>
              <a:gd name="connsiteY8" fmla="*/ 1743519 h 1743519"/>
              <a:gd name="connsiteX9" fmla="*/ 0 w 2392908"/>
              <a:gd name="connsiteY9" fmla="*/ 1743519 h 174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08" h="1743519">
                <a:moveTo>
                  <a:pt x="0" y="0"/>
                </a:moveTo>
                <a:lnTo>
                  <a:pt x="25400" y="16319"/>
                </a:lnTo>
                <a:cubicBezTo>
                  <a:pt x="273050" y="143319"/>
                  <a:pt x="565150" y="117919"/>
                  <a:pt x="723900" y="232219"/>
                </a:cubicBezTo>
                <a:cubicBezTo>
                  <a:pt x="882650" y="346519"/>
                  <a:pt x="857250" y="611102"/>
                  <a:pt x="977900" y="702119"/>
                </a:cubicBezTo>
                <a:cubicBezTo>
                  <a:pt x="1098550" y="793136"/>
                  <a:pt x="1325033" y="706352"/>
                  <a:pt x="1447800" y="778319"/>
                </a:cubicBezTo>
                <a:cubicBezTo>
                  <a:pt x="1570567" y="850286"/>
                  <a:pt x="1606550" y="1053486"/>
                  <a:pt x="1714500" y="1133919"/>
                </a:cubicBezTo>
                <a:cubicBezTo>
                  <a:pt x="1822450" y="1214352"/>
                  <a:pt x="1981200" y="1157202"/>
                  <a:pt x="2095500" y="1260919"/>
                </a:cubicBezTo>
                <a:cubicBezTo>
                  <a:pt x="2181225" y="1338707"/>
                  <a:pt x="2249091" y="1485551"/>
                  <a:pt x="2323207" y="1623762"/>
                </a:cubicBezTo>
                <a:lnTo>
                  <a:pt x="2392908" y="1743519"/>
                </a:lnTo>
                <a:lnTo>
                  <a:pt x="0" y="17435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63500" dir="13500000" algn="b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4725209"/>
            <a:ext cx="2921000" cy="2128297"/>
          </a:xfrm>
          <a:custGeom>
            <a:avLst/>
            <a:gdLst>
              <a:gd name="connsiteX0" fmla="*/ 0 w 2392908"/>
              <a:gd name="connsiteY0" fmla="*/ 0 h 1743519"/>
              <a:gd name="connsiteX1" fmla="*/ 25400 w 2392908"/>
              <a:gd name="connsiteY1" fmla="*/ 16319 h 1743519"/>
              <a:gd name="connsiteX2" fmla="*/ 723900 w 2392908"/>
              <a:gd name="connsiteY2" fmla="*/ 232219 h 1743519"/>
              <a:gd name="connsiteX3" fmla="*/ 977900 w 2392908"/>
              <a:gd name="connsiteY3" fmla="*/ 702119 h 1743519"/>
              <a:gd name="connsiteX4" fmla="*/ 1447800 w 2392908"/>
              <a:gd name="connsiteY4" fmla="*/ 778319 h 1743519"/>
              <a:gd name="connsiteX5" fmla="*/ 1714500 w 2392908"/>
              <a:gd name="connsiteY5" fmla="*/ 1133919 h 1743519"/>
              <a:gd name="connsiteX6" fmla="*/ 2095500 w 2392908"/>
              <a:gd name="connsiteY6" fmla="*/ 1260919 h 1743519"/>
              <a:gd name="connsiteX7" fmla="*/ 2323207 w 2392908"/>
              <a:gd name="connsiteY7" fmla="*/ 1623762 h 1743519"/>
              <a:gd name="connsiteX8" fmla="*/ 2392908 w 2392908"/>
              <a:gd name="connsiteY8" fmla="*/ 1743519 h 1743519"/>
              <a:gd name="connsiteX9" fmla="*/ 0 w 2392908"/>
              <a:gd name="connsiteY9" fmla="*/ 1743519 h 174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08" h="1743519">
                <a:moveTo>
                  <a:pt x="0" y="0"/>
                </a:moveTo>
                <a:lnTo>
                  <a:pt x="25400" y="16319"/>
                </a:lnTo>
                <a:cubicBezTo>
                  <a:pt x="273050" y="143319"/>
                  <a:pt x="565150" y="117919"/>
                  <a:pt x="723900" y="232219"/>
                </a:cubicBezTo>
                <a:cubicBezTo>
                  <a:pt x="882650" y="346519"/>
                  <a:pt x="857250" y="611102"/>
                  <a:pt x="977900" y="702119"/>
                </a:cubicBezTo>
                <a:cubicBezTo>
                  <a:pt x="1098550" y="793136"/>
                  <a:pt x="1325033" y="706352"/>
                  <a:pt x="1447800" y="778319"/>
                </a:cubicBezTo>
                <a:cubicBezTo>
                  <a:pt x="1570567" y="850286"/>
                  <a:pt x="1606550" y="1053486"/>
                  <a:pt x="1714500" y="1133919"/>
                </a:cubicBezTo>
                <a:cubicBezTo>
                  <a:pt x="1822450" y="1214352"/>
                  <a:pt x="1981200" y="1157202"/>
                  <a:pt x="2095500" y="1260919"/>
                </a:cubicBezTo>
                <a:cubicBezTo>
                  <a:pt x="2181225" y="1338707"/>
                  <a:pt x="2249091" y="1485551"/>
                  <a:pt x="2323207" y="1623762"/>
                </a:cubicBezTo>
                <a:lnTo>
                  <a:pt x="2392908" y="1743519"/>
                </a:lnTo>
                <a:lnTo>
                  <a:pt x="0" y="17435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algn="l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9437789" y="0"/>
            <a:ext cx="2754211" cy="1501001"/>
          </a:xfrm>
          <a:custGeom>
            <a:avLst/>
            <a:gdLst>
              <a:gd name="connsiteX0" fmla="*/ 123944 w 2754211"/>
              <a:gd name="connsiteY0" fmla="*/ 0 h 1501001"/>
              <a:gd name="connsiteX1" fmla="*/ 2754211 w 2754211"/>
              <a:gd name="connsiteY1" fmla="*/ 0 h 1501001"/>
              <a:gd name="connsiteX2" fmla="*/ 2754211 w 2754211"/>
              <a:gd name="connsiteY2" fmla="*/ 1501001 h 1501001"/>
              <a:gd name="connsiteX3" fmla="*/ 2748159 w 2754211"/>
              <a:gd name="connsiteY3" fmla="*/ 1497310 h 1501001"/>
              <a:gd name="connsiteX4" fmla="*/ 1966811 w 2754211"/>
              <a:gd name="connsiteY4" fmla="*/ 939800 h 1501001"/>
              <a:gd name="connsiteX5" fmla="*/ 1128611 w 2754211"/>
              <a:gd name="connsiteY5" fmla="*/ 1130300 h 1501001"/>
              <a:gd name="connsiteX6" fmla="*/ 620611 w 2754211"/>
              <a:gd name="connsiteY6" fmla="*/ 635000 h 1501001"/>
              <a:gd name="connsiteX7" fmla="*/ 11011 w 2754211"/>
              <a:gd name="connsiteY7" fmla="*/ 520700 h 1501001"/>
              <a:gd name="connsiteX8" fmla="*/ 81655 w 2754211"/>
              <a:gd name="connsiteY8" fmla="*/ 115888 h 15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211" h="1501001">
                <a:moveTo>
                  <a:pt x="123944" y="0"/>
                </a:moveTo>
                <a:lnTo>
                  <a:pt x="2754211" y="0"/>
                </a:lnTo>
                <a:lnTo>
                  <a:pt x="2754211" y="1501001"/>
                </a:lnTo>
                <a:lnTo>
                  <a:pt x="2748159" y="1497310"/>
                </a:lnTo>
                <a:cubicBezTo>
                  <a:pt x="2488305" y="1326356"/>
                  <a:pt x="2200174" y="998538"/>
                  <a:pt x="1966811" y="939800"/>
                </a:cubicBezTo>
                <a:cubicBezTo>
                  <a:pt x="1655661" y="861483"/>
                  <a:pt x="1352978" y="1181100"/>
                  <a:pt x="1128611" y="1130300"/>
                </a:cubicBezTo>
                <a:cubicBezTo>
                  <a:pt x="904244" y="1079500"/>
                  <a:pt x="806878" y="736600"/>
                  <a:pt x="620611" y="635000"/>
                </a:cubicBezTo>
                <a:cubicBezTo>
                  <a:pt x="434344" y="533400"/>
                  <a:pt x="76628" y="677333"/>
                  <a:pt x="11011" y="520700"/>
                </a:cubicBezTo>
                <a:cubicBezTo>
                  <a:pt x="-21797" y="442384"/>
                  <a:pt x="23711" y="280459"/>
                  <a:pt x="81655" y="115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-1214850" y="-1252337"/>
            <a:ext cx="3125405" cy="3125405"/>
          </a:xfrm>
          <a:prstGeom prst="ellipse">
            <a:avLst/>
          </a:prstGeom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41983" y="5758405"/>
            <a:ext cx="2080958" cy="2080958"/>
          </a:xfrm>
          <a:prstGeom prst="ellipse">
            <a:avLst/>
          </a:prstGeom>
          <a:ln>
            <a:noFill/>
          </a:ln>
          <a:effectLst>
            <a:glow rad="215900">
              <a:schemeClr val="accent1">
                <a:alpha val="40000"/>
              </a:schemeClr>
            </a:glo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-1214850" y="-1252337"/>
            <a:ext cx="3125405" cy="3125405"/>
          </a:xfrm>
          <a:prstGeom prst="ellipse">
            <a:avLst/>
          </a:prstGeom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26572" y="301171"/>
            <a:ext cx="11538857" cy="6255658"/>
            <a:chOff x="402395" y="2126206"/>
            <a:chExt cx="11313206" cy="5805714"/>
          </a:xfrm>
        </p:grpSpPr>
        <p:sp>
          <p:nvSpPr>
            <p:cNvPr id="7" name="矩形: 圆角 6"/>
            <p:cNvSpPr/>
            <p:nvPr/>
          </p:nvSpPr>
          <p:spPr>
            <a:xfrm>
              <a:off x="402395" y="2126206"/>
              <a:ext cx="11313206" cy="5805714"/>
            </a:xfrm>
            <a:prstGeom prst="roundRect">
              <a:avLst>
                <a:gd name="adj" fmla="val 241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402395" y="2126206"/>
              <a:ext cx="11313206" cy="5805714"/>
            </a:xfrm>
            <a:prstGeom prst="roundRect">
              <a:avLst>
                <a:gd name="adj" fmla="val 241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dist="63500" dir="13500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429919" y="480594"/>
            <a:ext cx="3332162" cy="569140"/>
            <a:chOff x="4155403" y="692622"/>
            <a:chExt cx="3332162" cy="569140"/>
          </a:xfrm>
        </p:grpSpPr>
        <p:sp>
          <p:nvSpPr>
            <p:cNvPr id="14" name="矩形: 圆角 13"/>
            <p:cNvSpPr/>
            <p:nvPr/>
          </p:nvSpPr>
          <p:spPr>
            <a:xfrm>
              <a:off x="4155403" y="692622"/>
              <a:ext cx="3332162" cy="56914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dist="63500" dir="2700000" algn="tl" rotWithShape="0">
                <a:schemeClr val="bg1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155403" y="692622"/>
              <a:ext cx="3332162" cy="56914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dist="63500" dir="13500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3579" y="548737"/>
            <a:ext cx="3084843" cy="432854"/>
          </a:xfrm>
          <a:prstGeom prst="rect">
            <a:avLst/>
          </a:prstGeom>
          <a:effectLst>
            <a:innerShdw blurRad="63500" dist="63500" dir="2700000">
              <a:schemeClr val="bg1">
                <a:alpha val="50000"/>
              </a:schemeClr>
            </a:inn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F43D-DD03-4DB1-9253-2B4A40B36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133502-BAA4-4619-B638-AF8D3CEDA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27.png"/><Relationship Id="rId7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tags" Target="../tags/tag22.xml"/><Relationship Id="rId4" Type="http://schemas.openxmlformats.org/officeDocument/2006/relationships/image" Target="../media/image25.png"/><Relationship Id="rId3" Type="http://schemas.openxmlformats.org/officeDocument/2006/relationships/tags" Target="../tags/tag21.xml"/><Relationship Id="rId2" Type="http://schemas.openxmlformats.org/officeDocument/2006/relationships/image" Target="../media/image24.png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30.png"/><Relationship Id="rId13" Type="http://schemas.openxmlformats.org/officeDocument/2006/relationships/tags" Target="../tags/tag26.xml"/><Relationship Id="rId12" Type="http://schemas.openxmlformats.org/officeDocument/2006/relationships/image" Target="../media/image29.png"/><Relationship Id="rId11" Type="http://schemas.openxmlformats.org/officeDocument/2006/relationships/tags" Target="../tags/tag25.xml"/><Relationship Id="rId10" Type="http://schemas.openxmlformats.org/officeDocument/2006/relationships/image" Target="../media/image28.png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34.png"/><Relationship Id="rId7" Type="http://schemas.openxmlformats.org/officeDocument/2006/relationships/tags" Target="../tags/tag30.xml"/><Relationship Id="rId6" Type="http://schemas.openxmlformats.org/officeDocument/2006/relationships/image" Target="../media/image33.png"/><Relationship Id="rId5" Type="http://schemas.openxmlformats.org/officeDocument/2006/relationships/tags" Target="../tags/tag29.xml"/><Relationship Id="rId4" Type="http://schemas.openxmlformats.org/officeDocument/2006/relationships/image" Target="../media/image32.png"/><Relationship Id="rId3" Type="http://schemas.openxmlformats.org/officeDocument/2006/relationships/tags" Target="../tags/tag28.xml"/><Relationship Id="rId2" Type="http://schemas.openxmlformats.org/officeDocument/2006/relationships/image" Target="../media/image31.png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36.png"/><Relationship Id="rId11" Type="http://schemas.openxmlformats.org/officeDocument/2006/relationships/tags" Target="../tags/tag32.xml"/><Relationship Id="rId10" Type="http://schemas.openxmlformats.org/officeDocument/2006/relationships/image" Target="../media/image35.png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8.png"/><Relationship Id="rId3" Type="http://schemas.openxmlformats.org/officeDocument/2006/relationships/tags" Target="../tags/tag34.xml"/><Relationship Id="rId2" Type="http://schemas.openxmlformats.org/officeDocument/2006/relationships/image" Target="../media/image37.png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tags" Target="../tags/tag3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1.png"/><Relationship Id="rId7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tags" Target="../tags/tag6.xml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16.png"/><Relationship Id="rId7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tags" Target="../tags/tag11.xml"/><Relationship Id="rId4" Type="http://schemas.openxmlformats.org/officeDocument/2006/relationships/image" Target="../media/image14.png"/><Relationship Id="rId3" Type="http://schemas.openxmlformats.org/officeDocument/2006/relationships/tags" Target="../tags/tag10.xml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9.png"/><Relationship Id="rId13" Type="http://schemas.openxmlformats.org/officeDocument/2006/relationships/tags" Target="../tags/tag15.xml"/><Relationship Id="rId12" Type="http://schemas.openxmlformats.org/officeDocument/2006/relationships/image" Target="../media/image18.png"/><Relationship Id="rId11" Type="http://schemas.openxmlformats.org/officeDocument/2006/relationships/tags" Target="../tags/tag14.xml"/><Relationship Id="rId10" Type="http://schemas.openxmlformats.org/officeDocument/2006/relationships/image" Target="../media/image17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3.png"/><Relationship Id="rId7" Type="http://schemas.openxmlformats.org/officeDocument/2006/relationships/tags" Target="../tags/tag19.xml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20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478912" y="2640441"/>
            <a:ext cx="727193" cy="727193"/>
          </a:xfrm>
          <a:prstGeom prst="ellipse">
            <a:avLst/>
          </a:prstGeom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V="1">
            <a:off x="8597851" y="3171878"/>
            <a:ext cx="1220143" cy="1220143"/>
          </a:xfrm>
          <a:prstGeom prst="ellipse">
            <a:avLst/>
          </a:prstGeom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152159" y="24536"/>
            <a:ext cx="3039841" cy="1656665"/>
          </a:xfrm>
          <a:custGeom>
            <a:avLst/>
            <a:gdLst>
              <a:gd name="connsiteX0" fmla="*/ 123944 w 2754211"/>
              <a:gd name="connsiteY0" fmla="*/ 0 h 1501001"/>
              <a:gd name="connsiteX1" fmla="*/ 2754211 w 2754211"/>
              <a:gd name="connsiteY1" fmla="*/ 0 h 1501001"/>
              <a:gd name="connsiteX2" fmla="*/ 2754211 w 2754211"/>
              <a:gd name="connsiteY2" fmla="*/ 1501001 h 1501001"/>
              <a:gd name="connsiteX3" fmla="*/ 2748159 w 2754211"/>
              <a:gd name="connsiteY3" fmla="*/ 1497310 h 1501001"/>
              <a:gd name="connsiteX4" fmla="*/ 1966811 w 2754211"/>
              <a:gd name="connsiteY4" fmla="*/ 939800 h 1501001"/>
              <a:gd name="connsiteX5" fmla="*/ 1128611 w 2754211"/>
              <a:gd name="connsiteY5" fmla="*/ 1130300 h 1501001"/>
              <a:gd name="connsiteX6" fmla="*/ 620611 w 2754211"/>
              <a:gd name="connsiteY6" fmla="*/ 635000 h 1501001"/>
              <a:gd name="connsiteX7" fmla="*/ 11011 w 2754211"/>
              <a:gd name="connsiteY7" fmla="*/ 520700 h 1501001"/>
              <a:gd name="connsiteX8" fmla="*/ 81655 w 2754211"/>
              <a:gd name="connsiteY8" fmla="*/ 115888 h 15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211" h="1501001">
                <a:moveTo>
                  <a:pt x="123944" y="0"/>
                </a:moveTo>
                <a:lnTo>
                  <a:pt x="2754211" y="0"/>
                </a:lnTo>
                <a:lnTo>
                  <a:pt x="2754211" y="1501001"/>
                </a:lnTo>
                <a:lnTo>
                  <a:pt x="2748159" y="1497310"/>
                </a:lnTo>
                <a:cubicBezTo>
                  <a:pt x="2488305" y="1326356"/>
                  <a:pt x="2200174" y="998538"/>
                  <a:pt x="1966811" y="939800"/>
                </a:cubicBezTo>
                <a:cubicBezTo>
                  <a:pt x="1655661" y="861483"/>
                  <a:pt x="1352978" y="1181100"/>
                  <a:pt x="1128611" y="1130300"/>
                </a:cubicBezTo>
                <a:cubicBezTo>
                  <a:pt x="904244" y="1079500"/>
                  <a:pt x="806878" y="736600"/>
                  <a:pt x="620611" y="635000"/>
                </a:cubicBezTo>
                <a:cubicBezTo>
                  <a:pt x="434344" y="533400"/>
                  <a:pt x="76628" y="677333"/>
                  <a:pt x="11011" y="520700"/>
                </a:cubicBezTo>
                <a:cubicBezTo>
                  <a:pt x="-21797" y="442384"/>
                  <a:pt x="23711" y="280459"/>
                  <a:pt x="81655" y="115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4443860"/>
            <a:ext cx="3307140" cy="2409646"/>
          </a:xfrm>
          <a:custGeom>
            <a:avLst/>
            <a:gdLst>
              <a:gd name="connsiteX0" fmla="*/ 0 w 2392908"/>
              <a:gd name="connsiteY0" fmla="*/ 0 h 1743519"/>
              <a:gd name="connsiteX1" fmla="*/ 25400 w 2392908"/>
              <a:gd name="connsiteY1" fmla="*/ 16319 h 1743519"/>
              <a:gd name="connsiteX2" fmla="*/ 723900 w 2392908"/>
              <a:gd name="connsiteY2" fmla="*/ 232219 h 1743519"/>
              <a:gd name="connsiteX3" fmla="*/ 977900 w 2392908"/>
              <a:gd name="connsiteY3" fmla="*/ 702119 h 1743519"/>
              <a:gd name="connsiteX4" fmla="*/ 1447800 w 2392908"/>
              <a:gd name="connsiteY4" fmla="*/ 778319 h 1743519"/>
              <a:gd name="connsiteX5" fmla="*/ 1714500 w 2392908"/>
              <a:gd name="connsiteY5" fmla="*/ 1133919 h 1743519"/>
              <a:gd name="connsiteX6" fmla="*/ 2095500 w 2392908"/>
              <a:gd name="connsiteY6" fmla="*/ 1260919 h 1743519"/>
              <a:gd name="connsiteX7" fmla="*/ 2323207 w 2392908"/>
              <a:gd name="connsiteY7" fmla="*/ 1623762 h 1743519"/>
              <a:gd name="connsiteX8" fmla="*/ 2392908 w 2392908"/>
              <a:gd name="connsiteY8" fmla="*/ 1743519 h 1743519"/>
              <a:gd name="connsiteX9" fmla="*/ 0 w 2392908"/>
              <a:gd name="connsiteY9" fmla="*/ 1743519 h 174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08" h="1743519">
                <a:moveTo>
                  <a:pt x="0" y="0"/>
                </a:moveTo>
                <a:lnTo>
                  <a:pt x="25400" y="16319"/>
                </a:lnTo>
                <a:cubicBezTo>
                  <a:pt x="273050" y="143319"/>
                  <a:pt x="565150" y="117919"/>
                  <a:pt x="723900" y="232219"/>
                </a:cubicBezTo>
                <a:cubicBezTo>
                  <a:pt x="882650" y="346519"/>
                  <a:pt x="857250" y="611102"/>
                  <a:pt x="977900" y="702119"/>
                </a:cubicBezTo>
                <a:cubicBezTo>
                  <a:pt x="1098550" y="793136"/>
                  <a:pt x="1325033" y="706352"/>
                  <a:pt x="1447800" y="778319"/>
                </a:cubicBezTo>
                <a:cubicBezTo>
                  <a:pt x="1570567" y="850286"/>
                  <a:pt x="1606550" y="1053486"/>
                  <a:pt x="1714500" y="1133919"/>
                </a:cubicBezTo>
                <a:cubicBezTo>
                  <a:pt x="1822450" y="1214352"/>
                  <a:pt x="1981200" y="1157202"/>
                  <a:pt x="2095500" y="1260919"/>
                </a:cubicBezTo>
                <a:cubicBezTo>
                  <a:pt x="2181225" y="1338707"/>
                  <a:pt x="2249091" y="1485551"/>
                  <a:pt x="2323207" y="1623762"/>
                </a:cubicBezTo>
                <a:lnTo>
                  <a:pt x="2392908" y="1743519"/>
                </a:lnTo>
                <a:lnTo>
                  <a:pt x="0" y="17435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63500" dir="13500000" algn="b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725209"/>
            <a:ext cx="2921000" cy="2128297"/>
          </a:xfrm>
          <a:custGeom>
            <a:avLst/>
            <a:gdLst>
              <a:gd name="connsiteX0" fmla="*/ 0 w 2392908"/>
              <a:gd name="connsiteY0" fmla="*/ 0 h 1743519"/>
              <a:gd name="connsiteX1" fmla="*/ 25400 w 2392908"/>
              <a:gd name="connsiteY1" fmla="*/ 16319 h 1743519"/>
              <a:gd name="connsiteX2" fmla="*/ 723900 w 2392908"/>
              <a:gd name="connsiteY2" fmla="*/ 232219 h 1743519"/>
              <a:gd name="connsiteX3" fmla="*/ 977900 w 2392908"/>
              <a:gd name="connsiteY3" fmla="*/ 702119 h 1743519"/>
              <a:gd name="connsiteX4" fmla="*/ 1447800 w 2392908"/>
              <a:gd name="connsiteY4" fmla="*/ 778319 h 1743519"/>
              <a:gd name="connsiteX5" fmla="*/ 1714500 w 2392908"/>
              <a:gd name="connsiteY5" fmla="*/ 1133919 h 1743519"/>
              <a:gd name="connsiteX6" fmla="*/ 2095500 w 2392908"/>
              <a:gd name="connsiteY6" fmla="*/ 1260919 h 1743519"/>
              <a:gd name="connsiteX7" fmla="*/ 2323207 w 2392908"/>
              <a:gd name="connsiteY7" fmla="*/ 1623762 h 1743519"/>
              <a:gd name="connsiteX8" fmla="*/ 2392908 w 2392908"/>
              <a:gd name="connsiteY8" fmla="*/ 1743519 h 1743519"/>
              <a:gd name="connsiteX9" fmla="*/ 0 w 2392908"/>
              <a:gd name="connsiteY9" fmla="*/ 1743519 h 174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08" h="1743519">
                <a:moveTo>
                  <a:pt x="0" y="0"/>
                </a:moveTo>
                <a:lnTo>
                  <a:pt x="25400" y="16319"/>
                </a:lnTo>
                <a:cubicBezTo>
                  <a:pt x="273050" y="143319"/>
                  <a:pt x="565150" y="117919"/>
                  <a:pt x="723900" y="232219"/>
                </a:cubicBezTo>
                <a:cubicBezTo>
                  <a:pt x="882650" y="346519"/>
                  <a:pt x="857250" y="611102"/>
                  <a:pt x="977900" y="702119"/>
                </a:cubicBezTo>
                <a:cubicBezTo>
                  <a:pt x="1098550" y="793136"/>
                  <a:pt x="1325033" y="706352"/>
                  <a:pt x="1447800" y="778319"/>
                </a:cubicBezTo>
                <a:cubicBezTo>
                  <a:pt x="1570567" y="850286"/>
                  <a:pt x="1606550" y="1053486"/>
                  <a:pt x="1714500" y="1133919"/>
                </a:cubicBezTo>
                <a:cubicBezTo>
                  <a:pt x="1822450" y="1214352"/>
                  <a:pt x="1981200" y="1157202"/>
                  <a:pt x="2095500" y="1260919"/>
                </a:cubicBezTo>
                <a:cubicBezTo>
                  <a:pt x="2181225" y="1338707"/>
                  <a:pt x="2249091" y="1485551"/>
                  <a:pt x="2323207" y="1623762"/>
                </a:cubicBezTo>
                <a:lnTo>
                  <a:pt x="2392908" y="1743519"/>
                </a:lnTo>
                <a:lnTo>
                  <a:pt x="0" y="17435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63500" dist="38100" algn="l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9437789" y="0"/>
            <a:ext cx="2754211" cy="1501001"/>
          </a:xfrm>
          <a:custGeom>
            <a:avLst/>
            <a:gdLst>
              <a:gd name="connsiteX0" fmla="*/ 123944 w 2754211"/>
              <a:gd name="connsiteY0" fmla="*/ 0 h 1501001"/>
              <a:gd name="connsiteX1" fmla="*/ 2754211 w 2754211"/>
              <a:gd name="connsiteY1" fmla="*/ 0 h 1501001"/>
              <a:gd name="connsiteX2" fmla="*/ 2754211 w 2754211"/>
              <a:gd name="connsiteY2" fmla="*/ 1501001 h 1501001"/>
              <a:gd name="connsiteX3" fmla="*/ 2748159 w 2754211"/>
              <a:gd name="connsiteY3" fmla="*/ 1497310 h 1501001"/>
              <a:gd name="connsiteX4" fmla="*/ 1966811 w 2754211"/>
              <a:gd name="connsiteY4" fmla="*/ 939800 h 1501001"/>
              <a:gd name="connsiteX5" fmla="*/ 1128611 w 2754211"/>
              <a:gd name="connsiteY5" fmla="*/ 1130300 h 1501001"/>
              <a:gd name="connsiteX6" fmla="*/ 620611 w 2754211"/>
              <a:gd name="connsiteY6" fmla="*/ 635000 h 1501001"/>
              <a:gd name="connsiteX7" fmla="*/ 11011 w 2754211"/>
              <a:gd name="connsiteY7" fmla="*/ 520700 h 1501001"/>
              <a:gd name="connsiteX8" fmla="*/ 81655 w 2754211"/>
              <a:gd name="connsiteY8" fmla="*/ 115888 h 15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211" h="1501001">
                <a:moveTo>
                  <a:pt x="123944" y="0"/>
                </a:moveTo>
                <a:lnTo>
                  <a:pt x="2754211" y="0"/>
                </a:lnTo>
                <a:lnTo>
                  <a:pt x="2754211" y="1501001"/>
                </a:lnTo>
                <a:lnTo>
                  <a:pt x="2748159" y="1497310"/>
                </a:lnTo>
                <a:cubicBezTo>
                  <a:pt x="2488305" y="1326356"/>
                  <a:pt x="2200174" y="998538"/>
                  <a:pt x="1966811" y="939800"/>
                </a:cubicBezTo>
                <a:cubicBezTo>
                  <a:pt x="1655661" y="861483"/>
                  <a:pt x="1352978" y="1181100"/>
                  <a:pt x="1128611" y="1130300"/>
                </a:cubicBezTo>
                <a:cubicBezTo>
                  <a:pt x="904244" y="1079500"/>
                  <a:pt x="806878" y="736600"/>
                  <a:pt x="620611" y="635000"/>
                </a:cubicBezTo>
                <a:cubicBezTo>
                  <a:pt x="434344" y="533400"/>
                  <a:pt x="76628" y="677333"/>
                  <a:pt x="11011" y="520700"/>
                </a:cubicBezTo>
                <a:cubicBezTo>
                  <a:pt x="-21797" y="442384"/>
                  <a:pt x="23711" y="280459"/>
                  <a:pt x="81655" y="115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阿里巴巴普惠体-R" panose="00020600040101010101" pitchFamily="18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078294" y="4706200"/>
            <a:ext cx="2113706" cy="2174879"/>
            <a:chOff x="10078294" y="4706200"/>
            <a:chExt cx="2113706" cy="2174879"/>
          </a:xfrm>
        </p:grpSpPr>
        <p:sp>
          <p:nvSpPr>
            <p:cNvPr id="40" name="任意多边形: 形状 39"/>
            <p:cNvSpPr/>
            <p:nvPr/>
          </p:nvSpPr>
          <p:spPr>
            <a:xfrm>
              <a:off x="10078294" y="4706200"/>
              <a:ext cx="2113706" cy="2174879"/>
            </a:xfrm>
            <a:custGeom>
              <a:avLst/>
              <a:gdLst>
                <a:gd name="connsiteX0" fmla="*/ 1594058 w 2113706"/>
                <a:gd name="connsiteY0" fmla="*/ 0 h 2174879"/>
                <a:gd name="connsiteX1" fmla="*/ 2068082 w 2113706"/>
                <a:gd name="connsiteY1" fmla="*/ 71666 h 2174879"/>
                <a:gd name="connsiteX2" fmla="*/ 2113706 w 2113706"/>
                <a:gd name="connsiteY2" fmla="*/ 88365 h 2174879"/>
                <a:gd name="connsiteX3" fmla="*/ 2113706 w 2113706"/>
                <a:gd name="connsiteY3" fmla="*/ 2174879 h 2174879"/>
                <a:gd name="connsiteX4" fmla="*/ 110754 w 2113706"/>
                <a:gd name="connsiteY4" fmla="*/ 2174879 h 2174879"/>
                <a:gd name="connsiteX5" fmla="*/ 71666 w 2113706"/>
                <a:gd name="connsiteY5" fmla="*/ 2068082 h 2174879"/>
                <a:gd name="connsiteX6" fmla="*/ 0 w 2113706"/>
                <a:gd name="connsiteY6" fmla="*/ 1594058 h 2174879"/>
                <a:gd name="connsiteX7" fmla="*/ 1594058 w 2113706"/>
                <a:gd name="connsiteY7" fmla="*/ 0 h 217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3706" h="2174879">
                  <a:moveTo>
                    <a:pt x="1594058" y="0"/>
                  </a:moveTo>
                  <a:cubicBezTo>
                    <a:pt x="1759128" y="0"/>
                    <a:pt x="1918338" y="25091"/>
                    <a:pt x="2068082" y="71666"/>
                  </a:cubicBezTo>
                  <a:lnTo>
                    <a:pt x="2113706" y="88365"/>
                  </a:lnTo>
                  <a:lnTo>
                    <a:pt x="2113706" y="2174879"/>
                  </a:lnTo>
                  <a:lnTo>
                    <a:pt x="110754" y="2174879"/>
                  </a:lnTo>
                  <a:lnTo>
                    <a:pt x="71666" y="2068082"/>
                  </a:lnTo>
                  <a:cubicBezTo>
                    <a:pt x="25091" y="1918338"/>
                    <a:pt x="0" y="1759128"/>
                    <a:pt x="0" y="1594058"/>
                  </a:cubicBezTo>
                  <a:cubicBezTo>
                    <a:pt x="0" y="713684"/>
                    <a:pt x="713684" y="0"/>
                    <a:pt x="15940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dist="63500" dir="13500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阿里巴巴普惠体-R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325943" y="4953848"/>
              <a:ext cx="1866057" cy="1899659"/>
            </a:xfrm>
            <a:custGeom>
              <a:avLst/>
              <a:gdLst>
                <a:gd name="connsiteX0" fmla="*/ 1286295 w 1866057"/>
                <a:gd name="connsiteY0" fmla="*/ 0 h 1899659"/>
                <a:gd name="connsiteX1" fmla="*/ 1786979 w 1866057"/>
                <a:gd name="connsiteY1" fmla="*/ 101084 h 1899659"/>
                <a:gd name="connsiteX2" fmla="*/ 1866057 w 1866057"/>
                <a:gd name="connsiteY2" fmla="*/ 139178 h 1899659"/>
                <a:gd name="connsiteX3" fmla="*/ 1866057 w 1866057"/>
                <a:gd name="connsiteY3" fmla="*/ 1899659 h 1899659"/>
                <a:gd name="connsiteX4" fmla="*/ 155394 w 1866057"/>
                <a:gd name="connsiteY4" fmla="*/ 1899659 h 1899659"/>
                <a:gd name="connsiteX5" fmla="*/ 155249 w 1866057"/>
                <a:gd name="connsiteY5" fmla="*/ 1899420 h 1899659"/>
                <a:gd name="connsiteX6" fmla="*/ 0 w 1866057"/>
                <a:gd name="connsiteY6" fmla="*/ 1286295 h 1899659"/>
                <a:gd name="connsiteX7" fmla="*/ 1286295 w 1866057"/>
                <a:gd name="connsiteY7" fmla="*/ 0 h 189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057" h="1899659">
                  <a:moveTo>
                    <a:pt x="1286295" y="0"/>
                  </a:moveTo>
                  <a:cubicBezTo>
                    <a:pt x="1463895" y="0"/>
                    <a:pt x="1633089" y="35994"/>
                    <a:pt x="1786979" y="101084"/>
                  </a:cubicBezTo>
                  <a:lnTo>
                    <a:pt x="1866057" y="139178"/>
                  </a:lnTo>
                  <a:lnTo>
                    <a:pt x="1866057" y="1899659"/>
                  </a:lnTo>
                  <a:lnTo>
                    <a:pt x="155394" y="1899659"/>
                  </a:lnTo>
                  <a:lnTo>
                    <a:pt x="155249" y="1899420"/>
                  </a:lnTo>
                  <a:cubicBezTo>
                    <a:pt x="56240" y="1717160"/>
                    <a:pt x="0" y="1508296"/>
                    <a:pt x="0" y="1286295"/>
                  </a:cubicBezTo>
                  <a:cubicBezTo>
                    <a:pt x="0" y="575894"/>
                    <a:pt x="575894" y="0"/>
                    <a:pt x="128629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dist="63500" dir="13500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阿里巴巴普惠体-R" panose="00020600040101010101" pitchFamily="18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-1214850" y="-1252337"/>
            <a:ext cx="3125405" cy="3125405"/>
          </a:xfrm>
          <a:prstGeom prst="ellipse">
            <a:avLst/>
          </a:prstGeom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807" y="4706200"/>
            <a:ext cx="917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 刘清航  龙希安  陈靖辉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7080" y="2552700"/>
            <a:ext cx="5434330" cy="11899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600" b="1" spc="400">
                <a:latin typeface="Arial" panose="020B0604020202020204" pitchFamily="34" charset="0"/>
                <a:ea typeface="微软雅黑" panose="020B0503020204020204" charset="-122"/>
              </a:rPr>
              <a:t>很</a:t>
            </a:r>
            <a:r>
              <a:rPr lang="en-US" altLang="zh-CN" sz="6600" b="1" spc="4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6600" b="1" spc="400">
                <a:latin typeface="Arial" panose="020B0604020202020204" pitchFamily="34" charset="0"/>
                <a:ea typeface="微软雅黑" panose="020B0503020204020204" charset="-122"/>
              </a:rPr>
              <a:t>厦</a:t>
            </a:r>
            <a:r>
              <a:rPr lang="en-US" altLang="zh-CN" sz="6600" b="1" spc="4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6600" b="1" spc="400">
                <a:latin typeface="Arial" panose="020B0604020202020204" pitchFamily="34" charset="0"/>
                <a:ea typeface="微软雅黑" panose="020B0503020204020204" charset="-122"/>
              </a:rPr>
              <a:t>饭</a:t>
            </a:r>
            <a:endParaRPr lang="zh-CN" altLang="en-US" sz="6600" b="1" spc="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特点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2090" y="1271270"/>
            <a:ext cx="9262745" cy="476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我们有两个角色，为普通用户和审核员，任何用户发表的内容，都需要经过审核才能正常呈现给普通用户和游客，并且只有登入后的用户才能发表内容和点赞，这就需要正确设置数据库的权限。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332355"/>
            <a:ext cx="9906635" cy="1496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8690" y="3932555"/>
            <a:ext cx="4417695" cy="1059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66385" y="3932555"/>
            <a:ext cx="5019040" cy="1115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12190" y="4991735"/>
            <a:ext cx="2886075" cy="1120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96055" y="4915535"/>
            <a:ext cx="2880360" cy="1196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76415" y="5294630"/>
            <a:ext cx="80073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32725" y="4991735"/>
            <a:ext cx="2275840" cy="1195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特点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5150" y="1271270"/>
            <a:ext cx="8785860" cy="476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对于分户的评分，在通过审核后（审核员可以通过审核按钮修改审核状态），我们采用加权平均的方法参与总评分的计算，总评分我们以</a:t>
            </a:r>
            <a:r>
              <a:rPr lang="en-US" altLang="zh-CN" sz="2000"/>
              <a:t>double</a:t>
            </a:r>
            <a:r>
              <a:rPr lang="zh-CN" altLang="en-US" sz="2000"/>
              <a:t>类型计入，展示</a:t>
            </a:r>
            <a:r>
              <a:rPr lang="en-US" altLang="zh-CN" sz="2000"/>
              <a:t>1</a:t>
            </a:r>
            <a:r>
              <a:rPr lang="zh-CN" altLang="en-US" sz="2000"/>
              <a:t>位小数，具有较强参考性。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50" y="2671445"/>
            <a:ext cx="3302635" cy="113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9175" y="2417445"/>
            <a:ext cx="2930525" cy="23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4875" y="5292725"/>
            <a:ext cx="3272155" cy="107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06780" y="4995545"/>
            <a:ext cx="3270250" cy="297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3575" y="3928110"/>
            <a:ext cx="4605655" cy="106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68595" y="2156460"/>
            <a:ext cx="6406515" cy="450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特点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9265" y="1271270"/>
            <a:ext cx="8846820" cy="476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搜索功能一个具有模糊搜索食物内容和地址，而另个具有</a:t>
            </a:r>
            <a:r>
              <a:rPr lang="zh-CN" altLang="en-US" sz="2000">
                <a:sym typeface="+mn-ea"/>
              </a:rPr>
              <a:t>模糊搜索食物的功能，这得益于我们为分别其编写的云函数。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7765" y="1960245"/>
            <a:ext cx="5308600" cy="4559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8615" y="2429510"/>
            <a:ext cx="1940560" cy="312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605262" y="3280022"/>
            <a:ext cx="981475" cy="981475"/>
          </a:xfrm>
          <a:prstGeom prst="ellipse">
            <a:avLst/>
          </a:prstGeom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55312" y="1085624"/>
            <a:ext cx="3081374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en-US" altLang="zh-CN" sz="138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13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118797" y="3776316"/>
            <a:ext cx="395440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小组分工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 flipH="1">
            <a:off x="4514945" y="530557"/>
            <a:ext cx="316211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小组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分工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345" y="1271270"/>
            <a:ext cx="7388860" cy="476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陈靖辉：基于</a:t>
            </a:r>
            <a:r>
              <a:rPr lang="en-US" altLang="zh-CN" sz="2800"/>
              <a:t>unistarter</a:t>
            </a:r>
            <a:r>
              <a:rPr lang="zh-CN" altLang="en-US" sz="2800"/>
              <a:t>开发双角色系统（</a:t>
            </a:r>
            <a:r>
              <a:rPr lang="en-US" altLang="zh-CN" sz="2800"/>
              <a:t>starter</a:t>
            </a:r>
            <a:r>
              <a:rPr lang="zh-CN" altLang="en-US" sz="2800"/>
              <a:t>与</a:t>
            </a:r>
            <a:r>
              <a:rPr lang="en-US" altLang="zh-CN" sz="2800"/>
              <a:t>admin</a:t>
            </a:r>
            <a:r>
              <a:rPr lang="zh-CN" altLang="en-US" sz="2800"/>
              <a:t>），管理设置数据库权限，提供一定技术支持，及部分</a:t>
            </a:r>
            <a:r>
              <a:rPr lang="en-US" altLang="zh-CN" sz="2800"/>
              <a:t>bug</a:t>
            </a:r>
            <a:r>
              <a:rPr lang="zh-CN" altLang="en-US" sz="2800"/>
              <a:t>修复等。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刘清航：具体开发每一页</a:t>
            </a:r>
            <a:r>
              <a:rPr lang="en-US" altLang="zh-CN" sz="2800"/>
              <a:t>tarbar</a:t>
            </a:r>
            <a:r>
              <a:rPr lang="zh-CN" altLang="en-US" sz="2800"/>
              <a:t>，实现了评分，评论，点赞等功能，及修复</a:t>
            </a:r>
            <a:r>
              <a:rPr lang="en-US" altLang="zh-CN" sz="2800"/>
              <a:t>bug</a:t>
            </a:r>
            <a:r>
              <a:rPr lang="zh-CN" altLang="en-US" sz="2800"/>
              <a:t>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龙希安：优化</a:t>
            </a:r>
            <a:r>
              <a:rPr lang="en-US" altLang="zh-CN" sz="2800"/>
              <a:t>ui</a:t>
            </a:r>
            <a:r>
              <a:rPr lang="zh-CN" altLang="en-US" sz="2800"/>
              <a:t>界面，提供具体的的</a:t>
            </a:r>
            <a:r>
              <a:rPr lang="en-US" altLang="zh-CN" sz="2800"/>
              <a:t>CSS</a:t>
            </a:r>
            <a:r>
              <a:rPr lang="zh-CN" altLang="en-US" sz="2800"/>
              <a:t>代码，以及前往网上寻找资源，</a:t>
            </a:r>
            <a:r>
              <a:rPr lang="en-US" altLang="zh-CN" sz="2800"/>
              <a:t>ppt</a:t>
            </a:r>
            <a:r>
              <a:rPr lang="zh-CN" altLang="en-US" sz="2800"/>
              <a:t>制作等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605262" y="3280022"/>
            <a:ext cx="981475" cy="981475"/>
          </a:xfrm>
          <a:prstGeom prst="ellipse">
            <a:avLst/>
          </a:prstGeom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55312" y="1085624"/>
            <a:ext cx="3081374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en-US" altLang="zh-CN" sz="13800" dirty="0"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endParaRPr lang="zh-CN" altLang="en-US" sz="13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118797" y="3776316"/>
            <a:ext cx="395440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实际演示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演示样例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9645" y="1392555"/>
            <a:ext cx="3934460" cy="4309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95240" y="2045970"/>
            <a:ext cx="4577715" cy="1383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可乐鸡翅酱汁浓郁，口感酥脆多汁，甜中带咸，香气四溢，是一道美味可口的中式小吃，深受人们喜爱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8370" y="1494790"/>
            <a:ext cx="1747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可乐鸡翅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椭圆 62"/>
          <p:cNvSpPr/>
          <p:nvPr/>
        </p:nvSpPr>
        <p:spPr>
          <a:xfrm>
            <a:off x="4463257" y="5131704"/>
            <a:ext cx="1419093" cy="1419093"/>
          </a:xfrm>
          <a:prstGeom prst="ellipse">
            <a:avLst/>
          </a:prstGeom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77" y="834724"/>
            <a:ext cx="5578323" cy="5627096"/>
          </a:xfrm>
          <a:prstGeom prst="rect">
            <a:avLst/>
          </a:prstGeom>
          <a:effectLst>
            <a:innerShdw blurRad="63500" dist="63500" dir="2700000">
              <a:schemeClr val="bg1">
                <a:alpha val="50000"/>
              </a:schemeClr>
            </a:innerShdw>
          </a:effectLst>
        </p:spPr>
      </p:pic>
      <p:sp>
        <p:nvSpPr>
          <p:cNvPr id="14" name="弧形 13"/>
          <p:cNvSpPr/>
          <p:nvPr/>
        </p:nvSpPr>
        <p:spPr>
          <a:xfrm rot="2019131">
            <a:off x="-351500" y="89870"/>
            <a:ext cx="7316676" cy="7316676"/>
          </a:xfrm>
          <a:prstGeom prst="arc">
            <a:avLst>
              <a:gd name="adj1" fmla="val 16436412"/>
              <a:gd name="adj2" fmla="val 703944"/>
            </a:avLst>
          </a:prstGeom>
          <a:ln w="25400">
            <a:solidFill>
              <a:schemeClr val="bg2"/>
            </a:solidFill>
          </a:ln>
          <a:effectLst>
            <a:outerShdw blurRad="635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818506" y="2869374"/>
            <a:ext cx="271089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914110" y="1201443"/>
            <a:ext cx="3469337" cy="881850"/>
            <a:chOff x="5914110" y="1201443"/>
            <a:chExt cx="3469337" cy="881850"/>
          </a:xfrm>
        </p:grpSpPr>
        <p:sp>
          <p:nvSpPr>
            <p:cNvPr id="4" name="文本框 3"/>
            <p:cNvSpPr txBox="1"/>
            <p:nvPr/>
          </p:nvSpPr>
          <p:spPr>
            <a:xfrm flipH="1">
              <a:off x="6991922" y="1377490"/>
              <a:ext cx="2391525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300">
                  <a:ln w="25400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innerShdw blurRad="127000" dist="635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  <a:latin typeface="阿里巴巴普惠体 H" panose="00020600040101010101" pitchFamily="18" charset="-122"/>
                  <a:ea typeface="阿里巴巴普惠体 H" panose="00020600040101010101" pitchFamily="18" charset="-122"/>
                  <a:cs typeface="阿里巴巴普惠体 H" panose="00020600040101010101" pitchFamily="18" charset="-122"/>
                </a:defRPr>
              </a:lvl1pPr>
            </a:lstStyle>
            <a:p>
              <a:pPr algn="l"/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  <a:sym typeface="阿里巴巴普惠体-R" panose="00020600040101010101" pitchFamily="18" charset="-122"/>
                </a:rPr>
                <a:t>选题目的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914110" y="1201443"/>
              <a:ext cx="881850" cy="881850"/>
              <a:chOff x="5914110" y="1201443"/>
              <a:chExt cx="881850" cy="88185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14110" y="1201443"/>
                <a:ext cx="881850" cy="881850"/>
                <a:chOff x="10266578" y="-673742"/>
                <a:chExt cx="1006851" cy="1006851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0266578" y="-673742"/>
                  <a:ext cx="1006851" cy="10068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0266578" y="-673742"/>
                  <a:ext cx="1006851" cy="10068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364584" y="-575736"/>
                  <a:ext cx="810838" cy="810838"/>
                </a:xfrm>
                <a:prstGeom prst="rect">
                  <a:avLst/>
                </a:prstGeom>
                <a:effectLst>
                  <a:innerShdw blurRad="63500" dist="63500" dir="2700000">
                    <a:schemeClr val="bg1">
                      <a:alpha val="50000"/>
                    </a:schemeClr>
                  </a:innerShdw>
                </a:effectLst>
              </p:spPr>
            </p:pic>
          </p:grpSp>
          <p:sp>
            <p:nvSpPr>
              <p:cNvPr id="21" name="文本框 20"/>
              <p:cNvSpPr txBox="1"/>
              <p:nvPr/>
            </p:nvSpPr>
            <p:spPr>
              <a:xfrm>
                <a:off x="6006692" y="1349981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345402" y="2529037"/>
            <a:ext cx="3689553" cy="881850"/>
            <a:chOff x="6381282" y="2407709"/>
            <a:chExt cx="3689553" cy="881850"/>
          </a:xfrm>
        </p:grpSpPr>
        <p:sp>
          <p:nvSpPr>
            <p:cNvPr id="5" name="文本框 4"/>
            <p:cNvSpPr txBox="1"/>
            <p:nvPr/>
          </p:nvSpPr>
          <p:spPr>
            <a:xfrm flipH="1">
              <a:off x="7387863" y="2565684"/>
              <a:ext cx="2682972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ln w="25400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innerShdw blurRad="127000" dist="635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  <a:latin typeface="+mj-ea"/>
                  <a:ea typeface="+mj-ea"/>
                  <a:cs typeface="阿里巴巴普惠体 H" panose="00020600040101010101" pitchFamily="18" charset="-122"/>
                </a:defRPr>
              </a:lvl1pPr>
            </a:lstStyle>
            <a:p>
              <a:pPr algn="l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  <a:sym typeface="阿里巴巴普惠体-R" panose="00020600040101010101" pitchFamily="18" charset="-122"/>
                </a:rPr>
                <a:t>功能及特点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381282" y="2407709"/>
              <a:ext cx="881850" cy="881850"/>
              <a:chOff x="5914110" y="1201443"/>
              <a:chExt cx="881850" cy="88185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914110" y="1201443"/>
                <a:ext cx="881850" cy="881850"/>
                <a:chOff x="10266578" y="-673742"/>
                <a:chExt cx="1006851" cy="1006851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0266578" y="-673742"/>
                  <a:ext cx="1006851" cy="10068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0266578" y="-673742"/>
                  <a:ext cx="1006851" cy="10068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364584" y="-575736"/>
                  <a:ext cx="810838" cy="810838"/>
                </a:xfrm>
                <a:prstGeom prst="rect">
                  <a:avLst/>
                </a:prstGeom>
                <a:effectLst>
                  <a:innerShdw blurRad="63500" dist="63500" dir="2700000">
                    <a:schemeClr val="bg1">
                      <a:alpha val="50000"/>
                    </a:schemeClr>
                  </a:innerShdw>
                </a:effectLst>
              </p:spPr>
            </p:pic>
          </p:grpSp>
          <p:sp>
            <p:nvSpPr>
              <p:cNvPr id="25" name="文本框 24"/>
              <p:cNvSpPr txBox="1"/>
              <p:nvPr/>
            </p:nvSpPr>
            <p:spPr>
              <a:xfrm>
                <a:off x="6006692" y="1349980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6455313" y="3721232"/>
            <a:ext cx="3669212" cy="892028"/>
            <a:chOff x="6455313" y="3551893"/>
            <a:chExt cx="3669212" cy="892028"/>
          </a:xfrm>
        </p:grpSpPr>
        <p:sp>
          <p:nvSpPr>
            <p:cNvPr id="6" name="文本框 5"/>
            <p:cNvSpPr txBox="1"/>
            <p:nvPr/>
          </p:nvSpPr>
          <p:spPr>
            <a:xfrm flipH="1">
              <a:off x="7441553" y="3772163"/>
              <a:ext cx="268297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ln w="25400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innerShdw blurRad="127000" dist="635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  <a:latin typeface="+mj-ea"/>
                  <a:ea typeface="+mj-ea"/>
                  <a:cs typeface="阿里巴巴普惠体 H" panose="00020600040101010101" pitchFamily="18" charset="-122"/>
                </a:defRPr>
              </a:lvl1pPr>
            </a:lstStyle>
            <a:p>
              <a:pPr algn="l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阿里巴巴普惠体-R" panose="00020600040101010101" pitchFamily="18" charset="-122"/>
                </a:rPr>
                <a:t>小组分工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455313" y="3551893"/>
              <a:ext cx="891079" cy="892028"/>
              <a:chOff x="5895559" y="1005127"/>
              <a:chExt cx="891079" cy="892028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895559" y="1005127"/>
                <a:ext cx="891079" cy="892028"/>
                <a:chOff x="10245396" y="-897886"/>
                <a:chExt cx="1017388" cy="101847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10255933" y="-886264"/>
                  <a:ext cx="1006851" cy="10068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0245396" y="-897886"/>
                  <a:ext cx="1006851" cy="100685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343403" y="-815985"/>
                  <a:ext cx="810838" cy="810838"/>
                </a:xfrm>
                <a:prstGeom prst="rect">
                  <a:avLst/>
                </a:prstGeom>
                <a:effectLst>
                  <a:innerShdw blurRad="63500" dist="63500" dir="2700000">
                    <a:schemeClr val="bg1">
                      <a:alpha val="50000"/>
                    </a:schemeClr>
                  </a:innerShdw>
                </a:effectLst>
              </p:spPr>
            </p:pic>
          </p:grpSp>
          <p:sp>
            <p:nvSpPr>
              <p:cNvPr id="31" name="文本框 30"/>
              <p:cNvSpPr txBox="1"/>
              <p:nvPr/>
            </p:nvSpPr>
            <p:spPr>
              <a:xfrm>
                <a:off x="6015696" y="1145526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03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032939" y="5131704"/>
            <a:ext cx="3631142" cy="881850"/>
            <a:chOff x="6032939" y="5131704"/>
            <a:chExt cx="3631142" cy="881850"/>
          </a:xfrm>
        </p:grpSpPr>
        <p:sp>
          <p:nvSpPr>
            <p:cNvPr id="7" name="文本框 6"/>
            <p:cNvSpPr txBox="1"/>
            <p:nvPr/>
          </p:nvSpPr>
          <p:spPr>
            <a:xfrm flipH="1">
              <a:off x="6981109" y="5341797"/>
              <a:ext cx="268297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ln w="25400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innerShdw blurRad="127000" dist="63500">
                      <a:schemeClr val="tx1">
                        <a:lumMod val="75000"/>
                        <a:lumOff val="25000"/>
                        <a:alpha val="50000"/>
                      </a:schemeClr>
                    </a:innerShdw>
                  </a:effectLst>
                  <a:latin typeface="+mj-ea"/>
                  <a:ea typeface="+mj-ea"/>
                  <a:cs typeface="阿里巴巴普惠体 H" panose="00020600040101010101" pitchFamily="18" charset="-122"/>
                </a:defRPr>
              </a:lvl1pPr>
            </a:lstStyle>
            <a:p>
              <a:pPr algn="l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阿里巴巴普惠体-R" panose="00020600040101010101" pitchFamily="18" charset="-122"/>
                </a:rPr>
                <a:t>实际演示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032939" y="5131704"/>
              <a:ext cx="881850" cy="881850"/>
              <a:chOff x="5914110" y="1201443"/>
              <a:chExt cx="881850" cy="881850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914110" y="1201443"/>
                <a:ext cx="881850" cy="881850"/>
                <a:chOff x="10266578" y="-673742"/>
                <a:chExt cx="1006851" cy="1006851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10266578" y="-673742"/>
                  <a:ext cx="1006851" cy="10068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0266578" y="-673742"/>
                  <a:ext cx="1006851" cy="100685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635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364584" y="-575736"/>
                  <a:ext cx="810838" cy="810838"/>
                </a:xfrm>
                <a:prstGeom prst="rect">
                  <a:avLst/>
                </a:prstGeom>
                <a:effectLst>
                  <a:innerShdw blurRad="63500" dist="63500" dir="2700000">
                    <a:schemeClr val="bg1">
                      <a:alpha val="50000"/>
                    </a:schemeClr>
                  </a:innerShdw>
                </a:effectLst>
              </p:spPr>
            </p:pic>
          </p:grpSp>
          <p:sp>
            <p:nvSpPr>
              <p:cNvPr id="37" name="文本框 36"/>
              <p:cNvSpPr txBox="1"/>
              <p:nvPr/>
            </p:nvSpPr>
            <p:spPr>
              <a:xfrm>
                <a:off x="6006692" y="1349980"/>
                <a:ext cx="6966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04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9668096" y="0"/>
            <a:ext cx="2523904" cy="1077706"/>
            <a:chOff x="9152159" y="0"/>
            <a:chExt cx="3039841" cy="1681201"/>
          </a:xfrm>
        </p:grpSpPr>
        <p:sp>
          <p:nvSpPr>
            <p:cNvPr id="53" name="任意多边形: 形状 52"/>
            <p:cNvSpPr/>
            <p:nvPr/>
          </p:nvSpPr>
          <p:spPr>
            <a:xfrm>
              <a:off x="9152159" y="24536"/>
              <a:ext cx="3039841" cy="1656665"/>
            </a:xfrm>
            <a:custGeom>
              <a:avLst/>
              <a:gdLst>
                <a:gd name="connsiteX0" fmla="*/ 123944 w 2754211"/>
                <a:gd name="connsiteY0" fmla="*/ 0 h 1501001"/>
                <a:gd name="connsiteX1" fmla="*/ 2754211 w 2754211"/>
                <a:gd name="connsiteY1" fmla="*/ 0 h 1501001"/>
                <a:gd name="connsiteX2" fmla="*/ 2754211 w 2754211"/>
                <a:gd name="connsiteY2" fmla="*/ 1501001 h 1501001"/>
                <a:gd name="connsiteX3" fmla="*/ 2748159 w 2754211"/>
                <a:gd name="connsiteY3" fmla="*/ 1497310 h 1501001"/>
                <a:gd name="connsiteX4" fmla="*/ 1966811 w 2754211"/>
                <a:gd name="connsiteY4" fmla="*/ 939800 h 1501001"/>
                <a:gd name="connsiteX5" fmla="*/ 1128611 w 2754211"/>
                <a:gd name="connsiteY5" fmla="*/ 1130300 h 1501001"/>
                <a:gd name="connsiteX6" fmla="*/ 620611 w 2754211"/>
                <a:gd name="connsiteY6" fmla="*/ 635000 h 1501001"/>
                <a:gd name="connsiteX7" fmla="*/ 11011 w 2754211"/>
                <a:gd name="connsiteY7" fmla="*/ 520700 h 1501001"/>
                <a:gd name="connsiteX8" fmla="*/ 81655 w 2754211"/>
                <a:gd name="connsiteY8" fmla="*/ 115888 h 150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4211" h="1501001">
                  <a:moveTo>
                    <a:pt x="123944" y="0"/>
                  </a:moveTo>
                  <a:lnTo>
                    <a:pt x="2754211" y="0"/>
                  </a:lnTo>
                  <a:lnTo>
                    <a:pt x="2754211" y="1501001"/>
                  </a:lnTo>
                  <a:lnTo>
                    <a:pt x="2748159" y="1497310"/>
                  </a:lnTo>
                  <a:cubicBezTo>
                    <a:pt x="2488305" y="1326356"/>
                    <a:pt x="2200174" y="998538"/>
                    <a:pt x="1966811" y="939800"/>
                  </a:cubicBezTo>
                  <a:cubicBezTo>
                    <a:pt x="1655661" y="861483"/>
                    <a:pt x="1352978" y="1181100"/>
                    <a:pt x="1128611" y="1130300"/>
                  </a:cubicBezTo>
                  <a:cubicBezTo>
                    <a:pt x="904244" y="1079500"/>
                    <a:pt x="806878" y="736600"/>
                    <a:pt x="620611" y="635000"/>
                  </a:cubicBezTo>
                  <a:cubicBezTo>
                    <a:pt x="434344" y="533400"/>
                    <a:pt x="76628" y="677333"/>
                    <a:pt x="11011" y="520700"/>
                  </a:cubicBezTo>
                  <a:cubicBezTo>
                    <a:pt x="-21797" y="442384"/>
                    <a:pt x="23711" y="280459"/>
                    <a:pt x="81655" y="1158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阿里巴巴普惠体-R" panose="00020600040101010101" pitchFamily="18" charset="-122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9437789" y="0"/>
              <a:ext cx="2754211" cy="1501001"/>
            </a:xfrm>
            <a:custGeom>
              <a:avLst/>
              <a:gdLst>
                <a:gd name="connsiteX0" fmla="*/ 123944 w 2754211"/>
                <a:gd name="connsiteY0" fmla="*/ 0 h 1501001"/>
                <a:gd name="connsiteX1" fmla="*/ 2754211 w 2754211"/>
                <a:gd name="connsiteY1" fmla="*/ 0 h 1501001"/>
                <a:gd name="connsiteX2" fmla="*/ 2754211 w 2754211"/>
                <a:gd name="connsiteY2" fmla="*/ 1501001 h 1501001"/>
                <a:gd name="connsiteX3" fmla="*/ 2748159 w 2754211"/>
                <a:gd name="connsiteY3" fmla="*/ 1497310 h 1501001"/>
                <a:gd name="connsiteX4" fmla="*/ 1966811 w 2754211"/>
                <a:gd name="connsiteY4" fmla="*/ 939800 h 1501001"/>
                <a:gd name="connsiteX5" fmla="*/ 1128611 w 2754211"/>
                <a:gd name="connsiteY5" fmla="*/ 1130300 h 1501001"/>
                <a:gd name="connsiteX6" fmla="*/ 620611 w 2754211"/>
                <a:gd name="connsiteY6" fmla="*/ 635000 h 1501001"/>
                <a:gd name="connsiteX7" fmla="*/ 11011 w 2754211"/>
                <a:gd name="connsiteY7" fmla="*/ 520700 h 1501001"/>
                <a:gd name="connsiteX8" fmla="*/ 81655 w 2754211"/>
                <a:gd name="connsiteY8" fmla="*/ 115888 h 150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4211" h="1501001">
                  <a:moveTo>
                    <a:pt x="123944" y="0"/>
                  </a:moveTo>
                  <a:lnTo>
                    <a:pt x="2754211" y="0"/>
                  </a:lnTo>
                  <a:lnTo>
                    <a:pt x="2754211" y="1501001"/>
                  </a:lnTo>
                  <a:lnTo>
                    <a:pt x="2748159" y="1497310"/>
                  </a:lnTo>
                  <a:cubicBezTo>
                    <a:pt x="2488305" y="1326356"/>
                    <a:pt x="2200174" y="998538"/>
                    <a:pt x="1966811" y="939800"/>
                  </a:cubicBezTo>
                  <a:cubicBezTo>
                    <a:pt x="1655661" y="861483"/>
                    <a:pt x="1352978" y="1181100"/>
                    <a:pt x="1128611" y="1130300"/>
                  </a:cubicBezTo>
                  <a:cubicBezTo>
                    <a:pt x="904244" y="1079500"/>
                    <a:pt x="806878" y="736600"/>
                    <a:pt x="620611" y="635000"/>
                  </a:cubicBezTo>
                  <a:cubicBezTo>
                    <a:pt x="434344" y="533400"/>
                    <a:pt x="76628" y="677333"/>
                    <a:pt x="11011" y="520700"/>
                  </a:cubicBezTo>
                  <a:cubicBezTo>
                    <a:pt x="-21797" y="442384"/>
                    <a:pt x="23711" y="280459"/>
                    <a:pt x="81655" y="1158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阿里巴巴普惠体-R" panose="00020600040101010101" pitchFamily="18" charset="-122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10575499" y="5415663"/>
            <a:ext cx="3125405" cy="3125405"/>
          </a:xfrm>
          <a:prstGeom prst="ellipse">
            <a:avLst/>
          </a:prstGeom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521755" y="1217636"/>
            <a:ext cx="387799" cy="387799"/>
          </a:xfrm>
          <a:prstGeom prst="ellipse">
            <a:avLst/>
          </a:prstGeom>
          <a:ln>
            <a:noFill/>
          </a:ln>
          <a:effectLst>
            <a:innerShdw blurRad="114300">
              <a:schemeClr val="bg1"/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605262" y="3280022"/>
            <a:ext cx="981475" cy="981475"/>
          </a:xfrm>
          <a:prstGeom prst="ellipse">
            <a:avLst/>
          </a:prstGeom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85534" y="1085624"/>
            <a:ext cx="3081374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en-US" altLang="zh-CN" sz="138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13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118797" y="3776316"/>
            <a:ext cx="395440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选题目的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8476" y="597879"/>
            <a:ext cx="261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选题目的</a:t>
            </a:r>
            <a:endParaRPr lang="zh-CN" altLang="en-US" sz="2000" b="1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95" y="1406525"/>
            <a:ext cx="675830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吃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了几学期的食堂，想要吐槽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现有的食堂反映方式似乎没什么作用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发现一道菜是真滴好吃，想要点赞分享给大家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强烈希望学校可以新推出几道自己很喜欢的菜式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我们组做的很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饭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，希望可以让大家自由地发表关于食堂现有菜品的看法，可以吐槽，可以赞扬；也鼓励大家积极地说出内心中想吃的菜。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82" y="476687"/>
            <a:ext cx="2743740" cy="3656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605262" y="3280022"/>
            <a:ext cx="981475" cy="981475"/>
          </a:xfrm>
          <a:prstGeom prst="ellipse">
            <a:avLst/>
          </a:prstGeom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55312" y="1085624"/>
            <a:ext cx="3081374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en-US" altLang="zh-CN" sz="138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13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118797" y="3776316"/>
            <a:ext cx="3954406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功能及特点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功能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1081" y="1293055"/>
            <a:ext cx="68931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框架上分为三页，即三个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tabbar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，大体如下：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6300" y="1993265"/>
            <a:ext cx="2264410" cy="3780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10710" y="1944370"/>
            <a:ext cx="2301875" cy="383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12585" y="1906270"/>
            <a:ext cx="2344420" cy="3870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3670" y="5871845"/>
            <a:ext cx="493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接下来我们就每一页具体功能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功能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4546" y="1354015"/>
            <a:ext cx="68931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0025" y="1288415"/>
            <a:ext cx="9809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首先，我们从</a:t>
            </a:r>
            <a:r>
              <a:rPr lang="en-US" altLang="zh-CN"/>
              <a:t>“</a:t>
            </a:r>
            <a:r>
              <a:rPr lang="zh-CN" altLang="en-US"/>
              <a:t>我的</a:t>
            </a:r>
            <a:r>
              <a:rPr lang="en-US" altLang="zh-CN"/>
              <a:t>”</a:t>
            </a:r>
            <a:r>
              <a:rPr lang="zh-CN" altLang="en-US"/>
              <a:t>页面讲起，该页面我们基于</a:t>
            </a:r>
            <a:r>
              <a:rPr lang="en-US" altLang="zh-CN"/>
              <a:t>uni—starter</a:t>
            </a:r>
            <a:r>
              <a:rPr lang="zh-CN" altLang="en-US"/>
              <a:t>模板开发，删除部分不必要的功能，并且做了部分</a:t>
            </a:r>
            <a:r>
              <a:rPr lang="en-US" altLang="zh-CN"/>
              <a:t>ui</a:t>
            </a:r>
            <a:r>
              <a:rPr lang="zh-CN" altLang="en-US"/>
              <a:t>优化，我们提供微信、账户、手机号验证码登入，以下以账户登入为例来展示：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4795" y="2023110"/>
            <a:ext cx="2819400" cy="1816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0415" y="1933575"/>
            <a:ext cx="537845" cy="1941830"/>
          </a:xfrm>
          <a:prstGeom prst="rect">
            <a:avLst/>
          </a:prstGeom>
        </p:spPr>
        <p:txBody>
          <a:bodyPr vert="eaVert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优先微信登入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00015" y="1933575"/>
            <a:ext cx="2781300" cy="191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57210" y="2108835"/>
            <a:ext cx="2857500" cy="1737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37615" y="3839210"/>
            <a:ext cx="3116580" cy="2473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06160" y="3875405"/>
            <a:ext cx="3017520" cy="2545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25390" y="4475480"/>
            <a:ext cx="666750" cy="1543050"/>
          </a:xfrm>
          <a:prstGeom prst="rect">
            <a:avLst/>
          </a:prstGeom>
        </p:spPr>
        <p:txBody>
          <a:bodyPr vert="eaVert"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登入成功！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功能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4546" y="1354015"/>
            <a:ext cx="68931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9285" y="1167130"/>
            <a:ext cx="9227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接下来，我们展示</a:t>
            </a:r>
            <a:r>
              <a:rPr lang="en-US" altLang="zh-CN"/>
              <a:t>“</a:t>
            </a:r>
            <a:r>
              <a:rPr lang="zh-CN" altLang="en-US"/>
              <a:t>食堂点评</a:t>
            </a:r>
            <a:r>
              <a:rPr lang="en-US" altLang="zh-CN"/>
              <a:t>”</a:t>
            </a:r>
            <a:r>
              <a:rPr lang="zh-CN" altLang="en-US"/>
              <a:t>页面，在该页面我们可以看到同学们比较关注的菜品，及其地址，价格和推荐指数（菜品按评分高到低展示），并且在每个菜里，同学们可以发表自己的看法，对菜品进行评论与评分，当然我们提供搜索功能。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8100" y="2800985"/>
            <a:ext cx="2473960" cy="2578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60165" y="2203450"/>
            <a:ext cx="2495550" cy="3230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55715" y="2203450"/>
            <a:ext cx="2613660" cy="3261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02700" y="2203450"/>
            <a:ext cx="2660015" cy="862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69375" y="3065780"/>
            <a:ext cx="2353310" cy="894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72855" y="4051935"/>
            <a:ext cx="2689860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83030" y="2336165"/>
            <a:ext cx="2477135" cy="46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 flipH="1">
            <a:off x="4514945" y="530557"/>
            <a:ext cx="3162110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300">
                <a:ln w="25400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innerShdw blurRad="127000" dist="63500">
                    <a:schemeClr val="tx1">
                      <a:lumMod val="75000"/>
                      <a:lumOff val="25000"/>
                      <a:alpha val="50000"/>
                    </a:schemeClr>
                  </a:innerShdw>
                </a:effectLst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defRPr>
            </a:lvl1pPr>
          </a:lstStyle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阿里巴巴普惠体-R" panose="00020600040101010101" pitchFamily="18" charset="-122"/>
              </a:rPr>
              <a:t>功能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阿里巴巴普惠体-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4546" y="1354015"/>
            <a:ext cx="68931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7975" y="1565910"/>
            <a:ext cx="9653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最后，我们再讲</a:t>
            </a:r>
            <a:r>
              <a:rPr lang="en-US" altLang="zh-CN"/>
              <a:t>“</a:t>
            </a:r>
            <a:r>
              <a:rPr lang="zh-CN" altLang="en-US"/>
              <a:t>想吃的菜</a:t>
            </a:r>
            <a:r>
              <a:rPr lang="en-US" altLang="zh-CN"/>
              <a:t>”</a:t>
            </a:r>
            <a:r>
              <a:rPr lang="zh-CN" altLang="en-US"/>
              <a:t>页面，该页面展示同学们想吃的菜（菜品按点赞数多少展示），也可以为其他同学想吃的菜进行点赞，最后按点赞数高到低进行排序；在这里，同学们可以自由发表自己想吃的菜；同样的，也提供搜索功能。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1125" y="2613660"/>
            <a:ext cx="2606040" cy="3558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56710" y="4418330"/>
            <a:ext cx="2606040" cy="937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16730" y="3001010"/>
            <a:ext cx="2775585" cy="586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75195" y="2741930"/>
            <a:ext cx="304038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commondata" val="eyJoZGlkIjoiYjJjOTQxYzhjODMyMDAzZmE0MDJkMWFkNmJlNDkwYT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1027</Words>
  <Application>WPS 演示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Wingdings 3</vt:lpstr>
      <vt:lpstr>Arial</vt:lpstr>
      <vt:lpstr>阿里巴巴普惠体 R</vt:lpstr>
      <vt:lpstr>阿里巴巴普惠体-R</vt:lpstr>
      <vt:lpstr>微软雅黑</vt:lpstr>
      <vt:lpstr>阿里巴巴普惠体 H</vt:lpstr>
      <vt:lpstr>Trebuchet MS</vt:lpstr>
      <vt:lpstr>Arial Unicode MS</vt:lpstr>
      <vt:lpstr>方正姚体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WPS_1669941543</cp:lastModifiedBy>
  <cp:revision>23</cp:revision>
  <dcterms:created xsi:type="dcterms:W3CDTF">2023-12-26T15:17:00Z</dcterms:created>
  <dcterms:modified xsi:type="dcterms:W3CDTF">2023-12-28T07:39:10Z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4B976AE075B546239AF60BD75AB99BDD_12</vt:lpwstr>
  </property>
  <property fmtid="{D5CDD505-2E9C-101B-9397-08002B2CF9AE}" pid="3" name="KSOProductBuildVer">
    <vt:lpwstr>2052-12.1.0.16120</vt:lpwstr>
  </property>
</Properties>
</file>