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2789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195AD-EF28-4B9E-931B-62AA55806163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94FF-E948-482B-967E-7DC771E7ED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582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Real time application</a:t>
            </a:r>
            <a:r>
              <a:rPr lang="en-MY"/>
              <a:t>: </a:t>
            </a:r>
          </a:p>
          <a:p>
            <a:r>
              <a:rPr lang="en-MY"/>
              <a:t>https</a:t>
            </a:r>
            <a:r>
              <a:rPr lang="en-MY" dirty="0"/>
              <a:t>://wiki.st.com/stm32mcu/wiki/AI:How_to_use_transfer_learning_to_perform_image_classification_on_STM32</a:t>
            </a:r>
          </a:p>
          <a:p>
            <a:r>
              <a:rPr lang="en-MY" dirty="0"/>
              <a:t>https://wiki.st.com/stm32mcu/wiki/AI:How_to_use_Teachable_Machine_to_create_an_image_classification_application_on_STM32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94FF-E948-482B-967E-7DC771E7ED3B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389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693D-4A56-2552-DD2D-92100CE5F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3A3D-4A60-7BF7-D93A-4003A38E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04D5-84C3-F449-2AD2-84F4F016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925A-B6CC-2CF4-2793-5D074084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77FB-D175-5952-90BA-73B0169F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250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75CE-85CB-26D5-05C7-8167004E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AC882-6336-FA2E-B33A-AE4831484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5A08-855D-552D-B119-30FAC8DF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BB0B-162C-A6B1-369F-7B066904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122D-8082-3403-F0E8-66F9F6FC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08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81C73-1847-6892-17DB-1E4DF48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5653-0CFE-3F28-DB82-100A0120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1DDA-DB36-C12A-5708-82BF2844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8F75-CFB1-C719-7861-55A5B0DD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3561-5E1F-E83E-43BA-CC1C66D2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920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C851-7F50-E1C6-9B7C-7BF8B723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568F-D454-C975-18E3-BDA8FC61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463D-A559-8A18-6585-D999B1F5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9CAC-81F4-809F-3FC6-95A78046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5D0B-3CB6-941A-5A04-F918AB96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05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7CE9-84CE-3FD8-D81F-2030F22B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0975F-09A7-30B3-889D-9D3F9773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59DC-22CE-4AFF-FD35-14A5FC2F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4DC6-DA9C-4AC9-9E7E-1B1966D6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0294-85A5-9184-6178-9D93BF9E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318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E0B8-AA00-F37A-F3D4-1AD5E16C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C3BF-479C-6E46-4A6E-59F96298E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AE3D-A099-CE51-A768-8E0778DE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337C1-2C25-3B6F-BBE1-B3BD1A79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3819B-ED9C-EDDB-D1AA-F6DF38B1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1FC78-A250-A070-F469-0AC0ADE0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218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64A5-2591-AD16-801C-E2EF6F7A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5120B-13A8-DF7C-AA22-A627A867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81D95-ABC6-0EFA-1281-856002860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133BA-4165-765E-B820-DDC99E89C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2E005-6B16-9961-B18B-A03A3F735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287B4-1F7D-12A2-7AB2-3D00008E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4B111-AF6B-08F2-EFC9-3570CB96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2D68B-2898-C610-9C60-68FD969D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162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1D4F-6361-0734-A813-AB091C56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49268-D9AD-2128-F38F-32567939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BE4F3-F625-9F4C-DDA0-8BD750AF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B9397-F5B2-C83C-8D01-20721F44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464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30FD7-1879-B15D-0C1E-D98FC2BF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697EB-108E-1011-06F9-636C52FD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72F15-FB7B-DC16-D97E-29CBB47A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077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427F-8829-0B60-2D21-AEB5F92D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3492-3B21-41D0-098A-996CE278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8AC3C-A488-C356-4F53-51146E8D9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40B6B-A4AC-6E0F-48FF-E6924F5C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A2A6A-84B7-4A57-0EA4-3D1737CE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84A9-DBAA-7DD2-F262-D7B167D8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730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01BA-67D5-439B-F6C0-99978775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F0DA8-B859-D3FF-95EF-9A62C5602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C8571-7D41-55CD-34FF-B149F5B34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A477C-5BFC-0E8F-8E7F-B38051EE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7D6FD-03FF-F502-EE3E-6887E9CA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5BDE-A62C-71CE-A3EF-9E09E6EE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151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6CF09-6426-D132-CA4D-91D50049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2251-A760-31F9-E8BB-6329B62F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A254-FDBB-19ED-847C-D6F291518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53419-A001-4898-8E1F-3637FE165048}" type="datetimeFigureOut">
              <a:rPr lang="en-MY" smtClean="0"/>
              <a:t>2/11/2023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DC5-B0B6-B456-5ACB-98D5438DB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30C13-73A6-BF57-9D51-E4A34E1D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9CF2-DCF4-4A03-950A-5A84BB24AB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98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BE51A0-91F8-316C-8D18-9A0CCD713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10" y="48936"/>
            <a:ext cx="12192000" cy="68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4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45E70B1-8A19-19D3-B302-9CCF29F5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7200" y="128588"/>
            <a:ext cx="89689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Methods and Approach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4584C3F-5CE5-DCD7-88C7-FAACA7C3C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51655"/>
              </p:ext>
            </p:extLst>
          </p:nvPr>
        </p:nvGraphicFramePr>
        <p:xfrm>
          <a:off x="176784" y="522007"/>
          <a:ext cx="11814047" cy="620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015">
                  <a:extLst>
                    <a:ext uri="{9D8B030D-6E8A-4147-A177-3AD203B41FA5}">
                      <a16:colId xmlns:a16="http://schemas.microsoft.com/office/drawing/2014/main" val="3633877456"/>
                    </a:ext>
                  </a:extLst>
                </a:gridCol>
                <a:gridCol w="1233863">
                  <a:extLst>
                    <a:ext uri="{9D8B030D-6E8A-4147-A177-3AD203B41FA5}">
                      <a16:colId xmlns:a16="http://schemas.microsoft.com/office/drawing/2014/main" val="3725144905"/>
                    </a:ext>
                  </a:extLst>
                </a:gridCol>
                <a:gridCol w="5655500">
                  <a:extLst>
                    <a:ext uri="{9D8B030D-6E8A-4147-A177-3AD203B41FA5}">
                      <a16:colId xmlns:a16="http://schemas.microsoft.com/office/drawing/2014/main" val="3542586330"/>
                    </a:ext>
                  </a:extLst>
                </a:gridCol>
                <a:gridCol w="3189669">
                  <a:extLst>
                    <a:ext uri="{9D8B030D-6E8A-4147-A177-3AD203B41FA5}">
                      <a16:colId xmlns:a16="http://schemas.microsoft.com/office/drawing/2014/main" val="1494779817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r>
                        <a:rPr lang="en-MY" sz="12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200" dirty="0"/>
                        <a:t>Tools and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200" dirty="0"/>
                        <a:t>Justification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200" dirty="0"/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5159"/>
                  </a:ext>
                </a:extLst>
              </a:tr>
              <a:tr h="1004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b="1" dirty="0"/>
                        <a:t>Step 1: </a:t>
                      </a:r>
                      <a:r>
                        <a:rPr lang="en-MY" sz="1200" dirty="0"/>
                        <a:t>Setting up Software and Hardware</a:t>
                      </a:r>
                    </a:p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STM32MP157F-DK2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Powered by a dual-core ARM Cortex-A7 CPU with an ARM Cortex-M4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STM32MP1 microprocessors are designed for low power consumption, making them well-suited for battery-powered or wearable devices.</a:t>
                      </a:r>
                      <a:endParaRPr lang="en-MY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presence of an ARM Cortex-M4 microcontroller on the edge computer allows for real-time control and signal processing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Comes with a 4” TFT 480x800 pixels with LED backlight</a:t>
                      </a:r>
                      <a:endParaRPr lang="en-MY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Compared to Raspberry Pi, STM32MP157F-DK2 has fewer readily available resources and support due to smaller communities.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STM32MP157D-DK2 is less common and requires sourcing from specific distributors.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69109"/>
                  </a:ext>
                </a:extLst>
              </a:tr>
              <a:tr h="711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STM32 Cube programmer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STM32 Cube Programmer is developed and maintained by the manufacturer, ensuring compatibility and reliability.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Integrates well with other STM32Cube tools and libraries, streamlining the development process.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STM32 Cube Programmer can be resource-intensive, particularly when working with large projects.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75487"/>
                  </a:ext>
                </a:extLst>
              </a:tr>
              <a:tr h="428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Step 2: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Integrating ECG kit onto edge computer</a:t>
                      </a:r>
                      <a:r>
                        <a:rPr lang="en-MY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AD8232 ECG measurement kit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Precise in collecting vital heart activity.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May not be as comfortable for wearables.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04448"/>
                  </a:ext>
                </a:extLst>
              </a:tr>
              <a:tr h="615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Step 3: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Open-Source AI Model Development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Python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 has various libraries available for data manipulation, analysis, visualization, </a:t>
                      </a:r>
                      <a:r>
                        <a:rPr lang="en-US" sz="1200" dirty="0" err="1"/>
                        <a:t>etc</a:t>
                      </a:r>
                      <a:r>
                        <a:rPr lang="en-US" sz="1200" dirty="0"/>
                        <a:t> in AI model development. 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Advanced DL models may require substantial computational resources, impacting performance on resource-constraints systems.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8988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200" dirty="0"/>
                        <a:t>Anaconda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Provides a convenient environment for managing Python packages and creating isolated development environments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MY" sz="1200" dirty="0"/>
                        <a:t>Model is saved locally in the PC.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37810"/>
                  </a:ext>
                </a:extLst>
              </a:tr>
              <a:tr h="231847"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Git/GitHub 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Version control system that allows for efficient version tracking in AI model development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MY" sz="1200" dirty="0"/>
                        <a:t>Data security and privacy concern.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79967"/>
                  </a:ext>
                </a:extLst>
              </a:tr>
              <a:tr h="69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Step 4: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Model Optimizer and Hardware Accelerator.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STM32 X-Linux-AI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MY" sz="1200" dirty="0"/>
                        <a:t>Expansion package that targets artificial intelligence for STM32MP1 series microprocessors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MY" sz="1200" dirty="0"/>
                        <a:t>limited model architectures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24399"/>
                  </a:ext>
                </a:extLst>
              </a:tr>
              <a:tr h="850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Step 5: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Deployment of AI models into edge computers and cloud computers.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Cloud platforms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Offer access to powerful GPU instances, which significantly accelerate AI model inference and training.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Offers APIs to link the results to front-end web/mobile apps. 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AI models deployed in the cloud may experience network latency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7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47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3F627E-3301-2395-1887-D75985D7E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29843"/>
              </p:ext>
            </p:extLst>
          </p:nvPr>
        </p:nvGraphicFramePr>
        <p:xfrm>
          <a:off x="183118" y="695263"/>
          <a:ext cx="11822322" cy="6047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6758">
                  <a:extLst>
                    <a:ext uri="{9D8B030D-6E8A-4147-A177-3AD203B41FA5}">
                      <a16:colId xmlns:a16="http://schemas.microsoft.com/office/drawing/2014/main" val="2747694361"/>
                    </a:ext>
                  </a:extLst>
                </a:gridCol>
                <a:gridCol w="938048">
                  <a:extLst>
                    <a:ext uri="{9D8B030D-6E8A-4147-A177-3AD203B41FA5}">
                      <a16:colId xmlns:a16="http://schemas.microsoft.com/office/drawing/2014/main" val="3032881432"/>
                    </a:ext>
                  </a:extLst>
                </a:gridCol>
                <a:gridCol w="3125514">
                  <a:extLst>
                    <a:ext uri="{9D8B030D-6E8A-4147-A177-3AD203B41FA5}">
                      <a16:colId xmlns:a16="http://schemas.microsoft.com/office/drawing/2014/main" val="1960400914"/>
                    </a:ext>
                  </a:extLst>
                </a:gridCol>
                <a:gridCol w="2538248">
                  <a:extLst>
                    <a:ext uri="{9D8B030D-6E8A-4147-A177-3AD203B41FA5}">
                      <a16:colId xmlns:a16="http://schemas.microsoft.com/office/drawing/2014/main" val="648001091"/>
                    </a:ext>
                  </a:extLst>
                </a:gridCol>
                <a:gridCol w="1698690">
                  <a:extLst>
                    <a:ext uri="{9D8B030D-6E8A-4147-A177-3AD203B41FA5}">
                      <a16:colId xmlns:a16="http://schemas.microsoft.com/office/drawing/2014/main" val="1545088688"/>
                    </a:ext>
                  </a:extLst>
                </a:gridCol>
                <a:gridCol w="1234415">
                  <a:extLst>
                    <a:ext uri="{9D8B030D-6E8A-4147-A177-3AD203B41FA5}">
                      <a16:colId xmlns:a16="http://schemas.microsoft.com/office/drawing/2014/main" val="3599358502"/>
                    </a:ext>
                  </a:extLst>
                </a:gridCol>
                <a:gridCol w="310649">
                  <a:extLst>
                    <a:ext uri="{9D8B030D-6E8A-4147-A177-3AD203B41FA5}">
                      <a16:colId xmlns:a16="http://schemas.microsoft.com/office/drawing/2014/main" val="4070856770"/>
                    </a:ext>
                  </a:extLst>
                </a:gridCol>
              </a:tblGrid>
              <a:tr h="780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Events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Timeline</a:t>
                      </a:r>
                      <a:endParaRPr lang="en-MY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(Week)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Risks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Mitigation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Impact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Pre, Post Mitigation Severity &amp; Likelihood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**</a:t>
                      </a:r>
                      <a:endParaRPr lang="en-MY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extLst>
                  <a:ext uri="{0D108BD9-81ED-4DB2-BD59-A6C34878D82A}">
                    <a16:rowId xmlns:a16="http://schemas.microsoft.com/office/drawing/2014/main" val="3978283452"/>
                  </a:ext>
                </a:extLst>
              </a:tr>
              <a:tr h="5852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Integrating ECG kit onto edge computer.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 – 14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Incompatibility issue between edge computer and ECG measurement kit.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Perform compatibility testing and refer to hardware documentation.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Delay in project timeline.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Pre: Low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Post: Low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Likelihood:  Low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extLst>
                  <a:ext uri="{0D108BD9-81ED-4DB2-BD59-A6C34878D82A}">
                    <a16:rowId xmlns:a16="http://schemas.microsoft.com/office/drawing/2014/main" val="1548024881"/>
                  </a:ext>
                </a:extLst>
              </a:tr>
              <a:tr h="780342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Short circuit due to incorrect power connections.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Adhering to the documentation and requirements.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Delay in project timeline if new microcontroller order is needed.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Pre: Medium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Post: Low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Likelihood:  Low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extLst>
                  <a:ext uri="{0D108BD9-81ED-4DB2-BD59-A6C34878D82A}">
                    <a16:rowId xmlns:a16="http://schemas.microsoft.com/office/drawing/2014/main" val="231906726"/>
                  </a:ext>
                </a:extLst>
              </a:tr>
              <a:tr h="780342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Open-Source AI Model Development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14 – 28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Advanced deep learning models may require substantial computational resources, impacting performance on resource-constrained systems.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Optimize and simplify AI models, employ cloud-based resources when necessary, and manage hardware efficiently.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Delayed model training. Performance degradation.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Pre: Medium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Post: Medium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Likelihood:  High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extLst>
                  <a:ext uri="{0D108BD9-81ED-4DB2-BD59-A6C34878D82A}">
                    <a16:rowId xmlns:a16="http://schemas.microsoft.com/office/drawing/2014/main" val="3938209937"/>
                  </a:ext>
                </a:extLst>
              </a:tr>
              <a:tr h="58525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An exclusive reliance on deep learning methods proved insufficient in identifying all crucial ECG signal features. [9] [7]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 hybrid strategy is applied to improve detection efficiency. [9]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Inaccurate results. Misdiagnoses.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Pre: High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Post: Medium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Likelihood:  High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extLst>
                  <a:ext uri="{0D108BD9-81ED-4DB2-BD59-A6C34878D82A}">
                    <a16:rowId xmlns:a16="http://schemas.microsoft.com/office/drawing/2014/main" val="70452042"/>
                  </a:ext>
                </a:extLst>
              </a:tr>
              <a:tr h="58525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ECG signal analysis demands a substantial volume of data for accurate results. [7]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Performing data augmentation to increase the size of the dataset available.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Inaccurate results. Misdiagnoses.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Pre: High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Post: Medium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Likelihood:  High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extLst>
                  <a:ext uri="{0D108BD9-81ED-4DB2-BD59-A6C34878D82A}">
                    <a16:rowId xmlns:a16="http://schemas.microsoft.com/office/drawing/2014/main" val="128133795"/>
                  </a:ext>
                </a:extLst>
              </a:tr>
              <a:tr h="780342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Deployment of AI models into edge computer and cloud computer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27 – 31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The model takes too long to produce output.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Rigorously test AI model deployment on the edge computer to ensure real-time performance and functionality.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Model inaccuracies and reduced usability.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Pre: High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Post: High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Likelihood:  High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9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extLst>
                  <a:ext uri="{0D108BD9-81ED-4DB2-BD59-A6C34878D82A}">
                    <a16:rowId xmlns:a16="http://schemas.microsoft.com/office/drawing/2014/main" val="2894003688"/>
                  </a:ext>
                </a:extLst>
              </a:tr>
              <a:tr h="58525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API and model compatibility issues.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Perform test cases with available AI models before training a new model.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Delay in project timeline.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 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Pre: High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Post: Medium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Likelihood:  High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extLst>
                  <a:ext uri="{0D108BD9-81ED-4DB2-BD59-A6C34878D82A}">
                    <a16:rowId xmlns:a16="http://schemas.microsoft.com/office/drawing/2014/main" val="2463486103"/>
                  </a:ext>
                </a:extLst>
              </a:tr>
              <a:tr h="58525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Network latency when deployed in the cloud.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Optimize model size.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Delayed response time.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Pre: High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Post: Medium</a:t>
                      </a:r>
                      <a:endParaRPr lang="en-MY" sz="1200">
                        <a:effectLst/>
                      </a:endParaRPr>
                    </a:p>
                    <a:p>
                      <a:pPr algn="l"/>
                      <a:r>
                        <a:rPr lang="en-US" sz="1200">
                          <a:effectLst/>
                        </a:rPr>
                        <a:t>Likelihood:  High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extLst>
                  <a:ext uri="{0D108BD9-81ED-4DB2-BD59-A6C34878D82A}">
                    <a16:rowId xmlns:a16="http://schemas.microsoft.com/office/drawing/2014/main" val="55230628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8AC5DC1-4409-5BDB-86FC-E467AA730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2966" y="115083"/>
            <a:ext cx="8968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en-US" sz="16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isk Management and Mitigations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Importance = Severity + Likelihood [Low = 1, Medium = 2, High = 3]. The higher the value, the more important the risk.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3C956E-D4B8-A3DC-0BB9-A05510AC8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72" t="13143" r="9894" b="26066"/>
          <a:stretch/>
        </p:blipFill>
        <p:spPr>
          <a:xfrm>
            <a:off x="0" y="50857"/>
            <a:ext cx="12192000" cy="68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5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822</Words>
  <Application>Microsoft Office PowerPoint</Application>
  <PresentationFormat>Widescreen</PresentationFormat>
  <Paragraphs>118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CyberMania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Koay Xian Cong</dc:creator>
  <cp:lastModifiedBy>Koay Xian Cong</cp:lastModifiedBy>
  <cp:revision>19</cp:revision>
  <dcterms:created xsi:type="dcterms:W3CDTF">2023-11-02T14:17:53Z</dcterms:created>
  <dcterms:modified xsi:type="dcterms:W3CDTF">2023-11-04T10:13:56Z</dcterms:modified>
</cp:coreProperties>
</file>