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a0756d3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a0756d3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a0756d3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a0756d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a0756d3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a0756d3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71db2cd1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71db2cd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71db2cd1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71db2cd1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a0756d3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a0756d3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71db2cd1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71db2cd1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d195bd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d195bd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a0756d3a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a0756d3a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d8b35dbe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d8b35dbe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d8b35dbe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d8b35dbe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2023 EY Open Science Data Challenge - Level 1 </a:t>
            </a:r>
            <a:endParaRPr/>
          </a:p>
        </p:txBody>
      </p:sp>
      <p:sp>
        <p:nvSpPr>
          <p:cNvPr id="55" name="Google Shape;55;p13"/>
          <p:cNvSpPr txBox="1"/>
          <p:nvPr/>
        </p:nvSpPr>
        <p:spPr>
          <a:xfrm>
            <a:off x="311700" y="1229800"/>
            <a:ext cx="8089800" cy="8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100">
                <a:solidFill>
                  <a:schemeClr val="dk1"/>
                </a:solidFill>
              </a:rPr>
              <a:t>To develop a predictive model that can detect the presence, or non-presence of rice field at a given location based on satellite data. (Binary classification)</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410975" y="1183125"/>
            <a:ext cx="2681100" cy="3768000"/>
          </a:xfrm>
          <a:prstGeom prst="rect">
            <a:avLst/>
          </a:prstGeom>
          <a:noFill/>
          <a:ln>
            <a:noFill/>
          </a:ln>
        </p:spPr>
        <p:txBody>
          <a:bodyPr anchorCtr="0" anchor="t" bIns="91425" lIns="91425" spcFirstLastPara="1" rIns="91425" wrap="square" tIns="91425">
            <a:noAutofit/>
          </a:bodyPr>
          <a:lstStyle/>
          <a:p>
            <a:pPr indent="0" lvl="0" marL="0" rtl="0" algn="l">
              <a:lnSpc>
                <a:spcPct val="162857"/>
              </a:lnSpc>
              <a:spcBef>
                <a:spcPts val="0"/>
              </a:spcBef>
              <a:spcAft>
                <a:spcPts val="0"/>
              </a:spcAft>
              <a:buNone/>
            </a:pPr>
            <a:r>
              <a:rPr b="1" lang="en" sz="1100">
                <a:solidFill>
                  <a:schemeClr val="dk1"/>
                </a:solidFill>
              </a:rPr>
              <a:t>Iteration 4</a:t>
            </a:r>
            <a:endParaRPr b="1" sz="1100">
              <a:solidFill>
                <a:schemeClr val="dk1"/>
              </a:solidFill>
            </a:endParaRPr>
          </a:p>
          <a:p>
            <a:pPr indent="0" lvl="0" marL="0" rtl="0" algn="l">
              <a:lnSpc>
                <a:spcPct val="162857"/>
              </a:lnSpc>
              <a:spcBef>
                <a:spcPts val="0"/>
              </a:spcBef>
              <a:spcAft>
                <a:spcPts val="0"/>
              </a:spcAft>
              <a:buNone/>
            </a:pPr>
            <a:r>
              <a:rPr i="1" lang="en" sz="1100" u="sng">
                <a:solidFill>
                  <a:srgbClr val="FF0000"/>
                </a:solidFill>
              </a:rPr>
              <a:t>Test F1-score = 1.0 !!!</a:t>
            </a:r>
            <a:endParaRPr i="1" sz="1100" u="sng">
              <a:solidFill>
                <a:srgbClr val="FF0000"/>
              </a:solidFill>
            </a:endParaRPr>
          </a:p>
          <a:p>
            <a:pPr indent="0" lvl="0" marL="0" rtl="0" algn="l">
              <a:lnSpc>
                <a:spcPct val="115000"/>
              </a:lnSpc>
              <a:spcBef>
                <a:spcPts val="0"/>
              </a:spcBef>
              <a:spcAft>
                <a:spcPts val="0"/>
              </a:spcAft>
              <a:buNone/>
            </a:pPr>
            <a:r>
              <a:rPr lang="en" sz="1100">
                <a:solidFill>
                  <a:schemeClr val="dk1"/>
                </a:solidFill>
              </a:rPr>
              <a:t>- take sentinel-1 and sentinel-2 data with &lt;15% cloud coverage directly over our training data</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window size: 9*9, aggregated by mean</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normalization (MinMaxScaler)</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apply random forest classification</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Based on the conditions established, we realise that we achieved a perfect F1-score of 1.0.  </a:t>
            </a:r>
            <a:endParaRPr sz="1100">
              <a:solidFill>
                <a:srgbClr val="222222"/>
              </a:solidFill>
              <a:highlight>
                <a:srgbClr val="FFFFFF"/>
              </a:highlight>
            </a:endParaRPr>
          </a:p>
        </p:txBody>
      </p:sp>
      <p:sp>
        <p:nvSpPr>
          <p:cNvPr id="162" name="Google Shape;162;p22"/>
          <p:cNvSpPr txBox="1"/>
          <p:nvPr/>
        </p:nvSpPr>
        <p:spPr>
          <a:xfrm>
            <a:off x="3092075" y="1183125"/>
            <a:ext cx="2681100" cy="3768000"/>
          </a:xfrm>
          <a:prstGeom prst="rect">
            <a:avLst/>
          </a:prstGeom>
          <a:noFill/>
          <a:ln>
            <a:noFill/>
          </a:ln>
        </p:spPr>
        <p:txBody>
          <a:bodyPr anchorCtr="0" anchor="t" bIns="91425" lIns="91425" spcFirstLastPara="1" rIns="91425" wrap="square" tIns="91425">
            <a:noAutofit/>
          </a:bodyPr>
          <a:lstStyle/>
          <a:p>
            <a:pPr indent="0" lvl="0" marL="0" rtl="0" algn="l">
              <a:lnSpc>
                <a:spcPct val="162857"/>
              </a:lnSpc>
              <a:spcBef>
                <a:spcPts val="0"/>
              </a:spcBef>
              <a:spcAft>
                <a:spcPts val="0"/>
              </a:spcAft>
              <a:buNone/>
            </a:pPr>
            <a:r>
              <a:rPr b="1" lang="en" sz="1100">
                <a:solidFill>
                  <a:schemeClr val="dk1"/>
                </a:solidFill>
              </a:rPr>
              <a:t>Iteration 4.1</a:t>
            </a:r>
            <a:endParaRPr b="1" sz="1100">
              <a:solidFill>
                <a:schemeClr val="dk1"/>
              </a:solidFill>
            </a:endParaRPr>
          </a:p>
          <a:p>
            <a:pPr indent="0" lvl="0" marL="0" rtl="0" algn="l">
              <a:lnSpc>
                <a:spcPct val="162857"/>
              </a:lnSpc>
              <a:spcBef>
                <a:spcPts val="0"/>
              </a:spcBef>
              <a:spcAft>
                <a:spcPts val="0"/>
              </a:spcAft>
              <a:buNone/>
            </a:pPr>
            <a:r>
              <a:rPr i="1" lang="en" sz="1100" u="sng">
                <a:solidFill>
                  <a:schemeClr val="dk1"/>
                </a:solidFill>
              </a:rPr>
              <a:t>Test F1-score = &lt;1.0</a:t>
            </a:r>
            <a:endParaRPr i="1" sz="1100" u="sng">
              <a:solidFill>
                <a:schemeClr val="dk1"/>
              </a:solidFill>
            </a:endParaRPr>
          </a:p>
          <a:p>
            <a:pPr indent="0" lvl="0" marL="0" rtl="0" algn="l">
              <a:lnSpc>
                <a:spcPct val="115000"/>
              </a:lnSpc>
              <a:spcBef>
                <a:spcPts val="0"/>
              </a:spcBef>
              <a:spcAft>
                <a:spcPts val="0"/>
              </a:spcAft>
              <a:buNone/>
            </a:pPr>
            <a:r>
              <a:rPr lang="en" sz="1100">
                <a:solidFill>
                  <a:srgbClr val="222222"/>
                </a:solidFill>
                <a:highlight>
                  <a:srgbClr val="FFFFFF"/>
                </a:highlight>
              </a:rPr>
              <a:t>- take sentinel-1 and sentinel-2 data with &lt;15% cloud coverage directly over our training data</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 window size: 9*9, aggregated by mean</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 normalization (MinMaxScaler)</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 remove highly correlated features</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 apply random forest classification</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Trying to simplify the </a:t>
            </a:r>
            <a:r>
              <a:rPr lang="en" sz="1100">
                <a:solidFill>
                  <a:srgbClr val="222222"/>
                </a:solidFill>
                <a:highlight>
                  <a:srgbClr val="FFFFFF"/>
                </a:highlight>
              </a:rPr>
              <a:t>classification</a:t>
            </a:r>
            <a:r>
              <a:rPr lang="en" sz="1100">
                <a:solidFill>
                  <a:srgbClr val="222222"/>
                </a:solidFill>
                <a:highlight>
                  <a:srgbClr val="FFFFFF"/>
                </a:highlight>
              </a:rPr>
              <a:t> model, removal of some highly correlated features results in reduction in test F1-score.   </a:t>
            </a:r>
            <a:endParaRPr sz="1100">
              <a:solidFill>
                <a:srgbClr val="222222"/>
              </a:solidFill>
              <a:highlight>
                <a:srgbClr val="FFFFFF"/>
              </a:highlight>
            </a:endParaRPr>
          </a:p>
        </p:txBody>
      </p:sp>
      <p:sp>
        <p:nvSpPr>
          <p:cNvPr id="163" name="Google Shape;163;p22"/>
          <p:cNvSpPr txBox="1"/>
          <p:nvPr/>
        </p:nvSpPr>
        <p:spPr>
          <a:xfrm>
            <a:off x="5832300" y="1183125"/>
            <a:ext cx="3000000" cy="3768000"/>
          </a:xfrm>
          <a:prstGeom prst="rect">
            <a:avLst/>
          </a:prstGeom>
          <a:noFill/>
          <a:ln>
            <a:noFill/>
          </a:ln>
        </p:spPr>
        <p:txBody>
          <a:bodyPr anchorCtr="0" anchor="t" bIns="91425" lIns="91425" spcFirstLastPara="1" rIns="91425" wrap="square" tIns="91425">
            <a:noAutofit/>
          </a:bodyPr>
          <a:lstStyle/>
          <a:p>
            <a:pPr indent="0" lvl="0" marL="0" rtl="0" algn="l">
              <a:lnSpc>
                <a:spcPct val="162857"/>
              </a:lnSpc>
              <a:spcBef>
                <a:spcPts val="0"/>
              </a:spcBef>
              <a:spcAft>
                <a:spcPts val="0"/>
              </a:spcAft>
              <a:buNone/>
            </a:pPr>
            <a:r>
              <a:rPr b="1" lang="en" sz="1100">
                <a:solidFill>
                  <a:schemeClr val="dk1"/>
                </a:solidFill>
              </a:rPr>
              <a:t>Iteration 4.2</a:t>
            </a:r>
            <a:endParaRPr b="1" sz="1100">
              <a:solidFill>
                <a:schemeClr val="dk1"/>
              </a:solidFill>
            </a:endParaRPr>
          </a:p>
          <a:p>
            <a:pPr indent="0" lvl="0" marL="0" rtl="0" algn="l">
              <a:lnSpc>
                <a:spcPct val="162857"/>
              </a:lnSpc>
              <a:spcBef>
                <a:spcPts val="0"/>
              </a:spcBef>
              <a:spcAft>
                <a:spcPts val="0"/>
              </a:spcAft>
              <a:buNone/>
            </a:pPr>
            <a:r>
              <a:rPr i="1" lang="en" sz="1100" u="sng">
                <a:solidFill>
                  <a:srgbClr val="FF0000"/>
                </a:solidFill>
              </a:rPr>
              <a:t>Test F1-score = 1.0</a:t>
            </a:r>
            <a:endParaRPr i="1" sz="1100" u="sng">
              <a:solidFill>
                <a:srgbClr val="FF0000"/>
              </a:solidFill>
            </a:endParaRPr>
          </a:p>
          <a:p>
            <a:pPr indent="0" lvl="0" marL="0" marR="0" rtl="0" algn="l">
              <a:lnSpc>
                <a:spcPct val="115000"/>
              </a:lnSpc>
              <a:spcBef>
                <a:spcPts val="0"/>
              </a:spcBef>
              <a:spcAft>
                <a:spcPts val="0"/>
              </a:spcAft>
              <a:buNone/>
            </a:pPr>
            <a:r>
              <a:rPr lang="en" sz="1100">
                <a:solidFill>
                  <a:srgbClr val="222222"/>
                </a:solidFill>
                <a:highlight>
                  <a:srgbClr val="FFFFFF"/>
                </a:highlight>
              </a:rPr>
              <a:t>- take sentinel-1 and sentinel-2 data with &lt;15% cloud coverage directly over our training data</a:t>
            </a:r>
            <a:endParaRPr sz="1100">
              <a:solidFill>
                <a:srgbClr val="222222"/>
              </a:solidFill>
              <a:highlight>
                <a:srgbClr val="FFFFFF"/>
              </a:highlight>
            </a:endParaRPr>
          </a:p>
          <a:p>
            <a:pPr indent="0" lvl="0" marL="0" marR="0" rtl="0" algn="l">
              <a:lnSpc>
                <a:spcPct val="115000"/>
              </a:lnSpc>
              <a:spcBef>
                <a:spcPts val="0"/>
              </a:spcBef>
              <a:spcAft>
                <a:spcPts val="0"/>
              </a:spcAft>
              <a:buNone/>
            </a:pPr>
            <a:r>
              <a:rPr lang="en" sz="1100">
                <a:solidFill>
                  <a:srgbClr val="222222"/>
                </a:solidFill>
                <a:highlight>
                  <a:srgbClr val="FFFFFF"/>
                </a:highlight>
              </a:rPr>
              <a:t>- window size: 9*9, aggregated by mean</a:t>
            </a:r>
            <a:endParaRPr sz="1100">
              <a:solidFill>
                <a:srgbClr val="222222"/>
              </a:solidFill>
              <a:highlight>
                <a:srgbClr val="FFFFFF"/>
              </a:highlight>
            </a:endParaRPr>
          </a:p>
          <a:p>
            <a:pPr indent="0" lvl="0" marL="0" marR="0" rtl="0" algn="l">
              <a:lnSpc>
                <a:spcPct val="115000"/>
              </a:lnSpc>
              <a:spcBef>
                <a:spcPts val="0"/>
              </a:spcBef>
              <a:spcAft>
                <a:spcPts val="0"/>
              </a:spcAft>
              <a:buNone/>
            </a:pPr>
            <a:r>
              <a:rPr lang="en" sz="1100">
                <a:solidFill>
                  <a:srgbClr val="222222"/>
                </a:solidFill>
                <a:highlight>
                  <a:srgbClr val="FFFFFF"/>
                </a:highlight>
              </a:rPr>
              <a:t>- add NDVI and vh/vv features</a:t>
            </a:r>
            <a:endParaRPr sz="1100">
              <a:solidFill>
                <a:srgbClr val="222222"/>
              </a:solidFill>
              <a:highlight>
                <a:srgbClr val="FFFFFF"/>
              </a:highlight>
            </a:endParaRPr>
          </a:p>
          <a:p>
            <a:pPr indent="0" lvl="0" marL="0" marR="0" rtl="0" algn="l">
              <a:lnSpc>
                <a:spcPct val="115000"/>
              </a:lnSpc>
              <a:spcBef>
                <a:spcPts val="0"/>
              </a:spcBef>
              <a:spcAft>
                <a:spcPts val="0"/>
              </a:spcAft>
              <a:buNone/>
            </a:pPr>
            <a:r>
              <a:rPr lang="en" sz="1100">
                <a:solidFill>
                  <a:srgbClr val="222222"/>
                </a:solidFill>
                <a:highlight>
                  <a:srgbClr val="FFFFFF"/>
                </a:highlight>
              </a:rPr>
              <a:t>- normalization (MinMaxScaler)</a:t>
            </a:r>
            <a:endParaRPr sz="1100">
              <a:solidFill>
                <a:srgbClr val="222222"/>
              </a:solidFill>
              <a:highlight>
                <a:srgbClr val="FFFFFF"/>
              </a:highlight>
            </a:endParaRPr>
          </a:p>
          <a:p>
            <a:pPr indent="0" lvl="0" marL="0" marR="0" rtl="0" algn="l">
              <a:lnSpc>
                <a:spcPct val="115000"/>
              </a:lnSpc>
              <a:spcBef>
                <a:spcPts val="0"/>
              </a:spcBef>
              <a:spcAft>
                <a:spcPts val="0"/>
              </a:spcAft>
              <a:buNone/>
            </a:pPr>
            <a:r>
              <a:rPr lang="en" sz="1100">
                <a:solidFill>
                  <a:srgbClr val="222222"/>
                </a:solidFill>
                <a:highlight>
                  <a:srgbClr val="FFFFFF"/>
                </a:highlight>
              </a:rPr>
              <a:t>- remove highly correlated features</a:t>
            </a:r>
            <a:endParaRPr sz="1100">
              <a:solidFill>
                <a:srgbClr val="222222"/>
              </a:solidFill>
              <a:highlight>
                <a:srgbClr val="FFFFFF"/>
              </a:highlight>
            </a:endParaRPr>
          </a:p>
          <a:p>
            <a:pPr indent="0" lvl="0" marL="0" marR="0" rtl="0" algn="l">
              <a:lnSpc>
                <a:spcPct val="115000"/>
              </a:lnSpc>
              <a:spcBef>
                <a:spcPts val="0"/>
              </a:spcBef>
              <a:spcAft>
                <a:spcPts val="0"/>
              </a:spcAft>
              <a:buNone/>
            </a:pPr>
            <a:r>
              <a:rPr lang="en" sz="1100">
                <a:solidFill>
                  <a:srgbClr val="222222"/>
                </a:solidFill>
                <a:highlight>
                  <a:srgbClr val="FFFFFF"/>
                </a:highlight>
              </a:rPr>
              <a:t>- apply random forest classification</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rPr lang="en" sz="1100">
                <a:solidFill>
                  <a:srgbClr val="222222"/>
                </a:solidFill>
                <a:highlight>
                  <a:srgbClr val="FFFFFF"/>
                </a:highlight>
              </a:rPr>
              <a:t>By adding NDVI and vh/vv features to </a:t>
            </a:r>
            <a:r>
              <a:rPr b="1" lang="en" sz="1100">
                <a:solidFill>
                  <a:srgbClr val="222222"/>
                </a:solidFill>
                <a:highlight>
                  <a:srgbClr val="FFFFFF"/>
                </a:highlight>
              </a:rPr>
              <a:t>iteration 4.1</a:t>
            </a:r>
            <a:r>
              <a:rPr lang="en" sz="1100">
                <a:solidFill>
                  <a:srgbClr val="222222"/>
                </a:solidFill>
                <a:highlight>
                  <a:srgbClr val="FFFFFF"/>
                </a:highlight>
              </a:rPr>
              <a:t>, we achieve perfect F1-score of 1.0 again. </a:t>
            </a:r>
            <a:endParaRPr sz="1100">
              <a:solidFill>
                <a:srgbClr val="222222"/>
              </a:solidFill>
              <a:highlight>
                <a:srgbClr val="FFFFFF"/>
              </a:highlight>
            </a:endParaRPr>
          </a:p>
        </p:txBody>
      </p:sp>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Models + Test F1-scores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Performing Features</a:t>
            </a:r>
            <a:endParaRPr/>
          </a:p>
        </p:txBody>
      </p:sp>
      <p:sp>
        <p:nvSpPr>
          <p:cNvPr id="170" name="Google Shape;170;p23"/>
          <p:cNvSpPr txBox="1"/>
          <p:nvPr>
            <p:ph idx="1" type="body"/>
          </p:nvPr>
        </p:nvSpPr>
        <p:spPr>
          <a:xfrm>
            <a:off x="6390775" y="1110300"/>
            <a:ext cx="2441400" cy="3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Due to the large number of features and variation by time is involved, feature importance of the model is not easily interpretable. </a:t>
            </a:r>
            <a:endParaRPr sz="1100">
              <a:solidFill>
                <a:schemeClr val="dk1"/>
              </a:solidFill>
            </a:endParaRPr>
          </a:p>
          <a:p>
            <a:pPr indent="0" lvl="0" marL="0" rtl="0" algn="l">
              <a:spcBef>
                <a:spcPts val="1200"/>
              </a:spcBef>
              <a:spcAft>
                <a:spcPts val="0"/>
              </a:spcAft>
              <a:buNone/>
            </a:pPr>
            <a:r>
              <a:rPr lang="en" sz="1100">
                <a:solidFill>
                  <a:schemeClr val="dk1"/>
                </a:solidFill>
              </a:rPr>
              <a:t>In this case, we investigate the feature importance of each band for the dates chosen over the year. The plot shows the feature importances of the highest performing band over time. </a:t>
            </a:r>
            <a:endParaRPr sz="1100">
              <a:solidFill>
                <a:schemeClr val="dk1"/>
              </a:solidFill>
            </a:endParaRPr>
          </a:p>
          <a:p>
            <a:pPr indent="0" lvl="0" marL="0" rtl="0" algn="l">
              <a:spcBef>
                <a:spcPts val="1200"/>
              </a:spcBef>
              <a:spcAft>
                <a:spcPts val="1200"/>
              </a:spcAft>
              <a:buNone/>
            </a:pPr>
            <a:r>
              <a:rPr lang="en" sz="1100">
                <a:solidFill>
                  <a:schemeClr val="dk1"/>
                </a:solidFill>
              </a:rPr>
              <a:t>Overall, ‘AOT’ and ‘WVP’ band have the highest average feature importance, but we notice that all bands have pretty small feature importance.  </a:t>
            </a:r>
            <a:endParaRPr sz="1100">
              <a:solidFill>
                <a:schemeClr val="dk1"/>
              </a:solidFill>
            </a:endParaRPr>
          </a:p>
        </p:txBody>
      </p:sp>
      <p:pic>
        <p:nvPicPr>
          <p:cNvPr id="171" name="Google Shape;171;p23"/>
          <p:cNvPicPr preferRelativeResize="0"/>
          <p:nvPr/>
        </p:nvPicPr>
        <p:blipFill>
          <a:blip r:embed="rId3">
            <a:alphaModFix/>
          </a:blip>
          <a:stretch>
            <a:fillRect/>
          </a:stretch>
        </p:blipFill>
        <p:spPr>
          <a:xfrm>
            <a:off x="311700" y="1182100"/>
            <a:ext cx="5837951" cy="359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61" name="Google Shape;61;p14"/>
          <p:cNvPicPr preferRelativeResize="0"/>
          <p:nvPr/>
        </p:nvPicPr>
        <p:blipFill rotWithShape="1">
          <a:blip r:embed="rId3">
            <a:alphaModFix/>
          </a:blip>
          <a:srcRect b="0" l="0" r="0" t="19218"/>
          <a:stretch/>
        </p:blipFill>
        <p:spPr>
          <a:xfrm>
            <a:off x="3576188" y="1017725"/>
            <a:ext cx="5069124" cy="2844499"/>
          </a:xfrm>
          <a:prstGeom prst="rect">
            <a:avLst/>
          </a:prstGeom>
          <a:noFill/>
          <a:ln>
            <a:noFill/>
          </a:ln>
        </p:spPr>
      </p:pic>
      <p:pic>
        <p:nvPicPr>
          <p:cNvPr id="62" name="Google Shape;62;p14"/>
          <p:cNvPicPr preferRelativeResize="0"/>
          <p:nvPr/>
        </p:nvPicPr>
        <p:blipFill rotWithShape="1">
          <a:blip r:embed="rId4">
            <a:alphaModFix/>
          </a:blip>
          <a:srcRect b="0" l="2143" r="0" t="0"/>
          <a:stretch/>
        </p:blipFill>
        <p:spPr>
          <a:xfrm>
            <a:off x="426325" y="1144750"/>
            <a:ext cx="2619475" cy="3752025"/>
          </a:xfrm>
          <a:prstGeom prst="rect">
            <a:avLst/>
          </a:prstGeom>
          <a:noFill/>
          <a:ln>
            <a:noFill/>
          </a:ln>
        </p:spPr>
      </p:pic>
      <p:cxnSp>
        <p:nvCxnSpPr>
          <p:cNvPr id="63" name="Google Shape;63;p14"/>
          <p:cNvCxnSpPr>
            <a:stCxn id="62" idx="3"/>
            <a:endCxn id="61" idx="1"/>
          </p:cNvCxnSpPr>
          <p:nvPr/>
        </p:nvCxnSpPr>
        <p:spPr>
          <a:xfrm flipH="1" rot="10800000">
            <a:off x="3045800" y="2439962"/>
            <a:ext cx="530400" cy="580800"/>
          </a:xfrm>
          <a:prstGeom prst="bentConnector3">
            <a:avLst>
              <a:gd fmla="val 49999" name="adj1"/>
            </a:avLst>
          </a:prstGeom>
          <a:noFill/>
          <a:ln cap="flat" cmpd="sng" w="19050">
            <a:solidFill>
              <a:schemeClr val="dk2"/>
            </a:solidFill>
            <a:prstDash val="solid"/>
            <a:round/>
            <a:headEnd len="med" w="med" type="none"/>
            <a:tailEnd len="med" w="med" type="stealth"/>
          </a:ln>
        </p:spPr>
      </p:cxnSp>
      <p:sp>
        <p:nvSpPr>
          <p:cNvPr id="64" name="Google Shape;64;p14"/>
          <p:cNvSpPr txBox="1"/>
          <p:nvPr/>
        </p:nvSpPr>
        <p:spPr>
          <a:xfrm>
            <a:off x="3710100" y="3923525"/>
            <a:ext cx="5122200" cy="8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dk1"/>
                </a:solidFill>
              </a:rPr>
              <a:t>S</a:t>
            </a:r>
            <a:r>
              <a:rPr lang="en" sz="1200">
                <a:solidFill>
                  <a:schemeClr val="dk1"/>
                </a:solidFill>
              </a:rPr>
              <a:t>atellite data </a:t>
            </a:r>
            <a:r>
              <a:rPr lang="en" sz="1200">
                <a:solidFill>
                  <a:schemeClr val="dk1"/>
                </a:solidFill>
              </a:rPr>
              <a:t>for the 600 data points </a:t>
            </a:r>
            <a:r>
              <a:rPr lang="en" sz="1200">
                <a:solidFill>
                  <a:schemeClr val="dk1"/>
                </a:solidFill>
              </a:rPr>
              <a:t>are sampled based on various conditions</a:t>
            </a:r>
            <a:r>
              <a:rPr lang="en" sz="1200">
                <a:solidFill>
                  <a:schemeClr val="dk1"/>
                </a:solidFill>
              </a:rPr>
              <a:t> to provide comprehensive information for the model to classify the rice fields</a:t>
            </a:r>
            <a:r>
              <a:rPr lang="en" sz="1200">
                <a:solidFill>
                  <a:schemeClr val="dk1"/>
                </a:solidFil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383925" y="2305700"/>
            <a:ext cx="5970600" cy="1596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Satellite Data Collection</a:t>
            </a:r>
            <a:endParaRPr/>
          </a:p>
        </p:txBody>
      </p:sp>
      <p:sp>
        <p:nvSpPr>
          <p:cNvPr id="71" name="Google Shape;71;p15"/>
          <p:cNvSpPr txBox="1"/>
          <p:nvPr/>
        </p:nvSpPr>
        <p:spPr>
          <a:xfrm>
            <a:off x="3263475" y="2566425"/>
            <a:ext cx="2900700" cy="5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100">
                <a:solidFill>
                  <a:schemeClr val="dk1"/>
                </a:solidFill>
              </a:rPr>
              <a:t>Sentinel-2 (optical data)</a:t>
            </a:r>
            <a:r>
              <a:rPr lang="en" sz="1100">
                <a:solidFill>
                  <a:schemeClr val="dk1"/>
                </a:solidFill>
              </a:rPr>
              <a:t> data:  B01, B02, B03, B04, B05, B06, B07, B08, B8A, B09, B11, B12, SCL, WVP, visual. (more informative visually but unable to penetrate cloud)</a:t>
            </a:r>
            <a:endParaRPr sz="1300"/>
          </a:p>
        </p:txBody>
      </p:sp>
      <p:sp>
        <p:nvSpPr>
          <p:cNvPr id="72" name="Google Shape;72;p15"/>
          <p:cNvSpPr txBox="1"/>
          <p:nvPr/>
        </p:nvSpPr>
        <p:spPr>
          <a:xfrm>
            <a:off x="525750" y="2566425"/>
            <a:ext cx="2605800" cy="10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100">
                <a:solidFill>
                  <a:schemeClr val="dk1"/>
                </a:solidFill>
              </a:rPr>
              <a:t>Sentinel-1 (radar data)</a:t>
            </a:r>
            <a:r>
              <a:rPr lang="en" sz="1100">
                <a:solidFill>
                  <a:schemeClr val="dk1"/>
                </a:solidFill>
              </a:rPr>
              <a:t>: VH, VV (can penetrate cloud (useful for target site which has high moisture and is often cloudy))</a:t>
            </a:r>
            <a:endParaRPr sz="1300"/>
          </a:p>
        </p:txBody>
      </p:sp>
      <p:sp>
        <p:nvSpPr>
          <p:cNvPr id="73" name="Google Shape;73;p15"/>
          <p:cNvSpPr txBox="1"/>
          <p:nvPr>
            <p:ph idx="1" type="body"/>
          </p:nvPr>
        </p:nvSpPr>
        <p:spPr>
          <a:xfrm>
            <a:off x="383925" y="1273050"/>
            <a:ext cx="54405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satellite data of various wavelength bands and dates is accessed through Microsoft Planetary Computer Hub stac API with Python. </a:t>
            </a:r>
            <a:endParaRPr sz="1100">
              <a:solidFill>
                <a:schemeClr val="dk1"/>
              </a:solidFill>
            </a:endParaRPr>
          </a:p>
          <a:p>
            <a:pPr indent="0" lvl="0" marL="0" rtl="0" algn="l">
              <a:spcBef>
                <a:spcPts val="1200"/>
              </a:spcBef>
              <a:spcAft>
                <a:spcPts val="1200"/>
              </a:spcAft>
              <a:buNone/>
            </a:pPr>
            <a:r>
              <a:rPr lang="en" sz="1100">
                <a:solidFill>
                  <a:schemeClr val="dk1"/>
                </a:solidFill>
              </a:rPr>
              <a:t>Range of Dates: Jan 2021 - Dec 2021</a:t>
            </a:r>
            <a:endParaRPr sz="1100">
              <a:solidFill>
                <a:schemeClr val="dk1"/>
              </a:solidFill>
            </a:endParaRPr>
          </a:p>
        </p:txBody>
      </p:sp>
      <p:sp>
        <p:nvSpPr>
          <p:cNvPr id="74" name="Google Shape;74;p15"/>
          <p:cNvSpPr txBox="1"/>
          <p:nvPr>
            <p:ph idx="1" type="body"/>
          </p:nvPr>
        </p:nvSpPr>
        <p:spPr>
          <a:xfrm>
            <a:off x="525750" y="2305700"/>
            <a:ext cx="4255200" cy="35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100" u="sng">
                <a:solidFill>
                  <a:schemeClr val="dk1"/>
                </a:solidFill>
              </a:rPr>
              <a:t>Data Sources</a:t>
            </a:r>
            <a:endParaRPr b="1" sz="17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2843950" y="2884263"/>
            <a:ext cx="5873700" cy="18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Collected </a:t>
            </a:r>
            <a:r>
              <a:rPr lang="en"/>
              <a:t>Data</a:t>
            </a:r>
            <a:endParaRPr/>
          </a:p>
        </p:txBody>
      </p:sp>
      <p:sp>
        <p:nvSpPr>
          <p:cNvPr id="81" name="Google Shape;81;p16"/>
          <p:cNvSpPr txBox="1"/>
          <p:nvPr>
            <p:ph idx="1" type="body"/>
          </p:nvPr>
        </p:nvSpPr>
        <p:spPr>
          <a:xfrm>
            <a:off x="3280200" y="3402625"/>
            <a:ext cx="5500200" cy="12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Each column</a:t>
            </a:r>
            <a:r>
              <a:rPr lang="en" sz="1100">
                <a:solidFill>
                  <a:schemeClr val="dk1"/>
                </a:solidFill>
              </a:rPr>
              <a:t> indicates a column with specific wavelength band and window size, e.g.   </a:t>
            </a:r>
            <a:r>
              <a:rPr b="1" lang="en" sz="1100">
                <a:solidFill>
                  <a:schemeClr val="dk1"/>
                </a:solidFill>
              </a:rPr>
              <a:t>B02_w5</a:t>
            </a:r>
            <a:r>
              <a:rPr lang="en" sz="1100">
                <a:solidFill>
                  <a:schemeClr val="dk1"/>
                </a:solidFill>
              </a:rPr>
              <a:t>: </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u="sng">
                <a:solidFill>
                  <a:schemeClr val="dk1"/>
                </a:solidFill>
              </a:rPr>
              <a:t>B02</a:t>
            </a:r>
            <a:r>
              <a:rPr lang="en" sz="1100">
                <a:solidFill>
                  <a:schemeClr val="dk1"/>
                </a:solidFill>
              </a:rPr>
              <a:t>: wavelength band</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u="sng">
                <a:solidFill>
                  <a:schemeClr val="dk1"/>
                </a:solidFill>
              </a:rPr>
              <a:t>W5</a:t>
            </a:r>
            <a:r>
              <a:rPr lang="en" sz="1100">
                <a:solidFill>
                  <a:schemeClr val="dk1"/>
                </a:solidFill>
              </a:rPr>
              <a:t>: window with width and height of 5 pixels</a:t>
            </a:r>
            <a:br>
              <a:rPr lang="en" sz="1100">
                <a:solidFill>
                  <a:schemeClr val="dk1"/>
                </a:solidFill>
              </a:rPr>
            </a:br>
            <a:endParaRPr sz="1100">
              <a:solidFill>
                <a:schemeClr val="dk1"/>
              </a:solidFill>
            </a:endParaRPr>
          </a:p>
          <a:p>
            <a:pPr indent="0" lvl="0" marL="0" rtl="0" algn="l">
              <a:spcBef>
                <a:spcPts val="0"/>
              </a:spcBef>
              <a:spcAft>
                <a:spcPts val="0"/>
              </a:spcAft>
              <a:buNone/>
            </a:pPr>
            <a:r>
              <a:rPr lang="en" sz="1100">
                <a:solidFill>
                  <a:schemeClr val="dk1"/>
                </a:solidFill>
              </a:rPr>
              <a:t>Each cell consists of an array of pixel values for its respective band and coordinate in the window.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700"/>
          </a:p>
        </p:txBody>
      </p:sp>
      <p:grpSp>
        <p:nvGrpSpPr>
          <p:cNvPr id="82" name="Google Shape;82;p16"/>
          <p:cNvGrpSpPr/>
          <p:nvPr/>
        </p:nvGrpSpPr>
        <p:grpSpPr>
          <a:xfrm>
            <a:off x="1099368" y="3322218"/>
            <a:ext cx="2055140" cy="1638554"/>
            <a:chOff x="799116" y="2299685"/>
            <a:chExt cx="2530960" cy="2028667"/>
          </a:xfrm>
        </p:grpSpPr>
        <p:grpSp>
          <p:nvGrpSpPr>
            <p:cNvPr id="83" name="Google Shape;83;p16"/>
            <p:cNvGrpSpPr/>
            <p:nvPr/>
          </p:nvGrpSpPr>
          <p:grpSpPr>
            <a:xfrm>
              <a:off x="799116" y="2299685"/>
              <a:ext cx="2530960" cy="2028667"/>
              <a:chOff x="688423" y="1962075"/>
              <a:chExt cx="2029802" cy="1404505"/>
            </a:xfrm>
          </p:grpSpPr>
          <p:sp>
            <p:nvSpPr>
              <p:cNvPr id="84" name="Google Shape;84;p16"/>
              <p:cNvSpPr/>
              <p:nvPr/>
            </p:nvSpPr>
            <p:spPr>
              <a:xfrm>
                <a:off x="1398225" y="1962075"/>
                <a:ext cx="1320000" cy="12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6"/>
              <p:cNvCxnSpPr/>
              <p:nvPr/>
            </p:nvCxnSpPr>
            <p:spPr>
              <a:xfrm>
                <a:off x="1398225" y="3282175"/>
                <a:ext cx="1320000" cy="0"/>
              </a:xfrm>
              <a:prstGeom prst="straightConnector1">
                <a:avLst/>
              </a:prstGeom>
              <a:noFill/>
              <a:ln cap="flat" cmpd="sng" w="9525">
                <a:solidFill>
                  <a:schemeClr val="dk2"/>
                </a:solidFill>
                <a:prstDash val="solid"/>
                <a:round/>
                <a:headEnd len="med" w="med" type="triangle"/>
                <a:tailEnd len="med" w="med" type="triangle"/>
              </a:ln>
            </p:spPr>
          </p:cxnSp>
          <p:cxnSp>
            <p:nvCxnSpPr>
              <p:cNvPr id="86" name="Google Shape;86;p16"/>
              <p:cNvCxnSpPr/>
              <p:nvPr/>
            </p:nvCxnSpPr>
            <p:spPr>
              <a:xfrm rot="10800000">
                <a:off x="1282374" y="1974450"/>
                <a:ext cx="0" cy="1183200"/>
              </a:xfrm>
              <a:prstGeom prst="straightConnector1">
                <a:avLst/>
              </a:prstGeom>
              <a:noFill/>
              <a:ln cap="flat" cmpd="sng" w="9525">
                <a:solidFill>
                  <a:schemeClr val="dk2"/>
                </a:solidFill>
                <a:prstDash val="solid"/>
                <a:round/>
                <a:headEnd len="med" w="med" type="triangle"/>
                <a:tailEnd len="med" w="med" type="triangle"/>
              </a:ln>
            </p:spPr>
          </p:cxnSp>
          <p:sp>
            <p:nvSpPr>
              <p:cNvPr id="87" name="Google Shape;87;p16"/>
              <p:cNvSpPr txBox="1"/>
              <p:nvPr/>
            </p:nvSpPr>
            <p:spPr>
              <a:xfrm>
                <a:off x="688423" y="2383103"/>
                <a:ext cx="7098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Window height</a:t>
                </a:r>
                <a:endParaRPr sz="1000"/>
              </a:p>
            </p:txBody>
          </p:sp>
          <p:sp>
            <p:nvSpPr>
              <p:cNvPr id="88" name="Google Shape;88;p16"/>
              <p:cNvSpPr txBox="1"/>
              <p:nvPr/>
            </p:nvSpPr>
            <p:spPr>
              <a:xfrm>
                <a:off x="1606717" y="3229480"/>
                <a:ext cx="11115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Window width</a:t>
                </a:r>
                <a:endParaRPr sz="1000"/>
              </a:p>
            </p:txBody>
          </p:sp>
        </p:grpSp>
        <p:sp>
          <p:nvSpPr>
            <p:cNvPr id="89" name="Google Shape;89;p16"/>
            <p:cNvSpPr/>
            <p:nvPr/>
          </p:nvSpPr>
          <p:spPr>
            <a:xfrm>
              <a:off x="2415274" y="3105853"/>
              <a:ext cx="176400" cy="184200"/>
            </a:xfrm>
            <a:prstGeom prst="mathMultiply">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1684223" y="3290037"/>
              <a:ext cx="1645800" cy="1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One of the sample coordinates</a:t>
              </a:r>
              <a:endParaRPr sz="1000"/>
            </a:p>
          </p:txBody>
        </p:sp>
      </p:grpSp>
      <p:sp>
        <p:nvSpPr>
          <p:cNvPr id="91" name="Google Shape;91;p16"/>
          <p:cNvSpPr/>
          <p:nvPr/>
        </p:nvSpPr>
        <p:spPr>
          <a:xfrm>
            <a:off x="3236550" y="2175825"/>
            <a:ext cx="1665000" cy="18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Satellite data</a:t>
            </a:r>
            <a:endParaRPr sz="1100"/>
          </a:p>
        </p:txBody>
      </p:sp>
      <p:grpSp>
        <p:nvGrpSpPr>
          <p:cNvPr id="92" name="Google Shape;92;p16"/>
          <p:cNvGrpSpPr/>
          <p:nvPr/>
        </p:nvGrpSpPr>
        <p:grpSpPr>
          <a:xfrm>
            <a:off x="415213" y="1882400"/>
            <a:ext cx="8417088" cy="1354500"/>
            <a:chOff x="1011913" y="2627325"/>
            <a:chExt cx="8417088" cy="1354500"/>
          </a:xfrm>
        </p:grpSpPr>
        <p:sp>
          <p:nvSpPr>
            <p:cNvPr id="93" name="Google Shape;93;p16"/>
            <p:cNvSpPr/>
            <p:nvPr/>
          </p:nvSpPr>
          <p:spPr>
            <a:xfrm>
              <a:off x="6270300" y="2627325"/>
              <a:ext cx="3158700" cy="1354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1011913" y="3637813"/>
              <a:ext cx="2428800" cy="18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6"/>
            <p:cNvGrpSpPr/>
            <p:nvPr/>
          </p:nvGrpSpPr>
          <p:grpSpPr>
            <a:xfrm>
              <a:off x="1011913" y="2694987"/>
              <a:ext cx="8312999" cy="997975"/>
              <a:chOff x="383925" y="3124375"/>
              <a:chExt cx="8312999" cy="997975"/>
            </a:xfrm>
          </p:grpSpPr>
          <p:pic>
            <p:nvPicPr>
              <p:cNvPr id="96" name="Google Shape;96;p16"/>
              <p:cNvPicPr preferRelativeResize="0"/>
              <p:nvPr/>
            </p:nvPicPr>
            <p:blipFill>
              <a:blip r:embed="rId3">
                <a:alphaModFix/>
              </a:blip>
              <a:stretch>
                <a:fillRect/>
              </a:stretch>
            </p:blipFill>
            <p:spPr>
              <a:xfrm>
                <a:off x="383925" y="3124375"/>
                <a:ext cx="6977295" cy="997975"/>
              </a:xfrm>
              <a:prstGeom prst="rect">
                <a:avLst/>
              </a:prstGeom>
              <a:noFill/>
              <a:ln>
                <a:noFill/>
              </a:ln>
            </p:spPr>
          </p:pic>
          <p:pic>
            <p:nvPicPr>
              <p:cNvPr id="97" name="Google Shape;97;p16"/>
              <p:cNvPicPr preferRelativeResize="0"/>
              <p:nvPr/>
            </p:nvPicPr>
            <p:blipFill rotWithShape="1">
              <a:blip r:embed="rId4">
                <a:alphaModFix/>
              </a:blip>
              <a:srcRect b="14704" l="0" r="0" t="0"/>
              <a:stretch/>
            </p:blipFill>
            <p:spPr>
              <a:xfrm>
                <a:off x="2795592" y="3142996"/>
                <a:ext cx="5901332" cy="960735"/>
              </a:xfrm>
              <a:prstGeom prst="rect">
                <a:avLst/>
              </a:prstGeom>
              <a:noFill/>
              <a:ln>
                <a:noFill/>
              </a:ln>
            </p:spPr>
          </p:pic>
        </p:grpSp>
        <p:sp>
          <p:nvSpPr>
            <p:cNvPr id="98" name="Google Shape;98;p16"/>
            <p:cNvSpPr/>
            <p:nvPr/>
          </p:nvSpPr>
          <p:spPr>
            <a:xfrm>
              <a:off x="3833088" y="3735375"/>
              <a:ext cx="1665000" cy="18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Satellite data</a:t>
              </a:r>
              <a:endParaRPr b="1" sz="1100"/>
            </a:p>
          </p:txBody>
        </p:sp>
      </p:grpSp>
      <p:sp>
        <p:nvSpPr>
          <p:cNvPr id="99" name="Google Shape;99;p16"/>
          <p:cNvSpPr txBox="1"/>
          <p:nvPr>
            <p:ph idx="1" type="body"/>
          </p:nvPr>
        </p:nvSpPr>
        <p:spPr>
          <a:xfrm>
            <a:off x="363600" y="1153875"/>
            <a:ext cx="8416800" cy="64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solidFill>
                  <a:schemeClr val="dk1"/>
                </a:solidFill>
              </a:rPr>
              <a:t>Satellite data collected is</a:t>
            </a:r>
            <a:r>
              <a:rPr lang="en" sz="1100" u="sng">
                <a:solidFill>
                  <a:schemeClr val="dk1"/>
                </a:solidFill>
              </a:rPr>
              <a:t> saved in multiple files</a:t>
            </a:r>
            <a:r>
              <a:rPr lang="en" sz="1100">
                <a:solidFill>
                  <a:schemeClr val="dk1"/>
                </a:solidFill>
              </a:rPr>
              <a:t> with </a:t>
            </a:r>
            <a:r>
              <a:rPr lang="en" sz="1100" u="sng">
                <a:solidFill>
                  <a:schemeClr val="dk1"/>
                </a:solidFill>
              </a:rPr>
              <a:t>each of them containing satellite data of a particular source (s1 or s2) and date. </a:t>
            </a:r>
            <a:r>
              <a:rPr lang="en" sz="1100">
                <a:solidFill>
                  <a:schemeClr val="dk1"/>
                </a:solidFill>
              </a:rPr>
              <a:t>e.g.</a:t>
            </a:r>
            <a:r>
              <a:rPr lang="en" sz="1100">
                <a:solidFill>
                  <a:schemeClr val="dk1"/>
                </a:solidFill>
              </a:rPr>
              <a:t> LEVEL1_SENTINEL-2-L2A_2021-02-09 with satellite data collected from Sentinel 2 for 2021-02-09 along with their corresponding coordinates.is shown below.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105" name="Google Shape;105;p17"/>
          <p:cNvPicPr preferRelativeResize="0"/>
          <p:nvPr/>
        </p:nvPicPr>
        <p:blipFill rotWithShape="1">
          <a:blip r:embed="rId3">
            <a:alphaModFix/>
          </a:blip>
          <a:srcRect b="41741" l="0" r="0" t="0"/>
          <a:stretch/>
        </p:blipFill>
        <p:spPr>
          <a:xfrm>
            <a:off x="477200" y="3564300"/>
            <a:ext cx="5538199" cy="1034650"/>
          </a:xfrm>
          <a:prstGeom prst="rect">
            <a:avLst/>
          </a:prstGeom>
          <a:noFill/>
          <a:ln>
            <a:noFill/>
          </a:ln>
        </p:spPr>
      </p:pic>
      <p:sp>
        <p:nvSpPr>
          <p:cNvPr id="106" name="Google Shape;106;p17"/>
          <p:cNvSpPr/>
          <p:nvPr/>
        </p:nvSpPr>
        <p:spPr>
          <a:xfrm>
            <a:off x="468775" y="1348425"/>
            <a:ext cx="1429200" cy="83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1"/>
                </a:solidFill>
              </a:rPr>
              <a:t>LEVEL1_SENTINEL-2-L2A_2021-02-09</a:t>
            </a:r>
            <a:endParaRPr sz="1200"/>
          </a:p>
        </p:txBody>
      </p:sp>
      <p:sp>
        <p:nvSpPr>
          <p:cNvPr id="107" name="Google Shape;107;p17"/>
          <p:cNvSpPr/>
          <p:nvPr/>
        </p:nvSpPr>
        <p:spPr>
          <a:xfrm>
            <a:off x="4490744" y="1348425"/>
            <a:ext cx="1429200" cy="83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1"/>
                </a:solidFill>
              </a:rPr>
              <a:t>LEVEL1_SENTINEL-2-L2A_2021-12-26</a:t>
            </a:r>
            <a:endParaRPr sz="1200"/>
          </a:p>
        </p:txBody>
      </p:sp>
      <p:sp>
        <p:nvSpPr>
          <p:cNvPr id="108" name="Google Shape;108;p17"/>
          <p:cNvSpPr txBox="1"/>
          <p:nvPr/>
        </p:nvSpPr>
        <p:spPr>
          <a:xfrm>
            <a:off x="1938413" y="1571068"/>
            <a:ext cx="5523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  +</a:t>
            </a:r>
            <a:endParaRPr sz="1000"/>
          </a:p>
        </p:txBody>
      </p:sp>
      <p:cxnSp>
        <p:nvCxnSpPr>
          <p:cNvPr id="109" name="Google Shape;109;p17"/>
          <p:cNvCxnSpPr>
            <a:stCxn id="106" idx="2"/>
            <a:endCxn id="110" idx="0"/>
          </p:cNvCxnSpPr>
          <p:nvPr/>
        </p:nvCxnSpPr>
        <p:spPr>
          <a:xfrm flipH="1" rot="-5400000">
            <a:off x="2091025" y="1275375"/>
            <a:ext cx="247200" cy="2062500"/>
          </a:xfrm>
          <a:prstGeom prst="bentConnector3">
            <a:avLst>
              <a:gd fmla="val 49980" name="adj1"/>
            </a:avLst>
          </a:prstGeom>
          <a:noFill/>
          <a:ln cap="flat" cmpd="sng" w="9525">
            <a:solidFill>
              <a:schemeClr val="dk2"/>
            </a:solidFill>
            <a:prstDash val="solid"/>
            <a:round/>
            <a:headEnd len="med" w="med" type="none"/>
            <a:tailEnd len="med" w="med" type="none"/>
          </a:ln>
        </p:spPr>
      </p:cxnSp>
      <p:cxnSp>
        <p:nvCxnSpPr>
          <p:cNvPr id="111" name="Google Shape;111;p17"/>
          <p:cNvCxnSpPr>
            <a:stCxn id="107" idx="2"/>
            <a:endCxn id="110" idx="0"/>
          </p:cNvCxnSpPr>
          <p:nvPr/>
        </p:nvCxnSpPr>
        <p:spPr>
          <a:xfrm rot="5400000">
            <a:off x="4102094" y="1326975"/>
            <a:ext cx="247200" cy="1959300"/>
          </a:xfrm>
          <a:prstGeom prst="bentConnector3">
            <a:avLst>
              <a:gd fmla="val 49980" name="adj1"/>
            </a:avLst>
          </a:prstGeom>
          <a:noFill/>
          <a:ln cap="flat" cmpd="sng" w="9525">
            <a:solidFill>
              <a:schemeClr val="dk2"/>
            </a:solidFill>
            <a:prstDash val="solid"/>
            <a:round/>
            <a:headEnd len="med" w="med" type="none"/>
            <a:tailEnd len="med" w="med" type="stealth"/>
          </a:ln>
        </p:spPr>
      </p:cxnSp>
      <p:sp>
        <p:nvSpPr>
          <p:cNvPr id="112" name="Google Shape;112;p17"/>
          <p:cNvSpPr/>
          <p:nvPr/>
        </p:nvSpPr>
        <p:spPr>
          <a:xfrm>
            <a:off x="2531393" y="1360438"/>
            <a:ext cx="1429200" cy="83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1"/>
                </a:solidFill>
              </a:rPr>
              <a:t>LEVEL1_SENTINEL-2-L2A_2021-08-18</a:t>
            </a:r>
            <a:endParaRPr sz="1200"/>
          </a:p>
        </p:txBody>
      </p:sp>
      <p:cxnSp>
        <p:nvCxnSpPr>
          <p:cNvPr id="113" name="Google Shape;113;p17"/>
          <p:cNvCxnSpPr>
            <a:stCxn id="112" idx="2"/>
            <a:endCxn id="110" idx="0"/>
          </p:cNvCxnSpPr>
          <p:nvPr/>
        </p:nvCxnSpPr>
        <p:spPr>
          <a:xfrm flipH="1" rot="-5400000">
            <a:off x="3128693" y="2312338"/>
            <a:ext cx="235200" cy="600"/>
          </a:xfrm>
          <a:prstGeom prst="bentConnector3">
            <a:avLst>
              <a:gd fmla="val 49976" name="adj1"/>
            </a:avLst>
          </a:prstGeom>
          <a:noFill/>
          <a:ln cap="flat" cmpd="sng" w="9525">
            <a:solidFill>
              <a:schemeClr val="dk2"/>
            </a:solidFill>
            <a:prstDash val="solid"/>
            <a:round/>
            <a:headEnd len="med" w="med" type="none"/>
            <a:tailEnd len="med" w="med" type="none"/>
          </a:ln>
        </p:spPr>
      </p:cxnSp>
      <p:sp>
        <p:nvSpPr>
          <p:cNvPr id="114" name="Google Shape;114;p17"/>
          <p:cNvSpPr txBox="1"/>
          <p:nvPr/>
        </p:nvSpPr>
        <p:spPr>
          <a:xfrm>
            <a:off x="4005596" y="1571068"/>
            <a:ext cx="5523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  +</a:t>
            </a:r>
            <a:endParaRPr sz="1000"/>
          </a:p>
        </p:txBody>
      </p:sp>
      <p:sp>
        <p:nvSpPr>
          <p:cNvPr id="115" name="Google Shape;115;p17"/>
          <p:cNvSpPr txBox="1"/>
          <p:nvPr/>
        </p:nvSpPr>
        <p:spPr>
          <a:xfrm>
            <a:off x="6324075" y="1152350"/>
            <a:ext cx="2423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M</a:t>
            </a:r>
            <a:r>
              <a:rPr lang="en" sz="1100">
                <a:solidFill>
                  <a:schemeClr val="dk1"/>
                </a:solidFill>
              </a:rPr>
              <a:t>ultiple files are combined and aggregated to include information from multiple wavelength bands and dates as data for model development.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Each</a:t>
            </a:r>
            <a:r>
              <a:rPr lang="en" sz="1100">
                <a:solidFill>
                  <a:schemeClr val="dk1"/>
                </a:solidFill>
              </a:rPr>
              <a:t> column contains data with specific wavelength, window size and date, e.g.   </a:t>
            </a:r>
            <a:r>
              <a:rPr b="1" lang="en" sz="1100">
                <a:solidFill>
                  <a:schemeClr val="dk1"/>
                </a:solidFill>
              </a:rPr>
              <a:t>B02_w5_0209</a:t>
            </a:r>
            <a:r>
              <a:rPr lang="en" sz="1100">
                <a:solidFill>
                  <a:schemeClr val="dk1"/>
                </a:solidFill>
              </a:rPr>
              <a:t>: </a:t>
            </a:r>
            <a:endParaRPr sz="1100">
              <a:solidFill>
                <a:schemeClr val="dk1"/>
              </a:solidFill>
            </a:endParaRPr>
          </a:p>
          <a:p>
            <a:pPr indent="-298450" lvl="0" marL="457200" rtl="0" algn="l">
              <a:spcBef>
                <a:spcPts val="1200"/>
              </a:spcBef>
              <a:spcAft>
                <a:spcPts val="0"/>
              </a:spcAft>
              <a:buClr>
                <a:schemeClr val="dk1"/>
              </a:buClr>
              <a:buSzPts val="1100"/>
              <a:buChar char="-"/>
            </a:pPr>
            <a:r>
              <a:rPr lang="en" sz="1100" u="sng">
                <a:solidFill>
                  <a:schemeClr val="dk1"/>
                </a:solidFill>
              </a:rPr>
              <a:t>B02</a:t>
            </a:r>
            <a:r>
              <a:rPr lang="en" sz="1100">
                <a:solidFill>
                  <a:schemeClr val="dk1"/>
                </a:solidFill>
              </a:rPr>
              <a:t>: wavelength band</a:t>
            </a:r>
            <a:endParaRPr sz="1100">
              <a:solidFill>
                <a:schemeClr val="dk1"/>
              </a:solidFill>
            </a:endParaRPr>
          </a:p>
          <a:p>
            <a:pPr indent="-298450" lvl="0" marL="457200" rtl="0" algn="l">
              <a:spcBef>
                <a:spcPts val="0"/>
              </a:spcBef>
              <a:spcAft>
                <a:spcPts val="0"/>
              </a:spcAft>
              <a:buClr>
                <a:schemeClr val="dk1"/>
              </a:buClr>
              <a:buSzPts val="1100"/>
              <a:buChar char="-"/>
            </a:pPr>
            <a:r>
              <a:rPr lang="en" sz="1100" u="sng">
                <a:solidFill>
                  <a:schemeClr val="dk1"/>
                </a:solidFill>
              </a:rPr>
              <a:t>W5</a:t>
            </a:r>
            <a:r>
              <a:rPr lang="en" sz="1100">
                <a:solidFill>
                  <a:schemeClr val="dk1"/>
                </a:solidFill>
              </a:rPr>
              <a:t>: </a:t>
            </a:r>
            <a:r>
              <a:rPr lang="en" sz="1100">
                <a:solidFill>
                  <a:schemeClr val="dk1"/>
                </a:solidFill>
              </a:rPr>
              <a:t>original</a:t>
            </a:r>
            <a:r>
              <a:rPr lang="en" sz="1100">
                <a:solidFill>
                  <a:schemeClr val="dk1"/>
                </a:solidFill>
              </a:rPr>
              <a:t> window width and height of 5 pixels which are aggregated into a single value with mean. </a:t>
            </a:r>
            <a:endParaRPr sz="1100">
              <a:solidFill>
                <a:schemeClr val="dk1"/>
              </a:solidFill>
            </a:endParaRPr>
          </a:p>
          <a:p>
            <a:pPr indent="-298450" lvl="0" marL="457200" rtl="0" algn="l">
              <a:spcBef>
                <a:spcPts val="0"/>
              </a:spcBef>
              <a:spcAft>
                <a:spcPts val="0"/>
              </a:spcAft>
              <a:buClr>
                <a:schemeClr val="dk1"/>
              </a:buClr>
              <a:buSzPts val="1100"/>
              <a:buChar char="-"/>
            </a:pPr>
            <a:r>
              <a:rPr lang="en" sz="1100" u="sng">
                <a:solidFill>
                  <a:schemeClr val="dk1"/>
                </a:solidFill>
              </a:rPr>
              <a:t>0209</a:t>
            </a:r>
            <a:r>
              <a:rPr lang="en" sz="1100">
                <a:solidFill>
                  <a:schemeClr val="dk1"/>
                </a:solidFill>
              </a:rPr>
              <a:t>: date of which satellite data is collected</a:t>
            </a:r>
            <a:br>
              <a:rPr lang="en" sz="1100">
                <a:solidFill>
                  <a:schemeClr val="dk1"/>
                </a:solidFill>
              </a:rPr>
            </a:br>
            <a:endParaRPr sz="1100">
              <a:solidFill>
                <a:schemeClr val="dk1"/>
              </a:solidFill>
            </a:endParaRPr>
          </a:p>
          <a:p>
            <a:pPr indent="0" lvl="0" marL="0" rtl="0" algn="l">
              <a:spcBef>
                <a:spcPts val="0"/>
              </a:spcBef>
              <a:spcAft>
                <a:spcPts val="0"/>
              </a:spcAft>
              <a:buNone/>
            </a:pPr>
            <a:r>
              <a:rPr lang="en" sz="1100">
                <a:solidFill>
                  <a:schemeClr val="dk1"/>
                </a:solidFill>
              </a:rPr>
              <a:t>Input data is in a structured table format. </a:t>
            </a:r>
            <a:endParaRPr sz="1100">
              <a:solidFill>
                <a:schemeClr val="dk1"/>
              </a:solidFill>
            </a:endParaRPr>
          </a:p>
        </p:txBody>
      </p:sp>
      <p:sp>
        <p:nvSpPr>
          <p:cNvPr id="116" name="Google Shape;116;p17"/>
          <p:cNvSpPr txBox="1"/>
          <p:nvPr/>
        </p:nvSpPr>
        <p:spPr>
          <a:xfrm>
            <a:off x="477200" y="4651975"/>
            <a:ext cx="5026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Sample of aggregated data.</a:t>
            </a:r>
            <a:endParaRPr sz="1200"/>
          </a:p>
        </p:txBody>
      </p:sp>
      <p:sp>
        <p:nvSpPr>
          <p:cNvPr id="110" name="Google Shape;110;p17"/>
          <p:cNvSpPr/>
          <p:nvPr/>
        </p:nvSpPr>
        <p:spPr>
          <a:xfrm>
            <a:off x="2218800" y="2430125"/>
            <a:ext cx="2054400" cy="37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Combine multiple files</a:t>
            </a:r>
            <a:endParaRPr sz="1200"/>
          </a:p>
        </p:txBody>
      </p:sp>
      <p:sp>
        <p:nvSpPr>
          <p:cNvPr id="117" name="Google Shape;117;p17"/>
          <p:cNvSpPr/>
          <p:nvPr/>
        </p:nvSpPr>
        <p:spPr>
          <a:xfrm>
            <a:off x="1220400" y="2953599"/>
            <a:ext cx="4051200" cy="41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Aggregate arrays to become single values</a:t>
            </a:r>
            <a:endParaRPr sz="1200"/>
          </a:p>
        </p:txBody>
      </p:sp>
      <p:cxnSp>
        <p:nvCxnSpPr>
          <p:cNvPr id="118" name="Google Shape;118;p17"/>
          <p:cNvCxnSpPr>
            <a:stCxn id="110" idx="2"/>
            <a:endCxn id="117" idx="0"/>
          </p:cNvCxnSpPr>
          <p:nvPr/>
        </p:nvCxnSpPr>
        <p:spPr>
          <a:xfrm flipH="1" rot="-5400000">
            <a:off x="3172350" y="2879375"/>
            <a:ext cx="147900" cy="600"/>
          </a:xfrm>
          <a:prstGeom prst="bentConnector3">
            <a:avLst>
              <a:gd fmla="val 49991" name="adj1"/>
            </a:avLst>
          </a:prstGeom>
          <a:noFill/>
          <a:ln cap="flat" cmpd="sng" w="9525">
            <a:solidFill>
              <a:schemeClr val="dk2"/>
            </a:solidFill>
            <a:prstDash val="solid"/>
            <a:round/>
            <a:headEnd len="med" w="med" type="none"/>
            <a:tailEnd len="med" w="med" type="stealth"/>
          </a:ln>
        </p:spPr>
      </p:cxnSp>
      <p:cxnSp>
        <p:nvCxnSpPr>
          <p:cNvPr id="119" name="Google Shape;119;p17"/>
          <p:cNvCxnSpPr>
            <a:stCxn id="117" idx="2"/>
            <a:endCxn id="105" idx="0"/>
          </p:cNvCxnSpPr>
          <p:nvPr/>
        </p:nvCxnSpPr>
        <p:spPr>
          <a:xfrm flipH="1" rot="-5400000">
            <a:off x="3147900" y="3465699"/>
            <a:ext cx="196800" cy="600"/>
          </a:xfrm>
          <a:prstGeom prst="bentConnector3">
            <a:avLst>
              <a:gd fmla="val 49975"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 Experiments </a:t>
            </a:r>
            <a:endParaRPr/>
          </a:p>
        </p:txBody>
      </p:sp>
      <p:sp>
        <p:nvSpPr>
          <p:cNvPr id="125" name="Google Shape;125;p18"/>
          <p:cNvSpPr/>
          <p:nvPr/>
        </p:nvSpPr>
        <p:spPr>
          <a:xfrm>
            <a:off x="3246313" y="1624525"/>
            <a:ext cx="2651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126" name="Google Shape;126;p18"/>
          <p:cNvSpPr/>
          <p:nvPr/>
        </p:nvSpPr>
        <p:spPr>
          <a:xfrm>
            <a:off x="4927213" y="3079775"/>
            <a:ext cx="2651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Development</a:t>
            </a:r>
            <a:endParaRPr/>
          </a:p>
        </p:txBody>
      </p:sp>
      <p:sp>
        <p:nvSpPr>
          <p:cNvPr id="127" name="Google Shape;127;p18"/>
          <p:cNvSpPr/>
          <p:nvPr/>
        </p:nvSpPr>
        <p:spPr>
          <a:xfrm>
            <a:off x="1565388" y="3079775"/>
            <a:ext cx="2651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Validation</a:t>
            </a:r>
            <a:endParaRPr/>
          </a:p>
        </p:txBody>
      </p:sp>
      <p:cxnSp>
        <p:nvCxnSpPr>
          <p:cNvPr id="128" name="Google Shape;128;p18"/>
          <p:cNvCxnSpPr>
            <a:stCxn id="125" idx="3"/>
            <a:endCxn id="126" idx="0"/>
          </p:cNvCxnSpPr>
          <p:nvPr/>
        </p:nvCxnSpPr>
        <p:spPr>
          <a:xfrm>
            <a:off x="5897713" y="1910875"/>
            <a:ext cx="355200" cy="1168800"/>
          </a:xfrm>
          <a:prstGeom prst="curvedConnector2">
            <a:avLst/>
          </a:prstGeom>
          <a:noFill/>
          <a:ln cap="flat" cmpd="sng" w="9525">
            <a:solidFill>
              <a:schemeClr val="dk2"/>
            </a:solidFill>
            <a:prstDash val="solid"/>
            <a:round/>
            <a:headEnd len="med" w="med" type="none"/>
            <a:tailEnd len="med" w="med" type="stealth"/>
          </a:ln>
        </p:spPr>
      </p:cxnSp>
      <p:cxnSp>
        <p:nvCxnSpPr>
          <p:cNvPr id="129" name="Google Shape;129;p18"/>
          <p:cNvCxnSpPr>
            <a:stCxn id="126" idx="2"/>
            <a:endCxn id="127" idx="2"/>
          </p:cNvCxnSpPr>
          <p:nvPr/>
        </p:nvCxnSpPr>
        <p:spPr>
          <a:xfrm rot="5400000">
            <a:off x="4571713" y="1971875"/>
            <a:ext cx="600" cy="3361800"/>
          </a:xfrm>
          <a:prstGeom prst="curvedConnector3">
            <a:avLst>
              <a:gd fmla="val 114879167" name="adj1"/>
            </a:avLst>
          </a:prstGeom>
          <a:noFill/>
          <a:ln cap="flat" cmpd="sng" w="9525">
            <a:solidFill>
              <a:schemeClr val="dk2"/>
            </a:solidFill>
            <a:prstDash val="solid"/>
            <a:round/>
            <a:headEnd len="med" w="med" type="none"/>
            <a:tailEnd len="med" w="med" type="stealth"/>
          </a:ln>
        </p:spPr>
      </p:cxnSp>
      <p:cxnSp>
        <p:nvCxnSpPr>
          <p:cNvPr id="130" name="Google Shape;130;p18"/>
          <p:cNvCxnSpPr>
            <a:stCxn id="127" idx="0"/>
            <a:endCxn id="125" idx="1"/>
          </p:cNvCxnSpPr>
          <p:nvPr/>
        </p:nvCxnSpPr>
        <p:spPr>
          <a:xfrm rot="-5400000">
            <a:off x="2484288" y="2317775"/>
            <a:ext cx="1168800" cy="355200"/>
          </a:xfrm>
          <a:prstGeom prst="curved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Assumption 1: NDVI is the most important differentiator</a:t>
            </a:r>
            <a:endParaRPr sz="2600"/>
          </a:p>
        </p:txBody>
      </p:sp>
      <p:sp>
        <p:nvSpPr>
          <p:cNvPr id="136" name="Google Shape;136;p19"/>
          <p:cNvSpPr txBox="1"/>
          <p:nvPr>
            <p:ph idx="1" type="body"/>
          </p:nvPr>
        </p:nvSpPr>
        <p:spPr>
          <a:xfrm>
            <a:off x="311700" y="1152475"/>
            <a:ext cx="8520600" cy="311400"/>
          </a:xfrm>
          <a:prstGeom prst="rect">
            <a:avLst/>
          </a:prstGeom>
        </p:spPr>
        <p:txBody>
          <a:bodyPr anchorCtr="0" anchor="t" bIns="91425" lIns="91425" spcFirstLastPara="1" rIns="91425" wrap="square" tIns="91425">
            <a:noAutofit/>
          </a:bodyPr>
          <a:lstStyle/>
          <a:p>
            <a:pPr indent="0" lvl="0" marL="0" marR="0" rtl="0" algn="l">
              <a:lnSpc>
                <a:spcPct val="135714"/>
              </a:lnSpc>
              <a:spcBef>
                <a:spcPts val="0"/>
              </a:spcBef>
              <a:spcAft>
                <a:spcPts val="0"/>
              </a:spcAft>
              <a:buNone/>
            </a:pPr>
            <a:r>
              <a:rPr lang="en" sz="1100">
                <a:solidFill>
                  <a:schemeClr val="dk1"/>
                </a:solidFill>
              </a:rPr>
              <a:t>In this case, we assume that </a:t>
            </a:r>
            <a:r>
              <a:rPr b="1" lang="en" sz="1100" u="sng">
                <a:solidFill>
                  <a:schemeClr val="dk1"/>
                </a:solidFill>
              </a:rPr>
              <a:t>the density of greenness of earth surface is the most important differentiator between different land covers.</a:t>
            </a:r>
            <a:r>
              <a:rPr lang="en" sz="1100">
                <a:solidFill>
                  <a:schemeClr val="dk1"/>
                </a:solidFill>
              </a:rPr>
              <a:t> So, we selected data from the months with peaks in NDVI of rice fields compared with the average NDVI of all land covers, i.e. February, August and December.  .  </a:t>
            </a:r>
            <a:endParaRPr sz="1100">
              <a:solidFill>
                <a:schemeClr val="dk1"/>
              </a:solidFill>
            </a:endParaRPr>
          </a:p>
          <a:p>
            <a:pPr indent="0" lvl="0" marL="0" marR="0" rtl="0" algn="l">
              <a:lnSpc>
                <a:spcPct val="135714"/>
              </a:lnSpc>
              <a:spcBef>
                <a:spcPts val="0"/>
              </a:spcBef>
              <a:spcAft>
                <a:spcPts val="0"/>
              </a:spcAft>
              <a:buNone/>
            </a:pPr>
            <a:r>
              <a:t/>
            </a:r>
            <a:endParaRPr sz="950">
              <a:solidFill>
                <a:schemeClr val="dk1"/>
              </a:solidFill>
            </a:endParaRPr>
          </a:p>
          <a:p>
            <a:pPr indent="0" lvl="0" marL="0" marR="0" rtl="0" algn="l">
              <a:lnSpc>
                <a:spcPct val="135714"/>
              </a:lnSpc>
              <a:spcBef>
                <a:spcPts val="0"/>
              </a:spcBef>
              <a:spcAft>
                <a:spcPts val="0"/>
              </a:spcAft>
              <a:buNone/>
            </a:pPr>
            <a:r>
              <a:t/>
            </a:r>
            <a:endParaRPr sz="950">
              <a:solidFill>
                <a:schemeClr val="dk1"/>
              </a:solidFill>
            </a:endParaRPr>
          </a:p>
          <a:p>
            <a:pPr indent="0" lvl="0" marL="0" marR="0" rtl="0" algn="l">
              <a:lnSpc>
                <a:spcPct val="135714"/>
              </a:lnSpc>
              <a:spcBef>
                <a:spcPts val="0"/>
              </a:spcBef>
              <a:spcAft>
                <a:spcPts val="0"/>
              </a:spcAft>
              <a:buNone/>
            </a:pPr>
            <a:r>
              <a:t/>
            </a:r>
            <a:endParaRPr sz="950">
              <a:solidFill>
                <a:schemeClr val="dk1"/>
              </a:solidFill>
            </a:endParaRPr>
          </a:p>
          <a:p>
            <a:pPr indent="0" lvl="0" marL="0" marR="0" rtl="0" algn="l">
              <a:lnSpc>
                <a:spcPct val="135714"/>
              </a:lnSpc>
              <a:spcBef>
                <a:spcPts val="0"/>
              </a:spcBef>
              <a:spcAft>
                <a:spcPts val="0"/>
              </a:spcAft>
              <a:buNone/>
            </a:pPr>
            <a:r>
              <a:t/>
            </a:r>
            <a:endParaRPr sz="950">
              <a:solidFill>
                <a:schemeClr val="dk1"/>
              </a:solidFill>
            </a:endParaRPr>
          </a:p>
        </p:txBody>
      </p:sp>
      <p:sp>
        <p:nvSpPr>
          <p:cNvPr id="137" name="Google Shape;137;p19"/>
          <p:cNvSpPr txBox="1"/>
          <p:nvPr/>
        </p:nvSpPr>
        <p:spPr>
          <a:xfrm>
            <a:off x="9144000" y="10717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chemeClr val="dk1"/>
                </a:solidFill>
              </a:rPr>
              <a:t>Iteration 3 (most important breakthrough: cloud is might be the most important factor)</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test score = 0.94 / 0.95</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we tried adding Sentinel-1 data to the model stacking method used in iteration 2, which improves our model performance significantly. F1-score = 0.94 /  0.95 based on the normalization method we use (MinMax and RobustScaler performs better). To help readability, we will only illustrate experimentation with MinMaxScaler.</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Sentinel-2: Feb, Aug, Dec raw data + NDVI</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Sentinel-1: Sentinel-1 raw data data + VH / VV</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drop highly correlated features</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normalization (StandardScaler, MinMaxScaler, RobustScaler)</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stack models</a:t>
            </a:r>
            <a:endParaRPr/>
          </a:p>
        </p:txBody>
      </p:sp>
      <p:sp>
        <p:nvSpPr>
          <p:cNvPr id="138" name="Google Shape;138;p19"/>
          <p:cNvSpPr txBox="1"/>
          <p:nvPr/>
        </p:nvSpPr>
        <p:spPr>
          <a:xfrm>
            <a:off x="9144000" y="5878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chemeClr val="dk1"/>
                </a:solidFill>
              </a:rPr>
              <a:t>I</a:t>
            </a:r>
            <a:r>
              <a:rPr b="1" lang="en" sz="1050">
                <a:solidFill>
                  <a:schemeClr val="dk1"/>
                </a:solidFill>
              </a:rPr>
              <a:t>teration 4</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test_score = 1.0</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As we observe that the inclusion of Sentinel-1 data in `iteration 3` significantly improves our prediction accuracy, we assume that cloud is the most important factor in this classification task. We conduct cloud analysis and find out the dates with the least amount of cloud throughout the year. Based on the dates, we extract their corresponding Sentinel-1 and Sentinel-2 data. increased window size to 9*9 to reduce the impact of possible cloud covering the window.</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cloud15 data</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drop highly correlated features</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normalization (Robust)</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stack models</a:t>
            </a:r>
            <a:endParaRPr/>
          </a:p>
        </p:txBody>
      </p:sp>
      <p:pic>
        <p:nvPicPr>
          <p:cNvPr id="139" name="Google Shape;139;p19"/>
          <p:cNvPicPr preferRelativeResize="0"/>
          <p:nvPr/>
        </p:nvPicPr>
        <p:blipFill>
          <a:blip r:embed="rId3">
            <a:alphaModFix/>
          </a:blip>
          <a:stretch>
            <a:fillRect/>
          </a:stretch>
        </p:blipFill>
        <p:spPr>
          <a:xfrm>
            <a:off x="349063" y="2338950"/>
            <a:ext cx="8445874" cy="19767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311700" y="1000075"/>
            <a:ext cx="8520600" cy="311400"/>
          </a:xfrm>
          <a:prstGeom prst="rect">
            <a:avLst/>
          </a:prstGeom>
        </p:spPr>
        <p:txBody>
          <a:bodyPr anchorCtr="0" anchor="t" bIns="91425" lIns="91425" spcFirstLastPara="1" rIns="91425" wrap="square" tIns="91425">
            <a:noAutofit/>
          </a:bodyPr>
          <a:lstStyle/>
          <a:p>
            <a:pPr indent="0" lvl="0" marL="0" marR="0" rtl="0" algn="l">
              <a:lnSpc>
                <a:spcPct val="135714"/>
              </a:lnSpc>
              <a:spcBef>
                <a:spcPts val="0"/>
              </a:spcBef>
              <a:spcAft>
                <a:spcPts val="0"/>
              </a:spcAft>
              <a:buNone/>
            </a:pPr>
            <a:r>
              <a:rPr lang="en" sz="1100">
                <a:solidFill>
                  <a:schemeClr val="dk1"/>
                </a:solidFill>
              </a:rPr>
              <a:t>Based on the dataset queried based on the NDVI variance assumption, satellite data for February, August and December is used to develop classification models to predict the class of given coordinates</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p:txBody>
      </p:sp>
      <p:sp>
        <p:nvSpPr>
          <p:cNvPr id="145" name="Google Shape;145;p20"/>
          <p:cNvSpPr txBox="1"/>
          <p:nvPr/>
        </p:nvSpPr>
        <p:spPr>
          <a:xfrm>
            <a:off x="311700" y="1655250"/>
            <a:ext cx="1557300" cy="122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chemeClr val="dk1"/>
                </a:solidFill>
              </a:rPr>
              <a:t>Iteration 1</a:t>
            </a:r>
            <a:endParaRPr b="1" sz="1100">
              <a:solidFill>
                <a:schemeClr val="dk1"/>
              </a:solidFill>
            </a:endParaRPr>
          </a:p>
          <a:p>
            <a:pPr indent="0" lvl="0" marL="0" rtl="0" algn="l">
              <a:lnSpc>
                <a:spcPct val="135714"/>
              </a:lnSpc>
              <a:spcBef>
                <a:spcPts val="0"/>
              </a:spcBef>
              <a:spcAft>
                <a:spcPts val="0"/>
              </a:spcAft>
              <a:buNone/>
            </a:pPr>
            <a:r>
              <a:rPr lang="en" sz="1100" u="sng">
                <a:solidFill>
                  <a:schemeClr val="dk1"/>
                </a:solidFill>
              </a:rPr>
              <a:t>test F1-score = 0.89</a:t>
            </a:r>
            <a:endParaRPr sz="1100" u="sng">
              <a:solidFill>
                <a:schemeClr val="dk1"/>
              </a:solidFill>
            </a:endParaRPr>
          </a:p>
          <a:p>
            <a:pPr indent="0" lvl="0" marL="0" rtl="0" algn="l">
              <a:lnSpc>
                <a:spcPct val="135714"/>
              </a:lnSpc>
              <a:spcBef>
                <a:spcPts val="0"/>
              </a:spcBef>
              <a:spcAft>
                <a:spcPts val="0"/>
              </a:spcAft>
              <a:buNone/>
            </a:pPr>
            <a:r>
              <a:rPr lang="en" sz="1100">
                <a:solidFill>
                  <a:schemeClr val="dk1"/>
                </a:solidFill>
              </a:rPr>
              <a:t>- Only Sentinel-2 data</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Random Forest</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window size of 5*5, aggregated by mean</a:t>
            </a:r>
            <a:endParaRPr sz="1100">
              <a:solidFill>
                <a:schemeClr val="dk1"/>
              </a:solidFill>
            </a:endParaRPr>
          </a:p>
          <a:p>
            <a:pPr indent="0" lvl="0" marL="0" rtl="0" algn="l">
              <a:lnSpc>
                <a:spcPct val="135714"/>
              </a:lnSpc>
              <a:spcBef>
                <a:spcPts val="0"/>
              </a:spcBef>
              <a:spcAft>
                <a:spcPts val="0"/>
              </a:spcAft>
              <a:buNone/>
            </a:pPr>
            <a:r>
              <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Baseline model. </a:t>
            </a:r>
            <a:endParaRPr sz="1100">
              <a:solidFill>
                <a:schemeClr val="dk1"/>
              </a:solidFill>
            </a:endParaRPr>
          </a:p>
          <a:p>
            <a:pPr indent="0" lvl="0" marL="0" rtl="0" algn="l">
              <a:lnSpc>
                <a:spcPct val="135714"/>
              </a:lnSpc>
              <a:spcBef>
                <a:spcPts val="0"/>
              </a:spcBef>
              <a:spcAft>
                <a:spcPts val="0"/>
              </a:spcAft>
              <a:buNone/>
            </a:pPr>
            <a:r>
              <a:t/>
            </a:r>
            <a:endParaRPr sz="1100"/>
          </a:p>
        </p:txBody>
      </p:sp>
      <p:sp>
        <p:nvSpPr>
          <p:cNvPr id="146" name="Google Shape;146;p20"/>
          <p:cNvSpPr txBox="1"/>
          <p:nvPr/>
        </p:nvSpPr>
        <p:spPr>
          <a:xfrm>
            <a:off x="2002575" y="1655250"/>
            <a:ext cx="33369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chemeClr val="dk1"/>
                </a:solidFill>
              </a:rPr>
              <a:t>Iteration 2</a:t>
            </a:r>
            <a:endParaRPr sz="1100">
              <a:solidFill>
                <a:schemeClr val="dk1"/>
              </a:solidFill>
            </a:endParaRPr>
          </a:p>
          <a:p>
            <a:pPr indent="0" lvl="0" marL="0" rtl="0" algn="l">
              <a:lnSpc>
                <a:spcPct val="135714"/>
              </a:lnSpc>
              <a:spcBef>
                <a:spcPts val="0"/>
              </a:spcBef>
              <a:spcAft>
                <a:spcPts val="0"/>
              </a:spcAft>
              <a:buNone/>
            </a:pPr>
            <a:r>
              <a:rPr lang="en" sz="1100" u="sng">
                <a:solidFill>
                  <a:schemeClr val="dk1"/>
                </a:solidFill>
              </a:rPr>
              <a:t>test F1-score= 0.86</a:t>
            </a:r>
            <a:endParaRPr sz="1100" u="sng">
              <a:solidFill>
                <a:schemeClr val="dk1"/>
              </a:solidFill>
            </a:endParaRPr>
          </a:p>
          <a:p>
            <a:pPr indent="0" lvl="0" marL="0" rtl="0" algn="l">
              <a:lnSpc>
                <a:spcPct val="135714"/>
              </a:lnSpc>
              <a:spcBef>
                <a:spcPts val="0"/>
              </a:spcBef>
              <a:spcAft>
                <a:spcPts val="0"/>
              </a:spcAft>
              <a:buNone/>
            </a:pPr>
            <a:r>
              <a:rPr lang="en" sz="1100">
                <a:solidFill>
                  <a:schemeClr val="dk1"/>
                </a:solidFill>
              </a:rPr>
              <a:t>- all February, August, December data + NDVI</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window size of 5*5, aggregated by mean</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remove highly correlated features</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stack models</a:t>
            </a:r>
            <a:endParaRPr sz="1100">
              <a:solidFill>
                <a:schemeClr val="dk1"/>
              </a:solidFill>
            </a:endParaRPr>
          </a:p>
          <a:p>
            <a:pPr indent="0" lvl="0" marL="0" rtl="0" algn="l">
              <a:lnSpc>
                <a:spcPct val="135714"/>
              </a:lnSpc>
              <a:spcBef>
                <a:spcPts val="0"/>
              </a:spcBef>
              <a:spcAft>
                <a:spcPts val="0"/>
              </a:spcAft>
              <a:buNone/>
            </a:pPr>
            <a:r>
              <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We assumed that stacking models + extracting NDVI  might lead to improved performance increasing robustness. However,this approach reduced the F1-score when tested against unseen test data. </a:t>
            </a:r>
            <a:r>
              <a:rPr i="1" lang="en" sz="1100" u="sng">
                <a:solidFill>
                  <a:schemeClr val="dk1"/>
                </a:solidFill>
              </a:rPr>
              <a:t>These typical approaches are not the key to improve model performance. </a:t>
            </a:r>
            <a:endParaRPr i="1" sz="1100" u="sng">
              <a:solidFill>
                <a:schemeClr val="dk1"/>
              </a:solidFill>
            </a:endParaRPr>
          </a:p>
        </p:txBody>
      </p:sp>
      <p:sp>
        <p:nvSpPr>
          <p:cNvPr id="147" name="Google Shape;147;p20"/>
          <p:cNvSpPr txBox="1"/>
          <p:nvPr/>
        </p:nvSpPr>
        <p:spPr>
          <a:xfrm>
            <a:off x="5473050" y="1655250"/>
            <a:ext cx="33369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chemeClr val="dk1"/>
                </a:solidFill>
              </a:rPr>
              <a:t>Iteration 3</a:t>
            </a:r>
            <a:endParaRPr sz="1100">
              <a:solidFill>
                <a:schemeClr val="dk1"/>
              </a:solidFill>
            </a:endParaRPr>
          </a:p>
          <a:p>
            <a:pPr indent="0" lvl="0" marL="0" rtl="0" algn="l">
              <a:lnSpc>
                <a:spcPct val="135714"/>
              </a:lnSpc>
              <a:spcBef>
                <a:spcPts val="0"/>
              </a:spcBef>
              <a:spcAft>
                <a:spcPts val="0"/>
              </a:spcAft>
              <a:buNone/>
            </a:pPr>
            <a:r>
              <a:rPr lang="en" sz="1100" u="sng">
                <a:solidFill>
                  <a:schemeClr val="dk1"/>
                </a:solidFill>
              </a:rPr>
              <a:t>test F1-score= 0.95</a:t>
            </a:r>
            <a:endParaRPr sz="1100" u="sng">
              <a:solidFill>
                <a:schemeClr val="dk1"/>
              </a:solidFill>
            </a:endParaRPr>
          </a:p>
          <a:p>
            <a:pPr indent="0" lvl="0" marL="0" rtl="0" algn="l">
              <a:lnSpc>
                <a:spcPct val="135714"/>
              </a:lnSpc>
              <a:spcBef>
                <a:spcPts val="0"/>
              </a:spcBef>
              <a:spcAft>
                <a:spcPts val="0"/>
              </a:spcAft>
              <a:buNone/>
            </a:pPr>
            <a:r>
              <a:rPr lang="en" sz="1100">
                <a:solidFill>
                  <a:schemeClr val="dk1"/>
                </a:solidFill>
              </a:rPr>
              <a:t>- Sentinel-2: Feb, Aug, Dec raw data + NDVI</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Sentinel-1: Sentinel-1 raw data data + vh/vv</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drop highly correlated features</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 normalization and stack models</a:t>
            </a:r>
            <a:endParaRPr sz="1100">
              <a:solidFill>
                <a:schemeClr val="dk1"/>
              </a:solidFill>
            </a:endParaRPr>
          </a:p>
          <a:p>
            <a:pPr indent="0" lvl="0" marL="0" rtl="0" algn="l">
              <a:lnSpc>
                <a:spcPct val="135714"/>
              </a:lnSpc>
              <a:spcBef>
                <a:spcPts val="0"/>
              </a:spcBef>
              <a:spcAft>
                <a:spcPts val="0"/>
              </a:spcAft>
              <a:buNone/>
            </a:pPr>
            <a:r>
              <a:t/>
            </a:r>
            <a:endParaRPr sz="1100">
              <a:solidFill>
                <a:schemeClr val="dk1"/>
              </a:solidFill>
            </a:endParaRPr>
          </a:p>
          <a:p>
            <a:pPr indent="0" lvl="0" marL="0" rtl="0" algn="l">
              <a:lnSpc>
                <a:spcPct val="135714"/>
              </a:lnSpc>
              <a:spcBef>
                <a:spcPts val="0"/>
              </a:spcBef>
              <a:spcAft>
                <a:spcPts val="0"/>
              </a:spcAft>
              <a:buNone/>
            </a:pPr>
            <a:r>
              <a:rPr lang="en" sz="1100">
                <a:solidFill>
                  <a:schemeClr val="dk1"/>
                </a:solidFill>
              </a:rPr>
              <a:t>Adding Sentinel-1 data to the configurations used in iteration 2 improved model performance significantly. </a:t>
            </a:r>
            <a:r>
              <a:rPr i="1" lang="en" sz="1100" u="sng">
                <a:solidFill>
                  <a:schemeClr val="dk1"/>
                </a:solidFill>
              </a:rPr>
              <a:t>New assumption: ability to remove the influence of cloud is the most important </a:t>
            </a:r>
            <a:r>
              <a:rPr i="1" lang="en" sz="1100" u="sng">
                <a:solidFill>
                  <a:schemeClr val="dk1"/>
                </a:solidFill>
              </a:rPr>
              <a:t>factor to increase model performance. </a:t>
            </a:r>
            <a:endParaRPr i="1" sz="1100" u="sng">
              <a:solidFill>
                <a:schemeClr val="dk1"/>
              </a:solidFill>
            </a:endParaRPr>
          </a:p>
          <a:p>
            <a:pPr indent="0" lvl="0" marL="0" rtl="0" algn="l">
              <a:lnSpc>
                <a:spcPct val="135714"/>
              </a:lnSpc>
              <a:spcBef>
                <a:spcPts val="0"/>
              </a:spcBef>
              <a:spcAft>
                <a:spcPts val="0"/>
              </a:spcAft>
              <a:buNone/>
            </a:pPr>
            <a:r>
              <a:t/>
            </a:r>
            <a:endParaRPr sz="1100"/>
          </a:p>
        </p:txBody>
      </p:sp>
      <p:sp>
        <p:nvSpPr>
          <p:cNvPr id="148" name="Google Shape;148;p20"/>
          <p:cNvSpPr txBox="1"/>
          <p:nvPr/>
        </p:nvSpPr>
        <p:spPr>
          <a:xfrm>
            <a:off x="9144000" y="5878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chemeClr val="dk1"/>
                </a:solidFill>
              </a:rPr>
              <a:t>Iteration 4</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test_score = 1.0</a:t>
            </a:r>
            <a:endParaRPr sz="1050">
              <a:solidFill>
                <a:schemeClr val="dk1"/>
              </a:solidFill>
            </a:endParaRPr>
          </a:p>
          <a:p>
            <a:pPr indent="0" lvl="0" marL="0" rtl="0" algn="l">
              <a:lnSpc>
                <a:spcPct val="135714"/>
              </a:lnSpc>
              <a:spcBef>
                <a:spcPts val="0"/>
              </a:spcBef>
              <a:spcAft>
                <a:spcPts val="0"/>
              </a:spcAft>
              <a:buNone/>
            </a:pPr>
            <a:r>
              <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As we observe that the inclusion of Sentinel-1 data in `iteration 3` significantly improves our prediction accuracy, we assume that cloud is the most important factor in this classification task. We conduct cloud analysis and find out the dates with the least amount of cloud throughout the year. Based on the dates, we extract their corresponding Sentinel-1 and Sentinel-2 data. increased window size to 9*9 to reduce the impact of possible cloud covering the window.</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cloud15 data</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drop highly correlated features</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normalization (Robust)</a:t>
            </a:r>
            <a:endParaRPr sz="1050">
              <a:solidFill>
                <a:schemeClr val="dk1"/>
              </a:solidFill>
            </a:endParaRPr>
          </a:p>
          <a:p>
            <a:pPr indent="0" lvl="0" marL="0" rtl="0" algn="l">
              <a:lnSpc>
                <a:spcPct val="135714"/>
              </a:lnSpc>
              <a:spcBef>
                <a:spcPts val="0"/>
              </a:spcBef>
              <a:spcAft>
                <a:spcPts val="0"/>
              </a:spcAft>
              <a:buNone/>
            </a:pPr>
            <a:r>
              <a:rPr lang="en" sz="1050">
                <a:solidFill>
                  <a:schemeClr val="dk1"/>
                </a:solidFill>
              </a:rPr>
              <a:t>- stack models</a:t>
            </a:r>
            <a:endParaRPr/>
          </a:p>
        </p:txBody>
      </p:sp>
      <p:sp>
        <p:nvSpPr>
          <p:cNvPr id="149" name="Google Shape;14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Models + Test F1-scores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Assumption 2: Cloud Removal</a:t>
            </a:r>
            <a:endParaRPr sz="2600"/>
          </a:p>
        </p:txBody>
      </p:sp>
      <p:sp>
        <p:nvSpPr>
          <p:cNvPr id="155" name="Google Shape;155;p21"/>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chemeClr val="dk1"/>
                </a:solidFill>
              </a:rPr>
              <a:t>As we observe that the inclusion of Sentinel-1 data in `iteration 3` significantly improves our prediction accuracy, we assume that </a:t>
            </a:r>
            <a:r>
              <a:rPr b="1" lang="en" sz="1100" u="sng">
                <a:solidFill>
                  <a:schemeClr val="dk1"/>
                </a:solidFill>
              </a:rPr>
              <a:t>cloud removal is the most important factor in this classification task</a:t>
            </a:r>
            <a:r>
              <a:rPr lang="en" sz="1100">
                <a:solidFill>
                  <a:schemeClr val="dk1"/>
                </a:solidFill>
              </a:rPr>
              <a:t>. We conduct cloud analysis and find out the dates with the least amount of cloud hanging over the training sample coordinates throughout the year. Based on the dates, we extract their corresponding Sentinel-1 and Sentinel-2 data. We increased window size to 9*9 to reduce the impact of possible cloud covering the window.</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a:p>
            <a:pPr indent="0" lvl="0" marL="0" marR="0" rtl="0" algn="l">
              <a:lnSpc>
                <a:spcPct val="135714"/>
              </a:lnSpc>
              <a:spcBef>
                <a:spcPts val="0"/>
              </a:spcBef>
              <a:spcAft>
                <a:spcPts val="0"/>
              </a:spcAft>
              <a:buNone/>
            </a:pPr>
            <a:r>
              <a:t/>
            </a:r>
            <a:endParaRPr sz="1100">
              <a:solidFill>
                <a:schemeClr val="dk1"/>
              </a:solidFill>
            </a:endParaRPr>
          </a:p>
          <a:p>
            <a:pPr indent="0" lvl="0" marL="0" marR="0" rtl="0" algn="l">
              <a:lnSpc>
                <a:spcPct val="135714"/>
              </a:lnSpc>
              <a:spcBef>
                <a:spcPts val="0"/>
              </a:spcBef>
              <a:spcAft>
                <a:spcPts val="0"/>
              </a:spcAft>
              <a:buNone/>
            </a:pPr>
            <a:r>
              <a:t/>
            </a:r>
            <a:endParaRPr sz="950">
              <a:solidFill>
                <a:schemeClr val="dk1"/>
              </a:solidFill>
            </a:endParaRPr>
          </a:p>
        </p:txBody>
      </p:sp>
      <p:pic>
        <p:nvPicPr>
          <p:cNvPr id="156" name="Google Shape;156;p21"/>
          <p:cNvPicPr preferRelativeResize="0"/>
          <p:nvPr/>
        </p:nvPicPr>
        <p:blipFill>
          <a:blip r:embed="rId3">
            <a:alphaModFix/>
          </a:blip>
          <a:stretch>
            <a:fillRect/>
          </a:stretch>
        </p:blipFill>
        <p:spPr>
          <a:xfrm>
            <a:off x="510875" y="2348000"/>
            <a:ext cx="7973800" cy="26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