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0" r:id="rId1"/>
  </p:sldMasterIdLst>
  <p:notesMasterIdLst>
    <p:notesMasterId r:id="rId9"/>
  </p:notesMasterIdLst>
  <p:handoutMasterIdLst>
    <p:handoutMasterId r:id="rId10"/>
  </p:handoutMasterIdLst>
  <p:sldIdLst>
    <p:sldId id="1786" r:id="rId2"/>
    <p:sldId id="2612" r:id="rId3"/>
    <p:sldId id="2613" r:id="rId4"/>
    <p:sldId id="2614" r:id="rId5"/>
    <p:sldId id="2616" r:id="rId6"/>
    <p:sldId id="2615" r:id="rId7"/>
    <p:sldId id="2617" r:id="rId8"/>
  </p:sldIdLst>
  <p:sldSz cx="9144000" cy="5143500" type="screen16x9"/>
  <p:notesSz cx="6742113" cy="9872663"/>
  <p:custDataLst>
    <p:tags r:id="rId11"/>
  </p:custDataLst>
  <p:defaultTextStyle>
    <a:defPPr>
      <a:defRPr lang="zh-CN"/>
    </a:defPPr>
    <a:lvl1pPr marL="0" algn="l" defTabSz="9135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22" algn="l" defTabSz="9135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500" algn="l" defTabSz="9135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240" algn="l" defTabSz="9135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999" algn="l" defTabSz="9135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720" algn="l" defTabSz="9135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442" algn="l" defTabSz="9135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00" algn="l" defTabSz="9135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946" algn="l" defTabSz="9135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l" lastIdx="43" clrIdx="0"/>
  <p:cmAuthor id="1" name="hqpadm" initials="l" lastIdx="19" clrIdx="1">
    <p:extLst/>
  </p:cmAuthor>
  <p:cmAuthor id="2" name="彭滢(省公司一)/" initials="P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4F81BD"/>
    <a:srgbClr val="E9EDF4"/>
    <a:srgbClr val="D0D8E8"/>
    <a:srgbClr val="92ABD3"/>
    <a:srgbClr val="A2B7D7"/>
    <a:srgbClr val="FCC4A3"/>
    <a:srgbClr val="BAEEFF"/>
    <a:srgbClr val="FFFFFF"/>
    <a:srgbClr val="E67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42" autoAdjust="0"/>
    <p:restoredTop sz="95179" autoAdjust="0"/>
  </p:normalViewPr>
  <p:slideViewPr>
    <p:cSldViewPr>
      <p:cViewPr varScale="1">
        <p:scale>
          <a:sx n="96" d="100"/>
          <a:sy n="96" d="100"/>
        </p:scale>
        <p:origin x="-96" y="-312"/>
      </p:cViewPr>
      <p:guideLst>
        <p:guide orient="horz" pos="1529"/>
        <p:guide pos="2880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21783" cy="494629"/>
          </a:xfrm>
          <a:prstGeom prst="rect">
            <a:avLst/>
          </a:prstGeom>
        </p:spPr>
        <p:txBody>
          <a:bodyPr vert="horz" lIns="87544" tIns="43772" rIns="87544" bIns="43772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8826" y="3"/>
            <a:ext cx="2921783" cy="494629"/>
          </a:xfrm>
          <a:prstGeom prst="rect">
            <a:avLst/>
          </a:prstGeom>
        </p:spPr>
        <p:txBody>
          <a:bodyPr vert="horz" lIns="87544" tIns="43772" rIns="87544" bIns="43772" rtlCol="0"/>
          <a:lstStyle>
            <a:lvl1pPr algn="r">
              <a:defRPr sz="1100"/>
            </a:lvl1pPr>
          </a:lstStyle>
          <a:p>
            <a:fld id="{18C29B0C-1279-410B-882E-535517FD2D0F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3" y="9378037"/>
            <a:ext cx="2921783" cy="494629"/>
          </a:xfrm>
          <a:prstGeom prst="rect">
            <a:avLst/>
          </a:prstGeom>
        </p:spPr>
        <p:txBody>
          <a:bodyPr vert="horz" lIns="87544" tIns="43772" rIns="87544" bIns="43772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8826" y="9378037"/>
            <a:ext cx="2921783" cy="494629"/>
          </a:xfrm>
          <a:prstGeom prst="rect">
            <a:avLst/>
          </a:prstGeom>
        </p:spPr>
        <p:txBody>
          <a:bodyPr vert="horz" lIns="87544" tIns="43772" rIns="87544" bIns="43772" rtlCol="0" anchor="b"/>
          <a:lstStyle>
            <a:lvl1pPr algn="r">
              <a:defRPr sz="1100"/>
            </a:lvl1pPr>
          </a:lstStyle>
          <a:p>
            <a:fld id="{1166466D-22E0-42F1-B487-D4F04AC642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21582" cy="493633"/>
          </a:xfrm>
          <a:prstGeom prst="rect">
            <a:avLst/>
          </a:prstGeom>
        </p:spPr>
        <p:txBody>
          <a:bodyPr vert="horz" lIns="90721" tIns="45360" rIns="90721" bIns="45360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8973" y="2"/>
            <a:ext cx="2921582" cy="493633"/>
          </a:xfrm>
          <a:prstGeom prst="rect">
            <a:avLst/>
          </a:prstGeom>
        </p:spPr>
        <p:txBody>
          <a:bodyPr vert="horz" lIns="90721" tIns="45360" rIns="90721" bIns="45360" rtlCol="0"/>
          <a:lstStyle>
            <a:lvl1pPr algn="r">
              <a:defRPr sz="1100"/>
            </a:lvl1pPr>
          </a:lstStyle>
          <a:p>
            <a:fld id="{0901114E-7F9C-4506-A60F-32A0582C2355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1" tIns="45360" rIns="90721" bIns="4536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4213" y="4689518"/>
            <a:ext cx="5393690" cy="4442697"/>
          </a:xfrm>
          <a:prstGeom prst="rect">
            <a:avLst/>
          </a:prstGeom>
        </p:spPr>
        <p:txBody>
          <a:bodyPr vert="horz" lIns="90721" tIns="45360" rIns="90721" bIns="4536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21582" cy="493633"/>
          </a:xfrm>
          <a:prstGeom prst="rect">
            <a:avLst/>
          </a:prstGeom>
        </p:spPr>
        <p:txBody>
          <a:bodyPr vert="horz" lIns="90721" tIns="45360" rIns="90721" bIns="45360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8973" y="9377319"/>
            <a:ext cx="2921582" cy="493633"/>
          </a:xfrm>
          <a:prstGeom prst="rect">
            <a:avLst/>
          </a:prstGeom>
        </p:spPr>
        <p:txBody>
          <a:bodyPr vert="horz" lIns="90721" tIns="45360" rIns="90721" bIns="45360" rtlCol="0" anchor="b"/>
          <a:lstStyle>
            <a:lvl1pPr algn="r">
              <a:defRPr sz="1100"/>
            </a:lvl1pPr>
          </a:lstStyle>
          <a:p>
            <a:fld id="{DE96821F-9624-4589-A48D-D271A27E66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22" algn="l" defTabSz="913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00" algn="l" defTabSz="913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240" algn="l" defTabSz="913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999" algn="l" defTabSz="913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720" algn="l" defTabSz="913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442" algn="l" defTabSz="913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00" algn="l" defTabSz="913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946" algn="l" defTabSz="913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2550" y="741363"/>
            <a:ext cx="6577013" cy="37004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008513-1F04-4D29-B8E4-153D505E9E88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96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917907" y="2067172"/>
            <a:ext cx="7308190" cy="936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2267842" y="3003782"/>
            <a:ext cx="4608320" cy="3608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8" name="Picture 2" descr="E:\中国电信\资料\中国电信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3470"/>
            <a:ext cx="773736" cy="706491"/>
          </a:xfrm>
          <a:prstGeom prst="rect">
            <a:avLst/>
          </a:prstGeom>
          <a:noFill/>
        </p:spPr>
      </p:pic>
      <p:pic>
        <p:nvPicPr>
          <p:cNvPr id="7" name="图片 11" descr="21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9700" y="5"/>
            <a:ext cx="3924300" cy="231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E:\中国电信\资料\中国电信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773736" cy="941988"/>
          </a:xfrm>
          <a:prstGeom prst="rect">
            <a:avLst/>
          </a:prstGeom>
          <a:noFill/>
        </p:spPr>
      </p:pic>
      <p:pic>
        <p:nvPicPr>
          <p:cNvPr id="10" name="图片 12" descr="天翼4G+logo - 副本-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31008"/>
            <a:ext cx="1728192" cy="44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62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91662"/>
            <a:ext cx="8640000" cy="4935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5797"/>
            <a:ext cx="8640000" cy="4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876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68559" tIns="34280" rIns="68559" bIns="342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59" tIns="34280" rIns="68559" bIns="3428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59" tIns="34280" rIns="68559" bIns="3428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4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59" tIns="34280" rIns="68559" bIns="3428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4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59" tIns="34280" rIns="68559" bIns="3428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40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04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3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82" r:id="rId2"/>
  </p:sldLayoutIdLst>
  <p:hf hdr="0" dt="0"/>
  <p:txStyles>
    <p:titleStyle>
      <a:lvl1pPr algn="ctr" defTabSz="91404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58" indent="-342758" algn="l" defTabSz="914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61" indent="-285638" algn="l" defTabSz="91404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5" indent="-228504" algn="l" defTabSz="91404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4" algn="l" defTabSz="91404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83" indent="-228504" algn="l" defTabSz="91404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2" indent="-228504" algn="l" defTabSz="9140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6" indent="-228504" algn="l" defTabSz="9140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32" indent="-228504" algn="l" defTabSz="9140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8" indent="-228504" algn="l" defTabSz="9140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0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0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6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9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8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98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 txBox="1">
            <a:spLocks noChangeArrowheads="1"/>
          </p:cNvSpPr>
          <p:nvPr/>
        </p:nvSpPr>
        <p:spPr bwMode="auto">
          <a:xfrm>
            <a:off x="2632419" y="3147814"/>
            <a:ext cx="3863975" cy="99893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81855" tIns="40927" rIns="81855" bIns="40927" anchor="ctr"/>
          <a:lstStyle/>
          <a:p>
            <a:pPr algn="ctr" defTabSz="819899">
              <a:spcBef>
                <a:spcPct val="30000"/>
              </a:spcBef>
              <a:spcAft>
                <a:spcPct val="10000"/>
              </a:spcAft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业务支撑中心大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kumimoji="1"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819899">
              <a:spcBef>
                <a:spcPct val="30000"/>
              </a:spcBef>
              <a:spcAft>
                <a:spcPct val="10000"/>
              </a:spcAft>
            </a:pPr>
            <a:r>
              <a:rPr kumimoji="1"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ilename"/>
          <p:cNvSpPr>
            <a:spLocks noChangeArrowheads="1"/>
          </p:cNvSpPr>
          <p:nvPr/>
        </p:nvSpPr>
        <p:spPr bwMode="auto">
          <a:xfrm>
            <a:off x="440875" y="1347614"/>
            <a:ext cx="8247062" cy="165618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81855" tIns="40927" rIns="81855" bIns="40927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业务支撑中心大数据小组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324406" y="3003798"/>
            <a:ext cx="648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81960" tIns="40980" rIns="81960" bIns="4098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团队人员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4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参与项目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41"/>
          <p:cNvSpPr/>
          <p:nvPr/>
        </p:nvSpPr>
        <p:spPr>
          <a:xfrm>
            <a:off x="251521" y="1059582"/>
            <a:ext cx="3708410" cy="2016224"/>
          </a:xfrm>
          <a:custGeom>
            <a:avLst/>
            <a:gdLst/>
            <a:ahLst/>
            <a:cxnLst/>
            <a:rect l="l" t="t" r="r" b="b"/>
            <a:pathLst>
              <a:path w="5579745" h="3860800">
                <a:moveTo>
                  <a:pt x="0" y="225425"/>
                </a:moveTo>
                <a:lnTo>
                  <a:pt x="4579" y="180005"/>
                </a:lnTo>
                <a:lnTo>
                  <a:pt x="17712" y="137695"/>
                </a:lnTo>
                <a:lnTo>
                  <a:pt x="38494" y="99404"/>
                </a:lnTo>
                <a:lnTo>
                  <a:pt x="66017" y="66039"/>
                </a:lnTo>
                <a:lnTo>
                  <a:pt x="99376" y="38509"/>
                </a:lnTo>
                <a:lnTo>
                  <a:pt x="137663" y="17720"/>
                </a:lnTo>
                <a:lnTo>
                  <a:pt x="179973" y="4581"/>
                </a:lnTo>
                <a:lnTo>
                  <a:pt x="225399" y="0"/>
                </a:lnTo>
                <a:lnTo>
                  <a:pt x="5353939" y="0"/>
                </a:lnTo>
                <a:lnTo>
                  <a:pt x="5399358" y="4581"/>
                </a:lnTo>
                <a:lnTo>
                  <a:pt x="5441668" y="17720"/>
                </a:lnTo>
                <a:lnTo>
                  <a:pt x="5479959" y="38509"/>
                </a:lnTo>
                <a:lnTo>
                  <a:pt x="5513324" y="66040"/>
                </a:lnTo>
                <a:lnTo>
                  <a:pt x="5540854" y="99404"/>
                </a:lnTo>
                <a:lnTo>
                  <a:pt x="5561643" y="137695"/>
                </a:lnTo>
                <a:lnTo>
                  <a:pt x="5574782" y="180005"/>
                </a:lnTo>
                <a:lnTo>
                  <a:pt x="5579364" y="225425"/>
                </a:lnTo>
                <a:lnTo>
                  <a:pt x="5579364" y="3634892"/>
                </a:lnTo>
                <a:lnTo>
                  <a:pt x="5574782" y="3680318"/>
                </a:lnTo>
                <a:lnTo>
                  <a:pt x="5561643" y="3722628"/>
                </a:lnTo>
                <a:lnTo>
                  <a:pt x="5540854" y="3760915"/>
                </a:lnTo>
                <a:lnTo>
                  <a:pt x="5513323" y="3794274"/>
                </a:lnTo>
                <a:lnTo>
                  <a:pt x="5479959" y="3821797"/>
                </a:lnTo>
                <a:lnTo>
                  <a:pt x="5441668" y="3842579"/>
                </a:lnTo>
                <a:lnTo>
                  <a:pt x="5399358" y="3855712"/>
                </a:lnTo>
                <a:lnTo>
                  <a:pt x="5353939" y="3860291"/>
                </a:lnTo>
                <a:lnTo>
                  <a:pt x="225399" y="3860291"/>
                </a:lnTo>
                <a:lnTo>
                  <a:pt x="179973" y="3855712"/>
                </a:lnTo>
                <a:lnTo>
                  <a:pt x="137663" y="3842579"/>
                </a:lnTo>
                <a:lnTo>
                  <a:pt x="99376" y="3821797"/>
                </a:lnTo>
                <a:lnTo>
                  <a:pt x="66017" y="3794274"/>
                </a:lnTo>
                <a:lnTo>
                  <a:pt x="38494" y="3760915"/>
                </a:lnTo>
                <a:lnTo>
                  <a:pt x="17712" y="3722628"/>
                </a:lnTo>
                <a:lnTo>
                  <a:pt x="4579" y="3680318"/>
                </a:lnTo>
                <a:lnTo>
                  <a:pt x="0" y="3634892"/>
                </a:lnTo>
                <a:lnTo>
                  <a:pt x="0" y="225425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9531" y="725131"/>
            <a:ext cx="32043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准营销类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6397" y="749765"/>
            <a:ext cx="23451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系统挖掘类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800794" y="1068526"/>
            <a:ext cx="4085068" cy="1671175"/>
          </a:xfrm>
          <a:prstGeom prst="roundRect">
            <a:avLst>
              <a:gd name="adj" fmla="val 10245"/>
            </a:avLst>
          </a:pr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59531" y="1120629"/>
            <a:ext cx="3600400" cy="18180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、集团十大精准营销模型（考核用户覆盖面、营销数量等）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已经完成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、和市场部合作的精准营销格局战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现场答辩第五名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、恩施返乡模型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恩施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1.2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月发展量全省前二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、存量经营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目前针对市场部需求，对存量用户开展挖掘营销中</a:t>
            </a:r>
            <a:endParaRPr lang="zh-CN" altLang="en-US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932040" y="1120629"/>
            <a:ext cx="3600400" cy="7408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、反欺诈一期建设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、战狼行动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政企客户挖掘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、反欺诈二期</a:t>
            </a:r>
            <a:endParaRPr lang="zh-CN" altLang="en-US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19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</a:t>
            </a:r>
            <a:r>
              <a:rPr lang="zh-CN" altLang="en-US" dirty="0" smtClean="0"/>
              <a:t>问题（精准营销类）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41"/>
          <p:cNvSpPr/>
          <p:nvPr/>
        </p:nvSpPr>
        <p:spPr>
          <a:xfrm>
            <a:off x="251521" y="1059582"/>
            <a:ext cx="3600399" cy="1944216"/>
          </a:xfrm>
          <a:custGeom>
            <a:avLst/>
            <a:gdLst/>
            <a:ahLst/>
            <a:cxnLst/>
            <a:rect l="l" t="t" r="r" b="b"/>
            <a:pathLst>
              <a:path w="5579745" h="3860800">
                <a:moveTo>
                  <a:pt x="0" y="225425"/>
                </a:moveTo>
                <a:lnTo>
                  <a:pt x="4579" y="180005"/>
                </a:lnTo>
                <a:lnTo>
                  <a:pt x="17712" y="137695"/>
                </a:lnTo>
                <a:lnTo>
                  <a:pt x="38494" y="99404"/>
                </a:lnTo>
                <a:lnTo>
                  <a:pt x="66017" y="66039"/>
                </a:lnTo>
                <a:lnTo>
                  <a:pt x="99376" y="38509"/>
                </a:lnTo>
                <a:lnTo>
                  <a:pt x="137663" y="17720"/>
                </a:lnTo>
                <a:lnTo>
                  <a:pt x="179973" y="4581"/>
                </a:lnTo>
                <a:lnTo>
                  <a:pt x="225399" y="0"/>
                </a:lnTo>
                <a:lnTo>
                  <a:pt x="5353939" y="0"/>
                </a:lnTo>
                <a:lnTo>
                  <a:pt x="5399358" y="4581"/>
                </a:lnTo>
                <a:lnTo>
                  <a:pt x="5441668" y="17720"/>
                </a:lnTo>
                <a:lnTo>
                  <a:pt x="5479959" y="38509"/>
                </a:lnTo>
                <a:lnTo>
                  <a:pt x="5513324" y="66040"/>
                </a:lnTo>
                <a:lnTo>
                  <a:pt x="5540854" y="99404"/>
                </a:lnTo>
                <a:lnTo>
                  <a:pt x="5561643" y="137695"/>
                </a:lnTo>
                <a:lnTo>
                  <a:pt x="5574782" y="180005"/>
                </a:lnTo>
                <a:lnTo>
                  <a:pt x="5579364" y="225425"/>
                </a:lnTo>
                <a:lnTo>
                  <a:pt x="5579364" y="3634892"/>
                </a:lnTo>
                <a:lnTo>
                  <a:pt x="5574782" y="3680318"/>
                </a:lnTo>
                <a:lnTo>
                  <a:pt x="5561643" y="3722628"/>
                </a:lnTo>
                <a:lnTo>
                  <a:pt x="5540854" y="3760915"/>
                </a:lnTo>
                <a:lnTo>
                  <a:pt x="5513323" y="3794274"/>
                </a:lnTo>
                <a:lnTo>
                  <a:pt x="5479959" y="3821797"/>
                </a:lnTo>
                <a:lnTo>
                  <a:pt x="5441668" y="3842579"/>
                </a:lnTo>
                <a:lnTo>
                  <a:pt x="5399358" y="3855712"/>
                </a:lnTo>
                <a:lnTo>
                  <a:pt x="5353939" y="3860291"/>
                </a:lnTo>
                <a:lnTo>
                  <a:pt x="225399" y="3860291"/>
                </a:lnTo>
                <a:lnTo>
                  <a:pt x="179973" y="3855712"/>
                </a:lnTo>
                <a:lnTo>
                  <a:pt x="137663" y="3842579"/>
                </a:lnTo>
                <a:lnTo>
                  <a:pt x="99376" y="3821797"/>
                </a:lnTo>
                <a:lnTo>
                  <a:pt x="66017" y="3794274"/>
                </a:lnTo>
                <a:lnTo>
                  <a:pt x="38494" y="3760915"/>
                </a:lnTo>
                <a:lnTo>
                  <a:pt x="17712" y="3722628"/>
                </a:lnTo>
                <a:lnTo>
                  <a:pt x="4579" y="3680318"/>
                </a:lnTo>
                <a:lnTo>
                  <a:pt x="0" y="3634892"/>
                </a:lnTo>
                <a:lnTo>
                  <a:pt x="0" y="225425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9541" y="721028"/>
            <a:ext cx="32043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59531" y="1120629"/>
            <a:ext cx="3492389" cy="18180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、挖掘精准 </a:t>
            </a:r>
            <a:r>
              <a:rPr lang="zh-CN" altLang="en-US" sz="1400" dirty="0" smtClean="0"/>
              <a:t>≠ 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营销精准 （运营能力）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、挖掘结果和一线部门需求不匹配，下发难落地 （口径、业务知识）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、数据反馈不及时或无反馈 （反馈手段局限）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、营销执行部门管理部门目标不一致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、执行效果、效率差，精准营销变成理论上找准和挑错的游戏，无实际推动意义</a:t>
            </a:r>
            <a:endParaRPr lang="zh-CN" altLang="en-US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object 41"/>
          <p:cNvSpPr/>
          <p:nvPr/>
        </p:nvSpPr>
        <p:spPr>
          <a:xfrm>
            <a:off x="4548674" y="1072657"/>
            <a:ext cx="3600399" cy="2296917"/>
          </a:xfrm>
          <a:custGeom>
            <a:avLst/>
            <a:gdLst/>
            <a:ahLst/>
            <a:cxnLst/>
            <a:rect l="l" t="t" r="r" b="b"/>
            <a:pathLst>
              <a:path w="5579745" h="3860800">
                <a:moveTo>
                  <a:pt x="0" y="225425"/>
                </a:moveTo>
                <a:lnTo>
                  <a:pt x="4579" y="180005"/>
                </a:lnTo>
                <a:lnTo>
                  <a:pt x="17712" y="137695"/>
                </a:lnTo>
                <a:lnTo>
                  <a:pt x="38494" y="99404"/>
                </a:lnTo>
                <a:lnTo>
                  <a:pt x="66017" y="66039"/>
                </a:lnTo>
                <a:lnTo>
                  <a:pt x="99376" y="38509"/>
                </a:lnTo>
                <a:lnTo>
                  <a:pt x="137663" y="17720"/>
                </a:lnTo>
                <a:lnTo>
                  <a:pt x="179973" y="4581"/>
                </a:lnTo>
                <a:lnTo>
                  <a:pt x="225399" y="0"/>
                </a:lnTo>
                <a:lnTo>
                  <a:pt x="5353939" y="0"/>
                </a:lnTo>
                <a:lnTo>
                  <a:pt x="5399358" y="4581"/>
                </a:lnTo>
                <a:lnTo>
                  <a:pt x="5441668" y="17720"/>
                </a:lnTo>
                <a:lnTo>
                  <a:pt x="5479959" y="38509"/>
                </a:lnTo>
                <a:lnTo>
                  <a:pt x="5513324" y="66040"/>
                </a:lnTo>
                <a:lnTo>
                  <a:pt x="5540854" y="99404"/>
                </a:lnTo>
                <a:lnTo>
                  <a:pt x="5561643" y="137695"/>
                </a:lnTo>
                <a:lnTo>
                  <a:pt x="5574782" y="180005"/>
                </a:lnTo>
                <a:lnTo>
                  <a:pt x="5579364" y="225425"/>
                </a:lnTo>
                <a:lnTo>
                  <a:pt x="5579364" y="3634892"/>
                </a:lnTo>
                <a:lnTo>
                  <a:pt x="5574782" y="3680318"/>
                </a:lnTo>
                <a:lnTo>
                  <a:pt x="5561643" y="3722628"/>
                </a:lnTo>
                <a:lnTo>
                  <a:pt x="5540854" y="3760915"/>
                </a:lnTo>
                <a:lnTo>
                  <a:pt x="5513323" y="3794274"/>
                </a:lnTo>
                <a:lnTo>
                  <a:pt x="5479959" y="3821797"/>
                </a:lnTo>
                <a:lnTo>
                  <a:pt x="5441668" y="3842579"/>
                </a:lnTo>
                <a:lnTo>
                  <a:pt x="5399358" y="3855712"/>
                </a:lnTo>
                <a:lnTo>
                  <a:pt x="5353939" y="3860291"/>
                </a:lnTo>
                <a:lnTo>
                  <a:pt x="225399" y="3860291"/>
                </a:lnTo>
                <a:lnTo>
                  <a:pt x="179973" y="3855712"/>
                </a:lnTo>
                <a:lnTo>
                  <a:pt x="137663" y="3842579"/>
                </a:lnTo>
                <a:lnTo>
                  <a:pt x="99376" y="3821797"/>
                </a:lnTo>
                <a:lnTo>
                  <a:pt x="66017" y="3794274"/>
                </a:lnTo>
                <a:lnTo>
                  <a:pt x="38494" y="3760915"/>
                </a:lnTo>
                <a:lnTo>
                  <a:pt x="17712" y="3722628"/>
                </a:lnTo>
                <a:lnTo>
                  <a:pt x="4579" y="3680318"/>
                </a:lnTo>
                <a:lnTo>
                  <a:pt x="0" y="3634892"/>
                </a:lnTo>
                <a:lnTo>
                  <a:pt x="0" y="225425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602678" y="1120629"/>
            <a:ext cx="3492389" cy="2248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、业务口径学习和培训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、和一线执行部门进行沟通，确立二次筛选用户口径，以满足不同渠道要求。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、和反馈及时的本地网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电子渠道合作，做出效果后逐步发展全省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、在挖掘专题确定的时候，执行部门和管理部门确认一致目标，在执行阶段进行口径二次确认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、联合可落地反馈的渠道，多模型数据进行优化</a:t>
            </a:r>
            <a:endParaRPr lang="zh-CN" altLang="en-US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6694" y="699542"/>
            <a:ext cx="32043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改进的方向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9531" y="3568901"/>
            <a:ext cx="7411499" cy="7408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、技术人员运营化，运营人员数据化的过程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、从各自为政到团队整合、部门协同的过程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、理论挖掘到实际运营的过程</a:t>
            </a:r>
            <a:endParaRPr lang="zh-CN" altLang="en-US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5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91662"/>
            <a:ext cx="8640000" cy="493564"/>
          </a:xfrm>
        </p:spPr>
        <p:txBody>
          <a:bodyPr/>
          <a:lstStyle/>
          <a:p>
            <a:r>
              <a:rPr lang="zh-CN" altLang="en-US" dirty="0" smtClean="0"/>
              <a:t>存在的</a:t>
            </a:r>
            <a:r>
              <a:rPr lang="zh-CN" altLang="en-US" dirty="0" smtClean="0"/>
              <a:t>问题（系统挖掘类）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35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下一步的</a:t>
            </a:r>
            <a:r>
              <a:rPr lang="zh-CN" altLang="en-US" dirty="0"/>
              <a:t>方向（精准营销类）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7544" y="721028"/>
            <a:ext cx="1515614" cy="2556722"/>
            <a:chOff x="251520" y="721028"/>
            <a:chExt cx="1515614" cy="2556722"/>
          </a:xfrm>
        </p:grpSpPr>
        <p:sp>
          <p:nvSpPr>
            <p:cNvPr id="4" name="矩形 3"/>
            <p:cNvSpPr/>
            <p:nvPr/>
          </p:nvSpPr>
          <p:spPr>
            <a:xfrm>
              <a:off x="251520" y="721028"/>
              <a:ext cx="1512168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存量经营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object 41"/>
            <p:cNvSpPr/>
            <p:nvPr/>
          </p:nvSpPr>
          <p:spPr>
            <a:xfrm>
              <a:off x="254967" y="1059582"/>
              <a:ext cx="1512167" cy="2016224"/>
            </a:xfrm>
            <a:custGeom>
              <a:avLst/>
              <a:gdLst/>
              <a:ahLst/>
              <a:cxnLst/>
              <a:rect l="l" t="t" r="r" b="b"/>
              <a:pathLst>
                <a:path w="5579745" h="3860800">
                  <a:moveTo>
                    <a:pt x="0" y="225425"/>
                  </a:moveTo>
                  <a:lnTo>
                    <a:pt x="4579" y="180005"/>
                  </a:lnTo>
                  <a:lnTo>
                    <a:pt x="17712" y="137695"/>
                  </a:lnTo>
                  <a:lnTo>
                    <a:pt x="38494" y="99404"/>
                  </a:lnTo>
                  <a:lnTo>
                    <a:pt x="66017" y="66039"/>
                  </a:lnTo>
                  <a:lnTo>
                    <a:pt x="99376" y="38509"/>
                  </a:lnTo>
                  <a:lnTo>
                    <a:pt x="137663" y="17720"/>
                  </a:lnTo>
                  <a:lnTo>
                    <a:pt x="179973" y="4581"/>
                  </a:lnTo>
                  <a:lnTo>
                    <a:pt x="225399" y="0"/>
                  </a:lnTo>
                  <a:lnTo>
                    <a:pt x="5353939" y="0"/>
                  </a:lnTo>
                  <a:lnTo>
                    <a:pt x="5399358" y="4581"/>
                  </a:lnTo>
                  <a:lnTo>
                    <a:pt x="5441668" y="17720"/>
                  </a:lnTo>
                  <a:lnTo>
                    <a:pt x="5479959" y="38509"/>
                  </a:lnTo>
                  <a:lnTo>
                    <a:pt x="5513324" y="66040"/>
                  </a:lnTo>
                  <a:lnTo>
                    <a:pt x="5540854" y="99404"/>
                  </a:lnTo>
                  <a:lnTo>
                    <a:pt x="5561643" y="137695"/>
                  </a:lnTo>
                  <a:lnTo>
                    <a:pt x="5574782" y="180005"/>
                  </a:lnTo>
                  <a:lnTo>
                    <a:pt x="5579364" y="225425"/>
                  </a:lnTo>
                  <a:lnTo>
                    <a:pt x="5579364" y="3634892"/>
                  </a:lnTo>
                  <a:lnTo>
                    <a:pt x="5574782" y="3680318"/>
                  </a:lnTo>
                  <a:lnTo>
                    <a:pt x="5561643" y="3722628"/>
                  </a:lnTo>
                  <a:lnTo>
                    <a:pt x="5540854" y="3760915"/>
                  </a:lnTo>
                  <a:lnTo>
                    <a:pt x="5513323" y="3794274"/>
                  </a:lnTo>
                  <a:lnTo>
                    <a:pt x="5479959" y="3821797"/>
                  </a:lnTo>
                  <a:lnTo>
                    <a:pt x="5441668" y="3842579"/>
                  </a:lnTo>
                  <a:lnTo>
                    <a:pt x="5399358" y="3855712"/>
                  </a:lnTo>
                  <a:lnTo>
                    <a:pt x="5353939" y="3860291"/>
                  </a:lnTo>
                  <a:lnTo>
                    <a:pt x="225399" y="3860291"/>
                  </a:lnTo>
                  <a:lnTo>
                    <a:pt x="179973" y="3855712"/>
                  </a:lnTo>
                  <a:lnTo>
                    <a:pt x="137663" y="3842579"/>
                  </a:lnTo>
                  <a:lnTo>
                    <a:pt x="99376" y="3821797"/>
                  </a:lnTo>
                  <a:lnTo>
                    <a:pt x="66017" y="3794274"/>
                  </a:lnTo>
                  <a:lnTo>
                    <a:pt x="38494" y="3760915"/>
                  </a:lnTo>
                  <a:lnTo>
                    <a:pt x="17712" y="3722628"/>
                  </a:lnTo>
                  <a:lnTo>
                    <a:pt x="4579" y="3680318"/>
                  </a:lnTo>
                  <a:lnTo>
                    <a:pt x="0" y="3634892"/>
                  </a:lnTo>
                  <a:lnTo>
                    <a:pt x="0" y="225425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5311" y="1059582"/>
              <a:ext cx="1142353" cy="22181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转融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单宽转融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融转不限量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升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换机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移动流失预警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宽带流失预警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55776" y="731544"/>
            <a:ext cx="1513588" cy="2346803"/>
            <a:chOff x="2122307" y="721028"/>
            <a:chExt cx="1513588" cy="2346803"/>
          </a:xfrm>
        </p:grpSpPr>
        <p:sp>
          <p:nvSpPr>
            <p:cNvPr id="8" name="矩形 7"/>
            <p:cNvSpPr/>
            <p:nvPr/>
          </p:nvSpPr>
          <p:spPr>
            <a:xfrm>
              <a:off x="2123728" y="1062447"/>
              <a:ext cx="1510747" cy="1964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（以单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转融为例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月为单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月为融合的用户进行训练学习其转融的特征规律，并将规律带入当前月进行用户预测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bject 41"/>
            <p:cNvSpPr/>
            <p:nvPr/>
          </p:nvSpPr>
          <p:spPr>
            <a:xfrm>
              <a:off x="2123728" y="1051607"/>
              <a:ext cx="1512167" cy="2016224"/>
            </a:xfrm>
            <a:custGeom>
              <a:avLst/>
              <a:gdLst/>
              <a:ahLst/>
              <a:cxnLst/>
              <a:rect l="l" t="t" r="r" b="b"/>
              <a:pathLst>
                <a:path w="5579745" h="3860800">
                  <a:moveTo>
                    <a:pt x="0" y="225425"/>
                  </a:moveTo>
                  <a:lnTo>
                    <a:pt x="4579" y="180005"/>
                  </a:lnTo>
                  <a:lnTo>
                    <a:pt x="17712" y="137695"/>
                  </a:lnTo>
                  <a:lnTo>
                    <a:pt x="38494" y="99404"/>
                  </a:lnTo>
                  <a:lnTo>
                    <a:pt x="66017" y="66039"/>
                  </a:lnTo>
                  <a:lnTo>
                    <a:pt x="99376" y="38509"/>
                  </a:lnTo>
                  <a:lnTo>
                    <a:pt x="137663" y="17720"/>
                  </a:lnTo>
                  <a:lnTo>
                    <a:pt x="179973" y="4581"/>
                  </a:lnTo>
                  <a:lnTo>
                    <a:pt x="225399" y="0"/>
                  </a:lnTo>
                  <a:lnTo>
                    <a:pt x="5353939" y="0"/>
                  </a:lnTo>
                  <a:lnTo>
                    <a:pt x="5399358" y="4581"/>
                  </a:lnTo>
                  <a:lnTo>
                    <a:pt x="5441668" y="17720"/>
                  </a:lnTo>
                  <a:lnTo>
                    <a:pt x="5479959" y="38509"/>
                  </a:lnTo>
                  <a:lnTo>
                    <a:pt x="5513324" y="66040"/>
                  </a:lnTo>
                  <a:lnTo>
                    <a:pt x="5540854" y="99404"/>
                  </a:lnTo>
                  <a:lnTo>
                    <a:pt x="5561643" y="137695"/>
                  </a:lnTo>
                  <a:lnTo>
                    <a:pt x="5574782" y="180005"/>
                  </a:lnTo>
                  <a:lnTo>
                    <a:pt x="5579364" y="225425"/>
                  </a:lnTo>
                  <a:lnTo>
                    <a:pt x="5579364" y="3634892"/>
                  </a:lnTo>
                  <a:lnTo>
                    <a:pt x="5574782" y="3680318"/>
                  </a:lnTo>
                  <a:lnTo>
                    <a:pt x="5561643" y="3722628"/>
                  </a:lnTo>
                  <a:lnTo>
                    <a:pt x="5540854" y="3760915"/>
                  </a:lnTo>
                  <a:lnTo>
                    <a:pt x="5513323" y="3794274"/>
                  </a:lnTo>
                  <a:lnTo>
                    <a:pt x="5479959" y="3821797"/>
                  </a:lnTo>
                  <a:lnTo>
                    <a:pt x="5441668" y="3842579"/>
                  </a:lnTo>
                  <a:lnTo>
                    <a:pt x="5399358" y="3855712"/>
                  </a:lnTo>
                  <a:lnTo>
                    <a:pt x="5353939" y="3860291"/>
                  </a:lnTo>
                  <a:lnTo>
                    <a:pt x="225399" y="3860291"/>
                  </a:lnTo>
                  <a:lnTo>
                    <a:pt x="179973" y="3855712"/>
                  </a:lnTo>
                  <a:lnTo>
                    <a:pt x="137663" y="3842579"/>
                  </a:lnTo>
                  <a:lnTo>
                    <a:pt x="99376" y="3821797"/>
                  </a:lnTo>
                  <a:lnTo>
                    <a:pt x="66017" y="3794274"/>
                  </a:lnTo>
                  <a:lnTo>
                    <a:pt x="38494" y="3760915"/>
                  </a:lnTo>
                  <a:lnTo>
                    <a:pt x="17712" y="3722628"/>
                  </a:lnTo>
                  <a:lnTo>
                    <a:pt x="4579" y="3680318"/>
                  </a:lnTo>
                  <a:lnTo>
                    <a:pt x="0" y="3634892"/>
                  </a:lnTo>
                  <a:lnTo>
                    <a:pt x="0" y="225425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22307" y="721028"/>
              <a:ext cx="1512168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算法挖掘过程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50256" y="712729"/>
            <a:ext cx="1512168" cy="2365618"/>
            <a:chOff x="4067943" y="713053"/>
            <a:chExt cx="1512168" cy="2365618"/>
          </a:xfrm>
        </p:grpSpPr>
        <p:sp>
          <p:nvSpPr>
            <p:cNvPr id="11" name="object 41"/>
            <p:cNvSpPr/>
            <p:nvPr/>
          </p:nvSpPr>
          <p:spPr>
            <a:xfrm>
              <a:off x="4067943" y="1062447"/>
              <a:ext cx="1512167" cy="2016224"/>
            </a:xfrm>
            <a:custGeom>
              <a:avLst/>
              <a:gdLst/>
              <a:ahLst/>
              <a:cxnLst/>
              <a:rect l="l" t="t" r="r" b="b"/>
              <a:pathLst>
                <a:path w="5579745" h="3860800">
                  <a:moveTo>
                    <a:pt x="0" y="225425"/>
                  </a:moveTo>
                  <a:lnTo>
                    <a:pt x="4579" y="180005"/>
                  </a:lnTo>
                  <a:lnTo>
                    <a:pt x="17712" y="137695"/>
                  </a:lnTo>
                  <a:lnTo>
                    <a:pt x="38494" y="99404"/>
                  </a:lnTo>
                  <a:lnTo>
                    <a:pt x="66017" y="66039"/>
                  </a:lnTo>
                  <a:lnTo>
                    <a:pt x="99376" y="38509"/>
                  </a:lnTo>
                  <a:lnTo>
                    <a:pt x="137663" y="17720"/>
                  </a:lnTo>
                  <a:lnTo>
                    <a:pt x="179973" y="4581"/>
                  </a:lnTo>
                  <a:lnTo>
                    <a:pt x="225399" y="0"/>
                  </a:lnTo>
                  <a:lnTo>
                    <a:pt x="5353939" y="0"/>
                  </a:lnTo>
                  <a:lnTo>
                    <a:pt x="5399358" y="4581"/>
                  </a:lnTo>
                  <a:lnTo>
                    <a:pt x="5441668" y="17720"/>
                  </a:lnTo>
                  <a:lnTo>
                    <a:pt x="5479959" y="38509"/>
                  </a:lnTo>
                  <a:lnTo>
                    <a:pt x="5513324" y="66040"/>
                  </a:lnTo>
                  <a:lnTo>
                    <a:pt x="5540854" y="99404"/>
                  </a:lnTo>
                  <a:lnTo>
                    <a:pt x="5561643" y="137695"/>
                  </a:lnTo>
                  <a:lnTo>
                    <a:pt x="5574782" y="180005"/>
                  </a:lnTo>
                  <a:lnTo>
                    <a:pt x="5579364" y="225425"/>
                  </a:lnTo>
                  <a:lnTo>
                    <a:pt x="5579364" y="3634892"/>
                  </a:lnTo>
                  <a:lnTo>
                    <a:pt x="5574782" y="3680318"/>
                  </a:lnTo>
                  <a:lnTo>
                    <a:pt x="5561643" y="3722628"/>
                  </a:lnTo>
                  <a:lnTo>
                    <a:pt x="5540854" y="3760915"/>
                  </a:lnTo>
                  <a:lnTo>
                    <a:pt x="5513323" y="3794274"/>
                  </a:lnTo>
                  <a:lnTo>
                    <a:pt x="5479959" y="3821797"/>
                  </a:lnTo>
                  <a:lnTo>
                    <a:pt x="5441668" y="3842579"/>
                  </a:lnTo>
                  <a:lnTo>
                    <a:pt x="5399358" y="3855712"/>
                  </a:lnTo>
                  <a:lnTo>
                    <a:pt x="5353939" y="3860291"/>
                  </a:lnTo>
                  <a:lnTo>
                    <a:pt x="225399" y="3860291"/>
                  </a:lnTo>
                  <a:lnTo>
                    <a:pt x="179973" y="3855712"/>
                  </a:lnTo>
                  <a:lnTo>
                    <a:pt x="137663" y="3842579"/>
                  </a:lnTo>
                  <a:lnTo>
                    <a:pt x="99376" y="3821797"/>
                  </a:lnTo>
                  <a:lnTo>
                    <a:pt x="66017" y="3794274"/>
                  </a:lnTo>
                  <a:lnTo>
                    <a:pt x="38494" y="3760915"/>
                  </a:lnTo>
                  <a:lnTo>
                    <a:pt x="17712" y="3722628"/>
                  </a:lnTo>
                  <a:lnTo>
                    <a:pt x="4579" y="3680318"/>
                  </a:lnTo>
                  <a:lnTo>
                    <a:pt x="0" y="3634892"/>
                  </a:lnTo>
                  <a:lnTo>
                    <a:pt x="0" y="225425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67943" y="713053"/>
              <a:ext cx="1512168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政策匹配过程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67943" y="1077592"/>
              <a:ext cx="1510747" cy="14795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挖掘出的用户被执行部门分类分档进行处理。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不同场景可能造成重复营销。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60232" y="721028"/>
            <a:ext cx="1513873" cy="2342173"/>
            <a:chOff x="6154470" y="710512"/>
            <a:chExt cx="1513873" cy="2342173"/>
          </a:xfrm>
        </p:grpSpPr>
        <p:sp>
          <p:nvSpPr>
            <p:cNvPr id="14" name="object 41"/>
            <p:cNvSpPr/>
            <p:nvPr/>
          </p:nvSpPr>
          <p:spPr>
            <a:xfrm>
              <a:off x="6156176" y="1036461"/>
              <a:ext cx="1512167" cy="2016224"/>
            </a:xfrm>
            <a:custGeom>
              <a:avLst/>
              <a:gdLst/>
              <a:ahLst/>
              <a:cxnLst/>
              <a:rect l="l" t="t" r="r" b="b"/>
              <a:pathLst>
                <a:path w="5579745" h="3860800">
                  <a:moveTo>
                    <a:pt x="0" y="225425"/>
                  </a:moveTo>
                  <a:lnTo>
                    <a:pt x="4579" y="180005"/>
                  </a:lnTo>
                  <a:lnTo>
                    <a:pt x="17712" y="137695"/>
                  </a:lnTo>
                  <a:lnTo>
                    <a:pt x="38494" y="99404"/>
                  </a:lnTo>
                  <a:lnTo>
                    <a:pt x="66017" y="66039"/>
                  </a:lnTo>
                  <a:lnTo>
                    <a:pt x="99376" y="38509"/>
                  </a:lnTo>
                  <a:lnTo>
                    <a:pt x="137663" y="17720"/>
                  </a:lnTo>
                  <a:lnTo>
                    <a:pt x="179973" y="4581"/>
                  </a:lnTo>
                  <a:lnTo>
                    <a:pt x="225399" y="0"/>
                  </a:lnTo>
                  <a:lnTo>
                    <a:pt x="5353939" y="0"/>
                  </a:lnTo>
                  <a:lnTo>
                    <a:pt x="5399358" y="4581"/>
                  </a:lnTo>
                  <a:lnTo>
                    <a:pt x="5441668" y="17720"/>
                  </a:lnTo>
                  <a:lnTo>
                    <a:pt x="5479959" y="38509"/>
                  </a:lnTo>
                  <a:lnTo>
                    <a:pt x="5513324" y="66040"/>
                  </a:lnTo>
                  <a:lnTo>
                    <a:pt x="5540854" y="99404"/>
                  </a:lnTo>
                  <a:lnTo>
                    <a:pt x="5561643" y="137695"/>
                  </a:lnTo>
                  <a:lnTo>
                    <a:pt x="5574782" y="180005"/>
                  </a:lnTo>
                  <a:lnTo>
                    <a:pt x="5579364" y="225425"/>
                  </a:lnTo>
                  <a:lnTo>
                    <a:pt x="5579364" y="3634892"/>
                  </a:lnTo>
                  <a:lnTo>
                    <a:pt x="5574782" y="3680318"/>
                  </a:lnTo>
                  <a:lnTo>
                    <a:pt x="5561643" y="3722628"/>
                  </a:lnTo>
                  <a:lnTo>
                    <a:pt x="5540854" y="3760915"/>
                  </a:lnTo>
                  <a:lnTo>
                    <a:pt x="5513323" y="3794274"/>
                  </a:lnTo>
                  <a:lnTo>
                    <a:pt x="5479959" y="3821797"/>
                  </a:lnTo>
                  <a:lnTo>
                    <a:pt x="5441668" y="3842579"/>
                  </a:lnTo>
                  <a:lnTo>
                    <a:pt x="5399358" y="3855712"/>
                  </a:lnTo>
                  <a:lnTo>
                    <a:pt x="5353939" y="3860291"/>
                  </a:lnTo>
                  <a:lnTo>
                    <a:pt x="225399" y="3860291"/>
                  </a:lnTo>
                  <a:lnTo>
                    <a:pt x="179973" y="3855712"/>
                  </a:lnTo>
                  <a:lnTo>
                    <a:pt x="137663" y="3842579"/>
                  </a:lnTo>
                  <a:lnTo>
                    <a:pt x="99376" y="3821797"/>
                  </a:lnTo>
                  <a:lnTo>
                    <a:pt x="66017" y="3794274"/>
                  </a:lnTo>
                  <a:lnTo>
                    <a:pt x="38494" y="3760915"/>
                  </a:lnTo>
                  <a:lnTo>
                    <a:pt x="17712" y="3722628"/>
                  </a:lnTo>
                  <a:lnTo>
                    <a:pt x="4579" y="3680318"/>
                  </a:lnTo>
                  <a:lnTo>
                    <a:pt x="0" y="3634892"/>
                  </a:lnTo>
                  <a:lnTo>
                    <a:pt x="0" y="225425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56175" y="710512"/>
              <a:ext cx="1512168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数据评估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4470" y="1089699"/>
              <a:ext cx="1510747" cy="14795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对一定营销周期后通过后台数据观察用户转换情况，但忽略渠道是否执行，执行情况如何。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object 41"/>
          <p:cNvSpPr/>
          <p:nvPr/>
        </p:nvSpPr>
        <p:spPr>
          <a:xfrm>
            <a:off x="507054" y="3651870"/>
            <a:ext cx="1512167" cy="1470260"/>
          </a:xfrm>
          <a:custGeom>
            <a:avLst/>
            <a:gdLst/>
            <a:ahLst/>
            <a:cxnLst/>
            <a:rect l="l" t="t" r="r" b="b"/>
            <a:pathLst>
              <a:path w="5579745" h="3860800">
                <a:moveTo>
                  <a:pt x="0" y="225425"/>
                </a:moveTo>
                <a:lnTo>
                  <a:pt x="4579" y="180005"/>
                </a:lnTo>
                <a:lnTo>
                  <a:pt x="17712" y="137695"/>
                </a:lnTo>
                <a:lnTo>
                  <a:pt x="38494" y="99404"/>
                </a:lnTo>
                <a:lnTo>
                  <a:pt x="66017" y="66039"/>
                </a:lnTo>
                <a:lnTo>
                  <a:pt x="99376" y="38509"/>
                </a:lnTo>
                <a:lnTo>
                  <a:pt x="137663" y="17720"/>
                </a:lnTo>
                <a:lnTo>
                  <a:pt x="179973" y="4581"/>
                </a:lnTo>
                <a:lnTo>
                  <a:pt x="225399" y="0"/>
                </a:lnTo>
                <a:lnTo>
                  <a:pt x="5353939" y="0"/>
                </a:lnTo>
                <a:lnTo>
                  <a:pt x="5399358" y="4581"/>
                </a:lnTo>
                <a:lnTo>
                  <a:pt x="5441668" y="17720"/>
                </a:lnTo>
                <a:lnTo>
                  <a:pt x="5479959" y="38509"/>
                </a:lnTo>
                <a:lnTo>
                  <a:pt x="5513324" y="66040"/>
                </a:lnTo>
                <a:lnTo>
                  <a:pt x="5540854" y="99404"/>
                </a:lnTo>
                <a:lnTo>
                  <a:pt x="5561643" y="137695"/>
                </a:lnTo>
                <a:lnTo>
                  <a:pt x="5574782" y="180005"/>
                </a:lnTo>
                <a:lnTo>
                  <a:pt x="5579364" y="225425"/>
                </a:lnTo>
                <a:lnTo>
                  <a:pt x="5579364" y="3634892"/>
                </a:lnTo>
                <a:lnTo>
                  <a:pt x="5574782" y="3680318"/>
                </a:lnTo>
                <a:lnTo>
                  <a:pt x="5561643" y="3722628"/>
                </a:lnTo>
                <a:lnTo>
                  <a:pt x="5540854" y="3760915"/>
                </a:lnTo>
                <a:lnTo>
                  <a:pt x="5513323" y="3794274"/>
                </a:lnTo>
                <a:lnTo>
                  <a:pt x="5479959" y="3821797"/>
                </a:lnTo>
                <a:lnTo>
                  <a:pt x="5441668" y="3842579"/>
                </a:lnTo>
                <a:lnTo>
                  <a:pt x="5399358" y="3855712"/>
                </a:lnTo>
                <a:lnTo>
                  <a:pt x="5353939" y="3860291"/>
                </a:lnTo>
                <a:lnTo>
                  <a:pt x="225399" y="3860291"/>
                </a:lnTo>
                <a:lnTo>
                  <a:pt x="179973" y="3855712"/>
                </a:lnTo>
                <a:lnTo>
                  <a:pt x="137663" y="3842579"/>
                </a:lnTo>
                <a:lnTo>
                  <a:pt x="99376" y="3821797"/>
                </a:lnTo>
                <a:lnTo>
                  <a:pt x="66017" y="3794274"/>
                </a:lnTo>
                <a:lnTo>
                  <a:pt x="38494" y="3760915"/>
                </a:lnTo>
                <a:lnTo>
                  <a:pt x="17712" y="3722628"/>
                </a:lnTo>
                <a:lnTo>
                  <a:pt x="4579" y="3680318"/>
                </a:lnTo>
                <a:lnTo>
                  <a:pt x="0" y="3634892"/>
                </a:lnTo>
                <a:lnTo>
                  <a:pt x="0" y="225425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7254" y="3651870"/>
            <a:ext cx="1371765" cy="14795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迁转路径分析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机需求分析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流失与新增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政策活动有效性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收入分析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9139" y="33468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存量分析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54357" y="3673038"/>
            <a:ext cx="1510747" cy="338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bject 41"/>
          <p:cNvSpPr/>
          <p:nvPr/>
        </p:nvSpPr>
        <p:spPr>
          <a:xfrm>
            <a:off x="2554357" y="3741168"/>
            <a:ext cx="1512167" cy="1382854"/>
          </a:xfrm>
          <a:custGeom>
            <a:avLst/>
            <a:gdLst/>
            <a:ahLst/>
            <a:cxnLst/>
            <a:rect l="l" t="t" r="r" b="b"/>
            <a:pathLst>
              <a:path w="5579745" h="3860800">
                <a:moveTo>
                  <a:pt x="0" y="225425"/>
                </a:moveTo>
                <a:lnTo>
                  <a:pt x="4579" y="180005"/>
                </a:lnTo>
                <a:lnTo>
                  <a:pt x="17712" y="137695"/>
                </a:lnTo>
                <a:lnTo>
                  <a:pt x="38494" y="99404"/>
                </a:lnTo>
                <a:lnTo>
                  <a:pt x="66017" y="66039"/>
                </a:lnTo>
                <a:lnTo>
                  <a:pt x="99376" y="38509"/>
                </a:lnTo>
                <a:lnTo>
                  <a:pt x="137663" y="17720"/>
                </a:lnTo>
                <a:lnTo>
                  <a:pt x="179973" y="4581"/>
                </a:lnTo>
                <a:lnTo>
                  <a:pt x="225399" y="0"/>
                </a:lnTo>
                <a:lnTo>
                  <a:pt x="5353939" y="0"/>
                </a:lnTo>
                <a:lnTo>
                  <a:pt x="5399358" y="4581"/>
                </a:lnTo>
                <a:lnTo>
                  <a:pt x="5441668" y="17720"/>
                </a:lnTo>
                <a:lnTo>
                  <a:pt x="5479959" y="38509"/>
                </a:lnTo>
                <a:lnTo>
                  <a:pt x="5513324" y="66040"/>
                </a:lnTo>
                <a:lnTo>
                  <a:pt x="5540854" y="99404"/>
                </a:lnTo>
                <a:lnTo>
                  <a:pt x="5561643" y="137695"/>
                </a:lnTo>
                <a:lnTo>
                  <a:pt x="5574782" y="180005"/>
                </a:lnTo>
                <a:lnTo>
                  <a:pt x="5579364" y="225425"/>
                </a:lnTo>
                <a:lnTo>
                  <a:pt x="5579364" y="3634892"/>
                </a:lnTo>
                <a:lnTo>
                  <a:pt x="5574782" y="3680318"/>
                </a:lnTo>
                <a:lnTo>
                  <a:pt x="5561643" y="3722628"/>
                </a:lnTo>
                <a:lnTo>
                  <a:pt x="5540854" y="3760915"/>
                </a:lnTo>
                <a:lnTo>
                  <a:pt x="5513323" y="3794274"/>
                </a:lnTo>
                <a:lnTo>
                  <a:pt x="5479959" y="3821797"/>
                </a:lnTo>
                <a:lnTo>
                  <a:pt x="5441668" y="3842579"/>
                </a:lnTo>
                <a:lnTo>
                  <a:pt x="5399358" y="3855712"/>
                </a:lnTo>
                <a:lnTo>
                  <a:pt x="5353939" y="3860291"/>
                </a:lnTo>
                <a:lnTo>
                  <a:pt x="225399" y="3860291"/>
                </a:lnTo>
                <a:lnTo>
                  <a:pt x="179973" y="3855712"/>
                </a:lnTo>
                <a:lnTo>
                  <a:pt x="137663" y="3842579"/>
                </a:lnTo>
                <a:lnTo>
                  <a:pt x="99376" y="3821797"/>
                </a:lnTo>
                <a:lnTo>
                  <a:pt x="66017" y="3794274"/>
                </a:lnTo>
                <a:lnTo>
                  <a:pt x="38494" y="3760915"/>
                </a:lnTo>
                <a:lnTo>
                  <a:pt x="17712" y="3722628"/>
                </a:lnTo>
                <a:lnTo>
                  <a:pt x="4579" y="3680318"/>
                </a:lnTo>
                <a:lnTo>
                  <a:pt x="0" y="3634892"/>
                </a:lnTo>
                <a:lnTo>
                  <a:pt x="0" y="225425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algn="ctr"/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55776" y="3342584"/>
            <a:ext cx="1512168" cy="381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8617" y="3939902"/>
            <a:ext cx="1510747" cy="338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8617" y="4198514"/>
            <a:ext cx="1510747" cy="9255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营销时机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点挖掘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实时系统探索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bject 41"/>
          <p:cNvSpPr/>
          <p:nvPr/>
        </p:nvSpPr>
        <p:spPr>
          <a:xfrm>
            <a:off x="4649546" y="3784108"/>
            <a:ext cx="1512167" cy="1339913"/>
          </a:xfrm>
          <a:custGeom>
            <a:avLst/>
            <a:gdLst/>
            <a:ahLst/>
            <a:cxnLst/>
            <a:rect l="l" t="t" r="r" b="b"/>
            <a:pathLst>
              <a:path w="5579745" h="3860800">
                <a:moveTo>
                  <a:pt x="0" y="225425"/>
                </a:moveTo>
                <a:lnTo>
                  <a:pt x="4579" y="180005"/>
                </a:lnTo>
                <a:lnTo>
                  <a:pt x="17712" y="137695"/>
                </a:lnTo>
                <a:lnTo>
                  <a:pt x="38494" y="99404"/>
                </a:lnTo>
                <a:lnTo>
                  <a:pt x="66017" y="66039"/>
                </a:lnTo>
                <a:lnTo>
                  <a:pt x="99376" y="38509"/>
                </a:lnTo>
                <a:lnTo>
                  <a:pt x="137663" y="17720"/>
                </a:lnTo>
                <a:lnTo>
                  <a:pt x="179973" y="4581"/>
                </a:lnTo>
                <a:lnTo>
                  <a:pt x="225399" y="0"/>
                </a:lnTo>
                <a:lnTo>
                  <a:pt x="5353939" y="0"/>
                </a:lnTo>
                <a:lnTo>
                  <a:pt x="5399358" y="4581"/>
                </a:lnTo>
                <a:lnTo>
                  <a:pt x="5441668" y="17720"/>
                </a:lnTo>
                <a:lnTo>
                  <a:pt x="5479959" y="38509"/>
                </a:lnTo>
                <a:lnTo>
                  <a:pt x="5513324" y="66040"/>
                </a:lnTo>
                <a:lnTo>
                  <a:pt x="5540854" y="99404"/>
                </a:lnTo>
                <a:lnTo>
                  <a:pt x="5561643" y="137695"/>
                </a:lnTo>
                <a:lnTo>
                  <a:pt x="5574782" y="180005"/>
                </a:lnTo>
                <a:lnTo>
                  <a:pt x="5579364" y="225425"/>
                </a:lnTo>
                <a:lnTo>
                  <a:pt x="5579364" y="3634892"/>
                </a:lnTo>
                <a:lnTo>
                  <a:pt x="5574782" y="3680318"/>
                </a:lnTo>
                <a:lnTo>
                  <a:pt x="5561643" y="3722628"/>
                </a:lnTo>
                <a:lnTo>
                  <a:pt x="5540854" y="3760915"/>
                </a:lnTo>
                <a:lnTo>
                  <a:pt x="5513323" y="3794274"/>
                </a:lnTo>
                <a:lnTo>
                  <a:pt x="5479959" y="3821797"/>
                </a:lnTo>
                <a:lnTo>
                  <a:pt x="5441668" y="3842579"/>
                </a:lnTo>
                <a:lnTo>
                  <a:pt x="5399358" y="3855712"/>
                </a:lnTo>
                <a:lnTo>
                  <a:pt x="5353939" y="3860291"/>
                </a:lnTo>
                <a:lnTo>
                  <a:pt x="225399" y="3860291"/>
                </a:lnTo>
                <a:lnTo>
                  <a:pt x="179973" y="3855712"/>
                </a:lnTo>
                <a:lnTo>
                  <a:pt x="137663" y="3842579"/>
                </a:lnTo>
                <a:lnTo>
                  <a:pt x="99376" y="3821797"/>
                </a:lnTo>
                <a:lnTo>
                  <a:pt x="66017" y="3794274"/>
                </a:lnTo>
                <a:lnTo>
                  <a:pt x="38494" y="3760915"/>
                </a:lnTo>
                <a:lnTo>
                  <a:pt x="17712" y="3722628"/>
                </a:lnTo>
                <a:lnTo>
                  <a:pt x="4579" y="3680318"/>
                </a:lnTo>
                <a:lnTo>
                  <a:pt x="0" y="3634892"/>
                </a:lnTo>
                <a:lnTo>
                  <a:pt x="0" y="225425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19746" y="3810397"/>
            <a:ext cx="1371765" cy="136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以客户为主键，把场景作为维度，对用户潜在需求进行策略整合及优先级排序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42422" y="33741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场景整合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33822" y="3706979"/>
            <a:ext cx="1510747" cy="14795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除了统一执行派单以外，加强和电子渠道合作，可直接看到转化情况和数据问题，方便优化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6633822" y="3750165"/>
            <a:ext cx="1512167" cy="1373856"/>
          </a:xfrm>
          <a:custGeom>
            <a:avLst/>
            <a:gdLst/>
            <a:ahLst/>
            <a:cxnLst/>
            <a:rect l="l" t="t" r="r" b="b"/>
            <a:pathLst>
              <a:path w="5579745" h="3860800">
                <a:moveTo>
                  <a:pt x="0" y="225425"/>
                </a:moveTo>
                <a:lnTo>
                  <a:pt x="4579" y="180005"/>
                </a:lnTo>
                <a:lnTo>
                  <a:pt x="17712" y="137695"/>
                </a:lnTo>
                <a:lnTo>
                  <a:pt x="38494" y="99404"/>
                </a:lnTo>
                <a:lnTo>
                  <a:pt x="66017" y="66039"/>
                </a:lnTo>
                <a:lnTo>
                  <a:pt x="99376" y="38509"/>
                </a:lnTo>
                <a:lnTo>
                  <a:pt x="137663" y="17720"/>
                </a:lnTo>
                <a:lnTo>
                  <a:pt x="179973" y="4581"/>
                </a:lnTo>
                <a:lnTo>
                  <a:pt x="225399" y="0"/>
                </a:lnTo>
                <a:lnTo>
                  <a:pt x="5353939" y="0"/>
                </a:lnTo>
                <a:lnTo>
                  <a:pt x="5399358" y="4581"/>
                </a:lnTo>
                <a:lnTo>
                  <a:pt x="5441668" y="17720"/>
                </a:lnTo>
                <a:lnTo>
                  <a:pt x="5479959" y="38509"/>
                </a:lnTo>
                <a:lnTo>
                  <a:pt x="5513324" y="66040"/>
                </a:lnTo>
                <a:lnTo>
                  <a:pt x="5540854" y="99404"/>
                </a:lnTo>
                <a:lnTo>
                  <a:pt x="5561643" y="137695"/>
                </a:lnTo>
                <a:lnTo>
                  <a:pt x="5574782" y="180005"/>
                </a:lnTo>
                <a:lnTo>
                  <a:pt x="5579364" y="225425"/>
                </a:lnTo>
                <a:lnTo>
                  <a:pt x="5579364" y="3634892"/>
                </a:lnTo>
                <a:lnTo>
                  <a:pt x="5574782" y="3680318"/>
                </a:lnTo>
                <a:lnTo>
                  <a:pt x="5561643" y="3722628"/>
                </a:lnTo>
                <a:lnTo>
                  <a:pt x="5540854" y="3760915"/>
                </a:lnTo>
                <a:lnTo>
                  <a:pt x="5513323" y="3794274"/>
                </a:lnTo>
                <a:lnTo>
                  <a:pt x="5479959" y="3821797"/>
                </a:lnTo>
                <a:lnTo>
                  <a:pt x="5441668" y="3842579"/>
                </a:lnTo>
                <a:lnTo>
                  <a:pt x="5399358" y="3855712"/>
                </a:lnTo>
                <a:lnTo>
                  <a:pt x="5353939" y="3860291"/>
                </a:lnTo>
                <a:lnTo>
                  <a:pt x="225399" y="3860291"/>
                </a:lnTo>
                <a:lnTo>
                  <a:pt x="179973" y="3855712"/>
                </a:lnTo>
                <a:lnTo>
                  <a:pt x="137663" y="3842579"/>
                </a:lnTo>
                <a:lnTo>
                  <a:pt x="99376" y="3821797"/>
                </a:lnTo>
                <a:lnTo>
                  <a:pt x="66017" y="3794274"/>
                </a:lnTo>
                <a:lnTo>
                  <a:pt x="38494" y="3760915"/>
                </a:lnTo>
                <a:lnTo>
                  <a:pt x="17712" y="3722628"/>
                </a:lnTo>
                <a:lnTo>
                  <a:pt x="4579" y="3680318"/>
                </a:lnTo>
                <a:lnTo>
                  <a:pt x="0" y="3634892"/>
                </a:lnTo>
                <a:lnTo>
                  <a:pt x="0" y="225425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35241" y="3363838"/>
            <a:ext cx="1512168" cy="340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执行反馈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1983158" y="1635646"/>
            <a:ext cx="571199" cy="64807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4078347" y="1635646"/>
            <a:ext cx="571199" cy="64807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6164493" y="1635646"/>
            <a:ext cx="497445" cy="64807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2019222" y="3939902"/>
            <a:ext cx="539396" cy="64807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4065104" y="3954738"/>
            <a:ext cx="539396" cy="64807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6143517" y="3989941"/>
            <a:ext cx="494565" cy="64807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73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91662"/>
            <a:ext cx="8640000" cy="493564"/>
          </a:xfrm>
        </p:spPr>
        <p:txBody>
          <a:bodyPr/>
          <a:lstStyle/>
          <a:p>
            <a:r>
              <a:rPr lang="zh-CN" altLang="en-US" dirty="0" smtClean="0"/>
              <a:t>下一步的</a:t>
            </a:r>
            <a:r>
              <a:rPr lang="zh-CN" altLang="en-US" dirty="0"/>
              <a:t>方向</a:t>
            </a:r>
            <a:r>
              <a:rPr lang="zh-CN" altLang="en-US" dirty="0" smtClean="0"/>
              <a:t>（系统挖掘类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694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453"/>
</p:tagLst>
</file>

<file path=ppt/theme/theme1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headEnd/>
          <a:tailEnd/>
        </a:ln>
      </a:spPr>
      <a:bodyPr wrap="square" lIns="89996" tIns="46798" rIns="89996" bIns="46798" rtlCol="0" anchor="ctr">
        <a:noAutofit/>
      </a:bodyPr>
      <a:lstStyle>
        <a:defPPr algn="ctr">
          <a:defRPr dirty="0">
            <a:solidFill>
              <a:srgbClr val="FF0000"/>
            </a:solidFill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</a:spPr>
      <a:bodyPr wrap="square" lIns="89996" tIns="46798" rIns="89996" bIns="46798" rtlCol="0" anchor="t">
        <a:spAutoFit/>
      </a:bodyPr>
      <a:lstStyle>
        <a:defPPr>
          <a:defRPr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91956</TotalTime>
  <Words>561</Words>
  <Application>Microsoft Office PowerPoint</Application>
  <PresentationFormat>全屏显示(16:9)</PresentationFormat>
  <Paragraphs>72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13_Office 主题</vt:lpstr>
      <vt:lpstr>PowerPoint 演示文稿</vt:lpstr>
      <vt:lpstr>团队人员</vt:lpstr>
      <vt:lpstr>参与项目</vt:lpstr>
      <vt:lpstr>存在的问题（精准营销类）</vt:lpstr>
      <vt:lpstr>存在的问题（系统挖掘类）</vt:lpstr>
      <vt:lpstr>下一步的方向（精准营销类）</vt:lpstr>
      <vt:lpstr>下一步的方向（系统挖掘类）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马栋</dc:creator>
  <cp:lastModifiedBy>PC</cp:lastModifiedBy>
  <cp:revision>7886</cp:revision>
  <cp:lastPrinted>2018-03-13T04:12:02Z</cp:lastPrinted>
  <dcterms:created xsi:type="dcterms:W3CDTF">2015-09-28T08:03:36Z</dcterms:created>
  <dcterms:modified xsi:type="dcterms:W3CDTF">2018-08-01T07:50:16Z</dcterms:modified>
</cp:coreProperties>
</file>