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1786" r:id="rId2"/>
    <p:sldId id="262" r:id="rId3"/>
    <p:sldId id="390" r:id="rId4"/>
    <p:sldId id="391" r:id="rId5"/>
    <p:sldId id="392" r:id="rId6"/>
    <p:sldId id="396" r:id="rId7"/>
    <p:sldId id="395" r:id="rId8"/>
    <p:sldId id="393" r:id="rId9"/>
    <p:sldId id="394" r:id="rId10"/>
    <p:sldId id="397" r:id="rId11"/>
    <p:sldId id="2613" r:id="rId12"/>
    <p:sldId id="2621" r:id="rId13"/>
    <p:sldId id="268" r:id="rId14"/>
    <p:sldId id="2620" r:id="rId15"/>
    <p:sldId id="2622" r:id="rId16"/>
    <p:sldId id="2623" r:id="rId17"/>
    <p:sldId id="2624" r:id="rId18"/>
    <p:sldId id="2625" r:id="rId19"/>
    <p:sldId id="262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 c" initials="t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B11"/>
    <a:srgbClr val="C00000"/>
    <a:srgbClr val="169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1009" autoAdjust="0"/>
  </p:normalViewPr>
  <p:slideViewPr>
    <p:cSldViewPr snapToGrid="0">
      <p:cViewPr varScale="1">
        <p:scale>
          <a:sx n="70" d="100"/>
          <a:sy n="70" d="100"/>
        </p:scale>
        <p:origin x="-1138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EE59-FD54-446F-AEF9-535E4ED8D311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14C1D-3C38-475C-918E-EDA0B612F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3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2550" y="741363"/>
            <a:ext cx="6577013" cy="37004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008513-1F04-4D29-B8E4-153D505E9E88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961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06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895AB-C86B-4E43-803C-69D81CD39A3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089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14C1D-3C38-475C-918E-EDA0B612FE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71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A1941-525D-463E-82E2-D150543BFBD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89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A1941-525D-463E-82E2-D150543BFBD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5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895AB-C86B-4E43-803C-69D81CD39A3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对有任务先后 依赖关系的 都可以通过</a:t>
            </a:r>
            <a:r>
              <a:rPr lang="en-US" altLang="zh-CN" dirty="0"/>
              <a:t>airflow</a:t>
            </a:r>
            <a:r>
              <a:rPr lang="zh-CN" altLang="en-US" dirty="0"/>
              <a:t>来实现跟踪 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14C1D-3C38-475C-918E-EDA0B612FE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41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对于数量级大，如语音、流量等用户话单数据存储到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集群。通过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技术对数据每日统计。得到用户的行为特征：工作日和休息时间段的主叫、被叫、通话时长、呼叫特定号码、上网流量、基站分布，短信收发次数、类别统计等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对主被叫号码分析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计算用户之间的相关度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采集了全省全量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网用户（电信、移动、联通）的信息，用于用户身份判别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采集全省新建小区信息，收集商品房数据量、商铺数据，售卖情况，可结合网格用于计算占有率分析（针对公众用户，帮助了解商业市场，小区等渗透率）。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采集全省企业信息，收集企业规模、参保人数、统一信用代码、电话、邮件、地址、经纬度等，可用于大客户市场渗透率分析（针对政企用户，根据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企业规模 估算渗透率）。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通过与网运的接口，获取信令信息，实时统计用户通话，主要分析用户未接通行为，用于识别恶意群呼、恶意群发短信等异常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通过获取的通信基站信息，分析用户活动轨迹，用于对用户聚类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14C1D-3C38-475C-918E-EDA0B612FE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8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14C1D-3C38-475C-918E-EDA0B612FE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04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14C1D-3C38-475C-918E-EDA0B612FE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4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895AB-C86B-4E43-803C-69D81CD39A3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089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上传模型是</a:t>
            </a:r>
            <a:r>
              <a:rPr lang="en-US" altLang="zh-CN" dirty="0"/>
              <a:t>26</a:t>
            </a:r>
            <a:r>
              <a:rPr lang="zh-CN" altLang="en-US" dirty="0"/>
              <a:t>个，在用</a:t>
            </a:r>
            <a:r>
              <a:rPr lang="en-US" altLang="zh-CN" dirty="0"/>
              <a:t>22</a:t>
            </a:r>
            <a:r>
              <a:rPr lang="zh-CN" altLang="en-US" dirty="0"/>
              <a:t>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6821F-9624-4589-A48D-D271A27E66D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3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6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7908" indent="0" algn="ctr">
              <a:buNone/>
              <a:defRPr sz="1600"/>
            </a:lvl5pPr>
            <a:lvl6pPr marL="2285096" indent="0" algn="ctr">
              <a:buNone/>
              <a:defRPr sz="1600"/>
            </a:lvl6pPr>
            <a:lvl7pPr marL="2742285" indent="0" algn="ctr">
              <a:buNone/>
              <a:defRPr sz="1600"/>
            </a:lvl7pPr>
            <a:lvl8pPr marL="3199473" indent="0" algn="ctr">
              <a:buNone/>
              <a:defRPr sz="1600"/>
            </a:lvl8pPr>
            <a:lvl9pPr marL="3656662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D:\PPT~综合PPT-新\全国五百强\19+多\11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513628" y="340764"/>
            <a:ext cx="2307659" cy="68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690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7908" indent="0">
              <a:buNone/>
              <a:defRPr sz="1000"/>
            </a:lvl5pPr>
            <a:lvl6pPr marL="2285096" indent="0">
              <a:buNone/>
              <a:defRPr sz="1000"/>
            </a:lvl6pPr>
            <a:lvl7pPr marL="2742285" indent="0">
              <a:buNone/>
              <a:defRPr sz="1000"/>
            </a:lvl7pPr>
            <a:lvl8pPr marL="3199473" indent="0">
              <a:buNone/>
              <a:defRPr sz="1000"/>
            </a:lvl8pPr>
            <a:lvl9pPr marL="3656662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4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7908" indent="0">
              <a:buNone/>
              <a:defRPr sz="2000"/>
            </a:lvl5pPr>
            <a:lvl6pPr marL="2285096" indent="0">
              <a:buNone/>
              <a:defRPr sz="2000"/>
            </a:lvl6pPr>
            <a:lvl7pPr marL="2742285" indent="0">
              <a:buNone/>
              <a:defRPr sz="2000"/>
            </a:lvl7pPr>
            <a:lvl8pPr marL="3199473" indent="0">
              <a:buNone/>
              <a:defRPr sz="2000"/>
            </a:lvl8pPr>
            <a:lvl9pPr marL="3656662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7908" indent="0">
              <a:buNone/>
              <a:defRPr sz="1000"/>
            </a:lvl5pPr>
            <a:lvl6pPr marL="2285096" indent="0">
              <a:buNone/>
              <a:defRPr sz="1000"/>
            </a:lvl6pPr>
            <a:lvl7pPr marL="2742285" indent="0">
              <a:buNone/>
              <a:defRPr sz="1000"/>
            </a:lvl7pPr>
            <a:lvl8pPr marL="3199473" indent="0">
              <a:buNone/>
              <a:defRPr sz="1000"/>
            </a:lvl8pPr>
            <a:lvl9pPr marL="3656662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49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6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882" y="883370"/>
            <a:ext cx="12188237" cy="64220"/>
            <a:chOff x="1411" y="609412"/>
            <a:chExt cx="9141178" cy="139657"/>
          </a:xfrm>
        </p:grpSpPr>
        <p:sp>
          <p:nvSpPr>
            <p:cNvPr id="3" name="矩形 11"/>
            <p:cNvSpPr/>
            <p:nvPr/>
          </p:nvSpPr>
          <p:spPr>
            <a:xfrm>
              <a:off x="1620161" y="609412"/>
              <a:ext cx="7522428" cy="139657"/>
            </a:xfrm>
            <a:prstGeom prst="rect">
              <a:avLst/>
            </a:prstGeom>
            <a:solidFill>
              <a:srgbClr val="F59B11"/>
            </a:solidFill>
            <a:ln w="25400" cap="flat" cmpd="sng" algn="ctr">
              <a:noFill/>
              <a:prstDash val="solid"/>
            </a:ln>
            <a:effectLst/>
          </p:spPr>
          <p:txBody>
            <a:bodyPr lIns="91398" tIns="45698" rIns="91398" bIns="45698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" name="矩形 10"/>
            <p:cNvSpPr/>
            <p:nvPr/>
          </p:nvSpPr>
          <p:spPr>
            <a:xfrm>
              <a:off x="1411" y="609412"/>
              <a:ext cx="1774277" cy="139657"/>
            </a:xfrm>
            <a:prstGeom prst="rect">
              <a:avLst/>
            </a:prstGeom>
            <a:solidFill>
              <a:srgbClr val="169E82"/>
            </a:solidFill>
            <a:ln w="25400" cap="flat" cmpd="sng" algn="ctr">
              <a:noFill/>
              <a:prstDash val="solid"/>
            </a:ln>
            <a:effectLst/>
          </p:spPr>
          <p:txBody>
            <a:bodyPr lIns="91398" tIns="45698" rIns="91398" bIns="45698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34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 userDrawn="1"/>
        </p:nvGrpSpPr>
        <p:grpSpPr>
          <a:xfrm>
            <a:off x="-74219" y="2"/>
            <a:ext cx="2055587" cy="785041"/>
            <a:chOff x="-142846" y="-250538"/>
            <a:chExt cx="4668067" cy="1782764"/>
          </a:xfrm>
        </p:grpSpPr>
        <p:sp>
          <p:nvSpPr>
            <p:cNvPr id="9" name="Freeform 6"/>
            <p:cNvSpPr/>
            <p:nvPr/>
          </p:nvSpPr>
          <p:spPr bwMode="auto">
            <a:xfrm>
              <a:off x="3267104" y="35212"/>
              <a:ext cx="350838" cy="338138"/>
            </a:xfrm>
            <a:custGeom>
              <a:avLst/>
              <a:gdLst>
                <a:gd name="T0" fmla="*/ 125 w 128"/>
                <a:gd name="T1" fmla="*/ 55 h 123"/>
                <a:gd name="T2" fmla="*/ 95 w 128"/>
                <a:gd name="T3" fmla="*/ 48 h 123"/>
                <a:gd name="T4" fmla="*/ 65 w 128"/>
                <a:gd name="T5" fmla="*/ 22 h 123"/>
                <a:gd name="T6" fmla="*/ 44 w 128"/>
                <a:gd name="T7" fmla="*/ 2 h 123"/>
                <a:gd name="T8" fmla="*/ 12 w 128"/>
                <a:gd name="T9" fmla="*/ 26 h 123"/>
                <a:gd name="T10" fmla="*/ 3 w 128"/>
                <a:gd name="T11" fmla="*/ 70 h 123"/>
                <a:gd name="T12" fmla="*/ 19 w 128"/>
                <a:gd name="T13" fmla="*/ 106 h 123"/>
                <a:gd name="T14" fmla="*/ 58 w 128"/>
                <a:gd name="T15" fmla="*/ 122 h 123"/>
                <a:gd name="T16" fmla="*/ 109 w 128"/>
                <a:gd name="T17" fmla="*/ 100 h 123"/>
                <a:gd name="T18" fmla="*/ 125 w 128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69892" y="887700"/>
              <a:ext cx="260350" cy="298450"/>
            </a:xfrm>
            <a:custGeom>
              <a:avLst/>
              <a:gdLst>
                <a:gd name="T0" fmla="*/ 40 w 95"/>
                <a:gd name="T1" fmla="*/ 1 h 108"/>
                <a:gd name="T2" fmla="*/ 39 w 95"/>
                <a:gd name="T3" fmla="*/ 2 h 108"/>
                <a:gd name="T4" fmla="*/ 39 w 95"/>
                <a:gd name="T5" fmla="*/ 2 h 108"/>
                <a:gd name="T6" fmla="*/ 38 w 95"/>
                <a:gd name="T7" fmla="*/ 3 h 108"/>
                <a:gd name="T8" fmla="*/ 37 w 95"/>
                <a:gd name="T9" fmla="*/ 3 h 108"/>
                <a:gd name="T10" fmla="*/ 3 w 95"/>
                <a:gd name="T11" fmla="*/ 76 h 108"/>
                <a:gd name="T12" fmla="*/ 11 w 95"/>
                <a:gd name="T13" fmla="*/ 102 h 108"/>
                <a:gd name="T14" fmla="*/ 27 w 95"/>
                <a:gd name="T15" fmla="*/ 95 h 108"/>
                <a:gd name="T16" fmla="*/ 36 w 95"/>
                <a:gd name="T17" fmla="*/ 103 h 108"/>
                <a:gd name="T18" fmla="*/ 52 w 95"/>
                <a:gd name="T19" fmla="*/ 97 h 108"/>
                <a:gd name="T20" fmla="*/ 66 w 95"/>
                <a:gd name="T21" fmla="*/ 105 h 108"/>
                <a:gd name="T22" fmla="*/ 78 w 95"/>
                <a:gd name="T23" fmla="*/ 95 h 108"/>
                <a:gd name="T24" fmla="*/ 78 w 95"/>
                <a:gd name="T25" fmla="*/ 93 h 108"/>
                <a:gd name="T26" fmla="*/ 40 w 95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573117" y="822613"/>
              <a:ext cx="182563" cy="195263"/>
            </a:xfrm>
            <a:custGeom>
              <a:avLst/>
              <a:gdLst>
                <a:gd name="T0" fmla="*/ 13 w 67"/>
                <a:gd name="T1" fmla="*/ 0 h 71"/>
                <a:gd name="T2" fmla="*/ 11 w 67"/>
                <a:gd name="T3" fmla="*/ 0 h 71"/>
                <a:gd name="T4" fmla="*/ 11 w 67"/>
                <a:gd name="T5" fmla="*/ 0 h 71"/>
                <a:gd name="T6" fmla="*/ 10 w 67"/>
                <a:gd name="T7" fmla="*/ 1 h 71"/>
                <a:gd name="T8" fmla="*/ 11 w 67"/>
                <a:gd name="T9" fmla="*/ 0 h 71"/>
                <a:gd name="T10" fmla="*/ 10 w 67"/>
                <a:gd name="T11" fmla="*/ 0 h 71"/>
                <a:gd name="T12" fmla="*/ 9 w 67"/>
                <a:gd name="T13" fmla="*/ 3 h 71"/>
                <a:gd name="T14" fmla="*/ 9 w 67"/>
                <a:gd name="T15" fmla="*/ 4 h 71"/>
                <a:gd name="T16" fmla="*/ 4 w 67"/>
                <a:gd name="T17" fmla="*/ 53 h 71"/>
                <a:gd name="T18" fmla="*/ 38 w 67"/>
                <a:gd name="T19" fmla="*/ 65 h 71"/>
                <a:gd name="T20" fmla="*/ 13 w 67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2228879" y="390812"/>
              <a:ext cx="360363" cy="373063"/>
            </a:xfrm>
            <a:custGeom>
              <a:avLst/>
              <a:gdLst>
                <a:gd name="T0" fmla="*/ 67 w 132"/>
                <a:gd name="T1" fmla="*/ 125 h 136"/>
                <a:gd name="T2" fmla="*/ 15 w 132"/>
                <a:gd name="T3" fmla="*/ 125 h 136"/>
                <a:gd name="T4" fmla="*/ 0 w 132"/>
                <a:gd name="T5" fmla="*/ 85 h 136"/>
                <a:gd name="T6" fmla="*/ 16 w 132"/>
                <a:gd name="T7" fmla="*/ 37 h 136"/>
                <a:gd name="T8" fmla="*/ 16 w 132"/>
                <a:gd name="T9" fmla="*/ 36 h 136"/>
                <a:gd name="T10" fmla="*/ 39 w 132"/>
                <a:gd name="T11" fmla="*/ 13 h 136"/>
                <a:gd name="T12" fmla="*/ 61 w 132"/>
                <a:gd name="T13" fmla="*/ 1 h 136"/>
                <a:gd name="T14" fmla="*/ 71 w 132"/>
                <a:gd name="T15" fmla="*/ 25 h 136"/>
                <a:gd name="T16" fmla="*/ 76 w 132"/>
                <a:gd name="T17" fmla="*/ 26 h 136"/>
                <a:gd name="T18" fmla="*/ 76 w 132"/>
                <a:gd name="T19" fmla="*/ 24 h 136"/>
                <a:gd name="T20" fmla="*/ 76 w 132"/>
                <a:gd name="T21" fmla="*/ 24 h 136"/>
                <a:gd name="T22" fmla="*/ 82 w 132"/>
                <a:gd name="T23" fmla="*/ 17 h 136"/>
                <a:gd name="T24" fmla="*/ 92 w 132"/>
                <a:gd name="T25" fmla="*/ 12 h 136"/>
                <a:gd name="T26" fmla="*/ 104 w 132"/>
                <a:gd name="T27" fmla="*/ 32 h 136"/>
                <a:gd name="T28" fmla="*/ 107 w 132"/>
                <a:gd name="T29" fmla="*/ 34 h 136"/>
                <a:gd name="T30" fmla="*/ 107 w 132"/>
                <a:gd name="T31" fmla="*/ 34 h 136"/>
                <a:gd name="T32" fmla="*/ 109 w 132"/>
                <a:gd name="T33" fmla="*/ 33 h 136"/>
                <a:gd name="T34" fmla="*/ 123 w 132"/>
                <a:gd name="T35" fmla="*/ 29 h 136"/>
                <a:gd name="T36" fmla="*/ 130 w 132"/>
                <a:gd name="T37" fmla="*/ 41 h 136"/>
                <a:gd name="T38" fmla="*/ 127 w 132"/>
                <a:gd name="T39" fmla="*/ 66 h 136"/>
                <a:gd name="T40" fmla="*/ 115 w 132"/>
                <a:gd name="T41" fmla="*/ 87 h 136"/>
                <a:gd name="T42" fmla="*/ 115 w 132"/>
                <a:gd name="T43" fmla="*/ 87 h 136"/>
                <a:gd name="T44" fmla="*/ 67 w 132"/>
                <a:gd name="T45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344517" y="-250538"/>
              <a:ext cx="750888" cy="585788"/>
            </a:xfrm>
            <a:custGeom>
              <a:avLst/>
              <a:gdLst>
                <a:gd name="T0" fmla="*/ 267 w 274"/>
                <a:gd name="T1" fmla="*/ 142 h 213"/>
                <a:gd name="T2" fmla="*/ 236 w 274"/>
                <a:gd name="T3" fmla="*/ 131 h 213"/>
                <a:gd name="T4" fmla="*/ 233 w 274"/>
                <a:gd name="T5" fmla="*/ 99 h 213"/>
                <a:gd name="T6" fmla="*/ 210 w 274"/>
                <a:gd name="T7" fmla="*/ 92 h 213"/>
                <a:gd name="T8" fmla="*/ 200 w 274"/>
                <a:gd name="T9" fmla="*/ 52 h 213"/>
                <a:gd name="T10" fmla="*/ 166 w 274"/>
                <a:gd name="T11" fmla="*/ 52 h 213"/>
                <a:gd name="T12" fmla="*/ 162 w 274"/>
                <a:gd name="T13" fmla="*/ 19 h 213"/>
                <a:gd name="T14" fmla="*/ 111 w 274"/>
                <a:gd name="T15" fmla="*/ 36 h 213"/>
                <a:gd name="T16" fmla="*/ 56 w 274"/>
                <a:gd name="T17" fmla="*/ 26 h 213"/>
                <a:gd name="T18" fmla="*/ 26 w 274"/>
                <a:gd name="T19" fmla="*/ 19 h 213"/>
                <a:gd name="T20" fmla="*/ 0 w 274"/>
                <a:gd name="T21" fmla="*/ 75 h 213"/>
                <a:gd name="T22" fmla="*/ 25 w 274"/>
                <a:gd name="T23" fmla="*/ 139 h 213"/>
                <a:gd name="T24" fmla="*/ 79 w 274"/>
                <a:gd name="T25" fmla="*/ 182 h 213"/>
                <a:gd name="T26" fmla="*/ 79 w 274"/>
                <a:gd name="T27" fmla="*/ 183 h 213"/>
                <a:gd name="T28" fmla="*/ 143 w 274"/>
                <a:gd name="T29" fmla="*/ 204 h 213"/>
                <a:gd name="T30" fmla="*/ 221 w 274"/>
                <a:gd name="T31" fmla="*/ 209 h 213"/>
                <a:gd name="T32" fmla="*/ 269 w 274"/>
                <a:gd name="T33" fmla="*/ 176 h 213"/>
                <a:gd name="T34" fmla="*/ 267 w 274"/>
                <a:gd name="T35" fmla="*/ 14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358804" y="-112425"/>
              <a:ext cx="657225" cy="444500"/>
            </a:xfrm>
            <a:custGeom>
              <a:avLst/>
              <a:gdLst>
                <a:gd name="T0" fmla="*/ 214 w 240"/>
                <a:gd name="T1" fmla="*/ 117 h 162"/>
                <a:gd name="T2" fmla="*/ 214 w 240"/>
                <a:gd name="T3" fmla="*/ 93 h 162"/>
                <a:gd name="T4" fmla="*/ 187 w 240"/>
                <a:gd name="T5" fmla="*/ 91 h 162"/>
                <a:gd name="T6" fmla="*/ 164 w 240"/>
                <a:gd name="T7" fmla="*/ 52 h 162"/>
                <a:gd name="T8" fmla="*/ 156 w 240"/>
                <a:gd name="T9" fmla="*/ 27 h 162"/>
                <a:gd name="T10" fmla="*/ 127 w 240"/>
                <a:gd name="T11" fmla="*/ 33 h 162"/>
                <a:gd name="T12" fmla="*/ 86 w 240"/>
                <a:gd name="T13" fmla="*/ 19 h 162"/>
                <a:gd name="T14" fmla="*/ 65 w 240"/>
                <a:gd name="T15" fmla="*/ 2 h 162"/>
                <a:gd name="T16" fmla="*/ 46 w 240"/>
                <a:gd name="T17" fmla="*/ 15 h 162"/>
                <a:gd name="T18" fmla="*/ 46 w 240"/>
                <a:gd name="T19" fmla="*/ 15 h 162"/>
                <a:gd name="T20" fmla="*/ 10 w 240"/>
                <a:gd name="T21" fmla="*/ 9 h 162"/>
                <a:gd name="T22" fmla="*/ 2 w 240"/>
                <a:gd name="T23" fmla="*/ 47 h 162"/>
                <a:gd name="T24" fmla="*/ 24 w 240"/>
                <a:gd name="T25" fmla="*/ 96 h 162"/>
                <a:gd name="T26" fmla="*/ 68 w 240"/>
                <a:gd name="T27" fmla="*/ 134 h 162"/>
                <a:gd name="T28" fmla="*/ 69 w 240"/>
                <a:gd name="T29" fmla="*/ 133 h 162"/>
                <a:gd name="T30" fmla="*/ 92 w 240"/>
                <a:gd name="T31" fmla="*/ 143 h 162"/>
                <a:gd name="T32" fmla="*/ 132 w 240"/>
                <a:gd name="T33" fmla="*/ 155 h 162"/>
                <a:gd name="T34" fmla="*/ 197 w 240"/>
                <a:gd name="T35" fmla="*/ 160 h 162"/>
                <a:gd name="T36" fmla="*/ 238 w 240"/>
                <a:gd name="T37" fmla="*/ 134 h 162"/>
                <a:gd name="T38" fmla="*/ 214 w 240"/>
                <a:gd name="T39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422304" y="-10825"/>
              <a:ext cx="452438" cy="327025"/>
            </a:xfrm>
            <a:custGeom>
              <a:avLst/>
              <a:gdLst>
                <a:gd name="T0" fmla="*/ 160 w 165"/>
                <a:gd name="T1" fmla="*/ 91 h 119"/>
                <a:gd name="T2" fmla="*/ 140 w 165"/>
                <a:gd name="T3" fmla="*/ 86 h 119"/>
                <a:gd name="T4" fmla="*/ 124 w 165"/>
                <a:gd name="T5" fmla="*/ 66 h 119"/>
                <a:gd name="T6" fmla="*/ 102 w 165"/>
                <a:gd name="T7" fmla="*/ 44 h 119"/>
                <a:gd name="T8" fmla="*/ 66 w 165"/>
                <a:gd name="T9" fmla="*/ 29 h 119"/>
                <a:gd name="T10" fmla="*/ 38 w 165"/>
                <a:gd name="T11" fmla="*/ 16 h 119"/>
                <a:gd name="T12" fmla="*/ 14 w 165"/>
                <a:gd name="T13" fmla="*/ 2 h 119"/>
                <a:gd name="T14" fmla="*/ 1 w 165"/>
                <a:gd name="T15" fmla="*/ 23 h 119"/>
                <a:gd name="T16" fmla="*/ 47 w 165"/>
                <a:gd name="T17" fmla="*/ 96 h 119"/>
                <a:gd name="T18" fmla="*/ 48 w 165"/>
                <a:gd name="T19" fmla="*/ 98 h 119"/>
                <a:gd name="T20" fmla="*/ 147 w 165"/>
                <a:gd name="T21" fmla="*/ 110 h 119"/>
                <a:gd name="T22" fmla="*/ 160 w 165"/>
                <a:gd name="T23" fmla="*/ 9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287367" y="79662"/>
              <a:ext cx="441325" cy="387350"/>
            </a:xfrm>
            <a:custGeom>
              <a:avLst/>
              <a:gdLst>
                <a:gd name="T0" fmla="*/ 157 w 161"/>
                <a:gd name="T1" fmla="*/ 50 h 141"/>
                <a:gd name="T2" fmla="*/ 141 w 161"/>
                <a:gd name="T3" fmla="*/ 46 h 141"/>
                <a:gd name="T4" fmla="*/ 135 w 161"/>
                <a:gd name="T5" fmla="*/ 31 h 141"/>
                <a:gd name="T6" fmla="*/ 119 w 161"/>
                <a:gd name="T7" fmla="*/ 32 h 141"/>
                <a:gd name="T8" fmla="*/ 110 w 161"/>
                <a:gd name="T9" fmla="*/ 16 h 141"/>
                <a:gd name="T10" fmla="*/ 95 w 161"/>
                <a:gd name="T11" fmla="*/ 18 h 141"/>
                <a:gd name="T12" fmla="*/ 95 w 161"/>
                <a:gd name="T13" fmla="*/ 17 h 141"/>
                <a:gd name="T14" fmla="*/ 64 w 161"/>
                <a:gd name="T15" fmla="*/ 8 h 141"/>
                <a:gd name="T16" fmla="*/ 63 w 161"/>
                <a:gd name="T17" fmla="*/ 9 h 141"/>
                <a:gd name="T18" fmla="*/ 94 w 161"/>
                <a:gd name="T19" fmla="*/ 63 h 141"/>
                <a:gd name="T20" fmla="*/ 13 w 161"/>
                <a:gd name="T21" fmla="*/ 129 h 141"/>
                <a:gd name="T22" fmla="*/ 0 w 161"/>
                <a:gd name="T23" fmla="*/ 138 h 141"/>
                <a:gd name="T24" fmla="*/ 3 w 161"/>
                <a:gd name="T25" fmla="*/ 141 h 141"/>
                <a:gd name="T26" fmla="*/ 26 w 161"/>
                <a:gd name="T27" fmla="*/ 125 h 141"/>
                <a:gd name="T28" fmla="*/ 96 w 161"/>
                <a:gd name="T29" fmla="*/ 65 h 141"/>
                <a:gd name="T30" fmla="*/ 157 w 161"/>
                <a:gd name="T31" fmla="*/ 65 h 141"/>
                <a:gd name="T32" fmla="*/ 157 w 161"/>
                <a:gd name="T33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150842" y="470187"/>
              <a:ext cx="227013" cy="528638"/>
            </a:xfrm>
            <a:custGeom>
              <a:avLst/>
              <a:gdLst>
                <a:gd name="T0" fmla="*/ 49 w 83"/>
                <a:gd name="T1" fmla="*/ 152 h 192"/>
                <a:gd name="T2" fmla="*/ 50 w 83"/>
                <a:gd name="T3" fmla="*/ 113 h 192"/>
                <a:gd name="T4" fmla="*/ 45 w 83"/>
                <a:gd name="T5" fmla="*/ 65 h 192"/>
                <a:gd name="T6" fmla="*/ 1 w 83"/>
                <a:gd name="T7" fmla="*/ 0 h 192"/>
                <a:gd name="T8" fmla="*/ 0 w 83"/>
                <a:gd name="T9" fmla="*/ 1 h 192"/>
                <a:gd name="T10" fmla="*/ 42 w 83"/>
                <a:gd name="T11" fmla="*/ 71 h 192"/>
                <a:gd name="T12" fmla="*/ 46 w 83"/>
                <a:gd name="T13" fmla="*/ 116 h 192"/>
                <a:gd name="T14" fmla="*/ 45 w 83"/>
                <a:gd name="T15" fmla="*/ 153 h 192"/>
                <a:gd name="T16" fmla="*/ 18 w 83"/>
                <a:gd name="T17" fmla="*/ 181 h 192"/>
                <a:gd name="T18" fmla="*/ 21 w 83"/>
                <a:gd name="T19" fmla="*/ 184 h 192"/>
                <a:gd name="T20" fmla="*/ 34 w 83"/>
                <a:gd name="T21" fmla="*/ 177 h 192"/>
                <a:gd name="T22" fmla="*/ 41 w 83"/>
                <a:gd name="T23" fmla="*/ 187 h 192"/>
                <a:gd name="T24" fmla="*/ 45 w 83"/>
                <a:gd name="T25" fmla="*/ 187 h 192"/>
                <a:gd name="T26" fmla="*/ 49 w 83"/>
                <a:gd name="T27" fmla="*/ 181 h 192"/>
                <a:gd name="T28" fmla="*/ 54 w 83"/>
                <a:gd name="T29" fmla="*/ 187 h 192"/>
                <a:gd name="T30" fmla="*/ 58 w 83"/>
                <a:gd name="T31" fmla="*/ 187 h 192"/>
                <a:gd name="T32" fmla="*/ 61 w 83"/>
                <a:gd name="T33" fmla="*/ 180 h 192"/>
                <a:gd name="T34" fmla="*/ 78 w 83"/>
                <a:gd name="T35" fmla="*/ 182 h 192"/>
                <a:gd name="T36" fmla="*/ 49 w 83"/>
                <a:gd name="T37" fmla="*/ 15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446117" y="443200"/>
              <a:ext cx="241300" cy="485775"/>
            </a:xfrm>
            <a:custGeom>
              <a:avLst/>
              <a:gdLst>
                <a:gd name="T0" fmla="*/ 60 w 88"/>
                <a:gd name="T1" fmla="*/ 136 h 177"/>
                <a:gd name="T2" fmla="*/ 59 w 88"/>
                <a:gd name="T3" fmla="*/ 136 h 177"/>
                <a:gd name="T4" fmla="*/ 56 w 88"/>
                <a:gd name="T5" fmla="*/ 102 h 177"/>
                <a:gd name="T6" fmla="*/ 48 w 88"/>
                <a:gd name="T7" fmla="*/ 57 h 177"/>
                <a:gd name="T8" fmla="*/ 1 w 88"/>
                <a:gd name="T9" fmla="*/ 0 h 177"/>
                <a:gd name="T10" fmla="*/ 1 w 88"/>
                <a:gd name="T11" fmla="*/ 2 h 177"/>
                <a:gd name="T12" fmla="*/ 47 w 88"/>
                <a:gd name="T13" fmla="*/ 65 h 177"/>
                <a:gd name="T14" fmla="*/ 53 w 88"/>
                <a:gd name="T15" fmla="*/ 107 h 177"/>
                <a:gd name="T16" fmla="*/ 55 w 88"/>
                <a:gd name="T17" fmla="*/ 136 h 177"/>
                <a:gd name="T18" fmla="*/ 53 w 88"/>
                <a:gd name="T19" fmla="*/ 168 h 177"/>
                <a:gd name="T20" fmla="*/ 59 w 88"/>
                <a:gd name="T21" fmla="*/ 177 h 177"/>
                <a:gd name="T22" fmla="*/ 72 w 88"/>
                <a:gd name="T23" fmla="*/ 174 h 177"/>
                <a:gd name="T24" fmla="*/ 60 w 88"/>
                <a:gd name="T25" fmla="*/ 13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408017" y="519400"/>
              <a:ext cx="166688" cy="382588"/>
            </a:xfrm>
            <a:custGeom>
              <a:avLst/>
              <a:gdLst>
                <a:gd name="T0" fmla="*/ 48 w 61"/>
                <a:gd name="T1" fmla="*/ 3 h 139"/>
                <a:gd name="T2" fmla="*/ 49 w 61"/>
                <a:gd name="T3" fmla="*/ 1 h 139"/>
                <a:gd name="T4" fmla="*/ 48 w 61"/>
                <a:gd name="T5" fmla="*/ 1 h 139"/>
                <a:gd name="T6" fmla="*/ 47 w 61"/>
                <a:gd name="T7" fmla="*/ 3 h 139"/>
                <a:gd name="T8" fmla="*/ 47 w 61"/>
                <a:gd name="T9" fmla="*/ 3 h 139"/>
                <a:gd name="T10" fmla="*/ 4 w 61"/>
                <a:gd name="T11" fmla="*/ 138 h 139"/>
                <a:gd name="T12" fmla="*/ 6 w 61"/>
                <a:gd name="T13" fmla="*/ 139 h 139"/>
                <a:gd name="T14" fmla="*/ 7 w 61"/>
                <a:gd name="T15" fmla="*/ 139 h 139"/>
                <a:gd name="T16" fmla="*/ 50 w 61"/>
                <a:gd name="T17" fmla="*/ 79 h 139"/>
                <a:gd name="T18" fmla="*/ 48 w 61"/>
                <a:gd name="T1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773142" y="474950"/>
              <a:ext cx="112713" cy="400050"/>
            </a:xfrm>
            <a:custGeom>
              <a:avLst/>
              <a:gdLst>
                <a:gd name="T0" fmla="*/ 36 w 41"/>
                <a:gd name="T1" fmla="*/ 61 h 145"/>
                <a:gd name="T2" fmla="*/ 1 w 41"/>
                <a:gd name="T3" fmla="*/ 0 h 145"/>
                <a:gd name="T4" fmla="*/ 0 w 41"/>
                <a:gd name="T5" fmla="*/ 0 h 145"/>
                <a:gd name="T6" fmla="*/ 34 w 41"/>
                <a:gd name="T7" fmla="*/ 68 h 145"/>
                <a:gd name="T8" fmla="*/ 37 w 41"/>
                <a:gd name="T9" fmla="*/ 143 h 145"/>
                <a:gd name="T10" fmla="*/ 40 w 41"/>
                <a:gd name="T11" fmla="*/ 143 h 145"/>
                <a:gd name="T12" fmla="*/ 36 w 41"/>
                <a:gd name="T13" fmla="*/ 6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765204" y="852775"/>
              <a:ext cx="223838" cy="219075"/>
            </a:xfrm>
            <a:custGeom>
              <a:avLst/>
              <a:gdLst>
                <a:gd name="T0" fmla="*/ 44 w 82"/>
                <a:gd name="T1" fmla="*/ 2 h 80"/>
                <a:gd name="T2" fmla="*/ 43 w 82"/>
                <a:gd name="T3" fmla="*/ 1 h 80"/>
                <a:gd name="T4" fmla="*/ 40 w 82"/>
                <a:gd name="T5" fmla="*/ 3 h 80"/>
                <a:gd name="T6" fmla="*/ 0 w 82"/>
                <a:gd name="T7" fmla="*/ 55 h 80"/>
                <a:gd name="T8" fmla="*/ 7 w 82"/>
                <a:gd name="T9" fmla="*/ 68 h 80"/>
                <a:gd name="T10" fmla="*/ 22 w 82"/>
                <a:gd name="T11" fmla="*/ 59 h 80"/>
                <a:gd name="T12" fmla="*/ 29 w 82"/>
                <a:gd name="T13" fmla="*/ 79 h 80"/>
                <a:gd name="T14" fmla="*/ 31 w 82"/>
                <a:gd name="T15" fmla="*/ 79 h 80"/>
                <a:gd name="T16" fmla="*/ 45 w 82"/>
                <a:gd name="T17" fmla="*/ 63 h 80"/>
                <a:gd name="T18" fmla="*/ 56 w 82"/>
                <a:gd name="T19" fmla="*/ 76 h 80"/>
                <a:gd name="T20" fmla="*/ 70 w 82"/>
                <a:gd name="T21" fmla="*/ 66 h 80"/>
                <a:gd name="T22" fmla="*/ 44 w 82"/>
                <a:gd name="T23" fmla="*/ 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-33308" y="470187"/>
              <a:ext cx="173038" cy="382588"/>
            </a:xfrm>
            <a:custGeom>
              <a:avLst/>
              <a:gdLst>
                <a:gd name="T0" fmla="*/ 61 w 63"/>
                <a:gd name="T1" fmla="*/ 135 h 139"/>
                <a:gd name="T2" fmla="*/ 3 w 63"/>
                <a:gd name="T3" fmla="*/ 6 h 139"/>
                <a:gd name="T4" fmla="*/ 3 w 63"/>
                <a:gd name="T5" fmla="*/ 7 h 139"/>
                <a:gd name="T6" fmla="*/ 2 w 63"/>
                <a:gd name="T7" fmla="*/ 8 h 139"/>
                <a:gd name="T8" fmla="*/ 58 w 63"/>
                <a:gd name="T9" fmla="*/ 137 h 139"/>
                <a:gd name="T10" fmla="*/ 58 w 63"/>
                <a:gd name="T11" fmla="*/ 137 h 139"/>
                <a:gd name="T12" fmla="*/ 61 w 63"/>
                <a:gd name="T13" fmla="*/ 137 h 139"/>
                <a:gd name="T14" fmla="*/ 61 w 63"/>
                <a:gd name="T15" fmla="*/ 136 h 139"/>
                <a:gd name="T16" fmla="*/ 61 w 63"/>
                <a:gd name="T17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920779" y="41562"/>
              <a:ext cx="954088" cy="541338"/>
            </a:xfrm>
            <a:custGeom>
              <a:avLst/>
              <a:gdLst>
                <a:gd name="T0" fmla="*/ 323 w 348"/>
                <a:gd name="T1" fmla="*/ 51 h 197"/>
                <a:gd name="T2" fmla="*/ 323 w 348"/>
                <a:gd name="T3" fmla="*/ 52 h 197"/>
                <a:gd name="T4" fmla="*/ 289 w 348"/>
                <a:gd name="T5" fmla="*/ 55 h 197"/>
                <a:gd name="T6" fmla="*/ 327 w 348"/>
                <a:gd name="T7" fmla="*/ 27 h 197"/>
                <a:gd name="T8" fmla="*/ 318 w 348"/>
                <a:gd name="T9" fmla="*/ 5 h 197"/>
                <a:gd name="T10" fmla="*/ 314 w 348"/>
                <a:gd name="T11" fmla="*/ 15 h 197"/>
                <a:gd name="T12" fmla="*/ 257 w 348"/>
                <a:gd name="T13" fmla="*/ 71 h 197"/>
                <a:gd name="T14" fmla="*/ 276 w 348"/>
                <a:gd name="T15" fmla="*/ 25 h 197"/>
                <a:gd name="T16" fmla="*/ 249 w 348"/>
                <a:gd name="T17" fmla="*/ 25 h 197"/>
                <a:gd name="T18" fmla="*/ 261 w 348"/>
                <a:gd name="T19" fmla="*/ 36 h 197"/>
                <a:gd name="T20" fmla="*/ 255 w 348"/>
                <a:gd name="T21" fmla="*/ 73 h 197"/>
                <a:gd name="T22" fmla="*/ 178 w 348"/>
                <a:gd name="T23" fmla="*/ 117 h 197"/>
                <a:gd name="T24" fmla="*/ 218 w 348"/>
                <a:gd name="T25" fmla="*/ 64 h 197"/>
                <a:gd name="T26" fmla="*/ 200 w 348"/>
                <a:gd name="T27" fmla="*/ 44 h 197"/>
                <a:gd name="T28" fmla="*/ 200 w 348"/>
                <a:gd name="T29" fmla="*/ 61 h 197"/>
                <a:gd name="T30" fmla="*/ 175 w 348"/>
                <a:gd name="T31" fmla="*/ 118 h 197"/>
                <a:gd name="T32" fmla="*/ 95 w 348"/>
                <a:gd name="T33" fmla="*/ 152 h 197"/>
                <a:gd name="T34" fmla="*/ 156 w 348"/>
                <a:gd name="T35" fmla="*/ 103 h 197"/>
                <a:gd name="T36" fmla="*/ 136 w 348"/>
                <a:gd name="T37" fmla="*/ 87 h 197"/>
                <a:gd name="T38" fmla="*/ 134 w 348"/>
                <a:gd name="T39" fmla="*/ 102 h 197"/>
                <a:gd name="T40" fmla="*/ 50 w 348"/>
                <a:gd name="T41" fmla="*/ 168 h 197"/>
                <a:gd name="T42" fmla="*/ 38 w 348"/>
                <a:gd name="T43" fmla="*/ 154 h 197"/>
                <a:gd name="T44" fmla="*/ 61 w 348"/>
                <a:gd name="T45" fmla="*/ 134 h 197"/>
                <a:gd name="T46" fmla="*/ 43 w 348"/>
                <a:gd name="T47" fmla="*/ 115 h 197"/>
                <a:gd name="T48" fmla="*/ 46 w 348"/>
                <a:gd name="T49" fmla="*/ 134 h 197"/>
                <a:gd name="T50" fmla="*/ 0 w 348"/>
                <a:gd name="T51" fmla="*/ 181 h 197"/>
                <a:gd name="T52" fmla="*/ 44 w 348"/>
                <a:gd name="T53" fmla="*/ 174 h 197"/>
                <a:gd name="T54" fmla="*/ 104 w 348"/>
                <a:gd name="T55" fmla="*/ 181 h 197"/>
                <a:gd name="T56" fmla="*/ 121 w 348"/>
                <a:gd name="T57" fmla="*/ 196 h 197"/>
                <a:gd name="T58" fmla="*/ 112 w 348"/>
                <a:gd name="T59" fmla="*/ 169 h 197"/>
                <a:gd name="T60" fmla="*/ 106 w 348"/>
                <a:gd name="T61" fmla="*/ 177 h 197"/>
                <a:gd name="T62" fmla="*/ 58 w 348"/>
                <a:gd name="T63" fmla="*/ 170 h 197"/>
                <a:gd name="T64" fmla="*/ 143 w 348"/>
                <a:gd name="T65" fmla="*/ 138 h 197"/>
                <a:gd name="T66" fmla="*/ 188 w 348"/>
                <a:gd name="T67" fmla="*/ 170 h 197"/>
                <a:gd name="T68" fmla="*/ 203 w 348"/>
                <a:gd name="T69" fmla="*/ 179 h 197"/>
                <a:gd name="T70" fmla="*/ 198 w 348"/>
                <a:gd name="T71" fmla="*/ 154 h 197"/>
                <a:gd name="T72" fmla="*/ 145 w 348"/>
                <a:gd name="T73" fmla="*/ 137 h 197"/>
                <a:gd name="T74" fmla="*/ 221 w 348"/>
                <a:gd name="T75" fmla="*/ 100 h 197"/>
                <a:gd name="T76" fmla="*/ 256 w 348"/>
                <a:gd name="T77" fmla="*/ 123 h 197"/>
                <a:gd name="T78" fmla="*/ 277 w 348"/>
                <a:gd name="T79" fmla="*/ 113 h 197"/>
                <a:gd name="T80" fmla="*/ 267 w 348"/>
                <a:gd name="T81" fmla="*/ 107 h 197"/>
                <a:gd name="T82" fmla="*/ 262 w 348"/>
                <a:gd name="T83" fmla="*/ 108 h 197"/>
                <a:gd name="T84" fmla="*/ 259 w 348"/>
                <a:gd name="T85" fmla="*/ 111 h 197"/>
                <a:gd name="T86" fmla="*/ 288 w 348"/>
                <a:gd name="T87" fmla="*/ 57 h 197"/>
                <a:gd name="T88" fmla="*/ 324 w 348"/>
                <a:gd name="T89" fmla="*/ 57 h 197"/>
                <a:gd name="T90" fmla="*/ 347 w 348"/>
                <a:gd name="T91" fmla="*/ 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1192242" y="286037"/>
              <a:ext cx="1027113" cy="657225"/>
            </a:xfrm>
            <a:custGeom>
              <a:avLst/>
              <a:gdLst>
                <a:gd name="T0" fmla="*/ 372 w 375"/>
                <a:gd name="T1" fmla="*/ 33 h 239"/>
                <a:gd name="T2" fmla="*/ 331 w 375"/>
                <a:gd name="T3" fmla="*/ 50 h 239"/>
                <a:gd name="T4" fmla="*/ 291 w 375"/>
                <a:gd name="T5" fmla="*/ 64 h 239"/>
                <a:gd name="T6" fmla="*/ 235 w 375"/>
                <a:gd name="T7" fmla="*/ 113 h 239"/>
                <a:gd name="T8" fmla="*/ 211 w 375"/>
                <a:gd name="T9" fmla="*/ 121 h 239"/>
                <a:gd name="T10" fmla="*/ 137 w 375"/>
                <a:gd name="T11" fmla="*/ 138 h 239"/>
                <a:gd name="T12" fmla="*/ 162 w 375"/>
                <a:gd name="T13" fmla="*/ 117 h 239"/>
                <a:gd name="T14" fmla="*/ 171 w 375"/>
                <a:gd name="T15" fmla="*/ 108 h 239"/>
                <a:gd name="T16" fmla="*/ 241 w 375"/>
                <a:gd name="T17" fmla="*/ 5 h 239"/>
                <a:gd name="T18" fmla="*/ 243 w 375"/>
                <a:gd name="T19" fmla="*/ 3 h 239"/>
                <a:gd name="T20" fmla="*/ 241 w 375"/>
                <a:gd name="T21" fmla="*/ 1 h 239"/>
                <a:gd name="T22" fmla="*/ 218 w 375"/>
                <a:gd name="T23" fmla="*/ 26 h 239"/>
                <a:gd name="T24" fmla="*/ 191 w 375"/>
                <a:gd name="T25" fmla="*/ 51 h 239"/>
                <a:gd name="T26" fmla="*/ 167 w 375"/>
                <a:gd name="T27" fmla="*/ 106 h 239"/>
                <a:gd name="T28" fmla="*/ 167 w 375"/>
                <a:gd name="T29" fmla="*/ 106 h 239"/>
                <a:gd name="T30" fmla="*/ 162 w 375"/>
                <a:gd name="T31" fmla="*/ 112 h 239"/>
                <a:gd name="T32" fmla="*/ 131 w 375"/>
                <a:gd name="T33" fmla="*/ 139 h 239"/>
                <a:gd name="T34" fmla="*/ 90 w 375"/>
                <a:gd name="T35" fmla="*/ 146 h 239"/>
                <a:gd name="T36" fmla="*/ 90 w 375"/>
                <a:gd name="T37" fmla="*/ 146 h 239"/>
                <a:gd name="T38" fmla="*/ 89 w 375"/>
                <a:gd name="T39" fmla="*/ 146 h 239"/>
                <a:gd name="T40" fmla="*/ 67 w 375"/>
                <a:gd name="T41" fmla="*/ 149 h 239"/>
                <a:gd name="T42" fmla="*/ 1 w 375"/>
                <a:gd name="T43" fmla="*/ 148 h 239"/>
                <a:gd name="T44" fmla="*/ 1 w 375"/>
                <a:gd name="T45" fmla="*/ 149 h 239"/>
                <a:gd name="T46" fmla="*/ 58 w 375"/>
                <a:gd name="T47" fmla="*/ 154 h 239"/>
                <a:gd name="T48" fmla="*/ 90 w 375"/>
                <a:gd name="T49" fmla="*/ 150 h 239"/>
                <a:gd name="T50" fmla="*/ 144 w 375"/>
                <a:gd name="T51" fmla="*/ 186 h 239"/>
                <a:gd name="T52" fmla="*/ 193 w 375"/>
                <a:gd name="T53" fmla="*/ 202 h 239"/>
                <a:gd name="T54" fmla="*/ 296 w 375"/>
                <a:gd name="T55" fmla="*/ 185 h 239"/>
                <a:gd name="T56" fmla="*/ 296 w 375"/>
                <a:gd name="T57" fmla="*/ 184 h 239"/>
                <a:gd name="T58" fmla="*/ 297 w 375"/>
                <a:gd name="T59" fmla="*/ 184 h 239"/>
                <a:gd name="T60" fmla="*/ 297 w 375"/>
                <a:gd name="T61" fmla="*/ 181 h 239"/>
                <a:gd name="T62" fmla="*/ 192 w 375"/>
                <a:gd name="T63" fmla="*/ 197 h 239"/>
                <a:gd name="T64" fmla="*/ 192 w 375"/>
                <a:gd name="T65" fmla="*/ 198 h 239"/>
                <a:gd name="T66" fmla="*/ 150 w 375"/>
                <a:gd name="T67" fmla="*/ 185 h 239"/>
                <a:gd name="T68" fmla="*/ 92 w 375"/>
                <a:gd name="T69" fmla="*/ 149 h 239"/>
                <a:gd name="T70" fmla="*/ 127 w 375"/>
                <a:gd name="T71" fmla="*/ 144 h 239"/>
                <a:gd name="T72" fmla="*/ 235 w 375"/>
                <a:gd name="T73" fmla="*/ 119 h 239"/>
                <a:gd name="T74" fmla="*/ 235 w 375"/>
                <a:gd name="T75" fmla="*/ 119 h 239"/>
                <a:gd name="T76" fmla="*/ 313 w 375"/>
                <a:gd name="T77" fmla="*/ 123 h 239"/>
                <a:gd name="T78" fmla="*/ 350 w 375"/>
                <a:gd name="T79" fmla="*/ 87 h 239"/>
                <a:gd name="T80" fmla="*/ 372 w 375"/>
                <a:gd name="T81" fmla="*/ 36 h 239"/>
                <a:gd name="T82" fmla="*/ 374 w 375"/>
                <a:gd name="T83" fmla="*/ 35 h 239"/>
                <a:gd name="T84" fmla="*/ 372 w 375"/>
                <a:gd name="T85" fmla="*/ 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1614517" y="962313"/>
              <a:ext cx="241300" cy="544513"/>
            </a:xfrm>
            <a:custGeom>
              <a:avLst/>
              <a:gdLst>
                <a:gd name="T0" fmla="*/ 87 w 88"/>
                <a:gd name="T1" fmla="*/ 183 h 198"/>
                <a:gd name="T2" fmla="*/ 79 w 88"/>
                <a:gd name="T3" fmla="*/ 177 h 198"/>
                <a:gd name="T4" fmla="*/ 68 w 88"/>
                <a:gd name="T5" fmla="*/ 170 h 198"/>
                <a:gd name="T6" fmla="*/ 68 w 88"/>
                <a:gd name="T7" fmla="*/ 170 h 198"/>
                <a:gd name="T8" fmla="*/ 54 w 88"/>
                <a:gd name="T9" fmla="*/ 80 h 198"/>
                <a:gd name="T10" fmla="*/ 33 w 88"/>
                <a:gd name="T11" fmla="*/ 29 h 198"/>
                <a:gd name="T12" fmla="*/ 1 w 88"/>
                <a:gd name="T13" fmla="*/ 0 h 198"/>
                <a:gd name="T14" fmla="*/ 0 w 88"/>
                <a:gd name="T15" fmla="*/ 1 h 198"/>
                <a:gd name="T16" fmla="*/ 32 w 88"/>
                <a:gd name="T17" fmla="*/ 35 h 198"/>
                <a:gd name="T18" fmla="*/ 51 w 88"/>
                <a:gd name="T19" fmla="*/ 86 h 198"/>
                <a:gd name="T20" fmla="*/ 63 w 88"/>
                <a:gd name="T21" fmla="*/ 171 h 198"/>
                <a:gd name="T22" fmla="*/ 49 w 88"/>
                <a:gd name="T23" fmla="*/ 187 h 198"/>
                <a:gd name="T24" fmla="*/ 49 w 88"/>
                <a:gd name="T25" fmla="*/ 190 h 198"/>
                <a:gd name="T26" fmla="*/ 70 w 88"/>
                <a:gd name="T27" fmla="*/ 197 h 198"/>
                <a:gd name="T28" fmla="*/ 86 w 88"/>
                <a:gd name="T29" fmla="*/ 186 h 198"/>
                <a:gd name="T30" fmla="*/ 87 w 88"/>
                <a:gd name="T31" fmla="*/ 18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1890742" y="1086138"/>
              <a:ext cx="417513" cy="446088"/>
            </a:xfrm>
            <a:custGeom>
              <a:avLst/>
              <a:gdLst>
                <a:gd name="T0" fmla="*/ 142 w 152"/>
                <a:gd name="T1" fmla="*/ 103 h 162"/>
                <a:gd name="T2" fmla="*/ 129 w 152"/>
                <a:gd name="T3" fmla="*/ 105 h 162"/>
                <a:gd name="T4" fmla="*/ 88 w 152"/>
                <a:gd name="T5" fmla="*/ 89 h 162"/>
                <a:gd name="T6" fmla="*/ 88 w 152"/>
                <a:gd name="T7" fmla="*/ 89 h 162"/>
                <a:gd name="T8" fmla="*/ 60 w 152"/>
                <a:gd name="T9" fmla="*/ 45 h 162"/>
                <a:gd name="T10" fmla="*/ 102 w 152"/>
                <a:gd name="T11" fmla="*/ 55 h 162"/>
                <a:gd name="T12" fmla="*/ 101 w 152"/>
                <a:gd name="T13" fmla="*/ 63 h 162"/>
                <a:gd name="T14" fmla="*/ 120 w 152"/>
                <a:gd name="T15" fmla="*/ 69 h 162"/>
                <a:gd name="T16" fmla="*/ 125 w 152"/>
                <a:gd name="T17" fmla="*/ 49 h 162"/>
                <a:gd name="T18" fmla="*/ 106 w 152"/>
                <a:gd name="T19" fmla="*/ 45 h 162"/>
                <a:gd name="T20" fmla="*/ 106 w 152"/>
                <a:gd name="T21" fmla="*/ 46 h 162"/>
                <a:gd name="T22" fmla="*/ 103 w 152"/>
                <a:gd name="T23" fmla="*/ 51 h 162"/>
                <a:gd name="T24" fmla="*/ 82 w 152"/>
                <a:gd name="T25" fmla="*/ 49 h 162"/>
                <a:gd name="T26" fmla="*/ 56 w 152"/>
                <a:gd name="T27" fmla="*/ 39 h 162"/>
                <a:gd name="T28" fmla="*/ 20 w 152"/>
                <a:gd name="T29" fmla="*/ 1 h 162"/>
                <a:gd name="T30" fmla="*/ 19 w 152"/>
                <a:gd name="T31" fmla="*/ 2 h 162"/>
                <a:gd name="T32" fmla="*/ 36 w 152"/>
                <a:gd name="T33" fmla="*/ 22 h 162"/>
                <a:gd name="T34" fmla="*/ 19 w 152"/>
                <a:gd name="T35" fmla="*/ 77 h 162"/>
                <a:gd name="T36" fmla="*/ 5 w 152"/>
                <a:gd name="T37" fmla="*/ 78 h 162"/>
                <a:gd name="T38" fmla="*/ 6 w 152"/>
                <a:gd name="T39" fmla="*/ 96 h 162"/>
                <a:gd name="T40" fmla="*/ 20 w 152"/>
                <a:gd name="T41" fmla="*/ 96 h 162"/>
                <a:gd name="T42" fmla="*/ 22 w 152"/>
                <a:gd name="T43" fmla="*/ 80 h 162"/>
                <a:gd name="T44" fmla="*/ 38 w 152"/>
                <a:gd name="T45" fmla="*/ 24 h 162"/>
                <a:gd name="T46" fmla="*/ 70 w 152"/>
                <a:gd name="T47" fmla="*/ 66 h 162"/>
                <a:gd name="T48" fmla="*/ 54 w 152"/>
                <a:gd name="T49" fmla="*/ 115 h 162"/>
                <a:gd name="T50" fmla="*/ 52 w 152"/>
                <a:gd name="T51" fmla="*/ 114 h 162"/>
                <a:gd name="T52" fmla="*/ 50 w 152"/>
                <a:gd name="T53" fmla="*/ 115 h 162"/>
                <a:gd name="T54" fmla="*/ 37 w 152"/>
                <a:gd name="T55" fmla="*/ 118 h 162"/>
                <a:gd name="T56" fmla="*/ 41 w 152"/>
                <a:gd name="T57" fmla="*/ 135 h 162"/>
                <a:gd name="T58" fmla="*/ 57 w 152"/>
                <a:gd name="T59" fmla="*/ 132 h 162"/>
                <a:gd name="T60" fmla="*/ 56 w 152"/>
                <a:gd name="T61" fmla="*/ 118 h 162"/>
                <a:gd name="T62" fmla="*/ 72 w 152"/>
                <a:gd name="T63" fmla="*/ 69 h 162"/>
                <a:gd name="T64" fmla="*/ 94 w 152"/>
                <a:gd name="T65" fmla="*/ 115 h 162"/>
                <a:gd name="T66" fmla="*/ 85 w 152"/>
                <a:gd name="T67" fmla="*/ 136 h 162"/>
                <a:gd name="T68" fmla="*/ 84 w 152"/>
                <a:gd name="T69" fmla="*/ 135 h 162"/>
                <a:gd name="T70" fmla="*/ 72 w 152"/>
                <a:gd name="T71" fmla="*/ 144 h 162"/>
                <a:gd name="T72" fmla="*/ 79 w 152"/>
                <a:gd name="T73" fmla="*/ 157 h 162"/>
                <a:gd name="T74" fmla="*/ 89 w 152"/>
                <a:gd name="T75" fmla="*/ 150 h 162"/>
                <a:gd name="T76" fmla="*/ 87 w 152"/>
                <a:gd name="T77" fmla="*/ 138 h 162"/>
                <a:gd name="T78" fmla="*/ 96 w 152"/>
                <a:gd name="T79" fmla="*/ 118 h 162"/>
                <a:gd name="T80" fmla="*/ 105 w 152"/>
                <a:gd name="T81" fmla="*/ 144 h 162"/>
                <a:gd name="T82" fmla="*/ 104 w 152"/>
                <a:gd name="T83" fmla="*/ 155 h 162"/>
                <a:gd name="T84" fmla="*/ 118 w 152"/>
                <a:gd name="T85" fmla="*/ 158 h 162"/>
                <a:gd name="T86" fmla="*/ 122 w 152"/>
                <a:gd name="T87" fmla="*/ 146 h 162"/>
                <a:gd name="T88" fmla="*/ 108 w 152"/>
                <a:gd name="T89" fmla="*/ 141 h 162"/>
                <a:gd name="T90" fmla="*/ 90 w 152"/>
                <a:gd name="T91" fmla="*/ 94 h 162"/>
                <a:gd name="T92" fmla="*/ 126 w 152"/>
                <a:gd name="T93" fmla="*/ 110 h 162"/>
                <a:gd name="T94" fmla="*/ 125 w 152"/>
                <a:gd name="T95" fmla="*/ 111 h 162"/>
                <a:gd name="T96" fmla="*/ 125 w 152"/>
                <a:gd name="T97" fmla="*/ 112 h 162"/>
                <a:gd name="T98" fmla="*/ 132 w 152"/>
                <a:gd name="T99" fmla="*/ 126 h 162"/>
                <a:gd name="T100" fmla="*/ 151 w 152"/>
                <a:gd name="T101" fmla="*/ 117 h 162"/>
                <a:gd name="T102" fmla="*/ 142 w 152"/>
                <a:gd name="T103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1868517" y="538450"/>
              <a:ext cx="655638" cy="533400"/>
            </a:xfrm>
            <a:custGeom>
              <a:avLst/>
              <a:gdLst>
                <a:gd name="T0" fmla="*/ 237 w 239"/>
                <a:gd name="T1" fmla="*/ 42 h 194"/>
                <a:gd name="T2" fmla="*/ 188 w 239"/>
                <a:gd name="T3" fmla="*/ 43 h 194"/>
                <a:gd name="T4" fmla="*/ 153 w 239"/>
                <a:gd name="T5" fmla="*/ 64 h 194"/>
                <a:gd name="T6" fmla="*/ 140 w 239"/>
                <a:gd name="T7" fmla="*/ 1 h 194"/>
                <a:gd name="T8" fmla="*/ 137 w 239"/>
                <a:gd name="T9" fmla="*/ 1 h 194"/>
                <a:gd name="T10" fmla="*/ 143 w 239"/>
                <a:gd name="T11" fmla="*/ 79 h 194"/>
                <a:gd name="T12" fmla="*/ 143 w 239"/>
                <a:gd name="T13" fmla="*/ 81 h 194"/>
                <a:gd name="T14" fmla="*/ 142 w 239"/>
                <a:gd name="T15" fmla="*/ 82 h 194"/>
                <a:gd name="T16" fmla="*/ 115 w 239"/>
                <a:gd name="T17" fmla="*/ 115 h 194"/>
                <a:gd name="T18" fmla="*/ 83 w 239"/>
                <a:gd name="T19" fmla="*/ 147 h 194"/>
                <a:gd name="T20" fmla="*/ 1 w 239"/>
                <a:gd name="T21" fmla="*/ 192 h 194"/>
                <a:gd name="T22" fmla="*/ 1 w 239"/>
                <a:gd name="T23" fmla="*/ 194 h 194"/>
                <a:gd name="T24" fmla="*/ 81 w 239"/>
                <a:gd name="T25" fmla="*/ 155 h 194"/>
                <a:gd name="T26" fmla="*/ 116 w 239"/>
                <a:gd name="T27" fmla="*/ 120 h 194"/>
                <a:gd name="T28" fmla="*/ 145 w 239"/>
                <a:gd name="T29" fmla="*/ 83 h 194"/>
                <a:gd name="T30" fmla="*/ 146 w 239"/>
                <a:gd name="T31" fmla="*/ 83 h 194"/>
                <a:gd name="T32" fmla="*/ 146 w 239"/>
                <a:gd name="T33" fmla="*/ 83 h 194"/>
                <a:gd name="T34" fmla="*/ 147 w 239"/>
                <a:gd name="T35" fmla="*/ 81 h 194"/>
                <a:gd name="T36" fmla="*/ 200 w 239"/>
                <a:gd name="T37" fmla="*/ 79 h 194"/>
                <a:gd name="T38" fmla="*/ 239 w 239"/>
                <a:gd name="T39" fmla="*/ 44 h 194"/>
                <a:gd name="T40" fmla="*/ 237 w 239"/>
                <a:gd name="T41" fmla="*/ 4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2449542" y="82837"/>
              <a:ext cx="693738" cy="965200"/>
            </a:xfrm>
            <a:custGeom>
              <a:avLst/>
              <a:gdLst>
                <a:gd name="T0" fmla="*/ 236 w 253"/>
                <a:gd name="T1" fmla="*/ 151 h 351"/>
                <a:gd name="T2" fmla="*/ 169 w 253"/>
                <a:gd name="T3" fmla="*/ 159 h 351"/>
                <a:gd name="T4" fmla="*/ 128 w 253"/>
                <a:gd name="T5" fmla="*/ 189 h 351"/>
                <a:gd name="T6" fmla="*/ 116 w 253"/>
                <a:gd name="T7" fmla="*/ 202 h 351"/>
                <a:gd name="T8" fmla="*/ 128 w 253"/>
                <a:gd name="T9" fmla="*/ 165 h 351"/>
                <a:gd name="T10" fmla="*/ 128 w 253"/>
                <a:gd name="T11" fmla="*/ 165 h 351"/>
                <a:gd name="T12" fmla="*/ 129 w 253"/>
                <a:gd name="T13" fmla="*/ 165 h 351"/>
                <a:gd name="T14" fmla="*/ 130 w 253"/>
                <a:gd name="T15" fmla="*/ 165 h 351"/>
                <a:gd name="T16" fmla="*/ 213 w 253"/>
                <a:gd name="T17" fmla="*/ 62 h 351"/>
                <a:gd name="T18" fmla="*/ 208 w 253"/>
                <a:gd name="T19" fmla="*/ 16 h 351"/>
                <a:gd name="T20" fmla="*/ 167 w 253"/>
                <a:gd name="T21" fmla="*/ 3 h 351"/>
                <a:gd name="T22" fmla="*/ 112 w 253"/>
                <a:gd name="T23" fmla="*/ 72 h 351"/>
                <a:gd name="T24" fmla="*/ 127 w 253"/>
                <a:gd name="T25" fmla="*/ 164 h 351"/>
                <a:gd name="T26" fmla="*/ 126 w 253"/>
                <a:gd name="T27" fmla="*/ 164 h 351"/>
                <a:gd name="T28" fmla="*/ 105 w 253"/>
                <a:gd name="T29" fmla="*/ 213 h 351"/>
                <a:gd name="T30" fmla="*/ 80 w 253"/>
                <a:gd name="T31" fmla="*/ 266 h 351"/>
                <a:gd name="T32" fmla="*/ 1 w 253"/>
                <a:gd name="T33" fmla="*/ 350 h 351"/>
                <a:gd name="T34" fmla="*/ 1 w 253"/>
                <a:gd name="T35" fmla="*/ 351 h 351"/>
                <a:gd name="T36" fmla="*/ 81 w 253"/>
                <a:gd name="T37" fmla="*/ 273 h 351"/>
                <a:gd name="T38" fmla="*/ 107 w 253"/>
                <a:gd name="T39" fmla="*/ 221 h 351"/>
                <a:gd name="T40" fmla="*/ 110 w 253"/>
                <a:gd name="T41" fmla="*/ 214 h 351"/>
                <a:gd name="T42" fmla="*/ 204 w 253"/>
                <a:gd name="T43" fmla="*/ 221 h 351"/>
                <a:gd name="T44" fmla="*/ 236 w 253"/>
                <a:gd name="T45" fmla="*/ 1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2527329" y="1141700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0" name="Freeform 33"/>
            <p:cNvSpPr/>
            <p:nvPr/>
          </p:nvSpPr>
          <p:spPr bwMode="auto">
            <a:xfrm>
              <a:off x="2362229" y="1071850"/>
              <a:ext cx="573088" cy="442913"/>
            </a:xfrm>
            <a:custGeom>
              <a:avLst/>
              <a:gdLst>
                <a:gd name="T0" fmla="*/ 186 w 209"/>
                <a:gd name="T1" fmla="*/ 57 h 161"/>
                <a:gd name="T2" fmla="*/ 162 w 209"/>
                <a:gd name="T3" fmla="*/ 69 h 161"/>
                <a:gd name="T4" fmla="*/ 144 w 209"/>
                <a:gd name="T5" fmla="*/ 86 h 161"/>
                <a:gd name="T6" fmla="*/ 82 w 209"/>
                <a:gd name="T7" fmla="*/ 35 h 161"/>
                <a:gd name="T8" fmla="*/ 2 w 209"/>
                <a:gd name="T9" fmla="*/ 0 h 161"/>
                <a:gd name="T10" fmla="*/ 1 w 209"/>
                <a:gd name="T11" fmla="*/ 2 h 161"/>
                <a:gd name="T12" fmla="*/ 29 w 209"/>
                <a:gd name="T13" fmla="*/ 17 h 161"/>
                <a:gd name="T14" fmla="*/ 71 w 209"/>
                <a:gd name="T15" fmla="*/ 34 h 161"/>
                <a:gd name="T16" fmla="*/ 110 w 209"/>
                <a:gd name="T17" fmla="*/ 59 h 161"/>
                <a:gd name="T18" fmla="*/ 142 w 209"/>
                <a:gd name="T19" fmla="*/ 89 h 161"/>
                <a:gd name="T20" fmla="*/ 142 w 209"/>
                <a:gd name="T21" fmla="*/ 89 h 161"/>
                <a:gd name="T22" fmla="*/ 141 w 209"/>
                <a:gd name="T23" fmla="*/ 91 h 161"/>
                <a:gd name="T24" fmla="*/ 140 w 209"/>
                <a:gd name="T25" fmla="*/ 148 h 161"/>
                <a:gd name="T26" fmla="*/ 166 w 209"/>
                <a:gd name="T27" fmla="*/ 131 h 161"/>
                <a:gd name="T28" fmla="*/ 187 w 209"/>
                <a:gd name="T29" fmla="*/ 118 h 161"/>
                <a:gd name="T30" fmla="*/ 187 w 209"/>
                <a:gd name="T31" fmla="*/ 92 h 161"/>
                <a:gd name="T32" fmla="*/ 186 w 209"/>
                <a:gd name="T33" fmla="*/ 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1" name="Freeform 34"/>
            <p:cNvSpPr/>
            <p:nvPr/>
          </p:nvSpPr>
          <p:spPr bwMode="auto">
            <a:xfrm>
              <a:off x="2440017" y="1141700"/>
              <a:ext cx="139700" cy="341313"/>
            </a:xfrm>
            <a:custGeom>
              <a:avLst/>
              <a:gdLst>
                <a:gd name="T0" fmla="*/ 35 w 51"/>
                <a:gd name="T1" fmla="*/ 2 h 124"/>
                <a:gd name="T2" fmla="*/ 34 w 51"/>
                <a:gd name="T3" fmla="*/ 0 h 124"/>
                <a:gd name="T4" fmla="*/ 32 w 51"/>
                <a:gd name="T5" fmla="*/ 2 h 124"/>
                <a:gd name="T6" fmla="*/ 2 w 51"/>
                <a:gd name="T7" fmla="*/ 58 h 124"/>
                <a:gd name="T8" fmla="*/ 13 w 51"/>
                <a:gd name="T9" fmla="*/ 122 h 124"/>
                <a:gd name="T10" fmla="*/ 16 w 51"/>
                <a:gd name="T11" fmla="*/ 121 h 124"/>
                <a:gd name="T12" fmla="*/ 48 w 51"/>
                <a:gd name="T13" fmla="*/ 65 h 124"/>
                <a:gd name="T14" fmla="*/ 35 w 51"/>
                <a:gd name="T15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2" name="Freeform 35"/>
            <p:cNvSpPr/>
            <p:nvPr/>
          </p:nvSpPr>
          <p:spPr bwMode="auto">
            <a:xfrm>
              <a:off x="2598767" y="1017875"/>
              <a:ext cx="309563" cy="195263"/>
            </a:xfrm>
            <a:custGeom>
              <a:avLst/>
              <a:gdLst>
                <a:gd name="T0" fmla="*/ 110 w 113"/>
                <a:gd name="T1" fmla="*/ 3 h 71"/>
                <a:gd name="T2" fmla="*/ 108 w 113"/>
                <a:gd name="T3" fmla="*/ 1 h 71"/>
                <a:gd name="T4" fmla="*/ 1 w 113"/>
                <a:gd name="T5" fmla="*/ 58 h 71"/>
                <a:gd name="T6" fmla="*/ 1 w 113"/>
                <a:gd name="T7" fmla="*/ 58 h 71"/>
                <a:gd name="T8" fmla="*/ 0 w 113"/>
                <a:gd name="T9" fmla="*/ 59 h 71"/>
                <a:gd name="T10" fmla="*/ 2 w 113"/>
                <a:gd name="T11" fmla="*/ 60 h 71"/>
                <a:gd name="T12" fmla="*/ 2 w 113"/>
                <a:gd name="T13" fmla="*/ 59 h 71"/>
                <a:gd name="T14" fmla="*/ 61 w 113"/>
                <a:gd name="T15" fmla="*/ 52 h 71"/>
                <a:gd name="T16" fmla="*/ 112 w 113"/>
                <a:gd name="T17" fmla="*/ 6 h 71"/>
                <a:gd name="T18" fmla="*/ 110 w 113"/>
                <a:gd name="T1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3" name="Freeform 36"/>
            <p:cNvSpPr/>
            <p:nvPr/>
          </p:nvSpPr>
          <p:spPr bwMode="auto">
            <a:xfrm>
              <a:off x="3232179" y="214600"/>
              <a:ext cx="239713" cy="363538"/>
            </a:xfrm>
            <a:custGeom>
              <a:avLst/>
              <a:gdLst>
                <a:gd name="T0" fmla="*/ 83 w 88"/>
                <a:gd name="T1" fmla="*/ 29 h 132"/>
                <a:gd name="T2" fmla="*/ 68 w 88"/>
                <a:gd name="T3" fmla="*/ 29 h 132"/>
                <a:gd name="T4" fmla="*/ 70 w 88"/>
                <a:gd name="T5" fmla="*/ 14 h 132"/>
                <a:gd name="T6" fmla="*/ 68 w 88"/>
                <a:gd name="T7" fmla="*/ 12 h 132"/>
                <a:gd name="T8" fmla="*/ 47 w 88"/>
                <a:gd name="T9" fmla="*/ 20 h 132"/>
                <a:gd name="T10" fmla="*/ 28 w 88"/>
                <a:gd name="T11" fmla="*/ 9 h 132"/>
                <a:gd name="T12" fmla="*/ 32 w 88"/>
                <a:gd name="T13" fmla="*/ 46 h 132"/>
                <a:gd name="T14" fmla="*/ 32 w 88"/>
                <a:gd name="T15" fmla="*/ 48 h 132"/>
                <a:gd name="T16" fmla="*/ 15 w 88"/>
                <a:gd name="T17" fmla="*/ 84 h 132"/>
                <a:gd name="T18" fmla="*/ 0 w 88"/>
                <a:gd name="T19" fmla="*/ 131 h 132"/>
                <a:gd name="T20" fmla="*/ 2 w 88"/>
                <a:gd name="T21" fmla="*/ 131 h 132"/>
                <a:gd name="T22" fmla="*/ 17 w 88"/>
                <a:gd name="T23" fmla="*/ 89 h 132"/>
                <a:gd name="T24" fmla="*/ 34 w 88"/>
                <a:gd name="T25" fmla="*/ 51 h 132"/>
                <a:gd name="T26" fmla="*/ 85 w 88"/>
                <a:gd name="T27" fmla="*/ 44 h 132"/>
                <a:gd name="T28" fmla="*/ 83 w 88"/>
                <a:gd name="T29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4" name="Freeform 47"/>
            <p:cNvSpPr/>
            <p:nvPr/>
          </p:nvSpPr>
          <p:spPr bwMode="auto">
            <a:xfrm>
              <a:off x="3702079" y="-40988"/>
              <a:ext cx="417513" cy="514350"/>
            </a:xfrm>
            <a:custGeom>
              <a:avLst/>
              <a:gdLst>
                <a:gd name="T0" fmla="*/ 70 w 152"/>
                <a:gd name="T1" fmla="*/ 16 h 187"/>
                <a:gd name="T2" fmla="*/ 77 w 152"/>
                <a:gd name="T3" fmla="*/ 30 h 187"/>
                <a:gd name="T4" fmla="*/ 74 w 152"/>
                <a:gd name="T5" fmla="*/ 80 h 187"/>
                <a:gd name="T6" fmla="*/ 74 w 152"/>
                <a:gd name="T7" fmla="*/ 80 h 187"/>
                <a:gd name="T8" fmla="*/ 34 w 152"/>
                <a:gd name="T9" fmla="*/ 126 h 187"/>
                <a:gd name="T10" fmla="*/ 31 w 152"/>
                <a:gd name="T11" fmla="*/ 77 h 187"/>
                <a:gd name="T12" fmla="*/ 40 w 152"/>
                <a:gd name="T13" fmla="*/ 74 h 187"/>
                <a:gd name="T14" fmla="*/ 40 w 152"/>
                <a:gd name="T15" fmla="*/ 52 h 187"/>
                <a:gd name="T16" fmla="*/ 16 w 152"/>
                <a:gd name="T17" fmla="*/ 54 h 187"/>
                <a:gd name="T18" fmla="*/ 18 w 152"/>
                <a:gd name="T19" fmla="*/ 75 h 187"/>
                <a:gd name="T20" fmla="*/ 20 w 152"/>
                <a:gd name="T21" fmla="*/ 75 h 187"/>
                <a:gd name="T22" fmla="*/ 26 w 152"/>
                <a:gd name="T23" fmla="*/ 77 h 187"/>
                <a:gd name="T24" fmla="*/ 31 w 152"/>
                <a:gd name="T25" fmla="*/ 101 h 187"/>
                <a:gd name="T26" fmla="*/ 30 w 152"/>
                <a:gd name="T27" fmla="*/ 133 h 187"/>
                <a:gd name="T28" fmla="*/ 0 w 152"/>
                <a:gd name="T29" fmla="*/ 185 h 187"/>
                <a:gd name="T30" fmla="*/ 2 w 152"/>
                <a:gd name="T31" fmla="*/ 186 h 187"/>
                <a:gd name="T32" fmla="*/ 18 w 152"/>
                <a:gd name="T33" fmla="*/ 161 h 187"/>
                <a:gd name="T34" fmla="*/ 84 w 152"/>
                <a:gd name="T35" fmla="*/ 160 h 187"/>
                <a:gd name="T36" fmla="*/ 91 w 152"/>
                <a:gd name="T37" fmla="*/ 175 h 187"/>
                <a:gd name="T38" fmla="*/ 109 w 152"/>
                <a:gd name="T39" fmla="*/ 168 h 187"/>
                <a:gd name="T40" fmla="*/ 104 w 152"/>
                <a:gd name="T41" fmla="*/ 152 h 187"/>
                <a:gd name="T42" fmla="*/ 86 w 152"/>
                <a:gd name="T43" fmla="*/ 156 h 187"/>
                <a:gd name="T44" fmla="*/ 19 w 152"/>
                <a:gd name="T45" fmla="*/ 158 h 187"/>
                <a:gd name="T46" fmla="*/ 54 w 152"/>
                <a:gd name="T47" fmla="*/ 108 h 187"/>
                <a:gd name="T48" fmla="*/ 114 w 152"/>
                <a:gd name="T49" fmla="*/ 109 h 187"/>
                <a:gd name="T50" fmla="*/ 113 w 152"/>
                <a:gd name="T51" fmla="*/ 110 h 187"/>
                <a:gd name="T52" fmla="*/ 115 w 152"/>
                <a:gd name="T53" fmla="*/ 113 h 187"/>
                <a:gd name="T54" fmla="*/ 123 w 152"/>
                <a:gd name="T55" fmla="*/ 125 h 187"/>
                <a:gd name="T56" fmla="*/ 140 w 152"/>
                <a:gd name="T57" fmla="*/ 115 h 187"/>
                <a:gd name="T58" fmla="*/ 131 w 152"/>
                <a:gd name="T59" fmla="*/ 99 h 187"/>
                <a:gd name="T60" fmla="*/ 117 w 152"/>
                <a:gd name="T61" fmla="*/ 104 h 187"/>
                <a:gd name="T62" fmla="*/ 57 w 152"/>
                <a:gd name="T63" fmla="*/ 104 h 187"/>
                <a:gd name="T64" fmla="*/ 99 w 152"/>
                <a:gd name="T65" fmla="*/ 64 h 187"/>
                <a:gd name="T66" fmla="*/ 126 w 152"/>
                <a:gd name="T67" fmla="*/ 67 h 187"/>
                <a:gd name="T68" fmla="*/ 125 w 152"/>
                <a:gd name="T69" fmla="*/ 68 h 187"/>
                <a:gd name="T70" fmla="*/ 139 w 152"/>
                <a:gd name="T71" fmla="*/ 78 h 187"/>
                <a:gd name="T72" fmla="*/ 151 w 152"/>
                <a:gd name="T73" fmla="*/ 66 h 187"/>
                <a:gd name="T74" fmla="*/ 140 w 152"/>
                <a:gd name="T75" fmla="*/ 57 h 187"/>
                <a:gd name="T76" fmla="*/ 127 w 152"/>
                <a:gd name="T77" fmla="*/ 63 h 187"/>
                <a:gd name="T78" fmla="*/ 102 w 152"/>
                <a:gd name="T79" fmla="*/ 62 h 187"/>
                <a:gd name="T80" fmla="*/ 127 w 152"/>
                <a:gd name="T81" fmla="*/ 42 h 187"/>
                <a:gd name="T82" fmla="*/ 140 w 152"/>
                <a:gd name="T83" fmla="*/ 39 h 187"/>
                <a:gd name="T84" fmla="*/ 138 w 152"/>
                <a:gd name="T85" fmla="*/ 23 h 187"/>
                <a:gd name="T86" fmla="*/ 124 w 152"/>
                <a:gd name="T87" fmla="*/ 23 h 187"/>
                <a:gd name="T88" fmla="*/ 123 w 152"/>
                <a:gd name="T89" fmla="*/ 40 h 187"/>
                <a:gd name="T90" fmla="*/ 78 w 152"/>
                <a:gd name="T91" fmla="*/ 76 h 187"/>
                <a:gd name="T92" fmla="*/ 82 w 152"/>
                <a:gd name="T93" fmla="*/ 31 h 187"/>
                <a:gd name="T94" fmla="*/ 84 w 152"/>
                <a:gd name="T95" fmla="*/ 31 h 187"/>
                <a:gd name="T96" fmla="*/ 85 w 152"/>
                <a:gd name="T97" fmla="*/ 31 h 187"/>
                <a:gd name="T98" fmla="*/ 98 w 152"/>
                <a:gd name="T99" fmla="*/ 18 h 187"/>
                <a:gd name="T100" fmla="*/ 82 w 152"/>
                <a:gd name="T101" fmla="*/ 1 h 187"/>
                <a:gd name="T102" fmla="*/ 70 w 152"/>
                <a:gd name="T103" fmla="*/ 1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Freeform 48"/>
            <p:cNvSpPr/>
            <p:nvPr/>
          </p:nvSpPr>
          <p:spPr bwMode="auto">
            <a:xfrm>
              <a:off x="2792442" y="628937"/>
              <a:ext cx="1028700" cy="658813"/>
            </a:xfrm>
            <a:custGeom>
              <a:avLst/>
              <a:gdLst>
                <a:gd name="T0" fmla="*/ 373 w 375"/>
                <a:gd name="T1" fmla="*/ 204 h 239"/>
                <a:gd name="T2" fmla="*/ 372 w 375"/>
                <a:gd name="T3" fmla="*/ 203 h 239"/>
                <a:gd name="T4" fmla="*/ 349 w 375"/>
                <a:gd name="T5" fmla="*/ 152 h 239"/>
                <a:gd name="T6" fmla="*/ 313 w 375"/>
                <a:gd name="T7" fmla="*/ 116 h 239"/>
                <a:gd name="T8" fmla="*/ 235 w 375"/>
                <a:gd name="T9" fmla="*/ 120 h 239"/>
                <a:gd name="T10" fmla="*/ 235 w 375"/>
                <a:gd name="T11" fmla="*/ 121 h 239"/>
                <a:gd name="T12" fmla="*/ 126 w 375"/>
                <a:gd name="T13" fmla="*/ 95 h 239"/>
                <a:gd name="T14" fmla="*/ 92 w 375"/>
                <a:gd name="T15" fmla="*/ 90 h 239"/>
                <a:gd name="T16" fmla="*/ 150 w 375"/>
                <a:gd name="T17" fmla="*/ 54 h 239"/>
                <a:gd name="T18" fmla="*/ 192 w 375"/>
                <a:gd name="T19" fmla="*/ 41 h 239"/>
                <a:gd name="T20" fmla="*/ 192 w 375"/>
                <a:gd name="T21" fmla="*/ 42 h 239"/>
                <a:gd name="T22" fmla="*/ 296 w 375"/>
                <a:gd name="T23" fmla="*/ 59 h 239"/>
                <a:gd name="T24" fmla="*/ 297 w 375"/>
                <a:gd name="T25" fmla="*/ 56 h 239"/>
                <a:gd name="T26" fmla="*/ 296 w 375"/>
                <a:gd name="T27" fmla="*/ 55 h 239"/>
                <a:gd name="T28" fmla="*/ 296 w 375"/>
                <a:gd name="T29" fmla="*/ 55 h 239"/>
                <a:gd name="T30" fmla="*/ 193 w 375"/>
                <a:gd name="T31" fmla="*/ 37 h 239"/>
                <a:gd name="T32" fmla="*/ 144 w 375"/>
                <a:gd name="T33" fmla="*/ 53 h 239"/>
                <a:gd name="T34" fmla="*/ 90 w 375"/>
                <a:gd name="T35" fmla="*/ 90 h 239"/>
                <a:gd name="T36" fmla="*/ 58 w 375"/>
                <a:gd name="T37" fmla="*/ 85 h 239"/>
                <a:gd name="T38" fmla="*/ 0 w 375"/>
                <a:gd name="T39" fmla="*/ 90 h 239"/>
                <a:gd name="T40" fmla="*/ 1 w 375"/>
                <a:gd name="T41" fmla="*/ 92 h 239"/>
                <a:gd name="T42" fmla="*/ 67 w 375"/>
                <a:gd name="T43" fmla="*/ 90 h 239"/>
                <a:gd name="T44" fmla="*/ 88 w 375"/>
                <a:gd name="T45" fmla="*/ 93 h 239"/>
                <a:gd name="T46" fmla="*/ 89 w 375"/>
                <a:gd name="T47" fmla="*/ 93 h 239"/>
                <a:gd name="T48" fmla="*/ 89 w 375"/>
                <a:gd name="T49" fmla="*/ 93 h 239"/>
                <a:gd name="T50" fmla="*/ 131 w 375"/>
                <a:gd name="T51" fmla="*/ 100 h 239"/>
                <a:gd name="T52" fmla="*/ 161 w 375"/>
                <a:gd name="T53" fmla="*/ 127 h 239"/>
                <a:gd name="T54" fmla="*/ 166 w 375"/>
                <a:gd name="T55" fmla="*/ 133 h 239"/>
                <a:gd name="T56" fmla="*/ 166 w 375"/>
                <a:gd name="T57" fmla="*/ 133 h 239"/>
                <a:gd name="T58" fmla="*/ 190 w 375"/>
                <a:gd name="T59" fmla="*/ 189 h 239"/>
                <a:gd name="T60" fmla="*/ 217 w 375"/>
                <a:gd name="T61" fmla="*/ 213 h 239"/>
                <a:gd name="T62" fmla="*/ 240 w 375"/>
                <a:gd name="T63" fmla="*/ 238 h 239"/>
                <a:gd name="T64" fmla="*/ 242 w 375"/>
                <a:gd name="T65" fmla="*/ 237 h 239"/>
                <a:gd name="T66" fmla="*/ 241 w 375"/>
                <a:gd name="T67" fmla="*/ 234 h 239"/>
                <a:gd name="T68" fmla="*/ 170 w 375"/>
                <a:gd name="T69" fmla="*/ 132 h 239"/>
                <a:gd name="T70" fmla="*/ 162 w 375"/>
                <a:gd name="T71" fmla="*/ 122 h 239"/>
                <a:gd name="T72" fmla="*/ 136 w 375"/>
                <a:gd name="T73" fmla="*/ 101 h 239"/>
                <a:gd name="T74" fmla="*/ 211 w 375"/>
                <a:gd name="T75" fmla="*/ 118 h 239"/>
                <a:gd name="T76" fmla="*/ 235 w 375"/>
                <a:gd name="T77" fmla="*/ 126 h 239"/>
                <a:gd name="T78" fmla="*/ 290 w 375"/>
                <a:gd name="T79" fmla="*/ 175 h 239"/>
                <a:gd name="T80" fmla="*/ 330 w 375"/>
                <a:gd name="T81" fmla="*/ 189 h 239"/>
                <a:gd name="T82" fmla="*/ 372 w 375"/>
                <a:gd name="T83" fmla="*/ 207 h 239"/>
                <a:gd name="T84" fmla="*/ 373 w 375"/>
                <a:gd name="T85" fmla="*/ 20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6" name="Freeform 49"/>
            <p:cNvSpPr/>
            <p:nvPr/>
          </p:nvSpPr>
          <p:spPr bwMode="auto">
            <a:xfrm>
              <a:off x="3554442" y="470187"/>
              <a:ext cx="301625" cy="300038"/>
            </a:xfrm>
            <a:custGeom>
              <a:avLst/>
              <a:gdLst>
                <a:gd name="T0" fmla="*/ 63 w 110"/>
                <a:gd name="T1" fmla="*/ 38 h 109"/>
                <a:gd name="T2" fmla="*/ 0 w 110"/>
                <a:gd name="T3" fmla="*/ 5 h 109"/>
                <a:gd name="T4" fmla="*/ 0 w 110"/>
                <a:gd name="T5" fmla="*/ 5 h 109"/>
                <a:gd name="T6" fmla="*/ 64 w 110"/>
                <a:gd name="T7" fmla="*/ 45 h 109"/>
                <a:gd name="T8" fmla="*/ 106 w 110"/>
                <a:gd name="T9" fmla="*/ 107 h 109"/>
                <a:gd name="T10" fmla="*/ 109 w 110"/>
                <a:gd name="T11" fmla="*/ 105 h 109"/>
                <a:gd name="T12" fmla="*/ 63 w 110"/>
                <a:gd name="T1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7" name="Freeform 50"/>
            <p:cNvSpPr/>
            <p:nvPr/>
          </p:nvSpPr>
          <p:spPr bwMode="auto">
            <a:xfrm>
              <a:off x="3795742" y="752763"/>
              <a:ext cx="211138" cy="212725"/>
            </a:xfrm>
            <a:custGeom>
              <a:avLst/>
              <a:gdLst>
                <a:gd name="T0" fmla="*/ 20 w 77"/>
                <a:gd name="T1" fmla="*/ 0 h 77"/>
                <a:gd name="T2" fmla="*/ 18 w 77"/>
                <a:gd name="T3" fmla="*/ 0 h 77"/>
                <a:gd name="T4" fmla="*/ 17 w 77"/>
                <a:gd name="T5" fmla="*/ 3 h 77"/>
                <a:gd name="T6" fmla="*/ 11 w 77"/>
                <a:gd name="T7" fmla="*/ 69 h 77"/>
                <a:gd name="T8" fmla="*/ 24 w 77"/>
                <a:gd name="T9" fmla="*/ 76 h 77"/>
                <a:gd name="T10" fmla="*/ 31 w 77"/>
                <a:gd name="T11" fmla="*/ 61 h 77"/>
                <a:gd name="T12" fmla="*/ 48 w 77"/>
                <a:gd name="T13" fmla="*/ 74 h 77"/>
                <a:gd name="T14" fmla="*/ 50 w 77"/>
                <a:gd name="T15" fmla="*/ 73 h 77"/>
                <a:gd name="T16" fmla="*/ 53 w 77"/>
                <a:gd name="T17" fmla="*/ 52 h 77"/>
                <a:gd name="T18" fmla="*/ 69 w 77"/>
                <a:gd name="T19" fmla="*/ 57 h 77"/>
                <a:gd name="T20" fmla="*/ 76 w 77"/>
                <a:gd name="T21" fmla="*/ 41 h 77"/>
                <a:gd name="T22" fmla="*/ 20 w 77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8" name="Freeform 65"/>
            <p:cNvSpPr/>
            <p:nvPr/>
          </p:nvSpPr>
          <p:spPr bwMode="auto">
            <a:xfrm>
              <a:off x="-142846" y="-69563"/>
              <a:ext cx="457200" cy="561975"/>
            </a:xfrm>
            <a:custGeom>
              <a:avLst/>
              <a:gdLst>
                <a:gd name="T0" fmla="*/ 164 w 167"/>
                <a:gd name="T1" fmla="*/ 42 h 204"/>
                <a:gd name="T2" fmla="*/ 141 w 167"/>
                <a:gd name="T3" fmla="*/ 36 h 204"/>
                <a:gd name="T4" fmla="*/ 136 w 167"/>
                <a:gd name="T5" fmla="*/ 54 h 204"/>
                <a:gd name="T6" fmla="*/ 137 w 167"/>
                <a:gd name="T7" fmla="*/ 55 h 204"/>
                <a:gd name="T8" fmla="*/ 138 w 167"/>
                <a:gd name="T9" fmla="*/ 56 h 204"/>
                <a:gd name="T10" fmla="*/ 101 w 167"/>
                <a:gd name="T11" fmla="*/ 82 h 204"/>
                <a:gd name="T12" fmla="*/ 110 w 167"/>
                <a:gd name="T13" fmla="*/ 26 h 204"/>
                <a:gd name="T14" fmla="*/ 124 w 167"/>
                <a:gd name="T15" fmla="*/ 16 h 204"/>
                <a:gd name="T16" fmla="*/ 118 w 167"/>
                <a:gd name="T17" fmla="*/ 3 h 204"/>
                <a:gd name="T18" fmla="*/ 103 w 167"/>
                <a:gd name="T19" fmla="*/ 10 h 204"/>
                <a:gd name="T20" fmla="*/ 106 w 167"/>
                <a:gd name="T21" fmla="*/ 23 h 204"/>
                <a:gd name="T22" fmla="*/ 102 w 167"/>
                <a:gd name="T23" fmla="*/ 54 h 204"/>
                <a:gd name="T24" fmla="*/ 88 w 167"/>
                <a:gd name="T25" fmla="*/ 33 h 204"/>
                <a:gd name="T26" fmla="*/ 87 w 167"/>
                <a:gd name="T27" fmla="*/ 19 h 204"/>
                <a:gd name="T28" fmla="*/ 74 w 167"/>
                <a:gd name="T29" fmla="*/ 14 h 204"/>
                <a:gd name="T30" fmla="*/ 69 w 167"/>
                <a:gd name="T31" fmla="*/ 30 h 204"/>
                <a:gd name="T32" fmla="*/ 85 w 167"/>
                <a:gd name="T33" fmla="*/ 37 h 204"/>
                <a:gd name="T34" fmla="*/ 85 w 167"/>
                <a:gd name="T35" fmla="*/ 36 h 204"/>
                <a:gd name="T36" fmla="*/ 101 w 167"/>
                <a:gd name="T37" fmla="*/ 58 h 204"/>
                <a:gd name="T38" fmla="*/ 87 w 167"/>
                <a:gd name="T39" fmla="*/ 114 h 204"/>
                <a:gd name="T40" fmla="*/ 57 w 167"/>
                <a:gd name="T41" fmla="*/ 63 h 204"/>
                <a:gd name="T42" fmla="*/ 55 w 167"/>
                <a:gd name="T43" fmla="*/ 47 h 204"/>
                <a:gd name="T44" fmla="*/ 37 w 167"/>
                <a:gd name="T45" fmla="*/ 48 h 204"/>
                <a:gd name="T46" fmla="*/ 36 w 167"/>
                <a:gd name="T47" fmla="*/ 67 h 204"/>
                <a:gd name="T48" fmla="*/ 51 w 167"/>
                <a:gd name="T49" fmla="*/ 68 h 204"/>
                <a:gd name="T50" fmla="*/ 54 w 167"/>
                <a:gd name="T51" fmla="*/ 68 h 204"/>
                <a:gd name="T52" fmla="*/ 55 w 167"/>
                <a:gd name="T53" fmla="*/ 67 h 204"/>
                <a:gd name="T54" fmla="*/ 85 w 167"/>
                <a:gd name="T55" fmla="*/ 118 h 204"/>
                <a:gd name="T56" fmla="*/ 58 w 167"/>
                <a:gd name="T57" fmla="*/ 174 h 204"/>
                <a:gd name="T58" fmla="*/ 27 w 167"/>
                <a:gd name="T59" fmla="*/ 114 h 204"/>
                <a:gd name="T60" fmla="*/ 22 w 167"/>
                <a:gd name="T61" fmla="*/ 97 h 204"/>
                <a:gd name="T62" fmla="*/ 5 w 167"/>
                <a:gd name="T63" fmla="*/ 100 h 204"/>
                <a:gd name="T64" fmla="*/ 9 w 167"/>
                <a:gd name="T65" fmla="*/ 120 h 204"/>
                <a:gd name="T66" fmla="*/ 24 w 167"/>
                <a:gd name="T67" fmla="*/ 118 h 204"/>
                <a:gd name="T68" fmla="*/ 57 w 167"/>
                <a:gd name="T69" fmla="*/ 176 h 204"/>
                <a:gd name="T70" fmla="*/ 43 w 167"/>
                <a:gd name="T71" fmla="*/ 203 h 204"/>
                <a:gd name="T72" fmla="*/ 44 w 167"/>
                <a:gd name="T73" fmla="*/ 204 h 204"/>
                <a:gd name="T74" fmla="*/ 75 w 167"/>
                <a:gd name="T75" fmla="*/ 152 h 204"/>
                <a:gd name="T76" fmla="*/ 102 w 167"/>
                <a:gd name="T77" fmla="*/ 135 h 204"/>
                <a:gd name="T78" fmla="*/ 126 w 167"/>
                <a:gd name="T79" fmla="*/ 128 h 204"/>
                <a:gd name="T80" fmla="*/ 130 w 167"/>
                <a:gd name="T81" fmla="*/ 132 h 204"/>
                <a:gd name="T82" fmla="*/ 131 w 167"/>
                <a:gd name="T83" fmla="*/ 134 h 204"/>
                <a:gd name="T84" fmla="*/ 151 w 167"/>
                <a:gd name="T85" fmla="*/ 125 h 204"/>
                <a:gd name="T86" fmla="*/ 141 w 167"/>
                <a:gd name="T87" fmla="*/ 103 h 204"/>
                <a:gd name="T88" fmla="*/ 121 w 167"/>
                <a:gd name="T89" fmla="*/ 114 h 204"/>
                <a:gd name="T90" fmla="*/ 123 w 167"/>
                <a:gd name="T91" fmla="*/ 123 h 204"/>
                <a:gd name="T92" fmla="*/ 79 w 167"/>
                <a:gd name="T93" fmla="*/ 145 h 204"/>
                <a:gd name="T94" fmla="*/ 99 w 167"/>
                <a:gd name="T95" fmla="*/ 88 h 204"/>
                <a:gd name="T96" fmla="*/ 100 w 167"/>
                <a:gd name="T97" fmla="*/ 88 h 204"/>
                <a:gd name="T98" fmla="*/ 142 w 167"/>
                <a:gd name="T99" fmla="*/ 60 h 204"/>
                <a:gd name="T100" fmla="*/ 157 w 167"/>
                <a:gd name="T101" fmla="*/ 60 h 204"/>
                <a:gd name="T102" fmla="*/ 164 w 167"/>
                <a:gd name="T103" fmla="*/ 4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 bwMode="auto">
            <a:xfrm>
              <a:off x="-26273" y="434082"/>
              <a:ext cx="4349824" cy="682425"/>
            </a:xfrm>
            <a:custGeom>
              <a:avLst/>
              <a:gdLst>
                <a:gd name="connsiteX0" fmla="*/ 605014 w 4404883"/>
                <a:gd name="connsiteY0" fmla="*/ 946 h 682425"/>
                <a:gd name="connsiteX1" fmla="*/ 816050 w 4404883"/>
                <a:gd name="connsiteY1" fmla="*/ 38448 h 682425"/>
                <a:gd name="connsiteX2" fmla="*/ 1177825 w 4404883"/>
                <a:gd name="connsiteY2" fmla="*/ 225616 h 682425"/>
                <a:gd name="connsiteX3" fmla="*/ 1520415 w 4404883"/>
                <a:gd name="connsiteY3" fmla="*/ 448566 h 682425"/>
                <a:gd name="connsiteX4" fmla="*/ 1986338 w 4404883"/>
                <a:gd name="connsiteY4" fmla="*/ 652249 h 682425"/>
                <a:gd name="connsiteX5" fmla="*/ 2427594 w 4404883"/>
                <a:gd name="connsiteY5" fmla="*/ 624724 h 682425"/>
                <a:gd name="connsiteX6" fmla="*/ 3214181 w 4404883"/>
                <a:gd name="connsiteY6" fmla="*/ 173319 h 682425"/>
                <a:gd name="connsiteX7" fmla="*/ 3216921 w 4404883"/>
                <a:gd name="connsiteY7" fmla="*/ 170567 h 682425"/>
                <a:gd name="connsiteX8" fmla="*/ 3348476 w 4404883"/>
                <a:gd name="connsiteY8" fmla="*/ 104507 h 682425"/>
                <a:gd name="connsiteX9" fmla="*/ 3918546 w 4404883"/>
                <a:gd name="connsiteY9" fmla="*/ 38448 h 682425"/>
                <a:gd name="connsiteX10" fmla="*/ 4349824 w 4404883"/>
                <a:gd name="connsiteY10" fmla="*/ 178566 h 682425"/>
                <a:gd name="connsiteX11" fmla="*/ 4404883 w 4404883"/>
                <a:gd name="connsiteY11" fmla="*/ 209367 h 682425"/>
                <a:gd name="connsiteX12" fmla="*/ 4404883 w 4404883"/>
                <a:gd name="connsiteY12" fmla="*/ 226059 h 682425"/>
                <a:gd name="connsiteX13" fmla="*/ 4330039 w 4404883"/>
                <a:gd name="connsiteY13" fmla="*/ 184157 h 682425"/>
                <a:gd name="connsiteX14" fmla="*/ 4137803 w 4404883"/>
                <a:gd name="connsiteY14" fmla="*/ 101755 h 682425"/>
                <a:gd name="connsiteX15" fmla="*/ 3688325 w 4404883"/>
                <a:gd name="connsiteY15" fmla="*/ 43953 h 682425"/>
                <a:gd name="connsiteX16" fmla="*/ 3214181 w 4404883"/>
                <a:gd name="connsiteY16" fmla="*/ 184329 h 682425"/>
                <a:gd name="connsiteX17" fmla="*/ 2575593 w 4404883"/>
                <a:gd name="connsiteY17" fmla="*/ 583437 h 682425"/>
                <a:gd name="connsiteX18" fmla="*/ 1890413 w 4404883"/>
                <a:gd name="connsiteY18" fmla="*/ 643992 h 682425"/>
                <a:gd name="connsiteX19" fmla="*/ 1016123 w 4404883"/>
                <a:gd name="connsiteY19" fmla="*/ 143042 h 682425"/>
                <a:gd name="connsiteX20" fmla="*/ 769458 w 4404883"/>
                <a:gd name="connsiteY20" fmla="*/ 38448 h 682425"/>
                <a:gd name="connsiteX21" fmla="*/ 506348 w 4404883"/>
                <a:gd name="connsiteY21" fmla="*/ 13676 h 682425"/>
                <a:gd name="connsiteX22" fmla="*/ 2056 w 4404883"/>
                <a:gd name="connsiteY22" fmla="*/ 54963 h 682425"/>
                <a:gd name="connsiteX23" fmla="*/ 2056 w 4404883"/>
                <a:gd name="connsiteY23" fmla="*/ 49458 h 682425"/>
                <a:gd name="connsiteX24" fmla="*/ 4797 w 4404883"/>
                <a:gd name="connsiteY24" fmla="*/ 49458 h 682425"/>
                <a:gd name="connsiteX25" fmla="*/ 21241 w 4404883"/>
                <a:gd name="connsiteY25" fmla="*/ 49458 h 682425"/>
                <a:gd name="connsiteX26" fmla="*/ 385757 w 4404883"/>
                <a:gd name="connsiteY26" fmla="*/ 10923 h 682425"/>
                <a:gd name="connsiteX27" fmla="*/ 393979 w 4404883"/>
                <a:gd name="connsiteY27" fmla="*/ 10923 h 682425"/>
                <a:gd name="connsiteX28" fmla="*/ 605014 w 4404883"/>
                <a:gd name="connsiteY28" fmla="*/ 946 h 682425"/>
                <a:gd name="connsiteX0-1" fmla="*/ 605014 w 4404883"/>
                <a:gd name="connsiteY0-2" fmla="*/ 946 h 682425"/>
                <a:gd name="connsiteX1-3" fmla="*/ 816050 w 4404883"/>
                <a:gd name="connsiteY1-4" fmla="*/ 38448 h 682425"/>
                <a:gd name="connsiteX2-5" fmla="*/ 1177825 w 4404883"/>
                <a:gd name="connsiteY2-6" fmla="*/ 225616 h 682425"/>
                <a:gd name="connsiteX3-7" fmla="*/ 1520415 w 4404883"/>
                <a:gd name="connsiteY3-8" fmla="*/ 448566 h 682425"/>
                <a:gd name="connsiteX4-9" fmla="*/ 1986338 w 4404883"/>
                <a:gd name="connsiteY4-10" fmla="*/ 652249 h 682425"/>
                <a:gd name="connsiteX5-11" fmla="*/ 2427594 w 4404883"/>
                <a:gd name="connsiteY5-12" fmla="*/ 624724 h 682425"/>
                <a:gd name="connsiteX6-13" fmla="*/ 3214181 w 4404883"/>
                <a:gd name="connsiteY6-14" fmla="*/ 173319 h 682425"/>
                <a:gd name="connsiteX7-15" fmla="*/ 3216921 w 4404883"/>
                <a:gd name="connsiteY7-16" fmla="*/ 170567 h 682425"/>
                <a:gd name="connsiteX8-17" fmla="*/ 3348476 w 4404883"/>
                <a:gd name="connsiteY8-18" fmla="*/ 104507 h 682425"/>
                <a:gd name="connsiteX9-19" fmla="*/ 3918546 w 4404883"/>
                <a:gd name="connsiteY9-20" fmla="*/ 38448 h 682425"/>
                <a:gd name="connsiteX10-21" fmla="*/ 4349824 w 4404883"/>
                <a:gd name="connsiteY10-22" fmla="*/ 178566 h 682425"/>
                <a:gd name="connsiteX11-23" fmla="*/ 4404883 w 4404883"/>
                <a:gd name="connsiteY11-24" fmla="*/ 209367 h 682425"/>
                <a:gd name="connsiteX12-25" fmla="*/ 4330039 w 4404883"/>
                <a:gd name="connsiteY12-26" fmla="*/ 184157 h 682425"/>
                <a:gd name="connsiteX13-27" fmla="*/ 4137803 w 4404883"/>
                <a:gd name="connsiteY13-28" fmla="*/ 101755 h 682425"/>
                <a:gd name="connsiteX14-29" fmla="*/ 3688325 w 4404883"/>
                <a:gd name="connsiteY14-30" fmla="*/ 43953 h 682425"/>
                <a:gd name="connsiteX15-31" fmla="*/ 3214181 w 4404883"/>
                <a:gd name="connsiteY15-32" fmla="*/ 184329 h 682425"/>
                <a:gd name="connsiteX16-33" fmla="*/ 2575593 w 4404883"/>
                <a:gd name="connsiteY16-34" fmla="*/ 583437 h 682425"/>
                <a:gd name="connsiteX17-35" fmla="*/ 1890413 w 4404883"/>
                <a:gd name="connsiteY17-36" fmla="*/ 643992 h 682425"/>
                <a:gd name="connsiteX18-37" fmla="*/ 1016123 w 4404883"/>
                <a:gd name="connsiteY18-38" fmla="*/ 143042 h 682425"/>
                <a:gd name="connsiteX19-39" fmla="*/ 769458 w 4404883"/>
                <a:gd name="connsiteY19-40" fmla="*/ 38448 h 682425"/>
                <a:gd name="connsiteX20-41" fmla="*/ 506348 w 4404883"/>
                <a:gd name="connsiteY20-42" fmla="*/ 13676 h 682425"/>
                <a:gd name="connsiteX21-43" fmla="*/ 2056 w 4404883"/>
                <a:gd name="connsiteY21-44" fmla="*/ 54963 h 682425"/>
                <a:gd name="connsiteX22-45" fmla="*/ 2056 w 4404883"/>
                <a:gd name="connsiteY22-46" fmla="*/ 49458 h 682425"/>
                <a:gd name="connsiteX23-47" fmla="*/ 4797 w 4404883"/>
                <a:gd name="connsiteY23-48" fmla="*/ 49458 h 682425"/>
                <a:gd name="connsiteX24-49" fmla="*/ 21241 w 4404883"/>
                <a:gd name="connsiteY24-50" fmla="*/ 49458 h 682425"/>
                <a:gd name="connsiteX25-51" fmla="*/ 385757 w 4404883"/>
                <a:gd name="connsiteY25-52" fmla="*/ 10923 h 682425"/>
                <a:gd name="connsiteX26-53" fmla="*/ 393979 w 4404883"/>
                <a:gd name="connsiteY26-54" fmla="*/ 10923 h 682425"/>
                <a:gd name="connsiteX27-55" fmla="*/ 605014 w 4404883"/>
                <a:gd name="connsiteY27-56" fmla="*/ 946 h 682425"/>
                <a:gd name="connsiteX0-57" fmla="*/ 605014 w 4349824"/>
                <a:gd name="connsiteY0-58" fmla="*/ 946 h 682425"/>
                <a:gd name="connsiteX1-59" fmla="*/ 816050 w 4349824"/>
                <a:gd name="connsiteY1-60" fmla="*/ 38448 h 682425"/>
                <a:gd name="connsiteX2-61" fmla="*/ 1177825 w 4349824"/>
                <a:gd name="connsiteY2-62" fmla="*/ 225616 h 682425"/>
                <a:gd name="connsiteX3-63" fmla="*/ 1520415 w 4349824"/>
                <a:gd name="connsiteY3-64" fmla="*/ 448566 h 682425"/>
                <a:gd name="connsiteX4-65" fmla="*/ 1986338 w 4349824"/>
                <a:gd name="connsiteY4-66" fmla="*/ 652249 h 682425"/>
                <a:gd name="connsiteX5-67" fmla="*/ 2427594 w 4349824"/>
                <a:gd name="connsiteY5-68" fmla="*/ 624724 h 682425"/>
                <a:gd name="connsiteX6-69" fmla="*/ 3214181 w 4349824"/>
                <a:gd name="connsiteY6-70" fmla="*/ 173319 h 682425"/>
                <a:gd name="connsiteX7-71" fmla="*/ 3216921 w 4349824"/>
                <a:gd name="connsiteY7-72" fmla="*/ 170567 h 682425"/>
                <a:gd name="connsiteX8-73" fmla="*/ 3348476 w 4349824"/>
                <a:gd name="connsiteY8-74" fmla="*/ 104507 h 682425"/>
                <a:gd name="connsiteX9-75" fmla="*/ 3918546 w 4349824"/>
                <a:gd name="connsiteY9-76" fmla="*/ 38448 h 682425"/>
                <a:gd name="connsiteX10-77" fmla="*/ 4349824 w 4349824"/>
                <a:gd name="connsiteY10-78" fmla="*/ 178566 h 682425"/>
                <a:gd name="connsiteX11-79" fmla="*/ 4330039 w 4349824"/>
                <a:gd name="connsiteY11-80" fmla="*/ 184157 h 682425"/>
                <a:gd name="connsiteX12-81" fmla="*/ 4137803 w 4349824"/>
                <a:gd name="connsiteY12-82" fmla="*/ 101755 h 682425"/>
                <a:gd name="connsiteX13-83" fmla="*/ 3688325 w 4349824"/>
                <a:gd name="connsiteY13-84" fmla="*/ 43953 h 682425"/>
                <a:gd name="connsiteX14-85" fmla="*/ 3214181 w 4349824"/>
                <a:gd name="connsiteY14-86" fmla="*/ 184329 h 682425"/>
                <a:gd name="connsiteX15-87" fmla="*/ 2575593 w 4349824"/>
                <a:gd name="connsiteY15-88" fmla="*/ 583437 h 682425"/>
                <a:gd name="connsiteX16-89" fmla="*/ 1890413 w 4349824"/>
                <a:gd name="connsiteY16-90" fmla="*/ 643992 h 682425"/>
                <a:gd name="connsiteX17-91" fmla="*/ 1016123 w 4349824"/>
                <a:gd name="connsiteY17-92" fmla="*/ 143042 h 682425"/>
                <a:gd name="connsiteX18-93" fmla="*/ 769458 w 4349824"/>
                <a:gd name="connsiteY18-94" fmla="*/ 38448 h 682425"/>
                <a:gd name="connsiteX19-95" fmla="*/ 506348 w 4349824"/>
                <a:gd name="connsiteY19-96" fmla="*/ 13676 h 682425"/>
                <a:gd name="connsiteX20-97" fmla="*/ 2056 w 4349824"/>
                <a:gd name="connsiteY20-98" fmla="*/ 54963 h 682425"/>
                <a:gd name="connsiteX21-99" fmla="*/ 2056 w 4349824"/>
                <a:gd name="connsiteY21-100" fmla="*/ 49458 h 682425"/>
                <a:gd name="connsiteX22-101" fmla="*/ 4797 w 4349824"/>
                <a:gd name="connsiteY22-102" fmla="*/ 49458 h 682425"/>
                <a:gd name="connsiteX23-103" fmla="*/ 21241 w 4349824"/>
                <a:gd name="connsiteY23-104" fmla="*/ 49458 h 682425"/>
                <a:gd name="connsiteX24-105" fmla="*/ 385757 w 4349824"/>
                <a:gd name="connsiteY24-106" fmla="*/ 10923 h 682425"/>
                <a:gd name="connsiteX25-107" fmla="*/ 393979 w 4349824"/>
                <a:gd name="connsiteY25-108" fmla="*/ 10923 h 682425"/>
                <a:gd name="connsiteX26-109" fmla="*/ 605014 w 4349824"/>
                <a:gd name="connsiteY26-110" fmla="*/ 946 h 6824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</a:cxnLst>
              <a:rect l="l" t="t" r="r" b="b"/>
              <a:pathLst>
                <a:path w="4349824" h="682425">
                  <a:moveTo>
                    <a:pt x="605014" y="946"/>
                  </a:moveTo>
                  <a:cubicBezTo>
                    <a:pt x="675588" y="4042"/>
                    <a:pt x="746162" y="15052"/>
                    <a:pt x="816050" y="38448"/>
                  </a:cubicBezTo>
                  <a:cubicBezTo>
                    <a:pt x="944864" y="79735"/>
                    <a:pt x="1065456" y="151299"/>
                    <a:pt x="1177825" y="225616"/>
                  </a:cubicBezTo>
                  <a:cubicBezTo>
                    <a:pt x="1292935" y="297180"/>
                    <a:pt x="1405305" y="374250"/>
                    <a:pt x="1520415" y="448566"/>
                  </a:cubicBezTo>
                  <a:cubicBezTo>
                    <a:pt x="1665673" y="536645"/>
                    <a:pt x="1816413" y="621972"/>
                    <a:pt x="1986338" y="652249"/>
                  </a:cubicBezTo>
                  <a:cubicBezTo>
                    <a:pt x="2134336" y="682526"/>
                    <a:pt x="2282336" y="671516"/>
                    <a:pt x="2427594" y="624724"/>
                  </a:cubicBezTo>
                  <a:cubicBezTo>
                    <a:pt x="2718110" y="533893"/>
                    <a:pt x="2962034" y="335715"/>
                    <a:pt x="3214181" y="173319"/>
                  </a:cubicBezTo>
                  <a:lnTo>
                    <a:pt x="3216921" y="170567"/>
                  </a:lnTo>
                  <a:cubicBezTo>
                    <a:pt x="3258032" y="145794"/>
                    <a:pt x="3301884" y="118270"/>
                    <a:pt x="3348476" y="104507"/>
                  </a:cubicBezTo>
                  <a:cubicBezTo>
                    <a:pt x="3526623" y="30191"/>
                    <a:pt x="3723955" y="16428"/>
                    <a:pt x="3918546" y="38448"/>
                  </a:cubicBezTo>
                  <a:cubicBezTo>
                    <a:pt x="4072711" y="54963"/>
                    <a:pt x="4214544" y="108636"/>
                    <a:pt x="4349824" y="178566"/>
                  </a:cubicBezTo>
                  <a:lnTo>
                    <a:pt x="4330039" y="184157"/>
                  </a:lnTo>
                  <a:cubicBezTo>
                    <a:pt x="4267988" y="152676"/>
                    <a:pt x="4204266" y="124463"/>
                    <a:pt x="4137803" y="101755"/>
                  </a:cubicBezTo>
                  <a:cubicBezTo>
                    <a:pt x="3995286" y="52210"/>
                    <a:pt x="3839065" y="35696"/>
                    <a:pt x="3688325" y="43953"/>
                  </a:cubicBezTo>
                  <a:cubicBezTo>
                    <a:pt x="3521141" y="52210"/>
                    <a:pt x="3356698" y="96250"/>
                    <a:pt x="3214181" y="184329"/>
                  </a:cubicBezTo>
                  <a:cubicBezTo>
                    <a:pt x="3005886" y="324705"/>
                    <a:pt x="2805813" y="481596"/>
                    <a:pt x="2575593" y="583437"/>
                  </a:cubicBezTo>
                  <a:cubicBezTo>
                    <a:pt x="2359076" y="682526"/>
                    <a:pt x="2120633" y="715556"/>
                    <a:pt x="1890413" y="643992"/>
                  </a:cubicBezTo>
                  <a:cubicBezTo>
                    <a:pt x="1567007" y="544903"/>
                    <a:pt x="1309380" y="302685"/>
                    <a:pt x="1016123" y="143042"/>
                  </a:cubicBezTo>
                  <a:cubicBezTo>
                    <a:pt x="936642" y="101755"/>
                    <a:pt x="857161" y="60468"/>
                    <a:pt x="769458" y="38448"/>
                  </a:cubicBezTo>
                  <a:cubicBezTo>
                    <a:pt x="684495" y="16428"/>
                    <a:pt x="596792" y="10923"/>
                    <a:pt x="506348" y="13676"/>
                  </a:cubicBezTo>
                  <a:cubicBezTo>
                    <a:pt x="339164" y="21933"/>
                    <a:pt x="171981" y="54963"/>
                    <a:pt x="2056" y="54963"/>
                  </a:cubicBezTo>
                  <a:cubicBezTo>
                    <a:pt x="-685" y="54963"/>
                    <a:pt x="-685" y="49458"/>
                    <a:pt x="2056" y="49458"/>
                  </a:cubicBezTo>
                  <a:lnTo>
                    <a:pt x="4797" y="49458"/>
                  </a:lnTo>
                  <a:lnTo>
                    <a:pt x="21241" y="49458"/>
                  </a:lnTo>
                  <a:cubicBezTo>
                    <a:pt x="144573" y="43953"/>
                    <a:pt x="265165" y="24686"/>
                    <a:pt x="385757" y="10923"/>
                  </a:cubicBezTo>
                  <a:lnTo>
                    <a:pt x="393979" y="10923"/>
                  </a:lnTo>
                  <a:cubicBezTo>
                    <a:pt x="463867" y="2666"/>
                    <a:pt x="534441" y="-2151"/>
                    <a:pt x="605014" y="946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0" name="Freeform 45"/>
            <p:cNvSpPr/>
            <p:nvPr/>
          </p:nvSpPr>
          <p:spPr bwMode="auto">
            <a:xfrm rot="3230110">
              <a:off x="4294487" y="304051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 rot="11310777">
              <a:off x="4106243" y="547734"/>
              <a:ext cx="135547" cy="325921"/>
            </a:xfrm>
            <a:custGeom>
              <a:avLst/>
              <a:gdLst>
                <a:gd name="T0" fmla="*/ 16 w 52"/>
                <a:gd name="T1" fmla="*/ 2 h 124"/>
                <a:gd name="T2" fmla="*/ 13 w 52"/>
                <a:gd name="T3" fmla="*/ 3 h 124"/>
                <a:gd name="T4" fmla="*/ 35 w 52"/>
                <a:gd name="T5" fmla="*/ 123 h 124"/>
                <a:gd name="T6" fmla="*/ 35 w 52"/>
                <a:gd name="T7" fmla="*/ 123 h 124"/>
                <a:gd name="T8" fmla="*/ 36 w 52"/>
                <a:gd name="T9" fmla="*/ 123 h 124"/>
                <a:gd name="T10" fmla="*/ 36 w 52"/>
                <a:gd name="T11" fmla="*/ 122 h 124"/>
                <a:gd name="T12" fmla="*/ 36 w 52"/>
                <a:gd name="T13" fmla="*/ 122 h 124"/>
                <a:gd name="T14" fmla="*/ 47 w 52"/>
                <a:gd name="T15" fmla="*/ 64 h 124"/>
                <a:gd name="T16" fmla="*/ 19 w 52"/>
                <a:gd name="T17" fmla="*/ 1 h 124"/>
                <a:gd name="T18" fmla="*/ 16 w 52"/>
                <a:gd name="T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组合 41"/>
          <p:cNvGrpSpPr/>
          <p:nvPr userDrawn="1"/>
        </p:nvGrpSpPr>
        <p:grpSpPr>
          <a:xfrm>
            <a:off x="9584608" y="5807005"/>
            <a:ext cx="2607392" cy="1050996"/>
            <a:chOff x="2139509" y="1743868"/>
            <a:chExt cx="4107744" cy="1655763"/>
          </a:xfrm>
        </p:grpSpPr>
        <p:sp>
          <p:nvSpPr>
            <p:cNvPr id="43" name="Freeform 5"/>
            <p:cNvSpPr/>
            <p:nvPr/>
          </p:nvSpPr>
          <p:spPr bwMode="auto">
            <a:xfrm flipH="1">
              <a:off x="3503171" y="2353468"/>
              <a:ext cx="347663" cy="338138"/>
            </a:xfrm>
            <a:custGeom>
              <a:avLst/>
              <a:gdLst>
                <a:gd name="T0" fmla="*/ 108 w 127"/>
                <a:gd name="T1" fmla="*/ 24 h 123"/>
                <a:gd name="T2" fmla="*/ 57 w 127"/>
                <a:gd name="T3" fmla="*/ 2 h 123"/>
                <a:gd name="T4" fmla="*/ 18 w 127"/>
                <a:gd name="T5" fmla="*/ 17 h 123"/>
                <a:gd name="T6" fmla="*/ 2 w 127"/>
                <a:gd name="T7" fmla="*/ 53 h 123"/>
                <a:gd name="T8" fmla="*/ 11 w 127"/>
                <a:gd name="T9" fmla="*/ 97 h 123"/>
                <a:gd name="T10" fmla="*/ 43 w 127"/>
                <a:gd name="T11" fmla="*/ 121 h 123"/>
                <a:gd name="T12" fmla="*/ 64 w 127"/>
                <a:gd name="T13" fmla="*/ 101 h 123"/>
                <a:gd name="T14" fmla="*/ 94 w 127"/>
                <a:gd name="T15" fmla="*/ 75 h 123"/>
                <a:gd name="T16" fmla="*/ 124 w 127"/>
                <a:gd name="T17" fmla="*/ 69 h 123"/>
                <a:gd name="T18" fmla="*/ 108 w 127"/>
                <a:gd name="T19" fmla="*/ 2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3">
                  <a:moveTo>
                    <a:pt x="108" y="24"/>
                  </a:moveTo>
                  <a:cubicBezTo>
                    <a:pt x="96" y="10"/>
                    <a:pt x="75" y="4"/>
                    <a:pt x="57" y="2"/>
                  </a:cubicBezTo>
                  <a:cubicBezTo>
                    <a:pt x="43" y="0"/>
                    <a:pt x="22" y="2"/>
                    <a:pt x="18" y="17"/>
                  </a:cubicBezTo>
                  <a:cubicBezTo>
                    <a:pt x="9" y="25"/>
                    <a:pt x="4" y="46"/>
                    <a:pt x="2" y="53"/>
                  </a:cubicBezTo>
                  <a:cubicBezTo>
                    <a:pt x="0" y="69"/>
                    <a:pt x="1" y="84"/>
                    <a:pt x="11" y="97"/>
                  </a:cubicBezTo>
                  <a:cubicBezTo>
                    <a:pt x="18" y="107"/>
                    <a:pt x="29" y="119"/>
                    <a:pt x="43" y="121"/>
                  </a:cubicBezTo>
                  <a:cubicBezTo>
                    <a:pt x="55" y="123"/>
                    <a:pt x="61" y="111"/>
                    <a:pt x="64" y="101"/>
                  </a:cubicBezTo>
                  <a:cubicBezTo>
                    <a:pt x="81" y="111"/>
                    <a:pt x="97" y="94"/>
                    <a:pt x="94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3"/>
                    <a:pt x="119" y="34"/>
                    <a:pt x="108" y="24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auto">
            <a:xfrm flipH="1">
              <a:off x="2139509" y="1970880"/>
              <a:ext cx="381000" cy="493713"/>
            </a:xfrm>
            <a:custGeom>
              <a:avLst/>
              <a:gdLst>
                <a:gd name="T0" fmla="*/ 44 w 139"/>
                <a:gd name="T1" fmla="*/ 21 h 179"/>
                <a:gd name="T2" fmla="*/ 20 w 139"/>
                <a:gd name="T3" fmla="*/ 0 h 179"/>
                <a:gd name="T4" fmla="*/ 4 w 139"/>
                <a:gd name="T5" fmla="*/ 20 h 179"/>
                <a:gd name="T6" fmla="*/ 7 w 139"/>
                <a:gd name="T7" fmla="*/ 65 h 179"/>
                <a:gd name="T8" fmla="*/ 29 w 139"/>
                <a:gd name="T9" fmla="*/ 120 h 179"/>
                <a:gd name="T10" fmla="*/ 30 w 139"/>
                <a:gd name="T11" fmla="*/ 120 h 179"/>
                <a:gd name="T12" fmla="*/ 30 w 139"/>
                <a:gd name="T13" fmla="*/ 119 h 179"/>
                <a:gd name="T14" fmla="*/ 129 w 139"/>
                <a:gd name="T15" fmla="*/ 150 h 179"/>
                <a:gd name="T16" fmla="*/ 126 w 139"/>
                <a:gd name="T17" fmla="*/ 117 h 179"/>
                <a:gd name="T18" fmla="*/ 126 w 139"/>
                <a:gd name="T19" fmla="*/ 108 h 179"/>
                <a:gd name="T20" fmla="*/ 126 w 139"/>
                <a:gd name="T21" fmla="*/ 95 h 179"/>
                <a:gd name="T22" fmla="*/ 111 w 139"/>
                <a:gd name="T23" fmla="*/ 77 h 179"/>
                <a:gd name="T24" fmla="*/ 111 w 139"/>
                <a:gd name="T25" fmla="*/ 77 h 179"/>
                <a:gd name="T26" fmla="*/ 86 w 139"/>
                <a:gd name="T27" fmla="*/ 46 h 179"/>
                <a:gd name="T28" fmla="*/ 77 w 139"/>
                <a:gd name="T29" fmla="*/ 17 h 179"/>
                <a:gd name="T30" fmla="*/ 44 w 139"/>
                <a:gd name="T31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79">
                  <a:moveTo>
                    <a:pt x="44" y="21"/>
                  </a:moveTo>
                  <a:cubicBezTo>
                    <a:pt x="38" y="12"/>
                    <a:pt x="31" y="0"/>
                    <a:pt x="20" y="0"/>
                  </a:cubicBezTo>
                  <a:cubicBezTo>
                    <a:pt x="10" y="0"/>
                    <a:pt x="6" y="12"/>
                    <a:pt x="4" y="20"/>
                  </a:cubicBezTo>
                  <a:cubicBezTo>
                    <a:pt x="0" y="35"/>
                    <a:pt x="3" y="51"/>
                    <a:pt x="7" y="65"/>
                  </a:cubicBezTo>
                  <a:cubicBezTo>
                    <a:pt x="14" y="83"/>
                    <a:pt x="26" y="100"/>
                    <a:pt x="29" y="120"/>
                  </a:cubicBezTo>
                  <a:cubicBezTo>
                    <a:pt x="29" y="120"/>
                    <a:pt x="30" y="120"/>
                    <a:pt x="30" y="120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48" y="145"/>
                    <a:pt x="100" y="179"/>
                    <a:pt x="129" y="150"/>
                  </a:cubicBezTo>
                  <a:cubicBezTo>
                    <a:pt x="139" y="140"/>
                    <a:pt x="134" y="126"/>
                    <a:pt x="126" y="117"/>
                  </a:cubicBezTo>
                  <a:cubicBezTo>
                    <a:pt x="122" y="113"/>
                    <a:pt x="124" y="112"/>
                    <a:pt x="126" y="108"/>
                  </a:cubicBezTo>
                  <a:cubicBezTo>
                    <a:pt x="127" y="104"/>
                    <a:pt x="127" y="99"/>
                    <a:pt x="126" y="95"/>
                  </a:cubicBezTo>
                  <a:cubicBezTo>
                    <a:pt x="125" y="88"/>
                    <a:pt x="118" y="80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4" y="64"/>
                    <a:pt x="100" y="44"/>
                    <a:pt x="86" y="46"/>
                  </a:cubicBezTo>
                  <a:cubicBezTo>
                    <a:pt x="90" y="36"/>
                    <a:pt x="86" y="24"/>
                    <a:pt x="77" y="17"/>
                  </a:cubicBezTo>
                  <a:cubicBezTo>
                    <a:pt x="66" y="9"/>
                    <a:pt x="52" y="12"/>
                    <a:pt x="44" y="21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auto">
            <a:xfrm flipH="1">
              <a:off x="4409633" y="2631281"/>
              <a:ext cx="392113" cy="484188"/>
            </a:xfrm>
            <a:custGeom>
              <a:avLst/>
              <a:gdLst>
                <a:gd name="T0" fmla="*/ 76 w 143"/>
                <a:gd name="T1" fmla="*/ 161 h 176"/>
                <a:gd name="T2" fmla="*/ 86 w 143"/>
                <a:gd name="T3" fmla="*/ 132 h 176"/>
                <a:gd name="T4" fmla="*/ 112 w 143"/>
                <a:gd name="T5" fmla="*/ 102 h 176"/>
                <a:gd name="T6" fmla="*/ 112 w 143"/>
                <a:gd name="T7" fmla="*/ 102 h 176"/>
                <a:gd name="T8" fmla="*/ 128 w 143"/>
                <a:gd name="T9" fmla="*/ 85 h 176"/>
                <a:gd name="T10" fmla="*/ 129 w 143"/>
                <a:gd name="T11" fmla="*/ 73 h 176"/>
                <a:gd name="T12" fmla="*/ 129 w 143"/>
                <a:gd name="T13" fmla="*/ 63 h 176"/>
                <a:gd name="T14" fmla="*/ 134 w 143"/>
                <a:gd name="T15" fmla="*/ 31 h 176"/>
                <a:gd name="T16" fmla="*/ 33 w 143"/>
                <a:gd name="T17" fmla="*/ 57 h 176"/>
                <a:gd name="T18" fmla="*/ 33 w 143"/>
                <a:gd name="T19" fmla="*/ 56 h 176"/>
                <a:gd name="T20" fmla="*/ 32 w 143"/>
                <a:gd name="T21" fmla="*/ 56 h 176"/>
                <a:gd name="T22" fmla="*/ 8 w 143"/>
                <a:gd name="T23" fmla="*/ 110 h 176"/>
                <a:gd name="T24" fmla="*/ 3 w 143"/>
                <a:gd name="T25" fmla="*/ 155 h 176"/>
                <a:gd name="T26" fmla="*/ 18 w 143"/>
                <a:gd name="T27" fmla="*/ 175 h 176"/>
                <a:gd name="T28" fmla="*/ 43 w 143"/>
                <a:gd name="T29" fmla="*/ 155 h 176"/>
                <a:gd name="T30" fmla="*/ 76 w 143"/>
                <a:gd name="T31" fmla="*/ 1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76">
                  <a:moveTo>
                    <a:pt x="76" y="161"/>
                  </a:moveTo>
                  <a:cubicBezTo>
                    <a:pt x="86" y="154"/>
                    <a:pt x="90" y="143"/>
                    <a:pt x="86" y="132"/>
                  </a:cubicBezTo>
                  <a:cubicBezTo>
                    <a:pt x="100" y="135"/>
                    <a:pt x="115" y="115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20" y="100"/>
                    <a:pt x="126" y="93"/>
                    <a:pt x="128" y="85"/>
                  </a:cubicBezTo>
                  <a:cubicBezTo>
                    <a:pt x="129" y="81"/>
                    <a:pt x="130" y="76"/>
                    <a:pt x="129" y="73"/>
                  </a:cubicBezTo>
                  <a:cubicBezTo>
                    <a:pt x="127" y="68"/>
                    <a:pt x="125" y="67"/>
                    <a:pt x="129" y="63"/>
                  </a:cubicBezTo>
                  <a:cubicBezTo>
                    <a:pt x="138" y="54"/>
                    <a:pt x="143" y="41"/>
                    <a:pt x="134" y="31"/>
                  </a:cubicBezTo>
                  <a:cubicBezTo>
                    <a:pt x="106" y="0"/>
                    <a:pt x="52" y="32"/>
                    <a:pt x="33" y="57"/>
                  </a:cubicBezTo>
                  <a:cubicBezTo>
                    <a:pt x="33" y="57"/>
                    <a:pt x="33" y="57"/>
                    <a:pt x="33" y="56"/>
                  </a:cubicBezTo>
                  <a:cubicBezTo>
                    <a:pt x="33" y="56"/>
                    <a:pt x="33" y="55"/>
                    <a:pt x="32" y="56"/>
                  </a:cubicBezTo>
                  <a:cubicBezTo>
                    <a:pt x="29" y="76"/>
                    <a:pt x="16" y="92"/>
                    <a:pt x="8" y="110"/>
                  </a:cubicBezTo>
                  <a:cubicBezTo>
                    <a:pt x="3" y="124"/>
                    <a:pt x="0" y="140"/>
                    <a:pt x="3" y="155"/>
                  </a:cubicBezTo>
                  <a:cubicBezTo>
                    <a:pt x="4" y="163"/>
                    <a:pt x="8" y="175"/>
                    <a:pt x="18" y="175"/>
                  </a:cubicBezTo>
                  <a:cubicBezTo>
                    <a:pt x="29" y="176"/>
                    <a:pt x="37" y="164"/>
                    <a:pt x="43" y="155"/>
                  </a:cubicBezTo>
                  <a:cubicBezTo>
                    <a:pt x="51" y="165"/>
                    <a:pt x="64" y="169"/>
                    <a:pt x="76" y="1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auto">
            <a:xfrm flipH="1">
              <a:off x="5435158" y="2859881"/>
              <a:ext cx="795338" cy="539750"/>
            </a:xfrm>
            <a:custGeom>
              <a:avLst/>
              <a:gdLst>
                <a:gd name="T0" fmla="*/ 288 w 290"/>
                <a:gd name="T1" fmla="*/ 54 h 196"/>
                <a:gd name="T2" fmla="*/ 248 w 290"/>
                <a:gd name="T3" fmla="*/ 12 h 196"/>
                <a:gd name="T4" fmla="*/ 170 w 290"/>
                <a:gd name="T5" fmla="*/ 1 h 196"/>
                <a:gd name="T6" fmla="*/ 104 w 290"/>
                <a:gd name="T7" fmla="*/ 9 h 196"/>
                <a:gd name="T8" fmla="*/ 103 w 290"/>
                <a:gd name="T9" fmla="*/ 10 h 196"/>
                <a:gd name="T10" fmla="*/ 41 w 290"/>
                <a:gd name="T11" fmla="*/ 41 h 196"/>
                <a:gd name="T12" fmla="*/ 4 w 290"/>
                <a:gd name="T13" fmla="*/ 99 h 196"/>
                <a:gd name="T14" fmla="*/ 19 w 290"/>
                <a:gd name="T15" fmla="*/ 159 h 196"/>
                <a:gd name="T16" fmla="*/ 49 w 290"/>
                <a:gd name="T17" fmla="*/ 158 h 196"/>
                <a:gd name="T18" fmla="*/ 105 w 290"/>
                <a:gd name="T19" fmla="*/ 159 h 196"/>
                <a:gd name="T20" fmla="*/ 152 w 290"/>
                <a:gd name="T21" fmla="*/ 186 h 196"/>
                <a:gd name="T22" fmla="*/ 162 w 290"/>
                <a:gd name="T23" fmla="*/ 154 h 196"/>
                <a:gd name="T24" fmla="*/ 196 w 290"/>
                <a:gd name="T25" fmla="*/ 161 h 196"/>
                <a:gd name="T26" fmla="*/ 214 w 290"/>
                <a:gd name="T27" fmla="*/ 125 h 196"/>
                <a:gd name="T28" fmla="*/ 237 w 290"/>
                <a:gd name="T29" fmla="*/ 122 h 196"/>
                <a:gd name="T30" fmla="*/ 246 w 290"/>
                <a:gd name="T31" fmla="*/ 91 h 196"/>
                <a:gd name="T32" fmla="*/ 280 w 290"/>
                <a:gd name="T33" fmla="*/ 87 h 196"/>
                <a:gd name="T34" fmla="*/ 288 w 290"/>
                <a:gd name="T35" fmla="*/ 5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196">
                  <a:moveTo>
                    <a:pt x="288" y="54"/>
                  </a:moveTo>
                  <a:cubicBezTo>
                    <a:pt x="285" y="33"/>
                    <a:pt x="267" y="19"/>
                    <a:pt x="248" y="12"/>
                  </a:cubicBezTo>
                  <a:cubicBezTo>
                    <a:pt x="223" y="3"/>
                    <a:pt x="196" y="0"/>
                    <a:pt x="170" y="1"/>
                  </a:cubicBezTo>
                  <a:cubicBezTo>
                    <a:pt x="149" y="1"/>
                    <a:pt x="124" y="1"/>
                    <a:pt x="104" y="9"/>
                  </a:cubicBezTo>
                  <a:cubicBezTo>
                    <a:pt x="104" y="9"/>
                    <a:pt x="103" y="9"/>
                    <a:pt x="103" y="10"/>
                  </a:cubicBezTo>
                  <a:cubicBezTo>
                    <a:pt x="81" y="15"/>
                    <a:pt x="58" y="25"/>
                    <a:pt x="41" y="41"/>
                  </a:cubicBezTo>
                  <a:cubicBezTo>
                    <a:pt x="25" y="55"/>
                    <a:pt x="8" y="77"/>
                    <a:pt x="4" y="99"/>
                  </a:cubicBezTo>
                  <a:cubicBezTo>
                    <a:pt x="0" y="118"/>
                    <a:pt x="2" y="145"/>
                    <a:pt x="19" y="159"/>
                  </a:cubicBezTo>
                  <a:cubicBezTo>
                    <a:pt x="29" y="168"/>
                    <a:pt x="42" y="169"/>
                    <a:pt x="49" y="158"/>
                  </a:cubicBezTo>
                  <a:cubicBezTo>
                    <a:pt x="57" y="186"/>
                    <a:pt x="91" y="181"/>
                    <a:pt x="105" y="159"/>
                  </a:cubicBezTo>
                  <a:cubicBezTo>
                    <a:pt x="115" y="174"/>
                    <a:pt x="132" y="196"/>
                    <a:pt x="152" y="186"/>
                  </a:cubicBezTo>
                  <a:cubicBezTo>
                    <a:pt x="164" y="180"/>
                    <a:pt x="165" y="166"/>
                    <a:pt x="162" y="154"/>
                  </a:cubicBezTo>
                  <a:cubicBezTo>
                    <a:pt x="170" y="164"/>
                    <a:pt x="184" y="169"/>
                    <a:pt x="196" y="161"/>
                  </a:cubicBezTo>
                  <a:cubicBezTo>
                    <a:pt x="208" y="153"/>
                    <a:pt x="213" y="139"/>
                    <a:pt x="214" y="125"/>
                  </a:cubicBezTo>
                  <a:cubicBezTo>
                    <a:pt x="221" y="130"/>
                    <a:pt x="230" y="130"/>
                    <a:pt x="237" y="122"/>
                  </a:cubicBezTo>
                  <a:cubicBezTo>
                    <a:pt x="243" y="115"/>
                    <a:pt x="250" y="101"/>
                    <a:pt x="246" y="91"/>
                  </a:cubicBezTo>
                  <a:cubicBezTo>
                    <a:pt x="258" y="95"/>
                    <a:pt x="270" y="95"/>
                    <a:pt x="280" y="87"/>
                  </a:cubicBezTo>
                  <a:cubicBezTo>
                    <a:pt x="288" y="79"/>
                    <a:pt x="290" y="65"/>
                    <a:pt x="288" y="54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7" name="Freeform 39"/>
            <p:cNvSpPr/>
            <p:nvPr/>
          </p:nvSpPr>
          <p:spPr bwMode="auto">
            <a:xfrm flipH="1">
              <a:off x="5127183" y="2059780"/>
              <a:ext cx="858838" cy="676275"/>
            </a:xfrm>
            <a:custGeom>
              <a:avLst/>
              <a:gdLst>
                <a:gd name="T0" fmla="*/ 289 w 313"/>
                <a:gd name="T1" fmla="*/ 50 h 246"/>
                <a:gd name="T2" fmla="*/ 289 w 313"/>
                <a:gd name="T3" fmla="*/ 51 h 246"/>
                <a:gd name="T4" fmla="*/ 257 w 313"/>
                <a:gd name="T5" fmla="*/ 61 h 246"/>
                <a:gd name="T6" fmla="*/ 288 w 313"/>
                <a:gd name="T7" fmla="*/ 26 h 246"/>
                <a:gd name="T8" fmla="*/ 274 w 313"/>
                <a:gd name="T9" fmla="*/ 6 h 246"/>
                <a:gd name="T10" fmla="*/ 272 w 313"/>
                <a:gd name="T11" fmla="*/ 17 h 246"/>
                <a:gd name="T12" fmla="*/ 229 w 313"/>
                <a:gd name="T13" fmla="*/ 84 h 246"/>
                <a:gd name="T14" fmla="*/ 237 w 313"/>
                <a:gd name="T15" fmla="*/ 35 h 246"/>
                <a:gd name="T16" fmla="*/ 210 w 313"/>
                <a:gd name="T17" fmla="*/ 40 h 246"/>
                <a:gd name="T18" fmla="*/ 225 w 313"/>
                <a:gd name="T19" fmla="*/ 49 h 246"/>
                <a:gd name="T20" fmla="*/ 227 w 313"/>
                <a:gd name="T21" fmla="*/ 86 h 246"/>
                <a:gd name="T22" fmla="*/ 160 w 313"/>
                <a:gd name="T23" fmla="*/ 145 h 246"/>
                <a:gd name="T24" fmla="*/ 189 w 313"/>
                <a:gd name="T25" fmla="*/ 85 h 246"/>
                <a:gd name="T26" fmla="*/ 167 w 313"/>
                <a:gd name="T27" fmla="*/ 69 h 246"/>
                <a:gd name="T28" fmla="*/ 170 w 313"/>
                <a:gd name="T29" fmla="*/ 86 h 246"/>
                <a:gd name="T30" fmla="*/ 158 w 313"/>
                <a:gd name="T31" fmla="*/ 147 h 246"/>
                <a:gd name="T32" fmla="*/ 87 w 313"/>
                <a:gd name="T33" fmla="*/ 197 h 246"/>
                <a:gd name="T34" fmla="*/ 136 w 313"/>
                <a:gd name="T35" fmla="*/ 137 h 246"/>
                <a:gd name="T36" fmla="*/ 113 w 313"/>
                <a:gd name="T37" fmla="*/ 124 h 246"/>
                <a:gd name="T38" fmla="*/ 114 w 313"/>
                <a:gd name="T39" fmla="*/ 139 h 246"/>
                <a:gd name="T40" fmla="*/ 46 w 313"/>
                <a:gd name="T41" fmla="*/ 222 h 246"/>
                <a:gd name="T42" fmla="*/ 32 w 313"/>
                <a:gd name="T43" fmla="*/ 211 h 246"/>
                <a:gd name="T44" fmla="*/ 50 w 313"/>
                <a:gd name="T45" fmla="*/ 187 h 246"/>
                <a:gd name="T46" fmla="*/ 28 w 313"/>
                <a:gd name="T47" fmla="*/ 171 h 246"/>
                <a:gd name="T48" fmla="*/ 35 w 313"/>
                <a:gd name="T49" fmla="*/ 189 h 246"/>
                <a:gd name="T50" fmla="*/ 0 w 313"/>
                <a:gd name="T51" fmla="*/ 245 h 246"/>
                <a:gd name="T52" fmla="*/ 41 w 313"/>
                <a:gd name="T53" fmla="*/ 230 h 246"/>
                <a:gd name="T54" fmla="*/ 102 w 313"/>
                <a:gd name="T55" fmla="*/ 224 h 246"/>
                <a:gd name="T56" fmla="*/ 121 w 313"/>
                <a:gd name="T57" fmla="*/ 235 h 246"/>
                <a:gd name="T58" fmla="*/ 107 w 313"/>
                <a:gd name="T59" fmla="*/ 210 h 246"/>
                <a:gd name="T60" fmla="*/ 103 w 313"/>
                <a:gd name="T61" fmla="*/ 219 h 246"/>
                <a:gd name="T62" fmla="*/ 54 w 313"/>
                <a:gd name="T63" fmla="*/ 223 h 246"/>
                <a:gd name="T64" fmla="*/ 131 w 313"/>
                <a:gd name="T65" fmla="*/ 173 h 246"/>
                <a:gd name="T66" fmla="*/ 182 w 313"/>
                <a:gd name="T67" fmla="*/ 195 h 246"/>
                <a:gd name="T68" fmla="*/ 199 w 313"/>
                <a:gd name="T69" fmla="*/ 201 h 246"/>
                <a:gd name="T70" fmla="*/ 188 w 313"/>
                <a:gd name="T71" fmla="*/ 177 h 246"/>
                <a:gd name="T72" fmla="*/ 133 w 313"/>
                <a:gd name="T73" fmla="*/ 172 h 246"/>
                <a:gd name="T74" fmla="*/ 199 w 313"/>
                <a:gd name="T75" fmla="*/ 120 h 246"/>
                <a:gd name="T76" fmla="*/ 238 w 313"/>
                <a:gd name="T77" fmla="*/ 135 h 246"/>
                <a:gd name="T78" fmla="*/ 257 w 313"/>
                <a:gd name="T79" fmla="*/ 121 h 246"/>
                <a:gd name="T80" fmla="*/ 245 w 313"/>
                <a:gd name="T81" fmla="*/ 117 h 246"/>
                <a:gd name="T82" fmla="*/ 241 w 313"/>
                <a:gd name="T83" fmla="*/ 119 h 246"/>
                <a:gd name="T84" fmla="*/ 238 w 313"/>
                <a:gd name="T85" fmla="*/ 122 h 246"/>
                <a:gd name="T86" fmla="*/ 255 w 313"/>
                <a:gd name="T87" fmla="*/ 63 h 246"/>
                <a:gd name="T88" fmla="*/ 291 w 313"/>
                <a:gd name="T89" fmla="*/ 56 h 246"/>
                <a:gd name="T90" fmla="*/ 313 w 313"/>
                <a:gd name="T91" fmla="*/ 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3" h="246">
                  <a:moveTo>
                    <a:pt x="299" y="37"/>
                  </a:moveTo>
                  <a:cubicBezTo>
                    <a:pt x="294" y="39"/>
                    <a:pt x="290" y="45"/>
                    <a:pt x="289" y="50"/>
                  </a:cubicBezTo>
                  <a:cubicBezTo>
                    <a:pt x="289" y="50"/>
                    <a:pt x="288" y="51"/>
                    <a:pt x="288" y="51"/>
                  </a:cubicBezTo>
                  <a:cubicBezTo>
                    <a:pt x="288" y="51"/>
                    <a:pt x="289" y="51"/>
                    <a:pt x="289" y="51"/>
                  </a:cubicBezTo>
                  <a:cubicBezTo>
                    <a:pt x="288" y="52"/>
                    <a:pt x="288" y="53"/>
                    <a:pt x="288" y="54"/>
                  </a:cubicBezTo>
                  <a:cubicBezTo>
                    <a:pt x="278" y="55"/>
                    <a:pt x="267" y="58"/>
                    <a:pt x="257" y="61"/>
                  </a:cubicBezTo>
                  <a:cubicBezTo>
                    <a:pt x="265" y="50"/>
                    <a:pt x="273" y="39"/>
                    <a:pt x="279" y="27"/>
                  </a:cubicBezTo>
                  <a:cubicBezTo>
                    <a:pt x="282" y="28"/>
                    <a:pt x="285" y="28"/>
                    <a:pt x="288" y="26"/>
                  </a:cubicBezTo>
                  <a:cubicBezTo>
                    <a:pt x="293" y="23"/>
                    <a:pt x="296" y="16"/>
                    <a:pt x="293" y="10"/>
                  </a:cubicBezTo>
                  <a:cubicBezTo>
                    <a:pt x="290" y="3"/>
                    <a:pt x="279" y="0"/>
                    <a:pt x="274" y="6"/>
                  </a:cubicBezTo>
                  <a:cubicBezTo>
                    <a:pt x="272" y="9"/>
                    <a:pt x="272" y="12"/>
                    <a:pt x="273" y="16"/>
                  </a:cubicBezTo>
                  <a:cubicBezTo>
                    <a:pt x="272" y="16"/>
                    <a:pt x="272" y="16"/>
                    <a:pt x="272" y="17"/>
                  </a:cubicBezTo>
                  <a:cubicBezTo>
                    <a:pt x="273" y="20"/>
                    <a:pt x="274" y="23"/>
                    <a:pt x="277" y="25"/>
                  </a:cubicBezTo>
                  <a:cubicBezTo>
                    <a:pt x="262" y="46"/>
                    <a:pt x="246" y="66"/>
                    <a:pt x="229" y="84"/>
                  </a:cubicBezTo>
                  <a:cubicBezTo>
                    <a:pt x="229" y="72"/>
                    <a:pt x="229" y="60"/>
                    <a:pt x="228" y="48"/>
                  </a:cubicBezTo>
                  <a:cubicBezTo>
                    <a:pt x="234" y="46"/>
                    <a:pt x="238" y="41"/>
                    <a:pt x="237" y="35"/>
                  </a:cubicBezTo>
                  <a:cubicBezTo>
                    <a:pt x="237" y="28"/>
                    <a:pt x="231" y="24"/>
                    <a:pt x="224" y="24"/>
                  </a:cubicBezTo>
                  <a:cubicBezTo>
                    <a:pt x="217" y="25"/>
                    <a:pt x="207" y="32"/>
                    <a:pt x="210" y="40"/>
                  </a:cubicBezTo>
                  <a:cubicBezTo>
                    <a:pt x="212" y="45"/>
                    <a:pt x="218" y="48"/>
                    <a:pt x="223" y="48"/>
                  </a:cubicBezTo>
                  <a:cubicBezTo>
                    <a:pt x="223" y="48"/>
                    <a:pt x="224" y="49"/>
                    <a:pt x="225" y="49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61"/>
                    <a:pt x="226" y="73"/>
                    <a:pt x="227" y="86"/>
                  </a:cubicBezTo>
                  <a:cubicBezTo>
                    <a:pt x="207" y="107"/>
                    <a:pt x="185" y="126"/>
                    <a:pt x="161" y="145"/>
                  </a:cubicBezTo>
                  <a:cubicBezTo>
                    <a:pt x="161" y="145"/>
                    <a:pt x="161" y="145"/>
                    <a:pt x="160" y="145"/>
                  </a:cubicBezTo>
                  <a:cubicBezTo>
                    <a:pt x="164" y="126"/>
                    <a:pt x="170" y="109"/>
                    <a:pt x="176" y="90"/>
                  </a:cubicBezTo>
                  <a:cubicBezTo>
                    <a:pt x="181" y="92"/>
                    <a:pt x="186" y="90"/>
                    <a:pt x="189" y="85"/>
                  </a:cubicBezTo>
                  <a:cubicBezTo>
                    <a:pt x="193" y="79"/>
                    <a:pt x="192" y="69"/>
                    <a:pt x="187" y="64"/>
                  </a:cubicBezTo>
                  <a:cubicBezTo>
                    <a:pt x="181" y="58"/>
                    <a:pt x="170" y="62"/>
                    <a:pt x="167" y="69"/>
                  </a:cubicBezTo>
                  <a:cubicBezTo>
                    <a:pt x="165" y="74"/>
                    <a:pt x="166" y="80"/>
                    <a:pt x="170" y="85"/>
                  </a:cubicBezTo>
                  <a:cubicBezTo>
                    <a:pt x="170" y="85"/>
                    <a:pt x="170" y="85"/>
                    <a:pt x="170" y="86"/>
                  </a:cubicBezTo>
                  <a:cubicBezTo>
                    <a:pt x="171" y="87"/>
                    <a:pt x="173" y="89"/>
                    <a:pt x="174" y="89"/>
                  </a:cubicBezTo>
                  <a:cubicBezTo>
                    <a:pt x="168" y="108"/>
                    <a:pt x="160" y="127"/>
                    <a:pt x="158" y="147"/>
                  </a:cubicBezTo>
                  <a:cubicBezTo>
                    <a:pt x="136" y="164"/>
                    <a:pt x="113" y="180"/>
                    <a:pt x="90" y="195"/>
                  </a:cubicBezTo>
                  <a:cubicBezTo>
                    <a:pt x="89" y="196"/>
                    <a:pt x="88" y="196"/>
                    <a:pt x="87" y="197"/>
                  </a:cubicBezTo>
                  <a:cubicBezTo>
                    <a:pt x="95" y="177"/>
                    <a:pt x="105" y="159"/>
                    <a:pt x="116" y="142"/>
                  </a:cubicBezTo>
                  <a:cubicBezTo>
                    <a:pt x="123" y="146"/>
                    <a:pt x="133" y="143"/>
                    <a:pt x="136" y="137"/>
                  </a:cubicBezTo>
                  <a:cubicBezTo>
                    <a:pt x="139" y="131"/>
                    <a:pt x="138" y="122"/>
                    <a:pt x="133" y="118"/>
                  </a:cubicBezTo>
                  <a:cubicBezTo>
                    <a:pt x="126" y="111"/>
                    <a:pt x="117" y="118"/>
                    <a:pt x="113" y="124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1" y="130"/>
                    <a:pt x="111" y="135"/>
                    <a:pt x="114" y="139"/>
                  </a:cubicBezTo>
                  <a:cubicBezTo>
                    <a:pt x="101" y="157"/>
                    <a:pt x="90" y="177"/>
                    <a:pt x="85" y="198"/>
                  </a:cubicBezTo>
                  <a:cubicBezTo>
                    <a:pt x="72" y="206"/>
                    <a:pt x="59" y="214"/>
                    <a:pt x="46" y="222"/>
                  </a:cubicBezTo>
                  <a:cubicBezTo>
                    <a:pt x="40" y="225"/>
                    <a:pt x="33" y="228"/>
                    <a:pt x="27" y="231"/>
                  </a:cubicBezTo>
                  <a:cubicBezTo>
                    <a:pt x="29" y="225"/>
                    <a:pt x="30" y="218"/>
                    <a:pt x="32" y="211"/>
                  </a:cubicBezTo>
                  <a:cubicBezTo>
                    <a:pt x="34" y="204"/>
                    <a:pt x="36" y="197"/>
                    <a:pt x="38" y="191"/>
                  </a:cubicBezTo>
                  <a:cubicBezTo>
                    <a:pt x="42" y="192"/>
                    <a:pt x="47" y="191"/>
                    <a:pt x="50" y="187"/>
                  </a:cubicBezTo>
                  <a:cubicBezTo>
                    <a:pt x="55" y="181"/>
                    <a:pt x="55" y="171"/>
                    <a:pt x="49" y="166"/>
                  </a:cubicBezTo>
                  <a:cubicBezTo>
                    <a:pt x="41" y="160"/>
                    <a:pt x="31" y="163"/>
                    <a:pt x="28" y="171"/>
                  </a:cubicBezTo>
                  <a:cubicBezTo>
                    <a:pt x="26" y="176"/>
                    <a:pt x="28" y="184"/>
                    <a:pt x="32" y="186"/>
                  </a:cubicBezTo>
                  <a:cubicBezTo>
                    <a:pt x="33" y="188"/>
                    <a:pt x="34" y="189"/>
                    <a:pt x="35" y="189"/>
                  </a:cubicBezTo>
                  <a:cubicBezTo>
                    <a:pt x="28" y="202"/>
                    <a:pt x="26" y="219"/>
                    <a:pt x="23" y="233"/>
                  </a:cubicBezTo>
                  <a:cubicBezTo>
                    <a:pt x="15" y="236"/>
                    <a:pt x="7" y="240"/>
                    <a:pt x="0" y="245"/>
                  </a:cubicBezTo>
                  <a:cubicBezTo>
                    <a:pt x="0" y="245"/>
                    <a:pt x="0" y="246"/>
                    <a:pt x="0" y="246"/>
                  </a:cubicBezTo>
                  <a:cubicBezTo>
                    <a:pt x="14" y="245"/>
                    <a:pt x="29" y="236"/>
                    <a:pt x="41" y="230"/>
                  </a:cubicBezTo>
                  <a:cubicBezTo>
                    <a:pt x="45" y="228"/>
                    <a:pt x="48" y="226"/>
                    <a:pt x="51" y="224"/>
                  </a:cubicBezTo>
                  <a:cubicBezTo>
                    <a:pt x="67" y="226"/>
                    <a:pt x="86" y="227"/>
                    <a:pt x="102" y="224"/>
                  </a:cubicBezTo>
                  <a:cubicBezTo>
                    <a:pt x="102" y="225"/>
                    <a:pt x="102" y="226"/>
                    <a:pt x="102" y="227"/>
                  </a:cubicBezTo>
                  <a:cubicBezTo>
                    <a:pt x="104" y="236"/>
                    <a:pt x="114" y="237"/>
                    <a:pt x="121" y="235"/>
                  </a:cubicBezTo>
                  <a:cubicBezTo>
                    <a:pt x="128" y="232"/>
                    <a:pt x="131" y="225"/>
                    <a:pt x="128" y="218"/>
                  </a:cubicBezTo>
                  <a:cubicBezTo>
                    <a:pt x="125" y="211"/>
                    <a:pt x="114" y="206"/>
                    <a:pt x="107" y="210"/>
                  </a:cubicBezTo>
                  <a:cubicBezTo>
                    <a:pt x="107" y="210"/>
                    <a:pt x="106" y="211"/>
                    <a:pt x="107" y="212"/>
                  </a:cubicBezTo>
                  <a:cubicBezTo>
                    <a:pt x="105" y="214"/>
                    <a:pt x="103" y="216"/>
                    <a:pt x="103" y="219"/>
                  </a:cubicBezTo>
                  <a:cubicBezTo>
                    <a:pt x="95" y="220"/>
                    <a:pt x="87" y="222"/>
                    <a:pt x="79" y="222"/>
                  </a:cubicBezTo>
                  <a:cubicBezTo>
                    <a:pt x="71" y="223"/>
                    <a:pt x="62" y="223"/>
                    <a:pt x="54" y="223"/>
                  </a:cubicBezTo>
                  <a:cubicBezTo>
                    <a:pt x="66" y="216"/>
                    <a:pt x="77" y="209"/>
                    <a:pt x="89" y="201"/>
                  </a:cubicBezTo>
                  <a:cubicBezTo>
                    <a:pt x="103" y="192"/>
                    <a:pt x="117" y="183"/>
                    <a:pt x="131" y="173"/>
                  </a:cubicBezTo>
                  <a:cubicBezTo>
                    <a:pt x="146" y="180"/>
                    <a:pt x="163" y="186"/>
                    <a:pt x="180" y="188"/>
                  </a:cubicBezTo>
                  <a:cubicBezTo>
                    <a:pt x="179" y="190"/>
                    <a:pt x="180" y="193"/>
                    <a:pt x="1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85" y="200"/>
                    <a:pt x="192" y="203"/>
                    <a:pt x="199" y="201"/>
                  </a:cubicBezTo>
                  <a:cubicBezTo>
                    <a:pt x="206" y="198"/>
                    <a:pt x="212" y="188"/>
                    <a:pt x="207" y="181"/>
                  </a:cubicBezTo>
                  <a:cubicBezTo>
                    <a:pt x="203" y="175"/>
                    <a:pt x="194" y="175"/>
                    <a:pt x="188" y="177"/>
                  </a:cubicBezTo>
                  <a:cubicBezTo>
                    <a:pt x="184" y="178"/>
                    <a:pt x="182" y="181"/>
                    <a:pt x="180" y="184"/>
                  </a:cubicBezTo>
                  <a:cubicBezTo>
                    <a:pt x="164" y="182"/>
                    <a:pt x="148" y="178"/>
                    <a:pt x="133" y="172"/>
                  </a:cubicBezTo>
                  <a:cubicBezTo>
                    <a:pt x="142" y="165"/>
                    <a:pt x="150" y="159"/>
                    <a:pt x="159" y="152"/>
                  </a:cubicBezTo>
                  <a:cubicBezTo>
                    <a:pt x="172" y="142"/>
                    <a:pt x="186" y="131"/>
                    <a:pt x="199" y="120"/>
                  </a:cubicBezTo>
                  <a:cubicBezTo>
                    <a:pt x="211" y="125"/>
                    <a:pt x="224" y="126"/>
                    <a:pt x="237" y="126"/>
                  </a:cubicBezTo>
                  <a:cubicBezTo>
                    <a:pt x="236" y="129"/>
                    <a:pt x="237" y="132"/>
                    <a:pt x="238" y="135"/>
                  </a:cubicBezTo>
                  <a:cubicBezTo>
                    <a:pt x="242" y="141"/>
                    <a:pt x="253" y="142"/>
                    <a:pt x="258" y="137"/>
                  </a:cubicBezTo>
                  <a:cubicBezTo>
                    <a:pt x="262" y="132"/>
                    <a:pt x="261" y="125"/>
                    <a:pt x="257" y="121"/>
                  </a:cubicBezTo>
                  <a:cubicBezTo>
                    <a:pt x="254" y="117"/>
                    <a:pt x="249" y="116"/>
                    <a:pt x="245" y="117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6" y="117"/>
                    <a:pt x="245" y="116"/>
                    <a:pt x="245" y="117"/>
                  </a:cubicBezTo>
                  <a:cubicBezTo>
                    <a:pt x="243" y="117"/>
                    <a:pt x="242" y="118"/>
                    <a:pt x="241" y="119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2"/>
                    <a:pt x="238" y="122"/>
                    <a:pt x="238" y="122"/>
                  </a:cubicBezTo>
                  <a:cubicBezTo>
                    <a:pt x="226" y="122"/>
                    <a:pt x="213" y="122"/>
                    <a:pt x="201" y="119"/>
                  </a:cubicBezTo>
                  <a:cubicBezTo>
                    <a:pt x="220" y="102"/>
                    <a:pt x="239" y="83"/>
                    <a:pt x="255" y="63"/>
                  </a:cubicBezTo>
                  <a:cubicBezTo>
                    <a:pt x="267" y="62"/>
                    <a:pt x="279" y="60"/>
                    <a:pt x="291" y="57"/>
                  </a:cubicBezTo>
                  <a:cubicBezTo>
                    <a:pt x="291" y="57"/>
                    <a:pt x="291" y="56"/>
                    <a:pt x="291" y="56"/>
                  </a:cubicBezTo>
                  <a:cubicBezTo>
                    <a:pt x="293" y="60"/>
                    <a:pt x="298" y="62"/>
                    <a:pt x="302" y="61"/>
                  </a:cubicBezTo>
                  <a:cubicBezTo>
                    <a:pt x="308" y="61"/>
                    <a:pt x="313" y="56"/>
                    <a:pt x="313" y="49"/>
                  </a:cubicBezTo>
                  <a:cubicBezTo>
                    <a:pt x="313" y="42"/>
                    <a:pt x="306" y="34"/>
                    <a:pt x="299" y="37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8" name="Freeform 41"/>
            <p:cNvSpPr/>
            <p:nvPr/>
          </p:nvSpPr>
          <p:spPr bwMode="auto">
            <a:xfrm flipH="1">
              <a:off x="4404871" y="1767680"/>
              <a:ext cx="695325" cy="396875"/>
            </a:xfrm>
            <a:custGeom>
              <a:avLst/>
              <a:gdLst>
                <a:gd name="T0" fmla="*/ 228 w 254"/>
                <a:gd name="T1" fmla="*/ 93 h 144"/>
                <a:gd name="T2" fmla="*/ 224 w 254"/>
                <a:gd name="T3" fmla="*/ 69 h 144"/>
                <a:gd name="T4" fmla="*/ 197 w 254"/>
                <a:gd name="T5" fmla="*/ 71 h 144"/>
                <a:gd name="T6" fmla="*/ 167 w 254"/>
                <a:gd name="T7" fmla="*/ 37 h 144"/>
                <a:gd name="T8" fmla="*/ 156 w 254"/>
                <a:gd name="T9" fmla="*/ 13 h 144"/>
                <a:gd name="T10" fmla="*/ 128 w 254"/>
                <a:gd name="T11" fmla="*/ 23 h 144"/>
                <a:gd name="T12" fmla="*/ 85 w 254"/>
                <a:gd name="T13" fmla="*/ 16 h 144"/>
                <a:gd name="T14" fmla="*/ 62 w 254"/>
                <a:gd name="T15" fmla="*/ 3 h 144"/>
                <a:gd name="T16" fmla="*/ 45 w 254"/>
                <a:gd name="T17" fmla="*/ 19 h 144"/>
                <a:gd name="T18" fmla="*/ 45 w 254"/>
                <a:gd name="T19" fmla="*/ 19 h 144"/>
                <a:gd name="T20" fmla="*/ 9 w 254"/>
                <a:gd name="T21" fmla="*/ 19 h 144"/>
                <a:gd name="T22" fmla="*/ 7 w 254"/>
                <a:gd name="T23" fmla="*/ 58 h 144"/>
                <a:gd name="T24" fmla="*/ 36 w 254"/>
                <a:gd name="T25" fmla="*/ 103 h 144"/>
                <a:gd name="T26" fmla="*/ 86 w 254"/>
                <a:gd name="T27" fmla="*/ 133 h 144"/>
                <a:gd name="T28" fmla="*/ 88 w 254"/>
                <a:gd name="T29" fmla="*/ 132 h 144"/>
                <a:gd name="T30" fmla="*/ 112 w 254"/>
                <a:gd name="T31" fmla="*/ 138 h 144"/>
                <a:gd name="T32" fmla="*/ 153 w 254"/>
                <a:gd name="T33" fmla="*/ 143 h 144"/>
                <a:gd name="T34" fmla="*/ 218 w 254"/>
                <a:gd name="T35" fmla="*/ 138 h 144"/>
                <a:gd name="T36" fmla="*/ 254 w 254"/>
                <a:gd name="T37" fmla="*/ 105 h 144"/>
                <a:gd name="T38" fmla="*/ 228 w 254"/>
                <a:gd name="T39" fmla="*/ 9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144">
                  <a:moveTo>
                    <a:pt x="228" y="93"/>
                  </a:moveTo>
                  <a:cubicBezTo>
                    <a:pt x="231" y="84"/>
                    <a:pt x="232" y="75"/>
                    <a:pt x="224" y="69"/>
                  </a:cubicBezTo>
                  <a:cubicBezTo>
                    <a:pt x="216" y="64"/>
                    <a:pt x="205" y="67"/>
                    <a:pt x="197" y="71"/>
                  </a:cubicBezTo>
                  <a:cubicBezTo>
                    <a:pt x="201" y="51"/>
                    <a:pt x="187" y="20"/>
                    <a:pt x="167" y="37"/>
                  </a:cubicBezTo>
                  <a:cubicBezTo>
                    <a:pt x="169" y="27"/>
                    <a:pt x="167" y="16"/>
                    <a:pt x="156" y="13"/>
                  </a:cubicBezTo>
                  <a:cubicBezTo>
                    <a:pt x="146" y="10"/>
                    <a:pt x="135" y="16"/>
                    <a:pt x="128" y="23"/>
                  </a:cubicBezTo>
                  <a:cubicBezTo>
                    <a:pt x="124" y="0"/>
                    <a:pt x="98" y="0"/>
                    <a:pt x="85" y="16"/>
                  </a:cubicBezTo>
                  <a:cubicBezTo>
                    <a:pt x="80" y="9"/>
                    <a:pt x="72" y="2"/>
                    <a:pt x="62" y="3"/>
                  </a:cubicBezTo>
                  <a:cubicBezTo>
                    <a:pt x="53" y="3"/>
                    <a:pt x="45" y="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34" y="13"/>
                    <a:pt x="19" y="8"/>
                    <a:pt x="9" y="19"/>
                  </a:cubicBezTo>
                  <a:cubicBezTo>
                    <a:pt x="0" y="29"/>
                    <a:pt x="4" y="47"/>
                    <a:pt x="7" y="58"/>
                  </a:cubicBezTo>
                  <a:cubicBezTo>
                    <a:pt x="12" y="75"/>
                    <a:pt x="24" y="90"/>
                    <a:pt x="36" y="103"/>
                  </a:cubicBezTo>
                  <a:cubicBezTo>
                    <a:pt x="50" y="115"/>
                    <a:pt x="67" y="130"/>
                    <a:pt x="86" y="133"/>
                  </a:cubicBezTo>
                  <a:cubicBezTo>
                    <a:pt x="87" y="133"/>
                    <a:pt x="88" y="132"/>
                    <a:pt x="88" y="132"/>
                  </a:cubicBezTo>
                  <a:cubicBezTo>
                    <a:pt x="94" y="136"/>
                    <a:pt x="105" y="137"/>
                    <a:pt x="112" y="138"/>
                  </a:cubicBezTo>
                  <a:cubicBezTo>
                    <a:pt x="125" y="141"/>
                    <a:pt x="139" y="142"/>
                    <a:pt x="153" y="143"/>
                  </a:cubicBezTo>
                  <a:cubicBezTo>
                    <a:pt x="174" y="144"/>
                    <a:pt x="197" y="144"/>
                    <a:pt x="218" y="138"/>
                  </a:cubicBezTo>
                  <a:cubicBezTo>
                    <a:pt x="233" y="134"/>
                    <a:pt x="254" y="124"/>
                    <a:pt x="254" y="105"/>
                  </a:cubicBezTo>
                  <a:cubicBezTo>
                    <a:pt x="254" y="92"/>
                    <a:pt x="238" y="89"/>
                    <a:pt x="228" y="93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 flipH="1">
              <a:off x="4549334" y="1883568"/>
              <a:ext cx="485775" cy="292100"/>
            </a:xfrm>
            <a:custGeom>
              <a:avLst/>
              <a:gdLst>
                <a:gd name="T0" fmla="*/ 170 w 177"/>
                <a:gd name="T1" fmla="*/ 71 h 106"/>
                <a:gd name="T2" fmla="*/ 150 w 177"/>
                <a:gd name="T3" fmla="*/ 68 h 106"/>
                <a:gd name="T4" fmla="*/ 131 w 177"/>
                <a:gd name="T5" fmla="*/ 52 h 106"/>
                <a:gd name="T6" fmla="*/ 106 w 177"/>
                <a:gd name="T7" fmla="*/ 34 h 106"/>
                <a:gd name="T8" fmla="*/ 68 w 177"/>
                <a:gd name="T9" fmla="*/ 24 h 106"/>
                <a:gd name="T10" fmla="*/ 38 w 177"/>
                <a:gd name="T11" fmla="*/ 17 h 106"/>
                <a:gd name="T12" fmla="*/ 12 w 177"/>
                <a:gd name="T13" fmla="*/ 6 h 106"/>
                <a:gd name="T14" fmla="*/ 3 w 177"/>
                <a:gd name="T15" fmla="*/ 29 h 106"/>
                <a:gd name="T16" fmla="*/ 60 w 177"/>
                <a:gd name="T17" fmla="*/ 94 h 106"/>
                <a:gd name="T18" fmla="*/ 61 w 177"/>
                <a:gd name="T19" fmla="*/ 96 h 106"/>
                <a:gd name="T20" fmla="*/ 161 w 177"/>
                <a:gd name="T21" fmla="*/ 91 h 106"/>
                <a:gd name="T22" fmla="*/ 170 w 177"/>
                <a:gd name="T23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06">
                  <a:moveTo>
                    <a:pt x="170" y="71"/>
                  </a:moveTo>
                  <a:cubicBezTo>
                    <a:pt x="165" y="66"/>
                    <a:pt x="157" y="66"/>
                    <a:pt x="150" y="68"/>
                  </a:cubicBezTo>
                  <a:cubicBezTo>
                    <a:pt x="155" y="57"/>
                    <a:pt x="142" y="47"/>
                    <a:pt x="131" y="52"/>
                  </a:cubicBezTo>
                  <a:cubicBezTo>
                    <a:pt x="136" y="39"/>
                    <a:pt x="119" y="25"/>
                    <a:pt x="106" y="34"/>
                  </a:cubicBezTo>
                  <a:cubicBezTo>
                    <a:pt x="108" y="12"/>
                    <a:pt x="82" y="9"/>
                    <a:pt x="68" y="24"/>
                  </a:cubicBezTo>
                  <a:cubicBezTo>
                    <a:pt x="61" y="12"/>
                    <a:pt x="45" y="0"/>
                    <a:pt x="38" y="17"/>
                  </a:cubicBezTo>
                  <a:cubicBezTo>
                    <a:pt x="31" y="10"/>
                    <a:pt x="21" y="3"/>
                    <a:pt x="12" y="6"/>
                  </a:cubicBezTo>
                  <a:cubicBezTo>
                    <a:pt x="2" y="10"/>
                    <a:pt x="0" y="20"/>
                    <a:pt x="3" y="29"/>
                  </a:cubicBezTo>
                  <a:cubicBezTo>
                    <a:pt x="9" y="59"/>
                    <a:pt x="35" y="79"/>
                    <a:pt x="60" y="94"/>
                  </a:cubicBezTo>
                  <a:cubicBezTo>
                    <a:pt x="59" y="95"/>
                    <a:pt x="60" y="96"/>
                    <a:pt x="61" y="96"/>
                  </a:cubicBezTo>
                  <a:cubicBezTo>
                    <a:pt x="94" y="99"/>
                    <a:pt x="130" y="106"/>
                    <a:pt x="161" y="91"/>
                  </a:cubicBezTo>
                  <a:cubicBezTo>
                    <a:pt x="167" y="88"/>
                    <a:pt x="177" y="78"/>
                    <a:pt x="170" y="7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0" name="Freeform 51"/>
            <p:cNvSpPr/>
            <p:nvPr/>
          </p:nvSpPr>
          <p:spPr bwMode="auto">
            <a:xfrm flipH="1">
              <a:off x="3033271" y="2169318"/>
              <a:ext cx="693738" cy="965200"/>
            </a:xfrm>
            <a:custGeom>
              <a:avLst/>
              <a:gdLst>
                <a:gd name="T0" fmla="*/ 204 w 253"/>
                <a:gd name="T1" fmla="*/ 131 h 351"/>
                <a:gd name="T2" fmla="*/ 110 w 253"/>
                <a:gd name="T3" fmla="*/ 138 h 351"/>
                <a:gd name="T4" fmla="*/ 107 w 253"/>
                <a:gd name="T5" fmla="*/ 131 h 351"/>
                <a:gd name="T6" fmla="*/ 81 w 253"/>
                <a:gd name="T7" fmla="*/ 78 h 351"/>
                <a:gd name="T8" fmla="*/ 1 w 253"/>
                <a:gd name="T9" fmla="*/ 1 h 351"/>
                <a:gd name="T10" fmla="*/ 1 w 253"/>
                <a:gd name="T11" fmla="*/ 2 h 351"/>
                <a:gd name="T12" fmla="*/ 80 w 253"/>
                <a:gd name="T13" fmla="*/ 86 h 351"/>
                <a:gd name="T14" fmla="*/ 106 w 253"/>
                <a:gd name="T15" fmla="*/ 138 h 351"/>
                <a:gd name="T16" fmla="*/ 126 w 253"/>
                <a:gd name="T17" fmla="*/ 187 h 351"/>
                <a:gd name="T18" fmla="*/ 127 w 253"/>
                <a:gd name="T19" fmla="*/ 188 h 351"/>
                <a:gd name="T20" fmla="*/ 112 w 253"/>
                <a:gd name="T21" fmla="*/ 279 h 351"/>
                <a:gd name="T22" fmla="*/ 167 w 253"/>
                <a:gd name="T23" fmla="*/ 349 h 351"/>
                <a:gd name="T24" fmla="*/ 208 w 253"/>
                <a:gd name="T25" fmla="*/ 336 h 351"/>
                <a:gd name="T26" fmla="*/ 213 w 253"/>
                <a:gd name="T27" fmla="*/ 290 h 351"/>
                <a:gd name="T28" fmla="*/ 130 w 253"/>
                <a:gd name="T29" fmla="*/ 187 h 351"/>
                <a:gd name="T30" fmla="*/ 129 w 253"/>
                <a:gd name="T31" fmla="*/ 187 h 351"/>
                <a:gd name="T32" fmla="*/ 128 w 253"/>
                <a:gd name="T33" fmla="*/ 187 h 351"/>
                <a:gd name="T34" fmla="*/ 128 w 253"/>
                <a:gd name="T35" fmla="*/ 186 h 351"/>
                <a:gd name="T36" fmla="*/ 116 w 253"/>
                <a:gd name="T37" fmla="*/ 150 h 351"/>
                <a:gd name="T38" fmla="*/ 128 w 253"/>
                <a:gd name="T39" fmla="*/ 163 h 351"/>
                <a:gd name="T40" fmla="*/ 169 w 253"/>
                <a:gd name="T41" fmla="*/ 193 h 351"/>
                <a:gd name="T42" fmla="*/ 236 w 253"/>
                <a:gd name="T43" fmla="*/ 200 h 351"/>
                <a:gd name="T44" fmla="*/ 204 w 253"/>
                <a:gd name="T45" fmla="*/ 1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351">
                  <a:moveTo>
                    <a:pt x="204" y="131"/>
                  </a:moveTo>
                  <a:cubicBezTo>
                    <a:pt x="176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6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4" y="24"/>
                    <a:pt x="61" y="51"/>
                    <a:pt x="80" y="86"/>
                  </a:cubicBezTo>
                  <a:cubicBezTo>
                    <a:pt x="90" y="103"/>
                    <a:pt x="98" y="120"/>
                    <a:pt x="106" y="138"/>
                  </a:cubicBezTo>
                  <a:cubicBezTo>
                    <a:pt x="112" y="154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2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9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1" y="162"/>
                    <a:pt x="116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9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3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1" name="Freeform 52"/>
            <p:cNvSpPr/>
            <p:nvPr/>
          </p:nvSpPr>
          <p:spPr bwMode="auto">
            <a:xfrm flipH="1">
              <a:off x="3647634" y="2150268"/>
              <a:ext cx="241300" cy="363538"/>
            </a:xfrm>
            <a:custGeom>
              <a:avLst/>
              <a:gdLst>
                <a:gd name="T0" fmla="*/ 85 w 88"/>
                <a:gd name="T1" fmla="*/ 88 h 132"/>
                <a:gd name="T2" fmla="*/ 34 w 88"/>
                <a:gd name="T3" fmla="*/ 81 h 132"/>
                <a:gd name="T4" fmla="*/ 17 w 88"/>
                <a:gd name="T5" fmla="*/ 44 h 132"/>
                <a:gd name="T6" fmla="*/ 2 w 88"/>
                <a:gd name="T7" fmla="*/ 1 h 132"/>
                <a:gd name="T8" fmla="*/ 0 w 88"/>
                <a:gd name="T9" fmla="*/ 2 h 132"/>
                <a:gd name="T10" fmla="*/ 15 w 88"/>
                <a:gd name="T11" fmla="*/ 48 h 132"/>
                <a:gd name="T12" fmla="*/ 32 w 88"/>
                <a:gd name="T13" fmla="*/ 84 h 132"/>
                <a:gd name="T14" fmla="*/ 32 w 88"/>
                <a:gd name="T15" fmla="*/ 86 h 132"/>
                <a:gd name="T16" fmla="*/ 28 w 88"/>
                <a:gd name="T17" fmla="*/ 123 h 132"/>
                <a:gd name="T18" fmla="*/ 47 w 88"/>
                <a:gd name="T19" fmla="*/ 112 h 132"/>
                <a:gd name="T20" fmla="*/ 68 w 88"/>
                <a:gd name="T21" fmla="*/ 121 h 132"/>
                <a:gd name="T22" fmla="*/ 70 w 88"/>
                <a:gd name="T23" fmla="*/ 118 h 132"/>
                <a:gd name="T24" fmla="*/ 68 w 88"/>
                <a:gd name="T25" fmla="*/ 103 h 132"/>
                <a:gd name="T26" fmla="*/ 83 w 88"/>
                <a:gd name="T27" fmla="*/ 103 h 132"/>
                <a:gd name="T28" fmla="*/ 85 w 88"/>
                <a:gd name="T2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32">
                  <a:moveTo>
                    <a:pt x="85" y="88"/>
                  </a:moveTo>
                  <a:cubicBezTo>
                    <a:pt x="74" y="71"/>
                    <a:pt x="48" y="68"/>
                    <a:pt x="34" y="81"/>
                  </a:cubicBezTo>
                  <a:cubicBezTo>
                    <a:pt x="29" y="69"/>
                    <a:pt x="22" y="56"/>
                    <a:pt x="17" y="44"/>
                  </a:cubicBezTo>
                  <a:cubicBezTo>
                    <a:pt x="11" y="30"/>
                    <a:pt x="7" y="15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3" y="18"/>
                    <a:pt x="9" y="33"/>
                    <a:pt x="15" y="48"/>
                  </a:cubicBezTo>
                  <a:cubicBezTo>
                    <a:pt x="20" y="60"/>
                    <a:pt x="25" y="73"/>
                    <a:pt x="32" y="84"/>
                  </a:cubicBezTo>
                  <a:cubicBezTo>
                    <a:pt x="31" y="85"/>
                    <a:pt x="31" y="86"/>
                    <a:pt x="32" y="86"/>
                  </a:cubicBezTo>
                  <a:cubicBezTo>
                    <a:pt x="21" y="95"/>
                    <a:pt x="17" y="113"/>
                    <a:pt x="28" y="123"/>
                  </a:cubicBezTo>
                  <a:cubicBezTo>
                    <a:pt x="38" y="132"/>
                    <a:pt x="45" y="121"/>
                    <a:pt x="47" y="112"/>
                  </a:cubicBezTo>
                  <a:cubicBezTo>
                    <a:pt x="52" y="118"/>
                    <a:pt x="59" y="121"/>
                    <a:pt x="68" y="121"/>
                  </a:cubicBezTo>
                  <a:cubicBezTo>
                    <a:pt x="69" y="121"/>
                    <a:pt x="71" y="119"/>
                    <a:pt x="70" y="118"/>
                  </a:cubicBezTo>
                  <a:cubicBezTo>
                    <a:pt x="70" y="113"/>
                    <a:pt x="70" y="108"/>
                    <a:pt x="68" y="103"/>
                  </a:cubicBezTo>
                  <a:cubicBezTo>
                    <a:pt x="73" y="105"/>
                    <a:pt x="78" y="106"/>
                    <a:pt x="83" y="103"/>
                  </a:cubicBezTo>
                  <a:cubicBezTo>
                    <a:pt x="88" y="100"/>
                    <a:pt x="88" y="92"/>
                    <a:pt x="85" y="88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2" name="Freeform 53"/>
            <p:cNvSpPr/>
            <p:nvPr/>
          </p:nvSpPr>
          <p:spPr bwMode="auto">
            <a:xfrm flipH="1">
              <a:off x="3844484" y="2274093"/>
              <a:ext cx="730250" cy="911225"/>
            </a:xfrm>
            <a:custGeom>
              <a:avLst/>
              <a:gdLst>
                <a:gd name="T0" fmla="*/ 213 w 266"/>
                <a:gd name="T1" fmla="*/ 328 h 331"/>
                <a:gd name="T2" fmla="*/ 212 w 266"/>
                <a:gd name="T3" fmla="*/ 326 h 331"/>
                <a:gd name="T4" fmla="*/ 228 w 266"/>
                <a:gd name="T5" fmla="*/ 273 h 331"/>
                <a:gd name="T6" fmla="*/ 223 w 266"/>
                <a:gd name="T7" fmla="*/ 222 h 331"/>
                <a:gd name="T8" fmla="*/ 161 w 266"/>
                <a:gd name="T9" fmla="*/ 175 h 331"/>
                <a:gd name="T10" fmla="*/ 161 w 266"/>
                <a:gd name="T11" fmla="*/ 175 h 331"/>
                <a:gd name="T12" fmla="*/ 94 w 266"/>
                <a:gd name="T13" fmla="*/ 86 h 331"/>
                <a:gd name="T14" fmla="*/ 72 w 266"/>
                <a:gd name="T15" fmla="*/ 59 h 331"/>
                <a:gd name="T16" fmla="*/ 139 w 266"/>
                <a:gd name="T17" fmla="*/ 69 h 331"/>
                <a:gd name="T18" fmla="*/ 179 w 266"/>
                <a:gd name="T19" fmla="*/ 86 h 331"/>
                <a:gd name="T20" fmla="*/ 179 w 266"/>
                <a:gd name="T21" fmla="*/ 87 h 331"/>
                <a:gd name="T22" fmla="*/ 248 w 266"/>
                <a:gd name="T23" fmla="*/ 167 h 331"/>
                <a:gd name="T24" fmla="*/ 250 w 266"/>
                <a:gd name="T25" fmla="*/ 165 h 331"/>
                <a:gd name="T26" fmla="*/ 250 w 266"/>
                <a:gd name="T27" fmla="*/ 164 h 331"/>
                <a:gd name="T28" fmla="*/ 250 w 266"/>
                <a:gd name="T29" fmla="*/ 164 h 331"/>
                <a:gd name="T30" fmla="*/ 183 w 266"/>
                <a:gd name="T31" fmla="*/ 84 h 331"/>
                <a:gd name="T32" fmla="*/ 135 w 266"/>
                <a:gd name="T33" fmla="*/ 64 h 331"/>
                <a:gd name="T34" fmla="*/ 70 w 266"/>
                <a:gd name="T35" fmla="*/ 58 h 331"/>
                <a:gd name="T36" fmla="*/ 49 w 266"/>
                <a:gd name="T37" fmla="*/ 33 h 331"/>
                <a:gd name="T38" fmla="*/ 1 w 266"/>
                <a:gd name="T39" fmla="*/ 0 h 331"/>
                <a:gd name="T40" fmla="*/ 1 w 266"/>
                <a:gd name="T41" fmla="*/ 2 h 331"/>
                <a:gd name="T42" fmla="*/ 52 w 266"/>
                <a:gd name="T43" fmla="*/ 43 h 331"/>
                <a:gd name="T44" fmla="*/ 67 w 266"/>
                <a:gd name="T45" fmla="*/ 59 h 331"/>
                <a:gd name="T46" fmla="*/ 67 w 266"/>
                <a:gd name="T47" fmla="*/ 60 h 331"/>
                <a:gd name="T48" fmla="*/ 67 w 266"/>
                <a:gd name="T49" fmla="*/ 60 h 331"/>
                <a:gd name="T50" fmla="*/ 95 w 266"/>
                <a:gd name="T51" fmla="*/ 92 h 331"/>
                <a:gd name="T52" fmla="*/ 101 w 266"/>
                <a:gd name="T53" fmla="*/ 132 h 331"/>
                <a:gd name="T54" fmla="*/ 101 w 266"/>
                <a:gd name="T55" fmla="*/ 140 h 331"/>
                <a:gd name="T56" fmla="*/ 100 w 266"/>
                <a:gd name="T57" fmla="*/ 140 h 331"/>
                <a:gd name="T58" fmla="*/ 83 w 266"/>
                <a:gd name="T59" fmla="*/ 198 h 331"/>
                <a:gd name="T60" fmla="*/ 88 w 266"/>
                <a:gd name="T61" fmla="*/ 234 h 331"/>
                <a:gd name="T62" fmla="*/ 89 w 266"/>
                <a:gd name="T63" fmla="*/ 268 h 331"/>
                <a:gd name="T64" fmla="*/ 92 w 266"/>
                <a:gd name="T65" fmla="*/ 268 h 331"/>
                <a:gd name="T66" fmla="*/ 92 w 266"/>
                <a:gd name="T67" fmla="*/ 266 h 331"/>
                <a:gd name="T68" fmla="*/ 105 w 266"/>
                <a:gd name="T69" fmla="*/ 142 h 331"/>
                <a:gd name="T70" fmla="*/ 104 w 266"/>
                <a:gd name="T71" fmla="*/ 129 h 331"/>
                <a:gd name="T72" fmla="*/ 98 w 266"/>
                <a:gd name="T73" fmla="*/ 96 h 331"/>
                <a:gd name="T74" fmla="*/ 144 w 266"/>
                <a:gd name="T75" fmla="*/ 157 h 331"/>
                <a:gd name="T76" fmla="*/ 158 w 266"/>
                <a:gd name="T77" fmla="*/ 179 h 331"/>
                <a:gd name="T78" fmla="*/ 168 w 266"/>
                <a:gd name="T79" fmla="*/ 252 h 331"/>
                <a:gd name="T80" fmla="*/ 190 w 266"/>
                <a:gd name="T81" fmla="*/ 289 h 331"/>
                <a:gd name="T82" fmla="*/ 210 w 266"/>
                <a:gd name="T83" fmla="*/ 329 h 331"/>
                <a:gd name="T84" fmla="*/ 213 w 266"/>
                <a:gd name="T85" fmla="*/ 3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6" h="331">
                  <a:moveTo>
                    <a:pt x="213" y="328"/>
                  </a:moveTo>
                  <a:cubicBezTo>
                    <a:pt x="213" y="327"/>
                    <a:pt x="212" y="327"/>
                    <a:pt x="212" y="326"/>
                  </a:cubicBezTo>
                  <a:cubicBezTo>
                    <a:pt x="222" y="311"/>
                    <a:pt x="226" y="290"/>
                    <a:pt x="228" y="273"/>
                  </a:cubicBezTo>
                  <a:cubicBezTo>
                    <a:pt x="230" y="256"/>
                    <a:pt x="230" y="237"/>
                    <a:pt x="223" y="222"/>
                  </a:cubicBezTo>
                  <a:cubicBezTo>
                    <a:pt x="213" y="199"/>
                    <a:pt x="189" y="169"/>
                    <a:pt x="16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42" y="143"/>
                    <a:pt x="118" y="113"/>
                    <a:pt x="94" y="86"/>
                  </a:cubicBezTo>
                  <a:cubicBezTo>
                    <a:pt x="87" y="77"/>
                    <a:pt x="79" y="68"/>
                    <a:pt x="72" y="59"/>
                  </a:cubicBezTo>
                  <a:cubicBezTo>
                    <a:pt x="94" y="54"/>
                    <a:pt x="118" y="62"/>
                    <a:pt x="139" y="69"/>
                  </a:cubicBezTo>
                  <a:cubicBezTo>
                    <a:pt x="153" y="74"/>
                    <a:pt x="166" y="79"/>
                    <a:pt x="179" y="86"/>
                  </a:cubicBezTo>
                  <a:cubicBezTo>
                    <a:pt x="179" y="86"/>
                    <a:pt x="179" y="87"/>
                    <a:pt x="179" y="87"/>
                  </a:cubicBezTo>
                  <a:cubicBezTo>
                    <a:pt x="178" y="127"/>
                    <a:pt x="224" y="143"/>
                    <a:pt x="248" y="167"/>
                  </a:cubicBezTo>
                  <a:cubicBezTo>
                    <a:pt x="249" y="168"/>
                    <a:pt x="251" y="166"/>
                    <a:pt x="250" y="165"/>
                  </a:cubicBezTo>
                  <a:cubicBezTo>
                    <a:pt x="250" y="165"/>
                    <a:pt x="250" y="164"/>
                    <a:pt x="250" y="164"/>
                  </a:cubicBezTo>
                  <a:cubicBezTo>
                    <a:pt x="250" y="164"/>
                    <a:pt x="250" y="164"/>
                    <a:pt x="250" y="164"/>
                  </a:cubicBezTo>
                  <a:cubicBezTo>
                    <a:pt x="266" y="128"/>
                    <a:pt x="223" y="69"/>
                    <a:pt x="183" y="84"/>
                  </a:cubicBezTo>
                  <a:cubicBezTo>
                    <a:pt x="168" y="75"/>
                    <a:pt x="151" y="69"/>
                    <a:pt x="135" y="64"/>
                  </a:cubicBezTo>
                  <a:cubicBezTo>
                    <a:pt x="116" y="58"/>
                    <a:pt x="90" y="50"/>
                    <a:pt x="70" y="58"/>
                  </a:cubicBezTo>
                  <a:cubicBezTo>
                    <a:pt x="63" y="49"/>
                    <a:pt x="56" y="41"/>
                    <a:pt x="49" y="33"/>
                  </a:cubicBezTo>
                  <a:cubicBezTo>
                    <a:pt x="36" y="20"/>
                    <a:pt x="20" y="3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2" y="11"/>
                    <a:pt x="38" y="26"/>
                    <a:pt x="52" y="43"/>
                  </a:cubicBezTo>
                  <a:cubicBezTo>
                    <a:pt x="57" y="48"/>
                    <a:pt x="62" y="54"/>
                    <a:pt x="67" y="59"/>
                  </a:cubicBezTo>
                  <a:cubicBezTo>
                    <a:pt x="66" y="59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7" y="70"/>
                    <a:pt x="86" y="81"/>
                    <a:pt x="95" y="92"/>
                  </a:cubicBezTo>
                  <a:cubicBezTo>
                    <a:pt x="98" y="105"/>
                    <a:pt x="101" y="118"/>
                    <a:pt x="101" y="132"/>
                  </a:cubicBezTo>
                  <a:cubicBezTo>
                    <a:pt x="101" y="135"/>
                    <a:pt x="101" y="137"/>
                    <a:pt x="101" y="140"/>
                  </a:cubicBezTo>
                  <a:cubicBezTo>
                    <a:pt x="101" y="140"/>
                    <a:pt x="101" y="140"/>
                    <a:pt x="100" y="140"/>
                  </a:cubicBezTo>
                  <a:cubicBezTo>
                    <a:pt x="84" y="155"/>
                    <a:pt x="81" y="177"/>
                    <a:pt x="83" y="198"/>
                  </a:cubicBezTo>
                  <a:cubicBezTo>
                    <a:pt x="84" y="210"/>
                    <a:pt x="86" y="222"/>
                    <a:pt x="88" y="234"/>
                  </a:cubicBezTo>
                  <a:cubicBezTo>
                    <a:pt x="89" y="246"/>
                    <a:pt x="89" y="257"/>
                    <a:pt x="89" y="268"/>
                  </a:cubicBezTo>
                  <a:cubicBezTo>
                    <a:pt x="89" y="270"/>
                    <a:pt x="92" y="270"/>
                    <a:pt x="92" y="268"/>
                  </a:cubicBezTo>
                  <a:cubicBezTo>
                    <a:pt x="92" y="267"/>
                    <a:pt x="92" y="266"/>
                    <a:pt x="92" y="266"/>
                  </a:cubicBezTo>
                  <a:cubicBezTo>
                    <a:pt x="111" y="230"/>
                    <a:pt x="153" y="170"/>
                    <a:pt x="105" y="142"/>
                  </a:cubicBezTo>
                  <a:cubicBezTo>
                    <a:pt x="104" y="137"/>
                    <a:pt x="104" y="133"/>
                    <a:pt x="104" y="129"/>
                  </a:cubicBezTo>
                  <a:cubicBezTo>
                    <a:pt x="103" y="118"/>
                    <a:pt x="103" y="106"/>
                    <a:pt x="98" y="96"/>
                  </a:cubicBezTo>
                  <a:cubicBezTo>
                    <a:pt x="115" y="116"/>
                    <a:pt x="130" y="136"/>
                    <a:pt x="144" y="157"/>
                  </a:cubicBezTo>
                  <a:cubicBezTo>
                    <a:pt x="149" y="164"/>
                    <a:pt x="153" y="171"/>
                    <a:pt x="158" y="179"/>
                  </a:cubicBezTo>
                  <a:cubicBezTo>
                    <a:pt x="155" y="204"/>
                    <a:pt x="157" y="229"/>
                    <a:pt x="168" y="252"/>
                  </a:cubicBezTo>
                  <a:cubicBezTo>
                    <a:pt x="174" y="265"/>
                    <a:pt x="182" y="277"/>
                    <a:pt x="190" y="289"/>
                  </a:cubicBezTo>
                  <a:cubicBezTo>
                    <a:pt x="198" y="302"/>
                    <a:pt x="204" y="315"/>
                    <a:pt x="210" y="329"/>
                  </a:cubicBezTo>
                  <a:cubicBezTo>
                    <a:pt x="211" y="331"/>
                    <a:pt x="213" y="330"/>
                    <a:pt x="213" y="32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3" name="Freeform 54"/>
            <p:cNvSpPr/>
            <p:nvPr/>
          </p:nvSpPr>
          <p:spPr bwMode="auto">
            <a:xfrm flipH="1">
              <a:off x="4515996" y="2491581"/>
              <a:ext cx="546100" cy="498475"/>
            </a:xfrm>
            <a:custGeom>
              <a:avLst/>
              <a:gdLst>
                <a:gd name="T0" fmla="*/ 145 w 199"/>
                <a:gd name="T1" fmla="*/ 150 h 181"/>
                <a:gd name="T2" fmla="*/ 169 w 199"/>
                <a:gd name="T3" fmla="*/ 142 h 181"/>
                <a:gd name="T4" fmla="*/ 176 w 199"/>
                <a:gd name="T5" fmla="*/ 118 h 181"/>
                <a:gd name="T6" fmla="*/ 184 w 199"/>
                <a:gd name="T7" fmla="*/ 88 h 181"/>
                <a:gd name="T8" fmla="*/ 130 w 199"/>
                <a:gd name="T9" fmla="*/ 107 h 181"/>
                <a:gd name="T10" fmla="*/ 128 w 199"/>
                <a:gd name="T11" fmla="*/ 107 h 181"/>
                <a:gd name="T12" fmla="*/ 128 w 199"/>
                <a:gd name="T13" fmla="*/ 108 h 181"/>
                <a:gd name="T14" fmla="*/ 90 w 199"/>
                <a:gd name="T15" fmla="*/ 87 h 181"/>
                <a:gd name="T16" fmla="*/ 54 w 199"/>
                <a:gd name="T17" fmla="*/ 57 h 181"/>
                <a:gd name="T18" fmla="*/ 25 w 199"/>
                <a:gd name="T19" fmla="*/ 22 h 181"/>
                <a:gd name="T20" fmla="*/ 2 w 199"/>
                <a:gd name="T21" fmla="*/ 0 h 181"/>
                <a:gd name="T22" fmla="*/ 1 w 199"/>
                <a:gd name="T23" fmla="*/ 1 h 181"/>
                <a:gd name="T24" fmla="*/ 59 w 199"/>
                <a:gd name="T25" fmla="*/ 68 h 181"/>
                <a:gd name="T26" fmla="*/ 126 w 199"/>
                <a:gd name="T27" fmla="*/ 111 h 181"/>
                <a:gd name="T28" fmla="*/ 115 w 199"/>
                <a:gd name="T29" fmla="*/ 133 h 181"/>
                <a:gd name="T30" fmla="*/ 111 w 199"/>
                <a:gd name="T31" fmla="*/ 159 h 181"/>
                <a:gd name="T32" fmla="*/ 145 w 199"/>
                <a:gd name="T33" fmla="*/ 15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181">
                  <a:moveTo>
                    <a:pt x="145" y="150"/>
                  </a:moveTo>
                  <a:cubicBezTo>
                    <a:pt x="153" y="154"/>
                    <a:pt x="164" y="149"/>
                    <a:pt x="169" y="142"/>
                  </a:cubicBezTo>
                  <a:cubicBezTo>
                    <a:pt x="175" y="135"/>
                    <a:pt x="178" y="126"/>
                    <a:pt x="176" y="118"/>
                  </a:cubicBezTo>
                  <a:cubicBezTo>
                    <a:pt x="188" y="114"/>
                    <a:pt x="199" y="96"/>
                    <a:pt x="184" y="88"/>
                  </a:cubicBezTo>
                  <a:cubicBezTo>
                    <a:pt x="164" y="78"/>
                    <a:pt x="144" y="94"/>
                    <a:pt x="130" y="107"/>
                  </a:cubicBezTo>
                  <a:cubicBezTo>
                    <a:pt x="129" y="107"/>
                    <a:pt x="129" y="107"/>
                    <a:pt x="128" y="107"/>
                  </a:cubicBezTo>
                  <a:cubicBezTo>
                    <a:pt x="128" y="107"/>
                    <a:pt x="128" y="108"/>
                    <a:pt x="128" y="108"/>
                  </a:cubicBezTo>
                  <a:cubicBezTo>
                    <a:pt x="115" y="100"/>
                    <a:pt x="102" y="95"/>
                    <a:pt x="90" y="87"/>
                  </a:cubicBezTo>
                  <a:cubicBezTo>
                    <a:pt x="77" y="78"/>
                    <a:pt x="65" y="69"/>
                    <a:pt x="54" y="57"/>
                  </a:cubicBezTo>
                  <a:cubicBezTo>
                    <a:pt x="44" y="46"/>
                    <a:pt x="34" y="34"/>
                    <a:pt x="25" y="22"/>
                  </a:cubicBezTo>
                  <a:cubicBezTo>
                    <a:pt x="18" y="14"/>
                    <a:pt x="11" y="5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2" y="22"/>
                    <a:pt x="37" y="47"/>
                    <a:pt x="59" y="68"/>
                  </a:cubicBezTo>
                  <a:cubicBezTo>
                    <a:pt x="78" y="85"/>
                    <a:pt x="101" y="102"/>
                    <a:pt x="126" y="111"/>
                  </a:cubicBezTo>
                  <a:cubicBezTo>
                    <a:pt x="121" y="118"/>
                    <a:pt x="118" y="125"/>
                    <a:pt x="115" y="133"/>
                  </a:cubicBezTo>
                  <a:cubicBezTo>
                    <a:pt x="112" y="141"/>
                    <a:pt x="109" y="151"/>
                    <a:pt x="111" y="159"/>
                  </a:cubicBezTo>
                  <a:cubicBezTo>
                    <a:pt x="118" y="181"/>
                    <a:pt x="140" y="162"/>
                    <a:pt x="145" y="150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4" name="Freeform 55"/>
            <p:cNvSpPr/>
            <p:nvPr/>
          </p:nvSpPr>
          <p:spPr bwMode="auto">
            <a:xfrm flipH="1">
              <a:off x="4636646" y="2458243"/>
              <a:ext cx="307975" cy="201613"/>
            </a:xfrm>
            <a:custGeom>
              <a:avLst/>
              <a:gdLst>
                <a:gd name="T0" fmla="*/ 110 w 112"/>
                <a:gd name="T1" fmla="*/ 6 h 73"/>
                <a:gd name="T2" fmla="*/ 46 w 112"/>
                <a:gd name="T3" fmla="*/ 15 h 73"/>
                <a:gd name="T4" fmla="*/ 1 w 112"/>
                <a:gd name="T5" fmla="*/ 61 h 73"/>
                <a:gd name="T6" fmla="*/ 1 w 112"/>
                <a:gd name="T7" fmla="*/ 61 h 73"/>
                <a:gd name="T8" fmla="*/ 1 w 112"/>
                <a:gd name="T9" fmla="*/ 63 h 73"/>
                <a:gd name="T10" fmla="*/ 1 w 112"/>
                <a:gd name="T11" fmla="*/ 64 h 73"/>
                <a:gd name="T12" fmla="*/ 2 w 112"/>
                <a:gd name="T13" fmla="*/ 64 h 73"/>
                <a:gd name="T14" fmla="*/ 2 w 112"/>
                <a:gd name="T15" fmla="*/ 64 h 73"/>
                <a:gd name="T16" fmla="*/ 66 w 112"/>
                <a:gd name="T17" fmla="*/ 56 h 73"/>
                <a:gd name="T18" fmla="*/ 109 w 112"/>
                <a:gd name="T19" fmla="*/ 9 h 73"/>
                <a:gd name="T20" fmla="*/ 110 w 112"/>
                <a:gd name="T21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73">
                  <a:moveTo>
                    <a:pt x="110" y="6"/>
                  </a:moveTo>
                  <a:cubicBezTo>
                    <a:pt x="89" y="0"/>
                    <a:pt x="64" y="6"/>
                    <a:pt x="46" y="15"/>
                  </a:cubicBezTo>
                  <a:cubicBezTo>
                    <a:pt x="27" y="25"/>
                    <a:pt x="7" y="39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0" y="73"/>
                    <a:pt x="49" y="65"/>
                    <a:pt x="66" y="56"/>
                  </a:cubicBezTo>
                  <a:cubicBezTo>
                    <a:pt x="84" y="47"/>
                    <a:pt x="104" y="30"/>
                    <a:pt x="109" y="9"/>
                  </a:cubicBezTo>
                  <a:cubicBezTo>
                    <a:pt x="111" y="9"/>
                    <a:pt x="112" y="7"/>
                    <a:pt x="110" y="6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5" name="Freeform 56"/>
            <p:cNvSpPr/>
            <p:nvPr/>
          </p:nvSpPr>
          <p:spPr bwMode="auto">
            <a:xfrm flipH="1">
              <a:off x="4843021" y="2683668"/>
              <a:ext cx="142875" cy="341313"/>
            </a:xfrm>
            <a:custGeom>
              <a:avLst/>
              <a:gdLst>
                <a:gd name="T0" fmla="*/ 19 w 52"/>
                <a:gd name="T1" fmla="*/ 123 h 124"/>
                <a:gd name="T2" fmla="*/ 47 w 52"/>
                <a:gd name="T3" fmla="*/ 60 h 124"/>
                <a:gd name="T4" fmla="*/ 36 w 52"/>
                <a:gd name="T5" fmla="*/ 2 h 124"/>
                <a:gd name="T6" fmla="*/ 36 w 52"/>
                <a:gd name="T7" fmla="*/ 1 h 124"/>
                <a:gd name="T8" fmla="*/ 36 w 52"/>
                <a:gd name="T9" fmla="*/ 0 h 124"/>
                <a:gd name="T10" fmla="*/ 35 w 52"/>
                <a:gd name="T11" fmla="*/ 1 h 124"/>
                <a:gd name="T12" fmla="*/ 35 w 52"/>
                <a:gd name="T13" fmla="*/ 1 h 124"/>
                <a:gd name="T14" fmla="*/ 13 w 52"/>
                <a:gd name="T15" fmla="*/ 120 h 124"/>
                <a:gd name="T16" fmla="*/ 16 w 52"/>
                <a:gd name="T17" fmla="*/ 121 h 124"/>
                <a:gd name="T18" fmla="*/ 19 w 52"/>
                <a:gd name="T1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124">
                  <a:moveTo>
                    <a:pt x="19" y="123"/>
                  </a:moveTo>
                  <a:cubicBezTo>
                    <a:pt x="35" y="106"/>
                    <a:pt x="44" y="82"/>
                    <a:pt x="47" y="60"/>
                  </a:cubicBezTo>
                  <a:cubicBezTo>
                    <a:pt x="50" y="42"/>
                    <a:pt x="52" y="14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0" y="30"/>
                    <a:pt x="0" y="81"/>
                    <a:pt x="13" y="120"/>
                  </a:cubicBezTo>
                  <a:cubicBezTo>
                    <a:pt x="14" y="121"/>
                    <a:pt x="15" y="122"/>
                    <a:pt x="16" y="121"/>
                  </a:cubicBezTo>
                  <a:cubicBezTo>
                    <a:pt x="16" y="123"/>
                    <a:pt x="18" y="124"/>
                    <a:pt x="19" y="12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6" name="Freeform 57"/>
            <p:cNvSpPr/>
            <p:nvPr/>
          </p:nvSpPr>
          <p:spPr bwMode="auto">
            <a:xfrm flipH="1">
              <a:off x="2636396" y="2543968"/>
              <a:ext cx="392113" cy="569913"/>
            </a:xfrm>
            <a:custGeom>
              <a:avLst/>
              <a:gdLst>
                <a:gd name="T0" fmla="*/ 47 w 143"/>
                <a:gd name="T1" fmla="*/ 202 h 207"/>
                <a:gd name="T2" fmla="*/ 68 w 143"/>
                <a:gd name="T3" fmla="*/ 192 h 207"/>
                <a:gd name="T4" fmla="*/ 61 w 143"/>
                <a:gd name="T5" fmla="*/ 176 h 207"/>
                <a:gd name="T6" fmla="*/ 60 w 143"/>
                <a:gd name="T7" fmla="*/ 175 h 207"/>
                <a:gd name="T8" fmla="*/ 58 w 143"/>
                <a:gd name="T9" fmla="*/ 174 h 207"/>
                <a:gd name="T10" fmla="*/ 71 w 143"/>
                <a:gd name="T11" fmla="*/ 131 h 207"/>
                <a:gd name="T12" fmla="*/ 99 w 143"/>
                <a:gd name="T13" fmla="*/ 181 h 207"/>
                <a:gd name="T14" fmla="*/ 94 w 143"/>
                <a:gd name="T15" fmla="*/ 198 h 207"/>
                <a:gd name="T16" fmla="*/ 107 w 143"/>
                <a:gd name="T17" fmla="*/ 203 h 207"/>
                <a:gd name="T18" fmla="*/ 114 w 143"/>
                <a:gd name="T19" fmla="*/ 189 h 207"/>
                <a:gd name="T20" fmla="*/ 104 w 143"/>
                <a:gd name="T21" fmla="*/ 181 h 207"/>
                <a:gd name="T22" fmla="*/ 88 w 143"/>
                <a:gd name="T23" fmla="*/ 153 h 207"/>
                <a:gd name="T24" fmla="*/ 112 w 143"/>
                <a:gd name="T25" fmla="*/ 162 h 207"/>
                <a:gd name="T26" fmla="*/ 121 w 143"/>
                <a:gd name="T27" fmla="*/ 172 h 207"/>
                <a:gd name="T28" fmla="*/ 135 w 143"/>
                <a:gd name="T29" fmla="*/ 168 h 207"/>
                <a:gd name="T30" fmla="*/ 128 w 143"/>
                <a:gd name="T31" fmla="*/ 152 h 207"/>
                <a:gd name="T32" fmla="*/ 112 w 143"/>
                <a:gd name="T33" fmla="*/ 157 h 207"/>
                <a:gd name="T34" fmla="*/ 112 w 143"/>
                <a:gd name="T35" fmla="*/ 157 h 207"/>
                <a:gd name="T36" fmla="*/ 86 w 143"/>
                <a:gd name="T37" fmla="*/ 150 h 207"/>
                <a:gd name="T38" fmla="*/ 62 w 143"/>
                <a:gd name="T39" fmla="*/ 97 h 207"/>
                <a:gd name="T40" fmla="*/ 117 w 143"/>
                <a:gd name="T41" fmla="*/ 119 h 207"/>
                <a:gd name="T42" fmla="*/ 129 w 143"/>
                <a:gd name="T43" fmla="*/ 130 h 207"/>
                <a:gd name="T44" fmla="*/ 143 w 143"/>
                <a:gd name="T45" fmla="*/ 118 h 207"/>
                <a:gd name="T46" fmla="*/ 131 w 143"/>
                <a:gd name="T47" fmla="*/ 102 h 207"/>
                <a:gd name="T48" fmla="*/ 119 w 143"/>
                <a:gd name="T49" fmla="*/ 111 h 207"/>
                <a:gd name="T50" fmla="*/ 117 w 143"/>
                <a:gd name="T51" fmla="*/ 113 h 207"/>
                <a:gd name="T52" fmla="*/ 117 w 143"/>
                <a:gd name="T53" fmla="*/ 115 h 207"/>
                <a:gd name="T54" fmla="*/ 61 w 143"/>
                <a:gd name="T55" fmla="*/ 93 h 207"/>
                <a:gd name="T56" fmla="*/ 47 w 143"/>
                <a:gd name="T57" fmla="*/ 33 h 207"/>
                <a:gd name="T58" fmla="*/ 109 w 143"/>
                <a:gd name="T59" fmla="*/ 60 h 207"/>
                <a:gd name="T60" fmla="*/ 124 w 143"/>
                <a:gd name="T61" fmla="*/ 70 h 207"/>
                <a:gd name="T62" fmla="*/ 135 w 143"/>
                <a:gd name="T63" fmla="*/ 58 h 207"/>
                <a:gd name="T64" fmla="*/ 120 w 143"/>
                <a:gd name="T65" fmla="*/ 44 h 207"/>
                <a:gd name="T66" fmla="*/ 109 w 143"/>
                <a:gd name="T67" fmla="*/ 55 h 207"/>
                <a:gd name="T68" fmla="*/ 47 w 143"/>
                <a:gd name="T69" fmla="*/ 30 h 207"/>
                <a:gd name="T70" fmla="*/ 41 w 143"/>
                <a:gd name="T71" fmla="*/ 1 h 207"/>
                <a:gd name="T72" fmla="*/ 40 w 143"/>
                <a:gd name="T73" fmla="*/ 1 h 207"/>
                <a:gd name="T74" fmla="*/ 47 w 143"/>
                <a:gd name="T75" fmla="*/ 61 h 207"/>
                <a:gd name="T76" fmla="*/ 37 w 143"/>
                <a:gd name="T77" fmla="*/ 91 h 207"/>
                <a:gd name="T78" fmla="*/ 23 w 143"/>
                <a:gd name="T79" fmla="*/ 111 h 207"/>
                <a:gd name="T80" fmla="*/ 17 w 143"/>
                <a:gd name="T81" fmla="*/ 110 h 207"/>
                <a:gd name="T82" fmla="*/ 15 w 143"/>
                <a:gd name="T83" fmla="*/ 110 h 207"/>
                <a:gd name="T84" fmla="*/ 5 w 143"/>
                <a:gd name="T85" fmla="*/ 128 h 207"/>
                <a:gd name="T86" fmla="*/ 27 w 143"/>
                <a:gd name="T87" fmla="*/ 140 h 207"/>
                <a:gd name="T88" fmla="*/ 35 w 143"/>
                <a:gd name="T89" fmla="*/ 119 h 207"/>
                <a:gd name="T90" fmla="*/ 28 w 143"/>
                <a:gd name="T91" fmla="*/ 113 h 207"/>
                <a:gd name="T92" fmla="*/ 49 w 143"/>
                <a:gd name="T93" fmla="*/ 68 h 207"/>
                <a:gd name="T94" fmla="*/ 69 w 143"/>
                <a:gd name="T95" fmla="*/ 126 h 207"/>
                <a:gd name="T96" fmla="*/ 68 w 143"/>
                <a:gd name="T97" fmla="*/ 126 h 207"/>
                <a:gd name="T98" fmla="*/ 53 w 143"/>
                <a:gd name="T99" fmla="*/ 174 h 207"/>
                <a:gd name="T100" fmla="*/ 41 w 143"/>
                <a:gd name="T101" fmla="*/ 184 h 207"/>
                <a:gd name="T102" fmla="*/ 47 w 143"/>
                <a:gd name="T103" fmla="*/ 20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07">
                  <a:moveTo>
                    <a:pt x="47" y="202"/>
                  </a:moveTo>
                  <a:cubicBezTo>
                    <a:pt x="54" y="207"/>
                    <a:pt x="65" y="199"/>
                    <a:pt x="68" y="192"/>
                  </a:cubicBezTo>
                  <a:cubicBezTo>
                    <a:pt x="70" y="185"/>
                    <a:pt x="67" y="178"/>
                    <a:pt x="61" y="176"/>
                  </a:cubicBezTo>
                  <a:cubicBezTo>
                    <a:pt x="61" y="175"/>
                    <a:pt x="60" y="175"/>
                    <a:pt x="60" y="175"/>
                  </a:cubicBezTo>
                  <a:cubicBezTo>
                    <a:pt x="60" y="175"/>
                    <a:pt x="59" y="175"/>
                    <a:pt x="58" y="174"/>
                  </a:cubicBezTo>
                  <a:cubicBezTo>
                    <a:pt x="66" y="162"/>
                    <a:pt x="71" y="146"/>
                    <a:pt x="71" y="131"/>
                  </a:cubicBezTo>
                  <a:cubicBezTo>
                    <a:pt x="79" y="149"/>
                    <a:pt x="89" y="165"/>
                    <a:pt x="99" y="181"/>
                  </a:cubicBezTo>
                  <a:cubicBezTo>
                    <a:pt x="95" y="185"/>
                    <a:pt x="90" y="192"/>
                    <a:pt x="94" y="198"/>
                  </a:cubicBezTo>
                  <a:cubicBezTo>
                    <a:pt x="96" y="202"/>
                    <a:pt x="102" y="204"/>
                    <a:pt x="107" y="203"/>
                  </a:cubicBezTo>
                  <a:cubicBezTo>
                    <a:pt x="114" y="202"/>
                    <a:pt x="116" y="195"/>
                    <a:pt x="114" y="189"/>
                  </a:cubicBezTo>
                  <a:cubicBezTo>
                    <a:pt x="113" y="183"/>
                    <a:pt x="109" y="180"/>
                    <a:pt x="104" y="181"/>
                  </a:cubicBezTo>
                  <a:cubicBezTo>
                    <a:pt x="98" y="172"/>
                    <a:pt x="93" y="163"/>
                    <a:pt x="88" y="153"/>
                  </a:cubicBezTo>
                  <a:cubicBezTo>
                    <a:pt x="95" y="157"/>
                    <a:pt x="104" y="160"/>
                    <a:pt x="112" y="162"/>
                  </a:cubicBezTo>
                  <a:cubicBezTo>
                    <a:pt x="113" y="166"/>
                    <a:pt x="116" y="170"/>
                    <a:pt x="121" y="172"/>
                  </a:cubicBezTo>
                  <a:cubicBezTo>
                    <a:pt x="126" y="173"/>
                    <a:pt x="132" y="172"/>
                    <a:pt x="135" y="168"/>
                  </a:cubicBezTo>
                  <a:cubicBezTo>
                    <a:pt x="138" y="163"/>
                    <a:pt x="133" y="155"/>
                    <a:pt x="128" y="152"/>
                  </a:cubicBezTo>
                  <a:cubicBezTo>
                    <a:pt x="123" y="149"/>
                    <a:pt x="115" y="151"/>
                    <a:pt x="112" y="157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103" y="156"/>
                    <a:pt x="95" y="153"/>
                    <a:pt x="86" y="150"/>
                  </a:cubicBezTo>
                  <a:cubicBezTo>
                    <a:pt x="77" y="133"/>
                    <a:pt x="68" y="116"/>
                    <a:pt x="62" y="97"/>
                  </a:cubicBezTo>
                  <a:cubicBezTo>
                    <a:pt x="76" y="111"/>
                    <a:pt x="98" y="117"/>
                    <a:pt x="117" y="119"/>
                  </a:cubicBezTo>
                  <a:cubicBezTo>
                    <a:pt x="119" y="125"/>
                    <a:pt x="122" y="129"/>
                    <a:pt x="129" y="130"/>
                  </a:cubicBezTo>
                  <a:cubicBezTo>
                    <a:pt x="135" y="130"/>
                    <a:pt x="142" y="125"/>
                    <a:pt x="143" y="118"/>
                  </a:cubicBezTo>
                  <a:cubicBezTo>
                    <a:pt x="143" y="111"/>
                    <a:pt x="139" y="101"/>
                    <a:pt x="131" y="102"/>
                  </a:cubicBezTo>
                  <a:cubicBezTo>
                    <a:pt x="126" y="103"/>
                    <a:pt x="121" y="106"/>
                    <a:pt x="119" y="111"/>
                  </a:cubicBezTo>
                  <a:cubicBezTo>
                    <a:pt x="118" y="111"/>
                    <a:pt x="117" y="112"/>
                    <a:pt x="117" y="113"/>
                  </a:cubicBezTo>
                  <a:cubicBezTo>
                    <a:pt x="117" y="113"/>
                    <a:pt x="117" y="114"/>
                    <a:pt x="117" y="115"/>
                  </a:cubicBezTo>
                  <a:cubicBezTo>
                    <a:pt x="96" y="111"/>
                    <a:pt x="77" y="108"/>
                    <a:pt x="61" y="93"/>
                  </a:cubicBezTo>
                  <a:cubicBezTo>
                    <a:pt x="55" y="73"/>
                    <a:pt x="51" y="53"/>
                    <a:pt x="47" y="33"/>
                  </a:cubicBezTo>
                  <a:cubicBezTo>
                    <a:pt x="62" y="48"/>
                    <a:pt x="87" y="57"/>
                    <a:pt x="109" y="60"/>
                  </a:cubicBezTo>
                  <a:cubicBezTo>
                    <a:pt x="110" y="67"/>
                    <a:pt x="118" y="72"/>
                    <a:pt x="124" y="70"/>
                  </a:cubicBezTo>
                  <a:cubicBezTo>
                    <a:pt x="130" y="69"/>
                    <a:pt x="134" y="64"/>
                    <a:pt x="135" y="58"/>
                  </a:cubicBezTo>
                  <a:cubicBezTo>
                    <a:pt x="135" y="50"/>
                    <a:pt x="127" y="44"/>
                    <a:pt x="120" y="44"/>
                  </a:cubicBezTo>
                  <a:cubicBezTo>
                    <a:pt x="113" y="45"/>
                    <a:pt x="109" y="50"/>
                    <a:pt x="109" y="55"/>
                  </a:cubicBezTo>
                  <a:cubicBezTo>
                    <a:pt x="87" y="49"/>
                    <a:pt x="65" y="45"/>
                    <a:pt x="47" y="30"/>
                  </a:cubicBezTo>
                  <a:cubicBezTo>
                    <a:pt x="45" y="20"/>
                    <a:pt x="43" y="10"/>
                    <a:pt x="41" y="1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41" y="21"/>
                    <a:pt x="43" y="41"/>
                    <a:pt x="47" y="61"/>
                  </a:cubicBezTo>
                  <a:cubicBezTo>
                    <a:pt x="45" y="71"/>
                    <a:pt x="43" y="81"/>
                    <a:pt x="37" y="91"/>
                  </a:cubicBezTo>
                  <a:cubicBezTo>
                    <a:pt x="33" y="98"/>
                    <a:pt x="28" y="104"/>
                    <a:pt x="23" y="111"/>
                  </a:cubicBezTo>
                  <a:cubicBezTo>
                    <a:pt x="21" y="110"/>
                    <a:pt x="19" y="110"/>
                    <a:pt x="17" y="110"/>
                  </a:cubicBezTo>
                  <a:cubicBezTo>
                    <a:pt x="17" y="110"/>
                    <a:pt x="16" y="109"/>
                    <a:pt x="15" y="110"/>
                  </a:cubicBezTo>
                  <a:cubicBezTo>
                    <a:pt x="6" y="111"/>
                    <a:pt x="0" y="120"/>
                    <a:pt x="5" y="128"/>
                  </a:cubicBezTo>
                  <a:cubicBezTo>
                    <a:pt x="9" y="135"/>
                    <a:pt x="19" y="142"/>
                    <a:pt x="27" y="140"/>
                  </a:cubicBezTo>
                  <a:cubicBezTo>
                    <a:pt x="36" y="138"/>
                    <a:pt x="42" y="126"/>
                    <a:pt x="35" y="119"/>
                  </a:cubicBezTo>
                  <a:cubicBezTo>
                    <a:pt x="34" y="116"/>
                    <a:pt x="31" y="114"/>
                    <a:pt x="28" y="113"/>
                  </a:cubicBezTo>
                  <a:cubicBezTo>
                    <a:pt x="38" y="101"/>
                    <a:pt x="47" y="84"/>
                    <a:pt x="49" y="68"/>
                  </a:cubicBezTo>
                  <a:cubicBezTo>
                    <a:pt x="54" y="88"/>
                    <a:pt x="60" y="107"/>
                    <a:pt x="69" y="126"/>
                  </a:cubicBezTo>
                  <a:cubicBezTo>
                    <a:pt x="69" y="126"/>
                    <a:pt x="68" y="126"/>
                    <a:pt x="68" y="126"/>
                  </a:cubicBezTo>
                  <a:cubicBezTo>
                    <a:pt x="67" y="144"/>
                    <a:pt x="60" y="158"/>
                    <a:pt x="53" y="174"/>
                  </a:cubicBezTo>
                  <a:cubicBezTo>
                    <a:pt x="47" y="174"/>
                    <a:pt x="43" y="178"/>
                    <a:pt x="41" y="184"/>
                  </a:cubicBezTo>
                  <a:cubicBezTo>
                    <a:pt x="39" y="190"/>
                    <a:pt x="41" y="199"/>
                    <a:pt x="47" y="20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7" name="Freeform 58"/>
            <p:cNvSpPr/>
            <p:nvPr/>
          </p:nvSpPr>
          <p:spPr bwMode="auto">
            <a:xfrm flipH="1">
              <a:off x="3142808" y="1804193"/>
              <a:ext cx="230188" cy="236538"/>
            </a:xfrm>
            <a:custGeom>
              <a:avLst/>
              <a:gdLst>
                <a:gd name="T0" fmla="*/ 73 w 84"/>
                <a:gd name="T1" fmla="*/ 69 h 86"/>
                <a:gd name="T2" fmla="*/ 63 w 84"/>
                <a:gd name="T3" fmla="*/ 53 h 86"/>
                <a:gd name="T4" fmla="*/ 50 w 84"/>
                <a:gd name="T5" fmla="*/ 16 h 86"/>
                <a:gd name="T6" fmla="*/ 41 w 84"/>
                <a:gd name="T7" fmla="*/ 1 h 86"/>
                <a:gd name="T8" fmla="*/ 27 w 84"/>
                <a:gd name="T9" fmla="*/ 9 h 86"/>
                <a:gd name="T10" fmla="*/ 0 w 84"/>
                <a:gd name="T11" fmla="*/ 52 h 86"/>
                <a:gd name="T12" fmla="*/ 0 w 84"/>
                <a:gd name="T13" fmla="*/ 53 h 86"/>
                <a:gd name="T14" fmla="*/ 0 w 84"/>
                <a:gd name="T15" fmla="*/ 53 h 86"/>
                <a:gd name="T16" fmla="*/ 0 w 84"/>
                <a:gd name="T17" fmla="*/ 55 h 86"/>
                <a:gd name="T18" fmla="*/ 1 w 84"/>
                <a:gd name="T19" fmla="*/ 55 h 86"/>
                <a:gd name="T20" fmla="*/ 2 w 84"/>
                <a:gd name="T21" fmla="*/ 55 h 86"/>
                <a:gd name="T22" fmla="*/ 3 w 84"/>
                <a:gd name="T23" fmla="*/ 56 h 86"/>
                <a:gd name="T24" fmla="*/ 3 w 84"/>
                <a:gd name="T25" fmla="*/ 56 h 86"/>
                <a:gd name="T26" fmla="*/ 61 w 84"/>
                <a:gd name="T27" fmla="*/ 80 h 86"/>
                <a:gd name="T28" fmla="*/ 73 w 84"/>
                <a:gd name="T29" fmla="*/ 6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6">
                  <a:moveTo>
                    <a:pt x="73" y="69"/>
                  </a:moveTo>
                  <a:cubicBezTo>
                    <a:pt x="74" y="61"/>
                    <a:pt x="69" y="57"/>
                    <a:pt x="63" y="53"/>
                  </a:cubicBezTo>
                  <a:cubicBezTo>
                    <a:pt x="84" y="42"/>
                    <a:pt x="69" y="11"/>
                    <a:pt x="50" y="16"/>
                  </a:cubicBezTo>
                  <a:cubicBezTo>
                    <a:pt x="49" y="10"/>
                    <a:pt x="47" y="3"/>
                    <a:pt x="41" y="1"/>
                  </a:cubicBezTo>
                  <a:cubicBezTo>
                    <a:pt x="35" y="0"/>
                    <a:pt x="30" y="5"/>
                    <a:pt x="27" y="9"/>
                  </a:cubicBezTo>
                  <a:cubicBezTo>
                    <a:pt x="15" y="22"/>
                    <a:pt x="8" y="37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0" y="68"/>
                    <a:pt x="39" y="86"/>
                    <a:pt x="61" y="80"/>
                  </a:cubicBezTo>
                  <a:cubicBezTo>
                    <a:pt x="66" y="79"/>
                    <a:pt x="72" y="74"/>
                    <a:pt x="73" y="69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8" name="Freeform 59"/>
            <p:cNvSpPr/>
            <p:nvPr/>
          </p:nvSpPr>
          <p:spPr bwMode="auto">
            <a:xfrm flipH="1">
              <a:off x="3293621" y="1886743"/>
              <a:ext cx="527050" cy="279400"/>
            </a:xfrm>
            <a:custGeom>
              <a:avLst/>
              <a:gdLst>
                <a:gd name="T0" fmla="*/ 175 w 192"/>
                <a:gd name="T1" fmla="*/ 1 h 102"/>
                <a:gd name="T2" fmla="*/ 170 w 192"/>
                <a:gd name="T3" fmla="*/ 9 h 102"/>
                <a:gd name="T4" fmla="*/ 164 w 192"/>
                <a:gd name="T5" fmla="*/ 21 h 102"/>
                <a:gd name="T6" fmla="*/ 164 w 192"/>
                <a:gd name="T7" fmla="*/ 21 h 102"/>
                <a:gd name="T8" fmla="*/ 75 w 192"/>
                <a:gd name="T9" fmla="*/ 42 h 102"/>
                <a:gd name="T10" fmla="*/ 26 w 192"/>
                <a:gd name="T11" fmla="*/ 67 h 102"/>
                <a:gd name="T12" fmla="*/ 0 w 192"/>
                <a:gd name="T13" fmla="*/ 101 h 102"/>
                <a:gd name="T14" fmla="*/ 1 w 192"/>
                <a:gd name="T15" fmla="*/ 102 h 102"/>
                <a:gd name="T16" fmla="*/ 32 w 192"/>
                <a:gd name="T17" fmla="*/ 68 h 102"/>
                <a:gd name="T18" fmla="*/ 82 w 192"/>
                <a:gd name="T19" fmla="*/ 44 h 102"/>
                <a:gd name="T20" fmla="*/ 165 w 192"/>
                <a:gd name="T21" fmla="*/ 26 h 102"/>
                <a:gd name="T22" fmla="*/ 182 w 192"/>
                <a:gd name="T23" fmla="*/ 38 h 102"/>
                <a:gd name="T24" fmla="*/ 185 w 192"/>
                <a:gd name="T25" fmla="*/ 38 h 102"/>
                <a:gd name="T26" fmla="*/ 191 w 192"/>
                <a:gd name="T27" fmla="*/ 16 h 102"/>
                <a:gd name="T28" fmla="*/ 178 w 192"/>
                <a:gd name="T29" fmla="*/ 2 h 102"/>
                <a:gd name="T30" fmla="*/ 175 w 192"/>
                <a:gd name="T3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02">
                  <a:moveTo>
                    <a:pt x="175" y="1"/>
                  </a:moveTo>
                  <a:cubicBezTo>
                    <a:pt x="173" y="4"/>
                    <a:pt x="171" y="7"/>
                    <a:pt x="170" y="9"/>
                  </a:cubicBezTo>
                  <a:cubicBezTo>
                    <a:pt x="168" y="13"/>
                    <a:pt x="166" y="17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34" y="23"/>
                    <a:pt x="103" y="32"/>
                    <a:pt x="75" y="42"/>
                  </a:cubicBezTo>
                  <a:cubicBezTo>
                    <a:pt x="58" y="48"/>
                    <a:pt x="41" y="56"/>
                    <a:pt x="26" y="67"/>
                  </a:cubicBezTo>
                  <a:cubicBezTo>
                    <a:pt x="15" y="75"/>
                    <a:pt x="2" y="87"/>
                    <a:pt x="0" y="101"/>
                  </a:cubicBezTo>
                  <a:cubicBezTo>
                    <a:pt x="0" y="102"/>
                    <a:pt x="0" y="102"/>
                    <a:pt x="1" y="102"/>
                  </a:cubicBezTo>
                  <a:cubicBezTo>
                    <a:pt x="10" y="88"/>
                    <a:pt x="18" y="77"/>
                    <a:pt x="32" y="68"/>
                  </a:cubicBezTo>
                  <a:cubicBezTo>
                    <a:pt x="47" y="57"/>
                    <a:pt x="64" y="50"/>
                    <a:pt x="82" y="44"/>
                  </a:cubicBezTo>
                  <a:cubicBezTo>
                    <a:pt x="109" y="35"/>
                    <a:pt x="137" y="31"/>
                    <a:pt x="165" y="26"/>
                  </a:cubicBezTo>
                  <a:cubicBezTo>
                    <a:pt x="170" y="31"/>
                    <a:pt x="176" y="34"/>
                    <a:pt x="182" y="38"/>
                  </a:cubicBezTo>
                  <a:cubicBezTo>
                    <a:pt x="183" y="39"/>
                    <a:pt x="184" y="39"/>
                    <a:pt x="185" y="38"/>
                  </a:cubicBezTo>
                  <a:cubicBezTo>
                    <a:pt x="190" y="32"/>
                    <a:pt x="192" y="24"/>
                    <a:pt x="191" y="16"/>
                  </a:cubicBezTo>
                  <a:cubicBezTo>
                    <a:pt x="189" y="10"/>
                    <a:pt x="184" y="3"/>
                    <a:pt x="178" y="2"/>
                  </a:cubicBezTo>
                  <a:cubicBezTo>
                    <a:pt x="178" y="1"/>
                    <a:pt x="176" y="0"/>
                    <a:pt x="175" y="1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9" name="Freeform 60"/>
            <p:cNvSpPr/>
            <p:nvPr/>
          </p:nvSpPr>
          <p:spPr bwMode="auto">
            <a:xfrm flipH="1">
              <a:off x="3866708" y="1743868"/>
              <a:ext cx="417513" cy="444500"/>
            </a:xfrm>
            <a:custGeom>
              <a:avLst/>
              <a:gdLst>
                <a:gd name="T0" fmla="*/ 151 w 152"/>
                <a:gd name="T1" fmla="*/ 45 h 162"/>
                <a:gd name="T2" fmla="*/ 133 w 152"/>
                <a:gd name="T3" fmla="*/ 37 h 162"/>
                <a:gd name="T4" fmla="*/ 126 w 152"/>
                <a:gd name="T5" fmla="*/ 51 h 162"/>
                <a:gd name="T6" fmla="*/ 126 w 152"/>
                <a:gd name="T7" fmla="*/ 51 h 162"/>
                <a:gd name="T8" fmla="*/ 126 w 152"/>
                <a:gd name="T9" fmla="*/ 53 h 162"/>
                <a:gd name="T10" fmla="*/ 90 w 152"/>
                <a:gd name="T11" fmla="*/ 69 h 162"/>
                <a:gd name="T12" fmla="*/ 108 w 152"/>
                <a:gd name="T13" fmla="*/ 22 h 162"/>
                <a:gd name="T14" fmla="*/ 122 w 152"/>
                <a:gd name="T15" fmla="*/ 17 h 162"/>
                <a:gd name="T16" fmla="*/ 119 w 152"/>
                <a:gd name="T17" fmla="*/ 5 h 162"/>
                <a:gd name="T18" fmla="*/ 105 w 152"/>
                <a:gd name="T19" fmla="*/ 8 h 162"/>
                <a:gd name="T20" fmla="*/ 105 w 152"/>
                <a:gd name="T21" fmla="*/ 19 h 162"/>
                <a:gd name="T22" fmla="*/ 96 w 152"/>
                <a:gd name="T23" fmla="*/ 45 h 162"/>
                <a:gd name="T24" fmla="*/ 88 w 152"/>
                <a:gd name="T25" fmla="*/ 24 h 162"/>
                <a:gd name="T26" fmla="*/ 90 w 152"/>
                <a:gd name="T27" fmla="*/ 13 h 162"/>
                <a:gd name="T28" fmla="*/ 79 w 152"/>
                <a:gd name="T29" fmla="*/ 6 h 162"/>
                <a:gd name="T30" fmla="*/ 73 w 152"/>
                <a:gd name="T31" fmla="*/ 18 h 162"/>
                <a:gd name="T32" fmla="*/ 85 w 152"/>
                <a:gd name="T33" fmla="*/ 27 h 162"/>
                <a:gd name="T34" fmla="*/ 85 w 152"/>
                <a:gd name="T35" fmla="*/ 27 h 162"/>
                <a:gd name="T36" fmla="*/ 95 w 152"/>
                <a:gd name="T37" fmla="*/ 48 h 162"/>
                <a:gd name="T38" fmla="*/ 73 w 152"/>
                <a:gd name="T39" fmla="*/ 93 h 162"/>
                <a:gd name="T40" fmla="*/ 57 w 152"/>
                <a:gd name="T41" fmla="*/ 44 h 162"/>
                <a:gd name="T42" fmla="*/ 57 w 152"/>
                <a:gd name="T43" fmla="*/ 31 h 162"/>
                <a:gd name="T44" fmla="*/ 42 w 152"/>
                <a:gd name="T45" fmla="*/ 28 h 162"/>
                <a:gd name="T46" fmla="*/ 38 w 152"/>
                <a:gd name="T47" fmla="*/ 45 h 162"/>
                <a:gd name="T48" fmla="*/ 50 w 152"/>
                <a:gd name="T49" fmla="*/ 48 h 162"/>
                <a:gd name="T50" fmla="*/ 53 w 152"/>
                <a:gd name="T51" fmla="*/ 48 h 162"/>
                <a:gd name="T52" fmla="*/ 54 w 152"/>
                <a:gd name="T53" fmla="*/ 47 h 162"/>
                <a:gd name="T54" fmla="*/ 71 w 152"/>
                <a:gd name="T55" fmla="*/ 97 h 162"/>
                <a:gd name="T56" fmla="*/ 38 w 152"/>
                <a:gd name="T57" fmla="*/ 139 h 162"/>
                <a:gd name="T58" fmla="*/ 22 w 152"/>
                <a:gd name="T59" fmla="*/ 83 h 162"/>
                <a:gd name="T60" fmla="*/ 20 w 152"/>
                <a:gd name="T61" fmla="*/ 67 h 162"/>
                <a:gd name="T62" fmla="*/ 6 w 152"/>
                <a:gd name="T63" fmla="*/ 67 h 162"/>
                <a:gd name="T64" fmla="*/ 6 w 152"/>
                <a:gd name="T65" fmla="*/ 84 h 162"/>
                <a:gd name="T66" fmla="*/ 19 w 152"/>
                <a:gd name="T67" fmla="*/ 86 h 162"/>
                <a:gd name="T68" fmla="*/ 36 w 152"/>
                <a:gd name="T69" fmla="*/ 141 h 162"/>
                <a:gd name="T70" fmla="*/ 20 w 152"/>
                <a:gd name="T71" fmla="*/ 161 h 162"/>
                <a:gd name="T72" fmla="*/ 20 w 152"/>
                <a:gd name="T73" fmla="*/ 162 h 162"/>
                <a:gd name="T74" fmla="*/ 56 w 152"/>
                <a:gd name="T75" fmla="*/ 124 h 162"/>
                <a:gd name="T76" fmla="*/ 82 w 152"/>
                <a:gd name="T77" fmla="*/ 114 h 162"/>
                <a:gd name="T78" fmla="*/ 103 w 152"/>
                <a:gd name="T79" fmla="*/ 112 h 162"/>
                <a:gd name="T80" fmla="*/ 107 w 152"/>
                <a:gd name="T81" fmla="*/ 116 h 162"/>
                <a:gd name="T82" fmla="*/ 107 w 152"/>
                <a:gd name="T83" fmla="*/ 118 h 162"/>
                <a:gd name="T84" fmla="*/ 125 w 152"/>
                <a:gd name="T85" fmla="*/ 114 h 162"/>
                <a:gd name="T86" fmla="*/ 121 w 152"/>
                <a:gd name="T87" fmla="*/ 93 h 162"/>
                <a:gd name="T88" fmla="*/ 102 w 152"/>
                <a:gd name="T89" fmla="*/ 99 h 162"/>
                <a:gd name="T90" fmla="*/ 102 w 152"/>
                <a:gd name="T91" fmla="*/ 108 h 162"/>
                <a:gd name="T92" fmla="*/ 61 w 152"/>
                <a:gd name="T93" fmla="*/ 118 h 162"/>
                <a:gd name="T94" fmla="*/ 88 w 152"/>
                <a:gd name="T95" fmla="*/ 73 h 162"/>
                <a:gd name="T96" fmla="*/ 88 w 152"/>
                <a:gd name="T97" fmla="*/ 73 h 162"/>
                <a:gd name="T98" fmla="*/ 129 w 152"/>
                <a:gd name="T99" fmla="*/ 57 h 162"/>
                <a:gd name="T100" fmla="*/ 142 w 152"/>
                <a:gd name="T101" fmla="*/ 60 h 162"/>
                <a:gd name="T102" fmla="*/ 151 w 152"/>
                <a:gd name="T103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62">
                  <a:moveTo>
                    <a:pt x="151" y="45"/>
                  </a:moveTo>
                  <a:cubicBezTo>
                    <a:pt x="150" y="38"/>
                    <a:pt x="139" y="35"/>
                    <a:pt x="133" y="37"/>
                  </a:cubicBezTo>
                  <a:cubicBezTo>
                    <a:pt x="127" y="39"/>
                    <a:pt x="124" y="45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6" y="52"/>
                    <a:pt x="126" y="53"/>
                    <a:pt x="126" y="53"/>
                  </a:cubicBezTo>
                  <a:cubicBezTo>
                    <a:pt x="114" y="55"/>
                    <a:pt x="100" y="60"/>
                    <a:pt x="90" y="69"/>
                  </a:cubicBezTo>
                  <a:cubicBezTo>
                    <a:pt x="98" y="53"/>
                    <a:pt x="104" y="38"/>
                    <a:pt x="108" y="22"/>
                  </a:cubicBezTo>
                  <a:cubicBezTo>
                    <a:pt x="113" y="23"/>
                    <a:pt x="120" y="22"/>
                    <a:pt x="122" y="17"/>
                  </a:cubicBezTo>
                  <a:cubicBezTo>
                    <a:pt x="123" y="12"/>
                    <a:pt x="122" y="7"/>
                    <a:pt x="119" y="5"/>
                  </a:cubicBezTo>
                  <a:cubicBezTo>
                    <a:pt x="114" y="0"/>
                    <a:pt x="108" y="3"/>
                    <a:pt x="105" y="8"/>
                  </a:cubicBezTo>
                  <a:cubicBezTo>
                    <a:pt x="102" y="12"/>
                    <a:pt x="102" y="16"/>
                    <a:pt x="105" y="19"/>
                  </a:cubicBezTo>
                  <a:cubicBezTo>
                    <a:pt x="102" y="28"/>
                    <a:pt x="99" y="36"/>
                    <a:pt x="96" y="45"/>
                  </a:cubicBezTo>
                  <a:cubicBezTo>
                    <a:pt x="94" y="38"/>
                    <a:pt x="92" y="31"/>
                    <a:pt x="88" y="24"/>
                  </a:cubicBezTo>
                  <a:cubicBezTo>
                    <a:pt x="91" y="21"/>
                    <a:pt x="91" y="16"/>
                    <a:pt x="90" y="13"/>
                  </a:cubicBezTo>
                  <a:cubicBezTo>
                    <a:pt x="88" y="9"/>
                    <a:pt x="84" y="5"/>
                    <a:pt x="79" y="6"/>
                  </a:cubicBezTo>
                  <a:cubicBezTo>
                    <a:pt x="74" y="6"/>
                    <a:pt x="72" y="14"/>
                    <a:pt x="73" y="18"/>
                  </a:cubicBezTo>
                  <a:cubicBezTo>
                    <a:pt x="73" y="24"/>
                    <a:pt x="79" y="28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9" y="34"/>
                    <a:pt x="92" y="40"/>
                    <a:pt x="95" y="48"/>
                  </a:cubicBezTo>
                  <a:cubicBezTo>
                    <a:pt x="89" y="64"/>
                    <a:pt x="82" y="79"/>
                    <a:pt x="73" y="93"/>
                  </a:cubicBezTo>
                  <a:cubicBezTo>
                    <a:pt x="74" y="76"/>
                    <a:pt x="66" y="59"/>
                    <a:pt x="57" y="44"/>
                  </a:cubicBezTo>
                  <a:cubicBezTo>
                    <a:pt x="60" y="40"/>
                    <a:pt x="61" y="35"/>
                    <a:pt x="57" y="31"/>
                  </a:cubicBezTo>
                  <a:cubicBezTo>
                    <a:pt x="54" y="26"/>
                    <a:pt x="47" y="24"/>
                    <a:pt x="42" y="28"/>
                  </a:cubicBezTo>
                  <a:cubicBezTo>
                    <a:pt x="37" y="31"/>
                    <a:pt x="33" y="40"/>
                    <a:pt x="38" y="45"/>
                  </a:cubicBezTo>
                  <a:cubicBezTo>
                    <a:pt x="41" y="47"/>
                    <a:pt x="46" y="49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ubicBezTo>
                    <a:pt x="53" y="48"/>
                    <a:pt x="54" y="48"/>
                    <a:pt x="54" y="47"/>
                  </a:cubicBezTo>
                  <a:cubicBezTo>
                    <a:pt x="63" y="63"/>
                    <a:pt x="71" y="77"/>
                    <a:pt x="71" y="97"/>
                  </a:cubicBezTo>
                  <a:cubicBezTo>
                    <a:pt x="61" y="112"/>
                    <a:pt x="50" y="125"/>
                    <a:pt x="38" y="139"/>
                  </a:cubicBezTo>
                  <a:cubicBezTo>
                    <a:pt x="40" y="121"/>
                    <a:pt x="32" y="99"/>
                    <a:pt x="22" y="83"/>
                  </a:cubicBezTo>
                  <a:cubicBezTo>
                    <a:pt x="26" y="78"/>
                    <a:pt x="25" y="70"/>
                    <a:pt x="20" y="67"/>
                  </a:cubicBezTo>
                  <a:cubicBezTo>
                    <a:pt x="16" y="64"/>
                    <a:pt x="10" y="64"/>
                    <a:pt x="6" y="67"/>
                  </a:cubicBezTo>
                  <a:cubicBezTo>
                    <a:pt x="0" y="71"/>
                    <a:pt x="1" y="80"/>
                    <a:pt x="6" y="84"/>
                  </a:cubicBezTo>
                  <a:cubicBezTo>
                    <a:pt x="9" y="88"/>
                    <a:pt x="15" y="89"/>
                    <a:pt x="19" y="86"/>
                  </a:cubicBezTo>
                  <a:cubicBezTo>
                    <a:pt x="27" y="104"/>
                    <a:pt x="36" y="120"/>
                    <a:pt x="36" y="141"/>
                  </a:cubicBezTo>
                  <a:cubicBezTo>
                    <a:pt x="31" y="147"/>
                    <a:pt x="25" y="154"/>
                    <a:pt x="20" y="161"/>
                  </a:cubicBezTo>
                  <a:cubicBezTo>
                    <a:pt x="19" y="161"/>
                    <a:pt x="20" y="162"/>
                    <a:pt x="20" y="162"/>
                  </a:cubicBezTo>
                  <a:cubicBezTo>
                    <a:pt x="34" y="150"/>
                    <a:pt x="46" y="138"/>
                    <a:pt x="56" y="124"/>
                  </a:cubicBezTo>
                  <a:cubicBezTo>
                    <a:pt x="65" y="119"/>
                    <a:pt x="73" y="115"/>
                    <a:pt x="82" y="114"/>
                  </a:cubicBezTo>
                  <a:cubicBezTo>
                    <a:pt x="89" y="113"/>
                    <a:pt x="96" y="113"/>
                    <a:pt x="103" y="112"/>
                  </a:cubicBezTo>
                  <a:cubicBezTo>
                    <a:pt x="104" y="113"/>
                    <a:pt x="105" y="115"/>
                    <a:pt x="107" y="116"/>
                  </a:cubicBezTo>
                  <a:cubicBezTo>
                    <a:pt x="106" y="117"/>
                    <a:pt x="106" y="117"/>
                    <a:pt x="107" y="118"/>
                  </a:cubicBezTo>
                  <a:cubicBezTo>
                    <a:pt x="113" y="123"/>
                    <a:pt x="122" y="122"/>
                    <a:pt x="125" y="114"/>
                  </a:cubicBezTo>
                  <a:cubicBezTo>
                    <a:pt x="127" y="108"/>
                    <a:pt x="126" y="98"/>
                    <a:pt x="121" y="93"/>
                  </a:cubicBezTo>
                  <a:cubicBezTo>
                    <a:pt x="114" y="88"/>
                    <a:pt x="103" y="91"/>
                    <a:pt x="102" y="99"/>
                  </a:cubicBezTo>
                  <a:cubicBezTo>
                    <a:pt x="101" y="102"/>
                    <a:pt x="101" y="105"/>
                    <a:pt x="102" y="108"/>
                  </a:cubicBezTo>
                  <a:cubicBezTo>
                    <a:pt x="88" y="107"/>
                    <a:pt x="72" y="111"/>
                    <a:pt x="61" y="118"/>
                  </a:cubicBezTo>
                  <a:cubicBezTo>
                    <a:pt x="71" y="104"/>
                    <a:pt x="80" y="89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101" y="64"/>
                    <a:pt x="115" y="61"/>
                    <a:pt x="129" y="57"/>
                  </a:cubicBezTo>
                  <a:cubicBezTo>
                    <a:pt x="132" y="60"/>
                    <a:pt x="138" y="61"/>
                    <a:pt x="142" y="60"/>
                  </a:cubicBezTo>
                  <a:cubicBezTo>
                    <a:pt x="147" y="57"/>
                    <a:pt x="152" y="51"/>
                    <a:pt x="151" y="4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0" name="Freeform 61"/>
            <p:cNvSpPr/>
            <p:nvPr/>
          </p:nvSpPr>
          <p:spPr bwMode="auto">
            <a:xfrm flipH="1">
              <a:off x="5506596" y="2859881"/>
              <a:ext cx="703263" cy="387350"/>
            </a:xfrm>
            <a:custGeom>
              <a:avLst/>
              <a:gdLst>
                <a:gd name="T0" fmla="*/ 256 w 257"/>
                <a:gd name="T1" fmla="*/ 42 h 141"/>
                <a:gd name="T2" fmla="*/ 221 w 257"/>
                <a:gd name="T3" fmla="*/ 8 h 141"/>
                <a:gd name="T4" fmla="*/ 157 w 257"/>
                <a:gd name="T5" fmla="*/ 0 h 141"/>
                <a:gd name="T6" fmla="*/ 116 w 257"/>
                <a:gd name="T7" fmla="*/ 3 h 141"/>
                <a:gd name="T8" fmla="*/ 91 w 257"/>
                <a:gd name="T9" fmla="*/ 8 h 141"/>
                <a:gd name="T10" fmla="*/ 90 w 257"/>
                <a:gd name="T11" fmla="*/ 7 h 141"/>
                <a:gd name="T12" fmla="*/ 39 w 257"/>
                <a:gd name="T13" fmla="*/ 35 h 141"/>
                <a:gd name="T14" fmla="*/ 7 w 257"/>
                <a:gd name="T15" fmla="*/ 79 h 141"/>
                <a:gd name="T16" fmla="*/ 8 w 257"/>
                <a:gd name="T17" fmla="*/ 118 h 141"/>
                <a:gd name="T18" fmla="*/ 44 w 257"/>
                <a:gd name="T19" fmla="*/ 119 h 141"/>
                <a:gd name="T20" fmla="*/ 44 w 257"/>
                <a:gd name="T21" fmla="*/ 119 h 141"/>
                <a:gd name="T22" fmla="*/ 60 w 257"/>
                <a:gd name="T23" fmla="*/ 136 h 141"/>
                <a:gd name="T24" fmla="*/ 84 w 257"/>
                <a:gd name="T25" fmla="*/ 124 h 141"/>
                <a:gd name="T26" fmla="*/ 127 w 257"/>
                <a:gd name="T27" fmla="*/ 118 h 141"/>
                <a:gd name="T28" fmla="*/ 154 w 257"/>
                <a:gd name="T29" fmla="*/ 130 h 141"/>
                <a:gd name="T30" fmla="*/ 167 w 257"/>
                <a:gd name="T31" fmla="*/ 107 h 141"/>
                <a:gd name="T32" fmla="*/ 198 w 257"/>
                <a:gd name="T33" fmla="*/ 74 h 141"/>
                <a:gd name="T34" fmla="*/ 225 w 257"/>
                <a:gd name="T35" fmla="*/ 77 h 141"/>
                <a:gd name="T36" fmla="*/ 230 w 257"/>
                <a:gd name="T37" fmla="*/ 53 h 141"/>
                <a:gd name="T38" fmla="*/ 256 w 257"/>
                <a:gd name="T39" fmla="*/ 4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141">
                  <a:moveTo>
                    <a:pt x="256" y="42"/>
                  </a:moveTo>
                  <a:cubicBezTo>
                    <a:pt x="257" y="23"/>
                    <a:pt x="237" y="13"/>
                    <a:pt x="221" y="8"/>
                  </a:cubicBezTo>
                  <a:cubicBezTo>
                    <a:pt x="201" y="1"/>
                    <a:pt x="178" y="0"/>
                    <a:pt x="157" y="0"/>
                  </a:cubicBezTo>
                  <a:cubicBezTo>
                    <a:pt x="143" y="0"/>
                    <a:pt x="129" y="1"/>
                    <a:pt x="116" y="3"/>
                  </a:cubicBezTo>
                  <a:cubicBezTo>
                    <a:pt x="109" y="4"/>
                    <a:pt x="98" y="5"/>
                    <a:pt x="91" y="8"/>
                  </a:cubicBezTo>
                  <a:cubicBezTo>
                    <a:pt x="91" y="8"/>
                    <a:pt x="91" y="7"/>
                    <a:pt x="90" y="7"/>
                  </a:cubicBezTo>
                  <a:cubicBezTo>
                    <a:pt x="71" y="9"/>
                    <a:pt x="53" y="23"/>
                    <a:pt x="39" y="35"/>
                  </a:cubicBezTo>
                  <a:cubicBezTo>
                    <a:pt x="25" y="47"/>
                    <a:pt x="13" y="62"/>
                    <a:pt x="7" y="79"/>
                  </a:cubicBezTo>
                  <a:cubicBezTo>
                    <a:pt x="4" y="90"/>
                    <a:pt x="0" y="108"/>
                    <a:pt x="8" y="118"/>
                  </a:cubicBezTo>
                  <a:cubicBezTo>
                    <a:pt x="17" y="129"/>
                    <a:pt x="33" y="125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3" y="129"/>
                    <a:pt x="51" y="135"/>
                    <a:pt x="60" y="136"/>
                  </a:cubicBezTo>
                  <a:cubicBezTo>
                    <a:pt x="70" y="137"/>
                    <a:pt x="79" y="131"/>
                    <a:pt x="84" y="124"/>
                  </a:cubicBezTo>
                  <a:cubicBezTo>
                    <a:pt x="96" y="140"/>
                    <a:pt x="122" y="141"/>
                    <a:pt x="127" y="118"/>
                  </a:cubicBezTo>
                  <a:cubicBezTo>
                    <a:pt x="134" y="126"/>
                    <a:pt x="144" y="133"/>
                    <a:pt x="154" y="130"/>
                  </a:cubicBezTo>
                  <a:cubicBezTo>
                    <a:pt x="166" y="127"/>
                    <a:pt x="168" y="117"/>
                    <a:pt x="167" y="107"/>
                  </a:cubicBezTo>
                  <a:cubicBezTo>
                    <a:pt x="186" y="124"/>
                    <a:pt x="201" y="94"/>
                    <a:pt x="198" y="74"/>
                  </a:cubicBezTo>
                  <a:cubicBezTo>
                    <a:pt x="206" y="78"/>
                    <a:pt x="217" y="82"/>
                    <a:pt x="225" y="77"/>
                  </a:cubicBezTo>
                  <a:cubicBezTo>
                    <a:pt x="233" y="72"/>
                    <a:pt x="232" y="62"/>
                    <a:pt x="230" y="53"/>
                  </a:cubicBezTo>
                  <a:cubicBezTo>
                    <a:pt x="240" y="57"/>
                    <a:pt x="256" y="55"/>
                    <a:pt x="256" y="4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1" name="Freeform 62"/>
            <p:cNvSpPr/>
            <p:nvPr/>
          </p:nvSpPr>
          <p:spPr bwMode="auto">
            <a:xfrm flipH="1">
              <a:off x="5651058" y="2848768"/>
              <a:ext cx="490538" cy="277813"/>
            </a:xfrm>
            <a:custGeom>
              <a:avLst/>
              <a:gdLst>
                <a:gd name="T0" fmla="*/ 163 w 179"/>
                <a:gd name="T1" fmla="*/ 15 h 101"/>
                <a:gd name="T2" fmla="*/ 64 w 179"/>
                <a:gd name="T3" fmla="*/ 6 h 101"/>
                <a:gd name="T4" fmla="*/ 62 w 179"/>
                <a:gd name="T5" fmla="*/ 9 h 101"/>
                <a:gd name="T6" fmla="*/ 2 w 179"/>
                <a:gd name="T7" fmla="*/ 71 h 101"/>
                <a:gd name="T8" fmla="*/ 11 w 179"/>
                <a:gd name="T9" fmla="*/ 94 h 101"/>
                <a:gd name="T10" fmla="*/ 37 w 179"/>
                <a:gd name="T11" fmla="*/ 85 h 101"/>
                <a:gd name="T12" fmla="*/ 68 w 179"/>
                <a:gd name="T13" fmla="*/ 78 h 101"/>
                <a:gd name="T14" fmla="*/ 106 w 179"/>
                <a:gd name="T15" fmla="*/ 70 h 101"/>
                <a:gd name="T16" fmla="*/ 132 w 179"/>
                <a:gd name="T17" fmla="*/ 53 h 101"/>
                <a:gd name="T18" fmla="*/ 152 w 179"/>
                <a:gd name="T19" fmla="*/ 38 h 101"/>
                <a:gd name="T20" fmla="*/ 172 w 179"/>
                <a:gd name="T21" fmla="*/ 36 h 101"/>
                <a:gd name="T22" fmla="*/ 163 w 179"/>
                <a:gd name="T23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01">
                  <a:moveTo>
                    <a:pt x="163" y="15"/>
                  </a:moveTo>
                  <a:cubicBezTo>
                    <a:pt x="133" y="0"/>
                    <a:pt x="97" y="4"/>
                    <a:pt x="64" y="6"/>
                  </a:cubicBezTo>
                  <a:cubicBezTo>
                    <a:pt x="63" y="6"/>
                    <a:pt x="62" y="8"/>
                    <a:pt x="62" y="9"/>
                  </a:cubicBezTo>
                  <a:cubicBezTo>
                    <a:pt x="37" y="22"/>
                    <a:pt x="10" y="41"/>
                    <a:pt x="2" y="71"/>
                  </a:cubicBezTo>
                  <a:cubicBezTo>
                    <a:pt x="0" y="80"/>
                    <a:pt x="1" y="90"/>
                    <a:pt x="11" y="94"/>
                  </a:cubicBezTo>
                  <a:cubicBezTo>
                    <a:pt x="20" y="98"/>
                    <a:pt x="31" y="91"/>
                    <a:pt x="37" y="85"/>
                  </a:cubicBezTo>
                  <a:cubicBezTo>
                    <a:pt x="43" y="101"/>
                    <a:pt x="60" y="90"/>
                    <a:pt x="68" y="78"/>
                  </a:cubicBezTo>
                  <a:cubicBezTo>
                    <a:pt x="81" y="94"/>
                    <a:pt x="107" y="92"/>
                    <a:pt x="106" y="70"/>
                  </a:cubicBezTo>
                  <a:cubicBezTo>
                    <a:pt x="119" y="80"/>
                    <a:pt x="137" y="66"/>
                    <a:pt x="132" y="53"/>
                  </a:cubicBezTo>
                  <a:cubicBezTo>
                    <a:pt x="143" y="58"/>
                    <a:pt x="156" y="49"/>
                    <a:pt x="152" y="38"/>
                  </a:cubicBezTo>
                  <a:cubicBezTo>
                    <a:pt x="159" y="40"/>
                    <a:pt x="167" y="41"/>
                    <a:pt x="172" y="36"/>
                  </a:cubicBezTo>
                  <a:cubicBezTo>
                    <a:pt x="179" y="29"/>
                    <a:pt x="169" y="18"/>
                    <a:pt x="163" y="1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2" name="Freeform 63"/>
            <p:cNvSpPr/>
            <p:nvPr/>
          </p:nvSpPr>
          <p:spPr bwMode="auto">
            <a:xfrm flipH="1">
              <a:off x="5012883" y="2604293"/>
              <a:ext cx="468313" cy="409575"/>
            </a:xfrm>
            <a:custGeom>
              <a:avLst/>
              <a:gdLst>
                <a:gd name="T0" fmla="*/ 130 w 171"/>
                <a:gd name="T1" fmla="*/ 147 h 149"/>
                <a:gd name="T2" fmla="*/ 136 w 171"/>
                <a:gd name="T3" fmla="*/ 128 h 149"/>
                <a:gd name="T4" fmla="*/ 122 w 171"/>
                <a:gd name="T5" fmla="*/ 122 h 149"/>
                <a:gd name="T6" fmla="*/ 121 w 171"/>
                <a:gd name="T7" fmla="*/ 122 h 149"/>
                <a:gd name="T8" fmla="*/ 120 w 171"/>
                <a:gd name="T9" fmla="*/ 123 h 149"/>
                <a:gd name="T10" fmla="*/ 100 w 171"/>
                <a:gd name="T11" fmla="*/ 89 h 149"/>
                <a:gd name="T12" fmla="*/ 148 w 171"/>
                <a:gd name="T13" fmla="*/ 102 h 149"/>
                <a:gd name="T14" fmla="*/ 156 w 171"/>
                <a:gd name="T15" fmla="*/ 115 h 149"/>
                <a:gd name="T16" fmla="*/ 167 w 171"/>
                <a:gd name="T17" fmla="*/ 110 h 149"/>
                <a:gd name="T18" fmla="*/ 162 w 171"/>
                <a:gd name="T19" fmla="*/ 97 h 149"/>
                <a:gd name="T20" fmla="*/ 151 w 171"/>
                <a:gd name="T21" fmla="*/ 98 h 149"/>
                <a:gd name="T22" fmla="*/ 124 w 171"/>
                <a:gd name="T23" fmla="*/ 92 h 149"/>
                <a:gd name="T24" fmla="*/ 144 w 171"/>
                <a:gd name="T25" fmla="*/ 82 h 149"/>
                <a:gd name="T26" fmla="*/ 156 w 171"/>
                <a:gd name="T27" fmla="*/ 82 h 149"/>
                <a:gd name="T28" fmla="*/ 162 w 171"/>
                <a:gd name="T29" fmla="*/ 71 h 149"/>
                <a:gd name="T30" fmla="*/ 148 w 171"/>
                <a:gd name="T31" fmla="*/ 66 h 149"/>
                <a:gd name="T32" fmla="*/ 141 w 171"/>
                <a:gd name="T33" fmla="*/ 79 h 149"/>
                <a:gd name="T34" fmla="*/ 141 w 171"/>
                <a:gd name="T35" fmla="*/ 79 h 149"/>
                <a:gd name="T36" fmla="*/ 121 w 171"/>
                <a:gd name="T37" fmla="*/ 91 h 149"/>
                <a:gd name="T38" fmla="*/ 74 w 171"/>
                <a:gd name="T39" fmla="*/ 74 h 149"/>
                <a:gd name="T40" fmla="*/ 121 w 171"/>
                <a:gd name="T41" fmla="*/ 53 h 149"/>
                <a:gd name="T42" fmla="*/ 134 w 171"/>
                <a:gd name="T43" fmla="*/ 52 h 149"/>
                <a:gd name="T44" fmla="*/ 136 w 171"/>
                <a:gd name="T45" fmla="*/ 36 h 149"/>
                <a:gd name="T46" fmla="*/ 118 w 171"/>
                <a:gd name="T47" fmla="*/ 34 h 149"/>
                <a:gd name="T48" fmla="*/ 117 w 171"/>
                <a:gd name="T49" fmla="*/ 47 h 149"/>
                <a:gd name="T50" fmla="*/ 116 w 171"/>
                <a:gd name="T51" fmla="*/ 50 h 149"/>
                <a:gd name="T52" fmla="*/ 117 w 171"/>
                <a:gd name="T53" fmla="*/ 51 h 149"/>
                <a:gd name="T54" fmla="*/ 70 w 171"/>
                <a:gd name="T55" fmla="*/ 73 h 149"/>
                <a:gd name="T56" fmla="*/ 25 w 171"/>
                <a:gd name="T57" fmla="*/ 45 h 149"/>
                <a:gd name="T58" fmla="*/ 79 w 171"/>
                <a:gd name="T59" fmla="*/ 23 h 149"/>
                <a:gd name="T60" fmla="*/ 94 w 171"/>
                <a:gd name="T61" fmla="*/ 20 h 149"/>
                <a:gd name="T62" fmla="*/ 93 w 171"/>
                <a:gd name="T63" fmla="*/ 5 h 149"/>
                <a:gd name="T64" fmla="*/ 75 w 171"/>
                <a:gd name="T65" fmla="*/ 7 h 149"/>
                <a:gd name="T66" fmla="*/ 76 w 171"/>
                <a:gd name="T67" fmla="*/ 20 h 149"/>
                <a:gd name="T68" fmla="*/ 23 w 171"/>
                <a:gd name="T69" fmla="*/ 43 h 149"/>
                <a:gd name="T70" fmla="*/ 1 w 171"/>
                <a:gd name="T71" fmla="*/ 29 h 149"/>
                <a:gd name="T72" fmla="*/ 0 w 171"/>
                <a:gd name="T73" fmla="*/ 30 h 149"/>
                <a:gd name="T74" fmla="*/ 42 w 171"/>
                <a:gd name="T75" fmla="*/ 61 h 149"/>
                <a:gd name="T76" fmla="*/ 54 w 171"/>
                <a:gd name="T77" fmla="*/ 86 h 149"/>
                <a:gd name="T78" fmla="*/ 59 w 171"/>
                <a:gd name="T79" fmla="*/ 107 h 149"/>
                <a:gd name="T80" fmla="*/ 55 w 171"/>
                <a:gd name="T81" fmla="*/ 111 h 149"/>
                <a:gd name="T82" fmla="*/ 53 w 171"/>
                <a:gd name="T83" fmla="*/ 111 h 149"/>
                <a:gd name="T84" fmla="*/ 59 w 171"/>
                <a:gd name="T85" fmla="*/ 129 h 149"/>
                <a:gd name="T86" fmla="*/ 79 w 171"/>
                <a:gd name="T87" fmla="*/ 122 h 149"/>
                <a:gd name="T88" fmla="*/ 71 w 171"/>
                <a:gd name="T89" fmla="*/ 104 h 149"/>
                <a:gd name="T90" fmla="*/ 63 w 171"/>
                <a:gd name="T91" fmla="*/ 105 h 149"/>
                <a:gd name="T92" fmla="*/ 48 w 171"/>
                <a:gd name="T93" fmla="*/ 65 h 149"/>
                <a:gd name="T94" fmla="*/ 95 w 171"/>
                <a:gd name="T95" fmla="*/ 87 h 149"/>
                <a:gd name="T96" fmla="*/ 96 w 171"/>
                <a:gd name="T97" fmla="*/ 88 h 149"/>
                <a:gd name="T98" fmla="*/ 116 w 171"/>
                <a:gd name="T99" fmla="*/ 126 h 149"/>
                <a:gd name="T100" fmla="*/ 115 w 171"/>
                <a:gd name="T101" fmla="*/ 140 h 149"/>
                <a:gd name="T102" fmla="*/ 130 w 171"/>
                <a:gd name="T103" fmla="*/ 14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" h="149">
                  <a:moveTo>
                    <a:pt x="130" y="147"/>
                  </a:moveTo>
                  <a:cubicBezTo>
                    <a:pt x="138" y="145"/>
                    <a:pt x="139" y="134"/>
                    <a:pt x="136" y="128"/>
                  </a:cubicBezTo>
                  <a:cubicBezTo>
                    <a:pt x="134" y="122"/>
                    <a:pt x="127" y="120"/>
                    <a:pt x="122" y="122"/>
                  </a:cubicBezTo>
                  <a:cubicBezTo>
                    <a:pt x="122" y="122"/>
                    <a:pt x="121" y="122"/>
                    <a:pt x="121" y="122"/>
                  </a:cubicBezTo>
                  <a:cubicBezTo>
                    <a:pt x="121" y="123"/>
                    <a:pt x="120" y="123"/>
                    <a:pt x="120" y="123"/>
                  </a:cubicBezTo>
                  <a:cubicBezTo>
                    <a:pt x="116" y="111"/>
                    <a:pt x="109" y="98"/>
                    <a:pt x="100" y="89"/>
                  </a:cubicBezTo>
                  <a:cubicBezTo>
                    <a:pt x="116" y="95"/>
                    <a:pt x="132" y="99"/>
                    <a:pt x="148" y="102"/>
                  </a:cubicBezTo>
                  <a:cubicBezTo>
                    <a:pt x="148" y="107"/>
                    <a:pt x="150" y="114"/>
                    <a:pt x="156" y="115"/>
                  </a:cubicBezTo>
                  <a:cubicBezTo>
                    <a:pt x="160" y="116"/>
                    <a:pt x="165" y="114"/>
                    <a:pt x="167" y="110"/>
                  </a:cubicBezTo>
                  <a:cubicBezTo>
                    <a:pt x="171" y="105"/>
                    <a:pt x="167" y="100"/>
                    <a:pt x="162" y="97"/>
                  </a:cubicBezTo>
                  <a:cubicBezTo>
                    <a:pt x="158" y="94"/>
                    <a:pt x="154" y="95"/>
                    <a:pt x="151" y="98"/>
                  </a:cubicBezTo>
                  <a:cubicBezTo>
                    <a:pt x="142" y="97"/>
                    <a:pt x="133" y="94"/>
                    <a:pt x="124" y="92"/>
                  </a:cubicBezTo>
                  <a:cubicBezTo>
                    <a:pt x="131" y="90"/>
                    <a:pt x="138" y="86"/>
                    <a:pt x="144" y="82"/>
                  </a:cubicBezTo>
                  <a:cubicBezTo>
                    <a:pt x="147" y="84"/>
                    <a:pt x="152" y="84"/>
                    <a:pt x="156" y="82"/>
                  </a:cubicBezTo>
                  <a:cubicBezTo>
                    <a:pt x="159" y="80"/>
                    <a:pt x="163" y="76"/>
                    <a:pt x="162" y="71"/>
                  </a:cubicBezTo>
                  <a:cubicBezTo>
                    <a:pt x="161" y="66"/>
                    <a:pt x="153" y="65"/>
                    <a:pt x="148" y="66"/>
                  </a:cubicBezTo>
                  <a:cubicBezTo>
                    <a:pt x="143" y="67"/>
                    <a:pt x="140" y="74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5" y="84"/>
                    <a:pt x="128" y="88"/>
                    <a:pt x="121" y="91"/>
                  </a:cubicBezTo>
                  <a:cubicBezTo>
                    <a:pt x="105" y="87"/>
                    <a:pt x="89" y="82"/>
                    <a:pt x="74" y="74"/>
                  </a:cubicBezTo>
                  <a:cubicBezTo>
                    <a:pt x="91" y="74"/>
                    <a:pt x="108" y="64"/>
                    <a:pt x="121" y="53"/>
                  </a:cubicBezTo>
                  <a:cubicBezTo>
                    <a:pt x="125" y="56"/>
                    <a:pt x="130" y="56"/>
                    <a:pt x="134" y="52"/>
                  </a:cubicBezTo>
                  <a:cubicBezTo>
                    <a:pt x="138" y="48"/>
                    <a:pt x="139" y="41"/>
                    <a:pt x="136" y="36"/>
                  </a:cubicBezTo>
                  <a:cubicBezTo>
                    <a:pt x="132" y="32"/>
                    <a:pt x="123" y="29"/>
                    <a:pt x="118" y="34"/>
                  </a:cubicBezTo>
                  <a:cubicBezTo>
                    <a:pt x="116" y="38"/>
                    <a:pt x="115" y="43"/>
                    <a:pt x="117" y="47"/>
                  </a:cubicBezTo>
                  <a:cubicBezTo>
                    <a:pt x="116" y="48"/>
                    <a:pt x="116" y="49"/>
                    <a:pt x="116" y="50"/>
                  </a:cubicBezTo>
                  <a:cubicBezTo>
                    <a:pt x="117" y="50"/>
                    <a:pt x="117" y="50"/>
                    <a:pt x="117" y="51"/>
                  </a:cubicBezTo>
                  <a:cubicBezTo>
                    <a:pt x="103" y="61"/>
                    <a:pt x="89" y="71"/>
                    <a:pt x="70" y="73"/>
                  </a:cubicBezTo>
                  <a:cubicBezTo>
                    <a:pt x="54" y="65"/>
                    <a:pt x="39" y="55"/>
                    <a:pt x="25" y="45"/>
                  </a:cubicBezTo>
                  <a:cubicBezTo>
                    <a:pt x="43" y="45"/>
                    <a:pt x="64" y="34"/>
                    <a:pt x="79" y="23"/>
                  </a:cubicBezTo>
                  <a:cubicBezTo>
                    <a:pt x="84" y="26"/>
                    <a:pt x="91" y="24"/>
                    <a:pt x="94" y="20"/>
                  </a:cubicBezTo>
                  <a:cubicBezTo>
                    <a:pt x="97" y="15"/>
                    <a:pt x="96" y="9"/>
                    <a:pt x="93" y="5"/>
                  </a:cubicBezTo>
                  <a:cubicBezTo>
                    <a:pt x="88" y="0"/>
                    <a:pt x="80" y="2"/>
                    <a:pt x="75" y="7"/>
                  </a:cubicBezTo>
                  <a:cubicBezTo>
                    <a:pt x="72" y="11"/>
                    <a:pt x="72" y="16"/>
                    <a:pt x="76" y="20"/>
                  </a:cubicBezTo>
                  <a:cubicBezTo>
                    <a:pt x="58" y="30"/>
                    <a:pt x="43" y="41"/>
                    <a:pt x="23" y="43"/>
                  </a:cubicBezTo>
                  <a:cubicBezTo>
                    <a:pt x="15" y="39"/>
                    <a:pt x="8" y="34"/>
                    <a:pt x="1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3" y="42"/>
                    <a:pt x="27" y="52"/>
                    <a:pt x="42" y="61"/>
                  </a:cubicBezTo>
                  <a:cubicBezTo>
                    <a:pt x="47" y="69"/>
                    <a:pt x="52" y="77"/>
                    <a:pt x="54" y="86"/>
                  </a:cubicBezTo>
                  <a:cubicBezTo>
                    <a:pt x="56" y="93"/>
                    <a:pt x="57" y="100"/>
                    <a:pt x="59" y="107"/>
                  </a:cubicBezTo>
                  <a:cubicBezTo>
                    <a:pt x="57" y="108"/>
                    <a:pt x="56" y="109"/>
                    <a:pt x="55" y="111"/>
                  </a:cubicBezTo>
                  <a:cubicBezTo>
                    <a:pt x="54" y="110"/>
                    <a:pt x="54" y="110"/>
                    <a:pt x="53" y="111"/>
                  </a:cubicBezTo>
                  <a:cubicBezTo>
                    <a:pt x="49" y="118"/>
                    <a:pt x="51" y="127"/>
                    <a:pt x="59" y="129"/>
                  </a:cubicBezTo>
                  <a:cubicBezTo>
                    <a:pt x="66" y="130"/>
                    <a:pt x="75" y="128"/>
                    <a:pt x="79" y="122"/>
                  </a:cubicBezTo>
                  <a:cubicBezTo>
                    <a:pt x="83" y="115"/>
                    <a:pt x="80" y="105"/>
                    <a:pt x="71" y="104"/>
                  </a:cubicBezTo>
                  <a:cubicBezTo>
                    <a:pt x="68" y="104"/>
                    <a:pt x="66" y="104"/>
                    <a:pt x="63" y="105"/>
                  </a:cubicBezTo>
                  <a:cubicBezTo>
                    <a:pt x="62" y="91"/>
                    <a:pt x="57" y="76"/>
                    <a:pt x="48" y="65"/>
                  </a:cubicBezTo>
                  <a:cubicBezTo>
                    <a:pt x="63" y="74"/>
                    <a:pt x="79" y="81"/>
                    <a:pt x="95" y="87"/>
                  </a:cubicBezTo>
                  <a:cubicBezTo>
                    <a:pt x="95" y="88"/>
                    <a:pt x="95" y="88"/>
                    <a:pt x="96" y="88"/>
                  </a:cubicBezTo>
                  <a:cubicBezTo>
                    <a:pt x="106" y="99"/>
                    <a:pt x="111" y="112"/>
                    <a:pt x="116" y="126"/>
                  </a:cubicBezTo>
                  <a:cubicBezTo>
                    <a:pt x="113" y="130"/>
                    <a:pt x="113" y="135"/>
                    <a:pt x="115" y="140"/>
                  </a:cubicBezTo>
                  <a:cubicBezTo>
                    <a:pt x="118" y="145"/>
                    <a:pt x="124" y="149"/>
                    <a:pt x="130" y="14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3" name="Freeform 64"/>
            <p:cNvSpPr/>
            <p:nvPr/>
          </p:nvSpPr>
          <p:spPr bwMode="auto">
            <a:xfrm flipH="1">
              <a:off x="2569721" y="1756568"/>
              <a:ext cx="1054100" cy="588963"/>
            </a:xfrm>
            <a:custGeom>
              <a:avLst/>
              <a:gdLst>
                <a:gd name="T0" fmla="*/ 309 w 384"/>
                <a:gd name="T1" fmla="*/ 175 h 214"/>
                <a:gd name="T2" fmla="*/ 254 w 384"/>
                <a:gd name="T3" fmla="*/ 134 h 214"/>
                <a:gd name="T4" fmla="*/ 204 w 384"/>
                <a:gd name="T5" fmla="*/ 129 h 214"/>
                <a:gd name="T6" fmla="*/ 186 w 384"/>
                <a:gd name="T7" fmla="*/ 130 h 214"/>
                <a:gd name="T8" fmla="*/ 220 w 384"/>
                <a:gd name="T9" fmla="*/ 112 h 214"/>
                <a:gd name="T10" fmla="*/ 220 w 384"/>
                <a:gd name="T11" fmla="*/ 111 h 214"/>
                <a:gd name="T12" fmla="*/ 221 w 384"/>
                <a:gd name="T13" fmla="*/ 112 h 214"/>
                <a:gd name="T14" fmla="*/ 222 w 384"/>
                <a:gd name="T15" fmla="*/ 112 h 214"/>
                <a:gd name="T16" fmla="*/ 353 w 384"/>
                <a:gd name="T17" fmla="*/ 93 h 214"/>
                <a:gd name="T18" fmla="*/ 380 w 384"/>
                <a:gd name="T19" fmla="*/ 57 h 214"/>
                <a:gd name="T20" fmla="*/ 359 w 384"/>
                <a:gd name="T21" fmla="*/ 19 h 214"/>
                <a:gd name="T22" fmla="*/ 271 w 384"/>
                <a:gd name="T23" fmla="*/ 32 h 214"/>
                <a:gd name="T24" fmla="*/ 220 w 384"/>
                <a:gd name="T25" fmla="*/ 109 h 214"/>
                <a:gd name="T26" fmla="*/ 219 w 384"/>
                <a:gd name="T27" fmla="*/ 109 h 214"/>
                <a:gd name="T28" fmla="*/ 171 w 384"/>
                <a:gd name="T29" fmla="*/ 131 h 214"/>
                <a:gd name="T30" fmla="*/ 117 w 384"/>
                <a:gd name="T31" fmla="*/ 153 h 214"/>
                <a:gd name="T32" fmla="*/ 1 w 384"/>
                <a:gd name="T33" fmla="*/ 160 h 214"/>
                <a:gd name="T34" fmla="*/ 1 w 384"/>
                <a:gd name="T35" fmla="*/ 161 h 214"/>
                <a:gd name="T36" fmla="*/ 112 w 384"/>
                <a:gd name="T37" fmla="*/ 159 h 214"/>
                <a:gd name="T38" fmla="*/ 167 w 384"/>
                <a:gd name="T39" fmla="*/ 138 h 214"/>
                <a:gd name="T40" fmla="*/ 174 w 384"/>
                <a:gd name="T41" fmla="*/ 135 h 214"/>
                <a:gd name="T42" fmla="*/ 238 w 384"/>
                <a:gd name="T43" fmla="*/ 204 h 214"/>
                <a:gd name="T44" fmla="*/ 309 w 384"/>
                <a:gd name="T45" fmla="*/ 17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214">
                  <a:moveTo>
                    <a:pt x="309" y="175"/>
                  </a:moveTo>
                  <a:cubicBezTo>
                    <a:pt x="314" y="149"/>
                    <a:pt x="272" y="138"/>
                    <a:pt x="254" y="134"/>
                  </a:cubicBezTo>
                  <a:cubicBezTo>
                    <a:pt x="238" y="130"/>
                    <a:pt x="221" y="129"/>
                    <a:pt x="204" y="129"/>
                  </a:cubicBezTo>
                  <a:cubicBezTo>
                    <a:pt x="198" y="129"/>
                    <a:pt x="192" y="129"/>
                    <a:pt x="186" y="130"/>
                  </a:cubicBezTo>
                  <a:cubicBezTo>
                    <a:pt x="198" y="124"/>
                    <a:pt x="209" y="118"/>
                    <a:pt x="220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0" y="111"/>
                    <a:pt x="221" y="112"/>
                    <a:pt x="221" y="112"/>
                  </a:cubicBezTo>
                  <a:cubicBezTo>
                    <a:pt x="221" y="112"/>
                    <a:pt x="221" y="112"/>
                    <a:pt x="222" y="112"/>
                  </a:cubicBezTo>
                  <a:cubicBezTo>
                    <a:pt x="267" y="120"/>
                    <a:pt x="314" y="120"/>
                    <a:pt x="353" y="93"/>
                  </a:cubicBezTo>
                  <a:cubicBezTo>
                    <a:pt x="365" y="84"/>
                    <a:pt x="377" y="72"/>
                    <a:pt x="380" y="57"/>
                  </a:cubicBezTo>
                  <a:cubicBezTo>
                    <a:pt x="384" y="40"/>
                    <a:pt x="372" y="27"/>
                    <a:pt x="359" y="19"/>
                  </a:cubicBezTo>
                  <a:cubicBezTo>
                    <a:pt x="331" y="0"/>
                    <a:pt x="296" y="14"/>
                    <a:pt x="271" y="32"/>
                  </a:cubicBezTo>
                  <a:cubicBezTo>
                    <a:pt x="248" y="50"/>
                    <a:pt x="223" y="79"/>
                    <a:pt x="220" y="109"/>
                  </a:cubicBezTo>
                  <a:cubicBezTo>
                    <a:pt x="220" y="109"/>
                    <a:pt x="220" y="109"/>
                    <a:pt x="219" y="109"/>
                  </a:cubicBezTo>
                  <a:cubicBezTo>
                    <a:pt x="202" y="115"/>
                    <a:pt x="187" y="124"/>
                    <a:pt x="171" y="131"/>
                  </a:cubicBezTo>
                  <a:cubicBezTo>
                    <a:pt x="153" y="139"/>
                    <a:pt x="135" y="147"/>
                    <a:pt x="117" y="153"/>
                  </a:cubicBezTo>
                  <a:cubicBezTo>
                    <a:pt x="78" y="165"/>
                    <a:pt x="41" y="166"/>
                    <a:pt x="1" y="160"/>
                  </a:cubicBezTo>
                  <a:cubicBezTo>
                    <a:pt x="0" y="160"/>
                    <a:pt x="0" y="161"/>
                    <a:pt x="1" y="161"/>
                  </a:cubicBezTo>
                  <a:cubicBezTo>
                    <a:pt x="37" y="173"/>
                    <a:pt x="76" y="169"/>
                    <a:pt x="112" y="159"/>
                  </a:cubicBezTo>
                  <a:cubicBezTo>
                    <a:pt x="131" y="153"/>
                    <a:pt x="149" y="146"/>
                    <a:pt x="167" y="138"/>
                  </a:cubicBezTo>
                  <a:cubicBezTo>
                    <a:pt x="169" y="137"/>
                    <a:pt x="172" y="136"/>
                    <a:pt x="174" y="135"/>
                  </a:cubicBezTo>
                  <a:cubicBezTo>
                    <a:pt x="180" y="167"/>
                    <a:pt x="209" y="193"/>
                    <a:pt x="238" y="204"/>
                  </a:cubicBezTo>
                  <a:cubicBezTo>
                    <a:pt x="263" y="214"/>
                    <a:pt x="302" y="206"/>
                    <a:pt x="309" y="17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4" name="任意多边形 63"/>
            <p:cNvSpPr/>
            <p:nvPr/>
          </p:nvSpPr>
          <p:spPr bwMode="auto">
            <a:xfrm flipH="1">
              <a:off x="2279515" y="2151412"/>
              <a:ext cx="3967738" cy="601386"/>
            </a:xfrm>
            <a:custGeom>
              <a:avLst/>
              <a:gdLst>
                <a:gd name="connsiteX0" fmla="*/ 3967738 w 3967738"/>
                <a:gd name="connsiteY0" fmla="*/ 521937 h 601386"/>
                <a:gd name="connsiteX1" fmla="*/ 3926548 w 3967738"/>
                <a:gd name="connsiteY1" fmla="*/ 522431 h 601386"/>
                <a:gd name="connsiteX2" fmla="*/ 3936569 w 3967738"/>
                <a:gd name="connsiteY2" fmla="*/ 524836 h 601386"/>
                <a:gd name="connsiteX3" fmla="*/ 2324394 w 3967738"/>
                <a:gd name="connsiteY3" fmla="*/ 597 h 601386"/>
                <a:gd name="connsiteX4" fmla="*/ 2224728 w 3967738"/>
                <a:gd name="connsiteY4" fmla="*/ 1214 h 601386"/>
                <a:gd name="connsiteX5" fmla="*/ 2092403 w 3967738"/>
                <a:gd name="connsiteY5" fmla="*/ 12310 h 601386"/>
                <a:gd name="connsiteX6" fmla="*/ 1640184 w 3967738"/>
                <a:gd name="connsiteY6" fmla="*/ 119657 h 601386"/>
                <a:gd name="connsiteX7" fmla="*/ 1261964 w 3967738"/>
                <a:gd name="connsiteY7" fmla="*/ 290310 h 601386"/>
                <a:gd name="connsiteX8" fmla="*/ 1256483 w 3967738"/>
                <a:gd name="connsiteY8" fmla="*/ 290310 h 601386"/>
                <a:gd name="connsiteX9" fmla="*/ 294490 w 3967738"/>
                <a:gd name="connsiteY9" fmla="*/ 576567 h 601386"/>
                <a:gd name="connsiteX10" fmla="*/ 91890 w 3967738"/>
                <a:gd name="connsiteY10" fmla="*/ 524270 h 601386"/>
                <a:gd name="connsiteX11" fmla="*/ 0 w 3967738"/>
                <a:gd name="connsiteY11" fmla="*/ 486802 h 601386"/>
                <a:gd name="connsiteX12" fmla="*/ 0 w 3967738"/>
                <a:gd name="connsiteY12" fmla="*/ 500852 h 601386"/>
                <a:gd name="connsiteX13" fmla="*/ 77716 w 3967738"/>
                <a:gd name="connsiteY13" fmla="*/ 534635 h 601386"/>
                <a:gd name="connsiteX14" fmla="*/ 554858 w 3967738"/>
                <a:gd name="connsiteY14" fmla="*/ 593082 h 601386"/>
                <a:gd name="connsiteX15" fmla="*/ 1248261 w 3967738"/>
                <a:gd name="connsiteY15" fmla="*/ 306825 h 601386"/>
                <a:gd name="connsiteX16" fmla="*/ 1725146 w 3967738"/>
                <a:gd name="connsiteY16" fmla="*/ 108647 h 601386"/>
                <a:gd name="connsiteX17" fmla="*/ 2265068 w 3967738"/>
                <a:gd name="connsiteY17" fmla="*/ 15063 h 601386"/>
                <a:gd name="connsiteX18" fmla="*/ 2788546 w 3967738"/>
                <a:gd name="connsiteY18" fmla="*/ 125161 h 601386"/>
                <a:gd name="connsiteX19" fmla="*/ 3210617 w 3967738"/>
                <a:gd name="connsiteY19" fmla="*/ 345359 h 601386"/>
                <a:gd name="connsiteX20" fmla="*/ 3396815 w 3967738"/>
                <a:gd name="connsiteY20" fmla="*/ 433438 h 601386"/>
                <a:gd name="connsiteX21" fmla="*/ 3539265 w 3967738"/>
                <a:gd name="connsiteY21" fmla="*/ 481084 h 601386"/>
                <a:gd name="connsiteX22" fmla="*/ 3542119 w 3967738"/>
                <a:gd name="connsiteY22" fmla="*/ 466814 h 601386"/>
                <a:gd name="connsiteX23" fmla="*/ 3484689 w 3967738"/>
                <a:gd name="connsiteY23" fmla="*/ 449953 h 601386"/>
                <a:gd name="connsiteX24" fmla="*/ 3051655 w 3967738"/>
                <a:gd name="connsiteY24" fmla="*/ 240765 h 601386"/>
                <a:gd name="connsiteX25" fmla="*/ 2618621 w 3967738"/>
                <a:gd name="connsiteY25" fmla="*/ 45340 h 601386"/>
                <a:gd name="connsiteX26" fmla="*/ 2324394 w 3967738"/>
                <a:gd name="connsiteY26" fmla="*/ 597 h 60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7738" h="601386">
                  <a:moveTo>
                    <a:pt x="3967738" y="521937"/>
                  </a:moveTo>
                  <a:lnTo>
                    <a:pt x="3926548" y="522431"/>
                  </a:lnTo>
                  <a:lnTo>
                    <a:pt x="3936569" y="524836"/>
                  </a:lnTo>
                  <a:close/>
                  <a:moveTo>
                    <a:pt x="2324394" y="597"/>
                  </a:moveTo>
                  <a:cubicBezTo>
                    <a:pt x="2291196" y="-383"/>
                    <a:pt x="2257938" y="-141"/>
                    <a:pt x="2224728" y="1214"/>
                  </a:cubicBezTo>
                  <a:cubicBezTo>
                    <a:pt x="2180448" y="3021"/>
                    <a:pt x="2136254" y="6805"/>
                    <a:pt x="2092403" y="12310"/>
                  </a:cubicBezTo>
                  <a:cubicBezTo>
                    <a:pt x="1938922" y="31577"/>
                    <a:pt x="1785442" y="70112"/>
                    <a:pt x="1640184" y="119657"/>
                  </a:cubicBezTo>
                  <a:cubicBezTo>
                    <a:pt x="1511370" y="166449"/>
                    <a:pt x="1379815" y="218746"/>
                    <a:pt x="1261964" y="290310"/>
                  </a:cubicBezTo>
                  <a:cubicBezTo>
                    <a:pt x="1261964" y="290310"/>
                    <a:pt x="1259224" y="290310"/>
                    <a:pt x="1256483" y="290310"/>
                  </a:cubicBezTo>
                  <a:cubicBezTo>
                    <a:pt x="960485" y="447201"/>
                    <a:pt x="645302" y="628864"/>
                    <a:pt x="294490" y="576567"/>
                  </a:cubicBezTo>
                  <a:cubicBezTo>
                    <a:pt x="224601" y="566245"/>
                    <a:pt x="157282" y="548010"/>
                    <a:pt x="91890" y="524270"/>
                  </a:cubicBezTo>
                  <a:lnTo>
                    <a:pt x="0" y="486802"/>
                  </a:lnTo>
                  <a:lnTo>
                    <a:pt x="0" y="500852"/>
                  </a:lnTo>
                  <a:lnTo>
                    <a:pt x="77716" y="534635"/>
                  </a:lnTo>
                  <a:cubicBezTo>
                    <a:pt x="230596" y="590501"/>
                    <a:pt x="390414" y="615790"/>
                    <a:pt x="554858" y="593082"/>
                  </a:cubicBezTo>
                  <a:cubicBezTo>
                    <a:pt x="804264" y="557300"/>
                    <a:pt x="1034485" y="433438"/>
                    <a:pt x="1248261" y="306825"/>
                  </a:cubicBezTo>
                  <a:cubicBezTo>
                    <a:pt x="1404482" y="229755"/>
                    <a:pt x="1557962" y="160944"/>
                    <a:pt x="1725146" y="108647"/>
                  </a:cubicBezTo>
                  <a:cubicBezTo>
                    <a:pt x="1900552" y="56350"/>
                    <a:pt x="2081440" y="17815"/>
                    <a:pt x="2265068" y="15063"/>
                  </a:cubicBezTo>
                  <a:cubicBezTo>
                    <a:pt x="2445956" y="12310"/>
                    <a:pt x="2624103" y="53597"/>
                    <a:pt x="2788546" y="125161"/>
                  </a:cubicBezTo>
                  <a:cubicBezTo>
                    <a:pt x="2933804" y="188468"/>
                    <a:pt x="3070840" y="271043"/>
                    <a:pt x="3210617" y="345359"/>
                  </a:cubicBezTo>
                  <a:cubicBezTo>
                    <a:pt x="3270913" y="377701"/>
                    <a:pt x="3333093" y="407462"/>
                    <a:pt x="3396815" y="433438"/>
                  </a:cubicBezTo>
                  <a:lnTo>
                    <a:pt x="3539265" y="481084"/>
                  </a:lnTo>
                  <a:lnTo>
                    <a:pt x="3542119" y="466814"/>
                  </a:lnTo>
                  <a:lnTo>
                    <a:pt x="3484689" y="449953"/>
                  </a:lnTo>
                  <a:cubicBezTo>
                    <a:pt x="3331209" y="400409"/>
                    <a:pt x="3191432" y="317835"/>
                    <a:pt x="3051655" y="240765"/>
                  </a:cubicBezTo>
                  <a:cubicBezTo>
                    <a:pt x="2911878" y="163696"/>
                    <a:pt x="2772102" y="92132"/>
                    <a:pt x="2618621" y="45340"/>
                  </a:cubicBezTo>
                  <a:cubicBezTo>
                    <a:pt x="2523038" y="17472"/>
                    <a:pt x="2423987" y="3537"/>
                    <a:pt x="2324394" y="597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5" name="Freeform 68"/>
            <p:cNvSpPr/>
            <p:nvPr/>
          </p:nvSpPr>
          <p:spPr bwMode="auto">
            <a:xfrm flipH="1">
              <a:off x="5798696" y="2694781"/>
              <a:ext cx="304800" cy="333375"/>
            </a:xfrm>
            <a:custGeom>
              <a:avLst/>
              <a:gdLst>
                <a:gd name="T0" fmla="*/ 109 w 111"/>
                <a:gd name="T1" fmla="*/ 75 h 121"/>
                <a:gd name="T2" fmla="*/ 49 w 111"/>
                <a:gd name="T3" fmla="*/ 63 h 121"/>
                <a:gd name="T4" fmla="*/ 3 w 111"/>
                <a:gd name="T5" fmla="*/ 0 h 121"/>
                <a:gd name="T6" fmla="*/ 0 w 111"/>
                <a:gd name="T7" fmla="*/ 2 h 121"/>
                <a:gd name="T8" fmla="*/ 46 w 111"/>
                <a:gd name="T9" fmla="*/ 64 h 121"/>
                <a:gd name="T10" fmla="*/ 5 w 111"/>
                <a:gd name="T11" fmla="*/ 111 h 121"/>
                <a:gd name="T12" fmla="*/ 6 w 111"/>
                <a:gd name="T13" fmla="*/ 112 h 121"/>
                <a:gd name="T14" fmla="*/ 38 w 111"/>
                <a:gd name="T15" fmla="*/ 109 h 121"/>
                <a:gd name="T16" fmla="*/ 38 w 111"/>
                <a:gd name="T17" fmla="*/ 109 h 121"/>
                <a:gd name="T18" fmla="*/ 53 w 111"/>
                <a:gd name="T19" fmla="*/ 114 h 121"/>
                <a:gd name="T20" fmla="*/ 65 w 111"/>
                <a:gd name="T21" fmla="*/ 100 h 121"/>
                <a:gd name="T22" fmla="*/ 81 w 111"/>
                <a:gd name="T23" fmla="*/ 104 h 121"/>
                <a:gd name="T24" fmla="*/ 89 w 111"/>
                <a:gd name="T25" fmla="*/ 90 h 121"/>
                <a:gd name="T26" fmla="*/ 106 w 111"/>
                <a:gd name="T27" fmla="*/ 89 h 121"/>
                <a:gd name="T28" fmla="*/ 109 w 111"/>
                <a:gd name="T29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21">
                  <a:moveTo>
                    <a:pt x="109" y="75"/>
                  </a:moveTo>
                  <a:cubicBezTo>
                    <a:pt x="101" y="53"/>
                    <a:pt x="66" y="58"/>
                    <a:pt x="49" y="63"/>
                  </a:cubicBezTo>
                  <a:cubicBezTo>
                    <a:pt x="41" y="38"/>
                    <a:pt x="21" y="18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8" y="21"/>
                    <a:pt x="35" y="40"/>
                    <a:pt x="46" y="64"/>
                  </a:cubicBezTo>
                  <a:cubicBezTo>
                    <a:pt x="28" y="72"/>
                    <a:pt x="6" y="89"/>
                    <a:pt x="5" y="111"/>
                  </a:cubicBezTo>
                  <a:cubicBezTo>
                    <a:pt x="5" y="111"/>
                    <a:pt x="5" y="112"/>
                    <a:pt x="6" y="112"/>
                  </a:cubicBezTo>
                  <a:cubicBezTo>
                    <a:pt x="14" y="121"/>
                    <a:pt x="31" y="117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1" y="114"/>
                    <a:pt x="47" y="117"/>
                    <a:pt x="53" y="114"/>
                  </a:cubicBezTo>
                  <a:cubicBezTo>
                    <a:pt x="58" y="111"/>
                    <a:pt x="64" y="106"/>
                    <a:pt x="65" y="100"/>
                  </a:cubicBezTo>
                  <a:cubicBezTo>
                    <a:pt x="70" y="103"/>
                    <a:pt x="75" y="106"/>
                    <a:pt x="81" y="104"/>
                  </a:cubicBezTo>
                  <a:cubicBezTo>
                    <a:pt x="86" y="101"/>
                    <a:pt x="89" y="96"/>
                    <a:pt x="89" y="90"/>
                  </a:cubicBezTo>
                  <a:cubicBezTo>
                    <a:pt x="95" y="93"/>
                    <a:pt x="101" y="93"/>
                    <a:pt x="106" y="89"/>
                  </a:cubicBezTo>
                  <a:cubicBezTo>
                    <a:pt x="110" y="86"/>
                    <a:pt x="111" y="79"/>
                    <a:pt x="109" y="7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6" name="Freeform 69"/>
            <p:cNvSpPr/>
            <p:nvPr/>
          </p:nvSpPr>
          <p:spPr bwMode="auto">
            <a:xfrm flipH="1">
              <a:off x="4696971" y="1980405"/>
              <a:ext cx="493713" cy="571500"/>
            </a:xfrm>
            <a:custGeom>
              <a:avLst/>
              <a:gdLst>
                <a:gd name="T0" fmla="*/ 175 w 180"/>
                <a:gd name="T1" fmla="*/ 36 h 208"/>
                <a:gd name="T2" fmla="*/ 159 w 180"/>
                <a:gd name="T3" fmla="*/ 35 h 208"/>
                <a:gd name="T4" fmla="*/ 151 w 180"/>
                <a:gd name="T5" fmla="*/ 21 h 208"/>
                <a:gd name="T6" fmla="*/ 135 w 180"/>
                <a:gd name="T7" fmla="*/ 24 h 208"/>
                <a:gd name="T8" fmla="*/ 124 w 180"/>
                <a:gd name="T9" fmla="*/ 10 h 208"/>
                <a:gd name="T10" fmla="*/ 109 w 180"/>
                <a:gd name="T11" fmla="*/ 14 h 208"/>
                <a:gd name="T12" fmla="*/ 108 w 180"/>
                <a:gd name="T13" fmla="*/ 14 h 208"/>
                <a:gd name="T14" fmla="*/ 76 w 180"/>
                <a:gd name="T15" fmla="*/ 10 h 208"/>
                <a:gd name="T16" fmla="*/ 75 w 180"/>
                <a:gd name="T17" fmla="*/ 11 h 208"/>
                <a:gd name="T18" fmla="*/ 115 w 180"/>
                <a:gd name="T19" fmla="*/ 59 h 208"/>
                <a:gd name="T20" fmla="*/ 46 w 180"/>
                <a:gd name="T21" fmla="*/ 138 h 208"/>
                <a:gd name="T22" fmla="*/ 0 w 180"/>
                <a:gd name="T23" fmla="*/ 208 h 208"/>
                <a:gd name="T24" fmla="*/ 0 w 180"/>
                <a:gd name="T25" fmla="*/ 208 h 208"/>
                <a:gd name="T26" fmla="*/ 1 w 180"/>
                <a:gd name="T27" fmla="*/ 208 h 208"/>
                <a:gd name="T28" fmla="*/ 2 w 180"/>
                <a:gd name="T29" fmla="*/ 207 h 208"/>
                <a:gd name="T30" fmla="*/ 4 w 180"/>
                <a:gd name="T31" fmla="*/ 206 h 208"/>
                <a:gd name="T32" fmla="*/ 58 w 180"/>
                <a:gd name="T33" fmla="*/ 131 h 208"/>
                <a:gd name="T34" fmla="*/ 117 w 180"/>
                <a:gd name="T35" fmla="*/ 61 h 208"/>
                <a:gd name="T36" fmla="*/ 177 w 180"/>
                <a:gd name="T37" fmla="*/ 51 h 208"/>
                <a:gd name="T38" fmla="*/ 175 w 180"/>
                <a:gd name="T39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208">
                  <a:moveTo>
                    <a:pt x="175" y="36"/>
                  </a:moveTo>
                  <a:cubicBezTo>
                    <a:pt x="171" y="32"/>
                    <a:pt x="164" y="32"/>
                    <a:pt x="159" y="35"/>
                  </a:cubicBezTo>
                  <a:cubicBezTo>
                    <a:pt x="159" y="29"/>
                    <a:pt x="156" y="23"/>
                    <a:pt x="151" y="21"/>
                  </a:cubicBezTo>
                  <a:cubicBezTo>
                    <a:pt x="146" y="19"/>
                    <a:pt x="140" y="21"/>
                    <a:pt x="135" y="24"/>
                  </a:cubicBezTo>
                  <a:cubicBezTo>
                    <a:pt x="134" y="18"/>
                    <a:pt x="129" y="13"/>
                    <a:pt x="124" y="10"/>
                  </a:cubicBezTo>
                  <a:cubicBezTo>
                    <a:pt x="118" y="7"/>
                    <a:pt x="112" y="9"/>
                    <a:pt x="109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2" y="6"/>
                    <a:pt x="85" y="0"/>
                    <a:pt x="76" y="10"/>
                  </a:cubicBezTo>
                  <a:cubicBezTo>
                    <a:pt x="76" y="10"/>
                    <a:pt x="75" y="10"/>
                    <a:pt x="75" y="11"/>
                  </a:cubicBezTo>
                  <a:cubicBezTo>
                    <a:pt x="75" y="32"/>
                    <a:pt x="97" y="50"/>
                    <a:pt x="115" y="59"/>
                  </a:cubicBezTo>
                  <a:cubicBezTo>
                    <a:pt x="98" y="91"/>
                    <a:pt x="72" y="113"/>
                    <a:pt x="46" y="138"/>
                  </a:cubicBezTo>
                  <a:cubicBezTo>
                    <a:pt x="26" y="157"/>
                    <a:pt x="4" y="180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2" y="208"/>
                    <a:pt x="2" y="207"/>
                  </a:cubicBezTo>
                  <a:cubicBezTo>
                    <a:pt x="3" y="207"/>
                    <a:pt x="3" y="206"/>
                    <a:pt x="4" y="206"/>
                  </a:cubicBezTo>
                  <a:cubicBezTo>
                    <a:pt x="13" y="175"/>
                    <a:pt x="35" y="153"/>
                    <a:pt x="58" y="131"/>
                  </a:cubicBezTo>
                  <a:cubicBezTo>
                    <a:pt x="80" y="111"/>
                    <a:pt x="106" y="89"/>
                    <a:pt x="117" y="61"/>
                  </a:cubicBezTo>
                  <a:cubicBezTo>
                    <a:pt x="134" y="66"/>
                    <a:pt x="169" y="72"/>
                    <a:pt x="177" y="51"/>
                  </a:cubicBezTo>
                  <a:cubicBezTo>
                    <a:pt x="180" y="46"/>
                    <a:pt x="179" y="40"/>
                    <a:pt x="175" y="36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7" name="Freeform 70"/>
            <p:cNvSpPr/>
            <p:nvPr/>
          </p:nvSpPr>
          <p:spPr bwMode="auto">
            <a:xfrm flipH="1">
              <a:off x="2584009" y="2062955"/>
              <a:ext cx="139700" cy="342900"/>
            </a:xfrm>
            <a:custGeom>
              <a:avLst/>
              <a:gdLst>
                <a:gd name="T0" fmla="*/ 19 w 51"/>
                <a:gd name="T1" fmla="*/ 3 h 125"/>
                <a:gd name="T2" fmla="*/ 17 w 51"/>
                <a:gd name="T3" fmla="*/ 4 h 125"/>
                <a:gd name="T4" fmla="*/ 33 w 51"/>
                <a:gd name="T5" fmla="*/ 124 h 125"/>
                <a:gd name="T6" fmla="*/ 33 w 51"/>
                <a:gd name="T7" fmla="*/ 124 h 125"/>
                <a:gd name="T8" fmla="*/ 34 w 51"/>
                <a:gd name="T9" fmla="*/ 125 h 125"/>
                <a:gd name="T10" fmla="*/ 35 w 51"/>
                <a:gd name="T11" fmla="*/ 124 h 125"/>
                <a:gd name="T12" fmla="*/ 34 w 51"/>
                <a:gd name="T13" fmla="*/ 123 h 125"/>
                <a:gd name="T14" fmla="*/ 48 w 51"/>
                <a:gd name="T15" fmla="*/ 66 h 125"/>
                <a:gd name="T16" fmla="*/ 23 w 51"/>
                <a:gd name="T17" fmla="*/ 2 h 125"/>
                <a:gd name="T18" fmla="*/ 19 w 51"/>
                <a:gd name="T1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125">
                  <a:moveTo>
                    <a:pt x="19" y="3"/>
                  </a:moveTo>
                  <a:cubicBezTo>
                    <a:pt x="18" y="3"/>
                    <a:pt x="17" y="3"/>
                    <a:pt x="17" y="4"/>
                  </a:cubicBezTo>
                  <a:cubicBezTo>
                    <a:pt x="1" y="43"/>
                    <a:pt x="0" y="93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5"/>
                    <a:pt x="34" y="125"/>
                  </a:cubicBezTo>
                  <a:cubicBezTo>
                    <a:pt x="34" y="125"/>
                    <a:pt x="35" y="124"/>
                    <a:pt x="35" y="124"/>
                  </a:cubicBezTo>
                  <a:cubicBezTo>
                    <a:pt x="34" y="124"/>
                    <a:pt x="34" y="124"/>
                    <a:pt x="34" y="123"/>
                  </a:cubicBezTo>
                  <a:cubicBezTo>
                    <a:pt x="51" y="112"/>
                    <a:pt x="50" y="83"/>
                    <a:pt x="48" y="66"/>
                  </a:cubicBezTo>
                  <a:cubicBezTo>
                    <a:pt x="45" y="43"/>
                    <a:pt x="37" y="19"/>
                    <a:pt x="23" y="2"/>
                  </a:cubicBezTo>
                  <a:cubicBezTo>
                    <a:pt x="21" y="0"/>
                    <a:pt x="19" y="1"/>
                    <a:pt x="19" y="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8" name="Freeform 71"/>
            <p:cNvSpPr/>
            <p:nvPr/>
          </p:nvSpPr>
          <p:spPr bwMode="auto">
            <a:xfrm flipH="1">
              <a:off x="2258571" y="2108993"/>
              <a:ext cx="555625" cy="530225"/>
            </a:xfrm>
            <a:custGeom>
              <a:avLst/>
              <a:gdLst>
                <a:gd name="T0" fmla="*/ 181 w 203"/>
                <a:gd name="T1" fmla="*/ 65 h 193"/>
                <a:gd name="T2" fmla="*/ 176 w 203"/>
                <a:gd name="T3" fmla="*/ 40 h 193"/>
                <a:gd name="T4" fmla="*/ 151 w 203"/>
                <a:gd name="T5" fmla="*/ 32 h 193"/>
                <a:gd name="T6" fmla="*/ 118 w 203"/>
                <a:gd name="T7" fmla="*/ 21 h 193"/>
                <a:gd name="T8" fmla="*/ 121 w 203"/>
                <a:gd name="T9" fmla="*/ 47 h 193"/>
                <a:gd name="T10" fmla="*/ 131 w 203"/>
                <a:gd name="T11" fmla="*/ 70 h 193"/>
                <a:gd name="T12" fmla="*/ 62 w 203"/>
                <a:gd name="T13" fmla="*/ 110 h 193"/>
                <a:gd name="T14" fmla="*/ 47 w 203"/>
                <a:gd name="T15" fmla="*/ 124 h 193"/>
                <a:gd name="T16" fmla="*/ 46 w 203"/>
                <a:gd name="T17" fmla="*/ 126 h 193"/>
                <a:gd name="T18" fmla="*/ 1 w 203"/>
                <a:gd name="T19" fmla="*/ 174 h 193"/>
                <a:gd name="T20" fmla="*/ 2 w 203"/>
                <a:gd name="T21" fmla="*/ 175 h 193"/>
                <a:gd name="T22" fmla="*/ 26 w 203"/>
                <a:gd name="T23" fmla="*/ 154 h 193"/>
                <a:gd name="T24" fmla="*/ 46 w 203"/>
                <a:gd name="T25" fmla="*/ 131 h 193"/>
                <a:gd name="T26" fmla="*/ 89 w 203"/>
                <a:gd name="T27" fmla="*/ 176 h 193"/>
                <a:gd name="T28" fmla="*/ 152 w 203"/>
                <a:gd name="T29" fmla="*/ 188 h 193"/>
                <a:gd name="T30" fmla="*/ 152 w 203"/>
                <a:gd name="T31" fmla="*/ 185 h 193"/>
                <a:gd name="T32" fmla="*/ 111 w 203"/>
                <a:gd name="T33" fmla="*/ 136 h 193"/>
                <a:gd name="T34" fmla="*/ 54 w 203"/>
                <a:gd name="T35" fmla="*/ 123 h 193"/>
                <a:gd name="T36" fmla="*/ 57 w 203"/>
                <a:gd name="T37" fmla="*/ 120 h 193"/>
                <a:gd name="T38" fmla="*/ 94 w 203"/>
                <a:gd name="T39" fmla="*/ 92 h 193"/>
                <a:gd name="T40" fmla="*/ 133 w 203"/>
                <a:gd name="T41" fmla="*/ 73 h 193"/>
                <a:gd name="T42" fmla="*/ 133 w 203"/>
                <a:gd name="T43" fmla="*/ 73 h 193"/>
                <a:gd name="T44" fmla="*/ 134 w 203"/>
                <a:gd name="T45" fmla="*/ 74 h 193"/>
                <a:gd name="T46" fmla="*/ 187 w 203"/>
                <a:gd name="T47" fmla="*/ 95 h 193"/>
                <a:gd name="T48" fmla="*/ 181 w 203"/>
                <a:gd name="T49" fmla="*/ 6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3">
                  <a:moveTo>
                    <a:pt x="181" y="65"/>
                  </a:moveTo>
                  <a:cubicBezTo>
                    <a:pt x="183" y="57"/>
                    <a:pt x="181" y="48"/>
                    <a:pt x="176" y="40"/>
                  </a:cubicBezTo>
                  <a:cubicBezTo>
                    <a:pt x="171" y="33"/>
                    <a:pt x="160" y="28"/>
                    <a:pt x="151" y="32"/>
                  </a:cubicBezTo>
                  <a:cubicBezTo>
                    <a:pt x="147" y="19"/>
                    <a:pt x="126" y="0"/>
                    <a:pt x="118" y="21"/>
                  </a:cubicBezTo>
                  <a:cubicBezTo>
                    <a:pt x="115" y="29"/>
                    <a:pt x="118" y="40"/>
                    <a:pt x="121" y="47"/>
                  </a:cubicBezTo>
                  <a:cubicBezTo>
                    <a:pt x="123" y="55"/>
                    <a:pt x="126" y="63"/>
                    <a:pt x="131" y="70"/>
                  </a:cubicBezTo>
                  <a:cubicBezTo>
                    <a:pt x="106" y="77"/>
                    <a:pt x="81" y="93"/>
                    <a:pt x="62" y="110"/>
                  </a:cubicBezTo>
                  <a:cubicBezTo>
                    <a:pt x="56" y="115"/>
                    <a:pt x="52" y="119"/>
                    <a:pt x="47" y="124"/>
                  </a:cubicBezTo>
                  <a:cubicBezTo>
                    <a:pt x="46" y="124"/>
                    <a:pt x="46" y="125"/>
                    <a:pt x="46" y="126"/>
                  </a:cubicBezTo>
                  <a:cubicBezTo>
                    <a:pt x="31" y="142"/>
                    <a:pt x="17" y="159"/>
                    <a:pt x="1" y="174"/>
                  </a:cubicBezTo>
                  <a:cubicBezTo>
                    <a:pt x="0" y="175"/>
                    <a:pt x="1" y="176"/>
                    <a:pt x="2" y="175"/>
                  </a:cubicBezTo>
                  <a:cubicBezTo>
                    <a:pt x="11" y="170"/>
                    <a:pt x="19" y="162"/>
                    <a:pt x="26" y="154"/>
                  </a:cubicBezTo>
                  <a:cubicBezTo>
                    <a:pt x="33" y="146"/>
                    <a:pt x="39" y="138"/>
                    <a:pt x="46" y="131"/>
                  </a:cubicBezTo>
                  <a:cubicBezTo>
                    <a:pt x="52" y="151"/>
                    <a:pt x="71" y="166"/>
                    <a:pt x="89" y="176"/>
                  </a:cubicBezTo>
                  <a:cubicBezTo>
                    <a:pt x="107" y="185"/>
                    <a:pt x="132" y="193"/>
                    <a:pt x="152" y="188"/>
                  </a:cubicBezTo>
                  <a:cubicBezTo>
                    <a:pt x="154" y="187"/>
                    <a:pt x="154" y="185"/>
                    <a:pt x="152" y="185"/>
                  </a:cubicBezTo>
                  <a:cubicBezTo>
                    <a:pt x="147" y="164"/>
                    <a:pt x="128" y="146"/>
                    <a:pt x="111" y="136"/>
                  </a:cubicBezTo>
                  <a:cubicBezTo>
                    <a:pt x="96" y="127"/>
                    <a:pt x="72" y="119"/>
                    <a:pt x="54" y="123"/>
                  </a:cubicBezTo>
                  <a:cubicBezTo>
                    <a:pt x="55" y="122"/>
                    <a:pt x="56" y="121"/>
                    <a:pt x="57" y="120"/>
                  </a:cubicBezTo>
                  <a:cubicBezTo>
                    <a:pt x="68" y="109"/>
                    <a:pt x="80" y="100"/>
                    <a:pt x="94" y="92"/>
                  </a:cubicBezTo>
                  <a:cubicBezTo>
                    <a:pt x="106" y="85"/>
                    <a:pt x="120" y="80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4"/>
                    <a:pt x="134" y="74"/>
                    <a:pt x="134" y="74"/>
                  </a:cubicBezTo>
                  <a:cubicBezTo>
                    <a:pt x="148" y="88"/>
                    <a:pt x="167" y="104"/>
                    <a:pt x="187" y="95"/>
                  </a:cubicBezTo>
                  <a:cubicBezTo>
                    <a:pt x="203" y="88"/>
                    <a:pt x="193" y="70"/>
                    <a:pt x="181" y="6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608738"/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26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18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882" y="883370"/>
            <a:ext cx="12188237" cy="64220"/>
            <a:chOff x="1411" y="609412"/>
            <a:chExt cx="9141178" cy="139657"/>
          </a:xfrm>
        </p:grpSpPr>
        <p:sp>
          <p:nvSpPr>
            <p:cNvPr id="3" name="矩形 11"/>
            <p:cNvSpPr/>
            <p:nvPr/>
          </p:nvSpPr>
          <p:spPr>
            <a:xfrm>
              <a:off x="1620161" y="609412"/>
              <a:ext cx="7522428" cy="139657"/>
            </a:xfrm>
            <a:prstGeom prst="rect">
              <a:avLst/>
            </a:prstGeom>
            <a:solidFill>
              <a:srgbClr val="F59B11"/>
            </a:solidFill>
            <a:ln w="25400" cap="flat" cmpd="sng" algn="ctr">
              <a:noFill/>
              <a:prstDash val="solid"/>
            </a:ln>
            <a:effectLst/>
          </p:spPr>
          <p:txBody>
            <a:bodyPr lIns="91398" tIns="45698" rIns="91398" bIns="45698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" name="矩形 10"/>
            <p:cNvSpPr/>
            <p:nvPr/>
          </p:nvSpPr>
          <p:spPr>
            <a:xfrm>
              <a:off x="1411" y="609412"/>
              <a:ext cx="1774277" cy="139657"/>
            </a:xfrm>
            <a:prstGeom prst="rect">
              <a:avLst/>
            </a:prstGeom>
            <a:solidFill>
              <a:srgbClr val="169E82"/>
            </a:solidFill>
            <a:ln w="25400" cap="flat" cmpd="sng" algn="ctr">
              <a:noFill/>
              <a:prstDash val="solid"/>
            </a:ln>
            <a:effectLst/>
          </p:spPr>
          <p:txBody>
            <a:bodyPr lIns="91398" tIns="45698" rIns="91398" bIns="45698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26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1223876" y="2756230"/>
            <a:ext cx="9744253" cy="12488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3023789" y="4005043"/>
            <a:ext cx="6144427" cy="4810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8" name="Picture 2" descr="E:\中国电信\资料\中国电信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44627"/>
            <a:ext cx="1031648" cy="941988"/>
          </a:xfrm>
          <a:prstGeom prst="rect">
            <a:avLst/>
          </a:prstGeom>
          <a:noFill/>
        </p:spPr>
      </p:pic>
      <p:pic>
        <p:nvPicPr>
          <p:cNvPr id="7" name="图片 11" descr="21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59600" y="7"/>
            <a:ext cx="5232400" cy="308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E:\中国电信\资料\中国电信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59499"/>
            <a:ext cx="1031648" cy="1255984"/>
          </a:xfrm>
          <a:prstGeom prst="rect">
            <a:avLst/>
          </a:prstGeom>
          <a:noFill/>
        </p:spPr>
      </p:pic>
      <p:pic>
        <p:nvPicPr>
          <p:cNvPr id="10" name="图片 12" descr="天翼4G+logo - 副本-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1" y="5774678"/>
            <a:ext cx="2304256" cy="58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265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D:\PPT~综合PPT-新\全国五百强\19+多\11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26430" y="120147"/>
            <a:ext cx="1645439" cy="48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15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9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D:\PPT~综合PPT-新\全国五百强\19+多\11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513628" y="340764"/>
            <a:ext cx="2307659" cy="68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772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8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8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7908" indent="0">
              <a:buNone/>
              <a:defRPr sz="1600" b="1"/>
            </a:lvl5pPr>
            <a:lvl6pPr marL="2285096" indent="0">
              <a:buNone/>
              <a:defRPr sz="1600" b="1"/>
            </a:lvl6pPr>
            <a:lvl7pPr marL="2742285" indent="0">
              <a:buNone/>
              <a:defRPr sz="1600" b="1"/>
            </a:lvl7pPr>
            <a:lvl8pPr marL="3199473" indent="0">
              <a:buNone/>
              <a:defRPr sz="1600" b="1"/>
            </a:lvl8pPr>
            <a:lvl9pPr marL="3656662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7908" indent="0">
              <a:buNone/>
              <a:defRPr sz="1600" b="1"/>
            </a:lvl5pPr>
            <a:lvl6pPr marL="2285096" indent="0">
              <a:buNone/>
              <a:defRPr sz="1600" b="1"/>
            </a:lvl6pPr>
            <a:lvl7pPr marL="2742285" indent="0">
              <a:buNone/>
              <a:defRPr sz="1600" b="1"/>
            </a:lvl7pPr>
            <a:lvl8pPr marL="3199473" indent="0">
              <a:buNone/>
              <a:defRPr sz="1600" b="1"/>
            </a:lvl8pPr>
            <a:lvl9pPr marL="3656662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燕尾形 10"/>
          <p:cNvSpPr/>
          <p:nvPr userDrawn="1"/>
        </p:nvSpPr>
        <p:spPr>
          <a:xfrm>
            <a:off x="231281" y="253405"/>
            <a:ext cx="355395" cy="38332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5" rIns="91412" bIns="45705" rtlCol="0" anchor="ctr"/>
          <a:lstStyle/>
          <a:p>
            <a:pPr algn="ctr" defTabSz="608738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7" name="燕尾形 11"/>
          <p:cNvSpPr/>
          <p:nvPr userDrawn="1"/>
        </p:nvSpPr>
        <p:spPr>
          <a:xfrm>
            <a:off x="482805" y="253405"/>
            <a:ext cx="355395" cy="38332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5" rIns="91412" bIns="45705" rtlCol="0" anchor="ctr"/>
          <a:lstStyle/>
          <a:p>
            <a:pPr algn="ctr" defTabSz="608738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081-796E-46EC-9598-D5F2CE7547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EFAE-EECD-4CA4-92B1-053030F64C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燕尾形 10"/>
          <p:cNvSpPr/>
          <p:nvPr userDrawn="1"/>
        </p:nvSpPr>
        <p:spPr>
          <a:xfrm>
            <a:off x="231281" y="253405"/>
            <a:ext cx="355395" cy="38332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5" rIns="91412" bIns="45705" rtlCol="0" anchor="ctr"/>
          <a:lstStyle/>
          <a:p>
            <a:pPr algn="ctr" defTabSz="608738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7" name="燕尾形 11"/>
          <p:cNvSpPr/>
          <p:nvPr userDrawn="1"/>
        </p:nvSpPr>
        <p:spPr>
          <a:xfrm>
            <a:off x="482805" y="253405"/>
            <a:ext cx="355395" cy="38332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5" rIns="91412" bIns="45705" rtlCol="0" anchor="ctr"/>
          <a:lstStyle/>
          <a:p>
            <a:pPr algn="ctr" defTabSz="608738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882" y="883370"/>
            <a:ext cx="12188237" cy="64220"/>
            <a:chOff x="1411" y="609412"/>
            <a:chExt cx="9141178" cy="139657"/>
          </a:xfrm>
        </p:grpSpPr>
        <p:sp>
          <p:nvSpPr>
            <p:cNvPr id="9" name="矩形 11"/>
            <p:cNvSpPr/>
            <p:nvPr/>
          </p:nvSpPr>
          <p:spPr>
            <a:xfrm>
              <a:off x="1620161" y="609412"/>
              <a:ext cx="7522428" cy="139657"/>
            </a:xfrm>
            <a:prstGeom prst="rect">
              <a:avLst/>
            </a:prstGeom>
            <a:solidFill>
              <a:srgbClr val="F59B11"/>
            </a:solidFill>
            <a:ln w="25400" cap="flat" cmpd="sng" algn="ctr">
              <a:noFill/>
              <a:prstDash val="solid"/>
            </a:ln>
            <a:effectLst/>
          </p:spPr>
          <p:txBody>
            <a:bodyPr lIns="91398" tIns="45698" rIns="91398" bIns="45698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矩形 10"/>
            <p:cNvSpPr/>
            <p:nvPr/>
          </p:nvSpPr>
          <p:spPr>
            <a:xfrm>
              <a:off x="1411" y="609412"/>
              <a:ext cx="1774277" cy="139657"/>
            </a:xfrm>
            <a:prstGeom prst="rect">
              <a:avLst/>
            </a:prstGeom>
            <a:solidFill>
              <a:srgbClr val="169E82"/>
            </a:solidFill>
            <a:ln w="25400" cap="flat" cmpd="sng" algn="ctr">
              <a:noFill/>
              <a:prstDash val="solid"/>
            </a:ln>
            <a:effectLst/>
          </p:spPr>
          <p:txBody>
            <a:bodyPr lIns="91398" tIns="45698" rIns="91398" bIns="45698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3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1"/>
          <p:cNvSpPr/>
          <p:nvPr userDrawn="1"/>
        </p:nvSpPr>
        <p:spPr>
          <a:xfrm>
            <a:off x="2159000" y="947974"/>
            <a:ext cx="10033000" cy="186209"/>
          </a:xfrm>
          <a:prstGeom prst="rect">
            <a:avLst/>
          </a:prstGeom>
          <a:solidFill>
            <a:srgbClr val="F59B11"/>
          </a:solidFill>
          <a:ln w="25400" cap="flat" cmpd="sng" algn="ctr">
            <a:noFill/>
            <a:prstDash val="solid"/>
          </a:ln>
          <a:effectLst/>
        </p:spPr>
        <p:txBody>
          <a:bodyPr lIns="121864" tIns="60931" rIns="121864" bIns="60931" anchor="ctr"/>
          <a:lstStyle/>
          <a:p>
            <a:pPr algn="ctr" defTabSz="1450304">
              <a:defRPr/>
            </a:pPr>
            <a:endParaRPr lang="zh-CN" altLang="en-US" sz="2800" ker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10"/>
          <p:cNvSpPr/>
          <p:nvPr userDrawn="1"/>
        </p:nvSpPr>
        <p:spPr>
          <a:xfrm>
            <a:off x="2" y="947974"/>
            <a:ext cx="2366433" cy="186209"/>
          </a:xfrm>
          <a:prstGeom prst="rect">
            <a:avLst/>
          </a:prstGeom>
          <a:solidFill>
            <a:srgbClr val="169E82"/>
          </a:solidFill>
          <a:ln w="25400" cap="flat" cmpd="sng" algn="ctr">
            <a:noFill/>
            <a:prstDash val="solid"/>
          </a:ln>
          <a:effectLst/>
        </p:spPr>
        <p:txBody>
          <a:bodyPr lIns="121864" tIns="60931" rIns="121864" bIns="60931" anchor="ctr"/>
          <a:lstStyle/>
          <a:p>
            <a:pPr algn="ctr" defTabSz="1450304">
              <a:defRPr/>
            </a:pPr>
            <a:endParaRPr lang="zh-CN" altLang="en-US" sz="2800" ker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10" name="Picture 2" descr="D:\PPT~综合PPT-新\全国五百强\19+多\11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072428" y="203137"/>
            <a:ext cx="1803397" cy="53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758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8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8738"/>
            <a:fld id="{BC32A081-796E-46EC-9598-D5F2CE7547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8738"/>
              <a:t>2018/8/6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8738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8738"/>
            <a:fld id="{E0ADEFAE-EECD-4CA4-92B1-053030F64C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8738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1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353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35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35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35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313" indent="-228594" algn="l" defTabSz="9135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02" indent="-228594" algn="l" defTabSz="9135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90" indent="-228594" algn="l" defTabSz="9135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79" indent="-228594" algn="l" defTabSz="9135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68" indent="-228594" algn="l" defTabSz="9135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6" indent="-228594" algn="l" defTabSz="9135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08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96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85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73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2" algn="l" defTabSz="9135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"/>
          <p:cNvSpPr txBox="1">
            <a:spLocks noChangeArrowheads="1"/>
          </p:cNvSpPr>
          <p:nvPr/>
        </p:nvSpPr>
        <p:spPr bwMode="auto">
          <a:xfrm>
            <a:off x="3509893" y="4197085"/>
            <a:ext cx="5151967" cy="13319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109140" tIns="54569" rIns="109140" bIns="54569" anchor="ctr"/>
          <a:lstStyle/>
          <a:p>
            <a:pPr algn="ctr" defTabSz="1093171">
              <a:spcBef>
                <a:spcPct val="30000"/>
              </a:spcBef>
              <a:spcAft>
                <a:spcPct val="10000"/>
              </a:spcAft>
            </a:pPr>
            <a:r>
              <a:rPr kumimoji="1"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业务支撑中心大数据</a:t>
            </a:r>
            <a:endParaRPr kumimoji="1" lang="en-US" altLang="zh-CN" sz="213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093171">
              <a:spcBef>
                <a:spcPct val="30000"/>
              </a:spcBef>
              <a:spcAft>
                <a:spcPct val="10000"/>
              </a:spcAft>
            </a:pPr>
            <a:r>
              <a:rPr kumimoji="1" lang="en-US" altLang="zh-CN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kumimoji="1"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filename"/>
          <p:cNvSpPr>
            <a:spLocks noChangeArrowheads="1"/>
          </p:cNvSpPr>
          <p:nvPr/>
        </p:nvSpPr>
        <p:spPr bwMode="auto">
          <a:xfrm>
            <a:off x="587833" y="1796819"/>
            <a:ext cx="10996083" cy="220824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109140" tIns="54569" rIns="109140" bIns="54569" anchor="ctr" anchorCtr="1"/>
          <a:lstStyle/>
          <a:p>
            <a:pPr algn="ctr">
              <a:lnSpc>
                <a:spcPct val="20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业务支撑中心大数据小组</a:t>
            </a:r>
            <a:endParaRPr lang="en-US" altLang="zh-CN" sz="4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1765875" y="4005064"/>
            <a:ext cx="8640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9280" tIns="54640" rIns="109280" bIns="54640" anchor="ctr"/>
          <a:lstStyle/>
          <a:p>
            <a:endParaRPr lang="zh-CN" altLang="en-US" sz="24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85BB4130-E5DB-4E0D-A4BF-DB2A65AC2A21}"/>
              </a:ext>
            </a:extLst>
          </p:cNvPr>
          <p:cNvGrpSpPr/>
          <p:nvPr/>
        </p:nvGrpSpPr>
        <p:grpSpPr>
          <a:xfrm>
            <a:off x="-1" y="5270515"/>
            <a:ext cx="13188345" cy="1587486"/>
            <a:chOff x="1662" y="1932784"/>
            <a:chExt cx="9129567" cy="1279525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xmlns="" id="{AE25711A-AB26-4EE0-950E-BB7C92E5D23F}"/>
                </a:ext>
              </a:extLst>
            </p:cNvPr>
            <p:cNvSpPr/>
            <p:nvPr/>
          </p:nvSpPr>
          <p:spPr bwMode="auto">
            <a:xfrm rot="5400000">
              <a:off x="-253999" y="2188445"/>
              <a:ext cx="1279525" cy="76820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012" tIns="32506" rIns="65012" bIns="32506" anchor="ctr"/>
            <a:lstStyle/>
            <a:p>
              <a:pPr algn="ctr" eaLnBrk="0" hangingPunct="0">
                <a:defRPr/>
              </a:pPr>
              <a:endParaRPr lang="zh-CN" altLang="en-US" sz="1799" dirty="0"/>
            </a:p>
          </p:txBody>
        </p:sp>
        <p:sp>
          <p:nvSpPr>
            <p:cNvPr id="6" name="任意多边形 4">
              <a:extLst>
                <a:ext uri="{FF2B5EF4-FFF2-40B4-BE49-F238E27FC236}">
                  <a16:creationId xmlns:a16="http://schemas.microsoft.com/office/drawing/2014/main" xmlns="" id="{827F7AD3-AD9A-4693-AE9D-623A292A2052}"/>
                </a:ext>
              </a:extLst>
            </p:cNvPr>
            <p:cNvSpPr/>
            <p:nvPr/>
          </p:nvSpPr>
          <p:spPr>
            <a:xfrm>
              <a:off x="763518" y="2566194"/>
              <a:ext cx="8367711" cy="0"/>
            </a:xfrm>
            <a:custGeom>
              <a:avLst/>
              <a:gdLst>
                <a:gd name="connsiteX0" fmla="*/ 0 w 8369300"/>
                <a:gd name="connsiteY0" fmla="*/ 0 h 0"/>
                <a:gd name="connsiteX1" fmla="*/ 8369300 w 83693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69300">
                  <a:moveTo>
                    <a:pt x="0" y="0"/>
                  </a:moveTo>
                  <a:lnTo>
                    <a:pt x="8369300" y="0"/>
                  </a:lnTo>
                </a:path>
              </a:pathLst>
            </a:custGeom>
            <a:noFill/>
            <a:ln>
              <a:solidFill>
                <a:srgbClr val="D5D5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012" tIns="32506" rIns="65012" bIns="32506" anchor="ctr"/>
            <a:lstStyle/>
            <a:p>
              <a:pPr algn="ctr" eaLnBrk="0" hangingPunct="0">
                <a:defRPr/>
              </a:pPr>
              <a:endParaRPr lang="zh-CN" altLang="en-US" sz="1799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A223F99F-D0E6-4F5B-8B9A-0261CC5FC61A}"/>
                </a:ext>
              </a:extLst>
            </p:cNvPr>
            <p:cNvSpPr/>
            <p:nvPr/>
          </p:nvSpPr>
          <p:spPr bwMode="auto">
            <a:xfrm>
              <a:off x="1815832" y="2283620"/>
              <a:ext cx="550757" cy="552449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F4C4E02A-C706-409C-B561-72EFCFCF007C}"/>
                </a:ext>
              </a:extLst>
            </p:cNvPr>
            <p:cNvSpPr/>
            <p:nvPr/>
          </p:nvSpPr>
          <p:spPr bwMode="auto">
            <a:xfrm>
              <a:off x="3532422" y="2283620"/>
              <a:ext cx="550759" cy="552449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5B3D6CA9-42AB-4106-84A1-C90D116430CD}"/>
                </a:ext>
              </a:extLst>
            </p:cNvPr>
            <p:cNvSpPr/>
            <p:nvPr/>
          </p:nvSpPr>
          <p:spPr bwMode="auto">
            <a:xfrm>
              <a:off x="5307430" y="2283620"/>
              <a:ext cx="552344" cy="552449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59A316CA-B0F6-4EC8-8820-149E2E06E567}"/>
                </a:ext>
              </a:extLst>
            </p:cNvPr>
            <p:cNvSpPr/>
            <p:nvPr/>
          </p:nvSpPr>
          <p:spPr bwMode="auto">
            <a:xfrm>
              <a:off x="6947532" y="2283620"/>
              <a:ext cx="552344" cy="552449"/>
            </a:xfrm>
            <a:prstGeom prst="rect">
              <a:avLst/>
            </a:prstGeom>
            <a:solidFill>
              <a:srgbClr val="F59B1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15520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/>
          <p:nvPr/>
        </p:nvSpPr>
        <p:spPr>
          <a:xfrm>
            <a:off x="4817093" y="2521019"/>
            <a:ext cx="5120548" cy="74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264" b="1" dirty="0">
                <a:solidFill>
                  <a:schemeClr val="accent1"/>
                </a:solidFill>
                <a:latin typeface="IrisUPC" pitchFamily="34" charset="-34"/>
                <a:ea typeface="方正兰亭粗黑简体" panose="02000000000000000000" pitchFamily="2" charset="-122"/>
                <a:cs typeface="IrisUPC" pitchFamily="34" charset="-34"/>
              </a:rPr>
              <a:t>大数据运营部分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603622" y="1877766"/>
            <a:ext cx="2005132" cy="2270871"/>
          </a:xfrm>
          <a:custGeom>
            <a:avLst/>
            <a:gdLst>
              <a:gd name="connsiteX0" fmla="*/ 0 w 2237850"/>
              <a:gd name="connsiteY0" fmla="*/ 0 h 2533650"/>
              <a:gd name="connsiteX1" fmla="*/ 2237850 w 2237850"/>
              <a:gd name="connsiteY1" fmla="*/ 0 h 2533650"/>
              <a:gd name="connsiteX2" fmla="*/ 2237850 w 2237850"/>
              <a:gd name="connsiteY2" fmla="*/ 666749 h 2533650"/>
              <a:gd name="connsiteX3" fmla="*/ 2148627 w 2237850"/>
              <a:gd name="connsiteY3" fmla="*/ 666749 h 2533650"/>
              <a:gd name="connsiteX4" fmla="*/ 2148627 w 2237850"/>
              <a:gd name="connsiteY4" fmla="*/ 89223 h 2533650"/>
              <a:gd name="connsiteX5" fmla="*/ 89223 w 2237850"/>
              <a:gd name="connsiteY5" fmla="*/ 89223 h 2533650"/>
              <a:gd name="connsiteX6" fmla="*/ 89223 w 2237850"/>
              <a:gd name="connsiteY6" fmla="*/ 2444427 h 2533650"/>
              <a:gd name="connsiteX7" fmla="*/ 2148627 w 2237850"/>
              <a:gd name="connsiteY7" fmla="*/ 2444427 h 2533650"/>
              <a:gd name="connsiteX8" fmla="*/ 2148627 w 2237850"/>
              <a:gd name="connsiteY8" fmla="*/ 1981136 h 2533650"/>
              <a:gd name="connsiteX9" fmla="*/ 2237850 w 2237850"/>
              <a:gd name="connsiteY9" fmla="*/ 1981136 h 2533650"/>
              <a:gd name="connsiteX10" fmla="*/ 2237850 w 2237850"/>
              <a:gd name="connsiteY10" fmla="*/ 2533650 h 2533650"/>
              <a:gd name="connsiteX11" fmla="*/ 0 w 2237850"/>
              <a:gd name="connsiteY11" fmla="*/ 2533650 h 2533650"/>
              <a:gd name="connsiteX12" fmla="*/ 0 w 2237850"/>
              <a:gd name="connsiteY12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850" h="2533650">
                <a:moveTo>
                  <a:pt x="0" y="0"/>
                </a:moveTo>
                <a:lnTo>
                  <a:pt x="2237850" y="0"/>
                </a:lnTo>
                <a:lnTo>
                  <a:pt x="2237850" y="666749"/>
                </a:lnTo>
                <a:lnTo>
                  <a:pt x="2148627" y="666749"/>
                </a:lnTo>
                <a:lnTo>
                  <a:pt x="2148627" y="89223"/>
                </a:lnTo>
                <a:lnTo>
                  <a:pt x="89223" y="89223"/>
                </a:lnTo>
                <a:lnTo>
                  <a:pt x="89223" y="2444427"/>
                </a:lnTo>
                <a:lnTo>
                  <a:pt x="2148627" y="2444427"/>
                </a:lnTo>
                <a:lnTo>
                  <a:pt x="2148627" y="1981136"/>
                </a:lnTo>
                <a:lnTo>
                  <a:pt x="2237850" y="1981136"/>
                </a:lnTo>
                <a:lnTo>
                  <a:pt x="2237850" y="2533650"/>
                </a:lnTo>
                <a:lnTo>
                  <a:pt x="0" y="25336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2833652" y="1770739"/>
            <a:ext cx="2062955" cy="2635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523" dirty="0">
                <a:solidFill>
                  <a:schemeClr val="accent1"/>
                </a:solidFill>
                <a:latin typeface="IrisUPC" pitchFamily="34" charset="-34"/>
                <a:cs typeface="IrisUPC" pitchFamily="34" charset="-34"/>
              </a:rPr>
              <a:t>02</a:t>
            </a:r>
            <a:endParaRPr lang="zh-CN" altLang="en-US" sz="16523" dirty="0">
              <a:solidFill>
                <a:schemeClr val="accent1"/>
              </a:solidFill>
              <a:latin typeface="IrisUPC" pitchFamily="34" charset="-34"/>
              <a:cs typeface="IrisUPC" pitchFamily="34" charset="-34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07A3CEB2-CD54-4036-9885-91EBCF68E30F}"/>
              </a:ext>
            </a:extLst>
          </p:cNvPr>
          <p:cNvGrpSpPr/>
          <p:nvPr/>
        </p:nvGrpSpPr>
        <p:grpSpPr>
          <a:xfrm>
            <a:off x="-1" y="5270515"/>
            <a:ext cx="13188345" cy="1587486"/>
            <a:chOff x="1662" y="1932784"/>
            <a:chExt cx="9129567" cy="1279525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xmlns="" id="{D446B411-6BF3-4B05-A596-2F9A0A175380}"/>
                </a:ext>
              </a:extLst>
            </p:cNvPr>
            <p:cNvSpPr/>
            <p:nvPr/>
          </p:nvSpPr>
          <p:spPr bwMode="auto">
            <a:xfrm rot="5400000">
              <a:off x="-253999" y="2188445"/>
              <a:ext cx="1279525" cy="76820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012" tIns="32506" rIns="65012" bIns="32506" anchor="ctr"/>
            <a:lstStyle/>
            <a:p>
              <a:pPr algn="ctr" eaLnBrk="0" hangingPunct="0">
                <a:defRPr/>
              </a:pPr>
              <a:endParaRPr lang="zh-CN" altLang="en-US" sz="1799" dirty="0"/>
            </a:p>
          </p:txBody>
        </p:sp>
        <p:sp>
          <p:nvSpPr>
            <p:cNvPr id="9" name="任意多边形 4">
              <a:extLst>
                <a:ext uri="{FF2B5EF4-FFF2-40B4-BE49-F238E27FC236}">
                  <a16:creationId xmlns:a16="http://schemas.microsoft.com/office/drawing/2014/main" xmlns="" id="{DC355B50-B632-4D08-8335-BEF45B925E2F}"/>
                </a:ext>
              </a:extLst>
            </p:cNvPr>
            <p:cNvSpPr/>
            <p:nvPr/>
          </p:nvSpPr>
          <p:spPr>
            <a:xfrm>
              <a:off x="763518" y="2566194"/>
              <a:ext cx="8367711" cy="0"/>
            </a:xfrm>
            <a:custGeom>
              <a:avLst/>
              <a:gdLst>
                <a:gd name="connsiteX0" fmla="*/ 0 w 8369300"/>
                <a:gd name="connsiteY0" fmla="*/ 0 h 0"/>
                <a:gd name="connsiteX1" fmla="*/ 8369300 w 83693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69300">
                  <a:moveTo>
                    <a:pt x="0" y="0"/>
                  </a:moveTo>
                  <a:lnTo>
                    <a:pt x="8369300" y="0"/>
                  </a:lnTo>
                </a:path>
              </a:pathLst>
            </a:custGeom>
            <a:noFill/>
            <a:ln>
              <a:solidFill>
                <a:srgbClr val="D5D5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012" tIns="32506" rIns="65012" bIns="32506" anchor="ctr"/>
            <a:lstStyle/>
            <a:p>
              <a:pPr algn="ctr" eaLnBrk="0" hangingPunct="0">
                <a:defRPr/>
              </a:pPr>
              <a:endParaRPr lang="zh-CN" altLang="en-US" sz="1799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0856C94B-0EDB-424B-BB92-D43D3C47612B}"/>
                </a:ext>
              </a:extLst>
            </p:cNvPr>
            <p:cNvSpPr/>
            <p:nvPr/>
          </p:nvSpPr>
          <p:spPr bwMode="auto">
            <a:xfrm>
              <a:off x="1815832" y="2283620"/>
              <a:ext cx="550757" cy="552449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0D27B7B2-5108-4BA8-9782-979F30667E37}"/>
                </a:ext>
              </a:extLst>
            </p:cNvPr>
            <p:cNvSpPr/>
            <p:nvPr/>
          </p:nvSpPr>
          <p:spPr bwMode="auto">
            <a:xfrm>
              <a:off x="3532422" y="2283620"/>
              <a:ext cx="550759" cy="552449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CD5B2C79-AA80-46E4-BC35-25D5BF5BAFCC}"/>
                </a:ext>
              </a:extLst>
            </p:cNvPr>
            <p:cNvSpPr/>
            <p:nvPr/>
          </p:nvSpPr>
          <p:spPr bwMode="auto">
            <a:xfrm>
              <a:off x="5307430" y="2283620"/>
              <a:ext cx="552344" cy="552449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7C2C5079-784E-4BDF-9D96-0BC7E2AB5051}"/>
                </a:ext>
              </a:extLst>
            </p:cNvPr>
            <p:cNvSpPr/>
            <p:nvPr/>
          </p:nvSpPr>
          <p:spPr bwMode="auto">
            <a:xfrm>
              <a:off x="6947532" y="2283620"/>
              <a:ext cx="552344" cy="552449"/>
            </a:xfrm>
            <a:prstGeom prst="rect">
              <a:avLst/>
            </a:prstGeom>
            <a:solidFill>
              <a:srgbClr val="F59B1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32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6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D5DDBE9D-0EAE-4BF9-9976-992BCF72F4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2F8827C7-FF0E-4AE0-9B86-FA2BF953E323}"/>
              </a:ext>
            </a:extLst>
          </p:cNvPr>
          <p:cNvGrpSpPr/>
          <p:nvPr/>
        </p:nvGrpSpPr>
        <p:grpSpPr>
          <a:xfrm>
            <a:off x="143339" y="1187074"/>
            <a:ext cx="5376597" cy="2556702"/>
            <a:chOff x="179512" y="1021546"/>
            <a:chExt cx="3708410" cy="1917526"/>
          </a:xfrm>
        </p:grpSpPr>
        <p:sp>
          <p:nvSpPr>
            <p:cNvPr id="4" name="object 41"/>
            <p:cNvSpPr/>
            <p:nvPr/>
          </p:nvSpPr>
          <p:spPr>
            <a:xfrm>
              <a:off x="179512" y="1021546"/>
              <a:ext cx="3708410" cy="1818059"/>
            </a:xfrm>
            <a:custGeom>
              <a:avLst/>
              <a:gdLst/>
              <a:ahLst/>
              <a:cxnLst/>
              <a:rect l="l" t="t" r="r" b="b"/>
              <a:pathLst>
                <a:path w="5579745" h="3860800">
                  <a:moveTo>
                    <a:pt x="0" y="225425"/>
                  </a:moveTo>
                  <a:lnTo>
                    <a:pt x="4579" y="180005"/>
                  </a:lnTo>
                  <a:lnTo>
                    <a:pt x="17712" y="137695"/>
                  </a:lnTo>
                  <a:lnTo>
                    <a:pt x="38494" y="99404"/>
                  </a:lnTo>
                  <a:lnTo>
                    <a:pt x="66017" y="66039"/>
                  </a:lnTo>
                  <a:lnTo>
                    <a:pt x="99376" y="38509"/>
                  </a:lnTo>
                  <a:lnTo>
                    <a:pt x="137663" y="17720"/>
                  </a:lnTo>
                  <a:lnTo>
                    <a:pt x="179973" y="4581"/>
                  </a:lnTo>
                  <a:lnTo>
                    <a:pt x="225399" y="0"/>
                  </a:lnTo>
                  <a:lnTo>
                    <a:pt x="5353939" y="0"/>
                  </a:lnTo>
                  <a:lnTo>
                    <a:pt x="5399358" y="4581"/>
                  </a:lnTo>
                  <a:lnTo>
                    <a:pt x="5441668" y="17720"/>
                  </a:lnTo>
                  <a:lnTo>
                    <a:pt x="5479959" y="38509"/>
                  </a:lnTo>
                  <a:lnTo>
                    <a:pt x="5513324" y="66040"/>
                  </a:lnTo>
                  <a:lnTo>
                    <a:pt x="5540854" y="99404"/>
                  </a:lnTo>
                  <a:lnTo>
                    <a:pt x="5561643" y="137695"/>
                  </a:lnTo>
                  <a:lnTo>
                    <a:pt x="5574782" y="180005"/>
                  </a:lnTo>
                  <a:lnTo>
                    <a:pt x="5579364" y="225425"/>
                  </a:lnTo>
                  <a:lnTo>
                    <a:pt x="5579364" y="3634892"/>
                  </a:lnTo>
                  <a:lnTo>
                    <a:pt x="5574782" y="3680318"/>
                  </a:lnTo>
                  <a:lnTo>
                    <a:pt x="5561643" y="3722628"/>
                  </a:lnTo>
                  <a:lnTo>
                    <a:pt x="5540854" y="3760915"/>
                  </a:lnTo>
                  <a:lnTo>
                    <a:pt x="5513323" y="3794274"/>
                  </a:lnTo>
                  <a:lnTo>
                    <a:pt x="5479959" y="3821797"/>
                  </a:lnTo>
                  <a:lnTo>
                    <a:pt x="5441668" y="3842579"/>
                  </a:lnTo>
                  <a:lnTo>
                    <a:pt x="5399358" y="3855712"/>
                  </a:lnTo>
                  <a:lnTo>
                    <a:pt x="5353939" y="3860291"/>
                  </a:lnTo>
                  <a:lnTo>
                    <a:pt x="225399" y="3860291"/>
                  </a:lnTo>
                  <a:lnTo>
                    <a:pt x="179973" y="3855712"/>
                  </a:lnTo>
                  <a:lnTo>
                    <a:pt x="137663" y="3842579"/>
                  </a:lnTo>
                  <a:lnTo>
                    <a:pt x="99376" y="3821797"/>
                  </a:lnTo>
                  <a:lnTo>
                    <a:pt x="66017" y="3794274"/>
                  </a:lnTo>
                  <a:lnTo>
                    <a:pt x="38494" y="3760915"/>
                  </a:lnTo>
                  <a:lnTo>
                    <a:pt x="17712" y="3722628"/>
                  </a:lnTo>
                  <a:lnTo>
                    <a:pt x="4579" y="3680318"/>
                  </a:lnTo>
                  <a:lnTo>
                    <a:pt x="0" y="3634892"/>
                  </a:lnTo>
                  <a:lnTo>
                    <a:pt x="0" y="225425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3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359531" y="1120629"/>
              <a:ext cx="3420381" cy="18184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119995" tIns="62397" rIns="119995" bIns="62397" rtlCol="0" anchor="t">
              <a:spAutoFit/>
            </a:bodyPr>
            <a:lstStyle/>
            <a:p>
              <a:r>
                <a:rPr lang="en-US" altLang="zh-CN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、集团十大精准营销模型（考核用户覆盖面、营销数量等）</a:t>
              </a:r>
              <a:r>
                <a:rPr lang="en-US" altLang="zh-CN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已经完成</a:t>
              </a:r>
              <a:endPara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、和市场部合作的精准营销格局战</a:t>
              </a:r>
              <a:r>
                <a:rPr lang="en-US" altLang="zh-CN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现场答辩第五名</a:t>
              </a:r>
              <a:endPara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、恩施返乡模型</a:t>
              </a:r>
              <a:r>
                <a:rPr lang="en-US" altLang="zh-CN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恩施</a:t>
              </a:r>
              <a:r>
                <a:rPr lang="en-US" altLang="zh-CN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1.2</a:t>
              </a:r>
              <a:r>
                <a: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月发展量全省前二</a:t>
              </a:r>
              <a:endPara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、存量经营</a:t>
              </a:r>
              <a:r>
                <a:rPr lang="en-US" altLang="zh-CN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8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目前针对市场部需求，对存量用户开展挖掘营销中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054" y="1162680"/>
            <a:ext cx="4896544" cy="24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3" y="4081405"/>
            <a:ext cx="5239533" cy="274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054" y="4050361"/>
            <a:ext cx="4896544" cy="26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418F7301-5571-4735-9965-B9F48D9FED02}"/>
              </a:ext>
            </a:extLst>
          </p:cNvPr>
          <p:cNvGrpSpPr/>
          <p:nvPr/>
        </p:nvGrpSpPr>
        <p:grpSpPr>
          <a:xfrm>
            <a:off x="5501828" y="3444487"/>
            <a:ext cx="1055512" cy="1055512"/>
            <a:chOff x="5296869" y="3448712"/>
            <a:chExt cx="1055512" cy="1055512"/>
          </a:xfrm>
        </p:grpSpPr>
        <p:sp>
          <p:nvSpPr>
            <p:cNvPr id="11" name="AutoShape 18">
              <a:extLst>
                <a:ext uri="{FF2B5EF4-FFF2-40B4-BE49-F238E27FC236}">
                  <a16:creationId xmlns:a16="http://schemas.microsoft.com/office/drawing/2014/main" xmlns="" id="{1F700031-90F6-4430-8D73-34B657387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9102" y="3448712"/>
              <a:ext cx="31044" cy="10555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620017"/>
            </a:solidFill>
            <a:ln>
              <a:solidFill>
                <a:srgbClr val="620017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1218043">
                <a:defRPr/>
              </a:pPr>
              <a:endParaRPr lang="es-ES" sz="2400" kern="0" dirty="0">
                <a:solidFill>
                  <a:sysClr val="windowText" lastClr="000000"/>
                </a:solidFill>
                <a:cs typeface="Calibri" charset="0"/>
              </a:endParaRPr>
            </a:p>
          </p:txBody>
        </p:sp>
        <p:sp>
          <p:nvSpPr>
            <p:cNvPr id="12" name="AutoShape 18">
              <a:extLst>
                <a:ext uri="{FF2B5EF4-FFF2-40B4-BE49-F238E27FC236}">
                  <a16:creationId xmlns:a16="http://schemas.microsoft.com/office/drawing/2014/main" xmlns="" id="{C33DCE01-EB8B-4677-8C0E-6F7D70D98F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09103" y="3448712"/>
              <a:ext cx="31044" cy="10555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620017"/>
            </a:solidFill>
            <a:ln>
              <a:solidFill>
                <a:srgbClr val="620017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1218043">
                <a:defRPr/>
              </a:pPr>
              <a:endParaRPr lang="es-ES" sz="2400" kern="0" dirty="0">
                <a:solidFill>
                  <a:sysClr val="windowText" lastClr="000000"/>
                </a:solidFill>
                <a:cs typeface="Calibri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ABC7936D-9031-4DF9-86CD-A3525669209F}"/>
              </a:ext>
            </a:extLst>
          </p:cNvPr>
          <p:cNvGrpSpPr/>
          <p:nvPr/>
        </p:nvGrpSpPr>
        <p:grpSpPr>
          <a:xfrm>
            <a:off x="1884269" y="887758"/>
            <a:ext cx="1894737" cy="468959"/>
            <a:chOff x="2112072" y="1446840"/>
            <a:chExt cx="1421053" cy="564854"/>
          </a:xfrm>
          <a:solidFill>
            <a:srgbClr val="79A4C7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DDB39AFE-9B24-43FC-9BCF-F0A435F961DA}"/>
                </a:ext>
              </a:extLst>
            </p:cNvPr>
            <p:cNvSpPr/>
            <p:nvPr/>
          </p:nvSpPr>
          <p:spPr bwMode="auto">
            <a:xfrm>
              <a:off x="2112072" y="1446840"/>
              <a:ext cx="1421053" cy="564854"/>
            </a:xfrm>
            <a:custGeom>
              <a:avLst/>
              <a:gdLst>
                <a:gd name="connsiteX0" fmla="*/ 0 w 1138814"/>
                <a:gd name="connsiteY0" fmla="*/ 45287 h 452869"/>
                <a:gd name="connsiteX1" fmla="*/ 45287 w 1138814"/>
                <a:gd name="connsiteY1" fmla="*/ 0 h 452869"/>
                <a:gd name="connsiteX2" fmla="*/ 1093527 w 1138814"/>
                <a:gd name="connsiteY2" fmla="*/ 0 h 452869"/>
                <a:gd name="connsiteX3" fmla="*/ 1138814 w 1138814"/>
                <a:gd name="connsiteY3" fmla="*/ 45287 h 452869"/>
                <a:gd name="connsiteX4" fmla="*/ 1138814 w 1138814"/>
                <a:gd name="connsiteY4" fmla="*/ 407582 h 452869"/>
                <a:gd name="connsiteX5" fmla="*/ 1093527 w 1138814"/>
                <a:gd name="connsiteY5" fmla="*/ 452869 h 452869"/>
                <a:gd name="connsiteX6" fmla="*/ 45287 w 1138814"/>
                <a:gd name="connsiteY6" fmla="*/ 452869 h 452869"/>
                <a:gd name="connsiteX7" fmla="*/ 0 w 1138814"/>
                <a:gd name="connsiteY7" fmla="*/ 407582 h 452869"/>
                <a:gd name="connsiteX8" fmla="*/ 0 w 1138814"/>
                <a:gd name="connsiteY8" fmla="*/ 45287 h 45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8814" h="452869">
                  <a:moveTo>
                    <a:pt x="0" y="45287"/>
                  </a:moveTo>
                  <a:cubicBezTo>
                    <a:pt x="0" y="20276"/>
                    <a:pt x="20276" y="0"/>
                    <a:pt x="45287" y="0"/>
                  </a:cubicBezTo>
                  <a:lnTo>
                    <a:pt x="1093527" y="0"/>
                  </a:lnTo>
                  <a:cubicBezTo>
                    <a:pt x="1118538" y="0"/>
                    <a:pt x="1138814" y="20276"/>
                    <a:pt x="1138814" y="45287"/>
                  </a:cubicBezTo>
                  <a:lnTo>
                    <a:pt x="1138814" y="407582"/>
                  </a:lnTo>
                  <a:cubicBezTo>
                    <a:pt x="1138814" y="432593"/>
                    <a:pt x="1118538" y="452869"/>
                    <a:pt x="1093527" y="452869"/>
                  </a:cubicBezTo>
                  <a:lnTo>
                    <a:pt x="45287" y="452869"/>
                  </a:lnTo>
                  <a:cubicBezTo>
                    <a:pt x="20276" y="452869"/>
                    <a:pt x="0" y="432593"/>
                    <a:pt x="0" y="407582"/>
                  </a:cubicBezTo>
                  <a:lnTo>
                    <a:pt x="0" y="45287"/>
                  </a:lnTo>
                  <a:close/>
                </a:path>
              </a:pathLst>
            </a:custGeom>
            <a:solidFill>
              <a:srgbClr val="169E82"/>
            </a:solidFill>
            <a:ln w="12700" cap="flat" cmpd="sng" algn="ctr">
              <a:noFill/>
              <a:prstDash val="solid"/>
              <a:miter lim="800000"/>
            </a:ln>
            <a:effectLst/>
            <a:sp3d prstMaterial="matte">
              <a:bevelT w="0" h="0"/>
            </a:sp3d>
          </p:spPr>
          <p:txBody>
            <a:bodyPr lIns="81185" tIns="60019" rIns="81185" bIns="60019" spcCol="1270" anchor="ctr"/>
            <a:lstStyle/>
            <a:p>
              <a:pPr algn="ctr" defTabSz="148163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6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xmlns="" id="{57EA6631-103D-4FB5-BC95-ED97FA34F182}"/>
                </a:ext>
              </a:extLst>
            </p:cNvPr>
            <p:cNvSpPr txBox="1"/>
            <p:nvPr/>
          </p:nvSpPr>
          <p:spPr>
            <a:xfrm>
              <a:off x="2305509" y="1460778"/>
              <a:ext cx="1034178" cy="45729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0" h="0"/>
            </a:sp3d>
          </p:spPr>
          <p:txBody>
            <a:bodyPr wrap="none" rtlCol="0">
              <a:spAutoFit/>
            </a:bodyPr>
            <a:lstStyle/>
            <a:p>
              <a:pPr algn="ctr" defTabSz="609585"/>
              <a:r>
                <a:rPr lang="zh-CN" altLang="en-US" sz="1867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精准营销类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1C885760-FECC-4C87-9470-05F1A4531126}"/>
              </a:ext>
            </a:extLst>
          </p:cNvPr>
          <p:cNvGrpSpPr/>
          <p:nvPr/>
        </p:nvGrpSpPr>
        <p:grpSpPr>
          <a:xfrm>
            <a:off x="7813672" y="881227"/>
            <a:ext cx="1894738" cy="468959"/>
            <a:chOff x="2112072" y="1446840"/>
            <a:chExt cx="1421053" cy="564854"/>
          </a:xfrm>
          <a:solidFill>
            <a:srgbClr val="79A4C7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53272274-4740-404A-996C-8F823F976CBE}"/>
                </a:ext>
              </a:extLst>
            </p:cNvPr>
            <p:cNvSpPr/>
            <p:nvPr/>
          </p:nvSpPr>
          <p:spPr bwMode="auto">
            <a:xfrm>
              <a:off x="2112072" y="1446840"/>
              <a:ext cx="1421053" cy="564854"/>
            </a:xfrm>
            <a:custGeom>
              <a:avLst/>
              <a:gdLst>
                <a:gd name="connsiteX0" fmla="*/ 0 w 1138814"/>
                <a:gd name="connsiteY0" fmla="*/ 45287 h 452869"/>
                <a:gd name="connsiteX1" fmla="*/ 45287 w 1138814"/>
                <a:gd name="connsiteY1" fmla="*/ 0 h 452869"/>
                <a:gd name="connsiteX2" fmla="*/ 1093527 w 1138814"/>
                <a:gd name="connsiteY2" fmla="*/ 0 h 452869"/>
                <a:gd name="connsiteX3" fmla="*/ 1138814 w 1138814"/>
                <a:gd name="connsiteY3" fmla="*/ 45287 h 452869"/>
                <a:gd name="connsiteX4" fmla="*/ 1138814 w 1138814"/>
                <a:gd name="connsiteY4" fmla="*/ 407582 h 452869"/>
                <a:gd name="connsiteX5" fmla="*/ 1093527 w 1138814"/>
                <a:gd name="connsiteY5" fmla="*/ 452869 h 452869"/>
                <a:gd name="connsiteX6" fmla="*/ 45287 w 1138814"/>
                <a:gd name="connsiteY6" fmla="*/ 452869 h 452869"/>
                <a:gd name="connsiteX7" fmla="*/ 0 w 1138814"/>
                <a:gd name="connsiteY7" fmla="*/ 407582 h 452869"/>
                <a:gd name="connsiteX8" fmla="*/ 0 w 1138814"/>
                <a:gd name="connsiteY8" fmla="*/ 45287 h 45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8814" h="452869">
                  <a:moveTo>
                    <a:pt x="0" y="45287"/>
                  </a:moveTo>
                  <a:cubicBezTo>
                    <a:pt x="0" y="20276"/>
                    <a:pt x="20276" y="0"/>
                    <a:pt x="45287" y="0"/>
                  </a:cubicBezTo>
                  <a:lnTo>
                    <a:pt x="1093527" y="0"/>
                  </a:lnTo>
                  <a:cubicBezTo>
                    <a:pt x="1118538" y="0"/>
                    <a:pt x="1138814" y="20276"/>
                    <a:pt x="1138814" y="45287"/>
                  </a:cubicBezTo>
                  <a:lnTo>
                    <a:pt x="1138814" y="407582"/>
                  </a:lnTo>
                  <a:cubicBezTo>
                    <a:pt x="1138814" y="432593"/>
                    <a:pt x="1118538" y="452869"/>
                    <a:pt x="1093527" y="452869"/>
                  </a:cubicBezTo>
                  <a:lnTo>
                    <a:pt x="45287" y="452869"/>
                  </a:lnTo>
                  <a:cubicBezTo>
                    <a:pt x="20276" y="452869"/>
                    <a:pt x="0" y="432593"/>
                    <a:pt x="0" y="407582"/>
                  </a:cubicBezTo>
                  <a:lnTo>
                    <a:pt x="0" y="45287"/>
                  </a:lnTo>
                  <a:close/>
                </a:path>
              </a:pathLst>
            </a:custGeom>
            <a:solidFill>
              <a:srgbClr val="169E82"/>
            </a:solidFill>
            <a:ln w="12700" cap="flat" cmpd="sng" algn="ctr">
              <a:noFill/>
              <a:prstDash val="solid"/>
              <a:miter lim="800000"/>
            </a:ln>
            <a:effectLst/>
            <a:sp3d prstMaterial="matte">
              <a:bevelT w="0" h="0"/>
            </a:sp3d>
          </p:spPr>
          <p:txBody>
            <a:bodyPr lIns="81185" tIns="60019" rIns="81185" bIns="60019" spcCol="1270" anchor="ctr"/>
            <a:lstStyle/>
            <a:p>
              <a:pPr algn="ctr" defTabSz="148163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6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xmlns="" id="{45EF22B0-098E-417A-8D1E-1FB5016F7EE7}"/>
                </a:ext>
              </a:extLst>
            </p:cNvPr>
            <p:cNvSpPr txBox="1"/>
            <p:nvPr/>
          </p:nvSpPr>
          <p:spPr>
            <a:xfrm>
              <a:off x="2215940" y="1460778"/>
              <a:ext cx="1213313" cy="45729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0" h="0"/>
            </a:sp3d>
          </p:spPr>
          <p:txBody>
            <a:bodyPr wrap="none" rtlCol="0">
              <a:spAutoFit/>
            </a:bodyPr>
            <a:lstStyle/>
            <a:p>
              <a:pPr algn="ctr" defTabSz="609585"/>
              <a:r>
                <a:rPr lang="zh-CN" altLang="en-US" sz="1867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集团四精模型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0A8C6A3E-B3B6-40CA-99C1-D1578BCEAFAE}"/>
              </a:ext>
            </a:extLst>
          </p:cNvPr>
          <p:cNvGrpSpPr/>
          <p:nvPr/>
        </p:nvGrpSpPr>
        <p:grpSpPr>
          <a:xfrm>
            <a:off x="1891653" y="3693861"/>
            <a:ext cx="1894737" cy="468959"/>
            <a:chOff x="2112072" y="1446840"/>
            <a:chExt cx="1421053" cy="564854"/>
          </a:xfrm>
          <a:solidFill>
            <a:srgbClr val="79A4C7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xmlns="" id="{1D4F744B-2902-4C7B-95DD-9052A22DDF6B}"/>
                </a:ext>
              </a:extLst>
            </p:cNvPr>
            <p:cNvSpPr/>
            <p:nvPr/>
          </p:nvSpPr>
          <p:spPr bwMode="auto">
            <a:xfrm>
              <a:off x="2112072" y="1446840"/>
              <a:ext cx="1421053" cy="564854"/>
            </a:xfrm>
            <a:custGeom>
              <a:avLst/>
              <a:gdLst>
                <a:gd name="connsiteX0" fmla="*/ 0 w 1138814"/>
                <a:gd name="connsiteY0" fmla="*/ 45287 h 452869"/>
                <a:gd name="connsiteX1" fmla="*/ 45287 w 1138814"/>
                <a:gd name="connsiteY1" fmla="*/ 0 h 452869"/>
                <a:gd name="connsiteX2" fmla="*/ 1093527 w 1138814"/>
                <a:gd name="connsiteY2" fmla="*/ 0 h 452869"/>
                <a:gd name="connsiteX3" fmla="*/ 1138814 w 1138814"/>
                <a:gd name="connsiteY3" fmla="*/ 45287 h 452869"/>
                <a:gd name="connsiteX4" fmla="*/ 1138814 w 1138814"/>
                <a:gd name="connsiteY4" fmla="*/ 407582 h 452869"/>
                <a:gd name="connsiteX5" fmla="*/ 1093527 w 1138814"/>
                <a:gd name="connsiteY5" fmla="*/ 452869 h 452869"/>
                <a:gd name="connsiteX6" fmla="*/ 45287 w 1138814"/>
                <a:gd name="connsiteY6" fmla="*/ 452869 h 452869"/>
                <a:gd name="connsiteX7" fmla="*/ 0 w 1138814"/>
                <a:gd name="connsiteY7" fmla="*/ 407582 h 452869"/>
                <a:gd name="connsiteX8" fmla="*/ 0 w 1138814"/>
                <a:gd name="connsiteY8" fmla="*/ 45287 h 45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8814" h="452869">
                  <a:moveTo>
                    <a:pt x="0" y="45287"/>
                  </a:moveTo>
                  <a:cubicBezTo>
                    <a:pt x="0" y="20276"/>
                    <a:pt x="20276" y="0"/>
                    <a:pt x="45287" y="0"/>
                  </a:cubicBezTo>
                  <a:lnTo>
                    <a:pt x="1093527" y="0"/>
                  </a:lnTo>
                  <a:cubicBezTo>
                    <a:pt x="1118538" y="0"/>
                    <a:pt x="1138814" y="20276"/>
                    <a:pt x="1138814" y="45287"/>
                  </a:cubicBezTo>
                  <a:lnTo>
                    <a:pt x="1138814" y="407582"/>
                  </a:lnTo>
                  <a:cubicBezTo>
                    <a:pt x="1138814" y="432593"/>
                    <a:pt x="1118538" y="452869"/>
                    <a:pt x="1093527" y="452869"/>
                  </a:cubicBezTo>
                  <a:lnTo>
                    <a:pt x="45287" y="452869"/>
                  </a:lnTo>
                  <a:cubicBezTo>
                    <a:pt x="20276" y="452869"/>
                    <a:pt x="0" y="432593"/>
                    <a:pt x="0" y="407582"/>
                  </a:cubicBezTo>
                  <a:lnTo>
                    <a:pt x="0" y="45287"/>
                  </a:lnTo>
                  <a:close/>
                </a:path>
              </a:pathLst>
            </a:custGeom>
            <a:solidFill>
              <a:srgbClr val="169E82"/>
            </a:solidFill>
            <a:ln w="12700" cap="flat" cmpd="sng" algn="ctr">
              <a:noFill/>
              <a:prstDash val="solid"/>
              <a:miter lim="800000"/>
            </a:ln>
            <a:effectLst/>
            <a:sp3d prstMaterial="matte">
              <a:bevelT w="0" h="0"/>
            </a:sp3d>
          </p:spPr>
          <p:txBody>
            <a:bodyPr lIns="81185" tIns="60019" rIns="81185" bIns="60019" spcCol="1270" anchor="ctr"/>
            <a:lstStyle/>
            <a:p>
              <a:pPr algn="ctr" defTabSz="148163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6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xmlns="" id="{3E1A3E1B-2071-434F-83E2-70D730D116E2}"/>
                </a:ext>
              </a:extLst>
            </p:cNvPr>
            <p:cNvSpPr txBox="1"/>
            <p:nvPr/>
          </p:nvSpPr>
          <p:spPr>
            <a:xfrm>
              <a:off x="2395076" y="1460778"/>
              <a:ext cx="855043" cy="45729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0" h="0"/>
            </a:sp3d>
          </p:spPr>
          <p:txBody>
            <a:bodyPr wrap="none" rtlCol="0">
              <a:spAutoFit/>
            </a:bodyPr>
            <a:lstStyle/>
            <a:p>
              <a:pPr algn="ctr" defTabSz="609585"/>
              <a:r>
                <a:rPr lang="zh-CN" altLang="en-US" sz="1867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恩</a:t>
              </a:r>
              <a:r>
                <a:rPr lang="zh-CN" altLang="en-US" sz="1867" kern="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施返乡</a:t>
              </a:r>
              <a:endParaRPr lang="zh-CN" altLang="en-US" sz="1867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78B50889-5669-4757-A5FF-5A52177AE460}"/>
              </a:ext>
            </a:extLst>
          </p:cNvPr>
          <p:cNvGrpSpPr/>
          <p:nvPr/>
        </p:nvGrpSpPr>
        <p:grpSpPr>
          <a:xfrm>
            <a:off x="8016296" y="3800501"/>
            <a:ext cx="1894738" cy="468959"/>
            <a:chOff x="2112072" y="1446840"/>
            <a:chExt cx="1421053" cy="564854"/>
          </a:xfrm>
          <a:solidFill>
            <a:srgbClr val="79A4C7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9ACD13EA-35C6-4370-9D38-6428D5213193}"/>
                </a:ext>
              </a:extLst>
            </p:cNvPr>
            <p:cNvSpPr/>
            <p:nvPr/>
          </p:nvSpPr>
          <p:spPr bwMode="auto">
            <a:xfrm>
              <a:off x="2112072" y="1446840"/>
              <a:ext cx="1421053" cy="564854"/>
            </a:xfrm>
            <a:custGeom>
              <a:avLst/>
              <a:gdLst>
                <a:gd name="connsiteX0" fmla="*/ 0 w 1138814"/>
                <a:gd name="connsiteY0" fmla="*/ 45287 h 452869"/>
                <a:gd name="connsiteX1" fmla="*/ 45287 w 1138814"/>
                <a:gd name="connsiteY1" fmla="*/ 0 h 452869"/>
                <a:gd name="connsiteX2" fmla="*/ 1093527 w 1138814"/>
                <a:gd name="connsiteY2" fmla="*/ 0 h 452869"/>
                <a:gd name="connsiteX3" fmla="*/ 1138814 w 1138814"/>
                <a:gd name="connsiteY3" fmla="*/ 45287 h 452869"/>
                <a:gd name="connsiteX4" fmla="*/ 1138814 w 1138814"/>
                <a:gd name="connsiteY4" fmla="*/ 407582 h 452869"/>
                <a:gd name="connsiteX5" fmla="*/ 1093527 w 1138814"/>
                <a:gd name="connsiteY5" fmla="*/ 452869 h 452869"/>
                <a:gd name="connsiteX6" fmla="*/ 45287 w 1138814"/>
                <a:gd name="connsiteY6" fmla="*/ 452869 h 452869"/>
                <a:gd name="connsiteX7" fmla="*/ 0 w 1138814"/>
                <a:gd name="connsiteY7" fmla="*/ 407582 h 452869"/>
                <a:gd name="connsiteX8" fmla="*/ 0 w 1138814"/>
                <a:gd name="connsiteY8" fmla="*/ 45287 h 45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8814" h="452869">
                  <a:moveTo>
                    <a:pt x="0" y="45287"/>
                  </a:moveTo>
                  <a:cubicBezTo>
                    <a:pt x="0" y="20276"/>
                    <a:pt x="20276" y="0"/>
                    <a:pt x="45287" y="0"/>
                  </a:cubicBezTo>
                  <a:lnTo>
                    <a:pt x="1093527" y="0"/>
                  </a:lnTo>
                  <a:cubicBezTo>
                    <a:pt x="1118538" y="0"/>
                    <a:pt x="1138814" y="20276"/>
                    <a:pt x="1138814" y="45287"/>
                  </a:cubicBezTo>
                  <a:lnTo>
                    <a:pt x="1138814" y="407582"/>
                  </a:lnTo>
                  <a:cubicBezTo>
                    <a:pt x="1138814" y="432593"/>
                    <a:pt x="1118538" y="452869"/>
                    <a:pt x="1093527" y="452869"/>
                  </a:cubicBezTo>
                  <a:lnTo>
                    <a:pt x="45287" y="452869"/>
                  </a:lnTo>
                  <a:cubicBezTo>
                    <a:pt x="20276" y="452869"/>
                    <a:pt x="0" y="432593"/>
                    <a:pt x="0" y="407582"/>
                  </a:cubicBezTo>
                  <a:lnTo>
                    <a:pt x="0" y="45287"/>
                  </a:lnTo>
                  <a:close/>
                </a:path>
              </a:pathLst>
            </a:custGeom>
            <a:solidFill>
              <a:srgbClr val="169E82"/>
            </a:solidFill>
            <a:ln w="12700" cap="flat" cmpd="sng" algn="ctr">
              <a:noFill/>
              <a:prstDash val="solid"/>
              <a:miter lim="800000"/>
            </a:ln>
            <a:effectLst/>
            <a:sp3d prstMaterial="matte">
              <a:bevelT w="0" h="0"/>
            </a:sp3d>
          </p:spPr>
          <p:txBody>
            <a:bodyPr lIns="81185" tIns="60019" rIns="81185" bIns="60019" spcCol="1270" anchor="ctr"/>
            <a:lstStyle/>
            <a:p>
              <a:pPr algn="ctr" defTabSz="148163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6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xmlns="" id="{5228A3BE-0F9D-4E88-8B43-453CD10885FD}"/>
                </a:ext>
              </a:extLst>
            </p:cNvPr>
            <p:cNvSpPr txBox="1"/>
            <p:nvPr/>
          </p:nvSpPr>
          <p:spPr>
            <a:xfrm>
              <a:off x="2215939" y="1460778"/>
              <a:ext cx="1213313" cy="45729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0" h="0"/>
            </a:sp3d>
          </p:spPr>
          <p:txBody>
            <a:bodyPr wrap="none" rtlCol="0">
              <a:spAutoFit/>
            </a:bodyPr>
            <a:lstStyle/>
            <a:p>
              <a:pPr algn="ctr" defTabSz="609585"/>
              <a:r>
                <a:rPr lang="zh-CN" altLang="en-US" sz="1867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精准营销思路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E75197AB-B758-4724-A598-428DCBE1A274}"/>
              </a:ext>
            </a:extLst>
          </p:cNvPr>
          <p:cNvGrpSpPr/>
          <p:nvPr/>
        </p:nvGrpSpPr>
        <p:grpSpPr>
          <a:xfrm>
            <a:off x="1" y="716637"/>
            <a:ext cx="12191999" cy="74842"/>
            <a:chOff x="1411" y="609412"/>
            <a:chExt cx="9141178" cy="139657"/>
          </a:xfrm>
        </p:grpSpPr>
        <p:sp>
          <p:nvSpPr>
            <p:cNvPr id="30" name="矩形 11">
              <a:extLst>
                <a:ext uri="{FF2B5EF4-FFF2-40B4-BE49-F238E27FC236}">
                  <a16:creationId xmlns:a16="http://schemas.microsoft.com/office/drawing/2014/main" xmlns="" id="{6F08F974-90EE-4C97-8877-F8A94CC41E1A}"/>
                </a:ext>
              </a:extLst>
            </p:cNvPr>
            <p:cNvSpPr/>
            <p:nvPr/>
          </p:nvSpPr>
          <p:spPr>
            <a:xfrm>
              <a:off x="1620161" y="609412"/>
              <a:ext cx="7522428" cy="139657"/>
            </a:xfrm>
            <a:prstGeom prst="rect">
              <a:avLst/>
            </a:prstGeom>
            <a:solidFill>
              <a:srgbClr val="F59B1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4" tIns="60931" rIns="121864" bIns="60931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xmlns="" id="{2A5B41AE-B5D5-4728-BDB7-009EBB0FF686}"/>
                </a:ext>
              </a:extLst>
            </p:cNvPr>
            <p:cNvSpPr/>
            <p:nvPr/>
          </p:nvSpPr>
          <p:spPr>
            <a:xfrm>
              <a:off x="1411" y="609412"/>
              <a:ext cx="1774277" cy="139657"/>
            </a:xfrm>
            <a:prstGeom prst="rect">
              <a:avLst/>
            </a:prstGeom>
            <a:solidFill>
              <a:srgbClr val="169E8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4" tIns="60931" rIns="121864" bIns="60931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96EAE3A7-8CAA-48A7-A604-5471B8DAC7A2}"/>
              </a:ext>
            </a:extLst>
          </p:cNvPr>
          <p:cNvSpPr/>
          <p:nvPr/>
        </p:nvSpPr>
        <p:spPr>
          <a:xfrm>
            <a:off x="978583" y="1348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738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参与项目</a:t>
            </a:r>
          </a:p>
        </p:txBody>
      </p:sp>
    </p:spTree>
    <p:extLst>
      <p:ext uri="{BB962C8B-B14F-4D97-AF65-F5344CB8AC3E}">
        <p14:creationId xmlns:p14="http://schemas.microsoft.com/office/powerpoint/2010/main" val="50119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38C784C-C96F-4F8A-A899-2B79FADD026C}"/>
              </a:ext>
            </a:extLst>
          </p:cNvPr>
          <p:cNvSpPr/>
          <p:nvPr/>
        </p:nvSpPr>
        <p:spPr>
          <a:xfrm>
            <a:off x="978583" y="13481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738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存在问题（精准营销类）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68224AB7-E996-4E82-A076-FB9FBC35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94916"/>
              </p:ext>
            </p:extLst>
          </p:nvPr>
        </p:nvGraphicFramePr>
        <p:xfrm>
          <a:off x="488950" y="2531228"/>
          <a:ext cx="11214100" cy="404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0">
                  <a:extLst>
                    <a:ext uri="{9D8B030D-6E8A-4147-A177-3AD203B41FA5}">
                      <a16:colId xmlns:a16="http://schemas.microsoft.com/office/drawing/2014/main" xmlns="" val="2804622688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xmlns="" val="2205736534"/>
                    </a:ext>
                  </a:extLst>
                </a:gridCol>
              </a:tblGrid>
              <a:tr h="620253">
                <a:tc>
                  <a:txBody>
                    <a:bodyPr/>
                    <a:lstStyle/>
                    <a:p>
                      <a:pPr marL="0" marR="0" lvl="0" indent="0" algn="ctr" defTabSz="9135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存在的问题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59B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5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改进的方向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4497840"/>
                  </a:ext>
                </a:extLst>
              </a:tr>
              <a:tr h="62025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、挖掘精准 ≠ 营销精准 （运营能力）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、业务口径学习和培训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0291254"/>
                  </a:ext>
                </a:extLst>
              </a:tr>
              <a:tr h="62025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、挖掘结果和一线部门需求不匹配，下发难落地 （口径、业务知识）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、和一线执行部门进行沟通，确立二次筛选用户口径，以满足不同渠道要求。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3052351"/>
                  </a:ext>
                </a:extLst>
              </a:tr>
              <a:tr h="62025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、数据反馈不及时或无反馈 （反馈手段局限）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、和反馈及时的本地网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电子渠道合作，做出效果后逐步发展全省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034400"/>
                  </a:ext>
                </a:extLst>
              </a:tr>
              <a:tr h="62025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、营销执行部门管理部门目标不一致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、在挖掘专题确定的时候，执行部门和管理部门确认一致目标，在执行阶段进行口径二次确认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9098648"/>
                  </a:ext>
                </a:extLst>
              </a:tr>
              <a:tr h="620253">
                <a:tc>
                  <a:txBody>
                    <a:bodyPr/>
                    <a:lstStyle/>
                    <a:p>
                      <a:pPr marL="0" marR="0" lvl="0" indent="0" algn="l" defTabSz="9135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、执行效果、效率差，精准营销变成理论上找准和挑错的游戏，无实际推动意义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5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、联合可落地反馈的渠道，多模型数据进行优化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4028068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B761C5C4-2131-4F88-AC31-80AC70ED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1281161"/>
            <a:ext cx="5602955" cy="12295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6513" tIns="48256" rIns="96513" bIns="48256" numCol="1" anchor="t" anchorCtr="0" compatLnSpc="1">
            <a:prstTxWarp prst="textNoShape">
              <a:avLst/>
            </a:prstTxWarp>
          </a:bodyPr>
          <a:lstStyle/>
          <a:p>
            <a:pPr defTabSz="1451805"/>
            <a:endParaRPr lang="en-US" sz="3000">
              <a:solidFill>
                <a:srgbClr val="262626"/>
              </a:solidFill>
              <a:sym typeface="+mn-lt"/>
            </a:endParaRPr>
          </a:p>
        </p:txBody>
      </p:sp>
      <p:grpSp>
        <p:nvGrpSpPr>
          <p:cNvPr id="66" name="Group 8">
            <a:extLst>
              <a:ext uri="{FF2B5EF4-FFF2-40B4-BE49-F238E27FC236}">
                <a16:creationId xmlns:a16="http://schemas.microsoft.com/office/drawing/2014/main" xmlns="" id="{9978DC15-F3CB-4D00-ACF9-47D69A7CDE13}"/>
              </a:ext>
            </a:extLst>
          </p:cNvPr>
          <p:cNvGrpSpPr/>
          <p:nvPr/>
        </p:nvGrpSpPr>
        <p:grpSpPr>
          <a:xfrm>
            <a:off x="564675" y="1362959"/>
            <a:ext cx="1344182" cy="1158325"/>
            <a:chOff x="3837185" y="1742453"/>
            <a:chExt cx="1115386" cy="1113188"/>
          </a:xfrm>
        </p:grpSpPr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xmlns="" id="{244338B6-9AA2-4A0A-9277-0659377B7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185" y="1847080"/>
              <a:ext cx="1070319" cy="1008561"/>
            </a:xfrm>
            <a:custGeom>
              <a:avLst/>
              <a:gdLst>
                <a:gd name="T0" fmla="*/ 695 w 697"/>
                <a:gd name="T1" fmla="*/ 426 h 653"/>
                <a:gd name="T2" fmla="*/ 651 w 697"/>
                <a:gd name="T3" fmla="*/ 223 h 653"/>
                <a:gd name="T4" fmla="*/ 651 w 697"/>
                <a:gd name="T5" fmla="*/ 223 h 653"/>
                <a:gd name="T6" fmla="*/ 610 w 697"/>
                <a:gd name="T7" fmla="*/ 35 h 653"/>
                <a:gd name="T8" fmla="*/ 577 w 697"/>
                <a:gd name="T9" fmla="*/ 3 h 653"/>
                <a:gd name="T10" fmla="*/ 531 w 697"/>
                <a:gd name="T11" fmla="*/ 13 h 653"/>
                <a:gd name="T12" fmla="*/ 515 w 697"/>
                <a:gd name="T13" fmla="*/ 55 h 653"/>
                <a:gd name="T14" fmla="*/ 515 w 697"/>
                <a:gd name="T15" fmla="*/ 59 h 653"/>
                <a:gd name="T16" fmla="*/ 261 w 697"/>
                <a:gd name="T17" fmla="*/ 216 h 653"/>
                <a:gd name="T18" fmla="*/ 238 w 697"/>
                <a:gd name="T19" fmla="*/ 221 h 653"/>
                <a:gd name="T20" fmla="*/ 204 w 697"/>
                <a:gd name="T21" fmla="*/ 201 h 653"/>
                <a:gd name="T22" fmla="*/ 70 w 697"/>
                <a:gd name="T23" fmla="*/ 230 h 653"/>
                <a:gd name="T24" fmla="*/ 30 w 697"/>
                <a:gd name="T25" fmla="*/ 277 h 653"/>
                <a:gd name="T26" fmla="*/ 29 w 697"/>
                <a:gd name="T27" fmla="*/ 277 h 653"/>
                <a:gd name="T28" fmla="*/ 16 w 697"/>
                <a:gd name="T29" fmla="*/ 283 h 653"/>
                <a:gd name="T30" fmla="*/ 16 w 697"/>
                <a:gd name="T31" fmla="*/ 283 h 653"/>
                <a:gd name="T32" fmla="*/ 16 w 697"/>
                <a:gd name="T33" fmla="*/ 283 h 653"/>
                <a:gd name="T34" fmla="*/ 13 w 697"/>
                <a:gd name="T35" fmla="*/ 286 h 653"/>
                <a:gd name="T36" fmla="*/ 8 w 697"/>
                <a:gd name="T37" fmla="*/ 289 h 653"/>
                <a:gd name="T38" fmla="*/ 9 w 697"/>
                <a:gd name="T39" fmla="*/ 290 h 653"/>
                <a:gd name="T40" fmla="*/ 2 w 697"/>
                <a:gd name="T41" fmla="*/ 316 h 653"/>
                <a:gd name="T42" fmla="*/ 21 w 697"/>
                <a:gd name="T43" fmla="*/ 404 h 653"/>
                <a:gd name="T44" fmla="*/ 38 w 697"/>
                <a:gd name="T45" fmla="*/ 426 h 653"/>
                <a:gd name="T46" fmla="*/ 38 w 697"/>
                <a:gd name="T47" fmla="*/ 426 h 653"/>
                <a:gd name="T48" fmla="*/ 40 w 697"/>
                <a:gd name="T49" fmla="*/ 427 h 653"/>
                <a:gd name="T50" fmla="*/ 61 w 697"/>
                <a:gd name="T51" fmla="*/ 429 h 653"/>
                <a:gd name="T52" fmla="*/ 63 w 697"/>
                <a:gd name="T53" fmla="*/ 435 h 653"/>
                <a:gd name="T54" fmla="*/ 117 w 697"/>
                <a:gd name="T55" fmla="*/ 451 h 653"/>
                <a:gd name="T56" fmla="*/ 121 w 697"/>
                <a:gd name="T57" fmla="*/ 450 h 653"/>
                <a:gd name="T58" fmla="*/ 122 w 697"/>
                <a:gd name="T59" fmla="*/ 452 h 653"/>
                <a:gd name="T60" fmla="*/ 154 w 697"/>
                <a:gd name="T61" fmla="*/ 601 h 653"/>
                <a:gd name="T62" fmla="*/ 187 w 697"/>
                <a:gd name="T63" fmla="*/ 650 h 653"/>
                <a:gd name="T64" fmla="*/ 247 w 697"/>
                <a:gd name="T65" fmla="*/ 637 h 653"/>
                <a:gd name="T66" fmla="*/ 238 w 697"/>
                <a:gd name="T67" fmla="*/ 585 h 653"/>
                <a:gd name="T68" fmla="*/ 223 w 697"/>
                <a:gd name="T69" fmla="*/ 481 h 653"/>
                <a:gd name="T70" fmla="*/ 222 w 697"/>
                <a:gd name="T71" fmla="*/ 428 h 653"/>
                <a:gd name="T72" fmla="*/ 252 w 697"/>
                <a:gd name="T73" fmla="*/ 422 h 653"/>
                <a:gd name="T74" fmla="*/ 276 w 697"/>
                <a:gd name="T75" fmla="*/ 393 h 653"/>
                <a:gd name="T76" fmla="*/ 298 w 697"/>
                <a:gd name="T77" fmla="*/ 388 h 653"/>
                <a:gd name="T78" fmla="*/ 595 w 697"/>
                <a:gd name="T79" fmla="*/ 427 h 653"/>
                <a:gd name="T80" fmla="*/ 600 w 697"/>
                <a:gd name="T81" fmla="*/ 447 h 653"/>
                <a:gd name="T82" fmla="*/ 626 w 697"/>
                <a:gd name="T83" fmla="*/ 462 h 653"/>
                <a:gd name="T84" fmla="*/ 629 w 697"/>
                <a:gd name="T85" fmla="*/ 461 h 653"/>
                <a:gd name="T86" fmla="*/ 674 w 697"/>
                <a:gd name="T87" fmla="*/ 451 h 653"/>
                <a:gd name="T88" fmla="*/ 677 w 697"/>
                <a:gd name="T89" fmla="*/ 451 h 653"/>
                <a:gd name="T90" fmla="*/ 695 w 697"/>
                <a:gd name="T91" fmla="*/ 4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7" h="653">
                  <a:moveTo>
                    <a:pt x="695" y="426"/>
                  </a:moveTo>
                  <a:cubicBezTo>
                    <a:pt x="651" y="223"/>
                    <a:pt x="651" y="223"/>
                    <a:pt x="651" y="223"/>
                  </a:cubicBezTo>
                  <a:cubicBezTo>
                    <a:pt x="651" y="223"/>
                    <a:pt x="651" y="223"/>
                    <a:pt x="651" y="223"/>
                  </a:cubicBezTo>
                  <a:cubicBezTo>
                    <a:pt x="610" y="35"/>
                    <a:pt x="610" y="35"/>
                    <a:pt x="610" y="35"/>
                  </a:cubicBezTo>
                  <a:cubicBezTo>
                    <a:pt x="606" y="14"/>
                    <a:pt x="591" y="0"/>
                    <a:pt x="577" y="3"/>
                  </a:cubicBezTo>
                  <a:cubicBezTo>
                    <a:pt x="531" y="13"/>
                    <a:pt x="531" y="13"/>
                    <a:pt x="531" y="13"/>
                  </a:cubicBezTo>
                  <a:cubicBezTo>
                    <a:pt x="518" y="16"/>
                    <a:pt x="510" y="35"/>
                    <a:pt x="515" y="55"/>
                  </a:cubicBezTo>
                  <a:cubicBezTo>
                    <a:pt x="515" y="59"/>
                    <a:pt x="515" y="59"/>
                    <a:pt x="515" y="59"/>
                  </a:cubicBezTo>
                  <a:cubicBezTo>
                    <a:pt x="261" y="216"/>
                    <a:pt x="261" y="216"/>
                    <a:pt x="261" y="216"/>
                  </a:cubicBezTo>
                  <a:cubicBezTo>
                    <a:pt x="238" y="221"/>
                    <a:pt x="238" y="221"/>
                    <a:pt x="238" y="221"/>
                  </a:cubicBezTo>
                  <a:cubicBezTo>
                    <a:pt x="232" y="206"/>
                    <a:pt x="223" y="197"/>
                    <a:pt x="204" y="201"/>
                  </a:cubicBezTo>
                  <a:cubicBezTo>
                    <a:pt x="70" y="230"/>
                    <a:pt x="70" y="230"/>
                    <a:pt x="70" y="230"/>
                  </a:cubicBezTo>
                  <a:cubicBezTo>
                    <a:pt x="46" y="235"/>
                    <a:pt x="30" y="255"/>
                    <a:pt x="30" y="277"/>
                  </a:cubicBezTo>
                  <a:cubicBezTo>
                    <a:pt x="29" y="277"/>
                    <a:pt x="29" y="277"/>
                    <a:pt x="29" y="277"/>
                  </a:cubicBezTo>
                  <a:cubicBezTo>
                    <a:pt x="24" y="278"/>
                    <a:pt x="20" y="280"/>
                    <a:pt x="16" y="283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15" y="284"/>
                    <a:pt x="14" y="285"/>
                    <a:pt x="13" y="286"/>
                  </a:cubicBezTo>
                  <a:cubicBezTo>
                    <a:pt x="8" y="289"/>
                    <a:pt x="8" y="289"/>
                    <a:pt x="8" y="289"/>
                  </a:cubicBezTo>
                  <a:cubicBezTo>
                    <a:pt x="9" y="290"/>
                    <a:pt x="9" y="290"/>
                    <a:pt x="9" y="290"/>
                  </a:cubicBezTo>
                  <a:cubicBezTo>
                    <a:pt x="3" y="297"/>
                    <a:pt x="0" y="307"/>
                    <a:pt x="2" y="316"/>
                  </a:cubicBezTo>
                  <a:cubicBezTo>
                    <a:pt x="21" y="404"/>
                    <a:pt x="21" y="404"/>
                    <a:pt x="21" y="404"/>
                  </a:cubicBezTo>
                  <a:cubicBezTo>
                    <a:pt x="23" y="414"/>
                    <a:pt x="30" y="422"/>
                    <a:pt x="38" y="426"/>
                  </a:cubicBezTo>
                  <a:cubicBezTo>
                    <a:pt x="38" y="426"/>
                    <a:pt x="38" y="426"/>
                    <a:pt x="38" y="426"/>
                  </a:cubicBezTo>
                  <a:cubicBezTo>
                    <a:pt x="40" y="427"/>
                    <a:pt x="40" y="427"/>
                    <a:pt x="40" y="427"/>
                  </a:cubicBezTo>
                  <a:cubicBezTo>
                    <a:pt x="47" y="430"/>
                    <a:pt x="54" y="431"/>
                    <a:pt x="61" y="429"/>
                  </a:cubicBezTo>
                  <a:cubicBezTo>
                    <a:pt x="63" y="435"/>
                    <a:pt x="63" y="435"/>
                    <a:pt x="63" y="435"/>
                  </a:cubicBezTo>
                  <a:cubicBezTo>
                    <a:pt x="66" y="450"/>
                    <a:pt x="90" y="457"/>
                    <a:pt x="117" y="451"/>
                  </a:cubicBezTo>
                  <a:cubicBezTo>
                    <a:pt x="121" y="450"/>
                    <a:pt x="121" y="450"/>
                    <a:pt x="121" y="450"/>
                  </a:cubicBezTo>
                  <a:cubicBezTo>
                    <a:pt x="121" y="451"/>
                    <a:pt x="121" y="451"/>
                    <a:pt x="122" y="452"/>
                  </a:cubicBezTo>
                  <a:cubicBezTo>
                    <a:pt x="154" y="601"/>
                    <a:pt x="154" y="601"/>
                    <a:pt x="154" y="601"/>
                  </a:cubicBezTo>
                  <a:cubicBezTo>
                    <a:pt x="160" y="631"/>
                    <a:pt x="175" y="653"/>
                    <a:pt x="187" y="650"/>
                  </a:cubicBezTo>
                  <a:cubicBezTo>
                    <a:pt x="247" y="637"/>
                    <a:pt x="247" y="637"/>
                    <a:pt x="247" y="637"/>
                  </a:cubicBezTo>
                  <a:cubicBezTo>
                    <a:pt x="254" y="636"/>
                    <a:pt x="247" y="611"/>
                    <a:pt x="238" y="585"/>
                  </a:cubicBezTo>
                  <a:cubicBezTo>
                    <a:pt x="229" y="556"/>
                    <a:pt x="223" y="510"/>
                    <a:pt x="223" y="481"/>
                  </a:cubicBezTo>
                  <a:cubicBezTo>
                    <a:pt x="224" y="464"/>
                    <a:pt x="224" y="443"/>
                    <a:pt x="222" y="428"/>
                  </a:cubicBezTo>
                  <a:cubicBezTo>
                    <a:pt x="252" y="422"/>
                    <a:pt x="252" y="422"/>
                    <a:pt x="252" y="422"/>
                  </a:cubicBezTo>
                  <a:cubicBezTo>
                    <a:pt x="276" y="417"/>
                    <a:pt x="278" y="406"/>
                    <a:pt x="276" y="393"/>
                  </a:cubicBezTo>
                  <a:cubicBezTo>
                    <a:pt x="298" y="388"/>
                    <a:pt x="298" y="388"/>
                    <a:pt x="298" y="388"/>
                  </a:cubicBezTo>
                  <a:cubicBezTo>
                    <a:pt x="595" y="427"/>
                    <a:pt x="595" y="427"/>
                    <a:pt x="595" y="427"/>
                  </a:cubicBezTo>
                  <a:cubicBezTo>
                    <a:pt x="600" y="447"/>
                    <a:pt x="600" y="447"/>
                    <a:pt x="600" y="447"/>
                  </a:cubicBezTo>
                  <a:cubicBezTo>
                    <a:pt x="602" y="457"/>
                    <a:pt x="613" y="463"/>
                    <a:pt x="626" y="462"/>
                  </a:cubicBezTo>
                  <a:cubicBezTo>
                    <a:pt x="627" y="462"/>
                    <a:pt x="628" y="462"/>
                    <a:pt x="629" y="461"/>
                  </a:cubicBezTo>
                  <a:cubicBezTo>
                    <a:pt x="674" y="451"/>
                    <a:pt x="674" y="451"/>
                    <a:pt x="674" y="451"/>
                  </a:cubicBezTo>
                  <a:cubicBezTo>
                    <a:pt x="675" y="451"/>
                    <a:pt x="676" y="451"/>
                    <a:pt x="677" y="451"/>
                  </a:cubicBezTo>
                  <a:cubicBezTo>
                    <a:pt x="689" y="447"/>
                    <a:pt x="697" y="436"/>
                    <a:pt x="695" y="426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xmlns="" id="{D0ABBB01-85CB-41F7-90B3-E87C9DFA6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459" y="1817859"/>
              <a:ext cx="752040" cy="583458"/>
            </a:xfrm>
            <a:custGeom>
              <a:avLst/>
              <a:gdLst>
                <a:gd name="T0" fmla="*/ 486 w 490"/>
                <a:gd name="T1" fmla="*/ 334 h 378"/>
                <a:gd name="T2" fmla="*/ 457 w 490"/>
                <a:gd name="T3" fmla="*/ 378 h 378"/>
                <a:gd name="T4" fmla="*/ 150 w 490"/>
                <a:gd name="T5" fmla="*/ 339 h 378"/>
                <a:gd name="T6" fmla="*/ 70 w 490"/>
                <a:gd name="T7" fmla="*/ 356 h 378"/>
                <a:gd name="T8" fmla="*/ 26 w 490"/>
                <a:gd name="T9" fmla="*/ 327 h 378"/>
                <a:gd name="T10" fmla="*/ 4 w 490"/>
                <a:gd name="T11" fmla="*/ 229 h 378"/>
                <a:gd name="T12" fmla="*/ 33 w 490"/>
                <a:gd name="T13" fmla="*/ 184 h 378"/>
                <a:gd name="T14" fmla="*/ 113 w 490"/>
                <a:gd name="T15" fmla="*/ 167 h 378"/>
                <a:gd name="T16" fmla="*/ 376 w 490"/>
                <a:gd name="T17" fmla="*/ 4 h 378"/>
                <a:gd name="T18" fmla="*/ 421 w 490"/>
                <a:gd name="T19" fmla="*/ 33 h 378"/>
                <a:gd name="T20" fmla="*/ 486 w 490"/>
                <a:gd name="T21" fmla="*/ 334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0" h="378">
                  <a:moveTo>
                    <a:pt x="486" y="334"/>
                  </a:moveTo>
                  <a:cubicBezTo>
                    <a:pt x="490" y="354"/>
                    <a:pt x="477" y="374"/>
                    <a:pt x="457" y="378"/>
                  </a:cubicBezTo>
                  <a:cubicBezTo>
                    <a:pt x="150" y="339"/>
                    <a:pt x="150" y="339"/>
                    <a:pt x="150" y="339"/>
                  </a:cubicBezTo>
                  <a:cubicBezTo>
                    <a:pt x="70" y="356"/>
                    <a:pt x="70" y="356"/>
                    <a:pt x="70" y="356"/>
                  </a:cubicBezTo>
                  <a:cubicBezTo>
                    <a:pt x="50" y="361"/>
                    <a:pt x="30" y="348"/>
                    <a:pt x="26" y="327"/>
                  </a:cubicBezTo>
                  <a:cubicBezTo>
                    <a:pt x="4" y="229"/>
                    <a:pt x="4" y="229"/>
                    <a:pt x="4" y="229"/>
                  </a:cubicBezTo>
                  <a:cubicBezTo>
                    <a:pt x="0" y="209"/>
                    <a:pt x="13" y="189"/>
                    <a:pt x="33" y="184"/>
                  </a:cubicBezTo>
                  <a:cubicBezTo>
                    <a:pt x="113" y="167"/>
                    <a:pt x="113" y="167"/>
                    <a:pt x="113" y="167"/>
                  </a:cubicBezTo>
                  <a:cubicBezTo>
                    <a:pt x="376" y="4"/>
                    <a:pt x="376" y="4"/>
                    <a:pt x="376" y="4"/>
                  </a:cubicBezTo>
                  <a:cubicBezTo>
                    <a:pt x="396" y="0"/>
                    <a:pt x="416" y="13"/>
                    <a:pt x="421" y="33"/>
                  </a:cubicBezTo>
                  <a:lnTo>
                    <a:pt x="486" y="33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xmlns="" id="{59BD49AC-2609-4934-A6C7-3ADD2410E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604" y="1883840"/>
              <a:ext cx="691952" cy="401539"/>
            </a:xfrm>
            <a:custGeom>
              <a:avLst/>
              <a:gdLst>
                <a:gd name="T0" fmla="*/ 421 w 450"/>
                <a:gd name="T1" fmla="*/ 33 h 260"/>
                <a:gd name="T2" fmla="*/ 376 w 450"/>
                <a:gd name="T3" fmla="*/ 4 h 260"/>
                <a:gd name="T4" fmla="*/ 113 w 450"/>
                <a:gd name="T5" fmla="*/ 167 h 260"/>
                <a:gd name="T6" fmla="*/ 33 w 450"/>
                <a:gd name="T7" fmla="*/ 184 h 260"/>
                <a:gd name="T8" fmla="*/ 5 w 450"/>
                <a:gd name="T9" fmla="*/ 229 h 260"/>
                <a:gd name="T10" fmla="*/ 11 w 450"/>
                <a:gd name="T11" fmla="*/ 260 h 260"/>
                <a:gd name="T12" fmla="*/ 450 w 450"/>
                <a:gd name="T13" fmla="*/ 165 h 260"/>
                <a:gd name="T14" fmla="*/ 421 w 450"/>
                <a:gd name="T15" fmla="*/ 3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0" h="260">
                  <a:moveTo>
                    <a:pt x="421" y="33"/>
                  </a:moveTo>
                  <a:cubicBezTo>
                    <a:pt x="417" y="13"/>
                    <a:pt x="396" y="0"/>
                    <a:pt x="376" y="4"/>
                  </a:cubicBezTo>
                  <a:cubicBezTo>
                    <a:pt x="113" y="167"/>
                    <a:pt x="113" y="167"/>
                    <a:pt x="113" y="167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13" y="189"/>
                    <a:pt x="0" y="209"/>
                    <a:pt x="5" y="229"/>
                  </a:cubicBezTo>
                  <a:cubicBezTo>
                    <a:pt x="11" y="260"/>
                    <a:pt x="11" y="260"/>
                    <a:pt x="11" y="260"/>
                  </a:cubicBezTo>
                  <a:cubicBezTo>
                    <a:pt x="450" y="165"/>
                    <a:pt x="450" y="165"/>
                    <a:pt x="450" y="165"/>
                  </a:cubicBezTo>
                  <a:lnTo>
                    <a:pt x="421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xmlns="" id="{9983A7DE-2AA3-4A89-B21B-301D5C9C0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496" y="2132681"/>
              <a:ext cx="267580" cy="278061"/>
            </a:xfrm>
            <a:custGeom>
              <a:avLst/>
              <a:gdLst>
                <a:gd name="T0" fmla="*/ 169 w 174"/>
                <a:gd name="T1" fmla="*/ 119 h 180"/>
                <a:gd name="T2" fmla="*/ 156 w 174"/>
                <a:gd name="T3" fmla="*/ 156 h 180"/>
                <a:gd name="T4" fmla="*/ 64 w 174"/>
                <a:gd name="T5" fmla="*/ 176 h 180"/>
                <a:gd name="T6" fmla="*/ 23 w 174"/>
                <a:gd name="T7" fmla="*/ 151 h 180"/>
                <a:gd name="T8" fmla="*/ 4 w 174"/>
                <a:gd name="T9" fmla="*/ 63 h 180"/>
                <a:gd name="T10" fmla="*/ 31 w 174"/>
                <a:gd name="T11" fmla="*/ 24 h 180"/>
                <a:gd name="T12" fmla="*/ 123 w 174"/>
                <a:gd name="T13" fmla="*/ 4 h 180"/>
                <a:gd name="T14" fmla="*/ 150 w 174"/>
                <a:gd name="T15" fmla="*/ 31 h 180"/>
                <a:gd name="T16" fmla="*/ 169 w 174"/>
                <a:gd name="T17" fmla="*/ 1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80">
                  <a:moveTo>
                    <a:pt x="169" y="119"/>
                  </a:moveTo>
                  <a:cubicBezTo>
                    <a:pt x="173" y="137"/>
                    <a:pt x="174" y="152"/>
                    <a:pt x="156" y="156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45" y="180"/>
                    <a:pt x="27" y="169"/>
                    <a:pt x="23" y="151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45"/>
                    <a:pt x="12" y="28"/>
                    <a:pt x="31" y="2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41" y="0"/>
                    <a:pt x="146" y="14"/>
                    <a:pt x="150" y="31"/>
                  </a:cubicBezTo>
                  <a:lnTo>
                    <a:pt x="169" y="1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xmlns="" id="{FB8ECAC0-54D6-497B-A9D7-89F03593C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760" y="2357958"/>
              <a:ext cx="213125" cy="391171"/>
            </a:xfrm>
            <a:custGeom>
              <a:avLst/>
              <a:gdLst>
                <a:gd name="T0" fmla="*/ 101 w 139"/>
                <a:gd name="T1" fmla="*/ 9 h 253"/>
                <a:gd name="T2" fmla="*/ 108 w 139"/>
                <a:gd name="T3" fmla="*/ 82 h 253"/>
                <a:gd name="T4" fmla="*/ 123 w 139"/>
                <a:gd name="T5" fmla="*/ 186 h 253"/>
                <a:gd name="T6" fmla="*/ 132 w 139"/>
                <a:gd name="T7" fmla="*/ 238 h 253"/>
                <a:gd name="T8" fmla="*/ 72 w 139"/>
                <a:gd name="T9" fmla="*/ 251 h 253"/>
                <a:gd name="T10" fmla="*/ 39 w 139"/>
                <a:gd name="T11" fmla="*/ 201 h 253"/>
                <a:gd name="T12" fmla="*/ 6 w 139"/>
                <a:gd name="T13" fmla="*/ 53 h 253"/>
                <a:gd name="T14" fmla="*/ 21 w 139"/>
                <a:gd name="T15" fmla="*/ 15 h 253"/>
                <a:gd name="T16" fmla="*/ 81 w 139"/>
                <a:gd name="T17" fmla="*/ 2 h 253"/>
                <a:gd name="T18" fmla="*/ 101 w 139"/>
                <a:gd name="T19" fmla="*/ 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253">
                  <a:moveTo>
                    <a:pt x="101" y="9"/>
                  </a:moveTo>
                  <a:cubicBezTo>
                    <a:pt x="109" y="19"/>
                    <a:pt x="109" y="53"/>
                    <a:pt x="108" y="82"/>
                  </a:cubicBezTo>
                  <a:cubicBezTo>
                    <a:pt x="108" y="110"/>
                    <a:pt x="114" y="157"/>
                    <a:pt x="123" y="186"/>
                  </a:cubicBezTo>
                  <a:cubicBezTo>
                    <a:pt x="132" y="212"/>
                    <a:pt x="139" y="236"/>
                    <a:pt x="132" y="238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60" y="253"/>
                    <a:pt x="45" y="231"/>
                    <a:pt x="39" y="201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0" y="23"/>
                    <a:pt x="9" y="18"/>
                    <a:pt x="21" y="15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8" y="0"/>
                    <a:pt x="96" y="0"/>
                    <a:pt x="101" y="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xmlns="" id="{9D603308-6979-4B6A-B5F0-29B80C647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403" y="2486149"/>
              <a:ext cx="67599" cy="31105"/>
            </a:xfrm>
            <a:custGeom>
              <a:avLst/>
              <a:gdLst>
                <a:gd name="T0" fmla="*/ 11 w 44"/>
                <a:gd name="T1" fmla="*/ 6 h 20"/>
                <a:gd name="T2" fmla="*/ 1 w 44"/>
                <a:gd name="T3" fmla="*/ 10 h 20"/>
                <a:gd name="T4" fmla="*/ 2 w 44"/>
                <a:gd name="T5" fmla="*/ 18 h 20"/>
                <a:gd name="T6" fmla="*/ 14 w 44"/>
                <a:gd name="T7" fmla="*/ 19 h 20"/>
                <a:gd name="T8" fmla="*/ 44 w 44"/>
                <a:gd name="T9" fmla="*/ 13 h 20"/>
                <a:gd name="T10" fmla="*/ 41 w 44"/>
                <a:gd name="T11" fmla="*/ 0 h 20"/>
                <a:gd name="T12" fmla="*/ 11 w 44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">
                  <a:moveTo>
                    <a:pt x="11" y="6"/>
                  </a:moveTo>
                  <a:cubicBezTo>
                    <a:pt x="5" y="7"/>
                    <a:pt x="0" y="9"/>
                    <a:pt x="1" y="10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20"/>
                    <a:pt x="8" y="20"/>
                    <a:pt x="14" y="19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11" y="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xmlns="" id="{CDF66A14-FD04-4835-B8F3-0C628295D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059" y="2620938"/>
              <a:ext cx="67599" cy="31105"/>
            </a:xfrm>
            <a:custGeom>
              <a:avLst/>
              <a:gdLst>
                <a:gd name="T0" fmla="*/ 11 w 44"/>
                <a:gd name="T1" fmla="*/ 6 h 20"/>
                <a:gd name="T2" fmla="*/ 1 w 44"/>
                <a:gd name="T3" fmla="*/ 10 h 20"/>
                <a:gd name="T4" fmla="*/ 2 w 44"/>
                <a:gd name="T5" fmla="*/ 19 h 20"/>
                <a:gd name="T6" fmla="*/ 14 w 44"/>
                <a:gd name="T7" fmla="*/ 19 h 20"/>
                <a:gd name="T8" fmla="*/ 44 w 44"/>
                <a:gd name="T9" fmla="*/ 13 h 20"/>
                <a:gd name="T10" fmla="*/ 41 w 44"/>
                <a:gd name="T11" fmla="*/ 0 h 20"/>
                <a:gd name="T12" fmla="*/ 11 w 44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0">
                  <a:moveTo>
                    <a:pt x="11" y="6"/>
                  </a:moveTo>
                  <a:cubicBezTo>
                    <a:pt x="5" y="8"/>
                    <a:pt x="0" y="9"/>
                    <a:pt x="1" y="1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3" y="20"/>
                    <a:pt x="8" y="20"/>
                    <a:pt x="14" y="19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11" y="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xmlns="" id="{2FDC79BC-FEB7-4D46-9EFE-392A99FE0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953" y="2553072"/>
              <a:ext cx="84499" cy="35818"/>
            </a:xfrm>
            <a:custGeom>
              <a:avLst/>
              <a:gdLst>
                <a:gd name="T0" fmla="*/ 14 w 55"/>
                <a:gd name="T1" fmla="*/ 9 h 23"/>
                <a:gd name="T2" fmla="*/ 1 w 55"/>
                <a:gd name="T3" fmla="*/ 14 h 23"/>
                <a:gd name="T4" fmla="*/ 2 w 55"/>
                <a:gd name="T5" fmla="*/ 22 h 23"/>
                <a:gd name="T6" fmla="*/ 17 w 55"/>
                <a:gd name="T7" fmla="*/ 22 h 23"/>
                <a:gd name="T8" fmla="*/ 55 w 55"/>
                <a:gd name="T9" fmla="*/ 13 h 23"/>
                <a:gd name="T10" fmla="*/ 52 w 55"/>
                <a:gd name="T11" fmla="*/ 0 h 23"/>
                <a:gd name="T12" fmla="*/ 14 w 55"/>
                <a:gd name="T1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3">
                  <a:moveTo>
                    <a:pt x="14" y="9"/>
                  </a:moveTo>
                  <a:cubicBezTo>
                    <a:pt x="6" y="10"/>
                    <a:pt x="0" y="12"/>
                    <a:pt x="1" y="14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" y="23"/>
                    <a:pt x="9" y="23"/>
                    <a:pt x="17" y="22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14" y="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xmlns="" id="{411DB138-B355-497A-BBF2-C2EB28D50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806" y="2043136"/>
              <a:ext cx="388695" cy="403424"/>
            </a:xfrm>
            <a:custGeom>
              <a:avLst/>
              <a:gdLst>
                <a:gd name="T0" fmla="*/ 246 w 253"/>
                <a:gd name="T1" fmla="*/ 173 h 261"/>
                <a:gd name="T2" fmla="*/ 226 w 253"/>
                <a:gd name="T3" fmla="*/ 227 h 261"/>
                <a:gd name="T4" fmla="*/ 92 w 253"/>
                <a:gd name="T5" fmla="*/ 256 h 261"/>
                <a:gd name="T6" fmla="*/ 33 w 253"/>
                <a:gd name="T7" fmla="*/ 220 h 261"/>
                <a:gd name="T8" fmla="*/ 6 w 253"/>
                <a:gd name="T9" fmla="*/ 92 h 261"/>
                <a:gd name="T10" fmla="*/ 44 w 253"/>
                <a:gd name="T11" fmla="*/ 34 h 261"/>
                <a:gd name="T12" fmla="*/ 179 w 253"/>
                <a:gd name="T13" fmla="*/ 5 h 261"/>
                <a:gd name="T14" fmla="*/ 218 w 253"/>
                <a:gd name="T15" fmla="*/ 46 h 261"/>
                <a:gd name="T16" fmla="*/ 246 w 253"/>
                <a:gd name="T17" fmla="*/ 17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261">
                  <a:moveTo>
                    <a:pt x="246" y="173"/>
                  </a:moveTo>
                  <a:cubicBezTo>
                    <a:pt x="252" y="199"/>
                    <a:pt x="253" y="221"/>
                    <a:pt x="226" y="227"/>
                  </a:cubicBezTo>
                  <a:cubicBezTo>
                    <a:pt x="92" y="256"/>
                    <a:pt x="92" y="256"/>
                    <a:pt x="92" y="256"/>
                  </a:cubicBezTo>
                  <a:cubicBezTo>
                    <a:pt x="65" y="261"/>
                    <a:pt x="39" y="245"/>
                    <a:pt x="33" y="22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0" y="66"/>
                    <a:pt x="17" y="40"/>
                    <a:pt x="44" y="34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206" y="0"/>
                    <a:pt x="213" y="20"/>
                    <a:pt x="218" y="46"/>
                  </a:cubicBezTo>
                  <a:lnTo>
                    <a:pt x="246" y="1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xmlns="" id="{1266F077-768A-4FFA-97C5-F877987D8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973" y="2188294"/>
              <a:ext cx="362406" cy="258267"/>
            </a:xfrm>
            <a:custGeom>
              <a:avLst/>
              <a:gdLst>
                <a:gd name="T0" fmla="*/ 232 w 236"/>
                <a:gd name="T1" fmla="*/ 99 h 167"/>
                <a:gd name="T2" fmla="*/ 208 w 236"/>
                <a:gd name="T3" fmla="*/ 133 h 167"/>
                <a:gd name="T4" fmla="*/ 74 w 236"/>
                <a:gd name="T5" fmla="*/ 162 h 167"/>
                <a:gd name="T6" fmla="*/ 20 w 236"/>
                <a:gd name="T7" fmla="*/ 145 h 167"/>
                <a:gd name="T8" fmla="*/ 4 w 236"/>
                <a:gd name="T9" fmla="*/ 72 h 167"/>
                <a:gd name="T10" fmla="*/ 47 w 236"/>
                <a:gd name="T11" fmla="*/ 35 h 167"/>
                <a:gd name="T12" fmla="*/ 181 w 236"/>
                <a:gd name="T13" fmla="*/ 6 h 167"/>
                <a:gd name="T14" fmla="*/ 217 w 236"/>
                <a:gd name="T15" fmla="*/ 26 h 167"/>
                <a:gd name="T16" fmla="*/ 232 w 236"/>
                <a:gd name="T17" fmla="*/ 9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67">
                  <a:moveTo>
                    <a:pt x="232" y="99"/>
                  </a:moveTo>
                  <a:cubicBezTo>
                    <a:pt x="236" y="114"/>
                    <a:pt x="235" y="127"/>
                    <a:pt x="208" y="133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47" y="167"/>
                    <a:pt x="23" y="160"/>
                    <a:pt x="20" y="145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0" y="57"/>
                    <a:pt x="20" y="41"/>
                    <a:pt x="47" y="35"/>
                  </a:cubicBezTo>
                  <a:cubicBezTo>
                    <a:pt x="181" y="6"/>
                    <a:pt x="181" y="6"/>
                    <a:pt x="181" y="6"/>
                  </a:cubicBezTo>
                  <a:cubicBezTo>
                    <a:pt x="208" y="0"/>
                    <a:pt x="213" y="11"/>
                    <a:pt x="217" y="26"/>
                  </a:cubicBezTo>
                  <a:lnTo>
                    <a:pt x="232" y="9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xmlns="" id="{7975A209-D1E3-4CA5-8BBC-F3ADCA4E0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274" y="1742453"/>
              <a:ext cx="284480" cy="716361"/>
            </a:xfrm>
            <a:custGeom>
              <a:avLst/>
              <a:gdLst>
                <a:gd name="T0" fmla="*/ 181 w 185"/>
                <a:gd name="T1" fmla="*/ 409 h 464"/>
                <a:gd name="T2" fmla="*/ 164 w 185"/>
                <a:gd name="T3" fmla="*/ 451 h 464"/>
                <a:gd name="T4" fmla="*/ 118 w 185"/>
                <a:gd name="T5" fmla="*/ 461 h 464"/>
                <a:gd name="T6" fmla="*/ 86 w 185"/>
                <a:gd name="T7" fmla="*/ 429 h 464"/>
                <a:gd name="T8" fmla="*/ 5 w 185"/>
                <a:gd name="T9" fmla="*/ 55 h 464"/>
                <a:gd name="T10" fmla="*/ 21 w 185"/>
                <a:gd name="T11" fmla="*/ 13 h 464"/>
                <a:gd name="T12" fmla="*/ 67 w 185"/>
                <a:gd name="T13" fmla="*/ 3 h 464"/>
                <a:gd name="T14" fmla="*/ 100 w 185"/>
                <a:gd name="T15" fmla="*/ 34 h 464"/>
                <a:gd name="T16" fmla="*/ 181 w 185"/>
                <a:gd name="T17" fmla="*/ 409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464">
                  <a:moveTo>
                    <a:pt x="181" y="409"/>
                  </a:moveTo>
                  <a:cubicBezTo>
                    <a:pt x="185" y="429"/>
                    <a:pt x="178" y="448"/>
                    <a:pt x="164" y="451"/>
                  </a:cubicBezTo>
                  <a:cubicBezTo>
                    <a:pt x="118" y="461"/>
                    <a:pt x="118" y="461"/>
                    <a:pt x="118" y="461"/>
                  </a:cubicBezTo>
                  <a:cubicBezTo>
                    <a:pt x="105" y="464"/>
                    <a:pt x="90" y="450"/>
                    <a:pt x="86" y="429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35"/>
                    <a:pt x="8" y="16"/>
                    <a:pt x="21" y="1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81" y="0"/>
                    <a:pt x="95" y="14"/>
                    <a:pt x="100" y="34"/>
                  </a:cubicBezTo>
                  <a:lnTo>
                    <a:pt x="181" y="4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78" name="Freeform 76">
              <a:extLst>
                <a:ext uri="{FF2B5EF4-FFF2-40B4-BE49-F238E27FC236}">
                  <a16:creationId xmlns:a16="http://schemas.microsoft.com/office/drawing/2014/main" xmlns="" id="{6C377B5A-CB6B-42BA-9532-7D86DF0E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996" y="2060103"/>
              <a:ext cx="221575" cy="398712"/>
            </a:xfrm>
            <a:custGeom>
              <a:avLst/>
              <a:gdLst>
                <a:gd name="T0" fmla="*/ 142 w 144"/>
                <a:gd name="T1" fmla="*/ 220 h 258"/>
                <a:gd name="T2" fmla="*/ 121 w 144"/>
                <a:gd name="T3" fmla="*/ 245 h 258"/>
                <a:gd name="T4" fmla="*/ 75 w 144"/>
                <a:gd name="T5" fmla="*/ 255 h 258"/>
                <a:gd name="T6" fmla="*/ 46 w 144"/>
                <a:gd name="T7" fmla="*/ 240 h 258"/>
                <a:gd name="T8" fmla="*/ 2 w 144"/>
                <a:gd name="T9" fmla="*/ 38 h 258"/>
                <a:gd name="T10" fmla="*/ 23 w 144"/>
                <a:gd name="T11" fmla="*/ 12 h 258"/>
                <a:gd name="T12" fmla="*/ 69 w 144"/>
                <a:gd name="T13" fmla="*/ 3 h 258"/>
                <a:gd name="T14" fmla="*/ 98 w 144"/>
                <a:gd name="T15" fmla="*/ 17 h 258"/>
                <a:gd name="T16" fmla="*/ 142 w 144"/>
                <a:gd name="T17" fmla="*/ 22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58">
                  <a:moveTo>
                    <a:pt x="142" y="220"/>
                  </a:moveTo>
                  <a:cubicBezTo>
                    <a:pt x="144" y="231"/>
                    <a:pt x="135" y="242"/>
                    <a:pt x="121" y="245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2" y="258"/>
                    <a:pt x="49" y="251"/>
                    <a:pt x="46" y="2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27"/>
                    <a:pt x="9" y="15"/>
                    <a:pt x="23" y="1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82" y="0"/>
                    <a:pt x="95" y="6"/>
                    <a:pt x="98" y="17"/>
                  </a:cubicBezTo>
                  <a:lnTo>
                    <a:pt x="142" y="2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</p:grpSp>
      <p:grpSp>
        <p:nvGrpSpPr>
          <p:cNvPr id="79" name="Group 1059">
            <a:extLst>
              <a:ext uri="{FF2B5EF4-FFF2-40B4-BE49-F238E27FC236}">
                <a16:creationId xmlns:a16="http://schemas.microsoft.com/office/drawing/2014/main" xmlns="" id="{C89385ED-6D38-4382-9A02-79D88DF9E9DB}"/>
              </a:ext>
            </a:extLst>
          </p:cNvPr>
          <p:cNvGrpSpPr/>
          <p:nvPr/>
        </p:nvGrpSpPr>
        <p:grpSpPr>
          <a:xfrm>
            <a:off x="1865658" y="1345514"/>
            <a:ext cx="814959" cy="555496"/>
            <a:chOff x="8253413" y="-14287"/>
            <a:chExt cx="828675" cy="785813"/>
          </a:xfrm>
        </p:grpSpPr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xmlns="" id="{ECE25524-92B2-4E78-93CA-9FC69A9C3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3413" y="120650"/>
              <a:ext cx="452438" cy="263525"/>
            </a:xfrm>
            <a:custGeom>
              <a:avLst/>
              <a:gdLst>
                <a:gd name="T0" fmla="*/ 9 w 285"/>
                <a:gd name="T1" fmla="*/ 166 h 166"/>
                <a:gd name="T2" fmla="*/ 0 w 285"/>
                <a:gd name="T3" fmla="*/ 149 h 166"/>
                <a:gd name="T4" fmla="*/ 277 w 285"/>
                <a:gd name="T5" fmla="*/ 0 h 166"/>
                <a:gd name="T6" fmla="*/ 285 w 285"/>
                <a:gd name="T7" fmla="*/ 16 h 166"/>
                <a:gd name="T8" fmla="*/ 9 w 285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66">
                  <a:moveTo>
                    <a:pt x="9" y="166"/>
                  </a:moveTo>
                  <a:lnTo>
                    <a:pt x="0" y="149"/>
                  </a:lnTo>
                  <a:lnTo>
                    <a:pt x="277" y="0"/>
                  </a:lnTo>
                  <a:lnTo>
                    <a:pt x="285" y="16"/>
                  </a:lnTo>
                  <a:lnTo>
                    <a:pt x="9" y="1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xmlns="" id="{465F4CA8-3917-4370-BEFD-4285F6E3F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6763" y="-14287"/>
              <a:ext cx="454025" cy="265113"/>
            </a:xfrm>
            <a:custGeom>
              <a:avLst/>
              <a:gdLst>
                <a:gd name="T0" fmla="*/ 10 w 286"/>
                <a:gd name="T1" fmla="*/ 167 h 167"/>
                <a:gd name="T2" fmla="*/ 0 w 286"/>
                <a:gd name="T3" fmla="*/ 151 h 167"/>
                <a:gd name="T4" fmla="*/ 276 w 286"/>
                <a:gd name="T5" fmla="*/ 0 h 167"/>
                <a:gd name="T6" fmla="*/ 286 w 286"/>
                <a:gd name="T7" fmla="*/ 16 h 167"/>
                <a:gd name="T8" fmla="*/ 10 w 286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167">
                  <a:moveTo>
                    <a:pt x="10" y="167"/>
                  </a:moveTo>
                  <a:lnTo>
                    <a:pt x="0" y="151"/>
                  </a:lnTo>
                  <a:lnTo>
                    <a:pt x="276" y="0"/>
                  </a:lnTo>
                  <a:lnTo>
                    <a:pt x="286" y="16"/>
                  </a:lnTo>
                  <a:lnTo>
                    <a:pt x="10" y="1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xmlns="" id="{A75E1F06-BF6E-45C4-B476-C7779F0C7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719138"/>
              <a:ext cx="498475" cy="52388"/>
            </a:xfrm>
            <a:custGeom>
              <a:avLst/>
              <a:gdLst>
                <a:gd name="T0" fmla="*/ 0 w 314"/>
                <a:gd name="T1" fmla="*/ 18 h 33"/>
                <a:gd name="T2" fmla="*/ 0 w 314"/>
                <a:gd name="T3" fmla="*/ 0 h 33"/>
                <a:gd name="T4" fmla="*/ 314 w 314"/>
                <a:gd name="T5" fmla="*/ 13 h 33"/>
                <a:gd name="T6" fmla="*/ 314 w 314"/>
                <a:gd name="T7" fmla="*/ 33 h 33"/>
                <a:gd name="T8" fmla="*/ 0 w 314"/>
                <a:gd name="T9" fmla="*/ 1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3">
                  <a:moveTo>
                    <a:pt x="0" y="18"/>
                  </a:moveTo>
                  <a:lnTo>
                    <a:pt x="0" y="0"/>
                  </a:lnTo>
                  <a:lnTo>
                    <a:pt x="314" y="13"/>
                  </a:lnTo>
                  <a:lnTo>
                    <a:pt x="314" y="33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xmlns="" id="{08B44D52-EB2D-43B0-A809-7F68185BE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0913" y="677863"/>
              <a:ext cx="498475" cy="52388"/>
            </a:xfrm>
            <a:custGeom>
              <a:avLst/>
              <a:gdLst>
                <a:gd name="T0" fmla="*/ 0 w 314"/>
                <a:gd name="T1" fmla="*/ 18 h 33"/>
                <a:gd name="T2" fmla="*/ 0 w 314"/>
                <a:gd name="T3" fmla="*/ 0 h 33"/>
                <a:gd name="T4" fmla="*/ 314 w 314"/>
                <a:gd name="T5" fmla="*/ 13 h 33"/>
                <a:gd name="T6" fmla="*/ 314 w 314"/>
                <a:gd name="T7" fmla="*/ 33 h 33"/>
                <a:gd name="T8" fmla="*/ 0 w 314"/>
                <a:gd name="T9" fmla="*/ 1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3">
                  <a:moveTo>
                    <a:pt x="0" y="18"/>
                  </a:moveTo>
                  <a:lnTo>
                    <a:pt x="0" y="0"/>
                  </a:lnTo>
                  <a:lnTo>
                    <a:pt x="314" y="13"/>
                  </a:lnTo>
                  <a:lnTo>
                    <a:pt x="314" y="33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xmlns="" id="{F3F91D4A-DB80-4032-B462-10867191A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6313" y="295275"/>
              <a:ext cx="485775" cy="114300"/>
            </a:xfrm>
            <a:custGeom>
              <a:avLst/>
              <a:gdLst>
                <a:gd name="T0" fmla="*/ 4 w 306"/>
                <a:gd name="T1" fmla="*/ 72 h 72"/>
                <a:gd name="T2" fmla="*/ 0 w 306"/>
                <a:gd name="T3" fmla="*/ 54 h 72"/>
                <a:gd name="T4" fmla="*/ 303 w 306"/>
                <a:gd name="T5" fmla="*/ 0 h 72"/>
                <a:gd name="T6" fmla="*/ 306 w 306"/>
                <a:gd name="T7" fmla="*/ 18 h 72"/>
                <a:gd name="T8" fmla="*/ 4 w 30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72">
                  <a:moveTo>
                    <a:pt x="4" y="72"/>
                  </a:moveTo>
                  <a:lnTo>
                    <a:pt x="0" y="54"/>
                  </a:lnTo>
                  <a:lnTo>
                    <a:pt x="303" y="0"/>
                  </a:lnTo>
                  <a:lnTo>
                    <a:pt x="306" y="18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xmlns="" id="{4558C54C-30A3-4B11-A77B-8AD1AF6BA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430213"/>
              <a:ext cx="484188" cy="114300"/>
            </a:xfrm>
            <a:custGeom>
              <a:avLst/>
              <a:gdLst>
                <a:gd name="T0" fmla="*/ 4 w 305"/>
                <a:gd name="T1" fmla="*/ 72 h 72"/>
                <a:gd name="T2" fmla="*/ 0 w 305"/>
                <a:gd name="T3" fmla="*/ 54 h 72"/>
                <a:gd name="T4" fmla="*/ 301 w 305"/>
                <a:gd name="T5" fmla="*/ 0 h 72"/>
                <a:gd name="T6" fmla="*/ 305 w 305"/>
                <a:gd name="T7" fmla="*/ 18 h 72"/>
                <a:gd name="T8" fmla="*/ 4 w 305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72">
                  <a:moveTo>
                    <a:pt x="4" y="72"/>
                  </a:moveTo>
                  <a:lnTo>
                    <a:pt x="0" y="54"/>
                  </a:lnTo>
                  <a:lnTo>
                    <a:pt x="301" y="0"/>
                  </a:lnTo>
                  <a:lnTo>
                    <a:pt x="305" y="18"/>
                  </a:lnTo>
                  <a:lnTo>
                    <a:pt x="4" y="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xmlns="" id="{ED951AC7-DCE3-48F7-B8BC-C93E98CBA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88" y="377825"/>
              <a:ext cx="298450" cy="68263"/>
            </a:xfrm>
            <a:custGeom>
              <a:avLst/>
              <a:gdLst>
                <a:gd name="T0" fmla="*/ 186 w 188"/>
                <a:gd name="T1" fmla="*/ 43 h 43"/>
                <a:gd name="T2" fmla="*/ 0 w 188"/>
                <a:gd name="T3" fmla="*/ 18 h 43"/>
                <a:gd name="T4" fmla="*/ 3 w 188"/>
                <a:gd name="T5" fmla="*/ 0 h 43"/>
                <a:gd name="T6" fmla="*/ 188 w 188"/>
                <a:gd name="T7" fmla="*/ 25 h 43"/>
                <a:gd name="T8" fmla="*/ 186 w 18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3">
                  <a:moveTo>
                    <a:pt x="186" y="43"/>
                  </a:moveTo>
                  <a:lnTo>
                    <a:pt x="0" y="18"/>
                  </a:lnTo>
                  <a:lnTo>
                    <a:pt x="3" y="0"/>
                  </a:lnTo>
                  <a:lnTo>
                    <a:pt x="188" y="25"/>
                  </a:lnTo>
                  <a:lnTo>
                    <a:pt x="186" y="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</p:grpSp>
      <p:grpSp>
        <p:nvGrpSpPr>
          <p:cNvPr id="87" name="Group 9">
            <a:extLst>
              <a:ext uri="{FF2B5EF4-FFF2-40B4-BE49-F238E27FC236}">
                <a16:creationId xmlns:a16="http://schemas.microsoft.com/office/drawing/2014/main" xmlns="" id="{4CA7C814-5A8F-4BC4-9065-6B910375E0F1}"/>
              </a:ext>
            </a:extLst>
          </p:cNvPr>
          <p:cNvGrpSpPr/>
          <p:nvPr/>
        </p:nvGrpSpPr>
        <p:grpSpPr>
          <a:xfrm>
            <a:off x="3701212" y="1336451"/>
            <a:ext cx="863258" cy="777200"/>
            <a:chOff x="5253011" y="1733027"/>
            <a:chExt cx="719180" cy="1051920"/>
          </a:xfrm>
        </p:grpSpPr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xmlns="" id="{ADDAE1CC-703B-47B2-A2CD-9F76E9D34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383" y="2021457"/>
              <a:ext cx="52577" cy="54670"/>
            </a:xfrm>
            <a:custGeom>
              <a:avLst/>
              <a:gdLst>
                <a:gd name="T0" fmla="*/ 56 w 56"/>
                <a:gd name="T1" fmla="*/ 58 h 58"/>
                <a:gd name="T2" fmla="*/ 0 w 56"/>
                <a:gd name="T3" fmla="*/ 56 h 58"/>
                <a:gd name="T4" fmla="*/ 0 w 56"/>
                <a:gd name="T5" fmla="*/ 0 h 58"/>
                <a:gd name="T6" fmla="*/ 56 w 56"/>
                <a:gd name="T7" fmla="*/ 0 h 58"/>
                <a:gd name="T8" fmla="*/ 56 w 5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8">
                  <a:moveTo>
                    <a:pt x="56" y="58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5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xmlns="" id="{1D3AC88F-A6B9-49F6-87D2-CCD5F75CE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9979" y="2077069"/>
              <a:ext cx="87316" cy="88603"/>
            </a:xfrm>
            <a:custGeom>
              <a:avLst/>
              <a:gdLst>
                <a:gd name="T0" fmla="*/ 93 w 93"/>
                <a:gd name="T1" fmla="*/ 94 h 94"/>
                <a:gd name="T2" fmla="*/ 0 w 93"/>
                <a:gd name="T3" fmla="*/ 94 h 94"/>
                <a:gd name="T4" fmla="*/ 2 w 93"/>
                <a:gd name="T5" fmla="*/ 0 h 94"/>
                <a:gd name="T6" fmla="*/ 93 w 93"/>
                <a:gd name="T7" fmla="*/ 0 h 94"/>
                <a:gd name="T8" fmla="*/ 93 w 93"/>
                <a:gd name="T9" fmla="*/ 94 h 94"/>
                <a:gd name="T10" fmla="*/ 10 w 93"/>
                <a:gd name="T11" fmla="*/ 84 h 94"/>
                <a:gd name="T12" fmla="*/ 83 w 93"/>
                <a:gd name="T13" fmla="*/ 84 h 94"/>
                <a:gd name="T14" fmla="*/ 85 w 93"/>
                <a:gd name="T15" fmla="*/ 10 h 94"/>
                <a:gd name="T16" fmla="*/ 10 w 93"/>
                <a:gd name="T17" fmla="*/ 8 h 94"/>
                <a:gd name="T18" fmla="*/ 10 w 93"/>
                <a:gd name="T19" fmla="*/ 8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4">
                  <a:moveTo>
                    <a:pt x="93" y="94"/>
                  </a:moveTo>
                  <a:lnTo>
                    <a:pt x="0" y="94"/>
                  </a:lnTo>
                  <a:lnTo>
                    <a:pt x="2" y="0"/>
                  </a:lnTo>
                  <a:lnTo>
                    <a:pt x="93" y="0"/>
                  </a:lnTo>
                  <a:lnTo>
                    <a:pt x="93" y="94"/>
                  </a:lnTo>
                  <a:close/>
                  <a:moveTo>
                    <a:pt x="10" y="84"/>
                  </a:moveTo>
                  <a:lnTo>
                    <a:pt x="83" y="84"/>
                  </a:lnTo>
                  <a:lnTo>
                    <a:pt x="85" y="10"/>
                  </a:lnTo>
                  <a:lnTo>
                    <a:pt x="10" y="8"/>
                  </a:lnTo>
                  <a:lnTo>
                    <a:pt x="10" y="84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90" name="Freeform 86">
              <a:extLst>
                <a:ext uri="{FF2B5EF4-FFF2-40B4-BE49-F238E27FC236}">
                  <a16:creationId xmlns:a16="http://schemas.microsoft.com/office/drawing/2014/main" xmlns="" id="{AF8D481D-0A60-4DA6-B506-64EA277E73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3804" y="2342877"/>
              <a:ext cx="89194" cy="87660"/>
            </a:xfrm>
            <a:custGeom>
              <a:avLst/>
              <a:gdLst>
                <a:gd name="T0" fmla="*/ 94 w 95"/>
                <a:gd name="T1" fmla="*/ 93 h 93"/>
                <a:gd name="T2" fmla="*/ 0 w 95"/>
                <a:gd name="T3" fmla="*/ 92 h 93"/>
                <a:gd name="T4" fmla="*/ 2 w 95"/>
                <a:gd name="T5" fmla="*/ 0 h 93"/>
                <a:gd name="T6" fmla="*/ 95 w 95"/>
                <a:gd name="T7" fmla="*/ 0 h 93"/>
                <a:gd name="T8" fmla="*/ 94 w 95"/>
                <a:gd name="T9" fmla="*/ 93 h 93"/>
                <a:gd name="T10" fmla="*/ 10 w 95"/>
                <a:gd name="T11" fmla="*/ 84 h 93"/>
                <a:gd name="T12" fmla="*/ 85 w 95"/>
                <a:gd name="T13" fmla="*/ 84 h 93"/>
                <a:gd name="T14" fmla="*/ 85 w 95"/>
                <a:gd name="T15" fmla="*/ 10 h 93"/>
                <a:gd name="T16" fmla="*/ 10 w 95"/>
                <a:gd name="T17" fmla="*/ 8 h 93"/>
                <a:gd name="T18" fmla="*/ 10 w 95"/>
                <a:gd name="T19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3">
                  <a:moveTo>
                    <a:pt x="94" y="93"/>
                  </a:moveTo>
                  <a:lnTo>
                    <a:pt x="0" y="92"/>
                  </a:lnTo>
                  <a:lnTo>
                    <a:pt x="2" y="0"/>
                  </a:lnTo>
                  <a:lnTo>
                    <a:pt x="95" y="0"/>
                  </a:lnTo>
                  <a:lnTo>
                    <a:pt x="94" y="93"/>
                  </a:lnTo>
                  <a:close/>
                  <a:moveTo>
                    <a:pt x="10" y="84"/>
                  </a:moveTo>
                  <a:lnTo>
                    <a:pt x="85" y="84"/>
                  </a:lnTo>
                  <a:lnTo>
                    <a:pt x="85" y="10"/>
                  </a:lnTo>
                  <a:lnTo>
                    <a:pt x="10" y="8"/>
                  </a:lnTo>
                  <a:lnTo>
                    <a:pt x="10" y="84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xmlns="" id="{2B2734F1-F281-4E0F-9018-45C3ACC76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9192" y="1733027"/>
              <a:ext cx="79805" cy="80120"/>
            </a:xfrm>
            <a:custGeom>
              <a:avLst/>
              <a:gdLst>
                <a:gd name="T0" fmla="*/ 84 w 85"/>
                <a:gd name="T1" fmla="*/ 85 h 85"/>
                <a:gd name="T2" fmla="*/ 0 w 85"/>
                <a:gd name="T3" fmla="*/ 83 h 85"/>
                <a:gd name="T4" fmla="*/ 2 w 85"/>
                <a:gd name="T5" fmla="*/ 0 h 85"/>
                <a:gd name="T6" fmla="*/ 85 w 85"/>
                <a:gd name="T7" fmla="*/ 1 h 85"/>
                <a:gd name="T8" fmla="*/ 84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84" y="85"/>
                  </a:moveTo>
                  <a:lnTo>
                    <a:pt x="0" y="83"/>
                  </a:lnTo>
                  <a:lnTo>
                    <a:pt x="2" y="0"/>
                  </a:lnTo>
                  <a:lnTo>
                    <a:pt x="85" y="1"/>
                  </a:lnTo>
                  <a:lnTo>
                    <a:pt x="84" y="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 dirty="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92" name="Rectangle 88">
              <a:extLst>
                <a:ext uri="{FF2B5EF4-FFF2-40B4-BE49-F238E27FC236}">
                  <a16:creationId xmlns:a16="http://schemas.microsoft.com/office/drawing/2014/main" xmlns="" id="{03130CBF-B349-4709-9E44-21FF2CB18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808" y="1749994"/>
              <a:ext cx="52577" cy="5184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93" name="Rectangle 89">
              <a:extLst>
                <a:ext uri="{FF2B5EF4-FFF2-40B4-BE49-F238E27FC236}">
                  <a16:creationId xmlns:a16="http://schemas.microsoft.com/office/drawing/2014/main" xmlns="" id="{EA404C91-F048-4083-A95F-26833A1A2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5001" y="2410743"/>
              <a:ext cx="52577" cy="52784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94" name="Freeform 90">
              <a:extLst>
                <a:ext uri="{FF2B5EF4-FFF2-40B4-BE49-F238E27FC236}">
                  <a16:creationId xmlns:a16="http://schemas.microsoft.com/office/drawing/2014/main" xmlns="" id="{61D3AE8D-742B-4398-A35F-2832BF44F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6992" y="2705770"/>
              <a:ext cx="79805" cy="79177"/>
            </a:xfrm>
            <a:custGeom>
              <a:avLst/>
              <a:gdLst>
                <a:gd name="T0" fmla="*/ 84 w 85"/>
                <a:gd name="T1" fmla="*/ 84 h 84"/>
                <a:gd name="T2" fmla="*/ 0 w 85"/>
                <a:gd name="T3" fmla="*/ 84 h 84"/>
                <a:gd name="T4" fmla="*/ 2 w 85"/>
                <a:gd name="T5" fmla="*/ 0 h 84"/>
                <a:gd name="T6" fmla="*/ 85 w 85"/>
                <a:gd name="T7" fmla="*/ 0 h 84"/>
                <a:gd name="T8" fmla="*/ 84 w 85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4">
                  <a:moveTo>
                    <a:pt x="84" y="84"/>
                  </a:moveTo>
                  <a:lnTo>
                    <a:pt x="0" y="84"/>
                  </a:lnTo>
                  <a:lnTo>
                    <a:pt x="2" y="0"/>
                  </a:lnTo>
                  <a:lnTo>
                    <a:pt x="85" y="0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xmlns="" id="{3B0601A9-EE0A-4BB2-8A67-1189C5704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288" y="2557785"/>
              <a:ext cx="79805" cy="78234"/>
            </a:xfrm>
            <a:custGeom>
              <a:avLst/>
              <a:gdLst>
                <a:gd name="T0" fmla="*/ 84 w 85"/>
                <a:gd name="T1" fmla="*/ 83 h 83"/>
                <a:gd name="T2" fmla="*/ 0 w 85"/>
                <a:gd name="T3" fmla="*/ 83 h 83"/>
                <a:gd name="T4" fmla="*/ 2 w 85"/>
                <a:gd name="T5" fmla="*/ 0 h 83"/>
                <a:gd name="T6" fmla="*/ 85 w 85"/>
                <a:gd name="T7" fmla="*/ 0 h 83"/>
                <a:gd name="T8" fmla="*/ 84 w 85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3">
                  <a:moveTo>
                    <a:pt x="84" y="83"/>
                  </a:moveTo>
                  <a:lnTo>
                    <a:pt x="0" y="83"/>
                  </a:lnTo>
                  <a:lnTo>
                    <a:pt x="2" y="0"/>
                  </a:lnTo>
                  <a:lnTo>
                    <a:pt x="85" y="0"/>
                  </a:lnTo>
                  <a:lnTo>
                    <a:pt x="84" y="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xmlns="" id="{A70B3D47-1716-4362-9088-850914D6F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353" y="2293863"/>
              <a:ext cx="51638" cy="53727"/>
            </a:xfrm>
            <a:custGeom>
              <a:avLst/>
              <a:gdLst>
                <a:gd name="T0" fmla="*/ 55 w 55"/>
                <a:gd name="T1" fmla="*/ 57 h 57"/>
                <a:gd name="T2" fmla="*/ 0 w 55"/>
                <a:gd name="T3" fmla="*/ 55 h 57"/>
                <a:gd name="T4" fmla="*/ 0 w 55"/>
                <a:gd name="T5" fmla="*/ 0 h 57"/>
                <a:gd name="T6" fmla="*/ 55 w 55"/>
                <a:gd name="T7" fmla="*/ 0 h 57"/>
                <a:gd name="T8" fmla="*/ 55 w 55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55" y="57"/>
                  </a:moveTo>
                  <a:lnTo>
                    <a:pt x="0" y="55"/>
                  </a:lnTo>
                  <a:lnTo>
                    <a:pt x="0" y="0"/>
                  </a:lnTo>
                  <a:lnTo>
                    <a:pt x="55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xmlns="" id="{ECD3FAE2-FE48-47AD-913C-65BA74D450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011" y="2349475"/>
              <a:ext cx="88254" cy="87660"/>
            </a:xfrm>
            <a:custGeom>
              <a:avLst/>
              <a:gdLst>
                <a:gd name="T0" fmla="*/ 94 w 94"/>
                <a:gd name="T1" fmla="*/ 93 h 93"/>
                <a:gd name="T2" fmla="*/ 0 w 94"/>
                <a:gd name="T3" fmla="*/ 93 h 93"/>
                <a:gd name="T4" fmla="*/ 2 w 94"/>
                <a:gd name="T5" fmla="*/ 0 h 93"/>
                <a:gd name="T6" fmla="*/ 94 w 94"/>
                <a:gd name="T7" fmla="*/ 0 h 93"/>
                <a:gd name="T8" fmla="*/ 94 w 94"/>
                <a:gd name="T9" fmla="*/ 93 h 93"/>
                <a:gd name="T10" fmla="*/ 10 w 94"/>
                <a:gd name="T11" fmla="*/ 83 h 93"/>
                <a:gd name="T12" fmla="*/ 84 w 94"/>
                <a:gd name="T13" fmla="*/ 83 h 93"/>
                <a:gd name="T14" fmla="*/ 86 w 94"/>
                <a:gd name="T15" fmla="*/ 9 h 93"/>
                <a:gd name="T16" fmla="*/ 10 w 94"/>
                <a:gd name="T17" fmla="*/ 8 h 93"/>
                <a:gd name="T18" fmla="*/ 10 w 94"/>
                <a:gd name="T19" fmla="*/ 8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3">
                  <a:moveTo>
                    <a:pt x="94" y="93"/>
                  </a:moveTo>
                  <a:lnTo>
                    <a:pt x="0" y="93"/>
                  </a:lnTo>
                  <a:lnTo>
                    <a:pt x="2" y="0"/>
                  </a:lnTo>
                  <a:lnTo>
                    <a:pt x="94" y="0"/>
                  </a:lnTo>
                  <a:lnTo>
                    <a:pt x="94" y="93"/>
                  </a:lnTo>
                  <a:close/>
                  <a:moveTo>
                    <a:pt x="10" y="83"/>
                  </a:moveTo>
                  <a:lnTo>
                    <a:pt x="84" y="83"/>
                  </a:lnTo>
                  <a:lnTo>
                    <a:pt x="86" y="9"/>
                  </a:lnTo>
                  <a:lnTo>
                    <a:pt x="10" y="8"/>
                  </a:lnTo>
                  <a:lnTo>
                    <a:pt x="10" y="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xmlns="" id="{4A09C22A-09A5-4F57-805D-D868C8C2F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7774" y="2614340"/>
              <a:ext cx="89194" cy="88603"/>
            </a:xfrm>
            <a:custGeom>
              <a:avLst/>
              <a:gdLst>
                <a:gd name="T0" fmla="*/ 93 w 95"/>
                <a:gd name="T1" fmla="*/ 94 h 94"/>
                <a:gd name="T2" fmla="*/ 0 w 95"/>
                <a:gd name="T3" fmla="*/ 92 h 94"/>
                <a:gd name="T4" fmla="*/ 1 w 95"/>
                <a:gd name="T5" fmla="*/ 0 h 94"/>
                <a:gd name="T6" fmla="*/ 95 w 95"/>
                <a:gd name="T7" fmla="*/ 0 h 94"/>
                <a:gd name="T8" fmla="*/ 93 w 95"/>
                <a:gd name="T9" fmla="*/ 94 h 94"/>
                <a:gd name="T10" fmla="*/ 10 w 95"/>
                <a:gd name="T11" fmla="*/ 84 h 94"/>
                <a:gd name="T12" fmla="*/ 85 w 95"/>
                <a:gd name="T13" fmla="*/ 84 h 94"/>
                <a:gd name="T14" fmla="*/ 85 w 95"/>
                <a:gd name="T15" fmla="*/ 10 h 94"/>
                <a:gd name="T16" fmla="*/ 10 w 95"/>
                <a:gd name="T17" fmla="*/ 9 h 94"/>
                <a:gd name="T18" fmla="*/ 10 w 95"/>
                <a:gd name="T19" fmla="*/ 8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4">
                  <a:moveTo>
                    <a:pt x="93" y="94"/>
                  </a:moveTo>
                  <a:lnTo>
                    <a:pt x="0" y="92"/>
                  </a:lnTo>
                  <a:lnTo>
                    <a:pt x="1" y="0"/>
                  </a:lnTo>
                  <a:lnTo>
                    <a:pt x="95" y="0"/>
                  </a:lnTo>
                  <a:lnTo>
                    <a:pt x="93" y="94"/>
                  </a:lnTo>
                  <a:close/>
                  <a:moveTo>
                    <a:pt x="10" y="84"/>
                  </a:moveTo>
                  <a:lnTo>
                    <a:pt x="85" y="84"/>
                  </a:lnTo>
                  <a:lnTo>
                    <a:pt x="85" y="10"/>
                  </a:lnTo>
                  <a:lnTo>
                    <a:pt x="10" y="9"/>
                  </a:lnTo>
                  <a:lnTo>
                    <a:pt x="10" y="84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99" name="Rectangle 95">
              <a:extLst>
                <a:ext uri="{FF2B5EF4-FFF2-40B4-BE49-F238E27FC236}">
                  <a16:creationId xmlns:a16="http://schemas.microsoft.com/office/drawing/2014/main" xmlns="" id="{E0BDB42C-594F-4725-8460-04CDA42FC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972" y="2682206"/>
              <a:ext cx="51638" cy="52784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xmlns="" id="{52B28D91-0F02-4145-99B2-9FA7F994C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386" y="2115715"/>
              <a:ext cx="79805" cy="80120"/>
            </a:xfrm>
            <a:custGeom>
              <a:avLst/>
              <a:gdLst>
                <a:gd name="T0" fmla="*/ 83 w 85"/>
                <a:gd name="T1" fmla="*/ 85 h 85"/>
                <a:gd name="T2" fmla="*/ 0 w 85"/>
                <a:gd name="T3" fmla="*/ 85 h 85"/>
                <a:gd name="T4" fmla="*/ 0 w 85"/>
                <a:gd name="T5" fmla="*/ 0 h 85"/>
                <a:gd name="T6" fmla="*/ 85 w 85"/>
                <a:gd name="T7" fmla="*/ 2 h 85"/>
                <a:gd name="T8" fmla="*/ 83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83" y="85"/>
                  </a:moveTo>
                  <a:lnTo>
                    <a:pt x="0" y="85"/>
                  </a:lnTo>
                  <a:lnTo>
                    <a:pt x="0" y="0"/>
                  </a:lnTo>
                  <a:lnTo>
                    <a:pt x="85" y="2"/>
                  </a:lnTo>
                  <a:lnTo>
                    <a:pt x="83" y="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</p:grpSp>
      <p:sp>
        <p:nvSpPr>
          <p:cNvPr id="226" name="Rectangle 235">
            <a:extLst>
              <a:ext uri="{FF2B5EF4-FFF2-40B4-BE49-F238E27FC236}">
                <a16:creationId xmlns:a16="http://schemas.microsoft.com/office/drawing/2014/main" xmlns="" id="{DED128B6-2D0D-47BB-8D99-7A06EB62E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017" y="1281160"/>
            <a:ext cx="5600033" cy="1229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6513" tIns="48256" rIns="96513" bIns="48256" numCol="1" anchor="t" anchorCtr="0" compatLnSpc="1">
            <a:prstTxWarp prst="textNoShape">
              <a:avLst/>
            </a:prstTxWarp>
          </a:bodyPr>
          <a:lstStyle/>
          <a:p>
            <a:pPr defTabSz="1451805"/>
            <a:endParaRPr lang="en-US" sz="3000">
              <a:solidFill>
                <a:srgbClr val="262626"/>
              </a:solidFill>
              <a:sym typeface="+mn-lt"/>
            </a:endParaRPr>
          </a:p>
        </p:txBody>
      </p:sp>
      <p:grpSp>
        <p:nvGrpSpPr>
          <p:cNvPr id="227" name="Group 26">
            <a:extLst>
              <a:ext uri="{FF2B5EF4-FFF2-40B4-BE49-F238E27FC236}">
                <a16:creationId xmlns:a16="http://schemas.microsoft.com/office/drawing/2014/main" xmlns="" id="{F85B8F4E-E7B6-480E-9568-51E2C59F54E4}"/>
              </a:ext>
            </a:extLst>
          </p:cNvPr>
          <p:cNvGrpSpPr/>
          <p:nvPr/>
        </p:nvGrpSpPr>
        <p:grpSpPr>
          <a:xfrm>
            <a:off x="7067105" y="1364572"/>
            <a:ext cx="203332" cy="205849"/>
            <a:chOff x="9033410" y="1790053"/>
            <a:chExt cx="193409" cy="193150"/>
          </a:xfrm>
        </p:grpSpPr>
        <p:grpSp>
          <p:nvGrpSpPr>
            <p:cNvPr id="228" name="Group 1258">
              <a:extLst>
                <a:ext uri="{FF2B5EF4-FFF2-40B4-BE49-F238E27FC236}">
                  <a16:creationId xmlns:a16="http://schemas.microsoft.com/office/drawing/2014/main" xmlns="" id="{06372721-7265-40CA-B94F-69488B12A99D}"/>
                </a:ext>
              </a:extLst>
            </p:cNvPr>
            <p:cNvGrpSpPr/>
            <p:nvPr/>
          </p:nvGrpSpPr>
          <p:grpSpPr>
            <a:xfrm>
              <a:off x="9033410" y="1790053"/>
              <a:ext cx="142709" cy="160172"/>
              <a:chOff x="11236325" y="-166688"/>
              <a:chExt cx="241300" cy="269875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30" name="Freeform 236">
                <a:extLst>
                  <a:ext uri="{FF2B5EF4-FFF2-40B4-BE49-F238E27FC236}">
                    <a16:creationId xmlns:a16="http://schemas.microsoft.com/office/drawing/2014/main" xmlns="" id="{806984B5-A995-4235-8F88-4B82E01DF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6500" y="-36513"/>
                <a:ext cx="111125" cy="130175"/>
              </a:xfrm>
              <a:custGeom>
                <a:avLst/>
                <a:gdLst>
                  <a:gd name="T0" fmla="*/ 43 w 43"/>
                  <a:gd name="T1" fmla="*/ 5 h 50"/>
                  <a:gd name="T2" fmla="*/ 35 w 43"/>
                  <a:gd name="T3" fmla="*/ 11 h 50"/>
                  <a:gd name="T4" fmla="*/ 10 w 43"/>
                  <a:gd name="T5" fmla="*/ 40 h 50"/>
                  <a:gd name="T6" fmla="*/ 6 w 43"/>
                  <a:gd name="T7" fmla="*/ 49 h 50"/>
                  <a:gd name="T8" fmla="*/ 5 w 43"/>
                  <a:gd name="T9" fmla="*/ 49 h 50"/>
                  <a:gd name="T10" fmla="*/ 1 w 43"/>
                  <a:gd name="T11" fmla="*/ 40 h 50"/>
                  <a:gd name="T12" fmla="*/ 33 w 43"/>
                  <a:gd name="T13" fmla="*/ 1 h 50"/>
                  <a:gd name="T14" fmla="*/ 43 w 43"/>
                  <a:gd name="T15" fmla="*/ 4 h 50"/>
                  <a:gd name="T16" fmla="*/ 43 w 43"/>
                  <a:gd name="T1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50">
                    <a:moveTo>
                      <a:pt x="43" y="5"/>
                    </a:moveTo>
                    <a:cubicBezTo>
                      <a:pt x="42" y="7"/>
                      <a:pt x="39" y="9"/>
                      <a:pt x="35" y="11"/>
                    </a:cubicBezTo>
                    <a:cubicBezTo>
                      <a:pt x="22" y="15"/>
                      <a:pt x="12" y="27"/>
                      <a:pt x="10" y="40"/>
                    </a:cubicBezTo>
                    <a:cubicBezTo>
                      <a:pt x="10" y="44"/>
                      <a:pt x="8" y="48"/>
                      <a:pt x="6" y="49"/>
                    </a:cubicBezTo>
                    <a:cubicBezTo>
                      <a:pt x="6" y="49"/>
                      <a:pt x="5" y="49"/>
                      <a:pt x="5" y="49"/>
                    </a:cubicBezTo>
                    <a:cubicBezTo>
                      <a:pt x="3" y="50"/>
                      <a:pt x="0" y="46"/>
                      <a:pt x="1" y="40"/>
                    </a:cubicBezTo>
                    <a:cubicBezTo>
                      <a:pt x="4" y="23"/>
                      <a:pt x="17" y="7"/>
                      <a:pt x="33" y="1"/>
                    </a:cubicBezTo>
                    <a:cubicBezTo>
                      <a:pt x="39" y="0"/>
                      <a:pt x="43" y="1"/>
                      <a:pt x="43" y="4"/>
                    </a:cubicBezTo>
                    <a:cubicBezTo>
                      <a:pt x="43" y="4"/>
                      <a:pt x="43" y="4"/>
                      <a:pt x="4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451805"/>
                <a:endParaRPr lang="en-US" sz="3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231" name="Freeform 237">
                <a:extLst>
                  <a:ext uri="{FF2B5EF4-FFF2-40B4-BE49-F238E27FC236}">
                    <a16:creationId xmlns:a16="http://schemas.microsoft.com/office/drawing/2014/main" xmlns="" id="{0FBEBCD0-14A0-45FB-A371-F5D3D212B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1413" y="-101600"/>
                <a:ext cx="171450" cy="200025"/>
              </a:xfrm>
              <a:custGeom>
                <a:avLst/>
                <a:gdLst>
                  <a:gd name="T0" fmla="*/ 66 w 66"/>
                  <a:gd name="T1" fmla="*/ 5 h 77"/>
                  <a:gd name="T2" fmla="*/ 58 w 66"/>
                  <a:gd name="T3" fmla="*/ 10 h 77"/>
                  <a:gd name="T4" fmla="*/ 10 w 66"/>
                  <a:gd name="T5" fmla="*/ 67 h 77"/>
                  <a:gd name="T6" fmla="*/ 6 w 66"/>
                  <a:gd name="T7" fmla="*/ 76 h 77"/>
                  <a:gd name="T8" fmla="*/ 5 w 66"/>
                  <a:gd name="T9" fmla="*/ 76 h 77"/>
                  <a:gd name="T10" fmla="*/ 1 w 66"/>
                  <a:gd name="T11" fmla="*/ 69 h 77"/>
                  <a:gd name="T12" fmla="*/ 57 w 66"/>
                  <a:gd name="T13" fmla="*/ 1 h 77"/>
                  <a:gd name="T14" fmla="*/ 66 w 66"/>
                  <a:gd name="T15" fmla="*/ 4 h 77"/>
                  <a:gd name="T16" fmla="*/ 66 w 66"/>
                  <a:gd name="T17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77">
                    <a:moveTo>
                      <a:pt x="66" y="5"/>
                    </a:moveTo>
                    <a:cubicBezTo>
                      <a:pt x="65" y="7"/>
                      <a:pt x="62" y="9"/>
                      <a:pt x="58" y="10"/>
                    </a:cubicBezTo>
                    <a:cubicBezTo>
                      <a:pt x="32" y="16"/>
                      <a:pt x="11" y="41"/>
                      <a:pt x="10" y="67"/>
                    </a:cubicBezTo>
                    <a:cubicBezTo>
                      <a:pt x="10" y="71"/>
                      <a:pt x="8" y="75"/>
                      <a:pt x="6" y="76"/>
                    </a:cubicBezTo>
                    <a:cubicBezTo>
                      <a:pt x="6" y="76"/>
                      <a:pt x="5" y="76"/>
                      <a:pt x="5" y="76"/>
                    </a:cubicBezTo>
                    <a:cubicBezTo>
                      <a:pt x="3" y="77"/>
                      <a:pt x="0" y="74"/>
                      <a:pt x="1" y="69"/>
                    </a:cubicBezTo>
                    <a:cubicBezTo>
                      <a:pt x="2" y="37"/>
                      <a:pt x="27" y="8"/>
                      <a:pt x="57" y="1"/>
                    </a:cubicBezTo>
                    <a:cubicBezTo>
                      <a:pt x="62" y="0"/>
                      <a:pt x="66" y="1"/>
                      <a:pt x="66" y="4"/>
                    </a:cubicBezTo>
                    <a:cubicBezTo>
                      <a:pt x="66" y="4"/>
                      <a:pt x="66" y="4"/>
                      <a:pt x="6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451805"/>
                <a:endParaRPr lang="en-US" sz="3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232" name="Freeform 238">
                <a:extLst>
                  <a:ext uri="{FF2B5EF4-FFF2-40B4-BE49-F238E27FC236}">
                    <a16:creationId xmlns:a16="http://schemas.microsoft.com/office/drawing/2014/main" xmlns="" id="{B0FB6A6E-9067-4CC7-B43F-D78900E41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36325" y="-166688"/>
                <a:ext cx="231775" cy="269875"/>
              </a:xfrm>
              <a:custGeom>
                <a:avLst/>
                <a:gdLst>
                  <a:gd name="T0" fmla="*/ 89 w 89"/>
                  <a:gd name="T1" fmla="*/ 5 h 104"/>
                  <a:gd name="T2" fmla="*/ 81 w 89"/>
                  <a:gd name="T3" fmla="*/ 10 h 104"/>
                  <a:gd name="T4" fmla="*/ 10 w 89"/>
                  <a:gd name="T5" fmla="*/ 95 h 104"/>
                  <a:gd name="T6" fmla="*/ 6 w 89"/>
                  <a:gd name="T7" fmla="*/ 104 h 104"/>
                  <a:gd name="T8" fmla="*/ 5 w 89"/>
                  <a:gd name="T9" fmla="*/ 104 h 104"/>
                  <a:gd name="T10" fmla="*/ 0 w 89"/>
                  <a:gd name="T11" fmla="*/ 96 h 104"/>
                  <a:gd name="T12" fmla="*/ 81 w 89"/>
                  <a:gd name="T13" fmla="*/ 1 h 104"/>
                  <a:gd name="T14" fmla="*/ 89 w 89"/>
                  <a:gd name="T15" fmla="*/ 4 h 104"/>
                  <a:gd name="T16" fmla="*/ 89 w 89"/>
                  <a:gd name="T17" fmla="*/ 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04">
                    <a:moveTo>
                      <a:pt x="89" y="5"/>
                    </a:moveTo>
                    <a:cubicBezTo>
                      <a:pt x="88" y="7"/>
                      <a:pt x="85" y="9"/>
                      <a:pt x="81" y="10"/>
                    </a:cubicBezTo>
                    <a:cubicBezTo>
                      <a:pt x="42" y="17"/>
                      <a:pt x="10" y="55"/>
                      <a:pt x="10" y="95"/>
                    </a:cubicBezTo>
                    <a:cubicBezTo>
                      <a:pt x="10" y="99"/>
                      <a:pt x="8" y="103"/>
                      <a:pt x="6" y="104"/>
                    </a:cubicBezTo>
                    <a:cubicBezTo>
                      <a:pt x="6" y="104"/>
                      <a:pt x="5" y="104"/>
                      <a:pt x="5" y="104"/>
                    </a:cubicBezTo>
                    <a:cubicBezTo>
                      <a:pt x="3" y="104"/>
                      <a:pt x="0" y="101"/>
                      <a:pt x="0" y="96"/>
                    </a:cubicBezTo>
                    <a:cubicBezTo>
                      <a:pt x="1" y="52"/>
                      <a:pt x="37" y="9"/>
                      <a:pt x="81" y="1"/>
                    </a:cubicBezTo>
                    <a:cubicBezTo>
                      <a:pt x="85" y="0"/>
                      <a:pt x="89" y="1"/>
                      <a:pt x="89" y="4"/>
                    </a:cubicBezTo>
                    <a:cubicBezTo>
                      <a:pt x="89" y="4"/>
                      <a:pt x="89" y="4"/>
                      <a:pt x="89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451805"/>
                <a:endParaRPr lang="en-US" sz="3000">
                  <a:solidFill>
                    <a:srgbClr val="262626"/>
                  </a:solidFill>
                  <a:sym typeface="+mn-lt"/>
                </a:endParaRPr>
              </a:p>
            </p:txBody>
          </p:sp>
        </p:grpSp>
        <p:sp>
          <p:nvSpPr>
            <p:cNvPr id="229" name="Oval 247">
              <a:extLst>
                <a:ext uri="{FF2B5EF4-FFF2-40B4-BE49-F238E27FC236}">
                  <a16:creationId xmlns:a16="http://schemas.microsoft.com/office/drawing/2014/main" xmlns="" id="{7A54B205-5A4A-4F9C-9C69-EBD0418B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5508" y="1940804"/>
              <a:ext cx="41311" cy="42399"/>
            </a:xfrm>
            <a:prstGeom prst="ellipse">
              <a:avLst/>
            </a:prstGeom>
            <a:solidFill>
              <a:srgbClr val="F56A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</p:grpSp>
      <p:grpSp>
        <p:nvGrpSpPr>
          <p:cNvPr id="233" name="Group 29">
            <a:extLst>
              <a:ext uri="{FF2B5EF4-FFF2-40B4-BE49-F238E27FC236}">
                <a16:creationId xmlns:a16="http://schemas.microsoft.com/office/drawing/2014/main" xmlns="" id="{4E366A82-D10E-4525-99F1-8D76355D2ECE}"/>
              </a:ext>
            </a:extLst>
          </p:cNvPr>
          <p:cNvGrpSpPr/>
          <p:nvPr/>
        </p:nvGrpSpPr>
        <p:grpSpPr>
          <a:xfrm>
            <a:off x="7185549" y="1486068"/>
            <a:ext cx="805428" cy="935851"/>
            <a:chOff x="9146075" y="1904059"/>
            <a:chExt cx="766124" cy="878122"/>
          </a:xfrm>
        </p:grpSpPr>
        <p:sp>
          <p:nvSpPr>
            <p:cNvPr id="234" name="Freeform 242">
              <a:extLst>
                <a:ext uri="{FF2B5EF4-FFF2-40B4-BE49-F238E27FC236}">
                  <a16:creationId xmlns:a16="http://schemas.microsoft.com/office/drawing/2014/main" xmlns="" id="{F30F061F-759B-4FC5-AF0D-3EABEEBDF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9875" y="2128300"/>
              <a:ext cx="732324" cy="653881"/>
            </a:xfrm>
            <a:custGeom>
              <a:avLst/>
              <a:gdLst>
                <a:gd name="T0" fmla="*/ 0 w 477"/>
                <a:gd name="T1" fmla="*/ 0 h 424"/>
                <a:gd name="T2" fmla="*/ 0 w 477"/>
                <a:gd name="T3" fmla="*/ 388 h 424"/>
                <a:gd name="T4" fmla="*/ 35 w 477"/>
                <a:gd name="T5" fmla="*/ 424 h 424"/>
                <a:gd name="T6" fmla="*/ 442 w 477"/>
                <a:gd name="T7" fmla="*/ 424 h 424"/>
                <a:gd name="T8" fmla="*/ 477 w 477"/>
                <a:gd name="T9" fmla="*/ 388 h 424"/>
                <a:gd name="T10" fmla="*/ 477 w 477"/>
                <a:gd name="T11" fmla="*/ 0 h 424"/>
                <a:gd name="T12" fmla="*/ 0 w 477"/>
                <a:gd name="T1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7" h="424">
                  <a:moveTo>
                    <a:pt x="0" y="0"/>
                  </a:moveTo>
                  <a:cubicBezTo>
                    <a:pt x="0" y="388"/>
                    <a:pt x="0" y="388"/>
                    <a:pt x="0" y="388"/>
                  </a:cubicBezTo>
                  <a:cubicBezTo>
                    <a:pt x="0" y="408"/>
                    <a:pt x="16" y="424"/>
                    <a:pt x="35" y="424"/>
                  </a:cubicBezTo>
                  <a:cubicBezTo>
                    <a:pt x="442" y="424"/>
                    <a:pt x="442" y="424"/>
                    <a:pt x="442" y="424"/>
                  </a:cubicBezTo>
                  <a:cubicBezTo>
                    <a:pt x="461" y="424"/>
                    <a:pt x="477" y="408"/>
                    <a:pt x="477" y="388"/>
                  </a:cubicBezTo>
                  <a:cubicBezTo>
                    <a:pt x="477" y="0"/>
                    <a:pt x="477" y="0"/>
                    <a:pt x="4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35" name="Rectangle 243">
              <a:extLst>
                <a:ext uri="{FF2B5EF4-FFF2-40B4-BE49-F238E27FC236}">
                  <a16:creationId xmlns:a16="http://schemas.microsoft.com/office/drawing/2014/main" xmlns="" id="{22823860-DC4A-4928-A7C0-0FA463EA0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6119" y="2073653"/>
              <a:ext cx="736079" cy="5464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36" name="Freeform 244">
              <a:extLst>
                <a:ext uri="{FF2B5EF4-FFF2-40B4-BE49-F238E27FC236}">
                  <a16:creationId xmlns:a16="http://schemas.microsoft.com/office/drawing/2014/main" xmlns="" id="{502734B8-F886-4219-9880-5C5F6F406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6075" y="1904059"/>
              <a:ext cx="732324" cy="838550"/>
            </a:xfrm>
            <a:custGeom>
              <a:avLst/>
              <a:gdLst>
                <a:gd name="T0" fmla="*/ 477 w 477"/>
                <a:gd name="T1" fmla="*/ 508 h 543"/>
                <a:gd name="T2" fmla="*/ 443 w 477"/>
                <a:gd name="T3" fmla="*/ 543 h 543"/>
                <a:gd name="T4" fmla="*/ 35 w 477"/>
                <a:gd name="T5" fmla="*/ 543 h 543"/>
                <a:gd name="T6" fmla="*/ 0 w 477"/>
                <a:gd name="T7" fmla="*/ 508 h 543"/>
                <a:gd name="T8" fmla="*/ 0 w 477"/>
                <a:gd name="T9" fmla="*/ 35 h 543"/>
                <a:gd name="T10" fmla="*/ 35 w 477"/>
                <a:gd name="T11" fmla="*/ 0 h 543"/>
                <a:gd name="T12" fmla="*/ 443 w 477"/>
                <a:gd name="T13" fmla="*/ 0 h 543"/>
                <a:gd name="T14" fmla="*/ 477 w 477"/>
                <a:gd name="T15" fmla="*/ 35 h 543"/>
                <a:gd name="T16" fmla="*/ 477 w 477"/>
                <a:gd name="T17" fmla="*/ 50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" h="543">
                  <a:moveTo>
                    <a:pt x="477" y="508"/>
                  </a:moveTo>
                  <a:cubicBezTo>
                    <a:pt x="477" y="527"/>
                    <a:pt x="462" y="543"/>
                    <a:pt x="443" y="543"/>
                  </a:cubicBezTo>
                  <a:cubicBezTo>
                    <a:pt x="35" y="543"/>
                    <a:pt x="35" y="543"/>
                    <a:pt x="35" y="543"/>
                  </a:cubicBezTo>
                  <a:cubicBezTo>
                    <a:pt x="16" y="543"/>
                    <a:pt x="0" y="527"/>
                    <a:pt x="0" y="50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443" y="0"/>
                    <a:pt x="443" y="0"/>
                    <a:pt x="443" y="0"/>
                  </a:cubicBezTo>
                  <a:cubicBezTo>
                    <a:pt x="462" y="0"/>
                    <a:pt x="477" y="16"/>
                    <a:pt x="477" y="35"/>
                  </a:cubicBezTo>
                  <a:lnTo>
                    <a:pt x="477" y="5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37" name="Freeform 245">
              <a:extLst>
                <a:ext uri="{FF2B5EF4-FFF2-40B4-BE49-F238E27FC236}">
                  <a16:creationId xmlns:a16="http://schemas.microsoft.com/office/drawing/2014/main" xmlns="" id="{B0172905-A468-4232-8B80-7BB57C7FBE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46075" y="1904059"/>
              <a:ext cx="732324" cy="838550"/>
            </a:xfrm>
            <a:custGeom>
              <a:avLst/>
              <a:gdLst>
                <a:gd name="T0" fmla="*/ 443 w 477"/>
                <a:gd name="T1" fmla="*/ 21 h 543"/>
                <a:gd name="T2" fmla="*/ 457 w 477"/>
                <a:gd name="T3" fmla="*/ 35 h 543"/>
                <a:gd name="T4" fmla="*/ 457 w 477"/>
                <a:gd name="T5" fmla="*/ 508 h 543"/>
                <a:gd name="T6" fmla="*/ 443 w 477"/>
                <a:gd name="T7" fmla="*/ 522 h 543"/>
                <a:gd name="T8" fmla="*/ 35 w 477"/>
                <a:gd name="T9" fmla="*/ 522 h 543"/>
                <a:gd name="T10" fmla="*/ 21 w 477"/>
                <a:gd name="T11" fmla="*/ 508 h 543"/>
                <a:gd name="T12" fmla="*/ 21 w 477"/>
                <a:gd name="T13" fmla="*/ 35 h 543"/>
                <a:gd name="T14" fmla="*/ 35 w 477"/>
                <a:gd name="T15" fmla="*/ 21 h 543"/>
                <a:gd name="T16" fmla="*/ 443 w 477"/>
                <a:gd name="T17" fmla="*/ 21 h 543"/>
                <a:gd name="T18" fmla="*/ 443 w 477"/>
                <a:gd name="T19" fmla="*/ 0 h 543"/>
                <a:gd name="T20" fmla="*/ 35 w 477"/>
                <a:gd name="T21" fmla="*/ 0 h 543"/>
                <a:gd name="T22" fmla="*/ 0 w 477"/>
                <a:gd name="T23" fmla="*/ 35 h 543"/>
                <a:gd name="T24" fmla="*/ 0 w 477"/>
                <a:gd name="T25" fmla="*/ 508 h 543"/>
                <a:gd name="T26" fmla="*/ 35 w 477"/>
                <a:gd name="T27" fmla="*/ 543 h 543"/>
                <a:gd name="T28" fmla="*/ 443 w 477"/>
                <a:gd name="T29" fmla="*/ 543 h 543"/>
                <a:gd name="T30" fmla="*/ 477 w 477"/>
                <a:gd name="T31" fmla="*/ 508 h 543"/>
                <a:gd name="T32" fmla="*/ 477 w 477"/>
                <a:gd name="T33" fmla="*/ 35 h 543"/>
                <a:gd name="T34" fmla="*/ 443 w 477"/>
                <a:gd name="T3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7" h="543">
                  <a:moveTo>
                    <a:pt x="443" y="21"/>
                  </a:moveTo>
                  <a:cubicBezTo>
                    <a:pt x="450" y="21"/>
                    <a:pt x="457" y="27"/>
                    <a:pt x="457" y="35"/>
                  </a:cubicBezTo>
                  <a:cubicBezTo>
                    <a:pt x="457" y="508"/>
                    <a:pt x="457" y="508"/>
                    <a:pt x="457" y="508"/>
                  </a:cubicBezTo>
                  <a:cubicBezTo>
                    <a:pt x="457" y="516"/>
                    <a:pt x="450" y="522"/>
                    <a:pt x="443" y="522"/>
                  </a:cubicBezTo>
                  <a:cubicBezTo>
                    <a:pt x="35" y="522"/>
                    <a:pt x="35" y="522"/>
                    <a:pt x="35" y="522"/>
                  </a:cubicBezTo>
                  <a:cubicBezTo>
                    <a:pt x="27" y="522"/>
                    <a:pt x="21" y="516"/>
                    <a:pt x="21" y="508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27"/>
                    <a:pt x="27" y="21"/>
                    <a:pt x="35" y="21"/>
                  </a:cubicBezTo>
                  <a:cubicBezTo>
                    <a:pt x="443" y="21"/>
                    <a:pt x="443" y="21"/>
                    <a:pt x="443" y="21"/>
                  </a:cubicBezTo>
                  <a:close/>
                  <a:moveTo>
                    <a:pt x="4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08"/>
                    <a:pt x="0" y="508"/>
                    <a:pt x="0" y="508"/>
                  </a:cubicBezTo>
                  <a:cubicBezTo>
                    <a:pt x="0" y="527"/>
                    <a:pt x="16" y="543"/>
                    <a:pt x="35" y="543"/>
                  </a:cubicBezTo>
                  <a:cubicBezTo>
                    <a:pt x="443" y="543"/>
                    <a:pt x="443" y="543"/>
                    <a:pt x="443" y="543"/>
                  </a:cubicBezTo>
                  <a:cubicBezTo>
                    <a:pt x="462" y="543"/>
                    <a:pt x="477" y="527"/>
                    <a:pt x="477" y="508"/>
                  </a:cubicBezTo>
                  <a:cubicBezTo>
                    <a:pt x="477" y="35"/>
                    <a:pt x="477" y="35"/>
                    <a:pt x="477" y="35"/>
                  </a:cubicBezTo>
                  <a:cubicBezTo>
                    <a:pt x="477" y="16"/>
                    <a:pt x="462" y="0"/>
                    <a:pt x="443" y="0"/>
                  </a:cubicBezTo>
                  <a:close/>
                </a:path>
              </a:pathLst>
            </a:custGeom>
            <a:solidFill>
              <a:srgbClr val="C2D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38" name="Freeform 246">
              <a:extLst>
                <a:ext uri="{FF2B5EF4-FFF2-40B4-BE49-F238E27FC236}">
                  <a16:creationId xmlns:a16="http://schemas.microsoft.com/office/drawing/2014/main" xmlns="" id="{DC31C2C9-9703-4281-A14A-8A06E77F0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6075" y="1904059"/>
              <a:ext cx="732324" cy="114005"/>
            </a:xfrm>
            <a:custGeom>
              <a:avLst/>
              <a:gdLst>
                <a:gd name="T0" fmla="*/ 443 w 477"/>
                <a:gd name="T1" fmla="*/ 0 h 74"/>
                <a:gd name="T2" fmla="*/ 35 w 477"/>
                <a:gd name="T3" fmla="*/ 0 h 74"/>
                <a:gd name="T4" fmla="*/ 0 w 477"/>
                <a:gd name="T5" fmla="*/ 35 h 74"/>
                <a:gd name="T6" fmla="*/ 0 w 477"/>
                <a:gd name="T7" fmla="*/ 74 h 74"/>
                <a:gd name="T8" fmla="*/ 477 w 477"/>
                <a:gd name="T9" fmla="*/ 74 h 74"/>
                <a:gd name="T10" fmla="*/ 477 w 477"/>
                <a:gd name="T11" fmla="*/ 35 h 74"/>
                <a:gd name="T12" fmla="*/ 443 w 477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7" h="74">
                  <a:moveTo>
                    <a:pt x="4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77" y="74"/>
                    <a:pt x="477" y="74"/>
                    <a:pt x="477" y="74"/>
                  </a:cubicBezTo>
                  <a:cubicBezTo>
                    <a:pt x="477" y="35"/>
                    <a:pt x="477" y="35"/>
                    <a:pt x="477" y="35"/>
                  </a:cubicBezTo>
                  <a:cubicBezTo>
                    <a:pt x="477" y="16"/>
                    <a:pt x="462" y="0"/>
                    <a:pt x="443" y="0"/>
                  </a:cubicBezTo>
                  <a:close/>
                </a:path>
              </a:pathLst>
            </a:custGeom>
            <a:solidFill>
              <a:srgbClr val="C2D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39" name="Oval 248">
              <a:extLst>
                <a:ext uri="{FF2B5EF4-FFF2-40B4-BE49-F238E27FC236}">
                  <a16:creationId xmlns:a16="http://schemas.microsoft.com/office/drawing/2014/main" xmlns="" id="{CA4B4D5C-B19C-45A7-B749-CC4E239A4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2780" y="1940804"/>
              <a:ext cx="41311" cy="42399"/>
            </a:xfrm>
            <a:prstGeom prst="ellipse">
              <a:avLst/>
            </a:prstGeom>
            <a:solidFill>
              <a:srgbClr val="F5B9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40" name="Oval 249">
              <a:extLst>
                <a:ext uri="{FF2B5EF4-FFF2-40B4-BE49-F238E27FC236}">
                  <a16:creationId xmlns:a16="http://schemas.microsoft.com/office/drawing/2014/main" xmlns="" id="{597E3C3C-733F-4A16-B673-6DDF3CD92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9113" y="1940804"/>
              <a:ext cx="40371" cy="42399"/>
            </a:xfrm>
            <a:prstGeom prst="ellipse">
              <a:avLst/>
            </a:prstGeom>
            <a:solidFill>
              <a:srgbClr val="94B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41" name="Freeform 250">
              <a:extLst>
                <a:ext uri="{FF2B5EF4-FFF2-40B4-BE49-F238E27FC236}">
                  <a16:creationId xmlns:a16="http://schemas.microsoft.com/office/drawing/2014/main" xmlns="" id="{BAB6A074-FA0A-4839-A509-1FE80EFD5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7367" y="1940804"/>
              <a:ext cx="451599" cy="42399"/>
            </a:xfrm>
            <a:custGeom>
              <a:avLst/>
              <a:gdLst>
                <a:gd name="T0" fmla="*/ 294 w 294"/>
                <a:gd name="T1" fmla="*/ 23 h 27"/>
                <a:gd name="T2" fmla="*/ 289 w 294"/>
                <a:gd name="T3" fmla="*/ 27 h 27"/>
                <a:gd name="T4" fmla="*/ 4 w 294"/>
                <a:gd name="T5" fmla="*/ 27 h 27"/>
                <a:gd name="T6" fmla="*/ 0 w 294"/>
                <a:gd name="T7" fmla="*/ 23 h 27"/>
                <a:gd name="T8" fmla="*/ 0 w 294"/>
                <a:gd name="T9" fmla="*/ 4 h 27"/>
                <a:gd name="T10" fmla="*/ 4 w 294"/>
                <a:gd name="T11" fmla="*/ 0 h 27"/>
                <a:gd name="T12" fmla="*/ 289 w 294"/>
                <a:gd name="T13" fmla="*/ 0 h 27"/>
                <a:gd name="T14" fmla="*/ 294 w 294"/>
                <a:gd name="T15" fmla="*/ 4 h 27"/>
                <a:gd name="T16" fmla="*/ 294 w 294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27">
                  <a:moveTo>
                    <a:pt x="294" y="23"/>
                  </a:moveTo>
                  <a:cubicBezTo>
                    <a:pt x="294" y="25"/>
                    <a:pt x="292" y="27"/>
                    <a:pt x="289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27"/>
                    <a:pt x="0" y="25"/>
                    <a:pt x="0" y="2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92" y="0"/>
                    <a:pt x="294" y="2"/>
                    <a:pt x="294" y="4"/>
                  </a:cubicBezTo>
                  <a:lnTo>
                    <a:pt x="294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42" name="Freeform 251">
              <a:extLst>
                <a:ext uri="{FF2B5EF4-FFF2-40B4-BE49-F238E27FC236}">
                  <a16:creationId xmlns:a16="http://schemas.microsoft.com/office/drawing/2014/main" xmlns="" id="{1F8B03DA-1D87-4002-8530-E9712B3E6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92" y="2075538"/>
              <a:ext cx="113604" cy="114005"/>
            </a:xfrm>
            <a:custGeom>
              <a:avLst/>
              <a:gdLst>
                <a:gd name="T0" fmla="*/ 74 w 74"/>
                <a:gd name="T1" fmla="*/ 70 h 74"/>
                <a:gd name="T2" fmla="*/ 70 w 74"/>
                <a:gd name="T3" fmla="*/ 74 h 74"/>
                <a:gd name="T4" fmla="*/ 4 w 74"/>
                <a:gd name="T5" fmla="*/ 74 h 74"/>
                <a:gd name="T6" fmla="*/ 0 w 74"/>
                <a:gd name="T7" fmla="*/ 70 h 74"/>
                <a:gd name="T8" fmla="*/ 0 w 74"/>
                <a:gd name="T9" fmla="*/ 4 h 74"/>
                <a:gd name="T10" fmla="*/ 4 w 74"/>
                <a:gd name="T11" fmla="*/ 0 h 74"/>
                <a:gd name="T12" fmla="*/ 70 w 74"/>
                <a:gd name="T13" fmla="*/ 0 h 74"/>
                <a:gd name="T14" fmla="*/ 74 w 74"/>
                <a:gd name="T15" fmla="*/ 4 h 74"/>
                <a:gd name="T16" fmla="*/ 74 w 74"/>
                <a:gd name="T17" fmla="*/ 7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4">
                  <a:moveTo>
                    <a:pt x="74" y="70"/>
                  </a:moveTo>
                  <a:cubicBezTo>
                    <a:pt x="74" y="72"/>
                    <a:pt x="72" y="74"/>
                    <a:pt x="70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2" y="74"/>
                    <a:pt x="0" y="72"/>
                    <a:pt x="0" y="7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0"/>
                    <a:pt x="74" y="2"/>
                    <a:pt x="74" y="4"/>
                  </a:cubicBezTo>
                  <a:lnTo>
                    <a:pt x="74" y="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43" name="Freeform 252">
              <a:extLst>
                <a:ext uri="{FF2B5EF4-FFF2-40B4-BE49-F238E27FC236}">
                  <a16:creationId xmlns:a16="http://schemas.microsoft.com/office/drawing/2014/main" xmlns="" id="{7EE77220-E8B2-4081-B17F-A99EE6F6C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183" y="2078364"/>
              <a:ext cx="113604" cy="18844"/>
            </a:xfrm>
            <a:custGeom>
              <a:avLst/>
              <a:gdLst>
                <a:gd name="T0" fmla="*/ 74 w 74"/>
                <a:gd name="T1" fmla="*/ 8 h 12"/>
                <a:gd name="T2" fmla="*/ 70 w 74"/>
                <a:gd name="T3" fmla="*/ 12 h 12"/>
                <a:gd name="T4" fmla="*/ 4 w 74"/>
                <a:gd name="T5" fmla="*/ 12 h 12"/>
                <a:gd name="T6" fmla="*/ 0 w 74"/>
                <a:gd name="T7" fmla="*/ 8 h 12"/>
                <a:gd name="T8" fmla="*/ 0 w 74"/>
                <a:gd name="T9" fmla="*/ 4 h 12"/>
                <a:gd name="T10" fmla="*/ 4 w 74"/>
                <a:gd name="T11" fmla="*/ 0 h 12"/>
                <a:gd name="T12" fmla="*/ 70 w 74"/>
                <a:gd name="T13" fmla="*/ 0 h 12"/>
                <a:gd name="T14" fmla="*/ 74 w 74"/>
                <a:gd name="T15" fmla="*/ 4 h 12"/>
                <a:gd name="T16" fmla="*/ 74 w 74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2">
                  <a:moveTo>
                    <a:pt x="74" y="8"/>
                  </a:moveTo>
                  <a:cubicBezTo>
                    <a:pt x="74" y="10"/>
                    <a:pt x="72" y="12"/>
                    <a:pt x="7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0"/>
                    <a:pt x="74" y="2"/>
                    <a:pt x="74" y="4"/>
                  </a:cubicBezTo>
                  <a:lnTo>
                    <a:pt x="74" y="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44" name="Freeform 253">
              <a:extLst>
                <a:ext uri="{FF2B5EF4-FFF2-40B4-BE49-F238E27FC236}">
                  <a16:creationId xmlns:a16="http://schemas.microsoft.com/office/drawing/2014/main" xmlns="" id="{CB1455C3-A2CB-42A5-ADB9-3043B91EB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92" y="2242305"/>
              <a:ext cx="103276" cy="17902"/>
            </a:xfrm>
            <a:custGeom>
              <a:avLst/>
              <a:gdLst>
                <a:gd name="T0" fmla="*/ 67 w 67"/>
                <a:gd name="T1" fmla="*/ 8 h 12"/>
                <a:gd name="T2" fmla="*/ 63 w 67"/>
                <a:gd name="T3" fmla="*/ 12 h 12"/>
                <a:gd name="T4" fmla="*/ 4 w 67"/>
                <a:gd name="T5" fmla="*/ 12 h 12"/>
                <a:gd name="T6" fmla="*/ 0 w 67"/>
                <a:gd name="T7" fmla="*/ 8 h 12"/>
                <a:gd name="T8" fmla="*/ 0 w 67"/>
                <a:gd name="T9" fmla="*/ 4 h 12"/>
                <a:gd name="T10" fmla="*/ 4 w 67"/>
                <a:gd name="T11" fmla="*/ 0 h 12"/>
                <a:gd name="T12" fmla="*/ 63 w 67"/>
                <a:gd name="T13" fmla="*/ 0 h 12"/>
                <a:gd name="T14" fmla="*/ 67 w 67"/>
                <a:gd name="T15" fmla="*/ 4 h 12"/>
                <a:gd name="T16" fmla="*/ 67 w 67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">
                  <a:moveTo>
                    <a:pt x="67" y="8"/>
                  </a:moveTo>
                  <a:cubicBezTo>
                    <a:pt x="67" y="10"/>
                    <a:pt x="65" y="12"/>
                    <a:pt x="6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7" y="2"/>
                    <a:pt x="67" y="4"/>
                  </a:cubicBezTo>
                  <a:lnTo>
                    <a:pt x="67" y="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45" name="Freeform 254">
              <a:extLst>
                <a:ext uri="{FF2B5EF4-FFF2-40B4-BE49-F238E27FC236}">
                  <a16:creationId xmlns:a16="http://schemas.microsoft.com/office/drawing/2014/main" xmlns="" id="{B9D4BB97-4D73-4E02-8FA4-3FBE7FC79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92" y="2310143"/>
              <a:ext cx="113604" cy="18844"/>
            </a:xfrm>
            <a:custGeom>
              <a:avLst/>
              <a:gdLst>
                <a:gd name="T0" fmla="*/ 74 w 74"/>
                <a:gd name="T1" fmla="*/ 8 h 12"/>
                <a:gd name="T2" fmla="*/ 70 w 74"/>
                <a:gd name="T3" fmla="*/ 12 h 12"/>
                <a:gd name="T4" fmla="*/ 4 w 74"/>
                <a:gd name="T5" fmla="*/ 12 h 12"/>
                <a:gd name="T6" fmla="*/ 0 w 74"/>
                <a:gd name="T7" fmla="*/ 8 h 12"/>
                <a:gd name="T8" fmla="*/ 0 w 74"/>
                <a:gd name="T9" fmla="*/ 4 h 12"/>
                <a:gd name="T10" fmla="*/ 4 w 74"/>
                <a:gd name="T11" fmla="*/ 0 h 12"/>
                <a:gd name="T12" fmla="*/ 70 w 74"/>
                <a:gd name="T13" fmla="*/ 0 h 12"/>
                <a:gd name="T14" fmla="*/ 74 w 74"/>
                <a:gd name="T15" fmla="*/ 4 h 12"/>
                <a:gd name="T16" fmla="*/ 74 w 74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2">
                  <a:moveTo>
                    <a:pt x="74" y="8"/>
                  </a:moveTo>
                  <a:cubicBezTo>
                    <a:pt x="74" y="10"/>
                    <a:pt x="72" y="12"/>
                    <a:pt x="7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0"/>
                    <a:pt x="74" y="1"/>
                    <a:pt x="74" y="4"/>
                  </a:cubicBezTo>
                  <a:lnTo>
                    <a:pt x="74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46" name="Freeform 255">
              <a:extLst>
                <a:ext uri="{FF2B5EF4-FFF2-40B4-BE49-F238E27FC236}">
                  <a16:creationId xmlns:a16="http://schemas.microsoft.com/office/drawing/2014/main" xmlns="" id="{593A5DAC-DA31-4266-ADAA-068AF4F0E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92" y="2376096"/>
              <a:ext cx="87315" cy="18844"/>
            </a:xfrm>
            <a:custGeom>
              <a:avLst/>
              <a:gdLst>
                <a:gd name="T0" fmla="*/ 57 w 57"/>
                <a:gd name="T1" fmla="*/ 8 h 12"/>
                <a:gd name="T2" fmla="*/ 53 w 57"/>
                <a:gd name="T3" fmla="*/ 12 h 12"/>
                <a:gd name="T4" fmla="*/ 4 w 57"/>
                <a:gd name="T5" fmla="*/ 12 h 12"/>
                <a:gd name="T6" fmla="*/ 0 w 57"/>
                <a:gd name="T7" fmla="*/ 8 h 12"/>
                <a:gd name="T8" fmla="*/ 0 w 57"/>
                <a:gd name="T9" fmla="*/ 4 h 12"/>
                <a:gd name="T10" fmla="*/ 4 w 57"/>
                <a:gd name="T11" fmla="*/ 0 h 12"/>
                <a:gd name="T12" fmla="*/ 53 w 57"/>
                <a:gd name="T13" fmla="*/ 0 h 12"/>
                <a:gd name="T14" fmla="*/ 57 w 57"/>
                <a:gd name="T15" fmla="*/ 4 h 12"/>
                <a:gd name="T16" fmla="*/ 57 w 57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2">
                  <a:moveTo>
                    <a:pt x="57" y="8"/>
                  </a:moveTo>
                  <a:cubicBezTo>
                    <a:pt x="57" y="10"/>
                    <a:pt x="55" y="12"/>
                    <a:pt x="5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7" y="2"/>
                    <a:pt x="57" y="4"/>
                  </a:cubicBezTo>
                  <a:lnTo>
                    <a:pt x="57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47" name="Freeform 256">
              <a:extLst>
                <a:ext uri="{FF2B5EF4-FFF2-40B4-BE49-F238E27FC236}">
                  <a16:creationId xmlns:a16="http://schemas.microsoft.com/office/drawing/2014/main" xmlns="" id="{4B188558-68F2-4F94-BA36-45BA77524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183" y="2143375"/>
              <a:ext cx="200920" cy="18844"/>
            </a:xfrm>
            <a:custGeom>
              <a:avLst/>
              <a:gdLst>
                <a:gd name="T0" fmla="*/ 131 w 131"/>
                <a:gd name="T1" fmla="*/ 8 h 12"/>
                <a:gd name="T2" fmla="*/ 127 w 131"/>
                <a:gd name="T3" fmla="*/ 12 h 12"/>
                <a:gd name="T4" fmla="*/ 4 w 131"/>
                <a:gd name="T5" fmla="*/ 12 h 12"/>
                <a:gd name="T6" fmla="*/ 0 w 131"/>
                <a:gd name="T7" fmla="*/ 8 h 12"/>
                <a:gd name="T8" fmla="*/ 0 w 131"/>
                <a:gd name="T9" fmla="*/ 4 h 12"/>
                <a:gd name="T10" fmla="*/ 4 w 131"/>
                <a:gd name="T11" fmla="*/ 0 h 12"/>
                <a:gd name="T12" fmla="*/ 127 w 131"/>
                <a:gd name="T13" fmla="*/ 0 h 12"/>
                <a:gd name="T14" fmla="*/ 131 w 131"/>
                <a:gd name="T15" fmla="*/ 4 h 12"/>
                <a:gd name="T16" fmla="*/ 131 w 131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2">
                  <a:moveTo>
                    <a:pt x="131" y="8"/>
                  </a:moveTo>
                  <a:cubicBezTo>
                    <a:pt x="131" y="10"/>
                    <a:pt x="129" y="12"/>
                    <a:pt x="127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9" y="0"/>
                    <a:pt x="131" y="1"/>
                    <a:pt x="131" y="4"/>
                  </a:cubicBezTo>
                  <a:lnTo>
                    <a:pt x="131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48" name="Freeform 257">
              <a:extLst>
                <a:ext uri="{FF2B5EF4-FFF2-40B4-BE49-F238E27FC236}">
                  <a16:creationId xmlns:a16="http://schemas.microsoft.com/office/drawing/2014/main" xmlns="" id="{020AC2CD-DCCC-4D06-8D63-B280DF80D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92" y="2491986"/>
              <a:ext cx="490094" cy="18844"/>
            </a:xfrm>
            <a:custGeom>
              <a:avLst/>
              <a:gdLst>
                <a:gd name="T0" fmla="*/ 319 w 319"/>
                <a:gd name="T1" fmla="*/ 8 h 12"/>
                <a:gd name="T2" fmla="*/ 315 w 319"/>
                <a:gd name="T3" fmla="*/ 12 h 12"/>
                <a:gd name="T4" fmla="*/ 4 w 319"/>
                <a:gd name="T5" fmla="*/ 12 h 12"/>
                <a:gd name="T6" fmla="*/ 0 w 319"/>
                <a:gd name="T7" fmla="*/ 8 h 12"/>
                <a:gd name="T8" fmla="*/ 0 w 319"/>
                <a:gd name="T9" fmla="*/ 4 h 12"/>
                <a:gd name="T10" fmla="*/ 4 w 319"/>
                <a:gd name="T11" fmla="*/ 0 h 12"/>
                <a:gd name="T12" fmla="*/ 315 w 319"/>
                <a:gd name="T13" fmla="*/ 0 h 12"/>
                <a:gd name="T14" fmla="*/ 319 w 319"/>
                <a:gd name="T15" fmla="*/ 4 h 12"/>
                <a:gd name="T16" fmla="*/ 319 w 319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12">
                  <a:moveTo>
                    <a:pt x="319" y="8"/>
                  </a:moveTo>
                  <a:cubicBezTo>
                    <a:pt x="319" y="10"/>
                    <a:pt x="317" y="12"/>
                    <a:pt x="315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17" y="0"/>
                    <a:pt x="319" y="2"/>
                    <a:pt x="319" y="4"/>
                  </a:cubicBezTo>
                  <a:lnTo>
                    <a:pt x="319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49" name="Freeform 258">
              <a:extLst>
                <a:ext uri="{FF2B5EF4-FFF2-40B4-BE49-F238E27FC236}">
                  <a16:creationId xmlns:a16="http://schemas.microsoft.com/office/drawing/2014/main" xmlns="" id="{B99DD50E-BDD9-4283-9BF1-C53FA1102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92" y="2563592"/>
              <a:ext cx="627170" cy="17902"/>
            </a:xfrm>
            <a:custGeom>
              <a:avLst/>
              <a:gdLst>
                <a:gd name="T0" fmla="*/ 408 w 408"/>
                <a:gd name="T1" fmla="*/ 8 h 12"/>
                <a:gd name="T2" fmla="*/ 404 w 408"/>
                <a:gd name="T3" fmla="*/ 12 h 12"/>
                <a:gd name="T4" fmla="*/ 4 w 408"/>
                <a:gd name="T5" fmla="*/ 12 h 12"/>
                <a:gd name="T6" fmla="*/ 0 w 408"/>
                <a:gd name="T7" fmla="*/ 8 h 12"/>
                <a:gd name="T8" fmla="*/ 0 w 408"/>
                <a:gd name="T9" fmla="*/ 4 h 12"/>
                <a:gd name="T10" fmla="*/ 4 w 408"/>
                <a:gd name="T11" fmla="*/ 0 h 12"/>
                <a:gd name="T12" fmla="*/ 404 w 408"/>
                <a:gd name="T13" fmla="*/ 0 h 12"/>
                <a:gd name="T14" fmla="*/ 408 w 408"/>
                <a:gd name="T15" fmla="*/ 4 h 12"/>
                <a:gd name="T16" fmla="*/ 408 w 408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12">
                  <a:moveTo>
                    <a:pt x="408" y="8"/>
                  </a:moveTo>
                  <a:cubicBezTo>
                    <a:pt x="408" y="11"/>
                    <a:pt x="406" y="12"/>
                    <a:pt x="40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1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6" y="0"/>
                    <a:pt x="408" y="2"/>
                    <a:pt x="408" y="4"/>
                  </a:cubicBezTo>
                  <a:lnTo>
                    <a:pt x="408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50" name="Freeform 259">
              <a:extLst>
                <a:ext uri="{FF2B5EF4-FFF2-40B4-BE49-F238E27FC236}">
                  <a16:creationId xmlns:a16="http://schemas.microsoft.com/office/drawing/2014/main" xmlns="" id="{BEC457AF-08C6-45A5-ACC3-02832D772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92" y="2634257"/>
              <a:ext cx="552998" cy="18844"/>
            </a:xfrm>
            <a:custGeom>
              <a:avLst/>
              <a:gdLst>
                <a:gd name="T0" fmla="*/ 360 w 360"/>
                <a:gd name="T1" fmla="*/ 8 h 12"/>
                <a:gd name="T2" fmla="*/ 356 w 360"/>
                <a:gd name="T3" fmla="*/ 12 h 12"/>
                <a:gd name="T4" fmla="*/ 4 w 360"/>
                <a:gd name="T5" fmla="*/ 12 h 12"/>
                <a:gd name="T6" fmla="*/ 0 w 360"/>
                <a:gd name="T7" fmla="*/ 8 h 12"/>
                <a:gd name="T8" fmla="*/ 0 w 360"/>
                <a:gd name="T9" fmla="*/ 4 h 12"/>
                <a:gd name="T10" fmla="*/ 4 w 360"/>
                <a:gd name="T11" fmla="*/ 0 h 12"/>
                <a:gd name="T12" fmla="*/ 356 w 360"/>
                <a:gd name="T13" fmla="*/ 0 h 12"/>
                <a:gd name="T14" fmla="*/ 360 w 360"/>
                <a:gd name="T15" fmla="*/ 4 h 12"/>
                <a:gd name="T16" fmla="*/ 360 w 360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2">
                  <a:moveTo>
                    <a:pt x="360" y="8"/>
                  </a:moveTo>
                  <a:cubicBezTo>
                    <a:pt x="360" y="11"/>
                    <a:pt x="358" y="12"/>
                    <a:pt x="356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1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58" y="0"/>
                    <a:pt x="360" y="2"/>
                    <a:pt x="360" y="4"/>
                  </a:cubicBezTo>
                  <a:lnTo>
                    <a:pt x="360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51" name="Freeform 260">
              <a:extLst>
                <a:ext uri="{FF2B5EF4-FFF2-40B4-BE49-F238E27FC236}">
                  <a16:creationId xmlns:a16="http://schemas.microsoft.com/office/drawing/2014/main" xmlns="" id="{A62F2EAA-CF83-407A-9AEC-0C4788EC0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2086" y="2143375"/>
              <a:ext cx="200920" cy="18844"/>
            </a:xfrm>
            <a:custGeom>
              <a:avLst/>
              <a:gdLst>
                <a:gd name="T0" fmla="*/ 131 w 131"/>
                <a:gd name="T1" fmla="*/ 8 h 12"/>
                <a:gd name="T2" fmla="*/ 127 w 131"/>
                <a:gd name="T3" fmla="*/ 12 h 12"/>
                <a:gd name="T4" fmla="*/ 4 w 131"/>
                <a:gd name="T5" fmla="*/ 12 h 12"/>
                <a:gd name="T6" fmla="*/ 0 w 131"/>
                <a:gd name="T7" fmla="*/ 8 h 12"/>
                <a:gd name="T8" fmla="*/ 0 w 131"/>
                <a:gd name="T9" fmla="*/ 4 h 12"/>
                <a:gd name="T10" fmla="*/ 4 w 131"/>
                <a:gd name="T11" fmla="*/ 0 h 12"/>
                <a:gd name="T12" fmla="*/ 127 w 131"/>
                <a:gd name="T13" fmla="*/ 0 h 12"/>
                <a:gd name="T14" fmla="*/ 131 w 131"/>
                <a:gd name="T15" fmla="*/ 4 h 12"/>
                <a:gd name="T16" fmla="*/ 131 w 131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2">
                  <a:moveTo>
                    <a:pt x="131" y="8"/>
                  </a:moveTo>
                  <a:cubicBezTo>
                    <a:pt x="131" y="10"/>
                    <a:pt x="129" y="12"/>
                    <a:pt x="127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9" y="0"/>
                    <a:pt x="131" y="1"/>
                    <a:pt x="131" y="4"/>
                  </a:cubicBezTo>
                  <a:lnTo>
                    <a:pt x="131" y="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52" name="Freeform 261">
              <a:extLst>
                <a:ext uri="{FF2B5EF4-FFF2-40B4-BE49-F238E27FC236}">
                  <a16:creationId xmlns:a16="http://schemas.microsoft.com/office/drawing/2014/main" xmlns="" id="{323F243B-EFE7-4CCE-A47D-08A71FB64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9792" y="2078364"/>
              <a:ext cx="113604" cy="18844"/>
            </a:xfrm>
            <a:custGeom>
              <a:avLst/>
              <a:gdLst>
                <a:gd name="T0" fmla="*/ 74 w 74"/>
                <a:gd name="T1" fmla="*/ 8 h 12"/>
                <a:gd name="T2" fmla="*/ 70 w 74"/>
                <a:gd name="T3" fmla="*/ 12 h 12"/>
                <a:gd name="T4" fmla="*/ 4 w 74"/>
                <a:gd name="T5" fmla="*/ 12 h 12"/>
                <a:gd name="T6" fmla="*/ 0 w 74"/>
                <a:gd name="T7" fmla="*/ 8 h 12"/>
                <a:gd name="T8" fmla="*/ 0 w 74"/>
                <a:gd name="T9" fmla="*/ 4 h 12"/>
                <a:gd name="T10" fmla="*/ 4 w 74"/>
                <a:gd name="T11" fmla="*/ 0 h 12"/>
                <a:gd name="T12" fmla="*/ 70 w 74"/>
                <a:gd name="T13" fmla="*/ 0 h 12"/>
                <a:gd name="T14" fmla="*/ 74 w 74"/>
                <a:gd name="T15" fmla="*/ 4 h 12"/>
                <a:gd name="T16" fmla="*/ 74 w 74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2">
                  <a:moveTo>
                    <a:pt x="74" y="8"/>
                  </a:moveTo>
                  <a:cubicBezTo>
                    <a:pt x="74" y="10"/>
                    <a:pt x="72" y="12"/>
                    <a:pt x="7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0"/>
                    <a:pt x="74" y="2"/>
                    <a:pt x="74" y="4"/>
                  </a:cubicBezTo>
                  <a:lnTo>
                    <a:pt x="74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53" name="Freeform 262">
              <a:extLst>
                <a:ext uri="{FF2B5EF4-FFF2-40B4-BE49-F238E27FC236}">
                  <a16:creationId xmlns:a16="http://schemas.microsoft.com/office/drawing/2014/main" xmlns="" id="{FBC73C4E-4D3F-4ABB-B168-829A71577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9401" y="2078364"/>
              <a:ext cx="113604" cy="18844"/>
            </a:xfrm>
            <a:custGeom>
              <a:avLst/>
              <a:gdLst>
                <a:gd name="T0" fmla="*/ 74 w 74"/>
                <a:gd name="T1" fmla="*/ 8 h 12"/>
                <a:gd name="T2" fmla="*/ 70 w 74"/>
                <a:gd name="T3" fmla="*/ 12 h 12"/>
                <a:gd name="T4" fmla="*/ 4 w 74"/>
                <a:gd name="T5" fmla="*/ 12 h 12"/>
                <a:gd name="T6" fmla="*/ 0 w 74"/>
                <a:gd name="T7" fmla="*/ 8 h 12"/>
                <a:gd name="T8" fmla="*/ 0 w 74"/>
                <a:gd name="T9" fmla="*/ 4 h 12"/>
                <a:gd name="T10" fmla="*/ 4 w 74"/>
                <a:gd name="T11" fmla="*/ 0 h 12"/>
                <a:gd name="T12" fmla="*/ 70 w 74"/>
                <a:gd name="T13" fmla="*/ 0 h 12"/>
                <a:gd name="T14" fmla="*/ 74 w 74"/>
                <a:gd name="T15" fmla="*/ 4 h 12"/>
                <a:gd name="T16" fmla="*/ 74 w 74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2">
                  <a:moveTo>
                    <a:pt x="74" y="8"/>
                  </a:moveTo>
                  <a:cubicBezTo>
                    <a:pt x="74" y="10"/>
                    <a:pt x="72" y="12"/>
                    <a:pt x="7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0"/>
                    <a:pt x="74" y="2"/>
                    <a:pt x="74" y="4"/>
                  </a:cubicBezTo>
                  <a:lnTo>
                    <a:pt x="74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54" name="Freeform 263">
              <a:extLst>
                <a:ext uri="{FF2B5EF4-FFF2-40B4-BE49-F238E27FC236}">
                  <a16:creationId xmlns:a16="http://schemas.microsoft.com/office/drawing/2014/main" xmlns="" id="{4E012BAF-195C-40AC-9E95-5C814F94A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183" y="2242305"/>
              <a:ext cx="432822" cy="186554"/>
            </a:xfrm>
            <a:custGeom>
              <a:avLst/>
              <a:gdLst>
                <a:gd name="T0" fmla="*/ 282 w 282"/>
                <a:gd name="T1" fmla="*/ 118 h 121"/>
                <a:gd name="T2" fmla="*/ 279 w 282"/>
                <a:gd name="T3" fmla="*/ 121 h 121"/>
                <a:gd name="T4" fmla="*/ 2 w 282"/>
                <a:gd name="T5" fmla="*/ 121 h 121"/>
                <a:gd name="T6" fmla="*/ 0 w 282"/>
                <a:gd name="T7" fmla="*/ 118 h 121"/>
                <a:gd name="T8" fmla="*/ 0 w 282"/>
                <a:gd name="T9" fmla="*/ 3 h 121"/>
                <a:gd name="T10" fmla="*/ 2 w 282"/>
                <a:gd name="T11" fmla="*/ 0 h 121"/>
                <a:gd name="T12" fmla="*/ 279 w 282"/>
                <a:gd name="T13" fmla="*/ 0 h 121"/>
                <a:gd name="T14" fmla="*/ 282 w 282"/>
                <a:gd name="T15" fmla="*/ 3 h 121"/>
                <a:gd name="T16" fmla="*/ 282 w 282"/>
                <a:gd name="T17" fmla="*/ 1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21">
                  <a:moveTo>
                    <a:pt x="282" y="118"/>
                  </a:moveTo>
                  <a:cubicBezTo>
                    <a:pt x="282" y="120"/>
                    <a:pt x="280" y="121"/>
                    <a:pt x="279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1"/>
                    <a:pt x="0" y="120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80" y="0"/>
                    <a:pt x="282" y="1"/>
                    <a:pt x="282" y="3"/>
                  </a:cubicBezTo>
                  <a:lnTo>
                    <a:pt x="282" y="1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55" name="Freeform 264">
              <a:extLst>
                <a:ext uri="{FF2B5EF4-FFF2-40B4-BE49-F238E27FC236}">
                  <a16:creationId xmlns:a16="http://schemas.microsoft.com/office/drawing/2014/main" xmlns="" id="{2A1BD50F-199E-4C2F-8794-BEA2B330F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6472" y="2269629"/>
              <a:ext cx="379306" cy="20728"/>
            </a:xfrm>
            <a:custGeom>
              <a:avLst/>
              <a:gdLst>
                <a:gd name="T0" fmla="*/ 247 w 247"/>
                <a:gd name="T1" fmla="*/ 11 h 13"/>
                <a:gd name="T2" fmla="*/ 245 w 247"/>
                <a:gd name="T3" fmla="*/ 13 h 13"/>
                <a:gd name="T4" fmla="*/ 2 w 247"/>
                <a:gd name="T5" fmla="*/ 13 h 13"/>
                <a:gd name="T6" fmla="*/ 0 w 247"/>
                <a:gd name="T7" fmla="*/ 11 h 13"/>
                <a:gd name="T8" fmla="*/ 0 w 247"/>
                <a:gd name="T9" fmla="*/ 2 h 13"/>
                <a:gd name="T10" fmla="*/ 2 w 247"/>
                <a:gd name="T11" fmla="*/ 0 h 13"/>
                <a:gd name="T12" fmla="*/ 245 w 247"/>
                <a:gd name="T13" fmla="*/ 0 h 13"/>
                <a:gd name="T14" fmla="*/ 247 w 247"/>
                <a:gd name="T15" fmla="*/ 2 h 13"/>
                <a:gd name="T16" fmla="*/ 247 w 247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7" h="13">
                  <a:moveTo>
                    <a:pt x="247" y="11"/>
                  </a:moveTo>
                  <a:cubicBezTo>
                    <a:pt x="247" y="12"/>
                    <a:pt x="246" y="13"/>
                    <a:pt x="24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6" y="0"/>
                    <a:pt x="247" y="1"/>
                    <a:pt x="247" y="2"/>
                  </a:cubicBezTo>
                  <a:lnTo>
                    <a:pt x="247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</p:grpSp>
      <p:grpSp>
        <p:nvGrpSpPr>
          <p:cNvPr id="256" name="Group 27">
            <a:extLst>
              <a:ext uri="{FF2B5EF4-FFF2-40B4-BE49-F238E27FC236}">
                <a16:creationId xmlns:a16="http://schemas.microsoft.com/office/drawing/2014/main" xmlns="" id="{575AA1F8-8B3E-4AC5-816B-F54FE63FCF2F}"/>
              </a:ext>
            </a:extLst>
          </p:cNvPr>
          <p:cNvGrpSpPr/>
          <p:nvPr/>
        </p:nvGrpSpPr>
        <p:grpSpPr>
          <a:xfrm>
            <a:off x="7851810" y="1382640"/>
            <a:ext cx="207279" cy="208860"/>
            <a:chOff x="9779817" y="1807013"/>
            <a:chExt cx="197164" cy="195976"/>
          </a:xfrm>
        </p:grpSpPr>
        <p:sp>
          <p:nvSpPr>
            <p:cNvPr id="257" name="Oval 265">
              <a:extLst>
                <a:ext uri="{FF2B5EF4-FFF2-40B4-BE49-F238E27FC236}">
                  <a16:creationId xmlns:a16="http://schemas.microsoft.com/office/drawing/2014/main" xmlns="" id="{8004676C-24F3-4AEE-B203-41693F806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9817" y="1807013"/>
              <a:ext cx="197164" cy="1959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58" name="Freeform 266">
              <a:extLst>
                <a:ext uri="{FF2B5EF4-FFF2-40B4-BE49-F238E27FC236}">
                  <a16:creationId xmlns:a16="http://schemas.microsoft.com/office/drawing/2014/main" xmlns="" id="{50C6DFD9-1BF0-4EC1-AA6A-858B512D3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8399" y="1807013"/>
              <a:ext cx="98582" cy="195976"/>
            </a:xfrm>
            <a:custGeom>
              <a:avLst/>
              <a:gdLst>
                <a:gd name="T0" fmla="*/ 64 w 64"/>
                <a:gd name="T1" fmla="*/ 63 h 127"/>
                <a:gd name="T2" fmla="*/ 0 w 64"/>
                <a:gd name="T3" fmla="*/ 0 h 127"/>
                <a:gd name="T4" fmla="*/ 0 w 64"/>
                <a:gd name="T5" fmla="*/ 127 h 127"/>
                <a:gd name="T6" fmla="*/ 64 w 64"/>
                <a:gd name="T7" fmla="*/ 6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27">
                  <a:moveTo>
                    <a:pt x="64" y="63"/>
                  </a:moveTo>
                  <a:cubicBezTo>
                    <a:pt x="64" y="28"/>
                    <a:pt x="35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35" y="127"/>
                    <a:pt x="64" y="98"/>
                    <a:pt x="64" y="6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59" name="Oval 267">
              <a:extLst>
                <a:ext uri="{FF2B5EF4-FFF2-40B4-BE49-F238E27FC236}">
                  <a16:creationId xmlns:a16="http://schemas.microsoft.com/office/drawing/2014/main" xmlns="" id="{CE6089C6-C3B7-402C-AC15-510D71BD6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8399" y="1942688"/>
              <a:ext cx="19716" cy="1978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60" name="Oval 268">
              <a:extLst>
                <a:ext uri="{FF2B5EF4-FFF2-40B4-BE49-F238E27FC236}">
                  <a16:creationId xmlns:a16="http://schemas.microsoft.com/office/drawing/2014/main" xmlns="" id="{99A5DC54-0CD7-41BE-8555-3304BDE5D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3661" y="1942688"/>
              <a:ext cx="19716" cy="1978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61" name="Freeform 269">
              <a:extLst>
                <a:ext uri="{FF2B5EF4-FFF2-40B4-BE49-F238E27FC236}">
                  <a16:creationId xmlns:a16="http://schemas.microsoft.com/office/drawing/2014/main" xmlns="" id="{A70E8736-DC0E-494A-B835-1F2E1526D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006" y="1858834"/>
              <a:ext cx="117359" cy="66896"/>
            </a:xfrm>
            <a:custGeom>
              <a:avLst/>
              <a:gdLst>
                <a:gd name="T0" fmla="*/ 74 w 76"/>
                <a:gd name="T1" fmla="*/ 0 h 43"/>
                <a:gd name="T2" fmla="*/ 66 w 76"/>
                <a:gd name="T3" fmla="*/ 0 h 43"/>
                <a:gd name="T4" fmla="*/ 63 w 76"/>
                <a:gd name="T5" fmla="*/ 1 h 43"/>
                <a:gd name="T6" fmla="*/ 59 w 76"/>
                <a:gd name="T7" fmla="*/ 11 h 43"/>
                <a:gd name="T8" fmla="*/ 59 w 76"/>
                <a:gd name="T9" fmla="*/ 12 h 43"/>
                <a:gd name="T10" fmla="*/ 44 w 76"/>
                <a:gd name="T11" fmla="*/ 12 h 43"/>
                <a:gd name="T12" fmla="*/ 43 w 76"/>
                <a:gd name="T13" fmla="*/ 12 h 43"/>
                <a:gd name="T14" fmla="*/ 43 w 76"/>
                <a:gd name="T15" fmla="*/ 12 h 43"/>
                <a:gd name="T16" fmla="*/ 2 w 76"/>
                <a:gd name="T17" fmla="*/ 12 h 43"/>
                <a:gd name="T18" fmla="*/ 1 w 76"/>
                <a:gd name="T19" fmla="*/ 15 h 43"/>
                <a:gd name="T20" fmla="*/ 9 w 76"/>
                <a:gd name="T21" fmla="*/ 30 h 43"/>
                <a:gd name="T22" fmla="*/ 48 w 76"/>
                <a:gd name="T23" fmla="*/ 30 h 43"/>
                <a:gd name="T24" fmla="*/ 46 w 76"/>
                <a:gd name="T25" fmla="*/ 35 h 43"/>
                <a:gd name="T26" fmla="*/ 11 w 76"/>
                <a:gd name="T27" fmla="*/ 35 h 43"/>
                <a:gd name="T28" fmla="*/ 13 w 76"/>
                <a:gd name="T29" fmla="*/ 40 h 43"/>
                <a:gd name="T30" fmla="*/ 16 w 76"/>
                <a:gd name="T31" fmla="*/ 43 h 43"/>
                <a:gd name="T32" fmla="*/ 47 w 76"/>
                <a:gd name="T33" fmla="*/ 43 h 43"/>
                <a:gd name="T34" fmla="*/ 50 w 76"/>
                <a:gd name="T35" fmla="*/ 40 h 43"/>
                <a:gd name="T36" fmla="*/ 65 w 76"/>
                <a:gd name="T37" fmla="*/ 7 h 43"/>
                <a:gd name="T38" fmla="*/ 68 w 76"/>
                <a:gd name="T39" fmla="*/ 5 h 43"/>
                <a:gd name="T40" fmla="*/ 74 w 76"/>
                <a:gd name="T41" fmla="*/ 5 h 43"/>
                <a:gd name="T42" fmla="*/ 76 w 76"/>
                <a:gd name="T43" fmla="*/ 3 h 43"/>
                <a:gd name="T44" fmla="*/ 76 w 76"/>
                <a:gd name="T45" fmla="*/ 2 h 43"/>
                <a:gd name="T46" fmla="*/ 74 w 76"/>
                <a:gd name="T4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43">
                  <a:moveTo>
                    <a:pt x="7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5" y="0"/>
                    <a:pt x="64" y="0"/>
                    <a:pt x="63" y="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2"/>
                    <a:pt x="59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1" y="15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1"/>
                    <a:pt x="15" y="43"/>
                    <a:pt x="16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8" y="43"/>
                    <a:pt x="49" y="41"/>
                    <a:pt x="50" y="4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6"/>
                    <a:pt x="67" y="5"/>
                    <a:pt x="68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6" y="5"/>
                    <a:pt x="76" y="3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0"/>
                    <a:pt x="75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</p:grpSp>
      <p:grpSp>
        <p:nvGrpSpPr>
          <p:cNvPr id="262" name="Group 28">
            <a:extLst>
              <a:ext uri="{FF2B5EF4-FFF2-40B4-BE49-F238E27FC236}">
                <a16:creationId xmlns:a16="http://schemas.microsoft.com/office/drawing/2014/main" xmlns="" id="{F324C1FB-8700-4A7D-9D0E-8BA2038FCEC0}"/>
              </a:ext>
            </a:extLst>
          </p:cNvPr>
          <p:cNvGrpSpPr/>
          <p:nvPr/>
        </p:nvGrpSpPr>
        <p:grpSpPr>
          <a:xfrm>
            <a:off x="6975311" y="1683888"/>
            <a:ext cx="754102" cy="714943"/>
            <a:chOff x="8946095" y="2089670"/>
            <a:chExt cx="717302" cy="670841"/>
          </a:xfrm>
        </p:grpSpPr>
        <p:sp>
          <p:nvSpPr>
            <p:cNvPr id="263" name="Freeform 270">
              <a:extLst>
                <a:ext uri="{FF2B5EF4-FFF2-40B4-BE49-F238E27FC236}">
                  <a16:creationId xmlns:a16="http://schemas.microsoft.com/office/drawing/2014/main" xmlns="" id="{A08FB1F6-DC6A-4DEF-AAC9-155EB2703E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70506" y="2089670"/>
              <a:ext cx="692891" cy="669898"/>
            </a:xfrm>
            <a:custGeom>
              <a:avLst/>
              <a:gdLst>
                <a:gd name="T0" fmla="*/ 401 w 451"/>
                <a:gd name="T1" fmla="*/ 57 h 434"/>
                <a:gd name="T2" fmla="*/ 214 w 451"/>
                <a:gd name="T3" fmla="*/ 50 h 434"/>
                <a:gd name="T4" fmla="*/ 200 w 451"/>
                <a:gd name="T5" fmla="*/ 230 h 434"/>
                <a:gd name="T6" fmla="*/ 165 w 451"/>
                <a:gd name="T7" fmla="*/ 263 h 434"/>
                <a:gd name="T8" fmla="*/ 138 w 451"/>
                <a:gd name="T9" fmla="*/ 268 h 434"/>
                <a:gd name="T10" fmla="*/ 11 w 451"/>
                <a:gd name="T11" fmla="*/ 387 h 434"/>
                <a:gd name="T12" fmla="*/ 9 w 451"/>
                <a:gd name="T13" fmla="*/ 423 h 434"/>
                <a:gd name="T14" fmla="*/ 46 w 451"/>
                <a:gd name="T15" fmla="*/ 424 h 434"/>
                <a:gd name="T16" fmla="*/ 173 w 451"/>
                <a:gd name="T17" fmla="*/ 306 h 434"/>
                <a:gd name="T18" fmla="*/ 180 w 451"/>
                <a:gd name="T19" fmla="*/ 279 h 434"/>
                <a:gd name="T20" fmla="*/ 215 w 451"/>
                <a:gd name="T21" fmla="*/ 246 h 434"/>
                <a:gd name="T22" fmla="*/ 395 w 451"/>
                <a:gd name="T23" fmla="*/ 245 h 434"/>
                <a:gd name="T24" fmla="*/ 401 w 451"/>
                <a:gd name="T25" fmla="*/ 57 h 434"/>
                <a:gd name="T26" fmla="*/ 376 w 451"/>
                <a:gd name="T27" fmla="*/ 224 h 434"/>
                <a:gd name="T28" fmla="*/ 228 w 451"/>
                <a:gd name="T29" fmla="*/ 219 h 434"/>
                <a:gd name="T30" fmla="*/ 233 w 451"/>
                <a:gd name="T31" fmla="*/ 71 h 434"/>
                <a:gd name="T32" fmla="*/ 381 w 451"/>
                <a:gd name="T33" fmla="*/ 76 h 434"/>
                <a:gd name="T34" fmla="*/ 376 w 451"/>
                <a:gd name="T35" fmla="*/ 22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434">
                  <a:moveTo>
                    <a:pt x="401" y="57"/>
                  </a:moveTo>
                  <a:cubicBezTo>
                    <a:pt x="351" y="3"/>
                    <a:pt x="267" y="0"/>
                    <a:pt x="214" y="50"/>
                  </a:cubicBezTo>
                  <a:cubicBezTo>
                    <a:pt x="163" y="98"/>
                    <a:pt x="158" y="176"/>
                    <a:pt x="200" y="230"/>
                  </a:cubicBezTo>
                  <a:cubicBezTo>
                    <a:pt x="165" y="263"/>
                    <a:pt x="165" y="263"/>
                    <a:pt x="165" y="263"/>
                  </a:cubicBezTo>
                  <a:cubicBezTo>
                    <a:pt x="156" y="259"/>
                    <a:pt x="145" y="261"/>
                    <a:pt x="138" y="268"/>
                  </a:cubicBezTo>
                  <a:cubicBezTo>
                    <a:pt x="11" y="387"/>
                    <a:pt x="11" y="387"/>
                    <a:pt x="11" y="387"/>
                  </a:cubicBezTo>
                  <a:cubicBezTo>
                    <a:pt x="0" y="396"/>
                    <a:pt x="0" y="413"/>
                    <a:pt x="9" y="423"/>
                  </a:cubicBezTo>
                  <a:cubicBezTo>
                    <a:pt x="19" y="433"/>
                    <a:pt x="35" y="434"/>
                    <a:pt x="46" y="424"/>
                  </a:cubicBezTo>
                  <a:cubicBezTo>
                    <a:pt x="173" y="306"/>
                    <a:pt x="173" y="306"/>
                    <a:pt x="173" y="306"/>
                  </a:cubicBezTo>
                  <a:cubicBezTo>
                    <a:pt x="180" y="298"/>
                    <a:pt x="183" y="288"/>
                    <a:pt x="180" y="279"/>
                  </a:cubicBezTo>
                  <a:cubicBezTo>
                    <a:pt x="215" y="246"/>
                    <a:pt x="215" y="246"/>
                    <a:pt x="215" y="246"/>
                  </a:cubicBezTo>
                  <a:cubicBezTo>
                    <a:pt x="266" y="292"/>
                    <a:pt x="344" y="292"/>
                    <a:pt x="395" y="245"/>
                  </a:cubicBezTo>
                  <a:cubicBezTo>
                    <a:pt x="449" y="194"/>
                    <a:pt x="451" y="110"/>
                    <a:pt x="401" y="57"/>
                  </a:cubicBezTo>
                  <a:close/>
                  <a:moveTo>
                    <a:pt x="376" y="224"/>
                  </a:moveTo>
                  <a:cubicBezTo>
                    <a:pt x="333" y="263"/>
                    <a:pt x="267" y="261"/>
                    <a:pt x="228" y="219"/>
                  </a:cubicBezTo>
                  <a:cubicBezTo>
                    <a:pt x="189" y="177"/>
                    <a:pt x="191" y="111"/>
                    <a:pt x="233" y="71"/>
                  </a:cubicBezTo>
                  <a:cubicBezTo>
                    <a:pt x="275" y="32"/>
                    <a:pt x="341" y="34"/>
                    <a:pt x="381" y="76"/>
                  </a:cubicBezTo>
                  <a:cubicBezTo>
                    <a:pt x="420" y="118"/>
                    <a:pt x="418" y="184"/>
                    <a:pt x="376" y="224"/>
                  </a:cubicBezTo>
                  <a:close/>
                </a:path>
              </a:pathLst>
            </a:custGeom>
            <a:solidFill>
              <a:srgbClr val="96BB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64" name="Freeform 271">
              <a:extLst>
                <a:ext uri="{FF2B5EF4-FFF2-40B4-BE49-F238E27FC236}">
                  <a16:creationId xmlns:a16="http://schemas.microsoft.com/office/drawing/2014/main" xmlns="" id="{8CCFCAF2-5468-4965-AD94-625C51B2D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6095" y="2092497"/>
              <a:ext cx="694769" cy="668014"/>
            </a:xfrm>
            <a:custGeom>
              <a:avLst/>
              <a:gdLst>
                <a:gd name="T0" fmla="*/ 402 w 452"/>
                <a:gd name="T1" fmla="*/ 56 h 433"/>
                <a:gd name="T2" fmla="*/ 214 w 452"/>
                <a:gd name="T3" fmla="*/ 50 h 433"/>
                <a:gd name="T4" fmla="*/ 201 w 452"/>
                <a:gd name="T5" fmla="*/ 230 h 433"/>
                <a:gd name="T6" fmla="*/ 165 w 452"/>
                <a:gd name="T7" fmla="*/ 262 h 433"/>
                <a:gd name="T8" fmla="*/ 138 w 452"/>
                <a:gd name="T9" fmla="*/ 267 h 433"/>
                <a:gd name="T10" fmla="*/ 11 w 452"/>
                <a:gd name="T11" fmla="*/ 386 h 433"/>
                <a:gd name="T12" fmla="*/ 10 w 452"/>
                <a:gd name="T13" fmla="*/ 422 h 433"/>
                <a:gd name="T14" fmla="*/ 46 w 452"/>
                <a:gd name="T15" fmla="*/ 424 h 433"/>
                <a:gd name="T16" fmla="*/ 173 w 452"/>
                <a:gd name="T17" fmla="*/ 305 h 433"/>
                <a:gd name="T18" fmla="*/ 180 w 452"/>
                <a:gd name="T19" fmla="*/ 278 h 433"/>
                <a:gd name="T20" fmla="*/ 215 w 452"/>
                <a:gd name="T21" fmla="*/ 245 h 433"/>
                <a:gd name="T22" fmla="*/ 395 w 452"/>
                <a:gd name="T23" fmla="*/ 244 h 433"/>
                <a:gd name="T24" fmla="*/ 402 w 452"/>
                <a:gd name="T25" fmla="*/ 56 h 433"/>
                <a:gd name="T26" fmla="*/ 376 w 452"/>
                <a:gd name="T27" fmla="*/ 223 h 433"/>
                <a:gd name="T28" fmla="*/ 228 w 452"/>
                <a:gd name="T29" fmla="*/ 218 h 433"/>
                <a:gd name="T30" fmla="*/ 233 w 452"/>
                <a:gd name="T31" fmla="*/ 71 h 433"/>
                <a:gd name="T32" fmla="*/ 381 w 452"/>
                <a:gd name="T33" fmla="*/ 76 h 433"/>
                <a:gd name="T34" fmla="*/ 376 w 452"/>
                <a:gd name="T35" fmla="*/ 22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2" h="433">
                  <a:moveTo>
                    <a:pt x="402" y="56"/>
                  </a:moveTo>
                  <a:cubicBezTo>
                    <a:pt x="351" y="3"/>
                    <a:pt x="267" y="0"/>
                    <a:pt x="214" y="50"/>
                  </a:cubicBezTo>
                  <a:cubicBezTo>
                    <a:pt x="163" y="98"/>
                    <a:pt x="158" y="176"/>
                    <a:pt x="201" y="230"/>
                  </a:cubicBezTo>
                  <a:cubicBezTo>
                    <a:pt x="165" y="262"/>
                    <a:pt x="165" y="262"/>
                    <a:pt x="165" y="262"/>
                  </a:cubicBezTo>
                  <a:cubicBezTo>
                    <a:pt x="156" y="259"/>
                    <a:pt x="146" y="260"/>
                    <a:pt x="138" y="267"/>
                  </a:cubicBezTo>
                  <a:cubicBezTo>
                    <a:pt x="11" y="386"/>
                    <a:pt x="11" y="386"/>
                    <a:pt x="11" y="386"/>
                  </a:cubicBezTo>
                  <a:cubicBezTo>
                    <a:pt x="0" y="396"/>
                    <a:pt x="0" y="412"/>
                    <a:pt x="10" y="422"/>
                  </a:cubicBezTo>
                  <a:cubicBezTo>
                    <a:pt x="19" y="433"/>
                    <a:pt x="36" y="433"/>
                    <a:pt x="46" y="424"/>
                  </a:cubicBezTo>
                  <a:cubicBezTo>
                    <a:pt x="173" y="305"/>
                    <a:pt x="173" y="305"/>
                    <a:pt x="173" y="305"/>
                  </a:cubicBezTo>
                  <a:cubicBezTo>
                    <a:pt x="181" y="298"/>
                    <a:pt x="183" y="287"/>
                    <a:pt x="180" y="278"/>
                  </a:cubicBezTo>
                  <a:cubicBezTo>
                    <a:pt x="215" y="245"/>
                    <a:pt x="215" y="245"/>
                    <a:pt x="215" y="245"/>
                  </a:cubicBezTo>
                  <a:cubicBezTo>
                    <a:pt x="266" y="291"/>
                    <a:pt x="344" y="292"/>
                    <a:pt x="395" y="244"/>
                  </a:cubicBezTo>
                  <a:cubicBezTo>
                    <a:pt x="449" y="194"/>
                    <a:pt x="452" y="110"/>
                    <a:pt x="402" y="56"/>
                  </a:cubicBezTo>
                  <a:close/>
                  <a:moveTo>
                    <a:pt x="376" y="223"/>
                  </a:moveTo>
                  <a:cubicBezTo>
                    <a:pt x="334" y="263"/>
                    <a:pt x="268" y="260"/>
                    <a:pt x="228" y="218"/>
                  </a:cubicBezTo>
                  <a:cubicBezTo>
                    <a:pt x="189" y="176"/>
                    <a:pt x="191" y="110"/>
                    <a:pt x="233" y="71"/>
                  </a:cubicBezTo>
                  <a:cubicBezTo>
                    <a:pt x="275" y="31"/>
                    <a:pt x="341" y="33"/>
                    <a:pt x="381" y="76"/>
                  </a:cubicBezTo>
                  <a:cubicBezTo>
                    <a:pt x="420" y="118"/>
                    <a:pt x="418" y="184"/>
                    <a:pt x="376" y="22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65" name="Freeform 272">
              <a:extLst>
                <a:ext uri="{FF2B5EF4-FFF2-40B4-BE49-F238E27FC236}">
                  <a16:creationId xmlns:a16="http://schemas.microsoft.com/office/drawing/2014/main" xmlns="" id="{82749F94-7AD4-4D58-9CD3-39D83BF46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8017" y="2521194"/>
              <a:ext cx="199980" cy="190323"/>
            </a:xfrm>
            <a:custGeom>
              <a:avLst/>
              <a:gdLst>
                <a:gd name="T0" fmla="*/ 19 w 130"/>
                <a:gd name="T1" fmla="*/ 119 h 123"/>
                <a:gd name="T2" fmla="*/ 4 w 130"/>
                <a:gd name="T3" fmla="*/ 118 h 123"/>
                <a:gd name="T4" fmla="*/ 4 w 130"/>
                <a:gd name="T5" fmla="*/ 118 h 123"/>
                <a:gd name="T6" fmla="*/ 5 w 130"/>
                <a:gd name="T7" fmla="*/ 104 h 123"/>
                <a:gd name="T8" fmla="*/ 111 w 130"/>
                <a:gd name="T9" fmla="*/ 4 h 123"/>
                <a:gd name="T10" fmla="*/ 126 w 130"/>
                <a:gd name="T11" fmla="*/ 4 h 123"/>
                <a:gd name="T12" fmla="*/ 126 w 130"/>
                <a:gd name="T13" fmla="*/ 4 h 123"/>
                <a:gd name="T14" fmla="*/ 125 w 130"/>
                <a:gd name="T15" fmla="*/ 19 h 123"/>
                <a:gd name="T16" fmla="*/ 19 w 130"/>
                <a:gd name="T17" fmla="*/ 1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23">
                  <a:moveTo>
                    <a:pt x="19" y="119"/>
                  </a:moveTo>
                  <a:cubicBezTo>
                    <a:pt x="15" y="123"/>
                    <a:pt x="8" y="122"/>
                    <a:pt x="4" y="118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14"/>
                    <a:pt x="1" y="107"/>
                    <a:pt x="5" y="104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5" y="0"/>
                    <a:pt x="122" y="0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30" y="9"/>
                    <a:pt x="130" y="15"/>
                    <a:pt x="125" y="19"/>
                  </a:cubicBezTo>
                  <a:lnTo>
                    <a:pt x="19" y="11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66" name="Freeform 273">
              <a:extLst>
                <a:ext uri="{FF2B5EF4-FFF2-40B4-BE49-F238E27FC236}">
                  <a16:creationId xmlns:a16="http://schemas.microsoft.com/office/drawing/2014/main" xmlns="" id="{ACC18190-802E-4557-9A85-1C1D8D595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92" y="2104745"/>
              <a:ext cx="354895" cy="345784"/>
            </a:xfrm>
            <a:custGeom>
              <a:avLst/>
              <a:gdLst>
                <a:gd name="T0" fmla="*/ 55 w 231"/>
                <a:gd name="T1" fmla="*/ 212 h 224"/>
                <a:gd name="T2" fmla="*/ 63 w 231"/>
                <a:gd name="T3" fmla="*/ 57 h 224"/>
                <a:gd name="T4" fmla="*/ 218 w 231"/>
                <a:gd name="T5" fmla="*/ 59 h 224"/>
                <a:gd name="T6" fmla="*/ 224 w 231"/>
                <a:gd name="T7" fmla="*/ 60 h 224"/>
                <a:gd name="T8" fmla="*/ 229 w 231"/>
                <a:gd name="T9" fmla="*/ 56 h 224"/>
                <a:gd name="T10" fmla="*/ 229 w 231"/>
                <a:gd name="T11" fmla="*/ 49 h 224"/>
                <a:gd name="T12" fmla="*/ 53 w 231"/>
                <a:gd name="T13" fmla="*/ 47 h 224"/>
                <a:gd name="T14" fmla="*/ 44 w 231"/>
                <a:gd name="T15" fmla="*/ 222 h 224"/>
                <a:gd name="T16" fmla="*/ 50 w 231"/>
                <a:gd name="T17" fmla="*/ 222 h 224"/>
                <a:gd name="T18" fmla="*/ 55 w 231"/>
                <a:gd name="T19" fmla="*/ 218 h 224"/>
                <a:gd name="T20" fmla="*/ 55 w 231"/>
                <a:gd name="T21" fmla="*/ 2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224">
                  <a:moveTo>
                    <a:pt x="55" y="212"/>
                  </a:moveTo>
                  <a:cubicBezTo>
                    <a:pt x="16" y="167"/>
                    <a:pt x="19" y="98"/>
                    <a:pt x="63" y="57"/>
                  </a:cubicBezTo>
                  <a:cubicBezTo>
                    <a:pt x="107" y="16"/>
                    <a:pt x="176" y="17"/>
                    <a:pt x="218" y="59"/>
                  </a:cubicBezTo>
                  <a:cubicBezTo>
                    <a:pt x="220" y="61"/>
                    <a:pt x="223" y="61"/>
                    <a:pt x="224" y="60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30" y="54"/>
                    <a:pt x="231" y="51"/>
                    <a:pt x="229" y="49"/>
                  </a:cubicBezTo>
                  <a:cubicBezTo>
                    <a:pt x="181" y="2"/>
                    <a:pt x="103" y="0"/>
                    <a:pt x="53" y="47"/>
                  </a:cubicBezTo>
                  <a:cubicBezTo>
                    <a:pt x="3" y="93"/>
                    <a:pt x="0" y="171"/>
                    <a:pt x="44" y="222"/>
                  </a:cubicBezTo>
                  <a:cubicBezTo>
                    <a:pt x="46" y="224"/>
                    <a:pt x="49" y="224"/>
                    <a:pt x="50" y="222"/>
                  </a:cubicBezTo>
                  <a:cubicBezTo>
                    <a:pt x="55" y="218"/>
                    <a:pt x="55" y="218"/>
                    <a:pt x="55" y="218"/>
                  </a:cubicBezTo>
                  <a:cubicBezTo>
                    <a:pt x="56" y="217"/>
                    <a:pt x="56" y="214"/>
                    <a:pt x="55" y="21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</p:grpSp>
      <p:grpSp>
        <p:nvGrpSpPr>
          <p:cNvPr id="267" name="Group 22">
            <a:extLst>
              <a:ext uri="{FF2B5EF4-FFF2-40B4-BE49-F238E27FC236}">
                <a16:creationId xmlns:a16="http://schemas.microsoft.com/office/drawing/2014/main" xmlns="" id="{56A9458D-99C5-4534-A235-C9307CE2E071}"/>
              </a:ext>
            </a:extLst>
          </p:cNvPr>
          <p:cNvGrpSpPr/>
          <p:nvPr/>
        </p:nvGrpSpPr>
        <p:grpSpPr>
          <a:xfrm>
            <a:off x="10903812" y="1325405"/>
            <a:ext cx="670202" cy="682812"/>
            <a:chOff x="10073685" y="1698661"/>
            <a:chExt cx="637497" cy="640690"/>
          </a:xfrm>
        </p:grpSpPr>
        <p:sp>
          <p:nvSpPr>
            <p:cNvPr id="268" name="Oval 239">
              <a:extLst>
                <a:ext uri="{FF2B5EF4-FFF2-40B4-BE49-F238E27FC236}">
                  <a16:creationId xmlns:a16="http://schemas.microsoft.com/office/drawing/2014/main" xmlns="" id="{100518C4-114D-4F50-93FE-515746CB8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9715" y="1986029"/>
              <a:ext cx="30983" cy="29208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69" name="Freeform 240">
              <a:extLst>
                <a:ext uri="{FF2B5EF4-FFF2-40B4-BE49-F238E27FC236}">
                  <a16:creationId xmlns:a16="http://schemas.microsoft.com/office/drawing/2014/main" xmlns="" id="{DAD01614-4F8F-483B-9918-9B87CF51A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7182" y="2013353"/>
              <a:ext cx="140831" cy="46168"/>
            </a:xfrm>
            <a:custGeom>
              <a:avLst/>
              <a:gdLst>
                <a:gd name="T0" fmla="*/ 63 w 92"/>
                <a:gd name="T1" fmla="*/ 0 h 30"/>
                <a:gd name="T2" fmla="*/ 40 w 92"/>
                <a:gd name="T3" fmla="*/ 11 h 30"/>
                <a:gd name="T4" fmla="*/ 25 w 92"/>
                <a:gd name="T5" fmla="*/ 5 h 30"/>
                <a:gd name="T6" fmla="*/ 0 w 92"/>
                <a:gd name="T7" fmla="*/ 30 h 30"/>
                <a:gd name="T8" fmla="*/ 33 w 92"/>
                <a:gd name="T9" fmla="*/ 30 h 30"/>
                <a:gd name="T10" fmla="*/ 49 w 92"/>
                <a:gd name="T11" fmla="*/ 30 h 30"/>
                <a:gd name="T12" fmla="*/ 92 w 92"/>
                <a:gd name="T13" fmla="*/ 30 h 30"/>
                <a:gd name="T14" fmla="*/ 63 w 92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30">
                  <a:moveTo>
                    <a:pt x="63" y="0"/>
                  </a:moveTo>
                  <a:cubicBezTo>
                    <a:pt x="54" y="0"/>
                    <a:pt x="46" y="4"/>
                    <a:pt x="40" y="11"/>
                  </a:cubicBezTo>
                  <a:cubicBezTo>
                    <a:pt x="36" y="7"/>
                    <a:pt x="31" y="5"/>
                    <a:pt x="25" y="5"/>
                  </a:cubicBezTo>
                  <a:cubicBezTo>
                    <a:pt x="11" y="5"/>
                    <a:pt x="0" y="17"/>
                    <a:pt x="0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14"/>
                    <a:pt x="79" y="0"/>
                    <a:pt x="63" y="0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70" name="Freeform 241">
              <a:extLst>
                <a:ext uri="{FF2B5EF4-FFF2-40B4-BE49-F238E27FC236}">
                  <a16:creationId xmlns:a16="http://schemas.microsoft.com/office/drawing/2014/main" xmlns="" id="{5DBD4DE6-8F72-4BD2-A0B4-53AEFB532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5109" y="1970012"/>
              <a:ext cx="37555" cy="37688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8" y="24"/>
                    <a:pt x="24" y="18"/>
                    <a:pt x="24" y="12"/>
                  </a:cubicBezTo>
                  <a:cubicBezTo>
                    <a:pt x="24" y="6"/>
                    <a:pt x="18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3"/>
                    <a:pt x="12" y="24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71" name="Freeform 274">
              <a:extLst>
                <a:ext uri="{FF2B5EF4-FFF2-40B4-BE49-F238E27FC236}">
                  <a16:creationId xmlns:a16="http://schemas.microsoft.com/office/drawing/2014/main" xmlns="" id="{C57379EB-31D3-44D5-A825-422395A57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31896" y="1757077"/>
              <a:ext cx="521076" cy="523858"/>
            </a:xfrm>
            <a:custGeom>
              <a:avLst/>
              <a:gdLst>
                <a:gd name="T0" fmla="*/ 166 w 339"/>
                <a:gd name="T1" fmla="*/ 323 h 339"/>
                <a:gd name="T2" fmla="*/ 217 w 339"/>
                <a:gd name="T3" fmla="*/ 315 h 339"/>
                <a:gd name="T4" fmla="*/ 226 w 339"/>
                <a:gd name="T5" fmla="*/ 329 h 339"/>
                <a:gd name="T6" fmla="*/ 170 w 339"/>
                <a:gd name="T7" fmla="*/ 339 h 339"/>
                <a:gd name="T8" fmla="*/ 117 w 339"/>
                <a:gd name="T9" fmla="*/ 331 h 339"/>
                <a:gd name="T10" fmla="*/ 67 w 339"/>
                <a:gd name="T11" fmla="*/ 304 h 339"/>
                <a:gd name="T12" fmla="*/ 80 w 339"/>
                <a:gd name="T13" fmla="*/ 294 h 339"/>
                <a:gd name="T14" fmla="*/ 126 w 339"/>
                <a:gd name="T15" fmla="*/ 316 h 339"/>
                <a:gd name="T16" fmla="*/ 117 w 339"/>
                <a:gd name="T17" fmla="*/ 331 h 339"/>
                <a:gd name="T18" fmla="*/ 260 w 339"/>
                <a:gd name="T19" fmla="*/ 293 h 339"/>
                <a:gd name="T20" fmla="*/ 296 w 339"/>
                <a:gd name="T21" fmla="*/ 256 h 339"/>
                <a:gd name="T22" fmla="*/ 307 w 339"/>
                <a:gd name="T23" fmla="*/ 269 h 339"/>
                <a:gd name="T24" fmla="*/ 266 w 339"/>
                <a:gd name="T25" fmla="*/ 309 h 339"/>
                <a:gd name="T26" fmla="*/ 33 w 339"/>
                <a:gd name="T27" fmla="*/ 269 h 339"/>
                <a:gd name="T28" fmla="*/ 7 w 339"/>
                <a:gd name="T29" fmla="*/ 218 h 339"/>
                <a:gd name="T30" fmla="*/ 24 w 339"/>
                <a:gd name="T31" fmla="*/ 217 h 339"/>
                <a:gd name="T32" fmla="*/ 48 w 339"/>
                <a:gd name="T33" fmla="*/ 263 h 339"/>
                <a:gd name="T34" fmla="*/ 33 w 339"/>
                <a:gd name="T35" fmla="*/ 269 h 339"/>
                <a:gd name="T36" fmla="*/ 315 w 339"/>
                <a:gd name="T37" fmla="*/ 217 h 339"/>
                <a:gd name="T38" fmla="*/ 323 w 339"/>
                <a:gd name="T39" fmla="*/ 166 h 339"/>
                <a:gd name="T40" fmla="*/ 339 w 339"/>
                <a:gd name="T41" fmla="*/ 169 h 339"/>
                <a:gd name="T42" fmla="*/ 329 w 339"/>
                <a:gd name="T43" fmla="*/ 225 h 339"/>
                <a:gd name="T44" fmla="*/ 0 w 339"/>
                <a:gd name="T45" fmla="*/ 174 h 339"/>
                <a:gd name="T46" fmla="*/ 8 w 339"/>
                <a:gd name="T47" fmla="*/ 117 h 339"/>
                <a:gd name="T48" fmla="*/ 25 w 339"/>
                <a:gd name="T49" fmla="*/ 118 h 339"/>
                <a:gd name="T50" fmla="*/ 16 w 339"/>
                <a:gd name="T51" fmla="*/ 169 h 339"/>
                <a:gd name="T52" fmla="*/ 0 w 339"/>
                <a:gd name="T53" fmla="*/ 174 h 339"/>
                <a:gd name="T54" fmla="*/ 293 w 339"/>
                <a:gd name="T55" fmla="*/ 79 h 339"/>
                <a:gd name="T56" fmla="*/ 304 w 339"/>
                <a:gd name="T57" fmla="*/ 66 h 339"/>
                <a:gd name="T58" fmla="*/ 330 w 339"/>
                <a:gd name="T59" fmla="*/ 116 h 339"/>
                <a:gd name="T60" fmla="*/ 316 w 339"/>
                <a:gd name="T61" fmla="*/ 125 h 339"/>
                <a:gd name="T62" fmla="*/ 30 w 339"/>
                <a:gd name="T63" fmla="*/ 73 h 339"/>
                <a:gd name="T64" fmla="*/ 70 w 339"/>
                <a:gd name="T65" fmla="*/ 33 h 339"/>
                <a:gd name="T66" fmla="*/ 82 w 339"/>
                <a:gd name="T67" fmla="*/ 43 h 339"/>
                <a:gd name="T68" fmla="*/ 45 w 339"/>
                <a:gd name="T69" fmla="*/ 79 h 339"/>
                <a:gd name="T70" fmla="*/ 30 w 339"/>
                <a:gd name="T71" fmla="*/ 73 h 339"/>
                <a:gd name="T72" fmla="*/ 216 w 339"/>
                <a:gd name="T73" fmla="*/ 23 h 339"/>
                <a:gd name="T74" fmla="*/ 217 w 339"/>
                <a:gd name="T75" fmla="*/ 7 h 339"/>
                <a:gd name="T76" fmla="*/ 269 w 339"/>
                <a:gd name="T77" fmla="*/ 32 h 339"/>
                <a:gd name="T78" fmla="*/ 262 w 339"/>
                <a:gd name="T79" fmla="*/ 47 h 339"/>
                <a:gd name="T80" fmla="*/ 113 w 339"/>
                <a:gd name="T81" fmla="*/ 10 h 339"/>
                <a:gd name="T82" fmla="*/ 169 w 339"/>
                <a:gd name="T83" fmla="*/ 0 h 339"/>
                <a:gd name="T84" fmla="*/ 173 w 339"/>
                <a:gd name="T85" fmla="*/ 16 h 339"/>
                <a:gd name="T86" fmla="*/ 122 w 339"/>
                <a:gd name="T87" fmla="*/ 24 h 339"/>
                <a:gd name="T88" fmla="*/ 113 w 339"/>
                <a:gd name="T89" fmla="*/ 1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9" h="339">
                  <a:moveTo>
                    <a:pt x="166" y="339"/>
                  </a:moveTo>
                  <a:cubicBezTo>
                    <a:pt x="166" y="323"/>
                    <a:pt x="166" y="323"/>
                    <a:pt x="166" y="323"/>
                  </a:cubicBezTo>
                  <a:cubicBezTo>
                    <a:pt x="170" y="323"/>
                    <a:pt x="170" y="323"/>
                    <a:pt x="170" y="323"/>
                  </a:cubicBezTo>
                  <a:cubicBezTo>
                    <a:pt x="186" y="323"/>
                    <a:pt x="202" y="320"/>
                    <a:pt x="217" y="315"/>
                  </a:cubicBezTo>
                  <a:cubicBezTo>
                    <a:pt x="221" y="314"/>
                    <a:pt x="221" y="314"/>
                    <a:pt x="221" y="314"/>
                  </a:cubicBezTo>
                  <a:cubicBezTo>
                    <a:pt x="226" y="329"/>
                    <a:pt x="226" y="329"/>
                    <a:pt x="226" y="329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05" y="336"/>
                    <a:pt x="187" y="339"/>
                    <a:pt x="170" y="339"/>
                  </a:cubicBezTo>
                  <a:lnTo>
                    <a:pt x="166" y="339"/>
                  </a:lnTo>
                  <a:close/>
                  <a:moveTo>
                    <a:pt x="117" y="331"/>
                  </a:moveTo>
                  <a:cubicBezTo>
                    <a:pt x="100" y="325"/>
                    <a:pt x="84" y="317"/>
                    <a:pt x="70" y="306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76" y="291"/>
                    <a:pt x="76" y="291"/>
                    <a:pt x="76" y="291"/>
                  </a:cubicBezTo>
                  <a:cubicBezTo>
                    <a:pt x="80" y="294"/>
                    <a:pt x="80" y="294"/>
                    <a:pt x="80" y="294"/>
                  </a:cubicBezTo>
                  <a:cubicBezTo>
                    <a:pt x="93" y="303"/>
                    <a:pt x="107" y="310"/>
                    <a:pt x="122" y="315"/>
                  </a:cubicBezTo>
                  <a:cubicBezTo>
                    <a:pt x="126" y="316"/>
                    <a:pt x="126" y="316"/>
                    <a:pt x="126" y="316"/>
                  </a:cubicBezTo>
                  <a:cubicBezTo>
                    <a:pt x="121" y="332"/>
                    <a:pt x="121" y="332"/>
                    <a:pt x="121" y="332"/>
                  </a:cubicBezTo>
                  <a:lnTo>
                    <a:pt x="117" y="331"/>
                  </a:lnTo>
                  <a:close/>
                  <a:moveTo>
                    <a:pt x="256" y="296"/>
                  </a:moveTo>
                  <a:cubicBezTo>
                    <a:pt x="260" y="293"/>
                    <a:pt x="260" y="293"/>
                    <a:pt x="260" y="293"/>
                  </a:cubicBezTo>
                  <a:cubicBezTo>
                    <a:pt x="273" y="284"/>
                    <a:pt x="284" y="272"/>
                    <a:pt x="294" y="259"/>
                  </a:cubicBezTo>
                  <a:cubicBezTo>
                    <a:pt x="296" y="256"/>
                    <a:pt x="296" y="256"/>
                    <a:pt x="296" y="256"/>
                  </a:cubicBezTo>
                  <a:cubicBezTo>
                    <a:pt x="309" y="266"/>
                    <a:pt x="309" y="266"/>
                    <a:pt x="309" y="266"/>
                  </a:cubicBezTo>
                  <a:cubicBezTo>
                    <a:pt x="307" y="269"/>
                    <a:pt x="307" y="269"/>
                    <a:pt x="307" y="269"/>
                  </a:cubicBezTo>
                  <a:cubicBezTo>
                    <a:pt x="296" y="283"/>
                    <a:pt x="283" y="296"/>
                    <a:pt x="269" y="306"/>
                  </a:cubicBezTo>
                  <a:cubicBezTo>
                    <a:pt x="266" y="309"/>
                    <a:pt x="266" y="309"/>
                    <a:pt x="266" y="309"/>
                  </a:cubicBezTo>
                  <a:lnTo>
                    <a:pt x="256" y="296"/>
                  </a:lnTo>
                  <a:close/>
                  <a:moveTo>
                    <a:pt x="33" y="269"/>
                  </a:moveTo>
                  <a:cubicBezTo>
                    <a:pt x="22" y="255"/>
                    <a:pt x="14" y="239"/>
                    <a:pt x="8" y="222"/>
                  </a:cubicBezTo>
                  <a:cubicBezTo>
                    <a:pt x="7" y="218"/>
                    <a:pt x="7" y="218"/>
                    <a:pt x="7" y="218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4" y="217"/>
                    <a:pt x="24" y="217"/>
                    <a:pt x="24" y="217"/>
                  </a:cubicBezTo>
                  <a:cubicBezTo>
                    <a:pt x="29" y="232"/>
                    <a:pt x="36" y="247"/>
                    <a:pt x="46" y="260"/>
                  </a:cubicBezTo>
                  <a:cubicBezTo>
                    <a:pt x="48" y="263"/>
                    <a:pt x="48" y="263"/>
                    <a:pt x="48" y="263"/>
                  </a:cubicBezTo>
                  <a:cubicBezTo>
                    <a:pt x="35" y="272"/>
                    <a:pt x="35" y="272"/>
                    <a:pt x="35" y="272"/>
                  </a:cubicBezTo>
                  <a:lnTo>
                    <a:pt x="33" y="269"/>
                  </a:lnTo>
                  <a:close/>
                  <a:moveTo>
                    <a:pt x="314" y="221"/>
                  </a:moveTo>
                  <a:cubicBezTo>
                    <a:pt x="315" y="217"/>
                    <a:pt x="315" y="217"/>
                    <a:pt x="315" y="217"/>
                  </a:cubicBezTo>
                  <a:cubicBezTo>
                    <a:pt x="320" y="201"/>
                    <a:pt x="323" y="185"/>
                    <a:pt x="323" y="169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39" y="164"/>
                    <a:pt x="339" y="164"/>
                    <a:pt x="339" y="164"/>
                  </a:cubicBezTo>
                  <a:cubicBezTo>
                    <a:pt x="339" y="169"/>
                    <a:pt x="339" y="169"/>
                    <a:pt x="339" y="169"/>
                  </a:cubicBezTo>
                  <a:cubicBezTo>
                    <a:pt x="339" y="187"/>
                    <a:pt x="336" y="205"/>
                    <a:pt x="331" y="222"/>
                  </a:cubicBezTo>
                  <a:cubicBezTo>
                    <a:pt x="329" y="225"/>
                    <a:pt x="329" y="225"/>
                    <a:pt x="329" y="225"/>
                  </a:cubicBezTo>
                  <a:lnTo>
                    <a:pt x="314" y="221"/>
                  </a:lnTo>
                  <a:close/>
                  <a:moveTo>
                    <a:pt x="0" y="174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152"/>
                    <a:pt x="3" y="134"/>
                    <a:pt x="8" y="117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9" y="137"/>
                    <a:pt x="16" y="153"/>
                    <a:pt x="16" y="169"/>
                  </a:cubicBezTo>
                  <a:cubicBezTo>
                    <a:pt x="16" y="174"/>
                    <a:pt x="16" y="174"/>
                    <a:pt x="16" y="174"/>
                  </a:cubicBezTo>
                  <a:lnTo>
                    <a:pt x="0" y="174"/>
                  </a:lnTo>
                  <a:close/>
                  <a:moveTo>
                    <a:pt x="315" y="121"/>
                  </a:moveTo>
                  <a:cubicBezTo>
                    <a:pt x="310" y="106"/>
                    <a:pt x="303" y="92"/>
                    <a:pt x="293" y="79"/>
                  </a:cubicBezTo>
                  <a:cubicBezTo>
                    <a:pt x="291" y="75"/>
                    <a:pt x="291" y="75"/>
                    <a:pt x="291" y="75"/>
                  </a:cubicBezTo>
                  <a:cubicBezTo>
                    <a:pt x="304" y="66"/>
                    <a:pt x="304" y="66"/>
                    <a:pt x="304" y="66"/>
                  </a:cubicBezTo>
                  <a:cubicBezTo>
                    <a:pt x="306" y="69"/>
                    <a:pt x="306" y="69"/>
                    <a:pt x="306" y="69"/>
                  </a:cubicBezTo>
                  <a:cubicBezTo>
                    <a:pt x="317" y="84"/>
                    <a:pt x="325" y="99"/>
                    <a:pt x="330" y="116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16" y="125"/>
                    <a:pt x="316" y="125"/>
                    <a:pt x="316" y="125"/>
                  </a:cubicBezTo>
                  <a:lnTo>
                    <a:pt x="315" y="121"/>
                  </a:lnTo>
                  <a:close/>
                  <a:moveTo>
                    <a:pt x="30" y="73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43" y="56"/>
                    <a:pt x="55" y="43"/>
                    <a:pt x="70" y="33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66" y="55"/>
                    <a:pt x="55" y="66"/>
                    <a:pt x="45" y="79"/>
                  </a:cubicBezTo>
                  <a:cubicBezTo>
                    <a:pt x="43" y="83"/>
                    <a:pt x="43" y="83"/>
                    <a:pt x="43" y="83"/>
                  </a:cubicBezTo>
                  <a:lnTo>
                    <a:pt x="30" y="73"/>
                  </a:lnTo>
                  <a:close/>
                  <a:moveTo>
                    <a:pt x="259" y="45"/>
                  </a:moveTo>
                  <a:cubicBezTo>
                    <a:pt x="246" y="35"/>
                    <a:pt x="232" y="28"/>
                    <a:pt x="216" y="23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7" y="7"/>
                    <a:pt x="217" y="7"/>
                    <a:pt x="217" y="7"/>
                  </a:cubicBezTo>
                  <a:cubicBezTo>
                    <a:pt x="221" y="8"/>
                    <a:pt x="221" y="8"/>
                    <a:pt x="221" y="8"/>
                  </a:cubicBezTo>
                  <a:cubicBezTo>
                    <a:pt x="238" y="13"/>
                    <a:pt x="254" y="21"/>
                    <a:pt x="269" y="32"/>
                  </a:cubicBezTo>
                  <a:cubicBezTo>
                    <a:pt x="272" y="34"/>
                    <a:pt x="272" y="34"/>
                    <a:pt x="272" y="34"/>
                  </a:cubicBezTo>
                  <a:cubicBezTo>
                    <a:pt x="262" y="47"/>
                    <a:pt x="262" y="47"/>
                    <a:pt x="262" y="47"/>
                  </a:cubicBezTo>
                  <a:lnTo>
                    <a:pt x="259" y="45"/>
                  </a:lnTo>
                  <a:close/>
                  <a:moveTo>
                    <a:pt x="113" y="10"/>
                  </a:moveTo>
                  <a:cubicBezTo>
                    <a:pt x="117" y="8"/>
                    <a:pt x="117" y="8"/>
                    <a:pt x="117" y="8"/>
                  </a:cubicBezTo>
                  <a:cubicBezTo>
                    <a:pt x="134" y="3"/>
                    <a:pt x="151" y="0"/>
                    <a:pt x="169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3" y="16"/>
                    <a:pt x="173" y="16"/>
                    <a:pt x="173" y="16"/>
                  </a:cubicBezTo>
                  <a:cubicBezTo>
                    <a:pt x="169" y="16"/>
                    <a:pt x="169" y="16"/>
                    <a:pt x="169" y="16"/>
                  </a:cubicBezTo>
                  <a:cubicBezTo>
                    <a:pt x="153" y="16"/>
                    <a:pt x="137" y="19"/>
                    <a:pt x="122" y="24"/>
                  </a:cubicBezTo>
                  <a:cubicBezTo>
                    <a:pt x="118" y="25"/>
                    <a:pt x="118" y="25"/>
                    <a:pt x="118" y="25"/>
                  </a:cubicBezTo>
                  <a:lnTo>
                    <a:pt x="113" y="1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72" name="Freeform 275">
              <a:extLst>
                <a:ext uri="{FF2B5EF4-FFF2-40B4-BE49-F238E27FC236}">
                  <a16:creationId xmlns:a16="http://schemas.microsoft.com/office/drawing/2014/main" xmlns="" id="{1F599DBD-DA6E-4837-A32A-B532A1E326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28600" y="1853180"/>
              <a:ext cx="327668" cy="330709"/>
            </a:xfrm>
            <a:custGeom>
              <a:avLst/>
              <a:gdLst>
                <a:gd name="T0" fmla="*/ 103 w 213"/>
                <a:gd name="T1" fmla="*/ 202 h 214"/>
                <a:gd name="T2" fmla="*/ 136 w 213"/>
                <a:gd name="T3" fmla="*/ 198 h 214"/>
                <a:gd name="T4" fmla="*/ 143 w 213"/>
                <a:gd name="T5" fmla="*/ 208 h 214"/>
                <a:gd name="T6" fmla="*/ 107 w 213"/>
                <a:gd name="T7" fmla="*/ 214 h 214"/>
                <a:gd name="T8" fmla="*/ 74 w 213"/>
                <a:gd name="T9" fmla="*/ 209 h 214"/>
                <a:gd name="T10" fmla="*/ 41 w 213"/>
                <a:gd name="T11" fmla="*/ 192 h 214"/>
                <a:gd name="T12" fmla="*/ 51 w 213"/>
                <a:gd name="T13" fmla="*/ 184 h 214"/>
                <a:gd name="T14" fmla="*/ 81 w 213"/>
                <a:gd name="T15" fmla="*/ 199 h 214"/>
                <a:gd name="T16" fmla="*/ 74 w 213"/>
                <a:gd name="T17" fmla="*/ 209 h 214"/>
                <a:gd name="T18" fmla="*/ 162 w 213"/>
                <a:gd name="T19" fmla="*/ 184 h 214"/>
                <a:gd name="T20" fmla="*/ 186 w 213"/>
                <a:gd name="T21" fmla="*/ 160 h 214"/>
                <a:gd name="T22" fmla="*/ 193 w 213"/>
                <a:gd name="T23" fmla="*/ 170 h 214"/>
                <a:gd name="T24" fmla="*/ 166 w 213"/>
                <a:gd name="T25" fmla="*/ 196 h 214"/>
                <a:gd name="T26" fmla="*/ 20 w 213"/>
                <a:gd name="T27" fmla="*/ 170 h 214"/>
                <a:gd name="T28" fmla="*/ 4 w 213"/>
                <a:gd name="T29" fmla="*/ 137 h 214"/>
                <a:gd name="T30" fmla="*/ 16 w 213"/>
                <a:gd name="T31" fmla="*/ 137 h 214"/>
                <a:gd name="T32" fmla="*/ 32 w 213"/>
                <a:gd name="T33" fmla="*/ 166 h 214"/>
                <a:gd name="T34" fmla="*/ 20 w 213"/>
                <a:gd name="T35" fmla="*/ 170 h 214"/>
                <a:gd name="T36" fmla="*/ 197 w 213"/>
                <a:gd name="T37" fmla="*/ 137 h 214"/>
                <a:gd name="T38" fmla="*/ 201 w 213"/>
                <a:gd name="T39" fmla="*/ 103 h 214"/>
                <a:gd name="T40" fmla="*/ 213 w 213"/>
                <a:gd name="T41" fmla="*/ 107 h 214"/>
                <a:gd name="T42" fmla="*/ 207 w 213"/>
                <a:gd name="T43" fmla="*/ 144 h 214"/>
                <a:gd name="T44" fmla="*/ 0 w 213"/>
                <a:gd name="T45" fmla="*/ 108 h 214"/>
                <a:gd name="T46" fmla="*/ 5 w 213"/>
                <a:gd name="T47" fmla="*/ 74 h 214"/>
                <a:gd name="T48" fmla="*/ 17 w 213"/>
                <a:gd name="T49" fmla="*/ 74 h 214"/>
                <a:gd name="T50" fmla="*/ 12 w 213"/>
                <a:gd name="T51" fmla="*/ 107 h 214"/>
                <a:gd name="T52" fmla="*/ 6 w 213"/>
                <a:gd name="T53" fmla="*/ 112 h 214"/>
                <a:gd name="T54" fmla="*/ 0 w 213"/>
                <a:gd name="T55" fmla="*/ 108 h 214"/>
                <a:gd name="T56" fmla="*/ 183 w 213"/>
                <a:gd name="T57" fmla="*/ 51 h 214"/>
                <a:gd name="T58" fmla="*/ 190 w 213"/>
                <a:gd name="T59" fmla="*/ 41 h 214"/>
                <a:gd name="T60" fmla="*/ 208 w 213"/>
                <a:gd name="T61" fmla="*/ 74 h 214"/>
                <a:gd name="T62" fmla="*/ 198 w 213"/>
                <a:gd name="T63" fmla="*/ 81 h 214"/>
                <a:gd name="T64" fmla="*/ 18 w 213"/>
                <a:gd name="T65" fmla="*/ 48 h 214"/>
                <a:gd name="T66" fmla="*/ 43 w 213"/>
                <a:gd name="T67" fmla="*/ 21 h 214"/>
                <a:gd name="T68" fmla="*/ 54 w 213"/>
                <a:gd name="T69" fmla="*/ 28 h 214"/>
                <a:gd name="T70" fmla="*/ 30 w 213"/>
                <a:gd name="T71" fmla="*/ 52 h 214"/>
                <a:gd name="T72" fmla="*/ 18 w 213"/>
                <a:gd name="T73" fmla="*/ 48 h 214"/>
                <a:gd name="T74" fmla="*/ 136 w 213"/>
                <a:gd name="T75" fmla="*/ 17 h 214"/>
                <a:gd name="T76" fmla="*/ 135 w 213"/>
                <a:gd name="T77" fmla="*/ 4 h 214"/>
                <a:gd name="T78" fmla="*/ 169 w 213"/>
                <a:gd name="T79" fmla="*/ 21 h 214"/>
                <a:gd name="T80" fmla="*/ 165 w 213"/>
                <a:gd name="T81" fmla="*/ 33 h 214"/>
                <a:gd name="T82" fmla="*/ 69 w 213"/>
                <a:gd name="T83" fmla="*/ 7 h 214"/>
                <a:gd name="T84" fmla="*/ 106 w 213"/>
                <a:gd name="T85" fmla="*/ 0 h 214"/>
                <a:gd name="T86" fmla="*/ 110 w 213"/>
                <a:gd name="T87" fmla="*/ 12 h 214"/>
                <a:gd name="T88" fmla="*/ 77 w 213"/>
                <a:gd name="T89" fmla="*/ 17 h 214"/>
                <a:gd name="T90" fmla="*/ 69 w 213"/>
                <a:gd name="T91" fmla="*/ 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3" h="214">
                  <a:moveTo>
                    <a:pt x="103" y="214"/>
                  </a:moveTo>
                  <a:cubicBezTo>
                    <a:pt x="103" y="202"/>
                    <a:pt x="103" y="202"/>
                    <a:pt x="103" y="202"/>
                  </a:cubicBezTo>
                  <a:cubicBezTo>
                    <a:pt x="107" y="202"/>
                    <a:pt x="107" y="202"/>
                    <a:pt x="107" y="202"/>
                  </a:cubicBezTo>
                  <a:cubicBezTo>
                    <a:pt x="117" y="202"/>
                    <a:pt x="126" y="201"/>
                    <a:pt x="136" y="198"/>
                  </a:cubicBezTo>
                  <a:cubicBezTo>
                    <a:pt x="140" y="196"/>
                    <a:pt x="140" y="196"/>
                    <a:pt x="140" y="196"/>
                  </a:cubicBezTo>
                  <a:cubicBezTo>
                    <a:pt x="143" y="208"/>
                    <a:pt x="143" y="208"/>
                    <a:pt x="143" y="208"/>
                  </a:cubicBezTo>
                  <a:cubicBezTo>
                    <a:pt x="140" y="209"/>
                    <a:pt x="140" y="209"/>
                    <a:pt x="140" y="209"/>
                  </a:cubicBezTo>
                  <a:cubicBezTo>
                    <a:pt x="129" y="212"/>
                    <a:pt x="118" y="214"/>
                    <a:pt x="107" y="214"/>
                  </a:cubicBezTo>
                  <a:lnTo>
                    <a:pt x="103" y="214"/>
                  </a:lnTo>
                  <a:close/>
                  <a:moveTo>
                    <a:pt x="74" y="209"/>
                  </a:moveTo>
                  <a:cubicBezTo>
                    <a:pt x="63" y="206"/>
                    <a:pt x="53" y="200"/>
                    <a:pt x="44" y="194"/>
                  </a:cubicBezTo>
                  <a:cubicBezTo>
                    <a:pt x="41" y="192"/>
                    <a:pt x="41" y="192"/>
                    <a:pt x="41" y="192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9" y="190"/>
                    <a:pt x="68" y="194"/>
                    <a:pt x="77" y="198"/>
                  </a:cubicBezTo>
                  <a:cubicBezTo>
                    <a:pt x="81" y="199"/>
                    <a:pt x="81" y="199"/>
                    <a:pt x="81" y="199"/>
                  </a:cubicBezTo>
                  <a:cubicBezTo>
                    <a:pt x="77" y="210"/>
                    <a:pt x="77" y="210"/>
                    <a:pt x="77" y="210"/>
                  </a:cubicBezTo>
                  <a:lnTo>
                    <a:pt x="74" y="209"/>
                  </a:lnTo>
                  <a:close/>
                  <a:moveTo>
                    <a:pt x="159" y="186"/>
                  </a:moveTo>
                  <a:cubicBezTo>
                    <a:pt x="162" y="184"/>
                    <a:pt x="162" y="184"/>
                    <a:pt x="162" y="184"/>
                  </a:cubicBezTo>
                  <a:cubicBezTo>
                    <a:pt x="170" y="178"/>
                    <a:pt x="177" y="171"/>
                    <a:pt x="183" y="163"/>
                  </a:cubicBezTo>
                  <a:cubicBezTo>
                    <a:pt x="186" y="160"/>
                    <a:pt x="186" y="160"/>
                    <a:pt x="186" y="160"/>
                  </a:cubicBezTo>
                  <a:cubicBezTo>
                    <a:pt x="195" y="167"/>
                    <a:pt x="195" y="167"/>
                    <a:pt x="195" y="167"/>
                  </a:cubicBezTo>
                  <a:cubicBezTo>
                    <a:pt x="193" y="170"/>
                    <a:pt x="193" y="170"/>
                    <a:pt x="193" y="170"/>
                  </a:cubicBezTo>
                  <a:cubicBezTo>
                    <a:pt x="186" y="179"/>
                    <a:pt x="178" y="187"/>
                    <a:pt x="169" y="194"/>
                  </a:cubicBezTo>
                  <a:cubicBezTo>
                    <a:pt x="166" y="196"/>
                    <a:pt x="166" y="196"/>
                    <a:pt x="166" y="196"/>
                  </a:cubicBezTo>
                  <a:lnTo>
                    <a:pt x="159" y="186"/>
                  </a:lnTo>
                  <a:close/>
                  <a:moveTo>
                    <a:pt x="20" y="170"/>
                  </a:moveTo>
                  <a:cubicBezTo>
                    <a:pt x="13" y="161"/>
                    <a:pt x="8" y="151"/>
                    <a:pt x="5" y="141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9" y="146"/>
                    <a:pt x="24" y="155"/>
                    <a:pt x="30" y="163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22" y="173"/>
                    <a:pt x="22" y="173"/>
                    <a:pt x="22" y="173"/>
                  </a:cubicBezTo>
                  <a:lnTo>
                    <a:pt x="20" y="170"/>
                  </a:lnTo>
                  <a:close/>
                  <a:moveTo>
                    <a:pt x="196" y="140"/>
                  </a:moveTo>
                  <a:cubicBezTo>
                    <a:pt x="197" y="137"/>
                    <a:pt x="197" y="137"/>
                    <a:pt x="197" y="137"/>
                  </a:cubicBezTo>
                  <a:cubicBezTo>
                    <a:pt x="200" y="127"/>
                    <a:pt x="201" y="118"/>
                    <a:pt x="201" y="108"/>
                  </a:cubicBezTo>
                  <a:cubicBezTo>
                    <a:pt x="201" y="103"/>
                    <a:pt x="201" y="103"/>
                    <a:pt x="201" y="103"/>
                  </a:cubicBezTo>
                  <a:cubicBezTo>
                    <a:pt x="213" y="103"/>
                    <a:pt x="213" y="103"/>
                    <a:pt x="213" y="103"/>
                  </a:cubicBezTo>
                  <a:cubicBezTo>
                    <a:pt x="213" y="107"/>
                    <a:pt x="213" y="107"/>
                    <a:pt x="213" y="107"/>
                  </a:cubicBezTo>
                  <a:cubicBezTo>
                    <a:pt x="213" y="119"/>
                    <a:pt x="212" y="130"/>
                    <a:pt x="208" y="140"/>
                  </a:cubicBezTo>
                  <a:cubicBezTo>
                    <a:pt x="207" y="144"/>
                    <a:pt x="207" y="144"/>
                    <a:pt x="207" y="144"/>
                  </a:cubicBezTo>
                  <a:lnTo>
                    <a:pt x="196" y="140"/>
                  </a:lnTo>
                  <a:close/>
                  <a:moveTo>
                    <a:pt x="0" y="108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0" y="96"/>
                    <a:pt x="1" y="85"/>
                    <a:pt x="5" y="74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3" y="87"/>
                    <a:pt x="12" y="97"/>
                    <a:pt x="12" y="107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1" y="114"/>
                    <a:pt x="1" y="114"/>
                    <a:pt x="1" y="114"/>
                  </a:cubicBezTo>
                  <a:lnTo>
                    <a:pt x="0" y="108"/>
                  </a:lnTo>
                  <a:close/>
                  <a:moveTo>
                    <a:pt x="197" y="78"/>
                  </a:moveTo>
                  <a:cubicBezTo>
                    <a:pt x="194" y="68"/>
                    <a:pt x="189" y="59"/>
                    <a:pt x="183" y="51"/>
                  </a:cubicBezTo>
                  <a:cubicBezTo>
                    <a:pt x="181" y="48"/>
                    <a:pt x="181" y="48"/>
                    <a:pt x="181" y="48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193" y="44"/>
                    <a:pt x="193" y="44"/>
                    <a:pt x="193" y="44"/>
                  </a:cubicBezTo>
                  <a:cubicBezTo>
                    <a:pt x="200" y="53"/>
                    <a:pt x="205" y="63"/>
                    <a:pt x="208" y="74"/>
                  </a:cubicBezTo>
                  <a:cubicBezTo>
                    <a:pt x="209" y="78"/>
                    <a:pt x="209" y="78"/>
                    <a:pt x="209" y="78"/>
                  </a:cubicBezTo>
                  <a:cubicBezTo>
                    <a:pt x="198" y="81"/>
                    <a:pt x="198" y="81"/>
                    <a:pt x="198" y="81"/>
                  </a:cubicBezTo>
                  <a:lnTo>
                    <a:pt x="197" y="78"/>
                  </a:lnTo>
                  <a:close/>
                  <a:moveTo>
                    <a:pt x="18" y="48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7" y="36"/>
                    <a:pt x="34" y="28"/>
                    <a:pt x="43" y="21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3" y="37"/>
                    <a:pt x="35" y="44"/>
                    <a:pt x="30" y="52"/>
                  </a:cubicBezTo>
                  <a:cubicBezTo>
                    <a:pt x="27" y="55"/>
                    <a:pt x="27" y="55"/>
                    <a:pt x="27" y="55"/>
                  </a:cubicBezTo>
                  <a:lnTo>
                    <a:pt x="18" y="48"/>
                  </a:lnTo>
                  <a:close/>
                  <a:moveTo>
                    <a:pt x="162" y="30"/>
                  </a:moveTo>
                  <a:cubicBezTo>
                    <a:pt x="154" y="24"/>
                    <a:pt x="145" y="20"/>
                    <a:pt x="136" y="17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50" y="9"/>
                    <a:pt x="160" y="14"/>
                    <a:pt x="169" y="21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65" y="33"/>
                    <a:pt x="165" y="33"/>
                    <a:pt x="165" y="33"/>
                  </a:cubicBezTo>
                  <a:lnTo>
                    <a:pt x="162" y="30"/>
                  </a:lnTo>
                  <a:close/>
                  <a:moveTo>
                    <a:pt x="69" y="7"/>
                  </a:moveTo>
                  <a:cubicBezTo>
                    <a:pt x="73" y="6"/>
                    <a:pt x="73" y="6"/>
                    <a:pt x="73" y="6"/>
                  </a:cubicBezTo>
                  <a:cubicBezTo>
                    <a:pt x="84" y="2"/>
                    <a:pt x="95" y="0"/>
                    <a:pt x="10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96" y="12"/>
                    <a:pt x="86" y="14"/>
                    <a:pt x="77" y="17"/>
                  </a:cubicBezTo>
                  <a:cubicBezTo>
                    <a:pt x="73" y="18"/>
                    <a:pt x="73" y="18"/>
                    <a:pt x="73" y="18"/>
                  </a:cubicBezTo>
                  <a:lnTo>
                    <a:pt x="69" y="7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73" name="Freeform 276">
              <a:extLst>
                <a:ext uri="{FF2B5EF4-FFF2-40B4-BE49-F238E27FC236}">
                  <a16:creationId xmlns:a16="http://schemas.microsoft.com/office/drawing/2014/main" xmlns="" id="{9CFE4452-E1F2-49CA-A805-424F8F4AB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3685" y="1698661"/>
              <a:ext cx="637497" cy="640690"/>
            </a:xfrm>
            <a:custGeom>
              <a:avLst/>
              <a:gdLst>
                <a:gd name="T0" fmla="*/ 204 w 415"/>
                <a:gd name="T1" fmla="*/ 403 h 415"/>
                <a:gd name="T2" fmla="*/ 268 w 415"/>
                <a:gd name="T3" fmla="*/ 393 h 415"/>
                <a:gd name="T4" fmla="*/ 276 w 415"/>
                <a:gd name="T5" fmla="*/ 404 h 415"/>
                <a:gd name="T6" fmla="*/ 208 w 415"/>
                <a:gd name="T7" fmla="*/ 415 h 415"/>
                <a:gd name="T8" fmla="*/ 144 w 415"/>
                <a:gd name="T9" fmla="*/ 405 h 415"/>
                <a:gd name="T10" fmla="*/ 82 w 415"/>
                <a:gd name="T11" fmla="*/ 373 h 415"/>
                <a:gd name="T12" fmla="*/ 93 w 415"/>
                <a:gd name="T13" fmla="*/ 366 h 415"/>
                <a:gd name="T14" fmla="*/ 151 w 415"/>
                <a:gd name="T15" fmla="*/ 395 h 415"/>
                <a:gd name="T16" fmla="*/ 144 w 415"/>
                <a:gd name="T17" fmla="*/ 405 h 415"/>
                <a:gd name="T18" fmla="*/ 323 w 415"/>
                <a:gd name="T19" fmla="*/ 366 h 415"/>
                <a:gd name="T20" fmla="*/ 368 w 415"/>
                <a:gd name="T21" fmla="*/ 319 h 415"/>
                <a:gd name="T22" fmla="*/ 376 w 415"/>
                <a:gd name="T23" fmla="*/ 329 h 415"/>
                <a:gd name="T24" fmla="*/ 326 w 415"/>
                <a:gd name="T25" fmla="*/ 378 h 415"/>
                <a:gd name="T26" fmla="*/ 40 w 415"/>
                <a:gd name="T27" fmla="*/ 330 h 415"/>
                <a:gd name="T28" fmla="*/ 9 w 415"/>
                <a:gd name="T29" fmla="*/ 268 h 415"/>
                <a:gd name="T30" fmla="*/ 21 w 415"/>
                <a:gd name="T31" fmla="*/ 268 h 415"/>
                <a:gd name="T32" fmla="*/ 52 w 415"/>
                <a:gd name="T33" fmla="*/ 326 h 415"/>
                <a:gd name="T34" fmla="*/ 40 w 415"/>
                <a:gd name="T35" fmla="*/ 330 h 415"/>
                <a:gd name="T36" fmla="*/ 394 w 415"/>
                <a:gd name="T37" fmla="*/ 268 h 415"/>
                <a:gd name="T38" fmla="*/ 403 w 415"/>
                <a:gd name="T39" fmla="*/ 203 h 415"/>
                <a:gd name="T40" fmla="*/ 415 w 415"/>
                <a:gd name="T41" fmla="*/ 207 h 415"/>
                <a:gd name="T42" fmla="*/ 404 w 415"/>
                <a:gd name="T43" fmla="*/ 275 h 415"/>
                <a:gd name="T44" fmla="*/ 0 w 415"/>
                <a:gd name="T45" fmla="*/ 207 h 415"/>
                <a:gd name="T46" fmla="*/ 11 w 415"/>
                <a:gd name="T47" fmla="*/ 140 h 415"/>
                <a:gd name="T48" fmla="*/ 21 w 415"/>
                <a:gd name="T49" fmla="*/ 147 h 415"/>
                <a:gd name="T50" fmla="*/ 12 w 415"/>
                <a:gd name="T51" fmla="*/ 211 h 415"/>
                <a:gd name="T52" fmla="*/ 0 w 415"/>
                <a:gd name="T53" fmla="*/ 207 h 415"/>
                <a:gd name="T54" fmla="*/ 365 w 415"/>
                <a:gd name="T55" fmla="*/ 92 h 415"/>
                <a:gd name="T56" fmla="*/ 373 w 415"/>
                <a:gd name="T57" fmla="*/ 81 h 415"/>
                <a:gd name="T58" fmla="*/ 405 w 415"/>
                <a:gd name="T59" fmla="*/ 142 h 415"/>
                <a:gd name="T60" fmla="*/ 395 w 415"/>
                <a:gd name="T61" fmla="*/ 150 h 415"/>
                <a:gd name="T62" fmla="*/ 37 w 415"/>
                <a:gd name="T63" fmla="*/ 89 h 415"/>
                <a:gd name="T64" fmla="*/ 85 w 415"/>
                <a:gd name="T65" fmla="*/ 39 h 415"/>
                <a:gd name="T66" fmla="*/ 95 w 415"/>
                <a:gd name="T67" fmla="*/ 47 h 415"/>
                <a:gd name="T68" fmla="*/ 49 w 415"/>
                <a:gd name="T69" fmla="*/ 93 h 415"/>
                <a:gd name="T70" fmla="*/ 37 w 415"/>
                <a:gd name="T71" fmla="*/ 89 h 415"/>
                <a:gd name="T72" fmla="*/ 267 w 415"/>
                <a:gd name="T73" fmla="*/ 21 h 415"/>
                <a:gd name="T74" fmla="*/ 267 w 415"/>
                <a:gd name="T75" fmla="*/ 8 h 415"/>
                <a:gd name="T76" fmla="*/ 329 w 415"/>
                <a:gd name="T77" fmla="*/ 39 h 415"/>
                <a:gd name="T78" fmla="*/ 325 w 415"/>
                <a:gd name="T79" fmla="*/ 51 h 415"/>
                <a:gd name="T80" fmla="*/ 139 w 415"/>
                <a:gd name="T81" fmla="*/ 11 h 415"/>
                <a:gd name="T82" fmla="*/ 207 w 415"/>
                <a:gd name="T83" fmla="*/ 0 h 415"/>
                <a:gd name="T84" fmla="*/ 211 w 415"/>
                <a:gd name="T85" fmla="*/ 12 h 415"/>
                <a:gd name="T86" fmla="*/ 146 w 415"/>
                <a:gd name="T87" fmla="*/ 21 h 415"/>
                <a:gd name="T88" fmla="*/ 139 w 415"/>
                <a:gd name="T89" fmla="*/ 1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204" y="415"/>
                  </a:moveTo>
                  <a:cubicBezTo>
                    <a:pt x="204" y="403"/>
                    <a:pt x="204" y="403"/>
                    <a:pt x="204" y="403"/>
                  </a:cubicBezTo>
                  <a:cubicBezTo>
                    <a:pt x="208" y="403"/>
                    <a:pt x="208" y="403"/>
                    <a:pt x="208" y="403"/>
                  </a:cubicBezTo>
                  <a:cubicBezTo>
                    <a:pt x="228" y="403"/>
                    <a:pt x="249" y="400"/>
                    <a:pt x="268" y="393"/>
                  </a:cubicBezTo>
                  <a:cubicBezTo>
                    <a:pt x="272" y="392"/>
                    <a:pt x="272" y="392"/>
                    <a:pt x="272" y="392"/>
                  </a:cubicBezTo>
                  <a:cubicBezTo>
                    <a:pt x="276" y="404"/>
                    <a:pt x="276" y="404"/>
                    <a:pt x="276" y="404"/>
                  </a:cubicBezTo>
                  <a:cubicBezTo>
                    <a:pt x="272" y="405"/>
                    <a:pt x="272" y="405"/>
                    <a:pt x="272" y="405"/>
                  </a:cubicBezTo>
                  <a:cubicBezTo>
                    <a:pt x="251" y="412"/>
                    <a:pt x="230" y="415"/>
                    <a:pt x="208" y="415"/>
                  </a:cubicBezTo>
                  <a:lnTo>
                    <a:pt x="204" y="415"/>
                  </a:lnTo>
                  <a:close/>
                  <a:moveTo>
                    <a:pt x="144" y="405"/>
                  </a:moveTo>
                  <a:cubicBezTo>
                    <a:pt x="123" y="398"/>
                    <a:pt x="103" y="388"/>
                    <a:pt x="86" y="375"/>
                  </a:cubicBezTo>
                  <a:cubicBezTo>
                    <a:pt x="82" y="373"/>
                    <a:pt x="82" y="373"/>
                    <a:pt x="82" y="373"/>
                  </a:cubicBezTo>
                  <a:cubicBezTo>
                    <a:pt x="89" y="363"/>
                    <a:pt x="89" y="363"/>
                    <a:pt x="89" y="363"/>
                  </a:cubicBezTo>
                  <a:cubicBezTo>
                    <a:pt x="93" y="366"/>
                    <a:pt x="93" y="366"/>
                    <a:pt x="93" y="366"/>
                  </a:cubicBezTo>
                  <a:cubicBezTo>
                    <a:pt x="109" y="378"/>
                    <a:pt x="128" y="387"/>
                    <a:pt x="147" y="394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47" y="406"/>
                    <a:pt x="147" y="406"/>
                    <a:pt x="147" y="406"/>
                  </a:cubicBezTo>
                  <a:lnTo>
                    <a:pt x="144" y="405"/>
                  </a:lnTo>
                  <a:close/>
                  <a:moveTo>
                    <a:pt x="319" y="368"/>
                  </a:moveTo>
                  <a:cubicBezTo>
                    <a:pt x="323" y="366"/>
                    <a:pt x="323" y="366"/>
                    <a:pt x="323" y="366"/>
                  </a:cubicBezTo>
                  <a:cubicBezTo>
                    <a:pt x="339" y="354"/>
                    <a:pt x="354" y="339"/>
                    <a:pt x="366" y="322"/>
                  </a:cubicBezTo>
                  <a:cubicBezTo>
                    <a:pt x="368" y="319"/>
                    <a:pt x="368" y="319"/>
                    <a:pt x="368" y="319"/>
                  </a:cubicBezTo>
                  <a:cubicBezTo>
                    <a:pt x="378" y="326"/>
                    <a:pt x="378" y="326"/>
                    <a:pt x="378" y="326"/>
                  </a:cubicBezTo>
                  <a:cubicBezTo>
                    <a:pt x="376" y="329"/>
                    <a:pt x="376" y="329"/>
                    <a:pt x="376" y="329"/>
                  </a:cubicBezTo>
                  <a:cubicBezTo>
                    <a:pt x="363" y="347"/>
                    <a:pt x="347" y="363"/>
                    <a:pt x="330" y="375"/>
                  </a:cubicBezTo>
                  <a:cubicBezTo>
                    <a:pt x="326" y="378"/>
                    <a:pt x="326" y="378"/>
                    <a:pt x="326" y="378"/>
                  </a:cubicBezTo>
                  <a:lnTo>
                    <a:pt x="319" y="368"/>
                  </a:lnTo>
                  <a:close/>
                  <a:moveTo>
                    <a:pt x="40" y="330"/>
                  </a:moveTo>
                  <a:cubicBezTo>
                    <a:pt x="27" y="312"/>
                    <a:pt x="17" y="293"/>
                    <a:pt x="10" y="272"/>
                  </a:cubicBezTo>
                  <a:cubicBezTo>
                    <a:pt x="9" y="268"/>
                    <a:pt x="9" y="268"/>
                    <a:pt x="9" y="268"/>
                  </a:cubicBezTo>
                  <a:cubicBezTo>
                    <a:pt x="20" y="264"/>
                    <a:pt x="20" y="264"/>
                    <a:pt x="20" y="264"/>
                  </a:cubicBezTo>
                  <a:cubicBezTo>
                    <a:pt x="21" y="268"/>
                    <a:pt x="21" y="268"/>
                    <a:pt x="21" y="268"/>
                  </a:cubicBezTo>
                  <a:cubicBezTo>
                    <a:pt x="28" y="288"/>
                    <a:pt x="37" y="306"/>
                    <a:pt x="49" y="323"/>
                  </a:cubicBezTo>
                  <a:cubicBezTo>
                    <a:pt x="52" y="326"/>
                    <a:pt x="52" y="326"/>
                    <a:pt x="52" y="326"/>
                  </a:cubicBezTo>
                  <a:cubicBezTo>
                    <a:pt x="42" y="333"/>
                    <a:pt x="42" y="333"/>
                    <a:pt x="42" y="333"/>
                  </a:cubicBezTo>
                  <a:lnTo>
                    <a:pt x="40" y="330"/>
                  </a:lnTo>
                  <a:close/>
                  <a:moveTo>
                    <a:pt x="392" y="272"/>
                  </a:moveTo>
                  <a:cubicBezTo>
                    <a:pt x="394" y="268"/>
                    <a:pt x="394" y="268"/>
                    <a:pt x="394" y="268"/>
                  </a:cubicBezTo>
                  <a:cubicBezTo>
                    <a:pt x="400" y="248"/>
                    <a:pt x="403" y="228"/>
                    <a:pt x="403" y="207"/>
                  </a:cubicBezTo>
                  <a:cubicBezTo>
                    <a:pt x="403" y="203"/>
                    <a:pt x="403" y="203"/>
                    <a:pt x="403" y="203"/>
                  </a:cubicBezTo>
                  <a:cubicBezTo>
                    <a:pt x="415" y="203"/>
                    <a:pt x="415" y="203"/>
                    <a:pt x="415" y="203"/>
                  </a:cubicBezTo>
                  <a:cubicBezTo>
                    <a:pt x="415" y="207"/>
                    <a:pt x="415" y="207"/>
                    <a:pt x="415" y="207"/>
                  </a:cubicBezTo>
                  <a:cubicBezTo>
                    <a:pt x="415" y="229"/>
                    <a:pt x="412" y="251"/>
                    <a:pt x="405" y="271"/>
                  </a:cubicBezTo>
                  <a:cubicBezTo>
                    <a:pt x="404" y="275"/>
                    <a:pt x="404" y="275"/>
                    <a:pt x="404" y="275"/>
                  </a:cubicBezTo>
                  <a:lnTo>
                    <a:pt x="392" y="272"/>
                  </a:lnTo>
                  <a:close/>
                  <a:moveTo>
                    <a:pt x="0" y="207"/>
                  </a:moveTo>
                  <a:cubicBezTo>
                    <a:pt x="0" y="185"/>
                    <a:pt x="3" y="164"/>
                    <a:pt x="10" y="143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15" y="167"/>
                    <a:pt x="12" y="187"/>
                    <a:pt x="12" y="207"/>
                  </a:cubicBezTo>
                  <a:cubicBezTo>
                    <a:pt x="12" y="211"/>
                    <a:pt x="12" y="211"/>
                    <a:pt x="12" y="211"/>
                  </a:cubicBezTo>
                  <a:cubicBezTo>
                    <a:pt x="0" y="212"/>
                    <a:pt x="0" y="212"/>
                    <a:pt x="0" y="212"/>
                  </a:cubicBezTo>
                  <a:lnTo>
                    <a:pt x="0" y="207"/>
                  </a:lnTo>
                  <a:close/>
                  <a:moveTo>
                    <a:pt x="393" y="146"/>
                  </a:moveTo>
                  <a:cubicBezTo>
                    <a:pt x="387" y="127"/>
                    <a:pt x="378" y="108"/>
                    <a:pt x="365" y="92"/>
                  </a:cubicBezTo>
                  <a:cubicBezTo>
                    <a:pt x="363" y="88"/>
                    <a:pt x="363" y="88"/>
                    <a:pt x="363" y="88"/>
                  </a:cubicBezTo>
                  <a:cubicBezTo>
                    <a:pt x="373" y="81"/>
                    <a:pt x="373" y="81"/>
                    <a:pt x="373" y="81"/>
                  </a:cubicBezTo>
                  <a:cubicBezTo>
                    <a:pt x="375" y="85"/>
                    <a:pt x="375" y="85"/>
                    <a:pt x="375" y="85"/>
                  </a:cubicBezTo>
                  <a:cubicBezTo>
                    <a:pt x="388" y="102"/>
                    <a:pt x="398" y="122"/>
                    <a:pt x="405" y="142"/>
                  </a:cubicBezTo>
                  <a:cubicBezTo>
                    <a:pt x="406" y="146"/>
                    <a:pt x="406" y="146"/>
                    <a:pt x="406" y="146"/>
                  </a:cubicBezTo>
                  <a:cubicBezTo>
                    <a:pt x="395" y="150"/>
                    <a:pt x="395" y="150"/>
                    <a:pt x="395" y="150"/>
                  </a:cubicBezTo>
                  <a:lnTo>
                    <a:pt x="393" y="146"/>
                  </a:lnTo>
                  <a:close/>
                  <a:moveTo>
                    <a:pt x="37" y="89"/>
                  </a:moveTo>
                  <a:cubicBezTo>
                    <a:pt x="39" y="86"/>
                    <a:pt x="39" y="86"/>
                    <a:pt x="39" y="86"/>
                  </a:cubicBezTo>
                  <a:cubicBezTo>
                    <a:pt x="52" y="68"/>
                    <a:pt x="67" y="53"/>
                    <a:pt x="85" y="39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75" y="61"/>
                    <a:pt x="61" y="76"/>
                    <a:pt x="49" y="93"/>
                  </a:cubicBezTo>
                  <a:cubicBezTo>
                    <a:pt x="47" y="96"/>
                    <a:pt x="47" y="96"/>
                    <a:pt x="47" y="96"/>
                  </a:cubicBezTo>
                  <a:lnTo>
                    <a:pt x="37" y="89"/>
                  </a:lnTo>
                  <a:close/>
                  <a:moveTo>
                    <a:pt x="322" y="49"/>
                  </a:moveTo>
                  <a:cubicBezTo>
                    <a:pt x="305" y="36"/>
                    <a:pt x="287" y="27"/>
                    <a:pt x="267" y="21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71" y="10"/>
                    <a:pt x="271" y="10"/>
                    <a:pt x="271" y="10"/>
                  </a:cubicBezTo>
                  <a:cubicBezTo>
                    <a:pt x="292" y="16"/>
                    <a:pt x="311" y="26"/>
                    <a:pt x="329" y="39"/>
                  </a:cubicBezTo>
                  <a:cubicBezTo>
                    <a:pt x="332" y="41"/>
                    <a:pt x="332" y="41"/>
                    <a:pt x="332" y="41"/>
                  </a:cubicBezTo>
                  <a:cubicBezTo>
                    <a:pt x="325" y="51"/>
                    <a:pt x="325" y="51"/>
                    <a:pt x="325" y="51"/>
                  </a:cubicBezTo>
                  <a:lnTo>
                    <a:pt x="322" y="49"/>
                  </a:lnTo>
                  <a:close/>
                  <a:moveTo>
                    <a:pt x="139" y="11"/>
                  </a:moveTo>
                  <a:cubicBezTo>
                    <a:pt x="143" y="10"/>
                    <a:pt x="143" y="10"/>
                    <a:pt x="143" y="10"/>
                  </a:cubicBezTo>
                  <a:cubicBezTo>
                    <a:pt x="163" y="3"/>
                    <a:pt x="185" y="0"/>
                    <a:pt x="207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11" y="12"/>
                    <a:pt x="211" y="12"/>
                    <a:pt x="211" y="12"/>
                  </a:cubicBezTo>
                  <a:cubicBezTo>
                    <a:pt x="207" y="12"/>
                    <a:pt x="207" y="12"/>
                    <a:pt x="207" y="12"/>
                  </a:cubicBezTo>
                  <a:cubicBezTo>
                    <a:pt x="186" y="12"/>
                    <a:pt x="166" y="15"/>
                    <a:pt x="146" y="21"/>
                  </a:cubicBezTo>
                  <a:cubicBezTo>
                    <a:pt x="143" y="23"/>
                    <a:pt x="143" y="23"/>
                    <a:pt x="143" y="23"/>
                  </a:cubicBezTo>
                  <a:lnTo>
                    <a:pt x="139" y="11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</p:grpSp>
      <p:grpSp>
        <p:nvGrpSpPr>
          <p:cNvPr id="274" name="Group 24">
            <a:extLst>
              <a:ext uri="{FF2B5EF4-FFF2-40B4-BE49-F238E27FC236}">
                <a16:creationId xmlns:a16="http://schemas.microsoft.com/office/drawing/2014/main" xmlns="" id="{80B7A23D-7985-4192-8D1C-B7D2E03F74D1}"/>
              </a:ext>
            </a:extLst>
          </p:cNvPr>
          <p:cNvGrpSpPr/>
          <p:nvPr/>
        </p:nvGrpSpPr>
        <p:grpSpPr>
          <a:xfrm>
            <a:off x="6502525" y="1342482"/>
            <a:ext cx="391857" cy="400649"/>
            <a:chOff x="8496373" y="1769325"/>
            <a:chExt cx="372734" cy="375935"/>
          </a:xfrm>
        </p:grpSpPr>
        <p:sp>
          <p:nvSpPr>
            <p:cNvPr id="275" name="Freeform 280">
              <a:extLst>
                <a:ext uri="{FF2B5EF4-FFF2-40B4-BE49-F238E27FC236}">
                  <a16:creationId xmlns:a16="http://schemas.microsoft.com/office/drawing/2014/main" xmlns="" id="{8AB9943A-ABFF-4E72-91A9-445653EF4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0172" y="1805128"/>
              <a:ext cx="305135" cy="306212"/>
            </a:xfrm>
            <a:custGeom>
              <a:avLst/>
              <a:gdLst>
                <a:gd name="T0" fmla="*/ 97 w 199"/>
                <a:gd name="T1" fmla="*/ 189 h 198"/>
                <a:gd name="T2" fmla="*/ 127 w 199"/>
                <a:gd name="T3" fmla="*/ 184 h 198"/>
                <a:gd name="T4" fmla="*/ 132 w 199"/>
                <a:gd name="T5" fmla="*/ 192 h 198"/>
                <a:gd name="T6" fmla="*/ 100 w 199"/>
                <a:gd name="T7" fmla="*/ 198 h 198"/>
                <a:gd name="T8" fmla="*/ 69 w 199"/>
                <a:gd name="T9" fmla="*/ 193 h 198"/>
                <a:gd name="T10" fmla="*/ 39 w 199"/>
                <a:gd name="T11" fmla="*/ 178 h 198"/>
                <a:gd name="T12" fmla="*/ 47 w 199"/>
                <a:gd name="T13" fmla="*/ 172 h 198"/>
                <a:gd name="T14" fmla="*/ 74 w 199"/>
                <a:gd name="T15" fmla="*/ 185 h 198"/>
                <a:gd name="T16" fmla="*/ 69 w 199"/>
                <a:gd name="T17" fmla="*/ 193 h 198"/>
                <a:gd name="T18" fmla="*/ 152 w 199"/>
                <a:gd name="T19" fmla="*/ 171 h 198"/>
                <a:gd name="T20" fmla="*/ 173 w 199"/>
                <a:gd name="T21" fmla="*/ 150 h 198"/>
                <a:gd name="T22" fmla="*/ 180 w 199"/>
                <a:gd name="T23" fmla="*/ 157 h 198"/>
                <a:gd name="T24" fmla="*/ 156 w 199"/>
                <a:gd name="T25" fmla="*/ 180 h 198"/>
                <a:gd name="T26" fmla="*/ 19 w 199"/>
                <a:gd name="T27" fmla="*/ 157 h 198"/>
                <a:gd name="T28" fmla="*/ 4 w 199"/>
                <a:gd name="T29" fmla="*/ 127 h 198"/>
                <a:gd name="T30" fmla="*/ 14 w 199"/>
                <a:gd name="T31" fmla="*/ 127 h 198"/>
                <a:gd name="T32" fmla="*/ 28 w 199"/>
                <a:gd name="T33" fmla="*/ 154 h 198"/>
                <a:gd name="T34" fmla="*/ 19 w 199"/>
                <a:gd name="T35" fmla="*/ 157 h 198"/>
                <a:gd name="T36" fmla="*/ 185 w 199"/>
                <a:gd name="T37" fmla="*/ 127 h 198"/>
                <a:gd name="T38" fmla="*/ 189 w 199"/>
                <a:gd name="T39" fmla="*/ 97 h 198"/>
                <a:gd name="T40" fmla="*/ 199 w 199"/>
                <a:gd name="T41" fmla="*/ 99 h 198"/>
                <a:gd name="T42" fmla="*/ 193 w 199"/>
                <a:gd name="T43" fmla="*/ 132 h 198"/>
                <a:gd name="T44" fmla="*/ 0 w 199"/>
                <a:gd name="T45" fmla="*/ 101 h 198"/>
                <a:gd name="T46" fmla="*/ 5 w 199"/>
                <a:gd name="T47" fmla="*/ 68 h 198"/>
                <a:gd name="T48" fmla="*/ 15 w 199"/>
                <a:gd name="T49" fmla="*/ 69 h 198"/>
                <a:gd name="T50" fmla="*/ 10 w 199"/>
                <a:gd name="T51" fmla="*/ 99 h 198"/>
                <a:gd name="T52" fmla="*/ 0 w 199"/>
                <a:gd name="T53" fmla="*/ 101 h 198"/>
                <a:gd name="T54" fmla="*/ 172 w 199"/>
                <a:gd name="T55" fmla="*/ 46 h 198"/>
                <a:gd name="T56" fmla="*/ 178 w 199"/>
                <a:gd name="T57" fmla="*/ 38 h 198"/>
                <a:gd name="T58" fmla="*/ 194 w 199"/>
                <a:gd name="T59" fmla="*/ 68 h 198"/>
                <a:gd name="T60" fmla="*/ 185 w 199"/>
                <a:gd name="T61" fmla="*/ 73 h 198"/>
                <a:gd name="T62" fmla="*/ 18 w 199"/>
                <a:gd name="T63" fmla="*/ 43 h 198"/>
                <a:gd name="T64" fmla="*/ 41 w 199"/>
                <a:gd name="T65" fmla="*/ 19 h 198"/>
                <a:gd name="T66" fmla="*/ 48 w 199"/>
                <a:gd name="T67" fmla="*/ 25 h 198"/>
                <a:gd name="T68" fmla="*/ 27 w 199"/>
                <a:gd name="T69" fmla="*/ 46 h 198"/>
                <a:gd name="T70" fmla="*/ 18 w 199"/>
                <a:gd name="T71" fmla="*/ 43 h 198"/>
                <a:gd name="T72" fmla="*/ 127 w 199"/>
                <a:gd name="T73" fmla="*/ 13 h 198"/>
                <a:gd name="T74" fmla="*/ 128 w 199"/>
                <a:gd name="T75" fmla="*/ 4 h 198"/>
                <a:gd name="T76" fmla="*/ 157 w 199"/>
                <a:gd name="T77" fmla="*/ 18 h 198"/>
                <a:gd name="T78" fmla="*/ 154 w 199"/>
                <a:gd name="T79" fmla="*/ 27 h 198"/>
                <a:gd name="T80" fmla="*/ 66 w 199"/>
                <a:gd name="T81" fmla="*/ 5 h 198"/>
                <a:gd name="T82" fmla="*/ 99 w 199"/>
                <a:gd name="T83" fmla="*/ 0 h 198"/>
                <a:gd name="T84" fmla="*/ 102 w 199"/>
                <a:gd name="T85" fmla="*/ 9 h 198"/>
                <a:gd name="T86" fmla="*/ 71 w 199"/>
                <a:gd name="T87" fmla="*/ 14 h 198"/>
                <a:gd name="T88" fmla="*/ 66 w 199"/>
                <a:gd name="T89" fmla="*/ 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9" h="198">
                  <a:moveTo>
                    <a:pt x="97" y="198"/>
                  </a:moveTo>
                  <a:cubicBezTo>
                    <a:pt x="97" y="189"/>
                    <a:pt x="97" y="189"/>
                    <a:pt x="97" y="189"/>
                  </a:cubicBezTo>
                  <a:cubicBezTo>
                    <a:pt x="100" y="189"/>
                    <a:pt x="100" y="189"/>
                    <a:pt x="100" y="189"/>
                  </a:cubicBezTo>
                  <a:cubicBezTo>
                    <a:pt x="109" y="189"/>
                    <a:pt x="118" y="187"/>
                    <a:pt x="127" y="184"/>
                  </a:cubicBezTo>
                  <a:cubicBezTo>
                    <a:pt x="129" y="183"/>
                    <a:pt x="129" y="183"/>
                    <a:pt x="129" y="183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0" y="193"/>
                    <a:pt x="130" y="193"/>
                    <a:pt x="130" y="193"/>
                  </a:cubicBezTo>
                  <a:cubicBezTo>
                    <a:pt x="120" y="196"/>
                    <a:pt x="110" y="198"/>
                    <a:pt x="100" y="198"/>
                  </a:cubicBezTo>
                  <a:lnTo>
                    <a:pt x="97" y="198"/>
                  </a:lnTo>
                  <a:close/>
                  <a:moveTo>
                    <a:pt x="69" y="193"/>
                  </a:moveTo>
                  <a:cubicBezTo>
                    <a:pt x="59" y="190"/>
                    <a:pt x="50" y="185"/>
                    <a:pt x="41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7" y="172"/>
                    <a:pt x="47" y="172"/>
                    <a:pt x="47" y="172"/>
                  </a:cubicBezTo>
                  <a:cubicBezTo>
                    <a:pt x="54" y="177"/>
                    <a:pt x="63" y="181"/>
                    <a:pt x="72" y="184"/>
                  </a:cubicBezTo>
                  <a:cubicBezTo>
                    <a:pt x="74" y="185"/>
                    <a:pt x="74" y="185"/>
                    <a:pt x="74" y="185"/>
                  </a:cubicBezTo>
                  <a:cubicBezTo>
                    <a:pt x="71" y="194"/>
                    <a:pt x="71" y="194"/>
                    <a:pt x="71" y="194"/>
                  </a:cubicBezTo>
                  <a:lnTo>
                    <a:pt x="69" y="193"/>
                  </a:lnTo>
                  <a:close/>
                  <a:moveTo>
                    <a:pt x="150" y="173"/>
                  </a:moveTo>
                  <a:cubicBezTo>
                    <a:pt x="152" y="171"/>
                    <a:pt x="152" y="171"/>
                    <a:pt x="152" y="171"/>
                  </a:cubicBezTo>
                  <a:cubicBezTo>
                    <a:pt x="160" y="166"/>
                    <a:pt x="166" y="159"/>
                    <a:pt x="172" y="152"/>
                  </a:cubicBezTo>
                  <a:cubicBezTo>
                    <a:pt x="173" y="150"/>
                    <a:pt x="173" y="150"/>
                    <a:pt x="173" y="150"/>
                  </a:cubicBezTo>
                  <a:cubicBezTo>
                    <a:pt x="181" y="155"/>
                    <a:pt x="181" y="155"/>
                    <a:pt x="181" y="155"/>
                  </a:cubicBezTo>
                  <a:cubicBezTo>
                    <a:pt x="180" y="157"/>
                    <a:pt x="180" y="157"/>
                    <a:pt x="180" y="157"/>
                  </a:cubicBezTo>
                  <a:cubicBezTo>
                    <a:pt x="173" y="166"/>
                    <a:pt x="166" y="173"/>
                    <a:pt x="158" y="179"/>
                  </a:cubicBezTo>
                  <a:cubicBezTo>
                    <a:pt x="156" y="180"/>
                    <a:pt x="156" y="180"/>
                    <a:pt x="156" y="180"/>
                  </a:cubicBezTo>
                  <a:lnTo>
                    <a:pt x="150" y="173"/>
                  </a:lnTo>
                  <a:close/>
                  <a:moveTo>
                    <a:pt x="19" y="157"/>
                  </a:moveTo>
                  <a:cubicBezTo>
                    <a:pt x="13" y="149"/>
                    <a:pt x="8" y="140"/>
                    <a:pt x="5" y="130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7" y="136"/>
                    <a:pt x="21" y="144"/>
                    <a:pt x="27" y="152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1" y="159"/>
                    <a:pt x="21" y="159"/>
                    <a:pt x="21" y="159"/>
                  </a:cubicBezTo>
                  <a:lnTo>
                    <a:pt x="19" y="157"/>
                  </a:lnTo>
                  <a:close/>
                  <a:moveTo>
                    <a:pt x="184" y="129"/>
                  </a:moveTo>
                  <a:cubicBezTo>
                    <a:pt x="185" y="127"/>
                    <a:pt x="185" y="127"/>
                    <a:pt x="185" y="127"/>
                  </a:cubicBezTo>
                  <a:cubicBezTo>
                    <a:pt x="188" y="118"/>
                    <a:pt x="189" y="108"/>
                    <a:pt x="189" y="99"/>
                  </a:cubicBezTo>
                  <a:cubicBezTo>
                    <a:pt x="189" y="97"/>
                    <a:pt x="189" y="97"/>
                    <a:pt x="189" y="97"/>
                  </a:cubicBezTo>
                  <a:cubicBezTo>
                    <a:pt x="199" y="96"/>
                    <a:pt x="199" y="96"/>
                    <a:pt x="199" y="96"/>
                  </a:cubicBezTo>
                  <a:cubicBezTo>
                    <a:pt x="199" y="99"/>
                    <a:pt x="199" y="99"/>
                    <a:pt x="199" y="99"/>
                  </a:cubicBezTo>
                  <a:cubicBezTo>
                    <a:pt x="199" y="109"/>
                    <a:pt x="197" y="120"/>
                    <a:pt x="194" y="129"/>
                  </a:cubicBezTo>
                  <a:cubicBezTo>
                    <a:pt x="193" y="132"/>
                    <a:pt x="193" y="132"/>
                    <a:pt x="193" y="132"/>
                  </a:cubicBezTo>
                  <a:lnTo>
                    <a:pt x="184" y="129"/>
                  </a:lnTo>
                  <a:close/>
                  <a:moveTo>
                    <a:pt x="0" y="101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0" y="89"/>
                    <a:pt x="2" y="78"/>
                    <a:pt x="5" y="68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80"/>
                    <a:pt x="10" y="89"/>
                    <a:pt x="10" y="99"/>
                  </a:cubicBezTo>
                  <a:cubicBezTo>
                    <a:pt x="10" y="101"/>
                    <a:pt x="10" y="101"/>
                    <a:pt x="10" y="101"/>
                  </a:cubicBezTo>
                  <a:lnTo>
                    <a:pt x="0" y="101"/>
                  </a:lnTo>
                  <a:close/>
                  <a:moveTo>
                    <a:pt x="185" y="71"/>
                  </a:moveTo>
                  <a:cubicBezTo>
                    <a:pt x="182" y="62"/>
                    <a:pt x="177" y="53"/>
                    <a:pt x="172" y="46"/>
                  </a:cubicBezTo>
                  <a:cubicBezTo>
                    <a:pt x="170" y="44"/>
                    <a:pt x="170" y="44"/>
                    <a:pt x="170" y="44"/>
                  </a:cubicBezTo>
                  <a:cubicBezTo>
                    <a:pt x="178" y="38"/>
                    <a:pt x="178" y="38"/>
                    <a:pt x="178" y="38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6" y="49"/>
                    <a:pt x="190" y="58"/>
                    <a:pt x="194" y="68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85" y="73"/>
                    <a:pt x="185" y="73"/>
                    <a:pt x="185" y="73"/>
                  </a:cubicBezTo>
                  <a:lnTo>
                    <a:pt x="185" y="71"/>
                  </a:lnTo>
                  <a:close/>
                  <a:moveTo>
                    <a:pt x="18" y="43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5" y="32"/>
                    <a:pt x="33" y="25"/>
                    <a:pt x="41" y="1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39" y="32"/>
                    <a:pt x="32" y="39"/>
                    <a:pt x="27" y="46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18" y="43"/>
                  </a:lnTo>
                  <a:close/>
                  <a:moveTo>
                    <a:pt x="152" y="26"/>
                  </a:moveTo>
                  <a:cubicBezTo>
                    <a:pt x="144" y="21"/>
                    <a:pt x="136" y="16"/>
                    <a:pt x="127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40" y="8"/>
                    <a:pt x="149" y="12"/>
                    <a:pt x="157" y="18"/>
                  </a:cubicBezTo>
                  <a:cubicBezTo>
                    <a:pt x="159" y="20"/>
                    <a:pt x="159" y="20"/>
                    <a:pt x="159" y="20"/>
                  </a:cubicBezTo>
                  <a:cubicBezTo>
                    <a:pt x="154" y="27"/>
                    <a:pt x="154" y="27"/>
                    <a:pt x="154" y="27"/>
                  </a:cubicBezTo>
                  <a:lnTo>
                    <a:pt x="152" y="26"/>
                  </a:lnTo>
                  <a:close/>
                  <a:moveTo>
                    <a:pt x="66" y="5"/>
                  </a:moveTo>
                  <a:cubicBezTo>
                    <a:pt x="69" y="5"/>
                    <a:pt x="69" y="5"/>
                    <a:pt x="69" y="5"/>
                  </a:cubicBezTo>
                  <a:cubicBezTo>
                    <a:pt x="78" y="1"/>
                    <a:pt x="89" y="0"/>
                    <a:pt x="9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0" y="9"/>
                    <a:pt x="80" y="11"/>
                    <a:pt x="71" y="14"/>
                  </a:cubicBezTo>
                  <a:cubicBezTo>
                    <a:pt x="69" y="14"/>
                    <a:pt x="69" y="14"/>
                    <a:pt x="69" y="14"/>
                  </a:cubicBezTo>
                  <a:lnTo>
                    <a:pt x="66" y="5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76" name="Freeform 281">
              <a:extLst>
                <a:ext uri="{FF2B5EF4-FFF2-40B4-BE49-F238E27FC236}">
                  <a16:creationId xmlns:a16="http://schemas.microsoft.com/office/drawing/2014/main" xmlns="" id="{7685EC88-EC21-45AF-816F-3FFE528EFD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6505" y="1860718"/>
              <a:ext cx="192469" cy="193149"/>
            </a:xfrm>
            <a:custGeom>
              <a:avLst/>
              <a:gdLst>
                <a:gd name="T0" fmla="*/ 60 w 125"/>
                <a:gd name="T1" fmla="*/ 118 h 125"/>
                <a:gd name="T2" fmla="*/ 80 w 125"/>
                <a:gd name="T3" fmla="*/ 116 h 125"/>
                <a:gd name="T4" fmla="*/ 84 w 125"/>
                <a:gd name="T5" fmla="*/ 122 h 125"/>
                <a:gd name="T6" fmla="*/ 62 w 125"/>
                <a:gd name="T7" fmla="*/ 125 h 125"/>
                <a:gd name="T8" fmla="*/ 43 w 125"/>
                <a:gd name="T9" fmla="*/ 122 h 125"/>
                <a:gd name="T10" fmla="*/ 24 w 125"/>
                <a:gd name="T11" fmla="*/ 112 h 125"/>
                <a:gd name="T12" fmla="*/ 30 w 125"/>
                <a:gd name="T13" fmla="*/ 108 h 125"/>
                <a:gd name="T14" fmla="*/ 48 w 125"/>
                <a:gd name="T15" fmla="*/ 116 h 125"/>
                <a:gd name="T16" fmla="*/ 43 w 125"/>
                <a:gd name="T17" fmla="*/ 122 h 125"/>
                <a:gd name="T18" fmla="*/ 95 w 125"/>
                <a:gd name="T19" fmla="*/ 108 h 125"/>
                <a:gd name="T20" fmla="*/ 109 w 125"/>
                <a:gd name="T21" fmla="*/ 94 h 125"/>
                <a:gd name="T22" fmla="*/ 113 w 125"/>
                <a:gd name="T23" fmla="*/ 100 h 125"/>
                <a:gd name="T24" fmla="*/ 97 w 125"/>
                <a:gd name="T25" fmla="*/ 115 h 125"/>
                <a:gd name="T26" fmla="*/ 12 w 125"/>
                <a:gd name="T27" fmla="*/ 100 h 125"/>
                <a:gd name="T28" fmla="*/ 2 w 125"/>
                <a:gd name="T29" fmla="*/ 80 h 125"/>
                <a:gd name="T30" fmla="*/ 10 w 125"/>
                <a:gd name="T31" fmla="*/ 80 h 125"/>
                <a:gd name="T32" fmla="*/ 19 w 125"/>
                <a:gd name="T33" fmla="*/ 97 h 125"/>
                <a:gd name="T34" fmla="*/ 12 w 125"/>
                <a:gd name="T35" fmla="*/ 100 h 125"/>
                <a:gd name="T36" fmla="*/ 115 w 125"/>
                <a:gd name="T37" fmla="*/ 80 h 125"/>
                <a:gd name="T38" fmla="*/ 118 w 125"/>
                <a:gd name="T39" fmla="*/ 60 h 125"/>
                <a:gd name="T40" fmla="*/ 125 w 125"/>
                <a:gd name="T41" fmla="*/ 63 h 125"/>
                <a:gd name="T42" fmla="*/ 121 w 125"/>
                <a:gd name="T43" fmla="*/ 84 h 125"/>
                <a:gd name="T44" fmla="*/ 0 w 125"/>
                <a:gd name="T45" fmla="*/ 63 h 125"/>
                <a:gd name="T46" fmla="*/ 3 w 125"/>
                <a:gd name="T47" fmla="*/ 44 h 125"/>
                <a:gd name="T48" fmla="*/ 10 w 125"/>
                <a:gd name="T49" fmla="*/ 44 h 125"/>
                <a:gd name="T50" fmla="*/ 7 w 125"/>
                <a:gd name="T51" fmla="*/ 63 h 125"/>
                <a:gd name="T52" fmla="*/ 4 w 125"/>
                <a:gd name="T53" fmla="*/ 65 h 125"/>
                <a:gd name="T54" fmla="*/ 0 w 125"/>
                <a:gd name="T55" fmla="*/ 63 h 125"/>
                <a:gd name="T56" fmla="*/ 107 w 125"/>
                <a:gd name="T57" fmla="*/ 30 h 125"/>
                <a:gd name="T58" fmla="*/ 112 w 125"/>
                <a:gd name="T59" fmla="*/ 24 h 125"/>
                <a:gd name="T60" fmla="*/ 122 w 125"/>
                <a:gd name="T61" fmla="*/ 43 h 125"/>
                <a:gd name="T62" fmla="*/ 116 w 125"/>
                <a:gd name="T63" fmla="*/ 48 h 125"/>
                <a:gd name="T64" fmla="*/ 10 w 125"/>
                <a:gd name="T65" fmla="*/ 28 h 125"/>
                <a:gd name="T66" fmla="*/ 26 w 125"/>
                <a:gd name="T67" fmla="*/ 12 h 125"/>
                <a:gd name="T68" fmla="*/ 32 w 125"/>
                <a:gd name="T69" fmla="*/ 17 h 125"/>
                <a:gd name="T70" fmla="*/ 17 w 125"/>
                <a:gd name="T71" fmla="*/ 30 h 125"/>
                <a:gd name="T72" fmla="*/ 10 w 125"/>
                <a:gd name="T73" fmla="*/ 28 h 125"/>
                <a:gd name="T74" fmla="*/ 79 w 125"/>
                <a:gd name="T75" fmla="*/ 10 h 125"/>
                <a:gd name="T76" fmla="*/ 79 w 125"/>
                <a:gd name="T77" fmla="*/ 3 h 125"/>
                <a:gd name="T78" fmla="*/ 99 w 125"/>
                <a:gd name="T79" fmla="*/ 12 h 125"/>
                <a:gd name="T80" fmla="*/ 97 w 125"/>
                <a:gd name="T81" fmla="*/ 19 h 125"/>
                <a:gd name="T82" fmla="*/ 41 w 125"/>
                <a:gd name="T83" fmla="*/ 4 h 125"/>
                <a:gd name="T84" fmla="*/ 62 w 125"/>
                <a:gd name="T85" fmla="*/ 0 h 125"/>
                <a:gd name="T86" fmla="*/ 65 w 125"/>
                <a:gd name="T87" fmla="*/ 7 h 125"/>
                <a:gd name="T88" fmla="*/ 45 w 125"/>
                <a:gd name="T89" fmla="*/ 10 h 125"/>
                <a:gd name="T90" fmla="*/ 41 w 125"/>
                <a:gd name="T91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" h="125">
                  <a:moveTo>
                    <a:pt x="60" y="125"/>
                  </a:moveTo>
                  <a:cubicBezTo>
                    <a:pt x="60" y="118"/>
                    <a:pt x="60" y="118"/>
                    <a:pt x="60" y="118"/>
                  </a:cubicBezTo>
                  <a:cubicBezTo>
                    <a:pt x="62" y="118"/>
                    <a:pt x="62" y="118"/>
                    <a:pt x="62" y="118"/>
                  </a:cubicBezTo>
                  <a:cubicBezTo>
                    <a:pt x="68" y="118"/>
                    <a:pt x="74" y="117"/>
                    <a:pt x="80" y="116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2" y="122"/>
                    <a:pt x="82" y="122"/>
                    <a:pt x="82" y="122"/>
                  </a:cubicBezTo>
                  <a:cubicBezTo>
                    <a:pt x="76" y="124"/>
                    <a:pt x="69" y="125"/>
                    <a:pt x="62" y="125"/>
                  </a:cubicBezTo>
                  <a:lnTo>
                    <a:pt x="60" y="125"/>
                  </a:lnTo>
                  <a:close/>
                  <a:moveTo>
                    <a:pt x="43" y="122"/>
                  </a:moveTo>
                  <a:cubicBezTo>
                    <a:pt x="37" y="120"/>
                    <a:pt x="31" y="117"/>
                    <a:pt x="26" y="114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5" y="111"/>
                    <a:pt x="40" y="114"/>
                    <a:pt x="45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5" y="123"/>
                    <a:pt x="45" y="123"/>
                    <a:pt x="45" y="123"/>
                  </a:cubicBezTo>
                  <a:lnTo>
                    <a:pt x="43" y="122"/>
                  </a:lnTo>
                  <a:close/>
                  <a:moveTo>
                    <a:pt x="93" y="109"/>
                  </a:moveTo>
                  <a:cubicBezTo>
                    <a:pt x="95" y="108"/>
                    <a:pt x="95" y="108"/>
                    <a:pt x="95" y="108"/>
                  </a:cubicBezTo>
                  <a:cubicBezTo>
                    <a:pt x="100" y="104"/>
                    <a:pt x="104" y="100"/>
                    <a:pt x="107" y="95"/>
                  </a:cubicBezTo>
                  <a:cubicBezTo>
                    <a:pt x="109" y="94"/>
                    <a:pt x="109" y="94"/>
                    <a:pt x="109" y="94"/>
                  </a:cubicBezTo>
                  <a:cubicBezTo>
                    <a:pt x="114" y="98"/>
                    <a:pt x="114" y="98"/>
                    <a:pt x="114" y="98"/>
                  </a:cubicBezTo>
                  <a:cubicBezTo>
                    <a:pt x="113" y="100"/>
                    <a:pt x="113" y="100"/>
                    <a:pt x="113" y="100"/>
                  </a:cubicBezTo>
                  <a:cubicBezTo>
                    <a:pt x="109" y="105"/>
                    <a:pt x="105" y="110"/>
                    <a:pt x="99" y="113"/>
                  </a:cubicBezTo>
                  <a:cubicBezTo>
                    <a:pt x="97" y="115"/>
                    <a:pt x="97" y="115"/>
                    <a:pt x="97" y="115"/>
                  </a:cubicBezTo>
                  <a:lnTo>
                    <a:pt x="93" y="109"/>
                  </a:lnTo>
                  <a:close/>
                  <a:moveTo>
                    <a:pt x="12" y="100"/>
                  </a:moveTo>
                  <a:cubicBezTo>
                    <a:pt x="8" y="94"/>
                    <a:pt x="5" y="88"/>
                    <a:pt x="3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1" y="86"/>
                    <a:pt x="14" y="91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3" y="102"/>
                    <a:pt x="13" y="102"/>
                    <a:pt x="13" y="102"/>
                  </a:cubicBezTo>
                  <a:lnTo>
                    <a:pt x="12" y="100"/>
                  </a:lnTo>
                  <a:close/>
                  <a:moveTo>
                    <a:pt x="115" y="82"/>
                  </a:moveTo>
                  <a:cubicBezTo>
                    <a:pt x="115" y="80"/>
                    <a:pt x="115" y="80"/>
                    <a:pt x="115" y="80"/>
                  </a:cubicBezTo>
                  <a:cubicBezTo>
                    <a:pt x="117" y="75"/>
                    <a:pt x="118" y="69"/>
                    <a:pt x="118" y="63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5" y="69"/>
                    <a:pt x="124" y="76"/>
                    <a:pt x="122" y="82"/>
                  </a:cubicBezTo>
                  <a:cubicBezTo>
                    <a:pt x="121" y="84"/>
                    <a:pt x="121" y="84"/>
                    <a:pt x="121" y="84"/>
                  </a:cubicBezTo>
                  <a:lnTo>
                    <a:pt x="115" y="82"/>
                  </a:lnTo>
                  <a:close/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56"/>
                    <a:pt x="1" y="50"/>
                    <a:pt x="3" y="44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51"/>
                    <a:pt x="7" y="57"/>
                    <a:pt x="7" y="63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1" y="67"/>
                    <a:pt x="1" y="67"/>
                    <a:pt x="1" y="67"/>
                  </a:cubicBezTo>
                  <a:lnTo>
                    <a:pt x="0" y="63"/>
                  </a:lnTo>
                  <a:close/>
                  <a:moveTo>
                    <a:pt x="115" y="45"/>
                  </a:moveTo>
                  <a:cubicBezTo>
                    <a:pt x="113" y="40"/>
                    <a:pt x="111" y="35"/>
                    <a:pt x="107" y="30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3" y="26"/>
                    <a:pt x="113" y="26"/>
                    <a:pt x="113" y="26"/>
                  </a:cubicBezTo>
                  <a:cubicBezTo>
                    <a:pt x="117" y="31"/>
                    <a:pt x="120" y="37"/>
                    <a:pt x="122" y="43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16" y="48"/>
                    <a:pt x="116" y="48"/>
                    <a:pt x="116" y="48"/>
                  </a:cubicBezTo>
                  <a:lnTo>
                    <a:pt x="115" y="45"/>
                  </a:lnTo>
                  <a:close/>
                  <a:moveTo>
                    <a:pt x="10" y="28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16" y="21"/>
                    <a:pt x="20" y="16"/>
                    <a:pt x="26" y="1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5" y="21"/>
                    <a:pt x="21" y="26"/>
                    <a:pt x="17" y="30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" y="28"/>
                  </a:lnTo>
                  <a:close/>
                  <a:moveTo>
                    <a:pt x="95" y="18"/>
                  </a:moveTo>
                  <a:cubicBezTo>
                    <a:pt x="90" y="14"/>
                    <a:pt x="85" y="12"/>
                    <a:pt x="79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8" y="5"/>
                    <a:pt x="94" y="8"/>
                    <a:pt x="99" y="12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18"/>
                  </a:lnTo>
                  <a:close/>
                  <a:moveTo>
                    <a:pt x="41" y="4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9" y="1"/>
                    <a:pt x="56" y="0"/>
                    <a:pt x="6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56" y="7"/>
                    <a:pt x="51" y="8"/>
                    <a:pt x="45" y="10"/>
                  </a:cubicBezTo>
                  <a:cubicBezTo>
                    <a:pt x="43" y="11"/>
                    <a:pt x="43" y="11"/>
                    <a:pt x="43" y="11"/>
                  </a:cubicBezTo>
                  <a:lnTo>
                    <a:pt x="41" y="4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77" name="Freeform 282">
              <a:extLst>
                <a:ext uri="{FF2B5EF4-FFF2-40B4-BE49-F238E27FC236}">
                  <a16:creationId xmlns:a16="http://schemas.microsoft.com/office/drawing/2014/main" xmlns="" id="{58100836-6AC4-43E7-A439-D5AF0D608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6373" y="1769325"/>
              <a:ext cx="372734" cy="375935"/>
            </a:xfrm>
            <a:custGeom>
              <a:avLst/>
              <a:gdLst>
                <a:gd name="T0" fmla="*/ 119 w 243"/>
                <a:gd name="T1" fmla="*/ 236 h 243"/>
                <a:gd name="T2" fmla="*/ 157 w 243"/>
                <a:gd name="T3" fmla="*/ 231 h 243"/>
                <a:gd name="T4" fmla="*/ 161 w 243"/>
                <a:gd name="T5" fmla="*/ 237 h 243"/>
                <a:gd name="T6" fmla="*/ 122 w 243"/>
                <a:gd name="T7" fmla="*/ 243 h 243"/>
                <a:gd name="T8" fmla="*/ 84 w 243"/>
                <a:gd name="T9" fmla="*/ 237 h 243"/>
                <a:gd name="T10" fmla="*/ 48 w 243"/>
                <a:gd name="T11" fmla="*/ 219 h 243"/>
                <a:gd name="T12" fmla="*/ 54 w 243"/>
                <a:gd name="T13" fmla="*/ 215 h 243"/>
                <a:gd name="T14" fmla="*/ 88 w 243"/>
                <a:gd name="T15" fmla="*/ 232 h 243"/>
                <a:gd name="T16" fmla="*/ 84 w 243"/>
                <a:gd name="T17" fmla="*/ 237 h 243"/>
                <a:gd name="T18" fmla="*/ 189 w 243"/>
                <a:gd name="T19" fmla="*/ 214 h 243"/>
                <a:gd name="T20" fmla="*/ 215 w 243"/>
                <a:gd name="T21" fmla="*/ 187 h 243"/>
                <a:gd name="T22" fmla="*/ 220 w 243"/>
                <a:gd name="T23" fmla="*/ 193 h 243"/>
                <a:gd name="T24" fmla="*/ 191 w 243"/>
                <a:gd name="T25" fmla="*/ 222 h 243"/>
                <a:gd name="T26" fmla="*/ 23 w 243"/>
                <a:gd name="T27" fmla="*/ 193 h 243"/>
                <a:gd name="T28" fmla="*/ 5 w 243"/>
                <a:gd name="T29" fmla="*/ 157 h 243"/>
                <a:gd name="T30" fmla="*/ 13 w 243"/>
                <a:gd name="T31" fmla="*/ 157 h 243"/>
                <a:gd name="T32" fmla="*/ 30 w 243"/>
                <a:gd name="T33" fmla="*/ 191 h 243"/>
                <a:gd name="T34" fmla="*/ 23 w 243"/>
                <a:gd name="T35" fmla="*/ 193 h 243"/>
                <a:gd name="T36" fmla="*/ 230 w 243"/>
                <a:gd name="T37" fmla="*/ 157 h 243"/>
                <a:gd name="T38" fmla="*/ 236 w 243"/>
                <a:gd name="T39" fmla="*/ 119 h 243"/>
                <a:gd name="T40" fmla="*/ 243 w 243"/>
                <a:gd name="T41" fmla="*/ 122 h 243"/>
                <a:gd name="T42" fmla="*/ 236 w 243"/>
                <a:gd name="T43" fmla="*/ 162 h 243"/>
                <a:gd name="T44" fmla="*/ 0 w 243"/>
                <a:gd name="T45" fmla="*/ 122 h 243"/>
                <a:gd name="T46" fmla="*/ 6 w 243"/>
                <a:gd name="T47" fmla="*/ 82 h 243"/>
                <a:gd name="T48" fmla="*/ 12 w 243"/>
                <a:gd name="T49" fmla="*/ 87 h 243"/>
                <a:gd name="T50" fmla="*/ 7 w 243"/>
                <a:gd name="T51" fmla="*/ 124 h 243"/>
                <a:gd name="T52" fmla="*/ 0 w 243"/>
                <a:gd name="T53" fmla="*/ 122 h 243"/>
                <a:gd name="T54" fmla="*/ 214 w 243"/>
                <a:gd name="T55" fmla="*/ 54 h 243"/>
                <a:gd name="T56" fmla="*/ 218 w 243"/>
                <a:gd name="T57" fmla="*/ 48 h 243"/>
                <a:gd name="T58" fmla="*/ 237 w 243"/>
                <a:gd name="T59" fmla="*/ 84 h 243"/>
                <a:gd name="T60" fmla="*/ 231 w 243"/>
                <a:gd name="T61" fmla="*/ 88 h 243"/>
                <a:gd name="T62" fmla="*/ 22 w 243"/>
                <a:gd name="T63" fmla="*/ 53 h 243"/>
                <a:gd name="T64" fmla="*/ 50 w 243"/>
                <a:gd name="T65" fmla="*/ 24 h 243"/>
                <a:gd name="T66" fmla="*/ 56 w 243"/>
                <a:gd name="T67" fmla="*/ 28 h 243"/>
                <a:gd name="T68" fmla="*/ 29 w 243"/>
                <a:gd name="T69" fmla="*/ 55 h 243"/>
                <a:gd name="T70" fmla="*/ 22 w 243"/>
                <a:gd name="T71" fmla="*/ 53 h 243"/>
                <a:gd name="T72" fmla="*/ 156 w 243"/>
                <a:gd name="T73" fmla="*/ 13 h 243"/>
                <a:gd name="T74" fmla="*/ 156 w 243"/>
                <a:gd name="T75" fmla="*/ 5 h 243"/>
                <a:gd name="T76" fmla="*/ 193 w 243"/>
                <a:gd name="T77" fmla="*/ 23 h 243"/>
                <a:gd name="T78" fmla="*/ 190 w 243"/>
                <a:gd name="T79" fmla="*/ 30 h 243"/>
                <a:gd name="T80" fmla="*/ 81 w 243"/>
                <a:gd name="T81" fmla="*/ 7 h 243"/>
                <a:gd name="T82" fmla="*/ 121 w 243"/>
                <a:gd name="T83" fmla="*/ 0 h 243"/>
                <a:gd name="T84" fmla="*/ 123 w 243"/>
                <a:gd name="T85" fmla="*/ 7 h 243"/>
                <a:gd name="T86" fmla="*/ 86 w 243"/>
                <a:gd name="T87" fmla="*/ 13 h 243"/>
                <a:gd name="T88" fmla="*/ 81 w 243"/>
                <a:gd name="T89" fmla="*/ 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3" h="243">
                  <a:moveTo>
                    <a:pt x="119" y="243"/>
                  </a:moveTo>
                  <a:cubicBezTo>
                    <a:pt x="119" y="236"/>
                    <a:pt x="119" y="236"/>
                    <a:pt x="119" y="236"/>
                  </a:cubicBezTo>
                  <a:cubicBezTo>
                    <a:pt x="122" y="236"/>
                    <a:pt x="122" y="236"/>
                    <a:pt x="122" y="236"/>
                  </a:cubicBezTo>
                  <a:cubicBezTo>
                    <a:pt x="134" y="236"/>
                    <a:pt x="145" y="234"/>
                    <a:pt x="157" y="231"/>
                  </a:cubicBezTo>
                  <a:cubicBezTo>
                    <a:pt x="159" y="230"/>
                    <a:pt x="159" y="230"/>
                    <a:pt x="159" y="230"/>
                  </a:cubicBezTo>
                  <a:cubicBezTo>
                    <a:pt x="161" y="237"/>
                    <a:pt x="161" y="237"/>
                    <a:pt x="161" y="237"/>
                  </a:cubicBezTo>
                  <a:cubicBezTo>
                    <a:pt x="159" y="237"/>
                    <a:pt x="159" y="237"/>
                    <a:pt x="159" y="237"/>
                  </a:cubicBezTo>
                  <a:cubicBezTo>
                    <a:pt x="147" y="241"/>
                    <a:pt x="134" y="243"/>
                    <a:pt x="122" y="243"/>
                  </a:cubicBezTo>
                  <a:lnTo>
                    <a:pt x="119" y="243"/>
                  </a:lnTo>
                  <a:close/>
                  <a:moveTo>
                    <a:pt x="84" y="237"/>
                  </a:moveTo>
                  <a:cubicBezTo>
                    <a:pt x="72" y="234"/>
                    <a:pt x="61" y="228"/>
                    <a:pt x="50" y="220"/>
                  </a:cubicBezTo>
                  <a:cubicBezTo>
                    <a:pt x="48" y="219"/>
                    <a:pt x="48" y="219"/>
                    <a:pt x="48" y="219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64" y="222"/>
                    <a:pt x="75" y="227"/>
                    <a:pt x="86" y="231"/>
                  </a:cubicBezTo>
                  <a:cubicBezTo>
                    <a:pt x="88" y="232"/>
                    <a:pt x="88" y="232"/>
                    <a:pt x="88" y="232"/>
                  </a:cubicBezTo>
                  <a:cubicBezTo>
                    <a:pt x="86" y="238"/>
                    <a:pt x="86" y="238"/>
                    <a:pt x="86" y="238"/>
                  </a:cubicBezTo>
                  <a:lnTo>
                    <a:pt x="84" y="237"/>
                  </a:lnTo>
                  <a:close/>
                  <a:moveTo>
                    <a:pt x="187" y="216"/>
                  </a:moveTo>
                  <a:cubicBezTo>
                    <a:pt x="189" y="214"/>
                    <a:pt x="189" y="214"/>
                    <a:pt x="189" y="214"/>
                  </a:cubicBezTo>
                  <a:cubicBezTo>
                    <a:pt x="199" y="207"/>
                    <a:pt x="207" y="199"/>
                    <a:pt x="214" y="189"/>
                  </a:cubicBezTo>
                  <a:cubicBezTo>
                    <a:pt x="215" y="187"/>
                    <a:pt x="215" y="187"/>
                    <a:pt x="215" y="187"/>
                  </a:cubicBezTo>
                  <a:cubicBezTo>
                    <a:pt x="221" y="191"/>
                    <a:pt x="221" y="191"/>
                    <a:pt x="221" y="191"/>
                  </a:cubicBezTo>
                  <a:cubicBezTo>
                    <a:pt x="220" y="193"/>
                    <a:pt x="220" y="193"/>
                    <a:pt x="220" y="193"/>
                  </a:cubicBezTo>
                  <a:cubicBezTo>
                    <a:pt x="212" y="204"/>
                    <a:pt x="203" y="213"/>
                    <a:pt x="193" y="220"/>
                  </a:cubicBezTo>
                  <a:cubicBezTo>
                    <a:pt x="191" y="222"/>
                    <a:pt x="191" y="222"/>
                    <a:pt x="191" y="222"/>
                  </a:cubicBezTo>
                  <a:lnTo>
                    <a:pt x="187" y="216"/>
                  </a:lnTo>
                  <a:close/>
                  <a:moveTo>
                    <a:pt x="23" y="193"/>
                  </a:moveTo>
                  <a:cubicBezTo>
                    <a:pt x="16" y="183"/>
                    <a:pt x="10" y="172"/>
                    <a:pt x="6" y="160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3" y="157"/>
                    <a:pt x="13" y="157"/>
                    <a:pt x="13" y="157"/>
                  </a:cubicBezTo>
                  <a:cubicBezTo>
                    <a:pt x="16" y="169"/>
                    <a:pt x="22" y="180"/>
                    <a:pt x="29" y="189"/>
                  </a:cubicBezTo>
                  <a:cubicBezTo>
                    <a:pt x="30" y="191"/>
                    <a:pt x="30" y="191"/>
                    <a:pt x="30" y="191"/>
                  </a:cubicBezTo>
                  <a:cubicBezTo>
                    <a:pt x="25" y="195"/>
                    <a:pt x="25" y="195"/>
                    <a:pt x="25" y="195"/>
                  </a:cubicBezTo>
                  <a:lnTo>
                    <a:pt x="23" y="193"/>
                  </a:lnTo>
                  <a:close/>
                  <a:moveTo>
                    <a:pt x="230" y="159"/>
                  </a:moveTo>
                  <a:cubicBezTo>
                    <a:pt x="230" y="157"/>
                    <a:pt x="230" y="157"/>
                    <a:pt x="230" y="157"/>
                  </a:cubicBezTo>
                  <a:cubicBezTo>
                    <a:pt x="234" y="146"/>
                    <a:pt x="236" y="134"/>
                    <a:pt x="236" y="122"/>
                  </a:cubicBezTo>
                  <a:cubicBezTo>
                    <a:pt x="236" y="119"/>
                    <a:pt x="236" y="119"/>
                    <a:pt x="236" y="119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43" y="122"/>
                    <a:pt x="243" y="122"/>
                    <a:pt x="243" y="122"/>
                  </a:cubicBezTo>
                  <a:cubicBezTo>
                    <a:pt x="243" y="135"/>
                    <a:pt x="241" y="147"/>
                    <a:pt x="237" y="159"/>
                  </a:cubicBezTo>
                  <a:cubicBezTo>
                    <a:pt x="236" y="162"/>
                    <a:pt x="236" y="162"/>
                    <a:pt x="236" y="162"/>
                  </a:cubicBezTo>
                  <a:lnTo>
                    <a:pt x="230" y="159"/>
                  </a:lnTo>
                  <a:close/>
                  <a:moveTo>
                    <a:pt x="0" y="122"/>
                  </a:moveTo>
                  <a:cubicBezTo>
                    <a:pt x="0" y="109"/>
                    <a:pt x="2" y="96"/>
                    <a:pt x="6" y="85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9" y="98"/>
                    <a:pt x="7" y="110"/>
                    <a:pt x="7" y="122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0" y="122"/>
                  </a:lnTo>
                  <a:close/>
                  <a:moveTo>
                    <a:pt x="230" y="86"/>
                  </a:moveTo>
                  <a:cubicBezTo>
                    <a:pt x="227" y="75"/>
                    <a:pt x="221" y="64"/>
                    <a:pt x="214" y="54"/>
                  </a:cubicBezTo>
                  <a:cubicBezTo>
                    <a:pt x="212" y="52"/>
                    <a:pt x="212" y="52"/>
                    <a:pt x="212" y="52"/>
                  </a:cubicBezTo>
                  <a:cubicBezTo>
                    <a:pt x="218" y="48"/>
                    <a:pt x="218" y="48"/>
                    <a:pt x="218" y="48"/>
                  </a:cubicBezTo>
                  <a:cubicBezTo>
                    <a:pt x="220" y="50"/>
                    <a:pt x="220" y="50"/>
                    <a:pt x="220" y="50"/>
                  </a:cubicBezTo>
                  <a:cubicBezTo>
                    <a:pt x="227" y="61"/>
                    <a:pt x="233" y="72"/>
                    <a:pt x="237" y="84"/>
                  </a:cubicBezTo>
                  <a:cubicBezTo>
                    <a:pt x="238" y="86"/>
                    <a:pt x="238" y="86"/>
                    <a:pt x="238" y="86"/>
                  </a:cubicBezTo>
                  <a:cubicBezTo>
                    <a:pt x="231" y="88"/>
                    <a:pt x="231" y="88"/>
                    <a:pt x="231" y="88"/>
                  </a:cubicBezTo>
                  <a:lnTo>
                    <a:pt x="230" y="86"/>
                  </a:lnTo>
                  <a:close/>
                  <a:moveTo>
                    <a:pt x="22" y="53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40"/>
                    <a:pt x="39" y="31"/>
                    <a:pt x="50" y="24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44" y="37"/>
                    <a:pt x="36" y="45"/>
                    <a:pt x="29" y="55"/>
                  </a:cubicBezTo>
                  <a:cubicBezTo>
                    <a:pt x="27" y="57"/>
                    <a:pt x="27" y="57"/>
                    <a:pt x="27" y="57"/>
                  </a:cubicBezTo>
                  <a:lnTo>
                    <a:pt x="22" y="53"/>
                  </a:lnTo>
                  <a:close/>
                  <a:moveTo>
                    <a:pt x="188" y="29"/>
                  </a:moveTo>
                  <a:cubicBezTo>
                    <a:pt x="179" y="22"/>
                    <a:pt x="168" y="16"/>
                    <a:pt x="156" y="13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59" y="6"/>
                    <a:pt x="159" y="6"/>
                    <a:pt x="159" y="6"/>
                  </a:cubicBezTo>
                  <a:cubicBezTo>
                    <a:pt x="171" y="10"/>
                    <a:pt x="182" y="16"/>
                    <a:pt x="193" y="23"/>
                  </a:cubicBezTo>
                  <a:cubicBezTo>
                    <a:pt x="194" y="25"/>
                    <a:pt x="194" y="25"/>
                    <a:pt x="194" y="25"/>
                  </a:cubicBezTo>
                  <a:cubicBezTo>
                    <a:pt x="190" y="30"/>
                    <a:pt x="190" y="30"/>
                    <a:pt x="190" y="30"/>
                  </a:cubicBezTo>
                  <a:lnTo>
                    <a:pt x="188" y="29"/>
                  </a:lnTo>
                  <a:close/>
                  <a:moveTo>
                    <a:pt x="81" y="7"/>
                  </a:moveTo>
                  <a:cubicBezTo>
                    <a:pt x="84" y="6"/>
                    <a:pt x="84" y="6"/>
                    <a:pt x="84" y="6"/>
                  </a:cubicBezTo>
                  <a:cubicBezTo>
                    <a:pt x="96" y="2"/>
                    <a:pt x="108" y="0"/>
                    <a:pt x="121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09" y="7"/>
                    <a:pt x="97" y="9"/>
                    <a:pt x="86" y="13"/>
                  </a:cubicBezTo>
                  <a:cubicBezTo>
                    <a:pt x="84" y="14"/>
                    <a:pt x="84" y="14"/>
                    <a:pt x="84" y="14"/>
                  </a:cubicBezTo>
                  <a:lnTo>
                    <a:pt x="81" y="7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78" name="Freeform 286">
              <a:extLst>
                <a:ext uri="{FF2B5EF4-FFF2-40B4-BE49-F238E27FC236}">
                  <a16:creationId xmlns:a16="http://schemas.microsoft.com/office/drawing/2014/main" xmlns="" id="{6C2D9442-70CB-4A59-982F-06B6ACD8F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0960" y="1964359"/>
              <a:ext cx="73232" cy="21671"/>
            </a:xfrm>
            <a:custGeom>
              <a:avLst/>
              <a:gdLst>
                <a:gd name="T0" fmla="*/ 39 w 78"/>
                <a:gd name="T1" fmla="*/ 13 h 23"/>
                <a:gd name="T2" fmla="*/ 52 w 78"/>
                <a:gd name="T3" fmla="*/ 0 h 23"/>
                <a:gd name="T4" fmla="*/ 78 w 78"/>
                <a:gd name="T5" fmla="*/ 23 h 23"/>
                <a:gd name="T6" fmla="*/ 0 w 78"/>
                <a:gd name="T7" fmla="*/ 23 h 23"/>
                <a:gd name="T8" fmla="*/ 24 w 78"/>
                <a:gd name="T9" fmla="*/ 0 h 23"/>
                <a:gd name="T10" fmla="*/ 39 w 78"/>
                <a:gd name="T11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3">
                  <a:moveTo>
                    <a:pt x="39" y="13"/>
                  </a:moveTo>
                  <a:lnTo>
                    <a:pt x="52" y="0"/>
                  </a:lnTo>
                  <a:lnTo>
                    <a:pt x="78" y="23"/>
                  </a:lnTo>
                  <a:lnTo>
                    <a:pt x="0" y="23"/>
                  </a:lnTo>
                  <a:lnTo>
                    <a:pt x="24" y="0"/>
                  </a:lnTo>
                  <a:lnTo>
                    <a:pt x="39" y="13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79" name="Freeform 287">
              <a:extLst>
                <a:ext uri="{FF2B5EF4-FFF2-40B4-BE49-F238E27FC236}">
                  <a16:creationId xmlns:a16="http://schemas.microsoft.com/office/drawing/2014/main" xmlns="" id="{FF32851B-93ED-483F-B52A-55F5FD64E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7204" y="1939862"/>
              <a:ext cx="23472" cy="44283"/>
            </a:xfrm>
            <a:custGeom>
              <a:avLst/>
              <a:gdLst>
                <a:gd name="T0" fmla="*/ 25 w 25"/>
                <a:gd name="T1" fmla="*/ 23 h 47"/>
                <a:gd name="T2" fmla="*/ 0 w 25"/>
                <a:gd name="T3" fmla="*/ 47 h 47"/>
                <a:gd name="T4" fmla="*/ 0 w 25"/>
                <a:gd name="T5" fmla="*/ 0 h 47"/>
                <a:gd name="T6" fmla="*/ 25 w 25"/>
                <a:gd name="T7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7">
                  <a:moveTo>
                    <a:pt x="25" y="23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25" y="23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80" name="Freeform 288">
              <a:extLst>
                <a:ext uri="{FF2B5EF4-FFF2-40B4-BE49-F238E27FC236}">
                  <a16:creationId xmlns:a16="http://schemas.microsoft.com/office/drawing/2014/main" xmlns="" id="{0E1F31FF-FECA-4AB8-9F92-E1E3062B2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2598" y="1939862"/>
              <a:ext cx="24411" cy="43341"/>
            </a:xfrm>
            <a:custGeom>
              <a:avLst/>
              <a:gdLst>
                <a:gd name="T0" fmla="*/ 26 w 26"/>
                <a:gd name="T1" fmla="*/ 0 h 46"/>
                <a:gd name="T2" fmla="*/ 26 w 26"/>
                <a:gd name="T3" fmla="*/ 46 h 46"/>
                <a:gd name="T4" fmla="*/ 0 w 26"/>
                <a:gd name="T5" fmla="*/ 23 h 46"/>
                <a:gd name="T6" fmla="*/ 26 w 26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6">
                  <a:moveTo>
                    <a:pt x="26" y="0"/>
                  </a:moveTo>
                  <a:lnTo>
                    <a:pt x="26" y="46"/>
                  </a:lnTo>
                  <a:lnTo>
                    <a:pt x="0" y="2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81" name="Freeform 289">
              <a:extLst>
                <a:ext uri="{FF2B5EF4-FFF2-40B4-BE49-F238E27FC236}">
                  <a16:creationId xmlns:a16="http://schemas.microsoft.com/office/drawing/2014/main" xmlns="" id="{7D10B691-CAFA-49BF-B541-5ECA0686F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0960" y="1936093"/>
              <a:ext cx="73232" cy="33919"/>
            </a:xfrm>
            <a:custGeom>
              <a:avLst/>
              <a:gdLst>
                <a:gd name="T0" fmla="*/ 0 w 78"/>
                <a:gd name="T1" fmla="*/ 0 h 36"/>
                <a:gd name="T2" fmla="*/ 78 w 78"/>
                <a:gd name="T3" fmla="*/ 0 h 36"/>
                <a:gd name="T4" fmla="*/ 39 w 78"/>
                <a:gd name="T5" fmla="*/ 36 h 36"/>
                <a:gd name="T6" fmla="*/ 0 w 78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36">
                  <a:moveTo>
                    <a:pt x="0" y="0"/>
                  </a:moveTo>
                  <a:lnTo>
                    <a:pt x="78" y="0"/>
                  </a:lnTo>
                  <a:lnTo>
                    <a:pt x="39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</p:grpSp>
      <p:grpSp>
        <p:nvGrpSpPr>
          <p:cNvPr id="282" name="Group 25">
            <a:extLst>
              <a:ext uri="{FF2B5EF4-FFF2-40B4-BE49-F238E27FC236}">
                <a16:creationId xmlns:a16="http://schemas.microsoft.com/office/drawing/2014/main" xmlns="" id="{12A4EC63-144B-46F6-8861-4CAA9D85E90B}"/>
              </a:ext>
            </a:extLst>
          </p:cNvPr>
          <p:cNvGrpSpPr/>
          <p:nvPr/>
        </p:nvGrpSpPr>
        <p:grpSpPr>
          <a:xfrm>
            <a:off x="6498574" y="2078505"/>
            <a:ext cx="367181" cy="373536"/>
            <a:chOff x="8492617" y="2459951"/>
            <a:chExt cx="349262" cy="350495"/>
          </a:xfrm>
        </p:grpSpPr>
        <p:sp>
          <p:nvSpPr>
            <p:cNvPr id="283" name="Freeform 277">
              <a:extLst>
                <a:ext uri="{FF2B5EF4-FFF2-40B4-BE49-F238E27FC236}">
                  <a16:creationId xmlns:a16="http://schemas.microsoft.com/office/drawing/2014/main" xmlns="" id="{8861E004-94B6-4141-9BE8-A86C6E8A58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5478" y="2491986"/>
              <a:ext cx="283541" cy="285484"/>
            </a:xfrm>
            <a:custGeom>
              <a:avLst/>
              <a:gdLst>
                <a:gd name="T0" fmla="*/ 91 w 185"/>
                <a:gd name="T1" fmla="*/ 176 h 185"/>
                <a:gd name="T2" fmla="*/ 119 w 185"/>
                <a:gd name="T3" fmla="*/ 172 h 185"/>
                <a:gd name="T4" fmla="*/ 124 w 185"/>
                <a:gd name="T5" fmla="*/ 180 h 185"/>
                <a:gd name="T6" fmla="*/ 93 w 185"/>
                <a:gd name="T7" fmla="*/ 185 h 185"/>
                <a:gd name="T8" fmla="*/ 64 w 185"/>
                <a:gd name="T9" fmla="*/ 181 h 185"/>
                <a:gd name="T10" fmla="*/ 37 w 185"/>
                <a:gd name="T11" fmla="*/ 166 h 185"/>
                <a:gd name="T12" fmla="*/ 44 w 185"/>
                <a:gd name="T13" fmla="*/ 160 h 185"/>
                <a:gd name="T14" fmla="*/ 69 w 185"/>
                <a:gd name="T15" fmla="*/ 173 h 185"/>
                <a:gd name="T16" fmla="*/ 64 w 185"/>
                <a:gd name="T17" fmla="*/ 181 h 185"/>
                <a:gd name="T18" fmla="*/ 142 w 185"/>
                <a:gd name="T19" fmla="*/ 160 h 185"/>
                <a:gd name="T20" fmla="*/ 162 w 185"/>
                <a:gd name="T21" fmla="*/ 140 h 185"/>
                <a:gd name="T22" fmla="*/ 168 w 185"/>
                <a:gd name="T23" fmla="*/ 147 h 185"/>
                <a:gd name="T24" fmla="*/ 146 w 185"/>
                <a:gd name="T25" fmla="*/ 169 h 185"/>
                <a:gd name="T26" fmla="*/ 18 w 185"/>
                <a:gd name="T27" fmla="*/ 147 h 185"/>
                <a:gd name="T28" fmla="*/ 4 w 185"/>
                <a:gd name="T29" fmla="*/ 119 h 185"/>
                <a:gd name="T30" fmla="*/ 13 w 185"/>
                <a:gd name="T31" fmla="*/ 119 h 185"/>
                <a:gd name="T32" fmla="*/ 27 w 185"/>
                <a:gd name="T33" fmla="*/ 144 h 185"/>
                <a:gd name="T34" fmla="*/ 18 w 185"/>
                <a:gd name="T35" fmla="*/ 147 h 185"/>
                <a:gd name="T36" fmla="*/ 173 w 185"/>
                <a:gd name="T37" fmla="*/ 118 h 185"/>
                <a:gd name="T38" fmla="*/ 177 w 185"/>
                <a:gd name="T39" fmla="*/ 90 h 185"/>
                <a:gd name="T40" fmla="*/ 185 w 185"/>
                <a:gd name="T41" fmla="*/ 92 h 185"/>
                <a:gd name="T42" fmla="*/ 180 w 185"/>
                <a:gd name="T43" fmla="*/ 123 h 185"/>
                <a:gd name="T44" fmla="*/ 0 w 185"/>
                <a:gd name="T45" fmla="*/ 95 h 185"/>
                <a:gd name="T46" fmla="*/ 5 w 185"/>
                <a:gd name="T47" fmla="*/ 64 h 185"/>
                <a:gd name="T48" fmla="*/ 14 w 185"/>
                <a:gd name="T49" fmla="*/ 65 h 185"/>
                <a:gd name="T50" fmla="*/ 9 w 185"/>
                <a:gd name="T51" fmla="*/ 92 h 185"/>
                <a:gd name="T52" fmla="*/ 0 w 185"/>
                <a:gd name="T53" fmla="*/ 95 h 185"/>
                <a:gd name="T54" fmla="*/ 161 w 185"/>
                <a:gd name="T55" fmla="*/ 43 h 185"/>
                <a:gd name="T56" fmla="*/ 166 w 185"/>
                <a:gd name="T57" fmla="*/ 36 h 185"/>
                <a:gd name="T58" fmla="*/ 181 w 185"/>
                <a:gd name="T59" fmla="*/ 64 h 185"/>
                <a:gd name="T60" fmla="*/ 173 w 185"/>
                <a:gd name="T61" fmla="*/ 68 h 185"/>
                <a:gd name="T62" fmla="*/ 17 w 185"/>
                <a:gd name="T63" fmla="*/ 40 h 185"/>
                <a:gd name="T64" fmla="*/ 38 w 185"/>
                <a:gd name="T65" fmla="*/ 18 h 185"/>
                <a:gd name="T66" fmla="*/ 45 w 185"/>
                <a:gd name="T67" fmla="*/ 24 h 185"/>
                <a:gd name="T68" fmla="*/ 25 w 185"/>
                <a:gd name="T69" fmla="*/ 43 h 185"/>
                <a:gd name="T70" fmla="*/ 17 w 185"/>
                <a:gd name="T71" fmla="*/ 40 h 185"/>
                <a:gd name="T72" fmla="*/ 119 w 185"/>
                <a:gd name="T73" fmla="*/ 13 h 185"/>
                <a:gd name="T74" fmla="*/ 119 w 185"/>
                <a:gd name="T75" fmla="*/ 4 h 185"/>
                <a:gd name="T76" fmla="*/ 147 w 185"/>
                <a:gd name="T77" fmla="*/ 17 h 185"/>
                <a:gd name="T78" fmla="*/ 144 w 185"/>
                <a:gd name="T79" fmla="*/ 26 h 185"/>
                <a:gd name="T80" fmla="*/ 62 w 185"/>
                <a:gd name="T81" fmla="*/ 5 h 185"/>
                <a:gd name="T82" fmla="*/ 93 w 185"/>
                <a:gd name="T83" fmla="*/ 0 h 185"/>
                <a:gd name="T84" fmla="*/ 95 w 185"/>
                <a:gd name="T85" fmla="*/ 9 h 185"/>
                <a:gd name="T86" fmla="*/ 67 w 185"/>
                <a:gd name="T87" fmla="*/ 13 h 185"/>
                <a:gd name="T88" fmla="*/ 62 w 185"/>
                <a:gd name="T89" fmla="*/ 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5" h="185">
                  <a:moveTo>
                    <a:pt x="91" y="185"/>
                  </a:moveTo>
                  <a:cubicBezTo>
                    <a:pt x="91" y="176"/>
                    <a:pt x="91" y="176"/>
                    <a:pt x="91" y="176"/>
                  </a:cubicBezTo>
                  <a:cubicBezTo>
                    <a:pt x="93" y="176"/>
                    <a:pt x="93" y="176"/>
                    <a:pt x="93" y="176"/>
                  </a:cubicBezTo>
                  <a:cubicBezTo>
                    <a:pt x="102" y="176"/>
                    <a:pt x="111" y="175"/>
                    <a:pt x="119" y="172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4" y="180"/>
                    <a:pt x="124" y="180"/>
                    <a:pt x="124" y="180"/>
                  </a:cubicBezTo>
                  <a:cubicBezTo>
                    <a:pt x="122" y="181"/>
                    <a:pt x="122" y="181"/>
                    <a:pt x="122" y="181"/>
                  </a:cubicBezTo>
                  <a:cubicBezTo>
                    <a:pt x="112" y="184"/>
                    <a:pt x="103" y="185"/>
                    <a:pt x="93" y="185"/>
                  </a:cubicBezTo>
                  <a:lnTo>
                    <a:pt x="91" y="185"/>
                  </a:lnTo>
                  <a:close/>
                  <a:moveTo>
                    <a:pt x="64" y="181"/>
                  </a:moveTo>
                  <a:cubicBezTo>
                    <a:pt x="55" y="178"/>
                    <a:pt x="46" y="173"/>
                    <a:pt x="39" y="167"/>
                  </a:cubicBezTo>
                  <a:cubicBezTo>
                    <a:pt x="37" y="166"/>
                    <a:pt x="37" y="166"/>
                    <a:pt x="37" y="166"/>
                  </a:cubicBezTo>
                  <a:cubicBezTo>
                    <a:pt x="42" y="159"/>
                    <a:pt x="42" y="159"/>
                    <a:pt x="42" y="159"/>
                  </a:cubicBezTo>
                  <a:cubicBezTo>
                    <a:pt x="44" y="160"/>
                    <a:pt x="44" y="160"/>
                    <a:pt x="44" y="160"/>
                  </a:cubicBezTo>
                  <a:cubicBezTo>
                    <a:pt x="51" y="166"/>
                    <a:pt x="59" y="170"/>
                    <a:pt x="67" y="172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67" y="181"/>
                    <a:pt x="67" y="181"/>
                    <a:pt x="67" y="181"/>
                  </a:cubicBezTo>
                  <a:lnTo>
                    <a:pt x="64" y="181"/>
                  </a:lnTo>
                  <a:close/>
                  <a:moveTo>
                    <a:pt x="140" y="162"/>
                  </a:moveTo>
                  <a:cubicBezTo>
                    <a:pt x="142" y="160"/>
                    <a:pt x="142" y="160"/>
                    <a:pt x="142" y="160"/>
                  </a:cubicBezTo>
                  <a:cubicBezTo>
                    <a:pt x="149" y="155"/>
                    <a:pt x="156" y="149"/>
                    <a:pt x="161" y="142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169" y="145"/>
                    <a:pt x="169" y="145"/>
                    <a:pt x="169" y="145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2" y="155"/>
                    <a:pt x="155" y="162"/>
                    <a:pt x="147" y="167"/>
                  </a:cubicBezTo>
                  <a:cubicBezTo>
                    <a:pt x="146" y="169"/>
                    <a:pt x="146" y="169"/>
                    <a:pt x="146" y="169"/>
                  </a:cubicBezTo>
                  <a:lnTo>
                    <a:pt x="140" y="162"/>
                  </a:lnTo>
                  <a:close/>
                  <a:moveTo>
                    <a:pt x="18" y="147"/>
                  </a:moveTo>
                  <a:cubicBezTo>
                    <a:pt x="12" y="139"/>
                    <a:pt x="8" y="131"/>
                    <a:pt x="5" y="121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13" y="116"/>
                    <a:pt x="13" y="116"/>
                    <a:pt x="13" y="116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6" y="127"/>
                    <a:pt x="20" y="135"/>
                    <a:pt x="25" y="142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19" y="149"/>
                    <a:pt x="19" y="149"/>
                    <a:pt x="19" y="149"/>
                  </a:cubicBezTo>
                  <a:lnTo>
                    <a:pt x="18" y="147"/>
                  </a:lnTo>
                  <a:close/>
                  <a:moveTo>
                    <a:pt x="172" y="120"/>
                  </a:moveTo>
                  <a:cubicBezTo>
                    <a:pt x="173" y="118"/>
                    <a:pt x="173" y="118"/>
                    <a:pt x="173" y="118"/>
                  </a:cubicBezTo>
                  <a:cubicBezTo>
                    <a:pt x="175" y="110"/>
                    <a:pt x="177" y="101"/>
                    <a:pt x="177" y="92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2"/>
                    <a:pt x="185" y="92"/>
                    <a:pt x="185" y="92"/>
                  </a:cubicBezTo>
                  <a:cubicBezTo>
                    <a:pt x="185" y="102"/>
                    <a:pt x="184" y="112"/>
                    <a:pt x="181" y="121"/>
                  </a:cubicBezTo>
                  <a:cubicBezTo>
                    <a:pt x="180" y="123"/>
                    <a:pt x="180" y="123"/>
                    <a:pt x="180" y="123"/>
                  </a:cubicBezTo>
                  <a:lnTo>
                    <a:pt x="172" y="120"/>
                  </a:lnTo>
                  <a:close/>
                  <a:moveTo>
                    <a:pt x="0" y="95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83"/>
                    <a:pt x="2" y="73"/>
                    <a:pt x="5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1" y="75"/>
                    <a:pt x="9" y="83"/>
                    <a:pt x="9" y="92"/>
                  </a:cubicBezTo>
                  <a:cubicBezTo>
                    <a:pt x="9" y="95"/>
                    <a:pt x="9" y="95"/>
                    <a:pt x="9" y="95"/>
                  </a:cubicBezTo>
                  <a:lnTo>
                    <a:pt x="0" y="95"/>
                  </a:lnTo>
                  <a:close/>
                  <a:moveTo>
                    <a:pt x="172" y="66"/>
                  </a:moveTo>
                  <a:cubicBezTo>
                    <a:pt x="170" y="58"/>
                    <a:pt x="166" y="50"/>
                    <a:pt x="161" y="43"/>
                  </a:cubicBezTo>
                  <a:cubicBezTo>
                    <a:pt x="159" y="41"/>
                    <a:pt x="159" y="41"/>
                    <a:pt x="159" y="41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73" y="46"/>
                    <a:pt x="178" y="54"/>
                    <a:pt x="181" y="64"/>
                  </a:cubicBezTo>
                  <a:cubicBezTo>
                    <a:pt x="182" y="66"/>
                    <a:pt x="182" y="66"/>
                    <a:pt x="182" y="66"/>
                  </a:cubicBezTo>
                  <a:cubicBezTo>
                    <a:pt x="173" y="68"/>
                    <a:pt x="173" y="68"/>
                    <a:pt x="173" y="68"/>
                  </a:cubicBezTo>
                  <a:lnTo>
                    <a:pt x="172" y="66"/>
                  </a:lnTo>
                  <a:close/>
                  <a:moveTo>
                    <a:pt x="17" y="40"/>
                  </a:moveTo>
                  <a:cubicBezTo>
                    <a:pt x="18" y="38"/>
                    <a:pt x="18" y="38"/>
                    <a:pt x="18" y="38"/>
                  </a:cubicBezTo>
                  <a:cubicBezTo>
                    <a:pt x="24" y="30"/>
                    <a:pt x="31" y="23"/>
                    <a:pt x="38" y="1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36" y="30"/>
                    <a:pt x="30" y="36"/>
                    <a:pt x="25" y="43"/>
                  </a:cubicBezTo>
                  <a:cubicBezTo>
                    <a:pt x="24" y="45"/>
                    <a:pt x="24" y="45"/>
                    <a:pt x="24" y="45"/>
                  </a:cubicBezTo>
                  <a:lnTo>
                    <a:pt x="17" y="40"/>
                  </a:lnTo>
                  <a:close/>
                  <a:moveTo>
                    <a:pt x="142" y="25"/>
                  </a:moveTo>
                  <a:cubicBezTo>
                    <a:pt x="135" y="19"/>
                    <a:pt x="127" y="15"/>
                    <a:pt x="119" y="1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30" y="7"/>
                    <a:pt x="139" y="12"/>
                    <a:pt x="147" y="17"/>
                  </a:cubicBezTo>
                  <a:cubicBezTo>
                    <a:pt x="149" y="19"/>
                    <a:pt x="149" y="19"/>
                    <a:pt x="149" y="19"/>
                  </a:cubicBezTo>
                  <a:cubicBezTo>
                    <a:pt x="144" y="26"/>
                    <a:pt x="144" y="26"/>
                    <a:pt x="144" y="26"/>
                  </a:cubicBezTo>
                  <a:lnTo>
                    <a:pt x="142" y="25"/>
                  </a:lnTo>
                  <a:close/>
                  <a:moveTo>
                    <a:pt x="62" y="5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73" y="1"/>
                    <a:pt x="83" y="0"/>
                    <a:pt x="9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84" y="9"/>
                    <a:pt x="75" y="10"/>
                    <a:pt x="67" y="13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2" y="5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84" name="Freeform 278">
              <a:extLst>
                <a:ext uri="{FF2B5EF4-FFF2-40B4-BE49-F238E27FC236}">
                  <a16:creationId xmlns:a16="http://schemas.microsoft.com/office/drawing/2014/main" xmlns="" id="{648BDA92-5D66-40F8-A07C-D69DFE7CEB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8994" y="2544749"/>
              <a:ext cx="178387" cy="180901"/>
            </a:xfrm>
            <a:custGeom>
              <a:avLst/>
              <a:gdLst>
                <a:gd name="T0" fmla="*/ 56 w 116"/>
                <a:gd name="T1" fmla="*/ 110 h 117"/>
                <a:gd name="T2" fmla="*/ 74 w 116"/>
                <a:gd name="T3" fmla="*/ 108 h 117"/>
                <a:gd name="T4" fmla="*/ 78 w 116"/>
                <a:gd name="T5" fmla="*/ 113 h 117"/>
                <a:gd name="T6" fmla="*/ 58 w 116"/>
                <a:gd name="T7" fmla="*/ 117 h 117"/>
                <a:gd name="T8" fmla="*/ 40 w 116"/>
                <a:gd name="T9" fmla="*/ 114 h 117"/>
                <a:gd name="T10" fmla="*/ 22 w 116"/>
                <a:gd name="T11" fmla="*/ 104 h 117"/>
                <a:gd name="T12" fmla="*/ 28 w 116"/>
                <a:gd name="T13" fmla="*/ 100 h 117"/>
                <a:gd name="T14" fmla="*/ 44 w 116"/>
                <a:gd name="T15" fmla="*/ 108 h 117"/>
                <a:gd name="T16" fmla="*/ 40 w 116"/>
                <a:gd name="T17" fmla="*/ 114 h 117"/>
                <a:gd name="T18" fmla="*/ 88 w 116"/>
                <a:gd name="T19" fmla="*/ 100 h 117"/>
                <a:gd name="T20" fmla="*/ 101 w 116"/>
                <a:gd name="T21" fmla="*/ 87 h 117"/>
                <a:gd name="T22" fmla="*/ 105 w 116"/>
                <a:gd name="T23" fmla="*/ 93 h 117"/>
                <a:gd name="T24" fmla="*/ 90 w 116"/>
                <a:gd name="T25" fmla="*/ 107 h 117"/>
                <a:gd name="T26" fmla="*/ 11 w 116"/>
                <a:gd name="T27" fmla="*/ 93 h 117"/>
                <a:gd name="T28" fmla="*/ 2 w 116"/>
                <a:gd name="T29" fmla="*/ 75 h 117"/>
                <a:gd name="T30" fmla="*/ 9 w 116"/>
                <a:gd name="T31" fmla="*/ 75 h 117"/>
                <a:gd name="T32" fmla="*/ 17 w 116"/>
                <a:gd name="T33" fmla="*/ 91 h 117"/>
                <a:gd name="T34" fmla="*/ 11 w 116"/>
                <a:gd name="T35" fmla="*/ 93 h 117"/>
                <a:gd name="T36" fmla="*/ 107 w 116"/>
                <a:gd name="T37" fmla="*/ 74 h 117"/>
                <a:gd name="T38" fmla="*/ 110 w 116"/>
                <a:gd name="T39" fmla="*/ 56 h 117"/>
                <a:gd name="T40" fmla="*/ 116 w 116"/>
                <a:gd name="T41" fmla="*/ 58 h 117"/>
                <a:gd name="T42" fmla="*/ 113 w 116"/>
                <a:gd name="T43" fmla="*/ 79 h 117"/>
                <a:gd name="T44" fmla="*/ 0 w 116"/>
                <a:gd name="T45" fmla="*/ 59 h 117"/>
                <a:gd name="T46" fmla="*/ 2 w 116"/>
                <a:gd name="T47" fmla="*/ 41 h 117"/>
                <a:gd name="T48" fmla="*/ 9 w 116"/>
                <a:gd name="T49" fmla="*/ 40 h 117"/>
                <a:gd name="T50" fmla="*/ 6 w 116"/>
                <a:gd name="T51" fmla="*/ 58 h 117"/>
                <a:gd name="T52" fmla="*/ 3 w 116"/>
                <a:gd name="T53" fmla="*/ 61 h 117"/>
                <a:gd name="T54" fmla="*/ 0 w 116"/>
                <a:gd name="T55" fmla="*/ 59 h 117"/>
                <a:gd name="T56" fmla="*/ 100 w 116"/>
                <a:gd name="T57" fmla="*/ 28 h 117"/>
                <a:gd name="T58" fmla="*/ 104 w 116"/>
                <a:gd name="T59" fmla="*/ 22 h 117"/>
                <a:gd name="T60" fmla="*/ 113 w 116"/>
                <a:gd name="T61" fmla="*/ 40 h 117"/>
                <a:gd name="T62" fmla="*/ 108 w 116"/>
                <a:gd name="T63" fmla="*/ 44 h 117"/>
                <a:gd name="T64" fmla="*/ 9 w 116"/>
                <a:gd name="T65" fmla="*/ 26 h 117"/>
                <a:gd name="T66" fmla="*/ 24 w 116"/>
                <a:gd name="T67" fmla="*/ 11 h 117"/>
                <a:gd name="T68" fmla="*/ 29 w 116"/>
                <a:gd name="T69" fmla="*/ 15 h 117"/>
                <a:gd name="T70" fmla="*/ 16 w 116"/>
                <a:gd name="T71" fmla="*/ 28 h 117"/>
                <a:gd name="T72" fmla="*/ 9 w 116"/>
                <a:gd name="T73" fmla="*/ 26 h 117"/>
                <a:gd name="T74" fmla="*/ 74 w 116"/>
                <a:gd name="T75" fmla="*/ 9 h 117"/>
                <a:gd name="T76" fmla="*/ 74 w 116"/>
                <a:gd name="T77" fmla="*/ 2 h 117"/>
                <a:gd name="T78" fmla="*/ 92 w 116"/>
                <a:gd name="T79" fmla="*/ 11 h 117"/>
                <a:gd name="T80" fmla="*/ 90 w 116"/>
                <a:gd name="T81" fmla="*/ 18 h 117"/>
                <a:gd name="T82" fmla="*/ 38 w 116"/>
                <a:gd name="T83" fmla="*/ 4 h 117"/>
                <a:gd name="T84" fmla="*/ 58 w 116"/>
                <a:gd name="T85" fmla="*/ 0 h 117"/>
                <a:gd name="T86" fmla="*/ 60 w 116"/>
                <a:gd name="T87" fmla="*/ 7 h 117"/>
                <a:gd name="T88" fmla="*/ 42 w 116"/>
                <a:gd name="T89" fmla="*/ 9 h 117"/>
                <a:gd name="T90" fmla="*/ 38 w 116"/>
                <a:gd name="T91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6" h="117">
                  <a:moveTo>
                    <a:pt x="56" y="117"/>
                  </a:moveTo>
                  <a:cubicBezTo>
                    <a:pt x="56" y="110"/>
                    <a:pt x="56" y="110"/>
                    <a:pt x="56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63" y="110"/>
                    <a:pt x="69" y="109"/>
                    <a:pt x="74" y="108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0" y="116"/>
                    <a:pt x="64" y="117"/>
                    <a:pt x="58" y="117"/>
                  </a:cubicBezTo>
                  <a:lnTo>
                    <a:pt x="56" y="117"/>
                  </a:lnTo>
                  <a:close/>
                  <a:moveTo>
                    <a:pt x="40" y="114"/>
                  </a:moveTo>
                  <a:cubicBezTo>
                    <a:pt x="34" y="112"/>
                    <a:pt x="29" y="109"/>
                    <a:pt x="24" y="106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8" y="100"/>
                    <a:pt x="28" y="100"/>
                    <a:pt x="28" y="100"/>
                  </a:cubicBezTo>
                  <a:cubicBezTo>
                    <a:pt x="32" y="104"/>
                    <a:pt x="37" y="106"/>
                    <a:pt x="42" y="10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2" y="115"/>
                    <a:pt x="42" y="115"/>
                    <a:pt x="42" y="115"/>
                  </a:cubicBezTo>
                  <a:lnTo>
                    <a:pt x="40" y="114"/>
                  </a:lnTo>
                  <a:close/>
                  <a:moveTo>
                    <a:pt x="87" y="102"/>
                  </a:moveTo>
                  <a:cubicBezTo>
                    <a:pt x="88" y="100"/>
                    <a:pt x="88" y="100"/>
                    <a:pt x="88" y="100"/>
                  </a:cubicBezTo>
                  <a:cubicBezTo>
                    <a:pt x="93" y="97"/>
                    <a:pt x="97" y="93"/>
                    <a:pt x="100" y="89"/>
                  </a:cubicBezTo>
                  <a:cubicBezTo>
                    <a:pt x="101" y="87"/>
                    <a:pt x="101" y="87"/>
                    <a:pt x="101" y="87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2" y="98"/>
                    <a:pt x="97" y="102"/>
                    <a:pt x="92" y="106"/>
                  </a:cubicBezTo>
                  <a:cubicBezTo>
                    <a:pt x="90" y="107"/>
                    <a:pt x="90" y="107"/>
                    <a:pt x="90" y="107"/>
                  </a:cubicBezTo>
                  <a:lnTo>
                    <a:pt x="87" y="102"/>
                  </a:lnTo>
                  <a:close/>
                  <a:moveTo>
                    <a:pt x="11" y="93"/>
                  </a:moveTo>
                  <a:cubicBezTo>
                    <a:pt x="7" y="88"/>
                    <a:pt x="4" y="82"/>
                    <a:pt x="2" y="77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80"/>
                    <a:pt x="13" y="85"/>
                    <a:pt x="16" y="89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12" y="95"/>
                    <a:pt x="12" y="95"/>
                    <a:pt x="12" y="95"/>
                  </a:cubicBezTo>
                  <a:lnTo>
                    <a:pt x="11" y="93"/>
                  </a:lnTo>
                  <a:close/>
                  <a:moveTo>
                    <a:pt x="107" y="77"/>
                  </a:moveTo>
                  <a:cubicBezTo>
                    <a:pt x="107" y="74"/>
                    <a:pt x="107" y="74"/>
                    <a:pt x="107" y="74"/>
                  </a:cubicBezTo>
                  <a:cubicBezTo>
                    <a:pt x="109" y="69"/>
                    <a:pt x="110" y="64"/>
                    <a:pt x="110" y="59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5"/>
                    <a:pt x="115" y="71"/>
                    <a:pt x="113" y="77"/>
                  </a:cubicBezTo>
                  <a:cubicBezTo>
                    <a:pt x="113" y="79"/>
                    <a:pt x="113" y="79"/>
                    <a:pt x="113" y="79"/>
                  </a:cubicBezTo>
                  <a:lnTo>
                    <a:pt x="107" y="77"/>
                  </a:lnTo>
                  <a:close/>
                  <a:moveTo>
                    <a:pt x="0" y="5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52"/>
                    <a:pt x="0" y="46"/>
                    <a:pt x="2" y="4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7" y="48"/>
                    <a:pt x="6" y="53"/>
                    <a:pt x="6" y="58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0" y="62"/>
                    <a:pt x="0" y="62"/>
                    <a:pt x="0" y="62"/>
                  </a:cubicBezTo>
                  <a:lnTo>
                    <a:pt x="0" y="59"/>
                  </a:lnTo>
                  <a:close/>
                  <a:moveTo>
                    <a:pt x="107" y="42"/>
                  </a:moveTo>
                  <a:cubicBezTo>
                    <a:pt x="105" y="37"/>
                    <a:pt x="103" y="32"/>
                    <a:pt x="100" y="28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9" y="29"/>
                    <a:pt x="112" y="34"/>
                    <a:pt x="113" y="40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7" y="42"/>
                  </a:lnTo>
                  <a:close/>
                  <a:moveTo>
                    <a:pt x="9" y="26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14" y="19"/>
                    <a:pt x="19" y="15"/>
                    <a:pt x="24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3" y="20"/>
                    <a:pt x="19" y="24"/>
                    <a:pt x="16" y="28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9" y="26"/>
                  </a:lnTo>
                  <a:close/>
                  <a:moveTo>
                    <a:pt x="88" y="16"/>
                  </a:moveTo>
                  <a:cubicBezTo>
                    <a:pt x="84" y="13"/>
                    <a:pt x="79" y="11"/>
                    <a:pt x="74" y="9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82" y="5"/>
                    <a:pt x="87" y="7"/>
                    <a:pt x="92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8"/>
                    <a:pt x="90" y="18"/>
                    <a:pt x="90" y="18"/>
                  </a:cubicBezTo>
                  <a:lnTo>
                    <a:pt x="88" y="16"/>
                  </a:lnTo>
                  <a:close/>
                  <a:moveTo>
                    <a:pt x="38" y="4"/>
                  </a:moveTo>
                  <a:cubicBezTo>
                    <a:pt x="40" y="3"/>
                    <a:pt x="40" y="3"/>
                    <a:pt x="40" y="3"/>
                  </a:cubicBezTo>
                  <a:cubicBezTo>
                    <a:pt x="45" y="1"/>
                    <a:pt x="52" y="0"/>
                    <a:pt x="5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2" y="7"/>
                    <a:pt x="47" y="8"/>
                    <a:pt x="42" y="9"/>
                  </a:cubicBezTo>
                  <a:cubicBezTo>
                    <a:pt x="40" y="10"/>
                    <a:pt x="40" y="10"/>
                    <a:pt x="40" y="10"/>
                  </a:cubicBezTo>
                  <a:lnTo>
                    <a:pt x="38" y="4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85" name="Freeform 279">
              <a:extLst>
                <a:ext uri="{FF2B5EF4-FFF2-40B4-BE49-F238E27FC236}">
                  <a16:creationId xmlns:a16="http://schemas.microsoft.com/office/drawing/2014/main" xmlns="" id="{93DBE1E4-3E09-4A78-BF48-BFE456BBEA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2617" y="2459951"/>
              <a:ext cx="349262" cy="350495"/>
            </a:xfrm>
            <a:custGeom>
              <a:avLst/>
              <a:gdLst>
                <a:gd name="T0" fmla="*/ 112 w 227"/>
                <a:gd name="T1" fmla="*/ 220 h 227"/>
                <a:gd name="T2" fmla="*/ 147 w 227"/>
                <a:gd name="T3" fmla="*/ 215 h 227"/>
                <a:gd name="T4" fmla="*/ 151 w 227"/>
                <a:gd name="T5" fmla="*/ 221 h 227"/>
                <a:gd name="T6" fmla="*/ 114 w 227"/>
                <a:gd name="T7" fmla="*/ 227 h 227"/>
                <a:gd name="T8" fmla="*/ 79 w 227"/>
                <a:gd name="T9" fmla="*/ 221 h 227"/>
                <a:gd name="T10" fmla="*/ 46 w 227"/>
                <a:gd name="T11" fmla="*/ 204 h 227"/>
                <a:gd name="T12" fmla="*/ 51 w 227"/>
                <a:gd name="T13" fmla="*/ 200 h 227"/>
                <a:gd name="T14" fmla="*/ 83 w 227"/>
                <a:gd name="T15" fmla="*/ 216 h 227"/>
                <a:gd name="T16" fmla="*/ 79 w 227"/>
                <a:gd name="T17" fmla="*/ 221 h 227"/>
                <a:gd name="T18" fmla="*/ 177 w 227"/>
                <a:gd name="T19" fmla="*/ 200 h 227"/>
                <a:gd name="T20" fmla="*/ 202 w 227"/>
                <a:gd name="T21" fmla="*/ 175 h 227"/>
                <a:gd name="T22" fmla="*/ 206 w 227"/>
                <a:gd name="T23" fmla="*/ 180 h 227"/>
                <a:gd name="T24" fmla="*/ 179 w 227"/>
                <a:gd name="T25" fmla="*/ 207 h 227"/>
                <a:gd name="T26" fmla="*/ 22 w 227"/>
                <a:gd name="T27" fmla="*/ 180 h 227"/>
                <a:gd name="T28" fmla="*/ 5 w 227"/>
                <a:gd name="T29" fmla="*/ 147 h 227"/>
                <a:gd name="T30" fmla="*/ 12 w 227"/>
                <a:gd name="T31" fmla="*/ 147 h 227"/>
                <a:gd name="T32" fmla="*/ 29 w 227"/>
                <a:gd name="T33" fmla="*/ 178 h 227"/>
                <a:gd name="T34" fmla="*/ 22 w 227"/>
                <a:gd name="T35" fmla="*/ 180 h 227"/>
                <a:gd name="T36" fmla="*/ 216 w 227"/>
                <a:gd name="T37" fmla="*/ 147 h 227"/>
                <a:gd name="T38" fmla="*/ 221 w 227"/>
                <a:gd name="T39" fmla="*/ 111 h 227"/>
                <a:gd name="T40" fmla="*/ 227 w 227"/>
                <a:gd name="T41" fmla="*/ 113 h 227"/>
                <a:gd name="T42" fmla="*/ 221 w 227"/>
                <a:gd name="T43" fmla="*/ 151 h 227"/>
                <a:gd name="T44" fmla="*/ 0 w 227"/>
                <a:gd name="T45" fmla="*/ 113 h 227"/>
                <a:gd name="T46" fmla="*/ 7 w 227"/>
                <a:gd name="T47" fmla="*/ 77 h 227"/>
                <a:gd name="T48" fmla="*/ 12 w 227"/>
                <a:gd name="T49" fmla="*/ 81 h 227"/>
                <a:gd name="T50" fmla="*/ 7 w 227"/>
                <a:gd name="T51" fmla="*/ 115 h 227"/>
                <a:gd name="T52" fmla="*/ 0 w 227"/>
                <a:gd name="T53" fmla="*/ 113 h 227"/>
                <a:gd name="T54" fmla="*/ 200 w 227"/>
                <a:gd name="T55" fmla="*/ 50 h 227"/>
                <a:gd name="T56" fmla="*/ 204 w 227"/>
                <a:gd name="T57" fmla="*/ 45 h 227"/>
                <a:gd name="T58" fmla="*/ 222 w 227"/>
                <a:gd name="T59" fmla="*/ 78 h 227"/>
                <a:gd name="T60" fmla="*/ 216 w 227"/>
                <a:gd name="T61" fmla="*/ 82 h 227"/>
                <a:gd name="T62" fmla="*/ 21 w 227"/>
                <a:gd name="T63" fmla="*/ 49 h 227"/>
                <a:gd name="T64" fmla="*/ 47 w 227"/>
                <a:gd name="T65" fmla="*/ 22 h 227"/>
                <a:gd name="T66" fmla="*/ 53 w 227"/>
                <a:gd name="T67" fmla="*/ 26 h 227"/>
                <a:gd name="T68" fmla="*/ 27 w 227"/>
                <a:gd name="T69" fmla="*/ 51 h 227"/>
                <a:gd name="T70" fmla="*/ 21 w 227"/>
                <a:gd name="T71" fmla="*/ 49 h 227"/>
                <a:gd name="T72" fmla="*/ 147 w 227"/>
                <a:gd name="T73" fmla="*/ 12 h 227"/>
                <a:gd name="T74" fmla="*/ 147 w 227"/>
                <a:gd name="T75" fmla="*/ 5 h 227"/>
                <a:gd name="T76" fmla="*/ 180 w 227"/>
                <a:gd name="T77" fmla="*/ 21 h 227"/>
                <a:gd name="T78" fmla="*/ 178 w 227"/>
                <a:gd name="T79" fmla="*/ 28 h 227"/>
                <a:gd name="T80" fmla="*/ 76 w 227"/>
                <a:gd name="T81" fmla="*/ 6 h 227"/>
                <a:gd name="T82" fmla="*/ 114 w 227"/>
                <a:gd name="T83" fmla="*/ 0 h 227"/>
                <a:gd name="T84" fmla="*/ 116 w 227"/>
                <a:gd name="T85" fmla="*/ 7 h 227"/>
                <a:gd name="T86" fmla="*/ 81 w 227"/>
                <a:gd name="T87" fmla="*/ 12 h 227"/>
                <a:gd name="T88" fmla="*/ 76 w 227"/>
                <a:gd name="T89" fmla="*/ 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7" h="227">
                  <a:moveTo>
                    <a:pt x="112" y="227"/>
                  </a:moveTo>
                  <a:cubicBezTo>
                    <a:pt x="112" y="220"/>
                    <a:pt x="112" y="220"/>
                    <a:pt x="112" y="220"/>
                  </a:cubicBezTo>
                  <a:cubicBezTo>
                    <a:pt x="114" y="220"/>
                    <a:pt x="114" y="220"/>
                    <a:pt x="114" y="220"/>
                  </a:cubicBezTo>
                  <a:cubicBezTo>
                    <a:pt x="125" y="220"/>
                    <a:pt x="136" y="219"/>
                    <a:pt x="147" y="215"/>
                  </a:cubicBezTo>
                  <a:cubicBezTo>
                    <a:pt x="149" y="214"/>
                    <a:pt x="149" y="214"/>
                    <a:pt x="149" y="214"/>
                  </a:cubicBezTo>
                  <a:cubicBezTo>
                    <a:pt x="151" y="221"/>
                    <a:pt x="151" y="221"/>
                    <a:pt x="151" y="221"/>
                  </a:cubicBezTo>
                  <a:cubicBezTo>
                    <a:pt x="149" y="221"/>
                    <a:pt x="149" y="221"/>
                    <a:pt x="149" y="221"/>
                  </a:cubicBezTo>
                  <a:cubicBezTo>
                    <a:pt x="138" y="225"/>
                    <a:pt x="126" y="227"/>
                    <a:pt x="114" y="227"/>
                  </a:cubicBezTo>
                  <a:lnTo>
                    <a:pt x="112" y="227"/>
                  </a:lnTo>
                  <a:close/>
                  <a:moveTo>
                    <a:pt x="79" y="221"/>
                  </a:moveTo>
                  <a:cubicBezTo>
                    <a:pt x="68" y="218"/>
                    <a:pt x="57" y="212"/>
                    <a:pt x="47" y="205"/>
                  </a:cubicBezTo>
                  <a:cubicBezTo>
                    <a:pt x="46" y="204"/>
                    <a:pt x="46" y="204"/>
                    <a:pt x="46" y="20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60" y="207"/>
                    <a:pt x="70" y="212"/>
                    <a:pt x="81" y="215"/>
                  </a:cubicBezTo>
                  <a:cubicBezTo>
                    <a:pt x="83" y="216"/>
                    <a:pt x="83" y="216"/>
                    <a:pt x="83" y="216"/>
                  </a:cubicBezTo>
                  <a:cubicBezTo>
                    <a:pt x="81" y="222"/>
                    <a:pt x="81" y="222"/>
                    <a:pt x="81" y="222"/>
                  </a:cubicBezTo>
                  <a:lnTo>
                    <a:pt x="79" y="221"/>
                  </a:lnTo>
                  <a:close/>
                  <a:moveTo>
                    <a:pt x="175" y="201"/>
                  </a:moveTo>
                  <a:cubicBezTo>
                    <a:pt x="177" y="200"/>
                    <a:pt x="177" y="200"/>
                    <a:pt x="177" y="200"/>
                  </a:cubicBezTo>
                  <a:cubicBezTo>
                    <a:pt x="186" y="193"/>
                    <a:pt x="194" y="185"/>
                    <a:pt x="200" y="176"/>
                  </a:cubicBezTo>
                  <a:cubicBezTo>
                    <a:pt x="202" y="175"/>
                    <a:pt x="202" y="175"/>
                    <a:pt x="202" y="175"/>
                  </a:cubicBezTo>
                  <a:cubicBezTo>
                    <a:pt x="207" y="178"/>
                    <a:pt x="207" y="178"/>
                    <a:pt x="207" y="178"/>
                  </a:cubicBezTo>
                  <a:cubicBezTo>
                    <a:pt x="206" y="180"/>
                    <a:pt x="206" y="180"/>
                    <a:pt x="206" y="180"/>
                  </a:cubicBezTo>
                  <a:cubicBezTo>
                    <a:pt x="199" y="190"/>
                    <a:pt x="190" y="198"/>
                    <a:pt x="181" y="205"/>
                  </a:cubicBezTo>
                  <a:cubicBezTo>
                    <a:pt x="179" y="207"/>
                    <a:pt x="179" y="207"/>
                    <a:pt x="179" y="207"/>
                  </a:cubicBezTo>
                  <a:lnTo>
                    <a:pt x="175" y="201"/>
                  </a:lnTo>
                  <a:close/>
                  <a:moveTo>
                    <a:pt x="22" y="180"/>
                  </a:moveTo>
                  <a:cubicBezTo>
                    <a:pt x="15" y="171"/>
                    <a:pt x="10" y="160"/>
                    <a:pt x="6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6" y="157"/>
                    <a:pt x="21" y="167"/>
                    <a:pt x="28" y="176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23" y="182"/>
                    <a:pt x="23" y="182"/>
                    <a:pt x="23" y="182"/>
                  </a:cubicBezTo>
                  <a:lnTo>
                    <a:pt x="22" y="180"/>
                  </a:lnTo>
                  <a:close/>
                  <a:moveTo>
                    <a:pt x="215" y="149"/>
                  </a:moveTo>
                  <a:cubicBezTo>
                    <a:pt x="216" y="147"/>
                    <a:pt x="216" y="147"/>
                    <a:pt x="216" y="147"/>
                  </a:cubicBezTo>
                  <a:cubicBezTo>
                    <a:pt x="219" y="136"/>
                    <a:pt x="221" y="125"/>
                    <a:pt x="221" y="113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7" y="125"/>
                    <a:pt x="226" y="137"/>
                    <a:pt x="222" y="149"/>
                  </a:cubicBezTo>
                  <a:cubicBezTo>
                    <a:pt x="221" y="151"/>
                    <a:pt x="221" y="151"/>
                    <a:pt x="221" y="151"/>
                  </a:cubicBezTo>
                  <a:lnTo>
                    <a:pt x="215" y="149"/>
                  </a:lnTo>
                  <a:close/>
                  <a:moveTo>
                    <a:pt x="0" y="113"/>
                  </a:moveTo>
                  <a:cubicBezTo>
                    <a:pt x="0" y="102"/>
                    <a:pt x="2" y="90"/>
                    <a:pt x="6" y="79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9" y="91"/>
                    <a:pt x="7" y="102"/>
                    <a:pt x="7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0" y="116"/>
                    <a:pt x="0" y="116"/>
                    <a:pt x="0" y="116"/>
                  </a:cubicBezTo>
                  <a:lnTo>
                    <a:pt x="0" y="113"/>
                  </a:lnTo>
                  <a:close/>
                  <a:moveTo>
                    <a:pt x="216" y="80"/>
                  </a:moveTo>
                  <a:cubicBezTo>
                    <a:pt x="212" y="69"/>
                    <a:pt x="207" y="59"/>
                    <a:pt x="200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6" y="46"/>
                    <a:pt x="206" y="46"/>
                    <a:pt x="206" y="46"/>
                  </a:cubicBezTo>
                  <a:cubicBezTo>
                    <a:pt x="213" y="56"/>
                    <a:pt x="218" y="67"/>
                    <a:pt x="222" y="78"/>
                  </a:cubicBezTo>
                  <a:cubicBezTo>
                    <a:pt x="222" y="80"/>
                    <a:pt x="222" y="80"/>
                    <a:pt x="222" y="80"/>
                  </a:cubicBezTo>
                  <a:cubicBezTo>
                    <a:pt x="216" y="82"/>
                    <a:pt x="216" y="82"/>
                    <a:pt x="216" y="82"/>
                  </a:cubicBezTo>
                  <a:lnTo>
                    <a:pt x="216" y="80"/>
                  </a:lnTo>
                  <a:close/>
                  <a:moveTo>
                    <a:pt x="21" y="49"/>
                  </a:moveTo>
                  <a:cubicBezTo>
                    <a:pt x="22" y="47"/>
                    <a:pt x="22" y="47"/>
                    <a:pt x="22" y="47"/>
                  </a:cubicBezTo>
                  <a:cubicBezTo>
                    <a:pt x="29" y="37"/>
                    <a:pt x="37" y="29"/>
                    <a:pt x="47" y="22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42" y="34"/>
                    <a:pt x="34" y="42"/>
                    <a:pt x="27" y="51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1" y="49"/>
                  </a:lnTo>
                  <a:close/>
                  <a:moveTo>
                    <a:pt x="177" y="27"/>
                  </a:moveTo>
                  <a:cubicBezTo>
                    <a:pt x="167" y="20"/>
                    <a:pt x="157" y="15"/>
                    <a:pt x="147" y="12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60" y="9"/>
                    <a:pt x="171" y="14"/>
                    <a:pt x="180" y="21"/>
                  </a:cubicBezTo>
                  <a:cubicBezTo>
                    <a:pt x="182" y="23"/>
                    <a:pt x="182" y="23"/>
                    <a:pt x="182" y="23"/>
                  </a:cubicBezTo>
                  <a:cubicBezTo>
                    <a:pt x="178" y="28"/>
                    <a:pt x="178" y="28"/>
                    <a:pt x="178" y="28"/>
                  </a:cubicBezTo>
                  <a:lnTo>
                    <a:pt x="177" y="27"/>
                  </a:lnTo>
                  <a:close/>
                  <a:moveTo>
                    <a:pt x="76" y="6"/>
                  </a:moveTo>
                  <a:cubicBezTo>
                    <a:pt x="79" y="6"/>
                    <a:pt x="79" y="6"/>
                    <a:pt x="79" y="6"/>
                  </a:cubicBezTo>
                  <a:cubicBezTo>
                    <a:pt x="90" y="2"/>
                    <a:pt x="102" y="0"/>
                    <a:pt x="11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02" y="7"/>
                    <a:pt x="91" y="8"/>
                    <a:pt x="81" y="12"/>
                  </a:cubicBezTo>
                  <a:cubicBezTo>
                    <a:pt x="79" y="13"/>
                    <a:pt x="79" y="13"/>
                    <a:pt x="79" y="13"/>
                  </a:cubicBezTo>
                  <a:lnTo>
                    <a:pt x="76" y="6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86" name="Freeform 290">
              <a:extLst>
                <a:ext uri="{FF2B5EF4-FFF2-40B4-BE49-F238E27FC236}">
                  <a16:creationId xmlns:a16="http://schemas.microsoft.com/office/drawing/2014/main" xmlns="" id="{357C85BC-D2CE-48C7-8215-43CC3FB1BA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5610" y="2585263"/>
              <a:ext cx="106093" cy="106468"/>
            </a:xfrm>
            <a:custGeom>
              <a:avLst/>
              <a:gdLst>
                <a:gd name="T0" fmla="*/ 35 w 69"/>
                <a:gd name="T1" fmla="*/ 69 h 69"/>
                <a:gd name="T2" fmla="*/ 35 w 69"/>
                <a:gd name="T3" fmla="*/ 0 h 69"/>
                <a:gd name="T4" fmla="*/ 33 w 69"/>
                <a:gd name="T5" fmla="*/ 5 h 69"/>
                <a:gd name="T6" fmla="*/ 24 w 69"/>
                <a:gd name="T7" fmla="*/ 15 h 69"/>
                <a:gd name="T8" fmla="*/ 21 w 69"/>
                <a:gd name="T9" fmla="*/ 15 h 69"/>
                <a:gd name="T10" fmla="*/ 27 w 69"/>
                <a:gd name="T11" fmla="*/ 6 h 69"/>
                <a:gd name="T12" fmla="*/ 33 w 69"/>
                <a:gd name="T13" fmla="*/ 18 h 69"/>
                <a:gd name="T14" fmla="*/ 21 w 69"/>
                <a:gd name="T15" fmla="*/ 33 h 69"/>
                <a:gd name="T16" fmla="*/ 33 w 69"/>
                <a:gd name="T17" fmla="*/ 18 h 69"/>
                <a:gd name="T18" fmla="*/ 33 w 69"/>
                <a:gd name="T19" fmla="*/ 50 h 69"/>
                <a:gd name="T20" fmla="*/ 21 w 69"/>
                <a:gd name="T21" fmla="*/ 36 h 69"/>
                <a:gd name="T22" fmla="*/ 33 w 69"/>
                <a:gd name="T23" fmla="*/ 52 h 69"/>
                <a:gd name="T24" fmla="*/ 31 w 69"/>
                <a:gd name="T25" fmla="*/ 63 h 69"/>
                <a:gd name="T26" fmla="*/ 33 w 69"/>
                <a:gd name="T27" fmla="*/ 52 h 69"/>
                <a:gd name="T28" fmla="*/ 12 w 69"/>
                <a:gd name="T29" fmla="*/ 52 h 69"/>
                <a:gd name="T30" fmla="*/ 26 w 69"/>
                <a:gd name="T31" fmla="*/ 62 h 69"/>
                <a:gd name="T32" fmla="*/ 5 w 69"/>
                <a:gd name="T33" fmla="*/ 36 h 69"/>
                <a:gd name="T34" fmla="*/ 20 w 69"/>
                <a:gd name="T35" fmla="*/ 50 h 69"/>
                <a:gd name="T36" fmla="*/ 5 w 69"/>
                <a:gd name="T37" fmla="*/ 33 h 69"/>
                <a:gd name="T38" fmla="*/ 20 w 69"/>
                <a:gd name="T39" fmla="*/ 18 h 69"/>
                <a:gd name="T40" fmla="*/ 5 w 69"/>
                <a:gd name="T41" fmla="*/ 33 h 69"/>
                <a:gd name="T42" fmla="*/ 64 w 69"/>
                <a:gd name="T43" fmla="*/ 33 h 69"/>
                <a:gd name="T44" fmla="*/ 49 w 69"/>
                <a:gd name="T45" fmla="*/ 18 h 69"/>
                <a:gd name="T46" fmla="*/ 48 w 69"/>
                <a:gd name="T47" fmla="*/ 15 h 69"/>
                <a:gd name="T48" fmla="*/ 57 w 69"/>
                <a:gd name="T49" fmla="*/ 15 h 69"/>
                <a:gd name="T50" fmla="*/ 64 w 69"/>
                <a:gd name="T51" fmla="*/ 36 h 69"/>
                <a:gd name="T52" fmla="*/ 49 w 69"/>
                <a:gd name="T53" fmla="*/ 50 h 69"/>
                <a:gd name="T54" fmla="*/ 64 w 69"/>
                <a:gd name="T55" fmla="*/ 36 h 69"/>
                <a:gd name="T56" fmla="*/ 43 w 69"/>
                <a:gd name="T57" fmla="*/ 62 h 69"/>
                <a:gd name="T58" fmla="*/ 57 w 69"/>
                <a:gd name="T59" fmla="*/ 52 h 69"/>
                <a:gd name="T60" fmla="*/ 36 w 69"/>
                <a:gd name="T61" fmla="*/ 63 h 69"/>
                <a:gd name="T62" fmla="*/ 46 w 69"/>
                <a:gd name="T63" fmla="*/ 52 h 69"/>
                <a:gd name="T64" fmla="*/ 36 w 69"/>
                <a:gd name="T65" fmla="*/ 50 h 69"/>
                <a:gd name="T66" fmla="*/ 48 w 69"/>
                <a:gd name="T67" fmla="*/ 36 h 69"/>
                <a:gd name="T68" fmla="*/ 36 w 69"/>
                <a:gd name="T69" fmla="*/ 50 h 69"/>
                <a:gd name="T70" fmla="*/ 36 w 69"/>
                <a:gd name="T71" fmla="*/ 18 h 69"/>
                <a:gd name="T72" fmla="*/ 48 w 69"/>
                <a:gd name="T73" fmla="*/ 33 h 69"/>
                <a:gd name="T74" fmla="*/ 36 w 69"/>
                <a:gd name="T75" fmla="*/ 15 h 69"/>
                <a:gd name="T76" fmla="*/ 45 w 69"/>
                <a:gd name="T77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" h="69">
                  <a:moveTo>
                    <a:pt x="0" y="34"/>
                  </a:move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lose/>
                  <a:moveTo>
                    <a:pt x="33" y="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0"/>
                    <a:pt x="30" y="6"/>
                    <a:pt x="33" y="5"/>
                  </a:cubicBezTo>
                  <a:close/>
                  <a:moveTo>
                    <a:pt x="21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6" y="11"/>
                    <a:pt x="21" y="8"/>
                    <a:pt x="27" y="6"/>
                  </a:cubicBezTo>
                  <a:cubicBezTo>
                    <a:pt x="24" y="8"/>
                    <a:pt x="23" y="12"/>
                    <a:pt x="21" y="15"/>
                  </a:cubicBezTo>
                  <a:close/>
                  <a:moveTo>
                    <a:pt x="33" y="18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27"/>
                    <a:pt x="22" y="22"/>
                    <a:pt x="23" y="18"/>
                  </a:cubicBezTo>
                  <a:lnTo>
                    <a:pt x="33" y="18"/>
                  </a:lnTo>
                  <a:close/>
                  <a:moveTo>
                    <a:pt x="33" y="36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1" y="46"/>
                    <a:pt x="21" y="41"/>
                    <a:pt x="21" y="36"/>
                  </a:cubicBezTo>
                  <a:lnTo>
                    <a:pt x="33" y="36"/>
                  </a:lnTo>
                  <a:close/>
                  <a:moveTo>
                    <a:pt x="33" y="5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28" y="62"/>
                    <a:pt x="25" y="58"/>
                    <a:pt x="23" y="52"/>
                  </a:cubicBezTo>
                  <a:lnTo>
                    <a:pt x="33" y="52"/>
                  </a:lnTo>
                  <a:close/>
                  <a:moveTo>
                    <a:pt x="26" y="62"/>
                  </a:moveTo>
                  <a:cubicBezTo>
                    <a:pt x="20" y="60"/>
                    <a:pt x="15" y="57"/>
                    <a:pt x="12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2" y="56"/>
                    <a:pt x="24" y="60"/>
                    <a:pt x="26" y="62"/>
                  </a:cubicBezTo>
                  <a:close/>
                  <a:moveTo>
                    <a:pt x="10" y="50"/>
                  </a:moveTo>
                  <a:cubicBezTo>
                    <a:pt x="7" y="46"/>
                    <a:pt x="6" y="41"/>
                    <a:pt x="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41"/>
                    <a:pt x="19" y="45"/>
                    <a:pt x="20" y="50"/>
                  </a:cubicBezTo>
                  <a:lnTo>
                    <a:pt x="10" y="50"/>
                  </a:lnTo>
                  <a:close/>
                  <a:moveTo>
                    <a:pt x="5" y="33"/>
                  </a:moveTo>
                  <a:cubicBezTo>
                    <a:pt x="6" y="27"/>
                    <a:pt x="7" y="22"/>
                    <a:pt x="1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22"/>
                    <a:pt x="18" y="27"/>
                    <a:pt x="18" y="33"/>
                  </a:cubicBezTo>
                  <a:lnTo>
                    <a:pt x="5" y="33"/>
                  </a:lnTo>
                  <a:close/>
                  <a:moveTo>
                    <a:pt x="59" y="18"/>
                  </a:moveTo>
                  <a:cubicBezTo>
                    <a:pt x="62" y="22"/>
                    <a:pt x="63" y="27"/>
                    <a:pt x="64" y="33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27"/>
                    <a:pt x="50" y="22"/>
                    <a:pt x="49" y="18"/>
                  </a:cubicBezTo>
                  <a:lnTo>
                    <a:pt x="59" y="18"/>
                  </a:lnTo>
                  <a:close/>
                  <a:moveTo>
                    <a:pt x="48" y="15"/>
                  </a:moveTo>
                  <a:cubicBezTo>
                    <a:pt x="46" y="12"/>
                    <a:pt x="45" y="8"/>
                    <a:pt x="42" y="6"/>
                  </a:cubicBezTo>
                  <a:cubicBezTo>
                    <a:pt x="48" y="8"/>
                    <a:pt x="53" y="11"/>
                    <a:pt x="57" y="15"/>
                  </a:cubicBezTo>
                  <a:lnTo>
                    <a:pt x="48" y="15"/>
                  </a:lnTo>
                  <a:close/>
                  <a:moveTo>
                    <a:pt x="64" y="36"/>
                  </a:moveTo>
                  <a:cubicBezTo>
                    <a:pt x="63" y="41"/>
                    <a:pt x="62" y="46"/>
                    <a:pt x="5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5"/>
                    <a:pt x="51" y="41"/>
                    <a:pt x="51" y="36"/>
                  </a:cubicBezTo>
                  <a:lnTo>
                    <a:pt x="64" y="36"/>
                  </a:lnTo>
                  <a:close/>
                  <a:moveTo>
                    <a:pt x="57" y="52"/>
                  </a:moveTo>
                  <a:cubicBezTo>
                    <a:pt x="54" y="57"/>
                    <a:pt x="49" y="60"/>
                    <a:pt x="43" y="62"/>
                  </a:cubicBezTo>
                  <a:cubicBezTo>
                    <a:pt x="45" y="60"/>
                    <a:pt x="47" y="56"/>
                    <a:pt x="48" y="52"/>
                  </a:cubicBezTo>
                  <a:lnTo>
                    <a:pt x="57" y="52"/>
                  </a:lnTo>
                  <a:close/>
                  <a:moveTo>
                    <a:pt x="38" y="63"/>
                  </a:moveTo>
                  <a:cubicBezTo>
                    <a:pt x="37" y="63"/>
                    <a:pt x="36" y="63"/>
                    <a:pt x="36" y="63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8"/>
                    <a:pt x="41" y="62"/>
                    <a:pt x="38" y="63"/>
                  </a:cubicBezTo>
                  <a:close/>
                  <a:moveTo>
                    <a:pt x="36" y="50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41"/>
                    <a:pt x="48" y="46"/>
                    <a:pt x="46" y="50"/>
                  </a:cubicBezTo>
                  <a:lnTo>
                    <a:pt x="36" y="50"/>
                  </a:lnTo>
                  <a:close/>
                  <a:moveTo>
                    <a:pt x="36" y="33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22"/>
                    <a:pt x="48" y="27"/>
                    <a:pt x="48" y="33"/>
                  </a:cubicBezTo>
                  <a:lnTo>
                    <a:pt x="36" y="33"/>
                  </a:lnTo>
                  <a:close/>
                  <a:moveTo>
                    <a:pt x="36" y="1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39" y="6"/>
                    <a:pt x="43" y="10"/>
                    <a:pt x="45" y="15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</p:grpSp>
      <p:grpSp>
        <p:nvGrpSpPr>
          <p:cNvPr id="287" name="Group 23">
            <a:extLst>
              <a:ext uri="{FF2B5EF4-FFF2-40B4-BE49-F238E27FC236}">
                <a16:creationId xmlns:a16="http://schemas.microsoft.com/office/drawing/2014/main" xmlns="" id="{F73C719F-5950-4421-8A3D-AD77EF77A6D4}"/>
              </a:ext>
            </a:extLst>
          </p:cNvPr>
          <p:cNvGrpSpPr/>
          <p:nvPr/>
        </p:nvGrpSpPr>
        <p:grpSpPr>
          <a:xfrm>
            <a:off x="8525619" y="2002191"/>
            <a:ext cx="367181" cy="373536"/>
            <a:chOff x="10299016" y="2478795"/>
            <a:chExt cx="349262" cy="350495"/>
          </a:xfrm>
        </p:grpSpPr>
        <p:sp>
          <p:nvSpPr>
            <p:cNvPr id="288" name="Freeform 283">
              <a:extLst>
                <a:ext uri="{FF2B5EF4-FFF2-40B4-BE49-F238E27FC236}">
                  <a16:creationId xmlns:a16="http://schemas.microsoft.com/office/drawing/2014/main" xmlns="" id="{3A13667D-E67D-425C-958D-E3882341EF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31877" y="2510830"/>
              <a:ext cx="283541" cy="285484"/>
            </a:xfrm>
            <a:custGeom>
              <a:avLst/>
              <a:gdLst>
                <a:gd name="T0" fmla="*/ 90 w 185"/>
                <a:gd name="T1" fmla="*/ 176 h 185"/>
                <a:gd name="T2" fmla="*/ 118 w 185"/>
                <a:gd name="T3" fmla="*/ 172 h 185"/>
                <a:gd name="T4" fmla="*/ 123 w 185"/>
                <a:gd name="T5" fmla="*/ 180 h 185"/>
                <a:gd name="T6" fmla="*/ 92 w 185"/>
                <a:gd name="T7" fmla="*/ 185 h 185"/>
                <a:gd name="T8" fmla="*/ 64 w 185"/>
                <a:gd name="T9" fmla="*/ 181 h 185"/>
                <a:gd name="T10" fmla="*/ 36 w 185"/>
                <a:gd name="T11" fmla="*/ 166 h 185"/>
                <a:gd name="T12" fmla="*/ 43 w 185"/>
                <a:gd name="T13" fmla="*/ 160 h 185"/>
                <a:gd name="T14" fmla="*/ 68 w 185"/>
                <a:gd name="T15" fmla="*/ 173 h 185"/>
                <a:gd name="T16" fmla="*/ 64 w 185"/>
                <a:gd name="T17" fmla="*/ 181 h 185"/>
                <a:gd name="T18" fmla="*/ 141 w 185"/>
                <a:gd name="T19" fmla="*/ 160 h 185"/>
                <a:gd name="T20" fmla="*/ 161 w 185"/>
                <a:gd name="T21" fmla="*/ 140 h 185"/>
                <a:gd name="T22" fmla="*/ 167 w 185"/>
                <a:gd name="T23" fmla="*/ 147 h 185"/>
                <a:gd name="T24" fmla="*/ 145 w 185"/>
                <a:gd name="T25" fmla="*/ 169 h 185"/>
                <a:gd name="T26" fmla="*/ 17 w 185"/>
                <a:gd name="T27" fmla="*/ 147 h 185"/>
                <a:gd name="T28" fmla="*/ 3 w 185"/>
                <a:gd name="T29" fmla="*/ 119 h 185"/>
                <a:gd name="T30" fmla="*/ 12 w 185"/>
                <a:gd name="T31" fmla="*/ 119 h 185"/>
                <a:gd name="T32" fmla="*/ 26 w 185"/>
                <a:gd name="T33" fmla="*/ 144 h 185"/>
                <a:gd name="T34" fmla="*/ 17 w 185"/>
                <a:gd name="T35" fmla="*/ 147 h 185"/>
                <a:gd name="T36" fmla="*/ 172 w 185"/>
                <a:gd name="T37" fmla="*/ 118 h 185"/>
                <a:gd name="T38" fmla="*/ 176 w 185"/>
                <a:gd name="T39" fmla="*/ 90 h 185"/>
                <a:gd name="T40" fmla="*/ 185 w 185"/>
                <a:gd name="T41" fmla="*/ 92 h 185"/>
                <a:gd name="T42" fmla="*/ 179 w 185"/>
                <a:gd name="T43" fmla="*/ 123 h 185"/>
                <a:gd name="T44" fmla="*/ 0 w 185"/>
                <a:gd name="T45" fmla="*/ 95 h 185"/>
                <a:gd name="T46" fmla="*/ 4 w 185"/>
                <a:gd name="T47" fmla="*/ 64 h 185"/>
                <a:gd name="T48" fmla="*/ 13 w 185"/>
                <a:gd name="T49" fmla="*/ 65 h 185"/>
                <a:gd name="T50" fmla="*/ 8 w 185"/>
                <a:gd name="T51" fmla="*/ 92 h 185"/>
                <a:gd name="T52" fmla="*/ 0 w 185"/>
                <a:gd name="T53" fmla="*/ 95 h 185"/>
                <a:gd name="T54" fmla="*/ 160 w 185"/>
                <a:gd name="T55" fmla="*/ 43 h 185"/>
                <a:gd name="T56" fmla="*/ 165 w 185"/>
                <a:gd name="T57" fmla="*/ 36 h 185"/>
                <a:gd name="T58" fmla="*/ 180 w 185"/>
                <a:gd name="T59" fmla="*/ 64 h 185"/>
                <a:gd name="T60" fmla="*/ 172 w 185"/>
                <a:gd name="T61" fmla="*/ 68 h 185"/>
                <a:gd name="T62" fmla="*/ 16 w 185"/>
                <a:gd name="T63" fmla="*/ 40 h 185"/>
                <a:gd name="T64" fmla="*/ 37 w 185"/>
                <a:gd name="T65" fmla="*/ 18 h 185"/>
                <a:gd name="T66" fmla="*/ 44 w 185"/>
                <a:gd name="T67" fmla="*/ 24 h 185"/>
                <a:gd name="T68" fmla="*/ 24 w 185"/>
                <a:gd name="T69" fmla="*/ 43 h 185"/>
                <a:gd name="T70" fmla="*/ 16 w 185"/>
                <a:gd name="T71" fmla="*/ 40 h 185"/>
                <a:gd name="T72" fmla="*/ 118 w 185"/>
                <a:gd name="T73" fmla="*/ 13 h 185"/>
                <a:gd name="T74" fmla="*/ 118 w 185"/>
                <a:gd name="T75" fmla="*/ 4 h 185"/>
                <a:gd name="T76" fmla="*/ 146 w 185"/>
                <a:gd name="T77" fmla="*/ 17 h 185"/>
                <a:gd name="T78" fmla="*/ 143 w 185"/>
                <a:gd name="T79" fmla="*/ 26 h 185"/>
                <a:gd name="T80" fmla="*/ 61 w 185"/>
                <a:gd name="T81" fmla="*/ 5 h 185"/>
                <a:gd name="T82" fmla="*/ 92 w 185"/>
                <a:gd name="T83" fmla="*/ 0 h 185"/>
                <a:gd name="T84" fmla="*/ 94 w 185"/>
                <a:gd name="T85" fmla="*/ 9 h 185"/>
                <a:gd name="T86" fmla="*/ 66 w 185"/>
                <a:gd name="T87" fmla="*/ 13 h 185"/>
                <a:gd name="T88" fmla="*/ 61 w 185"/>
                <a:gd name="T89" fmla="*/ 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5" h="185">
                  <a:moveTo>
                    <a:pt x="90" y="185"/>
                  </a:moveTo>
                  <a:cubicBezTo>
                    <a:pt x="90" y="176"/>
                    <a:pt x="90" y="176"/>
                    <a:pt x="90" y="176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101" y="176"/>
                    <a:pt x="110" y="175"/>
                    <a:pt x="118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23" y="180"/>
                    <a:pt x="123" y="180"/>
                    <a:pt x="123" y="180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2" y="184"/>
                    <a:pt x="102" y="185"/>
                    <a:pt x="92" y="185"/>
                  </a:cubicBezTo>
                  <a:lnTo>
                    <a:pt x="90" y="185"/>
                  </a:lnTo>
                  <a:close/>
                  <a:moveTo>
                    <a:pt x="64" y="181"/>
                  </a:moveTo>
                  <a:cubicBezTo>
                    <a:pt x="54" y="178"/>
                    <a:pt x="46" y="173"/>
                    <a:pt x="38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50" y="166"/>
                    <a:pt x="58" y="170"/>
                    <a:pt x="66" y="172"/>
                  </a:cubicBezTo>
                  <a:cubicBezTo>
                    <a:pt x="68" y="173"/>
                    <a:pt x="68" y="173"/>
                    <a:pt x="68" y="173"/>
                  </a:cubicBezTo>
                  <a:cubicBezTo>
                    <a:pt x="66" y="181"/>
                    <a:pt x="66" y="181"/>
                    <a:pt x="66" y="181"/>
                  </a:cubicBezTo>
                  <a:lnTo>
                    <a:pt x="64" y="181"/>
                  </a:lnTo>
                  <a:close/>
                  <a:moveTo>
                    <a:pt x="140" y="162"/>
                  </a:moveTo>
                  <a:cubicBezTo>
                    <a:pt x="141" y="160"/>
                    <a:pt x="141" y="160"/>
                    <a:pt x="141" y="160"/>
                  </a:cubicBezTo>
                  <a:cubicBezTo>
                    <a:pt x="148" y="155"/>
                    <a:pt x="155" y="149"/>
                    <a:pt x="160" y="14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8" y="145"/>
                    <a:pt x="168" y="145"/>
                    <a:pt x="168" y="145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61" y="155"/>
                    <a:pt x="154" y="162"/>
                    <a:pt x="146" y="167"/>
                  </a:cubicBezTo>
                  <a:cubicBezTo>
                    <a:pt x="145" y="169"/>
                    <a:pt x="145" y="169"/>
                    <a:pt x="145" y="169"/>
                  </a:cubicBezTo>
                  <a:lnTo>
                    <a:pt x="140" y="162"/>
                  </a:lnTo>
                  <a:close/>
                  <a:moveTo>
                    <a:pt x="17" y="147"/>
                  </a:moveTo>
                  <a:cubicBezTo>
                    <a:pt x="12" y="139"/>
                    <a:pt x="7" y="131"/>
                    <a:pt x="4" y="121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5" y="127"/>
                    <a:pt x="19" y="135"/>
                    <a:pt x="24" y="142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19" y="149"/>
                    <a:pt x="19" y="149"/>
                    <a:pt x="19" y="149"/>
                  </a:cubicBezTo>
                  <a:lnTo>
                    <a:pt x="17" y="147"/>
                  </a:lnTo>
                  <a:close/>
                  <a:moveTo>
                    <a:pt x="171" y="120"/>
                  </a:moveTo>
                  <a:cubicBezTo>
                    <a:pt x="172" y="118"/>
                    <a:pt x="172" y="118"/>
                    <a:pt x="172" y="118"/>
                  </a:cubicBezTo>
                  <a:cubicBezTo>
                    <a:pt x="174" y="110"/>
                    <a:pt x="176" y="101"/>
                    <a:pt x="176" y="92"/>
                  </a:cubicBezTo>
                  <a:cubicBezTo>
                    <a:pt x="176" y="90"/>
                    <a:pt x="176" y="90"/>
                    <a:pt x="176" y="9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2"/>
                    <a:pt x="185" y="92"/>
                    <a:pt x="185" y="92"/>
                  </a:cubicBezTo>
                  <a:cubicBezTo>
                    <a:pt x="185" y="102"/>
                    <a:pt x="183" y="112"/>
                    <a:pt x="180" y="121"/>
                  </a:cubicBezTo>
                  <a:cubicBezTo>
                    <a:pt x="179" y="123"/>
                    <a:pt x="179" y="123"/>
                    <a:pt x="179" y="123"/>
                  </a:cubicBezTo>
                  <a:lnTo>
                    <a:pt x="171" y="120"/>
                  </a:lnTo>
                  <a:close/>
                  <a:moveTo>
                    <a:pt x="0" y="95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83"/>
                    <a:pt x="1" y="73"/>
                    <a:pt x="4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0" y="75"/>
                    <a:pt x="8" y="83"/>
                    <a:pt x="8" y="92"/>
                  </a:cubicBezTo>
                  <a:cubicBezTo>
                    <a:pt x="8" y="95"/>
                    <a:pt x="8" y="95"/>
                    <a:pt x="8" y="95"/>
                  </a:cubicBezTo>
                  <a:lnTo>
                    <a:pt x="0" y="95"/>
                  </a:lnTo>
                  <a:close/>
                  <a:moveTo>
                    <a:pt x="172" y="66"/>
                  </a:moveTo>
                  <a:cubicBezTo>
                    <a:pt x="169" y="58"/>
                    <a:pt x="165" y="50"/>
                    <a:pt x="160" y="43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73" y="46"/>
                    <a:pt x="177" y="54"/>
                    <a:pt x="180" y="64"/>
                  </a:cubicBezTo>
                  <a:cubicBezTo>
                    <a:pt x="181" y="66"/>
                    <a:pt x="181" y="66"/>
                    <a:pt x="181" y="66"/>
                  </a:cubicBezTo>
                  <a:cubicBezTo>
                    <a:pt x="172" y="68"/>
                    <a:pt x="172" y="68"/>
                    <a:pt x="172" y="68"/>
                  </a:cubicBezTo>
                  <a:lnTo>
                    <a:pt x="172" y="66"/>
                  </a:lnTo>
                  <a:close/>
                  <a:moveTo>
                    <a:pt x="16" y="40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23" y="30"/>
                    <a:pt x="30" y="23"/>
                    <a:pt x="37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6" y="30"/>
                    <a:pt x="29" y="36"/>
                    <a:pt x="24" y="43"/>
                  </a:cubicBezTo>
                  <a:cubicBezTo>
                    <a:pt x="23" y="45"/>
                    <a:pt x="23" y="45"/>
                    <a:pt x="23" y="45"/>
                  </a:cubicBezTo>
                  <a:lnTo>
                    <a:pt x="16" y="40"/>
                  </a:lnTo>
                  <a:close/>
                  <a:moveTo>
                    <a:pt x="141" y="25"/>
                  </a:moveTo>
                  <a:cubicBezTo>
                    <a:pt x="134" y="19"/>
                    <a:pt x="126" y="15"/>
                    <a:pt x="118" y="1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30" y="7"/>
                    <a:pt x="138" y="12"/>
                    <a:pt x="146" y="17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3" y="26"/>
                    <a:pt x="143" y="26"/>
                    <a:pt x="143" y="26"/>
                  </a:cubicBezTo>
                  <a:lnTo>
                    <a:pt x="141" y="25"/>
                  </a:lnTo>
                  <a:close/>
                  <a:moveTo>
                    <a:pt x="61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72" y="1"/>
                    <a:pt x="82" y="0"/>
                    <a:pt x="9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83" y="9"/>
                    <a:pt x="74" y="10"/>
                    <a:pt x="66" y="13"/>
                  </a:cubicBezTo>
                  <a:cubicBezTo>
                    <a:pt x="64" y="14"/>
                    <a:pt x="64" y="14"/>
                    <a:pt x="64" y="14"/>
                  </a:cubicBezTo>
                  <a:lnTo>
                    <a:pt x="61" y="5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89" name="Freeform 284">
              <a:extLst>
                <a:ext uri="{FF2B5EF4-FFF2-40B4-BE49-F238E27FC236}">
                  <a16:creationId xmlns:a16="http://schemas.microsoft.com/office/drawing/2014/main" xmlns="" id="{B51A3AAC-94F1-4152-A255-E305F4C4F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3515" y="2563592"/>
              <a:ext cx="178387" cy="179959"/>
            </a:xfrm>
            <a:custGeom>
              <a:avLst/>
              <a:gdLst>
                <a:gd name="T0" fmla="*/ 56 w 116"/>
                <a:gd name="T1" fmla="*/ 110 h 117"/>
                <a:gd name="T2" fmla="*/ 74 w 116"/>
                <a:gd name="T3" fmla="*/ 108 h 117"/>
                <a:gd name="T4" fmla="*/ 78 w 116"/>
                <a:gd name="T5" fmla="*/ 113 h 117"/>
                <a:gd name="T6" fmla="*/ 58 w 116"/>
                <a:gd name="T7" fmla="*/ 117 h 117"/>
                <a:gd name="T8" fmla="*/ 40 w 116"/>
                <a:gd name="T9" fmla="*/ 114 h 117"/>
                <a:gd name="T10" fmla="*/ 22 w 116"/>
                <a:gd name="T11" fmla="*/ 105 h 117"/>
                <a:gd name="T12" fmla="*/ 28 w 116"/>
                <a:gd name="T13" fmla="*/ 100 h 117"/>
                <a:gd name="T14" fmla="*/ 44 w 116"/>
                <a:gd name="T15" fmla="*/ 108 h 117"/>
                <a:gd name="T16" fmla="*/ 40 w 116"/>
                <a:gd name="T17" fmla="*/ 114 h 117"/>
                <a:gd name="T18" fmla="*/ 89 w 116"/>
                <a:gd name="T19" fmla="*/ 100 h 117"/>
                <a:gd name="T20" fmla="*/ 101 w 116"/>
                <a:gd name="T21" fmla="*/ 87 h 117"/>
                <a:gd name="T22" fmla="*/ 105 w 116"/>
                <a:gd name="T23" fmla="*/ 93 h 117"/>
                <a:gd name="T24" fmla="*/ 91 w 116"/>
                <a:gd name="T25" fmla="*/ 107 h 117"/>
                <a:gd name="T26" fmla="*/ 11 w 116"/>
                <a:gd name="T27" fmla="*/ 93 h 117"/>
                <a:gd name="T28" fmla="*/ 2 w 116"/>
                <a:gd name="T29" fmla="*/ 75 h 117"/>
                <a:gd name="T30" fmla="*/ 9 w 116"/>
                <a:gd name="T31" fmla="*/ 75 h 117"/>
                <a:gd name="T32" fmla="*/ 17 w 116"/>
                <a:gd name="T33" fmla="*/ 91 h 117"/>
                <a:gd name="T34" fmla="*/ 11 w 116"/>
                <a:gd name="T35" fmla="*/ 93 h 117"/>
                <a:gd name="T36" fmla="*/ 107 w 116"/>
                <a:gd name="T37" fmla="*/ 74 h 117"/>
                <a:gd name="T38" fmla="*/ 110 w 116"/>
                <a:gd name="T39" fmla="*/ 56 h 117"/>
                <a:gd name="T40" fmla="*/ 116 w 116"/>
                <a:gd name="T41" fmla="*/ 58 h 117"/>
                <a:gd name="T42" fmla="*/ 113 w 116"/>
                <a:gd name="T43" fmla="*/ 79 h 117"/>
                <a:gd name="T44" fmla="*/ 0 w 116"/>
                <a:gd name="T45" fmla="*/ 59 h 117"/>
                <a:gd name="T46" fmla="*/ 2 w 116"/>
                <a:gd name="T47" fmla="*/ 41 h 117"/>
                <a:gd name="T48" fmla="*/ 9 w 116"/>
                <a:gd name="T49" fmla="*/ 40 h 117"/>
                <a:gd name="T50" fmla="*/ 6 w 116"/>
                <a:gd name="T51" fmla="*/ 58 h 117"/>
                <a:gd name="T52" fmla="*/ 3 w 116"/>
                <a:gd name="T53" fmla="*/ 61 h 117"/>
                <a:gd name="T54" fmla="*/ 0 w 116"/>
                <a:gd name="T55" fmla="*/ 59 h 117"/>
                <a:gd name="T56" fmla="*/ 100 w 116"/>
                <a:gd name="T57" fmla="*/ 28 h 117"/>
                <a:gd name="T58" fmla="*/ 104 w 116"/>
                <a:gd name="T59" fmla="*/ 22 h 117"/>
                <a:gd name="T60" fmla="*/ 114 w 116"/>
                <a:gd name="T61" fmla="*/ 40 h 117"/>
                <a:gd name="T62" fmla="*/ 108 w 116"/>
                <a:gd name="T63" fmla="*/ 44 h 117"/>
                <a:gd name="T64" fmla="*/ 9 w 116"/>
                <a:gd name="T65" fmla="*/ 26 h 117"/>
                <a:gd name="T66" fmla="*/ 24 w 116"/>
                <a:gd name="T67" fmla="*/ 11 h 117"/>
                <a:gd name="T68" fmla="*/ 29 w 116"/>
                <a:gd name="T69" fmla="*/ 15 h 117"/>
                <a:gd name="T70" fmla="*/ 16 w 116"/>
                <a:gd name="T71" fmla="*/ 28 h 117"/>
                <a:gd name="T72" fmla="*/ 9 w 116"/>
                <a:gd name="T73" fmla="*/ 26 h 117"/>
                <a:gd name="T74" fmla="*/ 74 w 116"/>
                <a:gd name="T75" fmla="*/ 9 h 117"/>
                <a:gd name="T76" fmla="*/ 74 w 116"/>
                <a:gd name="T77" fmla="*/ 2 h 117"/>
                <a:gd name="T78" fmla="*/ 92 w 116"/>
                <a:gd name="T79" fmla="*/ 11 h 117"/>
                <a:gd name="T80" fmla="*/ 90 w 116"/>
                <a:gd name="T81" fmla="*/ 18 h 117"/>
                <a:gd name="T82" fmla="*/ 38 w 116"/>
                <a:gd name="T83" fmla="*/ 4 h 117"/>
                <a:gd name="T84" fmla="*/ 58 w 116"/>
                <a:gd name="T85" fmla="*/ 0 h 117"/>
                <a:gd name="T86" fmla="*/ 60 w 116"/>
                <a:gd name="T87" fmla="*/ 7 h 117"/>
                <a:gd name="T88" fmla="*/ 42 w 116"/>
                <a:gd name="T89" fmla="*/ 9 h 117"/>
                <a:gd name="T90" fmla="*/ 38 w 116"/>
                <a:gd name="T91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6" h="117">
                  <a:moveTo>
                    <a:pt x="56" y="117"/>
                  </a:moveTo>
                  <a:cubicBezTo>
                    <a:pt x="56" y="110"/>
                    <a:pt x="56" y="110"/>
                    <a:pt x="56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64" y="110"/>
                    <a:pt x="69" y="109"/>
                    <a:pt x="74" y="108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0" y="116"/>
                    <a:pt x="64" y="117"/>
                    <a:pt x="58" y="117"/>
                  </a:cubicBezTo>
                  <a:lnTo>
                    <a:pt x="56" y="117"/>
                  </a:lnTo>
                  <a:close/>
                  <a:moveTo>
                    <a:pt x="40" y="114"/>
                  </a:moveTo>
                  <a:cubicBezTo>
                    <a:pt x="34" y="112"/>
                    <a:pt x="29" y="109"/>
                    <a:pt x="24" y="106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8" y="100"/>
                    <a:pt x="28" y="100"/>
                    <a:pt x="28" y="100"/>
                  </a:cubicBezTo>
                  <a:cubicBezTo>
                    <a:pt x="32" y="104"/>
                    <a:pt x="37" y="106"/>
                    <a:pt x="42" y="10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2" y="115"/>
                    <a:pt x="42" y="115"/>
                    <a:pt x="42" y="115"/>
                  </a:cubicBezTo>
                  <a:lnTo>
                    <a:pt x="40" y="114"/>
                  </a:lnTo>
                  <a:close/>
                  <a:moveTo>
                    <a:pt x="87" y="102"/>
                  </a:moveTo>
                  <a:cubicBezTo>
                    <a:pt x="89" y="100"/>
                    <a:pt x="89" y="100"/>
                    <a:pt x="89" y="100"/>
                  </a:cubicBezTo>
                  <a:cubicBezTo>
                    <a:pt x="93" y="97"/>
                    <a:pt x="97" y="93"/>
                    <a:pt x="100" y="89"/>
                  </a:cubicBezTo>
                  <a:cubicBezTo>
                    <a:pt x="101" y="87"/>
                    <a:pt x="101" y="87"/>
                    <a:pt x="101" y="87"/>
                  </a:cubicBezTo>
                  <a:cubicBezTo>
                    <a:pt x="107" y="91"/>
                    <a:pt x="107" y="91"/>
                    <a:pt x="107" y="91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2" y="98"/>
                    <a:pt x="97" y="102"/>
                    <a:pt x="92" y="106"/>
                  </a:cubicBezTo>
                  <a:cubicBezTo>
                    <a:pt x="91" y="107"/>
                    <a:pt x="91" y="107"/>
                    <a:pt x="91" y="107"/>
                  </a:cubicBezTo>
                  <a:lnTo>
                    <a:pt x="87" y="102"/>
                  </a:lnTo>
                  <a:close/>
                  <a:moveTo>
                    <a:pt x="11" y="93"/>
                  </a:moveTo>
                  <a:cubicBezTo>
                    <a:pt x="7" y="88"/>
                    <a:pt x="4" y="82"/>
                    <a:pt x="3" y="77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80"/>
                    <a:pt x="13" y="85"/>
                    <a:pt x="16" y="89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12" y="95"/>
                    <a:pt x="12" y="95"/>
                    <a:pt x="12" y="95"/>
                  </a:cubicBezTo>
                  <a:lnTo>
                    <a:pt x="11" y="93"/>
                  </a:lnTo>
                  <a:close/>
                  <a:moveTo>
                    <a:pt x="107" y="77"/>
                  </a:moveTo>
                  <a:cubicBezTo>
                    <a:pt x="107" y="74"/>
                    <a:pt x="107" y="74"/>
                    <a:pt x="107" y="74"/>
                  </a:cubicBezTo>
                  <a:cubicBezTo>
                    <a:pt x="109" y="69"/>
                    <a:pt x="110" y="64"/>
                    <a:pt x="110" y="59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5"/>
                    <a:pt x="116" y="71"/>
                    <a:pt x="114" y="77"/>
                  </a:cubicBezTo>
                  <a:cubicBezTo>
                    <a:pt x="113" y="79"/>
                    <a:pt x="113" y="79"/>
                    <a:pt x="113" y="79"/>
                  </a:cubicBezTo>
                  <a:lnTo>
                    <a:pt x="107" y="77"/>
                  </a:lnTo>
                  <a:close/>
                  <a:moveTo>
                    <a:pt x="0" y="5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52"/>
                    <a:pt x="1" y="46"/>
                    <a:pt x="2" y="4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7" y="48"/>
                    <a:pt x="6" y="53"/>
                    <a:pt x="6" y="58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0" y="62"/>
                    <a:pt x="0" y="62"/>
                    <a:pt x="0" y="62"/>
                  </a:cubicBezTo>
                  <a:lnTo>
                    <a:pt x="0" y="59"/>
                  </a:lnTo>
                  <a:close/>
                  <a:moveTo>
                    <a:pt x="107" y="42"/>
                  </a:moveTo>
                  <a:cubicBezTo>
                    <a:pt x="106" y="37"/>
                    <a:pt x="103" y="32"/>
                    <a:pt x="100" y="28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9" y="29"/>
                    <a:pt x="112" y="34"/>
                    <a:pt x="114" y="40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7" y="42"/>
                  </a:lnTo>
                  <a:close/>
                  <a:moveTo>
                    <a:pt x="9" y="26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14" y="19"/>
                    <a:pt x="19" y="15"/>
                    <a:pt x="24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3" y="20"/>
                    <a:pt x="19" y="24"/>
                    <a:pt x="16" y="28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9" y="26"/>
                  </a:lnTo>
                  <a:close/>
                  <a:moveTo>
                    <a:pt x="88" y="16"/>
                  </a:moveTo>
                  <a:cubicBezTo>
                    <a:pt x="84" y="13"/>
                    <a:pt x="79" y="11"/>
                    <a:pt x="74" y="9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82" y="5"/>
                    <a:pt x="87" y="8"/>
                    <a:pt x="92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8"/>
                    <a:pt x="90" y="18"/>
                    <a:pt x="90" y="18"/>
                  </a:cubicBezTo>
                  <a:lnTo>
                    <a:pt x="88" y="16"/>
                  </a:lnTo>
                  <a:close/>
                  <a:moveTo>
                    <a:pt x="38" y="4"/>
                  </a:moveTo>
                  <a:cubicBezTo>
                    <a:pt x="40" y="3"/>
                    <a:pt x="40" y="3"/>
                    <a:pt x="40" y="3"/>
                  </a:cubicBezTo>
                  <a:cubicBezTo>
                    <a:pt x="46" y="1"/>
                    <a:pt x="52" y="0"/>
                    <a:pt x="5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2" y="7"/>
                    <a:pt x="47" y="8"/>
                    <a:pt x="42" y="9"/>
                  </a:cubicBezTo>
                  <a:cubicBezTo>
                    <a:pt x="40" y="10"/>
                    <a:pt x="40" y="10"/>
                    <a:pt x="40" y="10"/>
                  </a:cubicBezTo>
                  <a:lnTo>
                    <a:pt x="38" y="4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90" name="Freeform 285">
              <a:extLst>
                <a:ext uri="{FF2B5EF4-FFF2-40B4-BE49-F238E27FC236}">
                  <a16:creationId xmlns:a16="http://schemas.microsoft.com/office/drawing/2014/main" xmlns="" id="{6AB0A031-12D5-4A98-A42C-0029906ADE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99016" y="2478795"/>
              <a:ext cx="349262" cy="350495"/>
            </a:xfrm>
            <a:custGeom>
              <a:avLst/>
              <a:gdLst>
                <a:gd name="T0" fmla="*/ 111 w 227"/>
                <a:gd name="T1" fmla="*/ 220 h 227"/>
                <a:gd name="T2" fmla="*/ 146 w 227"/>
                <a:gd name="T3" fmla="*/ 215 h 227"/>
                <a:gd name="T4" fmla="*/ 150 w 227"/>
                <a:gd name="T5" fmla="*/ 221 h 227"/>
                <a:gd name="T6" fmla="*/ 113 w 227"/>
                <a:gd name="T7" fmla="*/ 227 h 227"/>
                <a:gd name="T8" fmla="*/ 78 w 227"/>
                <a:gd name="T9" fmla="*/ 221 h 227"/>
                <a:gd name="T10" fmla="*/ 45 w 227"/>
                <a:gd name="T11" fmla="*/ 204 h 227"/>
                <a:gd name="T12" fmla="*/ 50 w 227"/>
                <a:gd name="T13" fmla="*/ 200 h 227"/>
                <a:gd name="T14" fmla="*/ 82 w 227"/>
                <a:gd name="T15" fmla="*/ 216 h 227"/>
                <a:gd name="T16" fmla="*/ 78 w 227"/>
                <a:gd name="T17" fmla="*/ 221 h 227"/>
                <a:gd name="T18" fmla="*/ 176 w 227"/>
                <a:gd name="T19" fmla="*/ 200 h 227"/>
                <a:gd name="T20" fmla="*/ 201 w 227"/>
                <a:gd name="T21" fmla="*/ 175 h 227"/>
                <a:gd name="T22" fmla="*/ 205 w 227"/>
                <a:gd name="T23" fmla="*/ 180 h 227"/>
                <a:gd name="T24" fmla="*/ 178 w 227"/>
                <a:gd name="T25" fmla="*/ 207 h 227"/>
                <a:gd name="T26" fmla="*/ 21 w 227"/>
                <a:gd name="T27" fmla="*/ 180 h 227"/>
                <a:gd name="T28" fmla="*/ 4 w 227"/>
                <a:gd name="T29" fmla="*/ 147 h 227"/>
                <a:gd name="T30" fmla="*/ 11 w 227"/>
                <a:gd name="T31" fmla="*/ 147 h 227"/>
                <a:gd name="T32" fmla="*/ 28 w 227"/>
                <a:gd name="T33" fmla="*/ 178 h 227"/>
                <a:gd name="T34" fmla="*/ 21 w 227"/>
                <a:gd name="T35" fmla="*/ 180 h 227"/>
                <a:gd name="T36" fmla="*/ 215 w 227"/>
                <a:gd name="T37" fmla="*/ 147 h 227"/>
                <a:gd name="T38" fmla="*/ 220 w 227"/>
                <a:gd name="T39" fmla="*/ 111 h 227"/>
                <a:gd name="T40" fmla="*/ 227 w 227"/>
                <a:gd name="T41" fmla="*/ 113 h 227"/>
                <a:gd name="T42" fmla="*/ 220 w 227"/>
                <a:gd name="T43" fmla="*/ 151 h 227"/>
                <a:gd name="T44" fmla="*/ 0 w 227"/>
                <a:gd name="T45" fmla="*/ 113 h 227"/>
                <a:gd name="T46" fmla="*/ 6 w 227"/>
                <a:gd name="T47" fmla="*/ 77 h 227"/>
                <a:gd name="T48" fmla="*/ 11 w 227"/>
                <a:gd name="T49" fmla="*/ 81 h 227"/>
                <a:gd name="T50" fmla="*/ 6 w 227"/>
                <a:gd name="T51" fmla="*/ 115 h 227"/>
                <a:gd name="T52" fmla="*/ 0 w 227"/>
                <a:gd name="T53" fmla="*/ 113 h 227"/>
                <a:gd name="T54" fmla="*/ 199 w 227"/>
                <a:gd name="T55" fmla="*/ 50 h 227"/>
                <a:gd name="T56" fmla="*/ 203 w 227"/>
                <a:gd name="T57" fmla="*/ 45 h 227"/>
                <a:gd name="T58" fmla="*/ 221 w 227"/>
                <a:gd name="T59" fmla="*/ 78 h 227"/>
                <a:gd name="T60" fmla="*/ 215 w 227"/>
                <a:gd name="T61" fmla="*/ 82 h 227"/>
                <a:gd name="T62" fmla="*/ 20 w 227"/>
                <a:gd name="T63" fmla="*/ 49 h 227"/>
                <a:gd name="T64" fmla="*/ 46 w 227"/>
                <a:gd name="T65" fmla="*/ 22 h 227"/>
                <a:gd name="T66" fmla="*/ 52 w 227"/>
                <a:gd name="T67" fmla="*/ 26 h 227"/>
                <a:gd name="T68" fmla="*/ 26 w 227"/>
                <a:gd name="T69" fmla="*/ 51 h 227"/>
                <a:gd name="T70" fmla="*/ 20 w 227"/>
                <a:gd name="T71" fmla="*/ 49 h 227"/>
                <a:gd name="T72" fmla="*/ 146 w 227"/>
                <a:gd name="T73" fmla="*/ 12 h 227"/>
                <a:gd name="T74" fmla="*/ 146 w 227"/>
                <a:gd name="T75" fmla="*/ 5 h 227"/>
                <a:gd name="T76" fmla="*/ 180 w 227"/>
                <a:gd name="T77" fmla="*/ 21 h 227"/>
                <a:gd name="T78" fmla="*/ 177 w 227"/>
                <a:gd name="T79" fmla="*/ 28 h 227"/>
                <a:gd name="T80" fmla="*/ 76 w 227"/>
                <a:gd name="T81" fmla="*/ 6 h 227"/>
                <a:gd name="T82" fmla="*/ 113 w 227"/>
                <a:gd name="T83" fmla="*/ 0 h 227"/>
                <a:gd name="T84" fmla="*/ 115 w 227"/>
                <a:gd name="T85" fmla="*/ 7 h 227"/>
                <a:gd name="T86" fmla="*/ 80 w 227"/>
                <a:gd name="T87" fmla="*/ 12 h 227"/>
                <a:gd name="T88" fmla="*/ 76 w 227"/>
                <a:gd name="T89" fmla="*/ 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7" h="227">
                  <a:moveTo>
                    <a:pt x="111" y="227"/>
                  </a:moveTo>
                  <a:cubicBezTo>
                    <a:pt x="111" y="220"/>
                    <a:pt x="111" y="220"/>
                    <a:pt x="111" y="220"/>
                  </a:cubicBezTo>
                  <a:cubicBezTo>
                    <a:pt x="113" y="220"/>
                    <a:pt x="113" y="220"/>
                    <a:pt x="113" y="220"/>
                  </a:cubicBezTo>
                  <a:cubicBezTo>
                    <a:pt x="124" y="220"/>
                    <a:pt x="135" y="219"/>
                    <a:pt x="146" y="215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48" y="221"/>
                    <a:pt x="148" y="221"/>
                    <a:pt x="148" y="221"/>
                  </a:cubicBezTo>
                  <a:cubicBezTo>
                    <a:pt x="137" y="225"/>
                    <a:pt x="125" y="227"/>
                    <a:pt x="113" y="227"/>
                  </a:cubicBezTo>
                  <a:lnTo>
                    <a:pt x="111" y="227"/>
                  </a:lnTo>
                  <a:close/>
                  <a:moveTo>
                    <a:pt x="78" y="221"/>
                  </a:moveTo>
                  <a:cubicBezTo>
                    <a:pt x="67" y="218"/>
                    <a:pt x="56" y="212"/>
                    <a:pt x="46" y="205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59" y="207"/>
                    <a:pt x="69" y="212"/>
                    <a:pt x="80" y="215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0" y="222"/>
                    <a:pt x="80" y="222"/>
                    <a:pt x="80" y="222"/>
                  </a:cubicBezTo>
                  <a:lnTo>
                    <a:pt x="78" y="221"/>
                  </a:lnTo>
                  <a:close/>
                  <a:moveTo>
                    <a:pt x="174" y="201"/>
                  </a:moveTo>
                  <a:cubicBezTo>
                    <a:pt x="176" y="200"/>
                    <a:pt x="176" y="200"/>
                    <a:pt x="176" y="200"/>
                  </a:cubicBezTo>
                  <a:cubicBezTo>
                    <a:pt x="185" y="193"/>
                    <a:pt x="193" y="185"/>
                    <a:pt x="200" y="176"/>
                  </a:cubicBezTo>
                  <a:cubicBezTo>
                    <a:pt x="201" y="175"/>
                    <a:pt x="201" y="175"/>
                    <a:pt x="201" y="175"/>
                  </a:cubicBezTo>
                  <a:cubicBezTo>
                    <a:pt x="206" y="178"/>
                    <a:pt x="206" y="178"/>
                    <a:pt x="206" y="178"/>
                  </a:cubicBezTo>
                  <a:cubicBezTo>
                    <a:pt x="205" y="180"/>
                    <a:pt x="205" y="180"/>
                    <a:pt x="205" y="180"/>
                  </a:cubicBezTo>
                  <a:cubicBezTo>
                    <a:pt x="198" y="190"/>
                    <a:pt x="189" y="198"/>
                    <a:pt x="180" y="205"/>
                  </a:cubicBezTo>
                  <a:cubicBezTo>
                    <a:pt x="178" y="207"/>
                    <a:pt x="178" y="207"/>
                    <a:pt x="178" y="207"/>
                  </a:cubicBezTo>
                  <a:lnTo>
                    <a:pt x="174" y="201"/>
                  </a:lnTo>
                  <a:close/>
                  <a:moveTo>
                    <a:pt x="21" y="180"/>
                  </a:moveTo>
                  <a:cubicBezTo>
                    <a:pt x="14" y="171"/>
                    <a:pt x="9" y="160"/>
                    <a:pt x="5" y="149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5" y="157"/>
                    <a:pt x="20" y="167"/>
                    <a:pt x="27" y="17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3" y="182"/>
                    <a:pt x="23" y="182"/>
                    <a:pt x="23" y="182"/>
                  </a:cubicBezTo>
                  <a:lnTo>
                    <a:pt x="21" y="180"/>
                  </a:lnTo>
                  <a:close/>
                  <a:moveTo>
                    <a:pt x="214" y="149"/>
                  </a:moveTo>
                  <a:cubicBezTo>
                    <a:pt x="215" y="147"/>
                    <a:pt x="215" y="147"/>
                    <a:pt x="215" y="147"/>
                  </a:cubicBezTo>
                  <a:cubicBezTo>
                    <a:pt x="218" y="136"/>
                    <a:pt x="220" y="125"/>
                    <a:pt x="220" y="113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7" y="125"/>
                    <a:pt x="225" y="137"/>
                    <a:pt x="221" y="149"/>
                  </a:cubicBezTo>
                  <a:cubicBezTo>
                    <a:pt x="220" y="151"/>
                    <a:pt x="220" y="151"/>
                    <a:pt x="220" y="151"/>
                  </a:cubicBezTo>
                  <a:lnTo>
                    <a:pt x="214" y="149"/>
                  </a:lnTo>
                  <a:close/>
                  <a:moveTo>
                    <a:pt x="0" y="113"/>
                  </a:moveTo>
                  <a:cubicBezTo>
                    <a:pt x="0" y="102"/>
                    <a:pt x="1" y="90"/>
                    <a:pt x="5" y="79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8" y="91"/>
                    <a:pt x="6" y="102"/>
                    <a:pt x="6" y="113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0" y="116"/>
                    <a:pt x="0" y="116"/>
                    <a:pt x="0" y="116"/>
                  </a:cubicBezTo>
                  <a:lnTo>
                    <a:pt x="0" y="113"/>
                  </a:lnTo>
                  <a:close/>
                  <a:moveTo>
                    <a:pt x="215" y="80"/>
                  </a:moveTo>
                  <a:cubicBezTo>
                    <a:pt x="211" y="70"/>
                    <a:pt x="206" y="59"/>
                    <a:pt x="199" y="50"/>
                  </a:cubicBezTo>
                  <a:cubicBezTo>
                    <a:pt x="198" y="49"/>
                    <a:pt x="198" y="49"/>
                    <a:pt x="198" y="49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12" y="56"/>
                    <a:pt x="217" y="67"/>
                    <a:pt x="221" y="78"/>
                  </a:cubicBezTo>
                  <a:cubicBezTo>
                    <a:pt x="222" y="80"/>
                    <a:pt x="222" y="80"/>
                    <a:pt x="222" y="80"/>
                  </a:cubicBezTo>
                  <a:cubicBezTo>
                    <a:pt x="215" y="82"/>
                    <a:pt x="215" y="82"/>
                    <a:pt x="215" y="82"/>
                  </a:cubicBezTo>
                  <a:lnTo>
                    <a:pt x="215" y="80"/>
                  </a:lnTo>
                  <a:close/>
                  <a:moveTo>
                    <a:pt x="20" y="49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8" y="37"/>
                    <a:pt x="36" y="29"/>
                    <a:pt x="46" y="2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41" y="34"/>
                    <a:pt x="33" y="42"/>
                    <a:pt x="26" y="51"/>
                  </a:cubicBezTo>
                  <a:cubicBezTo>
                    <a:pt x="25" y="53"/>
                    <a:pt x="25" y="53"/>
                    <a:pt x="25" y="53"/>
                  </a:cubicBezTo>
                  <a:lnTo>
                    <a:pt x="20" y="49"/>
                  </a:lnTo>
                  <a:close/>
                  <a:moveTo>
                    <a:pt x="176" y="27"/>
                  </a:moveTo>
                  <a:cubicBezTo>
                    <a:pt x="166" y="20"/>
                    <a:pt x="156" y="15"/>
                    <a:pt x="146" y="12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59" y="9"/>
                    <a:pt x="170" y="14"/>
                    <a:pt x="180" y="21"/>
                  </a:cubicBezTo>
                  <a:cubicBezTo>
                    <a:pt x="181" y="23"/>
                    <a:pt x="181" y="23"/>
                    <a:pt x="181" y="23"/>
                  </a:cubicBezTo>
                  <a:cubicBezTo>
                    <a:pt x="177" y="28"/>
                    <a:pt x="177" y="28"/>
                    <a:pt x="177" y="28"/>
                  </a:cubicBezTo>
                  <a:lnTo>
                    <a:pt x="176" y="27"/>
                  </a:lnTo>
                  <a:close/>
                  <a:moveTo>
                    <a:pt x="76" y="6"/>
                  </a:moveTo>
                  <a:cubicBezTo>
                    <a:pt x="78" y="6"/>
                    <a:pt x="78" y="6"/>
                    <a:pt x="78" y="6"/>
                  </a:cubicBezTo>
                  <a:cubicBezTo>
                    <a:pt x="89" y="2"/>
                    <a:pt x="101" y="0"/>
                    <a:pt x="113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02" y="7"/>
                    <a:pt x="90" y="8"/>
                    <a:pt x="80" y="12"/>
                  </a:cubicBezTo>
                  <a:cubicBezTo>
                    <a:pt x="78" y="13"/>
                    <a:pt x="78" y="13"/>
                    <a:pt x="78" y="13"/>
                  </a:cubicBezTo>
                  <a:lnTo>
                    <a:pt x="76" y="6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91" name="Freeform 291">
              <a:extLst>
                <a:ext uri="{FF2B5EF4-FFF2-40B4-BE49-F238E27FC236}">
                  <a16:creationId xmlns:a16="http://schemas.microsoft.com/office/drawing/2014/main" xmlns="" id="{CD0EF352-09D3-43BB-98D2-95CCAF15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6092" y="2620124"/>
              <a:ext cx="67599" cy="74433"/>
            </a:xfrm>
            <a:custGeom>
              <a:avLst/>
              <a:gdLst>
                <a:gd name="T0" fmla="*/ 0 w 44"/>
                <a:gd name="T1" fmla="*/ 32 h 48"/>
                <a:gd name="T2" fmla="*/ 3 w 44"/>
                <a:gd name="T3" fmla="*/ 35 h 48"/>
                <a:gd name="T4" fmla="*/ 25 w 44"/>
                <a:gd name="T5" fmla="*/ 35 h 48"/>
                <a:gd name="T6" fmla="*/ 37 w 44"/>
                <a:gd name="T7" fmla="*/ 48 h 48"/>
                <a:gd name="T8" fmla="*/ 36 w 44"/>
                <a:gd name="T9" fmla="*/ 35 h 48"/>
                <a:gd name="T10" fmla="*/ 41 w 44"/>
                <a:gd name="T11" fmla="*/ 35 h 48"/>
                <a:gd name="T12" fmla="*/ 44 w 44"/>
                <a:gd name="T13" fmla="*/ 32 h 48"/>
                <a:gd name="T14" fmla="*/ 44 w 44"/>
                <a:gd name="T15" fmla="*/ 4 h 48"/>
                <a:gd name="T16" fmla="*/ 41 w 44"/>
                <a:gd name="T17" fmla="*/ 0 h 48"/>
                <a:gd name="T18" fmla="*/ 3 w 44"/>
                <a:gd name="T19" fmla="*/ 0 h 48"/>
                <a:gd name="T20" fmla="*/ 0 w 44"/>
                <a:gd name="T21" fmla="*/ 4 h 48"/>
                <a:gd name="T22" fmla="*/ 0 w 44"/>
                <a:gd name="T23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8">
                  <a:moveTo>
                    <a:pt x="0" y="32"/>
                  </a:moveTo>
                  <a:cubicBezTo>
                    <a:pt x="0" y="33"/>
                    <a:pt x="1" y="35"/>
                    <a:pt x="3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3" y="35"/>
                    <a:pt x="44" y="33"/>
                    <a:pt x="44" y="32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</p:grpSp>
      <p:grpSp>
        <p:nvGrpSpPr>
          <p:cNvPr id="296" name="Group 23">
            <a:extLst>
              <a:ext uri="{FF2B5EF4-FFF2-40B4-BE49-F238E27FC236}">
                <a16:creationId xmlns:a16="http://schemas.microsoft.com/office/drawing/2014/main" xmlns="" id="{66208922-A8E4-4389-9E0A-B23332EB676A}"/>
              </a:ext>
            </a:extLst>
          </p:cNvPr>
          <p:cNvGrpSpPr/>
          <p:nvPr/>
        </p:nvGrpSpPr>
        <p:grpSpPr>
          <a:xfrm>
            <a:off x="10340610" y="1628313"/>
            <a:ext cx="367181" cy="373536"/>
            <a:chOff x="10299016" y="2478795"/>
            <a:chExt cx="349262" cy="350495"/>
          </a:xfrm>
        </p:grpSpPr>
        <p:sp>
          <p:nvSpPr>
            <p:cNvPr id="297" name="Freeform 283">
              <a:extLst>
                <a:ext uri="{FF2B5EF4-FFF2-40B4-BE49-F238E27FC236}">
                  <a16:creationId xmlns:a16="http://schemas.microsoft.com/office/drawing/2014/main" xmlns="" id="{D76E86A8-5183-4EC6-86E1-EF38BA2BE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31877" y="2510830"/>
              <a:ext cx="283541" cy="285484"/>
            </a:xfrm>
            <a:custGeom>
              <a:avLst/>
              <a:gdLst>
                <a:gd name="T0" fmla="*/ 90 w 185"/>
                <a:gd name="T1" fmla="*/ 176 h 185"/>
                <a:gd name="T2" fmla="*/ 118 w 185"/>
                <a:gd name="T3" fmla="*/ 172 h 185"/>
                <a:gd name="T4" fmla="*/ 123 w 185"/>
                <a:gd name="T5" fmla="*/ 180 h 185"/>
                <a:gd name="T6" fmla="*/ 92 w 185"/>
                <a:gd name="T7" fmla="*/ 185 h 185"/>
                <a:gd name="T8" fmla="*/ 64 w 185"/>
                <a:gd name="T9" fmla="*/ 181 h 185"/>
                <a:gd name="T10" fmla="*/ 36 w 185"/>
                <a:gd name="T11" fmla="*/ 166 h 185"/>
                <a:gd name="T12" fmla="*/ 43 w 185"/>
                <a:gd name="T13" fmla="*/ 160 h 185"/>
                <a:gd name="T14" fmla="*/ 68 w 185"/>
                <a:gd name="T15" fmla="*/ 173 h 185"/>
                <a:gd name="T16" fmla="*/ 64 w 185"/>
                <a:gd name="T17" fmla="*/ 181 h 185"/>
                <a:gd name="T18" fmla="*/ 141 w 185"/>
                <a:gd name="T19" fmla="*/ 160 h 185"/>
                <a:gd name="T20" fmla="*/ 161 w 185"/>
                <a:gd name="T21" fmla="*/ 140 h 185"/>
                <a:gd name="T22" fmla="*/ 167 w 185"/>
                <a:gd name="T23" fmla="*/ 147 h 185"/>
                <a:gd name="T24" fmla="*/ 145 w 185"/>
                <a:gd name="T25" fmla="*/ 169 h 185"/>
                <a:gd name="T26" fmla="*/ 17 w 185"/>
                <a:gd name="T27" fmla="*/ 147 h 185"/>
                <a:gd name="T28" fmla="*/ 3 w 185"/>
                <a:gd name="T29" fmla="*/ 119 h 185"/>
                <a:gd name="T30" fmla="*/ 12 w 185"/>
                <a:gd name="T31" fmla="*/ 119 h 185"/>
                <a:gd name="T32" fmla="*/ 26 w 185"/>
                <a:gd name="T33" fmla="*/ 144 h 185"/>
                <a:gd name="T34" fmla="*/ 17 w 185"/>
                <a:gd name="T35" fmla="*/ 147 h 185"/>
                <a:gd name="T36" fmla="*/ 172 w 185"/>
                <a:gd name="T37" fmla="*/ 118 h 185"/>
                <a:gd name="T38" fmla="*/ 176 w 185"/>
                <a:gd name="T39" fmla="*/ 90 h 185"/>
                <a:gd name="T40" fmla="*/ 185 w 185"/>
                <a:gd name="T41" fmla="*/ 92 h 185"/>
                <a:gd name="T42" fmla="*/ 179 w 185"/>
                <a:gd name="T43" fmla="*/ 123 h 185"/>
                <a:gd name="T44" fmla="*/ 0 w 185"/>
                <a:gd name="T45" fmla="*/ 95 h 185"/>
                <a:gd name="T46" fmla="*/ 4 w 185"/>
                <a:gd name="T47" fmla="*/ 64 h 185"/>
                <a:gd name="T48" fmla="*/ 13 w 185"/>
                <a:gd name="T49" fmla="*/ 65 h 185"/>
                <a:gd name="T50" fmla="*/ 8 w 185"/>
                <a:gd name="T51" fmla="*/ 92 h 185"/>
                <a:gd name="T52" fmla="*/ 0 w 185"/>
                <a:gd name="T53" fmla="*/ 95 h 185"/>
                <a:gd name="T54" fmla="*/ 160 w 185"/>
                <a:gd name="T55" fmla="*/ 43 h 185"/>
                <a:gd name="T56" fmla="*/ 165 w 185"/>
                <a:gd name="T57" fmla="*/ 36 h 185"/>
                <a:gd name="T58" fmla="*/ 180 w 185"/>
                <a:gd name="T59" fmla="*/ 64 h 185"/>
                <a:gd name="T60" fmla="*/ 172 w 185"/>
                <a:gd name="T61" fmla="*/ 68 h 185"/>
                <a:gd name="T62" fmla="*/ 16 w 185"/>
                <a:gd name="T63" fmla="*/ 40 h 185"/>
                <a:gd name="T64" fmla="*/ 37 w 185"/>
                <a:gd name="T65" fmla="*/ 18 h 185"/>
                <a:gd name="T66" fmla="*/ 44 w 185"/>
                <a:gd name="T67" fmla="*/ 24 h 185"/>
                <a:gd name="T68" fmla="*/ 24 w 185"/>
                <a:gd name="T69" fmla="*/ 43 h 185"/>
                <a:gd name="T70" fmla="*/ 16 w 185"/>
                <a:gd name="T71" fmla="*/ 40 h 185"/>
                <a:gd name="T72" fmla="*/ 118 w 185"/>
                <a:gd name="T73" fmla="*/ 13 h 185"/>
                <a:gd name="T74" fmla="*/ 118 w 185"/>
                <a:gd name="T75" fmla="*/ 4 h 185"/>
                <a:gd name="T76" fmla="*/ 146 w 185"/>
                <a:gd name="T77" fmla="*/ 17 h 185"/>
                <a:gd name="T78" fmla="*/ 143 w 185"/>
                <a:gd name="T79" fmla="*/ 26 h 185"/>
                <a:gd name="T80" fmla="*/ 61 w 185"/>
                <a:gd name="T81" fmla="*/ 5 h 185"/>
                <a:gd name="T82" fmla="*/ 92 w 185"/>
                <a:gd name="T83" fmla="*/ 0 h 185"/>
                <a:gd name="T84" fmla="*/ 94 w 185"/>
                <a:gd name="T85" fmla="*/ 9 h 185"/>
                <a:gd name="T86" fmla="*/ 66 w 185"/>
                <a:gd name="T87" fmla="*/ 13 h 185"/>
                <a:gd name="T88" fmla="*/ 61 w 185"/>
                <a:gd name="T89" fmla="*/ 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5" h="185">
                  <a:moveTo>
                    <a:pt x="90" y="185"/>
                  </a:moveTo>
                  <a:cubicBezTo>
                    <a:pt x="90" y="176"/>
                    <a:pt x="90" y="176"/>
                    <a:pt x="90" y="176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101" y="176"/>
                    <a:pt x="110" y="175"/>
                    <a:pt x="118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23" y="180"/>
                    <a:pt x="123" y="180"/>
                    <a:pt x="123" y="180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2" y="184"/>
                    <a:pt x="102" y="185"/>
                    <a:pt x="92" y="185"/>
                  </a:cubicBezTo>
                  <a:lnTo>
                    <a:pt x="90" y="185"/>
                  </a:lnTo>
                  <a:close/>
                  <a:moveTo>
                    <a:pt x="64" y="181"/>
                  </a:moveTo>
                  <a:cubicBezTo>
                    <a:pt x="54" y="178"/>
                    <a:pt x="46" y="173"/>
                    <a:pt x="38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50" y="166"/>
                    <a:pt x="58" y="170"/>
                    <a:pt x="66" y="172"/>
                  </a:cubicBezTo>
                  <a:cubicBezTo>
                    <a:pt x="68" y="173"/>
                    <a:pt x="68" y="173"/>
                    <a:pt x="68" y="173"/>
                  </a:cubicBezTo>
                  <a:cubicBezTo>
                    <a:pt x="66" y="181"/>
                    <a:pt x="66" y="181"/>
                    <a:pt x="66" y="181"/>
                  </a:cubicBezTo>
                  <a:lnTo>
                    <a:pt x="64" y="181"/>
                  </a:lnTo>
                  <a:close/>
                  <a:moveTo>
                    <a:pt x="140" y="162"/>
                  </a:moveTo>
                  <a:cubicBezTo>
                    <a:pt x="141" y="160"/>
                    <a:pt x="141" y="160"/>
                    <a:pt x="141" y="160"/>
                  </a:cubicBezTo>
                  <a:cubicBezTo>
                    <a:pt x="148" y="155"/>
                    <a:pt x="155" y="149"/>
                    <a:pt x="160" y="14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8" y="145"/>
                    <a:pt x="168" y="145"/>
                    <a:pt x="168" y="145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61" y="155"/>
                    <a:pt x="154" y="162"/>
                    <a:pt x="146" y="167"/>
                  </a:cubicBezTo>
                  <a:cubicBezTo>
                    <a:pt x="145" y="169"/>
                    <a:pt x="145" y="169"/>
                    <a:pt x="145" y="169"/>
                  </a:cubicBezTo>
                  <a:lnTo>
                    <a:pt x="140" y="162"/>
                  </a:lnTo>
                  <a:close/>
                  <a:moveTo>
                    <a:pt x="17" y="147"/>
                  </a:moveTo>
                  <a:cubicBezTo>
                    <a:pt x="12" y="139"/>
                    <a:pt x="7" y="131"/>
                    <a:pt x="4" y="121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5" y="127"/>
                    <a:pt x="19" y="135"/>
                    <a:pt x="24" y="142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19" y="149"/>
                    <a:pt x="19" y="149"/>
                    <a:pt x="19" y="149"/>
                  </a:cubicBezTo>
                  <a:lnTo>
                    <a:pt x="17" y="147"/>
                  </a:lnTo>
                  <a:close/>
                  <a:moveTo>
                    <a:pt x="171" y="120"/>
                  </a:moveTo>
                  <a:cubicBezTo>
                    <a:pt x="172" y="118"/>
                    <a:pt x="172" y="118"/>
                    <a:pt x="172" y="118"/>
                  </a:cubicBezTo>
                  <a:cubicBezTo>
                    <a:pt x="174" y="110"/>
                    <a:pt x="176" y="101"/>
                    <a:pt x="176" y="92"/>
                  </a:cubicBezTo>
                  <a:cubicBezTo>
                    <a:pt x="176" y="90"/>
                    <a:pt x="176" y="90"/>
                    <a:pt x="176" y="9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2"/>
                    <a:pt x="185" y="92"/>
                    <a:pt x="185" y="92"/>
                  </a:cubicBezTo>
                  <a:cubicBezTo>
                    <a:pt x="185" y="102"/>
                    <a:pt x="183" y="112"/>
                    <a:pt x="180" y="121"/>
                  </a:cubicBezTo>
                  <a:cubicBezTo>
                    <a:pt x="179" y="123"/>
                    <a:pt x="179" y="123"/>
                    <a:pt x="179" y="123"/>
                  </a:cubicBezTo>
                  <a:lnTo>
                    <a:pt x="171" y="120"/>
                  </a:lnTo>
                  <a:close/>
                  <a:moveTo>
                    <a:pt x="0" y="95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83"/>
                    <a:pt x="1" y="73"/>
                    <a:pt x="4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0" y="75"/>
                    <a:pt x="8" y="83"/>
                    <a:pt x="8" y="92"/>
                  </a:cubicBezTo>
                  <a:cubicBezTo>
                    <a:pt x="8" y="95"/>
                    <a:pt x="8" y="95"/>
                    <a:pt x="8" y="95"/>
                  </a:cubicBezTo>
                  <a:lnTo>
                    <a:pt x="0" y="95"/>
                  </a:lnTo>
                  <a:close/>
                  <a:moveTo>
                    <a:pt x="172" y="66"/>
                  </a:moveTo>
                  <a:cubicBezTo>
                    <a:pt x="169" y="58"/>
                    <a:pt x="165" y="50"/>
                    <a:pt x="160" y="43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73" y="46"/>
                    <a:pt x="177" y="54"/>
                    <a:pt x="180" y="64"/>
                  </a:cubicBezTo>
                  <a:cubicBezTo>
                    <a:pt x="181" y="66"/>
                    <a:pt x="181" y="66"/>
                    <a:pt x="181" y="66"/>
                  </a:cubicBezTo>
                  <a:cubicBezTo>
                    <a:pt x="172" y="68"/>
                    <a:pt x="172" y="68"/>
                    <a:pt x="172" y="68"/>
                  </a:cubicBezTo>
                  <a:lnTo>
                    <a:pt x="172" y="66"/>
                  </a:lnTo>
                  <a:close/>
                  <a:moveTo>
                    <a:pt x="16" y="40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23" y="30"/>
                    <a:pt x="30" y="23"/>
                    <a:pt x="37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6" y="30"/>
                    <a:pt x="29" y="36"/>
                    <a:pt x="24" y="43"/>
                  </a:cubicBezTo>
                  <a:cubicBezTo>
                    <a:pt x="23" y="45"/>
                    <a:pt x="23" y="45"/>
                    <a:pt x="23" y="45"/>
                  </a:cubicBezTo>
                  <a:lnTo>
                    <a:pt x="16" y="40"/>
                  </a:lnTo>
                  <a:close/>
                  <a:moveTo>
                    <a:pt x="141" y="25"/>
                  </a:moveTo>
                  <a:cubicBezTo>
                    <a:pt x="134" y="19"/>
                    <a:pt x="126" y="15"/>
                    <a:pt x="118" y="1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30" y="7"/>
                    <a:pt x="138" y="12"/>
                    <a:pt x="146" y="17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3" y="26"/>
                    <a:pt x="143" y="26"/>
                    <a:pt x="143" y="26"/>
                  </a:cubicBezTo>
                  <a:lnTo>
                    <a:pt x="141" y="25"/>
                  </a:lnTo>
                  <a:close/>
                  <a:moveTo>
                    <a:pt x="61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72" y="1"/>
                    <a:pt x="82" y="0"/>
                    <a:pt x="9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83" y="9"/>
                    <a:pt x="74" y="10"/>
                    <a:pt x="66" y="13"/>
                  </a:cubicBezTo>
                  <a:cubicBezTo>
                    <a:pt x="64" y="14"/>
                    <a:pt x="64" y="14"/>
                    <a:pt x="64" y="14"/>
                  </a:cubicBezTo>
                  <a:lnTo>
                    <a:pt x="61" y="5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98" name="Freeform 284">
              <a:extLst>
                <a:ext uri="{FF2B5EF4-FFF2-40B4-BE49-F238E27FC236}">
                  <a16:creationId xmlns:a16="http://schemas.microsoft.com/office/drawing/2014/main" xmlns="" id="{B340D474-664F-464E-8D4D-68D097650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3515" y="2563592"/>
              <a:ext cx="178387" cy="179959"/>
            </a:xfrm>
            <a:custGeom>
              <a:avLst/>
              <a:gdLst>
                <a:gd name="T0" fmla="*/ 56 w 116"/>
                <a:gd name="T1" fmla="*/ 110 h 117"/>
                <a:gd name="T2" fmla="*/ 74 w 116"/>
                <a:gd name="T3" fmla="*/ 108 h 117"/>
                <a:gd name="T4" fmla="*/ 78 w 116"/>
                <a:gd name="T5" fmla="*/ 113 h 117"/>
                <a:gd name="T6" fmla="*/ 58 w 116"/>
                <a:gd name="T7" fmla="*/ 117 h 117"/>
                <a:gd name="T8" fmla="*/ 40 w 116"/>
                <a:gd name="T9" fmla="*/ 114 h 117"/>
                <a:gd name="T10" fmla="*/ 22 w 116"/>
                <a:gd name="T11" fmla="*/ 105 h 117"/>
                <a:gd name="T12" fmla="*/ 28 w 116"/>
                <a:gd name="T13" fmla="*/ 100 h 117"/>
                <a:gd name="T14" fmla="*/ 44 w 116"/>
                <a:gd name="T15" fmla="*/ 108 h 117"/>
                <a:gd name="T16" fmla="*/ 40 w 116"/>
                <a:gd name="T17" fmla="*/ 114 h 117"/>
                <a:gd name="T18" fmla="*/ 89 w 116"/>
                <a:gd name="T19" fmla="*/ 100 h 117"/>
                <a:gd name="T20" fmla="*/ 101 w 116"/>
                <a:gd name="T21" fmla="*/ 87 h 117"/>
                <a:gd name="T22" fmla="*/ 105 w 116"/>
                <a:gd name="T23" fmla="*/ 93 h 117"/>
                <a:gd name="T24" fmla="*/ 91 w 116"/>
                <a:gd name="T25" fmla="*/ 107 h 117"/>
                <a:gd name="T26" fmla="*/ 11 w 116"/>
                <a:gd name="T27" fmla="*/ 93 h 117"/>
                <a:gd name="T28" fmla="*/ 2 w 116"/>
                <a:gd name="T29" fmla="*/ 75 h 117"/>
                <a:gd name="T30" fmla="*/ 9 w 116"/>
                <a:gd name="T31" fmla="*/ 75 h 117"/>
                <a:gd name="T32" fmla="*/ 17 w 116"/>
                <a:gd name="T33" fmla="*/ 91 h 117"/>
                <a:gd name="T34" fmla="*/ 11 w 116"/>
                <a:gd name="T35" fmla="*/ 93 h 117"/>
                <a:gd name="T36" fmla="*/ 107 w 116"/>
                <a:gd name="T37" fmla="*/ 74 h 117"/>
                <a:gd name="T38" fmla="*/ 110 w 116"/>
                <a:gd name="T39" fmla="*/ 56 h 117"/>
                <a:gd name="T40" fmla="*/ 116 w 116"/>
                <a:gd name="T41" fmla="*/ 58 h 117"/>
                <a:gd name="T42" fmla="*/ 113 w 116"/>
                <a:gd name="T43" fmla="*/ 79 h 117"/>
                <a:gd name="T44" fmla="*/ 0 w 116"/>
                <a:gd name="T45" fmla="*/ 59 h 117"/>
                <a:gd name="T46" fmla="*/ 2 w 116"/>
                <a:gd name="T47" fmla="*/ 41 h 117"/>
                <a:gd name="T48" fmla="*/ 9 w 116"/>
                <a:gd name="T49" fmla="*/ 40 h 117"/>
                <a:gd name="T50" fmla="*/ 6 w 116"/>
                <a:gd name="T51" fmla="*/ 58 h 117"/>
                <a:gd name="T52" fmla="*/ 3 w 116"/>
                <a:gd name="T53" fmla="*/ 61 h 117"/>
                <a:gd name="T54" fmla="*/ 0 w 116"/>
                <a:gd name="T55" fmla="*/ 59 h 117"/>
                <a:gd name="T56" fmla="*/ 100 w 116"/>
                <a:gd name="T57" fmla="*/ 28 h 117"/>
                <a:gd name="T58" fmla="*/ 104 w 116"/>
                <a:gd name="T59" fmla="*/ 22 h 117"/>
                <a:gd name="T60" fmla="*/ 114 w 116"/>
                <a:gd name="T61" fmla="*/ 40 h 117"/>
                <a:gd name="T62" fmla="*/ 108 w 116"/>
                <a:gd name="T63" fmla="*/ 44 h 117"/>
                <a:gd name="T64" fmla="*/ 9 w 116"/>
                <a:gd name="T65" fmla="*/ 26 h 117"/>
                <a:gd name="T66" fmla="*/ 24 w 116"/>
                <a:gd name="T67" fmla="*/ 11 h 117"/>
                <a:gd name="T68" fmla="*/ 29 w 116"/>
                <a:gd name="T69" fmla="*/ 15 h 117"/>
                <a:gd name="T70" fmla="*/ 16 w 116"/>
                <a:gd name="T71" fmla="*/ 28 h 117"/>
                <a:gd name="T72" fmla="*/ 9 w 116"/>
                <a:gd name="T73" fmla="*/ 26 h 117"/>
                <a:gd name="T74" fmla="*/ 74 w 116"/>
                <a:gd name="T75" fmla="*/ 9 h 117"/>
                <a:gd name="T76" fmla="*/ 74 w 116"/>
                <a:gd name="T77" fmla="*/ 2 h 117"/>
                <a:gd name="T78" fmla="*/ 92 w 116"/>
                <a:gd name="T79" fmla="*/ 11 h 117"/>
                <a:gd name="T80" fmla="*/ 90 w 116"/>
                <a:gd name="T81" fmla="*/ 18 h 117"/>
                <a:gd name="T82" fmla="*/ 38 w 116"/>
                <a:gd name="T83" fmla="*/ 4 h 117"/>
                <a:gd name="T84" fmla="*/ 58 w 116"/>
                <a:gd name="T85" fmla="*/ 0 h 117"/>
                <a:gd name="T86" fmla="*/ 60 w 116"/>
                <a:gd name="T87" fmla="*/ 7 h 117"/>
                <a:gd name="T88" fmla="*/ 42 w 116"/>
                <a:gd name="T89" fmla="*/ 9 h 117"/>
                <a:gd name="T90" fmla="*/ 38 w 116"/>
                <a:gd name="T91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6" h="117">
                  <a:moveTo>
                    <a:pt x="56" y="117"/>
                  </a:moveTo>
                  <a:cubicBezTo>
                    <a:pt x="56" y="110"/>
                    <a:pt x="56" y="110"/>
                    <a:pt x="56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64" y="110"/>
                    <a:pt x="69" y="109"/>
                    <a:pt x="74" y="108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0" y="116"/>
                    <a:pt x="64" y="117"/>
                    <a:pt x="58" y="117"/>
                  </a:cubicBezTo>
                  <a:lnTo>
                    <a:pt x="56" y="117"/>
                  </a:lnTo>
                  <a:close/>
                  <a:moveTo>
                    <a:pt x="40" y="114"/>
                  </a:moveTo>
                  <a:cubicBezTo>
                    <a:pt x="34" y="112"/>
                    <a:pt x="29" y="109"/>
                    <a:pt x="24" y="106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8" y="100"/>
                    <a:pt x="28" y="100"/>
                    <a:pt x="28" y="100"/>
                  </a:cubicBezTo>
                  <a:cubicBezTo>
                    <a:pt x="32" y="104"/>
                    <a:pt x="37" y="106"/>
                    <a:pt x="42" y="10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2" y="115"/>
                    <a:pt x="42" y="115"/>
                    <a:pt x="42" y="115"/>
                  </a:cubicBezTo>
                  <a:lnTo>
                    <a:pt x="40" y="114"/>
                  </a:lnTo>
                  <a:close/>
                  <a:moveTo>
                    <a:pt x="87" y="102"/>
                  </a:moveTo>
                  <a:cubicBezTo>
                    <a:pt x="89" y="100"/>
                    <a:pt x="89" y="100"/>
                    <a:pt x="89" y="100"/>
                  </a:cubicBezTo>
                  <a:cubicBezTo>
                    <a:pt x="93" y="97"/>
                    <a:pt x="97" y="93"/>
                    <a:pt x="100" y="89"/>
                  </a:cubicBezTo>
                  <a:cubicBezTo>
                    <a:pt x="101" y="87"/>
                    <a:pt x="101" y="87"/>
                    <a:pt x="101" y="87"/>
                  </a:cubicBezTo>
                  <a:cubicBezTo>
                    <a:pt x="107" y="91"/>
                    <a:pt x="107" y="91"/>
                    <a:pt x="107" y="91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2" y="98"/>
                    <a:pt x="97" y="102"/>
                    <a:pt x="92" y="106"/>
                  </a:cubicBezTo>
                  <a:cubicBezTo>
                    <a:pt x="91" y="107"/>
                    <a:pt x="91" y="107"/>
                    <a:pt x="91" y="107"/>
                  </a:cubicBezTo>
                  <a:lnTo>
                    <a:pt x="87" y="102"/>
                  </a:lnTo>
                  <a:close/>
                  <a:moveTo>
                    <a:pt x="11" y="93"/>
                  </a:moveTo>
                  <a:cubicBezTo>
                    <a:pt x="7" y="88"/>
                    <a:pt x="4" y="82"/>
                    <a:pt x="3" y="77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80"/>
                    <a:pt x="13" y="85"/>
                    <a:pt x="16" y="89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12" y="95"/>
                    <a:pt x="12" y="95"/>
                    <a:pt x="12" y="95"/>
                  </a:cubicBezTo>
                  <a:lnTo>
                    <a:pt x="11" y="93"/>
                  </a:lnTo>
                  <a:close/>
                  <a:moveTo>
                    <a:pt x="107" y="77"/>
                  </a:moveTo>
                  <a:cubicBezTo>
                    <a:pt x="107" y="74"/>
                    <a:pt x="107" y="74"/>
                    <a:pt x="107" y="74"/>
                  </a:cubicBezTo>
                  <a:cubicBezTo>
                    <a:pt x="109" y="69"/>
                    <a:pt x="110" y="64"/>
                    <a:pt x="110" y="59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5"/>
                    <a:pt x="116" y="71"/>
                    <a:pt x="114" y="77"/>
                  </a:cubicBezTo>
                  <a:cubicBezTo>
                    <a:pt x="113" y="79"/>
                    <a:pt x="113" y="79"/>
                    <a:pt x="113" y="79"/>
                  </a:cubicBezTo>
                  <a:lnTo>
                    <a:pt x="107" y="77"/>
                  </a:lnTo>
                  <a:close/>
                  <a:moveTo>
                    <a:pt x="0" y="5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52"/>
                    <a:pt x="1" y="46"/>
                    <a:pt x="2" y="4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7" y="48"/>
                    <a:pt x="6" y="53"/>
                    <a:pt x="6" y="58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0" y="62"/>
                    <a:pt x="0" y="62"/>
                    <a:pt x="0" y="62"/>
                  </a:cubicBezTo>
                  <a:lnTo>
                    <a:pt x="0" y="59"/>
                  </a:lnTo>
                  <a:close/>
                  <a:moveTo>
                    <a:pt x="107" y="42"/>
                  </a:moveTo>
                  <a:cubicBezTo>
                    <a:pt x="106" y="37"/>
                    <a:pt x="103" y="32"/>
                    <a:pt x="100" y="28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9" y="29"/>
                    <a:pt x="112" y="34"/>
                    <a:pt x="114" y="40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7" y="42"/>
                  </a:lnTo>
                  <a:close/>
                  <a:moveTo>
                    <a:pt x="9" y="26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14" y="19"/>
                    <a:pt x="19" y="15"/>
                    <a:pt x="24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3" y="20"/>
                    <a:pt x="19" y="24"/>
                    <a:pt x="16" y="28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9" y="26"/>
                  </a:lnTo>
                  <a:close/>
                  <a:moveTo>
                    <a:pt x="88" y="16"/>
                  </a:moveTo>
                  <a:cubicBezTo>
                    <a:pt x="84" y="13"/>
                    <a:pt x="79" y="11"/>
                    <a:pt x="74" y="9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82" y="5"/>
                    <a:pt x="87" y="8"/>
                    <a:pt x="92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8"/>
                    <a:pt x="90" y="18"/>
                    <a:pt x="90" y="18"/>
                  </a:cubicBezTo>
                  <a:lnTo>
                    <a:pt x="88" y="16"/>
                  </a:lnTo>
                  <a:close/>
                  <a:moveTo>
                    <a:pt x="38" y="4"/>
                  </a:moveTo>
                  <a:cubicBezTo>
                    <a:pt x="40" y="3"/>
                    <a:pt x="40" y="3"/>
                    <a:pt x="40" y="3"/>
                  </a:cubicBezTo>
                  <a:cubicBezTo>
                    <a:pt x="46" y="1"/>
                    <a:pt x="52" y="0"/>
                    <a:pt x="5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2" y="7"/>
                    <a:pt x="47" y="8"/>
                    <a:pt x="42" y="9"/>
                  </a:cubicBezTo>
                  <a:cubicBezTo>
                    <a:pt x="40" y="10"/>
                    <a:pt x="40" y="10"/>
                    <a:pt x="40" y="10"/>
                  </a:cubicBezTo>
                  <a:lnTo>
                    <a:pt x="38" y="4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299" name="Freeform 285">
              <a:extLst>
                <a:ext uri="{FF2B5EF4-FFF2-40B4-BE49-F238E27FC236}">
                  <a16:creationId xmlns:a16="http://schemas.microsoft.com/office/drawing/2014/main" xmlns="" id="{BF2E72AE-E340-4054-A801-9A2B17E3E1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99016" y="2478795"/>
              <a:ext cx="349262" cy="350495"/>
            </a:xfrm>
            <a:custGeom>
              <a:avLst/>
              <a:gdLst>
                <a:gd name="T0" fmla="*/ 111 w 227"/>
                <a:gd name="T1" fmla="*/ 220 h 227"/>
                <a:gd name="T2" fmla="*/ 146 w 227"/>
                <a:gd name="T3" fmla="*/ 215 h 227"/>
                <a:gd name="T4" fmla="*/ 150 w 227"/>
                <a:gd name="T5" fmla="*/ 221 h 227"/>
                <a:gd name="T6" fmla="*/ 113 w 227"/>
                <a:gd name="T7" fmla="*/ 227 h 227"/>
                <a:gd name="T8" fmla="*/ 78 w 227"/>
                <a:gd name="T9" fmla="*/ 221 h 227"/>
                <a:gd name="T10" fmla="*/ 45 w 227"/>
                <a:gd name="T11" fmla="*/ 204 h 227"/>
                <a:gd name="T12" fmla="*/ 50 w 227"/>
                <a:gd name="T13" fmla="*/ 200 h 227"/>
                <a:gd name="T14" fmla="*/ 82 w 227"/>
                <a:gd name="T15" fmla="*/ 216 h 227"/>
                <a:gd name="T16" fmla="*/ 78 w 227"/>
                <a:gd name="T17" fmla="*/ 221 h 227"/>
                <a:gd name="T18" fmla="*/ 176 w 227"/>
                <a:gd name="T19" fmla="*/ 200 h 227"/>
                <a:gd name="T20" fmla="*/ 201 w 227"/>
                <a:gd name="T21" fmla="*/ 175 h 227"/>
                <a:gd name="T22" fmla="*/ 205 w 227"/>
                <a:gd name="T23" fmla="*/ 180 h 227"/>
                <a:gd name="T24" fmla="*/ 178 w 227"/>
                <a:gd name="T25" fmla="*/ 207 h 227"/>
                <a:gd name="T26" fmla="*/ 21 w 227"/>
                <a:gd name="T27" fmla="*/ 180 h 227"/>
                <a:gd name="T28" fmla="*/ 4 w 227"/>
                <a:gd name="T29" fmla="*/ 147 h 227"/>
                <a:gd name="T30" fmla="*/ 11 w 227"/>
                <a:gd name="T31" fmla="*/ 147 h 227"/>
                <a:gd name="T32" fmla="*/ 28 w 227"/>
                <a:gd name="T33" fmla="*/ 178 h 227"/>
                <a:gd name="T34" fmla="*/ 21 w 227"/>
                <a:gd name="T35" fmla="*/ 180 h 227"/>
                <a:gd name="T36" fmla="*/ 215 w 227"/>
                <a:gd name="T37" fmla="*/ 147 h 227"/>
                <a:gd name="T38" fmla="*/ 220 w 227"/>
                <a:gd name="T39" fmla="*/ 111 h 227"/>
                <a:gd name="T40" fmla="*/ 227 w 227"/>
                <a:gd name="T41" fmla="*/ 113 h 227"/>
                <a:gd name="T42" fmla="*/ 220 w 227"/>
                <a:gd name="T43" fmla="*/ 151 h 227"/>
                <a:gd name="T44" fmla="*/ 0 w 227"/>
                <a:gd name="T45" fmla="*/ 113 h 227"/>
                <a:gd name="T46" fmla="*/ 6 w 227"/>
                <a:gd name="T47" fmla="*/ 77 h 227"/>
                <a:gd name="T48" fmla="*/ 11 w 227"/>
                <a:gd name="T49" fmla="*/ 81 h 227"/>
                <a:gd name="T50" fmla="*/ 6 w 227"/>
                <a:gd name="T51" fmla="*/ 115 h 227"/>
                <a:gd name="T52" fmla="*/ 0 w 227"/>
                <a:gd name="T53" fmla="*/ 113 h 227"/>
                <a:gd name="T54" fmla="*/ 199 w 227"/>
                <a:gd name="T55" fmla="*/ 50 h 227"/>
                <a:gd name="T56" fmla="*/ 203 w 227"/>
                <a:gd name="T57" fmla="*/ 45 h 227"/>
                <a:gd name="T58" fmla="*/ 221 w 227"/>
                <a:gd name="T59" fmla="*/ 78 h 227"/>
                <a:gd name="T60" fmla="*/ 215 w 227"/>
                <a:gd name="T61" fmla="*/ 82 h 227"/>
                <a:gd name="T62" fmla="*/ 20 w 227"/>
                <a:gd name="T63" fmla="*/ 49 h 227"/>
                <a:gd name="T64" fmla="*/ 46 w 227"/>
                <a:gd name="T65" fmla="*/ 22 h 227"/>
                <a:gd name="T66" fmla="*/ 52 w 227"/>
                <a:gd name="T67" fmla="*/ 26 h 227"/>
                <a:gd name="T68" fmla="*/ 26 w 227"/>
                <a:gd name="T69" fmla="*/ 51 h 227"/>
                <a:gd name="T70" fmla="*/ 20 w 227"/>
                <a:gd name="T71" fmla="*/ 49 h 227"/>
                <a:gd name="T72" fmla="*/ 146 w 227"/>
                <a:gd name="T73" fmla="*/ 12 h 227"/>
                <a:gd name="T74" fmla="*/ 146 w 227"/>
                <a:gd name="T75" fmla="*/ 5 h 227"/>
                <a:gd name="T76" fmla="*/ 180 w 227"/>
                <a:gd name="T77" fmla="*/ 21 h 227"/>
                <a:gd name="T78" fmla="*/ 177 w 227"/>
                <a:gd name="T79" fmla="*/ 28 h 227"/>
                <a:gd name="T80" fmla="*/ 76 w 227"/>
                <a:gd name="T81" fmla="*/ 6 h 227"/>
                <a:gd name="T82" fmla="*/ 113 w 227"/>
                <a:gd name="T83" fmla="*/ 0 h 227"/>
                <a:gd name="T84" fmla="*/ 115 w 227"/>
                <a:gd name="T85" fmla="*/ 7 h 227"/>
                <a:gd name="T86" fmla="*/ 80 w 227"/>
                <a:gd name="T87" fmla="*/ 12 h 227"/>
                <a:gd name="T88" fmla="*/ 76 w 227"/>
                <a:gd name="T89" fmla="*/ 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7" h="227">
                  <a:moveTo>
                    <a:pt x="111" y="227"/>
                  </a:moveTo>
                  <a:cubicBezTo>
                    <a:pt x="111" y="220"/>
                    <a:pt x="111" y="220"/>
                    <a:pt x="111" y="220"/>
                  </a:cubicBezTo>
                  <a:cubicBezTo>
                    <a:pt x="113" y="220"/>
                    <a:pt x="113" y="220"/>
                    <a:pt x="113" y="220"/>
                  </a:cubicBezTo>
                  <a:cubicBezTo>
                    <a:pt x="124" y="220"/>
                    <a:pt x="135" y="219"/>
                    <a:pt x="146" y="215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48" y="221"/>
                    <a:pt x="148" y="221"/>
                    <a:pt x="148" y="221"/>
                  </a:cubicBezTo>
                  <a:cubicBezTo>
                    <a:pt x="137" y="225"/>
                    <a:pt x="125" y="227"/>
                    <a:pt x="113" y="227"/>
                  </a:cubicBezTo>
                  <a:lnTo>
                    <a:pt x="111" y="227"/>
                  </a:lnTo>
                  <a:close/>
                  <a:moveTo>
                    <a:pt x="78" y="221"/>
                  </a:moveTo>
                  <a:cubicBezTo>
                    <a:pt x="67" y="218"/>
                    <a:pt x="56" y="212"/>
                    <a:pt x="46" y="205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59" y="207"/>
                    <a:pt x="69" y="212"/>
                    <a:pt x="80" y="215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0" y="222"/>
                    <a:pt x="80" y="222"/>
                    <a:pt x="80" y="222"/>
                  </a:cubicBezTo>
                  <a:lnTo>
                    <a:pt x="78" y="221"/>
                  </a:lnTo>
                  <a:close/>
                  <a:moveTo>
                    <a:pt x="174" y="201"/>
                  </a:moveTo>
                  <a:cubicBezTo>
                    <a:pt x="176" y="200"/>
                    <a:pt x="176" y="200"/>
                    <a:pt x="176" y="200"/>
                  </a:cubicBezTo>
                  <a:cubicBezTo>
                    <a:pt x="185" y="193"/>
                    <a:pt x="193" y="185"/>
                    <a:pt x="200" y="176"/>
                  </a:cubicBezTo>
                  <a:cubicBezTo>
                    <a:pt x="201" y="175"/>
                    <a:pt x="201" y="175"/>
                    <a:pt x="201" y="175"/>
                  </a:cubicBezTo>
                  <a:cubicBezTo>
                    <a:pt x="206" y="178"/>
                    <a:pt x="206" y="178"/>
                    <a:pt x="206" y="178"/>
                  </a:cubicBezTo>
                  <a:cubicBezTo>
                    <a:pt x="205" y="180"/>
                    <a:pt x="205" y="180"/>
                    <a:pt x="205" y="180"/>
                  </a:cubicBezTo>
                  <a:cubicBezTo>
                    <a:pt x="198" y="190"/>
                    <a:pt x="189" y="198"/>
                    <a:pt x="180" y="205"/>
                  </a:cubicBezTo>
                  <a:cubicBezTo>
                    <a:pt x="178" y="207"/>
                    <a:pt x="178" y="207"/>
                    <a:pt x="178" y="207"/>
                  </a:cubicBezTo>
                  <a:lnTo>
                    <a:pt x="174" y="201"/>
                  </a:lnTo>
                  <a:close/>
                  <a:moveTo>
                    <a:pt x="21" y="180"/>
                  </a:moveTo>
                  <a:cubicBezTo>
                    <a:pt x="14" y="171"/>
                    <a:pt x="9" y="160"/>
                    <a:pt x="5" y="149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5" y="157"/>
                    <a:pt x="20" y="167"/>
                    <a:pt x="27" y="17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3" y="182"/>
                    <a:pt x="23" y="182"/>
                    <a:pt x="23" y="182"/>
                  </a:cubicBezTo>
                  <a:lnTo>
                    <a:pt x="21" y="180"/>
                  </a:lnTo>
                  <a:close/>
                  <a:moveTo>
                    <a:pt x="214" y="149"/>
                  </a:moveTo>
                  <a:cubicBezTo>
                    <a:pt x="215" y="147"/>
                    <a:pt x="215" y="147"/>
                    <a:pt x="215" y="147"/>
                  </a:cubicBezTo>
                  <a:cubicBezTo>
                    <a:pt x="218" y="136"/>
                    <a:pt x="220" y="125"/>
                    <a:pt x="220" y="113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7" y="125"/>
                    <a:pt x="225" y="137"/>
                    <a:pt x="221" y="149"/>
                  </a:cubicBezTo>
                  <a:cubicBezTo>
                    <a:pt x="220" y="151"/>
                    <a:pt x="220" y="151"/>
                    <a:pt x="220" y="151"/>
                  </a:cubicBezTo>
                  <a:lnTo>
                    <a:pt x="214" y="149"/>
                  </a:lnTo>
                  <a:close/>
                  <a:moveTo>
                    <a:pt x="0" y="113"/>
                  </a:moveTo>
                  <a:cubicBezTo>
                    <a:pt x="0" y="102"/>
                    <a:pt x="1" y="90"/>
                    <a:pt x="5" y="79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8" y="91"/>
                    <a:pt x="6" y="102"/>
                    <a:pt x="6" y="113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0" y="116"/>
                    <a:pt x="0" y="116"/>
                    <a:pt x="0" y="116"/>
                  </a:cubicBezTo>
                  <a:lnTo>
                    <a:pt x="0" y="113"/>
                  </a:lnTo>
                  <a:close/>
                  <a:moveTo>
                    <a:pt x="215" y="80"/>
                  </a:moveTo>
                  <a:cubicBezTo>
                    <a:pt x="211" y="70"/>
                    <a:pt x="206" y="59"/>
                    <a:pt x="199" y="50"/>
                  </a:cubicBezTo>
                  <a:cubicBezTo>
                    <a:pt x="198" y="49"/>
                    <a:pt x="198" y="49"/>
                    <a:pt x="198" y="49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12" y="56"/>
                    <a:pt x="217" y="67"/>
                    <a:pt x="221" y="78"/>
                  </a:cubicBezTo>
                  <a:cubicBezTo>
                    <a:pt x="222" y="80"/>
                    <a:pt x="222" y="80"/>
                    <a:pt x="222" y="80"/>
                  </a:cubicBezTo>
                  <a:cubicBezTo>
                    <a:pt x="215" y="82"/>
                    <a:pt x="215" y="82"/>
                    <a:pt x="215" y="82"/>
                  </a:cubicBezTo>
                  <a:lnTo>
                    <a:pt x="215" y="80"/>
                  </a:lnTo>
                  <a:close/>
                  <a:moveTo>
                    <a:pt x="20" y="49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8" y="37"/>
                    <a:pt x="36" y="29"/>
                    <a:pt x="46" y="2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41" y="34"/>
                    <a:pt x="33" y="42"/>
                    <a:pt x="26" y="51"/>
                  </a:cubicBezTo>
                  <a:cubicBezTo>
                    <a:pt x="25" y="53"/>
                    <a:pt x="25" y="53"/>
                    <a:pt x="25" y="53"/>
                  </a:cubicBezTo>
                  <a:lnTo>
                    <a:pt x="20" y="49"/>
                  </a:lnTo>
                  <a:close/>
                  <a:moveTo>
                    <a:pt x="176" y="27"/>
                  </a:moveTo>
                  <a:cubicBezTo>
                    <a:pt x="166" y="20"/>
                    <a:pt x="156" y="15"/>
                    <a:pt x="146" y="12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59" y="9"/>
                    <a:pt x="170" y="14"/>
                    <a:pt x="180" y="21"/>
                  </a:cubicBezTo>
                  <a:cubicBezTo>
                    <a:pt x="181" y="23"/>
                    <a:pt x="181" y="23"/>
                    <a:pt x="181" y="23"/>
                  </a:cubicBezTo>
                  <a:cubicBezTo>
                    <a:pt x="177" y="28"/>
                    <a:pt x="177" y="28"/>
                    <a:pt x="177" y="28"/>
                  </a:cubicBezTo>
                  <a:lnTo>
                    <a:pt x="176" y="27"/>
                  </a:lnTo>
                  <a:close/>
                  <a:moveTo>
                    <a:pt x="76" y="6"/>
                  </a:moveTo>
                  <a:cubicBezTo>
                    <a:pt x="78" y="6"/>
                    <a:pt x="78" y="6"/>
                    <a:pt x="78" y="6"/>
                  </a:cubicBezTo>
                  <a:cubicBezTo>
                    <a:pt x="89" y="2"/>
                    <a:pt x="101" y="0"/>
                    <a:pt x="113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02" y="7"/>
                    <a:pt x="90" y="8"/>
                    <a:pt x="80" y="12"/>
                  </a:cubicBezTo>
                  <a:cubicBezTo>
                    <a:pt x="78" y="13"/>
                    <a:pt x="78" y="13"/>
                    <a:pt x="78" y="13"/>
                  </a:cubicBezTo>
                  <a:lnTo>
                    <a:pt x="76" y="6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00" name="Freeform 291">
              <a:extLst>
                <a:ext uri="{FF2B5EF4-FFF2-40B4-BE49-F238E27FC236}">
                  <a16:creationId xmlns:a16="http://schemas.microsoft.com/office/drawing/2014/main" xmlns="" id="{CEFCB481-87D1-4A3F-A54E-8830C3176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6092" y="2620124"/>
              <a:ext cx="67599" cy="74433"/>
            </a:xfrm>
            <a:custGeom>
              <a:avLst/>
              <a:gdLst>
                <a:gd name="T0" fmla="*/ 0 w 44"/>
                <a:gd name="T1" fmla="*/ 32 h 48"/>
                <a:gd name="T2" fmla="*/ 3 w 44"/>
                <a:gd name="T3" fmla="*/ 35 h 48"/>
                <a:gd name="T4" fmla="*/ 25 w 44"/>
                <a:gd name="T5" fmla="*/ 35 h 48"/>
                <a:gd name="T6" fmla="*/ 37 w 44"/>
                <a:gd name="T7" fmla="*/ 48 h 48"/>
                <a:gd name="T8" fmla="*/ 36 w 44"/>
                <a:gd name="T9" fmla="*/ 35 h 48"/>
                <a:gd name="T10" fmla="*/ 41 w 44"/>
                <a:gd name="T11" fmla="*/ 35 h 48"/>
                <a:gd name="T12" fmla="*/ 44 w 44"/>
                <a:gd name="T13" fmla="*/ 32 h 48"/>
                <a:gd name="T14" fmla="*/ 44 w 44"/>
                <a:gd name="T15" fmla="*/ 4 h 48"/>
                <a:gd name="T16" fmla="*/ 41 w 44"/>
                <a:gd name="T17" fmla="*/ 0 h 48"/>
                <a:gd name="T18" fmla="*/ 3 w 44"/>
                <a:gd name="T19" fmla="*/ 0 h 48"/>
                <a:gd name="T20" fmla="*/ 0 w 44"/>
                <a:gd name="T21" fmla="*/ 4 h 48"/>
                <a:gd name="T22" fmla="*/ 0 w 44"/>
                <a:gd name="T23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8">
                  <a:moveTo>
                    <a:pt x="0" y="32"/>
                  </a:moveTo>
                  <a:cubicBezTo>
                    <a:pt x="0" y="33"/>
                    <a:pt x="1" y="35"/>
                    <a:pt x="3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3" y="35"/>
                    <a:pt x="44" y="33"/>
                    <a:pt x="44" y="32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</p:grpSp>
      <p:grpSp>
        <p:nvGrpSpPr>
          <p:cNvPr id="301" name="Group 23">
            <a:extLst>
              <a:ext uri="{FF2B5EF4-FFF2-40B4-BE49-F238E27FC236}">
                <a16:creationId xmlns:a16="http://schemas.microsoft.com/office/drawing/2014/main" xmlns="" id="{F9CCFF31-0D3D-4BD1-88D1-A34815C21C9C}"/>
              </a:ext>
            </a:extLst>
          </p:cNvPr>
          <p:cNvGrpSpPr/>
          <p:nvPr/>
        </p:nvGrpSpPr>
        <p:grpSpPr>
          <a:xfrm>
            <a:off x="9340754" y="1604047"/>
            <a:ext cx="574961" cy="584912"/>
            <a:chOff x="10299016" y="2478795"/>
            <a:chExt cx="349262" cy="350495"/>
          </a:xfrm>
        </p:grpSpPr>
        <p:sp>
          <p:nvSpPr>
            <p:cNvPr id="302" name="Freeform 283">
              <a:extLst>
                <a:ext uri="{FF2B5EF4-FFF2-40B4-BE49-F238E27FC236}">
                  <a16:creationId xmlns:a16="http://schemas.microsoft.com/office/drawing/2014/main" xmlns="" id="{7AEC3403-3B8A-48F7-BBAA-094E9E357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31877" y="2510830"/>
              <a:ext cx="283541" cy="285484"/>
            </a:xfrm>
            <a:custGeom>
              <a:avLst/>
              <a:gdLst>
                <a:gd name="T0" fmla="*/ 90 w 185"/>
                <a:gd name="T1" fmla="*/ 176 h 185"/>
                <a:gd name="T2" fmla="*/ 118 w 185"/>
                <a:gd name="T3" fmla="*/ 172 h 185"/>
                <a:gd name="T4" fmla="*/ 123 w 185"/>
                <a:gd name="T5" fmla="*/ 180 h 185"/>
                <a:gd name="T6" fmla="*/ 92 w 185"/>
                <a:gd name="T7" fmla="*/ 185 h 185"/>
                <a:gd name="T8" fmla="*/ 64 w 185"/>
                <a:gd name="T9" fmla="*/ 181 h 185"/>
                <a:gd name="T10" fmla="*/ 36 w 185"/>
                <a:gd name="T11" fmla="*/ 166 h 185"/>
                <a:gd name="T12" fmla="*/ 43 w 185"/>
                <a:gd name="T13" fmla="*/ 160 h 185"/>
                <a:gd name="T14" fmla="*/ 68 w 185"/>
                <a:gd name="T15" fmla="*/ 173 h 185"/>
                <a:gd name="T16" fmla="*/ 64 w 185"/>
                <a:gd name="T17" fmla="*/ 181 h 185"/>
                <a:gd name="T18" fmla="*/ 141 w 185"/>
                <a:gd name="T19" fmla="*/ 160 h 185"/>
                <a:gd name="T20" fmla="*/ 161 w 185"/>
                <a:gd name="T21" fmla="*/ 140 h 185"/>
                <a:gd name="T22" fmla="*/ 167 w 185"/>
                <a:gd name="T23" fmla="*/ 147 h 185"/>
                <a:gd name="T24" fmla="*/ 145 w 185"/>
                <a:gd name="T25" fmla="*/ 169 h 185"/>
                <a:gd name="T26" fmla="*/ 17 w 185"/>
                <a:gd name="T27" fmla="*/ 147 h 185"/>
                <a:gd name="T28" fmla="*/ 3 w 185"/>
                <a:gd name="T29" fmla="*/ 119 h 185"/>
                <a:gd name="T30" fmla="*/ 12 w 185"/>
                <a:gd name="T31" fmla="*/ 119 h 185"/>
                <a:gd name="T32" fmla="*/ 26 w 185"/>
                <a:gd name="T33" fmla="*/ 144 h 185"/>
                <a:gd name="T34" fmla="*/ 17 w 185"/>
                <a:gd name="T35" fmla="*/ 147 h 185"/>
                <a:gd name="T36" fmla="*/ 172 w 185"/>
                <a:gd name="T37" fmla="*/ 118 h 185"/>
                <a:gd name="T38" fmla="*/ 176 w 185"/>
                <a:gd name="T39" fmla="*/ 90 h 185"/>
                <a:gd name="T40" fmla="*/ 185 w 185"/>
                <a:gd name="T41" fmla="*/ 92 h 185"/>
                <a:gd name="T42" fmla="*/ 179 w 185"/>
                <a:gd name="T43" fmla="*/ 123 h 185"/>
                <a:gd name="T44" fmla="*/ 0 w 185"/>
                <a:gd name="T45" fmla="*/ 95 h 185"/>
                <a:gd name="T46" fmla="*/ 4 w 185"/>
                <a:gd name="T47" fmla="*/ 64 h 185"/>
                <a:gd name="T48" fmla="*/ 13 w 185"/>
                <a:gd name="T49" fmla="*/ 65 h 185"/>
                <a:gd name="T50" fmla="*/ 8 w 185"/>
                <a:gd name="T51" fmla="*/ 92 h 185"/>
                <a:gd name="T52" fmla="*/ 0 w 185"/>
                <a:gd name="T53" fmla="*/ 95 h 185"/>
                <a:gd name="T54" fmla="*/ 160 w 185"/>
                <a:gd name="T55" fmla="*/ 43 h 185"/>
                <a:gd name="T56" fmla="*/ 165 w 185"/>
                <a:gd name="T57" fmla="*/ 36 h 185"/>
                <a:gd name="T58" fmla="*/ 180 w 185"/>
                <a:gd name="T59" fmla="*/ 64 h 185"/>
                <a:gd name="T60" fmla="*/ 172 w 185"/>
                <a:gd name="T61" fmla="*/ 68 h 185"/>
                <a:gd name="T62" fmla="*/ 16 w 185"/>
                <a:gd name="T63" fmla="*/ 40 h 185"/>
                <a:gd name="T64" fmla="*/ 37 w 185"/>
                <a:gd name="T65" fmla="*/ 18 h 185"/>
                <a:gd name="T66" fmla="*/ 44 w 185"/>
                <a:gd name="T67" fmla="*/ 24 h 185"/>
                <a:gd name="T68" fmla="*/ 24 w 185"/>
                <a:gd name="T69" fmla="*/ 43 h 185"/>
                <a:gd name="T70" fmla="*/ 16 w 185"/>
                <a:gd name="T71" fmla="*/ 40 h 185"/>
                <a:gd name="T72" fmla="*/ 118 w 185"/>
                <a:gd name="T73" fmla="*/ 13 h 185"/>
                <a:gd name="T74" fmla="*/ 118 w 185"/>
                <a:gd name="T75" fmla="*/ 4 h 185"/>
                <a:gd name="T76" fmla="*/ 146 w 185"/>
                <a:gd name="T77" fmla="*/ 17 h 185"/>
                <a:gd name="T78" fmla="*/ 143 w 185"/>
                <a:gd name="T79" fmla="*/ 26 h 185"/>
                <a:gd name="T80" fmla="*/ 61 w 185"/>
                <a:gd name="T81" fmla="*/ 5 h 185"/>
                <a:gd name="T82" fmla="*/ 92 w 185"/>
                <a:gd name="T83" fmla="*/ 0 h 185"/>
                <a:gd name="T84" fmla="*/ 94 w 185"/>
                <a:gd name="T85" fmla="*/ 9 h 185"/>
                <a:gd name="T86" fmla="*/ 66 w 185"/>
                <a:gd name="T87" fmla="*/ 13 h 185"/>
                <a:gd name="T88" fmla="*/ 61 w 185"/>
                <a:gd name="T89" fmla="*/ 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5" h="185">
                  <a:moveTo>
                    <a:pt x="90" y="185"/>
                  </a:moveTo>
                  <a:cubicBezTo>
                    <a:pt x="90" y="176"/>
                    <a:pt x="90" y="176"/>
                    <a:pt x="90" y="176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101" y="176"/>
                    <a:pt x="110" y="175"/>
                    <a:pt x="118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23" y="180"/>
                    <a:pt x="123" y="180"/>
                    <a:pt x="123" y="180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2" y="184"/>
                    <a:pt x="102" y="185"/>
                    <a:pt x="92" y="185"/>
                  </a:cubicBezTo>
                  <a:lnTo>
                    <a:pt x="90" y="185"/>
                  </a:lnTo>
                  <a:close/>
                  <a:moveTo>
                    <a:pt x="64" y="181"/>
                  </a:moveTo>
                  <a:cubicBezTo>
                    <a:pt x="54" y="178"/>
                    <a:pt x="46" y="173"/>
                    <a:pt x="38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50" y="166"/>
                    <a:pt x="58" y="170"/>
                    <a:pt x="66" y="172"/>
                  </a:cubicBezTo>
                  <a:cubicBezTo>
                    <a:pt x="68" y="173"/>
                    <a:pt x="68" y="173"/>
                    <a:pt x="68" y="173"/>
                  </a:cubicBezTo>
                  <a:cubicBezTo>
                    <a:pt x="66" y="181"/>
                    <a:pt x="66" y="181"/>
                    <a:pt x="66" y="181"/>
                  </a:cubicBezTo>
                  <a:lnTo>
                    <a:pt x="64" y="181"/>
                  </a:lnTo>
                  <a:close/>
                  <a:moveTo>
                    <a:pt x="140" y="162"/>
                  </a:moveTo>
                  <a:cubicBezTo>
                    <a:pt x="141" y="160"/>
                    <a:pt x="141" y="160"/>
                    <a:pt x="141" y="160"/>
                  </a:cubicBezTo>
                  <a:cubicBezTo>
                    <a:pt x="148" y="155"/>
                    <a:pt x="155" y="149"/>
                    <a:pt x="160" y="14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8" y="145"/>
                    <a:pt x="168" y="145"/>
                    <a:pt x="168" y="145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61" y="155"/>
                    <a:pt x="154" y="162"/>
                    <a:pt x="146" y="167"/>
                  </a:cubicBezTo>
                  <a:cubicBezTo>
                    <a:pt x="145" y="169"/>
                    <a:pt x="145" y="169"/>
                    <a:pt x="145" y="169"/>
                  </a:cubicBezTo>
                  <a:lnTo>
                    <a:pt x="140" y="162"/>
                  </a:lnTo>
                  <a:close/>
                  <a:moveTo>
                    <a:pt x="17" y="147"/>
                  </a:moveTo>
                  <a:cubicBezTo>
                    <a:pt x="12" y="139"/>
                    <a:pt x="7" y="131"/>
                    <a:pt x="4" y="121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5" y="127"/>
                    <a:pt x="19" y="135"/>
                    <a:pt x="24" y="142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19" y="149"/>
                    <a:pt x="19" y="149"/>
                    <a:pt x="19" y="149"/>
                  </a:cubicBezTo>
                  <a:lnTo>
                    <a:pt x="17" y="147"/>
                  </a:lnTo>
                  <a:close/>
                  <a:moveTo>
                    <a:pt x="171" y="120"/>
                  </a:moveTo>
                  <a:cubicBezTo>
                    <a:pt x="172" y="118"/>
                    <a:pt x="172" y="118"/>
                    <a:pt x="172" y="118"/>
                  </a:cubicBezTo>
                  <a:cubicBezTo>
                    <a:pt x="174" y="110"/>
                    <a:pt x="176" y="101"/>
                    <a:pt x="176" y="92"/>
                  </a:cubicBezTo>
                  <a:cubicBezTo>
                    <a:pt x="176" y="90"/>
                    <a:pt x="176" y="90"/>
                    <a:pt x="176" y="9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2"/>
                    <a:pt x="185" y="92"/>
                    <a:pt x="185" y="92"/>
                  </a:cubicBezTo>
                  <a:cubicBezTo>
                    <a:pt x="185" y="102"/>
                    <a:pt x="183" y="112"/>
                    <a:pt x="180" y="121"/>
                  </a:cubicBezTo>
                  <a:cubicBezTo>
                    <a:pt x="179" y="123"/>
                    <a:pt x="179" y="123"/>
                    <a:pt x="179" y="123"/>
                  </a:cubicBezTo>
                  <a:lnTo>
                    <a:pt x="171" y="120"/>
                  </a:lnTo>
                  <a:close/>
                  <a:moveTo>
                    <a:pt x="0" y="95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83"/>
                    <a:pt x="1" y="73"/>
                    <a:pt x="4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0" y="75"/>
                    <a:pt x="8" y="83"/>
                    <a:pt x="8" y="92"/>
                  </a:cubicBezTo>
                  <a:cubicBezTo>
                    <a:pt x="8" y="95"/>
                    <a:pt x="8" y="95"/>
                    <a:pt x="8" y="95"/>
                  </a:cubicBezTo>
                  <a:lnTo>
                    <a:pt x="0" y="95"/>
                  </a:lnTo>
                  <a:close/>
                  <a:moveTo>
                    <a:pt x="172" y="66"/>
                  </a:moveTo>
                  <a:cubicBezTo>
                    <a:pt x="169" y="58"/>
                    <a:pt x="165" y="50"/>
                    <a:pt x="160" y="43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73" y="46"/>
                    <a:pt x="177" y="54"/>
                    <a:pt x="180" y="64"/>
                  </a:cubicBezTo>
                  <a:cubicBezTo>
                    <a:pt x="181" y="66"/>
                    <a:pt x="181" y="66"/>
                    <a:pt x="181" y="66"/>
                  </a:cubicBezTo>
                  <a:cubicBezTo>
                    <a:pt x="172" y="68"/>
                    <a:pt x="172" y="68"/>
                    <a:pt x="172" y="68"/>
                  </a:cubicBezTo>
                  <a:lnTo>
                    <a:pt x="172" y="66"/>
                  </a:lnTo>
                  <a:close/>
                  <a:moveTo>
                    <a:pt x="16" y="40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23" y="30"/>
                    <a:pt x="30" y="23"/>
                    <a:pt x="37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6" y="30"/>
                    <a:pt x="29" y="36"/>
                    <a:pt x="24" y="43"/>
                  </a:cubicBezTo>
                  <a:cubicBezTo>
                    <a:pt x="23" y="45"/>
                    <a:pt x="23" y="45"/>
                    <a:pt x="23" y="45"/>
                  </a:cubicBezTo>
                  <a:lnTo>
                    <a:pt x="16" y="40"/>
                  </a:lnTo>
                  <a:close/>
                  <a:moveTo>
                    <a:pt x="141" y="25"/>
                  </a:moveTo>
                  <a:cubicBezTo>
                    <a:pt x="134" y="19"/>
                    <a:pt x="126" y="15"/>
                    <a:pt x="118" y="1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30" y="7"/>
                    <a:pt x="138" y="12"/>
                    <a:pt x="146" y="17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3" y="26"/>
                    <a:pt x="143" y="26"/>
                    <a:pt x="143" y="26"/>
                  </a:cubicBezTo>
                  <a:lnTo>
                    <a:pt x="141" y="25"/>
                  </a:lnTo>
                  <a:close/>
                  <a:moveTo>
                    <a:pt x="61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72" y="1"/>
                    <a:pt x="82" y="0"/>
                    <a:pt x="9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83" y="9"/>
                    <a:pt x="74" y="10"/>
                    <a:pt x="66" y="13"/>
                  </a:cubicBezTo>
                  <a:cubicBezTo>
                    <a:pt x="64" y="14"/>
                    <a:pt x="64" y="14"/>
                    <a:pt x="64" y="14"/>
                  </a:cubicBezTo>
                  <a:lnTo>
                    <a:pt x="61" y="5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03" name="Freeform 284">
              <a:extLst>
                <a:ext uri="{FF2B5EF4-FFF2-40B4-BE49-F238E27FC236}">
                  <a16:creationId xmlns:a16="http://schemas.microsoft.com/office/drawing/2014/main" xmlns="" id="{1CF4333D-80B4-4BD1-B6A0-BF552D386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3515" y="2563592"/>
              <a:ext cx="178387" cy="179959"/>
            </a:xfrm>
            <a:custGeom>
              <a:avLst/>
              <a:gdLst>
                <a:gd name="T0" fmla="*/ 56 w 116"/>
                <a:gd name="T1" fmla="*/ 110 h 117"/>
                <a:gd name="T2" fmla="*/ 74 w 116"/>
                <a:gd name="T3" fmla="*/ 108 h 117"/>
                <a:gd name="T4" fmla="*/ 78 w 116"/>
                <a:gd name="T5" fmla="*/ 113 h 117"/>
                <a:gd name="T6" fmla="*/ 58 w 116"/>
                <a:gd name="T7" fmla="*/ 117 h 117"/>
                <a:gd name="T8" fmla="*/ 40 w 116"/>
                <a:gd name="T9" fmla="*/ 114 h 117"/>
                <a:gd name="T10" fmla="*/ 22 w 116"/>
                <a:gd name="T11" fmla="*/ 105 h 117"/>
                <a:gd name="T12" fmla="*/ 28 w 116"/>
                <a:gd name="T13" fmla="*/ 100 h 117"/>
                <a:gd name="T14" fmla="*/ 44 w 116"/>
                <a:gd name="T15" fmla="*/ 108 h 117"/>
                <a:gd name="T16" fmla="*/ 40 w 116"/>
                <a:gd name="T17" fmla="*/ 114 h 117"/>
                <a:gd name="T18" fmla="*/ 89 w 116"/>
                <a:gd name="T19" fmla="*/ 100 h 117"/>
                <a:gd name="T20" fmla="*/ 101 w 116"/>
                <a:gd name="T21" fmla="*/ 87 h 117"/>
                <a:gd name="T22" fmla="*/ 105 w 116"/>
                <a:gd name="T23" fmla="*/ 93 h 117"/>
                <a:gd name="T24" fmla="*/ 91 w 116"/>
                <a:gd name="T25" fmla="*/ 107 h 117"/>
                <a:gd name="T26" fmla="*/ 11 w 116"/>
                <a:gd name="T27" fmla="*/ 93 h 117"/>
                <a:gd name="T28" fmla="*/ 2 w 116"/>
                <a:gd name="T29" fmla="*/ 75 h 117"/>
                <a:gd name="T30" fmla="*/ 9 w 116"/>
                <a:gd name="T31" fmla="*/ 75 h 117"/>
                <a:gd name="T32" fmla="*/ 17 w 116"/>
                <a:gd name="T33" fmla="*/ 91 h 117"/>
                <a:gd name="T34" fmla="*/ 11 w 116"/>
                <a:gd name="T35" fmla="*/ 93 h 117"/>
                <a:gd name="T36" fmla="*/ 107 w 116"/>
                <a:gd name="T37" fmla="*/ 74 h 117"/>
                <a:gd name="T38" fmla="*/ 110 w 116"/>
                <a:gd name="T39" fmla="*/ 56 h 117"/>
                <a:gd name="T40" fmla="*/ 116 w 116"/>
                <a:gd name="T41" fmla="*/ 58 h 117"/>
                <a:gd name="T42" fmla="*/ 113 w 116"/>
                <a:gd name="T43" fmla="*/ 79 h 117"/>
                <a:gd name="T44" fmla="*/ 0 w 116"/>
                <a:gd name="T45" fmla="*/ 59 h 117"/>
                <a:gd name="T46" fmla="*/ 2 w 116"/>
                <a:gd name="T47" fmla="*/ 41 h 117"/>
                <a:gd name="T48" fmla="*/ 9 w 116"/>
                <a:gd name="T49" fmla="*/ 40 h 117"/>
                <a:gd name="T50" fmla="*/ 6 w 116"/>
                <a:gd name="T51" fmla="*/ 58 h 117"/>
                <a:gd name="T52" fmla="*/ 3 w 116"/>
                <a:gd name="T53" fmla="*/ 61 h 117"/>
                <a:gd name="T54" fmla="*/ 0 w 116"/>
                <a:gd name="T55" fmla="*/ 59 h 117"/>
                <a:gd name="T56" fmla="*/ 100 w 116"/>
                <a:gd name="T57" fmla="*/ 28 h 117"/>
                <a:gd name="T58" fmla="*/ 104 w 116"/>
                <a:gd name="T59" fmla="*/ 22 h 117"/>
                <a:gd name="T60" fmla="*/ 114 w 116"/>
                <a:gd name="T61" fmla="*/ 40 h 117"/>
                <a:gd name="T62" fmla="*/ 108 w 116"/>
                <a:gd name="T63" fmla="*/ 44 h 117"/>
                <a:gd name="T64" fmla="*/ 9 w 116"/>
                <a:gd name="T65" fmla="*/ 26 h 117"/>
                <a:gd name="T66" fmla="*/ 24 w 116"/>
                <a:gd name="T67" fmla="*/ 11 h 117"/>
                <a:gd name="T68" fmla="*/ 29 w 116"/>
                <a:gd name="T69" fmla="*/ 15 h 117"/>
                <a:gd name="T70" fmla="*/ 16 w 116"/>
                <a:gd name="T71" fmla="*/ 28 h 117"/>
                <a:gd name="T72" fmla="*/ 9 w 116"/>
                <a:gd name="T73" fmla="*/ 26 h 117"/>
                <a:gd name="T74" fmla="*/ 74 w 116"/>
                <a:gd name="T75" fmla="*/ 9 h 117"/>
                <a:gd name="T76" fmla="*/ 74 w 116"/>
                <a:gd name="T77" fmla="*/ 2 h 117"/>
                <a:gd name="T78" fmla="*/ 92 w 116"/>
                <a:gd name="T79" fmla="*/ 11 h 117"/>
                <a:gd name="T80" fmla="*/ 90 w 116"/>
                <a:gd name="T81" fmla="*/ 18 h 117"/>
                <a:gd name="T82" fmla="*/ 38 w 116"/>
                <a:gd name="T83" fmla="*/ 4 h 117"/>
                <a:gd name="T84" fmla="*/ 58 w 116"/>
                <a:gd name="T85" fmla="*/ 0 h 117"/>
                <a:gd name="T86" fmla="*/ 60 w 116"/>
                <a:gd name="T87" fmla="*/ 7 h 117"/>
                <a:gd name="T88" fmla="*/ 42 w 116"/>
                <a:gd name="T89" fmla="*/ 9 h 117"/>
                <a:gd name="T90" fmla="*/ 38 w 116"/>
                <a:gd name="T91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6" h="117">
                  <a:moveTo>
                    <a:pt x="56" y="117"/>
                  </a:moveTo>
                  <a:cubicBezTo>
                    <a:pt x="56" y="110"/>
                    <a:pt x="56" y="110"/>
                    <a:pt x="56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64" y="110"/>
                    <a:pt x="69" y="109"/>
                    <a:pt x="74" y="108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0" y="116"/>
                    <a:pt x="64" y="117"/>
                    <a:pt x="58" y="117"/>
                  </a:cubicBezTo>
                  <a:lnTo>
                    <a:pt x="56" y="117"/>
                  </a:lnTo>
                  <a:close/>
                  <a:moveTo>
                    <a:pt x="40" y="114"/>
                  </a:moveTo>
                  <a:cubicBezTo>
                    <a:pt x="34" y="112"/>
                    <a:pt x="29" y="109"/>
                    <a:pt x="24" y="106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8" y="100"/>
                    <a:pt x="28" y="100"/>
                    <a:pt x="28" y="100"/>
                  </a:cubicBezTo>
                  <a:cubicBezTo>
                    <a:pt x="32" y="104"/>
                    <a:pt x="37" y="106"/>
                    <a:pt x="42" y="10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2" y="115"/>
                    <a:pt x="42" y="115"/>
                    <a:pt x="42" y="115"/>
                  </a:cubicBezTo>
                  <a:lnTo>
                    <a:pt x="40" y="114"/>
                  </a:lnTo>
                  <a:close/>
                  <a:moveTo>
                    <a:pt x="87" y="102"/>
                  </a:moveTo>
                  <a:cubicBezTo>
                    <a:pt x="89" y="100"/>
                    <a:pt x="89" y="100"/>
                    <a:pt x="89" y="100"/>
                  </a:cubicBezTo>
                  <a:cubicBezTo>
                    <a:pt x="93" y="97"/>
                    <a:pt x="97" y="93"/>
                    <a:pt x="100" y="89"/>
                  </a:cubicBezTo>
                  <a:cubicBezTo>
                    <a:pt x="101" y="87"/>
                    <a:pt x="101" y="87"/>
                    <a:pt x="101" y="87"/>
                  </a:cubicBezTo>
                  <a:cubicBezTo>
                    <a:pt x="107" y="91"/>
                    <a:pt x="107" y="91"/>
                    <a:pt x="107" y="91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2" y="98"/>
                    <a:pt x="97" y="102"/>
                    <a:pt x="92" y="106"/>
                  </a:cubicBezTo>
                  <a:cubicBezTo>
                    <a:pt x="91" y="107"/>
                    <a:pt x="91" y="107"/>
                    <a:pt x="91" y="107"/>
                  </a:cubicBezTo>
                  <a:lnTo>
                    <a:pt x="87" y="102"/>
                  </a:lnTo>
                  <a:close/>
                  <a:moveTo>
                    <a:pt x="11" y="93"/>
                  </a:moveTo>
                  <a:cubicBezTo>
                    <a:pt x="7" y="88"/>
                    <a:pt x="4" y="82"/>
                    <a:pt x="3" y="77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80"/>
                    <a:pt x="13" y="85"/>
                    <a:pt x="16" y="89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12" y="95"/>
                    <a:pt x="12" y="95"/>
                    <a:pt x="12" y="95"/>
                  </a:cubicBezTo>
                  <a:lnTo>
                    <a:pt x="11" y="93"/>
                  </a:lnTo>
                  <a:close/>
                  <a:moveTo>
                    <a:pt x="107" y="77"/>
                  </a:moveTo>
                  <a:cubicBezTo>
                    <a:pt x="107" y="74"/>
                    <a:pt x="107" y="74"/>
                    <a:pt x="107" y="74"/>
                  </a:cubicBezTo>
                  <a:cubicBezTo>
                    <a:pt x="109" y="69"/>
                    <a:pt x="110" y="64"/>
                    <a:pt x="110" y="59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5"/>
                    <a:pt x="116" y="71"/>
                    <a:pt x="114" y="77"/>
                  </a:cubicBezTo>
                  <a:cubicBezTo>
                    <a:pt x="113" y="79"/>
                    <a:pt x="113" y="79"/>
                    <a:pt x="113" y="79"/>
                  </a:cubicBezTo>
                  <a:lnTo>
                    <a:pt x="107" y="77"/>
                  </a:lnTo>
                  <a:close/>
                  <a:moveTo>
                    <a:pt x="0" y="5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52"/>
                    <a:pt x="1" y="46"/>
                    <a:pt x="2" y="4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7" y="48"/>
                    <a:pt x="6" y="53"/>
                    <a:pt x="6" y="58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0" y="62"/>
                    <a:pt x="0" y="62"/>
                    <a:pt x="0" y="62"/>
                  </a:cubicBezTo>
                  <a:lnTo>
                    <a:pt x="0" y="59"/>
                  </a:lnTo>
                  <a:close/>
                  <a:moveTo>
                    <a:pt x="107" y="42"/>
                  </a:moveTo>
                  <a:cubicBezTo>
                    <a:pt x="106" y="37"/>
                    <a:pt x="103" y="32"/>
                    <a:pt x="100" y="28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9" y="29"/>
                    <a:pt x="112" y="34"/>
                    <a:pt x="114" y="40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7" y="42"/>
                  </a:lnTo>
                  <a:close/>
                  <a:moveTo>
                    <a:pt x="9" y="26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14" y="19"/>
                    <a:pt x="19" y="15"/>
                    <a:pt x="24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3" y="20"/>
                    <a:pt x="19" y="24"/>
                    <a:pt x="16" y="28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9" y="26"/>
                  </a:lnTo>
                  <a:close/>
                  <a:moveTo>
                    <a:pt x="88" y="16"/>
                  </a:moveTo>
                  <a:cubicBezTo>
                    <a:pt x="84" y="13"/>
                    <a:pt x="79" y="11"/>
                    <a:pt x="74" y="9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82" y="5"/>
                    <a:pt x="87" y="8"/>
                    <a:pt x="92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8"/>
                    <a:pt x="90" y="18"/>
                    <a:pt x="90" y="18"/>
                  </a:cubicBezTo>
                  <a:lnTo>
                    <a:pt x="88" y="16"/>
                  </a:lnTo>
                  <a:close/>
                  <a:moveTo>
                    <a:pt x="38" y="4"/>
                  </a:moveTo>
                  <a:cubicBezTo>
                    <a:pt x="40" y="3"/>
                    <a:pt x="40" y="3"/>
                    <a:pt x="40" y="3"/>
                  </a:cubicBezTo>
                  <a:cubicBezTo>
                    <a:pt x="46" y="1"/>
                    <a:pt x="52" y="0"/>
                    <a:pt x="5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2" y="7"/>
                    <a:pt x="47" y="8"/>
                    <a:pt x="42" y="9"/>
                  </a:cubicBezTo>
                  <a:cubicBezTo>
                    <a:pt x="40" y="10"/>
                    <a:pt x="40" y="10"/>
                    <a:pt x="40" y="10"/>
                  </a:cubicBezTo>
                  <a:lnTo>
                    <a:pt x="38" y="4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04" name="Freeform 285">
              <a:extLst>
                <a:ext uri="{FF2B5EF4-FFF2-40B4-BE49-F238E27FC236}">
                  <a16:creationId xmlns:a16="http://schemas.microsoft.com/office/drawing/2014/main" xmlns="" id="{08E77EA5-8422-4910-9E15-B4697DBEA9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99016" y="2478795"/>
              <a:ext cx="349262" cy="350495"/>
            </a:xfrm>
            <a:custGeom>
              <a:avLst/>
              <a:gdLst>
                <a:gd name="T0" fmla="*/ 111 w 227"/>
                <a:gd name="T1" fmla="*/ 220 h 227"/>
                <a:gd name="T2" fmla="*/ 146 w 227"/>
                <a:gd name="T3" fmla="*/ 215 h 227"/>
                <a:gd name="T4" fmla="*/ 150 w 227"/>
                <a:gd name="T5" fmla="*/ 221 h 227"/>
                <a:gd name="T6" fmla="*/ 113 w 227"/>
                <a:gd name="T7" fmla="*/ 227 h 227"/>
                <a:gd name="T8" fmla="*/ 78 w 227"/>
                <a:gd name="T9" fmla="*/ 221 h 227"/>
                <a:gd name="T10" fmla="*/ 45 w 227"/>
                <a:gd name="T11" fmla="*/ 204 h 227"/>
                <a:gd name="T12" fmla="*/ 50 w 227"/>
                <a:gd name="T13" fmla="*/ 200 h 227"/>
                <a:gd name="T14" fmla="*/ 82 w 227"/>
                <a:gd name="T15" fmla="*/ 216 h 227"/>
                <a:gd name="T16" fmla="*/ 78 w 227"/>
                <a:gd name="T17" fmla="*/ 221 h 227"/>
                <a:gd name="T18" fmla="*/ 176 w 227"/>
                <a:gd name="T19" fmla="*/ 200 h 227"/>
                <a:gd name="T20" fmla="*/ 201 w 227"/>
                <a:gd name="T21" fmla="*/ 175 h 227"/>
                <a:gd name="T22" fmla="*/ 205 w 227"/>
                <a:gd name="T23" fmla="*/ 180 h 227"/>
                <a:gd name="T24" fmla="*/ 178 w 227"/>
                <a:gd name="T25" fmla="*/ 207 h 227"/>
                <a:gd name="T26" fmla="*/ 21 w 227"/>
                <a:gd name="T27" fmla="*/ 180 h 227"/>
                <a:gd name="T28" fmla="*/ 4 w 227"/>
                <a:gd name="T29" fmla="*/ 147 h 227"/>
                <a:gd name="T30" fmla="*/ 11 w 227"/>
                <a:gd name="T31" fmla="*/ 147 h 227"/>
                <a:gd name="T32" fmla="*/ 28 w 227"/>
                <a:gd name="T33" fmla="*/ 178 h 227"/>
                <a:gd name="T34" fmla="*/ 21 w 227"/>
                <a:gd name="T35" fmla="*/ 180 h 227"/>
                <a:gd name="T36" fmla="*/ 215 w 227"/>
                <a:gd name="T37" fmla="*/ 147 h 227"/>
                <a:gd name="T38" fmla="*/ 220 w 227"/>
                <a:gd name="T39" fmla="*/ 111 h 227"/>
                <a:gd name="T40" fmla="*/ 227 w 227"/>
                <a:gd name="T41" fmla="*/ 113 h 227"/>
                <a:gd name="T42" fmla="*/ 220 w 227"/>
                <a:gd name="T43" fmla="*/ 151 h 227"/>
                <a:gd name="T44" fmla="*/ 0 w 227"/>
                <a:gd name="T45" fmla="*/ 113 h 227"/>
                <a:gd name="T46" fmla="*/ 6 w 227"/>
                <a:gd name="T47" fmla="*/ 77 h 227"/>
                <a:gd name="T48" fmla="*/ 11 w 227"/>
                <a:gd name="T49" fmla="*/ 81 h 227"/>
                <a:gd name="T50" fmla="*/ 6 w 227"/>
                <a:gd name="T51" fmla="*/ 115 h 227"/>
                <a:gd name="T52" fmla="*/ 0 w 227"/>
                <a:gd name="T53" fmla="*/ 113 h 227"/>
                <a:gd name="T54" fmla="*/ 199 w 227"/>
                <a:gd name="T55" fmla="*/ 50 h 227"/>
                <a:gd name="T56" fmla="*/ 203 w 227"/>
                <a:gd name="T57" fmla="*/ 45 h 227"/>
                <a:gd name="T58" fmla="*/ 221 w 227"/>
                <a:gd name="T59" fmla="*/ 78 h 227"/>
                <a:gd name="T60" fmla="*/ 215 w 227"/>
                <a:gd name="T61" fmla="*/ 82 h 227"/>
                <a:gd name="T62" fmla="*/ 20 w 227"/>
                <a:gd name="T63" fmla="*/ 49 h 227"/>
                <a:gd name="T64" fmla="*/ 46 w 227"/>
                <a:gd name="T65" fmla="*/ 22 h 227"/>
                <a:gd name="T66" fmla="*/ 52 w 227"/>
                <a:gd name="T67" fmla="*/ 26 h 227"/>
                <a:gd name="T68" fmla="*/ 26 w 227"/>
                <a:gd name="T69" fmla="*/ 51 h 227"/>
                <a:gd name="T70" fmla="*/ 20 w 227"/>
                <a:gd name="T71" fmla="*/ 49 h 227"/>
                <a:gd name="T72" fmla="*/ 146 w 227"/>
                <a:gd name="T73" fmla="*/ 12 h 227"/>
                <a:gd name="T74" fmla="*/ 146 w 227"/>
                <a:gd name="T75" fmla="*/ 5 h 227"/>
                <a:gd name="T76" fmla="*/ 180 w 227"/>
                <a:gd name="T77" fmla="*/ 21 h 227"/>
                <a:gd name="T78" fmla="*/ 177 w 227"/>
                <a:gd name="T79" fmla="*/ 28 h 227"/>
                <a:gd name="T80" fmla="*/ 76 w 227"/>
                <a:gd name="T81" fmla="*/ 6 h 227"/>
                <a:gd name="T82" fmla="*/ 113 w 227"/>
                <a:gd name="T83" fmla="*/ 0 h 227"/>
                <a:gd name="T84" fmla="*/ 115 w 227"/>
                <a:gd name="T85" fmla="*/ 7 h 227"/>
                <a:gd name="T86" fmla="*/ 80 w 227"/>
                <a:gd name="T87" fmla="*/ 12 h 227"/>
                <a:gd name="T88" fmla="*/ 76 w 227"/>
                <a:gd name="T89" fmla="*/ 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7" h="227">
                  <a:moveTo>
                    <a:pt x="111" y="227"/>
                  </a:moveTo>
                  <a:cubicBezTo>
                    <a:pt x="111" y="220"/>
                    <a:pt x="111" y="220"/>
                    <a:pt x="111" y="220"/>
                  </a:cubicBezTo>
                  <a:cubicBezTo>
                    <a:pt x="113" y="220"/>
                    <a:pt x="113" y="220"/>
                    <a:pt x="113" y="220"/>
                  </a:cubicBezTo>
                  <a:cubicBezTo>
                    <a:pt x="124" y="220"/>
                    <a:pt x="135" y="219"/>
                    <a:pt x="146" y="215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48" y="221"/>
                    <a:pt x="148" y="221"/>
                    <a:pt x="148" y="221"/>
                  </a:cubicBezTo>
                  <a:cubicBezTo>
                    <a:pt x="137" y="225"/>
                    <a:pt x="125" y="227"/>
                    <a:pt x="113" y="227"/>
                  </a:cubicBezTo>
                  <a:lnTo>
                    <a:pt x="111" y="227"/>
                  </a:lnTo>
                  <a:close/>
                  <a:moveTo>
                    <a:pt x="78" y="221"/>
                  </a:moveTo>
                  <a:cubicBezTo>
                    <a:pt x="67" y="218"/>
                    <a:pt x="56" y="212"/>
                    <a:pt x="46" y="205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59" y="207"/>
                    <a:pt x="69" y="212"/>
                    <a:pt x="80" y="215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0" y="222"/>
                    <a:pt x="80" y="222"/>
                    <a:pt x="80" y="222"/>
                  </a:cubicBezTo>
                  <a:lnTo>
                    <a:pt x="78" y="221"/>
                  </a:lnTo>
                  <a:close/>
                  <a:moveTo>
                    <a:pt x="174" y="201"/>
                  </a:moveTo>
                  <a:cubicBezTo>
                    <a:pt x="176" y="200"/>
                    <a:pt x="176" y="200"/>
                    <a:pt x="176" y="200"/>
                  </a:cubicBezTo>
                  <a:cubicBezTo>
                    <a:pt x="185" y="193"/>
                    <a:pt x="193" y="185"/>
                    <a:pt x="200" y="176"/>
                  </a:cubicBezTo>
                  <a:cubicBezTo>
                    <a:pt x="201" y="175"/>
                    <a:pt x="201" y="175"/>
                    <a:pt x="201" y="175"/>
                  </a:cubicBezTo>
                  <a:cubicBezTo>
                    <a:pt x="206" y="178"/>
                    <a:pt x="206" y="178"/>
                    <a:pt x="206" y="178"/>
                  </a:cubicBezTo>
                  <a:cubicBezTo>
                    <a:pt x="205" y="180"/>
                    <a:pt x="205" y="180"/>
                    <a:pt x="205" y="180"/>
                  </a:cubicBezTo>
                  <a:cubicBezTo>
                    <a:pt x="198" y="190"/>
                    <a:pt x="189" y="198"/>
                    <a:pt x="180" y="205"/>
                  </a:cubicBezTo>
                  <a:cubicBezTo>
                    <a:pt x="178" y="207"/>
                    <a:pt x="178" y="207"/>
                    <a:pt x="178" y="207"/>
                  </a:cubicBezTo>
                  <a:lnTo>
                    <a:pt x="174" y="201"/>
                  </a:lnTo>
                  <a:close/>
                  <a:moveTo>
                    <a:pt x="21" y="180"/>
                  </a:moveTo>
                  <a:cubicBezTo>
                    <a:pt x="14" y="171"/>
                    <a:pt x="9" y="160"/>
                    <a:pt x="5" y="149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5" y="157"/>
                    <a:pt x="20" y="167"/>
                    <a:pt x="27" y="17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3" y="182"/>
                    <a:pt x="23" y="182"/>
                    <a:pt x="23" y="182"/>
                  </a:cubicBezTo>
                  <a:lnTo>
                    <a:pt x="21" y="180"/>
                  </a:lnTo>
                  <a:close/>
                  <a:moveTo>
                    <a:pt x="214" y="149"/>
                  </a:moveTo>
                  <a:cubicBezTo>
                    <a:pt x="215" y="147"/>
                    <a:pt x="215" y="147"/>
                    <a:pt x="215" y="147"/>
                  </a:cubicBezTo>
                  <a:cubicBezTo>
                    <a:pt x="218" y="136"/>
                    <a:pt x="220" y="125"/>
                    <a:pt x="220" y="113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7" y="125"/>
                    <a:pt x="225" y="137"/>
                    <a:pt x="221" y="149"/>
                  </a:cubicBezTo>
                  <a:cubicBezTo>
                    <a:pt x="220" y="151"/>
                    <a:pt x="220" y="151"/>
                    <a:pt x="220" y="151"/>
                  </a:cubicBezTo>
                  <a:lnTo>
                    <a:pt x="214" y="149"/>
                  </a:lnTo>
                  <a:close/>
                  <a:moveTo>
                    <a:pt x="0" y="113"/>
                  </a:moveTo>
                  <a:cubicBezTo>
                    <a:pt x="0" y="102"/>
                    <a:pt x="1" y="90"/>
                    <a:pt x="5" y="79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8" y="91"/>
                    <a:pt x="6" y="102"/>
                    <a:pt x="6" y="113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0" y="116"/>
                    <a:pt x="0" y="116"/>
                    <a:pt x="0" y="116"/>
                  </a:cubicBezTo>
                  <a:lnTo>
                    <a:pt x="0" y="113"/>
                  </a:lnTo>
                  <a:close/>
                  <a:moveTo>
                    <a:pt x="215" y="80"/>
                  </a:moveTo>
                  <a:cubicBezTo>
                    <a:pt x="211" y="70"/>
                    <a:pt x="206" y="59"/>
                    <a:pt x="199" y="50"/>
                  </a:cubicBezTo>
                  <a:cubicBezTo>
                    <a:pt x="198" y="49"/>
                    <a:pt x="198" y="49"/>
                    <a:pt x="198" y="49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12" y="56"/>
                    <a:pt x="217" y="67"/>
                    <a:pt x="221" y="78"/>
                  </a:cubicBezTo>
                  <a:cubicBezTo>
                    <a:pt x="222" y="80"/>
                    <a:pt x="222" y="80"/>
                    <a:pt x="222" y="80"/>
                  </a:cubicBezTo>
                  <a:cubicBezTo>
                    <a:pt x="215" y="82"/>
                    <a:pt x="215" y="82"/>
                    <a:pt x="215" y="82"/>
                  </a:cubicBezTo>
                  <a:lnTo>
                    <a:pt x="215" y="80"/>
                  </a:lnTo>
                  <a:close/>
                  <a:moveTo>
                    <a:pt x="20" y="49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8" y="37"/>
                    <a:pt x="36" y="29"/>
                    <a:pt x="46" y="2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41" y="34"/>
                    <a:pt x="33" y="42"/>
                    <a:pt x="26" y="51"/>
                  </a:cubicBezTo>
                  <a:cubicBezTo>
                    <a:pt x="25" y="53"/>
                    <a:pt x="25" y="53"/>
                    <a:pt x="25" y="53"/>
                  </a:cubicBezTo>
                  <a:lnTo>
                    <a:pt x="20" y="49"/>
                  </a:lnTo>
                  <a:close/>
                  <a:moveTo>
                    <a:pt x="176" y="27"/>
                  </a:moveTo>
                  <a:cubicBezTo>
                    <a:pt x="166" y="20"/>
                    <a:pt x="156" y="15"/>
                    <a:pt x="146" y="12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59" y="9"/>
                    <a:pt x="170" y="14"/>
                    <a:pt x="180" y="21"/>
                  </a:cubicBezTo>
                  <a:cubicBezTo>
                    <a:pt x="181" y="23"/>
                    <a:pt x="181" y="23"/>
                    <a:pt x="181" y="23"/>
                  </a:cubicBezTo>
                  <a:cubicBezTo>
                    <a:pt x="177" y="28"/>
                    <a:pt x="177" y="28"/>
                    <a:pt x="177" y="28"/>
                  </a:cubicBezTo>
                  <a:lnTo>
                    <a:pt x="176" y="27"/>
                  </a:lnTo>
                  <a:close/>
                  <a:moveTo>
                    <a:pt x="76" y="6"/>
                  </a:moveTo>
                  <a:cubicBezTo>
                    <a:pt x="78" y="6"/>
                    <a:pt x="78" y="6"/>
                    <a:pt x="78" y="6"/>
                  </a:cubicBezTo>
                  <a:cubicBezTo>
                    <a:pt x="89" y="2"/>
                    <a:pt x="101" y="0"/>
                    <a:pt x="113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02" y="7"/>
                    <a:pt x="90" y="8"/>
                    <a:pt x="80" y="12"/>
                  </a:cubicBezTo>
                  <a:cubicBezTo>
                    <a:pt x="78" y="13"/>
                    <a:pt x="78" y="13"/>
                    <a:pt x="78" y="13"/>
                  </a:cubicBezTo>
                  <a:lnTo>
                    <a:pt x="76" y="6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05" name="Freeform 291">
              <a:extLst>
                <a:ext uri="{FF2B5EF4-FFF2-40B4-BE49-F238E27FC236}">
                  <a16:creationId xmlns:a16="http://schemas.microsoft.com/office/drawing/2014/main" xmlns="" id="{4E966687-340F-4B79-860E-A884A51A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6092" y="2620124"/>
              <a:ext cx="67599" cy="74433"/>
            </a:xfrm>
            <a:custGeom>
              <a:avLst/>
              <a:gdLst>
                <a:gd name="T0" fmla="*/ 0 w 44"/>
                <a:gd name="T1" fmla="*/ 32 h 48"/>
                <a:gd name="T2" fmla="*/ 3 w 44"/>
                <a:gd name="T3" fmla="*/ 35 h 48"/>
                <a:gd name="T4" fmla="*/ 25 w 44"/>
                <a:gd name="T5" fmla="*/ 35 h 48"/>
                <a:gd name="T6" fmla="*/ 37 w 44"/>
                <a:gd name="T7" fmla="*/ 48 h 48"/>
                <a:gd name="T8" fmla="*/ 36 w 44"/>
                <a:gd name="T9" fmla="*/ 35 h 48"/>
                <a:gd name="T10" fmla="*/ 41 w 44"/>
                <a:gd name="T11" fmla="*/ 35 h 48"/>
                <a:gd name="T12" fmla="*/ 44 w 44"/>
                <a:gd name="T13" fmla="*/ 32 h 48"/>
                <a:gd name="T14" fmla="*/ 44 w 44"/>
                <a:gd name="T15" fmla="*/ 4 h 48"/>
                <a:gd name="T16" fmla="*/ 41 w 44"/>
                <a:gd name="T17" fmla="*/ 0 h 48"/>
                <a:gd name="T18" fmla="*/ 3 w 44"/>
                <a:gd name="T19" fmla="*/ 0 h 48"/>
                <a:gd name="T20" fmla="*/ 0 w 44"/>
                <a:gd name="T21" fmla="*/ 4 h 48"/>
                <a:gd name="T22" fmla="*/ 0 w 44"/>
                <a:gd name="T23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8">
                  <a:moveTo>
                    <a:pt x="0" y="32"/>
                  </a:moveTo>
                  <a:cubicBezTo>
                    <a:pt x="0" y="33"/>
                    <a:pt x="1" y="35"/>
                    <a:pt x="3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3" y="35"/>
                    <a:pt x="44" y="33"/>
                    <a:pt x="44" y="32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</p:grpSp>
      <p:grpSp>
        <p:nvGrpSpPr>
          <p:cNvPr id="306" name="Group 23">
            <a:extLst>
              <a:ext uri="{FF2B5EF4-FFF2-40B4-BE49-F238E27FC236}">
                <a16:creationId xmlns:a16="http://schemas.microsoft.com/office/drawing/2014/main" xmlns="" id="{27C97F17-3B90-4614-A9D3-991C6D430131}"/>
              </a:ext>
            </a:extLst>
          </p:cNvPr>
          <p:cNvGrpSpPr/>
          <p:nvPr/>
        </p:nvGrpSpPr>
        <p:grpSpPr>
          <a:xfrm>
            <a:off x="8286845" y="1441034"/>
            <a:ext cx="228991" cy="232954"/>
            <a:chOff x="10299016" y="2478795"/>
            <a:chExt cx="349262" cy="350495"/>
          </a:xfrm>
        </p:grpSpPr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xmlns="" id="{1638C6BA-FCAC-49FF-9112-FB57956317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31877" y="2510830"/>
              <a:ext cx="283541" cy="285484"/>
            </a:xfrm>
            <a:custGeom>
              <a:avLst/>
              <a:gdLst>
                <a:gd name="T0" fmla="*/ 90 w 185"/>
                <a:gd name="T1" fmla="*/ 176 h 185"/>
                <a:gd name="T2" fmla="*/ 118 w 185"/>
                <a:gd name="T3" fmla="*/ 172 h 185"/>
                <a:gd name="T4" fmla="*/ 123 w 185"/>
                <a:gd name="T5" fmla="*/ 180 h 185"/>
                <a:gd name="T6" fmla="*/ 92 w 185"/>
                <a:gd name="T7" fmla="*/ 185 h 185"/>
                <a:gd name="T8" fmla="*/ 64 w 185"/>
                <a:gd name="T9" fmla="*/ 181 h 185"/>
                <a:gd name="T10" fmla="*/ 36 w 185"/>
                <a:gd name="T11" fmla="*/ 166 h 185"/>
                <a:gd name="T12" fmla="*/ 43 w 185"/>
                <a:gd name="T13" fmla="*/ 160 h 185"/>
                <a:gd name="T14" fmla="*/ 68 w 185"/>
                <a:gd name="T15" fmla="*/ 173 h 185"/>
                <a:gd name="T16" fmla="*/ 64 w 185"/>
                <a:gd name="T17" fmla="*/ 181 h 185"/>
                <a:gd name="T18" fmla="*/ 141 w 185"/>
                <a:gd name="T19" fmla="*/ 160 h 185"/>
                <a:gd name="T20" fmla="*/ 161 w 185"/>
                <a:gd name="T21" fmla="*/ 140 h 185"/>
                <a:gd name="T22" fmla="*/ 167 w 185"/>
                <a:gd name="T23" fmla="*/ 147 h 185"/>
                <a:gd name="T24" fmla="*/ 145 w 185"/>
                <a:gd name="T25" fmla="*/ 169 h 185"/>
                <a:gd name="T26" fmla="*/ 17 w 185"/>
                <a:gd name="T27" fmla="*/ 147 h 185"/>
                <a:gd name="T28" fmla="*/ 3 w 185"/>
                <a:gd name="T29" fmla="*/ 119 h 185"/>
                <a:gd name="T30" fmla="*/ 12 w 185"/>
                <a:gd name="T31" fmla="*/ 119 h 185"/>
                <a:gd name="T32" fmla="*/ 26 w 185"/>
                <a:gd name="T33" fmla="*/ 144 h 185"/>
                <a:gd name="T34" fmla="*/ 17 w 185"/>
                <a:gd name="T35" fmla="*/ 147 h 185"/>
                <a:gd name="T36" fmla="*/ 172 w 185"/>
                <a:gd name="T37" fmla="*/ 118 h 185"/>
                <a:gd name="T38" fmla="*/ 176 w 185"/>
                <a:gd name="T39" fmla="*/ 90 h 185"/>
                <a:gd name="T40" fmla="*/ 185 w 185"/>
                <a:gd name="T41" fmla="*/ 92 h 185"/>
                <a:gd name="T42" fmla="*/ 179 w 185"/>
                <a:gd name="T43" fmla="*/ 123 h 185"/>
                <a:gd name="T44" fmla="*/ 0 w 185"/>
                <a:gd name="T45" fmla="*/ 95 h 185"/>
                <a:gd name="T46" fmla="*/ 4 w 185"/>
                <a:gd name="T47" fmla="*/ 64 h 185"/>
                <a:gd name="T48" fmla="*/ 13 w 185"/>
                <a:gd name="T49" fmla="*/ 65 h 185"/>
                <a:gd name="T50" fmla="*/ 8 w 185"/>
                <a:gd name="T51" fmla="*/ 92 h 185"/>
                <a:gd name="T52" fmla="*/ 0 w 185"/>
                <a:gd name="T53" fmla="*/ 95 h 185"/>
                <a:gd name="T54" fmla="*/ 160 w 185"/>
                <a:gd name="T55" fmla="*/ 43 h 185"/>
                <a:gd name="T56" fmla="*/ 165 w 185"/>
                <a:gd name="T57" fmla="*/ 36 h 185"/>
                <a:gd name="T58" fmla="*/ 180 w 185"/>
                <a:gd name="T59" fmla="*/ 64 h 185"/>
                <a:gd name="T60" fmla="*/ 172 w 185"/>
                <a:gd name="T61" fmla="*/ 68 h 185"/>
                <a:gd name="T62" fmla="*/ 16 w 185"/>
                <a:gd name="T63" fmla="*/ 40 h 185"/>
                <a:gd name="T64" fmla="*/ 37 w 185"/>
                <a:gd name="T65" fmla="*/ 18 h 185"/>
                <a:gd name="T66" fmla="*/ 44 w 185"/>
                <a:gd name="T67" fmla="*/ 24 h 185"/>
                <a:gd name="T68" fmla="*/ 24 w 185"/>
                <a:gd name="T69" fmla="*/ 43 h 185"/>
                <a:gd name="T70" fmla="*/ 16 w 185"/>
                <a:gd name="T71" fmla="*/ 40 h 185"/>
                <a:gd name="T72" fmla="*/ 118 w 185"/>
                <a:gd name="T73" fmla="*/ 13 h 185"/>
                <a:gd name="T74" fmla="*/ 118 w 185"/>
                <a:gd name="T75" fmla="*/ 4 h 185"/>
                <a:gd name="T76" fmla="*/ 146 w 185"/>
                <a:gd name="T77" fmla="*/ 17 h 185"/>
                <a:gd name="T78" fmla="*/ 143 w 185"/>
                <a:gd name="T79" fmla="*/ 26 h 185"/>
                <a:gd name="T80" fmla="*/ 61 w 185"/>
                <a:gd name="T81" fmla="*/ 5 h 185"/>
                <a:gd name="T82" fmla="*/ 92 w 185"/>
                <a:gd name="T83" fmla="*/ 0 h 185"/>
                <a:gd name="T84" fmla="*/ 94 w 185"/>
                <a:gd name="T85" fmla="*/ 9 h 185"/>
                <a:gd name="T86" fmla="*/ 66 w 185"/>
                <a:gd name="T87" fmla="*/ 13 h 185"/>
                <a:gd name="T88" fmla="*/ 61 w 185"/>
                <a:gd name="T89" fmla="*/ 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5" h="185">
                  <a:moveTo>
                    <a:pt x="90" y="185"/>
                  </a:moveTo>
                  <a:cubicBezTo>
                    <a:pt x="90" y="176"/>
                    <a:pt x="90" y="176"/>
                    <a:pt x="90" y="176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101" y="176"/>
                    <a:pt x="110" y="175"/>
                    <a:pt x="118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23" y="180"/>
                    <a:pt x="123" y="180"/>
                    <a:pt x="123" y="180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2" y="184"/>
                    <a:pt x="102" y="185"/>
                    <a:pt x="92" y="185"/>
                  </a:cubicBezTo>
                  <a:lnTo>
                    <a:pt x="90" y="185"/>
                  </a:lnTo>
                  <a:close/>
                  <a:moveTo>
                    <a:pt x="64" y="181"/>
                  </a:moveTo>
                  <a:cubicBezTo>
                    <a:pt x="54" y="178"/>
                    <a:pt x="46" y="173"/>
                    <a:pt x="38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50" y="166"/>
                    <a:pt x="58" y="170"/>
                    <a:pt x="66" y="172"/>
                  </a:cubicBezTo>
                  <a:cubicBezTo>
                    <a:pt x="68" y="173"/>
                    <a:pt x="68" y="173"/>
                    <a:pt x="68" y="173"/>
                  </a:cubicBezTo>
                  <a:cubicBezTo>
                    <a:pt x="66" y="181"/>
                    <a:pt x="66" y="181"/>
                    <a:pt x="66" y="181"/>
                  </a:cubicBezTo>
                  <a:lnTo>
                    <a:pt x="64" y="181"/>
                  </a:lnTo>
                  <a:close/>
                  <a:moveTo>
                    <a:pt x="140" y="162"/>
                  </a:moveTo>
                  <a:cubicBezTo>
                    <a:pt x="141" y="160"/>
                    <a:pt x="141" y="160"/>
                    <a:pt x="141" y="160"/>
                  </a:cubicBezTo>
                  <a:cubicBezTo>
                    <a:pt x="148" y="155"/>
                    <a:pt x="155" y="149"/>
                    <a:pt x="160" y="14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8" y="145"/>
                    <a:pt x="168" y="145"/>
                    <a:pt x="168" y="145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61" y="155"/>
                    <a:pt x="154" y="162"/>
                    <a:pt x="146" y="167"/>
                  </a:cubicBezTo>
                  <a:cubicBezTo>
                    <a:pt x="145" y="169"/>
                    <a:pt x="145" y="169"/>
                    <a:pt x="145" y="169"/>
                  </a:cubicBezTo>
                  <a:lnTo>
                    <a:pt x="140" y="162"/>
                  </a:lnTo>
                  <a:close/>
                  <a:moveTo>
                    <a:pt x="17" y="147"/>
                  </a:moveTo>
                  <a:cubicBezTo>
                    <a:pt x="12" y="139"/>
                    <a:pt x="7" y="131"/>
                    <a:pt x="4" y="121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5" y="127"/>
                    <a:pt x="19" y="135"/>
                    <a:pt x="24" y="142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19" y="149"/>
                    <a:pt x="19" y="149"/>
                    <a:pt x="19" y="149"/>
                  </a:cubicBezTo>
                  <a:lnTo>
                    <a:pt x="17" y="147"/>
                  </a:lnTo>
                  <a:close/>
                  <a:moveTo>
                    <a:pt x="171" y="120"/>
                  </a:moveTo>
                  <a:cubicBezTo>
                    <a:pt x="172" y="118"/>
                    <a:pt x="172" y="118"/>
                    <a:pt x="172" y="118"/>
                  </a:cubicBezTo>
                  <a:cubicBezTo>
                    <a:pt x="174" y="110"/>
                    <a:pt x="176" y="101"/>
                    <a:pt x="176" y="92"/>
                  </a:cubicBezTo>
                  <a:cubicBezTo>
                    <a:pt x="176" y="90"/>
                    <a:pt x="176" y="90"/>
                    <a:pt x="176" y="9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2"/>
                    <a:pt x="185" y="92"/>
                    <a:pt x="185" y="92"/>
                  </a:cubicBezTo>
                  <a:cubicBezTo>
                    <a:pt x="185" y="102"/>
                    <a:pt x="183" y="112"/>
                    <a:pt x="180" y="121"/>
                  </a:cubicBezTo>
                  <a:cubicBezTo>
                    <a:pt x="179" y="123"/>
                    <a:pt x="179" y="123"/>
                    <a:pt x="179" y="123"/>
                  </a:cubicBezTo>
                  <a:lnTo>
                    <a:pt x="171" y="120"/>
                  </a:lnTo>
                  <a:close/>
                  <a:moveTo>
                    <a:pt x="0" y="95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83"/>
                    <a:pt x="1" y="73"/>
                    <a:pt x="4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0" y="75"/>
                    <a:pt x="8" y="83"/>
                    <a:pt x="8" y="92"/>
                  </a:cubicBezTo>
                  <a:cubicBezTo>
                    <a:pt x="8" y="95"/>
                    <a:pt x="8" y="95"/>
                    <a:pt x="8" y="95"/>
                  </a:cubicBezTo>
                  <a:lnTo>
                    <a:pt x="0" y="95"/>
                  </a:lnTo>
                  <a:close/>
                  <a:moveTo>
                    <a:pt x="172" y="66"/>
                  </a:moveTo>
                  <a:cubicBezTo>
                    <a:pt x="169" y="58"/>
                    <a:pt x="165" y="50"/>
                    <a:pt x="160" y="43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73" y="46"/>
                    <a:pt x="177" y="54"/>
                    <a:pt x="180" y="64"/>
                  </a:cubicBezTo>
                  <a:cubicBezTo>
                    <a:pt x="181" y="66"/>
                    <a:pt x="181" y="66"/>
                    <a:pt x="181" y="66"/>
                  </a:cubicBezTo>
                  <a:cubicBezTo>
                    <a:pt x="172" y="68"/>
                    <a:pt x="172" y="68"/>
                    <a:pt x="172" y="68"/>
                  </a:cubicBezTo>
                  <a:lnTo>
                    <a:pt x="172" y="66"/>
                  </a:lnTo>
                  <a:close/>
                  <a:moveTo>
                    <a:pt x="16" y="40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23" y="30"/>
                    <a:pt x="30" y="23"/>
                    <a:pt x="37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6" y="30"/>
                    <a:pt x="29" y="36"/>
                    <a:pt x="24" y="43"/>
                  </a:cubicBezTo>
                  <a:cubicBezTo>
                    <a:pt x="23" y="45"/>
                    <a:pt x="23" y="45"/>
                    <a:pt x="23" y="45"/>
                  </a:cubicBezTo>
                  <a:lnTo>
                    <a:pt x="16" y="40"/>
                  </a:lnTo>
                  <a:close/>
                  <a:moveTo>
                    <a:pt x="141" y="25"/>
                  </a:moveTo>
                  <a:cubicBezTo>
                    <a:pt x="134" y="19"/>
                    <a:pt x="126" y="15"/>
                    <a:pt x="118" y="13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30" y="7"/>
                    <a:pt x="138" y="12"/>
                    <a:pt x="146" y="17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3" y="26"/>
                    <a:pt x="143" y="26"/>
                    <a:pt x="143" y="26"/>
                  </a:cubicBezTo>
                  <a:lnTo>
                    <a:pt x="141" y="25"/>
                  </a:lnTo>
                  <a:close/>
                  <a:moveTo>
                    <a:pt x="61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72" y="1"/>
                    <a:pt x="82" y="0"/>
                    <a:pt x="9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83" y="9"/>
                    <a:pt x="74" y="10"/>
                    <a:pt x="66" y="13"/>
                  </a:cubicBezTo>
                  <a:cubicBezTo>
                    <a:pt x="64" y="14"/>
                    <a:pt x="64" y="14"/>
                    <a:pt x="64" y="14"/>
                  </a:cubicBezTo>
                  <a:lnTo>
                    <a:pt x="61" y="5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xmlns="" id="{2568735E-3C4B-4591-B69D-07BA0612E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3515" y="2563592"/>
              <a:ext cx="178387" cy="179959"/>
            </a:xfrm>
            <a:custGeom>
              <a:avLst/>
              <a:gdLst>
                <a:gd name="T0" fmla="*/ 56 w 116"/>
                <a:gd name="T1" fmla="*/ 110 h 117"/>
                <a:gd name="T2" fmla="*/ 74 w 116"/>
                <a:gd name="T3" fmla="*/ 108 h 117"/>
                <a:gd name="T4" fmla="*/ 78 w 116"/>
                <a:gd name="T5" fmla="*/ 113 h 117"/>
                <a:gd name="T6" fmla="*/ 58 w 116"/>
                <a:gd name="T7" fmla="*/ 117 h 117"/>
                <a:gd name="T8" fmla="*/ 40 w 116"/>
                <a:gd name="T9" fmla="*/ 114 h 117"/>
                <a:gd name="T10" fmla="*/ 22 w 116"/>
                <a:gd name="T11" fmla="*/ 105 h 117"/>
                <a:gd name="T12" fmla="*/ 28 w 116"/>
                <a:gd name="T13" fmla="*/ 100 h 117"/>
                <a:gd name="T14" fmla="*/ 44 w 116"/>
                <a:gd name="T15" fmla="*/ 108 h 117"/>
                <a:gd name="T16" fmla="*/ 40 w 116"/>
                <a:gd name="T17" fmla="*/ 114 h 117"/>
                <a:gd name="T18" fmla="*/ 89 w 116"/>
                <a:gd name="T19" fmla="*/ 100 h 117"/>
                <a:gd name="T20" fmla="*/ 101 w 116"/>
                <a:gd name="T21" fmla="*/ 87 h 117"/>
                <a:gd name="T22" fmla="*/ 105 w 116"/>
                <a:gd name="T23" fmla="*/ 93 h 117"/>
                <a:gd name="T24" fmla="*/ 91 w 116"/>
                <a:gd name="T25" fmla="*/ 107 h 117"/>
                <a:gd name="T26" fmla="*/ 11 w 116"/>
                <a:gd name="T27" fmla="*/ 93 h 117"/>
                <a:gd name="T28" fmla="*/ 2 w 116"/>
                <a:gd name="T29" fmla="*/ 75 h 117"/>
                <a:gd name="T30" fmla="*/ 9 w 116"/>
                <a:gd name="T31" fmla="*/ 75 h 117"/>
                <a:gd name="T32" fmla="*/ 17 w 116"/>
                <a:gd name="T33" fmla="*/ 91 h 117"/>
                <a:gd name="T34" fmla="*/ 11 w 116"/>
                <a:gd name="T35" fmla="*/ 93 h 117"/>
                <a:gd name="T36" fmla="*/ 107 w 116"/>
                <a:gd name="T37" fmla="*/ 74 h 117"/>
                <a:gd name="T38" fmla="*/ 110 w 116"/>
                <a:gd name="T39" fmla="*/ 56 h 117"/>
                <a:gd name="T40" fmla="*/ 116 w 116"/>
                <a:gd name="T41" fmla="*/ 58 h 117"/>
                <a:gd name="T42" fmla="*/ 113 w 116"/>
                <a:gd name="T43" fmla="*/ 79 h 117"/>
                <a:gd name="T44" fmla="*/ 0 w 116"/>
                <a:gd name="T45" fmla="*/ 59 h 117"/>
                <a:gd name="T46" fmla="*/ 2 w 116"/>
                <a:gd name="T47" fmla="*/ 41 h 117"/>
                <a:gd name="T48" fmla="*/ 9 w 116"/>
                <a:gd name="T49" fmla="*/ 40 h 117"/>
                <a:gd name="T50" fmla="*/ 6 w 116"/>
                <a:gd name="T51" fmla="*/ 58 h 117"/>
                <a:gd name="T52" fmla="*/ 3 w 116"/>
                <a:gd name="T53" fmla="*/ 61 h 117"/>
                <a:gd name="T54" fmla="*/ 0 w 116"/>
                <a:gd name="T55" fmla="*/ 59 h 117"/>
                <a:gd name="T56" fmla="*/ 100 w 116"/>
                <a:gd name="T57" fmla="*/ 28 h 117"/>
                <a:gd name="T58" fmla="*/ 104 w 116"/>
                <a:gd name="T59" fmla="*/ 22 h 117"/>
                <a:gd name="T60" fmla="*/ 114 w 116"/>
                <a:gd name="T61" fmla="*/ 40 h 117"/>
                <a:gd name="T62" fmla="*/ 108 w 116"/>
                <a:gd name="T63" fmla="*/ 44 h 117"/>
                <a:gd name="T64" fmla="*/ 9 w 116"/>
                <a:gd name="T65" fmla="*/ 26 h 117"/>
                <a:gd name="T66" fmla="*/ 24 w 116"/>
                <a:gd name="T67" fmla="*/ 11 h 117"/>
                <a:gd name="T68" fmla="*/ 29 w 116"/>
                <a:gd name="T69" fmla="*/ 15 h 117"/>
                <a:gd name="T70" fmla="*/ 16 w 116"/>
                <a:gd name="T71" fmla="*/ 28 h 117"/>
                <a:gd name="T72" fmla="*/ 9 w 116"/>
                <a:gd name="T73" fmla="*/ 26 h 117"/>
                <a:gd name="T74" fmla="*/ 74 w 116"/>
                <a:gd name="T75" fmla="*/ 9 h 117"/>
                <a:gd name="T76" fmla="*/ 74 w 116"/>
                <a:gd name="T77" fmla="*/ 2 h 117"/>
                <a:gd name="T78" fmla="*/ 92 w 116"/>
                <a:gd name="T79" fmla="*/ 11 h 117"/>
                <a:gd name="T80" fmla="*/ 90 w 116"/>
                <a:gd name="T81" fmla="*/ 18 h 117"/>
                <a:gd name="T82" fmla="*/ 38 w 116"/>
                <a:gd name="T83" fmla="*/ 4 h 117"/>
                <a:gd name="T84" fmla="*/ 58 w 116"/>
                <a:gd name="T85" fmla="*/ 0 h 117"/>
                <a:gd name="T86" fmla="*/ 60 w 116"/>
                <a:gd name="T87" fmla="*/ 7 h 117"/>
                <a:gd name="T88" fmla="*/ 42 w 116"/>
                <a:gd name="T89" fmla="*/ 9 h 117"/>
                <a:gd name="T90" fmla="*/ 38 w 116"/>
                <a:gd name="T91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6" h="117">
                  <a:moveTo>
                    <a:pt x="56" y="117"/>
                  </a:moveTo>
                  <a:cubicBezTo>
                    <a:pt x="56" y="110"/>
                    <a:pt x="56" y="110"/>
                    <a:pt x="56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64" y="110"/>
                    <a:pt x="69" y="109"/>
                    <a:pt x="74" y="108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0" y="116"/>
                    <a:pt x="64" y="117"/>
                    <a:pt x="58" y="117"/>
                  </a:cubicBezTo>
                  <a:lnTo>
                    <a:pt x="56" y="117"/>
                  </a:lnTo>
                  <a:close/>
                  <a:moveTo>
                    <a:pt x="40" y="114"/>
                  </a:moveTo>
                  <a:cubicBezTo>
                    <a:pt x="34" y="112"/>
                    <a:pt x="29" y="109"/>
                    <a:pt x="24" y="106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8" y="100"/>
                    <a:pt x="28" y="100"/>
                    <a:pt x="28" y="100"/>
                  </a:cubicBezTo>
                  <a:cubicBezTo>
                    <a:pt x="32" y="104"/>
                    <a:pt x="37" y="106"/>
                    <a:pt x="42" y="10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2" y="115"/>
                    <a:pt x="42" y="115"/>
                    <a:pt x="42" y="115"/>
                  </a:cubicBezTo>
                  <a:lnTo>
                    <a:pt x="40" y="114"/>
                  </a:lnTo>
                  <a:close/>
                  <a:moveTo>
                    <a:pt x="87" y="102"/>
                  </a:moveTo>
                  <a:cubicBezTo>
                    <a:pt x="89" y="100"/>
                    <a:pt x="89" y="100"/>
                    <a:pt x="89" y="100"/>
                  </a:cubicBezTo>
                  <a:cubicBezTo>
                    <a:pt x="93" y="97"/>
                    <a:pt x="97" y="93"/>
                    <a:pt x="100" y="89"/>
                  </a:cubicBezTo>
                  <a:cubicBezTo>
                    <a:pt x="101" y="87"/>
                    <a:pt x="101" y="87"/>
                    <a:pt x="101" y="87"/>
                  </a:cubicBezTo>
                  <a:cubicBezTo>
                    <a:pt x="107" y="91"/>
                    <a:pt x="107" y="91"/>
                    <a:pt x="107" y="91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2" y="98"/>
                    <a:pt x="97" y="102"/>
                    <a:pt x="92" y="106"/>
                  </a:cubicBezTo>
                  <a:cubicBezTo>
                    <a:pt x="91" y="107"/>
                    <a:pt x="91" y="107"/>
                    <a:pt x="91" y="107"/>
                  </a:cubicBezTo>
                  <a:lnTo>
                    <a:pt x="87" y="102"/>
                  </a:lnTo>
                  <a:close/>
                  <a:moveTo>
                    <a:pt x="11" y="93"/>
                  </a:moveTo>
                  <a:cubicBezTo>
                    <a:pt x="7" y="88"/>
                    <a:pt x="4" y="82"/>
                    <a:pt x="3" y="77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80"/>
                    <a:pt x="13" y="85"/>
                    <a:pt x="16" y="89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12" y="95"/>
                    <a:pt x="12" y="95"/>
                    <a:pt x="12" y="95"/>
                  </a:cubicBezTo>
                  <a:lnTo>
                    <a:pt x="11" y="93"/>
                  </a:lnTo>
                  <a:close/>
                  <a:moveTo>
                    <a:pt x="107" y="77"/>
                  </a:moveTo>
                  <a:cubicBezTo>
                    <a:pt x="107" y="74"/>
                    <a:pt x="107" y="74"/>
                    <a:pt x="107" y="74"/>
                  </a:cubicBezTo>
                  <a:cubicBezTo>
                    <a:pt x="109" y="69"/>
                    <a:pt x="110" y="64"/>
                    <a:pt x="110" y="59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5"/>
                    <a:pt x="116" y="71"/>
                    <a:pt x="114" y="77"/>
                  </a:cubicBezTo>
                  <a:cubicBezTo>
                    <a:pt x="113" y="79"/>
                    <a:pt x="113" y="79"/>
                    <a:pt x="113" y="79"/>
                  </a:cubicBezTo>
                  <a:lnTo>
                    <a:pt x="107" y="77"/>
                  </a:lnTo>
                  <a:close/>
                  <a:moveTo>
                    <a:pt x="0" y="5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52"/>
                    <a:pt x="1" y="46"/>
                    <a:pt x="2" y="4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7" y="48"/>
                    <a:pt x="6" y="53"/>
                    <a:pt x="6" y="58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0" y="62"/>
                    <a:pt x="0" y="62"/>
                    <a:pt x="0" y="62"/>
                  </a:cubicBezTo>
                  <a:lnTo>
                    <a:pt x="0" y="59"/>
                  </a:lnTo>
                  <a:close/>
                  <a:moveTo>
                    <a:pt x="107" y="42"/>
                  </a:moveTo>
                  <a:cubicBezTo>
                    <a:pt x="106" y="37"/>
                    <a:pt x="103" y="32"/>
                    <a:pt x="100" y="28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9" y="29"/>
                    <a:pt x="112" y="34"/>
                    <a:pt x="114" y="40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7" y="42"/>
                  </a:lnTo>
                  <a:close/>
                  <a:moveTo>
                    <a:pt x="9" y="26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14" y="19"/>
                    <a:pt x="19" y="15"/>
                    <a:pt x="24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3" y="20"/>
                    <a:pt x="19" y="24"/>
                    <a:pt x="16" y="28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9" y="26"/>
                  </a:lnTo>
                  <a:close/>
                  <a:moveTo>
                    <a:pt x="88" y="16"/>
                  </a:moveTo>
                  <a:cubicBezTo>
                    <a:pt x="84" y="13"/>
                    <a:pt x="79" y="11"/>
                    <a:pt x="74" y="9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82" y="5"/>
                    <a:pt x="87" y="8"/>
                    <a:pt x="92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8"/>
                    <a:pt x="90" y="18"/>
                    <a:pt x="90" y="18"/>
                  </a:cubicBezTo>
                  <a:lnTo>
                    <a:pt x="88" y="16"/>
                  </a:lnTo>
                  <a:close/>
                  <a:moveTo>
                    <a:pt x="38" y="4"/>
                  </a:moveTo>
                  <a:cubicBezTo>
                    <a:pt x="40" y="3"/>
                    <a:pt x="40" y="3"/>
                    <a:pt x="40" y="3"/>
                  </a:cubicBezTo>
                  <a:cubicBezTo>
                    <a:pt x="46" y="1"/>
                    <a:pt x="52" y="0"/>
                    <a:pt x="5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2" y="7"/>
                    <a:pt x="47" y="8"/>
                    <a:pt x="42" y="9"/>
                  </a:cubicBezTo>
                  <a:cubicBezTo>
                    <a:pt x="40" y="10"/>
                    <a:pt x="40" y="10"/>
                    <a:pt x="40" y="10"/>
                  </a:cubicBezTo>
                  <a:lnTo>
                    <a:pt x="38" y="4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xmlns="" id="{373102E5-6E7E-47AC-B2B6-E2605D2E0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99016" y="2478795"/>
              <a:ext cx="349262" cy="350495"/>
            </a:xfrm>
            <a:custGeom>
              <a:avLst/>
              <a:gdLst>
                <a:gd name="T0" fmla="*/ 111 w 227"/>
                <a:gd name="T1" fmla="*/ 220 h 227"/>
                <a:gd name="T2" fmla="*/ 146 w 227"/>
                <a:gd name="T3" fmla="*/ 215 h 227"/>
                <a:gd name="T4" fmla="*/ 150 w 227"/>
                <a:gd name="T5" fmla="*/ 221 h 227"/>
                <a:gd name="T6" fmla="*/ 113 w 227"/>
                <a:gd name="T7" fmla="*/ 227 h 227"/>
                <a:gd name="T8" fmla="*/ 78 w 227"/>
                <a:gd name="T9" fmla="*/ 221 h 227"/>
                <a:gd name="T10" fmla="*/ 45 w 227"/>
                <a:gd name="T11" fmla="*/ 204 h 227"/>
                <a:gd name="T12" fmla="*/ 50 w 227"/>
                <a:gd name="T13" fmla="*/ 200 h 227"/>
                <a:gd name="T14" fmla="*/ 82 w 227"/>
                <a:gd name="T15" fmla="*/ 216 h 227"/>
                <a:gd name="T16" fmla="*/ 78 w 227"/>
                <a:gd name="T17" fmla="*/ 221 h 227"/>
                <a:gd name="T18" fmla="*/ 176 w 227"/>
                <a:gd name="T19" fmla="*/ 200 h 227"/>
                <a:gd name="T20" fmla="*/ 201 w 227"/>
                <a:gd name="T21" fmla="*/ 175 h 227"/>
                <a:gd name="T22" fmla="*/ 205 w 227"/>
                <a:gd name="T23" fmla="*/ 180 h 227"/>
                <a:gd name="T24" fmla="*/ 178 w 227"/>
                <a:gd name="T25" fmla="*/ 207 h 227"/>
                <a:gd name="T26" fmla="*/ 21 w 227"/>
                <a:gd name="T27" fmla="*/ 180 h 227"/>
                <a:gd name="T28" fmla="*/ 4 w 227"/>
                <a:gd name="T29" fmla="*/ 147 h 227"/>
                <a:gd name="T30" fmla="*/ 11 w 227"/>
                <a:gd name="T31" fmla="*/ 147 h 227"/>
                <a:gd name="T32" fmla="*/ 28 w 227"/>
                <a:gd name="T33" fmla="*/ 178 h 227"/>
                <a:gd name="T34" fmla="*/ 21 w 227"/>
                <a:gd name="T35" fmla="*/ 180 h 227"/>
                <a:gd name="T36" fmla="*/ 215 w 227"/>
                <a:gd name="T37" fmla="*/ 147 h 227"/>
                <a:gd name="T38" fmla="*/ 220 w 227"/>
                <a:gd name="T39" fmla="*/ 111 h 227"/>
                <a:gd name="T40" fmla="*/ 227 w 227"/>
                <a:gd name="T41" fmla="*/ 113 h 227"/>
                <a:gd name="T42" fmla="*/ 220 w 227"/>
                <a:gd name="T43" fmla="*/ 151 h 227"/>
                <a:gd name="T44" fmla="*/ 0 w 227"/>
                <a:gd name="T45" fmla="*/ 113 h 227"/>
                <a:gd name="T46" fmla="*/ 6 w 227"/>
                <a:gd name="T47" fmla="*/ 77 h 227"/>
                <a:gd name="T48" fmla="*/ 11 w 227"/>
                <a:gd name="T49" fmla="*/ 81 h 227"/>
                <a:gd name="T50" fmla="*/ 6 w 227"/>
                <a:gd name="T51" fmla="*/ 115 h 227"/>
                <a:gd name="T52" fmla="*/ 0 w 227"/>
                <a:gd name="T53" fmla="*/ 113 h 227"/>
                <a:gd name="T54" fmla="*/ 199 w 227"/>
                <a:gd name="T55" fmla="*/ 50 h 227"/>
                <a:gd name="T56" fmla="*/ 203 w 227"/>
                <a:gd name="T57" fmla="*/ 45 h 227"/>
                <a:gd name="T58" fmla="*/ 221 w 227"/>
                <a:gd name="T59" fmla="*/ 78 h 227"/>
                <a:gd name="T60" fmla="*/ 215 w 227"/>
                <a:gd name="T61" fmla="*/ 82 h 227"/>
                <a:gd name="T62" fmla="*/ 20 w 227"/>
                <a:gd name="T63" fmla="*/ 49 h 227"/>
                <a:gd name="T64" fmla="*/ 46 w 227"/>
                <a:gd name="T65" fmla="*/ 22 h 227"/>
                <a:gd name="T66" fmla="*/ 52 w 227"/>
                <a:gd name="T67" fmla="*/ 26 h 227"/>
                <a:gd name="T68" fmla="*/ 26 w 227"/>
                <a:gd name="T69" fmla="*/ 51 h 227"/>
                <a:gd name="T70" fmla="*/ 20 w 227"/>
                <a:gd name="T71" fmla="*/ 49 h 227"/>
                <a:gd name="T72" fmla="*/ 146 w 227"/>
                <a:gd name="T73" fmla="*/ 12 h 227"/>
                <a:gd name="T74" fmla="*/ 146 w 227"/>
                <a:gd name="T75" fmla="*/ 5 h 227"/>
                <a:gd name="T76" fmla="*/ 180 w 227"/>
                <a:gd name="T77" fmla="*/ 21 h 227"/>
                <a:gd name="T78" fmla="*/ 177 w 227"/>
                <a:gd name="T79" fmla="*/ 28 h 227"/>
                <a:gd name="T80" fmla="*/ 76 w 227"/>
                <a:gd name="T81" fmla="*/ 6 h 227"/>
                <a:gd name="T82" fmla="*/ 113 w 227"/>
                <a:gd name="T83" fmla="*/ 0 h 227"/>
                <a:gd name="T84" fmla="*/ 115 w 227"/>
                <a:gd name="T85" fmla="*/ 7 h 227"/>
                <a:gd name="T86" fmla="*/ 80 w 227"/>
                <a:gd name="T87" fmla="*/ 12 h 227"/>
                <a:gd name="T88" fmla="*/ 76 w 227"/>
                <a:gd name="T89" fmla="*/ 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7" h="227">
                  <a:moveTo>
                    <a:pt x="111" y="227"/>
                  </a:moveTo>
                  <a:cubicBezTo>
                    <a:pt x="111" y="220"/>
                    <a:pt x="111" y="220"/>
                    <a:pt x="111" y="220"/>
                  </a:cubicBezTo>
                  <a:cubicBezTo>
                    <a:pt x="113" y="220"/>
                    <a:pt x="113" y="220"/>
                    <a:pt x="113" y="220"/>
                  </a:cubicBezTo>
                  <a:cubicBezTo>
                    <a:pt x="124" y="220"/>
                    <a:pt x="135" y="219"/>
                    <a:pt x="146" y="215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50" y="221"/>
                    <a:pt x="150" y="221"/>
                    <a:pt x="150" y="221"/>
                  </a:cubicBezTo>
                  <a:cubicBezTo>
                    <a:pt x="148" y="221"/>
                    <a:pt x="148" y="221"/>
                    <a:pt x="148" y="221"/>
                  </a:cubicBezTo>
                  <a:cubicBezTo>
                    <a:pt x="137" y="225"/>
                    <a:pt x="125" y="227"/>
                    <a:pt x="113" y="227"/>
                  </a:cubicBezTo>
                  <a:lnTo>
                    <a:pt x="111" y="227"/>
                  </a:lnTo>
                  <a:close/>
                  <a:moveTo>
                    <a:pt x="78" y="221"/>
                  </a:moveTo>
                  <a:cubicBezTo>
                    <a:pt x="67" y="218"/>
                    <a:pt x="56" y="212"/>
                    <a:pt x="46" y="205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59" y="207"/>
                    <a:pt x="69" y="212"/>
                    <a:pt x="80" y="215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0" y="222"/>
                    <a:pt x="80" y="222"/>
                    <a:pt x="80" y="222"/>
                  </a:cubicBezTo>
                  <a:lnTo>
                    <a:pt x="78" y="221"/>
                  </a:lnTo>
                  <a:close/>
                  <a:moveTo>
                    <a:pt x="174" y="201"/>
                  </a:moveTo>
                  <a:cubicBezTo>
                    <a:pt x="176" y="200"/>
                    <a:pt x="176" y="200"/>
                    <a:pt x="176" y="200"/>
                  </a:cubicBezTo>
                  <a:cubicBezTo>
                    <a:pt x="185" y="193"/>
                    <a:pt x="193" y="185"/>
                    <a:pt x="200" y="176"/>
                  </a:cubicBezTo>
                  <a:cubicBezTo>
                    <a:pt x="201" y="175"/>
                    <a:pt x="201" y="175"/>
                    <a:pt x="201" y="175"/>
                  </a:cubicBezTo>
                  <a:cubicBezTo>
                    <a:pt x="206" y="178"/>
                    <a:pt x="206" y="178"/>
                    <a:pt x="206" y="178"/>
                  </a:cubicBezTo>
                  <a:cubicBezTo>
                    <a:pt x="205" y="180"/>
                    <a:pt x="205" y="180"/>
                    <a:pt x="205" y="180"/>
                  </a:cubicBezTo>
                  <a:cubicBezTo>
                    <a:pt x="198" y="190"/>
                    <a:pt x="189" y="198"/>
                    <a:pt x="180" y="205"/>
                  </a:cubicBezTo>
                  <a:cubicBezTo>
                    <a:pt x="178" y="207"/>
                    <a:pt x="178" y="207"/>
                    <a:pt x="178" y="207"/>
                  </a:cubicBezTo>
                  <a:lnTo>
                    <a:pt x="174" y="201"/>
                  </a:lnTo>
                  <a:close/>
                  <a:moveTo>
                    <a:pt x="21" y="180"/>
                  </a:moveTo>
                  <a:cubicBezTo>
                    <a:pt x="14" y="171"/>
                    <a:pt x="9" y="160"/>
                    <a:pt x="5" y="149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5" y="157"/>
                    <a:pt x="20" y="167"/>
                    <a:pt x="27" y="17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3" y="182"/>
                    <a:pt x="23" y="182"/>
                    <a:pt x="23" y="182"/>
                  </a:cubicBezTo>
                  <a:lnTo>
                    <a:pt x="21" y="180"/>
                  </a:lnTo>
                  <a:close/>
                  <a:moveTo>
                    <a:pt x="214" y="149"/>
                  </a:moveTo>
                  <a:cubicBezTo>
                    <a:pt x="215" y="147"/>
                    <a:pt x="215" y="147"/>
                    <a:pt x="215" y="147"/>
                  </a:cubicBezTo>
                  <a:cubicBezTo>
                    <a:pt x="218" y="136"/>
                    <a:pt x="220" y="125"/>
                    <a:pt x="220" y="113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7" y="125"/>
                    <a:pt x="225" y="137"/>
                    <a:pt x="221" y="149"/>
                  </a:cubicBezTo>
                  <a:cubicBezTo>
                    <a:pt x="220" y="151"/>
                    <a:pt x="220" y="151"/>
                    <a:pt x="220" y="151"/>
                  </a:cubicBezTo>
                  <a:lnTo>
                    <a:pt x="214" y="149"/>
                  </a:lnTo>
                  <a:close/>
                  <a:moveTo>
                    <a:pt x="0" y="113"/>
                  </a:moveTo>
                  <a:cubicBezTo>
                    <a:pt x="0" y="102"/>
                    <a:pt x="1" y="90"/>
                    <a:pt x="5" y="79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8" y="91"/>
                    <a:pt x="6" y="102"/>
                    <a:pt x="6" y="113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0" y="116"/>
                    <a:pt x="0" y="116"/>
                    <a:pt x="0" y="116"/>
                  </a:cubicBezTo>
                  <a:lnTo>
                    <a:pt x="0" y="113"/>
                  </a:lnTo>
                  <a:close/>
                  <a:moveTo>
                    <a:pt x="215" y="80"/>
                  </a:moveTo>
                  <a:cubicBezTo>
                    <a:pt x="211" y="70"/>
                    <a:pt x="206" y="59"/>
                    <a:pt x="199" y="50"/>
                  </a:cubicBezTo>
                  <a:cubicBezTo>
                    <a:pt x="198" y="49"/>
                    <a:pt x="198" y="49"/>
                    <a:pt x="198" y="49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12" y="56"/>
                    <a:pt x="217" y="67"/>
                    <a:pt x="221" y="78"/>
                  </a:cubicBezTo>
                  <a:cubicBezTo>
                    <a:pt x="222" y="80"/>
                    <a:pt x="222" y="80"/>
                    <a:pt x="222" y="80"/>
                  </a:cubicBezTo>
                  <a:cubicBezTo>
                    <a:pt x="215" y="82"/>
                    <a:pt x="215" y="82"/>
                    <a:pt x="215" y="82"/>
                  </a:cubicBezTo>
                  <a:lnTo>
                    <a:pt x="215" y="80"/>
                  </a:lnTo>
                  <a:close/>
                  <a:moveTo>
                    <a:pt x="20" y="49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8" y="37"/>
                    <a:pt x="36" y="29"/>
                    <a:pt x="46" y="2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41" y="34"/>
                    <a:pt x="33" y="42"/>
                    <a:pt x="26" y="51"/>
                  </a:cubicBezTo>
                  <a:cubicBezTo>
                    <a:pt x="25" y="53"/>
                    <a:pt x="25" y="53"/>
                    <a:pt x="25" y="53"/>
                  </a:cubicBezTo>
                  <a:lnTo>
                    <a:pt x="20" y="49"/>
                  </a:lnTo>
                  <a:close/>
                  <a:moveTo>
                    <a:pt x="176" y="27"/>
                  </a:moveTo>
                  <a:cubicBezTo>
                    <a:pt x="166" y="20"/>
                    <a:pt x="156" y="15"/>
                    <a:pt x="146" y="12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59" y="9"/>
                    <a:pt x="170" y="14"/>
                    <a:pt x="180" y="21"/>
                  </a:cubicBezTo>
                  <a:cubicBezTo>
                    <a:pt x="181" y="23"/>
                    <a:pt x="181" y="23"/>
                    <a:pt x="181" y="23"/>
                  </a:cubicBezTo>
                  <a:cubicBezTo>
                    <a:pt x="177" y="28"/>
                    <a:pt x="177" y="28"/>
                    <a:pt x="177" y="28"/>
                  </a:cubicBezTo>
                  <a:lnTo>
                    <a:pt x="176" y="27"/>
                  </a:lnTo>
                  <a:close/>
                  <a:moveTo>
                    <a:pt x="76" y="6"/>
                  </a:moveTo>
                  <a:cubicBezTo>
                    <a:pt x="78" y="6"/>
                    <a:pt x="78" y="6"/>
                    <a:pt x="78" y="6"/>
                  </a:cubicBezTo>
                  <a:cubicBezTo>
                    <a:pt x="89" y="2"/>
                    <a:pt x="101" y="0"/>
                    <a:pt x="113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02" y="7"/>
                    <a:pt x="90" y="8"/>
                    <a:pt x="80" y="12"/>
                  </a:cubicBezTo>
                  <a:cubicBezTo>
                    <a:pt x="78" y="13"/>
                    <a:pt x="78" y="13"/>
                    <a:pt x="78" y="13"/>
                  </a:cubicBezTo>
                  <a:lnTo>
                    <a:pt x="76" y="6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10" name="Freeform 291">
              <a:extLst>
                <a:ext uri="{FF2B5EF4-FFF2-40B4-BE49-F238E27FC236}">
                  <a16:creationId xmlns:a16="http://schemas.microsoft.com/office/drawing/2014/main" xmlns="" id="{6C84751B-15AE-475D-854B-D3979D18F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6092" y="2620124"/>
              <a:ext cx="67599" cy="74433"/>
            </a:xfrm>
            <a:custGeom>
              <a:avLst/>
              <a:gdLst>
                <a:gd name="T0" fmla="*/ 0 w 44"/>
                <a:gd name="T1" fmla="*/ 32 h 48"/>
                <a:gd name="T2" fmla="*/ 3 w 44"/>
                <a:gd name="T3" fmla="*/ 35 h 48"/>
                <a:gd name="T4" fmla="*/ 25 w 44"/>
                <a:gd name="T5" fmla="*/ 35 h 48"/>
                <a:gd name="T6" fmla="*/ 37 w 44"/>
                <a:gd name="T7" fmla="*/ 48 h 48"/>
                <a:gd name="T8" fmla="*/ 36 w 44"/>
                <a:gd name="T9" fmla="*/ 35 h 48"/>
                <a:gd name="T10" fmla="*/ 41 w 44"/>
                <a:gd name="T11" fmla="*/ 35 h 48"/>
                <a:gd name="T12" fmla="*/ 44 w 44"/>
                <a:gd name="T13" fmla="*/ 32 h 48"/>
                <a:gd name="T14" fmla="*/ 44 w 44"/>
                <a:gd name="T15" fmla="*/ 4 h 48"/>
                <a:gd name="T16" fmla="*/ 41 w 44"/>
                <a:gd name="T17" fmla="*/ 0 h 48"/>
                <a:gd name="T18" fmla="*/ 3 w 44"/>
                <a:gd name="T19" fmla="*/ 0 h 48"/>
                <a:gd name="T20" fmla="*/ 0 w 44"/>
                <a:gd name="T21" fmla="*/ 4 h 48"/>
                <a:gd name="T22" fmla="*/ 0 w 44"/>
                <a:gd name="T23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8">
                  <a:moveTo>
                    <a:pt x="0" y="32"/>
                  </a:moveTo>
                  <a:cubicBezTo>
                    <a:pt x="0" y="33"/>
                    <a:pt x="1" y="35"/>
                    <a:pt x="3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3" y="35"/>
                    <a:pt x="44" y="33"/>
                    <a:pt x="44" y="32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</p:grpSp>
      <p:grpSp>
        <p:nvGrpSpPr>
          <p:cNvPr id="311" name="Group 9">
            <a:extLst>
              <a:ext uri="{FF2B5EF4-FFF2-40B4-BE49-F238E27FC236}">
                <a16:creationId xmlns:a16="http://schemas.microsoft.com/office/drawing/2014/main" xmlns="" id="{435BB815-0183-4E9A-B513-F71FE965032B}"/>
              </a:ext>
            </a:extLst>
          </p:cNvPr>
          <p:cNvGrpSpPr/>
          <p:nvPr/>
        </p:nvGrpSpPr>
        <p:grpSpPr>
          <a:xfrm>
            <a:off x="4698312" y="1324808"/>
            <a:ext cx="1229278" cy="1106731"/>
            <a:chOff x="5253011" y="1733027"/>
            <a:chExt cx="719180" cy="1051920"/>
          </a:xfrm>
        </p:grpSpPr>
        <p:sp>
          <p:nvSpPr>
            <p:cNvPr id="312" name="Freeform 84">
              <a:extLst>
                <a:ext uri="{FF2B5EF4-FFF2-40B4-BE49-F238E27FC236}">
                  <a16:creationId xmlns:a16="http://schemas.microsoft.com/office/drawing/2014/main" xmlns="" id="{E72227C5-B177-4241-925A-3620BCB86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383" y="2021457"/>
              <a:ext cx="52577" cy="54670"/>
            </a:xfrm>
            <a:custGeom>
              <a:avLst/>
              <a:gdLst>
                <a:gd name="T0" fmla="*/ 56 w 56"/>
                <a:gd name="T1" fmla="*/ 58 h 58"/>
                <a:gd name="T2" fmla="*/ 0 w 56"/>
                <a:gd name="T3" fmla="*/ 56 h 58"/>
                <a:gd name="T4" fmla="*/ 0 w 56"/>
                <a:gd name="T5" fmla="*/ 0 h 58"/>
                <a:gd name="T6" fmla="*/ 56 w 56"/>
                <a:gd name="T7" fmla="*/ 0 h 58"/>
                <a:gd name="T8" fmla="*/ 56 w 5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8">
                  <a:moveTo>
                    <a:pt x="56" y="58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5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13" name="Freeform 85">
              <a:extLst>
                <a:ext uri="{FF2B5EF4-FFF2-40B4-BE49-F238E27FC236}">
                  <a16:creationId xmlns:a16="http://schemas.microsoft.com/office/drawing/2014/main" xmlns="" id="{377F24D4-D7AC-4597-9AC5-E2363226B7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9979" y="2077069"/>
              <a:ext cx="87316" cy="88603"/>
            </a:xfrm>
            <a:custGeom>
              <a:avLst/>
              <a:gdLst>
                <a:gd name="T0" fmla="*/ 93 w 93"/>
                <a:gd name="T1" fmla="*/ 94 h 94"/>
                <a:gd name="T2" fmla="*/ 0 w 93"/>
                <a:gd name="T3" fmla="*/ 94 h 94"/>
                <a:gd name="T4" fmla="*/ 2 w 93"/>
                <a:gd name="T5" fmla="*/ 0 h 94"/>
                <a:gd name="T6" fmla="*/ 93 w 93"/>
                <a:gd name="T7" fmla="*/ 0 h 94"/>
                <a:gd name="T8" fmla="*/ 93 w 93"/>
                <a:gd name="T9" fmla="*/ 94 h 94"/>
                <a:gd name="T10" fmla="*/ 10 w 93"/>
                <a:gd name="T11" fmla="*/ 84 h 94"/>
                <a:gd name="T12" fmla="*/ 83 w 93"/>
                <a:gd name="T13" fmla="*/ 84 h 94"/>
                <a:gd name="T14" fmla="*/ 85 w 93"/>
                <a:gd name="T15" fmla="*/ 10 h 94"/>
                <a:gd name="T16" fmla="*/ 10 w 93"/>
                <a:gd name="T17" fmla="*/ 8 h 94"/>
                <a:gd name="T18" fmla="*/ 10 w 93"/>
                <a:gd name="T19" fmla="*/ 8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4">
                  <a:moveTo>
                    <a:pt x="93" y="94"/>
                  </a:moveTo>
                  <a:lnTo>
                    <a:pt x="0" y="94"/>
                  </a:lnTo>
                  <a:lnTo>
                    <a:pt x="2" y="0"/>
                  </a:lnTo>
                  <a:lnTo>
                    <a:pt x="93" y="0"/>
                  </a:lnTo>
                  <a:lnTo>
                    <a:pt x="93" y="94"/>
                  </a:lnTo>
                  <a:close/>
                  <a:moveTo>
                    <a:pt x="10" y="84"/>
                  </a:moveTo>
                  <a:lnTo>
                    <a:pt x="83" y="84"/>
                  </a:lnTo>
                  <a:lnTo>
                    <a:pt x="85" y="10"/>
                  </a:lnTo>
                  <a:lnTo>
                    <a:pt x="10" y="8"/>
                  </a:lnTo>
                  <a:lnTo>
                    <a:pt x="10" y="84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14" name="Freeform 86">
              <a:extLst>
                <a:ext uri="{FF2B5EF4-FFF2-40B4-BE49-F238E27FC236}">
                  <a16:creationId xmlns:a16="http://schemas.microsoft.com/office/drawing/2014/main" xmlns="" id="{85CB0788-AAD5-4ACA-9C31-4E56C4310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3804" y="2342877"/>
              <a:ext cx="89194" cy="87660"/>
            </a:xfrm>
            <a:custGeom>
              <a:avLst/>
              <a:gdLst>
                <a:gd name="T0" fmla="*/ 94 w 95"/>
                <a:gd name="T1" fmla="*/ 93 h 93"/>
                <a:gd name="T2" fmla="*/ 0 w 95"/>
                <a:gd name="T3" fmla="*/ 92 h 93"/>
                <a:gd name="T4" fmla="*/ 2 w 95"/>
                <a:gd name="T5" fmla="*/ 0 h 93"/>
                <a:gd name="T6" fmla="*/ 95 w 95"/>
                <a:gd name="T7" fmla="*/ 0 h 93"/>
                <a:gd name="T8" fmla="*/ 94 w 95"/>
                <a:gd name="T9" fmla="*/ 93 h 93"/>
                <a:gd name="T10" fmla="*/ 10 w 95"/>
                <a:gd name="T11" fmla="*/ 84 h 93"/>
                <a:gd name="T12" fmla="*/ 85 w 95"/>
                <a:gd name="T13" fmla="*/ 84 h 93"/>
                <a:gd name="T14" fmla="*/ 85 w 95"/>
                <a:gd name="T15" fmla="*/ 10 h 93"/>
                <a:gd name="T16" fmla="*/ 10 w 95"/>
                <a:gd name="T17" fmla="*/ 8 h 93"/>
                <a:gd name="T18" fmla="*/ 10 w 95"/>
                <a:gd name="T19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3">
                  <a:moveTo>
                    <a:pt x="94" y="93"/>
                  </a:moveTo>
                  <a:lnTo>
                    <a:pt x="0" y="92"/>
                  </a:lnTo>
                  <a:lnTo>
                    <a:pt x="2" y="0"/>
                  </a:lnTo>
                  <a:lnTo>
                    <a:pt x="95" y="0"/>
                  </a:lnTo>
                  <a:lnTo>
                    <a:pt x="94" y="93"/>
                  </a:lnTo>
                  <a:close/>
                  <a:moveTo>
                    <a:pt x="10" y="84"/>
                  </a:moveTo>
                  <a:lnTo>
                    <a:pt x="85" y="84"/>
                  </a:lnTo>
                  <a:lnTo>
                    <a:pt x="85" y="10"/>
                  </a:lnTo>
                  <a:lnTo>
                    <a:pt x="10" y="8"/>
                  </a:lnTo>
                  <a:lnTo>
                    <a:pt x="10" y="84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15" name="Freeform 87">
              <a:extLst>
                <a:ext uri="{FF2B5EF4-FFF2-40B4-BE49-F238E27FC236}">
                  <a16:creationId xmlns:a16="http://schemas.microsoft.com/office/drawing/2014/main" xmlns="" id="{7AEF899D-F2D4-46F7-9A3D-E70A890F8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9192" y="1733027"/>
              <a:ext cx="79805" cy="80120"/>
            </a:xfrm>
            <a:custGeom>
              <a:avLst/>
              <a:gdLst>
                <a:gd name="T0" fmla="*/ 84 w 85"/>
                <a:gd name="T1" fmla="*/ 85 h 85"/>
                <a:gd name="T2" fmla="*/ 0 w 85"/>
                <a:gd name="T3" fmla="*/ 83 h 85"/>
                <a:gd name="T4" fmla="*/ 2 w 85"/>
                <a:gd name="T5" fmla="*/ 0 h 85"/>
                <a:gd name="T6" fmla="*/ 85 w 85"/>
                <a:gd name="T7" fmla="*/ 1 h 85"/>
                <a:gd name="T8" fmla="*/ 84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84" y="85"/>
                  </a:moveTo>
                  <a:lnTo>
                    <a:pt x="0" y="83"/>
                  </a:lnTo>
                  <a:lnTo>
                    <a:pt x="2" y="0"/>
                  </a:lnTo>
                  <a:lnTo>
                    <a:pt x="85" y="1"/>
                  </a:lnTo>
                  <a:lnTo>
                    <a:pt x="84" y="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 dirty="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16" name="Rectangle 88">
              <a:extLst>
                <a:ext uri="{FF2B5EF4-FFF2-40B4-BE49-F238E27FC236}">
                  <a16:creationId xmlns:a16="http://schemas.microsoft.com/office/drawing/2014/main" xmlns="" id="{34A56295-802B-4DFE-8724-AF394BFD1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808" y="1749994"/>
              <a:ext cx="52577" cy="5184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17" name="Rectangle 89">
              <a:extLst>
                <a:ext uri="{FF2B5EF4-FFF2-40B4-BE49-F238E27FC236}">
                  <a16:creationId xmlns:a16="http://schemas.microsoft.com/office/drawing/2014/main" xmlns="" id="{E9889EB0-0CB7-4A66-9888-C78392094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5001" y="2410743"/>
              <a:ext cx="52577" cy="52784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18" name="Freeform 90">
              <a:extLst>
                <a:ext uri="{FF2B5EF4-FFF2-40B4-BE49-F238E27FC236}">
                  <a16:creationId xmlns:a16="http://schemas.microsoft.com/office/drawing/2014/main" xmlns="" id="{720E70F4-58AB-4661-9780-B9CB9D9E6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6992" y="2705770"/>
              <a:ext cx="79805" cy="79177"/>
            </a:xfrm>
            <a:custGeom>
              <a:avLst/>
              <a:gdLst>
                <a:gd name="T0" fmla="*/ 84 w 85"/>
                <a:gd name="T1" fmla="*/ 84 h 84"/>
                <a:gd name="T2" fmla="*/ 0 w 85"/>
                <a:gd name="T3" fmla="*/ 84 h 84"/>
                <a:gd name="T4" fmla="*/ 2 w 85"/>
                <a:gd name="T5" fmla="*/ 0 h 84"/>
                <a:gd name="T6" fmla="*/ 85 w 85"/>
                <a:gd name="T7" fmla="*/ 0 h 84"/>
                <a:gd name="T8" fmla="*/ 84 w 85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4">
                  <a:moveTo>
                    <a:pt x="84" y="84"/>
                  </a:moveTo>
                  <a:lnTo>
                    <a:pt x="0" y="84"/>
                  </a:lnTo>
                  <a:lnTo>
                    <a:pt x="2" y="0"/>
                  </a:lnTo>
                  <a:lnTo>
                    <a:pt x="85" y="0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19" name="Freeform 91">
              <a:extLst>
                <a:ext uri="{FF2B5EF4-FFF2-40B4-BE49-F238E27FC236}">
                  <a16:creationId xmlns:a16="http://schemas.microsoft.com/office/drawing/2014/main" xmlns="" id="{B611E4EB-7550-4C2B-8357-9982F8C2A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288" y="2557785"/>
              <a:ext cx="79805" cy="78234"/>
            </a:xfrm>
            <a:custGeom>
              <a:avLst/>
              <a:gdLst>
                <a:gd name="T0" fmla="*/ 84 w 85"/>
                <a:gd name="T1" fmla="*/ 83 h 83"/>
                <a:gd name="T2" fmla="*/ 0 w 85"/>
                <a:gd name="T3" fmla="*/ 83 h 83"/>
                <a:gd name="T4" fmla="*/ 2 w 85"/>
                <a:gd name="T5" fmla="*/ 0 h 83"/>
                <a:gd name="T6" fmla="*/ 85 w 85"/>
                <a:gd name="T7" fmla="*/ 0 h 83"/>
                <a:gd name="T8" fmla="*/ 84 w 85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3">
                  <a:moveTo>
                    <a:pt x="84" y="83"/>
                  </a:moveTo>
                  <a:lnTo>
                    <a:pt x="0" y="83"/>
                  </a:lnTo>
                  <a:lnTo>
                    <a:pt x="2" y="0"/>
                  </a:lnTo>
                  <a:lnTo>
                    <a:pt x="85" y="0"/>
                  </a:lnTo>
                  <a:lnTo>
                    <a:pt x="84" y="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20" name="Freeform 92">
              <a:extLst>
                <a:ext uri="{FF2B5EF4-FFF2-40B4-BE49-F238E27FC236}">
                  <a16:creationId xmlns:a16="http://schemas.microsoft.com/office/drawing/2014/main" xmlns="" id="{BC3838C6-09E6-4C01-8CCF-9D68B9CB3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353" y="2293863"/>
              <a:ext cx="51638" cy="53727"/>
            </a:xfrm>
            <a:custGeom>
              <a:avLst/>
              <a:gdLst>
                <a:gd name="T0" fmla="*/ 55 w 55"/>
                <a:gd name="T1" fmla="*/ 57 h 57"/>
                <a:gd name="T2" fmla="*/ 0 w 55"/>
                <a:gd name="T3" fmla="*/ 55 h 57"/>
                <a:gd name="T4" fmla="*/ 0 w 55"/>
                <a:gd name="T5" fmla="*/ 0 h 57"/>
                <a:gd name="T6" fmla="*/ 55 w 55"/>
                <a:gd name="T7" fmla="*/ 0 h 57"/>
                <a:gd name="T8" fmla="*/ 55 w 55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55" y="57"/>
                  </a:moveTo>
                  <a:lnTo>
                    <a:pt x="0" y="55"/>
                  </a:lnTo>
                  <a:lnTo>
                    <a:pt x="0" y="0"/>
                  </a:lnTo>
                  <a:lnTo>
                    <a:pt x="55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21" name="Freeform 93">
              <a:extLst>
                <a:ext uri="{FF2B5EF4-FFF2-40B4-BE49-F238E27FC236}">
                  <a16:creationId xmlns:a16="http://schemas.microsoft.com/office/drawing/2014/main" xmlns="" id="{608AD914-FE5B-41ED-B3E3-9E4ABFA60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011" y="2349475"/>
              <a:ext cx="88254" cy="87660"/>
            </a:xfrm>
            <a:custGeom>
              <a:avLst/>
              <a:gdLst>
                <a:gd name="T0" fmla="*/ 94 w 94"/>
                <a:gd name="T1" fmla="*/ 93 h 93"/>
                <a:gd name="T2" fmla="*/ 0 w 94"/>
                <a:gd name="T3" fmla="*/ 93 h 93"/>
                <a:gd name="T4" fmla="*/ 2 w 94"/>
                <a:gd name="T5" fmla="*/ 0 h 93"/>
                <a:gd name="T6" fmla="*/ 94 w 94"/>
                <a:gd name="T7" fmla="*/ 0 h 93"/>
                <a:gd name="T8" fmla="*/ 94 w 94"/>
                <a:gd name="T9" fmla="*/ 93 h 93"/>
                <a:gd name="T10" fmla="*/ 10 w 94"/>
                <a:gd name="T11" fmla="*/ 83 h 93"/>
                <a:gd name="T12" fmla="*/ 84 w 94"/>
                <a:gd name="T13" fmla="*/ 83 h 93"/>
                <a:gd name="T14" fmla="*/ 86 w 94"/>
                <a:gd name="T15" fmla="*/ 9 h 93"/>
                <a:gd name="T16" fmla="*/ 10 w 94"/>
                <a:gd name="T17" fmla="*/ 8 h 93"/>
                <a:gd name="T18" fmla="*/ 10 w 94"/>
                <a:gd name="T19" fmla="*/ 8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3">
                  <a:moveTo>
                    <a:pt x="94" y="93"/>
                  </a:moveTo>
                  <a:lnTo>
                    <a:pt x="0" y="93"/>
                  </a:lnTo>
                  <a:lnTo>
                    <a:pt x="2" y="0"/>
                  </a:lnTo>
                  <a:lnTo>
                    <a:pt x="94" y="0"/>
                  </a:lnTo>
                  <a:lnTo>
                    <a:pt x="94" y="93"/>
                  </a:lnTo>
                  <a:close/>
                  <a:moveTo>
                    <a:pt x="10" y="83"/>
                  </a:moveTo>
                  <a:lnTo>
                    <a:pt x="84" y="83"/>
                  </a:lnTo>
                  <a:lnTo>
                    <a:pt x="86" y="9"/>
                  </a:lnTo>
                  <a:lnTo>
                    <a:pt x="10" y="8"/>
                  </a:lnTo>
                  <a:lnTo>
                    <a:pt x="10" y="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22" name="Freeform 94">
              <a:extLst>
                <a:ext uri="{FF2B5EF4-FFF2-40B4-BE49-F238E27FC236}">
                  <a16:creationId xmlns:a16="http://schemas.microsoft.com/office/drawing/2014/main" xmlns="" id="{C76541A1-B6A4-448C-844C-A6FC110052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7774" y="2614340"/>
              <a:ext cx="89194" cy="88603"/>
            </a:xfrm>
            <a:custGeom>
              <a:avLst/>
              <a:gdLst>
                <a:gd name="T0" fmla="*/ 93 w 95"/>
                <a:gd name="T1" fmla="*/ 94 h 94"/>
                <a:gd name="T2" fmla="*/ 0 w 95"/>
                <a:gd name="T3" fmla="*/ 92 h 94"/>
                <a:gd name="T4" fmla="*/ 1 w 95"/>
                <a:gd name="T5" fmla="*/ 0 h 94"/>
                <a:gd name="T6" fmla="*/ 95 w 95"/>
                <a:gd name="T7" fmla="*/ 0 h 94"/>
                <a:gd name="T8" fmla="*/ 93 w 95"/>
                <a:gd name="T9" fmla="*/ 94 h 94"/>
                <a:gd name="T10" fmla="*/ 10 w 95"/>
                <a:gd name="T11" fmla="*/ 84 h 94"/>
                <a:gd name="T12" fmla="*/ 85 w 95"/>
                <a:gd name="T13" fmla="*/ 84 h 94"/>
                <a:gd name="T14" fmla="*/ 85 w 95"/>
                <a:gd name="T15" fmla="*/ 10 h 94"/>
                <a:gd name="T16" fmla="*/ 10 w 95"/>
                <a:gd name="T17" fmla="*/ 9 h 94"/>
                <a:gd name="T18" fmla="*/ 10 w 95"/>
                <a:gd name="T19" fmla="*/ 8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4">
                  <a:moveTo>
                    <a:pt x="93" y="94"/>
                  </a:moveTo>
                  <a:lnTo>
                    <a:pt x="0" y="92"/>
                  </a:lnTo>
                  <a:lnTo>
                    <a:pt x="1" y="0"/>
                  </a:lnTo>
                  <a:lnTo>
                    <a:pt x="95" y="0"/>
                  </a:lnTo>
                  <a:lnTo>
                    <a:pt x="93" y="94"/>
                  </a:lnTo>
                  <a:close/>
                  <a:moveTo>
                    <a:pt x="10" y="84"/>
                  </a:moveTo>
                  <a:lnTo>
                    <a:pt x="85" y="84"/>
                  </a:lnTo>
                  <a:lnTo>
                    <a:pt x="85" y="10"/>
                  </a:lnTo>
                  <a:lnTo>
                    <a:pt x="10" y="9"/>
                  </a:lnTo>
                  <a:lnTo>
                    <a:pt x="10" y="84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23" name="Rectangle 95">
              <a:extLst>
                <a:ext uri="{FF2B5EF4-FFF2-40B4-BE49-F238E27FC236}">
                  <a16:creationId xmlns:a16="http://schemas.microsoft.com/office/drawing/2014/main" xmlns="" id="{90C9366B-C739-4EA8-AF7C-C6A7D25D1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972" y="2682206"/>
              <a:ext cx="51638" cy="52784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24" name="Freeform 96">
              <a:extLst>
                <a:ext uri="{FF2B5EF4-FFF2-40B4-BE49-F238E27FC236}">
                  <a16:creationId xmlns:a16="http://schemas.microsoft.com/office/drawing/2014/main" xmlns="" id="{42293BE5-5093-4F4B-B2A8-F574DA972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386" y="2115715"/>
              <a:ext cx="79805" cy="80120"/>
            </a:xfrm>
            <a:custGeom>
              <a:avLst/>
              <a:gdLst>
                <a:gd name="T0" fmla="*/ 83 w 85"/>
                <a:gd name="T1" fmla="*/ 85 h 85"/>
                <a:gd name="T2" fmla="*/ 0 w 85"/>
                <a:gd name="T3" fmla="*/ 85 h 85"/>
                <a:gd name="T4" fmla="*/ 0 w 85"/>
                <a:gd name="T5" fmla="*/ 0 h 85"/>
                <a:gd name="T6" fmla="*/ 85 w 85"/>
                <a:gd name="T7" fmla="*/ 2 h 85"/>
                <a:gd name="T8" fmla="*/ 83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83" y="85"/>
                  </a:moveTo>
                  <a:lnTo>
                    <a:pt x="0" y="85"/>
                  </a:lnTo>
                  <a:lnTo>
                    <a:pt x="0" y="0"/>
                  </a:lnTo>
                  <a:lnTo>
                    <a:pt x="85" y="2"/>
                  </a:lnTo>
                  <a:lnTo>
                    <a:pt x="83" y="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</p:grpSp>
      <p:grpSp>
        <p:nvGrpSpPr>
          <p:cNvPr id="325" name="Group 9">
            <a:extLst>
              <a:ext uri="{FF2B5EF4-FFF2-40B4-BE49-F238E27FC236}">
                <a16:creationId xmlns:a16="http://schemas.microsoft.com/office/drawing/2014/main" xmlns="" id="{2163A15B-919C-4A33-87E8-0F123D575953}"/>
              </a:ext>
            </a:extLst>
          </p:cNvPr>
          <p:cNvGrpSpPr/>
          <p:nvPr/>
        </p:nvGrpSpPr>
        <p:grpSpPr>
          <a:xfrm>
            <a:off x="2906735" y="1405430"/>
            <a:ext cx="663270" cy="597149"/>
            <a:chOff x="5253011" y="1733027"/>
            <a:chExt cx="719180" cy="1051920"/>
          </a:xfrm>
        </p:grpSpPr>
        <p:sp>
          <p:nvSpPr>
            <p:cNvPr id="326" name="Freeform 84">
              <a:extLst>
                <a:ext uri="{FF2B5EF4-FFF2-40B4-BE49-F238E27FC236}">
                  <a16:creationId xmlns:a16="http://schemas.microsoft.com/office/drawing/2014/main" xmlns="" id="{B1B402AB-5B5B-4E3E-9A2F-BA225BA84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383" y="2021457"/>
              <a:ext cx="52577" cy="54670"/>
            </a:xfrm>
            <a:custGeom>
              <a:avLst/>
              <a:gdLst>
                <a:gd name="T0" fmla="*/ 56 w 56"/>
                <a:gd name="T1" fmla="*/ 58 h 58"/>
                <a:gd name="T2" fmla="*/ 0 w 56"/>
                <a:gd name="T3" fmla="*/ 56 h 58"/>
                <a:gd name="T4" fmla="*/ 0 w 56"/>
                <a:gd name="T5" fmla="*/ 0 h 58"/>
                <a:gd name="T6" fmla="*/ 56 w 56"/>
                <a:gd name="T7" fmla="*/ 0 h 58"/>
                <a:gd name="T8" fmla="*/ 56 w 5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8">
                  <a:moveTo>
                    <a:pt x="56" y="58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5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27" name="Freeform 85">
              <a:extLst>
                <a:ext uri="{FF2B5EF4-FFF2-40B4-BE49-F238E27FC236}">
                  <a16:creationId xmlns:a16="http://schemas.microsoft.com/office/drawing/2014/main" xmlns="" id="{E2D278EC-D992-4AAB-AE4F-F484EB22C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9979" y="2077069"/>
              <a:ext cx="87316" cy="88603"/>
            </a:xfrm>
            <a:custGeom>
              <a:avLst/>
              <a:gdLst>
                <a:gd name="T0" fmla="*/ 93 w 93"/>
                <a:gd name="T1" fmla="*/ 94 h 94"/>
                <a:gd name="T2" fmla="*/ 0 w 93"/>
                <a:gd name="T3" fmla="*/ 94 h 94"/>
                <a:gd name="T4" fmla="*/ 2 w 93"/>
                <a:gd name="T5" fmla="*/ 0 h 94"/>
                <a:gd name="T6" fmla="*/ 93 w 93"/>
                <a:gd name="T7" fmla="*/ 0 h 94"/>
                <a:gd name="T8" fmla="*/ 93 w 93"/>
                <a:gd name="T9" fmla="*/ 94 h 94"/>
                <a:gd name="T10" fmla="*/ 10 w 93"/>
                <a:gd name="T11" fmla="*/ 84 h 94"/>
                <a:gd name="T12" fmla="*/ 83 w 93"/>
                <a:gd name="T13" fmla="*/ 84 h 94"/>
                <a:gd name="T14" fmla="*/ 85 w 93"/>
                <a:gd name="T15" fmla="*/ 10 h 94"/>
                <a:gd name="T16" fmla="*/ 10 w 93"/>
                <a:gd name="T17" fmla="*/ 8 h 94"/>
                <a:gd name="T18" fmla="*/ 10 w 93"/>
                <a:gd name="T19" fmla="*/ 8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4">
                  <a:moveTo>
                    <a:pt x="93" y="94"/>
                  </a:moveTo>
                  <a:lnTo>
                    <a:pt x="0" y="94"/>
                  </a:lnTo>
                  <a:lnTo>
                    <a:pt x="2" y="0"/>
                  </a:lnTo>
                  <a:lnTo>
                    <a:pt x="93" y="0"/>
                  </a:lnTo>
                  <a:lnTo>
                    <a:pt x="93" y="94"/>
                  </a:lnTo>
                  <a:close/>
                  <a:moveTo>
                    <a:pt x="10" y="84"/>
                  </a:moveTo>
                  <a:lnTo>
                    <a:pt x="83" y="84"/>
                  </a:lnTo>
                  <a:lnTo>
                    <a:pt x="85" y="10"/>
                  </a:lnTo>
                  <a:lnTo>
                    <a:pt x="10" y="8"/>
                  </a:lnTo>
                  <a:lnTo>
                    <a:pt x="10" y="84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28" name="Freeform 86">
              <a:extLst>
                <a:ext uri="{FF2B5EF4-FFF2-40B4-BE49-F238E27FC236}">
                  <a16:creationId xmlns:a16="http://schemas.microsoft.com/office/drawing/2014/main" xmlns="" id="{4FED1485-FA5E-4F06-92C1-5451DD085F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3804" y="2342877"/>
              <a:ext cx="89194" cy="87660"/>
            </a:xfrm>
            <a:custGeom>
              <a:avLst/>
              <a:gdLst>
                <a:gd name="T0" fmla="*/ 94 w 95"/>
                <a:gd name="T1" fmla="*/ 93 h 93"/>
                <a:gd name="T2" fmla="*/ 0 w 95"/>
                <a:gd name="T3" fmla="*/ 92 h 93"/>
                <a:gd name="T4" fmla="*/ 2 w 95"/>
                <a:gd name="T5" fmla="*/ 0 h 93"/>
                <a:gd name="T6" fmla="*/ 95 w 95"/>
                <a:gd name="T7" fmla="*/ 0 h 93"/>
                <a:gd name="T8" fmla="*/ 94 w 95"/>
                <a:gd name="T9" fmla="*/ 93 h 93"/>
                <a:gd name="T10" fmla="*/ 10 w 95"/>
                <a:gd name="T11" fmla="*/ 84 h 93"/>
                <a:gd name="T12" fmla="*/ 85 w 95"/>
                <a:gd name="T13" fmla="*/ 84 h 93"/>
                <a:gd name="T14" fmla="*/ 85 w 95"/>
                <a:gd name="T15" fmla="*/ 10 h 93"/>
                <a:gd name="T16" fmla="*/ 10 w 95"/>
                <a:gd name="T17" fmla="*/ 8 h 93"/>
                <a:gd name="T18" fmla="*/ 10 w 95"/>
                <a:gd name="T19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3">
                  <a:moveTo>
                    <a:pt x="94" y="93"/>
                  </a:moveTo>
                  <a:lnTo>
                    <a:pt x="0" y="92"/>
                  </a:lnTo>
                  <a:lnTo>
                    <a:pt x="2" y="0"/>
                  </a:lnTo>
                  <a:lnTo>
                    <a:pt x="95" y="0"/>
                  </a:lnTo>
                  <a:lnTo>
                    <a:pt x="94" y="93"/>
                  </a:lnTo>
                  <a:close/>
                  <a:moveTo>
                    <a:pt x="10" y="84"/>
                  </a:moveTo>
                  <a:lnTo>
                    <a:pt x="85" y="84"/>
                  </a:lnTo>
                  <a:lnTo>
                    <a:pt x="85" y="10"/>
                  </a:lnTo>
                  <a:lnTo>
                    <a:pt x="10" y="8"/>
                  </a:lnTo>
                  <a:lnTo>
                    <a:pt x="10" y="84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29" name="Freeform 87">
              <a:extLst>
                <a:ext uri="{FF2B5EF4-FFF2-40B4-BE49-F238E27FC236}">
                  <a16:creationId xmlns:a16="http://schemas.microsoft.com/office/drawing/2014/main" xmlns="" id="{E22D2EBE-73D7-47C3-A026-82695676D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9192" y="1733027"/>
              <a:ext cx="79805" cy="80120"/>
            </a:xfrm>
            <a:custGeom>
              <a:avLst/>
              <a:gdLst>
                <a:gd name="T0" fmla="*/ 84 w 85"/>
                <a:gd name="T1" fmla="*/ 85 h 85"/>
                <a:gd name="T2" fmla="*/ 0 w 85"/>
                <a:gd name="T3" fmla="*/ 83 h 85"/>
                <a:gd name="T4" fmla="*/ 2 w 85"/>
                <a:gd name="T5" fmla="*/ 0 h 85"/>
                <a:gd name="T6" fmla="*/ 85 w 85"/>
                <a:gd name="T7" fmla="*/ 1 h 85"/>
                <a:gd name="T8" fmla="*/ 84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84" y="85"/>
                  </a:moveTo>
                  <a:lnTo>
                    <a:pt x="0" y="83"/>
                  </a:lnTo>
                  <a:lnTo>
                    <a:pt x="2" y="0"/>
                  </a:lnTo>
                  <a:lnTo>
                    <a:pt x="85" y="1"/>
                  </a:lnTo>
                  <a:lnTo>
                    <a:pt x="84" y="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 dirty="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30" name="Rectangle 88">
              <a:extLst>
                <a:ext uri="{FF2B5EF4-FFF2-40B4-BE49-F238E27FC236}">
                  <a16:creationId xmlns:a16="http://schemas.microsoft.com/office/drawing/2014/main" xmlns="" id="{3683D13F-4E16-44E2-ACBF-33C32150E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808" y="1749994"/>
              <a:ext cx="52577" cy="51842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31" name="Rectangle 89">
              <a:extLst>
                <a:ext uri="{FF2B5EF4-FFF2-40B4-BE49-F238E27FC236}">
                  <a16:creationId xmlns:a16="http://schemas.microsoft.com/office/drawing/2014/main" xmlns="" id="{9F73D152-75F0-4044-AD15-5F2277E3D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5001" y="2410743"/>
              <a:ext cx="52577" cy="52784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32" name="Freeform 90">
              <a:extLst>
                <a:ext uri="{FF2B5EF4-FFF2-40B4-BE49-F238E27FC236}">
                  <a16:creationId xmlns:a16="http://schemas.microsoft.com/office/drawing/2014/main" xmlns="" id="{B96D8AEE-E735-4144-BEAB-2A3ACB5C2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6992" y="2705770"/>
              <a:ext cx="79805" cy="79177"/>
            </a:xfrm>
            <a:custGeom>
              <a:avLst/>
              <a:gdLst>
                <a:gd name="T0" fmla="*/ 84 w 85"/>
                <a:gd name="T1" fmla="*/ 84 h 84"/>
                <a:gd name="T2" fmla="*/ 0 w 85"/>
                <a:gd name="T3" fmla="*/ 84 h 84"/>
                <a:gd name="T4" fmla="*/ 2 w 85"/>
                <a:gd name="T5" fmla="*/ 0 h 84"/>
                <a:gd name="T6" fmla="*/ 85 w 85"/>
                <a:gd name="T7" fmla="*/ 0 h 84"/>
                <a:gd name="T8" fmla="*/ 84 w 85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4">
                  <a:moveTo>
                    <a:pt x="84" y="84"/>
                  </a:moveTo>
                  <a:lnTo>
                    <a:pt x="0" y="84"/>
                  </a:lnTo>
                  <a:lnTo>
                    <a:pt x="2" y="0"/>
                  </a:lnTo>
                  <a:lnTo>
                    <a:pt x="85" y="0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33" name="Freeform 91">
              <a:extLst>
                <a:ext uri="{FF2B5EF4-FFF2-40B4-BE49-F238E27FC236}">
                  <a16:creationId xmlns:a16="http://schemas.microsoft.com/office/drawing/2014/main" xmlns="" id="{F3112832-97E6-462B-B06D-6387BB06D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288" y="2557785"/>
              <a:ext cx="79805" cy="78234"/>
            </a:xfrm>
            <a:custGeom>
              <a:avLst/>
              <a:gdLst>
                <a:gd name="T0" fmla="*/ 84 w 85"/>
                <a:gd name="T1" fmla="*/ 83 h 83"/>
                <a:gd name="T2" fmla="*/ 0 w 85"/>
                <a:gd name="T3" fmla="*/ 83 h 83"/>
                <a:gd name="T4" fmla="*/ 2 w 85"/>
                <a:gd name="T5" fmla="*/ 0 h 83"/>
                <a:gd name="T6" fmla="*/ 85 w 85"/>
                <a:gd name="T7" fmla="*/ 0 h 83"/>
                <a:gd name="T8" fmla="*/ 84 w 85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3">
                  <a:moveTo>
                    <a:pt x="84" y="83"/>
                  </a:moveTo>
                  <a:lnTo>
                    <a:pt x="0" y="83"/>
                  </a:lnTo>
                  <a:lnTo>
                    <a:pt x="2" y="0"/>
                  </a:lnTo>
                  <a:lnTo>
                    <a:pt x="85" y="0"/>
                  </a:lnTo>
                  <a:lnTo>
                    <a:pt x="84" y="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34" name="Freeform 92">
              <a:extLst>
                <a:ext uri="{FF2B5EF4-FFF2-40B4-BE49-F238E27FC236}">
                  <a16:creationId xmlns:a16="http://schemas.microsoft.com/office/drawing/2014/main" xmlns="" id="{8ABEAE3E-3E88-42A3-A255-C64AF7C05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353" y="2293863"/>
              <a:ext cx="51638" cy="53727"/>
            </a:xfrm>
            <a:custGeom>
              <a:avLst/>
              <a:gdLst>
                <a:gd name="T0" fmla="*/ 55 w 55"/>
                <a:gd name="T1" fmla="*/ 57 h 57"/>
                <a:gd name="T2" fmla="*/ 0 w 55"/>
                <a:gd name="T3" fmla="*/ 55 h 57"/>
                <a:gd name="T4" fmla="*/ 0 w 55"/>
                <a:gd name="T5" fmla="*/ 0 h 57"/>
                <a:gd name="T6" fmla="*/ 55 w 55"/>
                <a:gd name="T7" fmla="*/ 0 h 57"/>
                <a:gd name="T8" fmla="*/ 55 w 55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55" y="57"/>
                  </a:moveTo>
                  <a:lnTo>
                    <a:pt x="0" y="55"/>
                  </a:lnTo>
                  <a:lnTo>
                    <a:pt x="0" y="0"/>
                  </a:lnTo>
                  <a:lnTo>
                    <a:pt x="55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35" name="Freeform 93">
              <a:extLst>
                <a:ext uri="{FF2B5EF4-FFF2-40B4-BE49-F238E27FC236}">
                  <a16:creationId xmlns:a16="http://schemas.microsoft.com/office/drawing/2014/main" xmlns="" id="{9F1E055B-DB5B-4113-B86E-E163450093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011" y="2349475"/>
              <a:ext cx="88254" cy="87660"/>
            </a:xfrm>
            <a:custGeom>
              <a:avLst/>
              <a:gdLst>
                <a:gd name="T0" fmla="*/ 94 w 94"/>
                <a:gd name="T1" fmla="*/ 93 h 93"/>
                <a:gd name="T2" fmla="*/ 0 w 94"/>
                <a:gd name="T3" fmla="*/ 93 h 93"/>
                <a:gd name="T4" fmla="*/ 2 w 94"/>
                <a:gd name="T5" fmla="*/ 0 h 93"/>
                <a:gd name="T6" fmla="*/ 94 w 94"/>
                <a:gd name="T7" fmla="*/ 0 h 93"/>
                <a:gd name="T8" fmla="*/ 94 w 94"/>
                <a:gd name="T9" fmla="*/ 93 h 93"/>
                <a:gd name="T10" fmla="*/ 10 w 94"/>
                <a:gd name="T11" fmla="*/ 83 h 93"/>
                <a:gd name="T12" fmla="*/ 84 w 94"/>
                <a:gd name="T13" fmla="*/ 83 h 93"/>
                <a:gd name="T14" fmla="*/ 86 w 94"/>
                <a:gd name="T15" fmla="*/ 9 h 93"/>
                <a:gd name="T16" fmla="*/ 10 w 94"/>
                <a:gd name="T17" fmla="*/ 8 h 93"/>
                <a:gd name="T18" fmla="*/ 10 w 94"/>
                <a:gd name="T19" fmla="*/ 8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3">
                  <a:moveTo>
                    <a:pt x="94" y="93"/>
                  </a:moveTo>
                  <a:lnTo>
                    <a:pt x="0" y="93"/>
                  </a:lnTo>
                  <a:lnTo>
                    <a:pt x="2" y="0"/>
                  </a:lnTo>
                  <a:lnTo>
                    <a:pt x="94" y="0"/>
                  </a:lnTo>
                  <a:lnTo>
                    <a:pt x="94" y="93"/>
                  </a:lnTo>
                  <a:close/>
                  <a:moveTo>
                    <a:pt x="10" y="83"/>
                  </a:moveTo>
                  <a:lnTo>
                    <a:pt x="84" y="83"/>
                  </a:lnTo>
                  <a:lnTo>
                    <a:pt x="86" y="9"/>
                  </a:lnTo>
                  <a:lnTo>
                    <a:pt x="10" y="8"/>
                  </a:lnTo>
                  <a:lnTo>
                    <a:pt x="10" y="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36" name="Freeform 94">
              <a:extLst>
                <a:ext uri="{FF2B5EF4-FFF2-40B4-BE49-F238E27FC236}">
                  <a16:creationId xmlns:a16="http://schemas.microsoft.com/office/drawing/2014/main" xmlns="" id="{2BF702E4-6E42-4BC3-B449-E3A7ECB3A3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7774" y="2614340"/>
              <a:ext cx="89194" cy="88603"/>
            </a:xfrm>
            <a:custGeom>
              <a:avLst/>
              <a:gdLst>
                <a:gd name="T0" fmla="*/ 93 w 95"/>
                <a:gd name="T1" fmla="*/ 94 h 94"/>
                <a:gd name="T2" fmla="*/ 0 w 95"/>
                <a:gd name="T3" fmla="*/ 92 h 94"/>
                <a:gd name="T4" fmla="*/ 1 w 95"/>
                <a:gd name="T5" fmla="*/ 0 h 94"/>
                <a:gd name="T6" fmla="*/ 95 w 95"/>
                <a:gd name="T7" fmla="*/ 0 h 94"/>
                <a:gd name="T8" fmla="*/ 93 w 95"/>
                <a:gd name="T9" fmla="*/ 94 h 94"/>
                <a:gd name="T10" fmla="*/ 10 w 95"/>
                <a:gd name="T11" fmla="*/ 84 h 94"/>
                <a:gd name="T12" fmla="*/ 85 w 95"/>
                <a:gd name="T13" fmla="*/ 84 h 94"/>
                <a:gd name="T14" fmla="*/ 85 w 95"/>
                <a:gd name="T15" fmla="*/ 10 h 94"/>
                <a:gd name="T16" fmla="*/ 10 w 95"/>
                <a:gd name="T17" fmla="*/ 9 h 94"/>
                <a:gd name="T18" fmla="*/ 10 w 95"/>
                <a:gd name="T19" fmla="*/ 8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4">
                  <a:moveTo>
                    <a:pt x="93" y="94"/>
                  </a:moveTo>
                  <a:lnTo>
                    <a:pt x="0" y="92"/>
                  </a:lnTo>
                  <a:lnTo>
                    <a:pt x="1" y="0"/>
                  </a:lnTo>
                  <a:lnTo>
                    <a:pt x="95" y="0"/>
                  </a:lnTo>
                  <a:lnTo>
                    <a:pt x="93" y="94"/>
                  </a:lnTo>
                  <a:close/>
                  <a:moveTo>
                    <a:pt x="10" y="84"/>
                  </a:moveTo>
                  <a:lnTo>
                    <a:pt x="85" y="84"/>
                  </a:lnTo>
                  <a:lnTo>
                    <a:pt x="85" y="10"/>
                  </a:lnTo>
                  <a:lnTo>
                    <a:pt x="10" y="9"/>
                  </a:lnTo>
                  <a:lnTo>
                    <a:pt x="10" y="84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37" name="Rectangle 95">
              <a:extLst>
                <a:ext uri="{FF2B5EF4-FFF2-40B4-BE49-F238E27FC236}">
                  <a16:creationId xmlns:a16="http://schemas.microsoft.com/office/drawing/2014/main" xmlns="" id="{6A9ADF22-AFA1-4172-8EEE-ED97CB4A4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972" y="2682206"/>
              <a:ext cx="51638" cy="52784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  <p:sp>
          <p:nvSpPr>
            <p:cNvPr id="338" name="Freeform 96">
              <a:extLst>
                <a:ext uri="{FF2B5EF4-FFF2-40B4-BE49-F238E27FC236}">
                  <a16:creationId xmlns:a16="http://schemas.microsoft.com/office/drawing/2014/main" xmlns="" id="{7848D888-9BEC-44C5-9DBD-1F6A57F76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386" y="2115715"/>
              <a:ext cx="79805" cy="80120"/>
            </a:xfrm>
            <a:custGeom>
              <a:avLst/>
              <a:gdLst>
                <a:gd name="T0" fmla="*/ 83 w 85"/>
                <a:gd name="T1" fmla="*/ 85 h 85"/>
                <a:gd name="T2" fmla="*/ 0 w 85"/>
                <a:gd name="T3" fmla="*/ 85 h 85"/>
                <a:gd name="T4" fmla="*/ 0 w 85"/>
                <a:gd name="T5" fmla="*/ 0 h 85"/>
                <a:gd name="T6" fmla="*/ 85 w 85"/>
                <a:gd name="T7" fmla="*/ 2 h 85"/>
                <a:gd name="T8" fmla="*/ 83 w 8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83" y="85"/>
                  </a:moveTo>
                  <a:lnTo>
                    <a:pt x="0" y="85"/>
                  </a:lnTo>
                  <a:lnTo>
                    <a:pt x="0" y="0"/>
                  </a:lnTo>
                  <a:lnTo>
                    <a:pt x="85" y="2"/>
                  </a:lnTo>
                  <a:lnTo>
                    <a:pt x="83" y="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451805"/>
              <a:endParaRPr lang="en-US" sz="3000">
                <a:solidFill>
                  <a:srgbClr val="262626"/>
                </a:solidFill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9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店chenying0907 6"/>
          <p:cNvSpPr>
            <a:spLocks/>
          </p:cNvSpPr>
          <p:nvPr/>
        </p:nvSpPr>
        <p:spPr bwMode="auto">
          <a:xfrm>
            <a:off x="4127366" y="1804318"/>
            <a:ext cx="1247698" cy="841552"/>
          </a:xfrm>
          <a:custGeom>
            <a:avLst/>
            <a:gdLst>
              <a:gd name="T0" fmla="*/ 445 w 657"/>
              <a:gd name="T1" fmla="*/ 443 h 443"/>
              <a:gd name="T2" fmla="*/ 0 w 657"/>
              <a:gd name="T3" fmla="*/ 443 h 443"/>
              <a:gd name="T4" fmla="*/ 211 w 657"/>
              <a:gd name="T5" fmla="*/ 220 h 443"/>
              <a:gd name="T6" fmla="*/ 0 w 657"/>
              <a:gd name="T7" fmla="*/ 0 h 443"/>
              <a:gd name="T8" fmla="*/ 445 w 657"/>
              <a:gd name="T9" fmla="*/ 0 h 443"/>
              <a:gd name="T10" fmla="*/ 657 w 657"/>
              <a:gd name="T11" fmla="*/ 220 h 443"/>
              <a:gd name="T12" fmla="*/ 445 w 657"/>
              <a:gd name="T13" fmla="*/ 44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7" h="443">
                <a:moveTo>
                  <a:pt x="445" y="443"/>
                </a:moveTo>
                <a:lnTo>
                  <a:pt x="0" y="443"/>
                </a:lnTo>
                <a:lnTo>
                  <a:pt x="211" y="220"/>
                </a:lnTo>
                <a:lnTo>
                  <a:pt x="0" y="0"/>
                </a:lnTo>
                <a:lnTo>
                  <a:pt x="445" y="0"/>
                </a:lnTo>
                <a:lnTo>
                  <a:pt x="657" y="220"/>
                </a:lnTo>
                <a:lnTo>
                  <a:pt x="445" y="4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82" tIns="60941" rIns="121882" bIns="60941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333">
              <a:solidFill>
                <a:schemeClr val="bg1"/>
              </a:solidFill>
            </a:endParaRPr>
          </a:p>
        </p:txBody>
      </p:sp>
      <p:sp>
        <p:nvSpPr>
          <p:cNvPr id="7" name="淘宝店chenying0907 7"/>
          <p:cNvSpPr>
            <a:spLocks/>
          </p:cNvSpPr>
          <p:nvPr/>
        </p:nvSpPr>
        <p:spPr bwMode="auto">
          <a:xfrm>
            <a:off x="4714186" y="1804318"/>
            <a:ext cx="795716" cy="1255680"/>
          </a:xfrm>
          <a:custGeom>
            <a:avLst/>
            <a:gdLst>
              <a:gd name="T0" fmla="*/ 205 w 419"/>
              <a:gd name="T1" fmla="*/ 0 h 661"/>
              <a:gd name="T2" fmla="*/ 419 w 419"/>
              <a:gd name="T3" fmla="*/ 220 h 661"/>
              <a:gd name="T4" fmla="*/ 0 w 419"/>
              <a:gd name="T5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9" h="661">
                <a:moveTo>
                  <a:pt x="205" y="0"/>
                </a:moveTo>
                <a:lnTo>
                  <a:pt x="419" y="220"/>
                </a:lnTo>
                <a:lnTo>
                  <a:pt x="0" y="661"/>
                </a:ln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82" tIns="60941" rIns="121882" bIns="609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8" name="淘宝店chenying0907 8"/>
          <p:cNvSpPr>
            <a:spLocks/>
          </p:cNvSpPr>
          <p:nvPr/>
        </p:nvSpPr>
        <p:spPr bwMode="auto">
          <a:xfrm>
            <a:off x="6149890" y="1804318"/>
            <a:ext cx="1247698" cy="841552"/>
          </a:xfrm>
          <a:custGeom>
            <a:avLst/>
            <a:gdLst>
              <a:gd name="T0" fmla="*/ 445 w 657"/>
              <a:gd name="T1" fmla="*/ 0 h 443"/>
              <a:gd name="T2" fmla="*/ 0 w 657"/>
              <a:gd name="T3" fmla="*/ 0 h 443"/>
              <a:gd name="T4" fmla="*/ 212 w 657"/>
              <a:gd name="T5" fmla="*/ 220 h 443"/>
              <a:gd name="T6" fmla="*/ 0 w 657"/>
              <a:gd name="T7" fmla="*/ 443 h 443"/>
              <a:gd name="T8" fmla="*/ 445 w 657"/>
              <a:gd name="T9" fmla="*/ 443 h 443"/>
              <a:gd name="T10" fmla="*/ 657 w 657"/>
              <a:gd name="T11" fmla="*/ 220 h 443"/>
              <a:gd name="T12" fmla="*/ 445 w 657"/>
              <a:gd name="T13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7" h="443">
                <a:moveTo>
                  <a:pt x="445" y="0"/>
                </a:moveTo>
                <a:lnTo>
                  <a:pt x="0" y="0"/>
                </a:lnTo>
                <a:lnTo>
                  <a:pt x="212" y="220"/>
                </a:lnTo>
                <a:lnTo>
                  <a:pt x="0" y="443"/>
                </a:lnTo>
                <a:lnTo>
                  <a:pt x="445" y="443"/>
                </a:lnTo>
                <a:lnTo>
                  <a:pt x="657" y="220"/>
                </a:lnTo>
                <a:lnTo>
                  <a:pt x="4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882" tIns="60941" rIns="121882" bIns="60941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333">
              <a:solidFill>
                <a:schemeClr val="bg1"/>
              </a:solidFill>
            </a:endParaRPr>
          </a:p>
        </p:txBody>
      </p:sp>
      <p:sp>
        <p:nvSpPr>
          <p:cNvPr id="10" name="淘宝店chenying0907 10"/>
          <p:cNvSpPr>
            <a:spLocks/>
          </p:cNvSpPr>
          <p:nvPr/>
        </p:nvSpPr>
        <p:spPr bwMode="auto">
          <a:xfrm>
            <a:off x="8180007" y="1804318"/>
            <a:ext cx="1247698" cy="841552"/>
          </a:xfrm>
          <a:custGeom>
            <a:avLst/>
            <a:gdLst>
              <a:gd name="T0" fmla="*/ 446 w 657"/>
              <a:gd name="T1" fmla="*/ 443 h 443"/>
              <a:gd name="T2" fmla="*/ 0 w 657"/>
              <a:gd name="T3" fmla="*/ 443 h 443"/>
              <a:gd name="T4" fmla="*/ 212 w 657"/>
              <a:gd name="T5" fmla="*/ 220 h 443"/>
              <a:gd name="T6" fmla="*/ 0 w 657"/>
              <a:gd name="T7" fmla="*/ 0 h 443"/>
              <a:gd name="T8" fmla="*/ 446 w 657"/>
              <a:gd name="T9" fmla="*/ 0 h 443"/>
              <a:gd name="T10" fmla="*/ 657 w 657"/>
              <a:gd name="T11" fmla="*/ 220 h 443"/>
              <a:gd name="T12" fmla="*/ 446 w 657"/>
              <a:gd name="T13" fmla="*/ 44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7" h="443">
                <a:moveTo>
                  <a:pt x="446" y="443"/>
                </a:moveTo>
                <a:lnTo>
                  <a:pt x="0" y="443"/>
                </a:lnTo>
                <a:lnTo>
                  <a:pt x="212" y="220"/>
                </a:lnTo>
                <a:lnTo>
                  <a:pt x="0" y="0"/>
                </a:lnTo>
                <a:lnTo>
                  <a:pt x="446" y="0"/>
                </a:lnTo>
                <a:lnTo>
                  <a:pt x="657" y="220"/>
                </a:lnTo>
                <a:lnTo>
                  <a:pt x="446" y="4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882" tIns="60941" rIns="121882" bIns="60941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333">
              <a:solidFill>
                <a:schemeClr val="bg1"/>
              </a:solidFill>
            </a:endParaRPr>
          </a:p>
        </p:txBody>
      </p:sp>
      <p:sp>
        <p:nvSpPr>
          <p:cNvPr id="11" name="淘宝店chenying0907 11"/>
          <p:cNvSpPr>
            <a:spLocks/>
          </p:cNvSpPr>
          <p:nvPr/>
        </p:nvSpPr>
        <p:spPr bwMode="auto">
          <a:xfrm>
            <a:off x="8766825" y="1804318"/>
            <a:ext cx="797615" cy="1255680"/>
          </a:xfrm>
          <a:custGeom>
            <a:avLst/>
            <a:gdLst>
              <a:gd name="T0" fmla="*/ 206 w 420"/>
              <a:gd name="T1" fmla="*/ 0 h 661"/>
              <a:gd name="T2" fmla="*/ 420 w 420"/>
              <a:gd name="T3" fmla="*/ 220 h 661"/>
              <a:gd name="T4" fmla="*/ 0 w 420"/>
              <a:gd name="T5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0" h="661">
                <a:moveTo>
                  <a:pt x="206" y="0"/>
                </a:moveTo>
                <a:lnTo>
                  <a:pt x="420" y="220"/>
                </a:lnTo>
                <a:lnTo>
                  <a:pt x="0" y="661"/>
                </a:ln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82" tIns="60941" rIns="121882" bIns="609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14" name="淘宝店chenying0907 14"/>
          <p:cNvSpPr>
            <a:spLocks/>
          </p:cNvSpPr>
          <p:nvPr/>
        </p:nvSpPr>
        <p:spPr bwMode="auto">
          <a:xfrm>
            <a:off x="10204432" y="1804318"/>
            <a:ext cx="1245798" cy="841552"/>
          </a:xfrm>
          <a:custGeom>
            <a:avLst/>
            <a:gdLst>
              <a:gd name="T0" fmla="*/ 445 w 656"/>
              <a:gd name="T1" fmla="*/ 0 h 443"/>
              <a:gd name="T2" fmla="*/ 0 w 656"/>
              <a:gd name="T3" fmla="*/ 0 h 443"/>
              <a:gd name="T4" fmla="*/ 211 w 656"/>
              <a:gd name="T5" fmla="*/ 220 h 443"/>
              <a:gd name="T6" fmla="*/ 0 w 656"/>
              <a:gd name="T7" fmla="*/ 443 h 443"/>
              <a:gd name="T8" fmla="*/ 445 w 656"/>
              <a:gd name="T9" fmla="*/ 443 h 443"/>
              <a:gd name="T10" fmla="*/ 656 w 656"/>
              <a:gd name="T11" fmla="*/ 220 h 443"/>
              <a:gd name="T12" fmla="*/ 445 w 656"/>
              <a:gd name="T13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6" h="443">
                <a:moveTo>
                  <a:pt x="445" y="0"/>
                </a:moveTo>
                <a:lnTo>
                  <a:pt x="0" y="0"/>
                </a:lnTo>
                <a:lnTo>
                  <a:pt x="211" y="220"/>
                </a:lnTo>
                <a:lnTo>
                  <a:pt x="0" y="443"/>
                </a:lnTo>
                <a:lnTo>
                  <a:pt x="445" y="443"/>
                </a:lnTo>
                <a:lnTo>
                  <a:pt x="656" y="220"/>
                </a:lnTo>
                <a:lnTo>
                  <a:pt x="4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882" tIns="60941" rIns="121882" bIns="60941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333">
              <a:solidFill>
                <a:schemeClr val="bg1"/>
              </a:solidFill>
            </a:endParaRPr>
          </a:p>
        </p:txBody>
      </p:sp>
      <p:sp>
        <p:nvSpPr>
          <p:cNvPr id="18" name="淘宝店chenying0907 17"/>
          <p:cNvSpPr/>
          <p:nvPr/>
        </p:nvSpPr>
        <p:spPr>
          <a:xfrm>
            <a:off x="2960781" y="3689500"/>
            <a:ext cx="1895810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单宽转融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融转不限量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移动流失预警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宽带流失预警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2983834" y="3168630"/>
            <a:ext cx="189581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存量经营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606484" y="2122502"/>
            <a:ext cx="520882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FFFFFF">
                    <a:lumMod val="50000"/>
                  </a:srgbClr>
                </a:solidFill>
              </a:rPr>
              <a:t>1</a:t>
            </a:r>
            <a:endParaRPr lang="zh-CN" altLang="en-US" sz="1333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5706390" y="2122502"/>
            <a:ext cx="520882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FFFFFF">
                    <a:lumMod val="50000"/>
                  </a:srgbClr>
                </a:solidFill>
              </a:rPr>
              <a:t>2</a:t>
            </a:r>
            <a:endParaRPr lang="zh-CN" altLang="en-US" sz="1333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7737764" y="2122502"/>
            <a:ext cx="520882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FFFFFF">
                    <a:lumMod val="50000"/>
                  </a:srgbClr>
                </a:solidFill>
              </a:rPr>
              <a:t>3</a:t>
            </a:r>
            <a:endParaRPr lang="zh-CN" altLang="en-US" sz="1333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9804465" y="2122502"/>
            <a:ext cx="520882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FFFFFF">
                    <a:lumMod val="50000"/>
                  </a:srgbClr>
                </a:solidFill>
              </a:rPr>
              <a:t>4</a:t>
            </a:r>
            <a:endParaRPr lang="zh-CN" altLang="en-US" sz="1333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3" name="淘宝店chenying0907 33"/>
          <p:cNvSpPr>
            <a:spLocks noEditPoints="1"/>
          </p:cNvSpPr>
          <p:nvPr/>
        </p:nvSpPr>
        <p:spPr bwMode="auto">
          <a:xfrm>
            <a:off x="4714184" y="2039255"/>
            <a:ext cx="297362" cy="275144"/>
          </a:xfrm>
          <a:custGeom>
            <a:avLst/>
            <a:gdLst>
              <a:gd name="T0" fmla="*/ 100 w 129"/>
              <a:gd name="T1" fmla="*/ 66 h 119"/>
              <a:gd name="T2" fmla="*/ 105 w 129"/>
              <a:gd name="T3" fmla="*/ 61 h 119"/>
              <a:gd name="T4" fmla="*/ 110 w 129"/>
              <a:gd name="T5" fmla="*/ 66 h 119"/>
              <a:gd name="T6" fmla="*/ 110 w 129"/>
              <a:gd name="T7" fmla="*/ 115 h 119"/>
              <a:gd name="T8" fmla="*/ 105 w 129"/>
              <a:gd name="T9" fmla="*/ 119 h 119"/>
              <a:gd name="T10" fmla="*/ 105 w 129"/>
              <a:gd name="T11" fmla="*/ 119 h 119"/>
              <a:gd name="T12" fmla="*/ 24 w 129"/>
              <a:gd name="T13" fmla="*/ 119 h 119"/>
              <a:gd name="T14" fmla="*/ 19 w 129"/>
              <a:gd name="T15" fmla="*/ 115 h 119"/>
              <a:gd name="T16" fmla="*/ 19 w 129"/>
              <a:gd name="T17" fmla="*/ 114 h 119"/>
              <a:gd name="T18" fmla="*/ 19 w 129"/>
              <a:gd name="T19" fmla="*/ 66 h 119"/>
              <a:gd name="T20" fmla="*/ 24 w 129"/>
              <a:gd name="T21" fmla="*/ 61 h 119"/>
              <a:gd name="T22" fmla="*/ 29 w 129"/>
              <a:gd name="T23" fmla="*/ 66 h 119"/>
              <a:gd name="T24" fmla="*/ 29 w 129"/>
              <a:gd name="T25" fmla="*/ 110 h 119"/>
              <a:gd name="T26" fmla="*/ 45 w 129"/>
              <a:gd name="T27" fmla="*/ 110 h 119"/>
              <a:gd name="T28" fmla="*/ 45 w 129"/>
              <a:gd name="T29" fmla="*/ 61 h 119"/>
              <a:gd name="T30" fmla="*/ 48 w 129"/>
              <a:gd name="T31" fmla="*/ 58 h 119"/>
              <a:gd name="T32" fmla="*/ 48 w 129"/>
              <a:gd name="T33" fmla="*/ 58 h 119"/>
              <a:gd name="T34" fmla="*/ 81 w 129"/>
              <a:gd name="T35" fmla="*/ 58 h 119"/>
              <a:gd name="T36" fmla="*/ 85 w 129"/>
              <a:gd name="T37" fmla="*/ 61 h 119"/>
              <a:gd name="T38" fmla="*/ 85 w 129"/>
              <a:gd name="T39" fmla="*/ 61 h 119"/>
              <a:gd name="T40" fmla="*/ 85 w 129"/>
              <a:gd name="T41" fmla="*/ 110 h 119"/>
              <a:gd name="T42" fmla="*/ 100 w 129"/>
              <a:gd name="T43" fmla="*/ 110 h 119"/>
              <a:gd name="T44" fmla="*/ 100 w 129"/>
              <a:gd name="T45" fmla="*/ 66 h 119"/>
              <a:gd name="T46" fmla="*/ 51 w 129"/>
              <a:gd name="T47" fmla="*/ 110 h 119"/>
              <a:gd name="T48" fmla="*/ 51 w 129"/>
              <a:gd name="T49" fmla="*/ 110 h 119"/>
              <a:gd name="T50" fmla="*/ 79 w 129"/>
              <a:gd name="T51" fmla="*/ 110 h 119"/>
              <a:gd name="T52" fmla="*/ 79 w 129"/>
              <a:gd name="T53" fmla="*/ 64 h 119"/>
              <a:gd name="T54" fmla="*/ 51 w 129"/>
              <a:gd name="T55" fmla="*/ 64 h 119"/>
              <a:gd name="T56" fmla="*/ 51 w 129"/>
              <a:gd name="T57" fmla="*/ 110 h 119"/>
              <a:gd name="T58" fmla="*/ 9 w 129"/>
              <a:gd name="T59" fmla="*/ 68 h 119"/>
              <a:gd name="T60" fmla="*/ 9 w 129"/>
              <a:gd name="T61" fmla="*/ 68 h 119"/>
              <a:gd name="T62" fmla="*/ 65 w 129"/>
              <a:gd name="T63" fmla="*/ 12 h 119"/>
              <a:gd name="T64" fmla="*/ 120 w 129"/>
              <a:gd name="T65" fmla="*/ 68 h 119"/>
              <a:gd name="T66" fmla="*/ 127 w 129"/>
              <a:gd name="T67" fmla="*/ 68 h 119"/>
              <a:gd name="T68" fmla="*/ 127 w 129"/>
              <a:gd name="T69" fmla="*/ 61 h 119"/>
              <a:gd name="T70" fmla="*/ 68 w 129"/>
              <a:gd name="T71" fmla="*/ 2 h 119"/>
              <a:gd name="T72" fmla="*/ 68 w 129"/>
              <a:gd name="T73" fmla="*/ 2 h 119"/>
              <a:gd name="T74" fmla="*/ 61 w 129"/>
              <a:gd name="T75" fmla="*/ 2 h 119"/>
              <a:gd name="T76" fmla="*/ 2 w 129"/>
              <a:gd name="T77" fmla="*/ 61 h 119"/>
              <a:gd name="T78" fmla="*/ 2 w 129"/>
              <a:gd name="T79" fmla="*/ 68 h 119"/>
              <a:gd name="T80" fmla="*/ 9 w 129"/>
              <a:gd name="T81" fmla="*/ 6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9" h="119">
                <a:moveTo>
                  <a:pt x="100" y="66"/>
                </a:moveTo>
                <a:cubicBezTo>
                  <a:pt x="100" y="64"/>
                  <a:pt x="103" y="61"/>
                  <a:pt x="105" y="61"/>
                </a:cubicBezTo>
                <a:cubicBezTo>
                  <a:pt x="108" y="61"/>
                  <a:pt x="110" y="64"/>
                  <a:pt x="110" y="66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17"/>
                  <a:pt x="108" y="119"/>
                  <a:pt x="105" y="119"/>
                </a:cubicBezTo>
                <a:cubicBezTo>
                  <a:pt x="105" y="119"/>
                  <a:pt x="105" y="119"/>
                  <a:pt x="105" y="119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19"/>
                  <a:pt x="19" y="117"/>
                  <a:pt x="19" y="115"/>
                </a:cubicBezTo>
                <a:cubicBezTo>
                  <a:pt x="19" y="114"/>
                  <a:pt x="19" y="114"/>
                  <a:pt x="19" y="114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64"/>
                  <a:pt x="21" y="61"/>
                  <a:pt x="24" y="61"/>
                </a:cubicBezTo>
                <a:cubicBezTo>
                  <a:pt x="27" y="61"/>
                  <a:pt x="29" y="64"/>
                  <a:pt x="29" y="66"/>
                </a:cubicBezTo>
                <a:cubicBezTo>
                  <a:pt x="29" y="110"/>
                  <a:pt x="29" y="110"/>
                  <a:pt x="29" y="110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59"/>
                  <a:pt x="46" y="58"/>
                  <a:pt x="48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83" y="58"/>
                  <a:pt x="85" y="59"/>
                  <a:pt x="85" y="61"/>
                </a:cubicBezTo>
                <a:cubicBezTo>
                  <a:pt x="85" y="61"/>
                  <a:pt x="85" y="61"/>
                  <a:pt x="85" y="61"/>
                </a:cubicBezTo>
                <a:cubicBezTo>
                  <a:pt x="85" y="110"/>
                  <a:pt x="85" y="110"/>
                  <a:pt x="85" y="110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00" y="66"/>
                  <a:pt x="100" y="66"/>
                  <a:pt x="100" y="66"/>
                </a:cubicBezTo>
                <a:close/>
                <a:moveTo>
                  <a:pt x="51" y="110"/>
                </a:moveTo>
                <a:cubicBezTo>
                  <a:pt x="51" y="110"/>
                  <a:pt x="51" y="110"/>
                  <a:pt x="51" y="110"/>
                </a:cubicBezTo>
                <a:cubicBezTo>
                  <a:pt x="79" y="110"/>
                  <a:pt x="79" y="110"/>
                  <a:pt x="79" y="110"/>
                </a:cubicBezTo>
                <a:cubicBezTo>
                  <a:pt x="79" y="64"/>
                  <a:pt x="79" y="64"/>
                  <a:pt x="79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110"/>
                  <a:pt x="51" y="110"/>
                  <a:pt x="51" y="110"/>
                </a:cubicBezTo>
                <a:close/>
                <a:moveTo>
                  <a:pt x="9" y="68"/>
                </a:moveTo>
                <a:cubicBezTo>
                  <a:pt x="9" y="68"/>
                  <a:pt x="9" y="68"/>
                  <a:pt x="9" y="68"/>
                </a:cubicBezTo>
                <a:cubicBezTo>
                  <a:pt x="65" y="12"/>
                  <a:pt x="65" y="12"/>
                  <a:pt x="65" y="12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22" y="70"/>
                  <a:pt x="125" y="70"/>
                  <a:pt x="127" y="68"/>
                </a:cubicBezTo>
                <a:cubicBezTo>
                  <a:pt x="129" y="66"/>
                  <a:pt x="129" y="63"/>
                  <a:pt x="127" y="61"/>
                </a:cubicBezTo>
                <a:cubicBezTo>
                  <a:pt x="68" y="2"/>
                  <a:pt x="68" y="2"/>
                  <a:pt x="68" y="2"/>
                </a:cubicBezTo>
                <a:cubicBezTo>
                  <a:pt x="68" y="2"/>
                  <a:pt x="68" y="2"/>
                  <a:pt x="68" y="2"/>
                </a:cubicBezTo>
                <a:cubicBezTo>
                  <a:pt x="66" y="0"/>
                  <a:pt x="63" y="0"/>
                  <a:pt x="61" y="2"/>
                </a:cubicBezTo>
                <a:cubicBezTo>
                  <a:pt x="2" y="61"/>
                  <a:pt x="2" y="61"/>
                  <a:pt x="2" y="61"/>
                </a:cubicBezTo>
                <a:cubicBezTo>
                  <a:pt x="0" y="63"/>
                  <a:pt x="0" y="66"/>
                  <a:pt x="2" y="68"/>
                </a:cubicBezTo>
                <a:cubicBezTo>
                  <a:pt x="4" y="70"/>
                  <a:pt x="7" y="70"/>
                  <a:pt x="9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3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淘宝店chenying0907 35"/>
          <p:cNvSpPr>
            <a:spLocks noEditPoints="1"/>
          </p:cNvSpPr>
          <p:nvPr/>
        </p:nvSpPr>
        <p:spPr bwMode="auto">
          <a:xfrm>
            <a:off x="10827328" y="2037138"/>
            <a:ext cx="258334" cy="329056"/>
          </a:xfrm>
          <a:custGeom>
            <a:avLst/>
            <a:gdLst>
              <a:gd name="T0" fmla="*/ 99 w 111"/>
              <a:gd name="T1" fmla="*/ 127 h 142"/>
              <a:gd name="T2" fmla="*/ 90 w 111"/>
              <a:gd name="T3" fmla="*/ 134 h 142"/>
              <a:gd name="T4" fmla="*/ 62 w 111"/>
              <a:gd name="T5" fmla="*/ 141 h 142"/>
              <a:gd name="T6" fmla="*/ 35 w 111"/>
              <a:gd name="T7" fmla="*/ 129 h 142"/>
              <a:gd name="T8" fmla="*/ 35 w 111"/>
              <a:gd name="T9" fmla="*/ 129 h 142"/>
              <a:gd name="T10" fmla="*/ 35 w 111"/>
              <a:gd name="T11" fmla="*/ 129 h 142"/>
              <a:gd name="T12" fmla="*/ 28 w 111"/>
              <a:gd name="T13" fmla="*/ 120 h 142"/>
              <a:gd name="T14" fmla="*/ 13 w 111"/>
              <a:gd name="T15" fmla="*/ 95 h 142"/>
              <a:gd name="T16" fmla="*/ 13 w 111"/>
              <a:gd name="T17" fmla="*/ 95 h 142"/>
              <a:gd name="T18" fmla="*/ 5 w 111"/>
              <a:gd name="T19" fmla="*/ 80 h 142"/>
              <a:gd name="T20" fmla="*/ 15 w 111"/>
              <a:gd name="T21" fmla="*/ 60 h 142"/>
              <a:gd name="T22" fmla="*/ 28 w 111"/>
              <a:gd name="T23" fmla="*/ 66 h 142"/>
              <a:gd name="T24" fmla="*/ 29 w 111"/>
              <a:gd name="T25" fmla="*/ 67 h 142"/>
              <a:gd name="T26" fmla="*/ 30 w 111"/>
              <a:gd name="T27" fmla="*/ 69 h 142"/>
              <a:gd name="T28" fmla="*/ 30 w 111"/>
              <a:gd name="T29" fmla="*/ 22 h 142"/>
              <a:gd name="T30" fmla="*/ 49 w 111"/>
              <a:gd name="T31" fmla="*/ 11 h 142"/>
              <a:gd name="T32" fmla="*/ 73 w 111"/>
              <a:gd name="T33" fmla="*/ 11 h 142"/>
              <a:gd name="T34" fmla="*/ 92 w 111"/>
              <a:gd name="T35" fmla="*/ 22 h 142"/>
              <a:gd name="T36" fmla="*/ 92 w 111"/>
              <a:gd name="T37" fmla="*/ 22 h 142"/>
              <a:gd name="T38" fmla="*/ 93 w 111"/>
              <a:gd name="T39" fmla="*/ 22 h 142"/>
              <a:gd name="T40" fmla="*/ 111 w 111"/>
              <a:gd name="T41" fmla="*/ 34 h 142"/>
              <a:gd name="T42" fmla="*/ 111 w 111"/>
              <a:gd name="T43" fmla="*/ 97 h 142"/>
              <a:gd name="T44" fmla="*/ 108 w 111"/>
              <a:gd name="T45" fmla="*/ 113 h 142"/>
              <a:gd name="T46" fmla="*/ 99 w 111"/>
              <a:gd name="T47" fmla="*/ 127 h 142"/>
              <a:gd name="T48" fmla="*/ 85 w 111"/>
              <a:gd name="T49" fmla="*/ 126 h 142"/>
              <a:gd name="T50" fmla="*/ 85 w 111"/>
              <a:gd name="T51" fmla="*/ 126 h 142"/>
              <a:gd name="T52" fmla="*/ 92 w 111"/>
              <a:gd name="T53" fmla="*/ 120 h 142"/>
              <a:gd name="T54" fmla="*/ 98 w 111"/>
              <a:gd name="T55" fmla="*/ 109 h 142"/>
              <a:gd name="T56" fmla="*/ 101 w 111"/>
              <a:gd name="T57" fmla="*/ 97 h 142"/>
              <a:gd name="T58" fmla="*/ 101 w 111"/>
              <a:gd name="T59" fmla="*/ 34 h 142"/>
              <a:gd name="T60" fmla="*/ 95 w 111"/>
              <a:gd name="T61" fmla="*/ 34 h 142"/>
              <a:gd name="T62" fmla="*/ 95 w 111"/>
              <a:gd name="T63" fmla="*/ 64 h 142"/>
              <a:gd name="T64" fmla="*/ 82 w 111"/>
              <a:gd name="T65" fmla="*/ 64 h 142"/>
              <a:gd name="T66" fmla="*/ 82 w 111"/>
              <a:gd name="T67" fmla="*/ 22 h 142"/>
              <a:gd name="T68" fmla="*/ 77 w 111"/>
              <a:gd name="T69" fmla="*/ 22 h 142"/>
              <a:gd name="T70" fmla="*/ 77 w 111"/>
              <a:gd name="T71" fmla="*/ 64 h 142"/>
              <a:gd name="T72" fmla="*/ 64 w 111"/>
              <a:gd name="T73" fmla="*/ 64 h 142"/>
              <a:gd name="T74" fmla="*/ 64 w 111"/>
              <a:gd name="T75" fmla="*/ 15 h 142"/>
              <a:gd name="T76" fmla="*/ 58 w 111"/>
              <a:gd name="T77" fmla="*/ 15 h 142"/>
              <a:gd name="T78" fmla="*/ 58 w 111"/>
              <a:gd name="T79" fmla="*/ 64 h 142"/>
              <a:gd name="T80" fmla="*/ 45 w 111"/>
              <a:gd name="T81" fmla="*/ 64 h 142"/>
              <a:gd name="T82" fmla="*/ 45 w 111"/>
              <a:gd name="T83" fmla="*/ 22 h 142"/>
              <a:gd name="T84" fmla="*/ 40 w 111"/>
              <a:gd name="T85" fmla="*/ 22 h 142"/>
              <a:gd name="T86" fmla="*/ 40 w 111"/>
              <a:gd name="T87" fmla="*/ 80 h 142"/>
              <a:gd name="T88" fmla="*/ 27 w 111"/>
              <a:gd name="T89" fmla="*/ 84 h 142"/>
              <a:gd name="T90" fmla="*/ 20 w 111"/>
              <a:gd name="T91" fmla="*/ 72 h 142"/>
              <a:gd name="T92" fmla="*/ 13 w 111"/>
              <a:gd name="T93" fmla="*/ 75 h 142"/>
              <a:gd name="T94" fmla="*/ 22 w 111"/>
              <a:gd name="T95" fmla="*/ 90 h 142"/>
              <a:gd name="T96" fmla="*/ 22 w 111"/>
              <a:gd name="T97" fmla="*/ 90 h 142"/>
              <a:gd name="T98" fmla="*/ 36 w 111"/>
              <a:gd name="T99" fmla="*/ 115 h 142"/>
              <a:gd name="T100" fmla="*/ 42 w 111"/>
              <a:gd name="T101" fmla="*/ 122 h 142"/>
              <a:gd name="T102" fmla="*/ 42 w 111"/>
              <a:gd name="T103" fmla="*/ 122 h 142"/>
              <a:gd name="T104" fmla="*/ 63 w 111"/>
              <a:gd name="T105" fmla="*/ 131 h 142"/>
              <a:gd name="T106" fmla="*/ 85 w 111"/>
              <a:gd name="T107" fmla="*/ 126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1" h="142">
                <a:moveTo>
                  <a:pt x="99" y="127"/>
                </a:moveTo>
                <a:cubicBezTo>
                  <a:pt x="97" y="130"/>
                  <a:pt x="94" y="132"/>
                  <a:pt x="90" y="134"/>
                </a:cubicBezTo>
                <a:cubicBezTo>
                  <a:pt x="82" y="139"/>
                  <a:pt x="72" y="142"/>
                  <a:pt x="62" y="141"/>
                </a:cubicBezTo>
                <a:cubicBezTo>
                  <a:pt x="52" y="140"/>
                  <a:pt x="43" y="136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3" y="127"/>
                  <a:pt x="30" y="124"/>
                  <a:pt x="28" y="120"/>
                </a:cubicBezTo>
                <a:cubicBezTo>
                  <a:pt x="13" y="95"/>
                  <a:pt x="13" y="95"/>
                  <a:pt x="13" y="95"/>
                </a:cubicBezTo>
                <a:cubicBezTo>
                  <a:pt x="13" y="95"/>
                  <a:pt x="13" y="95"/>
                  <a:pt x="13" y="95"/>
                </a:cubicBezTo>
                <a:cubicBezTo>
                  <a:pt x="5" y="80"/>
                  <a:pt x="5" y="80"/>
                  <a:pt x="5" y="80"/>
                </a:cubicBezTo>
                <a:cubicBezTo>
                  <a:pt x="0" y="72"/>
                  <a:pt x="5" y="61"/>
                  <a:pt x="15" y="60"/>
                </a:cubicBezTo>
                <a:cubicBezTo>
                  <a:pt x="19" y="60"/>
                  <a:pt x="25" y="61"/>
                  <a:pt x="28" y="66"/>
                </a:cubicBezTo>
                <a:cubicBezTo>
                  <a:pt x="29" y="67"/>
                  <a:pt x="29" y="67"/>
                  <a:pt x="29" y="67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12"/>
                  <a:pt x="41" y="6"/>
                  <a:pt x="49" y="11"/>
                </a:cubicBezTo>
                <a:cubicBezTo>
                  <a:pt x="52" y="0"/>
                  <a:pt x="70" y="0"/>
                  <a:pt x="73" y="11"/>
                </a:cubicBezTo>
                <a:cubicBezTo>
                  <a:pt x="81" y="6"/>
                  <a:pt x="92" y="12"/>
                  <a:pt x="92" y="22"/>
                </a:cubicBezTo>
                <a:cubicBezTo>
                  <a:pt x="92" y="22"/>
                  <a:pt x="92" y="22"/>
                  <a:pt x="92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101" y="19"/>
                  <a:pt x="111" y="24"/>
                  <a:pt x="111" y="34"/>
                </a:cubicBezTo>
                <a:cubicBezTo>
                  <a:pt x="111" y="97"/>
                  <a:pt x="111" y="97"/>
                  <a:pt x="111" y="97"/>
                </a:cubicBezTo>
                <a:cubicBezTo>
                  <a:pt x="111" y="102"/>
                  <a:pt x="110" y="108"/>
                  <a:pt x="108" y="113"/>
                </a:cubicBezTo>
                <a:cubicBezTo>
                  <a:pt x="106" y="118"/>
                  <a:pt x="103" y="122"/>
                  <a:pt x="99" y="127"/>
                </a:cubicBezTo>
                <a:close/>
                <a:moveTo>
                  <a:pt x="85" y="126"/>
                </a:moveTo>
                <a:cubicBezTo>
                  <a:pt x="85" y="126"/>
                  <a:pt x="85" y="126"/>
                  <a:pt x="85" y="126"/>
                </a:cubicBezTo>
                <a:cubicBezTo>
                  <a:pt x="88" y="124"/>
                  <a:pt x="90" y="122"/>
                  <a:pt x="92" y="120"/>
                </a:cubicBezTo>
                <a:cubicBezTo>
                  <a:pt x="95" y="117"/>
                  <a:pt x="97" y="113"/>
                  <a:pt x="98" y="109"/>
                </a:cubicBezTo>
                <a:cubicBezTo>
                  <a:pt x="100" y="105"/>
                  <a:pt x="101" y="101"/>
                  <a:pt x="101" y="97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0"/>
                  <a:pt x="95" y="30"/>
                  <a:pt x="95" y="34"/>
                </a:cubicBezTo>
                <a:cubicBezTo>
                  <a:pt x="95" y="64"/>
                  <a:pt x="95" y="64"/>
                  <a:pt x="95" y="64"/>
                </a:cubicBezTo>
                <a:cubicBezTo>
                  <a:pt x="95" y="72"/>
                  <a:pt x="82" y="72"/>
                  <a:pt x="82" y="64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18"/>
                  <a:pt x="77" y="18"/>
                  <a:pt x="77" y="22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72"/>
                  <a:pt x="64" y="72"/>
                  <a:pt x="64" y="64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2"/>
                  <a:pt x="58" y="12"/>
                  <a:pt x="5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58" y="72"/>
                  <a:pt x="45" y="72"/>
                  <a:pt x="45" y="64"/>
                </a:cubicBezTo>
                <a:cubicBezTo>
                  <a:pt x="45" y="22"/>
                  <a:pt x="45" y="22"/>
                  <a:pt x="45" y="22"/>
                </a:cubicBezTo>
                <a:cubicBezTo>
                  <a:pt x="45" y="18"/>
                  <a:pt x="40" y="18"/>
                  <a:pt x="40" y="22"/>
                </a:cubicBezTo>
                <a:cubicBezTo>
                  <a:pt x="40" y="80"/>
                  <a:pt x="40" y="80"/>
                  <a:pt x="40" y="80"/>
                </a:cubicBezTo>
                <a:cubicBezTo>
                  <a:pt x="40" y="87"/>
                  <a:pt x="30" y="90"/>
                  <a:pt x="27" y="84"/>
                </a:cubicBezTo>
                <a:cubicBezTo>
                  <a:pt x="20" y="72"/>
                  <a:pt x="20" y="72"/>
                  <a:pt x="20" y="72"/>
                </a:cubicBezTo>
                <a:cubicBezTo>
                  <a:pt x="17" y="68"/>
                  <a:pt x="11" y="71"/>
                  <a:pt x="13" y="75"/>
                </a:cubicBezTo>
                <a:cubicBezTo>
                  <a:pt x="22" y="90"/>
                  <a:pt x="22" y="90"/>
                  <a:pt x="22" y="90"/>
                </a:cubicBezTo>
                <a:cubicBezTo>
                  <a:pt x="22" y="90"/>
                  <a:pt x="22" y="90"/>
                  <a:pt x="22" y="90"/>
                </a:cubicBezTo>
                <a:cubicBezTo>
                  <a:pt x="36" y="115"/>
                  <a:pt x="36" y="115"/>
                  <a:pt x="36" y="115"/>
                </a:cubicBezTo>
                <a:cubicBezTo>
                  <a:pt x="38" y="118"/>
                  <a:pt x="40" y="120"/>
                  <a:pt x="42" y="122"/>
                </a:cubicBezTo>
                <a:cubicBezTo>
                  <a:pt x="42" y="122"/>
                  <a:pt x="42" y="122"/>
                  <a:pt x="42" y="122"/>
                </a:cubicBezTo>
                <a:cubicBezTo>
                  <a:pt x="48" y="127"/>
                  <a:pt x="55" y="130"/>
                  <a:pt x="63" y="131"/>
                </a:cubicBezTo>
                <a:cubicBezTo>
                  <a:pt x="71" y="132"/>
                  <a:pt x="78" y="130"/>
                  <a:pt x="85" y="1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3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淘宝店chenying0907 37"/>
          <p:cNvSpPr>
            <a:spLocks noEditPoints="1"/>
          </p:cNvSpPr>
          <p:nvPr/>
        </p:nvSpPr>
        <p:spPr bwMode="auto">
          <a:xfrm>
            <a:off x="6773739" y="2076368"/>
            <a:ext cx="258334" cy="297451"/>
          </a:xfrm>
          <a:custGeom>
            <a:avLst/>
            <a:gdLst>
              <a:gd name="T0" fmla="*/ 27 w 112"/>
              <a:gd name="T1" fmla="*/ 92 h 128"/>
              <a:gd name="T2" fmla="*/ 27 w 112"/>
              <a:gd name="T3" fmla="*/ 98 h 128"/>
              <a:gd name="T4" fmla="*/ 87 w 112"/>
              <a:gd name="T5" fmla="*/ 95 h 128"/>
              <a:gd name="T6" fmla="*/ 24 w 112"/>
              <a:gd name="T7" fmla="*/ 53 h 128"/>
              <a:gd name="T8" fmla="*/ 27 w 112"/>
              <a:gd name="T9" fmla="*/ 56 h 128"/>
              <a:gd name="T10" fmla="*/ 87 w 112"/>
              <a:gd name="T11" fmla="*/ 53 h 128"/>
              <a:gd name="T12" fmla="*/ 27 w 112"/>
              <a:gd name="T13" fmla="*/ 50 h 128"/>
              <a:gd name="T14" fmla="*/ 110 w 112"/>
              <a:gd name="T15" fmla="*/ 37 h 128"/>
              <a:gd name="T16" fmla="*/ 75 w 112"/>
              <a:gd name="T17" fmla="*/ 1 h 128"/>
              <a:gd name="T18" fmla="*/ 13 w 112"/>
              <a:gd name="T19" fmla="*/ 0 h 128"/>
              <a:gd name="T20" fmla="*/ 0 w 112"/>
              <a:gd name="T21" fmla="*/ 13 h 128"/>
              <a:gd name="T22" fmla="*/ 3 w 112"/>
              <a:gd name="T23" fmla="*/ 124 h 128"/>
              <a:gd name="T24" fmla="*/ 13 w 112"/>
              <a:gd name="T25" fmla="*/ 128 h 128"/>
              <a:gd name="T26" fmla="*/ 108 w 112"/>
              <a:gd name="T27" fmla="*/ 124 h 128"/>
              <a:gd name="T28" fmla="*/ 112 w 112"/>
              <a:gd name="T29" fmla="*/ 115 h 128"/>
              <a:gd name="T30" fmla="*/ 110 w 112"/>
              <a:gd name="T31" fmla="*/ 37 h 128"/>
              <a:gd name="T32" fmla="*/ 74 w 112"/>
              <a:gd name="T33" fmla="*/ 15 h 128"/>
              <a:gd name="T34" fmla="*/ 79 w 112"/>
              <a:gd name="T35" fmla="*/ 37 h 128"/>
              <a:gd name="T36" fmla="*/ 76 w 112"/>
              <a:gd name="T37" fmla="*/ 36 h 128"/>
              <a:gd name="T38" fmla="*/ 74 w 112"/>
              <a:gd name="T39" fmla="*/ 15 h 128"/>
              <a:gd name="T40" fmla="*/ 102 w 112"/>
              <a:gd name="T41" fmla="*/ 115 h 128"/>
              <a:gd name="T42" fmla="*/ 101 w 112"/>
              <a:gd name="T43" fmla="*/ 117 h 128"/>
              <a:gd name="T44" fmla="*/ 13 w 112"/>
              <a:gd name="T45" fmla="*/ 118 h 128"/>
              <a:gd name="T46" fmla="*/ 9 w 112"/>
              <a:gd name="T47" fmla="*/ 115 h 128"/>
              <a:gd name="T48" fmla="*/ 10 w 112"/>
              <a:gd name="T49" fmla="*/ 11 h 128"/>
              <a:gd name="T50" fmla="*/ 68 w 112"/>
              <a:gd name="T51" fmla="*/ 10 h 128"/>
              <a:gd name="T52" fmla="*/ 71 w 112"/>
              <a:gd name="T53" fmla="*/ 40 h 128"/>
              <a:gd name="T54" fmla="*/ 79 w 112"/>
              <a:gd name="T55" fmla="*/ 43 h 128"/>
              <a:gd name="T56" fmla="*/ 102 w 112"/>
              <a:gd name="T57" fmla="*/ 115 h 128"/>
              <a:gd name="T58" fmla="*/ 84 w 112"/>
              <a:gd name="T59" fmla="*/ 71 h 128"/>
              <a:gd name="T60" fmla="*/ 24 w 112"/>
              <a:gd name="T61" fmla="*/ 74 h 128"/>
              <a:gd name="T62" fmla="*/ 84 w 112"/>
              <a:gd name="T63" fmla="*/ 77 h 128"/>
              <a:gd name="T64" fmla="*/ 84 w 112"/>
              <a:gd name="T65" fmla="*/ 7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2" h="128">
                <a:moveTo>
                  <a:pt x="84" y="92"/>
                </a:moveTo>
                <a:cubicBezTo>
                  <a:pt x="27" y="92"/>
                  <a:pt x="27" y="92"/>
                  <a:pt x="27" y="92"/>
                </a:cubicBezTo>
                <a:cubicBezTo>
                  <a:pt x="25" y="92"/>
                  <a:pt x="24" y="93"/>
                  <a:pt x="24" y="95"/>
                </a:cubicBezTo>
                <a:cubicBezTo>
                  <a:pt x="24" y="96"/>
                  <a:pt x="25" y="98"/>
                  <a:pt x="27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6" y="98"/>
                  <a:pt x="87" y="96"/>
                  <a:pt x="87" y="95"/>
                </a:cubicBezTo>
                <a:cubicBezTo>
                  <a:pt x="87" y="93"/>
                  <a:pt x="86" y="92"/>
                  <a:pt x="84" y="92"/>
                </a:cubicBezTo>
                <a:close/>
                <a:moveTo>
                  <a:pt x="24" y="53"/>
                </a:moveTo>
                <a:cubicBezTo>
                  <a:pt x="24" y="53"/>
                  <a:pt x="24" y="53"/>
                  <a:pt x="24" y="53"/>
                </a:cubicBezTo>
                <a:cubicBezTo>
                  <a:pt x="24" y="55"/>
                  <a:pt x="25" y="56"/>
                  <a:pt x="27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6" y="56"/>
                  <a:pt x="87" y="55"/>
                  <a:pt x="87" y="53"/>
                </a:cubicBezTo>
                <a:cubicBezTo>
                  <a:pt x="87" y="52"/>
                  <a:pt x="86" y="50"/>
                  <a:pt x="84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5" y="50"/>
                  <a:pt x="24" y="52"/>
                  <a:pt x="24" y="53"/>
                </a:cubicBezTo>
                <a:close/>
                <a:moveTo>
                  <a:pt x="110" y="37"/>
                </a:moveTo>
                <a:cubicBezTo>
                  <a:pt x="110" y="37"/>
                  <a:pt x="110" y="37"/>
                  <a:pt x="110" y="37"/>
                </a:cubicBezTo>
                <a:cubicBezTo>
                  <a:pt x="75" y="1"/>
                  <a:pt x="75" y="1"/>
                  <a:pt x="75" y="1"/>
                </a:cubicBezTo>
                <a:cubicBezTo>
                  <a:pt x="74" y="0"/>
                  <a:pt x="73" y="0"/>
                  <a:pt x="7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3" y="4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8"/>
                  <a:pt x="1" y="122"/>
                  <a:pt x="3" y="124"/>
                </a:cubicBezTo>
                <a:cubicBezTo>
                  <a:pt x="4" y="124"/>
                  <a:pt x="4" y="124"/>
                  <a:pt x="4" y="124"/>
                </a:cubicBezTo>
                <a:cubicBezTo>
                  <a:pt x="6" y="126"/>
                  <a:pt x="9" y="128"/>
                  <a:pt x="13" y="128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102" y="128"/>
                  <a:pt x="105" y="126"/>
                  <a:pt x="108" y="124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10" y="122"/>
                  <a:pt x="112" y="118"/>
                  <a:pt x="112" y="115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2" y="39"/>
                  <a:pt x="111" y="38"/>
                  <a:pt x="110" y="37"/>
                </a:cubicBezTo>
                <a:close/>
                <a:moveTo>
                  <a:pt x="74" y="15"/>
                </a:moveTo>
                <a:cubicBezTo>
                  <a:pt x="74" y="15"/>
                  <a:pt x="74" y="15"/>
                  <a:pt x="74" y="15"/>
                </a:cubicBezTo>
                <a:cubicBezTo>
                  <a:pt x="97" y="37"/>
                  <a:pt x="97" y="37"/>
                  <a:pt x="97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8" y="37"/>
                  <a:pt x="77" y="37"/>
                  <a:pt x="76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75" y="35"/>
                  <a:pt x="74" y="33"/>
                  <a:pt x="74" y="32"/>
                </a:cubicBezTo>
                <a:cubicBezTo>
                  <a:pt x="74" y="15"/>
                  <a:pt x="74" y="15"/>
                  <a:pt x="74" y="15"/>
                </a:cubicBezTo>
                <a:close/>
                <a:moveTo>
                  <a:pt x="102" y="115"/>
                </a:moveTo>
                <a:cubicBezTo>
                  <a:pt x="102" y="115"/>
                  <a:pt x="102" y="115"/>
                  <a:pt x="102" y="115"/>
                </a:cubicBezTo>
                <a:cubicBezTo>
                  <a:pt x="102" y="116"/>
                  <a:pt x="101" y="116"/>
                  <a:pt x="101" y="117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100" y="118"/>
                  <a:pt x="99" y="118"/>
                  <a:pt x="99" y="118"/>
                </a:cubicBezTo>
                <a:cubicBezTo>
                  <a:pt x="13" y="118"/>
                  <a:pt x="13" y="118"/>
                  <a:pt x="13" y="118"/>
                </a:cubicBezTo>
                <a:cubicBezTo>
                  <a:pt x="12" y="118"/>
                  <a:pt x="11" y="118"/>
                  <a:pt x="10" y="117"/>
                </a:cubicBezTo>
                <a:cubicBezTo>
                  <a:pt x="10" y="116"/>
                  <a:pt x="9" y="116"/>
                  <a:pt x="9" y="115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2"/>
                  <a:pt x="10" y="11"/>
                  <a:pt x="10" y="11"/>
                </a:cubicBezTo>
                <a:cubicBezTo>
                  <a:pt x="11" y="10"/>
                  <a:pt x="12" y="10"/>
                  <a:pt x="13" y="10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5"/>
                  <a:pt x="69" y="38"/>
                  <a:pt x="71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73" y="42"/>
                  <a:pt x="76" y="43"/>
                  <a:pt x="79" y="4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115"/>
                  <a:pt x="102" y="115"/>
                  <a:pt x="102" y="115"/>
                </a:cubicBezTo>
                <a:close/>
                <a:moveTo>
                  <a:pt x="84" y="71"/>
                </a:moveTo>
                <a:cubicBezTo>
                  <a:pt x="84" y="71"/>
                  <a:pt x="84" y="71"/>
                  <a:pt x="84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25" y="71"/>
                  <a:pt x="24" y="72"/>
                  <a:pt x="24" y="74"/>
                </a:cubicBezTo>
                <a:cubicBezTo>
                  <a:pt x="24" y="76"/>
                  <a:pt x="25" y="77"/>
                  <a:pt x="27" y="77"/>
                </a:cubicBezTo>
                <a:cubicBezTo>
                  <a:pt x="84" y="77"/>
                  <a:pt x="84" y="77"/>
                  <a:pt x="84" y="77"/>
                </a:cubicBezTo>
                <a:cubicBezTo>
                  <a:pt x="86" y="77"/>
                  <a:pt x="87" y="76"/>
                  <a:pt x="87" y="74"/>
                </a:cubicBezTo>
                <a:cubicBezTo>
                  <a:pt x="87" y="72"/>
                  <a:pt x="86" y="71"/>
                  <a:pt x="84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3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淘宝店chenying0907 38"/>
          <p:cNvSpPr>
            <a:spLocks noEditPoints="1"/>
          </p:cNvSpPr>
          <p:nvPr/>
        </p:nvSpPr>
        <p:spPr bwMode="auto">
          <a:xfrm>
            <a:off x="8803856" y="2083803"/>
            <a:ext cx="243466" cy="290016"/>
          </a:xfrm>
          <a:custGeom>
            <a:avLst/>
            <a:gdLst>
              <a:gd name="T0" fmla="*/ 93 w 105"/>
              <a:gd name="T1" fmla="*/ 2 h 125"/>
              <a:gd name="T2" fmla="*/ 90 w 105"/>
              <a:gd name="T3" fmla="*/ 9 h 125"/>
              <a:gd name="T4" fmla="*/ 105 w 105"/>
              <a:gd name="T5" fmla="*/ 47 h 125"/>
              <a:gd name="T6" fmla="*/ 88 w 105"/>
              <a:gd name="T7" fmla="*/ 89 h 125"/>
              <a:gd name="T8" fmla="*/ 69 w 105"/>
              <a:gd name="T9" fmla="*/ 101 h 125"/>
              <a:gd name="T10" fmla="*/ 52 w 105"/>
              <a:gd name="T11" fmla="*/ 105 h 125"/>
              <a:gd name="T12" fmla="*/ 52 w 105"/>
              <a:gd name="T13" fmla="*/ 115 h 125"/>
              <a:gd name="T14" fmla="*/ 76 w 105"/>
              <a:gd name="T15" fmla="*/ 120 h 125"/>
              <a:gd name="T16" fmla="*/ 47 w 105"/>
              <a:gd name="T17" fmla="*/ 125 h 125"/>
              <a:gd name="T18" fmla="*/ 47 w 105"/>
              <a:gd name="T19" fmla="*/ 125 h 125"/>
              <a:gd name="T20" fmla="*/ 19 w 105"/>
              <a:gd name="T21" fmla="*/ 120 h 125"/>
              <a:gd name="T22" fmla="*/ 42 w 105"/>
              <a:gd name="T23" fmla="*/ 115 h 125"/>
              <a:gd name="T24" fmla="*/ 42 w 105"/>
              <a:gd name="T25" fmla="*/ 105 h 125"/>
              <a:gd name="T26" fmla="*/ 8 w 105"/>
              <a:gd name="T27" fmla="*/ 91 h 125"/>
              <a:gd name="T28" fmla="*/ 1 w 105"/>
              <a:gd name="T29" fmla="*/ 94 h 125"/>
              <a:gd name="T30" fmla="*/ 12 w 105"/>
              <a:gd name="T31" fmla="*/ 79 h 125"/>
              <a:gd name="T32" fmla="*/ 14 w 105"/>
              <a:gd name="T33" fmla="*/ 14 h 125"/>
              <a:gd name="T34" fmla="*/ 78 w 105"/>
              <a:gd name="T35" fmla="*/ 12 h 125"/>
              <a:gd name="T36" fmla="*/ 84 w 105"/>
              <a:gd name="T37" fmla="*/ 7 h 125"/>
              <a:gd name="T38" fmla="*/ 84 w 105"/>
              <a:gd name="T39" fmla="*/ 7 h 125"/>
              <a:gd name="T40" fmla="*/ 86 w 105"/>
              <a:gd name="T41" fmla="*/ 13 h 125"/>
              <a:gd name="T42" fmla="*/ 82 w 105"/>
              <a:gd name="T43" fmla="*/ 16 h 125"/>
              <a:gd name="T44" fmla="*/ 80 w 105"/>
              <a:gd name="T45" fmla="*/ 81 h 125"/>
              <a:gd name="T46" fmla="*/ 47 w 105"/>
              <a:gd name="T47" fmla="*/ 95 h 125"/>
              <a:gd name="T48" fmla="*/ 13 w 105"/>
              <a:gd name="T49" fmla="*/ 86 h 125"/>
              <a:gd name="T50" fmla="*/ 47 w 105"/>
              <a:gd name="T51" fmla="*/ 100 h 125"/>
              <a:gd name="T52" fmla="*/ 67 w 105"/>
              <a:gd name="T53" fmla="*/ 96 h 125"/>
              <a:gd name="T54" fmla="*/ 84 w 105"/>
              <a:gd name="T55" fmla="*/ 84 h 125"/>
              <a:gd name="T56" fmla="*/ 95 w 105"/>
              <a:gd name="T57" fmla="*/ 67 h 125"/>
              <a:gd name="T58" fmla="*/ 95 w 105"/>
              <a:gd name="T59" fmla="*/ 28 h 125"/>
              <a:gd name="T60" fmla="*/ 74 w 105"/>
              <a:gd name="T61" fmla="*/ 21 h 125"/>
              <a:gd name="T62" fmla="*/ 47 w 105"/>
              <a:gd name="T63" fmla="*/ 10 h 125"/>
              <a:gd name="T64" fmla="*/ 10 w 105"/>
              <a:gd name="T65" fmla="*/ 47 h 125"/>
              <a:gd name="T66" fmla="*/ 47 w 105"/>
              <a:gd name="T67" fmla="*/ 85 h 125"/>
              <a:gd name="T68" fmla="*/ 74 w 105"/>
              <a:gd name="T69" fmla="*/ 74 h 125"/>
              <a:gd name="T70" fmla="*/ 74 w 105"/>
              <a:gd name="T71" fmla="*/ 21 h 125"/>
              <a:gd name="T72" fmla="*/ 80 w 105"/>
              <a:gd name="T73" fmla="*/ 81 h 125"/>
              <a:gd name="T74" fmla="*/ 74 w 105"/>
              <a:gd name="T75" fmla="*/ 8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25">
                <a:moveTo>
                  <a:pt x="89" y="2"/>
                </a:moveTo>
                <a:cubicBezTo>
                  <a:pt x="90" y="0"/>
                  <a:pt x="92" y="0"/>
                  <a:pt x="93" y="2"/>
                </a:cubicBezTo>
                <a:cubicBezTo>
                  <a:pt x="94" y="3"/>
                  <a:pt x="94" y="5"/>
                  <a:pt x="93" y="6"/>
                </a:cubicBezTo>
                <a:cubicBezTo>
                  <a:pt x="90" y="9"/>
                  <a:pt x="90" y="9"/>
                  <a:pt x="90" y="9"/>
                </a:cubicBezTo>
                <a:cubicBezTo>
                  <a:pt x="95" y="14"/>
                  <a:pt x="98" y="19"/>
                  <a:pt x="101" y="25"/>
                </a:cubicBezTo>
                <a:cubicBezTo>
                  <a:pt x="104" y="32"/>
                  <a:pt x="105" y="40"/>
                  <a:pt x="105" y="47"/>
                </a:cubicBezTo>
                <a:cubicBezTo>
                  <a:pt x="105" y="55"/>
                  <a:pt x="104" y="63"/>
                  <a:pt x="101" y="70"/>
                </a:cubicBezTo>
                <a:cubicBezTo>
                  <a:pt x="98" y="77"/>
                  <a:pt x="94" y="83"/>
                  <a:pt x="88" y="89"/>
                </a:cubicBezTo>
                <a:cubicBezTo>
                  <a:pt x="88" y="89"/>
                  <a:pt x="88" y="89"/>
                  <a:pt x="88" y="89"/>
                </a:cubicBezTo>
                <a:cubicBezTo>
                  <a:pt x="83" y="94"/>
                  <a:pt x="76" y="98"/>
                  <a:pt x="69" y="101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64" y="103"/>
                  <a:pt x="58" y="105"/>
                  <a:pt x="52" y="105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4" y="115"/>
                  <a:pt x="76" y="117"/>
                  <a:pt x="76" y="120"/>
                </a:cubicBezTo>
                <a:cubicBezTo>
                  <a:pt x="76" y="123"/>
                  <a:pt x="74" y="125"/>
                  <a:pt x="71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1" y="125"/>
                  <a:pt x="19" y="123"/>
                  <a:pt x="19" y="120"/>
                </a:cubicBezTo>
                <a:cubicBezTo>
                  <a:pt x="19" y="117"/>
                  <a:pt x="21" y="115"/>
                  <a:pt x="23" y="115"/>
                </a:cubicBezTo>
                <a:cubicBezTo>
                  <a:pt x="42" y="115"/>
                  <a:pt x="42" y="115"/>
                  <a:pt x="42" y="115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42" y="106"/>
                  <a:pt x="42" y="106"/>
                  <a:pt x="42" y="105"/>
                </a:cubicBezTo>
                <a:cubicBezTo>
                  <a:pt x="36" y="105"/>
                  <a:pt x="30" y="103"/>
                  <a:pt x="25" y="101"/>
                </a:cubicBezTo>
                <a:cubicBezTo>
                  <a:pt x="19" y="99"/>
                  <a:pt x="13" y="95"/>
                  <a:pt x="8" y="91"/>
                </a:cubicBezTo>
                <a:cubicBezTo>
                  <a:pt x="5" y="94"/>
                  <a:pt x="5" y="94"/>
                  <a:pt x="5" y="94"/>
                </a:cubicBezTo>
                <a:cubicBezTo>
                  <a:pt x="4" y="95"/>
                  <a:pt x="2" y="95"/>
                  <a:pt x="1" y="94"/>
                </a:cubicBezTo>
                <a:cubicBezTo>
                  <a:pt x="0" y="92"/>
                  <a:pt x="0" y="91"/>
                  <a:pt x="1" y="89"/>
                </a:cubicBezTo>
                <a:cubicBezTo>
                  <a:pt x="12" y="79"/>
                  <a:pt x="12" y="79"/>
                  <a:pt x="12" y="79"/>
                </a:cubicBezTo>
                <a:cubicBezTo>
                  <a:pt x="5" y="70"/>
                  <a:pt x="0" y="60"/>
                  <a:pt x="0" y="47"/>
                </a:cubicBezTo>
                <a:cubicBezTo>
                  <a:pt x="0" y="35"/>
                  <a:pt x="5" y="23"/>
                  <a:pt x="14" y="14"/>
                </a:cubicBezTo>
                <a:cubicBezTo>
                  <a:pt x="23" y="6"/>
                  <a:pt x="34" y="0"/>
                  <a:pt x="47" y="0"/>
                </a:cubicBezTo>
                <a:cubicBezTo>
                  <a:pt x="59" y="0"/>
                  <a:pt x="70" y="5"/>
                  <a:pt x="78" y="12"/>
                </a:cubicBezTo>
                <a:cubicBezTo>
                  <a:pt x="84" y="7"/>
                  <a:pt x="84" y="7"/>
                  <a:pt x="84" y="7"/>
                </a:cubicBezTo>
                <a:cubicBezTo>
                  <a:pt x="84" y="7"/>
                  <a:pt x="84" y="7"/>
                  <a:pt x="84" y="7"/>
                </a:cubicBezTo>
                <a:cubicBezTo>
                  <a:pt x="84" y="7"/>
                  <a:pt x="84" y="7"/>
                  <a:pt x="84" y="7"/>
                </a:cubicBezTo>
                <a:cubicBezTo>
                  <a:pt x="84" y="7"/>
                  <a:pt x="84" y="7"/>
                  <a:pt x="84" y="7"/>
                </a:cubicBezTo>
                <a:cubicBezTo>
                  <a:pt x="89" y="2"/>
                  <a:pt x="89" y="2"/>
                  <a:pt x="89" y="2"/>
                </a:cubicBezTo>
                <a:close/>
                <a:moveTo>
                  <a:pt x="86" y="13"/>
                </a:moveTo>
                <a:cubicBezTo>
                  <a:pt x="86" y="13"/>
                  <a:pt x="86" y="13"/>
                  <a:pt x="86" y="13"/>
                </a:cubicBezTo>
                <a:cubicBezTo>
                  <a:pt x="82" y="16"/>
                  <a:pt x="82" y="16"/>
                  <a:pt x="82" y="16"/>
                </a:cubicBezTo>
                <a:cubicBezTo>
                  <a:pt x="90" y="25"/>
                  <a:pt x="94" y="36"/>
                  <a:pt x="94" y="47"/>
                </a:cubicBezTo>
                <a:cubicBezTo>
                  <a:pt x="94" y="61"/>
                  <a:pt x="89" y="72"/>
                  <a:pt x="80" y="81"/>
                </a:cubicBezTo>
                <a:cubicBezTo>
                  <a:pt x="80" y="81"/>
                  <a:pt x="80" y="81"/>
                  <a:pt x="80" y="81"/>
                </a:cubicBezTo>
                <a:cubicBezTo>
                  <a:pt x="72" y="89"/>
                  <a:pt x="60" y="95"/>
                  <a:pt x="47" y="95"/>
                </a:cubicBezTo>
                <a:cubicBezTo>
                  <a:pt x="35" y="95"/>
                  <a:pt x="24" y="90"/>
                  <a:pt x="16" y="83"/>
                </a:cubicBezTo>
                <a:cubicBezTo>
                  <a:pt x="13" y="86"/>
                  <a:pt x="13" y="86"/>
                  <a:pt x="13" y="86"/>
                </a:cubicBezTo>
                <a:cubicBezTo>
                  <a:pt x="17" y="90"/>
                  <a:pt x="22" y="93"/>
                  <a:pt x="27" y="96"/>
                </a:cubicBezTo>
                <a:cubicBezTo>
                  <a:pt x="33" y="98"/>
                  <a:pt x="40" y="100"/>
                  <a:pt x="47" y="100"/>
                </a:cubicBezTo>
                <a:cubicBezTo>
                  <a:pt x="54" y="100"/>
                  <a:pt x="61" y="98"/>
                  <a:pt x="67" y="96"/>
                </a:cubicBezTo>
                <a:cubicBezTo>
                  <a:pt x="67" y="96"/>
                  <a:pt x="67" y="96"/>
                  <a:pt x="67" y="96"/>
                </a:cubicBezTo>
                <a:cubicBezTo>
                  <a:pt x="73" y="93"/>
                  <a:pt x="79" y="89"/>
                  <a:pt x="84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9" y="80"/>
                  <a:pt x="93" y="74"/>
                  <a:pt x="95" y="67"/>
                </a:cubicBezTo>
                <a:cubicBezTo>
                  <a:pt x="98" y="61"/>
                  <a:pt x="99" y="55"/>
                  <a:pt x="99" y="47"/>
                </a:cubicBezTo>
                <a:cubicBezTo>
                  <a:pt x="99" y="40"/>
                  <a:pt x="98" y="34"/>
                  <a:pt x="95" y="28"/>
                </a:cubicBezTo>
                <a:cubicBezTo>
                  <a:pt x="93" y="22"/>
                  <a:pt x="90" y="17"/>
                  <a:pt x="86" y="13"/>
                </a:cubicBezTo>
                <a:close/>
                <a:moveTo>
                  <a:pt x="74" y="21"/>
                </a:moveTo>
                <a:cubicBezTo>
                  <a:pt x="74" y="21"/>
                  <a:pt x="74" y="21"/>
                  <a:pt x="74" y="21"/>
                </a:cubicBezTo>
                <a:cubicBezTo>
                  <a:pt x="67" y="15"/>
                  <a:pt x="58" y="10"/>
                  <a:pt x="47" y="10"/>
                </a:cubicBezTo>
                <a:cubicBezTo>
                  <a:pt x="37" y="10"/>
                  <a:pt x="28" y="15"/>
                  <a:pt x="21" y="21"/>
                </a:cubicBezTo>
                <a:cubicBezTo>
                  <a:pt x="14" y="28"/>
                  <a:pt x="10" y="37"/>
                  <a:pt x="10" y="47"/>
                </a:cubicBezTo>
                <a:cubicBezTo>
                  <a:pt x="10" y="58"/>
                  <a:pt x="14" y="67"/>
                  <a:pt x="21" y="74"/>
                </a:cubicBezTo>
                <a:cubicBezTo>
                  <a:pt x="28" y="81"/>
                  <a:pt x="37" y="85"/>
                  <a:pt x="47" y="85"/>
                </a:cubicBezTo>
                <a:cubicBezTo>
                  <a:pt x="57" y="85"/>
                  <a:pt x="67" y="81"/>
                  <a:pt x="73" y="74"/>
                </a:cubicBezTo>
                <a:cubicBezTo>
                  <a:pt x="74" y="74"/>
                  <a:pt x="74" y="74"/>
                  <a:pt x="74" y="74"/>
                </a:cubicBezTo>
                <a:cubicBezTo>
                  <a:pt x="80" y="67"/>
                  <a:pt x="84" y="58"/>
                  <a:pt x="84" y="47"/>
                </a:cubicBezTo>
                <a:cubicBezTo>
                  <a:pt x="84" y="37"/>
                  <a:pt x="80" y="28"/>
                  <a:pt x="74" y="21"/>
                </a:cubicBezTo>
                <a:cubicBezTo>
                  <a:pt x="74" y="21"/>
                  <a:pt x="74" y="21"/>
                  <a:pt x="74" y="21"/>
                </a:cubicBezTo>
                <a:close/>
                <a:moveTo>
                  <a:pt x="80" y="81"/>
                </a:moveTo>
                <a:cubicBezTo>
                  <a:pt x="80" y="81"/>
                  <a:pt x="80" y="81"/>
                  <a:pt x="80" y="81"/>
                </a:cubicBezTo>
                <a:cubicBezTo>
                  <a:pt x="78" y="83"/>
                  <a:pt x="75" y="83"/>
                  <a:pt x="74" y="81"/>
                </a:cubicBezTo>
                <a:cubicBezTo>
                  <a:pt x="80" y="81"/>
                  <a:pt x="80" y="81"/>
                  <a:pt x="80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3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1D3F8AA1-1F59-486C-BDD8-70F981D4DDF9}"/>
              </a:ext>
            </a:extLst>
          </p:cNvPr>
          <p:cNvSpPr/>
          <p:nvPr/>
        </p:nvSpPr>
        <p:spPr>
          <a:xfrm>
            <a:off x="978583" y="13481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738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目前挖掘过程</a:t>
            </a:r>
          </a:p>
        </p:txBody>
      </p:sp>
      <p:sp>
        <p:nvSpPr>
          <p:cNvPr id="39" name="TextBox 45">
            <a:extLst>
              <a:ext uri="{FF2B5EF4-FFF2-40B4-BE49-F238E27FC236}">
                <a16:creationId xmlns:a16="http://schemas.microsoft.com/office/drawing/2014/main" xmlns="" id="{170BA17A-EFA5-4E05-A266-143B19F3618E}"/>
              </a:ext>
            </a:extLst>
          </p:cNvPr>
          <p:cNvSpPr txBox="1"/>
          <p:nvPr/>
        </p:nvSpPr>
        <p:spPr bwMode="auto">
          <a:xfrm>
            <a:off x="269960" y="2932465"/>
            <a:ext cx="2356535" cy="258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19995" tIns="62397" rIns="119995" bIns="62397" rtlCol="0" anchor="t">
            <a:spAutoFit/>
          </a:bodyPr>
          <a:lstStyle/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、技术人员运营化，运营人员数据化的过程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、从各自为政到团队整合、部门协同的过程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、理论挖掘到实际运营的过程</a:t>
            </a:r>
          </a:p>
        </p:txBody>
      </p:sp>
      <p:sp>
        <p:nvSpPr>
          <p:cNvPr id="40" name="淘宝店chenying0907 7">
            <a:extLst>
              <a:ext uri="{FF2B5EF4-FFF2-40B4-BE49-F238E27FC236}">
                <a16:creationId xmlns:a16="http://schemas.microsoft.com/office/drawing/2014/main" xmlns="" id="{C9C5CCA6-D5BA-4030-9BF5-755A9057FEC3}"/>
              </a:ext>
            </a:extLst>
          </p:cNvPr>
          <p:cNvSpPr>
            <a:spLocks/>
          </p:cNvSpPr>
          <p:nvPr/>
        </p:nvSpPr>
        <p:spPr bwMode="auto">
          <a:xfrm>
            <a:off x="6795100" y="1804318"/>
            <a:ext cx="795716" cy="1255680"/>
          </a:xfrm>
          <a:custGeom>
            <a:avLst/>
            <a:gdLst>
              <a:gd name="T0" fmla="*/ 205 w 419"/>
              <a:gd name="T1" fmla="*/ 0 h 661"/>
              <a:gd name="T2" fmla="*/ 419 w 419"/>
              <a:gd name="T3" fmla="*/ 220 h 661"/>
              <a:gd name="T4" fmla="*/ 0 w 419"/>
              <a:gd name="T5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9" h="661">
                <a:moveTo>
                  <a:pt x="205" y="0"/>
                </a:moveTo>
                <a:lnTo>
                  <a:pt x="419" y="220"/>
                </a:lnTo>
                <a:lnTo>
                  <a:pt x="0" y="661"/>
                </a:ln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82" tIns="60941" rIns="121882" bIns="609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41" name="淘宝店chenying0907 7">
            <a:extLst>
              <a:ext uri="{FF2B5EF4-FFF2-40B4-BE49-F238E27FC236}">
                <a16:creationId xmlns:a16="http://schemas.microsoft.com/office/drawing/2014/main" xmlns="" id="{E68D4A16-A4BF-45D6-A60E-F369C3EE1B56}"/>
              </a:ext>
            </a:extLst>
          </p:cNvPr>
          <p:cNvSpPr>
            <a:spLocks/>
          </p:cNvSpPr>
          <p:nvPr/>
        </p:nvSpPr>
        <p:spPr bwMode="auto">
          <a:xfrm>
            <a:off x="10804497" y="1804318"/>
            <a:ext cx="795716" cy="1255680"/>
          </a:xfrm>
          <a:custGeom>
            <a:avLst/>
            <a:gdLst>
              <a:gd name="T0" fmla="*/ 205 w 419"/>
              <a:gd name="T1" fmla="*/ 0 h 661"/>
              <a:gd name="T2" fmla="*/ 419 w 419"/>
              <a:gd name="T3" fmla="*/ 220 h 661"/>
              <a:gd name="T4" fmla="*/ 0 w 419"/>
              <a:gd name="T5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9" h="661">
                <a:moveTo>
                  <a:pt x="205" y="0"/>
                </a:moveTo>
                <a:lnTo>
                  <a:pt x="419" y="220"/>
                </a:lnTo>
                <a:lnTo>
                  <a:pt x="0" y="661"/>
                </a:ln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82" tIns="60941" rIns="121882" bIns="609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02F3AA48-0731-4AC3-955B-6CA8B7D84F57}"/>
              </a:ext>
            </a:extLst>
          </p:cNvPr>
          <p:cNvGrpSpPr/>
          <p:nvPr/>
        </p:nvGrpSpPr>
        <p:grpSpPr>
          <a:xfrm>
            <a:off x="2894243" y="1556133"/>
            <a:ext cx="72249" cy="4882636"/>
            <a:chOff x="7134240" y="1594233"/>
            <a:chExt cx="72249" cy="4882636"/>
          </a:xfrm>
        </p:grpSpPr>
        <p:sp>
          <p:nvSpPr>
            <p:cNvPr id="42" name="Round Same Side Corner Rectangle 67">
              <a:extLst>
                <a:ext uri="{FF2B5EF4-FFF2-40B4-BE49-F238E27FC236}">
                  <a16:creationId xmlns:a16="http://schemas.microsoft.com/office/drawing/2014/main" xmlns="" id="{421986EC-EF5F-4569-B2E9-7711B1FA42F8}"/>
                </a:ext>
              </a:extLst>
            </p:cNvPr>
            <p:cNvSpPr/>
            <p:nvPr/>
          </p:nvSpPr>
          <p:spPr>
            <a:xfrm rot="10800000" flipH="1">
              <a:off x="7136540" y="1594233"/>
              <a:ext cx="69949" cy="7304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884" tIns="57941" rIns="115884" bIns="57941" rtlCol="0" anchor="ctr"/>
            <a:lstStyle/>
            <a:p>
              <a:pPr algn="ctr" defTabSz="965873"/>
              <a:endParaRPr lang="bg-BG" sz="2500" dirty="0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3" name="Round Same Side Corner Rectangle 68">
              <a:extLst>
                <a:ext uri="{FF2B5EF4-FFF2-40B4-BE49-F238E27FC236}">
                  <a16:creationId xmlns:a16="http://schemas.microsoft.com/office/drawing/2014/main" xmlns="" id="{B510B2E6-0FBF-41D3-8FA7-39987428DBCF}"/>
                </a:ext>
              </a:extLst>
            </p:cNvPr>
            <p:cNvSpPr/>
            <p:nvPr/>
          </p:nvSpPr>
          <p:spPr>
            <a:xfrm rot="10800000" flipH="1">
              <a:off x="7134240" y="2704437"/>
              <a:ext cx="69949" cy="7304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884" tIns="57941" rIns="115884" bIns="57941" rtlCol="0" anchor="ctr"/>
            <a:lstStyle/>
            <a:p>
              <a:pPr algn="ctr" defTabSz="965873"/>
              <a:endParaRPr lang="bg-BG" sz="2500" dirty="0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4" name="Round Same Side Corner Rectangle 69">
              <a:extLst>
                <a:ext uri="{FF2B5EF4-FFF2-40B4-BE49-F238E27FC236}">
                  <a16:creationId xmlns:a16="http://schemas.microsoft.com/office/drawing/2014/main" xmlns="" id="{E136A173-DF97-47BB-9982-E4EA8D664BAA}"/>
                </a:ext>
              </a:extLst>
            </p:cNvPr>
            <p:cNvSpPr/>
            <p:nvPr/>
          </p:nvSpPr>
          <p:spPr>
            <a:xfrm rot="10800000" flipH="1">
              <a:off x="7136540" y="3713525"/>
              <a:ext cx="69949" cy="7304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884" tIns="57941" rIns="115884" bIns="57941" rtlCol="0" anchor="ctr"/>
            <a:lstStyle/>
            <a:p>
              <a:pPr algn="ctr" defTabSz="965873"/>
              <a:endParaRPr lang="bg-BG" sz="2500" dirty="0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5" name="Round Same Side Corner Rectangle 76">
              <a:extLst>
                <a:ext uri="{FF2B5EF4-FFF2-40B4-BE49-F238E27FC236}">
                  <a16:creationId xmlns:a16="http://schemas.microsoft.com/office/drawing/2014/main" xmlns="" id="{2434649A-4B4A-4026-B2D5-D5900EAE3942}"/>
                </a:ext>
              </a:extLst>
            </p:cNvPr>
            <p:cNvSpPr/>
            <p:nvPr/>
          </p:nvSpPr>
          <p:spPr>
            <a:xfrm rot="10800000" flipH="1">
              <a:off x="7134240" y="4737330"/>
              <a:ext cx="69949" cy="7304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884" tIns="57941" rIns="115884" bIns="57941" rtlCol="0" anchor="ctr"/>
            <a:lstStyle/>
            <a:p>
              <a:pPr algn="ctr" defTabSz="965873"/>
              <a:endParaRPr lang="bg-BG" sz="2500" dirty="0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6" name="Round Same Side Corner Rectangle 77">
              <a:extLst>
                <a:ext uri="{FF2B5EF4-FFF2-40B4-BE49-F238E27FC236}">
                  <a16:creationId xmlns:a16="http://schemas.microsoft.com/office/drawing/2014/main" xmlns="" id="{8B2623BE-E23F-451B-95A6-516134D23299}"/>
                </a:ext>
              </a:extLst>
            </p:cNvPr>
            <p:cNvSpPr/>
            <p:nvPr/>
          </p:nvSpPr>
          <p:spPr>
            <a:xfrm rot="10800000" flipH="1">
              <a:off x="7136540" y="5746419"/>
              <a:ext cx="69949" cy="7304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884" tIns="57941" rIns="115884" bIns="57941" rtlCol="0" anchor="ctr"/>
            <a:lstStyle/>
            <a:p>
              <a:pPr algn="ctr" defTabSz="965873"/>
              <a:endParaRPr lang="bg-BG" sz="2500" dirty="0">
                <a:solidFill>
                  <a:srgbClr val="FFFFFF"/>
                </a:solidFill>
                <a:latin typeface="Calibri Light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1E57E7D-166C-470D-9F4C-EDE5FEEEC1E7}"/>
              </a:ext>
            </a:extLst>
          </p:cNvPr>
          <p:cNvSpPr/>
          <p:nvPr/>
        </p:nvSpPr>
        <p:spPr>
          <a:xfrm>
            <a:off x="571360" y="192135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优化的过程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淘宝店chenying0907 17">
            <a:extLst>
              <a:ext uri="{FF2B5EF4-FFF2-40B4-BE49-F238E27FC236}">
                <a16:creationId xmlns:a16="http://schemas.microsoft.com/office/drawing/2014/main" xmlns="" id="{0CBD12A9-C679-451E-A491-EED0B5BABD6B}"/>
              </a:ext>
            </a:extLst>
          </p:cNvPr>
          <p:cNvSpPr/>
          <p:nvPr/>
        </p:nvSpPr>
        <p:spPr>
          <a:xfrm>
            <a:off x="5213931" y="3689500"/>
            <a:ext cx="1895810" cy="276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（以单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转融为例）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月为单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月为融合的用户进行训练学习其转融的特征规律，并将规律带入当前月进行用户预测</a:t>
            </a:r>
          </a:p>
        </p:txBody>
      </p:sp>
      <p:sp>
        <p:nvSpPr>
          <p:cNvPr id="48" name="Rectangle 24">
            <a:extLst>
              <a:ext uri="{FF2B5EF4-FFF2-40B4-BE49-F238E27FC236}">
                <a16:creationId xmlns:a16="http://schemas.microsoft.com/office/drawing/2014/main" xmlns="" id="{B653ED3D-937F-411C-948C-F1FABC2C7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984" y="3168630"/>
            <a:ext cx="1895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算法挖掘过程</a:t>
            </a:r>
          </a:p>
        </p:txBody>
      </p:sp>
      <p:sp>
        <p:nvSpPr>
          <p:cNvPr id="49" name="淘宝店chenying0907 17">
            <a:extLst>
              <a:ext uri="{FF2B5EF4-FFF2-40B4-BE49-F238E27FC236}">
                <a16:creationId xmlns:a16="http://schemas.microsoft.com/office/drawing/2014/main" xmlns="" id="{9553C6D0-09F6-4B70-8A37-DC9E95FF88A6}"/>
              </a:ext>
            </a:extLst>
          </p:cNvPr>
          <p:cNvSpPr/>
          <p:nvPr/>
        </p:nvSpPr>
        <p:spPr>
          <a:xfrm>
            <a:off x="7737764" y="3699677"/>
            <a:ext cx="1826676" cy="202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挖掘出的用户被执行部门分类分档进行处理。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不同场景可能造成重复营销。</a:t>
            </a:r>
          </a:p>
        </p:txBody>
      </p:sp>
      <p:sp>
        <p:nvSpPr>
          <p:cNvPr id="50" name="Rectangle 24">
            <a:extLst>
              <a:ext uri="{FF2B5EF4-FFF2-40B4-BE49-F238E27FC236}">
                <a16:creationId xmlns:a16="http://schemas.microsoft.com/office/drawing/2014/main" xmlns="" id="{7C80E646-FB76-4A60-B9C8-500CDDE2A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080" y="3171726"/>
            <a:ext cx="1895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政策匹配过程</a:t>
            </a:r>
          </a:p>
        </p:txBody>
      </p:sp>
      <p:sp>
        <p:nvSpPr>
          <p:cNvPr id="52" name="淘宝店chenying0907 17">
            <a:extLst>
              <a:ext uri="{FF2B5EF4-FFF2-40B4-BE49-F238E27FC236}">
                <a16:creationId xmlns:a16="http://schemas.microsoft.com/office/drawing/2014/main" xmlns="" id="{25949AD5-D877-4214-919B-5AFDA9593E24}"/>
              </a:ext>
            </a:extLst>
          </p:cNvPr>
          <p:cNvSpPr/>
          <p:nvPr/>
        </p:nvSpPr>
        <p:spPr>
          <a:xfrm>
            <a:off x="9697176" y="3699677"/>
            <a:ext cx="1895810" cy="202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对一定营销周期后通过后台数据观察用户转换情况，但忽略渠道是否执行，执行情况如何。</a:t>
            </a:r>
          </a:p>
        </p:txBody>
      </p:sp>
      <p:sp>
        <p:nvSpPr>
          <p:cNvPr id="53" name="Rectangle 24">
            <a:extLst>
              <a:ext uri="{FF2B5EF4-FFF2-40B4-BE49-F238E27FC236}">
                <a16:creationId xmlns:a16="http://schemas.microsoft.com/office/drawing/2014/main" xmlns="" id="{B5C392B5-FD07-4E65-96E1-7090C325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175" y="3181903"/>
            <a:ext cx="1895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数据评估</a:t>
            </a:r>
          </a:p>
        </p:txBody>
      </p:sp>
    </p:spTree>
    <p:extLst>
      <p:ext uri="{BB962C8B-B14F-4D97-AF65-F5344CB8AC3E}">
        <p14:creationId xmlns:p14="http://schemas.microsoft.com/office/powerpoint/2010/main" val="13912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75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25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4" grpId="0" animBg="1"/>
      <p:bldP spid="18" grpId="0"/>
      <p:bldP spid="19" grpId="0"/>
      <p:bldP spid="28" grpId="0"/>
      <p:bldP spid="29" grpId="0"/>
      <p:bldP spid="30" grpId="0"/>
      <p:bldP spid="31" grpId="0"/>
      <p:bldP spid="33" grpId="0" animBg="1"/>
      <p:bldP spid="34" grpId="0" animBg="1"/>
      <p:bldP spid="36" grpId="0" animBg="1"/>
      <p:bldP spid="37" grpId="0" animBg="1"/>
      <p:bldP spid="40" grpId="0" animBg="1"/>
      <p:bldP spid="41" grpId="0" animBg="1"/>
      <p:bldP spid="47" grpId="0"/>
      <p:bldP spid="48" grpId="0"/>
      <p:bldP spid="49" grpId="0"/>
      <p:bldP spid="50" grpId="0"/>
      <p:bldP spid="52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店chenying0907 6"/>
          <p:cNvSpPr>
            <a:spLocks/>
          </p:cNvSpPr>
          <p:nvPr/>
        </p:nvSpPr>
        <p:spPr bwMode="auto">
          <a:xfrm>
            <a:off x="4127366" y="1804318"/>
            <a:ext cx="1247698" cy="841552"/>
          </a:xfrm>
          <a:custGeom>
            <a:avLst/>
            <a:gdLst>
              <a:gd name="T0" fmla="*/ 445 w 657"/>
              <a:gd name="T1" fmla="*/ 443 h 443"/>
              <a:gd name="T2" fmla="*/ 0 w 657"/>
              <a:gd name="T3" fmla="*/ 443 h 443"/>
              <a:gd name="T4" fmla="*/ 211 w 657"/>
              <a:gd name="T5" fmla="*/ 220 h 443"/>
              <a:gd name="T6" fmla="*/ 0 w 657"/>
              <a:gd name="T7" fmla="*/ 0 h 443"/>
              <a:gd name="T8" fmla="*/ 445 w 657"/>
              <a:gd name="T9" fmla="*/ 0 h 443"/>
              <a:gd name="T10" fmla="*/ 657 w 657"/>
              <a:gd name="T11" fmla="*/ 220 h 443"/>
              <a:gd name="T12" fmla="*/ 445 w 657"/>
              <a:gd name="T13" fmla="*/ 44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7" h="443">
                <a:moveTo>
                  <a:pt x="445" y="443"/>
                </a:moveTo>
                <a:lnTo>
                  <a:pt x="0" y="443"/>
                </a:lnTo>
                <a:lnTo>
                  <a:pt x="211" y="220"/>
                </a:lnTo>
                <a:lnTo>
                  <a:pt x="0" y="0"/>
                </a:lnTo>
                <a:lnTo>
                  <a:pt x="445" y="0"/>
                </a:lnTo>
                <a:lnTo>
                  <a:pt x="657" y="220"/>
                </a:lnTo>
                <a:lnTo>
                  <a:pt x="445" y="4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82" tIns="60941" rIns="121882" bIns="60941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333">
              <a:solidFill>
                <a:schemeClr val="bg1"/>
              </a:solidFill>
            </a:endParaRPr>
          </a:p>
        </p:txBody>
      </p:sp>
      <p:sp>
        <p:nvSpPr>
          <p:cNvPr id="7" name="淘宝店chenying0907 7"/>
          <p:cNvSpPr>
            <a:spLocks/>
          </p:cNvSpPr>
          <p:nvPr/>
        </p:nvSpPr>
        <p:spPr bwMode="auto">
          <a:xfrm>
            <a:off x="4714186" y="1804318"/>
            <a:ext cx="795716" cy="1255680"/>
          </a:xfrm>
          <a:custGeom>
            <a:avLst/>
            <a:gdLst>
              <a:gd name="T0" fmla="*/ 205 w 419"/>
              <a:gd name="T1" fmla="*/ 0 h 661"/>
              <a:gd name="T2" fmla="*/ 419 w 419"/>
              <a:gd name="T3" fmla="*/ 220 h 661"/>
              <a:gd name="T4" fmla="*/ 0 w 419"/>
              <a:gd name="T5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9" h="661">
                <a:moveTo>
                  <a:pt x="205" y="0"/>
                </a:moveTo>
                <a:lnTo>
                  <a:pt x="419" y="220"/>
                </a:lnTo>
                <a:lnTo>
                  <a:pt x="0" y="661"/>
                </a:ln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82" tIns="60941" rIns="121882" bIns="609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8" name="淘宝店chenying0907 8"/>
          <p:cNvSpPr>
            <a:spLocks/>
          </p:cNvSpPr>
          <p:nvPr/>
        </p:nvSpPr>
        <p:spPr bwMode="auto">
          <a:xfrm>
            <a:off x="6149890" y="1804318"/>
            <a:ext cx="1247698" cy="841552"/>
          </a:xfrm>
          <a:custGeom>
            <a:avLst/>
            <a:gdLst>
              <a:gd name="T0" fmla="*/ 445 w 657"/>
              <a:gd name="T1" fmla="*/ 0 h 443"/>
              <a:gd name="T2" fmla="*/ 0 w 657"/>
              <a:gd name="T3" fmla="*/ 0 h 443"/>
              <a:gd name="T4" fmla="*/ 212 w 657"/>
              <a:gd name="T5" fmla="*/ 220 h 443"/>
              <a:gd name="T6" fmla="*/ 0 w 657"/>
              <a:gd name="T7" fmla="*/ 443 h 443"/>
              <a:gd name="T8" fmla="*/ 445 w 657"/>
              <a:gd name="T9" fmla="*/ 443 h 443"/>
              <a:gd name="T10" fmla="*/ 657 w 657"/>
              <a:gd name="T11" fmla="*/ 220 h 443"/>
              <a:gd name="T12" fmla="*/ 445 w 657"/>
              <a:gd name="T13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7" h="443">
                <a:moveTo>
                  <a:pt x="445" y="0"/>
                </a:moveTo>
                <a:lnTo>
                  <a:pt x="0" y="0"/>
                </a:lnTo>
                <a:lnTo>
                  <a:pt x="212" y="220"/>
                </a:lnTo>
                <a:lnTo>
                  <a:pt x="0" y="443"/>
                </a:lnTo>
                <a:lnTo>
                  <a:pt x="445" y="443"/>
                </a:lnTo>
                <a:lnTo>
                  <a:pt x="657" y="220"/>
                </a:lnTo>
                <a:lnTo>
                  <a:pt x="4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882" tIns="60941" rIns="121882" bIns="60941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333">
              <a:solidFill>
                <a:schemeClr val="bg1"/>
              </a:solidFill>
            </a:endParaRPr>
          </a:p>
        </p:txBody>
      </p:sp>
      <p:sp>
        <p:nvSpPr>
          <p:cNvPr id="10" name="淘宝店chenying0907 10"/>
          <p:cNvSpPr>
            <a:spLocks/>
          </p:cNvSpPr>
          <p:nvPr/>
        </p:nvSpPr>
        <p:spPr bwMode="auto">
          <a:xfrm>
            <a:off x="8180007" y="1804318"/>
            <a:ext cx="1247698" cy="841552"/>
          </a:xfrm>
          <a:custGeom>
            <a:avLst/>
            <a:gdLst>
              <a:gd name="T0" fmla="*/ 446 w 657"/>
              <a:gd name="T1" fmla="*/ 443 h 443"/>
              <a:gd name="T2" fmla="*/ 0 w 657"/>
              <a:gd name="T3" fmla="*/ 443 h 443"/>
              <a:gd name="T4" fmla="*/ 212 w 657"/>
              <a:gd name="T5" fmla="*/ 220 h 443"/>
              <a:gd name="T6" fmla="*/ 0 w 657"/>
              <a:gd name="T7" fmla="*/ 0 h 443"/>
              <a:gd name="T8" fmla="*/ 446 w 657"/>
              <a:gd name="T9" fmla="*/ 0 h 443"/>
              <a:gd name="T10" fmla="*/ 657 w 657"/>
              <a:gd name="T11" fmla="*/ 220 h 443"/>
              <a:gd name="T12" fmla="*/ 446 w 657"/>
              <a:gd name="T13" fmla="*/ 44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7" h="443">
                <a:moveTo>
                  <a:pt x="446" y="443"/>
                </a:moveTo>
                <a:lnTo>
                  <a:pt x="0" y="443"/>
                </a:lnTo>
                <a:lnTo>
                  <a:pt x="212" y="220"/>
                </a:lnTo>
                <a:lnTo>
                  <a:pt x="0" y="0"/>
                </a:lnTo>
                <a:lnTo>
                  <a:pt x="446" y="0"/>
                </a:lnTo>
                <a:lnTo>
                  <a:pt x="657" y="220"/>
                </a:lnTo>
                <a:lnTo>
                  <a:pt x="446" y="4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882" tIns="60941" rIns="121882" bIns="60941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333">
              <a:solidFill>
                <a:schemeClr val="bg1"/>
              </a:solidFill>
            </a:endParaRPr>
          </a:p>
        </p:txBody>
      </p:sp>
      <p:sp>
        <p:nvSpPr>
          <p:cNvPr id="11" name="淘宝店chenying0907 11"/>
          <p:cNvSpPr>
            <a:spLocks/>
          </p:cNvSpPr>
          <p:nvPr/>
        </p:nvSpPr>
        <p:spPr bwMode="auto">
          <a:xfrm>
            <a:off x="8766825" y="1804318"/>
            <a:ext cx="797615" cy="1255680"/>
          </a:xfrm>
          <a:custGeom>
            <a:avLst/>
            <a:gdLst>
              <a:gd name="T0" fmla="*/ 206 w 420"/>
              <a:gd name="T1" fmla="*/ 0 h 661"/>
              <a:gd name="T2" fmla="*/ 420 w 420"/>
              <a:gd name="T3" fmla="*/ 220 h 661"/>
              <a:gd name="T4" fmla="*/ 0 w 420"/>
              <a:gd name="T5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0" h="661">
                <a:moveTo>
                  <a:pt x="206" y="0"/>
                </a:moveTo>
                <a:lnTo>
                  <a:pt x="420" y="220"/>
                </a:lnTo>
                <a:lnTo>
                  <a:pt x="0" y="661"/>
                </a:ln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82" tIns="60941" rIns="121882" bIns="609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14" name="淘宝店chenying0907 14"/>
          <p:cNvSpPr>
            <a:spLocks/>
          </p:cNvSpPr>
          <p:nvPr/>
        </p:nvSpPr>
        <p:spPr bwMode="auto">
          <a:xfrm>
            <a:off x="10204432" y="1804318"/>
            <a:ext cx="1245798" cy="841552"/>
          </a:xfrm>
          <a:custGeom>
            <a:avLst/>
            <a:gdLst>
              <a:gd name="T0" fmla="*/ 445 w 656"/>
              <a:gd name="T1" fmla="*/ 0 h 443"/>
              <a:gd name="T2" fmla="*/ 0 w 656"/>
              <a:gd name="T3" fmla="*/ 0 h 443"/>
              <a:gd name="T4" fmla="*/ 211 w 656"/>
              <a:gd name="T5" fmla="*/ 220 h 443"/>
              <a:gd name="T6" fmla="*/ 0 w 656"/>
              <a:gd name="T7" fmla="*/ 443 h 443"/>
              <a:gd name="T8" fmla="*/ 445 w 656"/>
              <a:gd name="T9" fmla="*/ 443 h 443"/>
              <a:gd name="T10" fmla="*/ 656 w 656"/>
              <a:gd name="T11" fmla="*/ 220 h 443"/>
              <a:gd name="T12" fmla="*/ 445 w 656"/>
              <a:gd name="T13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6" h="443">
                <a:moveTo>
                  <a:pt x="445" y="0"/>
                </a:moveTo>
                <a:lnTo>
                  <a:pt x="0" y="0"/>
                </a:lnTo>
                <a:lnTo>
                  <a:pt x="211" y="220"/>
                </a:lnTo>
                <a:lnTo>
                  <a:pt x="0" y="443"/>
                </a:lnTo>
                <a:lnTo>
                  <a:pt x="445" y="443"/>
                </a:lnTo>
                <a:lnTo>
                  <a:pt x="656" y="220"/>
                </a:lnTo>
                <a:lnTo>
                  <a:pt x="4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882" tIns="60941" rIns="121882" bIns="60941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333">
              <a:solidFill>
                <a:schemeClr val="bg1"/>
              </a:solidFill>
            </a:endParaRPr>
          </a:p>
        </p:txBody>
      </p:sp>
      <p:sp>
        <p:nvSpPr>
          <p:cNvPr id="18" name="淘宝店chenying0907 17"/>
          <p:cNvSpPr/>
          <p:nvPr/>
        </p:nvSpPr>
        <p:spPr>
          <a:xfrm>
            <a:off x="2960781" y="3689500"/>
            <a:ext cx="1895810" cy="202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迁转路径分析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换机需求分析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流失与新增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政策活动有效性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收入分析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2983834" y="3168630"/>
            <a:ext cx="1895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存量分析</a:t>
            </a:r>
            <a:endParaRPr lang="zh-CN" altLang="en-US" sz="2000" dirty="0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606484" y="2122502"/>
            <a:ext cx="520882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FFFFFF">
                    <a:lumMod val="50000"/>
                  </a:srgbClr>
                </a:solidFill>
              </a:rPr>
              <a:t>5</a:t>
            </a:r>
            <a:endParaRPr lang="zh-CN" altLang="en-US" sz="1333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5706390" y="2122502"/>
            <a:ext cx="520882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FFFFFF">
                    <a:lumMod val="50000"/>
                  </a:srgbClr>
                </a:solidFill>
              </a:rPr>
              <a:t>6</a:t>
            </a:r>
            <a:endParaRPr lang="zh-CN" altLang="en-US" sz="1333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7737764" y="2122502"/>
            <a:ext cx="520882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FFFFFF">
                    <a:lumMod val="50000"/>
                  </a:srgbClr>
                </a:solidFill>
              </a:rPr>
              <a:t>7</a:t>
            </a:r>
            <a:endParaRPr lang="zh-CN" altLang="en-US" sz="1333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9804465" y="2122502"/>
            <a:ext cx="520882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333" b="1" dirty="0">
                <a:solidFill>
                  <a:srgbClr val="FFFFFF">
                    <a:lumMod val="50000"/>
                  </a:srgbClr>
                </a:solidFill>
              </a:rPr>
              <a:t>8</a:t>
            </a:r>
            <a:endParaRPr lang="zh-CN" altLang="en-US" sz="1333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3" name="淘宝店chenying0907 33"/>
          <p:cNvSpPr>
            <a:spLocks noEditPoints="1"/>
          </p:cNvSpPr>
          <p:nvPr/>
        </p:nvSpPr>
        <p:spPr bwMode="auto">
          <a:xfrm>
            <a:off x="4714184" y="2039255"/>
            <a:ext cx="297362" cy="275144"/>
          </a:xfrm>
          <a:custGeom>
            <a:avLst/>
            <a:gdLst>
              <a:gd name="T0" fmla="*/ 100 w 129"/>
              <a:gd name="T1" fmla="*/ 66 h 119"/>
              <a:gd name="T2" fmla="*/ 105 w 129"/>
              <a:gd name="T3" fmla="*/ 61 h 119"/>
              <a:gd name="T4" fmla="*/ 110 w 129"/>
              <a:gd name="T5" fmla="*/ 66 h 119"/>
              <a:gd name="T6" fmla="*/ 110 w 129"/>
              <a:gd name="T7" fmla="*/ 115 h 119"/>
              <a:gd name="T8" fmla="*/ 105 w 129"/>
              <a:gd name="T9" fmla="*/ 119 h 119"/>
              <a:gd name="T10" fmla="*/ 105 w 129"/>
              <a:gd name="T11" fmla="*/ 119 h 119"/>
              <a:gd name="T12" fmla="*/ 24 w 129"/>
              <a:gd name="T13" fmla="*/ 119 h 119"/>
              <a:gd name="T14" fmla="*/ 19 w 129"/>
              <a:gd name="T15" fmla="*/ 115 h 119"/>
              <a:gd name="T16" fmla="*/ 19 w 129"/>
              <a:gd name="T17" fmla="*/ 114 h 119"/>
              <a:gd name="T18" fmla="*/ 19 w 129"/>
              <a:gd name="T19" fmla="*/ 66 h 119"/>
              <a:gd name="T20" fmla="*/ 24 w 129"/>
              <a:gd name="T21" fmla="*/ 61 h 119"/>
              <a:gd name="T22" fmla="*/ 29 w 129"/>
              <a:gd name="T23" fmla="*/ 66 h 119"/>
              <a:gd name="T24" fmla="*/ 29 w 129"/>
              <a:gd name="T25" fmla="*/ 110 h 119"/>
              <a:gd name="T26" fmla="*/ 45 w 129"/>
              <a:gd name="T27" fmla="*/ 110 h 119"/>
              <a:gd name="T28" fmla="*/ 45 w 129"/>
              <a:gd name="T29" fmla="*/ 61 h 119"/>
              <a:gd name="T30" fmla="*/ 48 w 129"/>
              <a:gd name="T31" fmla="*/ 58 h 119"/>
              <a:gd name="T32" fmla="*/ 48 w 129"/>
              <a:gd name="T33" fmla="*/ 58 h 119"/>
              <a:gd name="T34" fmla="*/ 81 w 129"/>
              <a:gd name="T35" fmla="*/ 58 h 119"/>
              <a:gd name="T36" fmla="*/ 85 w 129"/>
              <a:gd name="T37" fmla="*/ 61 h 119"/>
              <a:gd name="T38" fmla="*/ 85 w 129"/>
              <a:gd name="T39" fmla="*/ 61 h 119"/>
              <a:gd name="T40" fmla="*/ 85 w 129"/>
              <a:gd name="T41" fmla="*/ 110 h 119"/>
              <a:gd name="T42" fmla="*/ 100 w 129"/>
              <a:gd name="T43" fmla="*/ 110 h 119"/>
              <a:gd name="T44" fmla="*/ 100 w 129"/>
              <a:gd name="T45" fmla="*/ 66 h 119"/>
              <a:gd name="T46" fmla="*/ 51 w 129"/>
              <a:gd name="T47" fmla="*/ 110 h 119"/>
              <a:gd name="T48" fmla="*/ 51 w 129"/>
              <a:gd name="T49" fmla="*/ 110 h 119"/>
              <a:gd name="T50" fmla="*/ 79 w 129"/>
              <a:gd name="T51" fmla="*/ 110 h 119"/>
              <a:gd name="T52" fmla="*/ 79 w 129"/>
              <a:gd name="T53" fmla="*/ 64 h 119"/>
              <a:gd name="T54" fmla="*/ 51 w 129"/>
              <a:gd name="T55" fmla="*/ 64 h 119"/>
              <a:gd name="T56" fmla="*/ 51 w 129"/>
              <a:gd name="T57" fmla="*/ 110 h 119"/>
              <a:gd name="T58" fmla="*/ 9 w 129"/>
              <a:gd name="T59" fmla="*/ 68 h 119"/>
              <a:gd name="T60" fmla="*/ 9 w 129"/>
              <a:gd name="T61" fmla="*/ 68 h 119"/>
              <a:gd name="T62" fmla="*/ 65 w 129"/>
              <a:gd name="T63" fmla="*/ 12 h 119"/>
              <a:gd name="T64" fmla="*/ 120 w 129"/>
              <a:gd name="T65" fmla="*/ 68 h 119"/>
              <a:gd name="T66" fmla="*/ 127 w 129"/>
              <a:gd name="T67" fmla="*/ 68 h 119"/>
              <a:gd name="T68" fmla="*/ 127 w 129"/>
              <a:gd name="T69" fmla="*/ 61 h 119"/>
              <a:gd name="T70" fmla="*/ 68 w 129"/>
              <a:gd name="T71" fmla="*/ 2 h 119"/>
              <a:gd name="T72" fmla="*/ 68 w 129"/>
              <a:gd name="T73" fmla="*/ 2 h 119"/>
              <a:gd name="T74" fmla="*/ 61 w 129"/>
              <a:gd name="T75" fmla="*/ 2 h 119"/>
              <a:gd name="T76" fmla="*/ 2 w 129"/>
              <a:gd name="T77" fmla="*/ 61 h 119"/>
              <a:gd name="T78" fmla="*/ 2 w 129"/>
              <a:gd name="T79" fmla="*/ 68 h 119"/>
              <a:gd name="T80" fmla="*/ 9 w 129"/>
              <a:gd name="T81" fmla="*/ 6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9" h="119">
                <a:moveTo>
                  <a:pt x="100" y="66"/>
                </a:moveTo>
                <a:cubicBezTo>
                  <a:pt x="100" y="64"/>
                  <a:pt x="103" y="61"/>
                  <a:pt x="105" y="61"/>
                </a:cubicBezTo>
                <a:cubicBezTo>
                  <a:pt x="108" y="61"/>
                  <a:pt x="110" y="64"/>
                  <a:pt x="110" y="66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17"/>
                  <a:pt x="108" y="119"/>
                  <a:pt x="105" y="119"/>
                </a:cubicBezTo>
                <a:cubicBezTo>
                  <a:pt x="105" y="119"/>
                  <a:pt x="105" y="119"/>
                  <a:pt x="105" y="119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19"/>
                  <a:pt x="19" y="117"/>
                  <a:pt x="19" y="115"/>
                </a:cubicBezTo>
                <a:cubicBezTo>
                  <a:pt x="19" y="114"/>
                  <a:pt x="19" y="114"/>
                  <a:pt x="19" y="114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64"/>
                  <a:pt x="21" y="61"/>
                  <a:pt x="24" y="61"/>
                </a:cubicBezTo>
                <a:cubicBezTo>
                  <a:pt x="27" y="61"/>
                  <a:pt x="29" y="64"/>
                  <a:pt x="29" y="66"/>
                </a:cubicBezTo>
                <a:cubicBezTo>
                  <a:pt x="29" y="110"/>
                  <a:pt x="29" y="110"/>
                  <a:pt x="29" y="110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59"/>
                  <a:pt x="46" y="58"/>
                  <a:pt x="48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83" y="58"/>
                  <a:pt x="85" y="59"/>
                  <a:pt x="85" y="61"/>
                </a:cubicBezTo>
                <a:cubicBezTo>
                  <a:pt x="85" y="61"/>
                  <a:pt x="85" y="61"/>
                  <a:pt x="85" y="61"/>
                </a:cubicBezTo>
                <a:cubicBezTo>
                  <a:pt x="85" y="110"/>
                  <a:pt x="85" y="110"/>
                  <a:pt x="85" y="110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00" y="66"/>
                  <a:pt x="100" y="66"/>
                  <a:pt x="100" y="66"/>
                </a:cubicBezTo>
                <a:close/>
                <a:moveTo>
                  <a:pt x="51" y="110"/>
                </a:moveTo>
                <a:cubicBezTo>
                  <a:pt x="51" y="110"/>
                  <a:pt x="51" y="110"/>
                  <a:pt x="51" y="110"/>
                </a:cubicBezTo>
                <a:cubicBezTo>
                  <a:pt x="79" y="110"/>
                  <a:pt x="79" y="110"/>
                  <a:pt x="79" y="110"/>
                </a:cubicBezTo>
                <a:cubicBezTo>
                  <a:pt x="79" y="64"/>
                  <a:pt x="79" y="64"/>
                  <a:pt x="79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110"/>
                  <a:pt x="51" y="110"/>
                  <a:pt x="51" y="110"/>
                </a:cubicBezTo>
                <a:close/>
                <a:moveTo>
                  <a:pt x="9" y="68"/>
                </a:moveTo>
                <a:cubicBezTo>
                  <a:pt x="9" y="68"/>
                  <a:pt x="9" y="68"/>
                  <a:pt x="9" y="68"/>
                </a:cubicBezTo>
                <a:cubicBezTo>
                  <a:pt x="65" y="12"/>
                  <a:pt x="65" y="12"/>
                  <a:pt x="65" y="12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22" y="70"/>
                  <a:pt x="125" y="70"/>
                  <a:pt x="127" y="68"/>
                </a:cubicBezTo>
                <a:cubicBezTo>
                  <a:pt x="129" y="66"/>
                  <a:pt x="129" y="63"/>
                  <a:pt x="127" y="61"/>
                </a:cubicBezTo>
                <a:cubicBezTo>
                  <a:pt x="68" y="2"/>
                  <a:pt x="68" y="2"/>
                  <a:pt x="68" y="2"/>
                </a:cubicBezTo>
                <a:cubicBezTo>
                  <a:pt x="68" y="2"/>
                  <a:pt x="68" y="2"/>
                  <a:pt x="68" y="2"/>
                </a:cubicBezTo>
                <a:cubicBezTo>
                  <a:pt x="66" y="0"/>
                  <a:pt x="63" y="0"/>
                  <a:pt x="61" y="2"/>
                </a:cubicBezTo>
                <a:cubicBezTo>
                  <a:pt x="2" y="61"/>
                  <a:pt x="2" y="61"/>
                  <a:pt x="2" y="61"/>
                </a:cubicBezTo>
                <a:cubicBezTo>
                  <a:pt x="0" y="63"/>
                  <a:pt x="0" y="66"/>
                  <a:pt x="2" y="68"/>
                </a:cubicBezTo>
                <a:cubicBezTo>
                  <a:pt x="4" y="70"/>
                  <a:pt x="7" y="70"/>
                  <a:pt x="9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3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淘宝店chenying0907 35"/>
          <p:cNvSpPr>
            <a:spLocks noEditPoints="1"/>
          </p:cNvSpPr>
          <p:nvPr/>
        </p:nvSpPr>
        <p:spPr bwMode="auto">
          <a:xfrm>
            <a:off x="10827328" y="2037138"/>
            <a:ext cx="258334" cy="329056"/>
          </a:xfrm>
          <a:custGeom>
            <a:avLst/>
            <a:gdLst>
              <a:gd name="T0" fmla="*/ 99 w 111"/>
              <a:gd name="T1" fmla="*/ 127 h 142"/>
              <a:gd name="T2" fmla="*/ 90 w 111"/>
              <a:gd name="T3" fmla="*/ 134 h 142"/>
              <a:gd name="T4" fmla="*/ 62 w 111"/>
              <a:gd name="T5" fmla="*/ 141 h 142"/>
              <a:gd name="T6" fmla="*/ 35 w 111"/>
              <a:gd name="T7" fmla="*/ 129 h 142"/>
              <a:gd name="T8" fmla="*/ 35 w 111"/>
              <a:gd name="T9" fmla="*/ 129 h 142"/>
              <a:gd name="T10" fmla="*/ 35 w 111"/>
              <a:gd name="T11" fmla="*/ 129 h 142"/>
              <a:gd name="T12" fmla="*/ 28 w 111"/>
              <a:gd name="T13" fmla="*/ 120 h 142"/>
              <a:gd name="T14" fmla="*/ 13 w 111"/>
              <a:gd name="T15" fmla="*/ 95 h 142"/>
              <a:gd name="T16" fmla="*/ 13 w 111"/>
              <a:gd name="T17" fmla="*/ 95 h 142"/>
              <a:gd name="T18" fmla="*/ 5 w 111"/>
              <a:gd name="T19" fmla="*/ 80 h 142"/>
              <a:gd name="T20" fmla="*/ 15 w 111"/>
              <a:gd name="T21" fmla="*/ 60 h 142"/>
              <a:gd name="T22" fmla="*/ 28 w 111"/>
              <a:gd name="T23" fmla="*/ 66 h 142"/>
              <a:gd name="T24" fmla="*/ 29 w 111"/>
              <a:gd name="T25" fmla="*/ 67 h 142"/>
              <a:gd name="T26" fmla="*/ 30 w 111"/>
              <a:gd name="T27" fmla="*/ 69 h 142"/>
              <a:gd name="T28" fmla="*/ 30 w 111"/>
              <a:gd name="T29" fmla="*/ 22 h 142"/>
              <a:gd name="T30" fmla="*/ 49 w 111"/>
              <a:gd name="T31" fmla="*/ 11 h 142"/>
              <a:gd name="T32" fmla="*/ 73 w 111"/>
              <a:gd name="T33" fmla="*/ 11 h 142"/>
              <a:gd name="T34" fmla="*/ 92 w 111"/>
              <a:gd name="T35" fmla="*/ 22 h 142"/>
              <a:gd name="T36" fmla="*/ 92 w 111"/>
              <a:gd name="T37" fmla="*/ 22 h 142"/>
              <a:gd name="T38" fmla="*/ 93 w 111"/>
              <a:gd name="T39" fmla="*/ 22 h 142"/>
              <a:gd name="T40" fmla="*/ 111 w 111"/>
              <a:gd name="T41" fmla="*/ 34 h 142"/>
              <a:gd name="T42" fmla="*/ 111 w 111"/>
              <a:gd name="T43" fmla="*/ 97 h 142"/>
              <a:gd name="T44" fmla="*/ 108 w 111"/>
              <a:gd name="T45" fmla="*/ 113 h 142"/>
              <a:gd name="T46" fmla="*/ 99 w 111"/>
              <a:gd name="T47" fmla="*/ 127 h 142"/>
              <a:gd name="T48" fmla="*/ 85 w 111"/>
              <a:gd name="T49" fmla="*/ 126 h 142"/>
              <a:gd name="T50" fmla="*/ 85 w 111"/>
              <a:gd name="T51" fmla="*/ 126 h 142"/>
              <a:gd name="T52" fmla="*/ 92 w 111"/>
              <a:gd name="T53" fmla="*/ 120 h 142"/>
              <a:gd name="T54" fmla="*/ 98 w 111"/>
              <a:gd name="T55" fmla="*/ 109 h 142"/>
              <a:gd name="T56" fmla="*/ 101 w 111"/>
              <a:gd name="T57" fmla="*/ 97 h 142"/>
              <a:gd name="T58" fmla="*/ 101 w 111"/>
              <a:gd name="T59" fmla="*/ 34 h 142"/>
              <a:gd name="T60" fmla="*/ 95 w 111"/>
              <a:gd name="T61" fmla="*/ 34 h 142"/>
              <a:gd name="T62" fmla="*/ 95 w 111"/>
              <a:gd name="T63" fmla="*/ 64 h 142"/>
              <a:gd name="T64" fmla="*/ 82 w 111"/>
              <a:gd name="T65" fmla="*/ 64 h 142"/>
              <a:gd name="T66" fmla="*/ 82 w 111"/>
              <a:gd name="T67" fmla="*/ 22 h 142"/>
              <a:gd name="T68" fmla="*/ 77 w 111"/>
              <a:gd name="T69" fmla="*/ 22 h 142"/>
              <a:gd name="T70" fmla="*/ 77 w 111"/>
              <a:gd name="T71" fmla="*/ 64 h 142"/>
              <a:gd name="T72" fmla="*/ 64 w 111"/>
              <a:gd name="T73" fmla="*/ 64 h 142"/>
              <a:gd name="T74" fmla="*/ 64 w 111"/>
              <a:gd name="T75" fmla="*/ 15 h 142"/>
              <a:gd name="T76" fmla="*/ 58 w 111"/>
              <a:gd name="T77" fmla="*/ 15 h 142"/>
              <a:gd name="T78" fmla="*/ 58 w 111"/>
              <a:gd name="T79" fmla="*/ 64 h 142"/>
              <a:gd name="T80" fmla="*/ 45 w 111"/>
              <a:gd name="T81" fmla="*/ 64 h 142"/>
              <a:gd name="T82" fmla="*/ 45 w 111"/>
              <a:gd name="T83" fmla="*/ 22 h 142"/>
              <a:gd name="T84" fmla="*/ 40 w 111"/>
              <a:gd name="T85" fmla="*/ 22 h 142"/>
              <a:gd name="T86" fmla="*/ 40 w 111"/>
              <a:gd name="T87" fmla="*/ 80 h 142"/>
              <a:gd name="T88" fmla="*/ 27 w 111"/>
              <a:gd name="T89" fmla="*/ 84 h 142"/>
              <a:gd name="T90" fmla="*/ 20 w 111"/>
              <a:gd name="T91" fmla="*/ 72 h 142"/>
              <a:gd name="T92" fmla="*/ 13 w 111"/>
              <a:gd name="T93" fmla="*/ 75 h 142"/>
              <a:gd name="T94" fmla="*/ 22 w 111"/>
              <a:gd name="T95" fmla="*/ 90 h 142"/>
              <a:gd name="T96" fmla="*/ 22 w 111"/>
              <a:gd name="T97" fmla="*/ 90 h 142"/>
              <a:gd name="T98" fmla="*/ 36 w 111"/>
              <a:gd name="T99" fmla="*/ 115 h 142"/>
              <a:gd name="T100" fmla="*/ 42 w 111"/>
              <a:gd name="T101" fmla="*/ 122 h 142"/>
              <a:gd name="T102" fmla="*/ 42 w 111"/>
              <a:gd name="T103" fmla="*/ 122 h 142"/>
              <a:gd name="T104" fmla="*/ 63 w 111"/>
              <a:gd name="T105" fmla="*/ 131 h 142"/>
              <a:gd name="T106" fmla="*/ 85 w 111"/>
              <a:gd name="T107" fmla="*/ 126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1" h="142">
                <a:moveTo>
                  <a:pt x="99" y="127"/>
                </a:moveTo>
                <a:cubicBezTo>
                  <a:pt x="97" y="130"/>
                  <a:pt x="94" y="132"/>
                  <a:pt x="90" y="134"/>
                </a:cubicBezTo>
                <a:cubicBezTo>
                  <a:pt x="82" y="139"/>
                  <a:pt x="72" y="142"/>
                  <a:pt x="62" y="141"/>
                </a:cubicBezTo>
                <a:cubicBezTo>
                  <a:pt x="52" y="140"/>
                  <a:pt x="43" y="136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3" y="127"/>
                  <a:pt x="30" y="124"/>
                  <a:pt x="28" y="120"/>
                </a:cubicBezTo>
                <a:cubicBezTo>
                  <a:pt x="13" y="95"/>
                  <a:pt x="13" y="95"/>
                  <a:pt x="13" y="95"/>
                </a:cubicBezTo>
                <a:cubicBezTo>
                  <a:pt x="13" y="95"/>
                  <a:pt x="13" y="95"/>
                  <a:pt x="13" y="95"/>
                </a:cubicBezTo>
                <a:cubicBezTo>
                  <a:pt x="5" y="80"/>
                  <a:pt x="5" y="80"/>
                  <a:pt x="5" y="80"/>
                </a:cubicBezTo>
                <a:cubicBezTo>
                  <a:pt x="0" y="72"/>
                  <a:pt x="5" y="61"/>
                  <a:pt x="15" y="60"/>
                </a:cubicBezTo>
                <a:cubicBezTo>
                  <a:pt x="19" y="60"/>
                  <a:pt x="25" y="61"/>
                  <a:pt x="28" y="66"/>
                </a:cubicBezTo>
                <a:cubicBezTo>
                  <a:pt x="29" y="67"/>
                  <a:pt x="29" y="67"/>
                  <a:pt x="29" y="67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12"/>
                  <a:pt x="41" y="6"/>
                  <a:pt x="49" y="11"/>
                </a:cubicBezTo>
                <a:cubicBezTo>
                  <a:pt x="52" y="0"/>
                  <a:pt x="70" y="0"/>
                  <a:pt x="73" y="11"/>
                </a:cubicBezTo>
                <a:cubicBezTo>
                  <a:pt x="81" y="6"/>
                  <a:pt x="92" y="12"/>
                  <a:pt x="92" y="22"/>
                </a:cubicBezTo>
                <a:cubicBezTo>
                  <a:pt x="92" y="22"/>
                  <a:pt x="92" y="22"/>
                  <a:pt x="92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101" y="19"/>
                  <a:pt x="111" y="24"/>
                  <a:pt x="111" y="34"/>
                </a:cubicBezTo>
                <a:cubicBezTo>
                  <a:pt x="111" y="97"/>
                  <a:pt x="111" y="97"/>
                  <a:pt x="111" y="97"/>
                </a:cubicBezTo>
                <a:cubicBezTo>
                  <a:pt x="111" y="102"/>
                  <a:pt x="110" y="108"/>
                  <a:pt x="108" y="113"/>
                </a:cubicBezTo>
                <a:cubicBezTo>
                  <a:pt x="106" y="118"/>
                  <a:pt x="103" y="122"/>
                  <a:pt x="99" y="127"/>
                </a:cubicBezTo>
                <a:close/>
                <a:moveTo>
                  <a:pt x="85" y="126"/>
                </a:moveTo>
                <a:cubicBezTo>
                  <a:pt x="85" y="126"/>
                  <a:pt x="85" y="126"/>
                  <a:pt x="85" y="126"/>
                </a:cubicBezTo>
                <a:cubicBezTo>
                  <a:pt x="88" y="124"/>
                  <a:pt x="90" y="122"/>
                  <a:pt x="92" y="120"/>
                </a:cubicBezTo>
                <a:cubicBezTo>
                  <a:pt x="95" y="117"/>
                  <a:pt x="97" y="113"/>
                  <a:pt x="98" y="109"/>
                </a:cubicBezTo>
                <a:cubicBezTo>
                  <a:pt x="100" y="105"/>
                  <a:pt x="101" y="101"/>
                  <a:pt x="101" y="97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0"/>
                  <a:pt x="95" y="30"/>
                  <a:pt x="95" y="34"/>
                </a:cubicBezTo>
                <a:cubicBezTo>
                  <a:pt x="95" y="64"/>
                  <a:pt x="95" y="64"/>
                  <a:pt x="95" y="64"/>
                </a:cubicBezTo>
                <a:cubicBezTo>
                  <a:pt x="95" y="72"/>
                  <a:pt x="82" y="72"/>
                  <a:pt x="82" y="64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18"/>
                  <a:pt x="77" y="18"/>
                  <a:pt x="77" y="22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72"/>
                  <a:pt x="64" y="72"/>
                  <a:pt x="64" y="64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2"/>
                  <a:pt x="58" y="12"/>
                  <a:pt x="5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58" y="72"/>
                  <a:pt x="45" y="72"/>
                  <a:pt x="45" y="64"/>
                </a:cubicBezTo>
                <a:cubicBezTo>
                  <a:pt x="45" y="22"/>
                  <a:pt x="45" y="22"/>
                  <a:pt x="45" y="22"/>
                </a:cubicBezTo>
                <a:cubicBezTo>
                  <a:pt x="45" y="18"/>
                  <a:pt x="40" y="18"/>
                  <a:pt x="40" y="22"/>
                </a:cubicBezTo>
                <a:cubicBezTo>
                  <a:pt x="40" y="80"/>
                  <a:pt x="40" y="80"/>
                  <a:pt x="40" y="80"/>
                </a:cubicBezTo>
                <a:cubicBezTo>
                  <a:pt x="40" y="87"/>
                  <a:pt x="30" y="90"/>
                  <a:pt x="27" y="84"/>
                </a:cubicBezTo>
                <a:cubicBezTo>
                  <a:pt x="20" y="72"/>
                  <a:pt x="20" y="72"/>
                  <a:pt x="20" y="72"/>
                </a:cubicBezTo>
                <a:cubicBezTo>
                  <a:pt x="17" y="68"/>
                  <a:pt x="11" y="71"/>
                  <a:pt x="13" y="75"/>
                </a:cubicBezTo>
                <a:cubicBezTo>
                  <a:pt x="22" y="90"/>
                  <a:pt x="22" y="90"/>
                  <a:pt x="22" y="90"/>
                </a:cubicBezTo>
                <a:cubicBezTo>
                  <a:pt x="22" y="90"/>
                  <a:pt x="22" y="90"/>
                  <a:pt x="22" y="90"/>
                </a:cubicBezTo>
                <a:cubicBezTo>
                  <a:pt x="36" y="115"/>
                  <a:pt x="36" y="115"/>
                  <a:pt x="36" y="115"/>
                </a:cubicBezTo>
                <a:cubicBezTo>
                  <a:pt x="38" y="118"/>
                  <a:pt x="40" y="120"/>
                  <a:pt x="42" y="122"/>
                </a:cubicBezTo>
                <a:cubicBezTo>
                  <a:pt x="42" y="122"/>
                  <a:pt x="42" y="122"/>
                  <a:pt x="42" y="122"/>
                </a:cubicBezTo>
                <a:cubicBezTo>
                  <a:pt x="48" y="127"/>
                  <a:pt x="55" y="130"/>
                  <a:pt x="63" y="131"/>
                </a:cubicBezTo>
                <a:cubicBezTo>
                  <a:pt x="71" y="132"/>
                  <a:pt x="78" y="130"/>
                  <a:pt x="85" y="1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3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淘宝店chenying0907 37"/>
          <p:cNvSpPr>
            <a:spLocks noEditPoints="1"/>
          </p:cNvSpPr>
          <p:nvPr/>
        </p:nvSpPr>
        <p:spPr bwMode="auto">
          <a:xfrm>
            <a:off x="6773739" y="2076368"/>
            <a:ext cx="258334" cy="297451"/>
          </a:xfrm>
          <a:custGeom>
            <a:avLst/>
            <a:gdLst>
              <a:gd name="T0" fmla="*/ 27 w 112"/>
              <a:gd name="T1" fmla="*/ 92 h 128"/>
              <a:gd name="T2" fmla="*/ 27 w 112"/>
              <a:gd name="T3" fmla="*/ 98 h 128"/>
              <a:gd name="T4" fmla="*/ 87 w 112"/>
              <a:gd name="T5" fmla="*/ 95 h 128"/>
              <a:gd name="T6" fmla="*/ 24 w 112"/>
              <a:gd name="T7" fmla="*/ 53 h 128"/>
              <a:gd name="T8" fmla="*/ 27 w 112"/>
              <a:gd name="T9" fmla="*/ 56 h 128"/>
              <a:gd name="T10" fmla="*/ 87 w 112"/>
              <a:gd name="T11" fmla="*/ 53 h 128"/>
              <a:gd name="T12" fmla="*/ 27 w 112"/>
              <a:gd name="T13" fmla="*/ 50 h 128"/>
              <a:gd name="T14" fmla="*/ 110 w 112"/>
              <a:gd name="T15" fmla="*/ 37 h 128"/>
              <a:gd name="T16" fmla="*/ 75 w 112"/>
              <a:gd name="T17" fmla="*/ 1 h 128"/>
              <a:gd name="T18" fmla="*/ 13 w 112"/>
              <a:gd name="T19" fmla="*/ 0 h 128"/>
              <a:gd name="T20" fmla="*/ 0 w 112"/>
              <a:gd name="T21" fmla="*/ 13 h 128"/>
              <a:gd name="T22" fmla="*/ 3 w 112"/>
              <a:gd name="T23" fmla="*/ 124 h 128"/>
              <a:gd name="T24" fmla="*/ 13 w 112"/>
              <a:gd name="T25" fmla="*/ 128 h 128"/>
              <a:gd name="T26" fmla="*/ 108 w 112"/>
              <a:gd name="T27" fmla="*/ 124 h 128"/>
              <a:gd name="T28" fmla="*/ 112 w 112"/>
              <a:gd name="T29" fmla="*/ 115 h 128"/>
              <a:gd name="T30" fmla="*/ 110 w 112"/>
              <a:gd name="T31" fmla="*/ 37 h 128"/>
              <a:gd name="T32" fmla="*/ 74 w 112"/>
              <a:gd name="T33" fmla="*/ 15 h 128"/>
              <a:gd name="T34" fmla="*/ 79 w 112"/>
              <a:gd name="T35" fmla="*/ 37 h 128"/>
              <a:gd name="T36" fmla="*/ 76 w 112"/>
              <a:gd name="T37" fmla="*/ 36 h 128"/>
              <a:gd name="T38" fmla="*/ 74 w 112"/>
              <a:gd name="T39" fmla="*/ 15 h 128"/>
              <a:gd name="T40" fmla="*/ 102 w 112"/>
              <a:gd name="T41" fmla="*/ 115 h 128"/>
              <a:gd name="T42" fmla="*/ 101 w 112"/>
              <a:gd name="T43" fmla="*/ 117 h 128"/>
              <a:gd name="T44" fmla="*/ 13 w 112"/>
              <a:gd name="T45" fmla="*/ 118 h 128"/>
              <a:gd name="T46" fmla="*/ 9 w 112"/>
              <a:gd name="T47" fmla="*/ 115 h 128"/>
              <a:gd name="T48" fmla="*/ 10 w 112"/>
              <a:gd name="T49" fmla="*/ 11 h 128"/>
              <a:gd name="T50" fmla="*/ 68 w 112"/>
              <a:gd name="T51" fmla="*/ 10 h 128"/>
              <a:gd name="T52" fmla="*/ 71 w 112"/>
              <a:gd name="T53" fmla="*/ 40 h 128"/>
              <a:gd name="T54" fmla="*/ 79 w 112"/>
              <a:gd name="T55" fmla="*/ 43 h 128"/>
              <a:gd name="T56" fmla="*/ 102 w 112"/>
              <a:gd name="T57" fmla="*/ 115 h 128"/>
              <a:gd name="T58" fmla="*/ 84 w 112"/>
              <a:gd name="T59" fmla="*/ 71 h 128"/>
              <a:gd name="T60" fmla="*/ 24 w 112"/>
              <a:gd name="T61" fmla="*/ 74 h 128"/>
              <a:gd name="T62" fmla="*/ 84 w 112"/>
              <a:gd name="T63" fmla="*/ 77 h 128"/>
              <a:gd name="T64" fmla="*/ 84 w 112"/>
              <a:gd name="T65" fmla="*/ 7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2" h="128">
                <a:moveTo>
                  <a:pt x="84" y="92"/>
                </a:moveTo>
                <a:cubicBezTo>
                  <a:pt x="27" y="92"/>
                  <a:pt x="27" y="92"/>
                  <a:pt x="27" y="92"/>
                </a:cubicBezTo>
                <a:cubicBezTo>
                  <a:pt x="25" y="92"/>
                  <a:pt x="24" y="93"/>
                  <a:pt x="24" y="95"/>
                </a:cubicBezTo>
                <a:cubicBezTo>
                  <a:pt x="24" y="96"/>
                  <a:pt x="25" y="98"/>
                  <a:pt x="27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6" y="98"/>
                  <a:pt x="87" y="96"/>
                  <a:pt x="87" y="95"/>
                </a:cubicBezTo>
                <a:cubicBezTo>
                  <a:pt x="87" y="93"/>
                  <a:pt x="86" y="92"/>
                  <a:pt x="84" y="92"/>
                </a:cubicBezTo>
                <a:close/>
                <a:moveTo>
                  <a:pt x="24" y="53"/>
                </a:moveTo>
                <a:cubicBezTo>
                  <a:pt x="24" y="53"/>
                  <a:pt x="24" y="53"/>
                  <a:pt x="24" y="53"/>
                </a:cubicBezTo>
                <a:cubicBezTo>
                  <a:pt x="24" y="55"/>
                  <a:pt x="25" y="56"/>
                  <a:pt x="27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6" y="56"/>
                  <a:pt x="87" y="55"/>
                  <a:pt x="87" y="53"/>
                </a:cubicBezTo>
                <a:cubicBezTo>
                  <a:pt x="87" y="52"/>
                  <a:pt x="86" y="50"/>
                  <a:pt x="84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5" y="50"/>
                  <a:pt x="24" y="52"/>
                  <a:pt x="24" y="53"/>
                </a:cubicBezTo>
                <a:close/>
                <a:moveTo>
                  <a:pt x="110" y="37"/>
                </a:moveTo>
                <a:cubicBezTo>
                  <a:pt x="110" y="37"/>
                  <a:pt x="110" y="37"/>
                  <a:pt x="110" y="37"/>
                </a:cubicBezTo>
                <a:cubicBezTo>
                  <a:pt x="75" y="1"/>
                  <a:pt x="75" y="1"/>
                  <a:pt x="75" y="1"/>
                </a:cubicBezTo>
                <a:cubicBezTo>
                  <a:pt x="74" y="0"/>
                  <a:pt x="73" y="0"/>
                  <a:pt x="7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3" y="4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8"/>
                  <a:pt x="1" y="122"/>
                  <a:pt x="3" y="124"/>
                </a:cubicBezTo>
                <a:cubicBezTo>
                  <a:pt x="4" y="124"/>
                  <a:pt x="4" y="124"/>
                  <a:pt x="4" y="124"/>
                </a:cubicBezTo>
                <a:cubicBezTo>
                  <a:pt x="6" y="126"/>
                  <a:pt x="9" y="128"/>
                  <a:pt x="13" y="128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102" y="128"/>
                  <a:pt x="105" y="126"/>
                  <a:pt x="108" y="124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10" y="122"/>
                  <a:pt x="112" y="118"/>
                  <a:pt x="112" y="115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2" y="39"/>
                  <a:pt x="111" y="38"/>
                  <a:pt x="110" y="37"/>
                </a:cubicBezTo>
                <a:close/>
                <a:moveTo>
                  <a:pt x="74" y="15"/>
                </a:moveTo>
                <a:cubicBezTo>
                  <a:pt x="74" y="15"/>
                  <a:pt x="74" y="15"/>
                  <a:pt x="74" y="15"/>
                </a:cubicBezTo>
                <a:cubicBezTo>
                  <a:pt x="97" y="37"/>
                  <a:pt x="97" y="37"/>
                  <a:pt x="97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8" y="37"/>
                  <a:pt x="77" y="37"/>
                  <a:pt x="76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75" y="35"/>
                  <a:pt x="74" y="33"/>
                  <a:pt x="74" y="32"/>
                </a:cubicBezTo>
                <a:cubicBezTo>
                  <a:pt x="74" y="15"/>
                  <a:pt x="74" y="15"/>
                  <a:pt x="74" y="15"/>
                </a:cubicBezTo>
                <a:close/>
                <a:moveTo>
                  <a:pt x="102" y="115"/>
                </a:moveTo>
                <a:cubicBezTo>
                  <a:pt x="102" y="115"/>
                  <a:pt x="102" y="115"/>
                  <a:pt x="102" y="115"/>
                </a:cubicBezTo>
                <a:cubicBezTo>
                  <a:pt x="102" y="116"/>
                  <a:pt x="101" y="116"/>
                  <a:pt x="101" y="117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100" y="118"/>
                  <a:pt x="99" y="118"/>
                  <a:pt x="99" y="118"/>
                </a:cubicBezTo>
                <a:cubicBezTo>
                  <a:pt x="13" y="118"/>
                  <a:pt x="13" y="118"/>
                  <a:pt x="13" y="118"/>
                </a:cubicBezTo>
                <a:cubicBezTo>
                  <a:pt x="12" y="118"/>
                  <a:pt x="11" y="118"/>
                  <a:pt x="10" y="117"/>
                </a:cubicBezTo>
                <a:cubicBezTo>
                  <a:pt x="10" y="116"/>
                  <a:pt x="9" y="116"/>
                  <a:pt x="9" y="115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2"/>
                  <a:pt x="10" y="11"/>
                  <a:pt x="10" y="11"/>
                </a:cubicBezTo>
                <a:cubicBezTo>
                  <a:pt x="11" y="10"/>
                  <a:pt x="12" y="10"/>
                  <a:pt x="13" y="10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5"/>
                  <a:pt x="69" y="38"/>
                  <a:pt x="71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73" y="42"/>
                  <a:pt x="76" y="43"/>
                  <a:pt x="79" y="4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115"/>
                  <a:pt x="102" y="115"/>
                  <a:pt x="102" y="115"/>
                </a:cubicBezTo>
                <a:close/>
                <a:moveTo>
                  <a:pt x="84" y="71"/>
                </a:moveTo>
                <a:cubicBezTo>
                  <a:pt x="84" y="71"/>
                  <a:pt x="84" y="71"/>
                  <a:pt x="84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25" y="71"/>
                  <a:pt x="24" y="72"/>
                  <a:pt x="24" y="74"/>
                </a:cubicBezTo>
                <a:cubicBezTo>
                  <a:pt x="24" y="76"/>
                  <a:pt x="25" y="77"/>
                  <a:pt x="27" y="77"/>
                </a:cubicBezTo>
                <a:cubicBezTo>
                  <a:pt x="84" y="77"/>
                  <a:pt x="84" y="77"/>
                  <a:pt x="84" y="77"/>
                </a:cubicBezTo>
                <a:cubicBezTo>
                  <a:pt x="86" y="77"/>
                  <a:pt x="87" y="76"/>
                  <a:pt x="87" y="74"/>
                </a:cubicBezTo>
                <a:cubicBezTo>
                  <a:pt x="87" y="72"/>
                  <a:pt x="86" y="71"/>
                  <a:pt x="84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3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淘宝店chenying0907 38"/>
          <p:cNvSpPr>
            <a:spLocks noEditPoints="1"/>
          </p:cNvSpPr>
          <p:nvPr/>
        </p:nvSpPr>
        <p:spPr bwMode="auto">
          <a:xfrm>
            <a:off x="8803856" y="2083803"/>
            <a:ext cx="243466" cy="290016"/>
          </a:xfrm>
          <a:custGeom>
            <a:avLst/>
            <a:gdLst>
              <a:gd name="T0" fmla="*/ 93 w 105"/>
              <a:gd name="T1" fmla="*/ 2 h 125"/>
              <a:gd name="T2" fmla="*/ 90 w 105"/>
              <a:gd name="T3" fmla="*/ 9 h 125"/>
              <a:gd name="T4" fmla="*/ 105 w 105"/>
              <a:gd name="T5" fmla="*/ 47 h 125"/>
              <a:gd name="T6" fmla="*/ 88 w 105"/>
              <a:gd name="T7" fmla="*/ 89 h 125"/>
              <a:gd name="T8" fmla="*/ 69 w 105"/>
              <a:gd name="T9" fmla="*/ 101 h 125"/>
              <a:gd name="T10" fmla="*/ 52 w 105"/>
              <a:gd name="T11" fmla="*/ 105 h 125"/>
              <a:gd name="T12" fmla="*/ 52 w 105"/>
              <a:gd name="T13" fmla="*/ 115 h 125"/>
              <a:gd name="T14" fmla="*/ 76 w 105"/>
              <a:gd name="T15" fmla="*/ 120 h 125"/>
              <a:gd name="T16" fmla="*/ 47 w 105"/>
              <a:gd name="T17" fmla="*/ 125 h 125"/>
              <a:gd name="T18" fmla="*/ 47 w 105"/>
              <a:gd name="T19" fmla="*/ 125 h 125"/>
              <a:gd name="T20" fmla="*/ 19 w 105"/>
              <a:gd name="T21" fmla="*/ 120 h 125"/>
              <a:gd name="T22" fmla="*/ 42 w 105"/>
              <a:gd name="T23" fmla="*/ 115 h 125"/>
              <a:gd name="T24" fmla="*/ 42 w 105"/>
              <a:gd name="T25" fmla="*/ 105 h 125"/>
              <a:gd name="T26" fmla="*/ 8 w 105"/>
              <a:gd name="T27" fmla="*/ 91 h 125"/>
              <a:gd name="T28" fmla="*/ 1 w 105"/>
              <a:gd name="T29" fmla="*/ 94 h 125"/>
              <a:gd name="T30" fmla="*/ 12 w 105"/>
              <a:gd name="T31" fmla="*/ 79 h 125"/>
              <a:gd name="T32" fmla="*/ 14 w 105"/>
              <a:gd name="T33" fmla="*/ 14 h 125"/>
              <a:gd name="T34" fmla="*/ 78 w 105"/>
              <a:gd name="T35" fmla="*/ 12 h 125"/>
              <a:gd name="T36" fmla="*/ 84 w 105"/>
              <a:gd name="T37" fmla="*/ 7 h 125"/>
              <a:gd name="T38" fmla="*/ 84 w 105"/>
              <a:gd name="T39" fmla="*/ 7 h 125"/>
              <a:gd name="T40" fmla="*/ 86 w 105"/>
              <a:gd name="T41" fmla="*/ 13 h 125"/>
              <a:gd name="T42" fmla="*/ 82 w 105"/>
              <a:gd name="T43" fmla="*/ 16 h 125"/>
              <a:gd name="T44" fmla="*/ 80 w 105"/>
              <a:gd name="T45" fmla="*/ 81 h 125"/>
              <a:gd name="T46" fmla="*/ 47 w 105"/>
              <a:gd name="T47" fmla="*/ 95 h 125"/>
              <a:gd name="T48" fmla="*/ 13 w 105"/>
              <a:gd name="T49" fmla="*/ 86 h 125"/>
              <a:gd name="T50" fmla="*/ 47 w 105"/>
              <a:gd name="T51" fmla="*/ 100 h 125"/>
              <a:gd name="T52" fmla="*/ 67 w 105"/>
              <a:gd name="T53" fmla="*/ 96 h 125"/>
              <a:gd name="T54" fmla="*/ 84 w 105"/>
              <a:gd name="T55" fmla="*/ 84 h 125"/>
              <a:gd name="T56" fmla="*/ 95 w 105"/>
              <a:gd name="T57" fmla="*/ 67 h 125"/>
              <a:gd name="T58" fmla="*/ 95 w 105"/>
              <a:gd name="T59" fmla="*/ 28 h 125"/>
              <a:gd name="T60" fmla="*/ 74 w 105"/>
              <a:gd name="T61" fmla="*/ 21 h 125"/>
              <a:gd name="T62" fmla="*/ 47 w 105"/>
              <a:gd name="T63" fmla="*/ 10 h 125"/>
              <a:gd name="T64" fmla="*/ 10 w 105"/>
              <a:gd name="T65" fmla="*/ 47 h 125"/>
              <a:gd name="T66" fmla="*/ 47 w 105"/>
              <a:gd name="T67" fmla="*/ 85 h 125"/>
              <a:gd name="T68" fmla="*/ 74 w 105"/>
              <a:gd name="T69" fmla="*/ 74 h 125"/>
              <a:gd name="T70" fmla="*/ 74 w 105"/>
              <a:gd name="T71" fmla="*/ 21 h 125"/>
              <a:gd name="T72" fmla="*/ 80 w 105"/>
              <a:gd name="T73" fmla="*/ 81 h 125"/>
              <a:gd name="T74" fmla="*/ 74 w 105"/>
              <a:gd name="T75" fmla="*/ 8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25">
                <a:moveTo>
                  <a:pt x="89" y="2"/>
                </a:moveTo>
                <a:cubicBezTo>
                  <a:pt x="90" y="0"/>
                  <a:pt x="92" y="0"/>
                  <a:pt x="93" y="2"/>
                </a:cubicBezTo>
                <a:cubicBezTo>
                  <a:pt x="94" y="3"/>
                  <a:pt x="94" y="5"/>
                  <a:pt x="93" y="6"/>
                </a:cubicBezTo>
                <a:cubicBezTo>
                  <a:pt x="90" y="9"/>
                  <a:pt x="90" y="9"/>
                  <a:pt x="90" y="9"/>
                </a:cubicBezTo>
                <a:cubicBezTo>
                  <a:pt x="95" y="14"/>
                  <a:pt x="98" y="19"/>
                  <a:pt x="101" y="25"/>
                </a:cubicBezTo>
                <a:cubicBezTo>
                  <a:pt x="104" y="32"/>
                  <a:pt x="105" y="40"/>
                  <a:pt x="105" y="47"/>
                </a:cubicBezTo>
                <a:cubicBezTo>
                  <a:pt x="105" y="55"/>
                  <a:pt x="104" y="63"/>
                  <a:pt x="101" y="70"/>
                </a:cubicBezTo>
                <a:cubicBezTo>
                  <a:pt x="98" y="77"/>
                  <a:pt x="94" y="83"/>
                  <a:pt x="88" y="89"/>
                </a:cubicBezTo>
                <a:cubicBezTo>
                  <a:pt x="88" y="89"/>
                  <a:pt x="88" y="89"/>
                  <a:pt x="88" y="89"/>
                </a:cubicBezTo>
                <a:cubicBezTo>
                  <a:pt x="83" y="94"/>
                  <a:pt x="76" y="98"/>
                  <a:pt x="69" y="101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64" y="103"/>
                  <a:pt x="58" y="105"/>
                  <a:pt x="52" y="105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4" y="115"/>
                  <a:pt x="76" y="117"/>
                  <a:pt x="76" y="120"/>
                </a:cubicBezTo>
                <a:cubicBezTo>
                  <a:pt x="76" y="123"/>
                  <a:pt x="74" y="125"/>
                  <a:pt x="71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47" y="125"/>
                  <a:pt x="47" y="125"/>
                  <a:pt x="47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1" y="125"/>
                  <a:pt x="19" y="123"/>
                  <a:pt x="19" y="120"/>
                </a:cubicBezTo>
                <a:cubicBezTo>
                  <a:pt x="19" y="117"/>
                  <a:pt x="21" y="115"/>
                  <a:pt x="23" y="115"/>
                </a:cubicBezTo>
                <a:cubicBezTo>
                  <a:pt x="42" y="115"/>
                  <a:pt x="42" y="115"/>
                  <a:pt x="42" y="115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42" y="106"/>
                  <a:pt x="42" y="106"/>
                  <a:pt x="42" y="105"/>
                </a:cubicBezTo>
                <a:cubicBezTo>
                  <a:pt x="36" y="105"/>
                  <a:pt x="30" y="103"/>
                  <a:pt x="25" y="101"/>
                </a:cubicBezTo>
                <a:cubicBezTo>
                  <a:pt x="19" y="99"/>
                  <a:pt x="13" y="95"/>
                  <a:pt x="8" y="91"/>
                </a:cubicBezTo>
                <a:cubicBezTo>
                  <a:pt x="5" y="94"/>
                  <a:pt x="5" y="94"/>
                  <a:pt x="5" y="94"/>
                </a:cubicBezTo>
                <a:cubicBezTo>
                  <a:pt x="4" y="95"/>
                  <a:pt x="2" y="95"/>
                  <a:pt x="1" y="94"/>
                </a:cubicBezTo>
                <a:cubicBezTo>
                  <a:pt x="0" y="92"/>
                  <a:pt x="0" y="91"/>
                  <a:pt x="1" y="89"/>
                </a:cubicBezTo>
                <a:cubicBezTo>
                  <a:pt x="12" y="79"/>
                  <a:pt x="12" y="79"/>
                  <a:pt x="12" y="79"/>
                </a:cubicBezTo>
                <a:cubicBezTo>
                  <a:pt x="5" y="70"/>
                  <a:pt x="0" y="60"/>
                  <a:pt x="0" y="47"/>
                </a:cubicBezTo>
                <a:cubicBezTo>
                  <a:pt x="0" y="35"/>
                  <a:pt x="5" y="23"/>
                  <a:pt x="14" y="14"/>
                </a:cubicBezTo>
                <a:cubicBezTo>
                  <a:pt x="23" y="6"/>
                  <a:pt x="34" y="0"/>
                  <a:pt x="47" y="0"/>
                </a:cubicBezTo>
                <a:cubicBezTo>
                  <a:pt x="59" y="0"/>
                  <a:pt x="70" y="5"/>
                  <a:pt x="78" y="12"/>
                </a:cubicBezTo>
                <a:cubicBezTo>
                  <a:pt x="84" y="7"/>
                  <a:pt x="84" y="7"/>
                  <a:pt x="84" y="7"/>
                </a:cubicBezTo>
                <a:cubicBezTo>
                  <a:pt x="84" y="7"/>
                  <a:pt x="84" y="7"/>
                  <a:pt x="84" y="7"/>
                </a:cubicBezTo>
                <a:cubicBezTo>
                  <a:pt x="84" y="7"/>
                  <a:pt x="84" y="7"/>
                  <a:pt x="84" y="7"/>
                </a:cubicBezTo>
                <a:cubicBezTo>
                  <a:pt x="84" y="7"/>
                  <a:pt x="84" y="7"/>
                  <a:pt x="84" y="7"/>
                </a:cubicBezTo>
                <a:cubicBezTo>
                  <a:pt x="89" y="2"/>
                  <a:pt x="89" y="2"/>
                  <a:pt x="89" y="2"/>
                </a:cubicBezTo>
                <a:close/>
                <a:moveTo>
                  <a:pt x="86" y="13"/>
                </a:moveTo>
                <a:cubicBezTo>
                  <a:pt x="86" y="13"/>
                  <a:pt x="86" y="13"/>
                  <a:pt x="86" y="13"/>
                </a:cubicBezTo>
                <a:cubicBezTo>
                  <a:pt x="82" y="16"/>
                  <a:pt x="82" y="16"/>
                  <a:pt x="82" y="16"/>
                </a:cubicBezTo>
                <a:cubicBezTo>
                  <a:pt x="90" y="25"/>
                  <a:pt x="94" y="36"/>
                  <a:pt x="94" y="47"/>
                </a:cubicBezTo>
                <a:cubicBezTo>
                  <a:pt x="94" y="61"/>
                  <a:pt x="89" y="72"/>
                  <a:pt x="80" y="81"/>
                </a:cubicBezTo>
                <a:cubicBezTo>
                  <a:pt x="80" y="81"/>
                  <a:pt x="80" y="81"/>
                  <a:pt x="80" y="81"/>
                </a:cubicBezTo>
                <a:cubicBezTo>
                  <a:pt x="72" y="89"/>
                  <a:pt x="60" y="95"/>
                  <a:pt x="47" y="95"/>
                </a:cubicBezTo>
                <a:cubicBezTo>
                  <a:pt x="35" y="95"/>
                  <a:pt x="24" y="90"/>
                  <a:pt x="16" y="83"/>
                </a:cubicBezTo>
                <a:cubicBezTo>
                  <a:pt x="13" y="86"/>
                  <a:pt x="13" y="86"/>
                  <a:pt x="13" y="86"/>
                </a:cubicBezTo>
                <a:cubicBezTo>
                  <a:pt x="17" y="90"/>
                  <a:pt x="22" y="93"/>
                  <a:pt x="27" y="96"/>
                </a:cubicBezTo>
                <a:cubicBezTo>
                  <a:pt x="33" y="98"/>
                  <a:pt x="40" y="100"/>
                  <a:pt x="47" y="100"/>
                </a:cubicBezTo>
                <a:cubicBezTo>
                  <a:pt x="54" y="100"/>
                  <a:pt x="61" y="98"/>
                  <a:pt x="67" y="96"/>
                </a:cubicBezTo>
                <a:cubicBezTo>
                  <a:pt x="67" y="96"/>
                  <a:pt x="67" y="96"/>
                  <a:pt x="67" y="96"/>
                </a:cubicBezTo>
                <a:cubicBezTo>
                  <a:pt x="73" y="93"/>
                  <a:pt x="79" y="89"/>
                  <a:pt x="84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9" y="80"/>
                  <a:pt x="93" y="74"/>
                  <a:pt x="95" y="67"/>
                </a:cubicBezTo>
                <a:cubicBezTo>
                  <a:pt x="98" y="61"/>
                  <a:pt x="99" y="55"/>
                  <a:pt x="99" y="47"/>
                </a:cubicBezTo>
                <a:cubicBezTo>
                  <a:pt x="99" y="40"/>
                  <a:pt x="98" y="34"/>
                  <a:pt x="95" y="28"/>
                </a:cubicBezTo>
                <a:cubicBezTo>
                  <a:pt x="93" y="22"/>
                  <a:pt x="90" y="17"/>
                  <a:pt x="86" y="13"/>
                </a:cubicBezTo>
                <a:close/>
                <a:moveTo>
                  <a:pt x="74" y="21"/>
                </a:moveTo>
                <a:cubicBezTo>
                  <a:pt x="74" y="21"/>
                  <a:pt x="74" y="21"/>
                  <a:pt x="74" y="21"/>
                </a:cubicBezTo>
                <a:cubicBezTo>
                  <a:pt x="67" y="15"/>
                  <a:pt x="58" y="10"/>
                  <a:pt x="47" y="10"/>
                </a:cubicBezTo>
                <a:cubicBezTo>
                  <a:pt x="37" y="10"/>
                  <a:pt x="28" y="15"/>
                  <a:pt x="21" y="21"/>
                </a:cubicBezTo>
                <a:cubicBezTo>
                  <a:pt x="14" y="28"/>
                  <a:pt x="10" y="37"/>
                  <a:pt x="10" y="47"/>
                </a:cubicBezTo>
                <a:cubicBezTo>
                  <a:pt x="10" y="58"/>
                  <a:pt x="14" y="67"/>
                  <a:pt x="21" y="74"/>
                </a:cubicBezTo>
                <a:cubicBezTo>
                  <a:pt x="28" y="81"/>
                  <a:pt x="37" y="85"/>
                  <a:pt x="47" y="85"/>
                </a:cubicBezTo>
                <a:cubicBezTo>
                  <a:pt x="57" y="85"/>
                  <a:pt x="67" y="81"/>
                  <a:pt x="73" y="74"/>
                </a:cubicBezTo>
                <a:cubicBezTo>
                  <a:pt x="74" y="74"/>
                  <a:pt x="74" y="74"/>
                  <a:pt x="74" y="74"/>
                </a:cubicBezTo>
                <a:cubicBezTo>
                  <a:pt x="80" y="67"/>
                  <a:pt x="84" y="58"/>
                  <a:pt x="84" y="47"/>
                </a:cubicBezTo>
                <a:cubicBezTo>
                  <a:pt x="84" y="37"/>
                  <a:pt x="80" y="28"/>
                  <a:pt x="74" y="21"/>
                </a:cubicBezTo>
                <a:cubicBezTo>
                  <a:pt x="74" y="21"/>
                  <a:pt x="74" y="21"/>
                  <a:pt x="74" y="21"/>
                </a:cubicBezTo>
                <a:close/>
                <a:moveTo>
                  <a:pt x="80" y="81"/>
                </a:moveTo>
                <a:cubicBezTo>
                  <a:pt x="80" y="81"/>
                  <a:pt x="80" y="81"/>
                  <a:pt x="80" y="81"/>
                </a:cubicBezTo>
                <a:cubicBezTo>
                  <a:pt x="78" y="83"/>
                  <a:pt x="75" y="83"/>
                  <a:pt x="74" y="81"/>
                </a:cubicBezTo>
                <a:cubicBezTo>
                  <a:pt x="80" y="81"/>
                  <a:pt x="80" y="81"/>
                  <a:pt x="80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3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1D3F8AA1-1F59-486C-BDD8-70F981D4DDF9}"/>
              </a:ext>
            </a:extLst>
          </p:cNvPr>
          <p:cNvSpPr/>
          <p:nvPr/>
        </p:nvSpPr>
        <p:spPr>
          <a:xfrm>
            <a:off x="978583" y="1348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738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优化路径</a:t>
            </a:r>
          </a:p>
        </p:txBody>
      </p:sp>
      <p:sp>
        <p:nvSpPr>
          <p:cNvPr id="39" name="TextBox 45">
            <a:extLst>
              <a:ext uri="{FF2B5EF4-FFF2-40B4-BE49-F238E27FC236}">
                <a16:creationId xmlns:a16="http://schemas.microsoft.com/office/drawing/2014/main" xmlns="" id="{170BA17A-EFA5-4E05-A266-143B19F3618E}"/>
              </a:ext>
            </a:extLst>
          </p:cNvPr>
          <p:cNvSpPr txBox="1"/>
          <p:nvPr/>
        </p:nvSpPr>
        <p:spPr bwMode="auto">
          <a:xfrm>
            <a:off x="269960" y="2932465"/>
            <a:ext cx="2356535" cy="258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19995" tIns="62397" rIns="119995" bIns="62397" rtlCol="0" anchor="t">
            <a:spAutoFit/>
          </a:bodyPr>
          <a:lstStyle/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、技术人员运营化，运营人员数据化的过程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、从各自为政到团队整合、部门协同的过程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、理论挖掘到实际运营的过程</a:t>
            </a:r>
          </a:p>
        </p:txBody>
      </p:sp>
      <p:sp>
        <p:nvSpPr>
          <p:cNvPr id="40" name="淘宝店chenying0907 7">
            <a:extLst>
              <a:ext uri="{FF2B5EF4-FFF2-40B4-BE49-F238E27FC236}">
                <a16:creationId xmlns:a16="http://schemas.microsoft.com/office/drawing/2014/main" xmlns="" id="{C9C5CCA6-D5BA-4030-9BF5-755A9057FEC3}"/>
              </a:ext>
            </a:extLst>
          </p:cNvPr>
          <p:cNvSpPr>
            <a:spLocks/>
          </p:cNvSpPr>
          <p:nvPr/>
        </p:nvSpPr>
        <p:spPr bwMode="auto">
          <a:xfrm>
            <a:off x="6795100" y="1804318"/>
            <a:ext cx="795716" cy="1255680"/>
          </a:xfrm>
          <a:custGeom>
            <a:avLst/>
            <a:gdLst>
              <a:gd name="T0" fmla="*/ 205 w 419"/>
              <a:gd name="T1" fmla="*/ 0 h 661"/>
              <a:gd name="T2" fmla="*/ 419 w 419"/>
              <a:gd name="T3" fmla="*/ 220 h 661"/>
              <a:gd name="T4" fmla="*/ 0 w 419"/>
              <a:gd name="T5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9" h="661">
                <a:moveTo>
                  <a:pt x="205" y="0"/>
                </a:moveTo>
                <a:lnTo>
                  <a:pt x="419" y="220"/>
                </a:lnTo>
                <a:lnTo>
                  <a:pt x="0" y="661"/>
                </a:ln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82" tIns="60941" rIns="121882" bIns="609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41" name="淘宝店chenying0907 7">
            <a:extLst>
              <a:ext uri="{FF2B5EF4-FFF2-40B4-BE49-F238E27FC236}">
                <a16:creationId xmlns:a16="http://schemas.microsoft.com/office/drawing/2014/main" xmlns="" id="{E68D4A16-A4BF-45D6-A60E-F369C3EE1B56}"/>
              </a:ext>
            </a:extLst>
          </p:cNvPr>
          <p:cNvSpPr>
            <a:spLocks/>
          </p:cNvSpPr>
          <p:nvPr/>
        </p:nvSpPr>
        <p:spPr bwMode="auto">
          <a:xfrm>
            <a:off x="10804497" y="1804318"/>
            <a:ext cx="795716" cy="1255680"/>
          </a:xfrm>
          <a:custGeom>
            <a:avLst/>
            <a:gdLst>
              <a:gd name="T0" fmla="*/ 205 w 419"/>
              <a:gd name="T1" fmla="*/ 0 h 661"/>
              <a:gd name="T2" fmla="*/ 419 w 419"/>
              <a:gd name="T3" fmla="*/ 220 h 661"/>
              <a:gd name="T4" fmla="*/ 0 w 419"/>
              <a:gd name="T5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9" h="661">
                <a:moveTo>
                  <a:pt x="205" y="0"/>
                </a:moveTo>
                <a:lnTo>
                  <a:pt x="419" y="220"/>
                </a:lnTo>
                <a:lnTo>
                  <a:pt x="0" y="661"/>
                </a:ln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82" tIns="60941" rIns="121882" bIns="609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02F3AA48-0731-4AC3-955B-6CA8B7D84F57}"/>
              </a:ext>
            </a:extLst>
          </p:cNvPr>
          <p:cNvGrpSpPr/>
          <p:nvPr/>
        </p:nvGrpSpPr>
        <p:grpSpPr>
          <a:xfrm>
            <a:off x="2894243" y="1556133"/>
            <a:ext cx="72249" cy="4882636"/>
            <a:chOff x="7134240" y="1594233"/>
            <a:chExt cx="72249" cy="4882636"/>
          </a:xfrm>
        </p:grpSpPr>
        <p:sp>
          <p:nvSpPr>
            <p:cNvPr id="42" name="Round Same Side Corner Rectangle 67">
              <a:extLst>
                <a:ext uri="{FF2B5EF4-FFF2-40B4-BE49-F238E27FC236}">
                  <a16:creationId xmlns:a16="http://schemas.microsoft.com/office/drawing/2014/main" xmlns="" id="{421986EC-EF5F-4569-B2E9-7711B1FA42F8}"/>
                </a:ext>
              </a:extLst>
            </p:cNvPr>
            <p:cNvSpPr/>
            <p:nvPr/>
          </p:nvSpPr>
          <p:spPr>
            <a:xfrm rot="10800000" flipH="1">
              <a:off x="7136540" y="1594233"/>
              <a:ext cx="69949" cy="7304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884" tIns="57941" rIns="115884" bIns="57941" rtlCol="0" anchor="ctr"/>
            <a:lstStyle/>
            <a:p>
              <a:pPr algn="ctr" defTabSz="965873"/>
              <a:endParaRPr lang="bg-BG" sz="2500" dirty="0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3" name="Round Same Side Corner Rectangle 68">
              <a:extLst>
                <a:ext uri="{FF2B5EF4-FFF2-40B4-BE49-F238E27FC236}">
                  <a16:creationId xmlns:a16="http://schemas.microsoft.com/office/drawing/2014/main" xmlns="" id="{B510B2E6-0FBF-41D3-8FA7-39987428DBCF}"/>
                </a:ext>
              </a:extLst>
            </p:cNvPr>
            <p:cNvSpPr/>
            <p:nvPr/>
          </p:nvSpPr>
          <p:spPr>
            <a:xfrm rot="10800000" flipH="1">
              <a:off x="7134240" y="2704437"/>
              <a:ext cx="69949" cy="7304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884" tIns="57941" rIns="115884" bIns="57941" rtlCol="0" anchor="ctr"/>
            <a:lstStyle/>
            <a:p>
              <a:pPr algn="ctr" defTabSz="965873"/>
              <a:endParaRPr lang="bg-BG" sz="2500" dirty="0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4" name="Round Same Side Corner Rectangle 69">
              <a:extLst>
                <a:ext uri="{FF2B5EF4-FFF2-40B4-BE49-F238E27FC236}">
                  <a16:creationId xmlns:a16="http://schemas.microsoft.com/office/drawing/2014/main" xmlns="" id="{E136A173-DF97-47BB-9982-E4EA8D664BAA}"/>
                </a:ext>
              </a:extLst>
            </p:cNvPr>
            <p:cNvSpPr/>
            <p:nvPr/>
          </p:nvSpPr>
          <p:spPr>
            <a:xfrm rot="10800000" flipH="1">
              <a:off x="7136540" y="3713525"/>
              <a:ext cx="69949" cy="7304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884" tIns="57941" rIns="115884" bIns="57941" rtlCol="0" anchor="ctr"/>
            <a:lstStyle/>
            <a:p>
              <a:pPr algn="ctr" defTabSz="965873"/>
              <a:endParaRPr lang="bg-BG" sz="2500" dirty="0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5" name="Round Same Side Corner Rectangle 76">
              <a:extLst>
                <a:ext uri="{FF2B5EF4-FFF2-40B4-BE49-F238E27FC236}">
                  <a16:creationId xmlns:a16="http://schemas.microsoft.com/office/drawing/2014/main" xmlns="" id="{2434649A-4B4A-4026-B2D5-D5900EAE3942}"/>
                </a:ext>
              </a:extLst>
            </p:cNvPr>
            <p:cNvSpPr/>
            <p:nvPr/>
          </p:nvSpPr>
          <p:spPr>
            <a:xfrm rot="10800000" flipH="1">
              <a:off x="7134240" y="4737330"/>
              <a:ext cx="69949" cy="7304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884" tIns="57941" rIns="115884" bIns="57941" rtlCol="0" anchor="ctr"/>
            <a:lstStyle/>
            <a:p>
              <a:pPr algn="ctr" defTabSz="965873"/>
              <a:endParaRPr lang="bg-BG" sz="2500" dirty="0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46" name="Round Same Side Corner Rectangle 77">
              <a:extLst>
                <a:ext uri="{FF2B5EF4-FFF2-40B4-BE49-F238E27FC236}">
                  <a16:creationId xmlns:a16="http://schemas.microsoft.com/office/drawing/2014/main" xmlns="" id="{8B2623BE-E23F-451B-95A6-516134D23299}"/>
                </a:ext>
              </a:extLst>
            </p:cNvPr>
            <p:cNvSpPr/>
            <p:nvPr/>
          </p:nvSpPr>
          <p:spPr>
            <a:xfrm rot="10800000" flipH="1">
              <a:off x="7136540" y="5746419"/>
              <a:ext cx="69949" cy="7304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884" tIns="57941" rIns="115884" bIns="57941" rtlCol="0" anchor="ctr"/>
            <a:lstStyle/>
            <a:p>
              <a:pPr algn="ctr" defTabSz="965873"/>
              <a:endParaRPr lang="bg-BG" sz="2500" dirty="0">
                <a:solidFill>
                  <a:srgbClr val="FFFFFF"/>
                </a:solidFill>
                <a:latin typeface="Calibri Light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1E57E7D-166C-470D-9F4C-EDE5FEEEC1E7}"/>
              </a:ext>
            </a:extLst>
          </p:cNvPr>
          <p:cNvSpPr/>
          <p:nvPr/>
        </p:nvSpPr>
        <p:spPr>
          <a:xfrm>
            <a:off x="571360" y="192135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优化的过程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淘宝店chenying0907 17">
            <a:extLst>
              <a:ext uri="{FF2B5EF4-FFF2-40B4-BE49-F238E27FC236}">
                <a16:creationId xmlns:a16="http://schemas.microsoft.com/office/drawing/2014/main" xmlns="" id="{0CBD12A9-C679-451E-A491-EED0B5BABD6B}"/>
              </a:ext>
            </a:extLst>
          </p:cNvPr>
          <p:cNvSpPr/>
          <p:nvPr/>
        </p:nvSpPr>
        <p:spPr>
          <a:xfrm>
            <a:off x="5213931" y="3689500"/>
            <a:ext cx="1895810" cy="119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营销时机点挖掘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实时系统探索</a:t>
            </a:r>
          </a:p>
        </p:txBody>
      </p:sp>
      <p:sp>
        <p:nvSpPr>
          <p:cNvPr id="48" name="Rectangle 24">
            <a:extLst>
              <a:ext uri="{FF2B5EF4-FFF2-40B4-BE49-F238E27FC236}">
                <a16:creationId xmlns:a16="http://schemas.microsoft.com/office/drawing/2014/main" xmlns="" id="{B653ED3D-937F-411C-948C-F1FABC2C7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984" y="3168630"/>
            <a:ext cx="1895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算法优化</a:t>
            </a:r>
          </a:p>
        </p:txBody>
      </p:sp>
      <p:sp>
        <p:nvSpPr>
          <p:cNvPr id="49" name="淘宝店chenying0907 17">
            <a:extLst>
              <a:ext uri="{FF2B5EF4-FFF2-40B4-BE49-F238E27FC236}">
                <a16:creationId xmlns:a16="http://schemas.microsoft.com/office/drawing/2014/main" xmlns="" id="{9553C6D0-09F6-4B70-8A37-DC9E95FF88A6}"/>
              </a:ext>
            </a:extLst>
          </p:cNvPr>
          <p:cNvSpPr/>
          <p:nvPr/>
        </p:nvSpPr>
        <p:spPr>
          <a:xfrm>
            <a:off x="7737764" y="3699677"/>
            <a:ext cx="1826676" cy="202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以客户为主键，把场景作为维度，对用户潜在需求进行策略整合及优先级排序</a:t>
            </a:r>
          </a:p>
        </p:txBody>
      </p:sp>
      <p:sp>
        <p:nvSpPr>
          <p:cNvPr id="50" name="Rectangle 24">
            <a:extLst>
              <a:ext uri="{FF2B5EF4-FFF2-40B4-BE49-F238E27FC236}">
                <a16:creationId xmlns:a16="http://schemas.microsoft.com/office/drawing/2014/main" xmlns="" id="{7C80E646-FB76-4A60-B9C8-500CDDE2A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080" y="3171726"/>
            <a:ext cx="1895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场景整合</a:t>
            </a:r>
            <a:endParaRPr lang="zh-CN" altLang="en-US" sz="2000" dirty="0"/>
          </a:p>
        </p:txBody>
      </p:sp>
      <p:sp>
        <p:nvSpPr>
          <p:cNvPr id="52" name="淘宝店chenying0907 17">
            <a:extLst>
              <a:ext uri="{FF2B5EF4-FFF2-40B4-BE49-F238E27FC236}">
                <a16:creationId xmlns:a16="http://schemas.microsoft.com/office/drawing/2014/main" xmlns="" id="{25949AD5-D877-4214-919B-5AFDA9593E24}"/>
              </a:ext>
            </a:extLst>
          </p:cNvPr>
          <p:cNvSpPr/>
          <p:nvPr/>
        </p:nvSpPr>
        <p:spPr>
          <a:xfrm>
            <a:off x="9697176" y="3699677"/>
            <a:ext cx="1895810" cy="202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除了统一执行派单以外，加强和电子渠道合作，可直接看到转化情况和数据问题，方便优化</a:t>
            </a:r>
          </a:p>
        </p:txBody>
      </p:sp>
      <p:sp>
        <p:nvSpPr>
          <p:cNvPr id="53" name="Rectangle 24">
            <a:extLst>
              <a:ext uri="{FF2B5EF4-FFF2-40B4-BE49-F238E27FC236}">
                <a16:creationId xmlns:a16="http://schemas.microsoft.com/office/drawing/2014/main" xmlns="" id="{B5C392B5-FD07-4E65-96E1-7090C325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175" y="3181903"/>
            <a:ext cx="1895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执行反馈</a:t>
            </a:r>
          </a:p>
        </p:txBody>
      </p:sp>
    </p:spTree>
    <p:extLst>
      <p:ext uri="{BB962C8B-B14F-4D97-AF65-F5344CB8AC3E}">
        <p14:creationId xmlns:p14="http://schemas.microsoft.com/office/powerpoint/2010/main" val="273045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75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25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4" grpId="0" animBg="1"/>
      <p:bldP spid="18" grpId="0"/>
      <p:bldP spid="19" grpId="0"/>
      <p:bldP spid="28" grpId="0"/>
      <p:bldP spid="29" grpId="0"/>
      <p:bldP spid="30" grpId="0"/>
      <p:bldP spid="31" grpId="0"/>
      <p:bldP spid="33" grpId="0" animBg="1"/>
      <p:bldP spid="34" grpId="0" animBg="1"/>
      <p:bldP spid="36" grpId="0" animBg="1"/>
      <p:bldP spid="37" grpId="0" animBg="1"/>
      <p:bldP spid="40" grpId="0" animBg="1"/>
      <p:bldP spid="41" grpId="0" animBg="1"/>
      <p:bldP spid="47" grpId="0"/>
      <p:bldP spid="48" grpId="0"/>
      <p:bldP spid="49" grpId="0"/>
      <p:bldP spid="50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/>
          <p:nvPr/>
        </p:nvSpPr>
        <p:spPr>
          <a:xfrm>
            <a:off x="4817093" y="2521019"/>
            <a:ext cx="5120548" cy="74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264" b="1" dirty="0" smtClean="0">
                <a:solidFill>
                  <a:schemeClr val="accent1"/>
                </a:solidFill>
                <a:latin typeface="IrisUPC" pitchFamily="34" charset="-34"/>
                <a:ea typeface="方正兰亭粗黑简体" panose="02000000000000000000" pitchFamily="2" charset="-122"/>
                <a:cs typeface="IrisUPC" pitchFamily="34" charset="-34"/>
              </a:rPr>
              <a:t>下一步安排</a:t>
            </a:r>
            <a:endParaRPr lang="zh-CN" altLang="en-US" sz="4264" b="1" dirty="0">
              <a:solidFill>
                <a:schemeClr val="accent1"/>
              </a:solidFill>
              <a:latin typeface="IrisUPC" pitchFamily="34" charset="-34"/>
              <a:ea typeface="方正兰亭粗黑简体" panose="02000000000000000000" pitchFamily="2" charset="-122"/>
              <a:cs typeface="IrisUPC" pitchFamily="34" charset="-34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603622" y="1877766"/>
            <a:ext cx="2005132" cy="2270871"/>
          </a:xfrm>
          <a:custGeom>
            <a:avLst/>
            <a:gdLst>
              <a:gd name="connsiteX0" fmla="*/ 0 w 2237850"/>
              <a:gd name="connsiteY0" fmla="*/ 0 h 2533650"/>
              <a:gd name="connsiteX1" fmla="*/ 2237850 w 2237850"/>
              <a:gd name="connsiteY1" fmla="*/ 0 h 2533650"/>
              <a:gd name="connsiteX2" fmla="*/ 2237850 w 2237850"/>
              <a:gd name="connsiteY2" fmla="*/ 666749 h 2533650"/>
              <a:gd name="connsiteX3" fmla="*/ 2148627 w 2237850"/>
              <a:gd name="connsiteY3" fmla="*/ 666749 h 2533650"/>
              <a:gd name="connsiteX4" fmla="*/ 2148627 w 2237850"/>
              <a:gd name="connsiteY4" fmla="*/ 89223 h 2533650"/>
              <a:gd name="connsiteX5" fmla="*/ 89223 w 2237850"/>
              <a:gd name="connsiteY5" fmla="*/ 89223 h 2533650"/>
              <a:gd name="connsiteX6" fmla="*/ 89223 w 2237850"/>
              <a:gd name="connsiteY6" fmla="*/ 2444427 h 2533650"/>
              <a:gd name="connsiteX7" fmla="*/ 2148627 w 2237850"/>
              <a:gd name="connsiteY7" fmla="*/ 2444427 h 2533650"/>
              <a:gd name="connsiteX8" fmla="*/ 2148627 w 2237850"/>
              <a:gd name="connsiteY8" fmla="*/ 1981136 h 2533650"/>
              <a:gd name="connsiteX9" fmla="*/ 2237850 w 2237850"/>
              <a:gd name="connsiteY9" fmla="*/ 1981136 h 2533650"/>
              <a:gd name="connsiteX10" fmla="*/ 2237850 w 2237850"/>
              <a:gd name="connsiteY10" fmla="*/ 2533650 h 2533650"/>
              <a:gd name="connsiteX11" fmla="*/ 0 w 2237850"/>
              <a:gd name="connsiteY11" fmla="*/ 2533650 h 2533650"/>
              <a:gd name="connsiteX12" fmla="*/ 0 w 2237850"/>
              <a:gd name="connsiteY12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850" h="2533650">
                <a:moveTo>
                  <a:pt x="0" y="0"/>
                </a:moveTo>
                <a:lnTo>
                  <a:pt x="2237850" y="0"/>
                </a:lnTo>
                <a:lnTo>
                  <a:pt x="2237850" y="666749"/>
                </a:lnTo>
                <a:lnTo>
                  <a:pt x="2148627" y="666749"/>
                </a:lnTo>
                <a:lnTo>
                  <a:pt x="2148627" y="89223"/>
                </a:lnTo>
                <a:lnTo>
                  <a:pt x="89223" y="89223"/>
                </a:lnTo>
                <a:lnTo>
                  <a:pt x="89223" y="2444427"/>
                </a:lnTo>
                <a:lnTo>
                  <a:pt x="2148627" y="2444427"/>
                </a:lnTo>
                <a:lnTo>
                  <a:pt x="2148627" y="1981136"/>
                </a:lnTo>
                <a:lnTo>
                  <a:pt x="2237850" y="1981136"/>
                </a:lnTo>
                <a:lnTo>
                  <a:pt x="2237850" y="2533650"/>
                </a:lnTo>
                <a:lnTo>
                  <a:pt x="0" y="25336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2833652" y="1770739"/>
            <a:ext cx="2062955" cy="2635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523" dirty="0" smtClean="0">
                <a:solidFill>
                  <a:schemeClr val="accent1"/>
                </a:solidFill>
                <a:latin typeface="IrisUPC" pitchFamily="34" charset="-34"/>
                <a:cs typeface="IrisUPC" pitchFamily="34" charset="-34"/>
              </a:rPr>
              <a:t>03</a:t>
            </a:r>
            <a:endParaRPr lang="zh-CN" altLang="en-US" sz="16523" dirty="0">
              <a:solidFill>
                <a:schemeClr val="accent1"/>
              </a:solidFill>
              <a:latin typeface="IrisUPC" pitchFamily="34" charset="-34"/>
              <a:cs typeface="Iris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5270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6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/>
          <p:cNvSpPr/>
          <p:nvPr/>
        </p:nvSpPr>
        <p:spPr>
          <a:xfrm>
            <a:off x="995106" y="118498"/>
            <a:ext cx="3939534" cy="61554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defTabSz="608738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数据资源整合标签化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6090" y="995680"/>
            <a:ext cx="11124004" cy="5265299"/>
            <a:chOff x="274567" y="914400"/>
            <a:chExt cx="8343003" cy="3948974"/>
          </a:xfrm>
        </p:grpSpPr>
        <p:grpSp>
          <p:nvGrpSpPr>
            <p:cNvPr id="8" name="组合 7"/>
            <p:cNvGrpSpPr/>
            <p:nvPr/>
          </p:nvGrpSpPr>
          <p:grpSpPr>
            <a:xfrm>
              <a:off x="468588" y="1480456"/>
              <a:ext cx="4109592" cy="1781922"/>
              <a:chOff x="785071" y="1917066"/>
              <a:chExt cx="5010527" cy="1522483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785071" y="1917066"/>
                <a:ext cx="5010527" cy="781050"/>
              </a:xfrm>
              <a:prstGeom prst="rect">
                <a:avLst/>
              </a:prstGeom>
              <a:solidFill>
                <a:srgbClr val="D960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86055"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文本框 5"/>
              <p:cNvSpPr txBox="1">
                <a:spLocks noChangeArrowheads="1"/>
              </p:cNvSpPr>
              <p:nvPr/>
            </p:nvSpPr>
            <p:spPr bwMode="auto">
              <a:xfrm>
                <a:off x="931885" y="2035120"/>
                <a:ext cx="1734442" cy="224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7">
                  <a:lnSpc>
                    <a:spcPct val="80000"/>
                  </a:lnSpc>
                  <a:defRPr/>
                </a:pPr>
                <a:r>
                  <a:rPr lang="zh-CN" altLang="en-US" sz="2100" b="1" kern="0" dirty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266700" algn="tl" rotWithShape="0">
                        <a:srgbClr val="44546A">
                          <a:lumMod val="40000"/>
                          <a:lumOff val="60000"/>
                          <a:alpha val="55000"/>
                        </a:srgbClr>
                      </a:outerShdw>
                    </a:effectLst>
                    <a:latin typeface="Arial Rounded MT Bold" pitchFamily="34" charset="0"/>
                    <a:ea typeface="微软雅黑" panose="020B0503020204020204" charset="-122"/>
                    <a:cs typeface="Times New Roman" panose="02020603050405020304" pitchFamily="18" charset="0"/>
                  </a:rPr>
                  <a:t>话单数据</a:t>
                </a:r>
                <a:endParaRPr lang="zh-CN" altLang="en-US" sz="2100" b="1" kern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266700" algn="tl" rotWithShape="0">
                      <a:srgbClr val="44546A">
                        <a:lumMod val="40000"/>
                        <a:lumOff val="60000"/>
                        <a:alpha val="55000"/>
                      </a:srgbClr>
                    </a:outerShdw>
                  </a:effectLst>
                  <a:latin typeface="Arial Rounded MT Bold" pitchFamily="34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6"/>
              <p:cNvSpPr txBox="1">
                <a:spLocks noChangeArrowheads="1"/>
              </p:cNvSpPr>
              <p:nvPr/>
            </p:nvSpPr>
            <p:spPr bwMode="auto">
              <a:xfrm>
                <a:off x="981085" y="2209817"/>
                <a:ext cx="2958820" cy="4920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1219170">
                  <a:lnSpc>
                    <a:spcPct val="150000"/>
                  </a:lnSpc>
                  <a:buClr>
                    <a:srgbClr val="000000"/>
                  </a:buClr>
                  <a:defRPr/>
                </a:pPr>
                <a:r>
                  <a:rPr lang="zh-CN" altLang="en-US" sz="1400" b="1" kern="0" spc="-1" dirty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话单</a:t>
                </a:r>
                <a:r>
                  <a:rPr lang="zh-CN" altLang="en-US" sz="1400" b="1" kern="0" spc="-1" dirty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信息（历史本</a:t>
                </a:r>
                <a:r>
                  <a:rPr lang="zh-CN" altLang="en-US" sz="1400" b="1" kern="0" spc="-1" dirty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网话单、过网话</a:t>
                </a:r>
                <a:r>
                  <a:rPr lang="zh-CN" altLang="en-US" sz="1400" b="1" kern="0" spc="-1" dirty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单）</a:t>
                </a:r>
                <a:r>
                  <a:rPr lang="en-US" altLang="zh-CN" sz="1400" b="1" kern="0" spc="-1" dirty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——</a:t>
                </a:r>
                <a:r>
                  <a:rPr lang="zh-CN" altLang="en-US" sz="1400" b="1" kern="0" spc="-1" dirty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潜在欺诈行为识别</a:t>
                </a:r>
                <a:r>
                  <a:rPr lang="en-US" altLang="zh-CN" sz="1400" b="1" kern="0" spc="-1" dirty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</a:p>
            </p:txBody>
          </p:sp>
          <p:sp>
            <p:nvSpPr>
              <p:cNvPr id="12" name="TextBox 6"/>
              <p:cNvSpPr txBox="1"/>
              <p:nvPr/>
            </p:nvSpPr>
            <p:spPr>
              <a:xfrm>
                <a:off x="5020507" y="2123514"/>
                <a:ext cx="586745" cy="36815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l"/>
                <a:r>
                  <a:rPr lang="en-US" altLang="zh-CN" sz="3700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</a:rPr>
                  <a:t>01</a:t>
                </a:r>
                <a:endParaRPr lang="zh-CN" altLang="en-US" sz="3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Freeform 57"/>
              <p:cNvSpPr>
                <a:spLocks noEditPoints="1"/>
              </p:cNvSpPr>
              <p:nvPr/>
            </p:nvSpPr>
            <p:spPr bwMode="auto">
              <a:xfrm>
                <a:off x="3976224" y="2101255"/>
                <a:ext cx="467576" cy="318601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7" y="57"/>
                  </a:cxn>
                  <a:cxn ang="0">
                    <a:pos x="6" y="58"/>
                  </a:cxn>
                  <a:cxn ang="0">
                    <a:pos x="4" y="58"/>
                  </a:cxn>
                  <a:cxn ang="0">
                    <a:pos x="2" y="57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0" y="4"/>
                  </a:cxn>
                  <a:cxn ang="0">
                    <a:pos x="7" y="9"/>
                  </a:cxn>
                  <a:cxn ang="0">
                    <a:pos x="65" y="36"/>
                  </a:cxn>
                  <a:cxn ang="0">
                    <a:pos x="63" y="38"/>
                  </a:cxn>
                  <a:cxn ang="0">
                    <a:pos x="49" y="43"/>
                  </a:cxn>
                  <a:cxn ang="0">
                    <a:pos x="31" y="37"/>
                  </a:cxn>
                  <a:cxn ang="0">
                    <a:pos x="13" y="43"/>
                  </a:cxn>
                  <a:cxn ang="0">
                    <a:pos x="12" y="43"/>
                  </a:cxn>
                  <a:cxn ang="0">
                    <a:pos x="10" y="41"/>
                  </a:cxn>
                  <a:cxn ang="0">
                    <a:pos x="10" y="13"/>
                  </a:cxn>
                  <a:cxn ang="0">
                    <a:pos x="11" y="11"/>
                  </a:cxn>
                  <a:cxn ang="0">
                    <a:pos x="14" y="9"/>
                  </a:cxn>
                  <a:cxn ang="0">
                    <a:pos x="30" y="4"/>
                  </a:cxn>
                  <a:cxn ang="0">
                    <a:pos x="46" y="9"/>
                  </a:cxn>
                  <a:cxn ang="0">
                    <a:pos x="49" y="10"/>
                  </a:cxn>
                  <a:cxn ang="0">
                    <a:pos x="63" y="4"/>
                  </a:cxn>
                  <a:cxn ang="0">
                    <a:pos x="65" y="7"/>
                  </a:cxn>
                  <a:cxn ang="0">
                    <a:pos x="65" y="36"/>
                  </a:cxn>
                </a:cxnLst>
                <a:rect l="0" t="0" r="r" b="b"/>
                <a:pathLst>
                  <a:path w="65" h="58">
                    <a:moveTo>
                      <a:pt x="7" y="9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7" y="57"/>
                      <a:pt x="7" y="58"/>
                      <a:pt x="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3" y="58"/>
                      <a:pt x="2" y="57"/>
                      <a:pt x="2" y="57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4"/>
                    </a:cubicBezTo>
                    <a:cubicBezTo>
                      <a:pt x="10" y="6"/>
                      <a:pt x="9" y="8"/>
                      <a:pt x="7" y="9"/>
                    </a:cubicBezTo>
                    <a:close/>
                    <a:moveTo>
                      <a:pt x="65" y="36"/>
                    </a:moveTo>
                    <a:cubicBezTo>
                      <a:pt x="65" y="37"/>
                      <a:pt x="65" y="38"/>
                      <a:pt x="63" y="38"/>
                    </a:cubicBezTo>
                    <a:cubicBezTo>
                      <a:pt x="59" y="41"/>
                      <a:pt x="54" y="43"/>
                      <a:pt x="49" y="43"/>
                    </a:cubicBezTo>
                    <a:cubicBezTo>
                      <a:pt x="43" y="43"/>
                      <a:pt x="39" y="37"/>
                      <a:pt x="31" y="37"/>
                    </a:cubicBezTo>
                    <a:cubicBezTo>
                      <a:pt x="25" y="37"/>
                      <a:pt x="19" y="40"/>
                      <a:pt x="13" y="43"/>
                    </a:cubicBezTo>
                    <a:cubicBezTo>
                      <a:pt x="13" y="43"/>
                      <a:pt x="12" y="43"/>
                      <a:pt x="12" y="43"/>
                    </a:cubicBezTo>
                    <a:cubicBezTo>
                      <a:pt x="11" y="43"/>
                      <a:pt x="10" y="42"/>
                      <a:pt x="10" y="41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1"/>
                      <a:pt x="11" y="11"/>
                    </a:cubicBezTo>
                    <a:cubicBezTo>
                      <a:pt x="12" y="10"/>
                      <a:pt x="13" y="9"/>
                      <a:pt x="14" y="9"/>
                    </a:cubicBezTo>
                    <a:cubicBezTo>
                      <a:pt x="19" y="7"/>
                      <a:pt x="24" y="4"/>
                      <a:pt x="30" y="4"/>
                    </a:cubicBezTo>
                    <a:cubicBezTo>
                      <a:pt x="36" y="4"/>
                      <a:pt x="40" y="6"/>
                      <a:pt x="46" y="9"/>
                    </a:cubicBezTo>
                    <a:cubicBezTo>
                      <a:pt x="47" y="9"/>
                      <a:pt x="48" y="10"/>
                      <a:pt x="49" y="10"/>
                    </a:cubicBezTo>
                    <a:cubicBezTo>
                      <a:pt x="55" y="10"/>
                      <a:pt x="61" y="4"/>
                      <a:pt x="63" y="4"/>
                    </a:cubicBezTo>
                    <a:cubicBezTo>
                      <a:pt x="64" y="4"/>
                      <a:pt x="65" y="6"/>
                      <a:pt x="65" y="7"/>
                    </a:cubicBezTo>
                    <a:lnTo>
                      <a:pt x="65" y="3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9526" tIns="49764" rIns="99526" bIns="49764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2000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8" name="文本框 6"/>
              <p:cNvSpPr txBox="1">
                <a:spLocks noChangeArrowheads="1"/>
              </p:cNvSpPr>
              <p:nvPr/>
            </p:nvSpPr>
            <p:spPr bwMode="auto">
              <a:xfrm>
                <a:off x="953921" y="2966210"/>
                <a:ext cx="2958820" cy="473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189" indent="-457189" algn="just" defTabSz="1219170">
                  <a:lnSpc>
                    <a:spcPct val="150000"/>
                  </a:lnSpc>
                  <a:buClr>
                    <a:srgbClr val="000000"/>
                  </a:buClr>
                  <a:buFont typeface="Wingdings" panose="05000000000000000000" pitchFamily="2" charset="2"/>
                  <a:buChar char=""/>
                  <a:defRPr/>
                </a:pPr>
                <a:r>
                  <a:rPr lang="en-US" altLang="zh-CN" sz="1400" b="1" kern="0" spc="-1" dirty="0" err="1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话单信息观察通讯圈（历史本网话单、过网话单PB级别</a:t>
                </a:r>
                <a:endParaRPr lang="en-US" altLang="zh-CN" sz="1400" b="1" kern="0" spc="-1" dirty="0">
                  <a:solidFill>
                    <a:prstClr val="white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83095" y="3824627"/>
              <a:ext cx="3792879" cy="1038747"/>
              <a:chOff x="844551" y="2463193"/>
              <a:chExt cx="4624382" cy="1249308"/>
            </a:xfrm>
          </p:grpSpPr>
          <p:sp>
            <p:nvSpPr>
              <p:cNvPr id="16" name="文本框 7"/>
              <p:cNvSpPr txBox="1">
                <a:spLocks noChangeArrowheads="1"/>
              </p:cNvSpPr>
              <p:nvPr/>
            </p:nvSpPr>
            <p:spPr bwMode="auto">
              <a:xfrm>
                <a:off x="2464276" y="2893085"/>
                <a:ext cx="1320869" cy="333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异动预警</a:t>
                </a:r>
              </a:p>
            </p:txBody>
          </p:sp>
          <p:sp>
            <p:nvSpPr>
              <p:cNvPr id="17" name="文本框 8"/>
              <p:cNvSpPr txBox="1">
                <a:spLocks noChangeArrowheads="1"/>
              </p:cNvSpPr>
              <p:nvPr/>
            </p:nvSpPr>
            <p:spPr bwMode="auto">
              <a:xfrm>
                <a:off x="844551" y="2862311"/>
                <a:ext cx="1566863" cy="791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7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及时预警信息（量）有异常波动的企业</a:t>
                </a:r>
              </a:p>
            </p:txBody>
          </p:sp>
          <p:sp>
            <p:nvSpPr>
              <p:cNvPr id="18" name="TextBox 6"/>
              <p:cNvSpPr txBox="1"/>
              <p:nvPr/>
            </p:nvSpPr>
            <p:spPr>
              <a:xfrm>
                <a:off x="5020508" y="2463193"/>
                <a:ext cx="448425" cy="124930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l"/>
                <a:r>
                  <a:rPr lang="en-US" altLang="zh-CN" sz="4500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</a:rPr>
                  <a:t>02</a:t>
                </a:r>
                <a:endParaRPr lang="zh-CN" altLang="en-US" sz="45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" name="Freeform 65"/>
              <p:cNvSpPr>
                <a:spLocks noEditPoints="1"/>
              </p:cNvSpPr>
              <p:nvPr/>
            </p:nvSpPr>
            <p:spPr bwMode="auto">
              <a:xfrm>
                <a:off x="3820428" y="2893086"/>
                <a:ext cx="538068" cy="484310"/>
              </a:xfrm>
              <a:custGeom>
                <a:avLst/>
                <a:gdLst/>
                <a:ahLst/>
                <a:cxnLst>
                  <a:cxn ang="0">
                    <a:pos x="45" y="41"/>
                  </a:cxn>
                  <a:cxn ang="0">
                    <a:pos x="47" y="50"/>
                  </a:cxn>
                  <a:cxn ang="0">
                    <a:pos x="40" y="56"/>
                  </a:cxn>
                  <a:cxn ang="0">
                    <a:pos x="31" y="60"/>
                  </a:cxn>
                  <a:cxn ang="0">
                    <a:pos x="21" y="60"/>
                  </a:cxn>
                  <a:cxn ang="0">
                    <a:pos x="13" y="56"/>
                  </a:cxn>
                  <a:cxn ang="0">
                    <a:pos x="5" y="50"/>
                  </a:cxn>
                  <a:cxn ang="0">
                    <a:pos x="8" y="41"/>
                  </a:cxn>
                  <a:cxn ang="0">
                    <a:pos x="0" y="32"/>
                  </a:cxn>
                  <a:cxn ang="0">
                    <a:pos x="9" y="26"/>
                  </a:cxn>
                  <a:cxn ang="0">
                    <a:pos x="5" y="20"/>
                  </a:cxn>
                  <a:cxn ang="0">
                    <a:pos x="17" y="18"/>
                  </a:cxn>
                  <a:cxn ang="0">
                    <a:pos x="22" y="10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47" y="22"/>
                  </a:cxn>
                  <a:cxn ang="0">
                    <a:pos x="51" y="30"/>
                  </a:cxn>
                  <a:cxn ang="0">
                    <a:pos x="26" y="25"/>
                  </a:cxn>
                  <a:cxn ang="0">
                    <a:pos x="36" y="35"/>
                  </a:cxn>
                  <a:cxn ang="0">
                    <a:pos x="72" y="19"/>
                  </a:cxn>
                  <a:cxn ang="0">
                    <a:pos x="72" y="27"/>
                  </a:cxn>
                  <a:cxn ang="0">
                    <a:pos x="62" y="25"/>
                  </a:cxn>
                  <a:cxn ang="0">
                    <a:pos x="52" y="27"/>
                  </a:cxn>
                  <a:cxn ang="0">
                    <a:pos x="53" y="19"/>
                  </a:cxn>
                  <a:cxn ang="0">
                    <a:pos x="53" y="11"/>
                  </a:cxn>
                  <a:cxn ang="0">
                    <a:pos x="52" y="3"/>
                  </a:cxn>
                  <a:cxn ang="0">
                    <a:pos x="62" y="4"/>
                  </a:cxn>
                  <a:cxn ang="0">
                    <a:pos x="67" y="0"/>
                  </a:cxn>
                  <a:cxn ang="0">
                    <a:pos x="70" y="9"/>
                  </a:cxn>
                  <a:cxn ang="0">
                    <a:pos x="78" y="18"/>
                  </a:cxn>
                  <a:cxn ang="0">
                    <a:pos x="70" y="62"/>
                  </a:cxn>
                  <a:cxn ang="0">
                    <a:pos x="67" y="71"/>
                  </a:cxn>
                  <a:cxn ang="0">
                    <a:pos x="61" y="66"/>
                  </a:cxn>
                  <a:cxn ang="0">
                    <a:pos x="52" y="68"/>
                  </a:cxn>
                  <a:cxn ang="0">
                    <a:pos x="47" y="59"/>
                  </a:cxn>
                  <a:cxn ang="0">
                    <a:pos x="54" y="50"/>
                  </a:cxn>
                  <a:cxn ang="0">
                    <a:pos x="57" y="41"/>
                  </a:cxn>
                  <a:cxn ang="0">
                    <a:pos x="63" y="46"/>
                  </a:cxn>
                  <a:cxn ang="0">
                    <a:pos x="72" y="44"/>
                  </a:cxn>
                  <a:cxn ang="0">
                    <a:pos x="72" y="52"/>
                  </a:cxn>
                  <a:cxn ang="0">
                    <a:pos x="62" y="10"/>
                  </a:cxn>
                  <a:cxn ang="0">
                    <a:pos x="67" y="15"/>
                  </a:cxn>
                  <a:cxn ang="0">
                    <a:pos x="57" y="56"/>
                  </a:cxn>
                  <a:cxn ang="0">
                    <a:pos x="62" y="51"/>
                  </a:cxn>
                </a:cxnLst>
                <a:rect l="0" t="0" r="r" b="b"/>
                <a:pathLst>
                  <a:path w="78" h="71">
                    <a:moveTo>
                      <a:pt x="52" y="39"/>
                    </a:moveTo>
                    <a:cubicBezTo>
                      <a:pt x="52" y="40"/>
                      <a:pt x="51" y="40"/>
                      <a:pt x="51" y="40"/>
                    </a:cubicBezTo>
                    <a:cubicBezTo>
                      <a:pt x="45" y="41"/>
                      <a:pt x="45" y="41"/>
                      <a:pt x="45" y="41"/>
                    </a:cubicBezTo>
                    <a:cubicBezTo>
                      <a:pt x="44" y="42"/>
                      <a:pt x="44" y="43"/>
                      <a:pt x="43" y="44"/>
                    </a:cubicBezTo>
                    <a:cubicBezTo>
                      <a:pt x="45" y="46"/>
                      <a:pt x="46" y="47"/>
                      <a:pt x="47" y="49"/>
                    </a:cubicBezTo>
                    <a:cubicBezTo>
                      <a:pt x="47" y="49"/>
                      <a:pt x="47" y="49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6" y="52"/>
                      <a:pt x="42" y="56"/>
                      <a:pt x="41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4" y="53"/>
                      <a:pt x="33" y="53"/>
                      <a:pt x="32" y="54"/>
                    </a:cubicBezTo>
                    <a:cubicBezTo>
                      <a:pt x="32" y="56"/>
                      <a:pt x="32" y="58"/>
                      <a:pt x="31" y="60"/>
                    </a:cubicBezTo>
                    <a:cubicBezTo>
                      <a:pt x="31" y="61"/>
                      <a:pt x="30" y="61"/>
                      <a:pt x="30" y="61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22" y="61"/>
                      <a:pt x="21" y="61"/>
                      <a:pt x="21" y="6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19" y="54"/>
                      <a:pt x="18" y="53"/>
                      <a:pt x="17" y="53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1" y="56"/>
                      <a:pt x="11" y="56"/>
                      <a:pt x="11" y="56"/>
                    </a:cubicBezTo>
                    <a:cubicBezTo>
                      <a:pt x="10" y="55"/>
                      <a:pt x="5" y="51"/>
                      <a:pt x="5" y="50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7" y="47"/>
                      <a:pt x="8" y="46"/>
                      <a:pt x="9" y="44"/>
                    </a:cubicBezTo>
                    <a:cubicBezTo>
                      <a:pt x="8" y="43"/>
                      <a:pt x="8" y="42"/>
                      <a:pt x="8" y="41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0"/>
                      <a:pt x="0" y="3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1" y="30"/>
                      <a:pt x="1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8"/>
                      <a:pt x="8" y="27"/>
                      <a:pt x="9" y="26"/>
                    </a:cubicBezTo>
                    <a:cubicBezTo>
                      <a:pt x="8" y="25"/>
                      <a:pt x="7" y="23"/>
                      <a:pt x="5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0"/>
                      <a:pt x="5" y="20"/>
                    </a:cubicBezTo>
                    <a:cubicBezTo>
                      <a:pt x="6" y="19"/>
                      <a:pt x="11" y="14"/>
                      <a:pt x="12" y="14"/>
                    </a:cubicBezTo>
                    <a:cubicBezTo>
                      <a:pt x="12" y="14"/>
                      <a:pt x="12" y="14"/>
                      <a:pt x="13" y="14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8"/>
                      <a:pt x="19" y="17"/>
                      <a:pt x="20" y="17"/>
                    </a:cubicBezTo>
                    <a:cubicBezTo>
                      <a:pt x="21" y="15"/>
                      <a:pt x="21" y="13"/>
                      <a:pt x="21" y="11"/>
                    </a:cubicBezTo>
                    <a:cubicBezTo>
                      <a:pt x="21" y="10"/>
                      <a:pt x="22" y="10"/>
                      <a:pt x="22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10"/>
                      <a:pt x="31" y="10"/>
                      <a:pt x="31" y="11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4" y="18"/>
                      <a:pt x="35" y="18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4"/>
                      <a:pt x="41" y="14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2" y="15"/>
                      <a:pt x="47" y="20"/>
                      <a:pt x="47" y="21"/>
                    </a:cubicBezTo>
                    <a:cubicBezTo>
                      <a:pt x="47" y="21"/>
                      <a:pt x="47" y="21"/>
                      <a:pt x="47" y="22"/>
                    </a:cubicBezTo>
                    <a:cubicBezTo>
                      <a:pt x="46" y="23"/>
                      <a:pt x="45" y="25"/>
                      <a:pt x="43" y="26"/>
                    </a:cubicBezTo>
                    <a:cubicBezTo>
                      <a:pt x="44" y="27"/>
                      <a:pt x="44" y="28"/>
                      <a:pt x="45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1"/>
                      <a:pt x="52" y="31"/>
                      <a:pt x="52" y="32"/>
                    </a:cubicBezTo>
                    <a:lnTo>
                      <a:pt x="52" y="39"/>
                    </a:lnTo>
                    <a:close/>
                    <a:moveTo>
                      <a:pt x="26" y="25"/>
                    </a:moveTo>
                    <a:cubicBezTo>
                      <a:pt x="21" y="25"/>
                      <a:pt x="16" y="30"/>
                      <a:pt x="16" y="35"/>
                    </a:cubicBezTo>
                    <a:cubicBezTo>
                      <a:pt x="16" y="41"/>
                      <a:pt x="21" y="46"/>
                      <a:pt x="26" y="46"/>
                    </a:cubicBezTo>
                    <a:cubicBezTo>
                      <a:pt x="32" y="46"/>
                      <a:pt x="36" y="41"/>
                      <a:pt x="36" y="35"/>
                    </a:cubicBezTo>
                    <a:cubicBezTo>
                      <a:pt x="36" y="30"/>
                      <a:pt x="32" y="25"/>
                      <a:pt x="26" y="25"/>
                    </a:cubicBezTo>
                    <a:close/>
                    <a:moveTo>
                      <a:pt x="78" y="18"/>
                    </a:moveTo>
                    <a:cubicBezTo>
                      <a:pt x="78" y="18"/>
                      <a:pt x="72" y="19"/>
                      <a:pt x="72" y="19"/>
                    </a:cubicBezTo>
                    <a:cubicBezTo>
                      <a:pt x="71" y="20"/>
                      <a:pt x="71" y="20"/>
                      <a:pt x="70" y="21"/>
                    </a:cubicBezTo>
                    <a:cubicBezTo>
                      <a:pt x="71" y="22"/>
                      <a:pt x="72" y="26"/>
                      <a:pt x="72" y="26"/>
                    </a:cubicBezTo>
                    <a:cubicBezTo>
                      <a:pt x="72" y="27"/>
                      <a:pt x="72" y="27"/>
                      <a:pt x="72" y="27"/>
                    </a:cubicBezTo>
                    <a:cubicBezTo>
                      <a:pt x="72" y="27"/>
                      <a:pt x="68" y="30"/>
                      <a:pt x="67" y="30"/>
                    </a:cubicBezTo>
                    <a:cubicBezTo>
                      <a:pt x="67" y="30"/>
                      <a:pt x="64" y="26"/>
                      <a:pt x="63" y="25"/>
                    </a:cubicBezTo>
                    <a:cubicBezTo>
                      <a:pt x="63" y="25"/>
                      <a:pt x="63" y="25"/>
                      <a:pt x="62" y="25"/>
                    </a:cubicBezTo>
                    <a:cubicBezTo>
                      <a:pt x="62" y="25"/>
                      <a:pt x="61" y="25"/>
                      <a:pt x="61" y="25"/>
                    </a:cubicBezTo>
                    <a:cubicBezTo>
                      <a:pt x="61" y="26"/>
                      <a:pt x="58" y="30"/>
                      <a:pt x="57" y="30"/>
                    </a:cubicBezTo>
                    <a:cubicBezTo>
                      <a:pt x="57" y="30"/>
                      <a:pt x="53" y="27"/>
                      <a:pt x="52" y="27"/>
                    </a:cubicBezTo>
                    <a:cubicBezTo>
                      <a:pt x="52" y="27"/>
                      <a:pt x="52" y="27"/>
                      <a:pt x="52" y="26"/>
                    </a:cubicBezTo>
                    <a:cubicBezTo>
                      <a:pt x="52" y="26"/>
                      <a:pt x="54" y="22"/>
                      <a:pt x="54" y="21"/>
                    </a:cubicBezTo>
                    <a:cubicBezTo>
                      <a:pt x="53" y="20"/>
                      <a:pt x="53" y="20"/>
                      <a:pt x="53" y="19"/>
                    </a:cubicBezTo>
                    <a:cubicBezTo>
                      <a:pt x="52" y="19"/>
                      <a:pt x="47" y="18"/>
                      <a:pt x="47" y="1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1"/>
                      <a:pt x="52" y="11"/>
                      <a:pt x="53" y="11"/>
                    </a:cubicBezTo>
                    <a:cubicBezTo>
                      <a:pt x="53" y="10"/>
                      <a:pt x="53" y="9"/>
                      <a:pt x="54" y="9"/>
                    </a:cubicBezTo>
                    <a:cubicBezTo>
                      <a:pt x="54" y="8"/>
                      <a:pt x="52" y="4"/>
                      <a:pt x="52" y="3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3" y="3"/>
                      <a:pt x="57" y="0"/>
                      <a:pt x="57" y="0"/>
                    </a:cubicBezTo>
                    <a:cubicBezTo>
                      <a:pt x="58" y="0"/>
                      <a:pt x="61" y="4"/>
                      <a:pt x="61" y="5"/>
                    </a:cubicBezTo>
                    <a:cubicBezTo>
                      <a:pt x="61" y="4"/>
                      <a:pt x="62" y="4"/>
                      <a:pt x="62" y="4"/>
                    </a:cubicBezTo>
                    <a:cubicBezTo>
                      <a:pt x="63" y="4"/>
                      <a:pt x="63" y="4"/>
                      <a:pt x="63" y="5"/>
                    </a:cubicBezTo>
                    <a:cubicBezTo>
                      <a:pt x="64" y="3"/>
                      <a:pt x="66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8" y="0"/>
                      <a:pt x="72" y="2"/>
                      <a:pt x="72" y="3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2" y="4"/>
                      <a:pt x="71" y="8"/>
                      <a:pt x="70" y="9"/>
                    </a:cubicBezTo>
                    <a:cubicBezTo>
                      <a:pt x="71" y="9"/>
                      <a:pt x="71" y="10"/>
                      <a:pt x="72" y="11"/>
                    </a:cubicBezTo>
                    <a:cubicBezTo>
                      <a:pt x="72" y="11"/>
                      <a:pt x="78" y="11"/>
                      <a:pt x="78" y="12"/>
                    </a:cubicBezTo>
                    <a:lnTo>
                      <a:pt x="78" y="18"/>
                    </a:lnTo>
                    <a:close/>
                    <a:moveTo>
                      <a:pt x="78" y="59"/>
                    </a:moveTo>
                    <a:cubicBezTo>
                      <a:pt x="78" y="59"/>
                      <a:pt x="72" y="60"/>
                      <a:pt x="72" y="60"/>
                    </a:cubicBezTo>
                    <a:cubicBezTo>
                      <a:pt x="71" y="61"/>
                      <a:pt x="71" y="61"/>
                      <a:pt x="70" y="62"/>
                    </a:cubicBezTo>
                    <a:cubicBezTo>
                      <a:pt x="71" y="63"/>
                      <a:pt x="72" y="67"/>
                      <a:pt x="72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72" y="68"/>
                      <a:pt x="68" y="71"/>
                      <a:pt x="67" y="71"/>
                    </a:cubicBezTo>
                    <a:cubicBezTo>
                      <a:pt x="67" y="71"/>
                      <a:pt x="64" y="67"/>
                      <a:pt x="63" y="66"/>
                    </a:cubicBezTo>
                    <a:cubicBezTo>
                      <a:pt x="63" y="66"/>
                      <a:pt x="63" y="66"/>
                      <a:pt x="62" y="66"/>
                    </a:cubicBezTo>
                    <a:cubicBezTo>
                      <a:pt x="62" y="66"/>
                      <a:pt x="61" y="66"/>
                      <a:pt x="61" y="66"/>
                    </a:cubicBezTo>
                    <a:cubicBezTo>
                      <a:pt x="61" y="67"/>
                      <a:pt x="58" y="71"/>
                      <a:pt x="57" y="71"/>
                    </a:cubicBezTo>
                    <a:cubicBezTo>
                      <a:pt x="57" y="71"/>
                      <a:pt x="53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7"/>
                      <a:pt x="54" y="63"/>
                      <a:pt x="54" y="62"/>
                    </a:cubicBezTo>
                    <a:cubicBezTo>
                      <a:pt x="53" y="61"/>
                      <a:pt x="53" y="61"/>
                      <a:pt x="53" y="60"/>
                    </a:cubicBezTo>
                    <a:cubicBezTo>
                      <a:pt x="52" y="60"/>
                      <a:pt x="47" y="59"/>
                      <a:pt x="47" y="59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2"/>
                      <a:pt x="52" y="52"/>
                      <a:pt x="53" y="52"/>
                    </a:cubicBezTo>
                    <a:cubicBezTo>
                      <a:pt x="53" y="51"/>
                      <a:pt x="53" y="50"/>
                      <a:pt x="54" y="50"/>
                    </a:cubicBezTo>
                    <a:cubicBezTo>
                      <a:pt x="54" y="49"/>
                      <a:pt x="52" y="45"/>
                      <a:pt x="52" y="44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7" y="41"/>
                      <a:pt x="57" y="41"/>
                    </a:cubicBezTo>
                    <a:cubicBezTo>
                      <a:pt x="58" y="41"/>
                      <a:pt x="61" y="45"/>
                      <a:pt x="61" y="46"/>
                    </a:cubicBezTo>
                    <a:cubicBezTo>
                      <a:pt x="61" y="46"/>
                      <a:pt x="62" y="46"/>
                      <a:pt x="62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4"/>
                      <a:pt x="66" y="43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1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1" y="49"/>
                      <a:pt x="70" y="50"/>
                    </a:cubicBezTo>
                    <a:cubicBezTo>
                      <a:pt x="71" y="50"/>
                      <a:pt x="71" y="51"/>
                      <a:pt x="72" y="52"/>
                    </a:cubicBezTo>
                    <a:cubicBezTo>
                      <a:pt x="72" y="52"/>
                      <a:pt x="78" y="52"/>
                      <a:pt x="78" y="53"/>
                    </a:cubicBezTo>
                    <a:lnTo>
                      <a:pt x="78" y="59"/>
                    </a:lnTo>
                    <a:close/>
                    <a:moveTo>
                      <a:pt x="62" y="10"/>
                    </a:moveTo>
                    <a:cubicBezTo>
                      <a:pt x="59" y="10"/>
                      <a:pt x="57" y="12"/>
                      <a:pt x="57" y="15"/>
                    </a:cubicBezTo>
                    <a:cubicBezTo>
                      <a:pt x="57" y="18"/>
                      <a:pt x="59" y="20"/>
                      <a:pt x="62" y="20"/>
                    </a:cubicBezTo>
                    <a:cubicBezTo>
                      <a:pt x="65" y="20"/>
                      <a:pt x="67" y="18"/>
                      <a:pt x="67" y="15"/>
                    </a:cubicBezTo>
                    <a:cubicBezTo>
                      <a:pt x="67" y="12"/>
                      <a:pt x="65" y="10"/>
                      <a:pt x="62" y="10"/>
                    </a:cubicBezTo>
                    <a:close/>
                    <a:moveTo>
                      <a:pt x="62" y="51"/>
                    </a:moveTo>
                    <a:cubicBezTo>
                      <a:pt x="59" y="51"/>
                      <a:pt x="57" y="53"/>
                      <a:pt x="57" y="56"/>
                    </a:cubicBezTo>
                    <a:cubicBezTo>
                      <a:pt x="57" y="59"/>
                      <a:pt x="59" y="61"/>
                      <a:pt x="62" y="61"/>
                    </a:cubicBezTo>
                    <a:cubicBezTo>
                      <a:pt x="65" y="61"/>
                      <a:pt x="67" y="59"/>
                      <a:pt x="67" y="56"/>
                    </a:cubicBezTo>
                    <a:cubicBezTo>
                      <a:pt x="67" y="53"/>
                      <a:pt x="65" y="51"/>
                      <a:pt x="62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9526" tIns="49764" rIns="99526" bIns="49764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2000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574050" y="1502578"/>
              <a:ext cx="4043520" cy="948296"/>
              <a:chOff x="5795597" y="1935972"/>
              <a:chExt cx="4929970" cy="810232"/>
            </a:xfrm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5795597" y="1935972"/>
                <a:ext cx="4929970" cy="781050"/>
              </a:xfrm>
              <a:prstGeom prst="rect">
                <a:avLst/>
              </a:prstGeom>
              <a:solidFill>
                <a:srgbClr val="169E8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86055"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TextBox 6"/>
              <p:cNvSpPr txBox="1"/>
              <p:nvPr/>
            </p:nvSpPr>
            <p:spPr>
              <a:xfrm>
                <a:off x="6087308" y="2113420"/>
                <a:ext cx="519059" cy="36815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l"/>
                <a:r>
                  <a:rPr lang="en-US" altLang="zh-CN" sz="3700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</a:rPr>
                  <a:t>04</a:t>
                </a:r>
                <a:endParaRPr lang="zh-CN" altLang="en-US" sz="3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文本框 16"/>
              <p:cNvSpPr txBox="1">
                <a:spLocks noChangeArrowheads="1"/>
              </p:cNvSpPr>
              <p:nvPr/>
            </p:nvSpPr>
            <p:spPr bwMode="auto">
              <a:xfrm>
                <a:off x="7532105" y="2134805"/>
                <a:ext cx="2977536" cy="611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1219170">
                  <a:lnSpc>
                    <a:spcPct val="150000"/>
                  </a:lnSpc>
                  <a:buClr>
                    <a:srgbClr val="000000"/>
                  </a:buClr>
                  <a:defRPr/>
                </a:pPr>
                <a:r>
                  <a:rPr lang="zh-CN" altLang="en-US" sz="1200" b="1" kern="0" spc="-1" dirty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集团大数据能力</a:t>
                </a:r>
                <a:r>
                  <a:rPr lang="en-US" altLang="zh-CN" sz="1200" b="1" kern="0" spc="-1" dirty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API</a:t>
                </a:r>
                <a:r>
                  <a:rPr lang="zh-CN" altLang="en-US" sz="1200" b="1" kern="0" spc="-1" dirty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（居住地、工作地、反羊毛、流量轨迹、位置轨迹等）</a:t>
                </a:r>
                <a:endParaRPr lang="en-US" altLang="zh-CN" sz="1200" b="1" kern="0" spc="-1" dirty="0">
                  <a:solidFill>
                    <a:prstClr val="white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just" defTabSz="1219170">
                  <a:lnSpc>
                    <a:spcPct val="150000"/>
                  </a:lnSpc>
                  <a:buClr>
                    <a:srgbClr val="000000"/>
                  </a:buClr>
                  <a:defRPr/>
                </a:pPr>
                <a:r>
                  <a:rPr lang="zh-CN" altLang="en-US" sz="1200" b="1" kern="0" spc="-1" dirty="0" smtClean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爬虫技术</a:t>
                </a:r>
                <a:endParaRPr lang="en-US" altLang="zh-CN" sz="1200" b="1" kern="0" spc="-1" dirty="0">
                  <a:solidFill>
                    <a:prstClr val="white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/>
                  <a:ea typeface="微软雅黑" panose="020B0503020204020204" charset="-122"/>
                </a:endParaRPr>
              </a:p>
            </p:txBody>
          </p:sp>
          <p:sp>
            <p:nvSpPr>
              <p:cNvPr id="24" name="文本框 15"/>
              <p:cNvSpPr txBox="1">
                <a:spLocks noChangeArrowheads="1"/>
              </p:cNvSpPr>
              <p:nvPr/>
            </p:nvSpPr>
            <p:spPr bwMode="auto">
              <a:xfrm>
                <a:off x="7512274" y="1970555"/>
                <a:ext cx="1602452" cy="224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7">
                  <a:lnSpc>
                    <a:spcPct val="80000"/>
                  </a:lnSpc>
                  <a:defRPr/>
                </a:pPr>
                <a:r>
                  <a:rPr lang="zh-CN" altLang="en-US" sz="2100" b="1" kern="0" dirty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266700" algn="tl" rotWithShape="0">
                        <a:srgbClr val="44546A">
                          <a:lumMod val="40000"/>
                          <a:lumOff val="60000"/>
                          <a:alpha val="55000"/>
                        </a:srgbClr>
                      </a:outerShdw>
                    </a:effectLst>
                    <a:latin typeface="Arial Rounded MT Bold" pitchFamily="34" charset="0"/>
                    <a:ea typeface="微软雅黑" panose="020B0503020204020204" charset="-122"/>
                    <a:cs typeface="Times New Roman" panose="02020603050405020304" pitchFamily="18" charset="0"/>
                  </a:rPr>
                  <a:t>外部数据</a:t>
                </a:r>
              </a:p>
            </p:txBody>
          </p:sp>
          <p:grpSp>
            <p:nvGrpSpPr>
              <p:cNvPr id="25" name="Group 11"/>
              <p:cNvGrpSpPr/>
              <p:nvPr/>
            </p:nvGrpSpPr>
            <p:grpSpPr>
              <a:xfrm>
                <a:off x="7093287" y="2088399"/>
                <a:ext cx="418988" cy="389026"/>
                <a:chOff x="754063" y="1211263"/>
                <a:chExt cx="269875" cy="266149"/>
              </a:xfrm>
              <a:solidFill>
                <a:schemeClr val="bg1"/>
              </a:solidFill>
            </p:grpSpPr>
            <p:sp>
              <p:nvSpPr>
                <p:cNvPr id="26" name="Freeform 9"/>
                <p:cNvSpPr>
                  <a:spLocks noEditPoints="1"/>
                </p:cNvSpPr>
                <p:nvPr/>
              </p:nvSpPr>
              <p:spPr bwMode="auto">
                <a:xfrm>
                  <a:off x="754063" y="1211263"/>
                  <a:ext cx="269875" cy="266149"/>
                </a:xfrm>
                <a:custGeom>
                  <a:avLst/>
                  <a:gdLst/>
                  <a:ahLst/>
                  <a:cxnLst>
                    <a:cxn ang="0">
                      <a:pos x="80" y="50"/>
                    </a:cxn>
                    <a:cxn ang="0">
                      <a:pos x="80" y="35"/>
                    </a:cxn>
                    <a:cxn ang="0">
                      <a:pos x="46" y="0"/>
                    </a:cxn>
                    <a:cxn ang="0">
                      <a:pos x="11" y="35"/>
                    </a:cxn>
                    <a:cxn ang="0">
                      <a:pos x="11" y="50"/>
                    </a:cxn>
                    <a:cxn ang="0">
                      <a:pos x="0" y="61"/>
                    </a:cxn>
                    <a:cxn ang="0">
                      <a:pos x="0" y="88"/>
                    </a:cxn>
                    <a:cxn ang="0">
                      <a:pos x="34" y="123"/>
                    </a:cxn>
                    <a:cxn ang="0">
                      <a:pos x="57" y="123"/>
                    </a:cxn>
                    <a:cxn ang="0">
                      <a:pos x="92" y="88"/>
                    </a:cxn>
                    <a:cxn ang="0">
                      <a:pos x="92" y="61"/>
                    </a:cxn>
                    <a:cxn ang="0">
                      <a:pos x="80" y="50"/>
                    </a:cxn>
                    <a:cxn ang="0">
                      <a:pos x="19" y="35"/>
                    </a:cxn>
                    <a:cxn ang="0">
                      <a:pos x="46" y="8"/>
                    </a:cxn>
                    <a:cxn ang="0">
                      <a:pos x="73" y="35"/>
                    </a:cxn>
                    <a:cxn ang="0">
                      <a:pos x="73" y="50"/>
                    </a:cxn>
                    <a:cxn ang="0">
                      <a:pos x="65" y="50"/>
                    </a:cxn>
                    <a:cxn ang="0">
                      <a:pos x="65" y="35"/>
                    </a:cxn>
                    <a:cxn ang="0">
                      <a:pos x="46" y="15"/>
                    </a:cxn>
                    <a:cxn ang="0">
                      <a:pos x="27" y="35"/>
                    </a:cxn>
                    <a:cxn ang="0">
                      <a:pos x="27" y="50"/>
                    </a:cxn>
                    <a:cxn ang="0">
                      <a:pos x="19" y="50"/>
                    </a:cxn>
                    <a:cxn ang="0">
                      <a:pos x="19" y="35"/>
                    </a:cxn>
                    <a:cxn ang="0">
                      <a:pos x="61" y="35"/>
                    </a:cxn>
                    <a:cxn ang="0">
                      <a:pos x="61" y="50"/>
                    </a:cxn>
                    <a:cxn ang="0">
                      <a:pos x="31" y="50"/>
                    </a:cxn>
                    <a:cxn ang="0">
                      <a:pos x="31" y="35"/>
                    </a:cxn>
                    <a:cxn ang="0">
                      <a:pos x="46" y="19"/>
                    </a:cxn>
                    <a:cxn ang="0">
                      <a:pos x="61" y="35"/>
                    </a:cxn>
                    <a:cxn ang="0">
                      <a:pos x="84" y="73"/>
                    </a:cxn>
                    <a:cxn ang="0">
                      <a:pos x="84" y="88"/>
                    </a:cxn>
                    <a:cxn ang="0">
                      <a:pos x="57" y="115"/>
                    </a:cxn>
                    <a:cxn ang="0">
                      <a:pos x="34" y="115"/>
                    </a:cxn>
                    <a:cxn ang="0">
                      <a:pos x="8" y="88"/>
                    </a:cxn>
                    <a:cxn ang="0">
                      <a:pos x="8" y="61"/>
                    </a:cxn>
                    <a:cxn ang="0">
                      <a:pos x="11" y="58"/>
                    </a:cxn>
                    <a:cxn ang="0">
                      <a:pos x="80" y="58"/>
                    </a:cxn>
                    <a:cxn ang="0">
                      <a:pos x="84" y="61"/>
                    </a:cxn>
                    <a:cxn ang="0">
                      <a:pos x="84" y="73"/>
                    </a:cxn>
                    <a:cxn ang="0">
                      <a:pos x="84" y="73"/>
                    </a:cxn>
                    <a:cxn ang="0">
                      <a:pos x="84" y="73"/>
                    </a:cxn>
                  </a:cxnLst>
                  <a:rect l="0" t="0" r="r" b="b"/>
                  <a:pathLst>
                    <a:path w="92" h="123">
                      <a:moveTo>
                        <a:pt x="80" y="50"/>
                      </a:move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16"/>
                        <a:pt x="65" y="0"/>
                        <a:pt x="46" y="0"/>
                      </a:cubicBezTo>
                      <a:cubicBezTo>
                        <a:pt x="27" y="0"/>
                        <a:pt x="11" y="16"/>
                        <a:pt x="11" y="35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5" y="50"/>
                        <a:pt x="0" y="55"/>
                        <a:pt x="0" y="61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107"/>
                        <a:pt x="15" y="123"/>
                        <a:pt x="34" y="123"/>
                      </a:cubicBezTo>
                      <a:cubicBezTo>
                        <a:pt x="57" y="123"/>
                        <a:pt x="57" y="123"/>
                        <a:pt x="57" y="123"/>
                      </a:cubicBezTo>
                      <a:cubicBezTo>
                        <a:pt x="76" y="123"/>
                        <a:pt x="92" y="107"/>
                        <a:pt x="92" y="88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55"/>
                        <a:pt x="87" y="50"/>
                        <a:pt x="80" y="50"/>
                      </a:cubicBezTo>
                      <a:close/>
                      <a:moveTo>
                        <a:pt x="19" y="35"/>
                      </a:moveTo>
                      <a:cubicBezTo>
                        <a:pt x="19" y="20"/>
                        <a:pt x="31" y="8"/>
                        <a:pt x="46" y="8"/>
                      </a:cubicBezTo>
                      <a:cubicBezTo>
                        <a:pt x="61" y="8"/>
                        <a:pt x="73" y="20"/>
                        <a:pt x="73" y="35"/>
                      </a:cubicBezTo>
                      <a:cubicBezTo>
                        <a:pt x="73" y="50"/>
                        <a:pt x="73" y="50"/>
                        <a:pt x="73" y="50"/>
                      </a:cubicBezTo>
                      <a:cubicBezTo>
                        <a:pt x="65" y="50"/>
                        <a:pt x="65" y="50"/>
                        <a:pt x="65" y="50"/>
                      </a:cubicBezTo>
                      <a:cubicBezTo>
                        <a:pt x="65" y="35"/>
                        <a:pt x="65" y="35"/>
                        <a:pt x="65" y="35"/>
                      </a:cubicBezTo>
                      <a:cubicBezTo>
                        <a:pt x="65" y="24"/>
                        <a:pt x="56" y="15"/>
                        <a:pt x="46" y="15"/>
                      </a:cubicBezTo>
                      <a:cubicBezTo>
                        <a:pt x="35" y="15"/>
                        <a:pt x="27" y="24"/>
                        <a:pt x="27" y="35"/>
                      </a:cubicBezTo>
                      <a:cubicBezTo>
                        <a:pt x="27" y="50"/>
                        <a:pt x="27" y="50"/>
                        <a:pt x="27" y="50"/>
                      </a:cubicBezTo>
                      <a:cubicBezTo>
                        <a:pt x="19" y="50"/>
                        <a:pt x="19" y="50"/>
                        <a:pt x="19" y="50"/>
                      </a:cubicBezTo>
                      <a:lnTo>
                        <a:pt x="19" y="35"/>
                      </a:lnTo>
                      <a:close/>
                      <a:moveTo>
                        <a:pt x="61" y="35"/>
                      </a:moveTo>
                      <a:cubicBezTo>
                        <a:pt x="61" y="50"/>
                        <a:pt x="61" y="50"/>
                        <a:pt x="61" y="50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26"/>
                        <a:pt x="37" y="19"/>
                        <a:pt x="46" y="19"/>
                      </a:cubicBezTo>
                      <a:cubicBezTo>
                        <a:pt x="54" y="19"/>
                        <a:pt x="61" y="26"/>
                        <a:pt x="61" y="35"/>
                      </a:cubicBezTo>
                      <a:close/>
                      <a:moveTo>
                        <a:pt x="84" y="73"/>
                      </a:moveTo>
                      <a:cubicBezTo>
                        <a:pt x="84" y="88"/>
                        <a:pt x="84" y="88"/>
                        <a:pt x="84" y="88"/>
                      </a:cubicBezTo>
                      <a:cubicBezTo>
                        <a:pt x="84" y="103"/>
                        <a:pt x="72" y="115"/>
                        <a:pt x="57" y="115"/>
                      </a:cubicBezTo>
                      <a:cubicBezTo>
                        <a:pt x="34" y="115"/>
                        <a:pt x="34" y="115"/>
                        <a:pt x="34" y="115"/>
                      </a:cubicBezTo>
                      <a:cubicBezTo>
                        <a:pt x="20" y="115"/>
                        <a:pt x="8" y="103"/>
                        <a:pt x="8" y="88"/>
                      </a:cubicBezTo>
                      <a:cubicBezTo>
                        <a:pt x="8" y="61"/>
                        <a:pt x="8" y="61"/>
                        <a:pt x="8" y="61"/>
                      </a:cubicBezTo>
                      <a:cubicBezTo>
                        <a:pt x="8" y="59"/>
                        <a:pt x="9" y="58"/>
                        <a:pt x="11" y="58"/>
                      </a:cubicBezTo>
                      <a:cubicBezTo>
                        <a:pt x="80" y="58"/>
                        <a:pt x="80" y="58"/>
                        <a:pt x="80" y="58"/>
                      </a:cubicBezTo>
                      <a:cubicBezTo>
                        <a:pt x="83" y="58"/>
                        <a:pt x="84" y="59"/>
                        <a:pt x="84" y="61"/>
                      </a:cubicBezTo>
                      <a:lnTo>
                        <a:pt x="84" y="73"/>
                      </a:lnTo>
                      <a:close/>
                      <a:moveTo>
                        <a:pt x="84" y="73"/>
                      </a:moveTo>
                      <a:cubicBezTo>
                        <a:pt x="84" y="73"/>
                        <a:pt x="84" y="73"/>
                        <a:pt x="84" y="73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9526" tIns="49764" rIns="99526" bIns="49764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2000">
                    <a:latin typeface="Arial" panose="020B0604020202020204" pitchFamily="34" charset="0"/>
                    <a:ea typeface="微软雅黑" panose="020B050302020402020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7" name="Freeform 10"/>
                <p:cNvSpPr>
                  <a:spLocks noEditPoints="1"/>
                </p:cNvSpPr>
                <p:nvPr/>
              </p:nvSpPr>
              <p:spPr bwMode="auto">
                <a:xfrm>
                  <a:off x="865188" y="1367659"/>
                  <a:ext cx="47625" cy="66675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3" y="18"/>
                    </a:cxn>
                    <a:cxn ang="0">
                      <a:pos x="8" y="23"/>
                    </a:cxn>
                    <a:cxn ang="0">
                      <a:pos x="13" y="18"/>
                    </a:cxn>
                    <a:cxn ang="0">
                      <a:pos x="16" y="8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6" h="23">
                      <a:moveTo>
                        <a:pt x="8" y="0"/>
                      </a:move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10"/>
                        <a:pt x="1" y="14"/>
                        <a:pt x="3" y="18"/>
                      </a:cubicBezTo>
                      <a:cubicBezTo>
                        <a:pt x="4" y="21"/>
                        <a:pt x="5" y="23"/>
                        <a:pt x="8" y="23"/>
                      </a:cubicBezTo>
                      <a:cubicBezTo>
                        <a:pt x="11" y="23"/>
                        <a:pt x="12" y="21"/>
                        <a:pt x="13" y="18"/>
                      </a:cubicBezTo>
                      <a:cubicBezTo>
                        <a:pt x="14" y="14"/>
                        <a:pt x="16" y="10"/>
                        <a:pt x="16" y="8"/>
                      </a:cubicBezTo>
                      <a:cubicBezTo>
                        <a:pt x="16" y="3"/>
                        <a:pt x="12" y="0"/>
                        <a:pt x="8" y="0"/>
                      </a:cubicBezTo>
                      <a:close/>
                      <a:moveTo>
                        <a:pt x="8" y="0"/>
                      </a:move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9526" tIns="49764" rIns="99526" bIns="49764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2000">
                    <a:latin typeface="Arial" panose="020B0604020202020204" pitchFamily="34" charset="0"/>
                    <a:ea typeface="微软雅黑" panose="020B050302020402020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4" name="组合 63"/>
            <p:cNvGrpSpPr/>
            <p:nvPr/>
          </p:nvGrpSpPr>
          <p:grpSpPr>
            <a:xfrm>
              <a:off x="274567" y="2394602"/>
              <a:ext cx="4299483" cy="914146"/>
              <a:chOff x="553551" y="1917066"/>
              <a:chExt cx="5242047" cy="781050"/>
            </a:xfrm>
          </p:grpSpPr>
          <p:sp>
            <p:nvSpPr>
              <p:cNvPr id="65" name="Rectangle 5"/>
              <p:cNvSpPr>
                <a:spLocks noChangeArrowheads="1"/>
              </p:cNvSpPr>
              <p:nvPr/>
            </p:nvSpPr>
            <p:spPr bwMode="auto">
              <a:xfrm>
                <a:off x="785071" y="1917066"/>
                <a:ext cx="5010527" cy="781050"/>
              </a:xfrm>
              <a:prstGeom prst="rect">
                <a:avLst/>
              </a:prstGeom>
              <a:solidFill>
                <a:srgbClr val="F5A81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86055"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文本框 5"/>
              <p:cNvSpPr txBox="1">
                <a:spLocks noChangeArrowheads="1"/>
              </p:cNvSpPr>
              <p:nvPr/>
            </p:nvSpPr>
            <p:spPr bwMode="auto">
              <a:xfrm>
                <a:off x="553551" y="1972646"/>
                <a:ext cx="2785705" cy="224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7">
                  <a:lnSpc>
                    <a:spcPct val="80000"/>
                  </a:lnSpc>
                  <a:defRPr/>
                </a:pPr>
                <a:r>
                  <a:rPr lang="en-US" altLang="zh-CN" sz="2100" b="1" kern="0" dirty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266700" algn="tl" rotWithShape="0">
                        <a:srgbClr val="44546A">
                          <a:lumMod val="40000"/>
                          <a:lumOff val="60000"/>
                          <a:alpha val="55000"/>
                        </a:srgbClr>
                      </a:outerShdw>
                    </a:effectLst>
                    <a:latin typeface="Arial Rounded MT Bold" pitchFamily="34" charset="0"/>
                    <a:ea typeface="微软雅黑" panose="020B0503020204020204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100" b="1" kern="0" dirty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266700" algn="tl" rotWithShape="0">
                        <a:srgbClr val="44546A">
                          <a:lumMod val="40000"/>
                          <a:lumOff val="60000"/>
                          <a:alpha val="55000"/>
                        </a:srgbClr>
                      </a:outerShdw>
                    </a:effectLst>
                    <a:latin typeface="Arial Rounded MT Bold" pitchFamily="34" charset="0"/>
                    <a:ea typeface="微软雅黑" panose="020B0503020204020204" charset="-122"/>
                    <a:cs typeface="Times New Roman" panose="02020603050405020304" pitchFamily="18" charset="0"/>
                  </a:rPr>
                  <a:t>位置数据</a:t>
                </a:r>
              </a:p>
            </p:txBody>
          </p:sp>
          <p:sp>
            <p:nvSpPr>
              <p:cNvPr id="68" name="TextBox 6"/>
              <p:cNvSpPr txBox="1"/>
              <p:nvPr/>
            </p:nvSpPr>
            <p:spPr>
              <a:xfrm>
                <a:off x="5020508" y="2123514"/>
                <a:ext cx="563293" cy="36815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l"/>
                <a:r>
                  <a:rPr lang="en-US" altLang="zh-CN" sz="3700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</a:rPr>
                  <a:t>02</a:t>
                </a:r>
                <a:endParaRPr lang="zh-CN" altLang="en-US" sz="3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464452" y="3307083"/>
              <a:ext cx="4109597" cy="914145"/>
              <a:chOff x="785071" y="1917066"/>
              <a:chExt cx="5010527" cy="781050"/>
            </a:xfrm>
          </p:grpSpPr>
          <p:sp>
            <p:nvSpPr>
              <p:cNvPr id="72" name="Rectangle 5"/>
              <p:cNvSpPr>
                <a:spLocks noChangeArrowheads="1"/>
              </p:cNvSpPr>
              <p:nvPr/>
            </p:nvSpPr>
            <p:spPr bwMode="auto">
              <a:xfrm>
                <a:off x="785071" y="1917066"/>
                <a:ext cx="5010527" cy="781050"/>
              </a:xfrm>
              <a:prstGeom prst="rect">
                <a:avLst/>
              </a:prstGeom>
              <a:solidFill>
                <a:srgbClr val="C53C2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86055"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文本框 5"/>
              <p:cNvSpPr txBox="1">
                <a:spLocks noChangeArrowheads="1"/>
              </p:cNvSpPr>
              <p:nvPr/>
            </p:nvSpPr>
            <p:spPr bwMode="auto">
              <a:xfrm>
                <a:off x="858205" y="1977585"/>
                <a:ext cx="2798086" cy="224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7">
                  <a:lnSpc>
                    <a:spcPct val="80000"/>
                  </a:lnSpc>
                  <a:defRPr/>
                </a:pPr>
                <a:r>
                  <a:rPr lang="zh-CN" altLang="en-US" sz="2100" b="1" kern="0" dirty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266700" algn="tl" rotWithShape="0">
                        <a:srgbClr val="44546A">
                          <a:lumMod val="40000"/>
                          <a:lumOff val="60000"/>
                          <a:alpha val="55000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用户基本信息</a:t>
                </a:r>
                <a:endParaRPr lang="zh-CN" altLang="en-US" sz="2100" b="1" kern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266700" algn="tl" rotWithShape="0">
                      <a:srgbClr val="44546A">
                        <a:lumMod val="40000"/>
                        <a:lumOff val="60000"/>
                        <a:alpha val="55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文本框 6"/>
              <p:cNvSpPr txBox="1">
                <a:spLocks noChangeArrowheads="1"/>
              </p:cNvSpPr>
              <p:nvPr/>
            </p:nvSpPr>
            <p:spPr bwMode="auto">
              <a:xfrm>
                <a:off x="959053" y="2161929"/>
                <a:ext cx="2736605" cy="473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1219170">
                  <a:lnSpc>
                    <a:spcPct val="150000"/>
                  </a:lnSpc>
                  <a:buClr>
                    <a:srgbClr val="000000"/>
                  </a:buClr>
                  <a:defRPr/>
                </a:pPr>
                <a:r>
                  <a:rPr lang="zh-CN" altLang="en-US" sz="1400" b="1" kern="0" spc="-1" dirty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产品、流量、订购情况、使用情况等信息</a:t>
                </a:r>
                <a:r>
                  <a:rPr lang="en-US" altLang="zh-CN" sz="1400" b="1" kern="0" spc="-1" dirty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——</a:t>
                </a:r>
                <a:r>
                  <a:rPr lang="zh-CN" altLang="en-US" sz="1400" b="1" kern="0" spc="-1" dirty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号码</a:t>
                </a:r>
                <a:r>
                  <a:rPr lang="zh-CN" altLang="en-US" sz="1400" b="1" kern="0" spc="-1" dirty="0" smtClean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稽查，用户级宽表</a:t>
                </a:r>
                <a:endParaRPr lang="zh-CN" altLang="en-US" sz="1400" b="1" kern="0" spc="-1" dirty="0">
                  <a:solidFill>
                    <a:prstClr val="white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5" name="TextBox 6"/>
              <p:cNvSpPr txBox="1"/>
              <p:nvPr/>
            </p:nvSpPr>
            <p:spPr>
              <a:xfrm>
                <a:off x="5020508" y="2123515"/>
                <a:ext cx="591781" cy="36815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l"/>
                <a:r>
                  <a:rPr lang="en-US" altLang="zh-CN" sz="3700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</a:rPr>
                  <a:t>03</a:t>
                </a:r>
                <a:endParaRPr lang="zh-CN" altLang="en-US" sz="3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7" name="Freeform 65"/>
            <p:cNvSpPr>
              <a:spLocks noEditPoints="1"/>
            </p:cNvSpPr>
            <p:nvPr/>
          </p:nvSpPr>
          <p:spPr bwMode="auto">
            <a:xfrm>
              <a:off x="3025924" y="2635417"/>
              <a:ext cx="441319" cy="402683"/>
            </a:xfrm>
            <a:custGeom>
              <a:avLst/>
              <a:gdLst/>
              <a:ahLst/>
              <a:cxnLst>
                <a:cxn ang="0">
                  <a:pos x="45" y="41"/>
                </a:cxn>
                <a:cxn ang="0">
                  <a:pos x="47" y="50"/>
                </a:cxn>
                <a:cxn ang="0">
                  <a:pos x="40" y="56"/>
                </a:cxn>
                <a:cxn ang="0">
                  <a:pos x="31" y="60"/>
                </a:cxn>
                <a:cxn ang="0">
                  <a:pos x="21" y="60"/>
                </a:cxn>
                <a:cxn ang="0">
                  <a:pos x="13" y="56"/>
                </a:cxn>
                <a:cxn ang="0">
                  <a:pos x="5" y="50"/>
                </a:cxn>
                <a:cxn ang="0">
                  <a:pos x="8" y="41"/>
                </a:cxn>
                <a:cxn ang="0">
                  <a:pos x="0" y="32"/>
                </a:cxn>
                <a:cxn ang="0">
                  <a:pos x="9" y="26"/>
                </a:cxn>
                <a:cxn ang="0">
                  <a:pos x="5" y="20"/>
                </a:cxn>
                <a:cxn ang="0">
                  <a:pos x="17" y="18"/>
                </a:cxn>
                <a:cxn ang="0">
                  <a:pos x="22" y="10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47" y="22"/>
                </a:cxn>
                <a:cxn ang="0">
                  <a:pos x="51" y="30"/>
                </a:cxn>
                <a:cxn ang="0">
                  <a:pos x="26" y="25"/>
                </a:cxn>
                <a:cxn ang="0">
                  <a:pos x="36" y="35"/>
                </a:cxn>
                <a:cxn ang="0">
                  <a:pos x="72" y="19"/>
                </a:cxn>
                <a:cxn ang="0">
                  <a:pos x="72" y="27"/>
                </a:cxn>
                <a:cxn ang="0">
                  <a:pos x="62" y="25"/>
                </a:cxn>
                <a:cxn ang="0">
                  <a:pos x="52" y="27"/>
                </a:cxn>
                <a:cxn ang="0">
                  <a:pos x="53" y="19"/>
                </a:cxn>
                <a:cxn ang="0">
                  <a:pos x="53" y="11"/>
                </a:cxn>
                <a:cxn ang="0">
                  <a:pos x="52" y="3"/>
                </a:cxn>
                <a:cxn ang="0">
                  <a:pos x="62" y="4"/>
                </a:cxn>
                <a:cxn ang="0">
                  <a:pos x="67" y="0"/>
                </a:cxn>
                <a:cxn ang="0">
                  <a:pos x="70" y="9"/>
                </a:cxn>
                <a:cxn ang="0">
                  <a:pos x="78" y="18"/>
                </a:cxn>
                <a:cxn ang="0">
                  <a:pos x="70" y="62"/>
                </a:cxn>
                <a:cxn ang="0">
                  <a:pos x="67" y="71"/>
                </a:cxn>
                <a:cxn ang="0">
                  <a:pos x="61" y="66"/>
                </a:cxn>
                <a:cxn ang="0">
                  <a:pos x="52" y="68"/>
                </a:cxn>
                <a:cxn ang="0">
                  <a:pos x="47" y="59"/>
                </a:cxn>
                <a:cxn ang="0">
                  <a:pos x="54" y="50"/>
                </a:cxn>
                <a:cxn ang="0">
                  <a:pos x="57" y="41"/>
                </a:cxn>
                <a:cxn ang="0">
                  <a:pos x="63" y="46"/>
                </a:cxn>
                <a:cxn ang="0">
                  <a:pos x="72" y="44"/>
                </a:cxn>
                <a:cxn ang="0">
                  <a:pos x="72" y="52"/>
                </a:cxn>
                <a:cxn ang="0">
                  <a:pos x="62" y="10"/>
                </a:cxn>
                <a:cxn ang="0">
                  <a:pos x="67" y="15"/>
                </a:cxn>
                <a:cxn ang="0">
                  <a:pos x="57" y="56"/>
                </a:cxn>
                <a:cxn ang="0">
                  <a:pos x="62" y="51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9526" tIns="49764" rIns="99526" bIns="4976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0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8" name="Freeform 90"/>
            <p:cNvSpPr>
              <a:spLocks noEditPoints="1"/>
            </p:cNvSpPr>
            <p:nvPr/>
          </p:nvSpPr>
          <p:spPr bwMode="auto">
            <a:xfrm>
              <a:off x="3059778" y="3526068"/>
              <a:ext cx="390652" cy="405143"/>
            </a:xfrm>
            <a:custGeom>
              <a:avLst/>
              <a:gdLst/>
              <a:ahLst/>
              <a:cxnLst>
                <a:cxn ang="0">
                  <a:pos x="77" y="14"/>
                </a:cxn>
                <a:cxn ang="0">
                  <a:pos x="51" y="34"/>
                </a:cxn>
                <a:cxn ang="0">
                  <a:pos x="0" y="54"/>
                </a:cxn>
                <a:cxn ang="0">
                  <a:pos x="23" y="80"/>
                </a:cxn>
                <a:cxn ang="0">
                  <a:pos x="31" y="123"/>
                </a:cxn>
                <a:cxn ang="0">
                  <a:pos x="54" y="115"/>
                </a:cxn>
                <a:cxn ang="0">
                  <a:pos x="50" y="103"/>
                </a:cxn>
                <a:cxn ang="0">
                  <a:pos x="50" y="76"/>
                </a:cxn>
                <a:cxn ang="0">
                  <a:pos x="51" y="74"/>
                </a:cxn>
                <a:cxn ang="0">
                  <a:pos x="52" y="73"/>
                </a:cxn>
                <a:cxn ang="0">
                  <a:pos x="53" y="73"/>
                </a:cxn>
                <a:cxn ang="0">
                  <a:pos x="77" y="94"/>
                </a:cxn>
                <a:cxn ang="0">
                  <a:pos x="123" y="54"/>
                </a:cxn>
                <a:cxn ang="0">
                  <a:pos x="77" y="54"/>
                </a:cxn>
                <a:cxn ang="0">
                  <a:pos x="88" y="42"/>
                </a:cxn>
                <a:cxn ang="0">
                  <a:pos x="88" y="65"/>
                </a:cxn>
                <a:cxn ang="0">
                  <a:pos x="77" y="54"/>
                </a:cxn>
                <a:cxn ang="0">
                  <a:pos x="15" y="42"/>
                </a:cxn>
                <a:cxn ang="0">
                  <a:pos x="38" y="54"/>
                </a:cxn>
                <a:cxn ang="0">
                  <a:pos x="15" y="65"/>
                </a:cxn>
                <a:cxn ang="0">
                  <a:pos x="46" y="115"/>
                </a:cxn>
                <a:cxn ang="0">
                  <a:pos x="31" y="80"/>
                </a:cxn>
                <a:cxn ang="0">
                  <a:pos x="31" y="73"/>
                </a:cxn>
                <a:cxn ang="0">
                  <a:pos x="43" y="73"/>
                </a:cxn>
                <a:cxn ang="0">
                  <a:pos x="42" y="103"/>
                </a:cxn>
                <a:cxn ang="0">
                  <a:pos x="46" y="112"/>
                </a:cxn>
                <a:cxn ang="0">
                  <a:pos x="51" y="65"/>
                </a:cxn>
                <a:cxn ang="0">
                  <a:pos x="50" y="65"/>
                </a:cxn>
                <a:cxn ang="0">
                  <a:pos x="50" y="42"/>
                </a:cxn>
                <a:cxn ang="0">
                  <a:pos x="71" y="34"/>
                </a:cxn>
                <a:cxn ang="0">
                  <a:pos x="71" y="73"/>
                </a:cxn>
                <a:cxn ang="0">
                  <a:pos x="96" y="100"/>
                </a:cxn>
                <a:cxn ang="0">
                  <a:pos x="88" y="73"/>
                </a:cxn>
                <a:cxn ang="0">
                  <a:pos x="88" y="34"/>
                </a:cxn>
                <a:cxn ang="0">
                  <a:pos x="96" y="8"/>
                </a:cxn>
                <a:cxn ang="0">
                  <a:pos x="96" y="100"/>
                </a:cxn>
                <a:cxn ang="0">
                  <a:pos x="96" y="100"/>
                </a:cxn>
              </a:cxnLst>
              <a:rect l="0" t="0" r="r" b="b"/>
              <a:pathLst>
                <a:path w="123" h="123">
                  <a:moveTo>
                    <a:pt x="96" y="0"/>
                  </a:moveTo>
                  <a:cubicBezTo>
                    <a:pt x="88" y="0"/>
                    <a:pt x="82" y="5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1" y="26"/>
                    <a:pt x="61" y="34"/>
                    <a:pt x="51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7" y="34"/>
                    <a:pt x="0" y="43"/>
                    <a:pt x="0" y="54"/>
                  </a:cubicBezTo>
                  <a:cubicBezTo>
                    <a:pt x="0" y="64"/>
                    <a:pt x="7" y="73"/>
                    <a:pt x="15" y="73"/>
                  </a:cubicBezTo>
                  <a:cubicBezTo>
                    <a:pt x="20" y="73"/>
                    <a:pt x="23" y="76"/>
                    <a:pt x="23" y="80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23" y="119"/>
                    <a:pt x="26" y="123"/>
                    <a:pt x="31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50" y="123"/>
                    <a:pt x="54" y="119"/>
                    <a:pt x="54" y="115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07"/>
                    <a:pt x="50" y="106"/>
                    <a:pt x="50" y="103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6"/>
                    <a:pt x="50" y="75"/>
                    <a:pt x="50" y="75"/>
                  </a:cubicBezTo>
                  <a:cubicBezTo>
                    <a:pt x="50" y="75"/>
                    <a:pt x="51" y="75"/>
                    <a:pt x="51" y="74"/>
                  </a:cubicBezTo>
                  <a:cubicBezTo>
                    <a:pt x="51" y="74"/>
                    <a:pt x="51" y="74"/>
                    <a:pt x="52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2" y="73"/>
                    <a:pt x="53" y="73"/>
                    <a:pt x="53" y="73"/>
                  </a:cubicBezTo>
                  <a:cubicBezTo>
                    <a:pt x="63" y="74"/>
                    <a:pt x="71" y="82"/>
                    <a:pt x="77" y="94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82" y="102"/>
                    <a:pt x="88" y="107"/>
                    <a:pt x="96" y="107"/>
                  </a:cubicBezTo>
                  <a:cubicBezTo>
                    <a:pt x="114" y="107"/>
                    <a:pt x="123" y="80"/>
                    <a:pt x="123" y="54"/>
                  </a:cubicBezTo>
                  <a:cubicBezTo>
                    <a:pt x="123" y="27"/>
                    <a:pt x="114" y="0"/>
                    <a:pt x="96" y="0"/>
                  </a:cubicBezTo>
                  <a:close/>
                  <a:moveTo>
                    <a:pt x="77" y="54"/>
                  </a:moveTo>
                  <a:cubicBezTo>
                    <a:pt x="77" y="50"/>
                    <a:pt x="77" y="46"/>
                    <a:pt x="77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92" y="42"/>
                    <a:pt x="96" y="47"/>
                    <a:pt x="96" y="54"/>
                  </a:cubicBezTo>
                  <a:cubicBezTo>
                    <a:pt x="96" y="60"/>
                    <a:pt x="92" y="65"/>
                    <a:pt x="88" y="65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61"/>
                    <a:pt x="77" y="58"/>
                    <a:pt x="77" y="54"/>
                  </a:cubicBezTo>
                  <a:close/>
                  <a:moveTo>
                    <a:pt x="8" y="54"/>
                  </a:moveTo>
                  <a:cubicBezTo>
                    <a:pt x="8" y="47"/>
                    <a:pt x="11" y="42"/>
                    <a:pt x="15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5"/>
                    <a:pt x="38" y="49"/>
                    <a:pt x="38" y="54"/>
                  </a:cubicBezTo>
                  <a:cubicBezTo>
                    <a:pt x="38" y="58"/>
                    <a:pt x="40" y="62"/>
                    <a:pt x="42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1" y="65"/>
                    <a:pt x="8" y="60"/>
                    <a:pt x="8" y="54"/>
                  </a:cubicBezTo>
                  <a:close/>
                  <a:moveTo>
                    <a:pt x="46" y="115"/>
                  </a:moveTo>
                  <a:cubicBezTo>
                    <a:pt x="31" y="115"/>
                    <a:pt x="31" y="115"/>
                    <a:pt x="31" y="115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8"/>
                    <a:pt x="30" y="75"/>
                    <a:pt x="29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2" y="74"/>
                    <a:pt x="42" y="75"/>
                    <a:pt x="42" y="77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7"/>
                    <a:pt x="44" y="110"/>
                    <a:pt x="46" y="111"/>
                  </a:cubicBezTo>
                  <a:cubicBezTo>
                    <a:pt x="46" y="111"/>
                    <a:pt x="46" y="111"/>
                    <a:pt x="46" y="112"/>
                  </a:cubicBezTo>
                  <a:lnTo>
                    <a:pt x="46" y="115"/>
                  </a:lnTo>
                  <a:close/>
                  <a:moveTo>
                    <a:pt x="51" y="65"/>
                  </a:moveTo>
                  <a:cubicBezTo>
                    <a:pt x="50" y="65"/>
                    <a:pt x="50" y="65"/>
                    <a:pt x="50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6" y="65"/>
                    <a:pt x="42" y="60"/>
                    <a:pt x="42" y="54"/>
                  </a:cubicBezTo>
                  <a:cubicBezTo>
                    <a:pt x="42" y="47"/>
                    <a:pt x="46" y="42"/>
                    <a:pt x="50" y="4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8" y="42"/>
                    <a:pt x="65" y="39"/>
                    <a:pt x="71" y="34"/>
                  </a:cubicBezTo>
                  <a:cubicBezTo>
                    <a:pt x="70" y="40"/>
                    <a:pt x="69" y="47"/>
                    <a:pt x="69" y="54"/>
                  </a:cubicBezTo>
                  <a:cubicBezTo>
                    <a:pt x="69" y="60"/>
                    <a:pt x="70" y="67"/>
                    <a:pt x="71" y="73"/>
                  </a:cubicBezTo>
                  <a:cubicBezTo>
                    <a:pt x="65" y="68"/>
                    <a:pt x="58" y="65"/>
                    <a:pt x="51" y="65"/>
                  </a:cubicBezTo>
                  <a:close/>
                  <a:moveTo>
                    <a:pt x="96" y="100"/>
                  </a:moveTo>
                  <a:cubicBezTo>
                    <a:pt x="88" y="100"/>
                    <a:pt x="82" y="89"/>
                    <a:pt x="79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7" y="73"/>
                    <a:pt x="104" y="64"/>
                    <a:pt x="104" y="54"/>
                  </a:cubicBezTo>
                  <a:cubicBezTo>
                    <a:pt x="104" y="43"/>
                    <a:pt x="97" y="34"/>
                    <a:pt x="88" y="34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82" y="19"/>
                    <a:pt x="88" y="8"/>
                    <a:pt x="96" y="8"/>
                  </a:cubicBezTo>
                  <a:cubicBezTo>
                    <a:pt x="107" y="8"/>
                    <a:pt x="115" y="28"/>
                    <a:pt x="115" y="54"/>
                  </a:cubicBezTo>
                  <a:cubicBezTo>
                    <a:pt x="115" y="79"/>
                    <a:pt x="107" y="100"/>
                    <a:pt x="96" y="100"/>
                  </a:cubicBezTo>
                  <a:close/>
                  <a:moveTo>
                    <a:pt x="96" y="100"/>
                  </a:moveTo>
                  <a:cubicBezTo>
                    <a:pt x="96" y="100"/>
                    <a:pt x="96" y="100"/>
                    <a:pt x="96" y="10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9526" tIns="49764" rIns="99526" bIns="4976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0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574050" y="2396050"/>
              <a:ext cx="4043520" cy="914143"/>
              <a:chOff x="5795597" y="1917066"/>
              <a:chExt cx="4929970" cy="781050"/>
            </a:xfrm>
          </p:grpSpPr>
          <p:sp>
            <p:nvSpPr>
              <p:cNvPr id="80" name="Rectangle 5"/>
              <p:cNvSpPr>
                <a:spLocks noChangeArrowheads="1"/>
              </p:cNvSpPr>
              <p:nvPr/>
            </p:nvSpPr>
            <p:spPr bwMode="auto">
              <a:xfrm>
                <a:off x="5795597" y="1917066"/>
                <a:ext cx="4929970" cy="781050"/>
              </a:xfrm>
              <a:prstGeom prst="rect">
                <a:avLst/>
              </a:prstGeom>
              <a:solidFill>
                <a:srgbClr val="13405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86055"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TextBox 6"/>
              <p:cNvSpPr txBox="1"/>
              <p:nvPr/>
            </p:nvSpPr>
            <p:spPr>
              <a:xfrm>
                <a:off x="6087308" y="2113420"/>
                <a:ext cx="690285" cy="36815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l"/>
                <a:r>
                  <a:rPr lang="en-US" altLang="zh-CN" sz="3700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</a:rPr>
                  <a:t>05</a:t>
                </a:r>
                <a:endParaRPr lang="zh-CN" altLang="en-US" sz="3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2" name="文本框 16"/>
              <p:cNvSpPr txBox="1">
                <a:spLocks noChangeArrowheads="1"/>
              </p:cNvSpPr>
              <p:nvPr/>
            </p:nvSpPr>
            <p:spPr bwMode="auto">
              <a:xfrm>
                <a:off x="7610861" y="2168841"/>
                <a:ext cx="2942892" cy="473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1219170">
                  <a:lnSpc>
                    <a:spcPct val="150000"/>
                  </a:lnSpc>
                  <a:buClr>
                    <a:srgbClr val="000000"/>
                  </a:buClr>
                  <a:defRPr/>
                </a:pPr>
                <a:r>
                  <a:rPr lang="zh-CN" altLang="en-US" sz="1400" b="1" kern="0" spc="-1" dirty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如游戏、视频、大流量需求偏好等</a:t>
                </a:r>
                <a:r>
                  <a:rPr lang="en-US" altLang="zh-CN" sz="1400" b="1" kern="0" spc="-1" dirty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——</a:t>
                </a:r>
                <a:r>
                  <a:rPr lang="zh-CN" altLang="en-US" sz="1400" b="1" kern="0" spc="-1" dirty="0">
                    <a:solidFill>
                      <a:prstClr val="white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用户营销优先级筛选</a:t>
                </a:r>
              </a:p>
            </p:txBody>
          </p:sp>
          <p:sp>
            <p:nvSpPr>
              <p:cNvPr id="83" name="文本框 15"/>
              <p:cNvSpPr txBox="1">
                <a:spLocks noChangeArrowheads="1"/>
              </p:cNvSpPr>
              <p:nvPr/>
            </p:nvSpPr>
            <p:spPr bwMode="auto">
              <a:xfrm>
                <a:off x="7476777" y="1993512"/>
                <a:ext cx="2002489" cy="224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7">
                  <a:lnSpc>
                    <a:spcPct val="80000"/>
                  </a:lnSpc>
                  <a:defRPr/>
                </a:pPr>
                <a:r>
                  <a:rPr lang="en-US" altLang="zh-CN" sz="2100" b="1" kern="0" dirty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266700" algn="tl" rotWithShape="0">
                        <a:srgbClr val="44546A">
                          <a:lumMod val="40000"/>
                          <a:lumOff val="60000"/>
                          <a:alpha val="55000"/>
                        </a:srgbClr>
                      </a:outerShdw>
                    </a:effectLst>
                    <a:latin typeface="Arial Rounded MT Bold" pitchFamily="34" charset="0"/>
                    <a:ea typeface="微软雅黑" panose="020B0503020204020204" charset="-122"/>
                    <a:cs typeface="Times New Roman" panose="02020603050405020304" pitchFamily="18" charset="0"/>
                  </a:rPr>
                  <a:t>DPI</a:t>
                </a:r>
                <a:r>
                  <a:rPr lang="zh-CN" altLang="en-US" sz="2100" b="1" kern="0" dirty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266700" algn="tl" rotWithShape="0">
                        <a:srgbClr val="44546A">
                          <a:lumMod val="40000"/>
                          <a:lumOff val="60000"/>
                          <a:alpha val="55000"/>
                        </a:srgbClr>
                      </a:outerShdw>
                    </a:effectLst>
                    <a:latin typeface="Arial Rounded MT Bold" pitchFamily="34" charset="0"/>
                    <a:ea typeface="微软雅黑" panose="020B0503020204020204" charset="-122"/>
                    <a:cs typeface="Times New Roman" panose="02020603050405020304" pitchFamily="18" charset="0"/>
                  </a:rPr>
                  <a:t>行为数据</a:t>
                </a:r>
                <a:endParaRPr lang="zh-CN" altLang="en-US" sz="2100" b="1" kern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266700" algn="tl" rotWithShape="0">
                      <a:srgbClr val="44546A">
                        <a:lumMod val="40000"/>
                        <a:lumOff val="60000"/>
                        <a:alpha val="55000"/>
                      </a:srgbClr>
                    </a:outerShdw>
                  </a:effectLst>
                  <a:latin typeface="Arial Rounded MT Bold" pitchFamily="34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Freeform 10"/>
              <p:cNvSpPr>
                <a:spLocks noEditPoints="1"/>
              </p:cNvSpPr>
              <p:nvPr/>
            </p:nvSpPr>
            <p:spPr bwMode="auto">
              <a:xfrm>
                <a:off x="7265810" y="2317004"/>
                <a:ext cx="73939" cy="9745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8"/>
                  </a:cxn>
                  <a:cxn ang="0">
                    <a:pos x="3" y="18"/>
                  </a:cxn>
                  <a:cxn ang="0">
                    <a:pos x="8" y="23"/>
                  </a:cxn>
                  <a:cxn ang="0">
                    <a:pos x="13" y="18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23">
                    <a:moveTo>
                      <a:pt x="8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10"/>
                      <a:pt x="1" y="14"/>
                      <a:pt x="3" y="18"/>
                    </a:cubicBezTo>
                    <a:cubicBezTo>
                      <a:pt x="4" y="21"/>
                      <a:pt x="5" y="23"/>
                      <a:pt x="8" y="23"/>
                    </a:cubicBezTo>
                    <a:cubicBezTo>
                      <a:pt x="11" y="23"/>
                      <a:pt x="12" y="21"/>
                      <a:pt x="13" y="18"/>
                    </a:cubicBezTo>
                    <a:cubicBezTo>
                      <a:pt x="14" y="14"/>
                      <a:pt x="16" y="10"/>
                      <a:pt x="16" y="8"/>
                    </a:cubicBezTo>
                    <a:cubicBezTo>
                      <a:pt x="16" y="3"/>
                      <a:pt x="12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9526" tIns="49764" rIns="99526" bIns="49764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200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8" name="Freeform 53"/>
            <p:cNvSpPr/>
            <p:nvPr/>
          </p:nvSpPr>
          <p:spPr bwMode="auto">
            <a:xfrm>
              <a:off x="5613299" y="2645699"/>
              <a:ext cx="393858" cy="332506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9526" tIns="49764" rIns="99526" bIns="49764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0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574050" y="3303470"/>
              <a:ext cx="4043520" cy="914143"/>
              <a:chOff x="5795597" y="1917066"/>
              <a:chExt cx="4929970" cy="781050"/>
            </a:xfrm>
          </p:grpSpPr>
          <p:sp>
            <p:nvSpPr>
              <p:cNvPr id="90" name="Rectangle 5"/>
              <p:cNvSpPr>
                <a:spLocks noChangeArrowheads="1"/>
              </p:cNvSpPr>
              <p:nvPr/>
            </p:nvSpPr>
            <p:spPr bwMode="auto">
              <a:xfrm>
                <a:off x="5795597" y="1917066"/>
                <a:ext cx="4929970" cy="781050"/>
              </a:xfrm>
              <a:prstGeom prst="rect">
                <a:avLst/>
              </a:prstGeom>
              <a:solidFill>
                <a:srgbClr val="2580B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86055"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TextBox 6"/>
              <p:cNvSpPr txBox="1"/>
              <p:nvPr/>
            </p:nvSpPr>
            <p:spPr>
              <a:xfrm>
                <a:off x="6087308" y="2113420"/>
                <a:ext cx="596497" cy="36815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l"/>
                <a:r>
                  <a:rPr lang="en-US" altLang="zh-CN" sz="3700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</a:rPr>
                  <a:t>06</a:t>
                </a:r>
                <a:endParaRPr lang="zh-CN" altLang="en-US" sz="3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" name="文本框 16"/>
              <p:cNvSpPr txBox="1">
                <a:spLocks noChangeArrowheads="1"/>
              </p:cNvSpPr>
              <p:nvPr/>
            </p:nvSpPr>
            <p:spPr bwMode="auto">
              <a:xfrm>
                <a:off x="7691803" y="2169681"/>
                <a:ext cx="1964530" cy="418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>
                  <a:lnSpc>
                    <a:spcPct val="130000"/>
                  </a:lnSpc>
                  <a:defRPr/>
                </a:pPr>
                <a:r>
                  <a:rPr lang="zh-CN" altLang="en-US" sz="1400" b="1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短信信息、恶意群发、响一声、手机开机状态</a:t>
                </a:r>
              </a:p>
            </p:txBody>
          </p:sp>
          <p:sp>
            <p:nvSpPr>
              <p:cNvPr id="93" name="文本框 15"/>
              <p:cNvSpPr txBox="1">
                <a:spLocks noChangeArrowheads="1"/>
              </p:cNvSpPr>
              <p:nvPr/>
            </p:nvSpPr>
            <p:spPr bwMode="auto">
              <a:xfrm>
                <a:off x="7512274" y="1955366"/>
                <a:ext cx="1602452" cy="224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357314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357314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7">
                  <a:lnSpc>
                    <a:spcPct val="80000"/>
                  </a:lnSpc>
                  <a:defRPr/>
                </a:pPr>
                <a:r>
                  <a:rPr lang="zh-CN" altLang="en-US" sz="2100" b="1" kern="0" dirty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266700" algn="tl" rotWithShape="0">
                        <a:srgbClr val="44546A">
                          <a:lumMod val="40000"/>
                          <a:lumOff val="60000"/>
                          <a:alpha val="55000"/>
                        </a:srgbClr>
                      </a:outerShdw>
                    </a:effectLst>
                    <a:latin typeface="Arial Rounded MT Bold" pitchFamily="34" charset="0"/>
                    <a:ea typeface="微软雅黑" panose="020B0503020204020204" charset="-122"/>
                    <a:cs typeface="Times New Roman" panose="02020603050405020304" pitchFamily="18" charset="0"/>
                  </a:rPr>
                  <a:t>网络信息</a:t>
                </a:r>
                <a:endParaRPr lang="zh-CN" altLang="en-US" sz="2100" b="1" kern="0" dirty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266700" algn="tl" rotWithShape="0">
                      <a:srgbClr val="44546A">
                        <a:lumMod val="40000"/>
                        <a:lumOff val="60000"/>
                        <a:alpha val="55000"/>
                      </a:srgbClr>
                    </a:outerShdw>
                  </a:effectLst>
                  <a:latin typeface="Arial Rounded MT Bold" pitchFamily="34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Freeform 10"/>
              <p:cNvSpPr>
                <a:spLocks noEditPoints="1"/>
              </p:cNvSpPr>
              <p:nvPr/>
            </p:nvSpPr>
            <p:spPr bwMode="auto">
              <a:xfrm>
                <a:off x="7265810" y="2317004"/>
                <a:ext cx="73939" cy="9745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8"/>
                  </a:cxn>
                  <a:cxn ang="0">
                    <a:pos x="3" y="18"/>
                  </a:cxn>
                  <a:cxn ang="0">
                    <a:pos x="8" y="23"/>
                  </a:cxn>
                  <a:cxn ang="0">
                    <a:pos x="13" y="18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23">
                    <a:moveTo>
                      <a:pt x="8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10"/>
                      <a:pt x="1" y="14"/>
                      <a:pt x="3" y="18"/>
                    </a:cubicBezTo>
                    <a:cubicBezTo>
                      <a:pt x="4" y="21"/>
                      <a:pt x="5" y="23"/>
                      <a:pt x="8" y="23"/>
                    </a:cubicBezTo>
                    <a:cubicBezTo>
                      <a:pt x="11" y="23"/>
                      <a:pt x="12" y="21"/>
                      <a:pt x="13" y="18"/>
                    </a:cubicBezTo>
                    <a:cubicBezTo>
                      <a:pt x="14" y="14"/>
                      <a:pt x="16" y="10"/>
                      <a:pt x="16" y="8"/>
                    </a:cubicBezTo>
                    <a:cubicBezTo>
                      <a:pt x="16" y="3"/>
                      <a:pt x="12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9526" tIns="49764" rIns="99526" bIns="49764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200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3" name="Freeform 73"/>
            <p:cNvSpPr>
              <a:spLocks noEditPoints="1"/>
            </p:cNvSpPr>
            <p:nvPr/>
          </p:nvSpPr>
          <p:spPr bwMode="auto">
            <a:xfrm>
              <a:off x="3640957" y="914400"/>
              <a:ext cx="1882088" cy="3931920"/>
            </a:xfrm>
            <a:custGeom>
              <a:avLst/>
              <a:gdLst>
                <a:gd name="T0" fmla="*/ 998 w 1106"/>
                <a:gd name="T1" fmla="*/ 0 h 2061"/>
                <a:gd name="T2" fmla="*/ 107 w 1106"/>
                <a:gd name="T3" fmla="*/ 0 h 2061"/>
                <a:gd name="T4" fmla="*/ 0 w 1106"/>
                <a:gd name="T5" fmla="*/ 103 h 2061"/>
                <a:gd name="T6" fmla="*/ 0 w 1106"/>
                <a:gd name="T7" fmla="*/ 1958 h 2061"/>
                <a:gd name="T8" fmla="*/ 107 w 1106"/>
                <a:gd name="T9" fmla="*/ 2061 h 2061"/>
                <a:gd name="T10" fmla="*/ 998 w 1106"/>
                <a:gd name="T11" fmla="*/ 2061 h 2061"/>
                <a:gd name="T12" fmla="*/ 1106 w 1106"/>
                <a:gd name="T13" fmla="*/ 1958 h 2061"/>
                <a:gd name="T14" fmla="*/ 1106 w 1106"/>
                <a:gd name="T15" fmla="*/ 103 h 2061"/>
                <a:gd name="T16" fmla="*/ 998 w 1106"/>
                <a:gd name="T17" fmla="*/ 0 h 2061"/>
                <a:gd name="T18" fmla="*/ 553 w 1106"/>
                <a:gd name="T19" fmla="*/ 1953 h 2061"/>
                <a:gd name="T20" fmla="*/ 493 w 1106"/>
                <a:gd name="T21" fmla="*/ 1893 h 2061"/>
                <a:gd name="T22" fmla="*/ 553 w 1106"/>
                <a:gd name="T23" fmla="*/ 1833 h 2061"/>
                <a:gd name="T24" fmla="*/ 613 w 1106"/>
                <a:gd name="T25" fmla="*/ 1893 h 2061"/>
                <a:gd name="T26" fmla="*/ 553 w 1106"/>
                <a:gd name="T27" fmla="*/ 1953 h 2061"/>
                <a:gd name="T28" fmla="*/ 1032 w 1106"/>
                <a:gd name="T29" fmla="*/ 1728 h 2061"/>
                <a:gd name="T30" fmla="*/ 73 w 1106"/>
                <a:gd name="T31" fmla="*/ 1728 h 2061"/>
                <a:gd name="T32" fmla="*/ 73 w 1106"/>
                <a:gd name="T33" fmla="*/ 306 h 2061"/>
                <a:gd name="T34" fmla="*/ 1032 w 1106"/>
                <a:gd name="T35" fmla="*/ 306 h 2061"/>
                <a:gd name="T36" fmla="*/ 1032 w 1106"/>
                <a:gd name="T37" fmla="*/ 1728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6" h="2061">
                  <a:moveTo>
                    <a:pt x="998" y="0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48" y="0"/>
                    <a:pt x="0" y="46"/>
                    <a:pt x="0" y="103"/>
                  </a:cubicBezTo>
                  <a:cubicBezTo>
                    <a:pt x="0" y="1958"/>
                    <a:pt x="0" y="1958"/>
                    <a:pt x="0" y="1958"/>
                  </a:cubicBezTo>
                  <a:cubicBezTo>
                    <a:pt x="0" y="2015"/>
                    <a:pt x="48" y="2061"/>
                    <a:pt x="107" y="2061"/>
                  </a:cubicBezTo>
                  <a:cubicBezTo>
                    <a:pt x="998" y="2061"/>
                    <a:pt x="998" y="2061"/>
                    <a:pt x="998" y="2061"/>
                  </a:cubicBezTo>
                  <a:cubicBezTo>
                    <a:pt x="1058" y="2061"/>
                    <a:pt x="1106" y="2015"/>
                    <a:pt x="1106" y="1958"/>
                  </a:cubicBezTo>
                  <a:cubicBezTo>
                    <a:pt x="1106" y="103"/>
                    <a:pt x="1106" y="103"/>
                    <a:pt x="1106" y="103"/>
                  </a:cubicBezTo>
                  <a:cubicBezTo>
                    <a:pt x="1106" y="46"/>
                    <a:pt x="1058" y="0"/>
                    <a:pt x="998" y="0"/>
                  </a:cubicBezTo>
                  <a:close/>
                  <a:moveTo>
                    <a:pt x="553" y="1953"/>
                  </a:moveTo>
                  <a:cubicBezTo>
                    <a:pt x="520" y="1953"/>
                    <a:pt x="493" y="1926"/>
                    <a:pt x="493" y="1893"/>
                  </a:cubicBezTo>
                  <a:cubicBezTo>
                    <a:pt x="493" y="1860"/>
                    <a:pt x="520" y="1833"/>
                    <a:pt x="553" y="1833"/>
                  </a:cubicBezTo>
                  <a:cubicBezTo>
                    <a:pt x="586" y="1833"/>
                    <a:pt x="613" y="1860"/>
                    <a:pt x="613" y="1893"/>
                  </a:cubicBezTo>
                  <a:cubicBezTo>
                    <a:pt x="613" y="1926"/>
                    <a:pt x="586" y="1953"/>
                    <a:pt x="553" y="1953"/>
                  </a:cubicBezTo>
                  <a:close/>
                  <a:moveTo>
                    <a:pt x="1032" y="1728"/>
                  </a:moveTo>
                  <a:cubicBezTo>
                    <a:pt x="73" y="1728"/>
                    <a:pt x="73" y="1728"/>
                    <a:pt x="73" y="1728"/>
                  </a:cubicBezTo>
                  <a:cubicBezTo>
                    <a:pt x="73" y="306"/>
                    <a:pt x="73" y="306"/>
                    <a:pt x="73" y="306"/>
                  </a:cubicBezTo>
                  <a:cubicBezTo>
                    <a:pt x="1032" y="306"/>
                    <a:pt x="1032" y="306"/>
                    <a:pt x="1032" y="306"/>
                  </a:cubicBezTo>
                  <a:lnTo>
                    <a:pt x="1032" y="172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516" tIns="48257" rIns="96516" bIns="48257" numCol="1" anchor="t" anchorCtr="0" compatLnSpc="1"/>
            <a:lstStyle/>
            <a:p>
              <a:pPr defTabSz="1286055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69827" y="2719192"/>
              <a:ext cx="2330796" cy="575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219170">
                <a:lnSpc>
                  <a:spcPct val="150000"/>
                </a:lnSpc>
                <a:buClr>
                  <a:srgbClr val="000000"/>
                </a:buClr>
                <a:defRPr/>
              </a:pPr>
              <a:r>
                <a:rPr lang="zh-CN" altLang="en-US" sz="1400" b="1" kern="0" spc="-1" dirty="0">
                  <a:solidFill>
                    <a:prstClr val="white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对用户轨迹捕捉、家庭圈校验</a:t>
              </a:r>
              <a:r>
                <a:rPr lang="zh-CN" altLang="en-US" sz="1400" b="1" kern="0" spc="-1" dirty="0">
                  <a:solidFill>
                    <a:prstClr val="white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、办理引导</a:t>
              </a:r>
              <a:endParaRPr lang="zh-CN" altLang="en-US" sz="1400" b="1" kern="0" spc="-1" dirty="0">
                <a:solidFill>
                  <a:prstClr val="white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1" name="Group 12"/>
            <p:cNvGrpSpPr/>
            <p:nvPr/>
          </p:nvGrpSpPr>
          <p:grpSpPr>
            <a:xfrm>
              <a:off x="5644386" y="3536973"/>
              <a:ext cx="511237" cy="451808"/>
              <a:chOff x="7540009" y="4306907"/>
              <a:chExt cx="389347" cy="339426"/>
            </a:xfrm>
            <a:solidFill>
              <a:schemeClr val="bg1"/>
            </a:solidFill>
          </p:grpSpPr>
          <p:sp>
            <p:nvSpPr>
              <p:cNvPr id="102" name="Freeform 110"/>
              <p:cNvSpPr/>
              <p:nvPr/>
            </p:nvSpPr>
            <p:spPr bwMode="auto">
              <a:xfrm>
                <a:off x="7799575" y="4409234"/>
                <a:ext cx="102328" cy="102328"/>
              </a:xfrm>
              <a:custGeom>
                <a:avLst/>
                <a:gdLst>
                  <a:gd name="T0" fmla="*/ 0 w 41"/>
                  <a:gd name="T1" fmla="*/ 39 h 41"/>
                  <a:gd name="T2" fmla="*/ 3 w 41"/>
                  <a:gd name="T3" fmla="*/ 41 h 41"/>
                  <a:gd name="T4" fmla="*/ 41 w 41"/>
                  <a:gd name="T5" fmla="*/ 3 h 41"/>
                  <a:gd name="T6" fmla="*/ 39 w 41"/>
                  <a:gd name="T7" fmla="*/ 0 h 41"/>
                  <a:gd name="T8" fmla="*/ 0 w 41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39"/>
                    </a:moveTo>
                    <a:lnTo>
                      <a:pt x="3" y="41"/>
                    </a:lnTo>
                    <a:lnTo>
                      <a:pt x="41" y="3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6413" tIns="48207" rIns="96413" bIns="48207" numCol="1" anchor="t" anchorCtr="0" compatLnSpc="1"/>
              <a:lstStyle/>
              <a:p>
                <a:endParaRPr lang="en-US" sz="3600">
                  <a:solidFill>
                    <a:schemeClr val="bg1">
                      <a:lumMod val="50000"/>
                    </a:schemeClr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03" name="Freeform 111"/>
              <p:cNvSpPr/>
              <p:nvPr/>
            </p:nvSpPr>
            <p:spPr bwMode="auto">
              <a:xfrm>
                <a:off x="7777112" y="4381780"/>
                <a:ext cx="109814" cy="114806"/>
              </a:xfrm>
              <a:custGeom>
                <a:avLst/>
                <a:gdLst>
                  <a:gd name="T0" fmla="*/ 37 w 44"/>
                  <a:gd name="T1" fmla="*/ 0 h 46"/>
                  <a:gd name="T2" fmla="*/ 0 w 44"/>
                  <a:gd name="T3" fmla="*/ 39 h 46"/>
                  <a:gd name="T4" fmla="*/ 6 w 44"/>
                  <a:gd name="T5" fmla="*/ 46 h 46"/>
                  <a:gd name="T6" fmla="*/ 44 w 44"/>
                  <a:gd name="T7" fmla="*/ 8 h 46"/>
                  <a:gd name="T8" fmla="*/ 37 w 4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6">
                    <a:moveTo>
                      <a:pt x="37" y="0"/>
                    </a:moveTo>
                    <a:lnTo>
                      <a:pt x="0" y="39"/>
                    </a:lnTo>
                    <a:lnTo>
                      <a:pt x="6" y="46"/>
                    </a:lnTo>
                    <a:lnTo>
                      <a:pt x="44" y="8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6413" tIns="48207" rIns="96413" bIns="48207" numCol="1" anchor="t" anchorCtr="0" compatLnSpc="1"/>
              <a:lstStyle/>
              <a:p>
                <a:endParaRPr lang="en-US" sz="3600">
                  <a:solidFill>
                    <a:schemeClr val="bg1">
                      <a:lumMod val="50000"/>
                    </a:schemeClr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04" name="Freeform 112"/>
              <p:cNvSpPr/>
              <p:nvPr/>
            </p:nvSpPr>
            <p:spPr bwMode="auto">
              <a:xfrm>
                <a:off x="7757146" y="4366805"/>
                <a:ext cx="104823" cy="104823"/>
              </a:xfrm>
              <a:custGeom>
                <a:avLst/>
                <a:gdLst>
                  <a:gd name="T0" fmla="*/ 0 w 42"/>
                  <a:gd name="T1" fmla="*/ 38 h 42"/>
                  <a:gd name="T2" fmla="*/ 4 w 42"/>
                  <a:gd name="T3" fmla="*/ 42 h 42"/>
                  <a:gd name="T4" fmla="*/ 42 w 42"/>
                  <a:gd name="T5" fmla="*/ 4 h 42"/>
                  <a:gd name="T6" fmla="*/ 38 w 42"/>
                  <a:gd name="T7" fmla="*/ 0 h 42"/>
                  <a:gd name="T8" fmla="*/ 0 w 42"/>
                  <a:gd name="T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38"/>
                    </a:moveTo>
                    <a:lnTo>
                      <a:pt x="4" y="42"/>
                    </a:lnTo>
                    <a:lnTo>
                      <a:pt x="42" y="4"/>
                    </a:lnTo>
                    <a:lnTo>
                      <a:pt x="38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6413" tIns="48207" rIns="96413" bIns="48207" numCol="1" anchor="t" anchorCtr="0" compatLnSpc="1"/>
              <a:lstStyle/>
              <a:p>
                <a:endParaRPr lang="en-US" sz="3600">
                  <a:solidFill>
                    <a:schemeClr val="bg1">
                      <a:lumMod val="50000"/>
                    </a:schemeClr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05" name="Freeform 113"/>
              <p:cNvSpPr/>
              <p:nvPr/>
            </p:nvSpPr>
            <p:spPr bwMode="auto">
              <a:xfrm>
                <a:off x="7729693" y="4469133"/>
                <a:ext cx="69882" cy="69882"/>
              </a:xfrm>
              <a:custGeom>
                <a:avLst/>
                <a:gdLst>
                  <a:gd name="T0" fmla="*/ 28 w 28"/>
                  <a:gd name="T1" fmla="*/ 20 h 28"/>
                  <a:gd name="T2" fmla="*/ 8 w 28"/>
                  <a:gd name="T3" fmla="*/ 0 h 28"/>
                  <a:gd name="T4" fmla="*/ 0 w 28"/>
                  <a:gd name="T5" fmla="*/ 20 h 28"/>
                  <a:gd name="T6" fmla="*/ 9 w 28"/>
                  <a:gd name="T7" fmla="*/ 28 h 28"/>
                  <a:gd name="T8" fmla="*/ 28 w 28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28" y="20"/>
                    </a:moveTo>
                    <a:lnTo>
                      <a:pt x="8" y="0"/>
                    </a:lnTo>
                    <a:lnTo>
                      <a:pt x="0" y="20"/>
                    </a:lnTo>
                    <a:lnTo>
                      <a:pt x="9" y="28"/>
                    </a:lnTo>
                    <a:lnTo>
                      <a:pt x="2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6413" tIns="48207" rIns="96413" bIns="48207" numCol="1" anchor="t" anchorCtr="0" compatLnSpc="1"/>
              <a:lstStyle/>
              <a:p>
                <a:endParaRPr lang="en-US" sz="3600">
                  <a:solidFill>
                    <a:schemeClr val="bg1">
                      <a:lumMod val="50000"/>
                    </a:schemeClr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06" name="Freeform 114"/>
              <p:cNvSpPr/>
              <p:nvPr/>
            </p:nvSpPr>
            <p:spPr bwMode="auto">
              <a:xfrm>
                <a:off x="7712222" y="4526535"/>
                <a:ext cx="34941" cy="32446"/>
              </a:xfrm>
              <a:custGeom>
                <a:avLst/>
                <a:gdLst>
                  <a:gd name="T0" fmla="*/ 0 w 14"/>
                  <a:gd name="T1" fmla="*/ 13 h 13"/>
                  <a:gd name="T2" fmla="*/ 14 w 14"/>
                  <a:gd name="T3" fmla="*/ 6 h 13"/>
                  <a:gd name="T4" fmla="*/ 6 w 14"/>
                  <a:gd name="T5" fmla="*/ 0 h 13"/>
                  <a:gd name="T6" fmla="*/ 0 w 14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3">
                    <a:moveTo>
                      <a:pt x="0" y="13"/>
                    </a:moveTo>
                    <a:lnTo>
                      <a:pt x="14" y="6"/>
                    </a:lnTo>
                    <a:lnTo>
                      <a:pt x="6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6413" tIns="48207" rIns="96413" bIns="48207" numCol="1" anchor="t" anchorCtr="0" compatLnSpc="1"/>
              <a:lstStyle/>
              <a:p>
                <a:endParaRPr lang="en-US" sz="3600">
                  <a:solidFill>
                    <a:schemeClr val="bg1">
                      <a:lumMod val="50000"/>
                    </a:schemeClr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07" name="Freeform 115"/>
              <p:cNvSpPr/>
              <p:nvPr/>
            </p:nvSpPr>
            <p:spPr bwMode="auto">
              <a:xfrm>
                <a:off x="7859474" y="4341848"/>
                <a:ext cx="69882" cy="69882"/>
              </a:xfrm>
              <a:custGeom>
                <a:avLst/>
                <a:gdLst>
                  <a:gd name="T0" fmla="*/ 7 w 28"/>
                  <a:gd name="T1" fmla="*/ 0 h 28"/>
                  <a:gd name="T2" fmla="*/ 0 w 28"/>
                  <a:gd name="T3" fmla="*/ 8 h 28"/>
                  <a:gd name="T4" fmla="*/ 20 w 28"/>
                  <a:gd name="T5" fmla="*/ 28 h 28"/>
                  <a:gd name="T6" fmla="*/ 28 w 28"/>
                  <a:gd name="T7" fmla="*/ 20 h 28"/>
                  <a:gd name="T8" fmla="*/ 7 w 28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7" y="0"/>
                    </a:moveTo>
                    <a:lnTo>
                      <a:pt x="0" y="8"/>
                    </a:lnTo>
                    <a:lnTo>
                      <a:pt x="20" y="28"/>
                    </a:lnTo>
                    <a:lnTo>
                      <a:pt x="28" y="2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6413" tIns="48207" rIns="96413" bIns="48207" numCol="1" anchor="t" anchorCtr="0" compatLnSpc="1"/>
              <a:lstStyle/>
              <a:p>
                <a:endParaRPr lang="en-US" sz="3600">
                  <a:solidFill>
                    <a:schemeClr val="bg1">
                      <a:lumMod val="50000"/>
                    </a:schemeClr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08" name="Freeform 116"/>
              <p:cNvSpPr/>
              <p:nvPr/>
            </p:nvSpPr>
            <p:spPr bwMode="auto">
              <a:xfrm>
                <a:off x="7540009" y="4306907"/>
                <a:ext cx="279526" cy="339426"/>
              </a:xfrm>
              <a:custGeom>
                <a:avLst/>
                <a:gdLst>
                  <a:gd name="T0" fmla="*/ 104 w 112"/>
                  <a:gd name="T1" fmla="*/ 101 h 136"/>
                  <a:gd name="T2" fmla="*/ 83 w 112"/>
                  <a:gd name="T3" fmla="*/ 101 h 136"/>
                  <a:gd name="T4" fmla="*/ 83 w 112"/>
                  <a:gd name="T5" fmla="*/ 129 h 136"/>
                  <a:gd name="T6" fmla="*/ 7 w 112"/>
                  <a:gd name="T7" fmla="*/ 129 h 136"/>
                  <a:gd name="T8" fmla="*/ 7 w 112"/>
                  <a:gd name="T9" fmla="*/ 32 h 136"/>
                  <a:gd name="T10" fmla="*/ 104 w 112"/>
                  <a:gd name="T11" fmla="*/ 32 h 136"/>
                  <a:gd name="T12" fmla="*/ 104 w 112"/>
                  <a:gd name="T13" fmla="*/ 40 h 136"/>
                  <a:gd name="T14" fmla="*/ 112 w 112"/>
                  <a:gd name="T15" fmla="*/ 32 h 136"/>
                  <a:gd name="T16" fmla="*/ 112 w 112"/>
                  <a:gd name="T17" fmla="*/ 6 h 136"/>
                  <a:gd name="T18" fmla="*/ 97 w 112"/>
                  <a:gd name="T19" fmla="*/ 6 h 136"/>
                  <a:gd name="T20" fmla="*/ 97 w 112"/>
                  <a:gd name="T21" fmla="*/ 20 h 136"/>
                  <a:gd name="T22" fmla="*/ 95 w 112"/>
                  <a:gd name="T23" fmla="*/ 20 h 136"/>
                  <a:gd name="T24" fmla="*/ 95 w 112"/>
                  <a:gd name="T25" fmla="*/ 0 h 136"/>
                  <a:gd name="T26" fmla="*/ 89 w 112"/>
                  <a:gd name="T27" fmla="*/ 0 h 136"/>
                  <a:gd name="T28" fmla="*/ 89 w 112"/>
                  <a:gd name="T29" fmla="*/ 20 h 136"/>
                  <a:gd name="T30" fmla="*/ 87 w 112"/>
                  <a:gd name="T31" fmla="*/ 20 h 136"/>
                  <a:gd name="T32" fmla="*/ 87 w 112"/>
                  <a:gd name="T33" fmla="*/ 6 h 136"/>
                  <a:gd name="T34" fmla="*/ 79 w 112"/>
                  <a:gd name="T35" fmla="*/ 6 h 136"/>
                  <a:gd name="T36" fmla="*/ 79 w 112"/>
                  <a:gd name="T37" fmla="*/ 20 h 136"/>
                  <a:gd name="T38" fmla="*/ 76 w 112"/>
                  <a:gd name="T39" fmla="*/ 20 h 136"/>
                  <a:gd name="T40" fmla="*/ 76 w 112"/>
                  <a:gd name="T41" fmla="*/ 0 h 136"/>
                  <a:gd name="T42" fmla="*/ 72 w 112"/>
                  <a:gd name="T43" fmla="*/ 0 h 136"/>
                  <a:gd name="T44" fmla="*/ 72 w 112"/>
                  <a:gd name="T45" fmla="*/ 20 h 136"/>
                  <a:gd name="T46" fmla="*/ 68 w 112"/>
                  <a:gd name="T47" fmla="*/ 20 h 136"/>
                  <a:gd name="T48" fmla="*/ 68 w 112"/>
                  <a:gd name="T49" fmla="*/ 6 h 136"/>
                  <a:gd name="T50" fmla="*/ 60 w 112"/>
                  <a:gd name="T51" fmla="*/ 6 h 136"/>
                  <a:gd name="T52" fmla="*/ 60 w 112"/>
                  <a:gd name="T53" fmla="*/ 20 h 136"/>
                  <a:gd name="T54" fmla="*/ 57 w 112"/>
                  <a:gd name="T55" fmla="*/ 20 h 136"/>
                  <a:gd name="T56" fmla="*/ 57 w 112"/>
                  <a:gd name="T57" fmla="*/ 0 h 136"/>
                  <a:gd name="T58" fmla="*/ 53 w 112"/>
                  <a:gd name="T59" fmla="*/ 0 h 136"/>
                  <a:gd name="T60" fmla="*/ 53 w 112"/>
                  <a:gd name="T61" fmla="*/ 20 h 136"/>
                  <a:gd name="T62" fmla="*/ 51 w 112"/>
                  <a:gd name="T63" fmla="*/ 20 h 136"/>
                  <a:gd name="T64" fmla="*/ 51 w 112"/>
                  <a:gd name="T65" fmla="*/ 6 h 136"/>
                  <a:gd name="T66" fmla="*/ 43 w 112"/>
                  <a:gd name="T67" fmla="*/ 6 h 136"/>
                  <a:gd name="T68" fmla="*/ 43 w 112"/>
                  <a:gd name="T69" fmla="*/ 20 h 136"/>
                  <a:gd name="T70" fmla="*/ 40 w 112"/>
                  <a:gd name="T71" fmla="*/ 20 h 136"/>
                  <a:gd name="T72" fmla="*/ 40 w 112"/>
                  <a:gd name="T73" fmla="*/ 0 h 136"/>
                  <a:gd name="T74" fmla="*/ 35 w 112"/>
                  <a:gd name="T75" fmla="*/ 0 h 136"/>
                  <a:gd name="T76" fmla="*/ 35 w 112"/>
                  <a:gd name="T77" fmla="*/ 20 h 136"/>
                  <a:gd name="T78" fmla="*/ 32 w 112"/>
                  <a:gd name="T79" fmla="*/ 20 h 136"/>
                  <a:gd name="T80" fmla="*/ 32 w 112"/>
                  <a:gd name="T81" fmla="*/ 6 h 136"/>
                  <a:gd name="T82" fmla="*/ 25 w 112"/>
                  <a:gd name="T83" fmla="*/ 6 h 136"/>
                  <a:gd name="T84" fmla="*/ 25 w 112"/>
                  <a:gd name="T85" fmla="*/ 20 h 136"/>
                  <a:gd name="T86" fmla="*/ 23 w 112"/>
                  <a:gd name="T87" fmla="*/ 20 h 136"/>
                  <a:gd name="T88" fmla="*/ 23 w 112"/>
                  <a:gd name="T89" fmla="*/ 0 h 136"/>
                  <a:gd name="T90" fmla="*/ 17 w 112"/>
                  <a:gd name="T91" fmla="*/ 0 h 136"/>
                  <a:gd name="T92" fmla="*/ 17 w 112"/>
                  <a:gd name="T93" fmla="*/ 20 h 136"/>
                  <a:gd name="T94" fmla="*/ 15 w 112"/>
                  <a:gd name="T95" fmla="*/ 20 h 136"/>
                  <a:gd name="T96" fmla="*/ 15 w 112"/>
                  <a:gd name="T97" fmla="*/ 6 h 136"/>
                  <a:gd name="T98" fmla="*/ 0 w 112"/>
                  <a:gd name="T99" fmla="*/ 6 h 136"/>
                  <a:gd name="T100" fmla="*/ 0 w 112"/>
                  <a:gd name="T101" fmla="*/ 24 h 136"/>
                  <a:gd name="T102" fmla="*/ 0 w 112"/>
                  <a:gd name="T103" fmla="*/ 28 h 136"/>
                  <a:gd name="T104" fmla="*/ 0 w 112"/>
                  <a:gd name="T105" fmla="*/ 136 h 136"/>
                  <a:gd name="T106" fmla="*/ 89 w 112"/>
                  <a:gd name="T107" fmla="*/ 136 h 136"/>
                  <a:gd name="T108" fmla="*/ 112 w 112"/>
                  <a:gd name="T109" fmla="*/ 110 h 136"/>
                  <a:gd name="T110" fmla="*/ 112 w 112"/>
                  <a:gd name="T111" fmla="*/ 84 h 136"/>
                  <a:gd name="T112" fmla="*/ 104 w 112"/>
                  <a:gd name="T113" fmla="*/ 92 h 136"/>
                  <a:gd name="T114" fmla="*/ 104 w 112"/>
                  <a:gd name="T115" fmla="*/ 10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2" h="136">
                    <a:moveTo>
                      <a:pt x="104" y="101"/>
                    </a:moveTo>
                    <a:lnTo>
                      <a:pt x="83" y="101"/>
                    </a:lnTo>
                    <a:lnTo>
                      <a:pt x="83" y="129"/>
                    </a:lnTo>
                    <a:lnTo>
                      <a:pt x="7" y="129"/>
                    </a:lnTo>
                    <a:lnTo>
                      <a:pt x="7" y="32"/>
                    </a:lnTo>
                    <a:lnTo>
                      <a:pt x="104" y="32"/>
                    </a:lnTo>
                    <a:lnTo>
                      <a:pt x="104" y="40"/>
                    </a:lnTo>
                    <a:lnTo>
                      <a:pt x="112" y="32"/>
                    </a:lnTo>
                    <a:lnTo>
                      <a:pt x="112" y="6"/>
                    </a:lnTo>
                    <a:lnTo>
                      <a:pt x="97" y="6"/>
                    </a:lnTo>
                    <a:lnTo>
                      <a:pt x="97" y="20"/>
                    </a:lnTo>
                    <a:lnTo>
                      <a:pt x="95" y="20"/>
                    </a:lnTo>
                    <a:lnTo>
                      <a:pt x="95" y="0"/>
                    </a:lnTo>
                    <a:lnTo>
                      <a:pt x="89" y="0"/>
                    </a:lnTo>
                    <a:lnTo>
                      <a:pt x="89" y="20"/>
                    </a:lnTo>
                    <a:lnTo>
                      <a:pt x="87" y="20"/>
                    </a:lnTo>
                    <a:lnTo>
                      <a:pt x="87" y="6"/>
                    </a:lnTo>
                    <a:lnTo>
                      <a:pt x="79" y="6"/>
                    </a:lnTo>
                    <a:lnTo>
                      <a:pt x="79" y="20"/>
                    </a:lnTo>
                    <a:lnTo>
                      <a:pt x="76" y="2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72" y="20"/>
                    </a:lnTo>
                    <a:lnTo>
                      <a:pt x="68" y="20"/>
                    </a:lnTo>
                    <a:lnTo>
                      <a:pt x="68" y="6"/>
                    </a:lnTo>
                    <a:lnTo>
                      <a:pt x="60" y="6"/>
                    </a:lnTo>
                    <a:lnTo>
                      <a:pt x="60" y="20"/>
                    </a:lnTo>
                    <a:lnTo>
                      <a:pt x="57" y="20"/>
                    </a:lnTo>
                    <a:lnTo>
                      <a:pt x="57" y="0"/>
                    </a:lnTo>
                    <a:lnTo>
                      <a:pt x="53" y="0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51" y="6"/>
                    </a:lnTo>
                    <a:lnTo>
                      <a:pt x="43" y="6"/>
                    </a:lnTo>
                    <a:lnTo>
                      <a:pt x="43" y="20"/>
                    </a:lnTo>
                    <a:lnTo>
                      <a:pt x="40" y="2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35" y="20"/>
                    </a:lnTo>
                    <a:lnTo>
                      <a:pt x="32" y="20"/>
                    </a:lnTo>
                    <a:lnTo>
                      <a:pt x="32" y="6"/>
                    </a:lnTo>
                    <a:lnTo>
                      <a:pt x="25" y="6"/>
                    </a:lnTo>
                    <a:lnTo>
                      <a:pt x="25" y="20"/>
                    </a:lnTo>
                    <a:lnTo>
                      <a:pt x="23" y="20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20"/>
                    </a:lnTo>
                    <a:lnTo>
                      <a:pt x="15" y="20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136"/>
                    </a:lnTo>
                    <a:lnTo>
                      <a:pt x="89" y="136"/>
                    </a:lnTo>
                    <a:lnTo>
                      <a:pt x="112" y="110"/>
                    </a:lnTo>
                    <a:lnTo>
                      <a:pt x="112" y="84"/>
                    </a:lnTo>
                    <a:lnTo>
                      <a:pt x="104" y="92"/>
                    </a:lnTo>
                    <a:lnTo>
                      <a:pt x="104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6413" tIns="48207" rIns="96413" bIns="48207" numCol="1" anchor="t" anchorCtr="0" compatLnSpc="1"/>
              <a:lstStyle/>
              <a:p>
                <a:endParaRPr lang="en-US" sz="3600">
                  <a:solidFill>
                    <a:schemeClr val="bg1">
                      <a:lumMod val="50000"/>
                    </a:schemeClr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09" name="Rectangle 117"/>
              <p:cNvSpPr>
                <a:spLocks noChangeArrowheads="1"/>
              </p:cNvSpPr>
              <p:nvPr/>
            </p:nvSpPr>
            <p:spPr bwMode="auto">
              <a:xfrm>
                <a:off x="7589930" y="4421713"/>
                <a:ext cx="109814" cy="1747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6413" tIns="48207" rIns="96413" bIns="48207" numCol="1" anchor="t" anchorCtr="0" compatLnSpc="1"/>
              <a:lstStyle/>
              <a:p>
                <a:endParaRPr lang="en-US" sz="3600">
                  <a:solidFill>
                    <a:schemeClr val="bg1">
                      <a:lumMod val="50000"/>
                    </a:schemeClr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10" name="Rectangle 118"/>
              <p:cNvSpPr>
                <a:spLocks noChangeArrowheads="1"/>
              </p:cNvSpPr>
              <p:nvPr/>
            </p:nvSpPr>
            <p:spPr bwMode="auto">
              <a:xfrm>
                <a:off x="7589930" y="4461645"/>
                <a:ext cx="109814" cy="1747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6413" tIns="48207" rIns="96413" bIns="48207" numCol="1" anchor="t" anchorCtr="0" compatLnSpc="1"/>
              <a:lstStyle/>
              <a:p>
                <a:endParaRPr lang="en-US" sz="3600">
                  <a:solidFill>
                    <a:schemeClr val="bg1">
                      <a:lumMod val="50000"/>
                    </a:schemeClr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11" name="Rectangle 119"/>
              <p:cNvSpPr>
                <a:spLocks noChangeArrowheads="1"/>
              </p:cNvSpPr>
              <p:nvPr/>
            </p:nvSpPr>
            <p:spPr bwMode="auto">
              <a:xfrm>
                <a:off x="7589930" y="4506569"/>
                <a:ext cx="109814" cy="149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6413" tIns="48207" rIns="96413" bIns="48207" numCol="1" anchor="t" anchorCtr="0" compatLnSpc="1"/>
              <a:lstStyle/>
              <a:p>
                <a:endParaRPr lang="en-US" sz="3600">
                  <a:solidFill>
                    <a:schemeClr val="bg1">
                      <a:lumMod val="50000"/>
                    </a:schemeClr>
                  </a:solidFill>
                  <a:ea typeface="微软雅黑" panose="020B0503020204020204" charset="-122"/>
                </a:endParaRPr>
              </a:p>
            </p:txBody>
          </p:sp>
          <p:sp>
            <p:nvSpPr>
              <p:cNvPr id="112" name="Rectangle 120"/>
              <p:cNvSpPr>
                <a:spLocks noChangeArrowheads="1"/>
              </p:cNvSpPr>
              <p:nvPr/>
            </p:nvSpPr>
            <p:spPr bwMode="auto">
              <a:xfrm>
                <a:off x="7589930" y="4548998"/>
                <a:ext cx="109814" cy="1747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6413" tIns="48207" rIns="96413" bIns="48207" numCol="1" anchor="t" anchorCtr="0" compatLnSpc="1"/>
              <a:lstStyle/>
              <a:p>
                <a:endParaRPr lang="en-US" sz="3600">
                  <a:solidFill>
                    <a:schemeClr val="bg1">
                      <a:lumMod val="50000"/>
                    </a:schemeClr>
                  </a:solidFill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62" name="淘宝店chenying0907 17"/>
          <p:cNvSpPr/>
          <p:nvPr/>
        </p:nvSpPr>
        <p:spPr>
          <a:xfrm>
            <a:off x="619270" y="1015998"/>
            <a:ext cx="2992711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数据资源整合到标签化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72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6402" y="195763"/>
            <a:ext cx="2297418" cy="5663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平台流程化</a:t>
            </a:r>
            <a:endParaRPr lang="zh-CN" altLang="en-US" sz="32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75332" y="1032734"/>
            <a:ext cx="12251968" cy="5764852"/>
            <a:chOff x="-131499" y="774550"/>
            <a:chExt cx="9188976" cy="4323639"/>
          </a:xfrm>
        </p:grpSpPr>
        <p:grpSp>
          <p:nvGrpSpPr>
            <p:cNvPr id="212" name="组合 211"/>
            <p:cNvGrpSpPr/>
            <p:nvPr/>
          </p:nvGrpSpPr>
          <p:grpSpPr>
            <a:xfrm>
              <a:off x="700499" y="774550"/>
              <a:ext cx="4378050" cy="627210"/>
              <a:chOff x="471240" y="876150"/>
              <a:chExt cx="4378050" cy="627210"/>
            </a:xfrm>
          </p:grpSpPr>
          <p:sp>
            <p:nvSpPr>
              <p:cNvPr id="3" name="CustomShape 16"/>
              <p:cNvSpPr/>
              <p:nvPr/>
            </p:nvSpPr>
            <p:spPr>
              <a:xfrm>
                <a:off x="471240" y="876150"/>
                <a:ext cx="4378050" cy="627210"/>
              </a:xfrm>
              <a:prstGeom prst="rect">
                <a:avLst/>
              </a:prstGeom>
              <a:solidFill>
                <a:srgbClr val="52B697"/>
              </a:solidFill>
              <a:ln cap="rnd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7500" tIns="33750" rIns="67500" bIns="33750"/>
              <a:lstStyle/>
              <a:p>
                <a:pPr algn="ctr">
                  <a:lnSpc>
                    <a:spcPct val="100000"/>
                  </a:lnSpc>
                </a:pPr>
                <a:endParaRPr lang="en-US" sz="1900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1900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368038" y="1011555"/>
                <a:ext cx="1018800" cy="356400"/>
              </a:xfrm>
              <a:prstGeom prst="rect">
                <a:avLst/>
              </a:prstGeom>
              <a:solidFill>
                <a:srgbClr val="F8B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900" b="1" dirty="0">
                    <a:latin typeface="微软雅黑" panose="020B0503020204020204" charset="-122"/>
                    <a:ea typeface="微软雅黑" panose="020B0503020204020204" charset="-122"/>
                  </a:rPr>
                  <a:t>数据标签</a:t>
                </a:r>
                <a:endParaRPr lang="zh-CN" altLang="en-US" sz="19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547962" y="1011555"/>
                <a:ext cx="1018800" cy="356400"/>
              </a:xfrm>
              <a:prstGeom prst="rect">
                <a:avLst/>
              </a:prstGeom>
              <a:solidFill>
                <a:srgbClr val="F8B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900" b="1" dirty="0">
                    <a:latin typeface="微软雅黑" panose="020B0503020204020204" charset="-122"/>
                    <a:ea typeface="微软雅黑" panose="020B0503020204020204" charset="-122"/>
                  </a:rPr>
                  <a:t>数据标签</a:t>
                </a:r>
                <a:endParaRPr lang="zh-CN" altLang="en-US" sz="19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698626" y="1011555"/>
                <a:ext cx="1018800" cy="356400"/>
              </a:xfrm>
              <a:prstGeom prst="rect">
                <a:avLst/>
              </a:prstGeom>
              <a:solidFill>
                <a:srgbClr val="F8B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900" b="1" dirty="0">
                    <a:latin typeface="微软雅黑" panose="020B0503020204020204" charset="-122"/>
                    <a:ea typeface="微软雅黑" panose="020B0503020204020204" charset="-122"/>
                  </a:rPr>
                  <a:t>数据标签</a:t>
                </a:r>
                <a:endParaRPr lang="zh-CN" altLang="en-US" sz="19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36739" y="928145"/>
                <a:ext cx="6507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1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能力</a:t>
                </a:r>
                <a:endParaRPr lang="zh-CN" altLang="en-US" sz="1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700499" y="1461720"/>
              <a:ext cx="4378050" cy="708728"/>
              <a:chOff x="471240" y="1685460"/>
              <a:chExt cx="4378050" cy="708728"/>
            </a:xfrm>
          </p:grpSpPr>
          <p:sp>
            <p:nvSpPr>
              <p:cNvPr id="19" name="CustomShape 16"/>
              <p:cNvSpPr/>
              <p:nvPr/>
            </p:nvSpPr>
            <p:spPr>
              <a:xfrm>
                <a:off x="471240" y="1685460"/>
                <a:ext cx="4378050" cy="708728"/>
              </a:xfrm>
              <a:prstGeom prst="rect">
                <a:avLst/>
              </a:prstGeom>
              <a:solidFill>
                <a:srgbClr val="52B697"/>
              </a:solidFill>
              <a:ln cap="rnd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7500" tIns="33750" rIns="67500" bIns="33750"/>
              <a:lstStyle/>
              <a:p>
                <a:pPr algn="ctr">
                  <a:lnSpc>
                    <a:spcPct val="100000"/>
                  </a:lnSpc>
                </a:pPr>
                <a:endParaRPr lang="en-US" sz="1900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1900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/>
                </a:endParaRPr>
              </a:p>
            </p:txBody>
          </p:sp>
          <p:sp>
            <p:nvSpPr>
              <p:cNvPr id="14" name="CustomShape 13"/>
              <p:cNvSpPr/>
              <p:nvPr/>
            </p:nvSpPr>
            <p:spPr>
              <a:xfrm>
                <a:off x="1413431" y="2169351"/>
                <a:ext cx="2623590" cy="162810"/>
              </a:xfrm>
              <a:prstGeom prst="rect">
                <a:avLst/>
              </a:prstGeom>
              <a:solidFill>
                <a:srgbClr val="117D66"/>
              </a:solidFill>
              <a:ln w="9360">
                <a:noFill/>
              </a:ln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580" tIns="34290" rIns="68580" bIns="3429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1600" b="1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深度学习算法架构</a:t>
                </a:r>
                <a:endParaRPr lang="en-US" sz="16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CustomShape 14"/>
              <p:cNvSpPr/>
              <p:nvPr/>
            </p:nvSpPr>
            <p:spPr>
              <a:xfrm>
                <a:off x="1413431" y="1947141"/>
                <a:ext cx="2623590" cy="162810"/>
              </a:xfrm>
              <a:prstGeom prst="rect">
                <a:avLst/>
              </a:prstGeom>
              <a:solidFill>
                <a:srgbClr val="117D66"/>
              </a:solidFill>
              <a:ln w="9360">
                <a:noFill/>
              </a:ln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580" tIns="34290" rIns="68580" bIns="3429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1600" b="1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关联规则、关联关系</a:t>
                </a:r>
                <a:endParaRPr lang="en-US" sz="16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CustomShape 15"/>
              <p:cNvSpPr/>
              <p:nvPr/>
            </p:nvSpPr>
            <p:spPr>
              <a:xfrm>
                <a:off x="1413431" y="1726551"/>
                <a:ext cx="2623590" cy="162810"/>
              </a:xfrm>
              <a:prstGeom prst="rect">
                <a:avLst/>
              </a:prstGeom>
              <a:solidFill>
                <a:srgbClr val="117D66"/>
              </a:solidFill>
              <a:ln w="9360">
                <a:noFill/>
              </a:ln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580" tIns="34290" rIns="68580" bIns="3429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600" b="1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机器学习</a:t>
                </a:r>
                <a:endParaRPr lang="en-US" sz="16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/>
                </a:endParaRPr>
              </a:p>
            </p:txBody>
          </p:sp>
          <p:sp>
            <p:nvSpPr>
              <p:cNvPr id="140" name="Shape 47026"/>
              <p:cNvSpPr/>
              <p:nvPr/>
            </p:nvSpPr>
            <p:spPr>
              <a:xfrm>
                <a:off x="4138909" y="1745206"/>
                <a:ext cx="596738" cy="559120"/>
              </a:xfrm>
              <a:prstGeom prst="rect">
                <a:avLst/>
              </a:prstGeom>
              <a:solidFill>
                <a:srgbClr val="F8BB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171699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 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微软雅黑 Light" panose="020B0502040204020203" pitchFamily="34" charset="-122"/>
                  </a:rPr>
                  <a:t>业务</a:t>
                </a:r>
                <a:endParaRPr lang="en-US" altLang="zh-CN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 Light" panose="020B0502040204020203" pitchFamily="34" charset="-122"/>
                </a:endParaRPr>
              </a:p>
              <a:p>
                <a:pPr defTabSz="1716997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微软雅黑 Light" panose="020B0502040204020203" pitchFamily="34" charset="-122"/>
                  </a:rPr>
                  <a:t> 规则</a:t>
                </a:r>
                <a:endParaRPr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638788" y="1807883"/>
                <a:ext cx="6507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1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挖掘</a:t>
                </a: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700499" y="2217745"/>
              <a:ext cx="4378050" cy="979934"/>
              <a:chOff x="471240" y="2565179"/>
              <a:chExt cx="4378050" cy="979934"/>
            </a:xfrm>
          </p:grpSpPr>
          <p:sp>
            <p:nvSpPr>
              <p:cNvPr id="147" name="CustomShape 16"/>
              <p:cNvSpPr/>
              <p:nvPr/>
            </p:nvSpPr>
            <p:spPr>
              <a:xfrm>
                <a:off x="471240" y="2565179"/>
                <a:ext cx="4378050" cy="979934"/>
              </a:xfrm>
              <a:prstGeom prst="rect">
                <a:avLst/>
              </a:prstGeom>
              <a:solidFill>
                <a:srgbClr val="52B697"/>
              </a:solidFill>
              <a:ln cap="rnd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7500" tIns="33750" rIns="67500" bIns="33750"/>
              <a:lstStyle/>
              <a:p>
                <a:pPr algn="ctr">
                  <a:lnSpc>
                    <a:spcPct val="100000"/>
                  </a:lnSpc>
                </a:pPr>
                <a:endParaRPr lang="en-US" sz="1900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1900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1368940" y="2711152"/>
                <a:ext cx="896400" cy="360000"/>
              </a:xfrm>
              <a:prstGeom prst="rect">
                <a:avLst/>
              </a:prstGeom>
              <a:solidFill>
                <a:srgbClr val="169E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900" b="1" dirty="0">
                    <a:latin typeface="微软雅黑" panose="020B0503020204020204" charset="-122"/>
                    <a:ea typeface="微软雅黑" panose="020B0503020204020204" charset="-122"/>
                  </a:rPr>
                  <a:t>ETL</a:t>
                </a:r>
                <a:r>
                  <a:rPr lang="zh-CN" altLang="en-US" sz="1900" b="1" dirty="0">
                    <a:latin typeface="微软雅黑" panose="020B0503020204020204" charset="-122"/>
                    <a:ea typeface="微软雅黑" panose="020B0503020204020204" charset="-122"/>
                  </a:rPr>
                  <a:t>入库</a:t>
                </a:r>
                <a:endParaRPr lang="zh-CN" altLang="en-US" sz="19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60922" y="2820751"/>
                <a:ext cx="6507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19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处理</a:t>
                </a: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547841" y="2711152"/>
                <a:ext cx="896400" cy="360000"/>
              </a:xfrm>
              <a:prstGeom prst="rect">
                <a:avLst/>
              </a:prstGeom>
              <a:solidFill>
                <a:srgbClr val="169E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900" b="1" dirty="0">
                    <a:latin typeface="微软雅黑" panose="020B0503020204020204" charset="-122"/>
                    <a:ea typeface="微软雅黑" panose="020B0503020204020204" charset="-122"/>
                  </a:rPr>
                  <a:t>流式处理</a:t>
                </a:r>
                <a:endParaRPr lang="zh-CN" altLang="en-US" sz="19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3726742" y="2711152"/>
                <a:ext cx="896400" cy="360000"/>
              </a:xfrm>
              <a:prstGeom prst="rect">
                <a:avLst/>
              </a:prstGeom>
              <a:solidFill>
                <a:srgbClr val="169E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900" b="1" dirty="0">
                    <a:latin typeface="微软雅黑" panose="020B0503020204020204" charset="-122"/>
                    <a:ea typeface="微软雅黑" panose="020B0503020204020204" charset="-122"/>
                  </a:rPr>
                  <a:t>标签画像</a:t>
                </a:r>
                <a:endParaRPr lang="zh-CN" altLang="en-US" sz="19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3" name="CustomShape 33"/>
              <p:cNvSpPr/>
              <p:nvPr/>
            </p:nvSpPr>
            <p:spPr>
              <a:xfrm>
                <a:off x="1342733" y="3183156"/>
                <a:ext cx="3291840" cy="281610"/>
              </a:xfrm>
              <a:prstGeom prst="rect">
                <a:avLst/>
              </a:prstGeom>
              <a:solidFill>
                <a:srgbClr val="F8BB2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68580" tIns="34290" rIns="68580" bIns="3429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1900" b="1" spc="-1" dirty="0" err="1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Hadoop多租户大数据平台</a:t>
                </a:r>
                <a:endParaRPr lang="en-US" sz="21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Arial" panose="020B0604020202020204"/>
                </a:endParaRPr>
              </a:p>
            </p:txBody>
          </p:sp>
        </p:grpSp>
        <p:sp>
          <p:nvSpPr>
            <p:cNvPr id="216" name="圆角矩形 215"/>
            <p:cNvSpPr/>
            <p:nvPr/>
          </p:nvSpPr>
          <p:spPr>
            <a:xfrm>
              <a:off x="700724" y="3264596"/>
              <a:ext cx="4377600" cy="669600"/>
            </a:xfrm>
            <a:prstGeom prst="roundRect">
              <a:avLst/>
            </a:prstGeom>
            <a:solidFill>
              <a:srgbClr val="BFD35B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593244" y="3428580"/>
              <a:ext cx="889200" cy="3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500" b="1" spc="-1" dirty="0" err="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采集清洗</a:t>
              </a:r>
              <a:endParaRPr lang="en-US" altLang="zh-CN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500" b="1" spc="-1" dirty="0" err="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服务器</a:t>
              </a:r>
              <a:endParaRPr lang="en-US" altLang="zh-CN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6" name="CustomShape 6"/>
            <p:cNvSpPr/>
            <p:nvPr/>
          </p:nvSpPr>
          <p:spPr>
            <a:xfrm>
              <a:off x="729378" y="3236007"/>
              <a:ext cx="808380" cy="54729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7500" tIns="33750" rIns="67500" bIns="33750"/>
            <a:lstStyle/>
            <a:p>
              <a:pPr algn="ctr">
                <a:lnSpc>
                  <a:spcPct val="100000"/>
                </a:lnSpc>
              </a:pPr>
              <a:r>
                <a:rPr lang="en-US" sz="1900" b="1" spc="-1" dirty="0" err="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900" b="1" spc="-1" dirty="0" err="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采集</a:t>
              </a:r>
              <a:endParaRPr lang="en-US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900" b="1" spc="-1" dirty="0" err="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清洗</a:t>
              </a:r>
              <a:endParaRPr lang="en-US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817168" y="3428580"/>
              <a:ext cx="889200" cy="3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500" b="1" spc="-1" dirty="0" err="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采集清洗</a:t>
              </a:r>
              <a:endParaRPr lang="en-US" altLang="zh-CN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500" b="1" spc="-1" dirty="0" err="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服务器</a:t>
              </a:r>
              <a:endParaRPr lang="en-US" altLang="zh-CN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3977347" y="3421453"/>
              <a:ext cx="889200" cy="3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500" b="1" spc="-1" dirty="0" err="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采集清洗</a:t>
              </a:r>
              <a:endParaRPr lang="en-US" altLang="zh-CN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500" b="1" spc="-1" dirty="0" err="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服务器</a:t>
              </a:r>
              <a:endParaRPr lang="en-US" altLang="zh-CN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318121" y="825647"/>
              <a:ext cx="990179" cy="5596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9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调度工具</a:t>
              </a:r>
              <a:endParaRPr lang="en-US" altLang="zh-CN" sz="19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9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API</a:t>
              </a:r>
              <a:r>
                <a:rPr lang="zh-CN" altLang="en-US" sz="19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接口</a:t>
              </a:r>
              <a:endParaRPr lang="en-US" altLang="zh-CN" sz="21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55" name="组合 254"/>
            <p:cNvGrpSpPr/>
            <p:nvPr/>
          </p:nvGrpSpPr>
          <p:grpSpPr>
            <a:xfrm>
              <a:off x="-131499" y="4031244"/>
              <a:ext cx="6042047" cy="595090"/>
              <a:chOff x="-91079" y="4373872"/>
              <a:chExt cx="6042047" cy="595090"/>
            </a:xfrm>
          </p:grpSpPr>
          <p:sp>
            <p:nvSpPr>
              <p:cNvPr id="247" name="圆角矩形 246"/>
              <p:cNvSpPr/>
              <p:nvPr/>
            </p:nvSpPr>
            <p:spPr>
              <a:xfrm>
                <a:off x="83757" y="4373872"/>
                <a:ext cx="5867211" cy="590400"/>
              </a:xfrm>
              <a:prstGeom prst="roundRect">
                <a:avLst/>
              </a:prstGeom>
              <a:solidFill>
                <a:srgbClr val="BFD35B"/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541021" y="4494501"/>
                <a:ext cx="84240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1600" b="1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过网话单</a:t>
                </a:r>
                <a:endParaRPr lang="en-US" altLang="zh-CN" sz="16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9" name="CustomShape 6"/>
              <p:cNvSpPr/>
              <p:nvPr/>
            </p:nvSpPr>
            <p:spPr>
              <a:xfrm>
                <a:off x="-91079" y="4421672"/>
                <a:ext cx="808380" cy="5472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7500" tIns="33750" rIns="67500" bIns="33750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1600" b="1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6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zh-CN" altLang="en-US" sz="1600" b="1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汇聚</a:t>
                </a:r>
                <a:endParaRPr lang="en-US" sz="21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0" name="矩形 249"/>
              <p:cNvSpPr/>
              <p:nvPr/>
            </p:nvSpPr>
            <p:spPr>
              <a:xfrm>
                <a:off x="1460414" y="4494501"/>
                <a:ext cx="84240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1600" b="1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集团</a:t>
                </a:r>
                <a:r>
                  <a:rPr lang="en-US" altLang="zh-CN" sz="1600" b="1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API</a:t>
                </a:r>
                <a:endParaRPr lang="en-US" altLang="zh-CN" sz="16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2379807" y="4494501"/>
                <a:ext cx="84240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600" b="1" spc="-1" dirty="0" err="1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ep</a:t>
                </a:r>
                <a:r>
                  <a:rPr lang="zh-CN" altLang="en-US" sz="1600" b="1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库数据</a:t>
                </a:r>
                <a:endParaRPr lang="en-US" altLang="zh-CN" sz="16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3299200" y="4494501"/>
                <a:ext cx="84240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1300" b="1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网间结</a:t>
                </a:r>
                <a:endParaRPr lang="en-US" altLang="zh-CN" sz="13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zh-CN" altLang="en-US" sz="1300" b="1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算数据</a:t>
                </a:r>
                <a:endParaRPr lang="en-US" altLang="zh-CN" sz="13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3" name="矩形 252"/>
              <p:cNvSpPr/>
              <p:nvPr/>
            </p:nvSpPr>
            <p:spPr>
              <a:xfrm>
                <a:off x="4218594" y="4494501"/>
                <a:ext cx="84240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1600" b="1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信令信息</a:t>
                </a:r>
                <a:endParaRPr lang="en-US" altLang="zh-CN" sz="16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5147883" y="4491351"/>
                <a:ext cx="684016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600" b="1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…</a:t>
                </a:r>
                <a:r>
                  <a:rPr lang="zh-CN" altLang="en-US" sz="1600" b="1" spc="-1" dirty="0">
                    <a:solidFill>
                      <a:schemeClr val="bg1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</a:rPr>
                  <a:t>更多</a:t>
                </a:r>
                <a:endParaRPr lang="en-US" altLang="zh-CN" sz="16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56" name="矩形 255"/>
            <p:cNvSpPr/>
            <p:nvPr/>
          </p:nvSpPr>
          <p:spPr>
            <a:xfrm>
              <a:off x="1715924" y="4713249"/>
              <a:ext cx="2347200" cy="356400"/>
            </a:xfrm>
            <a:prstGeom prst="rect">
              <a:avLst/>
            </a:prstGeom>
            <a:solidFill>
              <a:srgbClr val="F8B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需求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8" name="CustomShape 39"/>
            <p:cNvSpPr/>
            <p:nvPr/>
          </p:nvSpPr>
          <p:spPr>
            <a:xfrm>
              <a:off x="3849810" y="1329982"/>
              <a:ext cx="251370" cy="19656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83003"/>
            </a:solidFill>
            <a:ln w="9360">
              <a:noFill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9" name="CustomShape 39"/>
            <p:cNvSpPr/>
            <p:nvPr/>
          </p:nvSpPr>
          <p:spPr>
            <a:xfrm>
              <a:off x="1807147" y="1304766"/>
              <a:ext cx="251370" cy="19656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83003"/>
            </a:solidFill>
            <a:ln w="9360">
              <a:noFill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0" name="CustomShape 39"/>
            <p:cNvSpPr/>
            <p:nvPr/>
          </p:nvSpPr>
          <p:spPr>
            <a:xfrm>
              <a:off x="2828800" y="2091332"/>
              <a:ext cx="251370" cy="19656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83003"/>
            </a:solidFill>
            <a:ln w="9360">
              <a:noFill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1" name="CustomShape 39"/>
            <p:cNvSpPr/>
            <p:nvPr/>
          </p:nvSpPr>
          <p:spPr>
            <a:xfrm>
              <a:off x="1853008" y="3145135"/>
              <a:ext cx="251370" cy="19656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83003"/>
            </a:solidFill>
            <a:ln w="9360">
              <a:noFill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2" name="CustomShape 39"/>
            <p:cNvSpPr/>
            <p:nvPr/>
          </p:nvSpPr>
          <p:spPr>
            <a:xfrm>
              <a:off x="3131202" y="3155401"/>
              <a:ext cx="251370" cy="19656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83003"/>
            </a:solidFill>
            <a:ln w="9360">
              <a:noFill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1" name="CustomShape 39"/>
            <p:cNvSpPr/>
            <p:nvPr/>
          </p:nvSpPr>
          <p:spPr>
            <a:xfrm>
              <a:off x="4311600" y="3155401"/>
              <a:ext cx="251370" cy="19656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83003"/>
            </a:solidFill>
            <a:ln w="9360">
              <a:noFill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2" name="CustomShape 39"/>
            <p:cNvSpPr/>
            <p:nvPr/>
          </p:nvSpPr>
          <p:spPr>
            <a:xfrm>
              <a:off x="837132" y="3877916"/>
              <a:ext cx="251370" cy="19656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83003"/>
            </a:solidFill>
            <a:ln w="9360">
              <a:noFill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3" name="CustomShape 39"/>
            <p:cNvSpPr/>
            <p:nvPr/>
          </p:nvSpPr>
          <p:spPr>
            <a:xfrm>
              <a:off x="1732467" y="3877916"/>
              <a:ext cx="251370" cy="19656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83003"/>
            </a:solidFill>
            <a:ln w="9360">
              <a:noFill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4" name="CustomShape 39"/>
            <p:cNvSpPr/>
            <p:nvPr/>
          </p:nvSpPr>
          <p:spPr>
            <a:xfrm>
              <a:off x="2624956" y="3877916"/>
              <a:ext cx="251370" cy="19656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83003"/>
            </a:solidFill>
            <a:ln w="9360">
              <a:noFill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5" name="CustomShape 39"/>
            <p:cNvSpPr/>
            <p:nvPr/>
          </p:nvSpPr>
          <p:spPr>
            <a:xfrm>
              <a:off x="3522439" y="3877916"/>
              <a:ext cx="251370" cy="19656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83003"/>
            </a:solidFill>
            <a:ln w="9360">
              <a:noFill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6" name="CustomShape 39"/>
            <p:cNvSpPr/>
            <p:nvPr/>
          </p:nvSpPr>
          <p:spPr>
            <a:xfrm>
              <a:off x="4415167" y="3877916"/>
              <a:ext cx="251370" cy="19656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83003"/>
            </a:solidFill>
            <a:ln w="9360">
              <a:noFill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7" name="CustomShape 39"/>
            <p:cNvSpPr/>
            <p:nvPr/>
          </p:nvSpPr>
          <p:spPr>
            <a:xfrm>
              <a:off x="2763839" y="4560278"/>
              <a:ext cx="251370" cy="19656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83003"/>
            </a:solidFill>
            <a:ln w="9360">
              <a:noFill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3" name="矩形 282"/>
            <p:cNvSpPr/>
            <p:nvPr/>
          </p:nvSpPr>
          <p:spPr>
            <a:xfrm>
              <a:off x="5296481" y="1539725"/>
              <a:ext cx="989965" cy="879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Python</a:t>
              </a:r>
              <a:r>
                <a:rPr lang="zh-CN" altLang="en-US" sz="16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16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S</a:t>
              </a:r>
              <a:r>
                <a:rPr lang="en-US" altLang="zh-CN" sz="1600" b="1" spc="-1" dirty="0" err="1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cala</a:t>
              </a:r>
              <a:r>
                <a:rPr lang="zh-CN" altLang="en-US" sz="16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16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Java</a:t>
              </a:r>
              <a:endParaRPr lang="en-US" altLang="zh-CN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5256065" y="2968292"/>
              <a:ext cx="1115292" cy="559667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1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Hadoop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100" b="1" spc="-1" dirty="0">
                  <a:solidFill>
                    <a:schemeClr val="bg1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</a:rPr>
                <a:t>Spark</a:t>
              </a:r>
            </a:p>
          </p:txBody>
        </p:sp>
        <p:sp>
          <p:nvSpPr>
            <p:cNvPr id="285" name="CustomShape 39"/>
            <p:cNvSpPr/>
            <p:nvPr/>
          </p:nvSpPr>
          <p:spPr>
            <a:xfrm rot="16200000">
              <a:off x="4992019" y="3099474"/>
              <a:ext cx="231717" cy="28079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83003"/>
            </a:solidFill>
            <a:ln w="9360">
              <a:noFill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6" name="CustomShape 39"/>
            <p:cNvSpPr/>
            <p:nvPr/>
          </p:nvSpPr>
          <p:spPr>
            <a:xfrm rot="16200000">
              <a:off x="5024644" y="1697769"/>
              <a:ext cx="231717" cy="28079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83003"/>
            </a:solidFill>
            <a:ln w="9360">
              <a:noFill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7" name="CustomShape 39"/>
            <p:cNvSpPr/>
            <p:nvPr/>
          </p:nvSpPr>
          <p:spPr>
            <a:xfrm rot="16200000">
              <a:off x="5043253" y="945187"/>
              <a:ext cx="231717" cy="280799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83003"/>
            </a:solidFill>
            <a:ln w="9360">
              <a:noFill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9" name="矩形 288"/>
            <p:cNvSpPr/>
            <p:nvPr/>
          </p:nvSpPr>
          <p:spPr>
            <a:xfrm>
              <a:off x="6662163" y="811445"/>
              <a:ext cx="2395314" cy="1896267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1218323"/>
              <a:endParaRPr lang="zh-CN" altLang="en-US" sz="2100" kern="0">
                <a:solidFill>
                  <a:srgbClr val="C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1" name="CustomShape 39"/>
            <p:cNvSpPr/>
            <p:nvPr/>
          </p:nvSpPr>
          <p:spPr>
            <a:xfrm rot="5400000">
              <a:off x="6351107" y="1680594"/>
              <a:ext cx="231717" cy="317331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83003"/>
            </a:solidFill>
            <a:ln w="9360">
              <a:noFill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2" name="文本框 291"/>
            <p:cNvSpPr txBox="1"/>
            <p:nvPr/>
          </p:nvSpPr>
          <p:spPr>
            <a:xfrm>
              <a:off x="6845825" y="930037"/>
              <a:ext cx="2023458" cy="1938992"/>
            </a:xfrm>
            <a:prstGeom prst="rect">
              <a:avLst/>
            </a:prstGeom>
            <a:noFill/>
            <a:ln w="25400"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2700" b="1" kern="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算法模型和业务规则进行集成和迭代，形成业务可理解的挖掘用户群体。</a:t>
              </a:r>
              <a:endParaRPr kumimoji="1" lang="zh-CN" altLang="en-US" sz="27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2700" dirty="0"/>
            </a:p>
          </p:txBody>
        </p:sp>
        <p:grpSp>
          <p:nvGrpSpPr>
            <p:cNvPr id="293" name="组合 292"/>
            <p:cNvGrpSpPr/>
            <p:nvPr/>
          </p:nvGrpSpPr>
          <p:grpSpPr>
            <a:xfrm>
              <a:off x="7115922" y="3176806"/>
              <a:ext cx="1614941" cy="1921383"/>
              <a:chOff x="7263741" y="1455604"/>
              <a:chExt cx="4308492" cy="5862107"/>
            </a:xfrm>
          </p:grpSpPr>
          <p:sp>
            <p:nvSpPr>
              <p:cNvPr id="294" name="Freeform 5"/>
              <p:cNvSpPr/>
              <p:nvPr/>
            </p:nvSpPr>
            <p:spPr bwMode="auto">
              <a:xfrm>
                <a:off x="7263741" y="1455604"/>
                <a:ext cx="4308492" cy="5246534"/>
              </a:xfrm>
              <a:custGeom>
                <a:avLst/>
                <a:gdLst>
                  <a:gd name="T0" fmla="*/ 0 w 1734"/>
                  <a:gd name="T1" fmla="*/ 1585 h 2084"/>
                  <a:gd name="T2" fmla="*/ 500 w 1734"/>
                  <a:gd name="T3" fmla="*/ 2084 h 2084"/>
                  <a:gd name="T4" fmla="*/ 995 w 1734"/>
                  <a:gd name="T5" fmla="*/ 1642 h 2084"/>
                  <a:gd name="T6" fmla="*/ 1349 w 1734"/>
                  <a:gd name="T7" fmla="*/ 1874 h 2084"/>
                  <a:gd name="T8" fmla="*/ 1734 w 1734"/>
                  <a:gd name="T9" fmla="*/ 1488 h 2084"/>
                  <a:gd name="T10" fmla="*/ 1458 w 1734"/>
                  <a:gd name="T11" fmla="*/ 1119 h 2084"/>
                  <a:gd name="T12" fmla="*/ 1577 w 1734"/>
                  <a:gd name="T13" fmla="*/ 805 h 2084"/>
                  <a:gd name="T14" fmla="*/ 1104 w 1734"/>
                  <a:gd name="T15" fmla="*/ 333 h 2084"/>
                  <a:gd name="T16" fmla="*/ 1023 w 1734"/>
                  <a:gd name="T17" fmla="*/ 340 h 2084"/>
                  <a:gd name="T18" fmla="*/ 596 w 1734"/>
                  <a:gd name="T19" fmla="*/ 0 h 2084"/>
                  <a:gd name="T20" fmla="*/ 158 w 1734"/>
                  <a:gd name="T21" fmla="*/ 438 h 2084"/>
                  <a:gd name="T22" fmla="*/ 223 w 1734"/>
                  <a:gd name="T23" fmla="*/ 667 h 2084"/>
                  <a:gd name="T24" fmla="*/ 0 w 1734"/>
                  <a:gd name="T25" fmla="*/ 954 h 2084"/>
                  <a:gd name="T26" fmla="*/ 161 w 1734"/>
                  <a:gd name="T27" fmla="*/ 1218 h 2084"/>
                  <a:gd name="T28" fmla="*/ 0 w 1734"/>
                  <a:gd name="T29" fmla="*/ 1585 h 2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34" h="2084">
                    <a:moveTo>
                      <a:pt x="0" y="1585"/>
                    </a:moveTo>
                    <a:cubicBezTo>
                      <a:pt x="0" y="1860"/>
                      <a:pt x="224" y="2084"/>
                      <a:pt x="500" y="2084"/>
                    </a:cubicBezTo>
                    <a:cubicBezTo>
                      <a:pt x="756" y="2084"/>
                      <a:pt x="967" y="1890"/>
                      <a:pt x="995" y="1642"/>
                    </a:cubicBezTo>
                    <a:cubicBezTo>
                      <a:pt x="1055" y="1778"/>
                      <a:pt x="1191" y="1874"/>
                      <a:pt x="1349" y="1874"/>
                    </a:cubicBezTo>
                    <a:cubicBezTo>
                      <a:pt x="1562" y="1874"/>
                      <a:pt x="1734" y="1701"/>
                      <a:pt x="1734" y="1488"/>
                    </a:cubicBezTo>
                    <a:cubicBezTo>
                      <a:pt x="1734" y="1313"/>
                      <a:pt x="1618" y="1166"/>
                      <a:pt x="1458" y="1119"/>
                    </a:cubicBezTo>
                    <a:cubicBezTo>
                      <a:pt x="1532" y="1035"/>
                      <a:pt x="1577" y="926"/>
                      <a:pt x="1577" y="805"/>
                    </a:cubicBezTo>
                    <a:cubicBezTo>
                      <a:pt x="1577" y="544"/>
                      <a:pt x="1365" y="333"/>
                      <a:pt x="1104" y="333"/>
                    </a:cubicBezTo>
                    <a:cubicBezTo>
                      <a:pt x="1076" y="333"/>
                      <a:pt x="1049" y="335"/>
                      <a:pt x="1023" y="340"/>
                    </a:cubicBezTo>
                    <a:cubicBezTo>
                      <a:pt x="978" y="145"/>
                      <a:pt x="804" y="0"/>
                      <a:pt x="596" y="0"/>
                    </a:cubicBezTo>
                    <a:cubicBezTo>
                      <a:pt x="354" y="0"/>
                      <a:pt x="158" y="196"/>
                      <a:pt x="158" y="438"/>
                    </a:cubicBezTo>
                    <a:cubicBezTo>
                      <a:pt x="158" y="522"/>
                      <a:pt x="182" y="600"/>
                      <a:pt x="223" y="667"/>
                    </a:cubicBezTo>
                    <a:cubicBezTo>
                      <a:pt x="95" y="700"/>
                      <a:pt x="0" y="816"/>
                      <a:pt x="0" y="954"/>
                    </a:cubicBezTo>
                    <a:cubicBezTo>
                      <a:pt x="0" y="1069"/>
                      <a:pt x="66" y="1169"/>
                      <a:pt x="161" y="1218"/>
                    </a:cubicBezTo>
                    <a:cubicBezTo>
                      <a:pt x="62" y="1310"/>
                      <a:pt x="0" y="1440"/>
                      <a:pt x="0" y="1585"/>
                    </a:cubicBezTo>
                    <a:close/>
                  </a:path>
                </a:pathLst>
              </a:custGeom>
              <a:solidFill>
                <a:srgbClr val="89B5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 dirty="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295" name="Oval 9"/>
              <p:cNvSpPr>
                <a:spLocks noChangeArrowheads="1"/>
              </p:cNvSpPr>
              <p:nvPr/>
            </p:nvSpPr>
            <p:spPr bwMode="auto">
              <a:xfrm>
                <a:off x="10433774" y="4976600"/>
                <a:ext cx="747274" cy="75753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296" name="Oval 11"/>
              <p:cNvSpPr>
                <a:spLocks noChangeArrowheads="1"/>
              </p:cNvSpPr>
              <p:nvPr/>
            </p:nvSpPr>
            <p:spPr bwMode="auto">
              <a:xfrm>
                <a:off x="9958536" y="3396948"/>
                <a:ext cx="746898" cy="75469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297" name="Freeform 13"/>
              <p:cNvSpPr/>
              <p:nvPr/>
            </p:nvSpPr>
            <p:spPr bwMode="auto">
              <a:xfrm>
                <a:off x="8548401" y="3208014"/>
                <a:ext cx="1709357" cy="4109697"/>
              </a:xfrm>
              <a:custGeom>
                <a:avLst/>
                <a:gdLst>
                  <a:gd name="T0" fmla="*/ 0 w 688"/>
                  <a:gd name="T1" fmla="*/ 1632 h 1632"/>
                  <a:gd name="T2" fmla="*/ 231 w 688"/>
                  <a:gd name="T3" fmla="*/ 1512 h 1632"/>
                  <a:gd name="T4" fmla="*/ 388 w 688"/>
                  <a:gd name="T5" fmla="*/ 447 h 1632"/>
                  <a:gd name="T6" fmla="*/ 47 w 688"/>
                  <a:gd name="T7" fmla="*/ 0 h 1632"/>
                  <a:gd name="T8" fmla="*/ 475 w 688"/>
                  <a:gd name="T9" fmla="*/ 414 h 1632"/>
                  <a:gd name="T10" fmla="*/ 449 w 688"/>
                  <a:gd name="T11" fmla="*/ 1484 h 1632"/>
                  <a:gd name="T12" fmla="*/ 551 w 688"/>
                  <a:gd name="T13" fmla="*/ 1632 h 1632"/>
                  <a:gd name="T14" fmla="*/ 0 w 688"/>
                  <a:gd name="T15" fmla="*/ 1632 h 1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8" h="1632">
                    <a:moveTo>
                      <a:pt x="0" y="1632"/>
                    </a:moveTo>
                    <a:cubicBezTo>
                      <a:pt x="0" y="1632"/>
                      <a:pt x="112" y="1609"/>
                      <a:pt x="231" y="1512"/>
                    </a:cubicBezTo>
                    <a:cubicBezTo>
                      <a:pt x="350" y="1415"/>
                      <a:pt x="527" y="832"/>
                      <a:pt x="388" y="447"/>
                    </a:cubicBezTo>
                    <a:cubicBezTo>
                      <a:pt x="249" y="61"/>
                      <a:pt x="47" y="0"/>
                      <a:pt x="47" y="0"/>
                    </a:cubicBezTo>
                    <a:cubicBezTo>
                      <a:pt x="47" y="0"/>
                      <a:pt x="263" y="0"/>
                      <a:pt x="475" y="414"/>
                    </a:cubicBezTo>
                    <a:cubicBezTo>
                      <a:pt x="688" y="828"/>
                      <a:pt x="467" y="1397"/>
                      <a:pt x="449" y="1484"/>
                    </a:cubicBezTo>
                    <a:cubicBezTo>
                      <a:pt x="432" y="1571"/>
                      <a:pt x="551" y="1632"/>
                      <a:pt x="551" y="1632"/>
                    </a:cubicBezTo>
                    <a:lnTo>
                      <a:pt x="0" y="1632"/>
                    </a:lnTo>
                    <a:close/>
                  </a:path>
                </a:pathLst>
              </a:custGeom>
              <a:solidFill>
                <a:srgbClr val="5A40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298" name="Freeform 14"/>
              <p:cNvSpPr/>
              <p:nvPr/>
            </p:nvSpPr>
            <p:spPr bwMode="auto">
              <a:xfrm>
                <a:off x="9334628" y="3021211"/>
                <a:ext cx="798520" cy="921569"/>
              </a:xfrm>
              <a:custGeom>
                <a:avLst/>
                <a:gdLst>
                  <a:gd name="T0" fmla="*/ 144 w 321"/>
                  <a:gd name="T1" fmla="*/ 130 h 366"/>
                  <a:gd name="T2" fmla="*/ 123 w 321"/>
                  <a:gd name="T3" fmla="*/ 155 h 366"/>
                  <a:gd name="T4" fmla="*/ 0 w 321"/>
                  <a:gd name="T5" fmla="*/ 334 h 366"/>
                  <a:gd name="T6" fmla="*/ 82 w 321"/>
                  <a:gd name="T7" fmla="*/ 366 h 366"/>
                  <a:gd name="T8" fmla="*/ 156 w 321"/>
                  <a:gd name="T9" fmla="*/ 193 h 366"/>
                  <a:gd name="T10" fmla="*/ 321 w 321"/>
                  <a:gd name="T11" fmla="*/ 0 h 366"/>
                  <a:gd name="T12" fmla="*/ 144 w 321"/>
                  <a:gd name="T13" fmla="*/ 13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66">
                    <a:moveTo>
                      <a:pt x="144" y="130"/>
                    </a:moveTo>
                    <a:cubicBezTo>
                      <a:pt x="138" y="137"/>
                      <a:pt x="131" y="145"/>
                      <a:pt x="123" y="155"/>
                    </a:cubicBezTo>
                    <a:cubicBezTo>
                      <a:pt x="71" y="219"/>
                      <a:pt x="0" y="334"/>
                      <a:pt x="0" y="334"/>
                    </a:cubicBezTo>
                    <a:cubicBezTo>
                      <a:pt x="82" y="366"/>
                      <a:pt x="82" y="366"/>
                      <a:pt x="82" y="366"/>
                    </a:cubicBezTo>
                    <a:cubicBezTo>
                      <a:pt x="82" y="366"/>
                      <a:pt x="108" y="276"/>
                      <a:pt x="156" y="193"/>
                    </a:cubicBezTo>
                    <a:cubicBezTo>
                      <a:pt x="203" y="110"/>
                      <a:pt x="321" y="0"/>
                      <a:pt x="321" y="0"/>
                    </a:cubicBezTo>
                    <a:cubicBezTo>
                      <a:pt x="321" y="0"/>
                      <a:pt x="195" y="73"/>
                      <a:pt x="144" y="130"/>
                    </a:cubicBezTo>
                    <a:close/>
                  </a:path>
                </a:pathLst>
              </a:custGeom>
              <a:solidFill>
                <a:srgbClr val="5A40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299" name="Freeform 15"/>
              <p:cNvSpPr/>
              <p:nvPr/>
            </p:nvSpPr>
            <p:spPr bwMode="auto">
              <a:xfrm>
                <a:off x="9627711" y="4707779"/>
                <a:ext cx="1019648" cy="951812"/>
              </a:xfrm>
              <a:custGeom>
                <a:avLst/>
                <a:gdLst>
                  <a:gd name="T0" fmla="*/ 0 w 410"/>
                  <a:gd name="T1" fmla="*/ 322 h 378"/>
                  <a:gd name="T2" fmla="*/ 202 w 410"/>
                  <a:gd name="T3" fmla="*/ 120 h 378"/>
                  <a:gd name="T4" fmla="*/ 410 w 410"/>
                  <a:gd name="T5" fmla="*/ 0 h 378"/>
                  <a:gd name="T6" fmla="*/ 199 w 410"/>
                  <a:gd name="T7" fmla="*/ 196 h 378"/>
                  <a:gd name="T8" fmla="*/ 100 w 410"/>
                  <a:gd name="T9" fmla="*/ 378 h 378"/>
                  <a:gd name="T10" fmla="*/ 0 w 410"/>
                  <a:gd name="T11" fmla="*/ 32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0" h="378">
                    <a:moveTo>
                      <a:pt x="0" y="322"/>
                    </a:moveTo>
                    <a:cubicBezTo>
                      <a:pt x="0" y="322"/>
                      <a:pt x="137" y="177"/>
                      <a:pt x="202" y="120"/>
                    </a:cubicBezTo>
                    <a:cubicBezTo>
                      <a:pt x="267" y="62"/>
                      <a:pt x="410" y="0"/>
                      <a:pt x="410" y="0"/>
                    </a:cubicBezTo>
                    <a:cubicBezTo>
                      <a:pt x="410" y="0"/>
                      <a:pt x="261" y="110"/>
                      <a:pt x="199" y="196"/>
                    </a:cubicBezTo>
                    <a:cubicBezTo>
                      <a:pt x="137" y="282"/>
                      <a:pt x="100" y="378"/>
                      <a:pt x="100" y="378"/>
                    </a:cubicBezTo>
                    <a:lnTo>
                      <a:pt x="0" y="322"/>
                    </a:lnTo>
                    <a:close/>
                  </a:path>
                </a:pathLst>
              </a:custGeom>
              <a:solidFill>
                <a:srgbClr val="5A40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300" name="Freeform 16"/>
              <p:cNvSpPr/>
              <p:nvPr/>
            </p:nvSpPr>
            <p:spPr bwMode="auto">
              <a:xfrm>
                <a:off x="8943272" y="4280796"/>
                <a:ext cx="896799" cy="716974"/>
              </a:xfrm>
              <a:custGeom>
                <a:avLst/>
                <a:gdLst>
                  <a:gd name="T0" fmla="*/ 361 w 361"/>
                  <a:gd name="T1" fmla="*/ 231 h 285"/>
                  <a:gd name="T2" fmla="*/ 189 w 361"/>
                  <a:gd name="T3" fmla="*/ 77 h 285"/>
                  <a:gd name="T4" fmla="*/ 0 w 361"/>
                  <a:gd name="T5" fmla="*/ 0 h 285"/>
                  <a:gd name="T6" fmla="*/ 189 w 361"/>
                  <a:gd name="T7" fmla="*/ 140 h 285"/>
                  <a:gd name="T8" fmla="*/ 286 w 361"/>
                  <a:gd name="T9" fmla="*/ 285 h 285"/>
                  <a:gd name="T10" fmla="*/ 361 w 361"/>
                  <a:gd name="T11" fmla="*/ 231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285">
                    <a:moveTo>
                      <a:pt x="361" y="231"/>
                    </a:moveTo>
                    <a:cubicBezTo>
                      <a:pt x="361" y="231"/>
                      <a:pt x="252" y="121"/>
                      <a:pt x="189" y="77"/>
                    </a:cubicBezTo>
                    <a:cubicBezTo>
                      <a:pt x="129" y="36"/>
                      <a:pt x="0" y="0"/>
                      <a:pt x="0" y="0"/>
                    </a:cubicBezTo>
                    <a:cubicBezTo>
                      <a:pt x="0" y="0"/>
                      <a:pt x="131" y="73"/>
                      <a:pt x="189" y="140"/>
                    </a:cubicBezTo>
                    <a:cubicBezTo>
                      <a:pt x="247" y="208"/>
                      <a:pt x="286" y="285"/>
                      <a:pt x="286" y="285"/>
                    </a:cubicBezTo>
                    <a:lnTo>
                      <a:pt x="361" y="231"/>
                    </a:lnTo>
                    <a:close/>
                  </a:path>
                </a:pathLst>
              </a:custGeom>
              <a:solidFill>
                <a:srgbClr val="5A40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301" name="Oval 8"/>
              <p:cNvSpPr>
                <a:spLocks noChangeArrowheads="1"/>
              </p:cNvSpPr>
              <p:nvPr/>
            </p:nvSpPr>
            <p:spPr bwMode="auto">
              <a:xfrm>
                <a:off x="7706014" y="3471965"/>
                <a:ext cx="928862" cy="9416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302" name="Freeform 28"/>
              <p:cNvSpPr>
                <a:spLocks noEditPoints="1"/>
              </p:cNvSpPr>
              <p:nvPr/>
            </p:nvSpPr>
            <p:spPr bwMode="auto">
              <a:xfrm>
                <a:off x="7884429" y="3650034"/>
                <a:ext cx="545359" cy="552849"/>
              </a:xfrm>
              <a:custGeom>
                <a:avLst/>
                <a:gdLst>
                  <a:gd name="T0" fmla="*/ 156 w 176"/>
                  <a:gd name="T1" fmla="*/ 0 h 176"/>
                  <a:gd name="T2" fmla="*/ 136 w 176"/>
                  <a:gd name="T3" fmla="*/ 20 h 176"/>
                  <a:gd name="T4" fmla="*/ 152 w 176"/>
                  <a:gd name="T5" fmla="*/ 40 h 176"/>
                  <a:gd name="T6" fmla="*/ 152 w 176"/>
                  <a:gd name="T7" fmla="*/ 84 h 176"/>
                  <a:gd name="T8" fmla="*/ 108 w 176"/>
                  <a:gd name="T9" fmla="*/ 84 h 176"/>
                  <a:gd name="T10" fmla="*/ 88 w 176"/>
                  <a:gd name="T11" fmla="*/ 68 h 176"/>
                  <a:gd name="T12" fmla="*/ 68 w 176"/>
                  <a:gd name="T13" fmla="*/ 84 h 176"/>
                  <a:gd name="T14" fmla="*/ 20 w 176"/>
                  <a:gd name="T15" fmla="*/ 84 h 176"/>
                  <a:gd name="T16" fmla="*/ 16 w 176"/>
                  <a:gd name="T17" fmla="*/ 88 h 176"/>
                  <a:gd name="T18" fmla="*/ 16 w 176"/>
                  <a:gd name="T19" fmla="*/ 136 h 176"/>
                  <a:gd name="T20" fmla="*/ 0 w 176"/>
                  <a:gd name="T21" fmla="*/ 156 h 176"/>
                  <a:gd name="T22" fmla="*/ 20 w 176"/>
                  <a:gd name="T23" fmla="*/ 176 h 176"/>
                  <a:gd name="T24" fmla="*/ 40 w 176"/>
                  <a:gd name="T25" fmla="*/ 156 h 176"/>
                  <a:gd name="T26" fmla="*/ 24 w 176"/>
                  <a:gd name="T27" fmla="*/ 136 h 176"/>
                  <a:gd name="T28" fmla="*/ 24 w 176"/>
                  <a:gd name="T29" fmla="*/ 92 h 176"/>
                  <a:gd name="T30" fmla="*/ 68 w 176"/>
                  <a:gd name="T31" fmla="*/ 92 h 176"/>
                  <a:gd name="T32" fmla="*/ 88 w 176"/>
                  <a:gd name="T33" fmla="*/ 108 h 176"/>
                  <a:gd name="T34" fmla="*/ 108 w 176"/>
                  <a:gd name="T35" fmla="*/ 92 h 176"/>
                  <a:gd name="T36" fmla="*/ 156 w 176"/>
                  <a:gd name="T37" fmla="*/ 92 h 176"/>
                  <a:gd name="T38" fmla="*/ 160 w 176"/>
                  <a:gd name="T39" fmla="*/ 88 h 176"/>
                  <a:gd name="T40" fmla="*/ 160 w 176"/>
                  <a:gd name="T41" fmla="*/ 40 h 176"/>
                  <a:gd name="T42" fmla="*/ 176 w 176"/>
                  <a:gd name="T43" fmla="*/ 20 h 176"/>
                  <a:gd name="T44" fmla="*/ 156 w 176"/>
                  <a:gd name="T45" fmla="*/ 0 h 176"/>
                  <a:gd name="T46" fmla="*/ 32 w 176"/>
                  <a:gd name="T47" fmla="*/ 156 h 176"/>
                  <a:gd name="T48" fmla="*/ 20 w 176"/>
                  <a:gd name="T49" fmla="*/ 168 h 176"/>
                  <a:gd name="T50" fmla="*/ 8 w 176"/>
                  <a:gd name="T51" fmla="*/ 156 h 176"/>
                  <a:gd name="T52" fmla="*/ 20 w 176"/>
                  <a:gd name="T53" fmla="*/ 144 h 176"/>
                  <a:gd name="T54" fmla="*/ 32 w 176"/>
                  <a:gd name="T55" fmla="*/ 156 h 176"/>
                  <a:gd name="T56" fmla="*/ 88 w 176"/>
                  <a:gd name="T57" fmla="*/ 100 h 176"/>
                  <a:gd name="T58" fmla="*/ 76 w 176"/>
                  <a:gd name="T59" fmla="*/ 88 h 176"/>
                  <a:gd name="T60" fmla="*/ 88 w 176"/>
                  <a:gd name="T61" fmla="*/ 76 h 176"/>
                  <a:gd name="T62" fmla="*/ 100 w 176"/>
                  <a:gd name="T63" fmla="*/ 88 h 176"/>
                  <a:gd name="T64" fmla="*/ 88 w 176"/>
                  <a:gd name="T65" fmla="*/ 100 h 176"/>
                  <a:gd name="T66" fmla="*/ 156 w 176"/>
                  <a:gd name="T67" fmla="*/ 32 h 176"/>
                  <a:gd name="T68" fmla="*/ 144 w 176"/>
                  <a:gd name="T69" fmla="*/ 20 h 176"/>
                  <a:gd name="T70" fmla="*/ 156 w 176"/>
                  <a:gd name="T71" fmla="*/ 8 h 176"/>
                  <a:gd name="T72" fmla="*/ 168 w 176"/>
                  <a:gd name="T73" fmla="*/ 20 h 176"/>
                  <a:gd name="T74" fmla="*/ 156 w 176"/>
                  <a:gd name="T75" fmla="*/ 3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176">
                    <a:moveTo>
                      <a:pt x="156" y="0"/>
                    </a:moveTo>
                    <a:cubicBezTo>
                      <a:pt x="145" y="0"/>
                      <a:pt x="136" y="9"/>
                      <a:pt x="136" y="20"/>
                    </a:cubicBezTo>
                    <a:cubicBezTo>
                      <a:pt x="136" y="30"/>
                      <a:pt x="143" y="38"/>
                      <a:pt x="152" y="40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08" y="84"/>
                      <a:pt x="108" y="84"/>
                      <a:pt x="108" y="84"/>
                    </a:cubicBezTo>
                    <a:cubicBezTo>
                      <a:pt x="106" y="75"/>
                      <a:pt x="98" y="68"/>
                      <a:pt x="88" y="68"/>
                    </a:cubicBezTo>
                    <a:cubicBezTo>
                      <a:pt x="78" y="68"/>
                      <a:pt x="70" y="75"/>
                      <a:pt x="68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6" y="86"/>
                      <a:pt x="16" y="88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7" y="138"/>
                      <a:pt x="0" y="146"/>
                      <a:pt x="0" y="156"/>
                    </a:cubicBezTo>
                    <a:cubicBezTo>
                      <a:pt x="0" y="167"/>
                      <a:pt x="9" y="176"/>
                      <a:pt x="20" y="176"/>
                    </a:cubicBezTo>
                    <a:cubicBezTo>
                      <a:pt x="31" y="176"/>
                      <a:pt x="40" y="167"/>
                      <a:pt x="40" y="156"/>
                    </a:cubicBezTo>
                    <a:cubicBezTo>
                      <a:pt x="40" y="146"/>
                      <a:pt x="33" y="138"/>
                      <a:pt x="24" y="136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70" y="101"/>
                      <a:pt x="78" y="108"/>
                      <a:pt x="88" y="108"/>
                    </a:cubicBezTo>
                    <a:cubicBezTo>
                      <a:pt x="98" y="108"/>
                      <a:pt x="106" y="101"/>
                      <a:pt x="108" y="92"/>
                    </a:cubicBezTo>
                    <a:cubicBezTo>
                      <a:pt x="156" y="92"/>
                      <a:pt x="156" y="92"/>
                      <a:pt x="156" y="92"/>
                    </a:cubicBezTo>
                    <a:cubicBezTo>
                      <a:pt x="158" y="92"/>
                      <a:pt x="160" y="90"/>
                      <a:pt x="160" y="88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9" y="38"/>
                      <a:pt x="176" y="30"/>
                      <a:pt x="176" y="20"/>
                    </a:cubicBezTo>
                    <a:cubicBezTo>
                      <a:pt x="176" y="9"/>
                      <a:pt x="167" y="0"/>
                      <a:pt x="156" y="0"/>
                    </a:cubicBezTo>
                    <a:moveTo>
                      <a:pt x="32" y="156"/>
                    </a:moveTo>
                    <a:cubicBezTo>
                      <a:pt x="32" y="163"/>
                      <a:pt x="27" y="168"/>
                      <a:pt x="20" y="168"/>
                    </a:cubicBezTo>
                    <a:cubicBezTo>
                      <a:pt x="13" y="168"/>
                      <a:pt x="8" y="163"/>
                      <a:pt x="8" y="156"/>
                    </a:cubicBezTo>
                    <a:cubicBezTo>
                      <a:pt x="8" y="149"/>
                      <a:pt x="13" y="144"/>
                      <a:pt x="20" y="144"/>
                    </a:cubicBezTo>
                    <a:cubicBezTo>
                      <a:pt x="27" y="144"/>
                      <a:pt x="32" y="149"/>
                      <a:pt x="32" y="156"/>
                    </a:cubicBezTo>
                    <a:moveTo>
                      <a:pt x="88" y="100"/>
                    </a:moveTo>
                    <a:cubicBezTo>
                      <a:pt x="81" y="100"/>
                      <a:pt x="76" y="95"/>
                      <a:pt x="76" y="88"/>
                    </a:cubicBezTo>
                    <a:cubicBezTo>
                      <a:pt x="76" y="81"/>
                      <a:pt x="81" y="76"/>
                      <a:pt x="88" y="76"/>
                    </a:cubicBezTo>
                    <a:cubicBezTo>
                      <a:pt x="95" y="76"/>
                      <a:pt x="100" y="81"/>
                      <a:pt x="100" y="88"/>
                    </a:cubicBezTo>
                    <a:cubicBezTo>
                      <a:pt x="100" y="95"/>
                      <a:pt x="95" y="100"/>
                      <a:pt x="88" y="100"/>
                    </a:cubicBezTo>
                    <a:moveTo>
                      <a:pt x="156" y="32"/>
                    </a:moveTo>
                    <a:cubicBezTo>
                      <a:pt x="149" y="32"/>
                      <a:pt x="144" y="27"/>
                      <a:pt x="144" y="20"/>
                    </a:cubicBezTo>
                    <a:cubicBezTo>
                      <a:pt x="144" y="13"/>
                      <a:pt x="149" y="8"/>
                      <a:pt x="156" y="8"/>
                    </a:cubicBezTo>
                    <a:cubicBezTo>
                      <a:pt x="163" y="8"/>
                      <a:pt x="168" y="13"/>
                      <a:pt x="168" y="20"/>
                    </a:cubicBezTo>
                    <a:cubicBezTo>
                      <a:pt x="168" y="27"/>
                      <a:pt x="163" y="32"/>
                      <a:pt x="156" y="3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303" name="Oval 6"/>
              <p:cNvSpPr>
                <a:spLocks noChangeArrowheads="1"/>
              </p:cNvSpPr>
              <p:nvPr/>
            </p:nvSpPr>
            <p:spPr bwMode="auto">
              <a:xfrm>
                <a:off x="9293051" y="2319676"/>
                <a:ext cx="791500" cy="8023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304" name="Freeform 31"/>
              <p:cNvSpPr>
                <a:spLocks noEditPoints="1"/>
              </p:cNvSpPr>
              <p:nvPr/>
            </p:nvSpPr>
            <p:spPr bwMode="auto">
              <a:xfrm>
                <a:off x="9485669" y="2507994"/>
                <a:ext cx="423127" cy="428938"/>
              </a:xfrm>
              <a:custGeom>
                <a:avLst/>
                <a:gdLst>
                  <a:gd name="T0" fmla="*/ 0 w 176"/>
                  <a:gd name="T1" fmla="*/ 88 h 176"/>
                  <a:gd name="T2" fmla="*/ 176 w 176"/>
                  <a:gd name="T3" fmla="*/ 88 h 176"/>
                  <a:gd name="T4" fmla="*/ 132 w 176"/>
                  <a:gd name="T5" fmla="*/ 21 h 176"/>
                  <a:gd name="T6" fmla="*/ 130 w 176"/>
                  <a:gd name="T7" fmla="*/ 48 h 176"/>
                  <a:gd name="T8" fmla="*/ 123 w 176"/>
                  <a:gd name="T9" fmla="*/ 68 h 176"/>
                  <a:gd name="T10" fmla="*/ 85 w 176"/>
                  <a:gd name="T11" fmla="*/ 26 h 176"/>
                  <a:gd name="T12" fmla="*/ 132 w 176"/>
                  <a:gd name="T13" fmla="*/ 21 h 176"/>
                  <a:gd name="T14" fmla="*/ 138 w 176"/>
                  <a:gd name="T15" fmla="*/ 118 h 176"/>
                  <a:gd name="T16" fmla="*/ 100 w 176"/>
                  <a:gd name="T17" fmla="*/ 119 h 176"/>
                  <a:gd name="T18" fmla="*/ 115 w 176"/>
                  <a:gd name="T19" fmla="*/ 100 h 176"/>
                  <a:gd name="T20" fmla="*/ 101 w 176"/>
                  <a:gd name="T21" fmla="*/ 9 h 176"/>
                  <a:gd name="T22" fmla="*/ 84 w 176"/>
                  <a:gd name="T23" fmla="*/ 8 h 176"/>
                  <a:gd name="T24" fmla="*/ 109 w 176"/>
                  <a:gd name="T25" fmla="*/ 94 h 176"/>
                  <a:gd name="T26" fmla="*/ 88 w 176"/>
                  <a:gd name="T27" fmla="*/ 108 h 176"/>
                  <a:gd name="T28" fmla="*/ 32 w 176"/>
                  <a:gd name="T29" fmla="*/ 97 h 176"/>
                  <a:gd name="T30" fmla="*/ 52 w 176"/>
                  <a:gd name="T31" fmla="*/ 60 h 176"/>
                  <a:gd name="T32" fmla="*/ 63 w 176"/>
                  <a:gd name="T33" fmla="*/ 43 h 176"/>
                  <a:gd name="T34" fmla="*/ 109 w 176"/>
                  <a:gd name="T35" fmla="*/ 94 h 176"/>
                  <a:gd name="T36" fmla="*/ 8 w 176"/>
                  <a:gd name="T37" fmla="*/ 90 h 176"/>
                  <a:gd name="T38" fmla="*/ 20 w 176"/>
                  <a:gd name="T39" fmla="*/ 128 h 176"/>
                  <a:gd name="T40" fmla="*/ 25 w 176"/>
                  <a:gd name="T41" fmla="*/ 93 h 176"/>
                  <a:gd name="T42" fmla="*/ 76 w 176"/>
                  <a:gd name="T43" fmla="*/ 9 h 176"/>
                  <a:gd name="T44" fmla="*/ 58 w 176"/>
                  <a:gd name="T45" fmla="*/ 37 h 176"/>
                  <a:gd name="T46" fmla="*/ 40 w 176"/>
                  <a:gd name="T47" fmla="*/ 48 h 176"/>
                  <a:gd name="T48" fmla="*/ 25 w 176"/>
                  <a:gd name="T49" fmla="*/ 93 h 176"/>
                  <a:gd name="T50" fmla="*/ 28 w 176"/>
                  <a:gd name="T51" fmla="*/ 128 h 176"/>
                  <a:gd name="T52" fmla="*/ 77 w 176"/>
                  <a:gd name="T53" fmla="*/ 124 h 176"/>
                  <a:gd name="T54" fmla="*/ 30 w 176"/>
                  <a:gd name="T55" fmla="*/ 143 h 176"/>
                  <a:gd name="T56" fmla="*/ 88 w 176"/>
                  <a:gd name="T57" fmla="*/ 168 h 176"/>
                  <a:gd name="T58" fmla="*/ 83 w 176"/>
                  <a:gd name="T59" fmla="*/ 131 h 176"/>
                  <a:gd name="T60" fmla="*/ 97 w 176"/>
                  <a:gd name="T61" fmla="*/ 127 h 176"/>
                  <a:gd name="T62" fmla="*/ 149 w 176"/>
                  <a:gd name="T63" fmla="*/ 123 h 176"/>
                  <a:gd name="T64" fmla="*/ 88 w 176"/>
                  <a:gd name="T65" fmla="*/ 168 h 176"/>
                  <a:gd name="T66" fmla="*/ 120 w 176"/>
                  <a:gd name="T67" fmla="*/ 93 h 176"/>
                  <a:gd name="T68" fmla="*/ 132 w 176"/>
                  <a:gd name="T69" fmla="*/ 72 h 176"/>
                  <a:gd name="T70" fmla="*/ 137 w 176"/>
                  <a:gd name="T71" fmla="*/ 49 h 176"/>
                  <a:gd name="T72" fmla="*/ 168 w 176"/>
                  <a:gd name="T73" fmla="*/ 88 h 176"/>
                  <a:gd name="T74" fmla="*/ 150 w 176"/>
                  <a:gd name="T75" fmla="*/ 11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176">
                    <a:moveTo>
                      <a:pt x="88" y="0"/>
                    </a:moveTo>
                    <a:cubicBezTo>
                      <a:pt x="39" y="0"/>
                      <a:pt x="0" y="39"/>
                      <a:pt x="0" y="88"/>
                    </a:cubicBezTo>
                    <a:cubicBezTo>
                      <a:pt x="0" y="137"/>
                      <a:pt x="39" y="176"/>
                      <a:pt x="88" y="176"/>
                    </a:cubicBezTo>
                    <a:cubicBezTo>
                      <a:pt x="137" y="176"/>
                      <a:pt x="176" y="137"/>
                      <a:pt x="176" y="88"/>
                    </a:cubicBezTo>
                    <a:cubicBezTo>
                      <a:pt x="176" y="39"/>
                      <a:pt x="137" y="0"/>
                      <a:pt x="88" y="0"/>
                    </a:cubicBezTo>
                    <a:moveTo>
                      <a:pt x="132" y="21"/>
                    </a:moveTo>
                    <a:cubicBezTo>
                      <a:pt x="132" y="22"/>
                      <a:pt x="132" y="23"/>
                      <a:pt x="132" y="24"/>
                    </a:cubicBezTo>
                    <a:cubicBezTo>
                      <a:pt x="132" y="32"/>
                      <a:pt x="131" y="40"/>
                      <a:pt x="130" y="48"/>
                    </a:cubicBezTo>
                    <a:cubicBezTo>
                      <a:pt x="124" y="49"/>
                      <a:pt x="120" y="54"/>
                      <a:pt x="120" y="60"/>
                    </a:cubicBezTo>
                    <a:cubicBezTo>
                      <a:pt x="120" y="63"/>
                      <a:pt x="121" y="66"/>
                      <a:pt x="123" y="68"/>
                    </a:cubicBezTo>
                    <a:cubicBezTo>
                      <a:pt x="121" y="75"/>
                      <a:pt x="118" y="81"/>
                      <a:pt x="114" y="87"/>
                    </a:cubicBezTo>
                    <a:cubicBezTo>
                      <a:pt x="99" y="70"/>
                      <a:pt x="89" y="49"/>
                      <a:pt x="85" y="26"/>
                    </a:cubicBezTo>
                    <a:cubicBezTo>
                      <a:pt x="94" y="20"/>
                      <a:pt x="104" y="16"/>
                      <a:pt x="115" y="13"/>
                    </a:cubicBezTo>
                    <a:cubicBezTo>
                      <a:pt x="121" y="15"/>
                      <a:pt x="127" y="18"/>
                      <a:pt x="132" y="21"/>
                    </a:cubicBezTo>
                    <a:moveTo>
                      <a:pt x="115" y="100"/>
                    </a:moveTo>
                    <a:cubicBezTo>
                      <a:pt x="122" y="107"/>
                      <a:pt x="130" y="113"/>
                      <a:pt x="138" y="118"/>
                    </a:cubicBezTo>
                    <a:cubicBezTo>
                      <a:pt x="130" y="119"/>
                      <a:pt x="121" y="120"/>
                      <a:pt x="112" y="120"/>
                    </a:cubicBezTo>
                    <a:cubicBezTo>
                      <a:pt x="108" y="120"/>
                      <a:pt x="104" y="120"/>
                      <a:pt x="100" y="119"/>
                    </a:cubicBezTo>
                    <a:cubicBezTo>
                      <a:pt x="100" y="119"/>
                      <a:pt x="100" y="118"/>
                      <a:pt x="100" y="117"/>
                    </a:cubicBezTo>
                    <a:cubicBezTo>
                      <a:pt x="105" y="112"/>
                      <a:pt x="110" y="106"/>
                      <a:pt x="115" y="100"/>
                    </a:cubicBezTo>
                    <a:moveTo>
                      <a:pt x="88" y="8"/>
                    </a:moveTo>
                    <a:cubicBezTo>
                      <a:pt x="92" y="8"/>
                      <a:pt x="97" y="8"/>
                      <a:pt x="101" y="9"/>
                    </a:cubicBezTo>
                    <a:cubicBezTo>
                      <a:pt x="95" y="11"/>
                      <a:pt x="90" y="14"/>
                      <a:pt x="84" y="17"/>
                    </a:cubicBezTo>
                    <a:cubicBezTo>
                      <a:pt x="84" y="14"/>
                      <a:pt x="84" y="11"/>
                      <a:pt x="84" y="8"/>
                    </a:cubicBezTo>
                    <a:cubicBezTo>
                      <a:pt x="85" y="8"/>
                      <a:pt x="87" y="8"/>
                      <a:pt x="88" y="8"/>
                    </a:cubicBezTo>
                    <a:moveTo>
                      <a:pt x="109" y="94"/>
                    </a:moveTo>
                    <a:cubicBezTo>
                      <a:pt x="105" y="100"/>
                      <a:pt x="100" y="105"/>
                      <a:pt x="95" y="110"/>
                    </a:cubicBezTo>
                    <a:cubicBezTo>
                      <a:pt x="93" y="109"/>
                      <a:pt x="91" y="108"/>
                      <a:pt x="88" y="108"/>
                    </a:cubicBezTo>
                    <a:cubicBezTo>
                      <a:pt x="83" y="108"/>
                      <a:pt x="78" y="111"/>
                      <a:pt x="77" y="116"/>
                    </a:cubicBezTo>
                    <a:cubicBezTo>
                      <a:pt x="61" y="112"/>
                      <a:pt x="46" y="106"/>
                      <a:pt x="32" y="97"/>
                    </a:cubicBezTo>
                    <a:cubicBezTo>
                      <a:pt x="36" y="84"/>
                      <a:pt x="42" y="71"/>
                      <a:pt x="49" y="60"/>
                    </a:cubicBezTo>
                    <a:cubicBezTo>
                      <a:pt x="50" y="60"/>
                      <a:pt x="51" y="60"/>
                      <a:pt x="52" y="60"/>
                    </a:cubicBezTo>
                    <a:cubicBezTo>
                      <a:pt x="59" y="60"/>
                      <a:pt x="64" y="55"/>
                      <a:pt x="64" y="48"/>
                    </a:cubicBezTo>
                    <a:cubicBezTo>
                      <a:pt x="64" y="46"/>
                      <a:pt x="64" y="45"/>
                      <a:pt x="63" y="43"/>
                    </a:cubicBezTo>
                    <a:cubicBezTo>
                      <a:pt x="68" y="39"/>
                      <a:pt x="73" y="34"/>
                      <a:pt x="78" y="31"/>
                    </a:cubicBezTo>
                    <a:cubicBezTo>
                      <a:pt x="82" y="55"/>
                      <a:pt x="94" y="77"/>
                      <a:pt x="109" y="94"/>
                    </a:cubicBezTo>
                    <a:moveTo>
                      <a:pt x="20" y="130"/>
                    </a:moveTo>
                    <a:cubicBezTo>
                      <a:pt x="13" y="118"/>
                      <a:pt x="8" y="104"/>
                      <a:pt x="8" y="90"/>
                    </a:cubicBezTo>
                    <a:cubicBezTo>
                      <a:pt x="13" y="94"/>
                      <a:pt x="18" y="97"/>
                      <a:pt x="23" y="101"/>
                    </a:cubicBezTo>
                    <a:cubicBezTo>
                      <a:pt x="21" y="110"/>
                      <a:pt x="20" y="119"/>
                      <a:pt x="20" y="128"/>
                    </a:cubicBezTo>
                    <a:cubicBezTo>
                      <a:pt x="20" y="129"/>
                      <a:pt x="20" y="129"/>
                      <a:pt x="20" y="130"/>
                    </a:cubicBezTo>
                    <a:moveTo>
                      <a:pt x="25" y="93"/>
                    </a:moveTo>
                    <a:cubicBezTo>
                      <a:pt x="19" y="89"/>
                      <a:pt x="14" y="84"/>
                      <a:pt x="9" y="79"/>
                    </a:cubicBezTo>
                    <a:cubicBezTo>
                      <a:pt x="12" y="43"/>
                      <a:pt x="40" y="14"/>
                      <a:pt x="76" y="9"/>
                    </a:cubicBezTo>
                    <a:cubicBezTo>
                      <a:pt x="76" y="13"/>
                      <a:pt x="76" y="17"/>
                      <a:pt x="77" y="22"/>
                    </a:cubicBezTo>
                    <a:cubicBezTo>
                      <a:pt x="70" y="26"/>
                      <a:pt x="63" y="32"/>
                      <a:pt x="58" y="37"/>
                    </a:cubicBezTo>
                    <a:cubicBezTo>
                      <a:pt x="56" y="37"/>
                      <a:pt x="54" y="36"/>
                      <a:pt x="52" y="36"/>
                    </a:cubicBezTo>
                    <a:cubicBezTo>
                      <a:pt x="45" y="36"/>
                      <a:pt x="40" y="41"/>
                      <a:pt x="40" y="48"/>
                    </a:cubicBezTo>
                    <a:cubicBezTo>
                      <a:pt x="40" y="51"/>
                      <a:pt x="41" y="53"/>
                      <a:pt x="43" y="55"/>
                    </a:cubicBezTo>
                    <a:cubicBezTo>
                      <a:pt x="35" y="67"/>
                      <a:pt x="29" y="79"/>
                      <a:pt x="25" y="93"/>
                    </a:cubicBezTo>
                    <a:moveTo>
                      <a:pt x="29" y="142"/>
                    </a:moveTo>
                    <a:cubicBezTo>
                      <a:pt x="28" y="137"/>
                      <a:pt x="28" y="133"/>
                      <a:pt x="28" y="128"/>
                    </a:cubicBezTo>
                    <a:cubicBezTo>
                      <a:pt x="28" y="120"/>
                      <a:pt x="29" y="113"/>
                      <a:pt x="30" y="105"/>
                    </a:cubicBezTo>
                    <a:cubicBezTo>
                      <a:pt x="44" y="114"/>
                      <a:pt x="60" y="120"/>
                      <a:pt x="77" y="124"/>
                    </a:cubicBezTo>
                    <a:cubicBezTo>
                      <a:pt x="77" y="124"/>
                      <a:pt x="77" y="125"/>
                      <a:pt x="77" y="125"/>
                    </a:cubicBezTo>
                    <a:cubicBezTo>
                      <a:pt x="63" y="134"/>
                      <a:pt x="47" y="140"/>
                      <a:pt x="30" y="143"/>
                    </a:cubicBezTo>
                    <a:cubicBezTo>
                      <a:pt x="29" y="142"/>
                      <a:pt x="29" y="142"/>
                      <a:pt x="29" y="142"/>
                    </a:cubicBezTo>
                    <a:moveTo>
                      <a:pt x="88" y="168"/>
                    </a:moveTo>
                    <a:cubicBezTo>
                      <a:pt x="68" y="168"/>
                      <a:pt x="51" y="161"/>
                      <a:pt x="37" y="149"/>
                    </a:cubicBezTo>
                    <a:cubicBezTo>
                      <a:pt x="53" y="146"/>
                      <a:pt x="69" y="140"/>
                      <a:pt x="83" y="131"/>
                    </a:cubicBezTo>
                    <a:cubicBezTo>
                      <a:pt x="84" y="131"/>
                      <a:pt x="86" y="132"/>
                      <a:pt x="88" y="132"/>
                    </a:cubicBezTo>
                    <a:cubicBezTo>
                      <a:pt x="92" y="132"/>
                      <a:pt x="95" y="130"/>
                      <a:pt x="97" y="127"/>
                    </a:cubicBezTo>
                    <a:cubicBezTo>
                      <a:pt x="102" y="128"/>
                      <a:pt x="107" y="128"/>
                      <a:pt x="112" y="128"/>
                    </a:cubicBezTo>
                    <a:cubicBezTo>
                      <a:pt x="125" y="128"/>
                      <a:pt x="137" y="126"/>
                      <a:pt x="149" y="123"/>
                    </a:cubicBezTo>
                    <a:cubicBezTo>
                      <a:pt x="152" y="125"/>
                      <a:pt x="155" y="126"/>
                      <a:pt x="158" y="127"/>
                    </a:cubicBezTo>
                    <a:cubicBezTo>
                      <a:pt x="144" y="152"/>
                      <a:pt x="118" y="168"/>
                      <a:pt x="88" y="168"/>
                    </a:cubicBezTo>
                    <a:moveTo>
                      <a:pt x="150" y="115"/>
                    </a:moveTo>
                    <a:cubicBezTo>
                      <a:pt x="139" y="109"/>
                      <a:pt x="129" y="102"/>
                      <a:pt x="120" y="93"/>
                    </a:cubicBezTo>
                    <a:cubicBezTo>
                      <a:pt x="124" y="87"/>
                      <a:pt x="128" y="79"/>
                      <a:pt x="131" y="72"/>
                    </a:cubicBezTo>
                    <a:cubicBezTo>
                      <a:pt x="131" y="72"/>
                      <a:pt x="132" y="72"/>
                      <a:pt x="132" y="72"/>
                    </a:cubicBezTo>
                    <a:cubicBezTo>
                      <a:pt x="139" y="72"/>
                      <a:pt x="144" y="67"/>
                      <a:pt x="144" y="60"/>
                    </a:cubicBezTo>
                    <a:cubicBezTo>
                      <a:pt x="144" y="55"/>
                      <a:pt x="141" y="51"/>
                      <a:pt x="137" y="49"/>
                    </a:cubicBezTo>
                    <a:cubicBezTo>
                      <a:pt x="139" y="42"/>
                      <a:pt x="140" y="35"/>
                      <a:pt x="140" y="27"/>
                    </a:cubicBezTo>
                    <a:cubicBezTo>
                      <a:pt x="157" y="42"/>
                      <a:pt x="168" y="64"/>
                      <a:pt x="168" y="88"/>
                    </a:cubicBezTo>
                    <a:cubicBezTo>
                      <a:pt x="168" y="96"/>
                      <a:pt x="167" y="103"/>
                      <a:pt x="165" y="111"/>
                    </a:cubicBezTo>
                    <a:cubicBezTo>
                      <a:pt x="160" y="112"/>
                      <a:pt x="155" y="114"/>
                      <a:pt x="150" y="115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305" name="Oval 7"/>
              <p:cNvSpPr>
                <a:spLocks noChangeArrowheads="1"/>
              </p:cNvSpPr>
              <p:nvPr/>
            </p:nvSpPr>
            <p:spPr bwMode="auto">
              <a:xfrm>
                <a:off x="7916787" y="1865290"/>
                <a:ext cx="1176706" cy="11899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306" name="Freeform 32"/>
              <p:cNvSpPr>
                <a:spLocks noEditPoints="1"/>
              </p:cNvSpPr>
              <p:nvPr/>
            </p:nvSpPr>
            <p:spPr bwMode="auto">
              <a:xfrm>
                <a:off x="8262520" y="2169131"/>
                <a:ext cx="468171" cy="578420"/>
              </a:xfrm>
              <a:custGeom>
                <a:avLst/>
                <a:gdLst>
                  <a:gd name="T0" fmla="*/ 144 w 144"/>
                  <a:gd name="T1" fmla="*/ 24 h 176"/>
                  <a:gd name="T2" fmla="*/ 72 w 144"/>
                  <a:gd name="T3" fmla="*/ 0 h 176"/>
                  <a:gd name="T4" fmla="*/ 0 w 144"/>
                  <a:gd name="T5" fmla="*/ 24 h 176"/>
                  <a:gd name="T6" fmla="*/ 0 w 144"/>
                  <a:gd name="T7" fmla="*/ 56 h 176"/>
                  <a:gd name="T8" fmla="*/ 4 w 144"/>
                  <a:gd name="T9" fmla="*/ 64 h 176"/>
                  <a:gd name="T10" fmla="*/ 0 w 144"/>
                  <a:gd name="T11" fmla="*/ 72 h 176"/>
                  <a:gd name="T12" fmla="*/ 0 w 144"/>
                  <a:gd name="T13" fmla="*/ 104 h 176"/>
                  <a:gd name="T14" fmla="*/ 4 w 144"/>
                  <a:gd name="T15" fmla="*/ 112 h 176"/>
                  <a:gd name="T16" fmla="*/ 0 w 144"/>
                  <a:gd name="T17" fmla="*/ 120 h 176"/>
                  <a:gd name="T18" fmla="*/ 0 w 144"/>
                  <a:gd name="T19" fmla="*/ 152 h 176"/>
                  <a:gd name="T20" fmla="*/ 72 w 144"/>
                  <a:gd name="T21" fmla="*/ 176 h 176"/>
                  <a:gd name="T22" fmla="*/ 144 w 144"/>
                  <a:gd name="T23" fmla="*/ 152 h 176"/>
                  <a:gd name="T24" fmla="*/ 144 w 144"/>
                  <a:gd name="T25" fmla="*/ 120 h 176"/>
                  <a:gd name="T26" fmla="*/ 140 w 144"/>
                  <a:gd name="T27" fmla="*/ 112 h 176"/>
                  <a:gd name="T28" fmla="*/ 144 w 144"/>
                  <a:gd name="T29" fmla="*/ 104 h 176"/>
                  <a:gd name="T30" fmla="*/ 144 w 144"/>
                  <a:gd name="T31" fmla="*/ 72 h 176"/>
                  <a:gd name="T32" fmla="*/ 140 w 144"/>
                  <a:gd name="T33" fmla="*/ 64 h 176"/>
                  <a:gd name="T34" fmla="*/ 144 w 144"/>
                  <a:gd name="T35" fmla="*/ 56 h 176"/>
                  <a:gd name="T36" fmla="*/ 144 w 144"/>
                  <a:gd name="T37" fmla="*/ 24 h 176"/>
                  <a:gd name="T38" fmla="*/ 136 w 144"/>
                  <a:gd name="T39" fmla="*/ 152 h 176"/>
                  <a:gd name="T40" fmla="*/ 72 w 144"/>
                  <a:gd name="T41" fmla="*/ 168 h 176"/>
                  <a:gd name="T42" fmla="*/ 8 w 144"/>
                  <a:gd name="T43" fmla="*/ 152 h 176"/>
                  <a:gd name="T44" fmla="*/ 8 w 144"/>
                  <a:gd name="T45" fmla="*/ 131 h 176"/>
                  <a:gd name="T46" fmla="*/ 72 w 144"/>
                  <a:gd name="T47" fmla="*/ 144 h 176"/>
                  <a:gd name="T48" fmla="*/ 136 w 144"/>
                  <a:gd name="T49" fmla="*/ 131 h 176"/>
                  <a:gd name="T50" fmla="*/ 136 w 144"/>
                  <a:gd name="T51" fmla="*/ 152 h 176"/>
                  <a:gd name="T52" fmla="*/ 72 w 144"/>
                  <a:gd name="T53" fmla="*/ 136 h 176"/>
                  <a:gd name="T54" fmla="*/ 8 w 144"/>
                  <a:gd name="T55" fmla="*/ 120 h 176"/>
                  <a:gd name="T56" fmla="*/ 10 w 144"/>
                  <a:gd name="T57" fmla="*/ 116 h 176"/>
                  <a:gd name="T58" fmla="*/ 72 w 144"/>
                  <a:gd name="T59" fmla="*/ 128 h 176"/>
                  <a:gd name="T60" fmla="*/ 134 w 144"/>
                  <a:gd name="T61" fmla="*/ 116 h 176"/>
                  <a:gd name="T62" fmla="*/ 136 w 144"/>
                  <a:gd name="T63" fmla="*/ 120 h 176"/>
                  <a:gd name="T64" fmla="*/ 72 w 144"/>
                  <a:gd name="T65" fmla="*/ 136 h 176"/>
                  <a:gd name="T66" fmla="*/ 136 w 144"/>
                  <a:gd name="T67" fmla="*/ 104 h 176"/>
                  <a:gd name="T68" fmla="*/ 72 w 144"/>
                  <a:gd name="T69" fmla="*/ 120 h 176"/>
                  <a:gd name="T70" fmla="*/ 8 w 144"/>
                  <a:gd name="T71" fmla="*/ 104 h 176"/>
                  <a:gd name="T72" fmla="*/ 8 w 144"/>
                  <a:gd name="T73" fmla="*/ 83 h 176"/>
                  <a:gd name="T74" fmla="*/ 72 w 144"/>
                  <a:gd name="T75" fmla="*/ 96 h 176"/>
                  <a:gd name="T76" fmla="*/ 136 w 144"/>
                  <a:gd name="T77" fmla="*/ 83 h 176"/>
                  <a:gd name="T78" fmla="*/ 136 w 144"/>
                  <a:gd name="T79" fmla="*/ 104 h 176"/>
                  <a:gd name="T80" fmla="*/ 72 w 144"/>
                  <a:gd name="T81" fmla="*/ 88 h 176"/>
                  <a:gd name="T82" fmla="*/ 8 w 144"/>
                  <a:gd name="T83" fmla="*/ 72 h 176"/>
                  <a:gd name="T84" fmla="*/ 10 w 144"/>
                  <a:gd name="T85" fmla="*/ 68 h 176"/>
                  <a:gd name="T86" fmla="*/ 72 w 144"/>
                  <a:gd name="T87" fmla="*/ 80 h 176"/>
                  <a:gd name="T88" fmla="*/ 134 w 144"/>
                  <a:gd name="T89" fmla="*/ 68 h 176"/>
                  <a:gd name="T90" fmla="*/ 136 w 144"/>
                  <a:gd name="T91" fmla="*/ 72 h 176"/>
                  <a:gd name="T92" fmla="*/ 72 w 144"/>
                  <a:gd name="T93" fmla="*/ 88 h 176"/>
                  <a:gd name="T94" fmla="*/ 136 w 144"/>
                  <a:gd name="T95" fmla="*/ 56 h 176"/>
                  <a:gd name="T96" fmla="*/ 72 w 144"/>
                  <a:gd name="T97" fmla="*/ 72 h 176"/>
                  <a:gd name="T98" fmla="*/ 8 w 144"/>
                  <a:gd name="T99" fmla="*/ 56 h 176"/>
                  <a:gd name="T100" fmla="*/ 8 w 144"/>
                  <a:gd name="T101" fmla="*/ 35 h 176"/>
                  <a:gd name="T102" fmla="*/ 72 w 144"/>
                  <a:gd name="T103" fmla="*/ 48 h 176"/>
                  <a:gd name="T104" fmla="*/ 136 w 144"/>
                  <a:gd name="T105" fmla="*/ 35 h 176"/>
                  <a:gd name="T106" fmla="*/ 136 w 144"/>
                  <a:gd name="T107" fmla="*/ 56 h 176"/>
                  <a:gd name="T108" fmla="*/ 72 w 144"/>
                  <a:gd name="T109" fmla="*/ 40 h 176"/>
                  <a:gd name="T110" fmla="*/ 8 w 144"/>
                  <a:gd name="T111" fmla="*/ 24 h 176"/>
                  <a:gd name="T112" fmla="*/ 72 w 144"/>
                  <a:gd name="T113" fmla="*/ 8 h 176"/>
                  <a:gd name="T114" fmla="*/ 136 w 144"/>
                  <a:gd name="T115" fmla="*/ 24 h 176"/>
                  <a:gd name="T116" fmla="*/ 72 w 144"/>
                  <a:gd name="T117" fmla="*/ 4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4" h="176">
                    <a:moveTo>
                      <a:pt x="144" y="24"/>
                    </a:moveTo>
                    <a:cubicBezTo>
                      <a:pt x="144" y="11"/>
                      <a:pt x="112" y="0"/>
                      <a:pt x="72" y="0"/>
                    </a:cubicBezTo>
                    <a:cubicBezTo>
                      <a:pt x="32" y="0"/>
                      <a:pt x="0" y="11"/>
                      <a:pt x="0" y="2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2" y="61"/>
                      <a:pt x="4" y="64"/>
                    </a:cubicBezTo>
                    <a:cubicBezTo>
                      <a:pt x="2" y="67"/>
                      <a:pt x="0" y="69"/>
                      <a:pt x="0" y="72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7"/>
                      <a:pt x="2" y="109"/>
                      <a:pt x="4" y="112"/>
                    </a:cubicBezTo>
                    <a:cubicBezTo>
                      <a:pt x="2" y="115"/>
                      <a:pt x="0" y="117"/>
                      <a:pt x="0" y="120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65"/>
                      <a:pt x="32" y="176"/>
                      <a:pt x="72" y="176"/>
                    </a:cubicBezTo>
                    <a:cubicBezTo>
                      <a:pt x="112" y="176"/>
                      <a:pt x="144" y="165"/>
                      <a:pt x="144" y="152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17"/>
                      <a:pt x="142" y="115"/>
                      <a:pt x="140" y="112"/>
                    </a:cubicBezTo>
                    <a:cubicBezTo>
                      <a:pt x="142" y="109"/>
                      <a:pt x="144" y="107"/>
                      <a:pt x="144" y="104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44" y="69"/>
                      <a:pt x="142" y="67"/>
                      <a:pt x="140" y="64"/>
                    </a:cubicBezTo>
                    <a:cubicBezTo>
                      <a:pt x="142" y="61"/>
                      <a:pt x="144" y="59"/>
                      <a:pt x="144" y="56"/>
                    </a:cubicBezTo>
                    <a:lnTo>
                      <a:pt x="144" y="24"/>
                    </a:lnTo>
                    <a:close/>
                    <a:moveTo>
                      <a:pt x="136" y="152"/>
                    </a:moveTo>
                    <a:cubicBezTo>
                      <a:pt x="136" y="161"/>
                      <a:pt x="107" y="168"/>
                      <a:pt x="72" y="168"/>
                    </a:cubicBezTo>
                    <a:cubicBezTo>
                      <a:pt x="37" y="168"/>
                      <a:pt x="8" y="161"/>
                      <a:pt x="8" y="152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20" y="139"/>
                      <a:pt x="44" y="144"/>
                      <a:pt x="72" y="144"/>
                    </a:cubicBezTo>
                    <a:cubicBezTo>
                      <a:pt x="100" y="144"/>
                      <a:pt x="124" y="139"/>
                      <a:pt x="136" y="131"/>
                    </a:cubicBezTo>
                    <a:lnTo>
                      <a:pt x="136" y="152"/>
                    </a:lnTo>
                    <a:close/>
                    <a:moveTo>
                      <a:pt x="72" y="136"/>
                    </a:moveTo>
                    <a:cubicBezTo>
                      <a:pt x="37" y="136"/>
                      <a:pt x="8" y="129"/>
                      <a:pt x="8" y="120"/>
                    </a:cubicBezTo>
                    <a:cubicBezTo>
                      <a:pt x="8" y="119"/>
                      <a:pt x="9" y="117"/>
                      <a:pt x="10" y="116"/>
                    </a:cubicBezTo>
                    <a:cubicBezTo>
                      <a:pt x="22" y="123"/>
                      <a:pt x="46" y="128"/>
                      <a:pt x="72" y="128"/>
                    </a:cubicBezTo>
                    <a:cubicBezTo>
                      <a:pt x="98" y="128"/>
                      <a:pt x="122" y="123"/>
                      <a:pt x="134" y="116"/>
                    </a:cubicBezTo>
                    <a:cubicBezTo>
                      <a:pt x="135" y="117"/>
                      <a:pt x="136" y="119"/>
                      <a:pt x="136" y="120"/>
                    </a:cubicBezTo>
                    <a:cubicBezTo>
                      <a:pt x="136" y="129"/>
                      <a:pt x="107" y="136"/>
                      <a:pt x="72" y="136"/>
                    </a:cubicBezTo>
                    <a:moveTo>
                      <a:pt x="136" y="104"/>
                    </a:moveTo>
                    <a:cubicBezTo>
                      <a:pt x="136" y="113"/>
                      <a:pt x="107" y="120"/>
                      <a:pt x="72" y="120"/>
                    </a:cubicBezTo>
                    <a:cubicBezTo>
                      <a:pt x="37" y="120"/>
                      <a:pt x="8" y="113"/>
                      <a:pt x="8" y="104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20" y="91"/>
                      <a:pt x="44" y="96"/>
                      <a:pt x="72" y="96"/>
                    </a:cubicBezTo>
                    <a:cubicBezTo>
                      <a:pt x="100" y="96"/>
                      <a:pt x="124" y="91"/>
                      <a:pt x="136" y="83"/>
                    </a:cubicBezTo>
                    <a:lnTo>
                      <a:pt x="136" y="104"/>
                    </a:lnTo>
                    <a:close/>
                    <a:moveTo>
                      <a:pt x="72" y="88"/>
                    </a:moveTo>
                    <a:cubicBezTo>
                      <a:pt x="37" y="88"/>
                      <a:pt x="8" y="81"/>
                      <a:pt x="8" y="72"/>
                    </a:cubicBezTo>
                    <a:cubicBezTo>
                      <a:pt x="8" y="71"/>
                      <a:pt x="9" y="69"/>
                      <a:pt x="10" y="68"/>
                    </a:cubicBezTo>
                    <a:cubicBezTo>
                      <a:pt x="22" y="75"/>
                      <a:pt x="46" y="80"/>
                      <a:pt x="72" y="80"/>
                    </a:cubicBezTo>
                    <a:cubicBezTo>
                      <a:pt x="98" y="80"/>
                      <a:pt x="122" y="75"/>
                      <a:pt x="134" y="68"/>
                    </a:cubicBezTo>
                    <a:cubicBezTo>
                      <a:pt x="135" y="69"/>
                      <a:pt x="136" y="71"/>
                      <a:pt x="136" y="72"/>
                    </a:cubicBezTo>
                    <a:cubicBezTo>
                      <a:pt x="136" y="81"/>
                      <a:pt x="107" y="88"/>
                      <a:pt x="72" y="88"/>
                    </a:cubicBezTo>
                    <a:moveTo>
                      <a:pt x="136" y="56"/>
                    </a:moveTo>
                    <a:cubicBezTo>
                      <a:pt x="136" y="65"/>
                      <a:pt x="107" y="72"/>
                      <a:pt x="72" y="72"/>
                    </a:cubicBezTo>
                    <a:cubicBezTo>
                      <a:pt x="37" y="72"/>
                      <a:pt x="8" y="65"/>
                      <a:pt x="8" y="56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20" y="43"/>
                      <a:pt x="44" y="48"/>
                      <a:pt x="72" y="48"/>
                    </a:cubicBezTo>
                    <a:cubicBezTo>
                      <a:pt x="100" y="48"/>
                      <a:pt x="124" y="43"/>
                      <a:pt x="136" y="35"/>
                    </a:cubicBezTo>
                    <a:lnTo>
                      <a:pt x="136" y="56"/>
                    </a:lnTo>
                    <a:close/>
                    <a:moveTo>
                      <a:pt x="72" y="40"/>
                    </a:moveTo>
                    <a:cubicBezTo>
                      <a:pt x="37" y="40"/>
                      <a:pt x="8" y="33"/>
                      <a:pt x="8" y="24"/>
                    </a:cubicBezTo>
                    <a:cubicBezTo>
                      <a:pt x="8" y="15"/>
                      <a:pt x="37" y="8"/>
                      <a:pt x="72" y="8"/>
                    </a:cubicBezTo>
                    <a:cubicBezTo>
                      <a:pt x="107" y="8"/>
                      <a:pt x="136" y="15"/>
                      <a:pt x="136" y="24"/>
                    </a:cubicBezTo>
                    <a:cubicBezTo>
                      <a:pt x="136" y="33"/>
                      <a:pt x="107" y="40"/>
                      <a:pt x="72" y="4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307" name="Freeform 20"/>
              <p:cNvSpPr>
                <a:spLocks noEditPoints="1"/>
              </p:cNvSpPr>
              <p:nvPr/>
            </p:nvSpPr>
            <p:spPr bwMode="auto">
              <a:xfrm>
                <a:off x="10131925" y="3528424"/>
                <a:ext cx="399227" cy="497255"/>
              </a:xfrm>
              <a:custGeom>
                <a:avLst/>
                <a:gdLst>
                  <a:gd name="T0" fmla="*/ 119 w 144"/>
                  <a:gd name="T1" fmla="*/ 89 h 176"/>
                  <a:gd name="T2" fmla="*/ 84 w 144"/>
                  <a:gd name="T3" fmla="*/ 88 h 176"/>
                  <a:gd name="T4" fmla="*/ 124 w 144"/>
                  <a:gd name="T5" fmla="*/ 72 h 176"/>
                  <a:gd name="T6" fmla="*/ 128 w 144"/>
                  <a:gd name="T7" fmla="*/ 20 h 176"/>
                  <a:gd name="T8" fmla="*/ 84 w 144"/>
                  <a:gd name="T9" fmla="*/ 16 h 176"/>
                  <a:gd name="T10" fmla="*/ 76 w 144"/>
                  <a:gd name="T11" fmla="*/ 0 h 176"/>
                  <a:gd name="T12" fmla="*/ 60 w 144"/>
                  <a:gd name="T13" fmla="*/ 8 h 176"/>
                  <a:gd name="T14" fmla="*/ 28 w 144"/>
                  <a:gd name="T15" fmla="*/ 16 h 176"/>
                  <a:gd name="T16" fmla="*/ 1 w 144"/>
                  <a:gd name="T17" fmla="*/ 41 h 176"/>
                  <a:gd name="T18" fmla="*/ 1 w 144"/>
                  <a:gd name="T19" fmla="*/ 47 h 176"/>
                  <a:gd name="T20" fmla="*/ 28 w 144"/>
                  <a:gd name="T21" fmla="*/ 72 h 176"/>
                  <a:gd name="T22" fmla="*/ 60 w 144"/>
                  <a:gd name="T23" fmla="*/ 88 h 176"/>
                  <a:gd name="T24" fmla="*/ 16 w 144"/>
                  <a:gd name="T25" fmla="*/ 92 h 176"/>
                  <a:gd name="T26" fmla="*/ 20 w 144"/>
                  <a:gd name="T27" fmla="*/ 144 h 176"/>
                  <a:gd name="T28" fmla="*/ 60 w 144"/>
                  <a:gd name="T29" fmla="*/ 168 h 176"/>
                  <a:gd name="T30" fmla="*/ 76 w 144"/>
                  <a:gd name="T31" fmla="*/ 176 h 176"/>
                  <a:gd name="T32" fmla="*/ 84 w 144"/>
                  <a:gd name="T33" fmla="*/ 144 h 176"/>
                  <a:gd name="T34" fmla="*/ 119 w 144"/>
                  <a:gd name="T35" fmla="*/ 143 h 176"/>
                  <a:gd name="T36" fmla="*/ 144 w 144"/>
                  <a:gd name="T37" fmla="*/ 116 h 176"/>
                  <a:gd name="T38" fmla="*/ 68 w 144"/>
                  <a:gd name="T39" fmla="*/ 8 h 176"/>
                  <a:gd name="T40" fmla="*/ 76 w 144"/>
                  <a:gd name="T41" fmla="*/ 16 h 176"/>
                  <a:gd name="T42" fmla="*/ 68 w 144"/>
                  <a:gd name="T43" fmla="*/ 8 h 176"/>
                  <a:gd name="T44" fmla="*/ 10 w 144"/>
                  <a:gd name="T45" fmla="*/ 44 h 176"/>
                  <a:gd name="T46" fmla="*/ 120 w 144"/>
                  <a:gd name="T47" fmla="*/ 24 h 176"/>
                  <a:gd name="T48" fmla="*/ 30 w 144"/>
                  <a:gd name="T49" fmla="*/ 64 h 176"/>
                  <a:gd name="T50" fmla="*/ 68 w 144"/>
                  <a:gd name="T51" fmla="*/ 88 h 176"/>
                  <a:gd name="T52" fmla="*/ 76 w 144"/>
                  <a:gd name="T53" fmla="*/ 72 h 176"/>
                  <a:gd name="T54" fmla="*/ 76 w 144"/>
                  <a:gd name="T55" fmla="*/ 168 h 176"/>
                  <a:gd name="T56" fmla="*/ 68 w 144"/>
                  <a:gd name="T57" fmla="*/ 144 h 176"/>
                  <a:gd name="T58" fmla="*/ 76 w 144"/>
                  <a:gd name="T59" fmla="*/ 168 h 176"/>
                  <a:gd name="T60" fmla="*/ 24 w 144"/>
                  <a:gd name="T61" fmla="*/ 136 h 176"/>
                  <a:gd name="T62" fmla="*/ 114 w 144"/>
                  <a:gd name="T63" fmla="*/ 96 h 176"/>
                  <a:gd name="T64" fmla="*/ 114 w 144"/>
                  <a:gd name="T65" fmla="*/ 13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4" h="176">
                    <a:moveTo>
                      <a:pt x="143" y="113"/>
                    </a:moveTo>
                    <a:cubicBezTo>
                      <a:pt x="119" y="89"/>
                      <a:pt x="119" y="89"/>
                      <a:pt x="119" y="89"/>
                    </a:cubicBezTo>
                    <a:cubicBezTo>
                      <a:pt x="118" y="88"/>
                      <a:pt x="117" y="88"/>
                      <a:pt x="116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6" y="72"/>
                      <a:pt x="128" y="70"/>
                      <a:pt x="128" y="68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28" y="18"/>
                      <a:pt x="126" y="16"/>
                      <a:pt x="12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84" y="4"/>
                      <a:pt x="80" y="0"/>
                      <a:pt x="76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4" y="0"/>
                      <a:pt x="60" y="4"/>
                      <a:pt x="60" y="8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7" y="16"/>
                      <a:pt x="26" y="16"/>
                      <a:pt x="25" y="17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0" y="44"/>
                    </a:cubicBezTo>
                    <a:cubicBezTo>
                      <a:pt x="0" y="45"/>
                      <a:pt x="0" y="46"/>
                      <a:pt x="1" y="47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2"/>
                      <a:pt x="27" y="72"/>
                      <a:pt x="28" y="72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18" y="88"/>
                      <a:pt x="16" y="90"/>
                      <a:pt x="16" y="92"/>
                    </a:cubicBezTo>
                    <a:cubicBezTo>
                      <a:pt x="16" y="140"/>
                      <a:pt x="16" y="140"/>
                      <a:pt x="16" y="140"/>
                    </a:cubicBezTo>
                    <a:cubicBezTo>
                      <a:pt x="16" y="142"/>
                      <a:pt x="18" y="144"/>
                      <a:pt x="20" y="144"/>
                    </a:cubicBezTo>
                    <a:cubicBezTo>
                      <a:pt x="60" y="144"/>
                      <a:pt x="60" y="144"/>
                      <a:pt x="60" y="144"/>
                    </a:cubicBezTo>
                    <a:cubicBezTo>
                      <a:pt x="60" y="168"/>
                      <a:pt x="60" y="168"/>
                      <a:pt x="60" y="168"/>
                    </a:cubicBezTo>
                    <a:cubicBezTo>
                      <a:pt x="60" y="172"/>
                      <a:pt x="64" y="176"/>
                      <a:pt x="68" y="176"/>
                    </a:cubicBezTo>
                    <a:cubicBezTo>
                      <a:pt x="76" y="176"/>
                      <a:pt x="76" y="176"/>
                      <a:pt x="76" y="176"/>
                    </a:cubicBezTo>
                    <a:cubicBezTo>
                      <a:pt x="80" y="176"/>
                      <a:pt x="84" y="172"/>
                      <a:pt x="84" y="168"/>
                    </a:cubicBezTo>
                    <a:cubicBezTo>
                      <a:pt x="84" y="144"/>
                      <a:pt x="84" y="144"/>
                      <a:pt x="84" y="144"/>
                    </a:cubicBezTo>
                    <a:cubicBezTo>
                      <a:pt x="116" y="144"/>
                      <a:pt x="116" y="144"/>
                      <a:pt x="116" y="144"/>
                    </a:cubicBezTo>
                    <a:cubicBezTo>
                      <a:pt x="117" y="144"/>
                      <a:pt x="118" y="144"/>
                      <a:pt x="119" y="143"/>
                    </a:cubicBezTo>
                    <a:cubicBezTo>
                      <a:pt x="143" y="119"/>
                      <a:pt x="143" y="119"/>
                      <a:pt x="143" y="119"/>
                    </a:cubicBezTo>
                    <a:cubicBezTo>
                      <a:pt x="144" y="118"/>
                      <a:pt x="144" y="117"/>
                      <a:pt x="144" y="116"/>
                    </a:cubicBezTo>
                    <a:cubicBezTo>
                      <a:pt x="144" y="115"/>
                      <a:pt x="144" y="114"/>
                      <a:pt x="143" y="113"/>
                    </a:cubicBezTo>
                    <a:moveTo>
                      <a:pt x="68" y="8"/>
                    </a:moveTo>
                    <a:cubicBezTo>
                      <a:pt x="76" y="8"/>
                      <a:pt x="76" y="8"/>
                      <a:pt x="76" y="8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68" y="16"/>
                      <a:pt x="68" y="16"/>
                      <a:pt x="68" y="16"/>
                    </a:cubicBezTo>
                    <a:lnTo>
                      <a:pt x="68" y="8"/>
                    </a:lnTo>
                    <a:close/>
                    <a:moveTo>
                      <a:pt x="30" y="64"/>
                    </a:moveTo>
                    <a:cubicBezTo>
                      <a:pt x="10" y="44"/>
                      <a:pt x="10" y="44"/>
                      <a:pt x="10" y="4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64"/>
                      <a:pt x="120" y="64"/>
                      <a:pt x="120" y="64"/>
                    </a:cubicBezTo>
                    <a:lnTo>
                      <a:pt x="30" y="64"/>
                    </a:lnTo>
                    <a:close/>
                    <a:moveTo>
                      <a:pt x="76" y="88"/>
                    </a:moveTo>
                    <a:cubicBezTo>
                      <a:pt x="68" y="88"/>
                      <a:pt x="68" y="88"/>
                      <a:pt x="68" y="88"/>
                    </a:cubicBezTo>
                    <a:cubicBezTo>
                      <a:pt x="68" y="72"/>
                      <a:pt x="68" y="72"/>
                      <a:pt x="68" y="72"/>
                    </a:cubicBezTo>
                    <a:cubicBezTo>
                      <a:pt x="76" y="72"/>
                      <a:pt x="76" y="72"/>
                      <a:pt x="76" y="72"/>
                    </a:cubicBezTo>
                    <a:lnTo>
                      <a:pt x="76" y="88"/>
                    </a:lnTo>
                    <a:close/>
                    <a:moveTo>
                      <a:pt x="76" y="168"/>
                    </a:moveTo>
                    <a:cubicBezTo>
                      <a:pt x="68" y="168"/>
                      <a:pt x="68" y="168"/>
                      <a:pt x="68" y="168"/>
                    </a:cubicBezTo>
                    <a:cubicBezTo>
                      <a:pt x="68" y="144"/>
                      <a:pt x="68" y="144"/>
                      <a:pt x="68" y="144"/>
                    </a:cubicBezTo>
                    <a:cubicBezTo>
                      <a:pt x="76" y="144"/>
                      <a:pt x="76" y="144"/>
                      <a:pt x="76" y="144"/>
                    </a:cubicBezTo>
                    <a:lnTo>
                      <a:pt x="76" y="168"/>
                    </a:lnTo>
                    <a:close/>
                    <a:moveTo>
                      <a:pt x="114" y="136"/>
                    </a:moveTo>
                    <a:cubicBezTo>
                      <a:pt x="24" y="136"/>
                      <a:pt x="24" y="136"/>
                      <a:pt x="24" y="136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114" y="96"/>
                      <a:pt x="114" y="96"/>
                      <a:pt x="114" y="96"/>
                    </a:cubicBezTo>
                    <a:cubicBezTo>
                      <a:pt x="134" y="116"/>
                      <a:pt x="134" y="116"/>
                      <a:pt x="134" y="116"/>
                    </a:cubicBezTo>
                    <a:lnTo>
                      <a:pt x="114" y="1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308" name="Freeform 9"/>
              <p:cNvSpPr>
                <a:spLocks noEditPoints="1"/>
              </p:cNvSpPr>
              <p:nvPr/>
            </p:nvSpPr>
            <p:spPr bwMode="auto">
              <a:xfrm>
                <a:off x="10568384" y="5192759"/>
                <a:ext cx="493152" cy="318458"/>
              </a:xfrm>
              <a:custGeom>
                <a:avLst/>
                <a:gdLst>
                  <a:gd name="T0" fmla="*/ 104 w 176"/>
                  <a:gd name="T1" fmla="*/ 0 h 112"/>
                  <a:gd name="T2" fmla="*/ 16 w 176"/>
                  <a:gd name="T3" fmla="*/ 0 h 112"/>
                  <a:gd name="T4" fmla="*/ 0 w 176"/>
                  <a:gd name="T5" fmla="*/ 16 h 112"/>
                  <a:gd name="T6" fmla="*/ 0 w 176"/>
                  <a:gd name="T7" fmla="*/ 96 h 112"/>
                  <a:gd name="T8" fmla="*/ 16 w 176"/>
                  <a:gd name="T9" fmla="*/ 112 h 112"/>
                  <a:gd name="T10" fmla="*/ 104 w 176"/>
                  <a:gd name="T11" fmla="*/ 112 h 112"/>
                  <a:gd name="T12" fmla="*/ 120 w 176"/>
                  <a:gd name="T13" fmla="*/ 96 h 112"/>
                  <a:gd name="T14" fmla="*/ 120 w 176"/>
                  <a:gd name="T15" fmla="*/ 16 h 112"/>
                  <a:gd name="T16" fmla="*/ 104 w 176"/>
                  <a:gd name="T17" fmla="*/ 0 h 112"/>
                  <a:gd name="T18" fmla="*/ 112 w 176"/>
                  <a:gd name="T19" fmla="*/ 96 h 112"/>
                  <a:gd name="T20" fmla="*/ 104 w 176"/>
                  <a:gd name="T21" fmla="*/ 104 h 112"/>
                  <a:gd name="T22" fmla="*/ 16 w 176"/>
                  <a:gd name="T23" fmla="*/ 104 h 112"/>
                  <a:gd name="T24" fmla="*/ 8 w 176"/>
                  <a:gd name="T25" fmla="*/ 96 h 112"/>
                  <a:gd name="T26" fmla="*/ 8 w 176"/>
                  <a:gd name="T27" fmla="*/ 16 h 112"/>
                  <a:gd name="T28" fmla="*/ 16 w 176"/>
                  <a:gd name="T29" fmla="*/ 8 h 112"/>
                  <a:gd name="T30" fmla="*/ 104 w 176"/>
                  <a:gd name="T31" fmla="*/ 8 h 112"/>
                  <a:gd name="T32" fmla="*/ 112 w 176"/>
                  <a:gd name="T33" fmla="*/ 16 h 112"/>
                  <a:gd name="T34" fmla="*/ 112 w 176"/>
                  <a:gd name="T35" fmla="*/ 96 h 112"/>
                  <a:gd name="T36" fmla="*/ 172 w 176"/>
                  <a:gd name="T37" fmla="*/ 16 h 112"/>
                  <a:gd name="T38" fmla="*/ 170 w 176"/>
                  <a:gd name="T39" fmla="*/ 16 h 112"/>
                  <a:gd name="T40" fmla="*/ 170 w 176"/>
                  <a:gd name="T41" fmla="*/ 16 h 112"/>
                  <a:gd name="T42" fmla="*/ 131 w 176"/>
                  <a:gd name="T43" fmla="*/ 32 h 112"/>
                  <a:gd name="T44" fmla="*/ 130 w 176"/>
                  <a:gd name="T45" fmla="*/ 32 h 112"/>
                  <a:gd name="T46" fmla="*/ 130 w 176"/>
                  <a:gd name="T47" fmla="*/ 32 h 112"/>
                  <a:gd name="T48" fmla="*/ 130 w 176"/>
                  <a:gd name="T49" fmla="*/ 32 h 112"/>
                  <a:gd name="T50" fmla="*/ 128 w 176"/>
                  <a:gd name="T51" fmla="*/ 36 h 112"/>
                  <a:gd name="T52" fmla="*/ 128 w 176"/>
                  <a:gd name="T53" fmla="*/ 76 h 112"/>
                  <a:gd name="T54" fmla="*/ 130 w 176"/>
                  <a:gd name="T55" fmla="*/ 80 h 112"/>
                  <a:gd name="T56" fmla="*/ 130 w 176"/>
                  <a:gd name="T57" fmla="*/ 80 h 112"/>
                  <a:gd name="T58" fmla="*/ 130 w 176"/>
                  <a:gd name="T59" fmla="*/ 80 h 112"/>
                  <a:gd name="T60" fmla="*/ 131 w 176"/>
                  <a:gd name="T61" fmla="*/ 80 h 112"/>
                  <a:gd name="T62" fmla="*/ 170 w 176"/>
                  <a:gd name="T63" fmla="*/ 96 h 112"/>
                  <a:gd name="T64" fmla="*/ 170 w 176"/>
                  <a:gd name="T65" fmla="*/ 96 h 112"/>
                  <a:gd name="T66" fmla="*/ 172 w 176"/>
                  <a:gd name="T67" fmla="*/ 96 h 112"/>
                  <a:gd name="T68" fmla="*/ 176 w 176"/>
                  <a:gd name="T69" fmla="*/ 92 h 112"/>
                  <a:gd name="T70" fmla="*/ 176 w 176"/>
                  <a:gd name="T71" fmla="*/ 20 h 112"/>
                  <a:gd name="T72" fmla="*/ 172 w 176"/>
                  <a:gd name="T73" fmla="*/ 16 h 112"/>
                  <a:gd name="T74" fmla="*/ 168 w 176"/>
                  <a:gd name="T75" fmla="*/ 86 h 112"/>
                  <a:gd name="T76" fmla="*/ 136 w 176"/>
                  <a:gd name="T77" fmla="*/ 73 h 112"/>
                  <a:gd name="T78" fmla="*/ 136 w 176"/>
                  <a:gd name="T79" fmla="*/ 39 h 112"/>
                  <a:gd name="T80" fmla="*/ 168 w 176"/>
                  <a:gd name="T81" fmla="*/ 26 h 112"/>
                  <a:gd name="T82" fmla="*/ 168 w 176"/>
                  <a:gd name="T83" fmla="*/ 8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6" h="112">
                    <a:moveTo>
                      <a:pt x="10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5"/>
                      <a:pt x="7" y="112"/>
                      <a:pt x="16" y="112"/>
                    </a:cubicBez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13" y="112"/>
                      <a:pt x="120" y="105"/>
                      <a:pt x="120" y="9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moveTo>
                      <a:pt x="112" y="96"/>
                    </a:moveTo>
                    <a:cubicBezTo>
                      <a:pt x="112" y="100"/>
                      <a:pt x="108" y="104"/>
                      <a:pt x="104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2" y="104"/>
                      <a:pt x="8" y="100"/>
                      <a:pt x="8" y="9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lnTo>
                      <a:pt x="112" y="96"/>
                    </a:lnTo>
                    <a:close/>
                    <a:moveTo>
                      <a:pt x="172" y="16"/>
                    </a:moveTo>
                    <a:cubicBezTo>
                      <a:pt x="171" y="16"/>
                      <a:pt x="171" y="16"/>
                      <a:pt x="170" y="16"/>
                    </a:cubicBezTo>
                    <a:cubicBezTo>
                      <a:pt x="170" y="16"/>
                      <a:pt x="170" y="16"/>
                      <a:pt x="170" y="16"/>
                    </a:cubicBezTo>
                    <a:cubicBezTo>
                      <a:pt x="131" y="32"/>
                      <a:pt x="131" y="32"/>
                      <a:pt x="131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29" y="33"/>
                      <a:pt x="128" y="34"/>
                      <a:pt x="128" y="36"/>
                    </a:cubicBezTo>
                    <a:cubicBezTo>
                      <a:pt x="128" y="76"/>
                      <a:pt x="128" y="76"/>
                      <a:pt x="128" y="76"/>
                    </a:cubicBezTo>
                    <a:cubicBezTo>
                      <a:pt x="128" y="78"/>
                      <a:pt x="129" y="79"/>
                      <a:pt x="130" y="80"/>
                    </a:cubicBezTo>
                    <a:cubicBezTo>
                      <a:pt x="130" y="80"/>
                      <a:pt x="130" y="80"/>
                      <a:pt x="130" y="80"/>
                    </a:cubicBezTo>
                    <a:cubicBezTo>
                      <a:pt x="130" y="80"/>
                      <a:pt x="130" y="80"/>
                      <a:pt x="130" y="80"/>
                    </a:cubicBezTo>
                    <a:cubicBezTo>
                      <a:pt x="130" y="80"/>
                      <a:pt x="130" y="80"/>
                      <a:pt x="131" y="80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1" y="96"/>
                      <a:pt x="171" y="96"/>
                      <a:pt x="172" y="96"/>
                    </a:cubicBezTo>
                    <a:cubicBezTo>
                      <a:pt x="174" y="96"/>
                      <a:pt x="176" y="94"/>
                      <a:pt x="176" y="92"/>
                    </a:cubicBezTo>
                    <a:cubicBezTo>
                      <a:pt x="176" y="20"/>
                      <a:pt x="176" y="20"/>
                      <a:pt x="176" y="20"/>
                    </a:cubicBezTo>
                    <a:cubicBezTo>
                      <a:pt x="176" y="18"/>
                      <a:pt x="174" y="16"/>
                      <a:pt x="172" y="16"/>
                    </a:cubicBezTo>
                    <a:moveTo>
                      <a:pt x="168" y="86"/>
                    </a:moveTo>
                    <a:cubicBezTo>
                      <a:pt x="136" y="73"/>
                      <a:pt x="136" y="73"/>
                      <a:pt x="136" y="73"/>
                    </a:cubicBezTo>
                    <a:cubicBezTo>
                      <a:pt x="136" y="39"/>
                      <a:pt x="136" y="39"/>
                      <a:pt x="136" y="39"/>
                    </a:cubicBezTo>
                    <a:cubicBezTo>
                      <a:pt x="168" y="26"/>
                      <a:pt x="168" y="26"/>
                      <a:pt x="168" y="26"/>
                    </a:cubicBezTo>
                    <a:lnTo>
                      <a:pt x="168" y="8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309" name="Oval 10"/>
              <p:cNvSpPr>
                <a:spLocks noChangeArrowheads="1"/>
              </p:cNvSpPr>
              <p:nvPr/>
            </p:nvSpPr>
            <p:spPr bwMode="auto">
              <a:xfrm>
                <a:off x="7995438" y="4834187"/>
                <a:ext cx="1105908" cy="11210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>
                  <a:solidFill>
                    <a:srgbClr val="262626"/>
                  </a:solidFill>
                  <a:sym typeface="+mn-lt"/>
                </a:endParaRPr>
              </a:p>
            </p:txBody>
          </p:sp>
          <p:sp>
            <p:nvSpPr>
              <p:cNvPr id="310" name="Freeform 58"/>
              <p:cNvSpPr>
                <a:spLocks noEditPoints="1"/>
              </p:cNvSpPr>
              <p:nvPr/>
            </p:nvSpPr>
            <p:spPr bwMode="auto">
              <a:xfrm>
                <a:off x="8197044" y="5058990"/>
                <a:ext cx="676793" cy="622830"/>
              </a:xfrm>
              <a:custGeom>
                <a:avLst/>
                <a:gdLst>
                  <a:gd name="T0" fmla="*/ 160 w 176"/>
                  <a:gd name="T1" fmla="*/ 56 h 160"/>
                  <a:gd name="T2" fmla="*/ 160 w 176"/>
                  <a:gd name="T3" fmla="*/ 12 h 160"/>
                  <a:gd name="T4" fmla="*/ 148 w 176"/>
                  <a:gd name="T5" fmla="*/ 0 h 160"/>
                  <a:gd name="T6" fmla="*/ 136 w 176"/>
                  <a:gd name="T7" fmla="*/ 12 h 160"/>
                  <a:gd name="T8" fmla="*/ 136 w 176"/>
                  <a:gd name="T9" fmla="*/ 15 h 160"/>
                  <a:gd name="T10" fmla="*/ 20 w 176"/>
                  <a:gd name="T11" fmla="*/ 53 h 160"/>
                  <a:gd name="T12" fmla="*/ 16 w 176"/>
                  <a:gd name="T13" fmla="*/ 52 h 160"/>
                  <a:gd name="T14" fmla="*/ 8 w 176"/>
                  <a:gd name="T15" fmla="*/ 52 h 160"/>
                  <a:gd name="T16" fmla="*/ 0 w 176"/>
                  <a:gd name="T17" fmla="*/ 60 h 160"/>
                  <a:gd name="T18" fmla="*/ 0 w 176"/>
                  <a:gd name="T19" fmla="*/ 100 h 160"/>
                  <a:gd name="T20" fmla="*/ 8 w 176"/>
                  <a:gd name="T21" fmla="*/ 108 h 160"/>
                  <a:gd name="T22" fmla="*/ 16 w 176"/>
                  <a:gd name="T23" fmla="*/ 108 h 160"/>
                  <a:gd name="T24" fmla="*/ 20 w 176"/>
                  <a:gd name="T25" fmla="*/ 107 h 160"/>
                  <a:gd name="T26" fmla="*/ 38 w 176"/>
                  <a:gd name="T27" fmla="*/ 113 h 160"/>
                  <a:gd name="T28" fmla="*/ 37 w 176"/>
                  <a:gd name="T29" fmla="*/ 118 h 160"/>
                  <a:gd name="T30" fmla="*/ 47 w 176"/>
                  <a:gd name="T31" fmla="*/ 138 h 160"/>
                  <a:gd name="T32" fmla="*/ 89 w 176"/>
                  <a:gd name="T33" fmla="*/ 152 h 160"/>
                  <a:gd name="T34" fmla="*/ 109 w 176"/>
                  <a:gd name="T35" fmla="*/ 141 h 160"/>
                  <a:gd name="T36" fmla="*/ 111 w 176"/>
                  <a:gd name="T37" fmla="*/ 137 h 160"/>
                  <a:gd name="T38" fmla="*/ 136 w 176"/>
                  <a:gd name="T39" fmla="*/ 145 h 160"/>
                  <a:gd name="T40" fmla="*/ 136 w 176"/>
                  <a:gd name="T41" fmla="*/ 148 h 160"/>
                  <a:gd name="T42" fmla="*/ 148 w 176"/>
                  <a:gd name="T43" fmla="*/ 160 h 160"/>
                  <a:gd name="T44" fmla="*/ 160 w 176"/>
                  <a:gd name="T45" fmla="*/ 148 h 160"/>
                  <a:gd name="T46" fmla="*/ 160 w 176"/>
                  <a:gd name="T47" fmla="*/ 104 h 160"/>
                  <a:gd name="T48" fmla="*/ 176 w 176"/>
                  <a:gd name="T49" fmla="*/ 88 h 160"/>
                  <a:gd name="T50" fmla="*/ 176 w 176"/>
                  <a:gd name="T51" fmla="*/ 72 h 160"/>
                  <a:gd name="T52" fmla="*/ 160 w 176"/>
                  <a:gd name="T53" fmla="*/ 56 h 160"/>
                  <a:gd name="T54" fmla="*/ 16 w 176"/>
                  <a:gd name="T55" fmla="*/ 100 h 160"/>
                  <a:gd name="T56" fmla="*/ 8 w 176"/>
                  <a:gd name="T57" fmla="*/ 100 h 160"/>
                  <a:gd name="T58" fmla="*/ 8 w 176"/>
                  <a:gd name="T59" fmla="*/ 60 h 160"/>
                  <a:gd name="T60" fmla="*/ 16 w 176"/>
                  <a:gd name="T61" fmla="*/ 60 h 160"/>
                  <a:gd name="T62" fmla="*/ 16 w 176"/>
                  <a:gd name="T63" fmla="*/ 100 h 160"/>
                  <a:gd name="T64" fmla="*/ 102 w 176"/>
                  <a:gd name="T65" fmla="*/ 139 h 160"/>
                  <a:gd name="T66" fmla="*/ 92 w 176"/>
                  <a:gd name="T67" fmla="*/ 144 h 160"/>
                  <a:gd name="T68" fmla="*/ 50 w 176"/>
                  <a:gd name="T69" fmla="*/ 131 h 160"/>
                  <a:gd name="T70" fmla="*/ 45 w 176"/>
                  <a:gd name="T71" fmla="*/ 121 h 160"/>
                  <a:gd name="T72" fmla="*/ 46 w 176"/>
                  <a:gd name="T73" fmla="*/ 116 h 160"/>
                  <a:gd name="T74" fmla="*/ 103 w 176"/>
                  <a:gd name="T75" fmla="*/ 134 h 160"/>
                  <a:gd name="T76" fmla="*/ 102 w 176"/>
                  <a:gd name="T77" fmla="*/ 139 h 160"/>
                  <a:gd name="T78" fmla="*/ 136 w 176"/>
                  <a:gd name="T79" fmla="*/ 136 h 160"/>
                  <a:gd name="T80" fmla="*/ 24 w 176"/>
                  <a:gd name="T81" fmla="*/ 100 h 160"/>
                  <a:gd name="T82" fmla="*/ 24 w 176"/>
                  <a:gd name="T83" fmla="*/ 100 h 160"/>
                  <a:gd name="T84" fmla="*/ 24 w 176"/>
                  <a:gd name="T85" fmla="*/ 60 h 160"/>
                  <a:gd name="T86" fmla="*/ 24 w 176"/>
                  <a:gd name="T87" fmla="*/ 60 h 160"/>
                  <a:gd name="T88" fmla="*/ 136 w 176"/>
                  <a:gd name="T89" fmla="*/ 24 h 160"/>
                  <a:gd name="T90" fmla="*/ 136 w 176"/>
                  <a:gd name="T91" fmla="*/ 136 h 160"/>
                  <a:gd name="T92" fmla="*/ 152 w 176"/>
                  <a:gd name="T93" fmla="*/ 148 h 160"/>
                  <a:gd name="T94" fmla="*/ 148 w 176"/>
                  <a:gd name="T95" fmla="*/ 152 h 160"/>
                  <a:gd name="T96" fmla="*/ 144 w 176"/>
                  <a:gd name="T97" fmla="*/ 148 h 160"/>
                  <a:gd name="T98" fmla="*/ 144 w 176"/>
                  <a:gd name="T99" fmla="*/ 12 h 160"/>
                  <a:gd name="T100" fmla="*/ 148 w 176"/>
                  <a:gd name="T101" fmla="*/ 8 h 160"/>
                  <a:gd name="T102" fmla="*/ 152 w 176"/>
                  <a:gd name="T103" fmla="*/ 12 h 160"/>
                  <a:gd name="T104" fmla="*/ 152 w 176"/>
                  <a:gd name="T105" fmla="*/ 148 h 160"/>
                  <a:gd name="T106" fmla="*/ 168 w 176"/>
                  <a:gd name="T107" fmla="*/ 88 h 160"/>
                  <a:gd name="T108" fmla="*/ 160 w 176"/>
                  <a:gd name="T109" fmla="*/ 96 h 160"/>
                  <a:gd name="T110" fmla="*/ 160 w 176"/>
                  <a:gd name="T111" fmla="*/ 64 h 160"/>
                  <a:gd name="T112" fmla="*/ 168 w 176"/>
                  <a:gd name="T113" fmla="*/ 72 h 160"/>
                  <a:gd name="T114" fmla="*/ 168 w 176"/>
                  <a:gd name="T115" fmla="*/ 8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6" h="160">
                    <a:moveTo>
                      <a:pt x="160" y="56"/>
                    </a:moveTo>
                    <a:cubicBezTo>
                      <a:pt x="160" y="12"/>
                      <a:pt x="160" y="12"/>
                      <a:pt x="160" y="12"/>
                    </a:cubicBezTo>
                    <a:cubicBezTo>
                      <a:pt x="160" y="5"/>
                      <a:pt x="155" y="0"/>
                      <a:pt x="148" y="0"/>
                    </a:cubicBezTo>
                    <a:cubicBezTo>
                      <a:pt x="141" y="0"/>
                      <a:pt x="136" y="5"/>
                      <a:pt x="136" y="12"/>
                    </a:cubicBezTo>
                    <a:cubicBezTo>
                      <a:pt x="136" y="15"/>
                      <a:pt x="136" y="15"/>
                      <a:pt x="136" y="15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19" y="52"/>
                      <a:pt x="17" y="52"/>
                      <a:pt x="16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4" y="52"/>
                      <a:pt x="0" y="56"/>
                      <a:pt x="0" y="6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4"/>
                      <a:pt x="4" y="108"/>
                      <a:pt x="8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7" y="108"/>
                      <a:pt x="19" y="108"/>
                      <a:pt x="20" y="107"/>
                    </a:cubicBezTo>
                    <a:cubicBezTo>
                      <a:pt x="38" y="113"/>
                      <a:pt x="38" y="113"/>
                      <a:pt x="38" y="113"/>
                    </a:cubicBezTo>
                    <a:cubicBezTo>
                      <a:pt x="37" y="118"/>
                      <a:pt x="37" y="118"/>
                      <a:pt x="37" y="118"/>
                    </a:cubicBezTo>
                    <a:cubicBezTo>
                      <a:pt x="34" y="126"/>
                      <a:pt x="39" y="135"/>
                      <a:pt x="47" y="138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98" y="154"/>
                      <a:pt x="107" y="150"/>
                      <a:pt x="109" y="141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36" y="145"/>
                      <a:pt x="136" y="145"/>
                      <a:pt x="136" y="145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5"/>
                      <a:pt x="141" y="160"/>
                      <a:pt x="148" y="160"/>
                    </a:cubicBezTo>
                    <a:cubicBezTo>
                      <a:pt x="155" y="160"/>
                      <a:pt x="160" y="155"/>
                      <a:pt x="160" y="148"/>
                    </a:cubicBezTo>
                    <a:cubicBezTo>
                      <a:pt x="160" y="104"/>
                      <a:pt x="160" y="104"/>
                      <a:pt x="160" y="104"/>
                    </a:cubicBezTo>
                    <a:cubicBezTo>
                      <a:pt x="169" y="104"/>
                      <a:pt x="176" y="97"/>
                      <a:pt x="176" y="88"/>
                    </a:cubicBezTo>
                    <a:cubicBezTo>
                      <a:pt x="176" y="72"/>
                      <a:pt x="176" y="72"/>
                      <a:pt x="176" y="72"/>
                    </a:cubicBezTo>
                    <a:cubicBezTo>
                      <a:pt x="176" y="63"/>
                      <a:pt x="169" y="56"/>
                      <a:pt x="160" y="56"/>
                    </a:cubicBezTo>
                    <a:moveTo>
                      <a:pt x="16" y="100"/>
                    </a:moveTo>
                    <a:cubicBezTo>
                      <a:pt x="8" y="100"/>
                      <a:pt x="8" y="100"/>
                      <a:pt x="8" y="10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16" y="60"/>
                      <a:pt x="16" y="60"/>
                      <a:pt x="16" y="60"/>
                    </a:cubicBezTo>
                    <a:lnTo>
                      <a:pt x="16" y="100"/>
                    </a:lnTo>
                    <a:close/>
                    <a:moveTo>
                      <a:pt x="102" y="139"/>
                    </a:moveTo>
                    <a:cubicBezTo>
                      <a:pt x="100" y="143"/>
                      <a:pt x="96" y="145"/>
                      <a:pt x="92" y="144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46" y="129"/>
                      <a:pt x="43" y="125"/>
                      <a:pt x="45" y="121"/>
                    </a:cubicBezTo>
                    <a:cubicBezTo>
                      <a:pt x="46" y="116"/>
                      <a:pt x="46" y="116"/>
                      <a:pt x="46" y="116"/>
                    </a:cubicBezTo>
                    <a:cubicBezTo>
                      <a:pt x="103" y="134"/>
                      <a:pt x="103" y="134"/>
                      <a:pt x="103" y="134"/>
                    </a:cubicBezTo>
                    <a:lnTo>
                      <a:pt x="102" y="139"/>
                    </a:lnTo>
                    <a:close/>
                    <a:moveTo>
                      <a:pt x="136" y="136"/>
                    </a:moveTo>
                    <a:cubicBezTo>
                      <a:pt x="24" y="100"/>
                      <a:pt x="24" y="100"/>
                      <a:pt x="24" y="100"/>
                    </a:cubicBezTo>
                    <a:cubicBezTo>
                      <a:pt x="24" y="100"/>
                      <a:pt x="24" y="100"/>
                      <a:pt x="24" y="10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6" y="24"/>
                      <a:pt x="136" y="24"/>
                      <a:pt x="136" y="24"/>
                    </a:cubicBezTo>
                    <a:lnTo>
                      <a:pt x="136" y="136"/>
                    </a:lnTo>
                    <a:close/>
                    <a:moveTo>
                      <a:pt x="152" y="148"/>
                    </a:moveTo>
                    <a:cubicBezTo>
                      <a:pt x="152" y="150"/>
                      <a:pt x="150" y="152"/>
                      <a:pt x="148" y="152"/>
                    </a:cubicBezTo>
                    <a:cubicBezTo>
                      <a:pt x="146" y="152"/>
                      <a:pt x="144" y="150"/>
                      <a:pt x="144" y="148"/>
                    </a:cubicBezTo>
                    <a:cubicBezTo>
                      <a:pt x="144" y="12"/>
                      <a:pt x="144" y="12"/>
                      <a:pt x="144" y="12"/>
                    </a:cubicBezTo>
                    <a:cubicBezTo>
                      <a:pt x="144" y="10"/>
                      <a:pt x="146" y="8"/>
                      <a:pt x="148" y="8"/>
                    </a:cubicBezTo>
                    <a:cubicBezTo>
                      <a:pt x="150" y="8"/>
                      <a:pt x="152" y="10"/>
                      <a:pt x="152" y="12"/>
                    </a:cubicBezTo>
                    <a:lnTo>
                      <a:pt x="152" y="148"/>
                    </a:lnTo>
                    <a:close/>
                    <a:moveTo>
                      <a:pt x="168" y="88"/>
                    </a:moveTo>
                    <a:cubicBezTo>
                      <a:pt x="168" y="92"/>
                      <a:pt x="164" y="96"/>
                      <a:pt x="160" y="96"/>
                    </a:cubicBezTo>
                    <a:cubicBezTo>
                      <a:pt x="160" y="64"/>
                      <a:pt x="160" y="64"/>
                      <a:pt x="160" y="64"/>
                    </a:cubicBezTo>
                    <a:cubicBezTo>
                      <a:pt x="164" y="64"/>
                      <a:pt x="168" y="68"/>
                      <a:pt x="168" y="72"/>
                    </a:cubicBezTo>
                    <a:lnTo>
                      <a:pt x="168" y="8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6513" tIns="48256" rIns="96513" bIns="48256" numCol="1" anchor="t" anchorCtr="0" compatLnSpc="1"/>
              <a:lstStyle/>
              <a:p>
                <a:pPr defTabSz="1935432"/>
                <a:endParaRPr lang="en-US" sz="4000">
                  <a:solidFill>
                    <a:srgbClr val="262626"/>
                  </a:solidFill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937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53949"/>
          <p:cNvSpPr/>
          <p:nvPr/>
        </p:nvSpPr>
        <p:spPr>
          <a:xfrm>
            <a:off x="6092114" y="1036436"/>
            <a:ext cx="5985991" cy="5455275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numCol="1" anchor="t">
            <a:noAutofit/>
          </a:bodyPr>
          <a:lstStyle>
            <a:lvl1pPr algn="l"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121917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00" dirty="0">
              <a:solidFill>
                <a:srgbClr val="44546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119" name="Shape 53949"/>
          <p:cNvSpPr/>
          <p:nvPr/>
        </p:nvSpPr>
        <p:spPr>
          <a:xfrm>
            <a:off x="57283" y="1044527"/>
            <a:ext cx="5934639" cy="5460163"/>
          </a:xfrm>
          <a:prstGeom prst="rect">
            <a:avLst/>
          </a:prstGeom>
          <a:ln>
            <a:solidFill>
              <a:srgbClr val="75AC6B"/>
            </a:solidFill>
            <a:prstDash val="sysDash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numCol="1" anchor="t">
            <a:noAutofit/>
          </a:bodyPr>
          <a:lstStyle>
            <a:lvl1pPr algn="l"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121917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00" dirty="0">
              <a:solidFill>
                <a:srgbClr val="44546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8961" y="147364"/>
            <a:ext cx="1887690" cy="61554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其他安排</a:t>
            </a:r>
          </a:p>
        </p:txBody>
      </p:sp>
      <p:grpSp>
        <p:nvGrpSpPr>
          <p:cNvPr id="3" name="Group 53942"/>
          <p:cNvGrpSpPr/>
          <p:nvPr/>
        </p:nvGrpSpPr>
        <p:grpSpPr>
          <a:xfrm>
            <a:off x="216910" y="1198927"/>
            <a:ext cx="5685388" cy="1208957"/>
            <a:chOff x="0" y="0"/>
            <a:chExt cx="6476563" cy="1358537"/>
          </a:xfrm>
        </p:grpSpPr>
        <p:sp>
          <p:nvSpPr>
            <p:cNvPr id="4" name="Shape 53938"/>
            <p:cNvSpPr/>
            <p:nvPr/>
          </p:nvSpPr>
          <p:spPr>
            <a:xfrm>
              <a:off x="0" y="101600"/>
              <a:ext cx="254000" cy="254000"/>
            </a:xfrm>
            <a:prstGeom prst="ellipse">
              <a:avLst/>
            </a:prstGeom>
            <a:solidFill>
              <a:srgbClr val="F83003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defTabSz="1717322"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5" name="Group 53941"/>
            <p:cNvGrpSpPr/>
            <p:nvPr/>
          </p:nvGrpSpPr>
          <p:grpSpPr>
            <a:xfrm>
              <a:off x="385274" y="0"/>
              <a:ext cx="6091289" cy="1358537"/>
              <a:chOff x="0" y="0"/>
              <a:chExt cx="6091288" cy="1358536"/>
            </a:xfrm>
          </p:grpSpPr>
          <p:sp>
            <p:nvSpPr>
              <p:cNvPr id="6" name="Shape 53939"/>
              <p:cNvSpPr/>
              <p:nvPr/>
            </p:nvSpPr>
            <p:spPr>
              <a:xfrm>
                <a:off x="2" y="510231"/>
                <a:ext cx="6091286" cy="8483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 defTabSz="584200">
                  <a:lnSpc>
                    <a:spcPct val="120000"/>
                  </a:lnSpc>
                  <a:spcBef>
                    <a:spcPts val="1000"/>
                  </a:spcBef>
                  <a:defRPr sz="1600">
                    <a:solidFill>
                      <a:srgbClr val="4D4D4D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defTabSz="121917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00" b="1" dirty="0" smtClean="0">
                    <a:solidFill>
                      <a:srgbClr val="445469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</a:rPr>
                  <a:t>队伍在慢慢扩大，需求也越多，每个人的分工和定位需要明确</a:t>
                </a:r>
                <a:endParaRPr lang="zh-CN" altLang="en-US" sz="1700" b="1" dirty="0">
                  <a:solidFill>
                    <a:srgbClr val="44546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</a:endParaRPr>
              </a:p>
            </p:txBody>
          </p:sp>
          <p:sp>
            <p:nvSpPr>
              <p:cNvPr id="7" name="Shape 53940"/>
              <p:cNvSpPr/>
              <p:nvPr/>
            </p:nvSpPr>
            <p:spPr>
              <a:xfrm>
                <a:off x="0" y="0"/>
                <a:ext cx="4445000" cy="381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>
                  <a:lnSpc>
                    <a:spcPct val="100000"/>
                  </a:lnSpc>
                  <a:defRPr sz="2500">
                    <a:solidFill>
                      <a:srgbClr val="3483C9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defTabSz="17166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 smtClean="0">
                    <a:solidFill>
                      <a:srgbClr val="F8300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微软雅黑 Light" panose="020B0502040204020203" pitchFamily="34" charset="-122"/>
                  </a:rPr>
                  <a:t>人员分工、定位</a:t>
                </a:r>
                <a:endParaRPr lang="en-US" altLang="zh-CN" sz="2100" b="1" dirty="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8" name="Group 53947"/>
          <p:cNvGrpSpPr/>
          <p:nvPr/>
        </p:nvGrpSpPr>
        <p:grpSpPr>
          <a:xfrm>
            <a:off x="216912" y="2416435"/>
            <a:ext cx="5775563" cy="1189605"/>
            <a:chOff x="0" y="0"/>
            <a:chExt cx="6579287" cy="1336788"/>
          </a:xfrm>
        </p:grpSpPr>
        <p:sp>
          <p:nvSpPr>
            <p:cNvPr id="9" name="Shape 53943"/>
            <p:cNvSpPr/>
            <p:nvPr/>
          </p:nvSpPr>
          <p:spPr>
            <a:xfrm>
              <a:off x="0" y="101600"/>
              <a:ext cx="254000" cy="254000"/>
            </a:xfrm>
            <a:prstGeom prst="ellipse">
              <a:avLst/>
            </a:prstGeom>
            <a:solidFill>
              <a:srgbClr val="EBAC07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defTabSz="1717322"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10" name="Group 53946"/>
            <p:cNvGrpSpPr/>
            <p:nvPr/>
          </p:nvGrpSpPr>
          <p:grpSpPr>
            <a:xfrm>
              <a:off x="385268" y="0"/>
              <a:ext cx="6194019" cy="1336788"/>
              <a:chOff x="-6" y="0"/>
              <a:chExt cx="6194018" cy="1336787"/>
            </a:xfrm>
          </p:grpSpPr>
          <p:sp>
            <p:nvSpPr>
              <p:cNvPr id="11" name="Shape 53944"/>
              <p:cNvSpPr/>
              <p:nvPr/>
            </p:nvSpPr>
            <p:spPr>
              <a:xfrm>
                <a:off x="-6" y="488485"/>
                <a:ext cx="6194018" cy="8483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 defTabSz="584200">
                  <a:lnSpc>
                    <a:spcPct val="120000"/>
                  </a:lnSpc>
                  <a:spcBef>
                    <a:spcPts val="1000"/>
                  </a:spcBef>
                  <a:defRPr sz="1600">
                    <a:solidFill>
                      <a:srgbClr val="4D4D4D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defTabSz="1716634" fontAlgn="base">
                  <a:lnSpc>
                    <a:spcPct val="100000"/>
                  </a:lnSpc>
                  <a:spcAft>
                    <a:spcPct val="0"/>
                  </a:spcAft>
                </a:pPr>
                <a:r>
                  <a:rPr lang="zh-CN" altLang="en-US" sz="1700" b="1" dirty="0" smtClean="0">
                    <a:solidFill>
                      <a:srgbClr val="445469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涉及大数据开发类及运营类，如何合理的项目管理以保证各类项目都达到预期效果</a:t>
                </a:r>
                <a:endParaRPr lang="en-US" altLang="zh-CN" sz="1700" b="1" dirty="0">
                  <a:solidFill>
                    <a:srgbClr val="44546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2" name="Shape 53945"/>
              <p:cNvSpPr/>
              <p:nvPr/>
            </p:nvSpPr>
            <p:spPr>
              <a:xfrm>
                <a:off x="0" y="0"/>
                <a:ext cx="4445000" cy="381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>
                  <a:lnSpc>
                    <a:spcPct val="100000"/>
                  </a:lnSpc>
                  <a:defRPr sz="2500">
                    <a:solidFill>
                      <a:srgbClr val="3483C9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defTabSz="17166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 smtClean="0">
                    <a:solidFill>
                      <a:srgbClr val="EBAC07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项目管理</a:t>
                </a:r>
                <a:endParaRPr lang="en-US" altLang="zh-CN" sz="2100" b="1" dirty="0">
                  <a:solidFill>
                    <a:srgbClr val="EBAC0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4" name="Shape 53948"/>
          <p:cNvSpPr/>
          <p:nvPr/>
        </p:nvSpPr>
        <p:spPr>
          <a:xfrm>
            <a:off x="216913" y="5063793"/>
            <a:ext cx="222972" cy="226033"/>
          </a:xfrm>
          <a:prstGeom prst="ellipse">
            <a:avLst/>
          </a:prstGeom>
          <a:solidFill>
            <a:srgbClr val="4C6062"/>
          </a:solidFill>
          <a:ln w="12700" cap="flat">
            <a:noFill/>
            <a:miter lim="400000"/>
          </a:ln>
          <a:effectLst/>
        </p:spPr>
        <p:txBody>
          <a:bodyPr wrap="square" lIns="35718" tIns="35718" rIns="35718" bIns="35718" numCol="1" anchor="ctr">
            <a:noAutofit/>
          </a:bodyPr>
          <a:lstStyle/>
          <a:p>
            <a:pPr defTabSz="1717322"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  <p:grpSp>
        <p:nvGrpSpPr>
          <p:cNvPr id="15" name="Group 53951"/>
          <p:cNvGrpSpPr/>
          <p:nvPr/>
        </p:nvGrpSpPr>
        <p:grpSpPr>
          <a:xfrm>
            <a:off x="555121" y="4973378"/>
            <a:ext cx="5437360" cy="1188639"/>
            <a:chOff x="0" y="27039"/>
            <a:chExt cx="6194020" cy="1335700"/>
          </a:xfrm>
        </p:grpSpPr>
        <p:sp>
          <p:nvSpPr>
            <p:cNvPr id="16" name="Shape 53949"/>
            <p:cNvSpPr/>
            <p:nvPr/>
          </p:nvSpPr>
          <p:spPr>
            <a:xfrm>
              <a:off x="2" y="514436"/>
              <a:ext cx="6194018" cy="848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sz="1600">
                  <a:solidFill>
                    <a:srgbClr val="4D4D4D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700" b="1" dirty="0" smtClean="0">
                  <a:solidFill>
                    <a:srgbClr val="44546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</a:rPr>
                <a:t>技术人员运营化思想的培养</a:t>
              </a:r>
              <a:endParaRPr lang="zh-CN" altLang="en-US" sz="1700" b="1" dirty="0">
                <a:solidFill>
                  <a:srgbClr val="4454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endParaRPr>
            </a:p>
          </p:txBody>
        </p:sp>
        <p:sp>
          <p:nvSpPr>
            <p:cNvPr id="17" name="Shape 53950"/>
            <p:cNvSpPr/>
            <p:nvPr/>
          </p:nvSpPr>
          <p:spPr>
            <a:xfrm>
              <a:off x="0" y="27039"/>
              <a:ext cx="4444999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>
                <a:lnSpc>
                  <a:spcPct val="100000"/>
                </a:lnSpc>
                <a:defRPr sz="2500">
                  <a:solidFill>
                    <a:srgbClr val="3483C9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defTabSz="1716634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 smtClean="0">
                  <a:solidFill>
                    <a:srgbClr val="4C606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业务知识、运营思维学习</a:t>
              </a:r>
              <a:endParaRPr lang="en-US" altLang="zh-CN" sz="2100" b="1" dirty="0">
                <a:solidFill>
                  <a:srgbClr val="4C606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8" name="Group 53962"/>
          <p:cNvGrpSpPr/>
          <p:nvPr/>
        </p:nvGrpSpPr>
        <p:grpSpPr>
          <a:xfrm>
            <a:off x="216913" y="3694906"/>
            <a:ext cx="5775569" cy="1208959"/>
            <a:chOff x="0" y="0"/>
            <a:chExt cx="6579295" cy="1358535"/>
          </a:xfrm>
        </p:grpSpPr>
        <p:sp>
          <p:nvSpPr>
            <p:cNvPr id="19" name="Shape 53958"/>
            <p:cNvSpPr/>
            <p:nvPr/>
          </p:nvSpPr>
          <p:spPr>
            <a:xfrm>
              <a:off x="0" y="101600"/>
              <a:ext cx="254000" cy="254000"/>
            </a:xfrm>
            <a:prstGeom prst="ellipse">
              <a:avLst/>
            </a:prstGeom>
            <a:solidFill>
              <a:srgbClr val="A2B932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defTabSz="1717322"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20" name="Group 53961"/>
            <p:cNvGrpSpPr/>
            <p:nvPr/>
          </p:nvGrpSpPr>
          <p:grpSpPr>
            <a:xfrm>
              <a:off x="385274" y="0"/>
              <a:ext cx="6194021" cy="1358535"/>
              <a:chOff x="0" y="0"/>
              <a:chExt cx="6194020" cy="1358534"/>
            </a:xfrm>
          </p:grpSpPr>
          <p:sp>
            <p:nvSpPr>
              <p:cNvPr id="21" name="Shape 53959"/>
              <p:cNvSpPr/>
              <p:nvPr/>
            </p:nvSpPr>
            <p:spPr>
              <a:xfrm>
                <a:off x="2" y="510231"/>
                <a:ext cx="6194018" cy="8483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 defTabSz="584200">
                  <a:lnSpc>
                    <a:spcPct val="120000"/>
                  </a:lnSpc>
                  <a:spcBef>
                    <a:spcPts val="1000"/>
                  </a:spcBef>
                  <a:defRPr sz="1600">
                    <a:solidFill>
                      <a:srgbClr val="4D4D4D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defTabSz="121917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00" b="1" dirty="0" smtClean="0">
                    <a:solidFill>
                      <a:srgbClr val="445469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</a:rPr>
                  <a:t>对于挖掘算法的沉淀及管理比设计算法本身更重要</a:t>
                </a:r>
                <a:endParaRPr lang="zh-CN" altLang="en-US" sz="1700" b="1" dirty="0">
                  <a:solidFill>
                    <a:srgbClr val="44546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</a:endParaRPr>
              </a:p>
            </p:txBody>
          </p:sp>
          <p:sp>
            <p:nvSpPr>
              <p:cNvPr id="22" name="Shape 53960"/>
              <p:cNvSpPr/>
              <p:nvPr/>
            </p:nvSpPr>
            <p:spPr>
              <a:xfrm>
                <a:off x="0" y="0"/>
                <a:ext cx="4445000" cy="381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>
                  <a:lnSpc>
                    <a:spcPct val="100000"/>
                  </a:lnSpc>
                  <a:defRPr sz="2500">
                    <a:solidFill>
                      <a:srgbClr val="3483C9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defTabSz="17166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 smtClean="0">
                    <a:solidFill>
                      <a:srgbClr val="A2B93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算法模型库管理</a:t>
                </a:r>
                <a:endParaRPr lang="en-US" altLang="zh-CN" sz="2100" b="1" dirty="0">
                  <a:solidFill>
                    <a:srgbClr val="A2B9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3" name="Group 53967"/>
          <p:cNvGrpSpPr/>
          <p:nvPr/>
        </p:nvGrpSpPr>
        <p:grpSpPr>
          <a:xfrm>
            <a:off x="6161700" y="1196143"/>
            <a:ext cx="5775569" cy="1212700"/>
            <a:chOff x="0" y="27039"/>
            <a:chExt cx="6579295" cy="1362739"/>
          </a:xfrm>
        </p:grpSpPr>
        <p:sp>
          <p:nvSpPr>
            <p:cNvPr id="24" name="Shape 53963"/>
            <p:cNvSpPr/>
            <p:nvPr/>
          </p:nvSpPr>
          <p:spPr>
            <a:xfrm>
              <a:off x="0" y="128640"/>
              <a:ext cx="254000" cy="253999"/>
            </a:xfrm>
            <a:prstGeom prst="ellipse">
              <a:avLst/>
            </a:prstGeom>
            <a:solidFill>
              <a:srgbClr val="3D9077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defTabSz="1717322"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25" name="Group 53966"/>
            <p:cNvGrpSpPr/>
            <p:nvPr/>
          </p:nvGrpSpPr>
          <p:grpSpPr>
            <a:xfrm>
              <a:off x="385274" y="27039"/>
              <a:ext cx="6194021" cy="1362739"/>
              <a:chOff x="0" y="27039"/>
              <a:chExt cx="6194020" cy="1362738"/>
            </a:xfrm>
          </p:grpSpPr>
          <p:sp>
            <p:nvSpPr>
              <p:cNvPr id="26" name="Shape 53964"/>
              <p:cNvSpPr/>
              <p:nvPr/>
            </p:nvSpPr>
            <p:spPr>
              <a:xfrm>
                <a:off x="2" y="541476"/>
                <a:ext cx="6194018" cy="848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 defTabSz="584200">
                  <a:lnSpc>
                    <a:spcPct val="120000"/>
                  </a:lnSpc>
                  <a:spcBef>
                    <a:spcPts val="1000"/>
                  </a:spcBef>
                  <a:defRPr sz="1600">
                    <a:solidFill>
                      <a:srgbClr val="4D4D4D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defTabSz="121917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00" b="1" dirty="0" smtClean="0">
                    <a:solidFill>
                      <a:srgbClr val="445469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</a:rPr>
                  <a:t>目前需求来源企信、网安、政企、市场等部门，和需求部门沟通协同是完成项目目标的必要环节</a:t>
                </a:r>
                <a:endParaRPr lang="zh-CN" altLang="en-US" sz="1700" b="1" dirty="0">
                  <a:solidFill>
                    <a:srgbClr val="44546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</a:endParaRPr>
              </a:p>
            </p:txBody>
          </p:sp>
          <p:sp>
            <p:nvSpPr>
              <p:cNvPr id="27" name="Shape 53965"/>
              <p:cNvSpPr/>
              <p:nvPr/>
            </p:nvSpPr>
            <p:spPr>
              <a:xfrm>
                <a:off x="0" y="27039"/>
                <a:ext cx="4444999" cy="381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>
                  <a:lnSpc>
                    <a:spcPct val="100000"/>
                  </a:lnSpc>
                  <a:defRPr sz="2500">
                    <a:solidFill>
                      <a:srgbClr val="3483C9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defTabSz="17166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 smtClean="0">
                    <a:solidFill>
                      <a:srgbClr val="3D9077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部门协同</a:t>
                </a:r>
                <a:endParaRPr lang="en-US" altLang="zh-CN" sz="2100" b="1" dirty="0">
                  <a:solidFill>
                    <a:srgbClr val="3D907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33" name="Group 53967"/>
          <p:cNvGrpSpPr/>
          <p:nvPr/>
        </p:nvGrpSpPr>
        <p:grpSpPr>
          <a:xfrm>
            <a:off x="6145870" y="2416435"/>
            <a:ext cx="5775571" cy="1161900"/>
            <a:chOff x="-69444" y="27039"/>
            <a:chExt cx="6579296" cy="1305654"/>
          </a:xfrm>
        </p:grpSpPr>
        <p:sp>
          <p:nvSpPr>
            <p:cNvPr id="34" name="Shape 53963"/>
            <p:cNvSpPr/>
            <p:nvPr/>
          </p:nvSpPr>
          <p:spPr>
            <a:xfrm>
              <a:off x="-69444" y="128640"/>
              <a:ext cx="254001" cy="253999"/>
            </a:xfrm>
            <a:prstGeom prst="ellipse">
              <a:avLst/>
            </a:prstGeom>
            <a:solidFill>
              <a:srgbClr val="D9605D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defTabSz="1717322" fontAlgn="base">
                <a:spcBef>
                  <a:spcPct val="0"/>
                </a:spcBef>
                <a:spcAft>
                  <a:spcPct val="0"/>
                </a:spcAft>
              </a:pPr>
              <a:endParaRPr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35" name="Group 53966"/>
            <p:cNvGrpSpPr/>
            <p:nvPr/>
          </p:nvGrpSpPr>
          <p:grpSpPr>
            <a:xfrm>
              <a:off x="315833" y="27039"/>
              <a:ext cx="6194019" cy="1305654"/>
              <a:chOff x="-69441" y="27039"/>
              <a:chExt cx="6194018" cy="1305653"/>
            </a:xfrm>
          </p:grpSpPr>
          <p:sp>
            <p:nvSpPr>
              <p:cNvPr id="36" name="Shape 53964"/>
              <p:cNvSpPr/>
              <p:nvPr/>
            </p:nvSpPr>
            <p:spPr>
              <a:xfrm>
                <a:off x="-69441" y="484391"/>
                <a:ext cx="6194018" cy="848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 defTabSz="584200">
                  <a:lnSpc>
                    <a:spcPct val="120000"/>
                  </a:lnSpc>
                  <a:spcBef>
                    <a:spcPts val="1000"/>
                  </a:spcBef>
                  <a:defRPr sz="1600">
                    <a:solidFill>
                      <a:srgbClr val="4D4D4D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defTabSz="121917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00" b="1" dirty="0" smtClean="0">
                    <a:solidFill>
                      <a:srgbClr val="445469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</a:rPr>
                  <a:t>数据安全性的考察，涉及用户隐私，收集及下发都需要考虑数据安全问题</a:t>
                </a:r>
                <a:endParaRPr lang="zh-CN" altLang="en-US" sz="1700" b="1" dirty="0">
                  <a:solidFill>
                    <a:srgbClr val="44546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</a:endParaRPr>
              </a:p>
            </p:txBody>
          </p:sp>
          <p:sp>
            <p:nvSpPr>
              <p:cNvPr id="37" name="Shape 53965"/>
              <p:cNvSpPr/>
              <p:nvPr/>
            </p:nvSpPr>
            <p:spPr>
              <a:xfrm>
                <a:off x="-57870" y="27039"/>
                <a:ext cx="4444999" cy="381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>
                  <a:lnSpc>
                    <a:spcPct val="100000"/>
                  </a:lnSpc>
                  <a:defRPr sz="2500">
                    <a:solidFill>
                      <a:srgbClr val="3483C9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defTabSz="17166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>
                    <a:solidFill>
                      <a:srgbClr val="D9605D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ea"/>
                  </a:rPr>
                  <a:t>数据安全</a:t>
                </a:r>
                <a:endParaRPr lang="en-US" altLang="zh-CN" sz="2100" b="1" dirty="0">
                  <a:solidFill>
                    <a:srgbClr val="D9605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7016926" y="4865876"/>
            <a:ext cx="4089689" cy="3140917"/>
            <a:chOff x="7720945" y="2299155"/>
            <a:chExt cx="3765059" cy="3343706"/>
          </a:xfrm>
        </p:grpSpPr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7771008" y="2312051"/>
              <a:ext cx="3714996" cy="3330810"/>
            </a:xfrm>
            <a:custGeom>
              <a:avLst/>
              <a:gdLst>
                <a:gd name="T0" fmla="*/ 1046 w 1332"/>
                <a:gd name="T1" fmla="*/ 447 h 1352"/>
                <a:gd name="T2" fmla="*/ 1046 w 1332"/>
                <a:gd name="T3" fmla="*/ 517 h 1352"/>
                <a:gd name="T4" fmla="*/ 226 w 1332"/>
                <a:gd name="T5" fmla="*/ 0 h 1352"/>
                <a:gd name="T6" fmla="*/ 226 w 1332"/>
                <a:gd name="T7" fmla="*/ 20 h 1352"/>
                <a:gd name="T8" fmla="*/ 226 w 1332"/>
                <a:gd name="T9" fmla="*/ 40 h 1352"/>
                <a:gd name="T10" fmla="*/ 226 w 1332"/>
                <a:gd name="T11" fmla="*/ 60 h 1352"/>
                <a:gd name="T12" fmla="*/ 226 w 1332"/>
                <a:gd name="T13" fmla="*/ 76 h 1352"/>
                <a:gd name="T14" fmla="*/ 226 w 1332"/>
                <a:gd name="T15" fmla="*/ 96 h 1352"/>
                <a:gd name="T16" fmla="*/ 226 w 1332"/>
                <a:gd name="T17" fmla="*/ 116 h 1352"/>
                <a:gd name="T18" fmla="*/ 226 w 1332"/>
                <a:gd name="T19" fmla="*/ 136 h 1352"/>
                <a:gd name="T20" fmla="*/ 226 w 1332"/>
                <a:gd name="T21" fmla="*/ 156 h 1352"/>
                <a:gd name="T22" fmla="*/ 226 w 1332"/>
                <a:gd name="T23" fmla="*/ 176 h 1352"/>
                <a:gd name="T24" fmla="*/ 226 w 1332"/>
                <a:gd name="T25" fmla="*/ 192 h 1352"/>
                <a:gd name="T26" fmla="*/ 226 w 1332"/>
                <a:gd name="T27" fmla="*/ 212 h 1352"/>
                <a:gd name="T28" fmla="*/ 226 w 1332"/>
                <a:gd name="T29" fmla="*/ 232 h 1352"/>
                <a:gd name="T30" fmla="*/ 226 w 1332"/>
                <a:gd name="T31" fmla="*/ 252 h 1352"/>
                <a:gd name="T32" fmla="*/ 226 w 1332"/>
                <a:gd name="T33" fmla="*/ 272 h 1352"/>
                <a:gd name="T34" fmla="*/ 226 w 1332"/>
                <a:gd name="T35" fmla="*/ 292 h 1352"/>
                <a:gd name="T36" fmla="*/ 226 w 1332"/>
                <a:gd name="T37" fmla="*/ 312 h 1352"/>
                <a:gd name="T38" fmla="*/ 226 w 1332"/>
                <a:gd name="T39" fmla="*/ 328 h 1352"/>
                <a:gd name="T40" fmla="*/ 226 w 1332"/>
                <a:gd name="T41" fmla="*/ 348 h 1352"/>
                <a:gd name="T42" fmla="*/ 226 w 1332"/>
                <a:gd name="T43" fmla="*/ 368 h 1352"/>
                <a:gd name="T44" fmla="*/ 226 w 1332"/>
                <a:gd name="T45" fmla="*/ 388 h 1352"/>
                <a:gd name="T46" fmla="*/ 226 w 1332"/>
                <a:gd name="T47" fmla="*/ 408 h 1352"/>
                <a:gd name="T48" fmla="*/ 226 w 1332"/>
                <a:gd name="T49" fmla="*/ 428 h 1352"/>
                <a:gd name="T50" fmla="*/ 226 w 1332"/>
                <a:gd name="T51" fmla="*/ 444 h 1352"/>
                <a:gd name="T52" fmla="*/ 226 w 1332"/>
                <a:gd name="T53" fmla="*/ 464 h 1352"/>
                <a:gd name="T54" fmla="*/ 226 w 1332"/>
                <a:gd name="T55" fmla="*/ 484 h 1352"/>
                <a:gd name="T56" fmla="*/ 226 w 1332"/>
                <a:gd name="T57" fmla="*/ 504 h 1352"/>
                <a:gd name="T58" fmla="*/ 226 w 1332"/>
                <a:gd name="T59" fmla="*/ 524 h 1352"/>
                <a:gd name="T60" fmla="*/ 226 w 1332"/>
                <a:gd name="T61" fmla="*/ 539 h 1352"/>
                <a:gd name="T62" fmla="*/ 209 w 1332"/>
                <a:gd name="T63" fmla="*/ 602 h 1352"/>
                <a:gd name="T64" fmla="*/ 209 w 1332"/>
                <a:gd name="T65" fmla="*/ 586 h 1352"/>
                <a:gd name="T66" fmla="*/ 143 w 1332"/>
                <a:gd name="T67" fmla="*/ 574 h 1352"/>
                <a:gd name="T68" fmla="*/ 132 w 1332"/>
                <a:gd name="T69" fmla="*/ 848 h 1352"/>
                <a:gd name="T70" fmla="*/ 118 w 1332"/>
                <a:gd name="T71" fmla="*/ 863 h 1352"/>
                <a:gd name="T72" fmla="*/ 131 w 1332"/>
                <a:gd name="T73" fmla="*/ 1352 h 1352"/>
                <a:gd name="T74" fmla="*/ 345 w 1332"/>
                <a:gd name="T75" fmla="*/ 897 h 1352"/>
                <a:gd name="T76" fmla="*/ 337 w 1332"/>
                <a:gd name="T77" fmla="*/ 881 h 1352"/>
                <a:gd name="T78" fmla="*/ 336 w 1332"/>
                <a:gd name="T79" fmla="*/ 878 h 1352"/>
                <a:gd name="T80" fmla="*/ 480 w 1332"/>
                <a:gd name="T81" fmla="*/ 628 h 1352"/>
                <a:gd name="T82" fmla="*/ 954 w 1332"/>
                <a:gd name="T83" fmla="*/ 689 h 1352"/>
                <a:gd name="T84" fmla="*/ 976 w 1332"/>
                <a:gd name="T85" fmla="*/ 749 h 1352"/>
                <a:gd name="T86" fmla="*/ 971 w 1332"/>
                <a:gd name="T87" fmla="*/ 806 h 1352"/>
                <a:gd name="T88" fmla="*/ 1182 w 1332"/>
                <a:gd name="T89" fmla="*/ 1352 h 1352"/>
                <a:gd name="T90" fmla="*/ 1210 w 1332"/>
                <a:gd name="T91" fmla="*/ 771 h 1352"/>
                <a:gd name="T92" fmla="*/ 1186 w 1332"/>
                <a:gd name="T93" fmla="*/ 741 h 1352"/>
                <a:gd name="T94" fmla="*/ 1049 w 1332"/>
                <a:gd name="T95" fmla="*/ 287 h 1352"/>
                <a:gd name="T96" fmla="*/ 1046 w 1332"/>
                <a:gd name="T97" fmla="*/ 35 h 1352"/>
                <a:gd name="T98" fmla="*/ 1046 w 1332"/>
                <a:gd name="T99" fmla="*/ 28 h 1352"/>
                <a:gd name="T100" fmla="*/ 1046 w 1332"/>
                <a:gd name="T101" fmla="*/ 12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2" h="1352">
                  <a:moveTo>
                    <a:pt x="1046" y="517"/>
                  </a:moveTo>
                  <a:cubicBezTo>
                    <a:pt x="1046" y="447"/>
                    <a:pt x="1046" y="447"/>
                    <a:pt x="1046" y="447"/>
                  </a:cubicBezTo>
                  <a:cubicBezTo>
                    <a:pt x="1050" y="451"/>
                    <a:pt x="1052" y="457"/>
                    <a:pt x="1055" y="462"/>
                  </a:cubicBezTo>
                  <a:cubicBezTo>
                    <a:pt x="1058" y="486"/>
                    <a:pt x="1058" y="507"/>
                    <a:pt x="1046" y="517"/>
                  </a:cubicBezTo>
                  <a:moveTo>
                    <a:pt x="1046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12"/>
                    <a:pt x="226" y="12"/>
                    <a:pt x="226" y="12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26" y="28"/>
                    <a:pt x="226" y="28"/>
                    <a:pt x="226" y="28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26" y="48"/>
                    <a:pt x="226" y="48"/>
                    <a:pt x="226" y="48"/>
                  </a:cubicBezTo>
                  <a:cubicBezTo>
                    <a:pt x="226" y="60"/>
                    <a:pt x="226" y="60"/>
                    <a:pt x="226" y="60"/>
                  </a:cubicBezTo>
                  <a:cubicBezTo>
                    <a:pt x="226" y="68"/>
                    <a:pt x="226" y="68"/>
                    <a:pt x="226" y="68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26" y="88"/>
                    <a:pt x="226" y="88"/>
                    <a:pt x="226" y="88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26" y="108"/>
                    <a:pt x="226" y="108"/>
                    <a:pt x="226" y="108"/>
                  </a:cubicBezTo>
                  <a:cubicBezTo>
                    <a:pt x="226" y="116"/>
                    <a:pt x="226" y="116"/>
                    <a:pt x="226" y="116"/>
                  </a:cubicBezTo>
                  <a:cubicBezTo>
                    <a:pt x="226" y="128"/>
                    <a:pt x="226" y="128"/>
                    <a:pt x="226" y="128"/>
                  </a:cubicBezTo>
                  <a:cubicBezTo>
                    <a:pt x="226" y="136"/>
                    <a:pt x="226" y="136"/>
                    <a:pt x="226" y="136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56"/>
                    <a:pt x="226" y="156"/>
                    <a:pt x="226" y="156"/>
                  </a:cubicBezTo>
                  <a:cubicBezTo>
                    <a:pt x="226" y="164"/>
                    <a:pt x="226" y="164"/>
                    <a:pt x="226" y="164"/>
                  </a:cubicBezTo>
                  <a:cubicBezTo>
                    <a:pt x="226" y="176"/>
                    <a:pt x="226" y="176"/>
                    <a:pt x="226" y="176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6" y="192"/>
                    <a:pt x="226" y="192"/>
                    <a:pt x="226" y="192"/>
                  </a:cubicBezTo>
                  <a:cubicBezTo>
                    <a:pt x="226" y="204"/>
                    <a:pt x="226" y="204"/>
                    <a:pt x="226" y="204"/>
                  </a:cubicBezTo>
                  <a:cubicBezTo>
                    <a:pt x="226" y="212"/>
                    <a:pt x="226" y="212"/>
                    <a:pt x="226" y="212"/>
                  </a:cubicBezTo>
                  <a:cubicBezTo>
                    <a:pt x="226" y="224"/>
                    <a:pt x="226" y="224"/>
                    <a:pt x="226" y="224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4"/>
                    <a:pt x="226" y="244"/>
                    <a:pt x="226" y="244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226" y="260"/>
                    <a:pt x="226" y="260"/>
                    <a:pt x="226" y="260"/>
                  </a:cubicBezTo>
                  <a:cubicBezTo>
                    <a:pt x="226" y="272"/>
                    <a:pt x="226" y="272"/>
                    <a:pt x="226" y="272"/>
                  </a:cubicBezTo>
                  <a:cubicBezTo>
                    <a:pt x="226" y="280"/>
                    <a:pt x="226" y="280"/>
                    <a:pt x="226" y="280"/>
                  </a:cubicBezTo>
                  <a:cubicBezTo>
                    <a:pt x="226" y="292"/>
                    <a:pt x="226" y="292"/>
                    <a:pt x="226" y="292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26" y="320"/>
                    <a:pt x="226" y="320"/>
                    <a:pt x="226" y="320"/>
                  </a:cubicBezTo>
                  <a:cubicBezTo>
                    <a:pt x="226" y="328"/>
                    <a:pt x="226" y="328"/>
                    <a:pt x="226" y="328"/>
                  </a:cubicBezTo>
                  <a:cubicBezTo>
                    <a:pt x="226" y="340"/>
                    <a:pt x="226" y="340"/>
                    <a:pt x="226" y="340"/>
                  </a:cubicBezTo>
                  <a:cubicBezTo>
                    <a:pt x="226" y="348"/>
                    <a:pt x="226" y="348"/>
                    <a:pt x="226" y="348"/>
                  </a:cubicBezTo>
                  <a:cubicBezTo>
                    <a:pt x="226" y="360"/>
                    <a:pt x="226" y="360"/>
                    <a:pt x="226" y="360"/>
                  </a:cubicBezTo>
                  <a:cubicBezTo>
                    <a:pt x="226" y="368"/>
                    <a:pt x="226" y="368"/>
                    <a:pt x="226" y="368"/>
                  </a:cubicBezTo>
                  <a:cubicBezTo>
                    <a:pt x="226" y="376"/>
                    <a:pt x="226" y="376"/>
                    <a:pt x="226" y="376"/>
                  </a:cubicBezTo>
                  <a:cubicBezTo>
                    <a:pt x="226" y="388"/>
                    <a:pt x="226" y="388"/>
                    <a:pt x="226" y="388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26" y="408"/>
                    <a:pt x="226" y="408"/>
                    <a:pt x="226" y="408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28"/>
                    <a:pt x="226" y="428"/>
                    <a:pt x="226" y="428"/>
                  </a:cubicBezTo>
                  <a:cubicBezTo>
                    <a:pt x="226" y="436"/>
                    <a:pt x="226" y="436"/>
                    <a:pt x="226" y="436"/>
                  </a:cubicBezTo>
                  <a:cubicBezTo>
                    <a:pt x="226" y="444"/>
                    <a:pt x="226" y="444"/>
                    <a:pt x="226" y="444"/>
                  </a:cubicBezTo>
                  <a:cubicBezTo>
                    <a:pt x="226" y="456"/>
                    <a:pt x="226" y="456"/>
                    <a:pt x="226" y="456"/>
                  </a:cubicBezTo>
                  <a:cubicBezTo>
                    <a:pt x="226" y="464"/>
                    <a:pt x="226" y="464"/>
                    <a:pt x="226" y="464"/>
                  </a:cubicBezTo>
                  <a:cubicBezTo>
                    <a:pt x="226" y="476"/>
                    <a:pt x="226" y="476"/>
                    <a:pt x="226" y="476"/>
                  </a:cubicBezTo>
                  <a:cubicBezTo>
                    <a:pt x="226" y="484"/>
                    <a:pt x="226" y="484"/>
                    <a:pt x="226" y="484"/>
                  </a:cubicBezTo>
                  <a:cubicBezTo>
                    <a:pt x="226" y="492"/>
                    <a:pt x="226" y="492"/>
                    <a:pt x="226" y="492"/>
                  </a:cubicBezTo>
                  <a:cubicBezTo>
                    <a:pt x="226" y="504"/>
                    <a:pt x="226" y="504"/>
                    <a:pt x="226" y="504"/>
                  </a:cubicBezTo>
                  <a:cubicBezTo>
                    <a:pt x="226" y="512"/>
                    <a:pt x="226" y="512"/>
                    <a:pt x="226" y="512"/>
                  </a:cubicBezTo>
                  <a:cubicBezTo>
                    <a:pt x="226" y="524"/>
                    <a:pt x="226" y="524"/>
                    <a:pt x="226" y="524"/>
                  </a:cubicBezTo>
                  <a:cubicBezTo>
                    <a:pt x="226" y="532"/>
                    <a:pt x="226" y="532"/>
                    <a:pt x="226" y="532"/>
                  </a:cubicBezTo>
                  <a:cubicBezTo>
                    <a:pt x="226" y="539"/>
                    <a:pt x="226" y="539"/>
                    <a:pt x="226" y="539"/>
                  </a:cubicBezTo>
                  <a:cubicBezTo>
                    <a:pt x="221" y="545"/>
                    <a:pt x="216" y="553"/>
                    <a:pt x="215" y="563"/>
                  </a:cubicBezTo>
                  <a:cubicBezTo>
                    <a:pt x="209" y="602"/>
                    <a:pt x="209" y="602"/>
                    <a:pt x="209" y="602"/>
                  </a:cubicBezTo>
                  <a:cubicBezTo>
                    <a:pt x="206" y="602"/>
                    <a:pt x="206" y="602"/>
                    <a:pt x="206" y="602"/>
                  </a:cubicBezTo>
                  <a:cubicBezTo>
                    <a:pt x="209" y="586"/>
                    <a:pt x="209" y="586"/>
                    <a:pt x="209" y="586"/>
                  </a:cubicBezTo>
                  <a:cubicBezTo>
                    <a:pt x="214" y="554"/>
                    <a:pt x="198" y="539"/>
                    <a:pt x="179" y="539"/>
                  </a:cubicBezTo>
                  <a:cubicBezTo>
                    <a:pt x="163" y="539"/>
                    <a:pt x="146" y="551"/>
                    <a:pt x="143" y="574"/>
                  </a:cubicBezTo>
                  <a:cubicBezTo>
                    <a:pt x="138" y="608"/>
                    <a:pt x="138" y="608"/>
                    <a:pt x="138" y="608"/>
                  </a:cubicBezTo>
                  <a:cubicBezTo>
                    <a:pt x="121" y="685"/>
                    <a:pt x="110" y="781"/>
                    <a:pt x="132" y="848"/>
                  </a:cubicBezTo>
                  <a:cubicBezTo>
                    <a:pt x="129" y="866"/>
                    <a:pt x="129" y="866"/>
                    <a:pt x="129" y="866"/>
                  </a:cubicBezTo>
                  <a:cubicBezTo>
                    <a:pt x="118" y="863"/>
                    <a:pt x="118" y="863"/>
                    <a:pt x="118" y="863"/>
                  </a:cubicBezTo>
                  <a:cubicBezTo>
                    <a:pt x="0" y="1352"/>
                    <a:pt x="0" y="1352"/>
                    <a:pt x="0" y="1352"/>
                  </a:cubicBezTo>
                  <a:cubicBezTo>
                    <a:pt x="131" y="1352"/>
                    <a:pt x="131" y="1352"/>
                    <a:pt x="131" y="1352"/>
                  </a:cubicBezTo>
                  <a:cubicBezTo>
                    <a:pt x="263" y="1352"/>
                    <a:pt x="263" y="1352"/>
                    <a:pt x="263" y="1352"/>
                  </a:cubicBezTo>
                  <a:cubicBezTo>
                    <a:pt x="345" y="897"/>
                    <a:pt x="345" y="897"/>
                    <a:pt x="345" y="897"/>
                  </a:cubicBezTo>
                  <a:cubicBezTo>
                    <a:pt x="334" y="895"/>
                    <a:pt x="334" y="895"/>
                    <a:pt x="334" y="895"/>
                  </a:cubicBezTo>
                  <a:cubicBezTo>
                    <a:pt x="337" y="881"/>
                    <a:pt x="337" y="881"/>
                    <a:pt x="337" y="881"/>
                  </a:cubicBezTo>
                  <a:cubicBezTo>
                    <a:pt x="335" y="880"/>
                    <a:pt x="335" y="880"/>
                    <a:pt x="335" y="880"/>
                  </a:cubicBezTo>
                  <a:cubicBezTo>
                    <a:pt x="335" y="879"/>
                    <a:pt x="336" y="879"/>
                    <a:pt x="336" y="878"/>
                  </a:cubicBezTo>
                  <a:cubicBezTo>
                    <a:pt x="352" y="860"/>
                    <a:pt x="367" y="847"/>
                    <a:pt x="377" y="833"/>
                  </a:cubicBezTo>
                  <a:cubicBezTo>
                    <a:pt x="416" y="802"/>
                    <a:pt x="458" y="688"/>
                    <a:pt x="480" y="628"/>
                  </a:cubicBezTo>
                  <a:cubicBezTo>
                    <a:pt x="947" y="628"/>
                    <a:pt x="947" y="628"/>
                    <a:pt x="947" y="628"/>
                  </a:cubicBezTo>
                  <a:cubicBezTo>
                    <a:pt x="947" y="660"/>
                    <a:pt x="954" y="688"/>
                    <a:pt x="954" y="689"/>
                  </a:cubicBezTo>
                  <a:cubicBezTo>
                    <a:pt x="954" y="689"/>
                    <a:pt x="954" y="689"/>
                    <a:pt x="954" y="689"/>
                  </a:cubicBezTo>
                  <a:cubicBezTo>
                    <a:pt x="962" y="716"/>
                    <a:pt x="970" y="738"/>
                    <a:pt x="976" y="749"/>
                  </a:cubicBezTo>
                  <a:cubicBezTo>
                    <a:pt x="979" y="753"/>
                    <a:pt x="985" y="773"/>
                    <a:pt x="992" y="803"/>
                  </a:cubicBezTo>
                  <a:cubicBezTo>
                    <a:pt x="971" y="806"/>
                    <a:pt x="971" y="806"/>
                    <a:pt x="971" y="806"/>
                  </a:cubicBezTo>
                  <a:cubicBezTo>
                    <a:pt x="1054" y="1352"/>
                    <a:pt x="1054" y="1352"/>
                    <a:pt x="1054" y="1352"/>
                  </a:cubicBezTo>
                  <a:cubicBezTo>
                    <a:pt x="1182" y="1352"/>
                    <a:pt x="1182" y="1352"/>
                    <a:pt x="1182" y="1352"/>
                  </a:cubicBezTo>
                  <a:cubicBezTo>
                    <a:pt x="1332" y="1352"/>
                    <a:pt x="1332" y="1352"/>
                    <a:pt x="1332" y="1352"/>
                  </a:cubicBezTo>
                  <a:cubicBezTo>
                    <a:pt x="1210" y="771"/>
                    <a:pt x="1210" y="771"/>
                    <a:pt x="1210" y="771"/>
                  </a:cubicBezTo>
                  <a:cubicBezTo>
                    <a:pt x="1193" y="774"/>
                    <a:pt x="1193" y="774"/>
                    <a:pt x="1193" y="774"/>
                  </a:cubicBezTo>
                  <a:cubicBezTo>
                    <a:pt x="1189" y="756"/>
                    <a:pt x="1187" y="745"/>
                    <a:pt x="1186" y="741"/>
                  </a:cubicBezTo>
                  <a:cubicBezTo>
                    <a:pt x="1184" y="707"/>
                    <a:pt x="1241" y="492"/>
                    <a:pt x="1203" y="450"/>
                  </a:cubicBezTo>
                  <a:cubicBezTo>
                    <a:pt x="1144" y="382"/>
                    <a:pt x="1072" y="295"/>
                    <a:pt x="1049" y="287"/>
                  </a:cubicBezTo>
                  <a:cubicBezTo>
                    <a:pt x="1048" y="286"/>
                    <a:pt x="1046" y="286"/>
                    <a:pt x="1046" y="286"/>
                  </a:cubicBezTo>
                  <a:cubicBezTo>
                    <a:pt x="1046" y="35"/>
                    <a:pt x="1046" y="35"/>
                    <a:pt x="1046" y="35"/>
                  </a:cubicBezTo>
                  <a:cubicBezTo>
                    <a:pt x="1046" y="32"/>
                    <a:pt x="1046" y="30"/>
                    <a:pt x="1046" y="28"/>
                  </a:cubicBezTo>
                  <a:cubicBezTo>
                    <a:pt x="1046" y="28"/>
                    <a:pt x="1046" y="28"/>
                    <a:pt x="1046" y="28"/>
                  </a:cubicBezTo>
                  <a:cubicBezTo>
                    <a:pt x="1046" y="20"/>
                    <a:pt x="1046" y="20"/>
                    <a:pt x="1046" y="20"/>
                  </a:cubicBezTo>
                  <a:cubicBezTo>
                    <a:pt x="1046" y="12"/>
                    <a:pt x="1046" y="12"/>
                    <a:pt x="1046" y="12"/>
                  </a:cubicBezTo>
                  <a:cubicBezTo>
                    <a:pt x="1046" y="0"/>
                    <a:pt x="1046" y="0"/>
                    <a:pt x="1046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10253234" y="3107907"/>
              <a:ext cx="665403" cy="534256"/>
            </a:xfrm>
            <a:custGeom>
              <a:avLst/>
              <a:gdLst>
                <a:gd name="T0" fmla="*/ 238 w 238"/>
                <a:gd name="T1" fmla="*/ 137 h 217"/>
                <a:gd name="T2" fmla="*/ 162 w 238"/>
                <a:gd name="T3" fmla="*/ 23 h 217"/>
                <a:gd name="T4" fmla="*/ 8 w 238"/>
                <a:gd name="T5" fmla="*/ 37 h 217"/>
                <a:gd name="T6" fmla="*/ 128 w 238"/>
                <a:gd name="T7" fmla="*/ 104 h 217"/>
                <a:gd name="T8" fmla="*/ 198 w 238"/>
                <a:gd name="T9" fmla="*/ 213 h 217"/>
                <a:gd name="T10" fmla="*/ 238 w 238"/>
                <a:gd name="T11" fmla="*/ 13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217">
                  <a:moveTo>
                    <a:pt x="238" y="137"/>
                  </a:moveTo>
                  <a:cubicBezTo>
                    <a:pt x="234" y="132"/>
                    <a:pt x="162" y="23"/>
                    <a:pt x="162" y="23"/>
                  </a:cubicBezTo>
                  <a:cubicBezTo>
                    <a:pt x="162" y="23"/>
                    <a:pt x="0" y="0"/>
                    <a:pt x="8" y="37"/>
                  </a:cubicBezTo>
                  <a:cubicBezTo>
                    <a:pt x="17" y="75"/>
                    <a:pt x="128" y="104"/>
                    <a:pt x="128" y="104"/>
                  </a:cubicBezTo>
                  <a:cubicBezTo>
                    <a:pt x="128" y="104"/>
                    <a:pt x="193" y="217"/>
                    <a:pt x="198" y="213"/>
                  </a:cubicBezTo>
                  <a:cubicBezTo>
                    <a:pt x="203" y="209"/>
                    <a:pt x="238" y="137"/>
                    <a:pt x="238" y="137"/>
                  </a:cubicBezTo>
                  <a:close/>
                </a:path>
              </a:pathLst>
            </a:custGeom>
            <a:solidFill>
              <a:srgbClr val="E5B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10157282" y="2991845"/>
              <a:ext cx="1136818" cy="2076230"/>
            </a:xfrm>
            <a:custGeom>
              <a:avLst/>
              <a:gdLst>
                <a:gd name="T0" fmla="*/ 314 w 408"/>
                <a:gd name="T1" fmla="*/ 464 h 843"/>
                <a:gd name="T2" fmla="*/ 331 w 408"/>
                <a:gd name="T3" fmla="*/ 172 h 843"/>
                <a:gd name="T4" fmla="*/ 176 w 408"/>
                <a:gd name="T5" fmla="*/ 9 h 843"/>
                <a:gd name="T6" fmla="*/ 21 w 408"/>
                <a:gd name="T7" fmla="*/ 1 h 843"/>
                <a:gd name="T8" fmla="*/ 37 w 408"/>
                <a:gd name="T9" fmla="*/ 46 h 843"/>
                <a:gd name="T10" fmla="*/ 158 w 408"/>
                <a:gd name="T11" fmla="*/ 101 h 843"/>
                <a:gd name="T12" fmla="*/ 170 w 408"/>
                <a:gd name="T13" fmla="*/ 243 h 843"/>
                <a:gd name="T14" fmla="*/ 121 w 408"/>
                <a:gd name="T15" fmla="*/ 230 h 843"/>
                <a:gd name="T16" fmla="*/ 74 w 408"/>
                <a:gd name="T17" fmla="*/ 277 h 843"/>
                <a:gd name="T18" fmla="*/ 75 w 408"/>
                <a:gd name="T19" fmla="*/ 313 h 843"/>
                <a:gd name="T20" fmla="*/ 104 w 408"/>
                <a:gd name="T21" fmla="*/ 472 h 843"/>
                <a:gd name="T22" fmla="*/ 167 w 408"/>
                <a:gd name="T23" fmla="*/ 843 h 843"/>
                <a:gd name="T24" fmla="*/ 408 w 408"/>
                <a:gd name="T25" fmla="*/ 843 h 843"/>
                <a:gd name="T26" fmla="*/ 314 w 408"/>
                <a:gd name="T27" fmla="*/ 46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8" h="843">
                  <a:moveTo>
                    <a:pt x="314" y="464"/>
                  </a:moveTo>
                  <a:cubicBezTo>
                    <a:pt x="311" y="430"/>
                    <a:pt x="368" y="215"/>
                    <a:pt x="331" y="172"/>
                  </a:cubicBezTo>
                  <a:cubicBezTo>
                    <a:pt x="271" y="105"/>
                    <a:pt x="200" y="18"/>
                    <a:pt x="176" y="9"/>
                  </a:cubicBezTo>
                  <a:cubicBezTo>
                    <a:pt x="153" y="1"/>
                    <a:pt x="42" y="2"/>
                    <a:pt x="21" y="1"/>
                  </a:cubicBezTo>
                  <a:cubicBezTo>
                    <a:pt x="0" y="0"/>
                    <a:pt x="2" y="13"/>
                    <a:pt x="37" y="46"/>
                  </a:cubicBezTo>
                  <a:cubicBezTo>
                    <a:pt x="73" y="79"/>
                    <a:pt x="143" y="71"/>
                    <a:pt x="158" y="101"/>
                  </a:cubicBezTo>
                  <a:cubicBezTo>
                    <a:pt x="172" y="130"/>
                    <a:pt x="203" y="224"/>
                    <a:pt x="170" y="243"/>
                  </a:cubicBezTo>
                  <a:cubicBezTo>
                    <a:pt x="151" y="253"/>
                    <a:pt x="164" y="255"/>
                    <a:pt x="121" y="230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76" y="289"/>
                    <a:pt x="77" y="301"/>
                    <a:pt x="75" y="313"/>
                  </a:cubicBezTo>
                  <a:cubicBezTo>
                    <a:pt x="68" y="372"/>
                    <a:pt x="90" y="449"/>
                    <a:pt x="104" y="472"/>
                  </a:cubicBezTo>
                  <a:cubicBezTo>
                    <a:pt x="113" y="485"/>
                    <a:pt x="150" y="639"/>
                    <a:pt x="167" y="843"/>
                  </a:cubicBezTo>
                  <a:cubicBezTo>
                    <a:pt x="408" y="843"/>
                    <a:pt x="408" y="843"/>
                    <a:pt x="408" y="843"/>
                  </a:cubicBezTo>
                  <a:cubicBezTo>
                    <a:pt x="349" y="613"/>
                    <a:pt x="315" y="479"/>
                    <a:pt x="314" y="464"/>
                  </a:cubicBezTo>
                  <a:close/>
                </a:path>
              </a:pathLst>
            </a:custGeom>
            <a:solidFill>
              <a:srgbClr val="F6C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10432623" y="4211423"/>
              <a:ext cx="1007491" cy="1431438"/>
            </a:xfrm>
            <a:custGeom>
              <a:avLst/>
              <a:gdLst>
                <a:gd name="T0" fmla="*/ 483 w 483"/>
                <a:gd name="T1" fmla="*/ 777 h 777"/>
                <a:gd name="T2" fmla="*/ 318 w 483"/>
                <a:gd name="T3" fmla="*/ 0 h 777"/>
                <a:gd name="T4" fmla="*/ 0 w 483"/>
                <a:gd name="T5" fmla="*/ 46 h 777"/>
                <a:gd name="T6" fmla="*/ 110 w 483"/>
                <a:gd name="T7" fmla="*/ 777 h 777"/>
                <a:gd name="T8" fmla="*/ 483 w 483"/>
                <a:gd name="T9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777">
                  <a:moveTo>
                    <a:pt x="483" y="777"/>
                  </a:moveTo>
                  <a:lnTo>
                    <a:pt x="318" y="0"/>
                  </a:lnTo>
                  <a:lnTo>
                    <a:pt x="0" y="46"/>
                  </a:lnTo>
                  <a:lnTo>
                    <a:pt x="110" y="777"/>
                  </a:lnTo>
                  <a:lnTo>
                    <a:pt x="483" y="7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10432623" y="4251952"/>
              <a:ext cx="586140" cy="1390909"/>
            </a:xfrm>
            <a:custGeom>
              <a:avLst/>
              <a:gdLst>
                <a:gd name="T0" fmla="*/ 164 w 281"/>
                <a:gd name="T1" fmla="*/ 0 h 755"/>
                <a:gd name="T2" fmla="*/ 0 w 281"/>
                <a:gd name="T3" fmla="*/ 24 h 755"/>
                <a:gd name="T4" fmla="*/ 110 w 281"/>
                <a:gd name="T5" fmla="*/ 755 h 755"/>
                <a:gd name="T6" fmla="*/ 281 w 281"/>
                <a:gd name="T7" fmla="*/ 755 h 755"/>
                <a:gd name="T8" fmla="*/ 164 w 281"/>
                <a:gd name="T9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755">
                  <a:moveTo>
                    <a:pt x="164" y="0"/>
                  </a:moveTo>
                  <a:lnTo>
                    <a:pt x="0" y="24"/>
                  </a:lnTo>
                  <a:lnTo>
                    <a:pt x="110" y="755"/>
                  </a:lnTo>
                  <a:lnTo>
                    <a:pt x="281" y="7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8355061" y="2312051"/>
              <a:ext cx="2286151" cy="1545658"/>
            </a:xfrm>
            <a:custGeom>
              <a:avLst/>
              <a:gdLst>
                <a:gd name="T0" fmla="*/ 820 w 820"/>
                <a:gd name="T1" fmla="*/ 33 h 627"/>
                <a:gd name="T2" fmla="*/ 820 w 820"/>
                <a:gd name="T3" fmla="*/ 593 h 627"/>
                <a:gd name="T4" fmla="*/ 786 w 820"/>
                <a:gd name="T5" fmla="*/ 627 h 627"/>
                <a:gd name="T6" fmla="*/ 33 w 820"/>
                <a:gd name="T7" fmla="*/ 627 h 627"/>
                <a:gd name="T8" fmla="*/ 0 w 820"/>
                <a:gd name="T9" fmla="*/ 593 h 627"/>
                <a:gd name="T10" fmla="*/ 0 w 820"/>
                <a:gd name="T11" fmla="*/ 33 h 627"/>
                <a:gd name="T12" fmla="*/ 33 w 820"/>
                <a:gd name="T13" fmla="*/ 0 h 627"/>
                <a:gd name="T14" fmla="*/ 786 w 820"/>
                <a:gd name="T15" fmla="*/ 0 h 627"/>
                <a:gd name="T16" fmla="*/ 820 w 820"/>
                <a:gd name="T17" fmla="*/ 3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0" h="627">
                  <a:moveTo>
                    <a:pt x="820" y="33"/>
                  </a:moveTo>
                  <a:cubicBezTo>
                    <a:pt x="820" y="593"/>
                    <a:pt x="820" y="593"/>
                    <a:pt x="820" y="593"/>
                  </a:cubicBezTo>
                  <a:cubicBezTo>
                    <a:pt x="820" y="612"/>
                    <a:pt x="805" y="627"/>
                    <a:pt x="786" y="627"/>
                  </a:cubicBezTo>
                  <a:cubicBezTo>
                    <a:pt x="33" y="627"/>
                    <a:pt x="33" y="627"/>
                    <a:pt x="33" y="627"/>
                  </a:cubicBezTo>
                  <a:cubicBezTo>
                    <a:pt x="15" y="627"/>
                    <a:pt x="0" y="612"/>
                    <a:pt x="0" y="59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786" y="0"/>
                    <a:pt x="786" y="0"/>
                    <a:pt x="786" y="0"/>
                  </a:cubicBezTo>
                  <a:cubicBezTo>
                    <a:pt x="805" y="0"/>
                    <a:pt x="820" y="15"/>
                    <a:pt x="820" y="33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pic>
          <p:nvPicPr>
            <p:cNvPr id="45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2547" y="2299155"/>
              <a:ext cx="2309096" cy="15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8515675" y="2435482"/>
              <a:ext cx="1964921" cy="12969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8515675" y="3690063"/>
              <a:ext cx="1964921" cy="42372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48" name="Rectangle 22"/>
            <p:cNvSpPr>
              <a:spLocks noChangeArrowheads="1"/>
            </p:cNvSpPr>
            <p:nvPr/>
          </p:nvSpPr>
          <p:spPr bwMode="auto">
            <a:xfrm>
              <a:off x="8761057" y="2953158"/>
              <a:ext cx="227364" cy="276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9046807" y="3052563"/>
              <a:ext cx="227364" cy="276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50" name="Rectangle 24"/>
            <p:cNvSpPr>
              <a:spLocks noChangeArrowheads="1"/>
            </p:cNvSpPr>
            <p:nvPr/>
          </p:nvSpPr>
          <p:spPr bwMode="auto">
            <a:xfrm>
              <a:off x="8815271" y="3113356"/>
              <a:ext cx="458899" cy="276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51" name="Rectangle 25"/>
            <p:cNvSpPr>
              <a:spLocks noChangeArrowheads="1"/>
            </p:cNvSpPr>
            <p:nvPr/>
          </p:nvSpPr>
          <p:spPr bwMode="auto">
            <a:xfrm>
              <a:off x="9046807" y="3177836"/>
              <a:ext cx="227364" cy="276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52" name="Rectangle 26"/>
            <p:cNvSpPr>
              <a:spLocks noChangeArrowheads="1"/>
            </p:cNvSpPr>
            <p:nvPr/>
          </p:nvSpPr>
          <p:spPr bwMode="auto">
            <a:xfrm>
              <a:off x="9046807" y="3242316"/>
              <a:ext cx="227364" cy="257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53" name="Rectangle 27"/>
            <p:cNvSpPr>
              <a:spLocks noChangeArrowheads="1"/>
            </p:cNvSpPr>
            <p:nvPr/>
          </p:nvSpPr>
          <p:spPr bwMode="auto">
            <a:xfrm>
              <a:off x="8815271" y="3306795"/>
              <a:ext cx="458899" cy="257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9170632" y="3369430"/>
              <a:ext cx="227364" cy="276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9170632" y="3433910"/>
              <a:ext cx="227364" cy="276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9170632" y="3494705"/>
              <a:ext cx="227364" cy="276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57" name="Rectangle 31"/>
            <p:cNvSpPr>
              <a:spLocks noChangeArrowheads="1"/>
            </p:cNvSpPr>
            <p:nvPr/>
          </p:nvSpPr>
          <p:spPr bwMode="auto">
            <a:xfrm>
              <a:off x="8939096" y="3559185"/>
              <a:ext cx="458899" cy="276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58" name="Rectangle 33"/>
            <p:cNvSpPr>
              <a:spLocks noChangeArrowheads="1"/>
            </p:cNvSpPr>
            <p:nvPr/>
          </p:nvSpPr>
          <p:spPr bwMode="auto">
            <a:xfrm>
              <a:off x="8515675" y="2435482"/>
              <a:ext cx="1964921" cy="86586"/>
            </a:xfrm>
            <a:prstGeom prst="rect">
              <a:avLst/>
            </a:prstGeom>
            <a:solidFill>
              <a:srgbClr val="82C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pic>
          <p:nvPicPr>
            <p:cNvPr id="59" name="Picture 3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5568" y="3023164"/>
              <a:ext cx="143926" cy="12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10497284" y="3039743"/>
              <a:ext cx="102210" cy="90271"/>
            </a:xfrm>
            <a:custGeom>
              <a:avLst/>
              <a:gdLst>
                <a:gd name="T0" fmla="*/ 37 w 37"/>
                <a:gd name="T1" fmla="*/ 7 h 37"/>
                <a:gd name="T2" fmla="*/ 37 w 37"/>
                <a:gd name="T3" fmla="*/ 29 h 37"/>
                <a:gd name="T4" fmla="*/ 30 w 37"/>
                <a:gd name="T5" fmla="*/ 37 h 37"/>
                <a:gd name="T6" fmla="*/ 7 w 37"/>
                <a:gd name="T7" fmla="*/ 37 h 37"/>
                <a:gd name="T8" fmla="*/ 0 w 37"/>
                <a:gd name="T9" fmla="*/ 29 h 37"/>
                <a:gd name="T10" fmla="*/ 0 w 37"/>
                <a:gd name="T11" fmla="*/ 7 h 37"/>
                <a:gd name="T12" fmla="*/ 7 w 37"/>
                <a:gd name="T13" fmla="*/ 0 h 37"/>
                <a:gd name="T14" fmla="*/ 30 w 37"/>
                <a:gd name="T15" fmla="*/ 0 h 37"/>
                <a:gd name="T16" fmla="*/ 37 w 37"/>
                <a:gd name="T17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cubicBezTo>
                    <a:pt x="37" y="29"/>
                    <a:pt x="37" y="29"/>
                    <a:pt x="37" y="29"/>
                  </a:cubicBezTo>
                  <a:cubicBezTo>
                    <a:pt x="37" y="33"/>
                    <a:pt x="34" y="37"/>
                    <a:pt x="30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3" y="37"/>
                    <a:pt x="0" y="33"/>
                    <a:pt x="0" y="2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7" y="3"/>
                    <a:pt x="37" y="7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61" name="Freeform 38"/>
            <p:cNvSpPr>
              <a:spLocks/>
            </p:cNvSpPr>
            <p:nvPr/>
          </p:nvSpPr>
          <p:spPr bwMode="auto">
            <a:xfrm>
              <a:off x="10359615" y="3137383"/>
              <a:ext cx="379634" cy="906394"/>
            </a:xfrm>
            <a:custGeom>
              <a:avLst/>
              <a:gdLst>
                <a:gd name="T0" fmla="*/ 17 w 136"/>
                <a:gd name="T1" fmla="*/ 93 h 368"/>
                <a:gd name="T2" fmla="*/ 1 w 136"/>
                <a:gd name="T3" fmla="*/ 292 h 368"/>
                <a:gd name="T4" fmla="*/ 10 w 136"/>
                <a:gd name="T5" fmla="*/ 353 h 368"/>
                <a:gd name="T6" fmla="*/ 136 w 136"/>
                <a:gd name="T7" fmla="*/ 281 h 368"/>
                <a:gd name="T8" fmla="*/ 94 w 136"/>
                <a:gd name="T9" fmla="*/ 132 h 368"/>
                <a:gd name="T10" fmla="*/ 17 w 136"/>
                <a:gd name="T11" fmla="*/ 9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68">
                  <a:moveTo>
                    <a:pt x="17" y="93"/>
                  </a:moveTo>
                  <a:cubicBezTo>
                    <a:pt x="8" y="109"/>
                    <a:pt x="0" y="220"/>
                    <a:pt x="1" y="292"/>
                  </a:cubicBezTo>
                  <a:cubicBezTo>
                    <a:pt x="2" y="322"/>
                    <a:pt x="9" y="352"/>
                    <a:pt x="10" y="353"/>
                  </a:cubicBezTo>
                  <a:cubicBezTo>
                    <a:pt x="20" y="368"/>
                    <a:pt x="115" y="313"/>
                    <a:pt x="136" y="281"/>
                  </a:cubicBezTo>
                  <a:cubicBezTo>
                    <a:pt x="131" y="271"/>
                    <a:pt x="87" y="171"/>
                    <a:pt x="94" y="132"/>
                  </a:cubicBezTo>
                  <a:cubicBezTo>
                    <a:pt x="106" y="64"/>
                    <a:pt x="37" y="0"/>
                    <a:pt x="17" y="93"/>
                  </a:cubicBezTo>
                  <a:close/>
                </a:path>
              </a:pathLst>
            </a:custGeom>
            <a:solidFill>
              <a:srgbClr val="F6C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62" name="Freeform 39"/>
            <p:cNvSpPr>
              <a:spLocks/>
            </p:cNvSpPr>
            <p:nvPr/>
          </p:nvSpPr>
          <p:spPr bwMode="auto">
            <a:xfrm>
              <a:off x="7964996" y="4351435"/>
              <a:ext cx="696692" cy="716640"/>
            </a:xfrm>
            <a:custGeom>
              <a:avLst/>
              <a:gdLst>
                <a:gd name="T0" fmla="*/ 64 w 334"/>
                <a:gd name="T1" fmla="*/ 0 h 389"/>
                <a:gd name="T2" fmla="*/ 0 w 334"/>
                <a:gd name="T3" fmla="*/ 389 h 389"/>
                <a:gd name="T4" fmla="*/ 234 w 334"/>
                <a:gd name="T5" fmla="*/ 389 h 389"/>
                <a:gd name="T6" fmla="*/ 288 w 334"/>
                <a:gd name="T7" fmla="*/ 345 h 389"/>
                <a:gd name="T8" fmla="*/ 334 w 334"/>
                <a:gd name="T9" fmla="*/ 69 h 389"/>
                <a:gd name="T10" fmla="*/ 64 w 334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389">
                  <a:moveTo>
                    <a:pt x="64" y="0"/>
                  </a:moveTo>
                  <a:lnTo>
                    <a:pt x="0" y="389"/>
                  </a:lnTo>
                  <a:lnTo>
                    <a:pt x="234" y="389"/>
                  </a:lnTo>
                  <a:lnTo>
                    <a:pt x="288" y="345"/>
                  </a:lnTo>
                  <a:lnTo>
                    <a:pt x="334" y="69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63" name="Freeform 40"/>
            <p:cNvSpPr>
              <a:spLocks/>
            </p:cNvSpPr>
            <p:nvPr/>
          </p:nvSpPr>
          <p:spPr bwMode="auto">
            <a:xfrm>
              <a:off x="8553221" y="3721382"/>
              <a:ext cx="540250" cy="694532"/>
            </a:xfrm>
            <a:custGeom>
              <a:avLst/>
              <a:gdLst>
                <a:gd name="T0" fmla="*/ 194 w 194"/>
                <a:gd name="T1" fmla="*/ 18 h 282"/>
                <a:gd name="T2" fmla="*/ 54 w 194"/>
                <a:gd name="T3" fmla="*/ 267 h 282"/>
                <a:gd name="T4" fmla="*/ 111 w 194"/>
                <a:gd name="T5" fmla="*/ 65 h 282"/>
                <a:gd name="T6" fmla="*/ 194 w 194"/>
                <a:gd name="T7" fmla="*/ 1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282">
                  <a:moveTo>
                    <a:pt x="194" y="18"/>
                  </a:moveTo>
                  <a:cubicBezTo>
                    <a:pt x="183" y="47"/>
                    <a:pt x="109" y="282"/>
                    <a:pt x="54" y="267"/>
                  </a:cubicBezTo>
                  <a:cubicBezTo>
                    <a:pt x="0" y="252"/>
                    <a:pt x="98" y="89"/>
                    <a:pt x="111" y="65"/>
                  </a:cubicBezTo>
                  <a:cubicBezTo>
                    <a:pt x="139" y="0"/>
                    <a:pt x="173" y="2"/>
                    <a:pt x="194" y="18"/>
                  </a:cubicBezTo>
                  <a:close/>
                </a:path>
              </a:pathLst>
            </a:custGeom>
            <a:solidFill>
              <a:srgbClr val="F0C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64" name="Freeform 42"/>
            <p:cNvSpPr>
              <a:spLocks/>
            </p:cNvSpPr>
            <p:nvPr/>
          </p:nvSpPr>
          <p:spPr bwMode="auto">
            <a:xfrm>
              <a:off x="7720945" y="4438021"/>
              <a:ext cx="965774" cy="1204840"/>
            </a:xfrm>
            <a:custGeom>
              <a:avLst/>
              <a:gdLst>
                <a:gd name="T0" fmla="*/ 0 w 463"/>
                <a:gd name="T1" fmla="*/ 654 h 654"/>
                <a:gd name="T2" fmla="*/ 158 w 463"/>
                <a:gd name="T3" fmla="*/ 0 h 654"/>
                <a:gd name="T4" fmla="*/ 463 w 463"/>
                <a:gd name="T5" fmla="*/ 44 h 654"/>
                <a:gd name="T6" fmla="*/ 352 w 463"/>
                <a:gd name="T7" fmla="*/ 654 h 654"/>
                <a:gd name="T8" fmla="*/ 0 w 463"/>
                <a:gd name="T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654">
                  <a:moveTo>
                    <a:pt x="0" y="654"/>
                  </a:moveTo>
                  <a:lnTo>
                    <a:pt x="158" y="0"/>
                  </a:lnTo>
                  <a:lnTo>
                    <a:pt x="463" y="44"/>
                  </a:lnTo>
                  <a:lnTo>
                    <a:pt x="352" y="654"/>
                  </a:lnTo>
                  <a:lnTo>
                    <a:pt x="0" y="65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65" name="Freeform 43"/>
            <p:cNvSpPr>
              <a:spLocks/>
            </p:cNvSpPr>
            <p:nvPr/>
          </p:nvSpPr>
          <p:spPr bwMode="auto">
            <a:xfrm>
              <a:off x="8085981" y="4480393"/>
              <a:ext cx="600741" cy="1162468"/>
            </a:xfrm>
            <a:custGeom>
              <a:avLst/>
              <a:gdLst>
                <a:gd name="T0" fmla="*/ 142 w 288"/>
                <a:gd name="T1" fmla="*/ 0 h 631"/>
                <a:gd name="T2" fmla="*/ 288 w 288"/>
                <a:gd name="T3" fmla="*/ 21 h 631"/>
                <a:gd name="T4" fmla="*/ 177 w 288"/>
                <a:gd name="T5" fmla="*/ 631 h 631"/>
                <a:gd name="T6" fmla="*/ 0 w 288"/>
                <a:gd name="T7" fmla="*/ 631 h 631"/>
                <a:gd name="T8" fmla="*/ 142 w 288"/>
                <a:gd name="T9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631">
                  <a:moveTo>
                    <a:pt x="142" y="0"/>
                  </a:moveTo>
                  <a:lnTo>
                    <a:pt x="288" y="21"/>
                  </a:lnTo>
                  <a:lnTo>
                    <a:pt x="177" y="631"/>
                  </a:lnTo>
                  <a:lnTo>
                    <a:pt x="0" y="63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549211" y="2570887"/>
              <a:ext cx="969945" cy="68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67" name="Freeform 45"/>
            <p:cNvSpPr>
              <a:spLocks noEditPoints="1"/>
            </p:cNvSpPr>
            <p:nvPr/>
          </p:nvSpPr>
          <p:spPr bwMode="auto">
            <a:xfrm>
              <a:off x="9560875" y="2569046"/>
              <a:ext cx="54234" cy="46056"/>
            </a:xfrm>
            <a:custGeom>
              <a:avLst/>
              <a:gdLst>
                <a:gd name="T0" fmla="*/ 10 w 19"/>
                <a:gd name="T1" fmla="*/ 3 h 19"/>
                <a:gd name="T2" fmla="*/ 3 w 19"/>
                <a:gd name="T3" fmla="*/ 10 h 19"/>
                <a:gd name="T4" fmla="*/ 10 w 19"/>
                <a:gd name="T5" fmla="*/ 16 h 19"/>
                <a:gd name="T6" fmla="*/ 16 w 19"/>
                <a:gd name="T7" fmla="*/ 10 h 19"/>
                <a:gd name="T8" fmla="*/ 10 w 19"/>
                <a:gd name="T9" fmla="*/ 3 h 19"/>
                <a:gd name="T10" fmla="*/ 3 w 19"/>
                <a:gd name="T11" fmla="*/ 3 h 19"/>
                <a:gd name="T12" fmla="*/ 16 w 19"/>
                <a:gd name="T13" fmla="*/ 3 h 19"/>
                <a:gd name="T14" fmla="*/ 16 w 19"/>
                <a:gd name="T15" fmla="*/ 16 h 19"/>
                <a:gd name="T16" fmla="*/ 3 w 19"/>
                <a:gd name="T17" fmla="*/ 16 h 19"/>
                <a:gd name="T18" fmla="*/ 3 w 19"/>
                <a:gd name="T1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10" y="3"/>
                  </a:moveTo>
                  <a:cubicBezTo>
                    <a:pt x="6" y="3"/>
                    <a:pt x="3" y="6"/>
                    <a:pt x="3" y="10"/>
                  </a:cubicBezTo>
                  <a:cubicBezTo>
                    <a:pt x="3" y="13"/>
                    <a:pt x="6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6"/>
                    <a:pt x="13" y="3"/>
                    <a:pt x="10" y="3"/>
                  </a:cubicBezTo>
                  <a:close/>
                  <a:moveTo>
                    <a:pt x="3" y="3"/>
                  </a:moveTo>
                  <a:cubicBezTo>
                    <a:pt x="7" y="0"/>
                    <a:pt x="13" y="0"/>
                    <a:pt x="16" y="3"/>
                  </a:cubicBezTo>
                  <a:cubicBezTo>
                    <a:pt x="19" y="7"/>
                    <a:pt x="19" y="12"/>
                    <a:pt x="16" y="16"/>
                  </a:cubicBezTo>
                  <a:cubicBezTo>
                    <a:pt x="13" y="19"/>
                    <a:pt x="7" y="19"/>
                    <a:pt x="3" y="16"/>
                  </a:cubicBezTo>
                  <a:cubicBezTo>
                    <a:pt x="0" y="12"/>
                    <a:pt x="0" y="7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68" name="Freeform 46"/>
            <p:cNvSpPr>
              <a:spLocks/>
            </p:cNvSpPr>
            <p:nvPr/>
          </p:nvSpPr>
          <p:spPr bwMode="auto">
            <a:xfrm>
              <a:off x="9606764" y="2605890"/>
              <a:ext cx="10431" cy="9212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2 h 4"/>
                <a:gd name="T4" fmla="*/ 1 w 4"/>
                <a:gd name="T5" fmla="*/ 1 h 4"/>
                <a:gd name="T6" fmla="*/ 2 w 4"/>
                <a:gd name="T7" fmla="*/ 0 h 4"/>
                <a:gd name="T8" fmla="*/ 4 w 4"/>
                <a:gd name="T9" fmla="*/ 2 h 4"/>
                <a:gd name="T10" fmla="*/ 2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4" y="2"/>
                    <a:pt x="4" y="2"/>
                    <a:pt x="4" y="2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69" name="Freeform 47"/>
            <p:cNvSpPr>
              <a:spLocks/>
            </p:cNvSpPr>
            <p:nvPr/>
          </p:nvSpPr>
          <p:spPr bwMode="auto">
            <a:xfrm>
              <a:off x="9610938" y="2609575"/>
              <a:ext cx="31289" cy="27634"/>
            </a:xfrm>
            <a:custGeom>
              <a:avLst/>
              <a:gdLst>
                <a:gd name="T0" fmla="*/ 10 w 11"/>
                <a:gd name="T1" fmla="*/ 8 h 11"/>
                <a:gd name="T2" fmla="*/ 10 w 11"/>
                <a:gd name="T3" fmla="*/ 10 h 11"/>
                <a:gd name="T4" fmla="*/ 7 w 11"/>
                <a:gd name="T5" fmla="*/ 10 h 11"/>
                <a:gd name="T6" fmla="*/ 0 w 11"/>
                <a:gd name="T7" fmla="*/ 3 h 11"/>
                <a:gd name="T8" fmla="*/ 2 w 11"/>
                <a:gd name="T9" fmla="*/ 0 h 11"/>
                <a:gd name="T10" fmla="*/ 10 w 11"/>
                <a:gd name="T11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10" y="8"/>
                  </a:moveTo>
                  <a:cubicBezTo>
                    <a:pt x="11" y="8"/>
                    <a:pt x="11" y="10"/>
                    <a:pt x="10" y="10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70" name="Freeform 48"/>
            <p:cNvSpPr>
              <a:spLocks/>
            </p:cNvSpPr>
            <p:nvPr/>
          </p:nvSpPr>
          <p:spPr bwMode="auto">
            <a:xfrm>
              <a:off x="9575476" y="2598521"/>
              <a:ext cx="16688" cy="7369"/>
            </a:xfrm>
            <a:custGeom>
              <a:avLst/>
              <a:gdLst>
                <a:gd name="T0" fmla="*/ 4 w 6"/>
                <a:gd name="T1" fmla="*/ 3 h 3"/>
                <a:gd name="T2" fmla="*/ 6 w 6"/>
                <a:gd name="T3" fmla="*/ 3 h 3"/>
                <a:gd name="T4" fmla="*/ 6 w 6"/>
                <a:gd name="T5" fmla="*/ 2 h 3"/>
                <a:gd name="T6" fmla="*/ 6 w 6"/>
                <a:gd name="T7" fmla="*/ 1 h 3"/>
                <a:gd name="T8" fmla="*/ 4 w 6"/>
                <a:gd name="T9" fmla="*/ 2 h 3"/>
                <a:gd name="T10" fmla="*/ 1 w 6"/>
                <a:gd name="T11" fmla="*/ 0 h 3"/>
                <a:gd name="T12" fmla="*/ 1 w 6"/>
                <a:gd name="T13" fmla="*/ 0 h 3"/>
                <a:gd name="T14" fmla="*/ 0 w 6"/>
                <a:gd name="T15" fmla="*/ 0 h 3"/>
                <a:gd name="T16" fmla="*/ 4 w 6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cubicBezTo>
                    <a:pt x="5" y="3"/>
                    <a:pt x="5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71" name="Rectangle 49"/>
            <p:cNvSpPr>
              <a:spLocks noChangeArrowheads="1"/>
            </p:cNvSpPr>
            <p:nvPr/>
          </p:nvSpPr>
          <p:spPr bwMode="auto">
            <a:xfrm>
              <a:off x="8515675" y="2435482"/>
              <a:ext cx="1964921" cy="86586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8738869" y="2455747"/>
              <a:ext cx="1518539" cy="515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73" name="Rectangle 51"/>
            <p:cNvSpPr>
              <a:spLocks noChangeArrowheads="1"/>
            </p:cNvSpPr>
            <p:nvPr/>
          </p:nvSpPr>
          <p:spPr bwMode="auto">
            <a:xfrm>
              <a:off x="8555308" y="2455747"/>
              <a:ext cx="64664" cy="51583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74" name="Rectangle 52"/>
            <p:cNvSpPr>
              <a:spLocks noChangeArrowheads="1"/>
            </p:cNvSpPr>
            <p:nvPr/>
          </p:nvSpPr>
          <p:spPr bwMode="auto">
            <a:xfrm>
              <a:off x="8642917" y="2455747"/>
              <a:ext cx="60491" cy="51583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75" name="Rectangle 53"/>
            <p:cNvSpPr>
              <a:spLocks noChangeArrowheads="1"/>
            </p:cNvSpPr>
            <p:nvPr/>
          </p:nvSpPr>
          <p:spPr bwMode="auto">
            <a:xfrm>
              <a:off x="10299124" y="2455747"/>
              <a:ext cx="62578" cy="51583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76" name="Rectangle 54"/>
            <p:cNvSpPr>
              <a:spLocks noChangeArrowheads="1"/>
            </p:cNvSpPr>
            <p:nvPr/>
          </p:nvSpPr>
          <p:spPr bwMode="auto">
            <a:xfrm>
              <a:off x="10382560" y="2455747"/>
              <a:ext cx="64664" cy="51583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77" name="Rectangle 55"/>
            <p:cNvSpPr>
              <a:spLocks noChangeArrowheads="1"/>
            </p:cNvSpPr>
            <p:nvPr/>
          </p:nvSpPr>
          <p:spPr bwMode="auto">
            <a:xfrm>
              <a:off x="9737401" y="3090327"/>
              <a:ext cx="289941" cy="2413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78" name="Rectangle 56"/>
            <p:cNvSpPr>
              <a:spLocks noChangeArrowheads="1"/>
            </p:cNvSpPr>
            <p:nvPr/>
          </p:nvSpPr>
          <p:spPr bwMode="auto">
            <a:xfrm>
              <a:off x="9873047" y="3370350"/>
              <a:ext cx="289941" cy="2413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79" name="Rectangle 57"/>
            <p:cNvSpPr>
              <a:spLocks noChangeArrowheads="1"/>
            </p:cNvSpPr>
            <p:nvPr/>
          </p:nvSpPr>
          <p:spPr bwMode="auto">
            <a:xfrm>
              <a:off x="10086667" y="3086545"/>
              <a:ext cx="289941" cy="2413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80" name="Rectangle 58"/>
            <p:cNvSpPr>
              <a:spLocks noChangeArrowheads="1"/>
            </p:cNvSpPr>
            <p:nvPr/>
          </p:nvSpPr>
          <p:spPr bwMode="auto">
            <a:xfrm>
              <a:off x="8711136" y="3090328"/>
              <a:ext cx="289941" cy="2413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81" name="Rectangle 59"/>
            <p:cNvSpPr>
              <a:spLocks noChangeArrowheads="1"/>
            </p:cNvSpPr>
            <p:nvPr/>
          </p:nvSpPr>
          <p:spPr bwMode="auto">
            <a:xfrm>
              <a:off x="9044881" y="3090328"/>
              <a:ext cx="289941" cy="2413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82" name="Rectangle 60"/>
            <p:cNvSpPr>
              <a:spLocks noChangeArrowheads="1"/>
            </p:cNvSpPr>
            <p:nvPr/>
          </p:nvSpPr>
          <p:spPr bwMode="auto">
            <a:xfrm>
              <a:off x="9391142" y="3090328"/>
              <a:ext cx="289941" cy="2413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83" name="Rectangle 61"/>
            <p:cNvSpPr>
              <a:spLocks noChangeArrowheads="1"/>
            </p:cNvSpPr>
            <p:nvPr/>
          </p:nvSpPr>
          <p:spPr bwMode="auto">
            <a:xfrm>
              <a:off x="8834961" y="3372194"/>
              <a:ext cx="289941" cy="2413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84" name="Rectangle 62"/>
            <p:cNvSpPr>
              <a:spLocks noChangeArrowheads="1"/>
            </p:cNvSpPr>
            <p:nvPr/>
          </p:nvSpPr>
          <p:spPr bwMode="auto">
            <a:xfrm>
              <a:off x="9168706" y="3372194"/>
              <a:ext cx="289941" cy="2413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85" name="Rectangle 63"/>
            <p:cNvSpPr>
              <a:spLocks noChangeArrowheads="1"/>
            </p:cNvSpPr>
            <p:nvPr/>
          </p:nvSpPr>
          <p:spPr bwMode="auto">
            <a:xfrm>
              <a:off x="9514967" y="3372194"/>
              <a:ext cx="289941" cy="2413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86" name="Freeform 64"/>
            <p:cNvSpPr>
              <a:spLocks noEditPoints="1"/>
            </p:cNvSpPr>
            <p:nvPr/>
          </p:nvSpPr>
          <p:spPr bwMode="auto">
            <a:xfrm>
              <a:off x="9558770" y="3434830"/>
              <a:ext cx="204419" cy="127115"/>
            </a:xfrm>
            <a:custGeom>
              <a:avLst/>
              <a:gdLst>
                <a:gd name="T0" fmla="*/ 73 w 73"/>
                <a:gd name="T1" fmla="*/ 22 h 51"/>
                <a:gd name="T2" fmla="*/ 37 w 73"/>
                <a:gd name="T3" fmla="*/ 23 h 51"/>
                <a:gd name="T4" fmla="*/ 36 w 73"/>
                <a:gd name="T5" fmla="*/ 23 h 51"/>
                <a:gd name="T6" fmla="*/ 35 w 73"/>
                <a:gd name="T7" fmla="*/ 23 h 51"/>
                <a:gd name="T8" fmla="*/ 0 w 73"/>
                <a:gd name="T9" fmla="*/ 22 h 51"/>
                <a:gd name="T10" fmla="*/ 3 w 73"/>
                <a:gd name="T11" fmla="*/ 17 h 51"/>
                <a:gd name="T12" fmla="*/ 23 w 73"/>
                <a:gd name="T13" fmla="*/ 8 h 51"/>
                <a:gd name="T14" fmla="*/ 22 w 73"/>
                <a:gd name="T15" fmla="*/ 10 h 51"/>
                <a:gd name="T16" fmla="*/ 10 w 73"/>
                <a:gd name="T17" fmla="*/ 17 h 51"/>
                <a:gd name="T18" fmla="*/ 34 w 73"/>
                <a:gd name="T19" fmla="*/ 17 h 51"/>
                <a:gd name="T20" fmla="*/ 36 w 73"/>
                <a:gd name="T21" fmla="*/ 17 h 51"/>
                <a:gd name="T22" fmla="*/ 39 w 73"/>
                <a:gd name="T23" fmla="*/ 17 h 51"/>
                <a:gd name="T24" fmla="*/ 62 w 73"/>
                <a:gd name="T25" fmla="*/ 17 h 51"/>
                <a:gd name="T26" fmla="*/ 51 w 73"/>
                <a:gd name="T27" fmla="*/ 10 h 51"/>
                <a:gd name="T28" fmla="*/ 50 w 73"/>
                <a:gd name="T29" fmla="*/ 8 h 51"/>
                <a:gd name="T30" fmla="*/ 69 w 73"/>
                <a:gd name="T31" fmla="*/ 17 h 51"/>
                <a:gd name="T32" fmla="*/ 73 w 73"/>
                <a:gd name="T33" fmla="*/ 22 h 51"/>
                <a:gd name="T34" fmla="*/ 32 w 73"/>
                <a:gd name="T35" fmla="*/ 21 h 51"/>
                <a:gd name="T36" fmla="*/ 6 w 73"/>
                <a:gd name="T37" fmla="*/ 21 h 51"/>
                <a:gd name="T38" fmla="*/ 6 w 73"/>
                <a:gd name="T39" fmla="*/ 21 h 51"/>
                <a:gd name="T40" fmla="*/ 5 w 73"/>
                <a:gd name="T41" fmla="*/ 21 h 51"/>
                <a:gd name="T42" fmla="*/ 4 w 73"/>
                <a:gd name="T43" fmla="*/ 23 h 51"/>
                <a:gd name="T44" fmla="*/ 14 w 73"/>
                <a:gd name="T45" fmla="*/ 38 h 51"/>
                <a:gd name="T46" fmla="*/ 25 w 73"/>
                <a:gd name="T47" fmla="*/ 34 h 51"/>
                <a:gd name="T48" fmla="*/ 32 w 73"/>
                <a:gd name="T49" fmla="*/ 22 h 51"/>
                <a:gd name="T50" fmla="*/ 32 w 73"/>
                <a:gd name="T51" fmla="*/ 21 h 51"/>
                <a:gd name="T52" fmla="*/ 41 w 73"/>
                <a:gd name="T53" fmla="*/ 21 h 51"/>
                <a:gd name="T54" fmla="*/ 41 w 73"/>
                <a:gd name="T55" fmla="*/ 22 h 51"/>
                <a:gd name="T56" fmla="*/ 48 w 73"/>
                <a:gd name="T57" fmla="*/ 34 h 51"/>
                <a:gd name="T58" fmla="*/ 58 w 73"/>
                <a:gd name="T59" fmla="*/ 38 h 51"/>
                <a:gd name="T60" fmla="*/ 69 w 73"/>
                <a:gd name="T61" fmla="*/ 23 h 51"/>
                <a:gd name="T62" fmla="*/ 67 w 73"/>
                <a:gd name="T63" fmla="*/ 21 h 51"/>
                <a:gd name="T64" fmla="*/ 67 w 73"/>
                <a:gd name="T65" fmla="*/ 21 h 51"/>
                <a:gd name="T66" fmla="*/ 67 w 73"/>
                <a:gd name="T67" fmla="*/ 21 h 51"/>
                <a:gd name="T68" fmla="*/ 41 w 73"/>
                <a:gd name="T69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" h="51">
                  <a:moveTo>
                    <a:pt x="73" y="22"/>
                  </a:moveTo>
                  <a:cubicBezTo>
                    <a:pt x="70" y="51"/>
                    <a:pt x="42" y="44"/>
                    <a:pt x="37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0" y="44"/>
                    <a:pt x="3" y="51"/>
                    <a:pt x="0" y="22"/>
                  </a:cubicBezTo>
                  <a:cubicBezTo>
                    <a:pt x="1" y="19"/>
                    <a:pt x="2" y="18"/>
                    <a:pt x="3" y="17"/>
                  </a:cubicBezTo>
                  <a:cubicBezTo>
                    <a:pt x="8" y="12"/>
                    <a:pt x="16" y="0"/>
                    <a:pt x="23" y="8"/>
                  </a:cubicBezTo>
                  <a:cubicBezTo>
                    <a:pt x="25" y="11"/>
                    <a:pt x="23" y="12"/>
                    <a:pt x="22" y="10"/>
                  </a:cubicBezTo>
                  <a:cubicBezTo>
                    <a:pt x="17" y="5"/>
                    <a:pt x="13" y="13"/>
                    <a:pt x="10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13"/>
                    <a:pt x="55" y="5"/>
                    <a:pt x="51" y="10"/>
                  </a:cubicBezTo>
                  <a:cubicBezTo>
                    <a:pt x="49" y="12"/>
                    <a:pt x="47" y="11"/>
                    <a:pt x="50" y="8"/>
                  </a:cubicBezTo>
                  <a:cubicBezTo>
                    <a:pt x="57" y="0"/>
                    <a:pt x="65" y="12"/>
                    <a:pt x="69" y="17"/>
                  </a:cubicBezTo>
                  <a:cubicBezTo>
                    <a:pt x="71" y="18"/>
                    <a:pt x="71" y="19"/>
                    <a:pt x="73" y="22"/>
                  </a:cubicBezTo>
                  <a:close/>
                  <a:moveTo>
                    <a:pt x="32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3"/>
                  </a:cubicBezTo>
                  <a:cubicBezTo>
                    <a:pt x="4" y="29"/>
                    <a:pt x="7" y="37"/>
                    <a:pt x="14" y="38"/>
                  </a:cubicBezTo>
                  <a:cubicBezTo>
                    <a:pt x="18" y="39"/>
                    <a:pt x="22" y="37"/>
                    <a:pt x="25" y="34"/>
                  </a:cubicBezTo>
                  <a:cubicBezTo>
                    <a:pt x="29" y="31"/>
                    <a:pt x="31" y="27"/>
                    <a:pt x="32" y="22"/>
                  </a:cubicBezTo>
                  <a:cubicBezTo>
                    <a:pt x="32" y="21"/>
                    <a:pt x="32" y="21"/>
                    <a:pt x="32" y="21"/>
                  </a:cubicBezTo>
                  <a:close/>
                  <a:moveTo>
                    <a:pt x="41" y="21"/>
                  </a:moveTo>
                  <a:cubicBezTo>
                    <a:pt x="40" y="21"/>
                    <a:pt x="40" y="21"/>
                    <a:pt x="41" y="22"/>
                  </a:cubicBezTo>
                  <a:cubicBezTo>
                    <a:pt x="41" y="27"/>
                    <a:pt x="44" y="31"/>
                    <a:pt x="48" y="34"/>
                  </a:cubicBezTo>
                  <a:cubicBezTo>
                    <a:pt x="51" y="37"/>
                    <a:pt x="55" y="39"/>
                    <a:pt x="58" y="38"/>
                  </a:cubicBezTo>
                  <a:cubicBezTo>
                    <a:pt x="65" y="37"/>
                    <a:pt x="68" y="29"/>
                    <a:pt x="69" y="23"/>
                  </a:cubicBezTo>
                  <a:cubicBezTo>
                    <a:pt x="69" y="22"/>
                    <a:pt x="68" y="21"/>
                    <a:pt x="67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21"/>
                    <a:pt x="67" y="21"/>
                    <a:pt x="67" y="21"/>
                  </a:cubicBezTo>
                  <a:lnTo>
                    <a:pt x="41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87" name="Freeform 65"/>
            <p:cNvSpPr>
              <a:spLocks/>
            </p:cNvSpPr>
            <p:nvPr/>
          </p:nvSpPr>
          <p:spPr bwMode="auto">
            <a:xfrm>
              <a:off x="9931452" y="3432987"/>
              <a:ext cx="177302" cy="114219"/>
            </a:xfrm>
            <a:custGeom>
              <a:avLst/>
              <a:gdLst>
                <a:gd name="T0" fmla="*/ 16 w 63"/>
                <a:gd name="T1" fmla="*/ 2 h 46"/>
                <a:gd name="T2" fmla="*/ 24 w 63"/>
                <a:gd name="T3" fmla="*/ 0 h 46"/>
                <a:gd name="T4" fmla="*/ 24 w 63"/>
                <a:gd name="T5" fmla="*/ 1 h 46"/>
                <a:gd name="T6" fmla="*/ 31 w 63"/>
                <a:gd name="T7" fmla="*/ 8 h 46"/>
                <a:gd name="T8" fmla="*/ 38 w 63"/>
                <a:gd name="T9" fmla="*/ 1 h 46"/>
                <a:gd name="T10" fmla="*/ 38 w 63"/>
                <a:gd name="T11" fmla="*/ 0 h 46"/>
                <a:gd name="T12" fmla="*/ 47 w 63"/>
                <a:gd name="T13" fmla="*/ 2 h 46"/>
                <a:gd name="T14" fmla="*/ 63 w 63"/>
                <a:gd name="T15" fmla="*/ 14 h 46"/>
                <a:gd name="T16" fmla="*/ 56 w 63"/>
                <a:gd name="T17" fmla="*/ 22 h 46"/>
                <a:gd name="T18" fmla="*/ 47 w 63"/>
                <a:gd name="T19" fmla="*/ 15 h 46"/>
                <a:gd name="T20" fmla="*/ 47 w 63"/>
                <a:gd name="T21" fmla="*/ 46 h 46"/>
                <a:gd name="T22" fmla="*/ 31 w 63"/>
                <a:gd name="T23" fmla="*/ 46 h 46"/>
                <a:gd name="T24" fmla="*/ 16 w 63"/>
                <a:gd name="T25" fmla="*/ 46 h 46"/>
                <a:gd name="T26" fmla="*/ 16 w 63"/>
                <a:gd name="T27" fmla="*/ 15 h 46"/>
                <a:gd name="T28" fmla="*/ 7 w 63"/>
                <a:gd name="T29" fmla="*/ 22 h 46"/>
                <a:gd name="T30" fmla="*/ 0 w 63"/>
                <a:gd name="T31" fmla="*/ 14 h 46"/>
                <a:gd name="T32" fmla="*/ 16 w 63"/>
                <a:gd name="T3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46">
                  <a:moveTo>
                    <a:pt x="16" y="2"/>
                  </a:moveTo>
                  <a:cubicBezTo>
                    <a:pt x="17" y="1"/>
                    <a:pt x="22" y="1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5"/>
                    <a:pt x="27" y="8"/>
                    <a:pt x="31" y="8"/>
                  </a:cubicBezTo>
                  <a:cubicBezTo>
                    <a:pt x="35" y="8"/>
                    <a:pt x="38" y="5"/>
                    <a:pt x="38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1"/>
                    <a:pt x="46" y="1"/>
                    <a:pt x="47" y="2"/>
                  </a:cubicBezTo>
                  <a:cubicBezTo>
                    <a:pt x="52" y="6"/>
                    <a:pt x="58" y="10"/>
                    <a:pt x="63" y="14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3"/>
                    <a:pt x="47" y="38"/>
                    <a:pt x="47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38"/>
                    <a:pt x="16" y="23"/>
                    <a:pt x="16" y="1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0"/>
                    <a:pt x="10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88" name="Freeform 66"/>
            <p:cNvSpPr>
              <a:spLocks noEditPoints="1"/>
            </p:cNvSpPr>
            <p:nvPr/>
          </p:nvSpPr>
          <p:spPr bwMode="auto">
            <a:xfrm>
              <a:off x="9149176" y="3138228"/>
              <a:ext cx="85522" cy="145540"/>
            </a:xfrm>
            <a:custGeom>
              <a:avLst/>
              <a:gdLst>
                <a:gd name="T0" fmla="*/ 2 w 31"/>
                <a:gd name="T1" fmla="*/ 0 h 59"/>
                <a:gd name="T2" fmla="*/ 29 w 31"/>
                <a:gd name="T3" fmla="*/ 0 h 59"/>
                <a:gd name="T4" fmla="*/ 31 w 31"/>
                <a:gd name="T5" fmla="*/ 3 h 59"/>
                <a:gd name="T6" fmla="*/ 31 w 31"/>
                <a:gd name="T7" fmla="*/ 56 h 59"/>
                <a:gd name="T8" fmla="*/ 29 w 31"/>
                <a:gd name="T9" fmla="*/ 59 h 59"/>
                <a:gd name="T10" fmla="*/ 2 w 31"/>
                <a:gd name="T11" fmla="*/ 59 h 59"/>
                <a:gd name="T12" fmla="*/ 0 w 31"/>
                <a:gd name="T13" fmla="*/ 56 h 59"/>
                <a:gd name="T14" fmla="*/ 0 w 31"/>
                <a:gd name="T15" fmla="*/ 3 h 59"/>
                <a:gd name="T16" fmla="*/ 2 w 31"/>
                <a:gd name="T17" fmla="*/ 0 h 59"/>
                <a:gd name="T18" fmla="*/ 14 w 31"/>
                <a:gd name="T19" fmla="*/ 54 h 59"/>
                <a:gd name="T20" fmla="*/ 13 w 31"/>
                <a:gd name="T21" fmla="*/ 54 h 59"/>
                <a:gd name="T22" fmla="*/ 13 w 31"/>
                <a:gd name="T23" fmla="*/ 57 h 59"/>
                <a:gd name="T24" fmla="*/ 14 w 31"/>
                <a:gd name="T25" fmla="*/ 57 h 59"/>
                <a:gd name="T26" fmla="*/ 17 w 31"/>
                <a:gd name="T27" fmla="*/ 57 h 59"/>
                <a:gd name="T28" fmla="*/ 18 w 31"/>
                <a:gd name="T29" fmla="*/ 57 h 59"/>
                <a:gd name="T30" fmla="*/ 18 w 31"/>
                <a:gd name="T31" fmla="*/ 54 h 59"/>
                <a:gd name="T32" fmla="*/ 17 w 31"/>
                <a:gd name="T33" fmla="*/ 54 h 59"/>
                <a:gd name="T34" fmla="*/ 14 w 31"/>
                <a:gd name="T35" fmla="*/ 54 h 59"/>
                <a:gd name="T36" fmla="*/ 12 w 31"/>
                <a:gd name="T37" fmla="*/ 3 h 59"/>
                <a:gd name="T38" fmla="*/ 12 w 31"/>
                <a:gd name="T39" fmla="*/ 3 h 59"/>
                <a:gd name="T40" fmla="*/ 12 w 31"/>
                <a:gd name="T41" fmla="*/ 3 h 59"/>
                <a:gd name="T42" fmla="*/ 12 w 31"/>
                <a:gd name="T43" fmla="*/ 3 h 59"/>
                <a:gd name="T44" fmla="*/ 19 w 31"/>
                <a:gd name="T45" fmla="*/ 3 h 59"/>
                <a:gd name="T46" fmla="*/ 19 w 31"/>
                <a:gd name="T47" fmla="*/ 3 h 59"/>
                <a:gd name="T48" fmla="*/ 19 w 31"/>
                <a:gd name="T49" fmla="*/ 3 h 59"/>
                <a:gd name="T50" fmla="*/ 19 w 31"/>
                <a:gd name="T51" fmla="*/ 3 h 59"/>
                <a:gd name="T52" fmla="*/ 12 w 31"/>
                <a:gd name="T53" fmla="*/ 3 h 59"/>
                <a:gd name="T54" fmla="*/ 22 w 31"/>
                <a:gd name="T55" fmla="*/ 4 h 59"/>
                <a:gd name="T56" fmla="*/ 23 w 31"/>
                <a:gd name="T57" fmla="*/ 3 h 59"/>
                <a:gd name="T58" fmla="*/ 22 w 31"/>
                <a:gd name="T59" fmla="*/ 2 h 59"/>
                <a:gd name="T60" fmla="*/ 21 w 31"/>
                <a:gd name="T61" fmla="*/ 3 h 59"/>
                <a:gd name="T62" fmla="*/ 22 w 31"/>
                <a:gd name="T63" fmla="*/ 4 h 59"/>
                <a:gd name="T64" fmla="*/ 3 w 31"/>
                <a:gd name="T65" fmla="*/ 6 h 59"/>
                <a:gd name="T66" fmla="*/ 2 w 31"/>
                <a:gd name="T67" fmla="*/ 7 h 59"/>
                <a:gd name="T68" fmla="*/ 2 w 31"/>
                <a:gd name="T69" fmla="*/ 51 h 59"/>
                <a:gd name="T70" fmla="*/ 3 w 31"/>
                <a:gd name="T71" fmla="*/ 52 h 59"/>
                <a:gd name="T72" fmla="*/ 28 w 31"/>
                <a:gd name="T73" fmla="*/ 52 h 59"/>
                <a:gd name="T74" fmla="*/ 29 w 31"/>
                <a:gd name="T75" fmla="*/ 51 h 59"/>
                <a:gd name="T76" fmla="*/ 29 w 31"/>
                <a:gd name="T77" fmla="*/ 7 h 59"/>
                <a:gd name="T78" fmla="*/ 28 w 31"/>
                <a:gd name="T79" fmla="*/ 6 h 59"/>
                <a:gd name="T80" fmla="*/ 3 w 31"/>
                <a:gd name="T81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" h="59">
                  <a:moveTo>
                    <a:pt x="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8"/>
                    <a:pt x="30" y="59"/>
                    <a:pt x="29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9"/>
                    <a:pt x="0" y="58"/>
                    <a:pt x="0" y="5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  <a:moveTo>
                    <a:pt x="14" y="54"/>
                  </a:move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4"/>
                    <a:pt x="17" y="54"/>
                    <a:pt x="17" y="54"/>
                  </a:cubicBezTo>
                  <a:lnTo>
                    <a:pt x="14" y="54"/>
                  </a:lnTo>
                  <a:close/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lnTo>
                    <a:pt x="12" y="3"/>
                  </a:lnTo>
                  <a:close/>
                  <a:moveTo>
                    <a:pt x="22" y="4"/>
                  </a:moveTo>
                  <a:cubicBezTo>
                    <a:pt x="22" y="4"/>
                    <a:pt x="23" y="3"/>
                    <a:pt x="23" y="3"/>
                  </a:cubicBezTo>
                  <a:cubicBezTo>
                    <a:pt x="23" y="3"/>
                    <a:pt x="22" y="2"/>
                    <a:pt x="22" y="2"/>
                  </a:cubicBezTo>
                  <a:cubicBezTo>
                    <a:pt x="21" y="2"/>
                    <a:pt x="21" y="3"/>
                    <a:pt x="21" y="3"/>
                  </a:cubicBezTo>
                  <a:cubicBezTo>
                    <a:pt x="21" y="3"/>
                    <a:pt x="21" y="4"/>
                    <a:pt x="22" y="4"/>
                  </a:cubicBezTo>
                  <a:close/>
                  <a:moveTo>
                    <a:pt x="3" y="6"/>
                  </a:moveTo>
                  <a:cubicBezTo>
                    <a:pt x="2" y="6"/>
                    <a:pt x="2" y="6"/>
                    <a:pt x="2" y="7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2"/>
                    <a:pt x="2" y="52"/>
                    <a:pt x="3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9" y="52"/>
                    <a:pt x="29" y="52"/>
                    <a:pt x="29" y="5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6"/>
                    <a:pt x="29" y="6"/>
                    <a:pt x="28" y="6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89" name="Freeform 67"/>
            <p:cNvSpPr>
              <a:spLocks/>
            </p:cNvSpPr>
            <p:nvPr/>
          </p:nvSpPr>
          <p:spPr bwMode="auto">
            <a:xfrm>
              <a:off x="9159606" y="3167702"/>
              <a:ext cx="18774" cy="14739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0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0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90" name="Freeform 68"/>
            <p:cNvSpPr>
              <a:spLocks/>
            </p:cNvSpPr>
            <p:nvPr/>
          </p:nvSpPr>
          <p:spPr bwMode="auto">
            <a:xfrm>
              <a:off x="9182551" y="3167702"/>
              <a:ext cx="18774" cy="14739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0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0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91" name="Freeform 69"/>
            <p:cNvSpPr>
              <a:spLocks/>
            </p:cNvSpPr>
            <p:nvPr/>
          </p:nvSpPr>
          <p:spPr bwMode="auto">
            <a:xfrm>
              <a:off x="9203410" y="3167702"/>
              <a:ext cx="20858" cy="14739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0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0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92" name="Freeform 70"/>
            <p:cNvSpPr>
              <a:spLocks/>
            </p:cNvSpPr>
            <p:nvPr/>
          </p:nvSpPr>
          <p:spPr bwMode="auto">
            <a:xfrm>
              <a:off x="9159606" y="3184284"/>
              <a:ext cx="18774" cy="16580"/>
            </a:xfrm>
            <a:custGeom>
              <a:avLst/>
              <a:gdLst>
                <a:gd name="T0" fmla="*/ 1 w 7"/>
                <a:gd name="T1" fmla="*/ 0 h 7"/>
                <a:gd name="T2" fmla="*/ 6 w 7"/>
                <a:gd name="T3" fmla="*/ 0 h 7"/>
                <a:gd name="T4" fmla="*/ 7 w 7"/>
                <a:gd name="T5" fmla="*/ 1 h 7"/>
                <a:gd name="T6" fmla="*/ 7 w 7"/>
                <a:gd name="T7" fmla="*/ 6 h 7"/>
                <a:gd name="T8" fmla="*/ 6 w 7"/>
                <a:gd name="T9" fmla="*/ 7 h 7"/>
                <a:gd name="T10" fmla="*/ 1 w 7"/>
                <a:gd name="T11" fmla="*/ 7 h 7"/>
                <a:gd name="T12" fmla="*/ 0 w 7"/>
                <a:gd name="T13" fmla="*/ 6 h 7"/>
                <a:gd name="T14" fmla="*/ 0 w 7"/>
                <a:gd name="T15" fmla="*/ 1 h 7"/>
                <a:gd name="T16" fmla="*/ 1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93" name="Freeform 71"/>
            <p:cNvSpPr>
              <a:spLocks/>
            </p:cNvSpPr>
            <p:nvPr/>
          </p:nvSpPr>
          <p:spPr bwMode="auto">
            <a:xfrm>
              <a:off x="9182551" y="3184284"/>
              <a:ext cx="18774" cy="16580"/>
            </a:xfrm>
            <a:custGeom>
              <a:avLst/>
              <a:gdLst>
                <a:gd name="T0" fmla="*/ 1 w 7"/>
                <a:gd name="T1" fmla="*/ 0 h 7"/>
                <a:gd name="T2" fmla="*/ 6 w 7"/>
                <a:gd name="T3" fmla="*/ 0 h 7"/>
                <a:gd name="T4" fmla="*/ 7 w 7"/>
                <a:gd name="T5" fmla="*/ 1 h 7"/>
                <a:gd name="T6" fmla="*/ 7 w 7"/>
                <a:gd name="T7" fmla="*/ 6 h 7"/>
                <a:gd name="T8" fmla="*/ 6 w 7"/>
                <a:gd name="T9" fmla="*/ 7 h 7"/>
                <a:gd name="T10" fmla="*/ 1 w 7"/>
                <a:gd name="T11" fmla="*/ 7 h 7"/>
                <a:gd name="T12" fmla="*/ 0 w 7"/>
                <a:gd name="T13" fmla="*/ 6 h 7"/>
                <a:gd name="T14" fmla="*/ 0 w 7"/>
                <a:gd name="T15" fmla="*/ 1 h 7"/>
                <a:gd name="T16" fmla="*/ 1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94" name="Freeform 72"/>
            <p:cNvSpPr>
              <a:spLocks/>
            </p:cNvSpPr>
            <p:nvPr/>
          </p:nvSpPr>
          <p:spPr bwMode="auto">
            <a:xfrm>
              <a:off x="9203410" y="3184284"/>
              <a:ext cx="20858" cy="16580"/>
            </a:xfrm>
            <a:custGeom>
              <a:avLst/>
              <a:gdLst>
                <a:gd name="T0" fmla="*/ 1 w 7"/>
                <a:gd name="T1" fmla="*/ 0 h 7"/>
                <a:gd name="T2" fmla="*/ 6 w 7"/>
                <a:gd name="T3" fmla="*/ 0 h 7"/>
                <a:gd name="T4" fmla="*/ 7 w 7"/>
                <a:gd name="T5" fmla="*/ 1 h 7"/>
                <a:gd name="T6" fmla="*/ 7 w 7"/>
                <a:gd name="T7" fmla="*/ 6 h 7"/>
                <a:gd name="T8" fmla="*/ 6 w 7"/>
                <a:gd name="T9" fmla="*/ 7 h 7"/>
                <a:gd name="T10" fmla="*/ 1 w 7"/>
                <a:gd name="T11" fmla="*/ 7 h 7"/>
                <a:gd name="T12" fmla="*/ 0 w 7"/>
                <a:gd name="T13" fmla="*/ 6 h 7"/>
                <a:gd name="T14" fmla="*/ 0 w 7"/>
                <a:gd name="T15" fmla="*/ 1 h 7"/>
                <a:gd name="T16" fmla="*/ 1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95" name="Freeform 73"/>
            <p:cNvSpPr>
              <a:spLocks/>
            </p:cNvSpPr>
            <p:nvPr/>
          </p:nvSpPr>
          <p:spPr bwMode="auto">
            <a:xfrm>
              <a:off x="9159606" y="3204549"/>
              <a:ext cx="18774" cy="14739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6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6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96" name="Freeform 74"/>
            <p:cNvSpPr>
              <a:spLocks/>
            </p:cNvSpPr>
            <p:nvPr/>
          </p:nvSpPr>
          <p:spPr bwMode="auto">
            <a:xfrm>
              <a:off x="9182551" y="3204549"/>
              <a:ext cx="18774" cy="14739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6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6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97" name="Freeform 75"/>
            <p:cNvSpPr>
              <a:spLocks/>
            </p:cNvSpPr>
            <p:nvPr/>
          </p:nvSpPr>
          <p:spPr bwMode="auto">
            <a:xfrm>
              <a:off x="9203410" y="3204549"/>
              <a:ext cx="20858" cy="14739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6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6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98" name="Freeform 76"/>
            <p:cNvSpPr>
              <a:spLocks/>
            </p:cNvSpPr>
            <p:nvPr/>
          </p:nvSpPr>
          <p:spPr bwMode="auto">
            <a:xfrm>
              <a:off x="9159606" y="3222971"/>
              <a:ext cx="18774" cy="14739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99" name="Freeform 77"/>
            <p:cNvSpPr>
              <a:spLocks/>
            </p:cNvSpPr>
            <p:nvPr/>
          </p:nvSpPr>
          <p:spPr bwMode="auto">
            <a:xfrm>
              <a:off x="9182551" y="3222971"/>
              <a:ext cx="18774" cy="14739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00" name="Freeform 78"/>
            <p:cNvSpPr>
              <a:spLocks/>
            </p:cNvSpPr>
            <p:nvPr/>
          </p:nvSpPr>
          <p:spPr bwMode="auto">
            <a:xfrm>
              <a:off x="9203410" y="3222971"/>
              <a:ext cx="20858" cy="14739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01" name="Freeform 79"/>
            <p:cNvSpPr>
              <a:spLocks noEditPoints="1"/>
            </p:cNvSpPr>
            <p:nvPr/>
          </p:nvSpPr>
          <p:spPr bwMode="auto">
            <a:xfrm>
              <a:off x="8775799" y="3147437"/>
              <a:ext cx="162701" cy="108693"/>
            </a:xfrm>
            <a:custGeom>
              <a:avLst/>
              <a:gdLst>
                <a:gd name="T0" fmla="*/ 3 w 59"/>
                <a:gd name="T1" fmla="*/ 0 h 44"/>
                <a:gd name="T2" fmla="*/ 56 w 59"/>
                <a:gd name="T3" fmla="*/ 0 h 44"/>
                <a:gd name="T4" fmla="*/ 59 w 59"/>
                <a:gd name="T5" fmla="*/ 3 h 44"/>
                <a:gd name="T6" fmla="*/ 59 w 59"/>
                <a:gd name="T7" fmla="*/ 41 h 44"/>
                <a:gd name="T8" fmla="*/ 56 w 59"/>
                <a:gd name="T9" fmla="*/ 44 h 44"/>
                <a:gd name="T10" fmla="*/ 3 w 59"/>
                <a:gd name="T11" fmla="*/ 44 h 44"/>
                <a:gd name="T12" fmla="*/ 0 w 59"/>
                <a:gd name="T13" fmla="*/ 41 h 44"/>
                <a:gd name="T14" fmla="*/ 0 w 59"/>
                <a:gd name="T15" fmla="*/ 3 h 44"/>
                <a:gd name="T16" fmla="*/ 3 w 59"/>
                <a:gd name="T17" fmla="*/ 0 h 44"/>
                <a:gd name="T18" fmla="*/ 3 w 59"/>
                <a:gd name="T19" fmla="*/ 3 h 44"/>
                <a:gd name="T20" fmla="*/ 3 w 59"/>
                <a:gd name="T21" fmla="*/ 4 h 44"/>
                <a:gd name="T22" fmla="*/ 3 w 59"/>
                <a:gd name="T23" fmla="*/ 37 h 44"/>
                <a:gd name="T24" fmla="*/ 3 w 59"/>
                <a:gd name="T25" fmla="*/ 38 h 44"/>
                <a:gd name="T26" fmla="*/ 55 w 59"/>
                <a:gd name="T27" fmla="*/ 38 h 44"/>
                <a:gd name="T28" fmla="*/ 56 w 59"/>
                <a:gd name="T29" fmla="*/ 37 h 44"/>
                <a:gd name="T30" fmla="*/ 56 w 59"/>
                <a:gd name="T31" fmla="*/ 4 h 44"/>
                <a:gd name="T32" fmla="*/ 55 w 59"/>
                <a:gd name="T33" fmla="*/ 3 h 44"/>
                <a:gd name="T34" fmla="*/ 3 w 59"/>
                <a:gd name="T35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4">
                  <a:moveTo>
                    <a:pt x="3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59" y="2"/>
                    <a:pt x="59" y="3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3"/>
                    <a:pt x="58" y="44"/>
                    <a:pt x="56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3"/>
                    <a:pt x="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4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8"/>
                    <a:pt x="3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6" y="38"/>
                    <a:pt x="56" y="37"/>
                    <a:pt x="56" y="37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3"/>
                    <a:pt x="56" y="3"/>
                    <a:pt x="55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02" name="Freeform 80"/>
            <p:cNvSpPr>
              <a:spLocks/>
            </p:cNvSpPr>
            <p:nvPr/>
          </p:nvSpPr>
          <p:spPr bwMode="auto">
            <a:xfrm>
              <a:off x="8821689" y="3257973"/>
              <a:ext cx="70921" cy="14739"/>
            </a:xfrm>
            <a:custGeom>
              <a:avLst/>
              <a:gdLst>
                <a:gd name="T0" fmla="*/ 8 w 25"/>
                <a:gd name="T1" fmla="*/ 0 h 6"/>
                <a:gd name="T2" fmla="*/ 17 w 25"/>
                <a:gd name="T3" fmla="*/ 0 h 6"/>
                <a:gd name="T4" fmla="*/ 17 w 25"/>
                <a:gd name="T5" fmla="*/ 4 h 6"/>
                <a:gd name="T6" fmla="*/ 25 w 25"/>
                <a:gd name="T7" fmla="*/ 6 h 6"/>
                <a:gd name="T8" fmla="*/ 0 w 25"/>
                <a:gd name="T9" fmla="*/ 6 h 6"/>
                <a:gd name="T10" fmla="*/ 8 w 25"/>
                <a:gd name="T11" fmla="*/ 4 h 6"/>
                <a:gd name="T12" fmla="*/ 8 w 2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6">
                  <a:moveTo>
                    <a:pt x="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1" y="4"/>
                    <a:pt x="24" y="5"/>
                    <a:pt x="25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5"/>
                    <a:pt x="4" y="4"/>
                    <a:pt x="8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03" name="Freeform 81"/>
            <p:cNvSpPr>
              <a:spLocks noEditPoints="1"/>
            </p:cNvSpPr>
            <p:nvPr/>
          </p:nvSpPr>
          <p:spPr bwMode="auto">
            <a:xfrm>
              <a:off x="9797892" y="3165860"/>
              <a:ext cx="171045" cy="97640"/>
            </a:xfrm>
            <a:custGeom>
              <a:avLst/>
              <a:gdLst>
                <a:gd name="T0" fmla="*/ 16 w 61"/>
                <a:gd name="T1" fmla="*/ 20 h 40"/>
                <a:gd name="T2" fmla="*/ 30 w 61"/>
                <a:gd name="T3" fmla="*/ 5 h 40"/>
                <a:gd name="T4" fmla="*/ 45 w 61"/>
                <a:gd name="T5" fmla="*/ 20 h 40"/>
                <a:gd name="T6" fmla="*/ 30 w 61"/>
                <a:gd name="T7" fmla="*/ 35 h 40"/>
                <a:gd name="T8" fmla="*/ 16 w 61"/>
                <a:gd name="T9" fmla="*/ 20 h 40"/>
                <a:gd name="T10" fmla="*/ 55 w 61"/>
                <a:gd name="T11" fmla="*/ 0 h 40"/>
                <a:gd name="T12" fmla="*/ 6 w 61"/>
                <a:gd name="T13" fmla="*/ 0 h 40"/>
                <a:gd name="T14" fmla="*/ 0 w 61"/>
                <a:gd name="T15" fmla="*/ 5 h 40"/>
                <a:gd name="T16" fmla="*/ 0 w 61"/>
                <a:gd name="T17" fmla="*/ 34 h 40"/>
                <a:gd name="T18" fmla="*/ 6 w 61"/>
                <a:gd name="T19" fmla="*/ 40 h 40"/>
                <a:gd name="T20" fmla="*/ 55 w 61"/>
                <a:gd name="T21" fmla="*/ 40 h 40"/>
                <a:gd name="T22" fmla="*/ 61 w 61"/>
                <a:gd name="T23" fmla="*/ 34 h 40"/>
                <a:gd name="T24" fmla="*/ 61 w 61"/>
                <a:gd name="T25" fmla="*/ 5 h 40"/>
                <a:gd name="T26" fmla="*/ 55 w 61"/>
                <a:gd name="T27" fmla="*/ 0 h 40"/>
                <a:gd name="T28" fmla="*/ 45 w 61"/>
                <a:gd name="T29" fmla="*/ 4 h 40"/>
                <a:gd name="T30" fmla="*/ 46 w 61"/>
                <a:gd name="T31" fmla="*/ 4 h 40"/>
                <a:gd name="T32" fmla="*/ 55 w 61"/>
                <a:gd name="T33" fmla="*/ 4 h 40"/>
                <a:gd name="T34" fmla="*/ 55 w 61"/>
                <a:gd name="T35" fmla="*/ 4 h 40"/>
                <a:gd name="T36" fmla="*/ 55 w 61"/>
                <a:gd name="T37" fmla="*/ 8 h 40"/>
                <a:gd name="T38" fmla="*/ 55 w 61"/>
                <a:gd name="T39" fmla="*/ 9 h 40"/>
                <a:gd name="T40" fmla="*/ 46 w 61"/>
                <a:gd name="T41" fmla="*/ 9 h 40"/>
                <a:gd name="T42" fmla="*/ 45 w 61"/>
                <a:gd name="T43" fmla="*/ 8 h 40"/>
                <a:gd name="T44" fmla="*/ 45 w 61"/>
                <a:gd name="T4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40">
                  <a:moveTo>
                    <a:pt x="16" y="20"/>
                  </a:moveTo>
                  <a:cubicBezTo>
                    <a:pt x="16" y="11"/>
                    <a:pt x="22" y="5"/>
                    <a:pt x="30" y="5"/>
                  </a:cubicBezTo>
                  <a:cubicBezTo>
                    <a:pt x="38" y="5"/>
                    <a:pt x="45" y="11"/>
                    <a:pt x="45" y="20"/>
                  </a:cubicBezTo>
                  <a:cubicBezTo>
                    <a:pt x="45" y="28"/>
                    <a:pt x="38" y="35"/>
                    <a:pt x="30" y="35"/>
                  </a:cubicBezTo>
                  <a:cubicBezTo>
                    <a:pt x="22" y="35"/>
                    <a:pt x="16" y="28"/>
                    <a:pt x="16" y="20"/>
                  </a:cubicBezTo>
                  <a:close/>
                  <a:moveTo>
                    <a:pt x="5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3" y="40"/>
                    <a:pt x="6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8" y="40"/>
                    <a:pt x="61" y="37"/>
                    <a:pt x="61" y="34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2"/>
                    <a:pt x="58" y="0"/>
                    <a:pt x="55" y="0"/>
                  </a:cubicBezTo>
                  <a:close/>
                  <a:moveTo>
                    <a:pt x="45" y="4"/>
                  </a:moveTo>
                  <a:cubicBezTo>
                    <a:pt x="46" y="4"/>
                    <a:pt x="46" y="4"/>
                    <a:pt x="4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4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04" name="Freeform 82"/>
            <p:cNvSpPr>
              <a:spLocks/>
            </p:cNvSpPr>
            <p:nvPr/>
          </p:nvSpPr>
          <p:spPr bwMode="auto">
            <a:xfrm>
              <a:off x="8624305" y="2839858"/>
              <a:ext cx="22945" cy="7369"/>
            </a:xfrm>
            <a:custGeom>
              <a:avLst/>
              <a:gdLst>
                <a:gd name="T0" fmla="*/ 1 w 11"/>
                <a:gd name="T1" fmla="*/ 4 h 4"/>
                <a:gd name="T2" fmla="*/ 11 w 11"/>
                <a:gd name="T3" fmla="*/ 4 h 4"/>
                <a:gd name="T4" fmla="*/ 11 w 11"/>
                <a:gd name="T5" fmla="*/ 4 h 4"/>
                <a:gd name="T6" fmla="*/ 11 w 11"/>
                <a:gd name="T7" fmla="*/ 1 h 4"/>
                <a:gd name="T8" fmla="*/ 11 w 11"/>
                <a:gd name="T9" fmla="*/ 0 h 4"/>
                <a:gd name="T10" fmla="*/ 1 w 11"/>
                <a:gd name="T11" fmla="*/ 0 h 4"/>
                <a:gd name="T12" fmla="*/ 0 w 11"/>
                <a:gd name="T13" fmla="*/ 1 h 4"/>
                <a:gd name="T14" fmla="*/ 0 w 11"/>
                <a:gd name="T15" fmla="*/ 4 h 4"/>
                <a:gd name="T16" fmla="*/ 1 w 1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">
                  <a:moveTo>
                    <a:pt x="1" y="4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05" name="Oval 83"/>
            <p:cNvSpPr>
              <a:spLocks noChangeArrowheads="1"/>
            </p:cNvSpPr>
            <p:nvPr/>
          </p:nvSpPr>
          <p:spPr bwMode="auto">
            <a:xfrm>
              <a:off x="8668108" y="2873018"/>
              <a:ext cx="54234" cy="478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06" name="Freeform 84"/>
            <p:cNvSpPr>
              <a:spLocks noEditPoints="1"/>
            </p:cNvSpPr>
            <p:nvPr/>
          </p:nvSpPr>
          <p:spPr bwMode="auto">
            <a:xfrm>
              <a:off x="8659764" y="2869335"/>
              <a:ext cx="66748" cy="58952"/>
            </a:xfrm>
            <a:custGeom>
              <a:avLst/>
              <a:gdLst>
                <a:gd name="T0" fmla="*/ 12 w 24"/>
                <a:gd name="T1" fmla="*/ 1 h 24"/>
                <a:gd name="T2" fmla="*/ 23 w 24"/>
                <a:gd name="T3" fmla="*/ 12 h 24"/>
                <a:gd name="T4" fmla="*/ 12 w 24"/>
                <a:gd name="T5" fmla="*/ 22 h 24"/>
                <a:gd name="T6" fmla="*/ 2 w 24"/>
                <a:gd name="T7" fmla="*/ 12 h 24"/>
                <a:gd name="T8" fmla="*/ 12 w 24"/>
                <a:gd name="T9" fmla="*/ 1 h 24"/>
                <a:gd name="T10" fmla="*/ 24 w 24"/>
                <a:gd name="T11" fmla="*/ 12 h 24"/>
                <a:gd name="T12" fmla="*/ 12 w 24"/>
                <a:gd name="T13" fmla="*/ 0 h 24"/>
                <a:gd name="T14" fmla="*/ 0 w 24"/>
                <a:gd name="T15" fmla="*/ 12 h 24"/>
                <a:gd name="T16" fmla="*/ 12 w 24"/>
                <a:gd name="T17" fmla="*/ 24 h 24"/>
                <a:gd name="T18" fmla="*/ 24 w 24"/>
                <a:gd name="T1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1"/>
                  </a:moveTo>
                  <a:cubicBezTo>
                    <a:pt x="18" y="1"/>
                    <a:pt x="23" y="6"/>
                    <a:pt x="23" y="12"/>
                  </a:cubicBezTo>
                  <a:cubicBezTo>
                    <a:pt x="23" y="18"/>
                    <a:pt x="18" y="22"/>
                    <a:pt x="12" y="22"/>
                  </a:cubicBezTo>
                  <a:cubicBezTo>
                    <a:pt x="6" y="22"/>
                    <a:pt x="2" y="18"/>
                    <a:pt x="2" y="12"/>
                  </a:cubicBezTo>
                  <a:cubicBezTo>
                    <a:pt x="2" y="6"/>
                    <a:pt x="6" y="1"/>
                    <a:pt x="12" y="1"/>
                  </a:cubicBezTo>
                  <a:close/>
                  <a:moveTo>
                    <a:pt x="24" y="12"/>
                  </a:move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07" name="Freeform 85"/>
            <p:cNvSpPr>
              <a:spLocks noEditPoints="1"/>
            </p:cNvSpPr>
            <p:nvPr/>
          </p:nvSpPr>
          <p:spPr bwMode="auto">
            <a:xfrm>
              <a:off x="10164841" y="3169252"/>
              <a:ext cx="127240" cy="66321"/>
            </a:xfrm>
            <a:custGeom>
              <a:avLst/>
              <a:gdLst>
                <a:gd name="T0" fmla="*/ 3 w 46"/>
                <a:gd name="T1" fmla="*/ 3 h 27"/>
                <a:gd name="T2" fmla="*/ 43 w 46"/>
                <a:gd name="T3" fmla="*/ 3 h 27"/>
                <a:gd name="T4" fmla="*/ 43 w 46"/>
                <a:gd name="T5" fmla="*/ 25 h 27"/>
                <a:gd name="T6" fmla="*/ 3 w 46"/>
                <a:gd name="T7" fmla="*/ 25 h 27"/>
                <a:gd name="T8" fmla="*/ 3 w 46"/>
                <a:gd name="T9" fmla="*/ 3 h 27"/>
                <a:gd name="T10" fmla="*/ 45 w 46"/>
                <a:gd name="T11" fmla="*/ 0 h 27"/>
                <a:gd name="T12" fmla="*/ 2 w 46"/>
                <a:gd name="T13" fmla="*/ 0 h 27"/>
                <a:gd name="T14" fmla="*/ 0 w 46"/>
                <a:gd name="T15" fmla="*/ 2 h 27"/>
                <a:gd name="T16" fmla="*/ 0 w 46"/>
                <a:gd name="T17" fmla="*/ 27 h 27"/>
                <a:gd name="T18" fmla="*/ 0 w 46"/>
                <a:gd name="T19" fmla="*/ 27 h 27"/>
                <a:gd name="T20" fmla="*/ 46 w 46"/>
                <a:gd name="T21" fmla="*/ 27 h 27"/>
                <a:gd name="T22" fmla="*/ 46 w 46"/>
                <a:gd name="T23" fmla="*/ 27 h 27"/>
                <a:gd name="T24" fmla="*/ 46 w 46"/>
                <a:gd name="T25" fmla="*/ 2 h 27"/>
                <a:gd name="T26" fmla="*/ 45 w 46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7">
                  <a:moveTo>
                    <a:pt x="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3" y="3"/>
                  </a:lnTo>
                  <a:close/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08" name="Freeform 86"/>
            <p:cNvSpPr>
              <a:spLocks noEditPoints="1"/>
            </p:cNvSpPr>
            <p:nvPr/>
          </p:nvSpPr>
          <p:spPr bwMode="auto">
            <a:xfrm>
              <a:off x="10141896" y="3239256"/>
              <a:ext cx="175215" cy="22108"/>
            </a:xfrm>
            <a:custGeom>
              <a:avLst/>
              <a:gdLst>
                <a:gd name="T0" fmla="*/ 54 w 63"/>
                <a:gd name="T1" fmla="*/ 0 h 9"/>
                <a:gd name="T2" fmla="*/ 15 w 63"/>
                <a:gd name="T3" fmla="*/ 5 h 9"/>
                <a:gd name="T4" fmla="*/ 21 w 63"/>
                <a:gd name="T5" fmla="*/ 4 h 9"/>
                <a:gd name="T6" fmla="*/ 23 w 63"/>
                <a:gd name="T7" fmla="*/ 5 h 9"/>
                <a:gd name="T8" fmla="*/ 23 w 63"/>
                <a:gd name="T9" fmla="*/ 5 h 9"/>
                <a:gd name="T10" fmla="*/ 14 w 63"/>
                <a:gd name="T11" fmla="*/ 5 h 9"/>
                <a:gd name="T12" fmla="*/ 21 w 63"/>
                <a:gd name="T13" fmla="*/ 3 h 9"/>
                <a:gd name="T14" fmla="*/ 26 w 63"/>
                <a:gd name="T15" fmla="*/ 3 h 9"/>
                <a:gd name="T16" fmla="*/ 29 w 63"/>
                <a:gd name="T17" fmla="*/ 3 h 9"/>
                <a:gd name="T18" fmla="*/ 12 w 63"/>
                <a:gd name="T19" fmla="*/ 5 h 9"/>
                <a:gd name="T20" fmla="*/ 19 w 63"/>
                <a:gd name="T21" fmla="*/ 3 h 9"/>
                <a:gd name="T22" fmla="*/ 14 w 63"/>
                <a:gd name="T23" fmla="*/ 3 h 9"/>
                <a:gd name="T24" fmla="*/ 13 w 63"/>
                <a:gd name="T25" fmla="*/ 3 h 9"/>
                <a:gd name="T26" fmla="*/ 24 w 63"/>
                <a:gd name="T27" fmla="*/ 2 h 9"/>
                <a:gd name="T28" fmla="*/ 29 w 63"/>
                <a:gd name="T29" fmla="*/ 2 h 9"/>
                <a:gd name="T30" fmla="*/ 19 w 63"/>
                <a:gd name="T31" fmla="*/ 2 h 9"/>
                <a:gd name="T32" fmla="*/ 19 w 63"/>
                <a:gd name="T33" fmla="*/ 2 h 9"/>
                <a:gd name="T34" fmla="*/ 11 w 63"/>
                <a:gd name="T35" fmla="*/ 2 h 9"/>
                <a:gd name="T36" fmla="*/ 8 w 63"/>
                <a:gd name="T37" fmla="*/ 3 h 9"/>
                <a:gd name="T38" fmla="*/ 11 w 63"/>
                <a:gd name="T39" fmla="*/ 2 h 9"/>
                <a:gd name="T40" fmla="*/ 27 w 63"/>
                <a:gd name="T41" fmla="*/ 1 h 9"/>
                <a:gd name="T42" fmla="*/ 19 w 63"/>
                <a:gd name="T43" fmla="*/ 1 h 9"/>
                <a:gd name="T44" fmla="*/ 24 w 63"/>
                <a:gd name="T45" fmla="*/ 1 h 9"/>
                <a:gd name="T46" fmla="*/ 19 w 63"/>
                <a:gd name="T47" fmla="*/ 1 h 9"/>
                <a:gd name="T48" fmla="*/ 14 w 63"/>
                <a:gd name="T49" fmla="*/ 1 h 9"/>
                <a:gd name="T50" fmla="*/ 9 w 63"/>
                <a:gd name="T51" fmla="*/ 1 h 9"/>
                <a:gd name="T52" fmla="*/ 36 w 63"/>
                <a:gd name="T53" fmla="*/ 5 h 9"/>
                <a:gd name="T54" fmla="*/ 42 w 63"/>
                <a:gd name="T55" fmla="*/ 4 h 9"/>
                <a:gd name="T56" fmla="*/ 43 w 63"/>
                <a:gd name="T57" fmla="*/ 5 h 9"/>
                <a:gd name="T58" fmla="*/ 48 w 63"/>
                <a:gd name="T59" fmla="*/ 5 h 9"/>
                <a:gd name="T60" fmla="*/ 50 w 63"/>
                <a:gd name="T61" fmla="*/ 4 h 9"/>
                <a:gd name="T62" fmla="*/ 31 w 63"/>
                <a:gd name="T63" fmla="*/ 4 h 9"/>
                <a:gd name="T64" fmla="*/ 34 w 63"/>
                <a:gd name="T65" fmla="*/ 5 h 9"/>
                <a:gd name="T66" fmla="*/ 34 w 63"/>
                <a:gd name="T67" fmla="*/ 5 h 9"/>
                <a:gd name="T68" fmla="*/ 40 w 63"/>
                <a:gd name="T69" fmla="*/ 3 h 9"/>
                <a:gd name="T70" fmla="*/ 42 w 63"/>
                <a:gd name="T71" fmla="*/ 3 h 9"/>
                <a:gd name="T72" fmla="*/ 47 w 63"/>
                <a:gd name="T73" fmla="*/ 3 h 9"/>
                <a:gd name="T74" fmla="*/ 50 w 63"/>
                <a:gd name="T75" fmla="*/ 3 h 9"/>
                <a:gd name="T76" fmla="*/ 50 w 63"/>
                <a:gd name="T77" fmla="*/ 3 h 9"/>
                <a:gd name="T78" fmla="*/ 53 w 63"/>
                <a:gd name="T79" fmla="*/ 3 h 9"/>
                <a:gd name="T80" fmla="*/ 29 w 63"/>
                <a:gd name="T81" fmla="*/ 3 h 9"/>
                <a:gd name="T82" fmla="*/ 34 w 63"/>
                <a:gd name="T83" fmla="*/ 3 h 9"/>
                <a:gd name="T84" fmla="*/ 37 w 63"/>
                <a:gd name="T85" fmla="*/ 3 h 9"/>
                <a:gd name="T86" fmla="*/ 37 w 63"/>
                <a:gd name="T87" fmla="*/ 3 h 9"/>
                <a:gd name="T88" fmla="*/ 44 w 63"/>
                <a:gd name="T89" fmla="*/ 2 h 9"/>
                <a:gd name="T90" fmla="*/ 49 w 63"/>
                <a:gd name="T91" fmla="*/ 2 h 9"/>
                <a:gd name="T92" fmla="*/ 52 w 63"/>
                <a:gd name="T93" fmla="*/ 2 h 9"/>
                <a:gd name="T94" fmla="*/ 52 w 63"/>
                <a:gd name="T95" fmla="*/ 2 h 9"/>
                <a:gd name="T96" fmla="*/ 34 w 63"/>
                <a:gd name="T97" fmla="*/ 2 h 9"/>
                <a:gd name="T98" fmla="*/ 39 w 63"/>
                <a:gd name="T99" fmla="*/ 2 h 9"/>
                <a:gd name="T100" fmla="*/ 42 w 63"/>
                <a:gd name="T101" fmla="*/ 2 h 9"/>
                <a:gd name="T102" fmla="*/ 29 w 63"/>
                <a:gd name="T103" fmla="*/ 2 h 9"/>
                <a:gd name="T104" fmla="*/ 46 w 63"/>
                <a:gd name="T105" fmla="*/ 1 h 9"/>
                <a:gd name="T106" fmla="*/ 50 w 63"/>
                <a:gd name="T107" fmla="*/ 1 h 9"/>
                <a:gd name="T108" fmla="*/ 53 w 63"/>
                <a:gd name="T109" fmla="*/ 1 h 9"/>
                <a:gd name="T110" fmla="*/ 37 w 63"/>
                <a:gd name="T111" fmla="*/ 1 h 9"/>
                <a:gd name="T112" fmla="*/ 42 w 63"/>
                <a:gd name="T113" fmla="*/ 1 h 9"/>
                <a:gd name="T114" fmla="*/ 29 w 63"/>
                <a:gd name="T115" fmla="*/ 1 h 9"/>
                <a:gd name="T116" fmla="*/ 34 w 63"/>
                <a:gd name="T117" fmla="*/ 1 h 9"/>
                <a:gd name="T118" fmla="*/ 34 w 63"/>
                <a:gd name="T11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9">
                  <a:moveTo>
                    <a:pt x="9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9" y="5"/>
                  </a:lnTo>
                  <a:close/>
                  <a:moveTo>
                    <a:pt x="5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3" y="9"/>
                    <a:pt x="63" y="9"/>
                    <a:pt x="63" y="9"/>
                  </a:cubicBezTo>
                  <a:lnTo>
                    <a:pt x="54" y="0"/>
                  </a:lnTo>
                  <a:close/>
                  <a:moveTo>
                    <a:pt x="17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7" y="5"/>
                  </a:lnTo>
                  <a:close/>
                  <a:moveTo>
                    <a:pt x="18" y="5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0" y="4"/>
                    <a:pt x="21" y="4"/>
                  </a:cubicBezTo>
                  <a:cubicBezTo>
                    <a:pt x="20" y="5"/>
                    <a:pt x="20" y="5"/>
                    <a:pt x="20" y="5"/>
                  </a:cubicBezTo>
                  <a:lnTo>
                    <a:pt x="18" y="5"/>
                  </a:lnTo>
                  <a:close/>
                  <a:moveTo>
                    <a:pt x="21" y="5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5"/>
                    <a:pt x="23" y="5"/>
                  </a:cubicBezTo>
                  <a:lnTo>
                    <a:pt x="21" y="5"/>
                  </a:lnTo>
                  <a:close/>
                  <a:moveTo>
                    <a:pt x="23" y="5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3" y="5"/>
                  </a:lnTo>
                  <a:close/>
                  <a:moveTo>
                    <a:pt x="26" y="5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5"/>
                    <a:pt x="28" y="5"/>
                    <a:pt x="28" y="5"/>
                  </a:cubicBezTo>
                  <a:lnTo>
                    <a:pt x="26" y="5"/>
                  </a:lnTo>
                  <a:close/>
                  <a:moveTo>
                    <a:pt x="14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5" y="4"/>
                    <a:pt x="15" y="4"/>
                  </a:cubicBezTo>
                  <a:lnTo>
                    <a:pt x="14" y="5"/>
                  </a:lnTo>
                  <a:close/>
                  <a:moveTo>
                    <a:pt x="23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4" y="3"/>
                    <a:pt x="24" y="3"/>
                    <a:pt x="24" y="3"/>
                  </a:cubicBezTo>
                  <a:lnTo>
                    <a:pt x="23" y="3"/>
                  </a:lnTo>
                  <a:close/>
                  <a:moveTo>
                    <a:pt x="24" y="3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4" y="3"/>
                  </a:lnTo>
                  <a:close/>
                  <a:moveTo>
                    <a:pt x="26" y="3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lnTo>
                    <a:pt x="26" y="3"/>
                  </a:lnTo>
                  <a:close/>
                  <a:moveTo>
                    <a:pt x="12" y="5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12" y="5"/>
                  </a:lnTo>
                  <a:close/>
                  <a:moveTo>
                    <a:pt x="18" y="3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8" y="3"/>
                    <a:pt x="18" y="3"/>
                    <a:pt x="18" y="3"/>
                  </a:cubicBezTo>
                  <a:close/>
                  <a:moveTo>
                    <a:pt x="18" y="3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lnTo>
                    <a:pt x="18" y="3"/>
                  </a:lnTo>
                  <a:close/>
                  <a:moveTo>
                    <a:pt x="15" y="3"/>
                  </a:moveTo>
                  <a:cubicBezTo>
                    <a:pt x="14" y="3"/>
                    <a:pt x="14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6" y="3"/>
                    <a:pt x="16" y="3"/>
                  </a:cubicBezTo>
                  <a:lnTo>
                    <a:pt x="15" y="3"/>
                  </a:lnTo>
                  <a:close/>
                  <a:moveTo>
                    <a:pt x="13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3" y="3"/>
                    <a:pt x="13" y="3"/>
                    <a:pt x="13" y="3"/>
                  </a:cubicBezTo>
                  <a:close/>
                  <a:moveTo>
                    <a:pt x="2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2"/>
                    <a:pt x="24" y="2"/>
                    <a:pt x="24" y="2"/>
                  </a:cubicBezTo>
                  <a:close/>
                  <a:moveTo>
                    <a:pt x="24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24" y="2"/>
                  </a:lnTo>
                  <a:close/>
                  <a:moveTo>
                    <a:pt x="27" y="2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7" y="2"/>
                  </a:lnTo>
                  <a:close/>
                  <a:moveTo>
                    <a:pt x="18" y="2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9" y="2"/>
                    <a:pt x="19" y="2"/>
                    <a:pt x="19" y="2"/>
                  </a:cubicBezTo>
                  <a:lnTo>
                    <a:pt x="18" y="2"/>
                  </a:lnTo>
                  <a:close/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lnTo>
                    <a:pt x="19" y="2"/>
                  </a:lnTo>
                  <a:close/>
                  <a:moveTo>
                    <a:pt x="16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6" y="2"/>
                    <a:pt x="16" y="2"/>
                  </a:cubicBezTo>
                  <a:close/>
                  <a:moveTo>
                    <a:pt x="13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2"/>
                    <a:pt x="14" y="2"/>
                    <a:pt x="14" y="2"/>
                  </a:cubicBezTo>
                  <a:lnTo>
                    <a:pt x="13" y="2"/>
                  </a:lnTo>
                  <a:close/>
                  <a:moveTo>
                    <a:pt x="10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3"/>
                    <a:pt x="11" y="3"/>
                    <a:pt x="11" y="3"/>
                  </a:cubicBezTo>
                  <a:lnTo>
                    <a:pt x="10" y="3"/>
                  </a:lnTo>
                  <a:close/>
                  <a:moveTo>
                    <a:pt x="11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2"/>
                    <a:pt x="11" y="2"/>
                    <a:pt x="11" y="2"/>
                  </a:cubicBezTo>
                  <a:close/>
                  <a:moveTo>
                    <a:pt x="26" y="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1"/>
                    <a:pt x="27" y="1"/>
                  </a:cubicBezTo>
                  <a:lnTo>
                    <a:pt x="26" y="1"/>
                  </a:lnTo>
                  <a:close/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7" y="1"/>
                  </a:lnTo>
                  <a:close/>
                  <a:moveTo>
                    <a:pt x="21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2" y="1"/>
                    <a:pt x="22" y="1"/>
                    <a:pt x="22" y="1"/>
                  </a:cubicBezTo>
                  <a:lnTo>
                    <a:pt x="21" y="1"/>
                  </a:lnTo>
                  <a:close/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lnTo>
                    <a:pt x="22" y="1"/>
                  </a:lnTo>
                  <a:close/>
                  <a:moveTo>
                    <a:pt x="19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1"/>
                    <a:pt x="19" y="1"/>
                    <a:pt x="19" y="1"/>
                  </a:cubicBezTo>
                  <a:close/>
                  <a:moveTo>
                    <a:pt x="16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1"/>
                    <a:pt x="17" y="1"/>
                    <a:pt x="17" y="1"/>
                  </a:cubicBezTo>
                  <a:lnTo>
                    <a:pt x="16" y="1"/>
                  </a:lnTo>
                  <a:close/>
                  <a:moveTo>
                    <a:pt x="14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5" y="1"/>
                    <a:pt x="15" y="1"/>
                    <a:pt x="15" y="1"/>
                  </a:cubicBezTo>
                  <a:lnTo>
                    <a:pt x="14" y="1"/>
                  </a:lnTo>
                  <a:close/>
                  <a:moveTo>
                    <a:pt x="11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1"/>
                    <a:pt x="12" y="1"/>
                    <a:pt x="12" y="1"/>
                  </a:cubicBezTo>
                  <a:lnTo>
                    <a:pt x="11" y="1"/>
                  </a:lnTo>
                  <a:close/>
                  <a:moveTo>
                    <a:pt x="25" y="8"/>
                  </a:moveTo>
                  <a:cubicBezTo>
                    <a:pt x="26" y="5"/>
                    <a:pt x="26" y="5"/>
                    <a:pt x="2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8" y="8"/>
                    <a:pt x="38" y="8"/>
                    <a:pt x="38" y="8"/>
                  </a:cubicBezTo>
                  <a:lnTo>
                    <a:pt x="25" y="8"/>
                  </a:lnTo>
                  <a:close/>
                  <a:moveTo>
                    <a:pt x="42" y="5"/>
                  </a:move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2" y="4"/>
                    <a:pt x="42" y="4"/>
                    <a:pt x="42" y="4"/>
                  </a:cubicBezTo>
                  <a:lnTo>
                    <a:pt x="42" y="5"/>
                  </a:lnTo>
                  <a:close/>
                  <a:moveTo>
                    <a:pt x="43" y="5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lnTo>
                    <a:pt x="43" y="5"/>
                  </a:lnTo>
                  <a:close/>
                  <a:moveTo>
                    <a:pt x="46" y="5"/>
                  </a:moveTo>
                  <a:cubicBezTo>
                    <a:pt x="45" y="4"/>
                    <a:pt x="45" y="4"/>
                    <a:pt x="45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5"/>
                    <a:pt x="48" y="5"/>
                    <a:pt x="48" y="5"/>
                  </a:cubicBezTo>
                  <a:lnTo>
                    <a:pt x="46" y="5"/>
                  </a:lnTo>
                  <a:close/>
                  <a:moveTo>
                    <a:pt x="48" y="5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5"/>
                    <a:pt x="51" y="5"/>
                    <a:pt x="51" y="5"/>
                  </a:cubicBezTo>
                  <a:lnTo>
                    <a:pt x="48" y="5"/>
                  </a:lnTo>
                  <a:close/>
                  <a:moveTo>
                    <a:pt x="51" y="5"/>
                  </a:moveTo>
                  <a:cubicBezTo>
                    <a:pt x="50" y="4"/>
                    <a:pt x="50" y="4"/>
                    <a:pt x="50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51" y="5"/>
                  </a:lnTo>
                  <a:close/>
                  <a:moveTo>
                    <a:pt x="29" y="5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lnTo>
                    <a:pt x="29" y="5"/>
                  </a:lnTo>
                  <a:close/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5"/>
                    <a:pt x="34" y="5"/>
                    <a:pt x="34" y="5"/>
                  </a:cubicBezTo>
                  <a:lnTo>
                    <a:pt x="32" y="5"/>
                  </a:lnTo>
                  <a:close/>
                  <a:moveTo>
                    <a:pt x="34" y="5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4"/>
                    <a:pt x="37" y="4"/>
                  </a:cubicBezTo>
                  <a:cubicBezTo>
                    <a:pt x="37" y="5"/>
                    <a:pt x="37" y="5"/>
                    <a:pt x="37" y="5"/>
                  </a:cubicBezTo>
                  <a:lnTo>
                    <a:pt x="34" y="5"/>
                  </a:lnTo>
                  <a:close/>
                  <a:moveTo>
                    <a:pt x="37" y="5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5"/>
                    <a:pt x="40" y="5"/>
                    <a:pt x="40" y="5"/>
                  </a:cubicBezTo>
                  <a:lnTo>
                    <a:pt x="37" y="5"/>
                  </a:lnTo>
                  <a:close/>
                  <a:moveTo>
                    <a:pt x="40" y="3"/>
                  </a:moveTo>
                  <a:cubicBezTo>
                    <a:pt x="39" y="3"/>
                    <a:pt x="39" y="3"/>
                    <a:pt x="39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lnTo>
                    <a:pt x="40" y="3"/>
                  </a:lnTo>
                  <a:close/>
                  <a:moveTo>
                    <a:pt x="42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5" y="3"/>
                    <a:pt x="45" y="3"/>
                  </a:cubicBezTo>
                  <a:lnTo>
                    <a:pt x="42" y="3"/>
                  </a:lnTo>
                  <a:close/>
                  <a:moveTo>
                    <a:pt x="45" y="3"/>
                  </a:moveTo>
                  <a:cubicBezTo>
                    <a:pt x="45" y="3"/>
                    <a:pt x="45" y="3"/>
                    <a:pt x="45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6" y="3"/>
                    <a:pt x="45" y="3"/>
                  </a:cubicBezTo>
                  <a:close/>
                  <a:moveTo>
                    <a:pt x="48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8" y="3"/>
                  </a:lnTo>
                  <a:close/>
                  <a:moveTo>
                    <a:pt x="50" y="3"/>
                  </a:moveTo>
                  <a:cubicBezTo>
                    <a:pt x="50" y="3"/>
                    <a:pt x="50" y="3"/>
                    <a:pt x="50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3"/>
                    <a:pt x="53" y="3"/>
                  </a:cubicBezTo>
                  <a:lnTo>
                    <a:pt x="50" y="3"/>
                  </a:lnTo>
                  <a:close/>
                  <a:moveTo>
                    <a:pt x="54" y="5"/>
                  </a:moveTo>
                  <a:cubicBezTo>
                    <a:pt x="53" y="4"/>
                    <a:pt x="53" y="4"/>
                    <a:pt x="53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6" y="5"/>
                    <a:pt x="56" y="5"/>
                    <a:pt x="56" y="5"/>
                  </a:cubicBezTo>
                  <a:lnTo>
                    <a:pt x="54" y="5"/>
                  </a:lnTo>
                  <a:close/>
                  <a:moveTo>
                    <a:pt x="53" y="3"/>
                  </a:moveTo>
                  <a:cubicBezTo>
                    <a:pt x="52" y="3"/>
                    <a:pt x="52" y="3"/>
                    <a:pt x="52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5" y="3"/>
                    <a:pt x="55" y="3"/>
                    <a:pt x="55" y="3"/>
                  </a:cubicBezTo>
                  <a:lnTo>
                    <a:pt x="53" y="3"/>
                  </a:lnTo>
                  <a:close/>
                  <a:moveTo>
                    <a:pt x="29" y="3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0" y="3"/>
                    <a:pt x="29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lnTo>
                    <a:pt x="32" y="3"/>
                  </a:lnTo>
                  <a:close/>
                  <a:moveTo>
                    <a:pt x="34" y="3"/>
                  </a:moveTo>
                  <a:cubicBezTo>
                    <a:pt x="34" y="3"/>
                    <a:pt x="34" y="3"/>
                    <a:pt x="34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lnTo>
                    <a:pt x="34" y="3"/>
                  </a:lnTo>
                  <a:close/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lnTo>
                    <a:pt x="37" y="3"/>
                  </a:lnTo>
                  <a:close/>
                  <a:moveTo>
                    <a:pt x="44" y="2"/>
                  </a:move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2"/>
                    <a:pt x="44" y="2"/>
                    <a:pt x="44" y="2"/>
                  </a:cubicBezTo>
                  <a:close/>
                  <a:moveTo>
                    <a:pt x="45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2"/>
                    <a:pt x="47" y="2"/>
                    <a:pt x="47" y="2"/>
                  </a:cubicBezTo>
                  <a:lnTo>
                    <a:pt x="45" y="2"/>
                  </a:lnTo>
                  <a:close/>
                  <a:moveTo>
                    <a:pt x="47" y="2"/>
                  </a:moveTo>
                  <a:cubicBezTo>
                    <a:pt x="47" y="2"/>
                    <a:pt x="47" y="2"/>
                    <a:pt x="47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7" y="2"/>
                  </a:lnTo>
                  <a:close/>
                  <a:moveTo>
                    <a:pt x="50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2" y="2"/>
                    <a:pt x="52" y="2"/>
                    <a:pt x="52" y="2"/>
                  </a:cubicBezTo>
                  <a:lnTo>
                    <a:pt x="50" y="2"/>
                  </a:lnTo>
                  <a:close/>
                  <a:moveTo>
                    <a:pt x="52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lnTo>
                    <a:pt x="52" y="2"/>
                  </a:lnTo>
                  <a:close/>
                  <a:moveTo>
                    <a:pt x="34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2"/>
                    <a:pt x="34" y="2"/>
                    <a:pt x="34" y="2"/>
                  </a:cubicBezTo>
                  <a:close/>
                  <a:moveTo>
                    <a:pt x="34" y="2"/>
                  </a:moveTo>
                  <a:cubicBezTo>
                    <a:pt x="34" y="2"/>
                    <a:pt x="34" y="2"/>
                    <a:pt x="34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lnTo>
                    <a:pt x="34" y="2"/>
                  </a:lnTo>
                  <a:close/>
                  <a:moveTo>
                    <a:pt x="37" y="2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lnTo>
                    <a:pt x="37" y="2"/>
                  </a:lnTo>
                  <a:close/>
                  <a:moveTo>
                    <a:pt x="39" y="2"/>
                  </a:moveTo>
                  <a:cubicBezTo>
                    <a:pt x="39" y="2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9" y="2"/>
                  </a:lnTo>
                  <a:close/>
                  <a:moveTo>
                    <a:pt x="29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29" y="2"/>
                  </a:lnTo>
                  <a:close/>
                  <a:moveTo>
                    <a:pt x="46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6" y="1"/>
                    <a:pt x="46" y="1"/>
                    <a:pt x="46" y="1"/>
                  </a:cubicBezTo>
                  <a:close/>
                  <a:moveTo>
                    <a:pt x="46" y="1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1"/>
                    <a:pt x="49" y="1"/>
                    <a:pt x="49" y="1"/>
                  </a:cubicBezTo>
                  <a:lnTo>
                    <a:pt x="46" y="1"/>
                  </a:lnTo>
                  <a:close/>
                  <a:moveTo>
                    <a:pt x="49" y="1"/>
                  </a:moveTo>
                  <a:cubicBezTo>
                    <a:pt x="48" y="1"/>
                    <a:pt x="48" y="1"/>
                    <a:pt x="48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1"/>
                    <a:pt x="51" y="1"/>
                    <a:pt x="51" y="1"/>
                  </a:cubicBezTo>
                  <a:lnTo>
                    <a:pt x="49" y="1"/>
                  </a:lnTo>
                  <a:close/>
                  <a:moveTo>
                    <a:pt x="51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lnTo>
                    <a:pt x="51" y="1"/>
                  </a:lnTo>
                  <a:close/>
                  <a:moveTo>
                    <a:pt x="37" y="1"/>
                  </a:moveTo>
                  <a:cubicBezTo>
                    <a:pt x="37" y="1"/>
                    <a:pt x="37" y="1"/>
                    <a:pt x="3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39" y="1"/>
                    <a:pt x="39" y="1"/>
                  </a:cubicBezTo>
                  <a:lnTo>
                    <a:pt x="37" y="1"/>
                  </a:lnTo>
                  <a:close/>
                  <a:moveTo>
                    <a:pt x="39" y="1"/>
                  </a:moveTo>
                  <a:cubicBezTo>
                    <a:pt x="39" y="1"/>
                    <a:pt x="39" y="1"/>
                    <a:pt x="39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lnTo>
                    <a:pt x="39" y="1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2" y="1"/>
                  </a:lnTo>
                  <a:close/>
                  <a:moveTo>
                    <a:pt x="31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2" y="1"/>
                  </a:lnTo>
                  <a:close/>
                  <a:moveTo>
                    <a:pt x="34" y="1"/>
                  </a:moveTo>
                  <a:cubicBezTo>
                    <a:pt x="34" y="1"/>
                    <a:pt x="34" y="1"/>
                    <a:pt x="34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09" name="Freeform 87"/>
            <p:cNvSpPr>
              <a:spLocks/>
            </p:cNvSpPr>
            <p:nvPr/>
          </p:nvSpPr>
          <p:spPr bwMode="auto">
            <a:xfrm>
              <a:off x="9163796" y="2935655"/>
              <a:ext cx="175215" cy="7369"/>
            </a:xfrm>
            <a:custGeom>
              <a:avLst/>
              <a:gdLst>
                <a:gd name="T0" fmla="*/ 84 w 84"/>
                <a:gd name="T1" fmla="*/ 0 h 4"/>
                <a:gd name="T2" fmla="*/ 0 w 84"/>
                <a:gd name="T3" fmla="*/ 0 h 4"/>
                <a:gd name="T4" fmla="*/ 0 w 84"/>
                <a:gd name="T5" fmla="*/ 2 h 4"/>
                <a:gd name="T6" fmla="*/ 0 w 84"/>
                <a:gd name="T7" fmla="*/ 4 h 4"/>
                <a:gd name="T8" fmla="*/ 1 w 84"/>
                <a:gd name="T9" fmla="*/ 4 h 4"/>
                <a:gd name="T10" fmla="*/ 84 w 84"/>
                <a:gd name="T11" fmla="*/ 4 h 4"/>
                <a:gd name="T12" fmla="*/ 84 w 8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">
                  <a:moveTo>
                    <a:pt x="8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1" y="4"/>
                  </a:lnTo>
                  <a:lnTo>
                    <a:pt x="84" y="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10" name="Freeform 88"/>
            <p:cNvSpPr>
              <a:spLocks noEditPoints="1"/>
            </p:cNvSpPr>
            <p:nvPr/>
          </p:nvSpPr>
          <p:spPr bwMode="auto">
            <a:xfrm>
              <a:off x="9426601" y="3162176"/>
              <a:ext cx="221107" cy="99482"/>
            </a:xfrm>
            <a:custGeom>
              <a:avLst/>
              <a:gdLst>
                <a:gd name="T0" fmla="*/ 69 w 79"/>
                <a:gd name="T1" fmla="*/ 38 h 40"/>
                <a:gd name="T2" fmla="*/ 38 w 79"/>
                <a:gd name="T3" fmla="*/ 37 h 40"/>
                <a:gd name="T4" fmla="*/ 16 w 79"/>
                <a:gd name="T5" fmla="*/ 39 h 40"/>
                <a:gd name="T6" fmla="*/ 1 w 79"/>
                <a:gd name="T7" fmla="*/ 30 h 40"/>
                <a:gd name="T8" fmla="*/ 1 w 79"/>
                <a:gd name="T9" fmla="*/ 24 h 40"/>
                <a:gd name="T10" fmla="*/ 13 w 79"/>
                <a:gd name="T11" fmla="*/ 32 h 40"/>
                <a:gd name="T12" fmla="*/ 28 w 79"/>
                <a:gd name="T13" fmla="*/ 35 h 40"/>
                <a:gd name="T14" fmla="*/ 42 w 79"/>
                <a:gd name="T15" fmla="*/ 33 h 40"/>
                <a:gd name="T16" fmla="*/ 59 w 79"/>
                <a:gd name="T17" fmla="*/ 33 h 40"/>
                <a:gd name="T18" fmla="*/ 67 w 79"/>
                <a:gd name="T19" fmla="*/ 33 h 40"/>
                <a:gd name="T20" fmla="*/ 78 w 79"/>
                <a:gd name="T21" fmla="*/ 29 h 40"/>
                <a:gd name="T22" fmla="*/ 79 w 79"/>
                <a:gd name="T23" fmla="*/ 28 h 40"/>
                <a:gd name="T24" fmla="*/ 76 w 79"/>
                <a:gd name="T25" fmla="*/ 37 h 40"/>
                <a:gd name="T26" fmla="*/ 69 w 79"/>
                <a:gd name="T27" fmla="*/ 38 h 40"/>
                <a:gd name="T28" fmla="*/ 37 w 79"/>
                <a:gd name="T29" fmla="*/ 14 h 40"/>
                <a:gd name="T30" fmla="*/ 35 w 79"/>
                <a:gd name="T31" fmla="*/ 16 h 40"/>
                <a:gd name="T32" fmla="*/ 41 w 79"/>
                <a:gd name="T33" fmla="*/ 25 h 40"/>
                <a:gd name="T34" fmla="*/ 44 w 79"/>
                <a:gd name="T35" fmla="*/ 25 h 40"/>
                <a:gd name="T36" fmla="*/ 37 w 79"/>
                <a:gd name="T37" fmla="*/ 14 h 40"/>
                <a:gd name="T38" fmla="*/ 34 w 79"/>
                <a:gd name="T39" fmla="*/ 16 h 40"/>
                <a:gd name="T40" fmla="*/ 31 w 79"/>
                <a:gd name="T41" fmla="*/ 18 h 40"/>
                <a:gd name="T42" fmla="*/ 36 w 79"/>
                <a:gd name="T43" fmla="*/ 26 h 40"/>
                <a:gd name="T44" fmla="*/ 40 w 79"/>
                <a:gd name="T45" fmla="*/ 25 h 40"/>
                <a:gd name="T46" fmla="*/ 34 w 79"/>
                <a:gd name="T47" fmla="*/ 16 h 40"/>
                <a:gd name="T48" fmla="*/ 30 w 79"/>
                <a:gd name="T49" fmla="*/ 19 h 40"/>
                <a:gd name="T50" fmla="*/ 27 w 79"/>
                <a:gd name="T51" fmla="*/ 20 h 40"/>
                <a:gd name="T52" fmla="*/ 31 w 79"/>
                <a:gd name="T53" fmla="*/ 26 h 40"/>
                <a:gd name="T54" fmla="*/ 34 w 79"/>
                <a:gd name="T55" fmla="*/ 26 h 40"/>
                <a:gd name="T56" fmla="*/ 30 w 79"/>
                <a:gd name="T57" fmla="*/ 19 h 40"/>
                <a:gd name="T58" fmla="*/ 2 w 79"/>
                <a:gd name="T59" fmla="*/ 23 h 40"/>
                <a:gd name="T60" fmla="*/ 14 w 79"/>
                <a:gd name="T61" fmla="*/ 31 h 40"/>
                <a:gd name="T62" fmla="*/ 28 w 79"/>
                <a:gd name="T63" fmla="*/ 33 h 40"/>
                <a:gd name="T64" fmla="*/ 41 w 79"/>
                <a:gd name="T65" fmla="*/ 32 h 40"/>
                <a:gd name="T66" fmla="*/ 60 w 79"/>
                <a:gd name="T67" fmla="*/ 31 h 40"/>
                <a:gd name="T68" fmla="*/ 67 w 79"/>
                <a:gd name="T69" fmla="*/ 31 h 40"/>
                <a:gd name="T70" fmla="*/ 77 w 79"/>
                <a:gd name="T71" fmla="*/ 27 h 40"/>
                <a:gd name="T72" fmla="*/ 79 w 79"/>
                <a:gd name="T73" fmla="*/ 26 h 40"/>
                <a:gd name="T74" fmla="*/ 79 w 79"/>
                <a:gd name="T75" fmla="*/ 23 h 40"/>
                <a:gd name="T76" fmla="*/ 74 w 79"/>
                <a:gd name="T77" fmla="*/ 9 h 40"/>
                <a:gd name="T78" fmla="*/ 70 w 79"/>
                <a:gd name="T79" fmla="*/ 14 h 40"/>
                <a:gd name="T80" fmla="*/ 53 w 79"/>
                <a:gd name="T81" fmla="*/ 9 h 40"/>
                <a:gd name="T82" fmla="*/ 50 w 79"/>
                <a:gd name="T83" fmla="*/ 2 h 40"/>
                <a:gd name="T84" fmla="*/ 45 w 79"/>
                <a:gd name="T85" fmla="*/ 5 h 40"/>
                <a:gd name="T86" fmla="*/ 19 w 79"/>
                <a:gd name="T87" fmla="*/ 22 h 40"/>
                <a:gd name="T88" fmla="*/ 3 w 79"/>
                <a:gd name="T89" fmla="*/ 23 h 40"/>
                <a:gd name="T90" fmla="*/ 2 w 79"/>
                <a:gd name="T91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9" h="40">
                  <a:moveTo>
                    <a:pt x="69" y="38"/>
                  </a:moveTo>
                  <a:cubicBezTo>
                    <a:pt x="69" y="38"/>
                    <a:pt x="46" y="36"/>
                    <a:pt x="38" y="37"/>
                  </a:cubicBezTo>
                  <a:cubicBezTo>
                    <a:pt x="31" y="39"/>
                    <a:pt x="24" y="40"/>
                    <a:pt x="16" y="39"/>
                  </a:cubicBezTo>
                  <a:cubicBezTo>
                    <a:pt x="7" y="37"/>
                    <a:pt x="2" y="32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4" y="27"/>
                    <a:pt x="8" y="30"/>
                    <a:pt x="13" y="32"/>
                  </a:cubicBezTo>
                  <a:cubicBezTo>
                    <a:pt x="18" y="34"/>
                    <a:pt x="23" y="35"/>
                    <a:pt x="28" y="35"/>
                  </a:cubicBezTo>
                  <a:cubicBezTo>
                    <a:pt x="33" y="35"/>
                    <a:pt x="38" y="35"/>
                    <a:pt x="42" y="33"/>
                  </a:cubicBezTo>
                  <a:cubicBezTo>
                    <a:pt x="47" y="32"/>
                    <a:pt x="53" y="32"/>
                    <a:pt x="59" y="33"/>
                  </a:cubicBezTo>
                  <a:cubicBezTo>
                    <a:pt x="62" y="33"/>
                    <a:pt x="65" y="33"/>
                    <a:pt x="67" y="33"/>
                  </a:cubicBezTo>
                  <a:cubicBezTo>
                    <a:pt x="71" y="33"/>
                    <a:pt x="75" y="30"/>
                    <a:pt x="78" y="29"/>
                  </a:cubicBezTo>
                  <a:cubicBezTo>
                    <a:pt x="78" y="28"/>
                    <a:pt x="79" y="28"/>
                    <a:pt x="79" y="28"/>
                  </a:cubicBezTo>
                  <a:cubicBezTo>
                    <a:pt x="79" y="33"/>
                    <a:pt x="77" y="36"/>
                    <a:pt x="76" y="37"/>
                  </a:cubicBezTo>
                  <a:cubicBezTo>
                    <a:pt x="74" y="38"/>
                    <a:pt x="69" y="38"/>
                    <a:pt x="69" y="38"/>
                  </a:cubicBezTo>
                  <a:close/>
                  <a:moveTo>
                    <a:pt x="37" y="14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4" y="25"/>
                    <a:pt x="44" y="25"/>
                    <a:pt x="44" y="25"/>
                  </a:cubicBezTo>
                  <a:lnTo>
                    <a:pt x="37" y="14"/>
                  </a:lnTo>
                  <a:close/>
                  <a:moveTo>
                    <a:pt x="34" y="16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34" y="16"/>
                  </a:lnTo>
                  <a:close/>
                  <a:moveTo>
                    <a:pt x="30" y="19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4" y="26"/>
                    <a:pt x="34" y="26"/>
                    <a:pt x="34" y="26"/>
                  </a:cubicBezTo>
                  <a:lnTo>
                    <a:pt x="30" y="19"/>
                  </a:lnTo>
                  <a:close/>
                  <a:moveTo>
                    <a:pt x="2" y="23"/>
                  </a:moveTo>
                  <a:cubicBezTo>
                    <a:pt x="5" y="25"/>
                    <a:pt x="9" y="29"/>
                    <a:pt x="14" y="31"/>
                  </a:cubicBezTo>
                  <a:cubicBezTo>
                    <a:pt x="18" y="32"/>
                    <a:pt x="23" y="33"/>
                    <a:pt x="28" y="33"/>
                  </a:cubicBezTo>
                  <a:cubicBezTo>
                    <a:pt x="33" y="33"/>
                    <a:pt x="38" y="33"/>
                    <a:pt x="41" y="32"/>
                  </a:cubicBezTo>
                  <a:cubicBezTo>
                    <a:pt x="46" y="30"/>
                    <a:pt x="53" y="31"/>
                    <a:pt x="60" y="31"/>
                  </a:cubicBezTo>
                  <a:cubicBezTo>
                    <a:pt x="62" y="31"/>
                    <a:pt x="65" y="31"/>
                    <a:pt x="67" y="31"/>
                  </a:cubicBezTo>
                  <a:cubicBezTo>
                    <a:pt x="71" y="31"/>
                    <a:pt x="74" y="29"/>
                    <a:pt x="77" y="27"/>
                  </a:cubicBezTo>
                  <a:cubicBezTo>
                    <a:pt x="78" y="27"/>
                    <a:pt x="78" y="26"/>
                    <a:pt x="79" y="26"/>
                  </a:cubicBezTo>
                  <a:cubicBezTo>
                    <a:pt x="79" y="25"/>
                    <a:pt x="79" y="24"/>
                    <a:pt x="79" y="23"/>
                  </a:cubicBezTo>
                  <a:cubicBezTo>
                    <a:pt x="78" y="16"/>
                    <a:pt x="76" y="9"/>
                    <a:pt x="74" y="9"/>
                  </a:cubicBezTo>
                  <a:cubicBezTo>
                    <a:pt x="72" y="8"/>
                    <a:pt x="73" y="13"/>
                    <a:pt x="70" y="14"/>
                  </a:cubicBezTo>
                  <a:cubicBezTo>
                    <a:pt x="67" y="15"/>
                    <a:pt x="57" y="11"/>
                    <a:pt x="53" y="9"/>
                  </a:cubicBezTo>
                  <a:cubicBezTo>
                    <a:pt x="50" y="7"/>
                    <a:pt x="53" y="3"/>
                    <a:pt x="50" y="2"/>
                  </a:cubicBezTo>
                  <a:cubicBezTo>
                    <a:pt x="48" y="0"/>
                    <a:pt x="47" y="2"/>
                    <a:pt x="45" y="5"/>
                  </a:cubicBezTo>
                  <a:cubicBezTo>
                    <a:pt x="43" y="7"/>
                    <a:pt x="25" y="20"/>
                    <a:pt x="19" y="22"/>
                  </a:cubicBezTo>
                  <a:cubicBezTo>
                    <a:pt x="13" y="24"/>
                    <a:pt x="6" y="20"/>
                    <a:pt x="3" y="23"/>
                  </a:cubicBezTo>
                  <a:lnTo>
                    <a:pt x="2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11" name="Freeform 89"/>
            <p:cNvSpPr>
              <a:spLocks/>
            </p:cNvSpPr>
            <p:nvPr/>
          </p:nvSpPr>
          <p:spPr bwMode="auto">
            <a:xfrm>
              <a:off x="8926741" y="3432987"/>
              <a:ext cx="27115" cy="9212"/>
            </a:xfrm>
            <a:custGeom>
              <a:avLst/>
              <a:gdLst>
                <a:gd name="T0" fmla="*/ 2 w 10"/>
                <a:gd name="T1" fmla="*/ 0 h 4"/>
                <a:gd name="T2" fmla="*/ 9 w 10"/>
                <a:gd name="T3" fmla="*/ 1 h 4"/>
                <a:gd name="T4" fmla="*/ 10 w 10"/>
                <a:gd name="T5" fmla="*/ 3 h 4"/>
                <a:gd name="T6" fmla="*/ 9 w 10"/>
                <a:gd name="T7" fmla="*/ 4 h 4"/>
                <a:gd name="T8" fmla="*/ 0 w 10"/>
                <a:gd name="T9" fmla="*/ 3 h 4"/>
                <a:gd name="T10" fmla="*/ 0 w 10"/>
                <a:gd name="T11" fmla="*/ 1 h 4"/>
                <a:gd name="T12" fmla="*/ 2 w 1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10" y="2"/>
                    <a:pt x="10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" y="3"/>
                    <a:pt x="1" y="2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12" name="Freeform 90"/>
            <p:cNvSpPr>
              <a:spLocks/>
            </p:cNvSpPr>
            <p:nvPr/>
          </p:nvSpPr>
          <p:spPr bwMode="auto">
            <a:xfrm>
              <a:off x="9008091" y="3432987"/>
              <a:ext cx="27115" cy="9212"/>
            </a:xfrm>
            <a:custGeom>
              <a:avLst/>
              <a:gdLst>
                <a:gd name="T0" fmla="*/ 8 w 10"/>
                <a:gd name="T1" fmla="*/ 0 h 4"/>
                <a:gd name="T2" fmla="*/ 1 w 10"/>
                <a:gd name="T3" fmla="*/ 1 h 4"/>
                <a:gd name="T4" fmla="*/ 0 w 10"/>
                <a:gd name="T5" fmla="*/ 3 h 4"/>
                <a:gd name="T6" fmla="*/ 0 w 10"/>
                <a:gd name="T7" fmla="*/ 4 h 4"/>
                <a:gd name="T8" fmla="*/ 10 w 10"/>
                <a:gd name="T9" fmla="*/ 3 h 4"/>
                <a:gd name="T10" fmla="*/ 9 w 10"/>
                <a:gd name="T11" fmla="*/ 1 h 4"/>
                <a:gd name="T12" fmla="*/ 8 w 1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3"/>
                    <a:pt x="9" y="2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13" name="Freeform 91"/>
            <p:cNvSpPr>
              <a:spLocks noEditPoints="1"/>
            </p:cNvSpPr>
            <p:nvPr/>
          </p:nvSpPr>
          <p:spPr bwMode="auto">
            <a:xfrm>
              <a:off x="8874594" y="3440357"/>
              <a:ext cx="212763" cy="110536"/>
            </a:xfrm>
            <a:custGeom>
              <a:avLst/>
              <a:gdLst>
                <a:gd name="T0" fmla="*/ 27 w 77"/>
                <a:gd name="T1" fmla="*/ 13 h 45"/>
                <a:gd name="T2" fmla="*/ 30 w 77"/>
                <a:gd name="T3" fmla="*/ 13 h 45"/>
                <a:gd name="T4" fmla="*/ 31 w 77"/>
                <a:gd name="T5" fmla="*/ 13 h 45"/>
                <a:gd name="T6" fmla="*/ 31 w 77"/>
                <a:gd name="T7" fmla="*/ 16 h 45"/>
                <a:gd name="T8" fmla="*/ 30 w 77"/>
                <a:gd name="T9" fmla="*/ 16 h 45"/>
                <a:gd name="T10" fmla="*/ 27 w 77"/>
                <a:gd name="T11" fmla="*/ 16 h 45"/>
                <a:gd name="T12" fmla="*/ 27 w 77"/>
                <a:gd name="T13" fmla="*/ 20 h 45"/>
                <a:gd name="T14" fmla="*/ 26 w 77"/>
                <a:gd name="T15" fmla="*/ 20 h 45"/>
                <a:gd name="T16" fmla="*/ 24 w 77"/>
                <a:gd name="T17" fmla="*/ 20 h 45"/>
                <a:gd name="T18" fmla="*/ 23 w 77"/>
                <a:gd name="T19" fmla="*/ 20 h 45"/>
                <a:gd name="T20" fmla="*/ 23 w 77"/>
                <a:gd name="T21" fmla="*/ 16 h 45"/>
                <a:gd name="T22" fmla="*/ 20 w 77"/>
                <a:gd name="T23" fmla="*/ 16 h 45"/>
                <a:gd name="T24" fmla="*/ 19 w 77"/>
                <a:gd name="T25" fmla="*/ 16 h 45"/>
                <a:gd name="T26" fmla="*/ 19 w 77"/>
                <a:gd name="T27" fmla="*/ 13 h 45"/>
                <a:gd name="T28" fmla="*/ 20 w 77"/>
                <a:gd name="T29" fmla="*/ 13 h 45"/>
                <a:gd name="T30" fmla="*/ 23 w 77"/>
                <a:gd name="T31" fmla="*/ 13 h 45"/>
                <a:gd name="T32" fmla="*/ 23 w 77"/>
                <a:gd name="T33" fmla="*/ 9 h 45"/>
                <a:gd name="T34" fmla="*/ 24 w 77"/>
                <a:gd name="T35" fmla="*/ 9 h 45"/>
                <a:gd name="T36" fmla="*/ 26 w 77"/>
                <a:gd name="T37" fmla="*/ 9 h 45"/>
                <a:gd name="T38" fmla="*/ 27 w 77"/>
                <a:gd name="T39" fmla="*/ 9 h 45"/>
                <a:gd name="T40" fmla="*/ 27 w 77"/>
                <a:gd name="T41" fmla="*/ 13 h 45"/>
                <a:gd name="T42" fmla="*/ 36 w 77"/>
                <a:gd name="T43" fmla="*/ 2 h 45"/>
                <a:gd name="T44" fmla="*/ 21 w 77"/>
                <a:gd name="T45" fmla="*/ 0 h 45"/>
                <a:gd name="T46" fmla="*/ 14 w 77"/>
                <a:gd name="T47" fmla="*/ 45 h 45"/>
                <a:gd name="T48" fmla="*/ 15 w 77"/>
                <a:gd name="T49" fmla="*/ 45 h 45"/>
                <a:gd name="T50" fmla="*/ 17 w 77"/>
                <a:gd name="T51" fmla="*/ 45 h 45"/>
                <a:gd name="T52" fmla="*/ 39 w 77"/>
                <a:gd name="T53" fmla="*/ 25 h 45"/>
                <a:gd name="T54" fmla="*/ 59 w 77"/>
                <a:gd name="T55" fmla="*/ 45 h 45"/>
                <a:gd name="T56" fmla="*/ 61 w 77"/>
                <a:gd name="T57" fmla="*/ 45 h 45"/>
                <a:gd name="T58" fmla="*/ 62 w 77"/>
                <a:gd name="T59" fmla="*/ 45 h 45"/>
                <a:gd name="T60" fmla="*/ 56 w 77"/>
                <a:gd name="T61" fmla="*/ 0 h 45"/>
                <a:gd name="T62" fmla="*/ 38 w 77"/>
                <a:gd name="T63" fmla="*/ 2 h 45"/>
                <a:gd name="T64" fmla="*/ 38 w 77"/>
                <a:gd name="T65" fmla="*/ 2 h 45"/>
                <a:gd name="T66" fmla="*/ 36 w 77"/>
                <a:gd name="T67" fmla="*/ 2 h 45"/>
                <a:gd name="T68" fmla="*/ 46 w 77"/>
                <a:gd name="T69" fmla="*/ 14 h 45"/>
                <a:gd name="T70" fmla="*/ 49 w 77"/>
                <a:gd name="T71" fmla="*/ 12 h 45"/>
                <a:gd name="T72" fmla="*/ 51 w 77"/>
                <a:gd name="T73" fmla="*/ 14 h 45"/>
                <a:gd name="T74" fmla="*/ 49 w 77"/>
                <a:gd name="T75" fmla="*/ 17 h 45"/>
                <a:gd name="T76" fmla="*/ 46 w 77"/>
                <a:gd name="T77" fmla="*/ 14 h 45"/>
                <a:gd name="T78" fmla="*/ 53 w 77"/>
                <a:gd name="T79" fmla="*/ 12 h 45"/>
                <a:gd name="T80" fmla="*/ 50 w 77"/>
                <a:gd name="T81" fmla="*/ 10 h 45"/>
                <a:gd name="T82" fmla="*/ 53 w 77"/>
                <a:gd name="T83" fmla="*/ 7 h 45"/>
                <a:gd name="T84" fmla="*/ 55 w 77"/>
                <a:gd name="T85" fmla="*/ 10 h 45"/>
                <a:gd name="T86" fmla="*/ 53 w 77"/>
                <a:gd name="T87" fmla="*/ 12 h 45"/>
                <a:gd name="T88" fmla="*/ 55 w 77"/>
                <a:gd name="T89" fmla="*/ 14 h 45"/>
                <a:gd name="T90" fmla="*/ 57 w 77"/>
                <a:gd name="T91" fmla="*/ 12 h 45"/>
                <a:gd name="T92" fmla="*/ 60 w 77"/>
                <a:gd name="T93" fmla="*/ 14 h 45"/>
                <a:gd name="T94" fmla="*/ 57 w 77"/>
                <a:gd name="T95" fmla="*/ 17 h 45"/>
                <a:gd name="T96" fmla="*/ 55 w 77"/>
                <a:gd name="T97" fmla="*/ 14 h 45"/>
                <a:gd name="T98" fmla="*/ 50 w 77"/>
                <a:gd name="T99" fmla="*/ 19 h 45"/>
                <a:gd name="T100" fmla="*/ 53 w 77"/>
                <a:gd name="T101" fmla="*/ 16 h 45"/>
                <a:gd name="T102" fmla="*/ 55 w 77"/>
                <a:gd name="T103" fmla="*/ 19 h 45"/>
                <a:gd name="T104" fmla="*/ 53 w 77"/>
                <a:gd name="T105" fmla="*/ 21 h 45"/>
                <a:gd name="T106" fmla="*/ 50 w 77"/>
                <a:gd name="T107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" h="45">
                  <a:moveTo>
                    <a:pt x="27" y="13"/>
                  </a:move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lnTo>
                    <a:pt x="27" y="13"/>
                  </a:lnTo>
                  <a:close/>
                  <a:moveTo>
                    <a:pt x="36" y="2"/>
                  </a:moveTo>
                  <a:cubicBezTo>
                    <a:pt x="29" y="2"/>
                    <a:pt x="24" y="0"/>
                    <a:pt x="21" y="0"/>
                  </a:cubicBezTo>
                  <a:cubicBezTo>
                    <a:pt x="11" y="0"/>
                    <a:pt x="0" y="34"/>
                    <a:pt x="14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5"/>
                    <a:pt x="16" y="45"/>
                    <a:pt x="17" y="45"/>
                  </a:cubicBezTo>
                  <a:cubicBezTo>
                    <a:pt x="23" y="40"/>
                    <a:pt x="15" y="25"/>
                    <a:pt x="39" y="25"/>
                  </a:cubicBezTo>
                  <a:cubicBezTo>
                    <a:pt x="61" y="25"/>
                    <a:pt x="53" y="36"/>
                    <a:pt x="59" y="45"/>
                  </a:cubicBezTo>
                  <a:cubicBezTo>
                    <a:pt x="60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77" y="34"/>
                    <a:pt x="65" y="0"/>
                    <a:pt x="56" y="0"/>
                  </a:cubicBezTo>
                  <a:cubicBezTo>
                    <a:pt x="52" y="0"/>
                    <a:pt x="44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lnTo>
                    <a:pt x="36" y="2"/>
                  </a:lnTo>
                  <a:close/>
                  <a:moveTo>
                    <a:pt x="46" y="14"/>
                  </a:moveTo>
                  <a:cubicBezTo>
                    <a:pt x="46" y="13"/>
                    <a:pt x="47" y="12"/>
                    <a:pt x="49" y="12"/>
                  </a:cubicBezTo>
                  <a:cubicBezTo>
                    <a:pt x="50" y="12"/>
                    <a:pt x="51" y="13"/>
                    <a:pt x="51" y="14"/>
                  </a:cubicBezTo>
                  <a:cubicBezTo>
                    <a:pt x="51" y="16"/>
                    <a:pt x="50" y="17"/>
                    <a:pt x="49" y="17"/>
                  </a:cubicBezTo>
                  <a:cubicBezTo>
                    <a:pt x="47" y="17"/>
                    <a:pt x="46" y="16"/>
                    <a:pt x="46" y="14"/>
                  </a:cubicBezTo>
                  <a:close/>
                  <a:moveTo>
                    <a:pt x="53" y="12"/>
                  </a:moveTo>
                  <a:cubicBezTo>
                    <a:pt x="52" y="12"/>
                    <a:pt x="50" y="11"/>
                    <a:pt x="50" y="10"/>
                  </a:cubicBezTo>
                  <a:cubicBezTo>
                    <a:pt x="50" y="9"/>
                    <a:pt x="52" y="7"/>
                    <a:pt x="53" y="7"/>
                  </a:cubicBezTo>
                  <a:cubicBezTo>
                    <a:pt x="54" y="7"/>
                    <a:pt x="55" y="9"/>
                    <a:pt x="55" y="10"/>
                  </a:cubicBezTo>
                  <a:cubicBezTo>
                    <a:pt x="55" y="11"/>
                    <a:pt x="54" y="12"/>
                    <a:pt x="53" y="12"/>
                  </a:cubicBezTo>
                  <a:close/>
                  <a:moveTo>
                    <a:pt x="55" y="14"/>
                  </a:moveTo>
                  <a:cubicBezTo>
                    <a:pt x="55" y="13"/>
                    <a:pt x="56" y="12"/>
                    <a:pt x="57" y="12"/>
                  </a:cubicBezTo>
                  <a:cubicBezTo>
                    <a:pt x="59" y="12"/>
                    <a:pt x="60" y="13"/>
                    <a:pt x="60" y="14"/>
                  </a:cubicBezTo>
                  <a:cubicBezTo>
                    <a:pt x="60" y="16"/>
                    <a:pt x="59" y="17"/>
                    <a:pt x="57" y="17"/>
                  </a:cubicBezTo>
                  <a:cubicBezTo>
                    <a:pt x="56" y="17"/>
                    <a:pt x="55" y="16"/>
                    <a:pt x="55" y="14"/>
                  </a:cubicBezTo>
                  <a:close/>
                  <a:moveTo>
                    <a:pt x="50" y="19"/>
                  </a:moveTo>
                  <a:cubicBezTo>
                    <a:pt x="50" y="17"/>
                    <a:pt x="52" y="16"/>
                    <a:pt x="53" y="16"/>
                  </a:cubicBezTo>
                  <a:cubicBezTo>
                    <a:pt x="54" y="16"/>
                    <a:pt x="55" y="17"/>
                    <a:pt x="55" y="19"/>
                  </a:cubicBezTo>
                  <a:cubicBezTo>
                    <a:pt x="55" y="20"/>
                    <a:pt x="54" y="21"/>
                    <a:pt x="53" y="21"/>
                  </a:cubicBezTo>
                  <a:cubicBezTo>
                    <a:pt x="52" y="21"/>
                    <a:pt x="50" y="20"/>
                    <a:pt x="5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14" name="Freeform 92"/>
            <p:cNvSpPr>
              <a:spLocks noEditPoints="1"/>
            </p:cNvSpPr>
            <p:nvPr/>
          </p:nvSpPr>
          <p:spPr bwMode="auto">
            <a:xfrm>
              <a:off x="9233370" y="3418251"/>
              <a:ext cx="164786" cy="147380"/>
            </a:xfrm>
            <a:custGeom>
              <a:avLst/>
              <a:gdLst>
                <a:gd name="T0" fmla="*/ 56 w 59"/>
                <a:gd name="T1" fmla="*/ 29 h 60"/>
                <a:gd name="T2" fmla="*/ 55 w 59"/>
                <a:gd name="T3" fmla="*/ 29 h 60"/>
                <a:gd name="T4" fmla="*/ 55 w 59"/>
                <a:gd name="T5" fmla="*/ 26 h 60"/>
                <a:gd name="T6" fmla="*/ 29 w 59"/>
                <a:gd name="T7" fmla="*/ 0 h 60"/>
                <a:gd name="T8" fmla="*/ 4 w 59"/>
                <a:gd name="T9" fmla="*/ 26 h 60"/>
                <a:gd name="T10" fmla="*/ 4 w 59"/>
                <a:gd name="T11" fmla="*/ 29 h 60"/>
                <a:gd name="T12" fmla="*/ 3 w 59"/>
                <a:gd name="T13" fmla="*/ 29 h 60"/>
                <a:gd name="T14" fmla="*/ 3 w 59"/>
                <a:gd name="T15" fmla="*/ 31 h 60"/>
                <a:gd name="T16" fmla="*/ 3 w 59"/>
                <a:gd name="T17" fmla="*/ 31 h 60"/>
                <a:gd name="T18" fmla="*/ 1 w 59"/>
                <a:gd name="T19" fmla="*/ 42 h 60"/>
                <a:gd name="T20" fmla="*/ 9 w 59"/>
                <a:gd name="T21" fmla="*/ 51 h 60"/>
                <a:gd name="T22" fmla="*/ 9 w 59"/>
                <a:gd name="T23" fmla="*/ 52 h 60"/>
                <a:gd name="T24" fmla="*/ 10 w 59"/>
                <a:gd name="T25" fmla="*/ 52 h 60"/>
                <a:gd name="T26" fmla="*/ 14 w 59"/>
                <a:gd name="T27" fmla="*/ 51 h 60"/>
                <a:gd name="T28" fmla="*/ 15 w 59"/>
                <a:gd name="T29" fmla="*/ 50 h 60"/>
                <a:gd name="T30" fmla="*/ 13 w 59"/>
                <a:gd name="T31" fmla="*/ 41 h 60"/>
                <a:gd name="T32" fmla="*/ 13 w 59"/>
                <a:gd name="T33" fmla="*/ 41 h 60"/>
                <a:gd name="T34" fmla="*/ 13 w 59"/>
                <a:gd name="T35" fmla="*/ 41 h 60"/>
                <a:gd name="T36" fmla="*/ 9 w 59"/>
                <a:gd name="T37" fmla="*/ 29 h 60"/>
                <a:gd name="T38" fmla="*/ 8 w 59"/>
                <a:gd name="T39" fmla="*/ 28 h 60"/>
                <a:gd name="T40" fmla="*/ 7 w 59"/>
                <a:gd name="T41" fmla="*/ 28 h 60"/>
                <a:gd name="T42" fmla="*/ 7 w 59"/>
                <a:gd name="T43" fmla="*/ 26 h 60"/>
                <a:gd name="T44" fmla="*/ 14 w 59"/>
                <a:gd name="T45" fmla="*/ 10 h 60"/>
                <a:gd name="T46" fmla="*/ 29 w 59"/>
                <a:gd name="T47" fmla="*/ 4 h 60"/>
                <a:gd name="T48" fmla="*/ 45 w 59"/>
                <a:gd name="T49" fmla="*/ 10 h 60"/>
                <a:gd name="T50" fmla="*/ 52 w 59"/>
                <a:gd name="T51" fmla="*/ 26 h 60"/>
                <a:gd name="T52" fmla="*/ 52 w 59"/>
                <a:gd name="T53" fmla="*/ 28 h 60"/>
                <a:gd name="T54" fmla="*/ 51 w 59"/>
                <a:gd name="T55" fmla="*/ 28 h 60"/>
                <a:gd name="T56" fmla="*/ 50 w 59"/>
                <a:gd name="T57" fmla="*/ 29 h 60"/>
                <a:gd name="T58" fmla="*/ 44 w 59"/>
                <a:gd name="T59" fmla="*/ 50 h 60"/>
                <a:gd name="T60" fmla="*/ 44 w 59"/>
                <a:gd name="T61" fmla="*/ 51 h 60"/>
                <a:gd name="T62" fmla="*/ 47 w 59"/>
                <a:gd name="T63" fmla="*/ 52 h 60"/>
                <a:gd name="T64" fmla="*/ 28 w 59"/>
                <a:gd name="T65" fmla="*/ 58 h 60"/>
                <a:gd name="T66" fmla="*/ 26 w 59"/>
                <a:gd name="T67" fmla="*/ 57 h 60"/>
                <a:gd name="T68" fmla="*/ 24 w 59"/>
                <a:gd name="T69" fmla="*/ 58 h 60"/>
                <a:gd name="T70" fmla="*/ 26 w 59"/>
                <a:gd name="T71" fmla="*/ 60 h 60"/>
                <a:gd name="T72" fmla="*/ 28 w 59"/>
                <a:gd name="T73" fmla="*/ 59 h 60"/>
                <a:gd name="T74" fmla="*/ 49 w 59"/>
                <a:gd name="T75" fmla="*/ 52 h 60"/>
                <a:gd name="T76" fmla="*/ 49 w 59"/>
                <a:gd name="T77" fmla="*/ 52 h 60"/>
                <a:gd name="T78" fmla="*/ 50 w 59"/>
                <a:gd name="T79" fmla="*/ 52 h 60"/>
                <a:gd name="T80" fmla="*/ 50 w 59"/>
                <a:gd name="T81" fmla="*/ 51 h 60"/>
                <a:gd name="T82" fmla="*/ 58 w 59"/>
                <a:gd name="T83" fmla="*/ 42 h 60"/>
                <a:gd name="T84" fmla="*/ 56 w 59"/>
                <a:gd name="T85" fmla="*/ 31 h 60"/>
                <a:gd name="T86" fmla="*/ 56 w 59"/>
                <a:gd name="T87" fmla="*/ 31 h 60"/>
                <a:gd name="T88" fmla="*/ 56 w 59"/>
                <a:gd name="T89" fmla="*/ 29 h 60"/>
                <a:gd name="T90" fmla="*/ 10 w 59"/>
                <a:gd name="T91" fmla="*/ 28 h 60"/>
                <a:gd name="T92" fmla="*/ 12 w 59"/>
                <a:gd name="T93" fmla="*/ 28 h 60"/>
                <a:gd name="T94" fmla="*/ 13 w 59"/>
                <a:gd name="T95" fmla="*/ 28 h 60"/>
                <a:gd name="T96" fmla="*/ 19 w 59"/>
                <a:gd name="T97" fmla="*/ 48 h 60"/>
                <a:gd name="T98" fmla="*/ 18 w 59"/>
                <a:gd name="T99" fmla="*/ 49 h 60"/>
                <a:gd name="T100" fmla="*/ 17 w 59"/>
                <a:gd name="T101" fmla="*/ 49 h 60"/>
                <a:gd name="T102" fmla="*/ 16 w 59"/>
                <a:gd name="T103" fmla="*/ 49 h 60"/>
                <a:gd name="T104" fmla="*/ 10 w 59"/>
                <a:gd name="T105" fmla="*/ 29 h 60"/>
                <a:gd name="T106" fmla="*/ 10 w 59"/>
                <a:gd name="T107" fmla="*/ 28 h 60"/>
                <a:gd name="T108" fmla="*/ 48 w 59"/>
                <a:gd name="T109" fmla="*/ 28 h 60"/>
                <a:gd name="T110" fmla="*/ 49 w 59"/>
                <a:gd name="T111" fmla="*/ 29 h 60"/>
                <a:gd name="T112" fmla="*/ 43 w 59"/>
                <a:gd name="T113" fmla="*/ 49 h 60"/>
                <a:gd name="T114" fmla="*/ 42 w 59"/>
                <a:gd name="T115" fmla="*/ 49 h 60"/>
                <a:gd name="T116" fmla="*/ 40 w 59"/>
                <a:gd name="T117" fmla="*/ 49 h 60"/>
                <a:gd name="T118" fmla="*/ 40 w 59"/>
                <a:gd name="T119" fmla="*/ 48 h 60"/>
                <a:gd name="T120" fmla="*/ 46 w 59"/>
                <a:gd name="T121" fmla="*/ 28 h 60"/>
                <a:gd name="T122" fmla="*/ 47 w 59"/>
                <a:gd name="T123" fmla="*/ 28 h 60"/>
                <a:gd name="T124" fmla="*/ 48 w 59"/>
                <a:gd name="T125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" h="60">
                  <a:moveTo>
                    <a:pt x="56" y="29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5" y="28"/>
                    <a:pt x="55" y="27"/>
                    <a:pt x="55" y="26"/>
                  </a:cubicBezTo>
                  <a:cubicBezTo>
                    <a:pt x="55" y="12"/>
                    <a:pt x="44" y="0"/>
                    <a:pt x="29" y="0"/>
                  </a:cubicBezTo>
                  <a:cubicBezTo>
                    <a:pt x="15" y="0"/>
                    <a:pt x="4" y="12"/>
                    <a:pt x="4" y="26"/>
                  </a:cubicBezTo>
                  <a:cubicBezTo>
                    <a:pt x="4" y="27"/>
                    <a:pt x="4" y="28"/>
                    <a:pt x="4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0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3"/>
                    <a:pt x="0" y="37"/>
                    <a:pt x="1" y="42"/>
                  </a:cubicBezTo>
                  <a:cubicBezTo>
                    <a:pt x="2" y="47"/>
                    <a:pt x="6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5" y="51"/>
                    <a:pt x="15" y="50"/>
                    <a:pt x="15" y="5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0"/>
                    <a:pt x="9" y="15"/>
                    <a:pt x="14" y="10"/>
                  </a:cubicBezTo>
                  <a:cubicBezTo>
                    <a:pt x="18" y="6"/>
                    <a:pt x="23" y="4"/>
                    <a:pt x="29" y="4"/>
                  </a:cubicBezTo>
                  <a:cubicBezTo>
                    <a:pt x="35" y="4"/>
                    <a:pt x="41" y="6"/>
                    <a:pt x="45" y="10"/>
                  </a:cubicBezTo>
                  <a:cubicBezTo>
                    <a:pt x="49" y="15"/>
                    <a:pt x="52" y="20"/>
                    <a:pt x="52" y="26"/>
                  </a:cubicBezTo>
                  <a:cubicBezTo>
                    <a:pt x="52" y="27"/>
                    <a:pt x="52" y="28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3" y="50"/>
                    <a:pt x="44" y="51"/>
                    <a:pt x="44" y="51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3" y="57"/>
                    <a:pt x="35" y="57"/>
                    <a:pt x="28" y="58"/>
                  </a:cubicBezTo>
                  <a:cubicBezTo>
                    <a:pt x="27" y="57"/>
                    <a:pt x="27" y="57"/>
                    <a:pt x="26" y="57"/>
                  </a:cubicBezTo>
                  <a:cubicBezTo>
                    <a:pt x="25" y="57"/>
                    <a:pt x="24" y="58"/>
                    <a:pt x="24" y="58"/>
                  </a:cubicBezTo>
                  <a:cubicBezTo>
                    <a:pt x="24" y="59"/>
                    <a:pt x="25" y="60"/>
                    <a:pt x="26" y="60"/>
                  </a:cubicBezTo>
                  <a:cubicBezTo>
                    <a:pt x="27" y="60"/>
                    <a:pt x="27" y="60"/>
                    <a:pt x="28" y="59"/>
                  </a:cubicBezTo>
                  <a:cubicBezTo>
                    <a:pt x="35" y="58"/>
                    <a:pt x="44" y="57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50" y="52"/>
                    <a:pt x="50" y="52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3" y="51"/>
                    <a:pt x="56" y="47"/>
                    <a:pt x="58" y="42"/>
                  </a:cubicBezTo>
                  <a:cubicBezTo>
                    <a:pt x="59" y="37"/>
                    <a:pt x="59" y="33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29"/>
                  </a:cubicBezTo>
                  <a:close/>
                  <a:moveTo>
                    <a:pt x="10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8"/>
                    <a:pt x="1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8"/>
                    <a:pt x="10" y="28"/>
                  </a:cubicBezTo>
                  <a:close/>
                  <a:moveTo>
                    <a:pt x="48" y="28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2" y="49"/>
                    <a:pt x="42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40" y="48"/>
                    <a:pt x="40" y="4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7" y="28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15" name="Rectangle 93"/>
            <p:cNvSpPr>
              <a:spLocks noChangeArrowheads="1"/>
            </p:cNvSpPr>
            <p:nvPr/>
          </p:nvSpPr>
          <p:spPr bwMode="auto">
            <a:xfrm>
              <a:off x="8763899" y="2470486"/>
              <a:ext cx="659146" cy="20265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16" name="Freeform 41"/>
            <p:cNvSpPr>
              <a:spLocks/>
            </p:cNvSpPr>
            <p:nvPr/>
          </p:nvSpPr>
          <p:spPr bwMode="auto">
            <a:xfrm>
              <a:off x="8023404" y="3155808"/>
              <a:ext cx="997062" cy="1477494"/>
            </a:xfrm>
            <a:custGeom>
              <a:avLst/>
              <a:gdLst>
                <a:gd name="T0" fmla="*/ 273 w 358"/>
                <a:gd name="T1" fmla="*/ 49 h 600"/>
                <a:gd name="T2" fmla="*/ 253 w 358"/>
                <a:gd name="T3" fmla="*/ 182 h 600"/>
                <a:gd name="T4" fmla="*/ 243 w 358"/>
                <a:gd name="T5" fmla="*/ 245 h 600"/>
                <a:gd name="T6" fmla="*/ 241 w 358"/>
                <a:gd name="T7" fmla="*/ 246 h 600"/>
                <a:gd name="T8" fmla="*/ 244 w 358"/>
                <a:gd name="T9" fmla="*/ 224 h 600"/>
                <a:gd name="T10" fmla="*/ 178 w 358"/>
                <a:gd name="T11" fmla="*/ 212 h 600"/>
                <a:gd name="T12" fmla="*/ 172 w 358"/>
                <a:gd name="T13" fmla="*/ 252 h 600"/>
                <a:gd name="T14" fmla="*/ 170 w 358"/>
                <a:gd name="T15" fmla="*/ 252 h 600"/>
                <a:gd name="T16" fmla="*/ 173 w 358"/>
                <a:gd name="T17" fmla="*/ 231 h 600"/>
                <a:gd name="T18" fmla="*/ 107 w 358"/>
                <a:gd name="T19" fmla="*/ 220 h 600"/>
                <a:gd name="T20" fmla="*/ 101 w 358"/>
                <a:gd name="T21" fmla="*/ 258 h 600"/>
                <a:gd name="T22" fmla="*/ 98 w 358"/>
                <a:gd name="T23" fmla="*/ 258 h 600"/>
                <a:gd name="T24" fmla="*/ 101 w 358"/>
                <a:gd name="T25" fmla="*/ 242 h 600"/>
                <a:gd name="T26" fmla="*/ 35 w 358"/>
                <a:gd name="T27" fmla="*/ 231 h 600"/>
                <a:gd name="T28" fmla="*/ 30 w 358"/>
                <a:gd name="T29" fmla="*/ 265 h 600"/>
                <a:gd name="T30" fmla="*/ 30 w 358"/>
                <a:gd name="T31" fmla="*/ 519 h 600"/>
                <a:gd name="T32" fmla="*/ 228 w 358"/>
                <a:gd name="T33" fmla="*/ 535 h 600"/>
                <a:gd name="T34" fmla="*/ 281 w 358"/>
                <a:gd name="T35" fmla="*/ 462 h 600"/>
                <a:gd name="T36" fmla="*/ 347 w 358"/>
                <a:gd name="T37" fmla="*/ 62 h 600"/>
                <a:gd name="T38" fmla="*/ 273 w 358"/>
                <a:gd name="T39" fmla="*/ 4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8" h="600">
                  <a:moveTo>
                    <a:pt x="273" y="49"/>
                  </a:moveTo>
                  <a:cubicBezTo>
                    <a:pt x="253" y="182"/>
                    <a:pt x="253" y="182"/>
                    <a:pt x="253" y="182"/>
                  </a:cubicBezTo>
                  <a:cubicBezTo>
                    <a:pt x="243" y="245"/>
                    <a:pt x="243" y="245"/>
                    <a:pt x="243" y="245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255" y="165"/>
                    <a:pt x="186" y="163"/>
                    <a:pt x="178" y="212"/>
                  </a:cubicBezTo>
                  <a:cubicBezTo>
                    <a:pt x="172" y="252"/>
                    <a:pt x="172" y="252"/>
                    <a:pt x="172" y="252"/>
                  </a:cubicBezTo>
                  <a:cubicBezTo>
                    <a:pt x="170" y="252"/>
                    <a:pt x="170" y="252"/>
                    <a:pt x="170" y="25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83" y="172"/>
                    <a:pt x="114" y="171"/>
                    <a:pt x="107" y="220"/>
                  </a:cubicBezTo>
                  <a:cubicBezTo>
                    <a:pt x="101" y="258"/>
                    <a:pt x="101" y="258"/>
                    <a:pt x="101" y="258"/>
                  </a:cubicBezTo>
                  <a:cubicBezTo>
                    <a:pt x="98" y="258"/>
                    <a:pt x="98" y="258"/>
                    <a:pt x="98" y="258"/>
                  </a:cubicBezTo>
                  <a:cubicBezTo>
                    <a:pt x="101" y="242"/>
                    <a:pt x="101" y="242"/>
                    <a:pt x="101" y="242"/>
                  </a:cubicBezTo>
                  <a:cubicBezTo>
                    <a:pt x="111" y="183"/>
                    <a:pt x="42" y="182"/>
                    <a:pt x="35" y="231"/>
                  </a:cubicBezTo>
                  <a:cubicBezTo>
                    <a:pt x="30" y="265"/>
                    <a:pt x="30" y="265"/>
                    <a:pt x="30" y="265"/>
                  </a:cubicBezTo>
                  <a:cubicBezTo>
                    <a:pt x="12" y="347"/>
                    <a:pt x="0" y="453"/>
                    <a:pt x="30" y="519"/>
                  </a:cubicBezTo>
                  <a:cubicBezTo>
                    <a:pt x="78" y="600"/>
                    <a:pt x="195" y="573"/>
                    <a:pt x="228" y="535"/>
                  </a:cubicBezTo>
                  <a:cubicBezTo>
                    <a:pt x="255" y="506"/>
                    <a:pt x="277" y="488"/>
                    <a:pt x="281" y="462"/>
                  </a:cubicBezTo>
                  <a:cubicBezTo>
                    <a:pt x="347" y="62"/>
                    <a:pt x="347" y="62"/>
                    <a:pt x="347" y="62"/>
                  </a:cubicBezTo>
                  <a:cubicBezTo>
                    <a:pt x="358" y="3"/>
                    <a:pt x="280" y="0"/>
                    <a:pt x="273" y="49"/>
                  </a:cubicBez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ea typeface="微軟正黑體 Light" panose="020B0304030504040204" pitchFamily="34" charset="-120"/>
              </a:endParaRPr>
            </a:p>
          </p:txBody>
        </p:sp>
        <p:sp>
          <p:nvSpPr>
            <p:cNvPr id="117" name="TextBox 80"/>
            <p:cNvSpPr txBox="1"/>
            <p:nvPr/>
          </p:nvSpPr>
          <p:spPr>
            <a:xfrm>
              <a:off x="8524640" y="2547738"/>
              <a:ext cx="1950635" cy="393177"/>
            </a:xfrm>
            <a:prstGeom prst="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优化点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10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3940"/>
          <p:cNvSpPr/>
          <p:nvPr/>
        </p:nvSpPr>
        <p:spPr>
          <a:xfrm>
            <a:off x="2733040" y="2717635"/>
            <a:ext cx="7122160" cy="339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algn="l">
              <a:lnSpc>
                <a:spcPct val="100000"/>
              </a:lnSpc>
              <a:defRPr sz="2500">
                <a:solidFill>
                  <a:srgbClr val="3483C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 defTabSz="17166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3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微软雅黑 Light" panose="020B0502040204020203" pitchFamily="34" charset="-122"/>
              </a:rPr>
              <a:t>谢谢各位领导和同事的评审！</a:t>
            </a:r>
            <a:endParaRPr lang="en-US" altLang="zh-CN" sz="43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8961" y="147364"/>
            <a:ext cx="1066959" cy="61555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60977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/>
          <p:nvPr/>
        </p:nvSpPr>
        <p:spPr>
          <a:xfrm>
            <a:off x="4817093" y="2521019"/>
            <a:ext cx="5120548" cy="74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264" b="1" dirty="0">
                <a:solidFill>
                  <a:schemeClr val="accent1"/>
                </a:solidFill>
                <a:latin typeface="IrisUPC" pitchFamily="34" charset="-34"/>
                <a:ea typeface="方正兰亭粗黑简体" panose="02000000000000000000" pitchFamily="2" charset="-122"/>
                <a:cs typeface="IrisUPC" pitchFamily="34" charset="-34"/>
              </a:rPr>
              <a:t>大数据技术部分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603622" y="1877766"/>
            <a:ext cx="2005132" cy="2270871"/>
          </a:xfrm>
          <a:custGeom>
            <a:avLst/>
            <a:gdLst>
              <a:gd name="connsiteX0" fmla="*/ 0 w 2237850"/>
              <a:gd name="connsiteY0" fmla="*/ 0 h 2533650"/>
              <a:gd name="connsiteX1" fmla="*/ 2237850 w 2237850"/>
              <a:gd name="connsiteY1" fmla="*/ 0 h 2533650"/>
              <a:gd name="connsiteX2" fmla="*/ 2237850 w 2237850"/>
              <a:gd name="connsiteY2" fmla="*/ 666749 h 2533650"/>
              <a:gd name="connsiteX3" fmla="*/ 2148627 w 2237850"/>
              <a:gd name="connsiteY3" fmla="*/ 666749 h 2533650"/>
              <a:gd name="connsiteX4" fmla="*/ 2148627 w 2237850"/>
              <a:gd name="connsiteY4" fmla="*/ 89223 h 2533650"/>
              <a:gd name="connsiteX5" fmla="*/ 89223 w 2237850"/>
              <a:gd name="connsiteY5" fmla="*/ 89223 h 2533650"/>
              <a:gd name="connsiteX6" fmla="*/ 89223 w 2237850"/>
              <a:gd name="connsiteY6" fmla="*/ 2444427 h 2533650"/>
              <a:gd name="connsiteX7" fmla="*/ 2148627 w 2237850"/>
              <a:gd name="connsiteY7" fmla="*/ 2444427 h 2533650"/>
              <a:gd name="connsiteX8" fmla="*/ 2148627 w 2237850"/>
              <a:gd name="connsiteY8" fmla="*/ 1981136 h 2533650"/>
              <a:gd name="connsiteX9" fmla="*/ 2237850 w 2237850"/>
              <a:gd name="connsiteY9" fmla="*/ 1981136 h 2533650"/>
              <a:gd name="connsiteX10" fmla="*/ 2237850 w 2237850"/>
              <a:gd name="connsiteY10" fmla="*/ 2533650 h 2533650"/>
              <a:gd name="connsiteX11" fmla="*/ 0 w 2237850"/>
              <a:gd name="connsiteY11" fmla="*/ 2533650 h 2533650"/>
              <a:gd name="connsiteX12" fmla="*/ 0 w 2237850"/>
              <a:gd name="connsiteY12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850" h="2533650">
                <a:moveTo>
                  <a:pt x="0" y="0"/>
                </a:moveTo>
                <a:lnTo>
                  <a:pt x="2237850" y="0"/>
                </a:lnTo>
                <a:lnTo>
                  <a:pt x="2237850" y="666749"/>
                </a:lnTo>
                <a:lnTo>
                  <a:pt x="2148627" y="666749"/>
                </a:lnTo>
                <a:lnTo>
                  <a:pt x="2148627" y="89223"/>
                </a:lnTo>
                <a:lnTo>
                  <a:pt x="89223" y="89223"/>
                </a:lnTo>
                <a:lnTo>
                  <a:pt x="89223" y="2444427"/>
                </a:lnTo>
                <a:lnTo>
                  <a:pt x="2148627" y="2444427"/>
                </a:lnTo>
                <a:lnTo>
                  <a:pt x="2148627" y="1981136"/>
                </a:lnTo>
                <a:lnTo>
                  <a:pt x="2237850" y="1981136"/>
                </a:lnTo>
                <a:lnTo>
                  <a:pt x="2237850" y="2533650"/>
                </a:lnTo>
                <a:lnTo>
                  <a:pt x="0" y="25336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2833652" y="1770739"/>
            <a:ext cx="2062955" cy="2635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523" dirty="0">
                <a:solidFill>
                  <a:schemeClr val="accent1"/>
                </a:solidFill>
                <a:latin typeface="IrisUPC" pitchFamily="34" charset="-34"/>
                <a:cs typeface="IrisUPC" pitchFamily="34" charset="-34"/>
              </a:rPr>
              <a:t>01</a:t>
            </a:r>
            <a:endParaRPr lang="zh-CN" altLang="en-US" sz="16523" dirty="0">
              <a:solidFill>
                <a:schemeClr val="accent1"/>
              </a:solidFill>
              <a:latin typeface="IrisUPC" pitchFamily="34" charset="-34"/>
              <a:cs typeface="IrisUPC" pitchFamily="34" charset="-34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54630E4D-DEE1-4E39-9D65-A23773163F18}"/>
              </a:ext>
            </a:extLst>
          </p:cNvPr>
          <p:cNvGrpSpPr/>
          <p:nvPr/>
        </p:nvGrpSpPr>
        <p:grpSpPr>
          <a:xfrm>
            <a:off x="-1" y="5270515"/>
            <a:ext cx="13188345" cy="1587486"/>
            <a:chOff x="1662" y="1932784"/>
            <a:chExt cx="9129567" cy="1279525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xmlns="" id="{A055ED37-17E1-4121-B9EE-2894DF31CF2D}"/>
                </a:ext>
              </a:extLst>
            </p:cNvPr>
            <p:cNvSpPr/>
            <p:nvPr/>
          </p:nvSpPr>
          <p:spPr bwMode="auto">
            <a:xfrm rot="5400000">
              <a:off x="-253999" y="2188445"/>
              <a:ext cx="1279525" cy="76820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012" tIns="32506" rIns="65012" bIns="32506" anchor="ctr"/>
            <a:lstStyle/>
            <a:p>
              <a:pPr algn="ctr" eaLnBrk="0" hangingPunct="0">
                <a:defRPr/>
              </a:pPr>
              <a:endParaRPr lang="zh-CN" altLang="en-US" sz="1799" dirty="0"/>
            </a:p>
          </p:txBody>
        </p:sp>
        <p:sp>
          <p:nvSpPr>
            <p:cNvPr id="9" name="任意多边形 4">
              <a:extLst>
                <a:ext uri="{FF2B5EF4-FFF2-40B4-BE49-F238E27FC236}">
                  <a16:creationId xmlns:a16="http://schemas.microsoft.com/office/drawing/2014/main" xmlns="" id="{2AEFDD75-2BE0-4229-BDE6-07B850681516}"/>
                </a:ext>
              </a:extLst>
            </p:cNvPr>
            <p:cNvSpPr/>
            <p:nvPr/>
          </p:nvSpPr>
          <p:spPr>
            <a:xfrm>
              <a:off x="763518" y="2566194"/>
              <a:ext cx="8367711" cy="0"/>
            </a:xfrm>
            <a:custGeom>
              <a:avLst/>
              <a:gdLst>
                <a:gd name="connsiteX0" fmla="*/ 0 w 8369300"/>
                <a:gd name="connsiteY0" fmla="*/ 0 h 0"/>
                <a:gd name="connsiteX1" fmla="*/ 8369300 w 83693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69300">
                  <a:moveTo>
                    <a:pt x="0" y="0"/>
                  </a:moveTo>
                  <a:lnTo>
                    <a:pt x="8369300" y="0"/>
                  </a:lnTo>
                </a:path>
              </a:pathLst>
            </a:custGeom>
            <a:noFill/>
            <a:ln>
              <a:solidFill>
                <a:srgbClr val="D5D5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012" tIns="32506" rIns="65012" bIns="32506" anchor="ctr"/>
            <a:lstStyle/>
            <a:p>
              <a:pPr algn="ctr" eaLnBrk="0" hangingPunct="0">
                <a:defRPr/>
              </a:pPr>
              <a:endParaRPr lang="zh-CN" altLang="en-US" sz="1799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D8AEBAF3-270D-4587-9D7A-EB708EDFE924}"/>
                </a:ext>
              </a:extLst>
            </p:cNvPr>
            <p:cNvSpPr/>
            <p:nvPr/>
          </p:nvSpPr>
          <p:spPr bwMode="auto">
            <a:xfrm>
              <a:off x="1815832" y="2283620"/>
              <a:ext cx="550757" cy="552449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BFBA07A9-1F58-4C48-9028-90D35B43EA68}"/>
                </a:ext>
              </a:extLst>
            </p:cNvPr>
            <p:cNvSpPr/>
            <p:nvPr/>
          </p:nvSpPr>
          <p:spPr bwMode="auto">
            <a:xfrm>
              <a:off x="3532422" y="2283620"/>
              <a:ext cx="550759" cy="552449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5A7262DE-5727-4597-AE70-1633FB512F2E}"/>
                </a:ext>
              </a:extLst>
            </p:cNvPr>
            <p:cNvSpPr/>
            <p:nvPr/>
          </p:nvSpPr>
          <p:spPr bwMode="auto">
            <a:xfrm>
              <a:off x="5307430" y="2283620"/>
              <a:ext cx="552344" cy="552449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80BDE09F-942C-4734-A7CB-134776DBA187}"/>
                </a:ext>
              </a:extLst>
            </p:cNvPr>
            <p:cNvSpPr/>
            <p:nvPr/>
          </p:nvSpPr>
          <p:spPr bwMode="auto">
            <a:xfrm>
              <a:off x="6947532" y="2283620"/>
              <a:ext cx="552344" cy="552449"/>
            </a:xfrm>
            <a:prstGeom prst="rect">
              <a:avLst/>
            </a:prstGeom>
            <a:solidFill>
              <a:srgbClr val="F59B1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1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6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978583" y="1348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738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基础设施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" y="716637"/>
            <a:ext cx="12191999" cy="74842"/>
            <a:chOff x="1411" y="609412"/>
            <a:chExt cx="9141178" cy="139657"/>
          </a:xfrm>
        </p:grpSpPr>
        <p:sp>
          <p:nvSpPr>
            <p:cNvPr id="51" name="矩形 11"/>
            <p:cNvSpPr/>
            <p:nvPr/>
          </p:nvSpPr>
          <p:spPr>
            <a:xfrm>
              <a:off x="1620161" y="609412"/>
              <a:ext cx="7522428" cy="139657"/>
            </a:xfrm>
            <a:prstGeom prst="rect">
              <a:avLst/>
            </a:prstGeom>
            <a:solidFill>
              <a:srgbClr val="F59B1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4" tIns="60931" rIns="121864" bIns="60931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10"/>
            <p:cNvSpPr/>
            <p:nvPr/>
          </p:nvSpPr>
          <p:spPr>
            <a:xfrm>
              <a:off x="1411" y="609412"/>
              <a:ext cx="1774277" cy="139657"/>
            </a:xfrm>
            <a:prstGeom prst="rect">
              <a:avLst/>
            </a:prstGeom>
            <a:solidFill>
              <a:srgbClr val="169E8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4" tIns="60931" rIns="121864" bIns="60931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DA9B3BE1-D1E3-4543-B10E-2BC3CA1F17D6}"/>
              </a:ext>
            </a:extLst>
          </p:cNvPr>
          <p:cNvSpPr/>
          <p:nvPr/>
        </p:nvSpPr>
        <p:spPr>
          <a:xfrm>
            <a:off x="457196" y="1060466"/>
            <a:ext cx="108137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3765">
              <a:buClr>
                <a:srgbClr val="00B050"/>
              </a:buClr>
              <a:buFont typeface="Wingdings" panose="05000000000000000000" pitchFamily="2" charset="2"/>
              <a:buChar char="l"/>
            </a:pPr>
            <a:r>
              <a:rPr kumimoji="1" lang="zh-CN" altLang="en-US" sz="20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平台情况</a:t>
            </a:r>
            <a:r>
              <a:rPr kumimoji="1" lang="en-US" altLang="zh-CN" sz="20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kumimoji="1" lang="zh-CN" altLang="en-US" sz="20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我们使用了两个主流版本的hadoop平台，分别是CDH5.8.4和ambari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xmlns="" id="{68548725-5729-4CBD-99B7-269FFFBF7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64" y="1532241"/>
            <a:ext cx="1669931" cy="1753428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C504A6C7-9403-490E-A67F-8C5A477D9802}"/>
              </a:ext>
            </a:extLst>
          </p:cNvPr>
          <p:cNvSpPr/>
          <p:nvPr/>
        </p:nvSpPr>
        <p:spPr>
          <a:xfrm>
            <a:off x="2682201" y="3189325"/>
            <a:ext cx="1113856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CDH5.8.4</a:t>
            </a:r>
            <a:endParaRPr lang="zh-CN" altLang="en-US" sz="1400" dirty="0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xmlns="" id="{2213DADA-D8D8-48F7-8212-FE84CDFF7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531" y="1586231"/>
            <a:ext cx="1581195" cy="1497534"/>
          </a:xfrm>
          <a:prstGeom prst="rect">
            <a:avLst/>
          </a:prstGeom>
        </p:spPr>
      </p:pic>
      <p:sp>
        <p:nvSpPr>
          <p:cNvPr id="130" name="矩形 129">
            <a:extLst>
              <a:ext uri="{FF2B5EF4-FFF2-40B4-BE49-F238E27FC236}">
                <a16:creationId xmlns:a16="http://schemas.microsoft.com/office/drawing/2014/main" xmlns="" id="{CE9C0F31-425D-4843-B500-27A490DF8409}"/>
              </a:ext>
            </a:extLst>
          </p:cNvPr>
          <p:cNvSpPr/>
          <p:nvPr/>
        </p:nvSpPr>
        <p:spPr>
          <a:xfrm>
            <a:off x="7470933" y="3129489"/>
            <a:ext cx="835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ambari</a:t>
            </a:r>
            <a:endParaRPr lang="zh-CN" altLang="en-US" sz="14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6BF881CA-801D-48BA-993A-F62E45B4650B}"/>
              </a:ext>
            </a:extLst>
          </p:cNvPr>
          <p:cNvSpPr/>
          <p:nvPr/>
        </p:nvSpPr>
        <p:spPr>
          <a:xfrm>
            <a:off x="805069" y="3482990"/>
            <a:ext cx="94141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kumimoji="1" lang="en-US" altLang="zh-CN" sz="16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CDH</a:t>
            </a:r>
            <a:r>
              <a:rPr kumimoji="1" lang="zh-CN" altLang="en-US" sz="16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主要是前期部署，目前主要负责实施数据采集与规格化，Cloudera集成平台，组件版本较低，海量数据处理性能有瓶颈。</a:t>
            </a:r>
            <a:endParaRPr kumimoji="1" lang="en-US" altLang="zh-CN" sz="1600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kumimoji="1" lang="zh-CN" altLang="en-US" sz="1600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kumimoji="1" lang="zh-CN" altLang="en-US" sz="160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目前用三个节点，重新构建一个ambari版本hadoop平台，通过构建spark2.3等最新组件，目前，正在测试大数据量下的程序性能提升测试。</a:t>
            </a:r>
            <a:endParaRPr kumimoji="1" lang="en-US" altLang="zh-CN" sz="1600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B13D0F79-EB50-4816-BE7E-53E37BA862F9}"/>
              </a:ext>
            </a:extLst>
          </p:cNvPr>
          <p:cNvSpPr/>
          <p:nvPr/>
        </p:nvSpPr>
        <p:spPr>
          <a:xfrm>
            <a:off x="457196" y="4894295"/>
            <a:ext cx="108137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3765">
              <a:buClr>
                <a:srgbClr val="00B050"/>
              </a:buClr>
              <a:buFont typeface="Wingdings" panose="05000000000000000000" pitchFamily="2" charset="2"/>
              <a:buChar char="l"/>
            </a:pPr>
            <a:r>
              <a:rPr kumimoji="1" lang="en-US" altLang="zh-CN" sz="20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zh-CN" altLang="en-US" sz="20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系统使用组件：HDFS,HBASE,HIVE,Kafka,flume、Zookeeper,Spark,Redis等</a:t>
            </a: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xmlns="" id="{C9794767-F3C4-4ABA-8091-C4D369F87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40" y="5593779"/>
            <a:ext cx="1676486" cy="749339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xmlns="" id="{B3209DC0-389A-4EF7-8B62-466D1CA16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599" y="5593779"/>
            <a:ext cx="1047804" cy="736638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xmlns="" id="{BBFC8478-36C8-49B7-A411-3DBDFA062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376" y="5593779"/>
            <a:ext cx="1022403" cy="666784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xmlns="" id="{FC6D7A3E-FCA1-4138-9E1E-C673C4D980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52" y="5593779"/>
            <a:ext cx="987995" cy="1075539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xmlns="" id="{63F6E8B2-45EC-4C6F-A2BB-45EC36DD05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1720" y="5593779"/>
            <a:ext cx="1834227" cy="772306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xmlns="" id="{82301B2E-69A1-408A-B19A-2FEECCBC15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1920" y="5593779"/>
            <a:ext cx="1339919" cy="730288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xmlns="" id="{A06F46F8-91E4-4994-8397-209DD53CB1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12" y="5593779"/>
            <a:ext cx="1149064" cy="547584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xmlns="" id="{274B8B0B-EBF0-45B5-8D8B-20295384A1E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847" y="5593779"/>
            <a:ext cx="1022403" cy="766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372D150-C7DD-4B2E-9213-976DFDB5287C}"/>
              </a:ext>
            </a:extLst>
          </p:cNvPr>
          <p:cNvGrpSpPr/>
          <p:nvPr/>
        </p:nvGrpSpPr>
        <p:grpSpPr>
          <a:xfrm>
            <a:off x="1" y="716637"/>
            <a:ext cx="12191999" cy="74842"/>
            <a:chOff x="1411" y="609412"/>
            <a:chExt cx="9141178" cy="139657"/>
          </a:xfrm>
        </p:grpSpPr>
        <p:sp>
          <p:nvSpPr>
            <p:cNvPr id="6" name="矩形 11">
              <a:extLst>
                <a:ext uri="{FF2B5EF4-FFF2-40B4-BE49-F238E27FC236}">
                  <a16:creationId xmlns:a16="http://schemas.microsoft.com/office/drawing/2014/main" xmlns="" id="{A2D3E016-C540-4552-8A23-AA624AEEA85B}"/>
                </a:ext>
              </a:extLst>
            </p:cNvPr>
            <p:cNvSpPr/>
            <p:nvPr/>
          </p:nvSpPr>
          <p:spPr>
            <a:xfrm>
              <a:off x="1620161" y="609412"/>
              <a:ext cx="7522428" cy="139657"/>
            </a:xfrm>
            <a:prstGeom prst="rect">
              <a:avLst/>
            </a:prstGeom>
            <a:solidFill>
              <a:srgbClr val="F59B1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4" tIns="60931" rIns="121864" bIns="60931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10">
              <a:extLst>
                <a:ext uri="{FF2B5EF4-FFF2-40B4-BE49-F238E27FC236}">
                  <a16:creationId xmlns:a16="http://schemas.microsoft.com/office/drawing/2014/main" xmlns="" id="{536CA950-F439-402C-96FD-0F1F5445EFF6}"/>
                </a:ext>
              </a:extLst>
            </p:cNvPr>
            <p:cNvSpPr/>
            <p:nvPr/>
          </p:nvSpPr>
          <p:spPr>
            <a:xfrm>
              <a:off x="1411" y="609412"/>
              <a:ext cx="1774277" cy="139657"/>
            </a:xfrm>
            <a:prstGeom prst="rect">
              <a:avLst/>
            </a:prstGeom>
            <a:solidFill>
              <a:srgbClr val="169E8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4" tIns="60931" rIns="121864" bIns="60931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029" name="Picture 5" descr="C:\Users\lenovo\AppData\Roaming\Tencent\QQ\Temp\%W@GJ$ACOF(TYDYECOKVDYB.png">
            <a:extLst>
              <a:ext uri="{FF2B5EF4-FFF2-40B4-BE49-F238E27FC236}">
                <a16:creationId xmlns:a16="http://schemas.microsoft.com/office/drawing/2014/main" xmlns="" id="{54A8A1A8-3184-4381-8D6A-95C810A2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-274638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lenovo\AppData\Roaming\Tencent\QQ\Temp\%W@GJ$ACOF(TYDYECOKVDYB.png">
            <a:extLst>
              <a:ext uri="{FF2B5EF4-FFF2-40B4-BE49-F238E27FC236}">
                <a16:creationId xmlns:a16="http://schemas.microsoft.com/office/drawing/2014/main" xmlns="" id="{791320E2-EB97-49DE-9F1A-34A72AAEF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0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E0682BC2-2E0B-4FF9-89CE-402E316EED09}"/>
              </a:ext>
            </a:extLst>
          </p:cNvPr>
          <p:cNvSpPr/>
          <p:nvPr/>
        </p:nvSpPr>
        <p:spPr>
          <a:xfrm>
            <a:off x="978583" y="1348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738"/>
            <a:r>
              <a:rPr lang="zh-CN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开源应用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BD8C0981-4B4C-46FF-93FD-9B34B8B1FEAB}"/>
              </a:ext>
            </a:extLst>
          </p:cNvPr>
          <p:cNvSpPr/>
          <p:nvPr/>
        </p:nvSpPr>
        <p:spPr>
          <a:xfrm>
            <a:off x="343360" y="1060466"/>
            <a:ext cx="108137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3765">
              <a:buClr>
                <a:srgbClr val="00B050"/>
              </a:buClr>
              <a:buFont typeface="Wingdings" panose="05000000000000000000" pitchFamily="2" charset="2"/>
              <a:buChar char="l"/>
            </a:pPr>
            <a:r>
              <a:rPr kumimoji="1" lang="zh-CN" altLang="zh-CN" sz="20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主要使用了apache目前一些主流开源组建，进行大数据挖掘的全过程的自动化管理</a:t>
            </a:r>
            <a:endParaRPr kumimoji="1" lang="zh-CN" altLang="en-US" sz="2000" b="1" kern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A30724EE-215C-4F83-9004-FBCA2F0AF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41" y="4179604"/>
            <a:ext cx="3226858" cy="1821939"/>
          </a:xfrm>
          <a:prstGeom prst="rect">
            <a:avLst/>
          </a:prstGeom>
          <a:ln w="25400">
            <a:solidFill>
              <a:srgbClr val="169E82"/>
            </a:solidFill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FEFD3DA8-CE31-44BF-A315-F764DEE8B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167" y="4179604"/>
            <a:ext cx="3226857" cy="1821939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FAE3782C-598A-444B-9E65-FFD5F0587FA9}"/>
              </a:ext>
            </a:extLst>
          </p:cNvPr>
          <p:cNvGrpSpPr/>
          <p:nvPr/>
        </p:nvGrpSpPr>
        <p:grpSpPr>
          <a:xfrm>
            <a:off x="679449" y="2057556"/>
            <a:ext cx="3201338" cy="620840"/>
            <a:chOff x="633941" y="1929955"/>
            <a:chExt cx="2955846" cy="620840"/>
          </a:xfrm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xmlns="" id="{DB46A5AB-32D4-4A1C-96B8-9D02A06B7524}"/>
                </a:ext>
              </a:extLst>
            </p:cNvPr>
            <p:cNvSpPr/>
            <p:nvPr/>
          </p:nvSpPr>
          <p:spPr bwMode="auto">
            <a:xfrm>
              <a:off x="633941" y="1929955"/>
              <a:ext cx="2755288" cy="620840"/>
            </a:xfrm>
            <a:custGeom>
              <a:avLst/>
              <a:gdLst>
                <a:gd name="connsiteX0" fmla="*/ 0 w 1138814"/>
                <a:gd name="connsiteY0" fmla="*/ 45287 h 452869"/>
                <a:gd name="connsiteX1" fmla="*/ 45287 w 1138814"/>
                <a:gd name="connsiteY1" fmla="*/ 0 h 452869"/>
                <a:gd name="connsiteX2" fmla="*/ 1093527 w 1138814"/>
                <a:gd name="connsiteY2" fmla="*/ 0 h 452869"/>
                <a:gd name="connsiteX3" fmla="*/ 1138814 w 1138814"/>
                <a:gd name="connsiteY3" fmla="*/ 45287 h 452869"/>
                <a:gd name="connsiteX4" fmla="*/ 1138814 w 1138814"/>
                <a:gd name="connsiteY4" fmla="*/ 407582 h 452869"/>
                <a:gd name="connsiteX5" fmla="*/ 1093527 w 1138814"/>
                <a:gd name="connsiteY5" fmla="*/ 452869 h 452869"/>
                <a:gd name="connsiteX6" fmla="*/ 45287 w 1138814"/>
                <a:gd name="connsiteY6" fmla="*/ 452869 h 452869"/>
                <a:gd name="connsiteX7" fmla="*/ 0 w 1138814"/>
                <a:gd name="connsiteY7" fmla="*/ 407582 h 452869"/>
                <a:gd name="connsiteX8" fmla="*/ 0 w 1138814"/>
                <a:gd name="connsiteY8" fmla="*/ 45287 h 45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8814" h="452869">
                  <a:moveTo>
                    <a:pt x="0" y="45287"/>
                  </a:moveTo>
                  <a:cubicBezTo>
                    <a:pt x="0" y="20276"/>
                    <a:pt x="20276" y="0"/>
                    <a:pt x="45287" y="0"/>
                  </a:cubicBezTo>
                  <a:lnTo>
                    <a:pt x="1093527" y="0"/>
                  </a:lnTo>
                  <a:cubicBezTo>
                    <a:pt x="1118538" y="0"/>
                    <a:pt x="1138814" y="20276"/>
                    <a:pt x="1138814" y="45287"/>
                  </a:cubicBezTo>
                  <a:lnTo>
                    <a:pt x="1138814" y="407582"/>
                  </a:lnTo>
                  <a:cubicBezTo>
                    <a:pt x="1138814" y="432593"/>
                    <a:pt x="1118538" y="452869"/>
                    <a:pt x="1093527" y="452869"/>
                  </a:cubicBezTo>
                  <a:lnTo>
                    <a:pt x="45287" y="452869"/>
                  </a:lnTo>
                  <a:cubicBezTo>
                    <a:pt x="20276" y="452869"/>
                    <a:pt x="0" y="432593"/>
                    <a:pt x="0" y="407582"/>
                  </a:cubicBezTo>
                  <a:lnTo>
                    <a:pt x="0" y="452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0" h="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0889" tIns="45014" rIns="60889" bIns="45014" spcCol="1270" anchor="ctr"/>
            <a:lstStyle/>
            <a:p>
              <a:pPr algn="ctr" defTabSz="11112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477D49E7-C9D3-484C-8C35-64CC07EE59D4}"/>
                </a:ext>
              </a:extLst>
            </p:cNvPr>
            <p:cNvSpPr/>
            <p:nvPr/>
          </p:nvSpPr>
          <p:spPr>
            <a:xfrm>
              <a:off x="834499" y="2071098"/>
              <a:ext cx="27552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92D050"/>
                </a:buClr>
              </a:pPr>
              <a:r>
                <a:rPr kumimoji="1" lang="zh-CN" altLang="zh-CN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superset 自助式数据挖掘</a:t>
              </a:r>
              <a:endParaRPr kumimoji="1"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A709C3AA-BDB0-4B72-B41F-7CC0E7D34D78}"/>
              </a:ext>
            </a:extLst>
          </p:cNvPr>
          <p:cNvGrpSpPr/>
          <p:nvPr/>
        </p:nvGrpSpPr>
        <p:grpSpPr>
          <a:xfrm>
            <a:off x="4482571" y="2057556"/>
            <a:ext cx="3108020" cy="565027"/>
            <a:chOff x="4482571" y="2844738"/>
            <a:chExt cx="3108020" cy="565027"/>
          </a:xfrm>
        </p:grpSpPr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xmlns="" id="{E3E7B97C-4561-46C4-BD57-F2B90E2EB4CB}"/>
                </a:ext>
              </a:extLst>
            </p:cNvPr>
            <p:cNvSpPr/>
            <p:nvPr/>
          </p:nvSpPr>
          <p:spPr bwMode="auto">
            <a:xfrm>
              <a:off x="4482571" y="2844738"/>
              <a:ext cx="3086629" cy="565027"/>
            </a:xfrm>
            <a:custGeom>
              <a:avLst/>
              <a:gdLst>
                <a:gd name="connsiteX0" fmla="*/ 0 w 1138814"/>
                <a:gd name="connsiteY0" fmla="*/ 45287 h 452869"/>
                <a:gd name="connsiteX1" fmla="*/ 45287 w 1138814"/>
                <a:gd name="connsiteY1" fmla="*/ 0 h 452869"/>
                <a:gd name="connsiteX2" fmla="*/ 1093527 w 1138814"/>
                <a:gd name="connsiteY2" fmla="*/ 0 h 452869"/>
                <a:gd name="connsiteX3" fmla="*/ 1138814 w 1138814"/>
                <a:gd name="connsiteY3" fmla="*/ 45287 h 452869"/>
                <a:gd name="connsiteX4" fmla="*/ 1138814 w 1138814"/>
                <a:gd name="connsiteY4" fmla="*/ 407582 h 452869"/>
                <a:gd name="connsiteX5" fmla="*/ 1093527 w 1138814"/>
                <a:gd name="connsiteY5" fmla="*/ 452869 h 452869"/>
                <a:gd name="connsiteX6" fmla="*/ 45287 w 1138814"/>
                <a:gd name="connsiteY6" fmla="*/ 452869 h 452869"/>
                <a:gd name="connsiteX7" fmla="*/ 0 w 1138814"/>
                <a:gd name="connsiteY7" fmla="*/ 407582 h 452869"/>
                <a:gd name="connsiteX8" fmla="*/ 0 w 1138814"/>
                <a:gd name="connsiteY8" fmla="*/ 45287 h 45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8814" h="452869">
                  <a:moveTo>
                    <a:pt x="0" y="45287"/>
                  </a:moveTo>
                  <a:cubicBezTo>
                    <a:pt x="0" y="20276"/>
                    <a:pt x="20276" y="0"/>
                    <a:pt x="45287" y="0"/>
                  </a:cubicBezTo>
                  <a:lnTo>
                    <a:pt x="1093527" y="0"/>
                  </a:lnTo>
                  <a:cubicBezTo>
                    <a:pt x="1118538" y="0"/>
                    <a:pt x="1138814" y="20276"/>
                    <a:pt x="1138814" y="45287"/>
                  </a:cubicBezTo>
                  <a:lnTo>
                    <a:pt x="1138814" y="407582"/>
                  </a:lnTo>
                  <a:cubicBezTo>
                    <a:pt x="1138814" y="432593"/>
                    <a:pt x="1118538" y="452869"/>
                    <a:pt x="1093527" y="452869"/>
                  </a:cubicBezTo>
                  <a:lnTo>
                    <a:pt x="45287" y="452869"/>
                  </a:lnTo>
                  <a:cubicBezTo>
                    <a:pt x="20276" y="452869"/>
                    <a:pt x="0" y="432593"/>
                    <a:pt x="0" y="407582"/>
                  </a:cubicBezTo>
                  <a:lnTo>
                    <a:pt x="0" y="452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0" h="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0889" tIns="45014" rIns="60889" bIns="45014" spcCol="1270" anchor="ctr"/>
            <a:lstStyle/>
            <a:p>
              <a:pPr algn="ctr" defTabSz="11112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1822E9F1-4592-4C83-AA9E-D58BA6A1F716}"/>
                </a:ext>
              </a:extLst>
            </p:cNvPr>
            <p:cNvSpPr/>
            <p:nvPr/>
          </p:nvSpPr>
          <p:spPr>
            <a:xfrm>
              <a:off x="4601409" y="2957974"/>
              <a:ext cx="29891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92D050"/>
                </a:buClr>
              </a:pPr>
              <a:r>
                <a:rPr kumimoji="1" lang="zh-CN" altLang="zh-CN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airflow 可视化</a:t>
              </a:r>
              <a:r>
                <a:rPr kumimoji="1" lang="en-US" altLang="zh-CN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kumimoji="1" lang="zh-CN" altLang="zh-CN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tl分布式管理</a:t>
              </a:r>
              <a:endParaRPr kumimoji="1" lang="zh-CN" altLang="en-US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9" name="Freeform 15">
            <a:extLst>
              <a:ext uri="{FF2B5EF4-FFF2-40B4-BE49-F238E27FC236}">
                <a16:creationId xmlns:a16="http://schemas.microsoft.com/office/drawing/2014/main" xmlns="" id="{E057551D-E44A-424B-88B5-3D5C61362C31}"/>
              </a:ext>
            </a:extLst>
          </p:cNvPr>
          <p:cNvSpPr/>
          <p:nvPr/>
        </p:nvSpPr>
        <p:spPr bwMode="auto">
          <a:xfrm>
            <a:off x="8245245" y="2057556"/>
            <a:ext cx="2899791" cy="565028"/>
          </a:xfrm>
          <a:custGeom>
            <a:avLst/>
            <a:gdLst>
              <a:gd name="connsiteX0" fmla="*/ 0 w 1138814"/>
              <a:gd name="connsiteY0" fmla="*/ 45287 h 452869"/>
              <a:gd name="connsiteX1" fmla="*/ 45287 w 1138814"/>
              <a:gd name="connsiteY1" fmla="*/ 0 h 452869"/>
              <a:gd name="connsiteX2" fmla="*/ 1093527 w 1138814"/>
              <a:gd name="connsiteY2" fmla="*/ 0 h 452869"/>
              <a:gd name="connsiteX3" fmla="*/ 1138814 w 1138814"/>
              <a:gd name="connsiteY3" fmla="*/ 45287 h 452869"/>
              <a:gd name="connsiteX4" fmla="*/ 1138814 w 1138814"/>
              <a:gd name="connsiteY4" fmla="*/ 407582 h 452869"/>
              <a:gd name="connsiteX5" fmla="*/ 1093527 w 1138814"/>
              <a:gd name="connsiteY5" fmla="*/ 452869 h 452869"/>
              <a:gd name="connsiteX6" fmla="*/ 45287 w 1138814"/>
              <a:gd name="connsiteY6" fmla="*/ 452869 h 452869"/>
              <a:gd name="connsiteX7" fmla="*/ 0 w 1138814"/>
              <a:gd name="connsiteY7" fmla="*/ 407582 h 452869"/>
              <a:gd name="connsiteX8" fmla="*/ 0 w 1138814"/>
              <a:gd name="connsiteY8" fmla="*/ 45287 h 45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814" h="452869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0" h="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0889" tIns="45014" rIns="60889" bIns="45014" anchor="ctr"/>
          <a:lstStyle/>
          <a:p>
            <a:pPr algn="ctr" defTabSz="1111250">
              <a:lnSpc>
                <a:spcPct val="90000"/>
              </a:lnSpc>
              <a:spcAft>
                <a:spcPct val="35000"/>
              </a:spcAft>
              <a:defRPr/>
            </a:pPr>
            <a:r>
              <a:rPr kumimoji="1" lang="zh-CN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trac 项目管理系统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2167F625-A952-4255-B9E7-917AFA603A78}"/>
              </a:ext>
            </a:extLst>
          </p:cNvPr>
          <p:cNvSpPr/>
          <p:nvPr/>
        </p:nvSpPr>
        <p:spPr>
          <a:xfrm>
            <a:off x="633941" y="2776893"/>
            <a:ext cx="29841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快速创建可交互的、直观形象的数据集合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有丰富的可视化方法来分析数据，且具有 灵活的扩展能力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D9EC9063-2447-486C-A7BC-EE02882D17B6}"/>
              </a:ext>
            </a:extLst>
          </p:cNvPr>
          <p:cNvSpPr/>
          <p:nvPr/>
        </p:nvSpPr>
        <p:spPr>
          <a:xfrm>
            <a:off x="4467214" y="2898987"/>
            <a:ext cx="3117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通过有向非循环图的方式管理任务流程，设置任务依赖关系和时间调度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8C778321-679C-43EA-B591-13B4258C9A97}"/>
              </a:ext>
            </a:extLst>
          </p:cNvPr>
          <p:cNvSpPr/>
          <p:nvPr/>
        </p:nvSpPr>
        <p:spPr>
          <a:xfrm>
            <a:off x="8112167" y="2898987"/>
            <a:ext cx="3328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管理项目过程、问题跟踪、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管理、源码管理、文档管理。工作量管理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25B1DFA-3E9E-42F7-AF3C-6BDA22373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571" y="4092292"/>
            <a:ext cx="3117341" cy="1941955"/>
          </a:xfrm>
          <a:prstGeom prst="rect">
            <a:avLst/>
          </a:prstGeom>
          <a:ln w="25400">
            <a:solidFill>
              <a:srgbClr val="F59B11"/>
            </a:solidFill>
          </a:ln>
        </p:spPr>
      </p:pic>
    </p:spTree>
    <p:extLst>
      <p:ext uri="{BB962C8B-B14F-4D97-AF65-F5344CB8AC3E}">
        <p14:creationId xmlns:p14="http://schemas.microsoft.com/office/powerpoint/2010/main" val="202957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 Diagonal Corner Rectangle 26">
            <a:extLst>
              <a:ext uri="{FF2B5EF4-FFF2-40B4-BE49-F238E27FC236}">
                <a16:creationId xmlns:a16="http://schemas.microsoft.com/office/drawing/2014/main" xmlns="" id="{6331123C-8E5C-42C5-A8CD-C983F6E21F61}"/>
              </a:ext>
            </a:extLst>
          </p:cNvPr>
          <p:cNvSpPr/>
          <p:nvPr/>
        </p:nvSpPr>
        <p:spPr>
          <a:xfrm>
            <a:off x="-1" y="3870749"/>
            <a:ext cx="12192001" cy="298725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1805"/>
            <a:endParaRPr lang="en-US" sz="3000" dirty="0">
              <a:solidFill>
                <a:srgbClr val="FFFFFF"/>
              </a:solidFill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19A5C8B0-3E47-426B-8570-2BBD258DD3CF}"/>
              </a:ext>
            </a:extLst>
          </p:cNvPr>
          <p:cNvGrpSpPr/>
          <p:nvPr/>
        </p:nvGrpSpPr>
        <p:grpSpPr>
          <a:xfrm>
            <a:off x="1" y="716637"/>
            <a:ext cx="12191999" cy="74842"/>
            <a:chOff x="1411" y="609412"/>
            <a:chExt cx="9141178" cy="139657"/>
          </a:xfrm>
        </p:grpSpPr>
        <p:sp>
          <p:nvSpPr>
            <p:cNvPr id="3" name="矩形 11">
              <a:extLst>
                <a:ext uri="{FF2B5EF4-FFF2-40B4-BE49-F238E27FC236}">
                  <a16:creationId xmlns:a16="http://schemas.microsoft.com/office/drawing/2014/main" xmlns="" id="{BC859F41-7B32-446C-A4A9-293EDF890DF7}"/>
                </a:ext>
              </a:extLst>
            </p:cNvPr>
            <p:cNvSpPr/>
            <p:nvPr/>
          </p:nvSpPr>
          <p:spPr>
            <a:xfrm>
              <a:off x="1620161" y="609412"/>
              <a:ext cx="7522428" cy="139657"/>
            </a:xfrm>
            <a:prstGeom prst="rect">
              <a:avLst/>
            </a:prstGeom>
            <a:solidFill>
              <a:srgbClr val="F59B1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4" tIns="60931" rIns="121864" bIns="60931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" name="矩形 10">
              <a:extLst>
                <a:ext uri="{FF2B5EF4-FFF2-40B4-BE49-F238E27FC236}">
                  <a16:creationId xmlns:a16="http://schemas.microsoft.com/office/drawing/2014/main" xmlns="" id="{DE87B778-D2D4-4F37-8212-DEA7D080F1D5}"/>
                </a:ext>
              </a:extLst>
            </p:cNvPr>
            <p:cNvSpPr/>
            <p:nvPr/>
          </p:nvSpPr>
          <p:spPr>
            <a:xfrm>
              <a:off x="1411" y="609412"/>
              <a:ext cx="1774277" cy="139657"/>
            </a:xfrm>
            <a:prstGeom prst="rect">
              <a:avLst/>
            </a:prstGeom>
            <a:solidFill>
              <a:srgbClr val="169E8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4" tIns="60931" rIns="121864" bIns="60931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8DD0CF0-2E00-431E-A313-39DD363C3E57}"/>
              </a:ext>
            </a:extLst>
          </p:cNvPr>
          <p:cNvSpPr/>
          <p:nvPr/>
        </p:nvSpPr>
        <p:spPr>
          <a:xfrm>
            <a:off x="978583" y="1348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738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E2AEB0D-E16D-491D-99F6-2A9CECFA4B3F}"/>
              </a:ext>
            </a:extLst>
          </p:cNvPr>
          <p:cNvSpPr/>
          <p:nvPr/>
        </p:nvSpPr>
        <p:spPr>
          <a:xfrm>
            <a:off x="277191" y="821337"/>
            <a:ext cx="3107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3765">
              <a:buClr>
                <a:srgbClr val="00B050"/>
              </a:buClr>
              <a:buFont typeface="+mj-lt"/>
              <a:buAutoNum type="arabicPeriod"/>
            </a:pPr>
            <a:r>
              <a:rPr kumimoji="1" lang="zh-CN" altLang="en-US" sz="2000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话单数据处理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FA3439A5-A165-4845-B7DF-23400512607E}"/>
              </a:ext>
            </a:extLst>
          </p:cNvPr>
          <p:cNvGrpSpPr/>
          <p:nvPr/>
        </p:nvGrpSpPr>
        <p:grpSpPr>
          <a:xfrm>
            <a:off x="6689188" y="1416444"/>
            <a:ext cx="1864644" cy="1490064"/>
            <a:chOff x="4020627" y="2590034"/>
            <a:chExt cx="7233429" cy="615449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xmlns="" id="{DD1A522F-7618-465A-87A4-A3784307B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627" y="2590034"/>
              <a:ext cx="7233429" cy="6154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47119D7C-72DA-4C0B-A256-F64C40E97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29535">
              <a:off x="4339859" y="2930510"/>
              <a:ext cx="1066083" cy="211449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78CA99A7-205B-4AD5-A1FA-34BA8940C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968941">
              <a:off x="10006781" y="3629741"/>
              <a:ext cx="1057201" cy="198449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9D29B94E-873B-429E-B39E-018EA9A5FB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36" y="1276407"/>
            <a:ext cx="1936016" cy="1630101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BC480644-A707-4EDD-AF48-A19060F810E6}"/>
              </a:ext>
            </a:extLst>
          </p:cNvPr>
          <p:cNvGrpSpPr/>
          <p:nvPr/>
        </p:nvGrpSpPr>
        <p:grpSpPr>
          <a:xfrm>
            <a:off x="733830" y="1416444"/>
            <a:ext cx="1768070" cy="1469292"/>
            <a:chOff x="580694" y="-1575607"/>
            <a:chExt cx="8062792" cy="5697705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xmlns="" id="{67799F52-E6C4-4139-9B0F-E708B0B6D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94" y="-1575607"/>
              <a:ext cx="8062792" cy="569770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xmlns="" id="{0AC11BC8-7B38-442F-88C1-2C84940F3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7246" y="3546422"/>
              <a:ext cx="998674" cy="535784"/>
            </a:xfrm>
            <a:prstGeom prst="rect">
              <a:avLst/>
            </a:prstGeom>
          </p:spPr>
        </p:pic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08E4FFC-AAB7-4F7F-B4C7-CA3FFDF2B65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468" y="1416444"/>
            <a:ext cx="1800627" cy="1459005"/>
          </a:xfrm>
          <a:prstGeom prst="rect">
            <a:avLst/>
          </a:prstGeom>
          <a:ln>
            <a:solidFill>
              <a:srgbClr val="C00000"/>
            </a:solidFill>
          </a:ln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5D9CE689-D1B7-46BE-9994-B50B0E5E9971}"/>
              </a:ext>
            </a:extLst>
          </p:cNvPr>
          <p:cNvGrpSpPr/>
          <p:nvPr/>
        </p:nvGrpSpPr>
        <p:grpSpPr>
          <a:xfrm>
            <a:off x="805035" y="2936147"/>
            <a:ext cx="1625660" cy="438008"/>
            <a:chOff x="833087" y="2952353"/>
            <a:chExt cx="1625660" cy="438008"/>
          </a:xfrm>
        </p:grpSpPr>
        <p:grpSp>
          <p:nvGrpSpPr>
            <p:cNvPr id="28" name="组合 12">
              <a:extLst>
                <a:ext uri="{FF2B5EF4-FFF2-40B4-BE49-F238E27FC236}">
                  <a16:creationId xmlns:a16="http://schemas.microsoft.com/office/drawing/2014/main" xmlns="" id="{46B670A0-0AA9-4E9A-A5CA-9D89BC722B99}"/>
                </a:ext>
              </a:extLst>
            </p:cNvPr>
            <p:cNvGrpSpPr/>
            <p:nvPr/>
          </p:nvGrpSpPr>
          <p:grpSpPr>
            <a:xfrm>
              <a:off x="833087" y="3157620"/>
              <a:ext cx="1533347" cy="232741"/>
              <a:chOff x="4874033" y="2984499"/>
              <a:chExt cx="2938328" cy="418156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xmlns="" id="{4FCFE5A3-9AB3-428A-9094-04F17FB9E5C9}"/>
                  </a:ext>
                </a:extLst>
              </p:cNvPr>
              <p:cNvCxnSpPr/>
              <p:nvPr/>
            </p:nvCxnSpPr>
            <p:spPr>
              <a:xfrm>
                <a:off x="5490448" y="3168410"/>
                <a:ext cx="2321913" cy="529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none" w="med" len="med"/>
                <a:tailEnd type="oval" w="med" len="med"/>
              </a:ln>
              <a:effectLst/>
            </p:spPr>
          </p:cxnSp>
          <p:grpSp>
            <p:nvGrpSpPr>
              <p:cNvPr id="30" name="组合 14">
                <a:extLst>
                  <a:ext uri="{FF2B5EF4-FFF2-40B4-BE49-F238E27FC236}">
                    <a16:creationId xmlns:a16="http://schemas.microsoft.com/office/drawing/2014/main" xmlns="" id="{C07EFC06-A784-4344-8D25-81CBCFE9E0F6}"/>
                  </a:ext>
                </a:extLst>
              </p:cNvPr>
              <p:cNvGrpSpPr/>
              <p:nvPr/>
            </p:nvGrpSpPr>
            <p:grpSpPr>
              <a:xfrm>
                <a:off x="4874033" y="2984499"/>
                <a:ext cx="709358" cy="418156"/>
                <a:chOff x="4151028" y="1732853"/>
                <a:chExt cx="1146935" cy="676101"/>
              </a:xfrm>
            </p:grpSpPr>
            <p:grpSp>
              <p:nvGrpSpPr>
                <p:cNvPr id="33" name="组合 17">
                  <a:extLst>
                    <a:ext uri="{FF2B5EF4-FFF2-40B4-BE49-F238E27FC236}">
                      <a16:creationId xmlns:a16="http://schemas.microsoft.com/office/drawing/2014/main" xmlns="" id="{249C4CD9-D2FE-4208-8F0E-0D58F0AE372C}"/>
                    </a:ext>
                  </a:extLst>
                </p:cNvPr>
                <p:cNvGrpSpPr/>
                <p:nvPr/>
              </p:nvGrpSpPr>
              <p:grpSpPr>
                <a:xfrm>
                  <a:off x="4939609" y="1857832"/>
                  <a:ext cx="358354" cy="358354"/>
                  <a:chOff x="5917211" y="1835961"/>
                  <a:chExt cx="504056" cy="504056"/>
                </a:xfrm>
              </p:grpSpPr>
              <p:sp>
                <p:nvSpPr>
                  <p:cNvPr id="35" name="同心圆 19">
                    <a:extLst>
                      <a:ext uri="{FF2B5EF4-FFF2-40B4-BE49-F238E27FC236}">
                        <a16:creationId xmlns:a16="http://schemas.microsoft.com/office/drawing/2014/main" xmlns="" id="{AF4A86C3-89A8-44AB-BE22-D3E1BBAA49AD}"/>
                      </a:ext>
                    </a:extLst>
                  </p:cNvPr>
                  <p:cNvSpPr/>
                  <p:nvPr/>
                </p:nvSpPr>
                <p:spPr>
                  <a:xfrm>
                    <a:off x="5917211" y="1835961"/>
                    <a:ext cx="504056" cy="504056"/>
                  </a:xfrm>
                  <a:prstGeom prst="donut">
                    <a:avLst>
                      <a:gd name="adj" fmla="val 3142"/>
                    </a:avLst>
                  </a:prstGeom>
                  <a:solidFill>
                    <a:sysClr val="window" lastClr="FFFFFF">
                      <a:lumMod val="65000"/>
                    </a:sys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zh-CN" altLang="en-US" sz="1100" kern="0" dirty="0">
                      <a:solidFill>
                        <a:sysClr val="windowText" lastClr="000000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xmlns="" id="{FB2357A6-30C6-4D98-B714-8F6B159ED087}"/>
                      </a:ext>
                    </a:extLst>
                  </p:cNvPr>
                  <p:cNvSpPr/>
                  <p:nvPr/>
                </p:nvSpPr>
                <p:spPr>
                  <a:xfrm>
                    <a:off x="6039087" y="1981663"/>
                    <a:ext cx="222754" cy="222754"/>
                  </a:xfrm>
                  <a:prstGeom prst="ellipse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zh-CN" altLang="en-US" sz="1100" kern="0" dirty="0">
                      <a:solidFill>
                        <a:sysClr val="window" lastClr="FFFFF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xmlns="" id="{6639EAF0-6F77-469D-BF19-DF906A042EA7}"/>
                    </a:ext>
                  </a:extLst>
                </p:cNvPr>
                <p:cNvSpPr/>
                <p:nvPr/>
              </p:nvSpPr>
              <p:spPr>
                <a:xfrm>
                  <a:off x="4151028" y="1732853"/>
                  <a:ext cx="676101" cy="676101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zh-CN" sz="1400" kern="0" dirty="0">
                      <a:solidFill>
                        <a:sysClr val="window" lastClr="FFFFFF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1</a:t>
                  </a:r>
                  <a:endParaRPr lang="zh-CN" altLang="en-US" sz="1400" kern="0" dirty="0">
                    <a:solidFill>
                      <a:sysClr val="window" lastClr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EE31281D-DD80-4987-80C2-B6967410399E}"/>
                </a:ext>
              </a:extLst>
            </p:cNvPr>
            <p:cNvSpPr txBox="1"/>
            <p:nvPr/>
          </p:nvSpPr>
          <p:spPr>
            <a:xfrm>
              <a:off x="1194644" y="2952353"/>
              <a:ext cx="1264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用户话单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16232729-8A40-4F5D-8310-DEF638B9D61A}"/>
              </a:ext>
            </a:extLst>
          </p:cNvPr>
          <p:cNvGrpSpPr/>
          <p:nvPr/>
        </p:nvGrpSpPr>
        <p:grpSpPr>
          <a:xfrm>
            <a:off x="9643390" y="2936147"/>
            <a:ext cx="2080063" cy="523220"/>
            <a:chOff x="833087" y="2952353"/>
            <a:chExt cx="1625660" cy="523220"/>
          </a:xfrm>
        </p:grpSpPr>
        <p:grpSp>
          <p:nvGrpSpPr>
            <p:cNvPr id="40" name="组合 12">
              <a:extLst>
                <a:ext uri="{FF2B5EF4-FFF2-40B4-BE49-F238E27FC236}">
                  <a16:creationId xmlns:a16="http://schemas.microsoft.com/office/drawing/2014/main" xmlns="" id="{B36C5531-1F8E-4E3E-A55D-5A8710ED89BE}"/>
                </a:ext>
              </a:extLst>
            </p:cNvPr>
            <p:cNvGrpSpPr/>
            <p:nvPr/>
          </p:nvGrpSpPr>
          <p:grpSpPr>
            <a:xfrm>
              <a:off x="833087" y="3157620"/>
              <a:ext cx="1533347" cy="232741"/>
              <a:chOff x="4874033" y="2984499"/>
              <a:chExt cx="2938328" cy="418156"/>
            </a:xfrm>
          </p:grpSpPr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xmlns="" id="{9B5507AE-2030-4E9D-B1E4-83C75E2B8DFF}"/>
                  </a:ext>
                </a:extLst>
              </p:cNvPr>
              <p:cNvCxnSpPr/>
              <p:nvPr/>
            </p:nvCxnSpPr>
            <p:spPr>
              <a:xfrm>
                <a:off x="5490448" y="3168410"/>
                <a:ext cx="2321913" cy="529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none" w="med" len="med"/>
                <a:tailEnd type="oval" w="med" len="med"/>
              </a:ln>
              <a:effectLst/>
            </p:spPr>
          </p:cxnSp>
          <p:grpSp>
            <p:nvGrpSpPr>
              <p:cNvPr id="43" name="组合 14">
                <a:extLst>
                  <a:ext uri="{FF2B5EF4-FFF2-40B4-BE49-F238E27FC236}">
                    <a16:creationId xmlns:a16="http://schemas.microsoft.com/office/drawing/2014/main" xmlns="" id="{297EE78A-D851-4ACF-BD29-10B0C2F9F1FB}"/>
                  </a:ext>
                </a:extLst>
              </p:cNvPr>
              <p:cNvGrpSpPr/>
              <p:nvPr/>
            </p:nvGrpSpPr>
            <p:grpSpPr>
              <a:xfrm>
                <a:off x="4874033" y="2984499"/>
                <a:ext cx="709358" cy="418156"/>
                <a:chOff x="4151028" y="1732853"/>
                <a:chExt cx="1146935" cy="676101"/>
              </a:xfrm>
            </p:grpSpPr>
            <p:grpSp>
              <p:nvGrpSpPr>
                <p:cNvPr id="44" name="组合 17">
                  <a:extLst>
                    <a:ext uri="{FF2B5EF4-FFF2-40B4-BE49-F238E27FC236}">
                      <a16:creationId xmlns:a16="http://schemas.microsoft.com/office/drawing/2014/main" xmlns="" id="{D7835C90-9E7E-4A84-8711-661527764F2F}"/>
                    </a:ext>
                  </a:extLst>
                </p:cNvPr>
                <p:cNvGrpSpPr/>
                <p:nvPr/>
              </p:nvGrpSpPr>
              <p:grpSpPr>
                <a:xfrm>
                  <a:off x="4939609" y="1857832"/>
                  <a:ext cx="358354" cy="358354"/>
                  <a:chOff x="5917211" y="1835961"/>
                  <a:chExt cx="504056" cy="504056"/>
                </a:xfrm>
              </p:grpSpPr>
              <p:sp>
                <p:nvSpPr>
                  <p:cNvPr id="46" name="同心圆 19">
                    <a:extLst>
                      <a:ext uri="{FF2B5EF4-FFF2-40B4-BE49-F238E27FC236}">
                        <a16:creationId xmlns:a16="http://schemas.microsoft.com/office/drawing/2014/main" xmlns="" id="{3A5E722B-9E05-4DA7-8315-4BCF00646865}"/>
                      </a:ext>
                    </a:extLst>
                  </p:cNvPr>
                  <p:cNvSpPr/>
                  <p:nvPr/>
                </p:nvSpPr>
                <p:spPr>
                  <a:xfrm>
                    <a:off x="5917211" y="1835961"/>
                    <a:ext cx="504056" cy="504056"/>
                  </a:xfrm>
                  <a:prstGeom prst="donut">
                    <a:avLst>
                      <a:gd name="adj" fmla="val 3142"/>
                    </a:avLst>
                  </a:prstGeom>
                  <a:solidFill>
                    <a:sysClr val="window" lastClr="FFFFFF">
                      <a:lumMod val="65000"/>
                    </a:sys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zh-CN" altLang="en-US" sz="1100" kern="0" dirty="0">
                      <a:solidFill>
                        <a:sysClr val="windowText" lastClr="000000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xmlns="" id="{BC760DB8-EAA5-4412-8F32-C233E7EABBA0}"/>
                      </a:ext>
                    </a:extLst>
                  </p:cNvPr>
                  <p:cNvSpPr/>
                  <p:nvPr/>
                </p:nvSpPr>
                <p:spPr>
                  <a:xfrm>
                    <a:off x="6039087" y="1981663"/>
                    <a:ext cx="222754" cy="222754"/>
                  </a:xfrm>
                  <a:prstGeom prst="ellipse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zh-CN" altLang="en-US" sz="1100" kern="0" dirty="0">
                      <a:solidFill>
                        <a:sysClr val="window" lastClr="FFFFF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xmlns="" id="{1548EB05-7957-4851-A648-27C048B52CA2}"/>
                    </a:ext>
                  </a:extLst>
                </p:cNvPr>
                <p:cNvSpPr/>
                <p:nvPr/>
              </p:nvSpPr>
              <p:spPr>
                <a:xfrm>
                  <a:off x="4151028" y="1732853"/>
                  <a:ext cx="676101" cy="676101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zh-CN" sz="1400" kern="0" dirty="0">
                      <a:solidFill>
                        <a:sysClr val="window" lastClr="FFFFFF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4</a:t>
                  </a:r>
                  <a:endParaRPr lang="zh-CN" altLang="en-US" sz="1400" kern="0" dirty="0">
                    <a:solidFill>
                      <a:sysClr val="window" lastClr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23356091-C558-4B1B-941B-7EFB4B22643D}"/>
                </a:ext>
              </a:extLst>
            </p:cNvPr>
            <p:cNvSpPr txBox="1"/>
            <p:nvPr/>
          </p:nvSpPr>
          <p:spPr>
            <a:xfrm>
              <a:off x="1194644" y="2952353"/>
              <a:ext cx="1264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Spark-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grahpX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DC3880BB-3388-4772-A6EC-A9BC9CE49DE4}"/>
              </a:ext>
            </a:extLst>
          </p:cNvPr>
          <p:cNvGrpSpPr/>
          <p:nvPr/>
        </p:nvGrpSpPr>
        <p:grpSpPr>
          <a:xfrm>
            <a:off x="3792902" y="2936147"/>
            <a:ext cx="1625660" cy="438008"/>
            <a:chOff x="833087" y="2952353"/>
            <a:chExt cx="1625660" cy="438008"/>
          </a:xfrm>
        </p:grpSpPr>
        <p:grpSp>
          <p:nvGrpSpPr>
            <p:cNvPr id="49" name="组合 12">
              <a:extLst>
                <a:ext uri="{FF2B5EF4-FFF2-40B4-BE49-F238E27FC236}">
                  <a16:creationId xmlns:a16="http://schemas.microsoft.com/office/drawing/2014/main" xmlns="" id="{D17E086F-6EB7-4000-859A-71A29EFE4B27}"/>
                </a:ext>
              </a:extLst>
            </p:cNvPr>
            <p:cNvGrpSpPr/>
            <p:nvPr/>
          </p:nvGrpSpPr>
          <p:grpSpPr>
            <a:xfrm>
              <a:off x="833087" y="3157620"/>
              <a:ext cx="1533347" cy="232741"/>
              <a:chOff x="4874033" y="2984499"/>
              <a:chExt cx="2938328" cy="418156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xmlns="" id="{073BE1E2-C17B-4DC0-AF95-E76D73878F18}"/>
                  </a:ext>
                </a:extLst>
              </p:cNvPr>
              <p:cNvCxnSpPr/>
              <p:nvPr/>
            </p:nvCxnSpPr>
            <p:spPr>
              <a:xfrm>
                <a:off x="5490448" y="3168410"/>
                <a:ext cx="2321913" cy="529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none" w="med" len="med"/>
                <a:tailEnd type="oval" w="med" len="med"/>
              </a:ln>
              <a:effectLst/>
            </p:spPr>
          </p:cxnSp>
          <p:grpSp>
            <p:nvGrpSpPr>
              <p:cNvPr id="52" name="组合 14">
                <a:extLst>
                  <a:ext uri="{FF2B5EF4-FFF2-40B4-BE49-F238E27FC236}">
                    <a16:creationId xmlns:a16="http://schemas.microsoft.com/office/drawing/2014/main" xmlns="" id="{9377A18F-43B4-44F0-98F6-F704FD112352}"/>
                  </a:ext>
                </a:extLst>
              </p:cNvPr>
              <p:cNvGrpSpPr/>
              <p:nvPr/>
            </p:nvGrpSpPr>
            <p:grpSpPr>
              <a:xfrm>
                <a:off x="4874033" y="2984499"/>
                <a:ext cx="709358" cy="418156"/>
                <a:chOff x="4151028" y="1732853"/>
                <a:chExt cx="1146935" cy="676101"/>
              </a:xfrm>
            </p:grpSpPr>
            <p:grpSp>
              <p:nvGrpSpPr>
                <p:cNvPr id="53" name="组合 17">
                  <a:extLst>
                    <a:ext uri="{FF2B5EF4-FFF2-40B4-BE49-F238E27FC236}">
                      <a16:creationId xmlns:a16="http://schemas.microsoft.com/office/drawing/2014/main" xmlns="" id="{00A194BF-A0A2-4F3D-9EE3-5A5E8A8CA222}"/>
                    </a:ext>
                  </a:extLst>
                </p:cNvPr>
                <p:cNvGrpSpPr/>
                <p:nvPr/>
              </p:nvGrpSpPr>
              <p:grpSpPr>
                <a:xfrm>
                  <a:off x="4939609" y="1857832"/>
                  <a:ext cx="358354" cy="358354"/>
                  <a:chOff x="5917211" y="1835961"/>
                  <a:chExt cx="504056" cy="504056"/>
                </a:xfrm>
              </p:grpSpPr>
              <p:sp>
                <p:nvSpPr>
                  <p:cNvPr id="55" name="同心圆 19">
                    <a:extLst>
                      <a:ext uri="{FF2B5EF4-FFF2-40B4-BE49-F238E27FC236}">
                        <a16:creationId xmlns:a16="http://schemas.microsoft.com/office/drawing/2014/main" xmlns="" id="{EA1A3277-0198-4486-9B33-639C3934D798}"/>
                      </a:ext>
                    </a:extLst>
                  </p:cNvPr>
                  <p:cNvSpPr/>
                  <p:nvPr/>
                </p:nvSpPr>
                <p:spPr>
                  <a:xfrm>
                    <a:off x="5917211" y="1835961"/>
                    <a:ext cx="504056" cy="504056"/>
                  </a:xfrm>
                  <a:prstGeom prst="donut">
                    <a:avLst>
                      <a:gd name="adj" fmla="val 3142"/>
                    </a:avLst>
                  </a:prstGeom>
                  <a:solidFill>
                    <a:sysClr val="window" lastClr="FFFFFF">
                      <a:lumMod val="65000"/>
                    </a:sys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zh-CN" altLang="en-US" sz="1100" kern="0" dirty="0">
                      <a:solidFill>
                        <a:sysClr val="windowText" lastClr="000000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xmlns="" id="{D305496A-CDF1-4272-B8E2-0E39FABC2A4A}"/>
                      </a:ext>
                    </a:extLst>
                  </p:cNvPr>
                  <p:cNvSpPr/>
                  <p:nvPr/>
                </p:nvSpPr>
                <p:spPr>
                  <a:xfrm>
                    <a:off x="6039087" y="1981663"/>
                    <a:ext cx="222754" cy="222754"/>
                  </a:xfrm>
                  <a:prstGeom prst="ellipse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zh-CN" altLang="en-US" sz="1100" kern="0" dirty="0">
                      <a:solidFill>
                        <a:sysClr val="window" lastClr="FFFFF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xmlns="" id="{FAD47EA5-5F46-4B82-9EB7-F640DD57EFA8}"/>
                    </a:ext>
                  </a:extLst>
                </p:cNvPr>
                <p:cNvSpPr/>
                <p:nvPr/>
              </p:nvSpPr>
              <p:spPr>
                <a:xfrm>
                  <a:off x="4151028" y="1732853"/>
                  <a:ext cx="676101" cy="676101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zh-CN" sz="1400" kern="0" dirty="0">
                      <a:solidFill>
                        <a:sysClr val="window" lastClr="FFFFFF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2</a:t>
                  </a:r>
                  <a:endParaRPr lang="zh-CN" altLang="en-US" sz="1400" kern="0" dirty="0">
                    <a:solidFill>
                      <a:sysClr val="window" lastClr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937045D9-C196-4B97-BABB-83ECE9EF840A}"/>
                </a:ext>
              </a:extLst>
            </p:cNvPr>
            <p:cNvSpPr txBox="1"/>
            <p:nvPr/>
          </p:nvSpPr>
          <p:spPr>
            <a:xfrm>
              <a:off x="1194644" y="2952353"/>
              <a:ext cx="1264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xmlns="" id="{69C8D2A0-6C52-4DD0-B285-C14537019B8B}"/>
              </a:ext>
            </a:extLst>
          </p:cNvPr>
          <p:cNvGrpSpPr/>
          <p:nvPr/>
        </p:nvGrpSpPr>
        <p:grpSpPr>
          <a:xfrm>
            <a:off x="6780769" y="2936147"/>
            <a:ext cx="1824694" cy="523220"/>
            <a:chOff x="833087" y="2952353"/>
            <a:chExt cx="1625660" cy="523220"/>
          </a:xfrm>
        </p:grpSpPr>
        <p:grpSp>
          <p:nvGrpSpPr>
            <p:cNvPr id="58" name="组合 12">
              <a:extLst>
                <a:ext uri="{FF2B5EF4-FFF2-40B4-BE49-F238E27FC236}">
                  <a16:creationId xmlns:a16="http://schemas.microsoft.com/office/drawing/2014/main" xmlns="" id="{B2432617-C215-4C7F-982B-99C6000CD454}"/>
                </a:ext>
              </a:extLst>
            </p:cNvPr>
            <p:cNvGrpSpPr/>
            <p:nvPr/>
          </p:nvGrpSpPr>
          <p:grpSpPr>
            <a:xfrm>
              <a:off x="833087" y="3157620"/>
              <a:ext cx="1533347" cy="232741"/>
              <a:chOff x="4874033" y="2984499"/>
              <a:chExt cx="2938328" cy="418156"/>
            </a:xfrm>
          </p:grpSpPr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xmlns="" id="{4506BC4D-6630-4609-93A0-4FE4757CEFEB}"/>
                  </a:ext>
                </a:extLst>
              </p:cNvPr>
              <p:cNvCxnSpPr/>
              <p:nvPr/>
            </p:nvCxnSpPr>
            <p:spPr>
              <a:xfrm>
                <a:off x="5490448" y="3168410"/>
                <a:ext cx="2321913" cy="529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none" w="med" len="med"/>
                <a:tailEnd type="oval" w="med" len="med"/>
              </a:ln>
              <a:effectLst/>
            </p:spPr>
          </p:cxnSp>
          <p:grpSp>
            <p:nvGrpSpPr>
              <p:cNvPr id="61" name="组合 14">
                <a:extLst>
                  <a:ext uri="{FF2B5EF4-FFF2-40B4-BE49-F238E27FC236}">
                    <a16:creationId xmlns:a16="http://schemas.microsoft.com/office/drawing/2014/main" xmlns="" id="{BF4B3C84-51A0-4D90-BE47-0A47AA5958A4}"/>
                  </a:ext>
                </a:extLst>
              </p:cNvPr>
              <p:cNvGrpSpPr/>
              <p:nvPr/>
            </p:nvGrpSpPr>
            <p:grpSpPr>
              <a:xfrm>
                <a:off x="4874033" y="2984499"/>
                <a:ext cx="709358" cy="418156"/>
                <a:chOff x="4151028" y="1732853"/>
                <a:chExt cx="1146935" cy="676101"/>
              </a:xfrm>
            </p:grpSpPr>
            <p:grpSp>
              <p:nvGrpSpPr>
                <p:cNvPr id="62" name="组合 17">
                  <a:extLst>
                    <a:ext uri="{FF2B5EF4-FFF2-40B4-BE49-F238E27FC236}">
                      <a16:creationId xmlns:a16="http://schemas.microsoft.com/office/drawing/2014/main" xmlns="" id="{BF2E538E-58CD-48CF-A4BF-6AF0E2E82A92}"/>
                    </a:ext>
                  </a:extLst>
                </p:cNvPr>
                <p:cNvGrpSpPr/>
                <p:nvPr/>
              </p:nvGrpSpPr>
              <p:grpSpPr>
                <a:xfrm>
                  <a:off x="4939609" y="1857832"/>
                  <a:ext cx="358354" cy="358354"/>
                  <a:chOff x="5917211" y="1835961"/>
                  <a:chExt cx="504056" cy="504056"/>
                </a:xfrm>
              </p:grpSpPr>
              <p:sp>
                <p:nvSpPr>
                  <p:cNvPr id="64" name="同心圆 19">
                    <a:extLst>
                      <a:ext uri="{FF2B5EF4-FFF2-40B4-BE49-F238E27FC236}">
                        <a16:creationId xmlns:a16="http://schemas.microsoft.com/office/drawing/2014/main" xmlns="" id="{9B21E1E5-5525-4AEE-B1FB-3D21CC6B65D9}"/>
                      </a:ext>
                    </a:extLst>
                  </p:cNvPr>
                  <p:cNvSpPr/>
                  <p:nvPr/>
                </p:nvSpPr>
                <p:spPr>
                  <a:xfrm>
                    <a:off x="5917211" y="1835961"/>
                    <a:ext cx="504056" cy="504056"/>
                  </a:xfrm>
                  <a:prstGeom prst="donut">
                    <a:avLst>
                      <a:gd name="adj" fmla="val 3142"/>
                    </a:avLst>
                  </a:prstGeom>
                  <a:solidFill>
                    <a:sysClr val="window" lastClr="FFFFFF">
                      <a:lumMod val="65000"/>
                    </a:sys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zh-CN" altLang="en-US" sz="1100" kern="0" dirty="0">
                      <a:solidFill>
                        <a:sysClr val="windowText" lastClr="000000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" name="椭圆 64">
                    <a:extLst>
                      <a:ext uri="{FF2B5EF4-FFF2-40B4-BE49-F238E27FC236}">
                        <a16:creationId xmlns:a16="http://schemas.microsoft.com/office/drawing/2014/main" xmlns="" id="{377DCD17-295D-454A-A326-E3756AF50000}"/>
                      </a:ext>
                    </a:extLst>
                  </p:cNvPr>
                  <p:cNvSpPr/>
                  <p:nvPr/>
                </p:nvSpPr>
                <p:spPr>
                  <a:xfrm>
                    <a:off x="6039087" y="1981663"/>
                    <a:ext cx="222754" cy="222754"/>
                  </a:xfrm>
                  <a:prstGeom prst="ellipse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zh-CN" altLang="en-US" sz="1100" kern="0" dirty="0">
                      <a:solidFill>
                        <a:sysClr val="window" lastClr="FFFFF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xmlns="" id="{46FFC6D8-D62D-48A9-A86D-A30A3A954F2C}"/>
                    </a:ext>
                  </a:extLst>
                </p:cNvPr>
                <p:cNvSpPr/>
                <p:nvPr/>
              </p:nvSpPr>
              <p:spPr>
                <a:xfrm>
                  <a:off x="4151028" y="1732853"/>
                  <a:ext cx="676101" cy="676101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zh-CN" sz="1400" kern="0" dirty="0">
                      <a:solidFill>
                        <a:sysClr val="window" lastClr="FFFFFF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3</a:t>
                  </a:r>
                  <a:endParaRPr lang="zh-CN" altLang="en-US" sz="1400" kern="0" dirty="0">
                    <a:solidFill>
                      <a:sysClr val="window" lastClr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xmlns="" id="{819987E3-4FA8-42B5-A733-44D4B73210F6}"/>
                </a:ext>
              </a:extLst>
            </p:cNvPr>
            <p:cNvSpPr txBox="1"/>
            <p:nvPr/>
          </p:nvSpPr>
          <p:spPr>
            <a:xfrm>
              <a:off x="1194644" y="2952353"/>
              <a:ext cx="1264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每日统计</a:t>
              </a: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E1533DF7-7E74-43ED-815D-4011F47F97E9}"/>
              </a:ext>
            </a:extLst>
          </p:cNvPr>
          <p:cNvSpPr/>
          <p:nvPr/>
        </p:nvSpPr>
        <p:spPr>
          <a:xfrm>
            <a:off x="707380" y="3970293"/>
            <a:ext cx="10122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对于数量级大，如语音、流量等用户话单数据存储到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技术对数据每日统计。得到用户的行为特征：工作日和休息时间段的主叫、被叫、通话时长、呼叫特定号码、上网流量、基站分布，短信收发次数、类别统计等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图计算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对主被叫号码分析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计算用户之间的相关度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Shape 54042">
            <a:extLst>
              <a:ext uri="{FF2B5EF4-FFF2-40B4-BE49-F238E27FC236}">
                <a16:creationId xmlns:a16="http://schemas.microsoft.com/office/drawing/2014/main" xmlns="" id="{E511AF15-1B37-4002-88CE-48F281C40AFA}"/>
              </a:ext>
            </a:extLst>
          </p:cNvPr>
          <p:cNvSpPr/>
          <p:nvPr/>
        </p:nvSpPr>
        <p:spPr>
          <a:xfrm rot="5400000">
            <a:off x="2992201" y="1897699"/>
            <a:ext cx="400111" cy="775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48"/>
                </a:moveTo>
                <a:lnTo>
                  <a:pt x="16200" y="3924"/>
                </a:lnTo>
                <a:lnTo>
                  <a:pt x="10799" y="0"/>
                </a:lnTo>
                <a:lnTo>
                  <a:pt x="5399" y="3924"/>
                </a:lnTo>
                <a:lnTo>
                  <a:pt x="0" y="7848"/>
                </a:lnTo>
                <a:lnTo>
                  <a:pt x="6753" y="7848"/>
                </a:lnTo>
                <a:lnTo>
                  <a:pt x="6753" y="21600"/>
                </a:lnTo>
                <a:lnTo>
                  <a:pt x="14846" y="21600"/>
                </a:lnTo>
                <a:lnTo>
                  <a:pt x="14846" y="7848"/>
                </a:lnTo>
                <a:lnTo>
                  <a:pt x="21600" y="7848"/>
                </a:lnTo>
                <a:close/>
              </a:path>
            </a:pathLst>
          </a:custGeom>
          <a:solidFill>
            <a:srgbClr val="EBAC07"/>
          </a:solidFill>
          <a:ln w="12700" cap="flat">
            <a:noFill/>
            <a:miter lim="400000"/>
          </a:ln>
          <a:effectLst/>
        </p:spPr>
        <p:txBody>
          <a:bodyPr wrap="square" lIns="20092" tIns="20092" rIns="20092" bIns="20092" numCol="1" anchor="ctr">
            <a:noAutofit/>
          </a:bodyPr>
          <a:lstStyle/>
          <a:p>
            <a:pPr defTabSz="1288024"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110" name="Shape 54042">
            <a:extLst>
              <a:ext uri="{FF2B5EF4-FFF2-40B4-BE49-F238E27FC236}">
                <a16:creationId xmlns:a16="http://schemas.microsoft.com/office/drawing/2014/main" xmlns="" id="{F9B7D4EB-1770-423C-9F6E-A98179BAA086}"/>
              </a:ext>
            </a:extLst>
          </p:cNvPr>
          <p:cNvSpPr/>
          <p:nvPr/>
        </p:nvSpPr>
        <p:spPr>
          <a:xfrm rot="5400000">
            <a:off x="8961399" y="1897699"/>
            <a:ext cx="400111" cy="775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48"/>
                </a:moveTo>
                <a:lnTo>
                  <a:pt x="16200" y="3924"/>
                </a:lnTo>
                <a:lnTo>
                  <a:pt x="10799" y="0"/>
                </a:lnTo>
                <a:lnTo>
                  <a:pt x="5399" y="3924"/>
                </a:lnTo>
                <a:lnTo>
                  <a:pt x="0" y="7848"/>
                </a:lnTo>
                <a:lnTo>
                  <a:pt x="6753" y="7848"/>
                </a:lnTo>
                <a:lnTo>
                  <a:pt x="6753" y="21600"/>
                </a:lnTo>
                <a:lnTo>
                  <a:pt x="14846" y="21600"/>
                </a:lnTo>
                <a:lnTo>
                  <a:pt x="14846" y="7848"/>
                </a:lnTo>
                <a:lnTo>
                  <a:pt x="21600" y="7848"/>
                </a:lnTo>
                <a:close/>
              </a:path>
            </a:pathLst>
          </a:custGeom>
          <a:solidFill>
            <a:srgbClr val="EBAC07"/>
          </a:solidFill>
          <a:ln w="12700" cap="flat">
            <a:noFill/>
            <a:miter lim="400000"/>
          </a:ln>
          <a:effectLst/>
        </p:spPr>
        <p:txBody>
          <a:bodyPr wrap="square" lIns="20092" tIns="20092" rIns="20092" bIns="20092" numCol="1" anchor="ctr">
            <a:noAutofit/>
          </a:bodyPr>
          <a:lstStyle/>
          <a:p>
            <a:pPr defTabSz="1288024"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  <p:sp>
        <p:nvSpPr>
          <p:cNvPr id="111" name="Shape 54042">
            <a:extLst>
              <a:ext uri="{FF2B5EF4-FFF2-40B4-BE49-F238E27FC236}">
                <a16:creationId xmlns:a16="http://schemas.microsoft.com/office/drawing/2014/main" xmlns="" id="{842CABD8-A93B-4345-AC3D-E4A51F59EB7F}"/>
              </a:ext>
            </a:extLst>
          </p:cNvPr>
          <p:cNvSpPr/>
          <p:nvPr/>
        </p:nvSpPr>
        <p:spPr>
          <a:xfrm rot="5400000">
            <a:off x="5976800" y="1897699"/>
            <a:ext cx="400111" cy="775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48"/>
                </a:moveTo>
                <a:lnTo>
                  <a:pt x="16200" y="3924"/>
                </a:lnTo>
                <a:lnTo>
                  <a:pt x="10799" y="0"/>
                </a:lnTo>
                <a:lnTo>
                  <a:pt x="5399" y="3924"/>
                </a:lnTo>
                <a:lnTo>
                  <a:pt x="0" y="7848"/>
                </a:lnTo>
                <a:lnTo>
                  <a:pt x="6753" y="7848"/>
                </a:lnTo>
                <a:lnTo>
                  <a:pt x="6753" y="21600"/>
                </a:lnTo>
                <a:lnTo>
                  <a:pt x="14846" y="21600"/>
                </a:lnTo>
                <a:lnTo>
                  <a:pt x="14846" y="7848"/>
                </a:lnTo>
                <a:lnTo>
                  <a:pt x="21600" y="7848"/>
                </a:lnTo>
                <a:close/>
              </a:path>
            </a:pathLst>
          </a:custGeom>
          <a:solidFill>
            <a:srgbClr val="EBAC07"/>
          </a:solidFill>
          <a:ln w="12700" cap="flat">
            <a:noFill/>
            <a:miter lim="400000"/>
          </a:ln>
          <a:effectLst/>
        </p:spPr>
        <p:txBody>
          <a:bodyPr wrap="square" lIns="20092" tIns="20092" rIns="20092" bIns="20092" numCol="1" anchor="ctr">
            <a:noAutofit/>
          </a:bodyPr>
          <a:lstStyle/>
          <a:p>
            <a:pPr defTabSz="1288024" fontAlgn="base">
              <a:spcBef>
                <a:spcPct val="0"/>
              </a:spcBef>
              <a:spcAft>
                <a:spcPct val="0"/>
              </a:spcAft>
            </a:pPr>
            <a:endParaRPr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18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E99D2D98-3FCD-4211-8392-E0DFC8E2E020}"/>
              </a:ext>
            </a:extLst>
          </p:cNvPr>
          <p:cNvSpPr/>
          <p:nvPr/>
        </p:nvSpPr>
        <p:spPr>
          <a:xfrm>
            <a:off x="1" y="4283137"/>
            <a:ext cx="12192000" cy="2631384"/>
          </a:xfrm>
          <a:prstGeom prst="rect">
            <a:avLst/>
          </a:prstGeom>
          <a:solidFill>
            <a:srgbClr val="5EC0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534" tIns="48267" rIns="96534" bIns="48267" rtlCol="0" anchor="ctr"/>
          <a:lstStyle/>
          <a:p>
            <a:pPr marL="0" marR="0" lvl="0" indent="0" algn="ctr" defTabSz="9653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EC4C1C5-FAEB-47CF-B2D3-A0834137E358}"/>
              </a:ext>
            </a:extLst>
          </p:cNvPr>
          <p:cNvSpPr/>
          <p:nvPr/>
        </p:nvSpPr>
        <p:spPr>
          <a:xfrm>
            <a:off x="424192" y="1061157"/>
            <a:ext cx="3107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3765">
              <a:buClr>
                <a:srgbClr val="00B050"/>
              </a:buClr>
              <a:buFont typeface="+mj-lt"/>
              <a:buAutoNum type="arabicPeriod" startAt="2"/>
            </a:pPr>
            <a:r>
              <a:rPr kumimoji="1" lang="zh-CN" altLang="en-US" sz="2000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外部数据处理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BE67F70-EAE4-4DA1-B7A4-744760886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18" y="1769404"/>
            <a:ext cx="2878932" cy="16103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43EE963-0417-452C-8D54-CB84D5C23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03" y="1769404"/>
            <a:ext cx="3078866" cy="161955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71CBF122-0C5C-4725-A9DF-BD6E99133714}"/>
              </a:ext>
            </a:extLst>
          </p:cNvPr>
          <p:cNvGrpSpPr/>
          <p:nvPr/>
        </p:nvGrpSpPr>
        <p:grpSpPr>
          <a:xfrm>
            <a:off x="5056559" y="3687853"/>
            <a:ext cx="2256370" cy="438100"/>
            <a:chOff x="833087" y="2952263"/>
            <a:chExt cx="1576447" cy="438100"/>
          </a:xfrm>
        </p:grpSpPr>
        <p:grpSp>
          <p:nvGrpSpPr>
            <p:cNvPr id="6" name="组合 12">
              <a:extLst>
                <a:ext uri="{FF2B5EF4-FFF2-40B4-BE49-F238E27FC236}">
                  <a16:creationId xmlns:a16="http://schemas.microsoft.com/office/drawing/2014/main" xmlns="" id="{A3551309-6AA7-43C4-80AF-2D4DFA6FA2DA}"/>
                </a:ext>
              </a:extLst>
            </p:cNvPr>
            <p:cNvGrpSpPr/>
            <p:nvPr/>
          </p:nvGrpSpPr>
          <p:grpSpPr>
            <a:xfrm>
              <a:off x="833087" y="3051809"/>
              <a:ext cx="1533347" cy="338554"/>
              <a:chOff x="4874033" y="2794390"/>
              <a:chExt cx="2938328" cy="608265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DF2AEA15-2F86-4DE7-AF86-3FF05751C8EA}"/>
                  </a:ext>
                </a:extLst>
              </p:cNvPr>
              <p:cNvCxnSpPr/>
              <p:nvPr/>
            </p:nvCxnSpPr>
            <p:spPr>
              <a:xfrm>
                <a:off x="5490448" y="3168410"/>
                <a:ext cx="2321913" cy="529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none" w="med" len="med"/>
                <a:tailEnd type="oval" w="med" len="med"/>
              </a:ln>
              <a:effectLst/>
            </p:spPr>
          </p:cxnSp>
          <p:grpSp>
            <p:nvGrpSpPr>
              <p:cNvPr id="9" name="组合 14">
                <a:extLst>
                  <a:ext uri="{FF2B5EF4-FFF2-40B4-BE49-F238E27FC236}">
                    <a16:creationId xmlns:a16="http://schemas.microsoft.com/office/drawing/2014/main" xmlns="" id="{5055A29F-FBB0-4593-9F23-B8A22DF6394B}"/>
                  </a:ext>
                </a:extLst>
              </p:cNvPr>
              <p:cNvGrpSpPr/>
              <p:nvPr/>
            </p:nvGrpSpPr>
            <p:grpSpPr>
              <a:xfrm>
                <a:off x="4874033" y="2794390"/>
                <a:ext cx="709358" cy="608265"/>
                <a:chOff x="4151028" y="1425474"/>
                <a:chExt cx="1146935" cy="983482"/>
              </a:xfrm>
            </p:grpSpPr>
            <p:grpSp>
              <p:nvGrpSpPr>
                <p:cNvPr id="10" name="组合 17">
                  <a:extLst>
                    <a:ext uri="{FF2B5EF4-FFF2-40B4-BE49-F238E27FC236}">
                      <a16:creationId xmlns:a16="http://schemas.microsoft.com/office/drawing/2014/main" xmlns="" id="{3F709566-96AA-4EB2-864C-10DBBEBE51EC}"/>
                    </a:ext>
                  </a:extLst>
                </p:cNvPr>
                <p:cNvGrpSpPr/>
                <p:nvPr/>
              </p:nvGrpSpPr>
              <p:grpSpPr>
                <a:xfrm>
                  <a:off x="4939609" y="1857832"/>
                  <a:ext cx="358354" cy="358354"/>
                  <a:chOff x="5917211" y="1835961"/>
                  <a:chExt cx="504056" cy="504056"/>
                </a:xfrm>
              </p:grpSpPr>
              <p:sp>
                <p:nvSpPr>
                  <p:cNvPr id="12" name="同心圆 19">
                    <a:extLst>
                      <a:ext uri="{FF2B5EF4-FFF2-40B4-BE49-F238E27FC236}">
                        <a16:creationId xmlns:a16="http://schemas.microsoft.com/office/drawing/2014/main" xmlns="" id="{8558584B-0829-4911-8163-E3AEA9977691}"/>
                      </a:ext>
                    </a:extLst>
                  </p:cNvPr>
                  <p:cNvSpPr/>
                  <p:nvPr/>
                </p:nvSpPr>
                <p:spPr>
                  <a:xfrm>
                    <a:off x="5917211" y="1835961"/>
                    <a:ext cx="504056" cy="504056"/>
                  </a:xfrm>
                  <a:prstGeom prst="donut">
                    <a:avLst>
                      <a:gd name="adj" fmla="val 3142"/>
                    </a:avLst>
                  </a:prstGeom>
                  <a:solidFill>
                    <a:sysClr val="window" lastClr="FFFFFF">
                      <a:lumMod val="65000"/>
                    </a:sys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zh-CN" altLang="en-US" sz="1100" kern="0" dirty="0">
                      <a:solidFill>
                        <a:sysClr val="windowText" lastClr="000000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xmlns="" id="{83440653-4884-4BB0-9B5C-C9584A64A692}"/>
                      </a:ext>
                    </a:extLst>
                  </p:cNvPr>
                  <p:cNvSpPr/>
                  <p:nvPr/>
                </p:nvSpPr>
                <p:spPr>
                  <a:xfrm>
                    <a:off x="6039087" y="1981663"/>
                    <a:ext cx="222754" cy="222754"/>
                  </a:xfrm>
                  <a:prstGeom prst="ellipse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zh-CN" altLang="en-US" sz="1100" kern="0" dirty="0">
                      <a:solidFill>
                        <a:sysClr val="window" lastClr="FFFFF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xmlns="" id="{B38BD8CE-4AA5-43D0-B7B0-722DC31A2E32}"/>
                    </a:ext>
                  </a:extLst>
                </p:cNvPr>
                <p:cNvSpPr/>
                <p:nvPr/>
              </p:nvSpPr>
              <p:spPr>
                <a:xfrm>
                  <a:off x="4151028" y="1425474"/>
                  <a:ext cx="713871" cy="983482"/>
                </a:xfrm>
                <a:prstGeom prst="ellipse">
                  <a:avLst/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zh-CN" sz="1400" kern="0" dirty="0">
                      <a:solidFill>
                        <a:sysClr val="window" lastClr="FFFFFF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2</a:t>
                  </a:r>
                  <a:endParaRPr lang="zh-CN" altLang="en-US" sz="1400" kern="0" dirty="0">
                    <a:solidFill>
                      <a:sysClr val="window" lastClr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40E1E4BA-FEAF-489A-85AB-170901A6A7CA}"/>
                </a:ext>
              </a:extLst>
            </p:cNvPr>
            <p:cNvSpPr txBox="1"/>
            <p:nvPr/>
          </p:nvSpPr>
          <p:spPr>
            <a:xfrm>
              <a:off x="1145431" y="2952263"/>
              <a:ext cx="1264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全省新建小区信息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6353A65C-20D9-4060-A31D-A675A6E5D7F8}"/>
              </a:ext>
            </a:extLst>
          </p:cNvPr>
          <p:cNvGrpSpPr/>
          <p:nvPr/>
        </p:nvGrpSpPr>
        <p:grpSpPr>
          <a:xfrm>
            <a:off x="1043622" y="3679503"/>
            <a:ext cx="2356432" cy="584775"/>
            <a:chOff x="833087" y="2952353"/>
            <a:chExt cx="1625660" cy="584775"/>
          </a:xfrm>
        </p:grpSpPr>
        <p:grpSp>
          <p:nvGrpSpPr>
            <p:cNvPr id="15" name="组合 12">
              <a:extLst>
                <a:ext uri="{FF2B5EF4-FFF2-40B4-BE49-F238E27FC236}">
                  <a16:creationId xmlns:a16="http://schemas.microsoft.com/office/drawing/2014/main" xmlns="" id="{A2F5B59B-153D-40AF-A521-595F86D65239}"/>
                </a:ext>
              </a:extLst>
            </p:cNvPr>
            <p:cNvGrpSpPr/>
            <p:nvPr/>
          </p:nvGrpSpPr>
          <p:grpSpPr>
            <a:xfrm>
              <a:off x="833087" y="3069346"/>
              <a:ext cx="1533347" cy="321015"/>
              <a:chOff x="4874033" y="2825900"/>
              <a:chExt cx="2938328" cy="576754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xmlns="" id="{31D216AD-D59B-4856-B989-0C6C895871C6}"/>
                  </a:ext>
                </a:extLst>
              </p:cNvPr>
              <p:cNvCxnSpPr/>
              <p:nvPr/>
            </p:nvCxnSpPr>
            <p:spPr>
              <a:xfrm>
                <a:off x="5490448" y="3168410"/>
                <a:ext cx="2321913" cy="529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none" w="med" len="med"/>
                <a:tailEnd type="oval" w="med" len="med"/>
              </a:ln>
              <a:effectLst/>
            </p:spPr>
          </p:cxnSp>
          <p:grpSp>
            <p:nvGrpSpPr>
              <p:cNvPr id="18" name="组合 14">
                <a:extLst>
                  <a:ext uri="{FF2B5EF4-FFF2-40B4-BE49-F238E27FC236}">
                    <a16:creationId xmlns:a16="http://schemas.microsoft.com/office/drawing/2014/main" xmlns="" id="{4FD63FC3-F82C-470F-8362-DC9CD3937540}"/>
                  </a:ext>
                </a:extLst>
              </p:cNvPr>
              <p:cNvGrpSpPr/>
              <p:nvPr/>
            </p:nvGrpSpPr>
            <p:grpSpPr>
              <a:xfrm>
                <a:off x="4874033" y="2825900"/>
                <a:ext cx="709358" cy="576754"/>
                <a:chOff x="4151028" y="1476421"/>
                <a:chExt cx="1146935" cy="932533"/>
              </a:xfrm>
            </p:grpSpPr>
            <p:grpSp>
              <p:nvGrpSpPr>
                <p:cNvPr id="19" name="组合 17">
                  <a:extLst>
                    <a:ext uri="{FF2B5EF4-FFF2-40B4-BE49-F238E27FC236}">
                      <a16:creationId xmlns:a16="http://schemas.microsoft.com/office/drawing/2014/main" xmlns="" id="{625C4096-2B95-4C10-A777-7CF19A168EE9}"/>
                    </a:ext>
                  </a:extLst>
                </p:cNvPr>
                <p:cNvGrpSpPr/>
                <p:nvPr/>
              </p:nvGrpSpPr>
              <p:grpSpPr>
                <a:xfrm>
                  <a:off x="4939609" y="1857832"/>
                  <a:ext cx="358354" cy="358354"/>
                  <a:chOff x="5917211" y="1835961"/>
                  <a:chExt cx="504056" cy="504056"/>
                </a:xfrm>
              </p:grpSpPr>
              <p:sp>
                <p:nvSpPr>
                  <p:cNvPr id="21" name="同心圆 19">
                    <a:extLst>
                      <a:ext uri="{FF2B5EF4-FFF2-40B4-BE49-F238E27FC236}">
                        <a16:creationId xmlns:a16="http://schemas.microsoft.com/office/drawing/2014/main" xmlns="" id="{58740623-DD94-4471-95AA-9EDEEA51DF46}"/>
                      </a:ext>
                    </a:extLst>
                  </p:cNvPr>
                  <p:cNvSpPr/>
                  <p:nvPr/>
                </p:nvSpPr>
                <p:spPr>
                  <a:xfrm>
                    <a:off x="5917211" y="1835961"/>
                    <a:ext cx="504056" cy="504056"/>
                  </a:xfrm>
                  <a:prstGeom prst="donut">
                    <a:avLst>
                      <a:gd name="adj" fmla="val 3142"/>
                    </a:avLst>
                  </a:prstGeom>
                  <a:solidFill>
                    <a:sysClr val="window" lastClr="FFFFFF">
                      <a:lumMod val="65000"/>
                    </a:sys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zh-CN" altLang="en-US" sz="1100" kern="0" dirty="0">
                      <a:solidFill>
                        <a:sysClr val="windowText" lastClr="000000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xmlns="" id="{8ACF1C0C-6E28-4705-A344-7910C27232C5}"/>
                      </a:ext>
                    </a:extLst>
                  </p:cNvPr>
                  <p:cNvSpPr/>
                  <p:nvPr/>
                </p:nvSpPr>
                <p:spPr>
                  <a:xfrm>
                    <a:off x="6039087" y="1981663"/>
                    <a:ext cx="222754" cy="222754"/>
                  </a:xfrm>
                  <a:prstGeom prst="ellipse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zh-CN" altLang="en-US" sz="1100" kern="0" dirty="0">
                      <a:solidFill>
                        <a:sysClr val="window" lastClr="FFFFF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xmlns="" id="{D6B1E0D1-7E1B-4909-8A9F-E0BCA37AA7F7}"/>
                    </a:ext>
                  </a:extLst>
                </p:cNvPr>
                <p:cNvSpPr/>
                <p:nvPr/>
              </p:nvSpPr>
              <p:spPr>
                <a:xfrm>
                  <a:off x="4151028" y="1476421"/>
                  <a:ext cx="742095" cy="932533"/>
                </a:xfrm>
                <a:prstGeom prst="ellipse">
                  <a:avLst/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zh-CN" sz="1400" kern="0" dirty="0">
                      <a:solidFill>
                        <a:sysClr val="window" lastClr="FFFFFF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1</a:t>
                  </a:r>
                  <a:endParaRPr lang="zh-CN" altLang="en-US" sz="1400" kern="0" dirty="0">
                    <a:solidFill>
                      <a:sysClr val="window" lastClr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4015880B-C193-42AF-BBA8-D443C81D21EE}"/>
                </a:ext>
              </a:extLst>
            </p:cNvPr>
            <p:cNvSpPr txBox="1"/>
            <p:nvPr/>
          </p:nvSpPr>
          <p:spPr>
            <a:xfrm>
              <a:off x="1194644" y="2952353"/>
              <a:ext cx="12641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全省全量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网用户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B8296479-4392-442B-B3CD-D3A7420EB2E1}"/>
              </a:ext>
            </a:extLst>
          </p:cNvPr>
          <p:cNvGrpSpPr/>
          <p:nvPr/>
        </p:nvGrpSpPr>
        <p:grpSpPr>
          <a:xfrm>
            <a:off x="9034073" y="3679503"/>
            <a:ext cx="2192444" cy="446449"/>
            <a:chOff x="833087" y="2943913"/>
            <a:chExt cx="1776497" cy="446449"/>
          </a:xfrm>
        </p:grpSpPr>
        <p:grpSp>
          <p:nvGrpSpPr>
            <p:cNvPr id="24" name="组合 12">
              <a:extLst>
                <a:ext uri="{FF2B5EF4-FFF2-40B4-BE49-F238E27FC236}">
                  <a16:creationId xmlns:a16="http://schemas.microsoft.com/office/drawing/2014/main" xmlns="" id="{0713B3ED-75D9-4111-B24D-B0B64F42026C}"/>
                </a:ext>
              </a:extLst>
            </p:cNvPr>
            <p:cNvGrpSpPr/>
            <p:nvPr/>
          </p:nvGrpSpPr>
          <p:grpSpPr>
            <a:xfrm>
              <a:off x="833087" y="3060907"/>
              <a:ext cx="1533347" cy="329455"/>
              <a:chOff x="4874033" y="2810738"/>
              <a:chExt cx="2938328" cy="591918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xmlns="" id="{92BDC01D-F958-4C19-AFAC-042492778175}"/>
                  </a:ext>
                </a:extLst>
              </p:cNvPr>
              <p:cNvCxnSpPr/>
              <p:nvPr/>
            </p:nvCxnSpPr>
            <p:spPr>
              <a:xfrm>
                <a:off x="5490448" y="3168410"/>
                <a:ext cx="2321913" cy="529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none" w="med" len="med"/>
                <a:tailEnd type="oval" w="med" len="med"/>
              </a:ln>
              <a:effectLst/>
            </p:spPr>
          </p:cxnSp>
          <p:grpSp>
            <p:nvGrpSpPr>
              <p:cNvPr id="27" name="组合 14">
                <a:extLst>
                  <a:ext uri="{FF2B5EF4-FFF2-40B4-BE49-F238E27FC236}">
                    <a16:creationId xmlns:a16="http://schemas.microsoft.com/office/drawing/2014/main" xmlns="" id="{7D78A77A-9E79-49E1-A311-4560C053A954}"/>
                  </a:ext>
                </a:extLst>
              </p:cNvPr>
              <p:cNvGrpSpPr/>
              <p:nvPr/>
            </p:nvGrpSpPr>
            <p:grpSpPr>
              <a:xfrm>
                <a:off x="4874033" y="2810738"/>
                <a:ext cx="709358" cy="591918"/>
                <a:chOff x="4151028" y="1451904"/>
                <a:chExt cx="1146935" cy="957050"/>
              </a:xfrm>
            </p:grpSpPr>
            <p:grpSp>
              <p:nvGrpSpPr>
                <p:cNvPr id="28" name="组合 17">
                  <a:extLst>
                    <a:ext uri="{FF2B5EF4-FFF2-40B4-BE49-F238E27FC236}">
                      <a16:creationId xmlns:a16="http://schemas.microsoft.com/office/drawing/2014/main" xmlns="" id="{1C8430A1-8585-404F-9607-9A0B9B85A2EC}"/>
                    </a:ext>
                  </a:extLst>
                </p:cNvPr>
                <p:cNvGrpSpPr/>
                <p:nvPr/>
              </p:nvGrpSpPr>
              <p:grpSpPr>
                <a:xfrm>
                  <a:off x="4939609" y="1857832"/>
                  <a:ext cx="358354" cy="358354"/>
                  <a:chOff x="5917211" y="1835961"/>
                  <a:chExt cx="504056" cy="504056"/>
                </a:xfrm>
              </p:grpSpPr>
              <p:sp>
                <p:nvSpPr>
                  <p:cNvPr id="30" name="同心圆 19">
                    <a:extLst>
                      <a:ext uri="{FF2B5EF4-FFF2-40B4-BE49-F238E27FC236}">
                        <a16:creationId xmlns:a16="http://schemas.microsoft.com/office/drawing/2014/main" xmlns="" id="{F2938A64-8A48-40D1-84F9-5914E19AE92C}"/>
                      </a:ext>
                    </a:extLst>
                  </p:cNvPr>
                  <p:cNvSpPr/>
                  <p:nvPr/>
                </p:nvSpPr>
                <p:spPr>
                  <a:xfrm>
                    <a:off x="5917211" y="1835961"/>
                    <a:ext cx="504056" cy="504056"/>
                  </a:xfrm>
                  <a:prstGeom prst="donut">
                    <a:avLst>
                      <a:gd name="adj" fmla="val 3142"/>
                    </a:avLst>
                  </a:prstGeom>
                  <a:solidFill>
                    <a:sysClr val="window" lastClr="FFFFFF">
                      <a:lumMod val="65000"/>
                    </a:sys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zh-CN" altLang="en-US" sz="1100" kern="0" dirty="0">
                      <a:solidFill>
                        <a:sysClr val="windowText" lastClr="000000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xmlns="" id="{25DD9052-3119-4F3B-9CFC-420FFC80F239}"/>
                      </a:ext>
                    </a:extLst>
                  </p:cNvPr>
                  <p:cNvSpPr/>
                  <p:nvPr/>
                </p:nvSpPr>
                <p:spPr>
                  <a:xfrm>
                    <a:off x="6039087" y="1981663"/>
                    <a:ext cx="222754" cy="222754"/>
                  </a:xfrm>
                  <a:prstGeom prst="ellipse">
                    <a:avLst/>
                  </a:prstGeom>
                  <a:solidFill>
                    <a:sysClr val="window" lastClr="FFFFFF">
                      <a:lumMod val="65000"/>
                    </a:sys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zh-CN" altLang="en-US" sz="1100" kern="0" dirty="0">
                      <a:solidFill>
                        <a:sysClr val="window" lastClr="FFFFFF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xmlns="" id="{E0872B32-14CD-4DE8-9D5C-EF89D990D8A9}"/>
                    </a:ext>
                  </a:extLst>
                </p:cNvPr>
                <p:cNvSpPr/>
                <p:nvPr/>
              </p:nvSpPr>
              <p:spPr>
                <a:xfrm>
                  <a:off x="4151028" y="1451904"/>
                  <a:ext cx="875228" cy="957050"/>
                </a:xfrm>
                <a:prstGeom prst="ellipse">
                  <a:avLst/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 altLang="zh-CN" sz="1400" kern="0" dirty="0">
                      <a:solidFill>
                        <a:sysClr val="window" lastClr="FFFFFF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3</a:t>
                  </a:r>
                  <a:endParaRPr lang="zh-CN" altLang="en-US" sz="1400" kern="0" dirty="0">
                    <a:solidFill>
                      <a:sysClr val="window" lastClr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681E95DB-E90F-49AC-8537-418D65CA2258}"/>
                </a:ext>
              </a:extLst>
            </p:cNvPr>
            <p:cNvSpPr txBox="1"/>
            <p:nvPr/>
          </p:nvSpPr>
          <p:spPr>
            <a:xfrm>
              <a:off x="1194644" y="2943913"/>
              <a:ext cx="1414940" cy="34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全省企业信息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EE02E2A1-1967-4FA8-984D-A2EA1BF4DC82}"/>
              </a:ext>
            </a:extLst>
          </p:cNvPr>
          <p:cNvGrpSpPr/>
          <p:nvPr/>
        </p:nvGrpSpPr>
        <p:grpSpPr>
          <a:xfrm>
            <a:off x="1" y="716637"/>
            <a:ext cx="12191999" cy="74842"/>
            <a:chOff x="1411" y="609412"/>
            <a:chExt cx="9141178" cy="139657"/>
          </a:xfrm>
        </p:grpSpPr>
        <p:sp>
          <p:nvSpPr>
            <p:cNvPr id="34" name="矩形 11">
              <a:extLst>
                <a:ext uri="{FF2B5EF4-FFF2-40B4-BE49-F238E27FC236}">
                  <a16:creationId xmlns:a16="http://schemas.microsoft.com/office/drawing/2014/main" xmlns="" id="{0E490FBC-0E5C-4425-95AD-5B989586988E}"/>
                </a:ext>
              </a:extLst>
            </p:cNvPr>
            <p:cNvSpPr/>
            <p:nvPr/>
          </p:nvSpPr>
          <p:spPr>
            <a:xfrm>
              <a:off x="1620161" y="609412"/>
              <a:ext cx="7522428" cy="139657"/>
            </a:xfrm>
            <a:prstGeom prst="rect">
              <a:avLst/>
            </a:prstGeom>
            <a:solidFill>
              <a:srgbClr val="F59B1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4" tIns="60931" rIns="121864" bIns="60931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矩形 10">
              <a:extLst>
                <a:ext uri="{FF2B5EF4-FFF2-40B4-BE49-F238E27FC236}">
                  <a16:creationId xmlns:a16="http://schemas.microsoft.com/office/drawing/2014/main" xmlns="" id="{7E8C8F91-8CEE-4863-89AA-86BD45902F83}"/>
                </a:ext>
              </a:extLst>
            </p:cNvPr>
            <p:cNvSpPr/>
            <p:nvPr/>
          </p:nvSpPr>
          <p:spPr>
            <a:xfrm>
              <a:off x="1411" y="609412"/>
              <a:ext cx="1774277" cy="139657"/>
            </a:xfrm>
            <a:prstGeom prst="rect">
              <a:avLst/>
            </a:prstGeom>
            <a:solidFill>
              <a:srgbClr val="169E8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4" tIns="60931" rIns="121864" bIns="60931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F1A0BDCF-5016-4A74-93E1-CC2ED845EBAB}"/>
              </a:ext>
            </a:extLst>
          </p:cNvPr>
          <p:cNvSpPr/>
          <p:nvPr/>
        </p:nvSpPr>
        <p:spPr>
          <a:xfrm>
            <a:off x="978583" y="1348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738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数据管理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C9ED2934-373B-4D6B-838A-753F68352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" y="1769404"/>
            <a:ext cx="2878932" cy="161955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E119B173-5B3E-4B57-9AAC-3F96525CE0FA}"/>
              </a:ext>
            </a:extLst>
          </p:cNvPr>
          <p:cNvSpPr/>
          <p:nvPr/>
        </p:nvSpPr>
        <p:spPr>
          <a:xfrm>
            <a:off x="625033" y="4382681"/>
            <a:ext cx="1138948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采集全省全量</a:t>
            </a:r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网用户（电信、移动、联通）的信息，用于用户身份判别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采集全省新建小区信息，收集商品房数据量、商铺数据，售卖情况，可结合网格用于计算占有率分析（针对公众用户，帮助了解商业市场，小区等渗透率）。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采集全省企业信息，收集企业规模、参保人数、统一信用代码、电话、邮件、地址、经纬度等，可用于大客户市场渗透率分析（针对政企用户，根据企业规模 估算渗透率）。</a:t>
            </a:r>
          </a:p>
        </p:txBody>
      </p:sp>
    </p:spTree>
    <p:extLst>
      <p:ext uri="{BB962C8B-B14F-4D97-AF65-F5344CB8AC3E}">
        <p14:creationId xmlns:p14="http://schemas.microsoft.com/office/powerpoint/2010/main" val="108979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4D34363-2755-4C80-A7DF-189FB72B731F}"/>
              </a:ext>
            </a:extLst>
          </p:cNvPr>
          <p:cNvSpPr/>
          <p:nvPr/>
        </p:nvSpPr>
        <p:spPr>
          <a:xfrm>
            <a:off x="337835" y="1042222"/>
            <a:ext cx="3107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3765">
              <a:buClr>
                <a:srgbClr val="00B050"/>
              </a:buClr>
              <a:buFont typeface="+mj-lt"/>
              <a:buAutoNum type="arabicPeriod" startAt="3"/>
            </a:pPr>
            <a:r>
              <a:rPr kumimoji="1" lang="zh-CN" altLang="en-US" sz="2000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网络数据处理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132B9BE4-63A4-48A4-8BA1-954D276BCE26}"/>
              </a:ext>
            </a:extLst>
          </p:cNvPr>
          <p:cNvGrpSpPr/>
          <p:nvPr/>
        </p:nvGrpSpPr>
        <p:grpSpPr>
          <a:xfrm>
            <a:off x="1" y="716637"/>
            <a:ext cx="12191999" cy="74842"/>
            <a:chOff x="1411" y="609412"/>
            <a:chExt cx="9141178" cy="139657"/>
          </a:xfrm>
        </p:grpSpPr>
        <p:sp>
          <p:nvSpPr>
            <p:cNvPr id="11" name="矩形 11">
              <a:extLst>
                <a:ext uri="{FF2B5EF4-FFF2-40B4-BE49-F238E27FC236}">
                  <a16:creationId xmlns:a16="http://schemas.microsoft.com/office/drawing/2014/main" xmlns="" id="{A0AAA738-529F-404F-B6E5-433C7EBACF3A}"/>
                </a:ext>
              </a:extLst>
            </p:cNvPr>
            <p:cNvSpPr/>
            <p:nvPr/>
          </p:nvSpPr>
          <p:spPr>
            <a:xfrm>
              <a:off x="1620161" y="609412"/>
              <a:ext cx="7522428" cy="139657"/>
            </a:xfrm>
            <a:prstGeom prst="rect">
              <a:avLst/>
            </a:prstGeom>
            <a:solidFill>
              <a:srgbClr val="F59B1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4" tIns="60931" rIns="121864" bIns="60931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xmlns="" id="{FF8FEA5E-5E39-4FAA-9A5B-E18F1D9F3AED}"/>
                </a:ext>
              </a:extLst>
            </p:cNvPr>
            <p:cNvSpPr/>
            <p:nvPr/>
          </p:nvSpPr>
          <p:spPr>
            <a:xfrm>
              <a:off x="1411" y="609412"/>
              <a:ext cx="1774277" cy="139657"/>
            </a:xfrm>
            <a:prstGeom prst="rect">
              <a:avLst/>
            </a:prstGeom>
            <a:solidFill>
              <a:srgbClr val="169E8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4" tIns="60931" rIns="121864" bIns="60931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AF3E3194-537B-4AB1-9567-471F55E4E6E6}"/>
              </a:ext>
            </a:extLst>
          </p:cNvPr>
          <p:cNvSpPr/>
          <p:nvPr/>
        </p:nvSpPr>
        <p:spPr>
          <a:xfrm>
            <a:off x="978583" y="1348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738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数据管理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0F8FF154-F0FA-461B-AF19-19F533599DC8}"/>
              </a:ext>
            </a:extLst>
          </p:cNvPr>
          <p:cNvGrpSpPr/>
          <p:nvPr/>
        </p:nvGrpSpPr>
        <p:grpSpPr>
          <a:xfrm>
            <a:off x="1183217" y="1693075"/>
            <a:ext cx="3887153" cy="3020556"/>
            <a:chOff x="817365" y="-938751"/>
            <a:chExt cx="10248033" cy="7233404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651FF580-F7FA-4CA4-9CBE-72570A0B0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65" y="-938751"/>
              <a:ext cx="10248033" cy="7233404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BC29FAB1-748D-4F18-AB51-1B0D66195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8583" y="5949387"/>
              <a:ext cx="2366432" cy="255127"/>
            </a:xfrm>
            <a:prstGeom prst="rect">
              <a:avLst/>
            </a:prstGeom>
          </p:spPr>
        </p:pic>
      </p:grpSp>
      <p:cxnSp>
        <p:nvCxnSpPr>
          <p:cNvPr id="18" name="Straight Connector 259">
            <a:extLst>
              <a:ext uri="{FF2B5EF4-FFF2-40B4-BE49-F238E27FC236}">
                <a16:creationId xmlns:a16="http://schemas.microsoft.com/office/drawing/2014/main" xmlns="" id="{008BAABC-00C2-46F7-8C5A-0BC780414EDD}"/>
              </a:ext>
            </a:extLst>
          </p:cNvPr>
          <p:cNvCxnSpPr/>
          <p:nvPr/>
        </p:nvCxnSpPr>
        <p:spPr>
          <a:xfrm>
            <a:off x="6096000" y="1176207"/>
            <a:ext cx="0" cy="5366160"/>
          </a:xfrm>
          <a:prstGeom prst="line">
            <a:avLst/>
          </a:prstGeom>
          <a:ln w="9525">
            <a:solidFill>
              <a:schemeClr val="tx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EB04F24-C4B9-4BF6-9F90-0FB7296E4251}"/>
              </a:ext>
            </a:extLst>
          </p:cNvPr>
          <p:cNvSpPr/>
          <p:nvPr/>
        </p:nvSpPr>
        <p:spPr>
          <a:xfrm>
            <a:off x="6867645" y="5077643"/>
            <a:ext cx="47301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通过获取的通信基站信息，分析用户活动轨迹，用于对用户聚类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27DFF415-0FB8-4531-9C4B-E52E32FF51B4}"/>
              </a:ext>
            </a:extLst>
          </p:cNvPr>
          <p:cNvSpPr/>
          <p:nvPr/>
        </p:nvSpPr>
        <p:spPr>
          <a:xfrm>
            <a:off x="803983" y="5077643"/>
            <a:ext cx="46260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通过与网运的接口，获取信令信息，实时统计用户通话，主要分析用户未接通行为，用于识别恶意群呼、恶意群发短信等异常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8E23D7F9-8F72-4DE3-9AA4-1AE82C8EE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74" y="1693075"/>
            <a:ext cx="3887158" cy="30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D1B7868D-3F81-4978-93EF-8CCB2BFEE726}"/>
              </a:ext>
            </a:extLst>
          </p:cNvPr>
          <p:cNvGrpSpPr/>
          <p:nvPr/>
        </p:nvGrpSpPr>
        <p:grpSpPr>
          <a:xfrm>
            <a:off x="1" y="716637"/>
            <a:ext cx="12191999" cy="74842"/>
            <a:chOff x="1411" y="609412"/>
            <a:chExt cx="9141178" cy="139657"/>
          </a:xfrm>
        </p:grpSpPr>
        <p:sp>
          <p:nvSpPr>
            <p:cNvPr id="5" name="矩形 11">
              <a:extLst>
                <a:ext uri="{FF2B5EF4-FFF2-40B4-BE49-F238E27FC236}">
                  <a16:creationId xmlns:a16="http://schemas.microsoft.com/office/drawing/2014/main" xmlns="" id="{8476A782-5481-4CEA-9455-1EE8D2061744}"/>
                </a:ext>
              </a:extLst>
            </p:cNvPr>
            <p:cNvSpPr/>
            <p:nvPr/>
          </p:nvSpPr>
          <p:spPr>
            <a:xfrm>
              <a:off x="1620161" y="609412"/>
              <a:ext cx="7522428" cy="139657"/>
            </a:xfrm>
            <a:prstGeom prst="rect">
              <a:avLst/>
            </a:prstGeom>
            <a:solidFill>
              <a:srgbClr val="F59B1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4" tIns="60931" rIns="121864" bIns="60931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10">
              <a:extLst>
                <a:ext uri="{FF2B5EF4-FFF2-40B4-BE49-F238E27FC236}">
                  <a16:creationId xmlns:a16="http://schemas.microsoft.com/office/drawing/2014/main" xmlns="" id="{FE29E6DA-90AA-4E2E-A4DC-0F6A8593359B}"/>
                </a:ext>
              </a:extLst>
            </p:cNvPr>
            <p:cNvSpPr/>
            <p:nvPr/>
          </p:nvSpPr>
          <p:spPr>
            <a:xfrm>
              <a:off x="1411" y="609412"/>
              <a:ext cx="1774277" cy="139657"/>
            </a:xfrm>
            <a:prstGeom prst="rect">
              <a:avLst/>
            </a:prstGeom>
            <a:solidFill>
              <a:srgbClr val="169E8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4" tIns="60931" rIns="121864" bIns="60931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518E0CA-5701-4C27-942D-3CC7B3CC3838}"/>
              </a:ext>
            </a:extLst>
          </p:cNvPr>
          <p:cNvSpPr/>
          <p:nvPr/>
        </p:nvSpPr>
        <p:spPr>
          <a:xfrm>
            <a:off x="978583" y="1348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738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数据挖掘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2D41250-45D4-49A1-8574-BADBB0ACF164}"/>
              </a:ext>
            </a:extLst>
          </p:cNvPr>
          <p:cNvSpPr/>
          <p:nvPr/>
        </p:nvSpPr>
        <p:spPr>
          <a:xfrm>
            <a:off x="6420052" y="1397580"/>
            <a:ext cx="52941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完成诈骗用户关联分析模型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基于用户的手机串码、实名信息、通信行为，建立识别模型，用于预测、深入挖掘、关联诈骗用户。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完成存量沉默卡类型的诈骗用户识别：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基于诈骗热点地区龙岩数据，对沉默用户特征提取，通过用户信息、入网时间、语音、流量以及使用手机型号等信息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综合定位出诈骗号码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F0B58EA-ADCA-4F07-9949-97DE485E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3" y="1481202"/>
            <a:ext cx="2757268" cy="1213551"/>
          </a:xfrm>
          <a:prstGeom prst="rect">
            <a:avLst/>
          </a:prstGeom>
          <a:ln w="25400">
            <a:solidFill>
              <a:srgbClr val="169E82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6B3C31B9-40C6-4A66-B701-0909F1864D58}"/>
              </a:ext>
            </a:extLst>
          </p:cNvPr>
          <p:cNvSpPr/>
          <p:nvPr/>
        </p:nvSpPr>
        <p:spPr>
          <a:xfrm>
            <a:off x="131486" y="944924"/>
            <a:ext cx="2103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反欺诈系统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6DF539B-A270-4F78-8EA8-52AEF6E7904E}"/>
              </a:ext>
            </a:extLst>
          </p:cNvPr>
          <p:cNvCxnSpPr>
            <a:cxnSpLocks/>
          </p:cNvCxnSpPr>
          <p:nvPr/>
        </p:nvCxnSpPr>
        <p:spPr>
          <a:xfrm flipH="1">
            <a:off x="303813" y="4358589"/>
            <a:ext cx="11525514" cy="0"/>
          </a:xfrm>
          <a:prstGeom prst="line">
            <a:avLst/>
          </a:prstGeom>
          <a:ln w="25400">
            <a:gradFill>
              <a:gsLst>
                <a:gs pos="0">
                  <a:schemeClr val="bg1">
                    <a:lumMod val="95000"/>
                  </a:schemeClr>
                </a:gs>
                <a:gs pos="26000">
                  <a:schemeClr val="tx1">
                    <a:lumMod val="50000"/>
                    <a:lumOff val="50000"/>
                  </a:schemeClr>
                </a:gs>
                <a:gs pos="81000">
                  <a:schemeClr val="tx1">
                    <a:lumMod val="50000"/>
                    <a:lumOff val="50000"/>
                  </a:schemeClr>
                </a:gs>
                <a:gs pos="5300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46B723B9-62E2-4CE5-A915-B8FB086A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14" y="4575991"/>
            <a:ext cx="5764670" cy="1962502"/>
          </a:xfrm>
          <a:prstGeom prst="rect">
            <a:avLst/>
          </a:prstGeom>
          <a:ln w="25400">
            <a:solidFill>
              <a:srgbClr val="169E82"/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CF723197-654D-4549-BC76-E4B553E5F4C7}"/>
              </a:ext>
            </a:extLst>
          </p:cNvPr>
          <p:cNvSpPr/>
          <p:nvPr/>
        </p:nvSpPr>
        <p:spPr>
          <a:xfrm>
            <a:off x="6420052" y="4539627"/>
            <a:ext cx="55338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现阶段成果：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公安部通报，湖北号码漫游到龙岩进行欺诈的电信用户占比高的问题。通过对用户话单和串码轨迹的分析，已经能精准获悉此类号码，并按天稽核自动生成涉诈清单，通知网安部对号码进行处理。此工作已得到网安部肯定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3853D820-27A5-4B19-9143-D806DA39C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216" y="1481202"/>
            <a:ext cx="2757268" cy="1213543"/>
          </a:xfrm>
          <a:prstGeom prst="rect">
            <a:avLst/>
          </a:prstGeom>
          <a:ln w="25400">
            <a:solidFill>
              <a:srgbClr val="169E82"/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0D2D9CD7-3283-47E5-91EB-09D02B786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13" y="2964010"/>
            <a:ext cx="2757267" cy="1213542"/>
          </a:xfrm>
          <a:prstGeom prst="rect">
            <a:avLst/>
          </a:prstGeom>
          <a:ln w="25400">
            <a:solidFill>
              <a:srgbClr val="169E82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0994B4D0-1EA2-49E6-8C30-E82617715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1216" y="2964010"/>
            <a:ext cx="2757268" cy="1213542"/>
          </a:xfrm>
          <a:prstGeom prst="rect">
            <a:avLst/>
          </a:prstGeom>
          <a:ln w="25400">
            <a:solidFill>
              <a:srgbClr val="169E82"/>
            </a:solidFill>
          </a:ln>
        </p:spPr>
      </p:pic>
    </p:spTree>
    <p:extLst>
      <p:ext uri="{BB962C8B-B14F-4D97-AF65-F5344CB8AC3E}">
        <p14:creationId xmlns:p14="http://schemas.microsoft.com/office/powerpoint/2010/main" val="33320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A93A19D-1175-44B8-B555-282A4709587B}"/>
              </a:ext>
            </a:extLst>
          </p:cNvPr>
          <p:cNvGrpSpPr/>
          <p:nvPr/>
        </p:nvGrpSpPr>
        <p:grpSpPr>
          <a:xfrm>
            <a:off x="1" y="716637"/>
            <a:ext cx="12191999" cy="74842"/>
            <a:chOff x="1411" y="609412"/>
            <a:chExt cx="9141178" cy="139657"/>
          </a:xfrm>
        </p:grpSpPr>
        <p:sp>
          <p:nvSpPr>
            <p:cNvPr id="4" name="矩形 11">
              <a:extLst>
                <a:ext uri="{FF2B5EF4-FFF2-40B4-BE49-F238E27FC236}">
                  <a16:creationId xmlns:a16="http://schemas.microsoft.com/office/drawing/2014/main" xmlns="" id="{7766900D-97D5-4FE1-A482-EBCA127486B8}"/>
                </a:ext>
              </a:extLst>
            </p:cNvPr>
            <p:cNvSpPr/>
            <p:nvPr/>
          </p:nvSpPr>
          <p:spPr>
            <a:xfrm>
              <a:off x="1620161" y="609412"/>
              <a:ext cx="7522428" cy="139657"/>
            </a:xfrm>
            <a:prstGeom prst="rect">
              <a:avLst/>
            </a:prstGeom>
            <a:solidFill>
              <a:srgbClr val="F59B1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4" tIns="60931" rIns="121864" bIns="60931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10">
              <a:extLst>
                <a:ext uri="{FF2B5EF4-FFF2-40B4-BE49-F238E27FC236}">
                  <a16:creationId xmlns:a16="http://schemas.microsoft.com/office/drawing/2014/main" xmlns="" id="{1DD4F632-8243-4347-BD61-BB31C167C669}"/>
                </a:ext>
              </a:extLst>
            </p:cNvPr>
            <p:cNvSpPr/>
            <p:nvPr/>
          </p:nvSpPr>
          <p:spPr>
            <a:xfrm>
              <a:off x="1411" y="609412"/>
              <a:ext cx="1774277" cy="139657"/>
            </a:xfrm>
            <a:prstGeom prst="rect">
              <a:avLst/>
            </a:prstGeom>
            <a:solidFill>
              <a:srgbClr val="169E8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4" tIns="60931" rIns="121864" bIns="60931" anchor="ctr"/>
            <a:lstStyle/>
            <a:p>
              <a:pPr algn="ctr" defTabSz="1450304">
                <a:defRPr/>
              </a:pPr>
              <a:endParaRPr lang="zh-CN" altLang="en-US" sz="2800" kern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F3C2250-47A1-4AB5-BE68-8FF033DF2786}"/>
              </a:ext>
            </a:extLst>
          </p:cNvPr>
          <p:cNvSpPr/>
          <p:nvPr/>
        </p:nvSpPr>
        <p:spPr>
          <a:xfrm>
            <a:off x="978583" y="13481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738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政企客户级清单分析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1B19E07E-23F7-4164-929F-0991F2A56123}"/>
              </a:ext>
            </a:extLst>
          </p:cNvPr>
          <p:cNvGrpSpPr/>
          <p:nvPr/>
        </p:nvGrpSpPr>
        <p:grpSpPr>
          <a:xfrm>
            <a:off x="1357128" y="1090793"/>
            <a:ext cx="8273581" cy="1451073"/>
            <a:chOff x="1357128" y="1090793"/>
            <a:chExt cx="8273581" cy="145107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D42D85F9-1671-4D5B-AEB0-5F0F0B40D17D}"/>
                </a:ext>
              </a:extLst>
            </p:cNvPr>
            <p:cNvGrpSpPr/>
            <p:nvPr/>
          </p:nvGrpSpPr>
          <p:grpSpPr>
            <a:xfrm>
              <a:off x="1357128" y="1678613"/>
              <a:ext cx="8273581" cy="863253"/>
              <a:chOff x="2855728" y="2332576"/>
              <a:chExt cx="1597446" cy="1317992"/>
            </a:xfrm>
          </p:grpSpPr>
          <p:sp>
            <p:nvSpPr>
              <p:cNvPr id="8" name="Freeform 11">
                <a:extLst>
                  <a:ext uri="{FF2B5EF4-FFF2-40B4-BE49-F238E27FC236}">
                    <a16:creationId xmlns:a16="http://schemas.microsoft.com/office/drawing/2014/main" xmlns="" id="{2216522F-1188-449C-8283-8C197CB404CE}"/>
                  </a:ext>
                </a:extLst>
              </p:cNvPr>
              <p:cNvSpPr/>
              <p:nvPr/>
            </p:nvSpPr>
            <p:spPr bwMode="auto">
              <a:xfrm>
                <a:off x="2855728" y="2332576"/>
                <a:ext cx="1597446" cy="1317992"/>
              </a:xfrm>
              <a:custGeom>
                <a:avLst/>
                <a:gdLst>
                  <a:gd name="connsiteX0" fmla="*/ 0 w 1281166"/>
                  <a:gd name="connsiteY0" fmla="*/ 105669 h 1056694"/>
                  <a:gd name="connsiteX1" fmla="*/ 105669 w 1281166"/>
                  <a:gd name="connsiteY1" fmla="*/ 0 h 1056694"/>
                  <a:gd name="connsiteX2" fmla="*/ 1175497 w 1281166"/>
                  <a:gd name="connsiteY2" fmla="*/ 0 h 1056694"/>
                  <a:gd name="connsiteX3" fmla="*/ 1281166 w 1281166"/>
                  <a:gd name="connsiteY3" fmla="*/ 105669 h 1056694"/>
                  <a:gd name="connsiteX4" fmla="*/ 1281166 w 1281166"/>
                  <a:gd name="connsiteY4" fmla="*/ 951025 h 1056694"/>
                  <a:gd name="connsiteX5" fmla="*/ 1175497 w 1281166"/>
                  <a:gd name="connsiteY5" fmla="*/ 1056694 h 1056694"/>
                  <a:gd name="connsiteX6" fmla="*/ 105669 w 1281166"/>
                  <a:gd name="connsiteY6" fmla="*/ 1056694 h 1056694"/>
                  <a:gd name="connsiteX7" fmla="*/ 0 w 1281166"/>
                  <a:gd name="connsiteY7" fmla="*/ 951025 h 1056694"/>
                  <a:gd name="connsiteX8" fmla="*/ 0 w 1281166"/>
                  <a:gd name="connsiteY8" fmla="*/ 105669 h 1056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166" h="1056694">
                    <a:moveTo>
                      <a:pt x="0" y="105669"/>
                    </a:moveTo>
                    <a:cubicBezTo>
                      <a:pt x="0" y="47310"/>
                      <a:pt x="47310" y="0"/>
                      <a:pt x="105669" y="0"/>
                    </a:cubicBezTo>
                    <a:lnTo>
                      <a:pt x="1175497" y="0"/>
                    </a:lnTo>
                    <a:cubicBezTo>
                      <a:pt x="1233856" y="0"/>
                      <a:pt x="1281166" y="47310"/>
                      <a:pt x="1281166" y="105669"/>
                    </a:cubicBezTo>
                    <a:lnTo>
                      <a:pt x="1281166" y="951025"/>
                    </a:lnTo>
                    <a:cubicBezTo>
                      <a:pt x="1281166" y="1009384"/>
                      <a:pt x="1233856" y="1056694"/>
                      <a:pt x="1175497" y="1056694"/>
                    </a:cubicBezTo>
                    <a:lnTo>
                      <a:pt x="105669" y="1056694"/>
                    </a:lnTo>
                    <a:cubicBezTo>
                      <a:pt x="47310" y="1056694"/>
                      <a:pt x="0" y="1009384"/>
                      <a:pt x="0" y="951025"/>
                    </a:cubicBezTo>
                    <a:lnTo>
                      <a:pt x="0" y="105669"/>
                    </a:lnTo>
                    <a:close/>
                  </a:path>
                </a:pathLst>
              </a:custGeom>
              <a:ln>
                <a:solidFill>
                  <a:srgbClr val="A3A3A3"/>
                </a:solidFill>
              </a:ln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66227" tIns="292662" rIns="66227" bIns="66226" spcCol="1270"/>
              <a:lstStyle/>
              <a:p>
                <a:pPr marL="0" lvl="1" algn="ctr" defTabSz="977900" fontAlgn="auto">
                  <a:lnSpc>
                    <a:spcPct val="90000"/>
                  </a:lnSpc>
                  <a:spcAft>
                    <a:spcPct val="15000"/>
                  </a:spcAft>
                  <a:defRPr/>
                </a:pP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TextBox 57">
                <a:extLst>
                  <a:ext uri="{FF2B5EF4-FFF2-40B4-BE49-F238E27FC236}">
                    <a16:creationId xmlns:a16="http://schemas.microsoft.com/office/drawing/2014/main" xmlns="" id="{9BF30F7F-1C3B-4F88-98B5-BC99CC3AD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362" y="2527066"/>
                <a:ext cx="1547812" cy="9868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通过客户名称、联系电话或统一信用代码等任一信息，在BOSS系统中关联企业的全部固话、移动号码，作为挖掘的种子。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ABD68A0F-C3E5-4E73-8C72-69965DCEF362}"/>
                </a:ext>
              </a:extLst>
            </p:cNvPr>
            <p:cNvGrpSpPr/>
            <p:nvPr/>
          </p:nvGrpSpPr>
          <p:grpSpPr>
            <a:xfrm>
              <a:off x="1357128" y="1090793"/>
              <a:ext cx="1975947" cy="565027"/>
              <a:chOff x="3210496" y="1734760"/>
              <a:chExt cx="1421052" cy="564853"/>
            </a:xfrm>
            <a:solidFill>
              <a:srgbClr val="F5CA40"/>
            </a:solidFill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xmlns="" id="{1A209342-71D3-4132-84DE-83A86F96D8F5}"/>
                  </a:ext>
                </a:extLst>
              </p:cNvPr>
              <p:cNvSpPr/>
              <p:nvPr/>
            </p:nvSpPr>
            <p:spPr bwMode="auto">
              <a:xfrm>
                <a:off x="3210496" y="1734760"/>
                <a:ext cx="1421052" cy="564853"/>
              </a:xfrm>
              <a:custGeom>
                <a:avLst/>
                <a:gdLst>
                  <a:gd name="connsiteX0" fmla="*/ 0 w 1138814"/>
                  <a:gd name="connsiteY0" fmla="*/ 45287 h 452869"/>
                  <a:gd name="connsiteX1" fmla="*/ 45287 w 1138814"/>
                  <a:gd name="connsiteY1" fmla="*/ 0 h 452869"/>
                  <a:gd name="connsiteX2" fmla="*/ 1093527 w 1138814"/>
                  <a:gd name="connsiteY2" fmla="*/ 0 h 452869"/>
                  <a:gd name="connsiteX3" fmla="*/ 1138814 w 1138814"/>
                  <a:gd name="connsiteY3" fmla="*/ 45287 h 452869"/>
                  <a:gd name="connsiteX4" fmla="*/ 1138814 w 1138814"/>
                  <a:gd name="connsiteY4" fmla="*/ 407582 h 452869"/>
                  <a:gd name="connsiteX5" fmla="*/ 1093527 w 1138814"/>
                  <a:gd name="connsiteY5" fmla="*/ 452869 h 452869"/>
                  <a:gd name="connsiteX6" fmla="*/ 45287 w 1138814"/>
                  <a:gd name="connsiteY6" fmla="*/ 452869 h 452869"/>
                  <a:gd name="connsiteX7" fmla="*/ 0 w 1138814"/>
                  <a:gd name="connsiteY7" fmla="*/ 407582 h 452869"/>
                  <a:gd name="connsiteX8" fmla="*/ 0 w 1138814"/>
                  <a:gd name="connsiteY8" fmla="*/ 45287 h 45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8814" h="452869">
                    <a:moveTo>
                      <a:pt x="0" y="45287"/>
                    </a:moveTo>
                    <a:cubicBezTo>
                      <a:pt x="0" y="20276"/>
                      <a:pt x="20276" y="0"/>
                      <a:pt x="45287" y="0"/>
                    </a:cubicBezTo>
                    <a:lnTo>
                      <a:pt x="1093527" y="0"/>
                    </a:lnTo>
                    <a:cubicBezTo>
                      <a:pt x="1118538" y="0"/>
                      <a:pt x="1138814" y="20276"/>
                      <a:pt x="1138814" y="45287"/>
                    </a:cubicBezTo>
                    <a:lnTo>
                      <a:pt x="1138814" y="407582"/>
                    </a:lnTo>
                    <a:cubicBezTo>
                      <a:pt x="1138814" y="432593"/>
                      <a:pt x="1118538" y="452869"/>
                      <a:pt x="1093527" y="452869"/>
                    </a:cubicBezTo>
                    <a:lnTo>
                      <a:pt x="45287" y="452869"/>
                    </a:lnTo>
                    <a:cubicBezTo>
                      <a:pt x="20276" y="452869"/>
                      <a:pt x="0" y="432593"/>
                      <a:pt x="0" y="407582"/>
                    </a:cubicBezTo>
                    <a:lnTo>
                      <a:pt x="0" y="45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sp3d prstMaterial="matte">
                <a:bevelT w="0" h="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60889" tIns="45014" rIns="60889" bIns="45014" spcCol="1270" anchor="ctr"/>
              <a:lstStyle/>
              <a:p>
                <a:pPr algn="ctr" defTabSz="111125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TextBox 22">
                <a:extLst>
                  <a:ext uri="{FF2B5EF4-FFF2-40B4-BE49-F238E27FC236}">
                    <a16:creationId xmlns:a16="http://schemas.microsoft.com/office/drawing/2014/main" xmlns="" id="{511AFE88-1487-450C-ADE0-E52925244D28}"/>
                  </a:ext>
                </a:extLst>
              </p:cNvPr>
              <p:cNvSpPr txBox="1"/>
              <p:nvPr/>
            </p:nvSpPr>
            <p:spPr>
              <a:xfrm>
                <a:off x="3386499" y="1862922"/>
                <a:ext cx="1128861" cy="36921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企业种子信息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AE3A2C7B-18C4-48B8-A260-F176B597A16C}"/>
              </a:ext>
            </a:extLst>
          </p:cNvPr>
          <p:cNvGrpSpPr/>
          <p:nvPr/>
        </p:nvGrpSpPr>
        <p:grpSpPr>
          <a:xfrm>
            <a:off x="1357128" y="2792363"/>
            <a:ext cx="8273581" cy="1424323"/>
            <a:chOff x="1357128" y="1090793"/>
            <a:chExt cx="8273581" cy="142432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E6292DE8-2297-43D3-83DE-B70C0A000717}"/>
                </a:ext>
              </a:extLst>
            </p:cNvPr>
            <p:cNvGrpSpPr/>
            <p:nvPr/>
          </p:nvGrpSpPr>
          <p:grpSpPr>
            <a:xfrm>
              <a:off x="1357128" y="1651863"/>
              <a:ext cx="8273581" cy="863253"/>
              <a:chOff x="2855728" y="2291735"/>
              <a:chExt cx="1597446" cy="1317992"/>
            </a:xfrm>
          </p:grpSpPr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xmlns="" id="{D64C6D20-B55B-47CE-BCF8-4930E8EBB815}"/>
                  </a:ext>
                </a:extLst>
              </p:cNvPr>
              <p:cNvSpPr/>
              <p:nvPr/>
            </p:nvSpPr>
            <p:spPr bwMode="auto">
              <a:xfrm>
                <a:off x="2855728" y="2291735"/>
                <a:ext cx="1597446" cy="1317992"/>
              </a:xfrm>
              <a:custGeom>
                <a:avLst/>
                <a:gdLst>
                  <a:gd name="connsiteX0" fmla="*/ 0 w 1281166"/>
                  <a:gd name="connsiteY0" fmla="*/ 105669 h 1056694"/>
                  <a:gd name="connsiteX1" fmla="*/ 105669 w 1281166"/>
                  <a:gd name="connsiteY1" fmla="*/ 0 h 1056694"/>
                  <a:gd name="connsiteX2" fmla="*/ 1175497 w 1281166"/>
                  <a:gd name="connsiteY2" fmla="*/ 0 h 1056694"/>
                  <a:gd name="connsiteX3" fmla="*/ 1281166 w 1281166"/>
                  <a:gd name="connsiteY3" fmla="*/ 105669 h 1056694"/>
                  <a:gd name="connsiteX4" fmla="*/ 1281166 w 1281166"/>
                  <a:gd name="connsiteY4" fmla="*/ 951025 h 1056694"/>
                  <a:gd name="connsiteX5" fmla="*/ 1175497 w 1281166"/>
                  <a:gd name="connsiteY5" fmla="*/ 1056694 h 1056694"/>
                  <a:gd name="connsiteX6" fmla="*/ 105669 w 1281166"/>
                  <a:gd name="connsiteY6" fmla="*/ 1056694 h 1056694"/>
                  <a:gd name="connsiteX7" fmla="*/ 0 w 1281166"/>
                  <a:gd name="connsiteY7" fmla="*/ 951025 h 1056694"/>
                  <a:gd name="connsiteX8" fmla="*/ 0 w 1281166"/>
                  <a:gd name="connsiteY8" fmla="*/ 105669 h 1056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166" h="1056694">
                    <a:moveTo>
                      <a:pt x="0" y="105669"/>
                    </a:moveTo>
                    <a:cubicBezTo>
                      <a:pt x="0" y="47310"/>
                      <a:pt x="47310" y="0"/>
                      <a:pt x="105669" y="0"/>
                    </a:cubicBezTo>
                    <a:lnTo>
                      <a:pt x="1175497" y="0"/>
                    </a:lnTo>
                    <a:cubicBezTo>
                      <a:pt x="1233856" y="0"/>
                      <a:pt x="1281166" y="47310"/>
                      <a:pt x="1281166" y="105669"/>
                    </a:cubicBezTo>
                    <a:lnTo>
                      <a:pt x="1281166" y="951025"/>
                    </a:lnTo>
                    <a:cubicBezTo>
                      <a:pt x="1281166" y="1009384"/>
                      <a:pt x="1233856" y="1056694"/>
                      <a:pt x="1175497" y="1056694"/>
                    </a:cubicBezTo>
                    <a:lnTo>
                      <a:pt x="105669" y="1056694"/>
                    </a:lnTo>
                    <a:cubicBezTo>
                      <a:pt x="47310" y="1056694"/>
                      <a:pt x="0" y="1009384"/>
                      <a:pt x="0" y="951025"/>
                    </a:cubicBezTo>
                    <a:lnTo>
                      <a:pt x="0" y="105669"/>
                    </a:lnTo>
                    <a:close/>
                  </a:path>
                </a:pathLst>
              </a:custGeom>
              <a:ln>
                <a:solidFill>
                  <a:srgbClr val="A3A3A3"/>
                </a:solidFill>
              </a:ln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66227" tIns="292662" rIns="66227" bIns="66226" spcCol="1270"/>
              <a:lstStyle/>
              <a:p>
                <a:pPr marL="0" lvl="1" algn="ctr" defTabSz="977900" fontAlgn="auto">
                  <a:lnSpc>
                    <a:spcPct val="90000"/>
                  </a:lnSpc>
                  <a:spcAft>
                    <a:spcPct val="15000"/>
                  </a:spcAft>
                  <a:defRPr/>
                </a:pP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Box 57">
                <a:extLst>
                  <a:ext uri="{FF2B5EF4-FFF2-40B4-BE49-F238E27FC236}">
                    <a16:creationId xmlns:a16="http://schemas.microsoft.com/office/drawing/2014/main" xmlns="" id="{1F02961F-ED5D-4C25-A781-3154FABB1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362" y="2460350"/>
                <a:ext cx="1547812" cy="9868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通过分析移动用户的工作时段行为，再结合办公地址，通过通信基站的GPS信息，对本网用户的组织架构进行自动划分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27D4C36A-052E-41DD-8092-130FB2CD9DD7}"/>
                </a:ext>
              </a:extLst>
            </p:cNvPr>
            <p:cNvGrpSpPr/>
            <p:nvPr/>
          </p:nvGrpSpPr>
          <p:grpSpPr>
            <a:xfrm>
              <a:off x="1357128" y="1090793"/>
              <a:ext cx="1975947" cy="565027"/>
              <a:chOff x="3210496" y="1734760"/>
              <a:chExt cx="1421052" cy="564853"/>
            </a:xfrm>
            <a:solidFill>
              <a:srgbClr val="F5CA40"/>
            </a:solidFill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xmlns="" id="{05A956E5-C443-4356-8801-9F01310E299A}"/>
                  </a:ext>
                </a:extLst>
              </p:cNvPr>
              <p:cNvSpPr/>
              <p:nvPr/>
            </p:nvSpPr>
            <p:spPr bwMode="auto">
              <a:xfrm>
                <a:off x="3210496" y="1734760"/>
                <a:ext cx="1421052" cy="564853"/>
              </a:xfrm>
              <a:custGeom>
                <a:avLst/>
                <a:gdLst>
                  <a:gd name="connsiteX0" fmla="*/ 0 w 1138814"/>
                  <a:gd name="connsiteY0" fmla="*/ 45287 h 452869"/>
                  <a:gd name="connsiteX1" fmla="*/ 45287 w 1138814"/>
                  <a:gd name="connsiteY1" fmla="*/ 0 h 452869"/>
                  <a:gd name="connsiteX2" fmla="*/ 1093527 w 1138814"/>
                  <a:gd name="connsiteY2" fmla="*/ 0 h 452869"/>
                  <a:gd name="connsiteX3" fmla="*/ 1138814 w 1138814"/>
                  <a:gd name="connsiteY3" fmla="*/ 45287 h 452869"/>
                  <a:gd name="connsiteX4" fmla="*/ 1138814 w 1138814"/>
                  <a:gd name="connsiteY4" fmla="*/ 407582 h 452869"/>
                  <a:gd name="connsiteX5" fmla="*/ 1093527 w 1138814"/>
                  <a:gd name="connsiteY5" fmla="*/ 452869 h 452869"/>
                  <a:gd name="connsiteX6" fmla="*/ 45287 w 1138814"/>
                  <a:gd name="connsiteY6" fmla="*/ 452869 h 452869"/>
                  <a:gd name="connsiteX7" fmla="*/ 0 w 1138814"/>
                  <a:gd name="connsiteY7" fmla="*/ 407582 h 452869"/>
                  <a:gd name="connsiteX8" fmla="*/ 0 w 1138814"/>
                  <a:gd name="connsiteY8" fmla="*/ 45287 h 45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8814" h="452869">
                    <a:moveTo>
                      <a:pt x="0" y="45287"/>
                    </a:moveTo>
                    <a:cubicBezTo>
                      <a:pt x="0" y="20276"/>
                      <a:pt x="20276" y="0"/>
                      <a:pt x="45287" y="0"/>
                    </a:cubicBezTo>
                    <a:lnTo>
                      <a:pt x="1093527" y="0"/>
                    </a:lnTo>
                    <a:cubicBezTo>
                      <a:pt x="1118538" y="0"/>
                      <a:pt x="1138814" y="20276"/>
                      <a:pt x="1138814" y="45287"/>
                    </a:cubicBezTo>
                    <a:lnTo>
                      <a:pt x="1138814" y="407582"/>
                    </a:lnTo>
                    <a:cubicBezTo>
                      <a:pt x="1138814" y="432593"/>
                      <a:pt x="1118538" y="452869"/>
                      <a:pt x="1093527" y="452869"/>
                    </a:cubicBezTo>
                    <a:lnTo>
                      <a:pt x="45287" y="452869"/>
                    </a:lnTo>
                    <a:cubicBezTo>
                      <a:pt x="20276" y="452869"/>
                      <a:pt x="0" y="432593"/>
                      <a:pt x="0" y="407582"/>
                    </a:cubicBezTo>
                    <a:lnTo>
                      <a:pt x="0" y="45287"/>
                    </a:lnTo>
                    <a:close/>
                  </a:path>
                </a:pathLst>
              </a:custGeom>
              <a:solidFill>
                <a:srgbClr val="169E82"/>
              </a:solidFill>
              <a:ln>
                <a:noFill/>
              </a:ln>
              <a:effectLst/>
              <a:sp3d prstMaterial="matte">
                <a:bevelT w="0" h="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60889" tIns="45014" rIns="60889" bIns="45014" spcCol="1270" anchor="ctr"/>
              <a:lstStyle/>
              <a:p>
                <a:pPr algn="ctr" defTabSz="111125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TextBox 22">
                <a:extLst>
                  <a:ext uri="{FF2B5EF4-FFF2-40B4-BE49-F238E27FC236}">
                    <a16:creationId xmlns:a16="http://schemas.microsoft.com/office/drawing/2014/main" xmlns="" id="{63239961-D324-4391-AD97-B13DE1DC7057}"/>
                  </a:ext>
                </a:extLst>
              </p:cNvPr>
              <p:cNvSpPr txBox="1"/>
              <p:nvPr/>
            </p:nvSpPr>
            <p:spPr>
              <a:xfrm>
                <a:off x="3334214" y="1825294"/>
                <a:ext cx="1294871" cy="36921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企业潜在渗透率</a:t>
                </a: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8911134D-10F0-462F-957D-B9A214E4FB15}"/>
              </a:ext>
            </a:extLst>
          </p:cNvPr>
          <p:cNvGrpSpPr/>
          <p:nvPr/>
        </p:nvGrpSpPr>
        <p:grpSpPr>
          <a:xfrm>
            <a:off x="1357128" y="4502528"/>
            <a:ext cx="8362483" cy="1949072"/>
            <a:chOff x="1357128" y="1090793"/>
            <a:chExt cx="8362483" cy="194907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D7C54D78-68C0-40F4-9C53-D568344C807F}"/>
                </a:ext>
              </a:extLst>
            </p:cNvPr>
            <p:cNvGrpSpPr/>
            <p:nvPr/>
          </p:nvGrpSpPr>
          <p:grpSpPr>
            <a:xfrm>
              <a:off x="1357128" y="1678613"/>
              <a:ext cx="8362483" cy="1361252"/>
              <a:chOff x="2855728" y="2332576"/>
              <a:chExt cx="1614611" cy="2078325"/>
            </a:xfrm>
          </p:grpSpPr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xmlns="" id="{182FDA4F-F28A-4999-A0B3-B84998BAB5A9}"/>
                  </a:ext>
                </a:extLst>
              </p:cNvPr>
              <p:cNvSpPr/>
              <p:nvPr/>
            </p:nvSpPr>
            <p:spPr bwMode="auto">
              <a:xfrm>
                <a:off x="2855728" y="2332576"/>
                <a:ext cx="1597446" cy="2078325"/>
              </a:xfrm>
              <a:custGeom>
                <a:avLst/>
                <a:gdLst>
                  <a:gd name="connsiteX0" fmla="*/ 0 w 1281166"/>
                  <a:gd name="connsiteY0" fmla="*/ 105669 h 1056694"/>
                  <a:gd name="connsiteX1" fmla="*/ 105669 w 1281166"/>
                  <a:gd name="connsiteY1" fmla="*/ 0 h 1056694"/>
                  <a:gd name="connsiteX2" fmla="*/ 1175497 w 1281166"/>
                  <a:gd name="connsiteY2" fmla="*/ 0 h 1056694"/>
                  <a:gd name="connsiteX3" fmla="*/ 1281166 w 1281166"/>
                  <a:gd name="connsiteY3" fmla="*/ 105669 h 1056694"/>
                  <a:gd name="connsiteX4" fmla="*/ 1281166 w 1281166"/>
                  <a:gd name="connsiteY4" fmla="*/ 951025 h 1056694"/>
                  <a:gd name="connsiteX5" fmla="*/ 1175497 w 1281166"/>
                  <a:gd name="connsiteY5" fmla="*/ 1056694 h 1056694"/>
                  <a:gd name="connsiteX6" fmla="*/ 105669 w 1281166"/>
                  <a:gd name="connsiteY6" fmla="*/ 1056694 h 1056694"/>
                  <a:gd name="connsiteX7" fmla="*/ 0 w 1281166"/>
                  <a:gd name="connsiteY7" fmla="*/ 951025 h 1056694"/>
                  <a:gd name="connsiteX8" fmla="*/ 0 w 1281166"/>
                  <a:gd name="connsiteY8" fmla="*/ 105669 h 1056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166" h="1056694">
                    <a:moveTo>
                      <a:pt x="0" y="105669"/>
                    </a:moveTo>
                    <a:cubicBezTo>
                      <a:pt x="0" y="47310"/>
                      <a:pt x="47310" y="0"/>
                      <a:pt x="105669" y="0"/>
                    </a:cubicBezTo>
                    <a:lnTo>
                      <a:pt x="1175497" y="0"/>
                    </a:lnTo>
                    <a:cubicBezTo>
                      <a:pt x="1233856" y="0"/>
                      <a:pt x="1281166" y="47310"/>
                      <a:pt x="1281166" y="105669"/>
                    </a:cubicBezTo>
                    <a:lnTo>
                      <a:pt x="1281166" y="951025"/>
                    </a:lnTo>
                    <a:cubicBezTo>
                      <a:pt x="1281166" y="1009384"/>
                      <a:pt x="1233856" y="1056694"/>
                      <a:pt x="1175497" y="1056694"/>
                    </a:cubicBezTo>
                    <a:lnTo>
                      <a:pt x="105669" y="1056694"/>
                    </a:lnTo>
                    <a:cubicBezTo>
                      <a:pt x="47310" y="1056694"/>
                      <a:pt x="0" y="1009384"/>
                      <a:pt x="0" y="951025"/>
                    </a:cubicBezTo>
                    <a:lnTo>
                      <a:pt x="0" y="105669"/>
                    </a:lnTo>
                    <a:close/>
                  </a:path>
                </a:pathLst>
              </a:custGeom>
              <a:ln>
                <a:solidFill>
                  <a:srgbClr val="A3A3A3"/>
                </a:solidFill>
              </a:ln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66227" tIns="292662" rIns="66227" bIns="66226" spcCol="1270"/>
              <a:lstStyle/>
              <a:p>
                <a:pPr marL="0" lvl="1" algn="ctr" defTabSz="977900" fontAlgn="auto">
                  <a:lnSpc>
                    <a:spcPct val="90000"/>
                  </a:lnSpc>
                  <a:spcAft>
                    <a:spcPct val="15000"/>
                  </a:spcAft>
                  <a:defRPr/>
                </a:pP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TextBox 57">
                <a:extLst>
                  <a:ext uri="{FF2B5EF4-FFF2-40B4-BE49-F238E27FC236}">
                    <a16:creationId xmlns:a16="http://schemas.microsoft.com/office/drawing/2014/main" xmlns="" id="{F599D70B-5E05-499D-BEB8-A94386933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527" y="2352355"/>
                <a:ext cx="1547812" cy="1832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以湖北电信和武汉电信用户测试，准确度在90%左右（数据质量好）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通过工作圈模型，生成每个种子号码的工作圈号码，然后训练客户异网员工识别模型。目前，输出结果没法大量验证，因此，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主要用户省政企做市场渗透率评估。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DE12CA5A-E836-4384-A8BF-695232EA964C}"/>
                </a:ext>
              </a:extLst>
            </p:cNvPr>
            <p:cNvGrpSpPr/>
            <p:nvPr/>
          </p:nvGrpSpPr>
          <p:grpSpPr>
            <a:xfrm>
              <a:off x="1357128" y="1090793"/>
              <a:ext cx="1975947" cy="565027"/>
              <a:chOff x="3210496" y="1734760"/>
              <a:chExt cx="1421052" cy="564853"/>
            </a:xfrm>
            <a:solidFill>
              <a:srgbClr val="F5CA40"/>
            </a:solidFill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xmlns="" id="{8839C0F1-DC32-4B35-8723-044A4837DF04}"/>
                  </a:ext>
                </a:extLst>
              </p:cNvPr>
              <p:cNvSpPr/>
              <p:nvPr/>
            </p:nvSpPr>
            <p:spPr bwMode="auto">
              <a:xfrm>
                <a:off x="3210496" y="1734760"/>
                <a:ext cx="1421052" cy="564853"/>
              </a:xfrm>
              <a:custGeom>
                <a:avLst/>
                <a:gdLst>
                  <a:gd name="connsiteX0" fmla="*/ 0 w 1138814"/>
                  <a:gd name="connsiteY0" fmla="*/ 45287 h 452869"/>
                  <a:gd name="connsiteX1" fmla="*/ 45287 w 1138814"/>
                  <a:gd name="connsiteY1" fmla="*/ 0 h 452869"/>
                  <a:gd name="connsiteX2" fmla="*/ 1093527 w 1138814"/>
                  <a:gd name="connsiteY2" fmla="*/ 0 h 452869"/>
                  <a:gd name="connsiteX3" fmla="*/ 1138814 w 1138814"/>
                  <a:gd name="connsiteY3" fmla="*/ 45287 h 452869"/>
                  <a:gd name="connsiteX4" fmla="*/ 1138814 w 1138814"/>
                  <a:gd name="connsiteY4" fmla="*/ 407582 h 452869"/>
                  <a:gd name="connsiteX5" fmla="*/ 1093527 w 1138814"/>
                  <a:gd name="connsiteY5" fmla="*/ 452869 h 452869"/>
                  <a:gd name="connsiteX6" fmla="*/ 45287 w 1138814"/>
                  <a:gd name="connsiteY6" fmla="*/ 452869 h 452869"/>
                  <a:gd name="connsiteX7" fmla="*/ 0 w 1138814"/>
                  <a:gd name="connsiteY7" fmla="*/ 407582 h 452869"/>
                  <a:gd name="connsiteX8" fmla="*/ 0 w 1138814"/>
                  <a:gd name="connsiteY8" fmla="*/ 45287 h 45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8814" h="452869">
                    <a:moveTo>
                      <a:pt x="0" y="45287"/>
                    </a:moveTo>
                    <a:cubicBezTo>
                      <a:pt x="0" y="20276"/>
                      <a:pt x="20276" y="0"/>
                      <a:pt x="45287" y="0"/>
                    </a:cubicBezTo>
                    <a:lnTo>
                      <a:pt x="1093527" y="0"/>
                    </a:lnTo>
                    <a:cubicBezTo>
                      <a:pt x="1118538" y="0"/>
                      <a:pt x="1138814" y="20276"/>
                      <a:pt x="1138814" y="45287"/>
                    </a:cubicBezTo>
                    <a:lnTo>
                      <a:pt x="1138814" y="407582"/>
                    </a:lnTo>
                    <a:cubicBezTo>
                      <a:pt x="1138814" y="432593"/>
                      <a:pt x="1118538" y="452869"/>
                      <a:pt x="1093527" y="452869"/>
                    </a:cubicBezTo>
                    <a:lnTo>
                      <a:pt x="45287" y="452869"/>
                    </a:lnTo>
                    <a:cubicBezTo>
                      <a:pt x="20276" y="452869"/>
                      <a:pt x="0" y="432593"/>
                      <a:pt x="0" y="407582"/>
                    </a:cubicBezTo>
                    <a:lnTo>
                      <a:pt x="0" y="45287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  <a:sp3d prstMaterial="matte">
                <a:bevelT w="0" h="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60889" tIns="45014" rIns="60889" bIns="45014" spcCol="1270" anchor="ctr"/>
              <a:lstStyle/>
              <a:p>
                <a:pPr algn="ctr" defTabSz="111125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TextBox 22">
                <a:extLst>
                  <a:ext uri="{FF2B5EF4-FFF2-40B4-BE49-F238E27FC236}">
                    <a16:creationId xmlns:a16="http://schemas.microsoft.com/office/drawing/2014/main" xmlns="" id="{5CA4E145-3285-43AE-BEC2-9774A0CBB1D6}"/>
                  </a:ext>
                </a:extLst>
              </p:cNvPr>
              <p:cNvSpPr txBox="1"/>
              <p:nvPr/>
            </p:nvSpPr>
            <p:spPr>
              <a:xfrm>
                <a:off x="3469504" y="1862922"/>
                <a:ext cx="962852" cy="36921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现阶段成效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9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自定义 64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9E82"/>
      </a:accent1>
      <a:accent2>
        <a:srgbClr val="F59B11"/>
      </a:accent2>
      <a:accent3>
        <a:srgbClr val="C00000"/>
      </a:accent3>
      <a:accent4>
        <a:srgbClr val="169E8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2036</Words>
  <Application>Microsoft Office PowerPoint</Application>
  <PresentationFormat>自定义</PresentationFormat>
  <Paragraphs>262</Paragraphs>
  <Slides>19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 c</dc:creator>
  <cp:lastModifiedBy>PC</cp:lastModifiedBy>
  <cp:revision>52</cp:revision>
  <dcterms:created xsi:type="dcterms:W3CDTF">2018-08-02T13:31:48Z</dcterms:created>
  <dcterms:modified xsi:type="dcterms:W3CDTF">2018-08-06T01:57:54Z</dcterms:modified>
</cp:coreProperties>
</file>