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059d65d1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059d65d1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59d65d1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059d65d1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59d65d14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59d65d14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059d65d14_3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059d65d14_3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059d65d14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059d65d14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e885dc74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e885dc74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91000" y="96200"/>
            <a:ext cx="9019200" cy="4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					  </a:t>
            </a:r>
            <a:r>
              <a:rPr lang="es" b="1" i="1"/>
              <a:t>FLYWEIGHT</a:t>
            </a:r>
            <a:endParaRPr b="1"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827975" y="2461150"/>
            <a:ext cx="83160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5943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Iván Magariños Carbón</a:t>
            </a:r>
            <a:endParaRPr/>
          </a:p>
          <a:p>
            <a:pPr marL="5486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5486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		     1º DAM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100" y="1469750"/>
            <a:ext cx="5208025" cy="2511300"/>
          </a:xfrm>
          <a:prstGeom prst="rect">
            <a:avLst/>
          </a:prstGeom>
          <a:noFill/>
          <a:ln>
            <a:noFill/>
          </a:ln>
          <a:effectLst>
            <a:outerShdw blurRad="485775" dist="133350" dir="6600000" algn="bl" rotWithShape="0">
              <a:srgbClr val="000000">
                <a:alpha val="80000"/>
              </a:srgbClr>
            </a:outerShdw>
            <a:reflection stA="6000"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387000" y="398950"/>
            <a:ext cx="7085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u="sng"/>
              <a:t>Propósito do patrón</a:t>
            </a:r>
            <a:r>
              <a:rPr lang="es" u="sng"/>
              <a:t> </a:t>
            </a:r>
            <a:r>
              <a:rPr lang="es"/>
              <a:t>				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480" y="2482563"/>
            <a:ext cx="3026895" cy="1886475"/>
          </a:xfrm>
          <a:prstGeom prst="rect">
            <a:avLst/>
          </a:prstGeom>
          <a:noFill/>
          <a:ln>
            <a:noFill/>
          </a:ln>
          <a:effectLst>
            <a:outerShdw blurRad="57150" dist="114300" dir="6000000" algn="bl" rotWithShape="0">
              <a:srgbClr val="000000">
                <a:alpha val="30000"/>
              </a:srgbClr>
            </a:outerShdw>
          </a:effectLst>
        </p:spPr>
      </p:pic>
      <p:sp>
        <p:nvSpPr>
          <p:cNvPr id="143" name="Google Shape;143;p14"/>
          <p:cNvSpPr/>
          <p:nvPr/>
        </p:nvSpPr>
        <p:spPr>
          <a:xfrm>
            <a:off x="746575" y="2063650"/>
            <a:ext cx="3611400" cy="272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746575" y="2063650"/>
            <a:ext cx="36114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Permite mantener más objetos dentro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de la cantidad disponible de RAM,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 compartiendo partes comunes.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  Eliminar o reducir la redundancia.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  Equilibrio entre flexibilidad y rendimiento.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  A</a:t>
            </a:r>
            <a:r>
              <a:rPr lang="es" sz="1200"/>
              <a:t>umentar el rendimiento de aplicaciones en las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    que se usan multitud de objetos similares.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746575" y="2156050"/>
            <a:ext cx="1563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746575" y="3683313"/>
            <a:ext cx="1563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746575" y="3118075"/>
            <a:ext cx="1563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746575" y="4334275"/>
            <a:ext cx="1563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subTitle" idx="1"/>
          </p:nvPr>
        </p:nvSpPr>
        <p:spPr>
          <a:xfrm>
            <a:off x="0" y="1811625"/>
            <a:ext cx="4329300" cy="257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Georgia"/>
                <a:ea typeface="Georgia"/>
                <a:cs typeface="Georgia"/>
                <a:sym typeface="Georgia"/>
              </a:rPr>
              <a:t>Creación de múltiples objetos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Georgia"/>
                <a:ea typeface="Georgia"/>
                <a:cs typeface="Georgia"/>
                <a:sym typeface="Georgia"/>
              </a:rPr>
              <a:t>   Los objetos serán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Georgia"/>
                <a:ea typeface="Georgia"/>
                <a:cs typeface="Georgia"/>
                <a:sym typeface="Georgia"/>
              </a:rPr>
              <a:t>     del mismo tipo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Georgia"/>
                <a:ea typeface="Georgia"/>
                <a:cs typeface="Georgia"/>
                <a:sym typeface="Georgia"/>
              </a:rPr>
              <a:t>   Consumo de RAM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Georgia"/>
                <a:ea typeface="Georgia"/>
                <a:cs typeface="Georgia"/>
                <a:sym typeface="Georgia"/>
              </a:rPr>
              <a:t>	Excesivo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4524025" y="1811625"/>
            <a:ext cx="4634400" cy="257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700">
                <a:latin typeface="Georgia"/>
                <a:ea typeface="Georgia"/>
                <a:cs typeface="Georgia"/>
                <a:sym typeface="Georgia"/>
              </a:rPr>
              <a:t>Dividimos el objeto en dos partes: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700">
                <a:latin typeface="Georgia"/>
                <a:ea typeface="Georgia"/>
                <a:cs typeface="Georgia"/>
                <a:sym typeface="Georgia"/>
              </a:rPr>
              <a:t>	Parte Extrínseca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700"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Es mutable y es único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700">
                <a:latin typeface="Georgia"/>
                <a:ea typeface="Georgia"/>
                <a:cs typeface="Georgia"/>
                <a:sym typeface="Georgia"/>
              </a:rPr>
              <a:t>         Parte Intrínseca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Es Inmutable y se repite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            múltiple veces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500" y="2571750"/>
            <a:ext cx="1482600" cy="14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000" y="2645738"/>
            <a:ext cx="1482600" cy="14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/>
          <p:nvPr/>
        </p:nvSpPr>
        <p:spPr>
          <a:xfrm>
            <a:off x="4824375" y="2645750"/>
            <a:ext cx="1563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4858350" y="3455575"/>
            <a:ext cx="1563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5189400" y="446100"/>
            <a:ext cx="3658200" cy="103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ctrTitle"/>
          </p:nvPr>
        </p:nvSpPr>
        <p:spPr>
          <a:xfrm>
            <a:off x="5645575" y="548100"/>
            <a:ext cx="23913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/>
              <a:t>Solución</a:t>
            </a:r>
            <a:endParaRPr i="1"/>
          </a:p>
        </p:txBody>
      </p:sp>
      <p:sp>
        <p:nvSpPr>
          <p:cNvPr id="161" name="Google Shape;161;p15"/>
          <p:cNvSpPr/>
          <p:nvPr/>
        </p:nvSpPr>
        <p:spPr>
          <a:xfrm>
            <a:off x="496375" y="446100"/>
            <a:ext cx="3658200" cy="103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ctrTitle"/>
          </p:nvPr>
        </p:nvSpPr>
        <p:spPr>
          <a:xfrm>
            <a:off x="775350" y="548100"/>
            <a:ext cx="27786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/>
              <a:t>Problema</a:t>
            </a:r>
            <a:endParaRPr i="1"/>
          </a:p>
        </p:txBody>
      </p:sp>
      <p:sp>
        <p:nvSpPr>
          <p:cNvPr id="163" name="Google Shape;163;p15"/>
          <p:cNvSpPr/>
          <p:nvPr/>
        </p:nvSpPr>
        <p:spPr>
          <a:xfrm>
            <a:off x="40500" y="2716750"/>
            <a:ext cx="1563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40500" y="3455575"/>
            <a:ext cx="156300" cy="171900"/>
          </a:xfrm>
          <a:prstGeom prst="rightArrow">
            <a:avLst>
              <a:gd name="adj1" fmla="val 50000"/>
              <a:gd name="adj2" fmla="val 4792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ctrTitle"/>
          </p:nvPr>
        </p:nvSpPr>
        <p:spPr>
          <a:xfrm>
            <a:off x="716975" y="396825"/>
            <a:ext cx="7085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			</a:t>
            </a:r>
            <a:r>
              <a:rPr lang="es" i="1" u="sng"/>
              <a:t>	 Estructura</a:t>
            </a:r>
            <a:endParaRPr i="1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>
            <a:off x="651275" y="2092950"/>
            <a:ext cx="7924800" cy="25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       Flyweight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       Flyweight Concreto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      Flyweight Concreto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          No Compartido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     Fabrica Flyweight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     Cliente</a:t>
            </a:r>
            <a:endParaRPr sz="1500"/>
          </a:p>
        </p:txBody>
      </p:sp>
      <p:pic>
        <p:nvPicPr>
          <p:cNvPr id="171" name="Google Shape;1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550" y="2173100"/>
            <a:ext cx="4012825" cy="2163725"/>
          </a:xfrm>
          <a:prstGeom prst="rect">
            <a:avLst/>
          </a:prstGeom>
          <a:noFill/>
          <a:ln>
            <a:noFill/>
          </a:ln>
          <a:effectLst>
            <a:outerShdw blurRad="900113" dist="2095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2" name="Google Shape;172;p16"/>
          <p:cNvSpPr/>
          <p:nvPr/>
        </p:nvSpPr>
        <p:spPr>
          <a:xfrm>
            <a:off x="753975" y="2399850"/>
            <a:ext cx="1563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753975" y="2826500"/>
            <a:ext cx="1563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716975" y="3253150"/>
            <a:ext cx="1563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716975" y="3849175"/>
            <a:ext cx="1563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716975" y="4253200"/>
            <a:ext cx="156300" cy="17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ctrTitle"/>
          </p:nvPr>
        </p:nvSpPr>
        <p:spPr>
          <a:xfrm>
            <a:off x="91000" y="336425"/>
            <a:ext cx="7085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				</a:t>
            </a:r>
            <a:r>
              <a:rPr lang="es" i="1" u="sng"/>
              <a:t>	Aplicabilidad</a:t>
            </a:r>
            <a:endParaRPr i="1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1"/>
          </p:nvPr>
        </p:nvSpPr>
        <p:spPr>
          <a:xfrm>
            <a:off x="37000" y="2058950"/>
            <a:ext cx="5025000" cy="30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 u="sng">
                <a:latin typeface="Arial"/>
                <a:ea typeface="Arial"/>
                <a:cs typeface="Arial"/>
                <a:sym typeface="Arial"/>
              </a:rPr>
              <a:t>Se aplicará cuando el programa deba soportar una enorme cantidad de objetos. </a:t>
            </a:r>
            <a:endParaRPr sz="1200" u="sng">
              <a:latin typeface="Arial"/>
              <a:ea typeface="Arial"/>
              <a:cs typeface="Arial"/>
              <a:sym typeface="Arial"/>
            </a:endParaRPr>
          </a:p>
          <a:p>
            <a:pPr marL="5588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Se utiliza un gran número de objetos.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5588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El coste de almacenamiento es alto debido a la cantidad de objetos.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5588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La mayoría de los estados de los objetos pueden ser creados como comunes.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5588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Muchos objetos pueden ser reemplazados por unos pocos una vez que han sido borrados los estados no comunes.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5588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La mayor parte del estado del objeto puede ser extrínseco.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7"/>
          <p:cNvPicPr preferRelativeResize="0"/>
          <p:nvPr/>
        </p:nvPicPr>
        <p:blipFill rotWithShape="1">
          <a:blip r:embed="rId3">
            <a:alphaModFix/>
          </a:blip>
          <a:srcRect b="5784"/>
          <a:stretch/>
        </p:blipFill>
        <p:spPr>
          <a:xfrm>
            <a:off x="5140225" y="2190525"/>
            <a:ext cx="4003774" cy="2198100"/>
          </a:xfrm>
          <a:prstGeom prst="rect">
            <a:avLst/>
          </a:prstGeom>
          <a:noFill/>
          <a:ln>
            <a:noFill/>
          </a:ln>
          <a:effectLst>
            <a:outerShdw blurRad="57150" dist="209550" dir="48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184" name="Google Shape;184;p17"/>
          <p:cNvSpPr txBox="1"/>
          <p:nvPr/>
        </p:nvSpPr>
        <p:spPr>
          <a:xfrm>
            <a:off x="37000" y="2138025"/>
            <a:ext cx="4778100" cy="58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" sz="1200" u="sng">
                <a:solidFill>
                  <a:schemeClr val="lt1"/>
                </a:solidFill>
              </a:rPr>
              <a:t>Se aplicará cuando el programa deba soportar una enorme                        cantidad de objetos. </a:t>
            </a:r>
            <a:endParaRPr>
              <a:highlight>
                <a:srgbClr val="666666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ctrTitle"/>
          </p:nvPr>
        </p:nvSpPr>
        <p:spPr>
          <a:xfrm>
            <a:off x="555050" y="582100"/>
            <a:ext cx="7085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					   Ejemplo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25" y="1861975"/>
            <a:ext cx="393555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175" y="1861975"/>
            <a:ext cx="42970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Presentación en pantalla (16:9)</PresentationFormat>
  <Paragraphs>66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Georgia</vt:lpstr>
      <vt:lpstr>Montserrat</vt:lpstr>
      <vt:lpstr>Lato</vt:lpstr>
      <vt:lpstr>Verdana</vt:lpstr>
      <vt:lpstr>Focus</vt:lpstr>
      <vt:lpstr>        FLYWEIGHT  </vt:lpstr>
      <vt:lpstr>Propósito do patrón       </vt:lpstr>
      <vt:lpstr>Solución</vt:lpstr>
      <vt:lpstr>      Estructura  </vt:lpstr>
      <vt:lpstr>      Aplicabilidad  </vt:lpstr>
      <vt:lpstr>         Ejemplo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FLYWEIGHT</dc:title>
  <dc:creator>mariña</dc:creator>
  <cp:lastModifiedBy>vieites carballo mariña</cp:lastModifiedBy>
  <cp:revision>1</cp:revision>
  <dcterms:modified xsi:type="dcterms:W3CDTF">2022-03-27T21:55:05Z</dcterms:modified>
</cp:coreProperties>
</file>