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4" r:id="rId7"/>
    <p:sldId id="261" r:id="rId8"/>
    <p:sldId id="293" r:id="rId9"/>
    <p:sldId id="300" r:id="rId10"/>
    <p:sldId id="301" r:id="rId11"/>
    <p:sldId id="302" r:id="rId12"/>
    <p:sldId id="277" r:id="rId13"/>
    <p:sldId id="278" r:id="rId14"/>
    <p:sldId id="280" r:id="rId15"/>
    <p:sldId id="279" r:id="rId16"/>
    <p:sldId id="281" r:id="rId17"/>
    <p:sldId id="282" r:id="rId18"/>
    <p:sldId id="283" r:id="rId19"/>
    <p:sldId id="284" r:id="rId20"/>
    <p:sldId id="285" r:id="rId21"/>
    <p:sldId id="289" r:id="rId22"/>
    <p:sldId id="290" r:id="rId23"/>
    <p:sldId id="291" r:id="rId24"/>
    <p:sldId id="292" r:id="rId25"/>
    <p:sldId id="268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reeform: Shape 3"/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/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/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/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/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/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/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/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9/19/24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3.xml"/><Relationship Id="rId7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9.xml"/><Relationship Id="rId7" Type="http://schemas.openxmlformats.org/officeDocument/2006/relationships/image" Target="../media/image1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1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lko9911/project-amazon-shopping-reviews-eda-model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8" name="Picture 27" descr="A blue abstract watercolor pattern on a white background"/>
          <p:cNvPicPr>
            <a:picLocks noChangeAspect="1"/>
          </p:cNvPicPr>
          <p:nvPr/>
        </p:nvPicPr>
        <p:blipFill rotWithShape="1">
          <a:blip r:embed="rId2"/>
          <a:srcRect t="14634" r="-1" b="1074"/>
          <a:stretch>
            <a:fillRect/>
          </a:stretch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9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835" y="1139190"/>
            <a:ext cx="10261600" cy="3125470"/>
          </a:xfrm>
        </p:spPr>
        <p:txBody>
          <a:bodyPr anchor="b">
            <a:noAutofit/>
          </a:bodyPr>
          <a:lstStyle/>
          <a:p>
            <a:pPr algn="just"/>
            <a:r>
              <a:rPr lang="en-US" sz="4400" dirty="0"/>
              <a:t>Enhancing TextBlob Sentiment Analysis for Amazon App Reviews</a:t>
            </a:r>
            <a:br>
              <a:rPr lang="en-US" sz="4400" dirty="0"/>
            </a:br>
            <a:br>
              <a:rPr lang="en-US" sz="4400" dirty="0"/>
            </a:br>
            <a:r>
              <a:rPr lang="en-US" sz="2400" dirty="0"/>
              <a:t>Comparative Analysis with VADER Sentiment Analysis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Xian Cao &amp; </a:t>
            </a:r>
            <a:r>
              <a:rPr lang="en-US" dirty="0" err="1"/>
              <a:t>ShuRui</a:t>
            </a:r>
            <a:r>
              <a:rPr lang="en-US" dirty="0"/>
              <a:t> Liu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327025"/>
            <a:ext cx="8703945" cy="832485"/>
          </a:xfrm>
        </p:spPr>
        <p:txBody>
          <a:bodyPr>
            <a:noAutofit/>
          </a:bodyPr>
          <a:lstStyle/>
          <a:p>
            <a:r>
              <a:rPr lang="en-US" sz="2800" dirty="0"/>
              <a:t>Polarity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55" y="2056765"/>
            <a:ext cx="5929630" cy="39065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8000" y="1850390"/>
            <a:ext cx="11308080" cy="41128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noAutofit/>
          </a:bodyPr>
          <a:lstStyle/>
          <a:p>
            <a:endParaRPr lang="en-US" altLang="zh-CN" sz="3200">
              <a:solidFill>
                <a:schemeClr val="tx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TextBlob calculates the polarity of a text by averaging the polarity scores of individual words.</a:t>
            </a:r>
          </a:p>
          <a:p>
            <a:pPr indent="0">
              <a:buFont typeface="Arial" panose="020B0604020202090204" pitchFamily="34" charset="0"/>
              <a:buNone/>
            </a:pPr>
            <a:endParaRPr lang="en-US" altLang="zh-CN" sz="3200">
              <a:solidFill>
                <a:schemeClr val="tx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The formula takes into account the intensity and frequency of words in the text.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65" y="0"/>
            <a:ext cx="8703945" cy="832485"/>
          </a:xfrm>
        </p:spPr>
        <p:txBody>
          <a:bodyPr>
            <a:noAutofit/>
          </a:bodyPr>
          <a:lstStyle/>
          <a:p>
            <a:r>
              <a:rPr lang="en-US" sz="2800" dirty="0"/>
              <a:t>Example of TextBlob Sentiment Analysis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837565"/>
            <a:ext cx="7733030" cy="1219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773555"/>
            <a:ext cx="7733665" cy="48685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90535" y="5435600"/>
            <a:ext cx="3102610" cy="9391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065" y="441960"/>
            <a:ext cx="10328275" cy="1345565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 - Sentiment Analysis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Original TextBlob Sentiment Analysis [Base line] </a:t>
            </a:r>
          </a:p>
          <a:p>
            <a:endParaRPr lang="en-US" dirty="0"/>
          </a:p>
          <a:p>
            <a:r>
              <a:rPr lang="en-US" dirty="0">
                <a:sym typeface="+mn-ea"/>
              </a:rPr>
              <a:t>2. VADER Sentiment Analysis [A similar sentiment analysis tool]</a:t>
            </a:r>
          </a:p>
          <a:p>
            <a:endParaRPr lang="en-US" dirty="0"/>
          </a:p>
          <a:p>
            <a:r>
              <a:rPr lang="en-US" dirty="0"/>
              <a:t>3. Enhanced TextBlob Sentiment Analysis [two stages]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90" y="113030"/>
            <a:ext cx="10328275" cy="83248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Analysis - TextBlob (Bad Performance)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065" y="2312276"/>
            <a:ext cx="8770571" cy="36515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5800" y="945515"/>
            <a:ext cx="4899025" cy="4000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62320" y="945515"/>
            <a:ext cx="5393690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605155"/>
            <a:ext cx="10328275" cy="83248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Analysis - TextBlob </a:t>
            </a:r>
            <a:br>
              <a:rPr lang="en-US" dirty="0"/>
            </a:br>
            <a:r>
              <a:rPr lang="en-US" dirty="0"/>
              <a:t>(How bad ?  Accuracy and Classification Report)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55" y="2056765"/>
            <a:ext cx="5929630" cy="39065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2290" y="2056765"/>
            <a:ext cx="3298190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2290" y="3930015"/>
            <a:ext cx="329819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99230" y="1613535"/>
            <a:ext cx="7663815" cy="482028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图文框 6"/>
          <p:cNvSpPr/>
          <p:nvPr/>
        </p:nvSpPr>
        <p:spPr>
          <a:xfrm>
            <a:off x="5518150" y="1690370"/>
            <a:ext cx="2237740" cy="428625"/>
          </a:xfrm>
          <a:prstGeom prst="fram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90" y="605155"/>
            <a:ext cx="10328275" cy="83248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Analysis - VADER (Bad Performance)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065" y="2312276"/>
            <a:ext cx="8770571" cy="36515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7570" y="2312670"/>
            <a:ext cx="5393690" cy="3651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2290" y="2313305"/>
            <a:ext cx="5041900" cy="3498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605155"/>
            <a:ext cx="10328275" cy="832485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 Analysis - VADER</a:t>
            </a:r>
            <a:br>
              <a:rPr lang="en-US" dirty="0"/>
            </a:br>
            <a:r>
              <a:rPr lang="en-US" dirty="0"/>
              <a:t>(How bad ?  Accuracy and Classification Report)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55" y="2056765"/>
            <a:ext cx="5929630" cy="39065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2290" y="3930015"/>
            <a:ext cx="3298190" cy="171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37540" y="2056765"/>
            <a:ext cx="3202305" cy="1746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32580" y="1564640"/>
            <a:ext cx="6943090" cy="4898390"/>
          </a:xfrm>
          <a:prstGeom prst="rect">
            <a:avLst/>
          </a:prstGeom>
        </p:spPr>
      </p:pic>
      <p:sp>
        <p:nvSpPr>
          <p:cNvPr id="11" name="图文框 10"/>
          <p:cNvSpPr/>
          <p:nvPr>
            <p:custDataLst>
              <p:tags r:id="rId4"/>
            </p:custDataLst>
          </p:nvPr>
        </p:nvSpPr>
        <p:spPr>
          <a:xfrm>
            <a:off x="4492625" y="1437640"/>
            <a:ext cx="2237740" cy="428625"/>
          </a:xfrm>
          <a:prstGeom prst="fram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90" y="192405"/>
            <a:ext cx="11059160" cy="15621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 Analysis - TextBlob Stage1</a:t>
            </a:r>
            <a:br>
              <a:rPr lang="en-US" dirty="0"/>
            </a:br>
            <a:r>
              <a:rPr lang="en-US" dirty="0"/>
              <a:t>(Enhanced Lexicon, Custom Analyzer)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065" y="2312276"/>
            <a:ext cx="8770571" cy="36515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5020" y="3232785"/>
            <a:ext cx="3776980" cy="2557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10125" y="1856740"/>
            <a:ext cx="653732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1015365"/>
            <a:ext cx="11010900" cy="832485"/>
          </a:xfrm>
        </p:spPr>
        <p:txBody>
          <a:bodyPr>
            <a:noAutofit/>
          </a:bodyPr>
          <a:lstStyle/>
          <a:p>
            <a:r>
              <a:rPr lang="en-US" sz="2800" dirty="0"/>
              <a:t>Result Analysis - TextBlob Stage1  </a:t>
            </a:r>
            <a:br>
              <a:rPr lang="en-US" sz="2800" dirty="0"/>
            </a:br>
            <a:r>
              <a:rPr lang="en-US" sz="2800" dirty="0"/>
              <a:t>(Better? Yes. But not significant at all.</a:t>
            </a:r>
            <a:br>
              <a:rPr lang="en-US" sz="2800" dirty="0"/>
            </a:br>
            <a:r>
              <a:rPr lang="en-US" sz="2800" dirty="0"/>
              <a:t> 0.2512 &gt; 0.2328  Let’s keep working on modification)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55" y="2056765"/>
            <a:ext cx="5929630" cy="39065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2290" y="4422140"/>
            <a:ext cx="3298190" cy="1714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37540" y="2458085"/>
            <a:ext cx="2759075" cy="1941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840480" y="1847850"/>
            <a:ext cx="6969760" cy="4879975"/>
          </a:xfrm>
          <a:prstGeom prst="rect">
            <a:avLst/>
          </a:prstGeom>
        </p:spPr>
      </p:pic>
      <p:sp>
        <p:nvSpPr>
          <p:cNvPr id="7" name="图文框 6"/>
          <p:cNvSpPr/>
          <p:nvPr>
            <p:custDataLst>
              <p:tags r:id="rId4"/>
            </p:custDataLst>
          </p:nvPr>
        </p:nvSpPr>
        <p:spPr>
          <a:xfrm>
            <a:off x="4079875" y="1847850"/>
            <a:ext cx="3904615" cy="428625"/>
          </a:xfrm>
          <a:prstGeom prst="fram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90" y="319405"/>
            <a:ext cx="11059160" cy="15621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Result Analysis - TextBlob Stage2</a:t>
            </a:r>
            <a:br>
              <a:rPr lang="en-US" dirty="0"/>
            </a:br>
            <a:r>
              <a:rPr lang="en-US" dirty="0"/>
              <a:t>(Enhanced Lexicon, Domain-specific words)</a:t>
            </a:r>
            <a:br>
              <a:rPr lang="en-US" dirty="0"/>
            </a:br>
            <a:r>
              <a:rPr lang="en-US" dirty="0"/>
              <a:t>The distribution are alike, which is very promising!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065" y="2312276"/>
            <a:ext cx="8770571" cy="365150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5020" y="2820035"/>
            <a:ext cx="3776980" cy="2970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00" y="2312035"/>
            <a:ext cx="621982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A study on the sentiment analysis of COVID-19 tweets from selected hashtags in Nigeria using VADER and </a:t>
            </a:r>
            <a:r>
              <a:rPr lang="en-US" dirty="0" err="1"/>
              <a:t>TextBlob</a:t>
            </a:r>
            <a:r>
              <a:rPr lang="en-US" dirty="0"/>
              <a:t> revealed differences in sentiment classification, with VADER detecting 39.8% positive, 31.3% neutral, and 28.9% negative sentiments, whereas </a:t>
            </a:r>
            <a:r>
              <a:rPr lang="en-US" dirty="0" err="1"/>
              <a:t>TextBlob</a:t>
            </a:r>
            <a:r>
              <a:rPr lang="en-US" dirty="0"/>
              <a:t> identified 46.0% neutral, 36.7% positive, and 17.3% negative sentiments (Abiola, Abayomi-Alli, Tale, </a:t>
            </a:r>
            <a:r>
              <a:rPr lang="en-US" dirty="0" err="1"/>
              <a:t>Misra</a:t>
            </a:r>
            <a:r>
              <a:rPr lang="en-US" dirty="0"/>
              <a:t>, &amp; Abayomi-Alli, 2023).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" y="983615"/>
            <a:ext cx="11010900" cy="832485"/>
          </a:xfrm>
        </p:spPr>
        <p:txBody>
          <a:bodyPr>
            <a:noAutofit/>
          </a:bodyPr>
          <a:lstStyle/>
          <a:p>
            <a:r>
              <a:rPr lang="en-US" sz="2800" dirty="0"/>
              <a:t>Result Analysis - TextBlob Stage 2 </a:t>
            </a:r>
            <a:br>
              <a:rPr lang="en-US" sz="2800" dirty="0"/>
            </a:br>
            <a:r>
              <a:rPr lang="en-US" sz="2800" dirty="0"/>
              <a:t>(Better? Yes! 0.4782 &gt; 0.2512 &gt; 0.2328. Even better than VADER, which has accuracy of  0.3458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55" y="2056765"/>
            <a:ext cx="5929630" cy="39065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2290" y="4422140"/>
            <a:ext cx="3298190" cy="1714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26770" y="2312035"/>
            <a:ext cx="2729230" cy="17138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985260" y="2056765"/>
            <a:ext cx="7553960" cy="4464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50" y="80010"/>
            <a:ext cx="11010900" cy="709295"/>
          </a:xfrm>
        </p:spPr>
        <p:txBody>
          <a:bodyPr>
            <a:noAutofit/>
          </a:bodyPr>
          <a:lstStyle/>
          <a:p>
            <a:r>
              <a:rPr lang="en-US" sz="2800" dirty="0"/>
              <a:t>Modification: why improved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35" y="2347595"/>
            <a:ext cx="9972675" cy="39065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0650" y="789305"/>
            <a:ext cx="10079990" cy="708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/>
              <a:t>Stage1: custom analyzer 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83335" y="1542415"/>
            <a:ext cx="9386570" cy="48196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220"/>
            <a:ext cx="11010900" cy="654050"/>
          </a:xfrm>
        </p:spPr>
        <p:txBody>
          <a:bodyPr>
            <a:noAutofit/>
          </a:bodyPr>
          <a:lstStyle/>
          <a:p>
            <a:r>
              <a:rPr lang="en-US" sz="2800" dirty="0"/>
              <a:t>Modification: why improved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35" y="2347595"/>
            <a:ext cx="9972675" cy="39065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0650" y="1320165"/>
            <a:ext cx="7005955" cy="448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/>
              <a:t>Stage2: Domain Words</a:t>
            </a:r>
          </a:p>
          <a:p>
            <a:endParaRPr lang="en-US" altLang="zh-CN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17260" y="0"/>
            <a:ext cx="5788660" cy="2111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6575" y="3340735"/>
            <a:ext cx="10669905" cy="3044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220"/>
            <a:ext cx="11010900" cy="654050"/>
          </a:xfrm>
        </p:spPr>
        <p:txBody>
          <a:bodyPr>
            <a:noAutofit/>
          </a:bodyPr>
          <a:lstStyle/>
          <a:p>
            <a:r>
              <a:rPr lang="en-US" sz="2800" dirty="0"/>
              <a:t>Modification: why improved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35" y="2347595"/>
            <a:ext cx="9972675" cy="39065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0650" y="1017270"/>
            <a:ext cx="11339195" cy="448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/>
              <a:t>Stage2: Domain Words Enhanced Sentiment Lexicon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1573530"/>
            <a:ext cx="4123690" cy="4800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23690" y="1607820"/>
            <a:ext cx="2374900" cy="4799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98590" y="1573530"/>
            <a:ext cx="5264150" cy="49142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3220"/>
            <a:ext cx="11010900" cy="654050"/>
          </a:xfrm>
        </p:spPr>
        <p:txBody>
          <a:bodyPr>
            <a:noAutofit/>
          </a:bodyPr>
          <a:lstStyle/>
          <a:p>
            <a:r>
              <a:rPr lang="en-US" sz="2800" dirty="0"/>
              <a:t>Modification: why improved ?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650" y="1017270"/>
            <a:ext cx="11339195" cy="448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/>
              <a:t>Stage2: Domain Words Enhanced Sentiment Lexicon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0650" y="1692910"/>
            <a:ext cx="3822700" cy="40297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84575" y="1529080"/>
            <a:ext cx="8242300" cy="4622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65" y="3601085"/>
            <a:ext cx="11554460" cy="104394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dirty="0">
                <a:ea typeface="宋体" charset="0"/>
              </a:rPr>
              <a:t>Continue refining high-frequency words and their polarities relevant to Amazon reviews</a:t>
            </a:r>
            <a:br>
              <a:rPr lang="zh-CN" altLang="en-US" dirty="0">
                <a:ea typeface="宋体" charset="0"/>
              </a:rPr>
            </a:br>
            <a:r>
              <a:rPr lang="en-US" altLang="zh-CN" dirty="0">
                <a:ea typeface="宋体" charset="0"/>
              </a:rPr>
              <a:t>2. Take intensity into account</a:t>
            </a:r>
            <a:br>
              <a:rPr lang="zh-CN" altLang="en-US" dirty="0">
                <a:ea typeface="宋体" charset="0"/>
              </a:rPr>
            </a:br>
            <a:r>
              <a:rPr lang="en-US" altLang="zh-CN" dirty="0">
                <a:ea typeface="宋体" charset="0"/>
              </a:rPr>
              <a:t>3. Introduce models that can detect sarcasm to further improve TextBlob's accuracy.</a:t>
            </a:r>
            <a:br>
              <a:rPr lang="zh-CN" altLang="en-US" dirty="0">
                <a:ea typeface="宋体" charset="0"/>
              </a:rPr>
            </a:br>
            <a:r>
              <a:rPr lang="en-US" altLang="zh-CN" dirty="0">
                <a:ea typeface="宋体" charset="0"/>
              </a:rPr>
              <a:t>4.</a:t>
            </a:r>
            <a:r>
              <a:rPr lang="en-US" dirty="0"/>
              <a:t>Sentiment Trends Over Time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495" y="4525645"/>
            <a:ext cx="7509510" cy="208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Abiola, O., Abayomi-Alli, A., Tale, O. A., </a:t>
            </a:r>
            <a:r>
              <a:rPr lang="en-US" dirty="0" err="1"/>
              <a:t>Misra</a:t>
            </a:r>
            <a:r>
              <a:rPr lang="en-US" dirty="0"/>
              <a:t>, S., &amp; Abayomi-Alli, O. (2023). Sentiment analysis of COVID-19 tweets from selected hashtags in Nigeria using VADER and Text Blob </a:t>
            </a:r>
            <a:r>
              <a:rPr lang="en-US" dirty="0" err="1"/>
              <a:t>analyser</a:t>
            </a:r>
            <a:r>
              <a:rPr lang="en-US" dirty="0"/>
              <a:t>. Journal of Electrical Systems and Information Technology, 10(1), 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Customer reviews play a critical role in app development, as they provide valuable insights into user needs and experiences. Sentiment analysis, therefore, offers significant advantages by extracting and interpreting these insights from user feedback.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However, the reliability of using </a:t>
            </a:r>
            <a:r>
              <a:rPr lang="en-US" dirty="0" err="1"/>
              <a:t>TextBlob</a:t>
            </a:r>
            <a:r>
              <a:rPr lang="en-US" dirty="0"/>
              <a:t> for conducting app review sentiment analysis remains uncertain.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305" y="2312035"/>
            <a:ext cx="10089515" cy="3651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research aims to compare the predicted sentiment with the ground truth sentiment to uncover the weaknesses of </a:t>
            </a:r>
            <a:r>
              <a:rPr lang="en-US" dirty="0" err="1"/>
              <a:t>TextBlob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Improve sentiment analysis accuracy for Amazon app reviews.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Enhance TextBlob's sentiment lexicon with domain-specific words.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Compare the performance of the enhanced TextBlob with the original TextBlob and VADER.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Project. Amazon Shopping Reviews || EDA &amp; Modeling</a:t>
            </a:r>
          </a:p>
          <a:p>
            <a:r>
              <a:rPr lang="en-US" dirty="0">
                <a:hlinkClick r:id="rId2"/>
              </a:rPr>
              <a:t>https://www.kaggle.com/code/lko9911/project-amazon-shopping-reviews-eda-modeling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Dataset: Amazon app reviews</a:t>
            </a:r>
          </a:p>
          <a:p>
            <a:r>
              <a:rPr lang="en-US" dirty="0"/>
              <a:t>Steps:</a:t>
            </a:r>
          </a:p>
          <a:p>
            <a:r>
              <a:rPr lang="en-US" dirty="0"/>
              <a:t>Cleaning: Lowercasing, removing special characters and punctuation, eliminating extra whitespace.</a:t>
            </a:r>
          </a:p>
          <a:p>
            <a:r>
              <a:rPr lang="en-US" dirty="0"/>
              <a:t>Tokenization: Splitting text into individual words.</a:t>
            </a:r>
          </a:p>
          <a:p>
            <a:r>
              <a:rPr lang="en-US" dirty="0"/>
              <a:t>Stopword Removal: Removing common English stopwords, excluding negations.</a:t>
            </a:r>
          </a:p>
          <a:p>
            <a:r>
              <a:rPr lang="en-US" dirty="0"/>
              <a:t>Lemmatization: Reducing words to their base forms.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065" y="441960"/>
            <a:ext cx="10328275" cy="1345565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Methodology - Sentiment Analysis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Compute Polarity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TextBlob</a:t>
            </a:r>
            <a:r>
              <a:rPr lang="en-US" dirty="0"/>
              <a:t> to calculate sentiment polarity (-1 to 1).</a:t>
            </a:r>
          </a:p>
          <a:p>
            <a:r>
              <a:rPr lang="en-US" b="1" dirty="0"/>
              <a:t>Categorize Sentiment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Assign sentiment categories based on polarity scores.</a:t>
            </a:r>
          </a:p>
          <a:p>
            <a:r>
              <a:rPr lang="en-US" b="1" dirty="0"/>
              <a:t>Visualize Data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Plot polarity distribution and sentiment counts.</a:t>
            </a:r>
          </a:p>
          <a:p>
            <a:r>
              <a:rPr lang="en-US" b="1" dirty="0"/>
              <a:t>Evaluate Performance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Compare predicted sentiment with ground truth labels.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327025"/>
            <a:ext cx="8703945" cy="832485"/>
          </a:xfrm>
        </p:spPr>
        <p:txBody>
          <a:bodyPr>
            <a:noAutofit/>
          </a:bodyPr>
          <a:lstStyle/>
          <a:p>
            <a:r>
              <a:rPr lang="en-US" sz="2800" dirty="0"/>
              <a:t>Polarity and Sentiment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55" y="2056765"/>
            <a:ext cx="5929630" cy="39065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8000" y="1439545"/>
            <a:ext cx="11120120" cy="42246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Understanding Polarity: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Polarity measures the sentiment expressed in a text.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Polarity scores range from</a:t>
            </a:r>
            <a:r>
              <a:rPr lang="en-US" altLang="zh-CN" sz="3200">
                <a:solidFill>
                  <a:srgbClr val="00B0F0"/>
                </a:solidFill>
              </a:rPr>
              <a:t> -1 (very negative) to 1 (very positive), with 0 being neutral</a:t>
            </a:r>
            <a:r>
              <a:rPr lang="en-US" altLang="zh-CN" sz="320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r>
              <a:rPr lang="en-US" altLang="zh-CN" sz="3200">
                <a:solidFill>
                  <a:schemeClr val="tx1"/>
                </a:solidFill>
              </a:rPr>
              <a:t>Understanding Sentiment: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Sentiment refers to the overall attitude or emotion conveyed in the text (positive, negative, neutral).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" y="327025"/>
            <a:ext cx="8703945" cy="832485"/>
          </a:xfrm>
        </p:spPr>
        <p:txBody>
          <a:bodyPr>
            <a:noAutofit/>
          </a:bodyPr>
          <a:lstStyle/>
          <a:p>
            <a:r>
              <a:rPr lang="en-US" sz="2800" dirty="0"/>
              <a:t>TextBlob's Pattern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055" y="2056765"/>
            <a:ext cx="5929630" cy="39065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1960" y="1372235"/>
            <a:ext cx="11308080" cy="45904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noAutofit/>
          </a:bodyPr>
          <a:lstStyle/>
          <a:p>
            <a:endParaRPr lang="en-US" altLang="zh-CN" sz="3200"/>
          </a:p>
          <a:p>
            <a:r>
              <a:rPr lang="en-US" altLang="zh-CN" sz="3200">
                <a:solidFill>
                  <a:schemeClr val="tx1"/>
                </a:solidFill>
              </a:rPr>
              <a:t>Polarity and Subjectivity:</a:t>
            </a:r>
          </a:p>
          <a:p>
            <a:endParaRPr lang="en-US" altLang="zh-CN" sz="3200">
              <a:solidFill>
                <a:schemeClr val="tx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Each word in the lexicon has a </a:t>
            </a:r>
            <a:r>
              <a:rPr lang="en-US" altLang="zh-CN" sz="3200">
                <a:solidFill>
                  <a:schemeClr val="accent4"/>
                </a:solidFill>
              </a:rPr>
              <a:t>polarity score</a:t>
            </a:r>
            <a:r>
              <a:rPr lang="en-US" altLang="zh-CN" sz="3200">
                <a:solidFill>
                  <a:schemeClr val="tx1"/>
                </a:solidFill>
              </a:rPr>
              <a:t> (ranging from -1 to 1).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endParaRPr lang="en-US" altLang="zh-CN" sz="3200">
              <a:solidFill>
                <a:schemeClr val="tx1"/>
              </a:solidFill>
            </a:endParaRP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</a:rPr>
              <a:t>Words also have a subjectivity score (ranging from 0 to 1), indicating the degree of personal opinion versus factual information.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787</Words>
  <Application>Microsoft Macintosh PowerPoint</Application>
  <PresentationFormat>Widescreen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Meiryo</vt:lpstr>
      <vt:lpstr>宋体</vt:lpstr>
      <vt:lpstr>Arial</vt:lpstr>
      <vt:lpstr>Corbel</vt:lpstr>
      <vt:lpstr>SketchLinesVTI</vt:lpstr>
      <vt:lpstr>Enhancing TextBlob Sentiment Analysis for Amazon App Reviews  Comparative Analysis with VADER Sentiment Analysis Tool</vt:lpstr>
      <vt:lpstr>Introduction</vt:lpstr>
      <vt:lpstr>Significance </vt:lpstr>
      <vt:lpstr>Research Aim</vt:lpstr>
      <vt:lpstr>Data collection</vt:lpstr>
      <vt:lpstr>Methodology - Data Preparation</vt:lpstr>
      <vt:lpstr>Methodology - Sentiment Analysis Approaches</vt:lpstr>
      <vt:lpstr>Polarity and Sentiment </vt:lpstr>
      <vt:lpstr>TextBlob's Pattern Library</vt:lpstr>
      <vt:lpstr>Polarity Calculation</vt:lpstr>
      <vt:lpstr>Example of TextBlob Sentiment Analysis</vt:lpstr>
      <vt:lpstr>Methodology - Sentiment Analysis Approaches</vt:lpstr>
      <vt:lpstr>Result Analysis - TextBlob (Bad Performance)</vt:lpstr>
      <vt:lpstr>Result Analysis - TextBlob  (How bad ?  Accuracy and Classification Report)</vt:lpstr>
      <vt:lpstr>Result Analysis - VADER (Bad Performance)</vt:lpstr>
      <vt:lpstr>Result Analysis - VADER (How bad ?  Accuracy and Classification Report)</vt:lpstr>
      <vt:lpstr>Result Analysis - TextBlob Stage1 (Enhanced Lexicon, Custom Analyzer)</vt:lpstr>
      <vt:lpstr>Result Analysis - TextBlob Stage1   (Better? Yes. But not significant at all.  0.2512 &gt; 0.2328  Let’s keep working on modification)</vt:lpstr>
      <vt:lpstr>Result Analysis - TextBlob Stage2 (Enhanced Lexicon, Domain-specific words) The distribution are alike, which is very promising!</vt:lpstr>
      <vt:lpstr>Result Analysis - TextBlob Stage 2  (Better? Yes! 0.4782 &gt; 0.2512 &gt; 0.2328. Even better than VADER, which has accuracy of  0.3458</vt:lpstr>
      <vt:lpstr>Modification: why improved ?</vt:lpstr>
      <vt:lpstr>Modification: why improved ?</vt:lpstr>
      <vt:lpstr>Modification: why improved ?</vt:lpstr>
      <vt:lpstr>Modification: why improved ?</vt:lpstr>
      <vt:lpstr>1. Continue refining high-frequency words and their polarities relevant to Amazon reviews 2. Take intensity into account 3. Introduce models that can detect sarcasm to further improve TextBlob's accuracy. 4.Sentiment Trends Over Time  </vt:lpstr>
      <vt:lpstr>Reference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Amazon App Review Data </dc:title>
  <dc:creator>Xian Cao</dc:creator>
  <cp:lastModifiedBy>Xian Cao</cp:lastModifiedBy>
  <cp:revision>9</cp:revision>
  <dcterms:created xsi:type="dcterms:W3CDTF">2024-07-04T20:36:03Z</dcterms:created>
  <dcterms:modified xsi:type="dcterms:W3CDTF">2024-09-19T15:46:54Z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CDACBDAEC6732B4EB6EE866612589AF7_43</vt:lpwstr>
  </property>
  <property fmtid="{D5CDD505-2E9C-101B-9397-08002B2CF9AE}" pid="3" name="KSOProductBuildVer">
    <vt:lpwstr>2052-6.5.2.8766</vt:lpwstr>
  </property>
</Properties>
</file>