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3"/>
    <p:sldMasterId id="2147483668" r:id="rId4"/>
  </p:sldMasterIdLst>
  <p:notesMasterIdLst>
    <p:notesMasterId r:id="rId6"/>
  </p:notesMasterIdLst>
  <p:sldIdLst>
    <p:sldId id="256" r:id="rId5"/>
    <p:sldId id="262" r:id="rId7"/>
    <p:sldId id="293" r:id="rId8"/>
    <p:sldId id="264" r:id="rId9"/>
    <p:sldId id="267" r:id="rId10"/>
    <p:sldId id="272" r:id="rId11"/>
    <p:sldId id="274" r:id="rId12"/>
    <p:sldId id="276" r:id="rId13"/>
    <p:sldId id="279" r:id="rId14"/>
    <p:sldId id="280" r:id="rId15"/>
    <p:sldId id="281" r:id="rId16"/>
    <p:sldId id="282" r:id="rId17"/>
    <p:sldId id="283" r:id="rId18"/>
    <p:sldId id="284" r:id="rId19"/>
    <p:sldId id="285" r:id="rId20"/>
    <p:sldId id="286" r:id="rId21"/>
    <p:sldId id="288" r:id="rId22"/>
    <p:sldId id="289" r:id="rId23"/>
    <p:sldId id="296" r:id="rId24"/>
    <p:sldId id="29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讲解要点</a:t>
            </a:r>
            <a:endParaRPr lang="zh-CN" altLang="en-US"/>
          </a:p>
          <a:p>
            <a:endParaRPr lang="zh-CN" altLang="en-US"/>
          </a:p>
          <a:p>
            <a:r>
              <a:rPr lang="en-US" altLang="zh-CN"/>
              <a:t>1 </a:t>
            </a:r>
            <a:r>
              <a:rPr lang="zh-CN" altLang="en-US"/>
              <a:t>目前公司项目 </a:t>
            </a:r>
            <a:r>
              <a:rPr lang="en-US" altLang="zh-CN"/>
              <a:t>前端采用 Vue+</a:t>
            </a:r>
            <a:r>
              <a:rPr lang="zh-CN" altLang="zh-CN"/>
              <a:t>各种</a:t>
            </a:r>
            <a:r>
              <a:rPr lang="en-US" altLang="zh-CN"/>
              <a:t>UI+Webpack 开发 </a:t>
            </a:r>
            <a:r>
              <a:rPr lang="zh-CN" altLang="en-US"/>
              <a:t>工具狠犀利 组件众多 官方对于各种业务逻辑的处理都支持的很到位 </a:t>
            </a:r>
            <a:endParaRPr lang="zh-CN" altLang="en-US"/>
          </a:p>
          <a:p>
            <a:r>
              <a:rPr lang="en-US" altLang="zh-CN"/>
              <a:t>2 nodejs </a:t>
            </a:r>
            <a:r>
              <a:rPr lang="zh-CN" altLang="en-US"/>
              <a:t>的编译模式  是还没有大规模铺开的</a:t>
            </a:r>
            <a:r>
              <a:rPr lang="en-US" altLang="zh-CN"/>
              <a:t>ES6</a:t>
            </a:r>
            <a:r>
              <a:rPr lang="zh-CN" altLang="en-US"/>
              <a:t>新的规范方法得以支持 </a:t>
            </a:r>
            <a:endParaRPr lang="zh-CN" altLang="en-US"/>
          </a:p>
          <a:p>
            <a:r>
              <a:rPr lang="en-US" altLang="zh-CN"/>
              <a:t>3 </a:t>
            </a:r>
            <a:r>
              <a:rPr lang="zh-CN" altLang="en-US"/>
              <a:t>以上一系列处理措施搞下来 使得前端页面项目变得比以前容易的多的多</a:t>
            </a:r>
            <a:endParaRPr lang="zh-CN" altLang="en-US"/>
          </a:p>
          <a:p>
            <a:endParaRPr lang="zh-CN" altLang="en-US"/>
          </a:p>
          <a:p>
            <a:r>
              <a:rPr lang="en-US" altLang="zh-CN"/>
              <a:t>4 </a:t>
            </a:r>
            <a:r>
              <a:rPr lang="zh-CN" altLang="en-US"/>
              <a:t>开发难度的下降使得水平差一些甚至是刚入门的开发者也能直接参与到我们的项目开发中来</a:t>
            </a:r>
            <a:endParaRPr lang="zh-CN" altLang="en-US"/>
          </a:p>
          <a:p>
            <a:endParaRPr lang="zh-CN" altLang="en-US"/>
          </a:p>
          <a:p>
            <a:r>
              <a:rPr lang="en-US" altLang="zh-CN"/>
              <a:t>5 </a:t>
            </a:r>
            <a:r>
              <a:rPr lang="zh-CN" altLang="en-US"/>
              <a:t>这就导致了一种新的问题代码的现象 一大堆简易实现的代码堆叠在一起 使项目的后期维护工作依然繁杂无比</a:t>
            </a:r>
            <a:endParaRPr lang="zh-CN" altLang="en-US"/>
          </a:p>
          <a:p>
            <a:endParaRPr lang="zh-CN" altLang="en-US"/>
          </a:p>
          <a:p>
            <a:r>
              <a:rPr lang="zh-CN" altLang="en-US"/>
              <a:t>这里就需要我们进行一下代码工作中的改革</a:t>
            </a:r>
            <a:endParaRPr lang="zh-CN" altLang="en-US"/>
          </a:p>
          <a:p>
            <a:endParaRPr lang="zh-CN" altLang="en-US"/>
          </a:p>
          <a:p>
            <a:r>
              <a:rPr lang="zh-CN" altLang="en-US"/>
              <a:t>模块分离  和  编码规范</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我有强迫症</a:t>
            </a:r>
            <a:endParaRPr lang="zh-CN" altLang="en-US"/>
          </a:p>
          <a:p>
            <a:endParaRPr lang="zh-CN" altLang="en-US"/>
          </a:p>
          <a:p>
            <a:r>
              <a:rPr lang="zh-CN" altLang="en-US"/>
              <a:t>我的代码条理分明</a:t>
            </a:r>
            <a:endParaRPr lang="zh-CN" altLang="en-US"/>
          </a:p>
          <a:p>
            <a:endParaRPr lang="zh-CN" altLang="en-US"/>
          </a:p>
          <a:p>
            <a:r>
              <a:rPr lang="zh-CN" altLang="en-US"/>
              <a:t>后来的你即便没有强迫症</a:t>
            </a:r>
            <a:endParaRPr lang="zh-CN" altLang="en-US"/>
          </a:p>
          <a:p>
            <a:endParaRPr lang="zh-CN" altLang="en-US"/>
          </a:p>
          <a:p>
            <a:r>
              <a:rPr lang="zh-CN" altLang="en-US"/>
              <a:t>你能忍心破坏我这完美的队形</a:t>
            </a:r>
            <a:r>
              <a:rPr lang="en-US" altLang="zh-CN"/>
              <a:t>?</a:t>
            </a:r>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大白话就是 各干各的</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术业有专攻</a:t>
            </a:r>
            <a:endParaRPr lang="zh-CN" altLang="en-US"/>
          </a:p>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混合逻辑的代码就像是一个梯子 联系紧密 一节出问题 都得捋一遍</a:t>
            </a:r>
            <a:endParaRPr lang="zh-CN" altLang="en-US"/>
          </a:p>
          <a:p>
            <a:endParaRPr lang="zh-CN" altLang="en-US"/>
          </a:p>
          <a:p>
            <a:r>
              <a:rPr lang="en-US" altLang="zh-CN"/>
              <a:t>2 </a:t>
            </a:r>
            <a:r>
              <a:rPr lang="zh-CN" altLang="en-US"/>
              <a:t>拆分逻辑的代码就像是一段楼梯 那里坏了修哪里 不用担心影响其他模块</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代码这里 讲究的不是权利 是责任</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一群妖怪盖房子</a:t>
            </a:r>
            <a:endParaRPr lang="zh-CN" altLang="en-US"/>
          </a:p>
          <a:p>
            <a:r>
              <a:rPr lang="zh-CN" altLang="en-US"/>
              <a:t>洋葱头妖怪头领因为长的高大, 一只手就能搞定了盖房子的事情,</a:t>
            </a:r>
            <a:endParaRPr lang="zh-CN" altLang="en-US"/>
          </a:p>
          <a:p>
            <a:r>
              <a:rPr lang="zh-CN" altLang="en-US"/>
              <a:t>但是他懒他不干 于是所有他手下的洋葱头小喽啰每人拿一块砖头哼哧哼哧的盖房子</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讲解要点</a:t>
            </a:r>
            <a:endParaRPr lang="zh-CN" altLang="en-US"/>
          </a:p>
          <a:p>
            <a:endParaRPr lang="zh-CN" altLang="en-US"/>
          </a:p>
          <a:p>
            <a:r>
              <a:rPr lang="zh-CN" altLang="en-US"/>
              <a:t>看一个项目的编码好坏的评判标准之一  </a:t>
            </a:r>
            <a:r>
              <a:rPr lang="en-US" altLang="zh-CN"/>
              <a:t>-- </a:t>
            </a:r>
            <a:r>
              <a:rPr lang="zh-CN" altLang="en-US"/>
              <a:t>好入手 好维护</a:t>
            </a:r>
            <a:endParaRPr lang="zh-CN" altLang="en-US"/>
          </a:p>
          <a:p>
            <a:endParaRPr lang="zh-CN" altLang="en-US"/>
          </a:p>
          <a:p>
            <a:r>
              <a:rPr lang="zh-CN" altLang="en-US"/>
              <a:t>所以本次改革的目标 是</a:t>
            </a:r>
            <a:endParaRPr lang="zh-CN" altLang="en-US"/>
          </a:p>
          <a:p>
            <a:endParaRPr lang="zh-CN" altLang="en-US"/>
          </a:p>
          <a:p>
            <a:r>
              <a:rPr lang="en-US" altLang="zh-CN"/>
              <a:t>1 </a:t>
            </a:r>
            <a:r>
              <a:rPr lang="zh-CN" altLang="en-US"/>
              <a:t>一眼就明了 代码经过验证很可靠  明了并不是说代码写的炒鸡好 重点是注释足够</a:t>
            </a:r>
            <a:endParaRPr lang="en-US" altLang="zh-CN"/>
          </a:p>
          <a:p>
            <a:r>
              <a:rPr lang="en-US" altLang="zh-CN"/>
              <a:t>2 </a:t>
            </a:r>
            <a:r>
              <a:rPr lang="zh-CN" altLang="en-US"/>
              <a:t>想加载就加载 想去掉就去掉</a:t>
            </a:r>
            <a:endParaRPr lang="en-US" altLang="zh-CN"/>
          </a:p>
          <a:p>
            <a:r>
              <a:rPr lang="en-US" altLang="zh-CN"/>
              <a:t>3 </a:t>
            </a:r>
            <a:r>
              <a:rPr lang="zh-CN" altLang="en-US"/>
              <a:t>相同的功能 相同的流程 相同的校验方式 相同的起名定义 等等 想抄就吵 </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页面模块</a:t>
            </a:r>
            <a:endParaRPr lang="zh-CN" altLang="en-US" dirty="0"/>
          </a:p>
          <a:p>
            <a:r>
              <a:rPr lang="zh-CN" altLang="en-US" dirty="0"/>
              <a:t>负责</a:t>
            </a:r>
            <a:endParaRPr lang="zh-CN" altLang="en-US" dirty="0"/>
          </a:p>
          <a:p>
            <a:r>
              <a:rPr lang="zh-CN" altLang="en-US" dirty="0"/>
              <a:t>- 首页/登录注册/各种业务页面</a:t>
            </a:r>
            <a:endParaRPr lang="zh-CN" altLang="en-US" dirty="0"/>
          </a:p>
          <a:p>
            <a:endParaRPr lang="zh-CN" altLang="en-US" dirty="0"/>
          </a:p>
          <a:p>
            <a:r>
              <a:rPr lang="zh-CN" altLang="en-US" dirty="0"/>
              <a:t>接口模块</a:t>
            </a:r>
            <a:endParaRPr lang="zh-CN" altLang="en-US" dirty="0"/>
          </a:p>
          <a:p>
            <a:r>
              <a:rPr lang="zh-CN" altLang="en-US" dirty="0"/>
              <a:t>负责</a:t>
            </a:r>
            <a:endParaRPr lang="zh-CN" altLang="en-US" dirty="0"/>
          </a:p>
          <a:p>
            <a:r>
              <a:rPr lang="zh-CN" altLang="en-US" dirty="0"/>
              <a:t>- 增删改查逻辑相关的对接</a:t>
            </a:r>
            <a:endParaRPr lang="zh-CN" altLang="en-US" dirty="0"/>
          </a:p>
          <a:p>
            <a:r>
              <a:rPr lang="zh-CN" altLang="en-US" dirty="0"/>
              <a:t>- 剥离接口的开发与业务页面的开发</a:t>
            </a:r>
            <a:endParaRPr lang="zh-CN" altLang="en-US" dirty="0"/>
          </a:p>
          <a:p>
            <a:r>
              <a:rPr lang="zh-CN" altLang="en-US" dirty="0"/>
              <a:t>- 统一解决数据格式不一致性</a:t>
            </a:r>
            <a:endParaRPr lang="zh-CN" altLang="en-US" dirty="0"/>
          </a:p>
          <a:p>
            <a:endParaRPr lang="zh-CN" altLang="en-US" dirty="0"/>
          </a:p>
          <a:p>
            <a:r>
              <a:rPr lang="zh-CN" altLang="en-US" dirty="0"/>
              <a:t>插件模块</a:t>
            </a:r>
            <a:endParaRPr lang="zh-CN" altLang="en-US" dirty="0"/>
          </a:p>
          <a:p>
            <a:r>
              <a:rPr lang="zh-CN" altLang="en-US" dirty="0"/>
              <a:t>负责</a:t>
            </a:r>
            <a:endParaRPr lang="zh-CN" altLang="en-US" dirty="0"/>
          </a:p>
          <a:p>
            <a:r>
              <a:rPr lang="zh-CN" altLang="en-US" dirty="0"/>
              <a:t>- 所有懒加载插件的即时声明</a:t>
            </a:r>
            <a:endParaRPr lang="zh-CN" altLang="en-US" dirty="0"/>
          </a:p>
          <a:p>
            <a:r>
              <a:rPr lang="zh-CN" altLang="en-US" dirty="0"/>
              <a:t>- 所有懒加载插件的统一配置</a:t>
            </a:r>
            <a:endParaRPr lang="zh-CN" altLang="en-US" dirty="0"/>
          </a:p>
          <a:p>
            <a:endParaRPr lang="zh-CN" altLang="en-US" dirty="0"/>
          </a:p>
          <a:p>
            <a:r>
              <a:rPr lang="zh-CN" altLang="en-US" dirty="0"/>
              <a:t>路由模块</a:t>
            </a:r>
            <a:endParaRPr lang="zh-CN" altLang="en-US" dirty="0"/>
          </a:p>
          <a:p>
            <a:r>
              <a:rPr lang="zh-CN" altLang="en-US" dirty="0"/>
              <a:t>负责</a:t>
            </a:r>
            <a:endParaRPr lang="zh-CN" altLang="en-US" dirty="0"/>
          </a:p>
          <a:p>
            <a:r>
              <a:rPr lang="zh-CN" altLang="en-US" dirty="0"/>
              <a:t>- 方便简易的管理所有业务页面</a:t>
            </a:r>
            <a:endParaRPr lang="zh-CN" altLang="en-US" dirty="0"/>
          </a:p>
          <a:p>
            <a:r>
              <a:rPr lang="zh-CN" altLang="en-US" dirty="0"/>
              <a:t>- 任何业务页面的跳转鉴权</a:t>
            </a:r>
            <a:endParaRPr lang="zh-CN" altLang="en-US" dirty="0"/>
          </a:p>
          <a:p>
            <a:r>
              <a:rPr lang="zh-CN" altLang="en-US" dirty="0"/>
              <a:t>- 树形目录的节点管理</a:t>
            </a:r>
            <a:endParaRPr lang="zh-CN" altLang="en-US" dirty="0"/>
          </a:p>
          <a:p>
            <a:r>
              <a:rPr lang="zh-CN" altLang="en-US" dirty="0"/>
              <a:t>- 为各种需要路由信息的组件提供信息 如面包屑/历史标签/title管理 等</a:t>
            </a:r>
            <a:endParaRPr lang="zh-CN" altLang="en-US" dirty="0"/>
          </a:p>
          <a:p>
            <a:endParaRPr lang="zh-CN" altLang="en-US" dirty="0"/>
          </a:p>
          <a:p>
            <a:r>
              <a:rPr lang="zh-CN" altLang="en-US" dirty="0"/>
              <a:t>状态模块</a:t>
            </a:r>
            <a:endParaRPr lang="zh-CN" altLang="en-US" dirty="0"/>
          </a:p>
          <a:p>
            <a:r>
              <a:rPr lang="zh-CN" altLang="en-US" dirty="0"/>
              <a:t>负责</a:t>
            </a:r>
            <a:endParaRPr lang="zh-CN" altLang="en-US" dirty="0"/>
          </a:p>
          <a:p>
            <a:r>
              <a:rPr lang="zh-CN" altLang="en-US" dirty="0"/>
              <a:t>- 系统操作 如切换语言/切换主题</a:t>
            </a:r>
            <a:endParaRPr lang="zh-CN" altLang="en-US" dirty="0"/>
          </a:p>
          <a:p>
            <a:r>
              <a:rPr lang="zh-CN" altLang="en-US" dirty="0"/>
              <a:t>- 登陆管理员的各种操作</a:t>
            </a:r>
            <a:endParaRPr lang="zh-CN" altLang="en-US" dirty="0"/>
          </a:p>
          <a:p>
            <a:r>
              <a:rPr lang="zh-CN" altLang="en-US" dirty="0"/>
              <a:t>- 各种组件的通信管理</a:t>
            </a:r>
            <a:endParaRPr lang="zh-CN" altLang="en-US" dirty="0"/>
          </a:p>
          <a:p>
            <a:endParaRPr lang="zh-CN" altLang="en-US" dirty="0"/>
          </a:p>
          <a:p>
            <a:r>
              <a:rPr lang="zh-CN" altLang="en-US" dirty="0"/>
              <a:t>公共样式模块</a:t>
            </a:r>
            <a:endParaRPr lang="zh-CN" altLang="en-US" dirty="0"/>
          </a:p>
          <a:p>
            <a:r>
              <a:rPr lang="zh-CN" altLang="en-US" dirty="0"/>
              <a:t>负责</a:t>
            </a:r>
            <a:endParaRPr lang="zh-CN" altLang="en-US" dirty="0"/>
          </a:p>
          <a:p>
            <a:r>
              <a:rPr lang="zh-CN" altLang="en-US" dirty="0"/>
              <a:t>- 登录注册主页等单独样式</a:t>
            </a:r>
            <a:endParaRPr lang="zh-CN" altLang="en-US" dirty="0"/>
          </a:p>
          <a:p>
            <a:r>
              <a:rPr lang="zh-CN" altLang="en-US" dirty="0"/>
              <a:t>- UI框架复写样式</a:t>
            </a:r>
            <a:endParaRPr lang="zh-CN" altLang="en-US" dirty="0"/>
          </a:p>
          <a:p>
            <a:r>
              <a:rPr lang="zh-CN" altLang="en-US" dirty="0"/>
              <a:t>- 特殊的常用样式 指一些漂亮的小技巧</a:t>
            </a:r>
            <a:endParaRPr lang="zh-CN" altLang="en-US" dirty="0"/>
          </a:p>
          <a:p>
            <a:endParaRPr lang="zh-CN" altLang="en-US" dirty="0"/>
          </a:p>
          <a:p>
            <a:r>
              <a:rPr lang="zh-CN" altLang="en-US" dirty="0"/>
              <a:t>公共方法模块</a:t>
            </a:r>
            <a:endParaRPr lang="zh-CN" altLang="en-US" dirty="0"/>
          </a:p>
          <a:p>
            <a:r>
              <a:rPr lang="zh-CN" altLang="en-US" dirty="0"/>
              <a:t>负责</a:t>
            </a:r>
            <a:endParaRPr lang="zh-CN" altLang="en-US" dirty="0"/>
          </a:p>
          <a:p>
            <a:r>
              <a:rPr lang="zh-CN" altLang="en-US" dirty="0"/>
              <a:t>- UI框架的常用操作 如错误提示/信息确认/保存url参数等</a:t>
            </a:r>
            <a:endParaRPr lang="zh-CN" altLang="en-US" dirty="0"/>
          </a:p>
          <a:p>
            <a:r>
              <a:rPr lang="zh-CN" altLang="en-US" dirty="0"/>
              <a:t>- 常用的js操作 均有对应的单元测试检验</a:t>
            </a:r>
            <a:endParaRPr lang="zh-CN" altLang="en-US" dirty="0"/>
          </a:p>
          <a:p>
            <a:endParaRPr lang="zh-CN" altLang="en-US" dirty="0"/>
          </a:p>
          <a:p>
            <a:r>
              <a:rPr lang="zh-CN" altLang="en-US" dirty="0"/>
              <a:t>全局控制模块</a:t>
            </a:r>
            <a:endParaRPr lang="zh-CN" altLang="en-US" dirty="0"/>
          </a:p>
          <a:p>
            <a:r>
              <a:rPr lang="zh-CN" altLang="en-US" dirty="0"/>
              <a:t>负责</a:t>
            </a:r>
            <a:endParaRPr lang="zh-CN" altLang="en-US" dirty="0"/>
          </a:p>
          <a:p>
            <a:r>
              <a:rPr lang="zh-CN" altLang="en-US" dirty="0"/>
              <a:t>- 负责如 短信发送间隔时间/console开关/错误信息收集上报 等全局参数</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哪个模块都可以轻易被加入或者代替或者取消</a:t>
            </a:r>
            <a:endParaRPr lang="zh-CN" altLang="en-US"/>
          </a:p>
          <a:p>
            <a:r>
              <a:rPr lang="en-US" altLang="zh-CN"/>
              <a:t>2 </a:t>
            </a:r>
            <a:r>
              <a:rPr lang="zh-CN" altLang="en-US"/>
              <a:t>相同的代码堆在一起</a:t>
            </a:r>
            <a:endParaRPr lang="zh-CN" altLang="en-US"/>
          </a:p>
          <a:p>
            <a:r>
              <a:rPr lang="en-US" altLang="zh-CN"/>
              <a:t>3 </a:t>
            </a:r>
            <a:r>
              <a:rPr lang="zh-CN" altLang="en-US"/>
              <a:t>达成一种 遇到某个问题直觉就能判断出是哪个模块搞的鬼</a:t>
            </a:r>
            <a:endParaRPr lang="zh-CN" altLang="en-US"/>
          </a:p>
          <a:p>
            <a:r>
              <a:rPr lang="en-US" altLang="zh-CN"/>
              <a:t>4 </a:t>
            </a:r>
            <a:r>
              <a:rPr lang="zh-CN" altLang="en-US"/>
              <a:t>大人物负责大方向 小人物负责小细节</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哪个模块都可以轻易被加入或者代替或者取消</a:t>
            </a:r>
            <a:endParaRPr lang="zh-CN" altLang="en-US">
              <a:sym typeface="+mn-ea"/>
            </a:endParaRPr>
          </a:p>
          <a:p>
            <a:endParaRPr lang="en-US" altLang="zh-CN">
              <a:sym typeface="+mn-ea"/>
            </a:endParaRPr>
          </a:p>
          <a:p>
            <a:r>
              <a:rPr lang="en-US" altLang="zh-CN">
                <a:sym typeface="+mn-ea"/>
              </a:rPr>
              <a:t>高内聚低耦合，软件工程中的概念</a:t>
            </a:r>
            <a:endParaRPr lang="en-US" altLang="zh-CN">
              <a:sym typeface="+mn-ea"/>
            </a:endParaRPr>
          </a:p>
          <a:p>
            <a:endParaRPr lang="en-US" altLang="zh-CN">
              <a:sym typeface="+mn-ea"/>
            </a:endParaRPr>
          </a:p>
          <a:p>
            <a:r>
              <a:rPr lang="zh-CN" altLang="en-US">
                <a:sym typeface="+mn-ea"/>
              </a:rPr>
              <a:t>专业名词 低耦合度</a:t>
            </a:r>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耦合度就好比两个人的对对方的需求程度。</a:t>
            </a:r>
            <a:endParaRPr lang="zh-CN" altLang="en-US"/>
          </a:p>
          <a:p>
            <a:r>
              <a:rPr lang="zh-CN" altLang="en-US"/>
              <a:t>如果两个人相互需求很高的话，这两个人就很难离开彼此。独立性差。即耦合度高。</a:t>
            </a:r>
            <a:endParaRPr lang="zh-CN" altLang="en-US"/>
          </a:p>
          <a:p>
            <a:r>
              <a:rPr lang="zh-CN" altLang="en-US"/>
              <a:t>两个人都能独立工作，对对方的需求比较低，不需要对方的帮助也可以完成工作。关联度比较低，耦合度低。</a:t>
            </a:r>
            <a:endParaRPr lang="zh-CN" altLang="en-US"/>
          </a:p>
          <a:p>
            <a:r>
              <a:rPr lang="zh-CN" altLang="en-US"/>
              <a:t>更简单说的说就是，相互之间的联系是否紧密。</a:t>
            </a:r>
            <a:endParaRPr lang="zh-CN" altLang="en-US"/>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如果我们可以搞的有声有色</a:t>
            </a:r>
            <a:endParaRPr lang="zh-CN" altLang="en-US"/>
          </a:p>
          <a:p>
            <a:endParaRPr lang="zh-CN" altLang="en-US"/>
          </a:p>
          <a:p>
            <a:r>
              <a:rPr lang="zh-CN" altLang="en-US"/>
              <a:t>那么这一套后台项目代码就可以 适配多种项目 </a:t>
            </a:r>
            <a:r>
              <a:rPr lang="en-US" altLang="zh-CN"/>
              <a:t>element iview  vux want</a:t>
            </a:r>
            <a:endParaRPr lang="en-US" altLang="zh-CN"/>
          </a:p>
          <a:p>
            <a:endParaRPr lang="en-US" altLang="zh-CN"/>
          </a:p>
          <a:p>
            <a:r>
              <a:rPr lang="zh-CN" altLang="en-US"/>
              <a:t>就像</a:t>
            </a:r>
            <a:endParaRPr lang="zh-CN" altLang="en-US"/>
          </a:p>
          <a:p>
            <a:r>
              <a:rPr lang="zh-CN" altLang="en-US"/>
              <a:t>1988年11月25日，前苏联建造了“瓦良格”号航母。</a:t>
            </a:r>
            <a:endParaRPr lang="zh-CN" altLang="en-US"/>
          </a:p>
          <a:p>
            <a:r>
              <a:rPr lang="zh-CN" altLang="en-US"/>
              <a:t>2012年9月25日，“瓦良格”号航母交接入列，命名为“辽宁号”</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r>
              <a:rPr lang="zh-CN" altLang="en-US">
                <a:sym typeface="+mn-ea"/>
              </a:rPr>
              <a:t>如图 如果相同内容的代码集中在了一起 那么评审工作就炒鸡的一目了然了</a:t>
            </a:r>
            <a:endParaRPr lang="zh-CN" altLang="en-US">
              <a:sym typeface="+mn-ea"/>
            </a:endParaRPr>
          </a:p>
          <a:p>
            <a:endParaRPr lang="zh-CN" altLang="en-US">
              <a:sym typeface="+mn-ea"/>
            </a:endParaRPr>
          </a:p>
          <a:p>
            <a:r>
              <a:rPr lang="zh-CN" altLang="en-US">
                <a:sym typeface="+mn-ea"/>
              </a:rPr>
              <a:t>如果 我要做一个梯子 在家找锤子电钻 找说明书 找木材 判断合不合适</a:t>
            </a:r>
            <a:endParaRPr lang="zh-CN" altLang="en-US">
              <a:sym typeface="+mn-ea"/>
            </a:endParaRPr>
          </a:p>
          <a:p>
            <a:r>
              <a:rPr lang="zh-CN" altLang="en-US">
                <a:sym typeface="+mn-ea"/>
              </a:rPr>
              <a:t> </a:t>
            </a:r>
            <a:endParaRPr lang="zh-CN" altLang="en-US">
              <a:sym typeface="+mn-ea"/>
            </a:endParaRPr>
          </a:p>
          <a:p>
            <a:r>
              <a:rPr lang="zh-CN" altLang="en-US">
                <a:sym typeface="+mn-ea"/>
              </a:rPr>
              <a:t>为啥不考虑一下 去木材市场做 那里有老师傅 还有现成的梯子供参考 更爽的是去木材市场做个梯子的活完全可以外包给别人</a:t>
            </a:r>
            <a:endParaRPr lang="zh-CN" altLang="en-US">
              <a:sym typeface="+mn-ea"/>
            </a:endParaRPr>
          </a:p>
          <a:p>
            <a:endParaRPr lang="zh-CN" altLang="en-US">
              <a:sym typeface="+mn-ea"/>
            </a:endParaRPr>
          </a:p>
          <a:p>
            <a:r>
              <a:rPr lang="zh-CN" altLang="en-US">
                <a:sym typeface="+mn-ea"/>
              </a:rPr>
              <a:t> </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image" Target="../media/image8.jpeg"/><Relationship Id="rId3" Type="http://schemas.openxmlformats.org/officeDocument/2006/relationships/tags" Target="../tags/tag140.xml"/><Relationship Id="rId2" Type="http://schemas.openxmlformats.org/officeDocument/2006/relationships/tags" Target="../tags/tag13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7" Type="http://schemas.openxmlformats.org/officeDocument/2006/relationships/tags" Target="../tags/tag170.xml"/><Relationship Id="rId16" Type="http://schemas.openxmlformats.org/officeDocument/2006/relationships/tags" Target="../tags/tag169.xml"/><Relationship Id="rId15" Type="http://schemas.openxmlformats.org/officeDocument/2006/relationships/tags" Target="../tags/tag168.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image" Target="../media/image8.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image" Target="../media/image8.jpeg"/><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8.xml"/><Relationship Id="rId4" Type="http://schemas.openxmlformats.org/officeDocument/2006/relationships/image" Target="file:///C:\Users\1V994W2\Documents\Tencent%20Files\574576071\FileRecv\&#25340;&#35013;&#32032;&#26448;\20191224&#24050;&#25286;&#32032;&#26448;%20&#21512;&#24182;&#25552;&#20132;\\34\subject_holdright_86,111,133_0_lively_full_0.png" TargetMode="External"/><Relationship Id="rId3" Type="http://schemas.openxmlformats.org/officeDocument/2006/relationships/image" Target="../media/image5.png"/><Relationship Id="rId2" Type="http://schemas.openxmlformats.org/officeDocument/2006/relationships/tags" Target="../tags/tag37.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932815" y="3461068"/>
            <a:ext cx="4826000" cy="1111250"/>
          </a:xfrm>
        </p:spPr>
        <p:txBody>
          <a:bodyPr vert="horz" wrap="square" lIns="0" tIns="0" rIns="0" bIns="0" anchor="t" anchorCtr="0">
            <a:normAutofit/>
          </a:bodyPr>
          <a:lstStyle>
            <a:lvl1pPr marL="0" marR="0" indent="0" algn="l" defTabSz="914400" rtl="0" eaLnBrk="1" fontAlgn="auto" latinLnBrk="0" hangingPunct="1">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932816" y="228568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4300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7" name="文本占位符 6"/>
          <p:cNvSpPr>
            <a:spLocks noGrp="1"/>
          </p:cNvSpPr>
          <p:nvPr>
            <p:ph type="body" idx="14" hasCustomPrompt="1"/>
            <p:custDataLst>
              <p:tags r:id="rId9"/>
            </p:custDataLst>
          </p:nvPr>
        </p:nvSpPr>
        <p:spPr>
          <a:xfrm>
            <a:off x="798830" y="3939222"/>
            <a:ext cx="4212590" cy="370205"/>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0"/>
            </p:custDataLst>
          </p:nvPr>
        </p:nvSpPr>
        <p:spPr>
          <a:xfrm>
            <a:off x="798830" y="2562542"/>
            <a:ext cx="4359910"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任意多边形 12"/>
          <p:cNvSpPr/>
          <p:nvPr>
            <p:custDataLst>
              <p:tags r:id="rId2"/>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5"/>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6"/>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
        <p:nvSpPr>
          <p:cNvPr id="12" name="矩形 11"/>
          <p:cNvSpPr/>
          <p:nvPr>
            <p:custDataLst>
              <p:tags r:id="rId10"/>
            </p:custDataLst>
          </p:nvPr>
        </p:nvSpPr>
        <p:spPr>
          <a:xfrm>
            <a:off x="5975253" y="4634686"/>
            <a:ext cx="5565070" cy="5372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1"/>
            </p:custDataLst>
          </p:nvPr>
        </p:nvSpPr>
        <p:spPr>
          <a:xfrm>
            <a:off x="5401995" y="3584458"/>
            <a:ext cx="6138328" cy="978729"/>
          </a:xfrm>
        </p:spPr>
        <p:txBody>
          <a:bodyPr anchor="b">
            <a:normAutofit/>
          </a:bodyPr>
          <a:lstStyle>
            <a:lvl1pPr algn="r">
              <a:defRPr sz="4800" b="0"/>
            </a:lvl1pPr>
          </a:lstStyle>
          <a:p>
            <a:r>
              <a:rPr lang="zh-CN" altLang="en-US" dirty="0"/>
              <a:t>单击此处编辑标题</a:t>
            </a:r>
            <a:endParaRPr lang="zh-CN" altLang="en-US" dirty="0"/>
          </a:p>
        </p:txBody>
      </p:sp>
      <p:sp>
        <p:nvSpPr>
          <p:cNvPr id="3" name="副标题 2"/>
          <p:cNvSpPr>
            <a:spLocks noGrp="1"/>
          </p:cNvSpPr>
          <p:nvPr>
            <p:ph type="subTitle" idx="1"/>
            <p:custDataLst>
              <p:tags r:id="rId12"/>
            </p:custDataLst>
          </p:nvPr>
        </p:nvSpPr>
        <p:spPr>
          <a:xfrm>
            <a:off x="5975253" y="4634686"/>
            <a:ext cx="5565070" cy="537259"/>
          </a:xfrm>
        </p:spPr>
        <p:txBody>
          <a:bodyPr>
            <a:normAutofit/>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5"/>
            </p:custDataLst>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6"/>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5585298" y="3289207"/>
            <a:ext cx="1775069" cy="2628900"/>
            <a:chOff x="3276600" y="2266950"/>
            <a:chExt cx="1504950" cy="2228850"/>
          </a:xfrm>
        </p:grpSpPr>
        <p:cxnSp>
          <p:nvCxnSpPr>
            <p:cNvPr id="12" name="直接连接符 11"/>
            <p:cNvCxnSpPr/>
            <p:nvPr>
              <p:custDataLst>
                <p:tags r:id="rId3"/>
              </p:custDataLst>
            </p:nvPr>
          </p:nvCxnSpPr>
          <p:spPr>
            <a:xfrm>
              <a:off x="3276600" y="226695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3276600" y="2266950"/>
              <a:ext cx="0" cy="222885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a:xfrm>
              <a:off x="3276600" y="449580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a:xfrm>
              <a:off x="4781550" y="2266950"/>
              <a:ext cx="0" cy="73820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7"/>
              </p:custDataLst>
            </p:nvPr>
          </p:nvCxnSpPr>
          <p:spPr>
            <a:xfrm>
              <a:off x="4781550" y="3700597"/>
              <a:ext cx="0" cy="795203"/>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任意多边形 12"/>
          <p:cNvSpPr/>
          <p:nvPr>
            <p:custDataLst>
              <p:tags r:id="rId8"/>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11"/>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12"/>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3"/>
            </p:custDataLst>
          </p:nvPr>
        </p:nvSpPr>
        <p:spPr>
          <a:xfrm>
            <a:off x="7467208" y="3756076"/>
            <a:ext cx="4532534" cy="918943"/>
          </a:xfrm>
        </p:spPr>
        <p:txBody>
          <a:bodyPr anchor="b">
            <a:normAutofit/>
          </a:bodyPr>
          <a:lstStyle>
            <a:lvl1pPr>
              <a:defRPr sz="4000"/>
            </a:lvl1pPr>
          </a:lstStyle>
          <a:p>
            <a:r>
              <a:rPr lang="zh-CN" altLang="en-US" dirty="0"/>
              <a:t>单击此处编辑标题</a:t>
            </a:r>
            <a:endParaRPr lang="zh-CN" altLang="en-US" dirty="0"/>
          </a:p>
        </p:txBody>
      </p:sp>
      <p:sp>
        <p:nvSpPr>
          <p:cNvPr id="3" name="文本占位符 2"/>
          <p:cNvSpPr>
            <a:spLocks noGrp="1"/>
          </p:cNvSpPr>
          <p:nvPr>
            <p:ph type="body" idx="1"/>
            <p:custDataLst>
              <p:tags r:id="rId14"/>
            </p:custDataLst>
          </p:nvPr>
        </p:nvSpPr>
        <p:spPr>
          <a:xfrm>
            <a:off x="7467208" y="4758279"/>
            <a:ext cx="4532534" cy="64371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custDataLst>
              <p:tags r:id="rId15"/>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5"/>
            </p:custDataLst>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6"/>
            </p:custDataLst>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custDataLst>
              <p:tags r:id="rId6"/>
            </p:custDataLst>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869153D4-2124-48F9-AF47-5D21E1194F9C}"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7096BC1C-B665-44D8-96BD-BE70FB87F80A}"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4"/>
            </p:custDataLst>
          </p:nvPr>
        </p:nvSpPr>
        <p:spPr/>
        <p:txBody>
          <a:bodyPr/>
          <a:lstStyle/>
          <a:p>
            <a:fld id="{869153D4-2124-48F9-AF47-5D21E1194F9C}"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5"/>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6"/>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19248" y="365125"/>
            <a:ext cx="1534551"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40372"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任意多边形 12"/>
          <p:cNvSpPr/>
          <p:nvPr>
            <p:custDataLst>
              <p:tags r:id="rId2"/>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8" name="直接连接符 7"/>
          <p:cNvCxnSpPr>
            <a:endCxn id="7" idx="2"/>
          </p:cNvCxnSpPr>
          <p:nvPr>
            <p:custDataLst>
              <p:tags r:id="rId5"/>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3"/>
          </p:cNvCxnSpPr>
          <p:nvPr>
            <p:custDataLst>
              <p:tags r:id="rId6"/>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246592" y="2785403"/>
            <a:ext cx="6728016" cy="2377441"/>
          </a:xfrm>
        </p:spPr>
        <p:txBody>
          <a:bodyPr anchor="b" anchorCtr="0">
            <a:normAutofit/>
          </a:bodyPr>
          <a:lstStyle>
            <a:lvl1pPr algn="ctr">
              <a:defRPr sz="6000" b="1"/>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869153D4-2124-48F9-AF47-5D21E1194F9C}"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7096BC1C-B665-44D8-96BD-BE70FB87F80A}" type="slidenum">
              <a:rPr lang="zh-CN" altLang="en-US" smtClean="0"/>
            </a:fld>
            <a:endParaRPr lang="zh-CN" altLang="en-US"/>
          </a:p>
        </p:txBody>
      </p:sp>
      <p:sp>
        <p:nvSpPr>
          <p:cNvPr id="11" name="内容占位符 10"/>
          <p:cNvSpPr>
            <a:spLocks noGrp="1"/>
          </p:cNvSpPr>
          <p:nvPr>
            <p:ph sz="quarter" idx="13" hasCustomPrompt="1"/>
            <p:custDataLst>
              <p:tags r:id="rId11"/>
            </p:custDataLst>
          </p:nvPr>
        </p:nvSpPr>
        <p:spPr>
          <a:xfrm>
            <a:off x="5246592" y="5275263"/>
            <a:ext cx="6728016" cy="978729"/>
          </a:xfrm>
        </p:spPr>
        <p:txBody>
          <a:bodyPr>
            <a:normAutofit/>
          </a:bodyPr>
          <a:lstStyle>
            <a:lvl1pPr marL="0" indent="0" algn="ctr">
              <a:buNone/>
              <a:defRPr sz="4800">
                <a:solidFill>
                  <a:schemeClr val="tx2"/>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4064000" y="4826000"/>
            <a:ext cx="4064000" cy="2032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3" hasCustomPrompt="1"/>
            <p:custDataLst>
              <p:tags r:id="rId8"/>
            </p:custDataLst>
          </p:nvPr>
        </p:nvSpPr>
        <p:spPr>
          <a:xfrm>
            <a:off x="3552825" y="2910840"/>
            <a:ext cx="5086350" cy="629920"/>
          </a:xfrm>
        </p:spPr>
        <p:txBody>
          <a:bodyPr vert="horz" wrap="square" lIns="0" tIns="0" rIns="0" bIns="0" anchor="ctr" anchorCtr="0">
            <a:normAutofit/>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7498080" y="1234440"/>
            <a:ext cx="4389120" cy="438912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2.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8" Type="http://schemas.openxmlformats.org/officeDocument/2006/relationships/theme" Target="../theme/theme3.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tags" Target="../tags/tag226.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74650"/>
            <a:ext cx="10515600" cy="1325563"/>
          </a:xfrm>
          <a:prstGeom prst="rect">
            <a:avLst/>
          </a:prstGeom>
        </p:spPr>
        <p:txBody>
          <a:bodyPr vert="horz" lIns="91440" tIns="45720" rIns="91440" bIns="45720" rtlCol="0" anchor="ctr">
            <a:normAutofit/>
            <a:scene3d>
              <a:camera prst="orthographicFront"/>
              <a:lightRig rig="threePt" dir="t"/>
            </a:scene3d>
          </a:bodyPr>
          <a:lstStyle/>
          <a:p>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3"/>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grpSp>
        <p:nvGrpSpPr>
          <p:cNvPr id="12" name="组合 11"/>
          <p:cNvGrpSpPr/>
          <p:nvPr userDrawn="1"/>
        </p:nvGrpSpPr>
        <p:grpSpPr>
          <a:xfrm>
            <a:off x="894080" y="1182370"/>
            <a:ext cx="10459720" cy="368300"/>
            <a:chOff x="1318" y="1922"/>
            <a:chExt cx="16472" cy="580"/>
          </a:xfrm>
        </p:grpSpPr>
        <p:cxnSp>
          <p:nvCxnSpPr>
            <p:cNvPr id="7" name="直接连接符 6"/>
            <p:cNvCxnSpPr>
              <a:endCxn id="9" idx="1"/>
            </p:cNvCxnSpPr>
            <p:nvPr/>
          </p:nvCxnSpPr>
          <p:spPr>
            <a:xfrm flipV="1">
              <a:off x="1318" y="2212"/>
              <a:ext cx="10008" cy="21"/>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userDrawn="1"/>
          </p:nvSpPr>
          <p:spPr>
            <a:xfrm>
              <a:off x="11326" y="1922"/>
              <a:ext cx="2550" cy="580"/>
            </a:xfrm>
            <a:prstGeom prst="rect">
              <a:avLst/>
            </a:prstGeom>
            <a:noFill/>
          </p:spPr>
          <p:txBody>
            <a:bodyPr wrap="square" rtlCol="0">
              <a:spAutoFit/>
            </a:bodyPr>
            <a:p>
              <a:r>
                <a:rPr lang="zh-CN" altLang="en-US"/>
                <a:t>云袭培训专用</a:t>
              </a:r>
              <a:endParaRPr lang="zh-CN" altLang="en-US"/>
            </a:p>
          </p:txBody>
        </p:sp>
        <p:cxnSp>
          <p:nvCxnSpPr>
            <p:cNvPr id="11" name="直接连接符 10"/>
            <p:cNvCxnSpPr/>
            <p:nvPr/>
          </p:nvCxnSpPr>
          <p:spPr>
            <a:xfrm flipV="1">
              <a:off x="13772" y="2218"/>
              <a:ext cx="4018" cy="15"/>
            </a:xfrm>
            <a:prstGeom prst="line">
              <a:avLst/>
            </a:prstGeom>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effectLst>
            <a:outerShdw blurRad="38100" dist="19050" dir="2700000" algn="tl" rotWithShape="0">
              <a:schemeClr val="dk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869153D4-2124-48F9-AF47-5D21E1194F9C}"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7096BC1C-B665-44D8-96BD-BE70FB87F80A}"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233.xml"/><Relationship Id="rId4" Type="http://schemas.openxmlformats.org/officeDocument/2006/relationships/image" Target="../media/image9.png"/><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0.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1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0" Type="http://schemas.openxmlformats.org/officeDocument/2006/relationships/notesSlide" Target="../notesSlides/notesSlide10.xml"/><Relationship Id="rId2" Type="http://schemas.openxmlformats.org/officeDocument/2006/relationships/tags" Target="../tags/tag318.xml"/><Relationship Id="rId19" Type="http://schemas.openxmlformats.org/officeDocument/2006/relationships/slideLayout" Target="../slideLayouts/slideLayout7.xml"/><Relationship Id="rId18" Type="http://schemas.openxmlformats.org/officeDocument/2006/relationships/tags" Target="../tags/tag328.xml"/><Relationship Id="rId17" Type="http://schemas.openxmlformats.org/officeDocument/2006/relationships/image" Target="../media/image9.png"/><Relationship Id="rId16" Type="http://schemas.openxmlformats.org/officeDocument/2006/relationships/image" Target="../media/image14.png"/><Relationship Id="rId15" Type="http://schemas.openxmlformats.org/officeDocument/2006/relationships/tags" Target="../tags/tag327.xml"/><Relationship Id="rId14" Type="http://schemas.openxmlformats.org/officeDocument/2006/relationships/tags" Target="../tags/tag326.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331.xml"/><Relationship Id="rId3" Type="http://schemas.openxmlformats.org/officeDocument/2006/relationships/image" Target="../media/image9.png"/><Relationship Id="rId2" Type="http://schemas.openxmlformats.org/officeDocument/2006/relationships/tags" Target="../tags/tag330.xml"/><Relationship Id="rId1" Type="http://schemas.openxmlformats.org/officeDocument/2006/relationships/tags" Target="../tags/tag32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tags" Target="../tags/tag33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334.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3" Type="http://schemas.openxmlformats.org/officeDocument/2006/relationships/notesSlide" Target="../notesSlides/notesSlide13.xml"/><Relationship Id="rId12" Type="http://schemas.openxmlformats.org/officeDocument/2006/relationships/slideLayout" Target="../slideLayouts/slideLayout7.xml"/><Relationship Id="rId11" Type="http://schemas.openxmlformats.org/officeDocument/2006/relationships/tags" Target="../tags/tag337.xml"/><Relationship Id="rId10" Type="http://schemas.openxmlformats.org/officeDocument/2006/relationships/image" Target="../media/image9.png"/><Relationship Id="rId1" Type="http://schemas.openxmlformats.org/officeDocument/2006/relationships/tags" Target="../tags/tag333.xml"/></Relationships>
</file>

<file path=ppt/slides/_rels/slide14.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7.png"/><Relationship Id="rId5" Type="http://schemas.openxmlformats.org/officeDocument/2006/relationships/tags" Target="../tags/tag34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6.png"/><Relationship Id="rId2" Type="http://schemas.openxmlformats.org/officeDocument/2006/relationships/tags" Target="../tags/tag339.xml"/><Relationship Id="rId14" Type="http://schemas.openxmlformats.org/officeDocument/2006/relationships/notesSlide" Target="../notesSlides/notesSlide14.xml"/><Relationship Id="rId13" Type="http://schemas.openxmlformats.org/officeDocument/2006/relationships/slideLayout" Target="../slideLayouts/slideLayout7.xml"/><Relationship Id="rId12" Type="http://schemas.openxmlformats.org/officeDocument/2006/relationships/tags" Target="../tags/tag343.xml"/><Relationship Id="rId11" Type="http://schemas.openxmlformats.org/officeDocument/2006/relationships/image" Target="../media/image9.png"/><Relationship Id="rId10" Type="http://schemas.openxmlformats.org/officeDocument/2006/relationships/image" Target="../media/image16.png"/><Relationship Id="rId1" Type="http://schemas.openxmlformats.org/officeDocument/2006/relationships/tags" Target="../tags/tag338.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346.xml"/><Relationship Id="rId3" Type="http://schemas.openxmlformats.org/officeDocument/2006/relationships/image" Target="../media/image9.png"/><Relationship Id="rId2" Type="http://schemas.openxmlformats.org/officeDocument/2006/relationships/tags" Target="../tags/tag345.xml"/><Relationship Id="rId1" Type="http://schemas.openxmlformats.org/officeDocument/2006/relationships/tags" Target="../tags/tag344.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348.xml"/><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tags" Target="../tags/tag34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6.xml"/><Relationship Id="rId3" Type="http://schemas.openxmlformats.org/officeDocument/2006/relationships/tags" Target="../tags/tag349.xml"/><Relationship Id="rId2" Type="http://schemas.openxmlformats.org/officeDocument/2006/relationships/image" Target="../media/image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tags" Target="../tags/tag352.xml"/><Relationship Id="rId3" Type="http://schemas.openxmlformats.org/officeDocument/2006/relationships/image" Target="../media/image9.png"/><Relationship Id="rId2" Type="http://schemas.openxmlformats.org/officeDocument/2006/relationships/tags" Target="../tags/tag351.xml"/><Relationship Id="rId1" Type="http://schemas.openxmlformats.org/officeDocument/2006/relationships/tags" Target="../tags/tag350.xml"/></Relationships>
</file>

<file path=ppt/slides/_rels/slide19.xml.rels><?xml version="1.0" encoding="UTF-8" standalone="yes"?>
<Relationships xmlns="http://schemas.openxmlformats.org/package/2006/relationships"><Relationship Id="rId9" Type="http://schemas.openxmlformats.org/officeDocument/2006/relationships/tags" Target="../tags/tag359.xml"/><Relationship Id="rId8" Type="http://schemas.openxmlformats.org/officeDocument/2006/relationships/tags" Target="../tags/tag358.xml"/><Relationship Id="rId7" Type="http://schemas.openxmlformats.org/officeDocument/2006/relationships/tags" Target="../tags/tag357.xml"/><Relationship Id="rId6" Type="http://schemas.openxmlformats.org/officeDocument/2006/relationships/tags" Target="../tags/tag356.xml"/><Relationship Id="rId5" Type="http://schemas.openxmlformats.org/officeDocument/2006/relationships/tags" Target="../tags/tag35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54.xml"/><Relationship Id="rId18" Type="http://schemas.openxmlformats.org/officeDocument/2006/relationships/slideLayout" Target="../slideLayouts/slideLayout7.xml"/><Relationship Id="rId17" Type="http://schemas.openxmlformats.org/officeDocument/2006/relationships/tags" Target="../tags/tag366.xml"/><Relationship Id="rId16" Type="http://schemas.openxmlformats.org/officeDocument/2006/relationships/image" Target="../media/image9.png"/><Relationship Id="rId15" Type="http://schemas.openxmlformats.org/officeDocument/2006/relationships/tags" Target="../tags/tag365.xml"/><Relationship Id="rId14" Type="http://schemas.openxmlformats.org/officeDocument/2006/relationships/tags" Target="../tags/tag364.xml"/><Relationship Id="rId13" Type="http://schemas.openxmlformats.org/officeDocument/2006/relationships/tags" Target="../tags/tag363.xml"/><Relationship Id="rId12" Type="http://schemas.openxmlformats.org/officeDocument/2006/relationships/tags" Target="../tags/tag362.xml"/><Relationship Id="rId11" Type="http://schemas.openxmlformats.org/officeDocument/2006/relationships/tags" Target="../tags/tag361.xml"/><Relationship Id="rId10" Type="http://schemas.openxmlformats.org/officeDocument/2006/relationships/tags" Target="../tags/tag360.xml"/><Relationship Id="rId1" Type="http://schemas.openxmlformats.org/officeDocument/2006/relationships/tags" Target="../tags/tag353.xml"/></Relationships>
</file>

<file path=ppt/slides/_rels/slide2.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5" Type="http://schemas.openxmlformats.org/officeDocument/2006/relationships/notesSlide" Target="../notesSlides/notesSlide2.xml"/><Relationship Id="rId14" Type="http://schemas.openxmlformats.org/officeDocument/2006/relationships/slideLayout" Target="../slideLayouts/slideLayout25.xml"/><Relationship Id="rId13" Type="http://schemas.openxmlformats.org/officeDocument/2006/relationships/tags" Target="../tags/tag245.xml"/><Relationship Id="rId12" Type="http://schemas.openxmlformats.org/officeDocument/2006/relationships/image" Target="../media/image9.png"/><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tags" Target="../tags/tag234.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368.xml"/><Relationship Id="rId2" Type="http://schemas.openxmlformats.org/officeDocument/2006/relationships/image" Target="../media/image9.png"/><Relationship Id="rId1" Type="http://schemas.openxmlformats.org/officeDocument/2006/relationships/tags" Target="../tags/tag367.xml"/></Relationships>
</file>

<file path=ppt/slides/_rels/slide3.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1" Type="http://schemas.openxmlformats.org/officeDocument/2006/relationships/notesSlide" Target="../notesSlides/notesSlide3.xml"/><Relationship Id="rId30" Type="http://schemas.openxmlformats.org/officeDocument/2006/relationships/slideLayout" Target="../slideLayouts/slideLayout25.xml"/><Relationship Id="rId3" Type="http://schemas.openxmlformats.org/officeDocument/2006/relationships/tags" Target="../tags/tag248.xml"/><Relationship Id="rId29" Type="http://schemas.openxmlformats.org/officeDocument/2006/relationships/tags" Target="../tags/tag273.xml"/><Relationship Id="rId28" Type="http://schemas.openxmlformats.org/officeDocument/2006/relationships/image" Target="../media/image9.png"/><Relationship Id="rId27" Type="http://schemas.openxmlformats.org/officeDocument/2006/relationships/tags" Target="../tags/tag272.xml"/><Relationship Id="rId26" Type="http://schemas.openxmlformats.org/officeDocument/2006/relationships/tags" Target="../tags/tag271.xml"/><Relationship Id="rId25" Type="http://schemas.openxmlformats.org/officeDocument/2006/relationships/tags" Target="../tags/tag270.xml"/><Relationship Id="rId24" Type="http://schemas.openxmlformats.org/officeDocument/2006/relationships/tags" Target="../tags/tag269.xml"/><Relationship Id="rId23" Type="http://schemas.openxmlformats.org/officeDocument/2006/relationships/tags" Target="../tags/tag268.xml"/><Relationship Id="rId22" Type="http://schemas.openxmlformats.org/officeDocument/2006/relationships/tags" Target="../tags/tag267.xml"/><Relationship Id="rId21" Type="http://schemas.openxmlformats.org/officeDocument/2006/relationships/tags" Target="../tags/tag266.xml"/><Relationship Id="rId20" Type="http://schemas.openxmlformats.org/officeDocument/2006/relationships/tags" Target="../tags/tag265.xml"/><Relationship Id="rId2" Type="http://schemas.openxmlformats.org/officeDocument/2006/relationships/tags" Target="../tags/tag247.xml"/><Relationship Id="rId19" Type="http://schemas.openxmlformats.org/officeDocument/2006/relationships/tags" Target="../tags/tag264.xml"/><Relationship Id="rId18" Type="http://schemas.openxmlformats.org/officeDocument/2006/relationships/tags" Target="../tags/tag263.xml"/><Relationship Id="rId17" Type="http://schemas.openxmlformats.org/officeDocument/2006/relationships/tags" Target="../tags/tag262.xml"/><Relationship Id="rId16" Type="http://schemas.openxmlformats.org/officeDocument/2006/relationships/tags" Target="../tags/tag261.xml"/><Relationship Id="rId15" Type="http://schemas.openxmlformats.org/officeDocument/2006/relationships/tags" Target="../tags/tag260.xml"/><Relationship Id="rId14" Type="http://schemas.openxmlformats.org/officeDocument/2006/relationships/tags" Target="../tags/tag259.xml"/><Relationship Id="rId13" Type="http://schemas.openxmlformats.org/officeDocument/2006/relationships/tags" Target="../tags/tag258.xml"/><Relationship Id="rId12" Type="http://schemas.openxmlformats.org/officeDocument/2006/relationships/tags" Target="../tags/tag257.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tags" Target="../tags/tag246.xml"/></Relationships>
</file>

<file path=ppt/slides/_rels/slide4.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7" Type="http://schemas.openxmlformats.org/officeDocument/2006/relationships/notesSlide" Target="../notesSlides/notesSlide4.xml"/><Relationship Id="rId16" Type="http://schemas.openxmlformats.org/officeDocument/2006/relationships/slideLayout" Target="../slideLayouts/slideLayout6.xml"/><Relationship Id="rId15" Type="http://schemas.openxmlformats.org/officeDocument/2006/relationships/tags" Target="../tags/tag287.xml"/><Relationship Id="rId14" Type="http://schemas.openxmlformats.org/officeDocument/2006/relationships/image" Target="../media/image9.png"/><Relationship Id="rId13" Type="http://schemas.openxmlformats.org/officeDocument/2006/relationships/tags" Target="../tags/tag286.xml"/><Relationship Id="rId12" Type="http://schemas.openxmlformats.org/officeDocument/2006/relationships/tags" Target="../tags/tag285.xml"/><Relationship Id="rId11" Type="http://schemas.openxmlformats.org/officeDocument/2006/relationships/tags" Target="../tags/tag284.xml"/><Relationship Id="rId10" Type="http://schemas.openxmlformats.org/officeDocument/2006/relationships/tags" Target="../tags/tag283.xml"/><Relationship Id="rId1" Type="http://schemas.openxmlformats.org/officeDocument/2006/relationships/tags" Target="../tags/tag27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290.xml"/><Relationship Id="rId3" Type="http://schemas.openxmlformats.org/officeDocument/2006/relationships/image" Target="../media/image9.png"/><Relationship Id="rId2" Type="http://schemas.openxmlformats.org/officeDocument/2006/relationships/tags" Target="../tags/tag289.xml"/><Relationship Id="rId1" Type="http://schemas.openxmlformats.org/officeDocument/2006/relationships/tags" Target="../tags/tag288.xml"/></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295.xml"/><Relationship Id="rId7" Type="http://schemas.openxmlformats.org/officeDocument/2006/relationships/image" Target="../media/image10.jpeg"/><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2.xml"/><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tags" Target="../tags/tag296.xml"/><Relationship Id="rId1" Type="http://schemas.openxmlformats.org/officeDocument/2006/relationships/tags" Target="../tags/tag291.xml"/></Relationships>
</file>

<file path=ppt/slides/_rels/slide7.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30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8.xml"/><Relationship Id="rId14" Type="http://schemas.openxmlformats.org/officeDocument/2006/relationships/notesSlide" Target="../notesSlides/notesSlide7.xml"/><Relationship Id="rId13" Type="http://schemas.openxmlformats.org/officeDocument/2006/relationships/slideLayout" Target="../slideLayouts/slideLayout7.xml"/><Relationship Id="rId12" Type="http://schemas.openxmlformats.org/officeDocument/2006/relationships/tags" Target="../tags/tag301.xml"/><Relationship Id="rId11" Type="http://schemas.openxmlformats.org/officeDocument/2006/relationships/image" Target="../media/image9.png"/><Relationship Id="rId10" Type="http://schemas.openxmlformats.org/officeDocument/2006/relationships/image" Target="../media/image12.png"/><Relationship Id="rId1" Type="http://schemas.openxmlformats.org/officeDocument/2006/relationships/tags" Target="../tags/tag29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304.xml"/><Relationship Id="rId3" Type="http://schemas.openxmlformats.org/officeDocument/2006/relationships/image" Target="../media/image9.png"/><Relationship Id="rId2" Type="http://schemas.openxmlformats.org/officeDocument/2006/relationships/tags" Target="../tags/tag303.xml"/><Relationship Id="rId1" Type="http://schemas.openxmlformats.org/officeDocument/2006/relationships/tags" Target="../tags/tag302.xml"/></Relationships>
</file>

<file path=ppt/slides/_rels/slide9.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0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0" Type="http://schemas.openxmlformats.org/officeDocument/2006/relationships/notesSlide" Target="../notesSlides/notesSlide9.xml"/><Relationship Id="rId2" Type="http://schemas.openxmlformats.org/officeDocument/2006/relationships/tags" Target="../tags/tag306.xml"/><Relationship Id="rId19" Type="http://schemas.openxmlformats.org/officeDocument/2006/relationships/slideLayout" Target="../slideLayouts/slideLayout7.xml"/><Relationship Id="rId18" Type="http://schemas.openxmlformats.org/officeDocument/2006/relationships/tags" Target="../tags/tag316.xml"/><Relationship Id="rId17" Type="http://schemas.openxmlformats.org/officeDocument/2006/relationships/image" Target="../media/image9.png"/><Relationship Id="rId16" Type="http://schemas.openxmlformats.org/officeDocument/2006/relationships/image" Target="../media/image13.png"/><Relationship Id="rId15" Type="http://schemas.openxmlformats.org/officeDocument/2006/relationships/tags" Target="../tags/tag315.xml"/><Relationship Id="rId14" Type="http://schemas.openxmlformats.org/officeDocument/2006/relationships/tags" Target="../tags/tag314.xml"/><Relationship Id="rId13" Type="http://schemas.openxmlformats.org/officeDocument/2006/relationships/tags" Target="../tags/tag313.xml"/><Relationship Id="rId12" Type="http://schemas.openxmlformats.org/officeDocument/2006/relationships/tags" Target="../tags/tag312.xml"/><Relationship Id="rId11" Type="http://schemas.openxmlformats.org/officeDocument/2006/relationships/tags" Target="../tags/tag311.xml"/><Relationship Id="rId10" Type="http://schemas.openxmlformats.org/officeDocument/2006/relationships/tags" Target="../tags/tag310.xml"/><Relationship Id="rId1" Type="http://schemas.openxmlformats.org/officeDocument/2006/relationships/tags" Target="../tags/tag3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8" name="直接连接符 7"/>
          <p:cNvCxnSpPr/>
          <p:nvPr>
            <p:custDataLst>
              <p:tags r:id="rId1"/>
            </p:custDataLst>
          </p:nvPr>
        </p:nvCxnSpPr>
        <p:spPr>
          <a:xfrm flipV="1">
            <a:off x="506730" y="2129791"/>
            <a:ext cx="0" cy="213487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idx="13"/>
            <p:custDataLst>
              <p:tags r:id="rId2"/>
            </p:custDataLst>
          </p:nvPr>
        </p:nvSpPr>
        <p:spPr/>
        <p:txBody>
          <a:bodyPr wrap="square">
            <a:normAutofit/>
          </a:bodyPr>
          <a:p>
            <a:r>
              <a:rPr lang="zh-CN" altLang="en-US">
                <a:solidFill>
                  <a:schemeClr val="tx1"/>
                </a:solidFill>
              </a:rPr>
              <a:t>模块分离概述</a:t>
            </a:r>
            <a:endParaRPr lang="zh-CN" altLang="en-US">
              <a:solidFill>
                <a:schemeClr val="tx1"/>
              </a:solidFill>
            </a:endParaRPr>
          </a:p>
        </p:txBody>
      </p:sp>
      <p:sp>
        <p:nvSpPr>
          <p:cNvPr id="10" name="副标题 9"/>
          <p:cNvSpPr>
            <a:spLocks noGrp="1"/>
          </p:cNvSpPr>
          <p:nvPr>
            <p:ph type="subTitle" idx="14"/>
            <p:custDataLst>
              <p:tags r:id="rId3"/>
            </p:custDataLst>
          </p:nvPr>
        </p:nvSpPr>
        <p:spPr>
          <a:xfrm>
            <a:off x="932815" y="3461385"/>
            <a:ext cx="4826000" cy="711835"/>
          </a:xfrm>
        </p:spPr>
        <p:txBody>
          <a:bodyPr wrap="square">
            <a:normAutofit/>
          </a:bodyPr>
          <a:p>
            <a:r>
              <a:rPr lang="en-US" altLang="zh-CN">
                <a:solidFill>
                  <a:schemeClr val="tx1"/>
                </a:solidFill>
              </a:rPr>
              <a:t>Vue</a:t>
            </a:r>
            <a:r>
              <a:rPr lang="zh-CN" altLang="en-US">
                <a:solidFill>
                  <a:schemeClr val="tx1"/>
                </a:solidFill>
              </a:rPr>
              <a:t>项目架构优化系列课程</a:t>
            </a:r>
            <a:endParaRPr lang="zh-CN" altLang="en-US">
              <a:solidFill>
                <a:schemeClr val="tx1"/>
              </a:solidFill>
            </a:endParaRPr>
          </a:p>
        </p:txBody>
      </p:sp>
      <p:grpSp>
        <p:nvGrpSpPr>
          <p:cNvPr id="13" name="组合 12"/>
          <p:cNvGrpSpPr/>
          <p:nvPr/>
        </p:nvGrpSpPr>
        <p:grpSpPr>
          <a:xfrm>
            <a:off x="10133330" y="203200"/>
            <a:ext cx="1416050" cy="313690"/>
            <a:chOff x="15405" y="255"/>
            <a:chExt cx="2230" cy="494"/>
          </a:xfrm>
        </p:grpSpPr>
        <p:pic>
          <p:nvPicPr>
            <p:cNvPr id="14" name="图片 13" descr="logo"/>
            <p:cNvPicPr>
              <a:picLocks noChangeAspect="1"/>
            </p:cNvPicPr>
            <p:nvPr/>
          </p:nvPicPr>
          <p:blipFill>
            <a:blip r:embed="rId4"/>
            <a:stretch>
              <a:fillRect/>
            </a:stretch>
          </p:blipFill>
          <p:spPr>
            <a:xfrm>
              <a:off x="15405" y="255"/>
              <a:ext cx="494" cy="494"/>
            </a:xfrm>
            <a:prstGeom prst="rect">
              <a:avLst/>
            </a:prstGeom>
          </p:spPr>
        </p:pic>
        <p:sp>
          <p:nvSpPr>
            <p:cNvPr id="15" name="文本框 14"/>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00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前人栽树，后人乘凉</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p>
              <a:r>
                <a:rPr lang="zh-CN" altLang="en-US"/>
                <a:t>重复逻辑即拿即用</a:t>
              </a:r>
              <a:endParaRPr lang="zh-CN" altLang="en-US"/>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p>
              <a:r>
                <a:rPr lang="zh-CN" altLang="en-US"/>
                <a:t>后续开发自觉分类</a:t>
              </a:r>
              <a:endParaRPr lang="zh-CN" altLang="en-US"/>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p>
              <a:r>
                <a:rPr lang="zh-CN" altLang="en-US"/>
                <a:t>批量转场方便快捷</a:t>
              </a:r>
              <a:endParaRPr lang="zh-CN" altLang="en-US"/>
            </a:p>
          </p:txBody>
        </p:sp>
      </p:grpSp>
      <p:sp>
        <p:nvSpPr>
          <p:cNvPr id="13" name="文本框 12"/>
          <p:cNvSpPr txBox="1"/>
          <p:nvPr/>
        </p:nvSpPr>
        <p:spPr>
          <a:xfrm>
            <a:off x="5997575" y="5494655"/>
            <a:ext cx="4256405" cy="306705"/>
          </a:xfrm>
          <a:prstGeom prst="rect">
            <a:avLst/>
          </a:prstGeom>
          <a:noFill/>
        </p:spPr>
        <p:txBody>
          <a:bodyPr wrap="square" rtlCol="0">
            <a:spAutoFit/>
          </a:bodyPr>
          <a:p>
            <a:r>
              <a:rPr lang="zh-CN" altLang="en-US" sz="1400"/>
              <a:t>更重要的是，不会逼死某些强迫症患者</a:t>
            </a:r>
            <a:r>
              <a:rPr lang="en-US" altLang="zh-CN" sz="1400"/>
              <a:t>......</a:t>
            </a:r>
            <a:endParaRPr lang="en-US" altLang="zh-CN" sz="1400"/>
          </a:p>
        </p:txBody>
      </p:sp>
      <p:pic>
        <p:nvPicPr>
          <p:cNvPr id="6" name="图片 5" descr="6"/>
          <p:cNvPicPr>
            <a:picLocks noChangeAspect="1"/>
          </p:cNvPicPr>
          <p:nvPr/>
        </p:nvPicPr>
        <p:blipFill>
          <a:blip r:embed="rId16"/>
          <a:stretch>
            <a:fillRect/>
          </a:stretch>
        </p:blipFill>
        <p:spPr>
          <a:xfrm>
            <a:off x="4965700" y="1371600"/>
            <a:ext cx="6320155" cy="3966210"/>
          </a:xfrm>
          <a:prstGeom prst="rect">
            <a:avLst/>
          </a:prstGeom>
        </p:spPr>
      </p:pic>
      <p:grpSp>
        <p:nvGrpSpPr>
          <p:cNvPr id="2"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7"/>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18"/>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03</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各司其职</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nvPr>
        </p:nvSpPr>
        <p:spPr>
          <a:xfrm>
            <a:off x="1672590" y="2952750"/>
            <a:ext cx="8846820" cy="629920"/>
          </a:xfrm>
        </p:spPr>
        <p:txBody>
          <a:bodyPr>
            <a:normAutofit fontScale="90000"/>
          </a:bodyPr>
          <a:p>
            <a:r>
              <a:rPr lang="zh-CN" altLang="en-US" sz="2220"/>
              <a:t>出自《韩非子·扬权》：使鸡司夜，令狸执鼠，皆用其能，上乃无事。</a:t>
            </a:r>
            <a:endParaRPr lang="zh-CN" altLang="en-US" sz="2220"/>
          </a:p>
        </p:txBody>
      </p:sp>
      <p:sp>
        <p:nvSpPr>
          <p:cNvPr id="3" name="标题 1"/>
          <p:cNvSpPr>
            <a:spLocks noGrp="1"/>
          </p:cNvSpPr>
          <p:nvPr/>
        </p:nvSpPr>
        <p:spPr>
          <a:xfrm>
            <a:off x="735965" y="2016760"/>
            <a:ext cx="10974070" cy="629920"/>
          </a:xfrm>
          <a:prstGeom prst="rect">
            <a:avLst/>
          </a:prstGeom>
        </p:spPr>
        <p:txBody>
          <a:bodyPr vert="horz" wrap="square" lIns="0" tIns="0" rIns="0" bIns="0" rtlCol="0" anchor="ctr" anchorCtr="0">
            <a:normAutofit fontScale="90000"/>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u="none" strike="noStrike" kern="1200" cap="none" spc="300" normalizeH="0">
                <a:solidFill>
                  <a:schemeClr val="tx1"/>
                </a:solidFill>
                <a:uFillTx/>
                <a:latin typeface="Arial" panose="020B0604020202020204" pitchFamily="34" charset="0"/>
                <a:ea typeface="汉仪旗黑-85S" panose="00020600040101010101" pitchFamily="18" charset="-122"/>
                <a:cs typeface="+mj-cs"/>
              </a:defRPr>
            </a:lvl1pPr>
          </a:lstStyle>
          <a:p>
            <a:r>
              <a:rPr lang="zh-CN" altLang="en-US"/>
              <a:t>各司其职：指各自负责掌握自己的职责，做好所承担的工作。</a:t>
            </a:r>
            <a:endParaRPr lang="zh-CN" altLang="en-US"/>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Title 6"/>
          <p:cNvSpPr txBox="1"/>
          <p:nvPr>
            <p:custDataLst>
              <p:tags r:id="rId7"/>
            </p:custDataLst>
          </p:nvPr>
        </p:nvSpPr>
        <p:spPr>
          <a:xfrm>
            <a:off x="532765" y="1091565"/>
            <a:ext cx="2997835" cy="5539105"/>
          </a:xfrm>
          <a:prstGeom prst="rect">
            <a:avLst/>
          </a:prstGeom>
          <a:noFill/>
          <a:ln w="3175">
            <a:noFill/>
            <a:prstDash val="dash"/>
          </a:ln>
        </p:spPr>
        <p:txBody>
          <a:bodyPr wrap="square" lIns="90000" tIns="46800" rIns="90000" bIns="468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在一个自然蜂巢中</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蜂后负责繁育族群；</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雄峰负责照看幼虫；</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工蜂负责筑巢采蜜；</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而如果你非要这么安排：</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a:t>
            </a:r>
            <a:r>
              <a:rPr altLang="zh-CN"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照看幼虫</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（于是幼虫就全被蜂后当零食吃了）</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雄峰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筑巢采蜜</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（被隔壁蜂巢的工蜂打的鼻青脸肿）</a:t>
            </a:r>
            <a:endPar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工峰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繁育族群</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（？？？，臣妾做不到啊</a:t>
            </a:r>
            <a:r>
              <a:rPr altLang="zh-CN"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sp>
        <p:nvSpPr>
          <p:cNvPr id="5" name="Title 6"/>
          <p:cNvSpPr txBox="1"/>
          <p:nvPr>
            <p:custDataLst>
              <p:tags r:id="rId8"/>
            </p:custDataLst>
          </p:nvPr>
        </p:nvSpPr>
        <p:spPr>
          <a:xfrm>
            <a:off x="8715375" y="1091565"/>
            <a:ext cx="2997835" cy="5539105"/>
          </a:xfrm>
          <a:prstGeom prst="rect">
            <a:avLst/>
          </a:prstGeom>
          <a:noFill/>
          <a:ln w="3175">
            <a:noFill/>
            <a:prstDash val="dash"/>
          </a:ln>
        </p:spPr>
        <p:txBody>
          <a:bodyPr wrap="square" lIns="90000" tIns="46800" rIns="90000" bIns="468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而在我们的项目中，如果：</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本该路由模块负责的跳转变化却都堆在状态模块</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本该路由模块负责的鉴权却声明watch在main.js</a:t>
            </a:r>
            <a:endPar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endPar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本该接口模块负责的参数转换下放到各个业务逻辑页面</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descr="1"/>
          <p:cNvPicPr>
            <a:picLocks noChangeAspect="1"/>
          </p:cNvPicPr>
          <p:nvPr/>
        </p:nvPicPr>
        <p:blipFill>
          <a:blip r:embed="rId9"/>
          <a:stretch>
            <a:fillRect/>
          </a:stretch>
        </p:blipFill>
        <p:spPr>
          <a:xfrm>
            <a:off x="3886200" y="1091565"/>
            <a:ext cx="4419600" cy="4877435"/>
          </a:xfrm>
          <a:prstGeom prst="rect">
            <a:avLst/>
          </a:prstGeom>
        </p:spPr>
      </p:pic>
      <p:grpSp>
        <p:nvGrpSpPr>
          <p:cNvPr id="4"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10"/>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3" name="文本框 2"/>
          <p:cNvSpPr txBox="1"/>
          <p:nvPr>
            <p:custDataLst>
              <p:tags r:id="rId8"/>
            </p:custDataLst>
          </p:nvPr>
        </p:nvSpPr>
        <p:spPr>
          <a:xfrm>
            <a:off x="7078980" y="1793240"/>
            <a:ext cx="4533265" cy="3272155"/>
          </a:xfrm>
          <a:prstGeom prst="rect">
            <a:avLst/>
          </a:prstGeom>
          <a:noFill/>
        </p:spPr>
        <p:txBody>
          <a:bodyPr wrap="square" rtlCol="0" anchor="ctr" anchorCtr="0">
            <a:normAutofit/>
          </a:bodyPr>
          <a:lstStyle/>
          <a:p>
            <a:pPr>
              <a:lnSpc>
                <a:spcPct val="120000"/>
              </a:lnSpc>
            </a:pP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梯子一节坏了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得整体检查</a:t>
            </a: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楼梯一节坏了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单</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换掉即可</a:t>
            </a: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11" name="arrow-localization_7425"/>
          <p:cNvSpPr>
            <a:spLocks noChangeAspect="1"/>
          </p:cNvSpPr>
          <p:nvPr/>
        </p:nvSpPr>
        <p:spPr bwMode="auto">
          <a:xfrm>
            <a:off x="10214610" y="2743835"/>
            <a:ext cx="314960" cy="306705"/>
          </a:xfrm>
          <a:custGeom>
            <a:avLst/>
            <a:gdLst>
              <a:gd name="T0" fmla="*/ 127 w 3392"/>
              <a:gd name="T1" fmla="*/ 2898 h 3392"/>
              <a:gd name="T2" fmla="*/ 473 w 3392"/>
              <a:gd name="T3" fmla="*/ 3248 h 3392"/>
              <a:gd name="T4" fmla="*/ 936 w 3392"/>
              <a:gd name="T5" fmla="*/ 3251 h 3392"/>
              <a:gd name="T6" fmla="*/ 1691 w 3392"/>
              <a:gd name="T7" fmla="*/ 2508 h 3392"/>
              <a:gd name="T8" fmla="*/ 2434 w 3392"/>
              <a:gd name="T9" fmla="*/ 3262 h 3392"/>
              <a:gd name="T10" fmla="*/ 2898 w 3392"/>
              <a:gd name="T11" fmla="*/ 3265 h 3392"/>
              <a:gd name="T12" fmla="*/ 3248 w 3392"/>
              <a:gd name="T13" fmla="*/ 2920 h 3392"/>
              <a:gd name="T14" fmla="*/ 3251 w 3392"/>
              <a:gd name="T15" fmla="*/ 2456 h 3392"/>
              <a:gd name="T16" fmla="*/ 2508 w 3392"/>
              <a:gd name="T17" fmla="*/ 1702 h 3392"/>
              <a:gd name="T18" fmla="*/ 3262 w 3392"/>
              <a:gd name="T19" fmla="*/ 959 h 3392"/>
              <a:gd name="T20" fmla="*/ 3265 w 3392"/>
              <a:gd name="T21" fmla="*/ 495 h 3392"/>
              <a:gd name="T22" fmla="*/ 2920 w 3392"/>
              <a:gd name="T23" fmla="*/ 145 h 3392"/>
              <a:gd name="T24" fmla="*/ 2456 w 3392"/>
              <a:gd name="T25" fmla="*/ 141 h 3392"/>
              <a:gd name="T26" fmla="*/ 1702 w 3392"/>
              <a:gd name="T27" fmla="*/ 885 h 3392"/>
              <a:gd name="T28" fmla="*/ 959 w 3392"/>
              <a:gd name="T29" fmla="*/ 131 h 3392"/>
              <a:gd name="T30" fmla="*/ 495 w 3392"/>
              <a:gd name="T31" fmla="*/ 127 h 3392"/>
              <a:gd name="T32" fmla="*/ 145 w 3392"/>
              <a:gd name="T33" fmla="*/ 473 h 3392"/>
              <a:gd name="T34" fmla="*/ 141 w 3392"/>
              <a:gd name="T35" fmla="*/ 936 h 3392"/>
              <a:gd name="T36" fmla="*/ 885 w 3392"/>
              <a:gd name="T37" fmla="*/ 1690 h 3392"/>
              <a:gd name="T38" fmla="*/ 131 w 3392"/>
              <a:gd name="T39" fmla="*/ 2434 h 3392"/>
              <a:gd name="T40" fmla="*/ 127 w 3392"/>
              <a:gd name="T41" fmla="*/ 2898 h 3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92" h="3392">
                <a:moveTo>
                  <a:pt x="127" y="2898"/>
                </a:moveTo>
                <a:lnTo>
                  <a:pt x="473" y="3248"/>
                </a:lnTo>
                <a:cubicBezTo>
                  <a:pt x="600" y="3377"/>
                  <a:pt x="808" y="3378"/>
                  <a:pt x="936" y="3251"/>
                </a:cubicBezTo>
                <a:lnTo>
                  <a:pt x="1691" y="2508"/>
                </a:lnTo>
                <a:lnTo>
                  <a:pt x="2434" y="3262"/>
                </a:lnTo>
                <a:cubicBezTo>
                  <a:pt x="2561" y="3391"/>
                  <a:pt x="2769" y="3392"/>
                  <a:pt x="2898" y="3265"/>
                </a:cubicBezTo>
                <a:lnTo>
                  <a:pt x="3248" y="2920"/>
                </a:lnTo>
                <a:cubicBezTo>
                  <a:pt x="3377" y="2793"/>
                  <a:pt x="3378" y="2585"/>
                  <a:pt x="3251" y="2456"/>
                </a:cubicBezTo>
                <a:lnTo>
                  <a:pt x="2508" y="1702"/>
                </a:lnTo>
                <a:lnTo>
                  <a:pt x="3262" y="959"/>
                </a:lnTo>
                <a:cubicBezTo>
                  <a:pt x="3391" y="832"/>
                  <a:pt x="3392" y="624"/>
                  <a:pt x="3265" y="495"/>
                </a:cubicBezTo>
                <a:lnTo>
                  <a:pt x="2920" y="145"/>
                </a:lnTo>
                <a:cubicBezTo>
                  <a:pt x="2793" y="16"/>
                  <a:pt x="2585" y="14"/>
                  <a:pt x="2456" y="141"/>
                </a:cubicBezTo>
                <a:lnTo>
                  <a:pt x="1702" y="885"/>
                </a:lnTo>
                <a:lnTo>
                  <a:pt x="959" y="131"/>
                </a:lnTo>
                <a:cubicBezTo>
                  <a:pt x="832" y="2"/>
                  <a:pt x="624" y="0"/>
                  <a:pt x="495" y="127"/>
                </a:cubicBezTo>
                <a:lnTo>
                  <a:pt x="145" y="473"/>
                </a:lnTo>
                <a:cubicBezTo>
                  <a:pt x="16" y="600"/>
                  <a:pt x="14" y="807"/>
                  <a:pt x="141" y="936"/>
                </a:cubicBezTo>
                <a:lnTo>
                  <a:pt x="885" y="1690"/>
                </a:lnTo>
                <a:lnTo>
                  <a:pt x="131" y="2434"/>
                </a:lnTo>
                <a:cubicBezTo>
                  <a:pt x="2" y="2561"/>
                  <a:pt x="0" y="2769"/>
                  <a:pt x="127" y="2898"/>
                </a:cubicBezTo>
                <a:close/>
              </a:path>
            </a:pathLst>
          </a:custGeom>
        </p:spPr>
        <p:style>
          <a:lnRef idx="2">
            <a:schemeClr val="accent6">
              <a:shade val="50000"/>
            </a:schemeClr>
          </a:lnRef>
          <a:fillRef idx="1">
            <a:schemeClr val="accent6"/>
          </a:fillRef>
          <a:effectRef idx="0">
            <a:schemeClr val="accent6"/>
          </a:effectRef>
          <a:fontRef idx="minor">
            <a:schemeClr val="lt1"/>
          </a:fontRef>
        </p:style>
      </p:sp>
      <p:sp>
        <p:nvSpPr>
          <p:cNvPr id="12" name="check-mark_2128"/>
          <p:cNvSpPr>
            <a:spLocks noChangeAspect="1"/>
          </p:cNvSpPr>
          <p:nvPr/>
        </p:nvSpPr>
        <p:spPr bwMode="auto">
          <a:xfrm>
            <a:off x="10149840" y="3777615"/>
            <a:ext cx="445135" cy="387985"/>
          </a:xfrm>
          <a:custGeom>
            <a:avLst/>
            <a:gdLst>
              <a:gd name="T0" fmla="*/ 428 w 434"/>
              <a:gd name="T1" fmla="*/ 67 h 320"/>
              <a:gd name="T2" fmla="*/ 181 w 434"/>
              <a:gd name="T3" fmla="*/ 314 h 320"/>
              <a:gd name="T4" fmla="*/ 157 w 434"/>
              <a:gd name="T5" fmla="*/ 314 h 320"/>
              <a:gd name="T6" fmla="*/ 7 w 434"/>
              <a:gd name="T7" fmla="*/ 163 h 320"/>
              <a:gd name="T8" fmla="*/ 7 w 434"/>
              <a:gd name="T9" fmla="*/ 139 h 320"/>
              <a:gd name="T10" fmla="*/ 43 w 434"/>
              <a:gd name="T11" fmla="*/ 103 h 320"/>
              <a:gd name="T12" fmla="*/ 67 w 434"/>
              <a:gd name="T13" fmla="*/ 103 h 320"/>
              <a:gd name="T14" fmla="*/ 169 w 434"/>
              <a:gd name="T15" fmla="*/ 206 h 320"/>
              <a:gd name="T16" fmla="*/ 368 w 434"/>
              <a:gd name="T17" fmla="*/ 7 h 320"/>
              <a:gd name="T18" fmla="*/ 392 w 434"/>
              <a:gd name="T19" fmla="*/ 7 h 320"/>
              <a:gd name="T20" fmla="*/ 428 w 434"/>
              <a:gd name="T21" fmla="*/ 43 h 320"/>
              <a:gd name="T22" fmla="*/ 428 w 434"/>
              <a:gd name="T23" fmla="*/ 6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320">
                <a:moveTo>
                  <a:pt x="428" y="67"/>
                </a:moveTo>
                <a:lnTo>
                  <a:pt x="181" y="314"/>
                </a:lnTo>
                <a:cubicBezTo>
                  <a:pt x="174" y="320"/>
                  <a:pt x="164" y="320"/>
                  <a:pt x="157" y="314"/>
                </a:cubicBezTo>
                <a:lnTo>
                  <a:pt x="7" y="163"/>
                </a:lnTo>
                <a:cubicBezTo>
                  <a:pt x="0" y="156"/>
                  <a:pt x="0" y="145"/>
                  <a:pt x="7" y="139"/>
                </a:cubicBezTo>
                <a:lnTo>
                  <a:pt x="43" y="103"/>
                </a:lnTo>
                <a:cubicBezTo>
                  <a:pt x="49" y="96"/>
                  <a:pt x="60" y="96"/>
                  <a:pt x="67" y="103"/>
                </a:cubicBezTo>
                <a:lnTo>
                  <a:pt x="169" y="206"/>
                </a:lnTo>
                <a:lnTo>
                  <a:pt x="368" y="7"/>
                </a:lnTo>
                <a:cubicBezTo>
                  <a:pt x="374" y="0"/>
                  <a:pt x="385" y="0"/>
                  <a:pt x="392" y="7"/>
                </a:cubicBezTo>
                <a:lnTo>
                  <a:pt x="428" y="43"/>
                </a:lnTo>
                <a:cubicBezTo>
                  <a:pt x="434" y="50"/>
                  <a:pt x="434" y="60"/>
                  <a:pt x="428" y="67"/>
                </a:cubicBezTo>
                <a:close/>
              </a:path>
            </a:pathLst>
          </a:custGeom>
          <a:solidFill>
            <a:srgbClr val="00B050"/>
          </a:solidFill>
          <a:ln>
            <a:noFill/>
          </a:ln>
        </p:spPr>
      </p:sp>
      <p:pic>
        <p:nvPicPr>
          <p:cNvPr id="4" name="图片 3"/>
          <p:cNvPicPr>
            <a:picLocks noChangeAspect="1"/>
          </p:cNvPicPr>
          <p:nvPr>
            <p:custDataLst>
              <p:tags r:id="rId9"/>
            </p:custDataLst>
          </p:nvPr>
        </p:nvPicPr>
        <p:blipFill>
          <a:blip r:embed="rId10"/>
          <a:stretch>
            <a:fillRect/>
          </a:stretch>
        </p:blipFill>
        <p:spPr>
          <a:xfrm>
            <a:off x="1619885" y="1370965"/>
            <a:ext cx="5001895" cy="3898265"/>
          </a:xfrm>
          <a:prstGeom prst="rect">
            <a:avLst/>
          </a:prstGeom>
        </p:spPr>
      </p:pic>
      <p:grpSp>
        <p:nvGrpSpPr>
          <p:cNvPr id="2" name="组合 1"/>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1"/>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1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04</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层级明确</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自古以来 等级制度就一直存在 每个当权者都会把自己的责任和权力看成自己神圣的一部分，欧洲在古罗马，有贵族、骑士、平民和奴隶等级；印度的种姓制度也将人们划分为婆罗门、刹帝利、吠舍和首陀罗</a:t>
            </a:r>
            <a:r>
              <a:rPr lang="en-US" altLang="zh-CN"/>
              <a:t>4</a:t>
            </a:r>
            <a:r>
              <a:t>个阶级。</a:t>
            </a:r>
          </a:p>
        </p:txBody>
      </p:sp>
      <p:pic>
        <p:nvPicPr>
          <p:cNvPr id="4" name="图片 3" descr="10"/>
          <p:cNvPicPr>
            <a:picLocks noChangeAspect="1"/>
          </p:cNvPicPr>
          <p:nvPr>
            <p:custDataLst>
              <p:tags r:id="rId1"/>
            </p:custDataLst>
          </p:nvPr>
        </p:nvPicPr>
        <p:blipFill>
          <a:blip r:embed="rId2"/>
          <a:stretch>
            <a:fillRect/>
          </a:stretch>
        </p:blipFill>
        <p:spPr>
          <a:xfrm>
            <a:off x="1884680" y="1915795"/>
            <a:ext cx="8423275" cy="3853815"/>
          </a:xfrm>
          <a:prstGeom prst="rect">
            <a:avLst/>
          </a:prstGeom>
        </p:spPr>
      </p:pic>
      <p:grpSp>
        <p:nvGrpSpPr>
          <p:cNvPr id="2" name="组合 1"/>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9"/>
          <p:cNvPicPr>
            <a:picLocks noChangeAspect="1"/>
          </p:cNvPicPr>
          <p:nvPr/>
        </p:nvPicPr>
        <p:blipFill>
          <a:blip r:embed="rId1"/>
          <a:stretch>
            <a:fillRect/>
          </a:stretch>
        </p:blipFill>
        <p:spPr>
          <a:xfrm>
            <a:off x="822960" y="828675"/>
            <a:ext cx="7161530" cy="4102100"/>
          </a:xfrm>
          <a:prstGeom prst="rect">
            <a:avLst/>
          </a:prstGeom>
        </p:spPr>
      </p:pic>
      <p:sp>
        <p:nvSpPr>
          <p:cNvPr id="6" name="文本框 5"/>
          <p:cNvSpPr txBox="1"/>
          <p:nvPr/>
        </p:nvSpPr>
        <p:spPr>
          <a:xfrm>
            <a:off x="9232900" y="1584960"/>
            <a:ext cx="1626235" cy="521970"/>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举手之劳</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8840470" y="3613785"/>
            <a:ext cx="2411095" cy="521970"/>
          </a:xfrm>
          <a:prstGeom prst="rect">
            <a:avLst/>
          </a:prstGeom>
          <a:noFill/>
        </p:spPr>
        <p:txBody>
          <a:bodyPr wrap="square" rtlCol="0">
            <a:spAutoFit/>
          </a:bodyPr>
          <a:p>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举手</a:t>
            </a:r>
            <a:r>
              <a:rPr lang="en-US" altLang="zh-CN" sz="2800" b="1">
                <a:solidFill>
                  <a:schemeClr val="tx1"/>
                </a:solidFill>
                <a:effectLst>
                  <a:outerShdw blurRad="38100" dist="19050" dir="2700000" algn="tl" rotWithShape="0">
                    <a:schemeClr val="dk1">
                      <a:alpha val="40000"/>
                    </a:schemeClr>
                  </a:outerShdw>
                </a:effectLst>
              </a:rPr>
              <a:t>...</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之劳</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9712325" y="2618740"/>
            <a:ext cx="532130" cy="521970"/>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与</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1134745" y="5179060"/>
            <a:ext cx="6849745" cy="368300"/>
          </a:xfrm>
          <a:prstGeom prst="rect">
            <a:avLst/>
          </a:prstGeom>
          <a:noFill/>
        </p:spPr>
        <p:txBody>
          <a:bodyPr wrap="square" rtlCol="0">
            <a:spAutoFit/>
          </a:bodyPr>
          <a:p>
            <a:r>
              <a:rPr lang="zh-CN" altLang="en-US"/>
              <a:t>老大，这事儿您抬抬手就搞定了，我们这一直举着很累的</a:t>
            </a:r>
            <a:r>
              <a:rPr lang="en-US" altLang="zh-CN"/>
              <a:t>......</a:t>
            </a:r>
            <a:endParaRPr lang="en-US" altLang="zh-CN"/>
          </a:p>
        </p:txBody>
      </p:sp>
      <p:grpSp>
        <p:nvGrpSpPr>
          <p:cNvPr id="4" name="组合 3"/>
          <p:cNvGrpSpPr/>
          <p:nvPr/>
        </p:nvGrpSpPr>
        <p:grpSpPr>
          <a:xfrm>
            <a:off x="10133330" y="203200"/>
            <a:ext cx="1416050" cy="313690"/>
            <a:chOff x="15405" y="255"/>
            <a:chExt cx="2230" cy="494"/>
          </a:xfrm>
        </p:grpSpPr>
        <p:pic>
          <p:nvPicPr>
            <p:cNvPr id="2" name="图片 1" descr="logo"/>
            <p:cNvPicPr>
              <a:picLocks noChangeAspect="1"/>
            </p:cNvPicPr>
            <p:nvPr/>
          </p:nvPicPr>
          <p:blipFill>
            <a:blip r:embed="rId2"/>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3070"/>
            <a:ext cx="10852150" cy="1215390"/>
          </a:xfrm>
        </p:spPr>
        <p:txBody>
          <a:bodyPr>
            <a:normAutofit fontScale="90000"/>
          </a:bodyPr>
          <a:p>
            <a:r>
              <a:rPr lang="zh-CN" altLang="en-US"/>
              <a:t>虽说不想当将军的士兵不是好士兵，</a:t>
            </a:r>
            <a:br>
              <a:rPr lang="zh-CN" altLang="en-US"/>
            </a:br>
            <a:r>
              <a:rPr lang="zh-CN" altLang="en-US"/>
              <a:t>但如果随意让士兵去制定战略不顾大局，那将军必定无人可用，</a:t>
            </a:r>
            <a:br>
              <a:rPr lang="zh-CN" altLang="en-US"/>
            </a:br>
            <a:r>
              <a:rPr lang="zh-CN" altLang="en-US"/>
              <a:t>其城破国灭的结局必不远矣</a:t>
            </a:r>
            <a:endParaRPr lang="zh-CN" altLang="en-US"/>
          </a:p>
        </p:txBody>
      </p:sp>
      <p:grpSp>
        <p:nvGrpSpPr>
          <p:cNvPr id="22" name="组合 21"/>
          <p:cNvGrpSpPr/>
          <p:nvPr/>
        </p:nvGrpSpPr>
        <p:grpSpPr>
          <a:xfrm>
            <a:off x="853440" y="1945640"/>
            <a:ext cx="4652010" cy="2423795"/>
            <a:chOff x="1344" y="3063"/>
            <a:chExt cx="7326" cy="3817"/>
          </a:xfrm>
        </p:grpSpPr>
        <p:sp>
          <p:nvSpPr>
            <p:cNvPr id="8" name="文本框 7"/>
            <p:cNvSpPr txBox="1"/>
            <p:nvPr>
              <p:custDataLst>
                <p:tags r:id="rId1"/>
              </p:custDataLst>
            </p:nvPr>
          </p:nvSpPr>
          <p:spPr>
            <a:xfrm>
              <a:off x="3631" y="3063"/>
              <a:ext cx="2189" cy="1398"/>
            </a:xfrm>
            <a:prstGeom prst="rect">
              <a:avLst/>
            </a:prstGeom>
            <a:noFill/>
          </p:spPr>
          <p:txBody>
            <a:bodyPr wrap="square" lIns="46800" rIns="46800" rtlCol="0" anchor="t" anchorCtr="0">
              <a:normAutofit/>
            </a:bodyPr>
            <a:p>
              <a:pPr lvl="0">
                <a:lnSpc>
                  <a:spcPct val="110000"/>
                </a:lnSpc>
                <a:defRPr/>
              </a:pPr>
              <a:r>
                <a:rPr lang="en-US" altLang="zh-CN" sz="4400" b="1" spc="100" dirty="0">
                  <a:gradFill>
                    <a:gsLst>
                      <a:gs pos="0">
                        <a:srgbClr val="FE4444"/>
                      </a:gs>
                      <a:gs pos="100000">
                        <a:srgbClr val="832B2B"/>
                      </a:gs>
                    </a:gsLst>
                    <a:lin scaled="0"/>
                  </a:gradFill>
                  <a:latin typeface="Arial" panose="020B0604020202020204" pitchFamily="34" charset="0"/>
                  <a:ea typeface="微软雅黑" panose="020B0503020204020204" charset="-122"/>
                </a:rPr>
                <a:t>BAD</a:t>
              </a:r>
              <a:endParaRPr lang="en-US" altLang="zh-CN" sz="4400" b="1" spc="100" dirty="0">
                <a:gradFill>
                  <a:gsLst>
                    <a:gs pos="0">
                      <a:srgbClr val="FE4444"/>
                    </a:gs>
                    <a:gs pos="100000">
                      <a:srgbClr val="832B2B"/>
                    </a:gs>
                  </a:gsLst>
                  <a:lin scaled="0"/>
                </a:gradFill>
                <a:latin typeface="Arial" panose="020B0604020202020204" pitchFamily="34" charset="0"/>
                <a:ea typeface="微软雅黑" panose="020B0503020204020204" charset="-122"/>
              </a:endParaRPr>
            </a:p>
          </p:txBody>
        </p:sp>
        <p:grpSp>
          <p:nvGrpSpPr>
            <p:cNvPr id="14" name="组合 13"/>
            <p:cNvGrpSpPr/>
            <p:nvPr/>
          </p:nvGrpSpPr>
          <p:grpSpPr>
            <a:xfrm rot="0">
              <a:off x="1344" y="4609"/>
              <a:ext cx="7326" cy="580"/>
              <a:chOff x="1642" y="4440"/>
              <a:chExt cx="5911" cy="580"/>
            </a:xfrm>
          </p:grpSpPr>
          <p:sp>
            <p:nvSpPr>
              <p:cNvPr id="7" name="椭圆 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918" y="4440"/>
                <a:ext cx="5635" cy="580"/>
              </a:xfrm>
              <a:prstGeom prst="rect">
                <a:avLst/>
              </a:prstGeom>
              <a:noFill/>
            </p:spPr>
            <p:txBody>
              <a:bodyPr wrap="square" rtlCol="0">
                <a:spAutoFit/>
              </a:bodyPr>
              <a:p>
                <a:r>
                  <a:rPr lang="zh-CN" altLang="en-US"/>
                  <a:t>vue/iview 全局配置声明在每个业务页面内</a:t>
                </a:r>
                <a:endParaRPr lang="zh-CN" altLang="en-US"/>
              </a:p>
            </p:txBody>
          </p:sp>
        </p:grpSp>
        <p:grpSp>
          <p:nvGrpSpPr>
            <p:cNvPr id="6" name="组合 5"/>
            <p:cNvGrpSpPr/>
            <p:nvPr/>
          </p:nvGrpSpPr>
          <p:grpSpPr>
            <a:xfrm rot="0">
              <a:off x="1344" y="5460"/>
              <a:ext cx="7326" cy="580"/>
              <a:chOff x="1642" y="4440"/>
              <a:chExt cx="5911" cy="580"/>
            </a:xfrm>
          </p:grpSpPr>
          <p:sp>
            <p:nvSpPr>
              <p:cNvPr id="9" name="椭圆 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918" y="4440"/>
                <a:ext cx="5635" cy="580"/>
              </a:xfrm>
              <a:prstGeom prst="rect">
                <a:avLst/>
              </a:prstGeom>
              <a:noFill/>
            </p:spPr>
            <p:txBody>
              <a:bodyPr wrap="square" rtlCol="0">
                <a:spAutoFit/>
              </a:bodyPr>
              <a:p>
                <a:r>
                  <a:rPr lang="zh-CN" altLang="en-US"/>
                  <a:t>全局样式声明在各种结构内</a:t>
                </a:r>
                <a:endParaRPr lang="zh-CN" altLang="en-US"/>
              </a:p>
            </p:txBody>
          </p:sp>
        </p:grpSp>
        <p:grpSp>
          <p:nvGrpSpPr>
            <p:cNvPr id="11" name="组合 10"/>
            <p:cNvGrpSpPr/>
            <p:nvPr/>
          </p:nvGrpSpPr>
          <p:grpSpPr>
            <a:xfrm rot="0">
              <a:off x="1344" y="6300"/>
              <a:ext cx="7326" cy="580"/>
              <a:chOff x="1642" y="4440"/>
              <a:chExt cx="5911" cy="580"/>
            </a:xfrm>
          </p:grpSpPr>
          <p:sp>
            <p:nvSpPr>
              <p:cNvPr id="13" name="椭圆 1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918" y="4440"/>
                <a:ext cx="5635" cy="580"/>
              </a:xfrm>
              <a:prstGeom prst="rect">
                <a:avLst/>
              </a:prstGeom>
              <a:noFill/>
            </p:spPr>
            <p:txBody>
              <a:bodyPr wrap="square" rtlCol="0">
                <a:spAutoFit/>
              </a:bodyPr>
              <a:p>
                <a:r>
                  <a:rPr lang="zh-CN" altLang="en-US"/>
                  <a:t>非常用组件声明在全局配置中</a:t>
                </a:r>
                <a:endParaRPr lang="zh-CN" altLang="en-US"/>
              </a:p>
            </p:txBody>
          </p:sp>
        </p:grpSp>
      </p:grpSp>
      <p:sp>
        <p:nvSpPr>
          <p:cNvPr id="24" name="文本框 23"/>
          <p:cNvSpPr txBox="1"/>
          <p:nvPr>
            <p:custDataLst>
              <p:tags r:id="rId2"/>
            </p:custDataLst>
          </p:nvPr>
        </p:nvSpPr>
        <p:spPr>
          <a:xfrm>
            <a:off x="7783195" y="1945640"/>
            <a:ext cx="1858010" cy="887730"/>
          </a:xfrm>
          <a:prstGeom prst="rect">
            <a:avLst/>
          </a:prstGeom>
          <a:noFill/>
        </p:spPr>
        <p:txBody>
          <a:bodyPr wrap="square" lIns="46800" rIns="46800" rtlCol="0" anchor="t" anchorCtr="0">
            <a:normAutofit/>
          </a:bodyPr>
          <a:p>
            <a:pPr lvl="0">
              <a:lnSpc>
                <a:spcPct val="110000"/>
              </a:lnSpc>
              <a:defRPr/>
            </a:pPr>
            <a:r>
              <a:rPr lang="en-US" altLang="zh-CN" sz="4400" b="1" spc="100" dirty="0">
                <a:gradFill>
                  <a:gsLst>
                    <a:gs pos="0">
                      <a:srgbClr val="14CD68"/>
                    </a:gs>
                    <a:gs pos="100000">
                      <a:srgbClr val="0B6E38"/>
                    </a:gs>
                  </a:gsLst>
                  <a:lin scaled="0"/>
                </a:gradFill>
                <a:latin typeface="Arial" panose="020B0604020202020204" pitchFamily="34" charset="0"/>
                <a:ea typeface="微软雅黑" panose="020B0503020204020204" charset="-122"/>
              </a:rPr>
              <a:t>GOOD</a:t>
            </a:r>
            <a:endParaRPr lang="en-US" altLang="zh-CN" sz="4400" b="1" spc="100" dirty="0">
              <a:gradFill>
                <a:gsLst>
                  <a:gs pos="0">
                    <a:srgbClr val="14CD68"/>
                  </a:gs>
                  <a:gs pos="100000">
                    <a:srgbClr val="0B6E38"/>
                  </a:gs>
                </a:gsLst>
                <a:lin scaled="0"/>
              </a:gradFill>
              <a:latin typeface="Arial" panose="020B0604020202020204" pitchFamily="34" charset="0"/>
              <a:ea typeface="微软雅黑" panose="020B0503020204020204" charset="-122"/>
            </a:endParaRPr>
          </a:p>
        </p:txBody>
      </p:sp>
      <p:grpSp>
        <p:nvGrpSpPr>
          <p:cNvPr id="25" name="组合 24"/>
          <p:cNvGrpSpPr/>
          <p:nvPr/>
        </p:nvGrpSpPr>
        <p:grpSpPr>
          <a:xfrm rot="0">
            <a:off x="6122035" y="2927350"/>
            <a:ext cx="5465400" cy="368300"/>
            <a:chOff x="1642" y="4440"/>
            <a:chExt cx="6520" cy="580"/>
          </a:xfrm>
        </p:grpSpPr>
        <p:sp>
          <p:nvSpPr>
            <p:cNvPr id="26" name="椭圆 2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1918" y="4440"/>
              <a:ext cx="6244" cy="580"/>
            </a:xfrm>
            <a:prstGeom prst="rect">
              <a:avLst/>
            </a:prstGeom>
            <a:noFill/>
          </p:spPr>
          <p:txBody>
            <a:bodyPr wrap="square" rtlCol="0">
              <a:spAutoFit/>
            </a:bodyPr>
            <a:p>
              <a:r>
                <a:rPr lang="zh-CN" altLang="en-US"/>
                <a:t>一级结构可以做到的 不派分任务到下级</a:t>
              </a:r>
              <a:endParaRPr lang="zh-CN" altLang="en-US"/>
            </a:p>
          </p:txBody>
        </p:sp>
      </p:grpSp>
      <p:grpSp>
        <p:nvGrpSpPr>
          <p:cNvPr id="28" name="组合 27"/>
          <p:cNvGrpSpPr/>
          <p:nvPr/>
        </p:nvGrpSpPr>
        <p:grpSpPr>
          <a:xfrm rot="0">
            <a:off x="6136005" y="3467735"/>
            <a:ext cx="4840105" cy="368300"/>
            <a:chOff x="1642" y="4440"/>
            <a:chExt cx="6150" cy="580"/>
          </a:xfrm>
        </p:grpSpPr>
        <p:sp>
          <p:nvSpPr>
            <p:cNvPr id="29" name="椭圆 2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918" y="4440"/>
              <a:ext cx="5874" cy="580"/>
            </a:xfrm>
            <a:prstGeom prst="rect">
              <a:avLst/>
            </a:prstGeom>
            <a:noFill/>
          </p:spPr>
          <p:txBody>
            <a:bodyPr wrap="square" rtlCol="0">
              <a:spAutoFit/>
            </a:bodyPr>
            <a:p>
              <a:r>
                <a:rPr lang="zh-CN" altLang="en-US"/>
                <a:t>小业务需要的新请求 不声明加载全局</a:t>
              </a:r>
              <a:endParaRPr lang="zh-CN" altLang="en-US"/>
            </a:p>
          </p:txBody>
        </p:sp>
      </p:grpSp>
      <p:grpSp>
        <p:nvGrpSpPr>
          <p:cNvPr id="33" name="组合 32"/>
          <p:cNvGrpSpPr/>
          <p:nvPr/>
        </p:nvGrpSpPr>
        <p:grpSpPr>
          <a:xfrm rot="0">
            <a:off x="6122035" y="4001135"/>
            <a:ext cx="4840105" cy="368300"/>
            <a:chOff x="1642" y="4440"/>
            <a:chExt cx="6150" cy="580"/>
          </a:xfrm>
        </p:grpSpPr>
        <p:sp>
          <p:nvSpPr>
            <p:cNvPr id="34" name="椭圆 33"/>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1918" y="4440"/>
              <a:ext cx="5874" cy="580"/>
            </a:xfrm>
            <a:prstGeom prst="rect">
              <a:avLst/>
            </a:prstGeom>
            <a:noFill/>
          </p:spPr>
          <p:txBody>
            <a:bodyPr wrap="square" rtlCol="0">
              <a:spAutoFit/>
            </a:bodyPr>
            <a:p>
              <a:r>
                <a:rPr lang="zh-CN" altLang="en-US">
                  <a:sym typeface="+mn-ea"/>
                </a:rPr>
                <a:t>组件的引入和配置都清晰标记在插件模块</a:t>
              </a:r>
              <a:endParaRPr lang="zh-CN" altLang="en-US"/>
            </a:p>
          </p:txBody>
        </p:sp>
      </p:grpSp>
      <p:grpSp>
        <p:nvGrpSpPr>
          <p:cNvPr id="36" name="组合 35"/>
          <p:cNvGrpSpPr/>
          <p:nvPr/>
        </p:nvGrpSpPr>
        <p:grpSpPr>
          <a:xfrm rot="0">
            <a:off x="6122035" y="4457700"/>
            <a:ext cx="4840105" cy="368300"/>
            <a:chOff x="1642" y="4440"/>
            <a:chExt cx="6150" cy="580"/>
          </a:xfrm>
        </p:grpSpPr>
        <p:sp>
          <p:nvSpPr>
            <p:cNvPr id="37" name="椭圆 3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nvSpPr>
          <p:spPr>
            <a:xfrm>
              <a:off x="1918" y="4440"/>
              <a:ext cx="5874" cy="580"/>
            </a:xfrm>
            <a:prstGeom prst="rect">
              <a:avLst/>
            </a:prstGeom>
            <a:noFill/>
          </p:spPr>
          <p:txBody>
            <a:bodyPr wrap="square" rtlCol="0">
              <a:spAutoFit/>
            </a:bodyPr>
            <a:p>
              <a:r>
                <a:rPr lang="en-US" altLang="zh-CN">
                  <a:sym typeface="+mn-ea"/>
                </a:rPr>
                <a:t>ajax</a:t>
              </a:r>
              <a:r>
                <a:rPr lang="zh-CN" altLang="en-US">
                  <a:sym typeface="+mn-ea"/>
                </a:rPr>
                <a:t>传参和返回提前在接口模块处理好</a:t>
              </a:r>
              <a:endParaRPr lang="zh-CN" altLang="en-US"/>
            </a:p>
          </p:txBody>
        </p:sp>
      </p:grpSp>
      <p:grpSp>
        <p:nvGrpSpPr>
          <p:cNvPr id="39" name="组合 38"/>
          <p:cNvGrpSpPr/>
          <p:nvPr/>
        </p:nvGrpSpPr>
        <p:grpSpPr>
          <a:xfrm rot="0">
            <a:off x="868045" y="5106035"/>
            <a:ext cx="4840105" cy="368300"/>
            <a:chOff x="1642" y="4440"/>
            <a:chExt cx="6150" cy="580"/>
          </a:xfrm>
        </p:grpSpPr>
        <p:sp>
          <p:nvSpPr>
            <p:cNvPr id="40" name="椭圆 39"/>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1918" y="4440"/>
              <a:ext cx="5874" cy="580"/>
            </a:xfrm>
            <a:prstGeom prst="rect">
              <a:avLst/>
            </a:prstGeom>
            <a:noFill/>
          </p:spPr>
          <p:txBody>
            <a:bodyPr wrap="square" rtlCol="0">
              <a:spAutoFit/>
            </a:bodyPr>
            <a:p>
              <a:r>
                <a:rPr lang="zh-CN" altLang="en-US">
                  <a:sym typeface="+mn-ea"/>
                </a:rPr>
                <a:t>特殊逻辑计算方法随用随声明</a:t>
              </a:r>
              <a:endParaRPr lang="zh-CN" altLang="en-US"/>
            </a:p>
          </p:txBody>
        </p:sp>
      </p:grpSp>
      <p:grpSp>
        <p:nvGrpSpPr>
          <p:cNvPr id="42" name="组合 41"/>
          <p:cNvGrpSpPr/>
          <p:nvPr/>
        </p:nvGrpSpPr>
        <p:grpSpPr>
          <a:xfrm rot="0">
            <a:off x="6136005" y="5011420"/>
            <a:ext cx="4840105" cy="645160"/>
            <a:chOff x="1642" y="4440"/>
            <a:chExt cx="6150" cy="1016"/>
          </a:xfrm>
        </p:grpSpPr>
        <p:sp>
          <p:nvSpPr>
            <p:cNvPr id="43" name="椭圆 4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1918" y="4440"/>
              <a:ext cx="5874" cy="1016"/>
            </a:xfrm>
            <a:prstGeom prst="rect">
              <a:avLst/>
            </a:prstGeom>
            <a:noFill/>
          </p:spPr>
          <p:txBody>
            <a:bodyPr wrap="square" rtlCol="0">
              <a:spAutoFit/>
            </a:bodyPr>
            <a:p>
              <a:r>
                <a:rPr lang="zh-CN" altLang="en-US">
                  <a:sym typeface="+mn-ea"/>
                </a:rPr>
                <a:t>特殊逻辑方法独立于代码之外</a:t>
              </a:r>
              <a:endParaRPr lang="zh-CN" altLang="en-US"/>
            </a:p>
            <a:p>
              <a:r>
                <a:rPr lang="zh-CN" altLang="en-US">
                  <a:sym typeface="+mn-ea"/>
                </a:rPr>
                <a:t>如果存在复用情况 归集到公共方法模块</a:t>
              </a:r>
              <a:endParaRPr lang="zh-CN" altLang="en-US"/>
            </a:p>
          </p:txBody>
        </p:sp>
      </p:grpSp>
      <p:grpSp>
        <p:nvGrpSpPr>
          <p:cNvPr id="45" name="组合 44"/>
          <p:cNvGrpSpPr/>
          <p:nvPr/>
        </p:nvGrpSpPr>
        <p:grpSpPr>
          <a:xfrm rot="0">
            <a:off x="853440" y="4552315"/>
            <a:ext cx="4840105" cy="368300"/>
            <a:chOff x="1642" y="4440"/>
            <a:chExt cx="6150" cy="580"/>
          </a:xfrm>
        </p:grpSpPr>
        <p:sp>
          <p:nvSpPr>
            <p:cNvPr id="46" name="椭圆 4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918" y="4440"/>
              <a:ext cx="5874" cy="580"/>
            </a:xfrm>
            <a:prstGeom prst="rect">
              <a:avLst/>
            </a:prstGeom>
            <a:noFill/>
          </p:spPr>
          <p:txBody>
            <a:bodyPr wrap="square" rtlCol="0">
              <a:spAutoFit/>
            </a:bodyPr>
            <a:p>
              <a:r>
                <a:rPr lang="en-US" altLang="zh-CN">
                  <a:sym typeface="+mn-ea"/>
                </a:rPr>
                <a:t>ajax</a:t>
              </a:r>
              <a:r>
                <a:rPr lang="zh-CN" altLang="en-US">
                  <a:sym typeface="+mn-ea"/>
                </a:rPr>
                <a:t>传参和结果的解析 随用随处理</a:t>
              </a:r>
              <a:endParaRPr lang="zh-CN" altLang="en-US"/>
            </a:p>
          </p:txBody>
        </p:sp>
      </p:gr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a:stretch>
              <a:fillRect/>
            </a:stretch>
          </p:blipFill>
          <p:spPr>
            <a:xfrm>
              <a:off x="15405" y="255"/>
              <a:ext cx="494" cy="494"/>
            </a:xfrm>
            <a:prstGeom prst="rect">
              <a:avLst/>
            </a:prstGeom>
          </p:spPr>
        </p:pic>
        <p:sp>
          <p:nvSpPr>
            <p:cNvPr id="3" name="文本框 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1"/>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9" name="椭圆 8"/>
          <p:cNvSpPr/>
          <p:nvPr>
            <p:custDataLst>
              <p:tags r:id="rId5"/>
            </p:custDataLst>
          </p:nvPr>
        </p:nvSpPr>
        <p:spPr>
          <a:xfrm>
            <a:off x="4999456" y="1116344"/>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6"/>
            </p:custDataLst>
          </p:nvPr>
        </p:nvSpPr>
        <p:spPr>
          <a:xfrm>
            <a:off x="5555750" y="1387457"/>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高度可靠；</a:t>
            </a:r>
            <a:r>
              <a:rPr lang="zh-CN" altLang="en-US" sz="1400">
                <a:solidFill>
                  <a:schemeClr val="bg1">
                    <a:lumMod val="50000"/>
                  </a:schemeClr>
                </a:solidFill>
                <a:uFillTx/>
                <a:sym typeface="Arial" panose="020B0604020202020204" pitchFamily="34" charset="0"/>
              </a:rPr>
              <a:t>维护便捷，随时装卸；快速迭代</a:t>
            </a:r>
            <a:endParaRPr lang="zh-CN" altLang="en-US" sz="1400">
              <a:solidFill>
                <a:schemeClr val="bg1">
                  <a:lumMod val="50000"/>
                </a:schemeClr>
              </a:solidFill>
              <a:uFillTx/>
              <a:sym typeface="Arial" panose="020B0604020202020204" pitchFamily="34" charset="0"/>
            </a:endParaRPr>
          </a:p>
          <a:p>
            <a:pPr>
              <a:lnSpc>
                <a:spcPct val="130000"/>
              </a:lnSpc>
              <a:spcAft>
                <a:spcPts val="800"/>
              </a:spcAft>
            </a:pP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7"/>
            </p:custDataLst>
          </p:nvPr>
        </p:nvSpPr>
        <p:spPr>
          <a:xfrm>
            <a:off x="5555750" y="1000508"/>
            <a:ext cx="5546554" cy="355482"/>
          </a:xfrm>
          <a:prstGeom prst="rect">
            <a:avLst/>
          </a:prstGeom>
        </p:spPr>
        <p:txBody>
          <a:bodyPr wrap="square" lIns="91440" tIns="45720" rIns="91440" bIns="0" anchor="ctr"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我们的开发目标是什么？</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4" name="椭圆 13"/>
          <p:cNvSpPr/>
          <p:nvPr>
            <p:custDataLst>
              <p:tags r:id="rId8"/>
            </p:custDataLst>
          </p:nvPr>
        </p:nvSpPr>
        <p:spPr>
          <a:xfrm>
            <a:off x="4999456" y="2983683"/>
            <a:ext cx="479288" cy="47929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9"/>
            </p:custDataLst>
          </p:nvPr>
        </p:nvSpPr>
        <p:spPr>
          <a:xfrm>
            <a:off x="5555615" y="3255010"/>
            <a:ext cx="5546725" cy="1120775"/>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页面模块；接口模块；插件模块；路由模块；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r>
              <a:rPr lang="zh-CN" altLang="en-US" sz="1400">
                <a:solidFill>
                  <a:schemeClr val="bg1">
                    <a:lumMod val="50000"/>
                  </a:schemeClr>
                </a:solidFill>
                <a:sym typeface="Arial" panose="020B0604020202020204" pitchFamily="34" charset="0"/>
              </a:rPr>
              <a:t>状态模块；公共样式模块；公共方法模块；全局控制模块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p:txBody>
      </p:sp>
      <p:sp>
        <p:nvSpPr>
          <p:cNvPr id="16" name="矩形 15"/>
          <p:cNvSpPr/>
          <p:nvPr>
            <p:custDataLst>
              <p:tags r:id="rId10"/>
            </p:custDataLst>
          </p:nvPr>
        </p:nvSpPr>
        <p:spPr>
          <a:xfrm>
            <a:off x="5555750" y="2867847"/>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模块分离可以怎样进行划分？</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7" name="椭圆 16"/>
          <p:cNvSpPr/>
          <p:nvPr>
            <p:custDataLst>
              <p:tags r:id="rId11"/>
            </p:custDataLst>
          </p:nvPr>
        </p:nvSpPr>
        <p:spPr>
          <a:xfrm>
            <a:off x="4999456" y="4851022"/>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12"/>
            </p:custDataLst>
          </p:nvPr>
        </p:nvSpPr>
        <p:spPr>
          <a:xfrm>
            <a:off x="5555750" y="5122135"/>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更低耦合；代码集中；各司其职；层级分明；</a:t>
            </a: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9" name="矩形 18"/>
          <p:cNvSpPr/>
          <p:nvPr>
            <p:custDataLst>
              <p:tags r:id="rId13"/>
            </p:custDataLst>
          </p:nvPr>
        </p:nvSpPr>
        <p:spPr>
          <a:xfrm>
            <a:off x="5555750" y="4735186"/>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模块分离的要素有哪些？各自的含义是什么？</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cxnSp>
        <p:nvCxnSpPr>
          <p:cNvPr id="20" name="直接连接符 19"/>
          <p:cNvCxnSpPr/>
          <p:nvPr>
            <p:custDataLst>
              <p:tags r:id="rId14"/>
            </p:custDataLst>
          </p:nvPr>
        </p:nvCxnSpPr>
        <p:spPr>
          <a:xfrm>
            <a:off x="5669244" y="2319444"/>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5"/>
            </p:custDataLst>
          </p:nvPr>
        </p:nvCxnSpPr>
        <p:spPr>
          <a:xfrm>
            <a:off x="5669244" y="4215993"/>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25270" y="1646555"/>
            <a:ext cx="1013460" cy="2990215"/>
          </a:xfrm>
          <a:prstGeom prst="rect">
            <a:avLst/>
          </a:prstGeom>
          <a:noFill/>
        </p:spPr>
        <p:txBody>
          <a:bodyPr vert="eaVert" wrap="square" rtlCol="0">
            <a:spAutoFit/>
          </a:bodyPr>
          <a:p>
            <a:r>
              <a:rPr lang="zh-CN" altLang="en-US" sz="5400">
                <a:solidFill>
                  <a:schemeClr val="accent1"/>
                </a:solidFill>
                <a:effectLst>
                  <a:outerShdw blurRad="38100" dist="25400" dir="5400000" algn="ctr" rotWithShape="0">
                    <a:srgbClr val="6E747A">
                      <a:alpha val="43000"/>
                    </a:srgbClr>
                  </a:outerShdw>
                </a:effectLst>
              </a:rPr>
              <a:t>课程回顾</a:t>
            </a:r>
            <a:endParaRPr lang="zh-CN" altLang="en-US" sz="5400">
              <a:solidFill>
                <a:schemeClr val="accent1"/>
              </a:solidFill>
              <a:effectLst>
                <a:outerShdw blurRad="38100" dist="25400" dir="5400000" algn="ctr" rotWithShape="0">
                  <a:srgbClr val="6E747A">
                    <a:alpha val="43000"/>
                  </a:srgbClr>
                </a:outerShdw>
              </a:effectLst>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6"/>
            <a:stretch>
              <a:fillRect/>
            </a:stretch>
          </p:blipFill>
          <p:spPr>
            <a:xfrm>
              <a:off x="15405" y="255"/>
              <a:ext cx="494" cy="494"/>
            </a:xfrm>
            <a:prstGeom prst="rect">
              <a:avLst/>
            </a:prstGeom>
          </p:spPr>
        </p:pic>
        <p:sp>
          <p:nvSpPr>
            <p:cNvPr id="3" name="文本框 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1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strips(down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diamond(in)">
                                      <p:cBhvr>
                                        <p:cTn id="12" dur="2000"/>
                                        <p:tgtEl>
                                          <p:spTgt spid="15">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diamond(in)">
                                      <p:cBhvr>
                                        <p:cTn id="15" dur="20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barn(inVertical)">
                                      <p:cBhvr>
                                        <p:cTn id="2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框 45"/>
          <p:cNvSpPr txBox="1">
            <a:spLocks noChangeArrowheads="1"/>
          </p:cNvSpPr>
          <p:nvPr>
            <p:custDataLst>
              <p:tags r:id="rId1"/>
            </p:custDataLst>
          </p:nvPr>
        </p:nvSpPr>
        <p:spPr bwMode="auto">
          <a:xfrm>
            <a:off x="4691380" y="365125"/>
            <a:ext cx="2719705"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orm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algn="ctr" eaLnBrk="1" hangingPunct="1">
              <a:lnSpc>
                <a:spcPct val="90000"/>
              </a:lnSpc>
              <a:spcBef>
                <a:spcPts val="0"/>
              </a:spcBef>
              <a:spcAft>
                <a:spcPts val="0"/>
              </a:spcAft>
              <a:buSzPct val="100000"/>
              <a:buFontTx/>
              <a:buNone/>
              <a:defRPr/>
            </a:pPr>
            <a:r>
              <a:rPr lang="zh-CN" altLang="en-US" sz="4400">
                <a:solidFill>
                  <a:srgbClr val="595959"/>
                </a:solidFill>
                <a:latin typeface="+mj-lt"/>
                <a:ea typeface="+mj-ea"/>
                <a:cs typeface="+mj-cs"/>
                <a:sym typeface="Arial" panose="020B0604020202020204" pitchFamily="34" charset="0"/>
              </a:rPr>
              <a:t>开发目标</a:t>
            </a:r>
            <a:endParaRPr lang="zh-CN" altLang="en-US" sz="4400">
              <a:solidFill>
                <a:srgbClr val="595959"/>
              </a:solidFill>
              <a:latin typeface="+mj-lt"/>
              <a:ea typeface="+mj-ea"/>
              <a:cs typeface="+mj-cs"/>
              <a:sym typeface="Arial" panose="020B0604020202020204" pitchFamily="34" charset="0"/>
            </a:endParaRPr>
          </a:p>
        </p:txBody>
      </p:sp>
      <p:sp>
        <p:nvSpPr>
          <p:cNvPr id="4" name="圆角矩形 3"/>
          <p:cNvSpPr/>
          <p:nvPr>
            <p:custDataLst>
              <p:tags r:id="rId2"/>
            </p:custDataLst>
          </p:nvPr>
        </p:nvSpPr>
        <p:spPr>
          <a:xfrm>
            <a:off x="3624263" y="3775075"/>
            <a:ext cx="677862" cy="67786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29" name="文本框 28"/>
          <p:cNvSpPr txBox="1"/>
          <p:nvPr>
            <p:custDataLst>
              <p:tags r:id="rId3"/>
            </p:custDataLst>
          </p:nvPr>
        </p:nvSpPr>
        <p:spPr>
          <a:xfrm>
            <a:off x="3786188" y="3790950"/>
            <a:ext cx="355600" cy="646113"/>
          </a:xfrm>
          <a:prstGeom prst="rect">
            <a:avLst/>
          </a:prstGeom>
          <a:noFill/>
          <a:ln>
            <a:noFill/>
          </a:ln>
        </p:spPr>
        <p:txBody>
          <a:bodyPr lIns="90000" tIns="46800" rIns="90000" bIns="46800">
            <a:normAutofit fontScale="80000"/>
          </a:bodyPr>
          <a:lstStyle/>
          <a:p>
            <a:pPr algn="ctr">
              <a:defRPr/>
            </a:pPr>
            <a:r>
              <a:rPr lang="en-US" altLang="zh-CN" sz="3600" dirty="0">
                <a:solidFill>
                  <a:schemeClr val="bg1"/>
                </a:solidFill>
              </a:rPr>
              <a:t>2</a:t>
            </a:r>
            <a:endParaRPr lang="zh-CN" altLang="en-US" sz="3600" dirty="0">
              <a:solidFill>
                <a:schemeClr val="bg1"/>
              </a:solidFill>
            </a:endParaRPr>
          </a:p>
        </p:txBody>
      </p:sp>
      <p:sp>
        <p:nvSpPr>
          <p:cNvPr id="41" name="文本框 40"/>
          <p:cNvSpPr txBox="1"/>
          <p:nvPr>
            <p:custDataLst>
              <p:tags r:id="rId4"/>
            </p:custDataLst>
          </p:nvPr>
        </p:nvSpPr>
        <p:spPr>
          <a:xfrm>
            <a:off x="4913313" y="3883025"/>
            <a:ext cx="3654425" cy="461963"/>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维护便捷，随时装卸</a:t>
            </a:r>
            <a:endParaRPr lang="zh-CN" altLang="en-US" sz="2400">
              <a:solidFill>
                <a:schemeClr val="bg1">
                  <a:lumMod val="50000"/>
                </a:schemeClr>
              </a:solidFill>
              <a:uFillTx/>
              <a:latin typeface="+mn-lt"/>
              <a:sym typeface="Arial" panose="020B0604020202020204" pitchFamily="34" charset="0"/>
            </a:endParaRPr>
          </a:p>
        </p:txBody>
      </p:sp>
      <p:sp>
        <p:nvSpPr>
          <p:cNvPr id="5" name="圆角矩形 4"/>
          <p:cNvSpPr/>
          <p:nvPr>
            <p:custDataLst>
              <p:tags r:id="rId5"/>
            </p:custDataLst>
          </p:nvPr>
        </p:nvSpPr>
        <p:spPr>
          <a:xfrm>
            <a:off x="3624263" y="5275263"/>
            <a:ext cx="677862" cy="6778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30" name="文本框 29"/>
          <p:cNvSpPr txBox="1"/>
          <p:nvPr>
            <p:custDataLst>
              <p:tags r:id="rId6"/>
            </p:custDataLst>
          </p:nvPr>
        </p:nvSpPr>
        <p:spPr>
          <a:xfrm>
            <a:off x="3786188" y="5291138"/>
            <a:ext cx="355600" cy="646112"/>
          </a:xfrm>
          <a:prstGeom prst="rect">
            <a:avLst/>
          </a:prstGeom>
          <a:noFill/>
          <a:ln>
            <a:noFill/>
          </a:ln>
        </p:spPr>
        <p:txBody>
          <a:bodyPr lIns="90000" tIns="46800" rIns="90000" bIns="46800">
            <a:normAutofit fontScale="80000"/>
          </a:bodyPr>
          <a:lstStyle/>
          <a:p>
            <a:pPr algn="ctr">
              <a:defRPr/>
            </a:pPr>
            <a:r>
              <a:rPr lang="en-US" altLang="zh-CN" sz="3600" dirty="0">
                <a:solidFill>
                  <a:schemeClr val="bg1"/>
                </a:solidFill>
              </a:rPr>
              <a:t>3</a:t>
            </a:r>
            <a:endParaRPr lang="zh-CN" altLang="en-US" sz="3600" dirty="0">
              <a:solidFill>
                <a:schemeClr val="bg1"/>
              </a:solidFill>
            </a:endParaRPr>
          </a:p>
        </p:txBody>
      </p:sp>
      <p:sp>
        <p:nvSpPr>
          <p:cNvPr id="45" name="文本框 44"/>
          <p:cNvSpPr txBox="1"/>
          <p:nvPr>
            <p:custDataLst>
              <p:tags r:id="rId7"/>
            </p:custDataLst>
          </p:nvPr>
        </p:nvSpPr>
        <p:spPr>
          <a:xfrm>
            <a:off x="4913313" y="5383213"/>
            <a:ext cx="3654425" cy="461962"/>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借鉴方便</a:t>
            </a:r>
            <a:r>
              <a:rPr lang="zh-CN" altLang="en-US">
                <a:uFillTx/>
                <a:latin typeface="+mn-lt"/>
                <a:sym typeface="Arial" panose="020B0604020202020204" pitchFamily="34" charset="0"/>
              </a:rPr>
              <a:t>，</a:t>
            </a:r>
            <a:r>
              <a:rPr lang="zh-CN" altLang="en-US" sz="2400">
                <a:solidFill>
                  <a:schemeClr val="bg1">
                    <a:lumMod val="50000"/>
                  </a:schemeClr>
                </a:solidFill>
                <a:uFillTx/>
                <a:latin typeface="+mn-lt"/>
                <a:sym typeface="Arial" panose="020B0604020202020204" pitchFamily="34" charset="0"/>
              </a:rPr>
              <a:t>快速迭代</a:t>
            </a:r>
            <a:endParaRPr lang="zh-CN" altLang="en-US" sz="2400">
              <a:solidFill>
                <a:schemeClr val="bg1">
                  <a:lumMod val="50000"/>
                </a:schemeClr>
              </a:solidFill>
              <a:uFillTx/>
              <a:latin typeface="+mn-lt"/>
              <a:sym typeface="Arial" panose="020B0604020202020204" pitchFamily="34" charset="0"/>
            </a:endParaRPr>
          </a:p>
        </p:txBody>
      </p:sp>
      <p:sp>
        <p:nvSpPr>
          <p:cNvPr id="6" name="圆角矩形 5"/>
          <p:cNvSpPr/>
          <p:nvPr>
            <p:custDataLst>
              <p:tags r:id="rId8"/>
            </p:custDataLst>
          </p:nvPr>
        </p:nvSpPr>
        <p:spPr>
          <a:xfrm>
            <a:off x="3624263" y="2276475"/>
            <a:ext cx="677862" cy="6762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8" name="文本框 7"/>
          <p:cNvSpPr txBox="1"/>
          <p:nvPr>
            <p:custDataLst>
              <p:tags r:id="rId9"/>
            </p:custDataLst>
          </p:nvPr>
        </p:nvSpPr>
        <p:spPr>
          <a:xfrm>
            <a:off x="3786188" y="2290763"/>
            <a:ext cx="355600" cy="647700"/>
          </a:xfrm>
          <a:prstGeom prst="rect">
            <a:avLst/>
          </a:prstGeom>
          <a:noFill/>
          <a:ln>
            <a:noFill/>
          </a:ln>
        </p:spPr>
        <p:txBody>
          <a:bodyPr lIns="90000" tIns="46800" rIns="90000" bIns="46800">
            <a:normAutofit fontScale="80000"/>
          </a:bodyPr>
          <a:lstStyle/>
          <a:p>
            <a:pPr algn="ctr">
              <a:defRPr/>
            </a:pPr>
            <a:r>
              <a:rPr lang="en-US" altLang="zh-CN" sz="3600" dirty="0">
                <a:solidFill>
                  <a:schemeClr val="bg1"/>
                </a:solidFill>
              </a:rPr>
              <a:t>1</a:t>
            </a:r>
            <a:endParaRPr lang="zh-CN" altLang="en-US" sz="3600" dirty="0">
              <a:solidFill>
                <a:schemeClr val="bg1"/>
              </a:solidFill>
            </a:endParaRPr>
          </a:p>
        </p:txBody>
      </p:sp>
      <p:sp>
        <p:nvSpPr>
          <p:cNvPr id="40" name="文本框 39"/>
          <p:cNvSpPr txBox="1"/>
          <p:nvPr>
            <p:custDataLst>
              <p:tags r:id="rId10"/>
            </p:custDataLst>
          </p:nvPr>
        </p:nvSpPr>
        <p:spPr>
          <a:xfrm>
            <a:off x="4913313" y="2382838"/>
            <a:ext cx="3654425" cy="463550"/>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latin typeface="+mn-lt"/>
                <a:sym typeface="Arial" panose="020B0604020202020204" pitchFamily="34" charset="0"/>
              </a:rPr>
              <a:t>结构清晰</a:t>
            </a:r>
            <a:r>
              <a:rPr lang="zh-CN" altLang="en-US">
                <a:uFillTx/>
                <a:latin typeface="+mn-lt"/>
                <a:sym typeface="Arial" panose="020B0604020202020204" pitchFamily="34" charset="0"/>
              </a:rPr>
              <a:t>，</a:t>
            </a:r>
            <a:r>
              <a:rPr lang="zh-CN" altLang="en-US" sz="2400">
                <a:solidFill>
                  <a:schemeClr val="bg1">
                    <a:lumMod val="50000"/>
                  </a:schemeClr>
                </a:solidFill>
                <a:latin typeface="+mn-lt"/>
                <a:sym typeface="Arial" panose="020B0604020202020204" pitchFamily="34" charset="0"/>
              </a:rPr>
              <a:t>高度可靠</a:t>
            </a:r>
            <a:endParaRPr lang="zh-CN" altLang="en-US" sz="2400">
              <a:solidFill>
                <a:schemeClr val="bg1">
                  <a:lumMod val="50000"/>
                </a:schemeClr>
              </a:solidFill>
              <a:latin typeface="+mn-lt"/>
              <a:sym typeface="Arial" panose="020B0604020202020204" pitchFamily="34" charset="0"/>
            </a:endParaRPr>
          </a:p>
        </p:txBody>
      </p:sp>
      <p:sp>
        <p:nvSpPr>
          <p:cNvPr id="3" name="等腰三角形 2"/>
          <p:cNvSpPr/>
          <p:nvPr>
            <p:custDataLst>
              <p:tags r:id="rId11"/>
            </p:custDataLst>
          </p:nvPr>
        </p:nvSpPr>
        <p:spPr>
          <a:xfrm rot="10800000">
            <a:off x="5565775" y="0"/>
            <a:ext cx="1060450" cy="392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nvGrpSpPr>
          <p:cNvPr id="10" name="组合 9"/>
          <p:cNvGrpSpPr/>
          <p:nvPr/>
        </p:nvGrpSpPr>
        <p:grpSpPr>
          <a:xfrm>
            <a:off x="10133330" y="203200"/>
            <a:ext cx="1416050" cy="313690"/>
            <a:chOff x="15405" y="255"/>
            <a:chExt cx="2230" cy="494"/>
          </a:xfrm>
        </p:grpSpPr>
        <p:pic>
          <p:nvPicPr>
            <p:cNvPr id="11" name="图片 10" descr="logo"/>
            <p:cNvPicPr>
              <a:picLocks noChangeAspect="1"/>
            </p:cNvPicPr>
            <p:nvPr/>
          </p:nvPicPr>
          <p:blipFill>
            <a:blip r:embed="rId12"/>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p:txBody>
          <a:bodyPr wrap="square">
            <a:normAutofit/>
          </a:bodyPr>
          <a:lstStyle/>
          <a:p>
            <a:r>
              <a:rPr lang="zh-CN" altLang="en-US">
                <a:solidFill>
                  <a:schemeClr val="tx1"/>
                </a:solidFill>
              </a:rPr>
              <a:t>感谢聆听</a:t>
            </a:r>
            <a:endParaRPr lang="zh-CN" altLang="en-US">
              <a:solidFill>
                <a:schemeClr val="tx1"/>
              </a:solidFill>
            </a:endParaRPr>
          </a:p>
        </p:txBody>
      </p:sp>
      <p:grpSp>
        <p:nvGrpSpPr>
          <p:cNvPr id="3" name="组合 2"/>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2"/>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2"/>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3"/>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4"/>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5"/>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endParaRPr lang="zh-CN" altLang="en-US" sz="1800" b="1">
              <a:latin typeface="+mn-lt"/>
              <a:ea typeface="+mn-ea"/>
            </a:endParaRPr>
          </a:p>
        </p:txBody>
      </p:sp>
      <p:sp>
        <p:nvSpPr>
          <p:cNvPr id="16" name="圆角矩形 15"/>
          <p:cNvSpPr/>
          <p:nvPr>
            <p:custDataLst>
              <p:tags r:id="rId6"/>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7"/>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8"/>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endParaRPr lang="zh-CN" altLang="en-US" sz="1800" b="1">
              <a:latin typeface="+mn-lt"/>
              <a:ea typeface="+mn-ea"/>
            </a:endParaRPr>
          </a:p>
        </p:txBody>
      </p:sp>
      <p:sp>
        <p:nvSpPr>
          <p:cNvPr id="18" name="圆角矩形 17"/>
          <p:cNvSpPr/>
          <p:nvPr>
            <p:custDataLst>
              <p:tags r:id="rId9"/>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0"/>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1"/>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endParaRPr lang="zh-CN" altLang="en-US" sz="1800" b="1">
              <a:latin typeface="+mn-lt"/>
              <a:ea typeface="+mn-ea"/>
            </a:endParaRPr>
          </a:p>
        </p:txBody>
      </p:sp>
      <p:sp>
        <p:nvSpPr>
          <p:cNvPr id="20" name="圆角矩形 19"/>
          <p:cNvSpPr/>
          <p:nvPr>
            <p:custDataLst>
              <p:tags r:id="rId12"/>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3"/>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4"/>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endParaRPr lang="zh-CN" altLang="en-US" sz="1800" b="1" dirty="0">
              <a:latin typeface="+mn-lt"/>
              <a:ea typeface="+mn-ea"/>
            </a:endParaRPr>
          </a:p>
        </p:txBody>
      </p:sp>
      <p:sp>
        <p:nvSpPr>
          <p:cNvPr id="32" name="圆角矩形 31"/>
          <p:cNvSpPr/>
          <p:nvPr>
            <p:custDataLst>
              <p:tags r:id="rId15"/>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6"/>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7"/>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业务页面</a:t>
            </a:r>
            <a:endParaRPr lang="zh-CN" altLang="en-US" sz="1800" b="1" dirty="0">
              <a:latin typeface="+mn-lt"/>
              <a:ea typeface="+mn-ea"/>
            </a:endParaRPr>
          </a:p>
        </p:txBody>
      </p:sp>
      <p:sp>
        <p:nvSpPr>
          <p:cNvPr id="30" name="圆角矩形 29"/>
          <p:cNvSpPr/>
          <p:nvPr>
            <p:custDataLst>
              <p:tags r:id="rId18"/>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19"/>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0"/>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endParaRPr lang="zh-CN" altLang="en-US" sz="1800" b="1">
              <a:latin typeface="+mn-lt"/>
              <a:ea typeface="+mn-ea"/>
            </a:endParaRPr>
          </a:p>
        </p:txBody>
      </p:sp>
      <p:sp>
        <p:nvSpPr>
          <p:cNvPr id="28" name="圆角矩形 27"/>
          <p:cNvSpPr/>
          <p:nvPr>
            <p:custDataLst>
              <p:tags r:id="rId21"/>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2"/>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3"/>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endParaRPr lang="zh-CN" altLang="en-US" sz="1800" b="1">
              <a:latin typeface="+mn-lt"/>
              <a:ea typeface="+mn-ea"/>
            </a:endParaRPr>
          </a:p>
        </p:txBody>
      </p:sp>
      <p:sp>
        <p:nvSpPr>
          <p:cNvPr id="26" name="圆角矩形 25"/>
          <p:cNvSpPr/>
          <p:nvPr>
            <p:custDataLst>
              <p:tags r:id="rId24"/>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5"/>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6"/>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endParaRPr lang="zh-CN" altLang="en-US" sz="1800" b="1">
              <a:latin typeface="+mn-lt"/>
              <a:ea typeface="+mn-ea"/>
            </a:endParaRPr>
          </a:p>
        </p:txBody>
      </p:sp>
      <p:sp>
        <p:nvSpPr>
          <p:cNvPr id="2" name="文本框 1"/>
          <p:cNvSpPr txBox="1"/>
          <p:nvPr>
            <p:custDataLst>
              <p:tags r:id="rId27"/>
            </p:custDataLst>
          </p:nvPr>
        </p:nvSpPr>
        <p:spPr>
          <a:xfrm>
            <a:off x="669398" y="206829"/>
            <a:ext cx="4305373" cy="10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a:t>模块划分（仅供参考）</a:t>
            </a:r>
            <a:endParaRPr lang="zh-CN" altLang="en-US"/>
          </a:p>
        </p:txBody>
      </p:sp>
      <p:grpSp>
        <p:nvGrpSpPr>
          <p:cNvPr id="4"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28"/>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Tree>
    <p:custDataLst>
      <p:tags r:id="rId29"/>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1"/>
            </p:custDataLst>
          </p:nvPr>
        </p:nvSpPr>
        <p:spPr>
          <a:xfrm>
            <a:off x="1878330" y="528415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6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2"/>
            </p:custDataLst>
          </p:nvPr>
        </p:nvSpPr>
        <p:spPr>
          <a:xfrm>
            <a:off x="2538730" y="519715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层级明确</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5" name="菱形 4"/>
          <p:cNvSpPr/>
          <p:nvPr>
            <p:custDataLst>
              <p:tags r:id="rId3"/>
            </p:custDataLst>
          </p:nvPr>
        </p:nvSpPr>
        <p:spPr>
          <a:xfrm>
            <a:off x="1878330" y="4352607"/>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6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4"/>
            </p:custDataLst>
          </p:nvPr>
        </p:nvSpPr>
        <p:spPr>
          <a:xfrm>
            <a:off x="2538730" y="426561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各司其职</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9" name="菱形 8"/>
          <p:cNvSpPr/>
          <p:nvPr>
            <p:custDataLst>
              <p:tags r:id="rId5"/>
            </p:custDataLst>
          </p:nvPr>
        </p:nvSpPr>
        <p:spPr>
          <a:xfrm>
            <a:off x="1878330" y="342106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6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6"/>
            </p:custDataLst>
          </p:nvPr>
        </p:nvSpPr>
        <p:spPr>
          <a:xfrm>
            <a:off x="2538730" y="333406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代码集中</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2" name="菱形 11"/>
          <p:cNvSpPr/>
          <p:nvPr>
            <p:custDataLst>
              <p:tags r:id="rId7"/>
            </p:custDataLst>
          </p:nvPr>
        </p:nvSpPr>
        <p:spPr>
          <a:xfrm>
            <a:off x="1878330" y="2489517"/>
            <a:ext cx="508000" cy="50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67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8"/>
            </p:custDataLst>
          </p:nvPr>
        </p:nvSpPr>
        <p:spPr>
          <a:xfrm>
            <a:off x="2538730" y="240252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更低耦合</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20" name="文本框 19"/>
          <p:cNvSpPr txBox="1"/>
          <p:nvPr>
            <p:custDataLst>
              <p:tags r:id="rId9"/>
            </p:custDataLst>
          </p:nvPr>
        </p:nvSpPr>
        <p:spPr>
          <a:xfrm>
            <a:off x="1966595" y="1025525"/>
            <a:ext cx="4461510" cy="768350"/>
          </a:xfrm>
          <a:prstGeom prst="rect">
            <a:avLst/>
          </a:prstGeom>
          <a:noFill/>
        </p:spPr>
        <p:txBody>
          <a:bodyPr wrap="square" lIns="0" rtlCol="0">
            <a:normAutofit fontScale="9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pPr lvl="0" algn="l">
              <a:buClrTx/>
              <a:buSzTx/>
              <a:buFontTx/>
            </a:pPr>
            <a:r>
              <a:rPr lang="zh-CN" altLang="en-US" b="0">
                <a:solidFill>
                  <a:schemeClr val="tx1">
                    <a:lumMod val="85000"/>
                    <a:lumOff val="15000"/>
                  </a:schemeClr>
                </a:solidFill>
                <a:ea typeface="汉仪旗黑-85S" panose="00020600040101010101" pitchFamily="18" charset="-122"/>
                <a:sym typeface="Arial" panose="020B0604020202020204" pitchFamily="34" charset="0"/>
              </a:rPr>
              <a:t>模块分离四要素</a:t>
            </a:r>
            <a:endParaRPr lang="zh-CN" altLang="en-US" b="0">
              <a:solidFill>
                <a:schemeClr val="tx1">
                  <a:lumMod val="85000"/>
                  <a:lumOff val="15000"/>
                </a:schemeClr>
              </a:solidFill>
              <a:ea typeface="汉仪旗黑-85S" panose="00020600040101010101" pitchFamily="18" charset="-122"/>
              <a:sym typeface="Arial" panose="020B0604020202020204" pitchFamily="34" charset="0"/>
            </a:endParaRPr>
          </a:p>
        </p:txBody>
      </p:sp>
      <p:sp>
        <p:nvSpPr>
          <p:cNvPr id="11" name="矩形 10"/>
          <p:cNvSpPr/>
          <p:nvPr>
            <p:custDataLst>
              <p:tags r:id="rId10"/>
            </p:custDataLst>
          </p:nvPr>
        </p:nvSpPr>
        <p:spPr>
          <a:xfrm>
            <a:off x="1966352" y="442194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1"/>
            </p:custDataLst>
          </p:nvPr>
        </p:nvSpPr>
        <p:spPr>
          <a:xfrm>
            <a:off x="1966352" y="349039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矩形 14"/>
          <p:cNvSpPr/>
          <p:nvPr>
            <p:custDataLst>
              <p:tags r:id="rId12"/>
            </p:custDataLst>
          </p:nvPr>
        </p:nvSpPr>
        <p:spPr>
          <a:xfrm>
            <a:off x="1966352" y="255885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6" name="矩形 15"/>
          <p:cNvSpPr/>
          <p:nvPr>
            <p:custDataLst>
              <p:tags r:id="rId13"/>
            </p:custDataLst>
          </p:nvPr>
        </p:nvSpPr>
        <p:spPr>
          <a:xfrm>
            <a:off x="1966352" y="535348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p:nvPr/>
        </p:nvGrpSpPr>
        <p:grpSpPr>
          <a:xfrm>
            <a:off x="10133330" y="203200"/>
            <a:ext cx="1416050" cy="313690"/>
            <a:chOff x="15405" y="255"/>
            <a:chExt cx="2230" cy="494"/>
          </a:xfrm>
        </p:grpSpPr>
        <p:pic>
          <p:nvPicPr>
            <p:cNvPr id="18" name="图片 17" descr="logo"/>
            <p:cNvPicPr>
              <a:picLocks noChangeAspect="1"/>
            </p:cNvPicPr>
            <p:nvPr/>
          </p:nvPicPr>
          <p:blipFill>
            <a:blip r:embed="rId14"/>
            <a:stretch>
              <a:fillRect/>
            </a:stretch>
          </p:blipFill>
          <p:spPr>
            <a:xfrm>
              <a:off x="15405" y="255"/>
              <a:ext cx="494" cy="494"/>
            </a:xfrm>
            <a:prstGeom prst="rect">
              <a:avLst/>
            </a:prstGeom>
          </p:spPr>
        </p:pic>
        <p:sp>
          <p:nvSpPr>
            <p:cNvPr id="19" name="文本框 18"/>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1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01</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更低耦合</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8" name="图片 7" descr="logo"/>
            <p:cNvPicPr>
              <a:picLocks noChangeAspect="1"/>
            </p:cNvPicPr>
            <p:nvPr/>
          </p:nvPicPr>
          <p:blipFill>
            <a:blip r:embed="rId3"/>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矩形 5"/>
          <p:cNvSpPr/>
          <p:nvPr>
            <p:custDataLst>
              <p:tags r:id="rId5"/>
            </p:custDataLst>
          </p:nvPr>
        </p:nvSpPr>
        <p:spPr>
          <a:xfrm>
            <a:off x="4672801" y="762588"/>
            <a:ext cx="6755999" cy="533282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9" name="文本框 8"/>
          <p:cNvSpPr txBox="1"/>
          <p:nvPr>
            <p:custDataLst>
              <p:tags r:id="rId6"/>
            </p:custDataLst>
          </p:nvPr>
        </p:nvSpPr>
        <p:spPr>
          <a:xfrm>
            <a:off x="763270" y="2185035"/>
            <a:ext cx="2693035" cy="728980"/>
          </a:xfrm>
          <a:prstGeom prst="rect">
            <a:avLst/>
          </a:prstGeom>
          <a:noFill/>
        </p:spPr>
        <p:txBody>
          <a:bodyPr wrap="square" rtlCol="0">
            <a:normAutofit/>
          </a:bodyPr>
          <a:lstStyle/>
          <a:p>
            <a:pPr lvl="0">
              <a:lnSpc>
                <a:spcPct val="130000"/>
              </a:lnSpc>
              <a:spcAft>
                <a:spcPts val="800"/>
              </a:spcAft>
              <a:defRPr/>
            </a:pPr>
            <a:r>
              <a:rPr lang="zh-CN" altLang="en-US" sz="1600" dirty="0">
                <a:solidFill>
                  <a:schemeClr val="dk1">
                    <a:lumMod val="85000"/>
                    <a:lumOff val="15000"/>
                  </a:schemeClr>
                </a:solidFill>
                <a:latin typeface="Arial" panose="020B0604020202020204" pitchFamily="34" charset="0"/>
                <a:ea typeface="微软雅黑" panose="020B0503020204020204" charset="-122"/>
                <a:sym typeface="+mn-ea"/>
              </a:rPr>
              <a:t>指模块间的依赖关系，包括：</a:t>
            </a:r>
            <a:endParaRPr lang="zh-CN" altLang="en-US" sz="1600" dirty="0">
              <a:solidFill>
                <a:schemeClr val="dk1">
                  <a:lumMod val="85000"/>
                  <a:lumOff val="15000"/>
                </a:schemeClr>
              </a:solidFill>
              <a:latin typeface="Arial" panose="020B0604020202020204" pitchFamily="34" charset="0"/>
              <a:ea typeface="微软雅黑" panose="020B0503020204020204" charset="-122"/>
              <a:sym typeface="+mn-ea"/>
            </a:endParaRPr>
          </a:p>
          <a:p>
            <a:pPr lvl="0">
              <a:lnSpc>
                <a:spcPct val="130000"/>
              </a:lnSpc>
              <a:spcAft>
                <a:spcPts val="800"/>
              </a:spcAft>
              <a:defRPr/>
            </a:pPr>
            <a:endParaRPr lang="en-US" altLang="zh-CN" sz="1600" dirty="0">
              <a:solidFill>
                <a:schemeClr val="dk1">
                  <a:lumMod val="85000"/>
                  <a:lumOff val="15000"/>
                </a:schemeClr>
              </a:solidFill>
              <a:latin typeface="Arial" panose="020B0604020202020204" pitchFamily="34" charset="0"/>
              <a:ea typeface="微软雅黑" panose="020B0503020204020204" charset="-122"/>
              <a:sym typeface="+mn-ea"/>
            </a:endParaRPr>
          </a:p>
        </p:txBody>
      </p:sp>
      <p:sp>
        <p:nvSpPr>
          <p:cNvPr id="2" name="矩形 1"/>
          <p:cNvSpPr>
            <a:spLocks noChangeAspect="1"/>
          </p:cNvSpPr>
          <p:nvPr/>
        </p:nvSpPr>
        <p:spPr>
          <a:xfrm>
            <a:off x="4672965" y="762635"/>
            <a:ext cx="6755765" cy="5332730"/>
          </a:xfrm>
          <a:prstGeom prst="rect">
            <a:avLst/>
          </a:prstGeom>
          <a:blipFill rotWithShape="1">
            <a:blip r:embed="rId7"/>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763270" y="1177925"/>
            <a:ext cx="2692400" cy="3054985"/>
            <a:chOff x="1202" y="1855"/>
            <a:chExt cx="4240" cy="4811"/>
          </a:xfrm>
        </p:grpSpPr>
        <p:sp>
          <p:nvSpPr>
            <p:cNvPr id="8" name="文本框 7"/>
            <p:cNvSpPr txBox="1"/>
            <p:nvPr>
              <p:custDataLst>
                <p:tags r:id="rId8"/>
              </p:custDataLst>
            </p:nvPr>
          </p:nvSpPr>
          <p:spPr>
            <a:xfrm>
              <a:off x="1202" y="1855"/>
              <a:ext cx="4241" cy="1398"/>
            </a:xfrm>
            <a:prstGeom prst="rect">
              <a:avLst/>
            </a:prstGeom>
            <a:noFill/>
          </p:spPr>
          <p:txBody>
            <a:bodyPr wrap="square" lIns="46800" rIns="46800" rtlCol="0" anchor="t" anchorCtr="0">
              <a:normAutofit/>
            </a:bodyPr>
            <a:lstStyle/>
            <a:p>
              <a:pPr lvl="0">
                <a:lnSpc>
                  <a:spcPct val="110000"/>
                </a:lnSpc>
                <a:defRPr/>
              </a:pPr>
              <a:r>
                <a:rPr lang="zh-CN" altLang="en-US" sz="4400" b="1" spc="100" dirty="0">
                  <a:solidFill>
                    <a:schemeClr val="dk1">
                      <a:lumMod val="85000"/>
                      <a:lumOff val="15000"/>
                    </a:schemeClr>
                  </a:solidFill>
                  <a:latin typeface="Arial" panose="020B0604020202020204" pitchFamily="34" charset="0"/>
                  <a:ea typeface="微软雅黑" panose="020B0503020204020204" charset="-122"/>
                </a:rPr>
                <a:t>耦合度</a:t>
              </a:r>
              <a:endParaRPr lang="zh-CN" altLang="en-US" sz="4400" b="1" spc="100" dirty="0">
                <a:solidFill>
                  <a:schemeClr val="dk1">
                    <a:lumMod val="85000"/>
                    <a:lumOff val="15000"/>
                  </a:schemeClr>
                </a:solidFill>
                <a:latin typeface="Arial" panose="020B0604020202020204" pitchFamily="34" charset="0"/>
                <a:ea typeface="微软雅黑" panose="020B0503020204020204" charset="-122"/>
              </a:endParaRPr>
            </a:p>
          </p:txBody>
        </p:sp>
        <p:grpSp>
          <p:nvGrpSpPr>
            <p:cNvPr id="14" name="组合 13"/>
            <p:cNvGrpSpPr/>
            <p:nvPr/>
          </p:nvGrpSpPr>
          <p:grpSpPr>
            <a:xfrm>
              <a:off x="1306" y="4440"/>
              <a:ext cx="3882" cy="580"/>
              <a:chOff x="1306" y="4440"/>
              <a:chExt cx="3882"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918" y="4440"/>
                <a:ext cx="3271" cy="580"/>
              </a:xfrm>
              <a:prstGeom prst="rect">
                <a:avLst/>
              </a:prstGeom>
              <a:noFill/>
            </p:spPr>
            <p:txBody>
              <a:bodyPr wrap="square" rtlCol="0">
                <a:spAutoFit/>
              </a:bodyPr>
              <a:p>
                <a:r>
                  <a:rPr lang="zh-CN" altLang="en-US"/>
                  <a:t>控制关系</a:t>
                </a:r>
                <a:endParaRPr lang="zh-CN" altLang="en-US"/>
              </a:p>
            </p:txBody>
          </p:sp>
        </p:grpSp>
        <p:grpSp>
          <p:nvGrpSpPr>
            <p:cNvPr id="15" name="组合 14"/>
            <p:cNvGrpSpPr/>
            <p:nvPr/>
          </p:nvGrpSpPr>
          <p:grpSpPr>
            <a:xfrm>
              <a:off x="1306" y="5269"/>
              <a:ext cx="3883" cy="580"/>
              <a:chOff x="1306" y="4440"/>
              <a:chExt cx="3883" cy="580"/>
            </a:xfrm>
          </p:grpSpPr>
          <p:sp>
            <p:nvSpPr>
              <p:cNvPr id="16" name="椭圆 15"/>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918" y="4440"/>
                <a:ext cx="3271" cy="580"/>
              </a:xfrm>
              <a:prstGeom prst="rect">
                <a:avLst/>
              </a:prstGeom>
              <a:noFill/>
            </p:spPr>
            <p:txBody>
              <a:bodyPr wrap="square" rtlCol="0">
                <a:spAutoFit/>
              </a:bodyPr>
              <a:p>
                <a:r>
                  <a:rPr lang="zh-CN" altLang="en-US"/>
                  <a:t>调用关系</a:t>
                </a:r>
                <a:endParaRPr lang="zh-CN" altLang="en-US"/>
              </a:p>
            </p:txBody>
          </p:sp>
        </p:grpSp>
        <p:grpSp>
          <p:nvGrpSpPr>
            <p:cNvPr id="18" name="组合 17"/>
            <p:cNvGrpSpPr/>
            <p:nvPr/>
          </p:nvGrpSpPr>
          <p:grpSpPr>
            <a:xfrm>
              <a:off x="1306" y="6086"/>
              <a:ext cx="3883" cy="580"/>
              <a:chOff x="1306" y="4440"/>
              <a:chExt cx="3883" cy="580"/>
            </a:xfrm>
          </p:grpSpPr>
          <p:sp>
            <p:nvSpPr>
              <p:cNvPr id="19" name="椭圆 18"/>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1918" y="4440"/>
                <a:ext cx="3271" cy="580"/>
              </a:xfrm>
              <a:prstGeom prst="rect">
                <a:avLst/>
              </a:prstGeom>
              <a:noFill/>
            </p:spPr>
            <p:txBody>
              <a:bodyPr wrap="square" rtlCol="0">
                <a:spAutoFit/>
              </a:bodyPr>
              <a:p>
                <a:r>
                  <a:rPr lang="zh-CN" altLang="en-US"/>
                  <a:t>数据传递关系</a:t>
                </a:r>
                <a:endParaRPr lang="zh-CN" altLang="en-US"/>
              </a:p>
            </p:txBody>
          </p:sp>
        </p:grpSp>
      </p:grpSp>
      <p:sp>
        <p:nvSpPr>
          <p:cNvPr id="21" name="文本框 20"/>
          <p:cNvSpPr txBox="1"/>
          <p:nvPr/>
        </p:nvSpPr>
        <p:spPr>
          <a:xfrm>
            <a:off x="339090" y="5036185"/>
            <a:ext cx="3455035" cy="645160"/>
          </a:xfrm>
          <a:prstGeom prst="rect">
            <a:avLst/>
          </a:prstGeom>
          <a:noFill/>
        </p:spPr>
        <p:txBody>
          <a:bodyPr wrap="square" rtlCol="0">
            <a:spAutoFit/>
          </a:bodyPr>
          <a:p>
            <a:r>
              <a:rPr lang="zh-CN" altLang="en-US"/>
              <a:t>模块间联系越多，其耦合性越强，同时表明其独立性越差</a:t>
            </a:r>
            <a:endParaRPr lang="zh-CN" altLang="en-US"/>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9"/>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6" name="图片 5"/>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Title 6"/>
          <p:cNvSpPr txBox="1"/>
          <p:nvPr>
            <p:custDataLst>
              <p:tags r:id="rId8"/>
            </p:custDataLst>
          </p:nvPr>
        </p:nvSpPr>
        <p:spPr>
          <a:xfrm>
            <a:off x="608330" y="5630545"/>
            <a:ext cx="8731885" cy="955040"/>
          </a:xfrm>
          <a:prstGeom prst="rect">
            <a:avLst/>
          </a:prstGeom>
          <a:noFill/>
          <a:ln w="3175">
            <a:noFill/>
            <a:prstDash val="dash"/>
          </a:ln>
        </p:spPr>
        <p:txBody>
          <a:bodyPr wrap="square" lIns="72000" tIns="36000" rIns="72000" bIns="360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just">
              <a:lnSpc>
                <a:spcPct val="130000"/>
              </a:lnSpc>
              <a:spcAft>
                <a:spcPts val="800"/>
              </a:spcAft>
              <a:buClr>
                <a:schemeClr val="tx1">
                  <a:lumMod val="65000"/>
                  <a:lumOff val="35000"/>
                </a:schemeClr>
              </a:buClr>
              <a:buFont typeface="Wingdings" panose="05000000000000000000" pitchFamily="2" charset="2"/>
              <a:buChar char="l"/>
              <a:defRPr/>
            </a:pPr>
            <a:r>
              <a:rPr lang="zh-CN" altLang="en-US"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提取内容，形成标准，形不似而神似，零件结构互通互用，换个皮肤还是我</a:t>
            </a:r>
            <a:r>
              <a:rPr altLang="zh-CN"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altLang="zh-CN"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p:cNvPicPr>
            <a:picLocks noChangeAspect="1"/>
          </p:cNvPicPr>
          <p:nvPr/>
        </p:nvPicPr>
        <p:blipFill>
          <a:blip r:embed="rId9"/>
          <a:stretch>
            <a:fillRect/>
          </a:stretch>
        </p:blipFill>
        <p:spPr>
          <a:xfrm>
            <a:off x="3998595" y="3201670"/>
            <a:ext cx="7658100" cy="2428875"/>
          </a:xfrm>
          <a:prstGeom prst="rect">
            <a:avLst/>
          </a:prstGeom>
        </p:spPr>
      </p:pic>
      <p:pic>
        <p:nvPicPr>
          <p:cNvPr id="9" name="图片 8"/>
          <p:cNvPicPr>
            <a:picLocks noChangeAspect="1"/>
          </p:cNvPicPr>
          <p:nvPr/>
        </p:nvPicPr>
        <p:blipFill>
          <a:blip r:embed="rId10"/>
          <a:stretch>
            <a:fillRect/>
          </a:stretch>
        </p:blipFill>
        <p:spPr>
          <a:xfrm>
            <a:off x="608330" y="753745"/>
            <a:ext cx="7867650" cy="2447925"/>
          </a:xfrm>
          <a:prstGeom prst="rect">
            <a:avLst/>
          </a:prstGeom>
        </p:spPr>
      </p:pic>
      <p:grpSp>
        <p:nvGrpSpPr>
          <p:cNvPr id="3" name="组合 2"/>
          <p:cNvGrpSpPr/>
          <p:nvPr/>
        </p:nvGrpSpPr>
        <p:grpSpPr>
          <a:xfrm>
            <a:off x="10133330" y="203200"/>
            <a:ext cx="1416050" cy="313690"/>
            <a:chOff x="15405" y="255"/>
            <a:chExt cx="2230" cy="494"/>
          </a:xfrm>
        </p:grpSpPr>
        <p:pic>
          <p:nvPicPr>
            <p:cNvPr id="10" name="图片 9" descr="logo"/>
            <p:cNvPicPr>
              <a:picLocks noChangeAspect="1"/>
            </p:cNvPicPr>
            <p:nvPr/>
          </p:nvPicPr>
          <p:blipFill>
            <a:blip r:embed="rId11"/>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02</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代码集中</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代码集中优势之一</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00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木</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朽</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于林，风必摧之</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pic>
        <p:nvPicPr>
          <p:cNvPr id="2" name="图片 1" descr="5"/>
          <p:cNvPicPr>
            <a:picLocks noChangeAspect="1"/>
          </p:cNvPicPr>
          <p:nvPr/>
        </p:nvPicPr>
        <p:blipFill>
          <a:blip r:embed="rId16"/>
          <a:stretch>
            <a:fillRect/>
          </a:stretch>
        </p:blipFill>
        <p:spPr>
          <a:xfrm>
            <a:off x="4964430" y="1371600"/>
            <a:ext cx="6320790" cy="3931285"/>
          </a:xfrm>
          <a:prstGeom prst="rect">
            <a:avLst/>
          </a:prstGeom>
        </p:spPr>
      </p:pic>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p>
              <a:r>
                <a:rPr lang="zh-CN" altLang="en-US"/>
                <a:t>方便互相借鉴评审</a:t>
              </a:r>
              <a:endParaRPr lang="zh-CN" altLang="en-US"/>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p>
              <a:r>
                <a:rPr lang="zh-CN" altLang="en-US"/>
                <a:t>错误代码一目了然</a:t>
              </a:r>
              <a:endParaRPr lang="zh-CN" altLang="en-US"/>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p>
              <a:r>
                <a:rPr lang="zh-CN" altLang="en-US"/>
                <a:t>逻辑处理去劣存精</a:t>
              </a:r>
              <a:endParaRPr lang="zh-CN" altLang="en-US"/>
            </a:p>
          </p:txBody>
        </p:sp>
      </p:grpSp>
      <p:sp>
        <p:nvSpPr>
          <p:cNvPr id="13" name="文本框 12"/>
          <p:cNvSpPr txBox="1"/>
          <p:nvPr/>
        </p:nvSpPr>
        <p:spPr>
          <a:xfrm>
            <a:off x="5423535" y="5515610"/>
            <a:ext cx="5162550" cy="306705"/>
          </a:xfrm>
          <a:prstGeom prst="rect">
            <a:avLst/>
          </a:prstGeom>
          <a:noFill/>
        </p:spPr>
        <p:txBody>
          <a:bodyPr wrap="square" rtlCol="0">
            <a:spAutoFit/>
          </a:bodyPr>
          <a:p>
            <a:r>
              <a:rPr lang="zh-CN" altLang="en-US" sz="1400"/>
              <a:t>找出图中不是兔子的生物，是不是比</a:t>
            </a:r>
            <a:r>
              <a:rPr lang="en-US" altLang="zh-CN" sz="1400"/>
              <a:t>12306</a:t>
            </a:r>
            <a:r>
              <a:rPr lang="zh-CN" altLang="en-US" sz="1400"/>
              <a:t>的验证码简单多了？</a:t>
            </a:r>
            <a:endParaRPr lang="zh-CN" altLang="en-US" sz="1400"/>
          </a:p>
        </p:txBody>
      </p:sp>
      <p:grpSp>
        <p:nvGrpSpPr>
          <p:cNvPr id="6" name="组合 5"/>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7"/>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p>
              <a:r>
                <a:rPr lang="zh-CN" altLang="en-US" sz="1200"/>
                <a:t>云袭培训专用</a:t>
              </a:r>
              <a:endParaRPr lang="zh-CN" altLang="en-US" sz="1200"/>
            </a:p>
          </p:txBody>
        </p:sp>
      </p:grpSp>
    </p:spTree>
    <p:custDataLst>
      <p:tags r:id="rId1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681"/>
  <p:tag name="KSO_WM_TEMPLATE_SUBCATEGORY" val="0"/>
  <p:tag name="KSO_WM_TEMPLATE_MASTER_TYPE" val="1"/>
  <p:tag name="KSO_WM_TEMPLATE_COLOR_TYPE" val="1"/>
  <p:tag name="KSO_WM_TEMPLATE_MASTER_THUMB_INDEX" val="12"/>
  <p:tag name="KSO_WM_TEMPLATE_THUMBS_INDEX" val="1、4、7、8、9、12、17、23、26、31、34、37、38"/>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22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9.xml><?xml version="1.0" encoding="utf-8"?>
<p:tagLst xmlns:p="http://schemas.openxmlformats.org/presentationml/2006/main">
  <p:tag name="KSO_WM_TAG_VERSION" val="1.0"/>
  <p:tag name="KSO_WM_BEAUTIFY_FLAG" val="#wm#"/>
  <p:tag name="KSO_WM_COMBINE_RELATE_SLIDE_ID" val="background20177653_1"/>
  <p:tag name="KSO_WM_TEMPLATE_CATEGORY" val="custom"/>
  <p:tag name="KSO_WM_TEMPLATE_INDEX" val="20180575"/>
  <p:tag name="KSO_WM_TEMPLATE_SUBCATEGORY" val="0"/>
  <p:tag name="KSO_WM_TEMPLATE_THUMBS_INDEX" val="1、5、6、12、13、18、24、28、29、32"/>
  <p:tag name="KSO_WM_TEMPLATE_TOPIC_ID" val="2869567"/>
  <p:tag name="KSO_WM_TEMPLATE_OUTLINE_ID" val="6"/>
  <p:tag name="KSO_WM_TEMPLATE_SCENE_ID" val="1"/>
  <p:tag name="KSO_WM_TEMPLATE_JOB_ID" val="6"/>
  <p:tag name="KSO_WM_TEMPLATE_TOPIC_DEFAULT"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677"/>
  <p:tag name="KSO_WM_UNIT_ID" val="custom20204677_1*i*1"/>
  <p:tag name="KSO_WM_UNIT_TYPE" val="i"/>
  <p:tag name="KSO_WM_UNIT_INDEX"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大数据时代"/>
  <p:tag name="KSO_WM_TEMPLATE_CATEGORY" val="custom"/>
  <p:tag name="KSO_WM_TEMPLATE_INDEX" val="20204677"/>
  <p:tag name="KSO_WM_UNIT_ID" val="custom20204677_1*a*1"/>
  <p:tag name="KSO_WM_UNIT_ISNUMDGMTITLE" val="0"/>
</p:tagLst>
</file>

<file path=ppt/tags/tag232.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TEMPLATE_CATEGORY" val="custom"/>
  <p:tag name="KSO_WM_TEMPLATE_INDEX" val="20204677"/>
  <p:tag name="KSO_WM_UNIT_ID" val="custom20204677_1*b*1"/>
  <p:tag name="KSO_WM_UNIT_ISNUMDGMTITLE" val="0"/>
</p:tagLst>
</file>

<file path=ppt/tags/tag233.xml><?xml version="1.0" encoding="utf-8"?>
<p:tagLst xmlns:p="http://schemas.openxmlformats.org/presentationml/2006/main">
  <p:tag name="KSO_WM_SLIDE_ID" val="custom2020467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677"/>
  <p:tag name="KSO_WM_SLIDE_LAYOUT" val="a_b"/>
  <p:tag name="KSO_WM_SLIDE_LAYOUT_CNT" val="1_1"/>
  <p:tag name="KSO_WM_TEMPLATE_MASTER_THUMB_INDEX" val="12"/>
  <p:tag name="KSO_WM_TEMPLATE_THUMBS_INDEX" val="1、4、7、8、9、12、17、20、25、26、27"/>
</p:tagLst>
</file>

<file path=ppt/tags/tag234.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a"/>
  <p:tag name="KSO_WM_UNIT_INDEX" val="1"/>
  <p:tag name="KSO_WM_UNIT_LAYERLEVEL" val="1"/>
  <p:tag name="KSO_WM_UNIT_ISCONTENTSTITLE" val="1"/>
  <p:tag name="KSO_WM_UNIT_VALUE" val="8"/>
  <p:tag name="KSO_WM_UNIT_HIGHLIGHT" val="0"/>
  <p:tag name="KSO_WM_UNIT_COMPATIBLE" val="0"/>
  <p:tag name="KSO_WM_DIAGRAM_GROUP_CODE" val="l1-1"/>
  <p:tag name="KSO_WM_UNIT_ID" val="custom20180575_8*a*1"/>
  <p:tag name="KSO_WM_UNIT_PRESET_TEXT" val="目    录"/>
  <p:tag name="KSO_WM_UNIT_NOCLEAR" val="0"/>
  <p:tag name="KSO_WM_UNIT_DIAGRAM_ISNUMVISUAL" val="0"/>
  <p:tag name="KSO_WM_UNIT_DIAGRAM_ISREFERUNIT" val="0"/>
  <p:tag name="KSO_WM_UNIT_USESOURCEFORMAT_APPLY" val="1"/>
</p:tagLst>
</file>

<file path=ppt/tags/tag235.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1"/>
  <p:tag name="KSO_WM_UNIT_LAYERLEVEL" val="1_1_1"/>
  <p:tag name="KSO_WM_DIAGRAM_GROUP_CODE" val="l1-1"/>
  <p:tag name="KSO_WM_UNIT_ID" val="custom20180575_8*l_h_i*1_2_1"/>
  <p:tag name="KSO_WM_UNIT_HIGHLIGHT" val="0"/>
  <p:tag name="KSO_WM_UNIT_COMPATIBLE" val="0"/>
  <p:tag name="KSO_WM_UNIT_DIAGRAM_ISNUMVISUAL" val="0"/>
  <p:tag name="KSO_WM_UNIT_DIAGRAM_ISREFERUNIT" val="0"/>
  <p:tag name="KSO_WM_UNIT_FILL_FORE_SCHEMECOLOR_INDEX" val="13"/>
  <p:tag name="KSO_WM_UNIT_FILL_TYPE" val="1"/>
  <p:tag name="KSO_WM_UNIT_TEXT_FILL_FORE_SCHEMECOLOR_INDEX" val="14"/>
  <p:tag name="KSO_WM_UNIT_TEXT_FILL_TYPE" val="1"/>
  <p:tag name="KSO_WM_UNIT_USESOURCEFORMAT_APPLY" val="1"/>
</p:tagLst>
</file>

<file path=ppt/tags/tag236.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2"/>
  <p:tag name="KSO_WM_UNIT_LAYERLEVEL" val="1_1_1"/>
  <p:tag name="KSO_WM_DIAGRAM_GROUP_CODE" val="l1-1"/>
  <p:tag name="KSO_WM_UNIT_ID" val="custom20180575_8*l_h_i*1_2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7.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2_1"/>
  <p:tag name="KSO_WM_UNIT_LAYERLEVEL" val="1_1_1"/>
  <p:tag name="KSO_WM_UNIT_VALUE" val="11"/>
  <p:tag name="KSO_WM_UNIT_HIGHLIGHT" val="0"/>
  <p:tag name="KSO_WM_UNIT_COMPATIBLE" val="0"/>
  <p:tag name="KSO_WM_DIAGRAM_GROUP_CODE" val="l1-1"/>
  <p:tag name="KSO_WM_UNIT_ID" val="custom20180575_8*l_h_f*1_2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8.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1"/>
  <p:tag name="KSO_WM_UNIT_LAYERLEVEL" val="1_1_1"/>
  <p:tag name="KSO_WM_DIAGRAM_GROUP_CODE" val="l1-1"/>
  <p:tag name="KSO_WM_UNIT_ID" val="custom20180575_8*l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39.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2"/>
  <p:tag name="KSO_WM_UNIT_LAYERLEVEL" val="1_1_1"/>
  <p:tag name="KSO_WM_DIAGRAM_GROUP_CODE" val="l1-1"/>
  <p:tag name="KSO_WM_UNIT_ID" val="custom20180575_8*l_h_i*1_3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3_1"/>
  <p:tag name="KSO_WM_UNIT_LAYERLEVEL" val="1_1_1"/>
  <p:tag name="KSO_WM_UNIT_VALUE" val="11"/>
  <p:tag name="KSO_WM_UNIT_HIGHLIGHT" val="0"/>
  <p:tag name="KSO_WM_UNIT_COMPATIBLE" val="0"/>
  <p:tag name="KSO_WM_DIAGRAM_GROUP_CODE" val="l1-1"/>
  <p:tag name="KSO_WM_UNIT_ID" val="custom20180575_8*l_h_f*1_3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1.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1"/>
  <p:tag name="KSO_WM_UNIT_LAYERLEVEL" val="1_1_1"/>
  <p:tag name="KSO_WM_DIAGRAM_GROUP_CODE" val="l1-1"/>
  <p:tag name="KSO_WM_UNIT_ID" val="custom20180575_8*l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42.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2"/>
  <p:tag name="KSO_WM_UNIT_LAYERLEVEL" val="1_1_1"/>
  <p:tag name="KSO_WM_DIAGRAM_GROUP_CODE" val="l1-1"/>
  <p:tag name="KSO_WM_UNIT_ID" val="custom20180575_8*l_h_i*1_1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3.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1_1"/>
  <p:tag name="KSO_WM_UNIT_LAYERLEVEL" val="1_1_1"/>
  <p:tag name="KSO_WM_UNIT_VALUE" val="11"/>
  <p:tag name="KSO_WM_UNIT_HIGHLIGHT" val="0"/>
  <p:tag name="KSO_WM_UNIT_COMPATIBLE" val="0"/>
  <p:tag name="KSO_WM_DIAGRAM_GROUP_CODE" val="l1-1"/>
  <p:tag name="KSO_WM_UNIT_ID" val="custom20180575_8*l_h_f*1_1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4.xml><?xml version="1.0" encoding="utf-8"?>
<p:tagLst xmlns:p="http://schemas.openxmlformats.org/presentationml/2006/main">
  <p:tag name="KSO_WM_DIAGRAM_GROUP_CODE" val="l1-1"/>
  <p:tag name="KSO_WM_TAG_VERSION" val="1.0"/>
  <p:tag name="KSO_WM_BEAUTIFY_FLAG" val="#wm#"/>
  <p:tag name="KSO_WM_UNIT_TYPE" val="i"/>
  <p:tag name="KSO_WM_UNIT_ID" val="custom20180575_8*i*10"/>
  <p:tag name="KSO_WM_TEMPLATE_CATEGORY" val="custom"/>
  <p:tag name="KSO_WM_TEMPLATE_INDEX" val="20180575"/>
  <p:tag name="KSO_WM_UNIT_INDEX" val="10"/>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45.xml><?xml version="1.0" encoding="utf-8"?>
<p:tagLst xmlns:p="http://schemas.openxmlformats.org/presentationml/2006/main">
  <p:tag name="KSO_WM_TEMPLATE_SUBCATEGORY" val="0"/>
  <p:tag name="KSO_WM_SLIDE_TYPE" val="contents"/>
  <p:tag name="KSO_WM_SLIDE_SUBTYPE" val="diag"/>
  <p:tag name="KSO_WM_SLIDE_ITEM_CNT" val="3"/>
  <p:tag name="KSO_WM_SLIDE_INDEX" val="8"/>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180575"/>
  <p:tag name="KSO_WM_SLIDE_ID" val="custom20180575_8"/>
  <p:tag name="KSO_WM_COMBINE_RELATE_SLIDE_ID" val="diagram20170661_3"/>
</p:tagLst>
</file>

<file path=ppt/tags/tag24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4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4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6.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6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6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273.xml><?xml version="1.0" encoding="utf-8"?>
<p:tagLst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274.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275.xml><?xml version="1.0" encoding="utf-8"?>
<p:tagLst xmlns:p="http://schemas.openxmlformats.org/presentationml/2006/main">
  <p:tag name="KSO_WM_UNIT_ISCONTENTSTITLE" val="0"/>
  <p:tag name="KSO_WM_UNIT_COLOR_SCHEME_SHAPE_ID" val="10"/>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f*1_4_1"/>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77.xml><?xml version="1.0" encoding="utf-8"?>
<p:tagLst xmlns:p="http://schemas.openxmlformats.org/presentationml/2006/main">
  <p:tag name="KSO_WM_UNIT_ISCONTENTSTITLE" val="0"/>
  <p:tag name="KSO_WM_UNIT_COLOR_SCHEME_SHAPE_ID" val="12"/>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f*1_3_1"/>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279.xml><?xml version="1.0" encoding="utf-8"?>
<p:tagLst xmlns:p="http://schemas.openxmlformats.org/presentationml/2006/main">
  <p:tag name="KSO_WM_UNIT_ISCONTENTSTITLE" val="0"/>
  <p:tag name="KSO_WM_UNIT_COLOR_SCHEME_SHAPE_ID" val="14"/>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f*1_2_1"/>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81.xml><?xml version="1.0" encoding="utf-8"?>
<p:tagLst xmlns:p="http://schemas.openxmlformats.org/presentationml/2006/main">
  <p:tag name="KSO_WM_UNIT_ISCONTENTSTITLE" val="0"/>
  <p:tag name="KSO_WM_UNIT_COLOR_SCHEME_SHAPE_ID" val="16"/>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f*1_1_1"/>
  <p:tag name="KSO_WM_UNIT_TEXT_FILL_FORE_SCHEMECOLOR_INDEX" val="13"/>
  <p:tag name="KSO_WM_UNIT_TEXT_FILL_TYPE" val="1"/>
  <p:tag name="KSO_WM_UNIT_USESOURCEFORMAT_APPLY" val="1"/>
</p:tagLst>
</file>

<file path=ppt/tags/tag282.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677"/>
  <p:tag name="KSO_WM_UNIT_ID" val="custom20204677_4*a*1"/>
  <p:tag name="KSO_WM_UNIT_ISNUMDGMTITLE" val="0"/>
  <p:tag name="KSO_WM_UNIT_TEXT_FILL_FORE_SCHEMECOLOR_INDEX" val="13"/>
  <p:tag name="KSO_WM_UNIT_TEXT_FILL_TYPE" val="1"/>
  <p:tag name="KSO_WM_UNIT_USESOURCEFORMAT_APPLY"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TEXT_FILL_FORE_SCHEMECOLOR_INDEX" val="14"/>
  <p:tag name="KSO_WM_UNIT_TEXT_FILL_TYPE" val="1"/>
  <p:tag name="KSO_WM_UNIT_USESOURCEFORMAT_APPLY"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TEXT_FILL_FORE_SCHEMECOLOR_INDEX" val="14"/>
  <p:tag name="KSO_WM_UNIT_TEXT_FILL_TYPE" val="1"/>
  <p:tag name="KSO_WM_UNIT_USESOURCEFORMAT_APPLY"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TEXT_FILL_FORE_SCHEMECOLOR_INDEX" val="14"/>
  <p:tag name="KSO_WM_UNIT_TEXT_FILL_TYPE" val="1"/>
  <p:tag name="KSO_WM_UNIT_USESOURCEFORMAT_APPLY" val="1"/>
</p:tagLst>
</file>

<file path=ppt/tags/tag287.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677"/>
  <p:tag name="KSO_WM_SLIDE_ID" val="custom20204677_4"/>
</p:tagLst>
</file>

<file path=ppt/tags/tag28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289.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291.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92.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677"/>
  <p:tag name="KSO_WM_UNIT_ID" val="custom20204677_9*i*4"/>
  <p:tag name="KSO_WM_UNIT_TYPE" val="i"/>
  <p:tag name="KSO_WM_UNIT_INDEX" val="4"/>
</p:tagLst>
</file>

<file path=ppt/tags/tag294.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BLOCK" val="0"/>
  <p:tag name="KSO_WM_UNIT_SM_LIMIT_TYPE" val="1"/>
  <p:tag name="KSO_WM_TEMPLATE_CATEGORY" val="custom"/>
  <p:tag name="KSO_WM_TEMPLATE_INDEX" val="20204677"/>
  <p:tag name="KSO_WM_UNIT_ID" val="custom20204677_9*f*1"/>
</p:tagLst>
</file>

<file path=ppt/tags/tag295.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296.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297.xml><?xml version="1.0" encoding="utf-8"?>
<p:tagLst xmlns:p="http://schemas.openxmlformats.org/presentationml/2006/main">
  <p:tag name="KSO_WM_SLIDE_BACKGROUND_TYPE" val="topBottom"/>
  <p:tag name="KSO_WM_UNIT_SUBTYPE" val="h"/>
  <p:tag name="KSO_WM_TEMPLATE_CATEGORY" val="custom"/>
  <p:tag name="KSO_WM_TEMPLATE_INDEX" val="20204677"/>
  <p:tag name="KSO_WM_UNIT_ID" val="custom20204677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topBottom"/>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5*i*1"/>
  <p:tag name="KSO_WM_UNIT_LAYERLEVEL" val="1"/>
  <p:tag name="KSO_WM_TAG_VERSION" val="1.0"/>
  <p:tag name="KSO_WM_BEAUTIFY_FLAG" val="#wm#"/>
</p:tagLst>
</file>

<file path=ppt/tags/tag299.xml><?xml version="1.0" encoding="utf-8"?>
<p:tagLst xmlns:p="http://schemas.openxmlformats.org/presentationml/2006/main">
  <p:tag name="KSO_WM_SLIDE_BACKGROUND_TYPE" val="topBottom"/>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5*i*2"/>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13;为了最终演示发布的良好效果，请尽量言简意赅的阐述观点；根据需要可酌情增减文字，以便观者可以准确理解您所传达的信息。"/>
  <p:tag name="KSO_WM_UNIT_VALUE" val="78"/>
  <p:tag name="KSO_WM_UNIT_TYPE" val="f"/>
  <p:tag name="KSO_WM_UNIT_INDEX" val="1"/>
  <p:tag name="KSO_WM_UNIT_DEFAULT_FONT" val="14;16;2"/>
  <p:tag name="KSO_WM_UNIT_BLOCK" val="0"/>
  <p:tag name="KSO_WM_TEMPLATE_CATEGORY" val="custom"/>
  <p:tag name="KSO_WM_TEMPLATE_INDEX" val="20204677"/>
  <p:tag name="KSO_WM_UNIT_ID" val="custom20204677_15*f*1"/>
</p:tagLst>
</file>

<file path=ppt/tags/tag301.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5"/>
  <p:tag name="KSO_WM_SLIDE_SIZE" val="960*491"/>
  <p:tag name="KSO_WM_SLIDE_POSITION" val="0*0"/>
  <p:tag name="KSO_WM_TAG_VERSION" val="1.0"/>
  <p:tag name="KSO_WM_BEAUTIFY_FLAG" val="#wm#"/>
  <p:tag name="KSO_WM_SLIDE_LAYOUT" val="d_f_i"/>
  <p:tag name="KSO_WM_SLIDE_LAYOUT_CNT" val="2_1_1"/>
  <p:tag name="KSO_WM_SLIDE_LAYOUT_INFO" val="{&quot;direction&quot;:1,&quot;horizontalAlign&quot;:-1,&quot;verticalAlign&quot;:-1,&quot;type&quot;:1,&quot;diagramDirection&quot;:0,&quot;canSetOverLayout&quot;:0,&quot;isOverLayout&quot;:0,&quot;normalSize&quot;:{&quot;size1&quot;:49.8},&quot;minSize&quot;:{&quot;size1&quot;:49.8},&quot;maxSize&quot;:{&quot;size1&quot;:69.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topBottom&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normalSize&quot;:{&quot;size1&quot;:66.7},&quot;minSize&quot;:{&quot;size1&quot;:54.7},&quot;maxSize&quot;:{&quot;size1&quot;:66.7},&quot;edge&quot;:{&quot;left&quot;:true,&quot;top&quot;:true,&quot;right&quot;:false,&quot;bottom&quot;:true},&quot;subLayout&quot;:[{&quot;direction&quot;:0,&quot;horizontalAlign&quot;:2,&quot;verticalAlign&quot;:2,&quot;type&quot;:1,&quot;diagramDirection&quot;:0,&quot;canSetOverLayout&quot;:0,&quot;isOverLayout&quot;:0,&quot;margin&quot;:{&quot;left&quot;:1.69,&quot;top&quot;:1.69,&quot;right&quot;:0.784,&quot;bottom&quot;:0.614},&quot;edge&quot;:{&quot;left&quot;:true,&quot;top&quot;:true,&quot;right&quot;:false,&quot;bottom&quot;:false}},{&quot;direction&quot;:0,&quot;horizontalAlign&quot;:-1,&quot;verticalAlign&quot;:-1,&quot;type&quot;:0,&quot;diagramDirection&quot;:0,&quot;canSetOverLayout&quot;:0,&quot;isOverLayout&quot;:0,&quot;margin&quot;:{&quot;left&quot;:1.69,&quot;top&quot;:0.026,&quot;right&quot;:0.784,&quot;bottom&quot;:1.695},&quot;edge&quot;:{&quot;left&quot;:true,&quot;top&quot;:false,&quot;right&quot;:false,&quot;bottom&quot;:true}}]},{&quot;direction&quot;:0,&quot;horizontalAlign&quot;:0,&quot;verticalAlign&quot;:0,&quot;type&quot;:1,&quot;diagramDirection&quot;:0,&quot;canSetOverLayout&quot;:0,&quot;isOverLayout&quot;:0,&quot;margin&quot;:{&quot;left&quot;:0.026,&quot;top&quot;:1.69,&quot;right&quot;:1.69,&quot;bottom&quot;:1.69},&quot;edge&quot;:{&quot;left&quot;:false,&quot;top&quot;:true,&quot;right&quot;:true,&quot;bottom&quot;:true}}]}"/>
  <p:tag name="KSO_WM_SLIDE_BACKGROUND" val="[&quot;general&quot;,&quot;topBottom&quot;]"/>
  <p:tag name="KSO_WM_SLIDE_RATIO" val="1.777778"/>
  <p:tag name="KSO_WM_TEMPLATE_MASTER_TYPE" val="1"/>
  <p:tag name="KSO_WM_TEMPLATE_COLOR_TYPE" val="1"/>
  <p:tag name="KSO_WM_TEMPLATE_CATEGORY" val="custom"/>
  <p:tag name="KSO_WM_TEMPLATE_INDEX" val="20204677"/>
  <p:tag name="KSO_WM_SLIDE_ID" val="custom20204677_15"/>
</p:tagLst>
</file>

<file path=ppt/tags/tag30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303.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304.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305.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06.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07.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08.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09.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1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1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13.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14.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15.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16.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17.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18.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19.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2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22.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23.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2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25.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26.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27.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2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331.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332.xml><?xml version="1.0" encoding="utf-8"?>
<p:tagLst xmlns:p="http://schemas.openxmlformats.org/presentationml/2006/main">
  <p:tag name="KSO_WM_BEAUTIFY_FLAG" val="#wm#"/>
  <p:tag name="KSO_WM_TEMPLATE_CATEGORY" val="custom"/>
  <p:tag name="KSO_WM_TEMPLATE_INDEX" val="20204677"/>
</p:tagLst>
</file>

<file path=ppt/tags/tag333.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334.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335.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336.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337.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338.xml><?xml version="1.0" encoding="utf-8"?>
<p:tagLst xmlns:p="http://schemas.openxmlformats.org/presentationml/2006/main">
  <p:tag name="KSO_WM_SLIDE_BACKGROUND_TYPE" val="belt"/>
  <p:tag name="KSO_WM_UNIT_SUBTYPE" val="h"/>
  <p:tag name="KSO_WM_TEMPLATE_CATEGORY" val="custom"/>
  <p:tag name="KSO_WM_TEMPLATE_INDEX" val="20204677"/>
  <p:tag name="KSO_WM_UNIT_ID" val="custom20204677_16*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6*i*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6*i*2"/>
  <p:tag name="KSO_WM_UNIT_LAYERLEVEL" val="1"/>
  <p:tag name="KSO_WM_TAG_VERSION" val="1.0"/>
  <p:tag name="KSO_WM_BEAUTIFY_FLAG" val="#wm#"/>
</p:tagLst>
</file>

<file path=ppt/tags/tag341.xml><?xml version="1.0" encoding="utf-8"?>
<p:tagLst xmlns:p="http://schemas.openxmlformats.org/presentationml/2006/main">
  <p:tag name="KSO_WM_UNIT_ISCONTENTSTITLE" val="0"/>
  <p:tag name="KSO_WM_UNIT_PRESET_TEXT" val="单击此处&#13;添加大标题内容"/>
  <p:tag name="KSO_WM_UNIT_NOCLEAR" val="0"/>
  <p:tag name="KSO_WM_UNIT_VALUE" val="3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16*a*1"/>
  <p:tag name="KSO_WM_UNIT_ISNUMDGMTITLE" val="0"/>
</p:tagLst>
</file>

<file path=ppt/tags/tag342.xml><?xml version="1.0" encoding="utf-8"?>
<p:tagLst xmlns:p="http://schemas.openxmlformats.org/presentationml/2006/main">
  <p:tag name="REFSHAPE" val="367451884"/>
  <p:tag name="KSO_WM_UNIT_PLACING_PICTURE_USER_VIEWPORT" val="{&quot;height&quot;:3390,&quot;width&quot;:4350}"/>
</p:tagLst>
</file>

<file path=ppt/tags/tag343.xml><?xml version="1.0" encoding="utf-8"?>
<p:tagLst xmlns:p="http://schemas.openxmlformats.org/presentationml/2006/main">
  <p:tag name="KSO_WM_TEMPLATE_SUBCATEGORY" val="0"/>
  <p:tag name="KSO_WM_SLIDE_ITEM_CNT" val="0"/>
  <p:tag name="KSO_WM_SLIDE_INDEX" val="16"/>
  <p:tag name="KSO_WM_TAG_VERSION" val="1.0"/>
  <p:tag name="KSO_WM_BEAUTIFY_FLAG" val="#wm#"/>
  <p:tag name="KSO_WM_SLIDE_LAYOUT" val="a_d_i_k"/>
  <p:tag name="KSO_WM_SLIDE_LAYOUT_CNT" val="1_1_1_1"/>
  <p:tag name="KSO_WM_SLIDE_TYPE" val="text"/>
  <p:tag name="KSO_WM_SLIDE_SUBTYPE" val="picTxt"/>
  <p:tag name="KSO_WM_SLIDE_SIZE" val="960*540"/>
  <p:tag name="KSO_WM_SLIDE_POSITION" val="0*0"/>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belt&quot;,&quot;leftRight&quot;]"/>
  <p:tag name="KSO_WM_SLIDE_RATIO" val="1.777778"/>
  <p:tag name="KSO_WM_TEMPLATE_MASTER_TYPE" val="1"/>
  <p:tag name="KSO_WM_TEMPLATE_COLOR_TYPE" val="1"/>
  <p:tag name="KSO_WM_TEMPLATE_CATEGORY" val="custom"/>
  <p:tag name="KSO_WM_TEMPLATE_INDEX" val="20204677"/>
  <p:tag name="KSO_WM_SLIDE_ID" val="custom20204677_16"/>
</p:tagLst>
</file>

<file path=ppt/tags/tag34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345.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346.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347.xml><?xml version="1.0" encoding="utf-8"?>
<p:tagLst xmlns:p="http://schemas.openxmlformats.org/presentationml/2006/main">
  <p:tag name="REFSHAPE" val="1159480564"/>
  <p:tag name="KSO_WM_UNIT_PLACING_PICTURE_USER_VIEWPORT" val="{&quot;height&quot;:3630,&quot;width&quot;:7935}"/>
</p:tagLst>
</file>

<file path=ppt/tags/tag348.xml><?xml version="1.0" encoding="utf-8"?>
<p:tagLst xmlns:p="http://schemas.openxmlformats.org/presentationml/2006/main">
  <p:tag name="KSO_WM_BEAUTIFY_FLAG" val="#wm#"/>
  <p:tag name="KSO_WM_TEMPLATE_CATEGORY" val="custom"/>
  <p:tag name="KSO_WM_TEMPLATE_INDEX" val="20204677"/>
</p:tagLst>
</file>

<file path=ppt/tags/tag349.xml><?xml version="1.0" encoding="utf-8"?>
<p:tagLst xmlns:p="http://schemas.openxmlformats.org/presentationml/2006/main">
  <p:tag name="KSO_WM_BEAUTIFY_FLAG" val="#wm#"/>
  <p:tag name="KSO_WM_TEMPLATE_CATEGORY" val="custom"/>
  <p:tag name="KSO_WM_TEMPLATE_INDEX" val="20204677"/>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351.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352.xml><?xml version="1.0" encoding="utf-8"?>
<p:tagLst xmlns:p="http://schemas.openxmlformats.org/presentationml/2006/main">
  <p:tag name="KSO_WM_BEAUTIFY_FLAG" val="#wm#"/>
  <p:tag name="KSO_WM_TEMPLATE_CATEGORY" val="custom"/>
  <p:tag name="KSO_WM_TEMPLATE_INDEX" val="20204677"/>
</p:tagLst>
</file>

<file path=ppt/tags/tag353.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19*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54.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677_19*i*1"/>
  <p:tag name="KSO_WM_UNIT_LAYERLEVEL" val="1"/>
  <p:tag name="KSO_WM_TAG_VERSION" val="1.0"/>
  <p:tag name="KSO_WM_BEAUTIFY_FLAG" val="#wm#"/>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19*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356.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1_1"/>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1_1"/>
  <p:tag name="KSO_WM_UNIT_ISNUMDGMTITLE" val="0"/>
  <p:tag name="KSO_WM_UNIT_TEXT_FILL_FORE_SCHEMECOLOR_INDEX" val="13"/>
  <p:tag name="KSO_WM_UNIT_TEXT_FILL_TYPE" val="1"/>
  <p:tag name="KSO_WM_UNIT_USESOURCEFORMAT_APPLY"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19*l_h_i*1_2_1"/>
  <p:tag name="KSO_WM_UNIT_FILL_FORE_SCHEMECOLOR_INDEX" val="6"/>
  <p:tag name="KSO_WM_UNIT_FILL_TYPE" val="1"/>
  <p:tag name="KSO_WM_UNIT_TEXT_FILL_FORE_SCHEMECOLOR_INDEX" val="2"/>
  <p:tag name="KSO_WM_UNIT_TEXT_FILL_TYPE" val="1"/>
  <p:tag name="KSO_WM_UNIT_USESOURCEFORMAT_APPLY" val="1"/>
</p:tagLst>
</file>

<file path=ppt/tags/tag359.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2_1"/>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2_1"/>
  <p:tag name="KSO_WM_UNIT_ISNUMDGMTITLE" val="0"/>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19*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362.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3_1"/>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3_1"/>
  <p:tag name="KSO_WM_UNIT_ISNUMDGMTITLE" val="0"/>
  <p:tag name="KSO_WM_UNIT_TEXT_FILL_FORE_SCHEMECOLOR_INDEX" val="13"/>
  <p:tag name="KSO_WM_UNIT_TEXT_FILL_TYPE" val="1"/>
  <p:tag name="KSO_WM_UNIT_USESOURCEFORMAT_APPLY"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LAYERLEVEL" val="1_1"/>
  <p:tag name="KSO_WM_TAG_VERSION" val="1.0"/>
  <p:tag name="KSO_WM_BEAUTIFY_FLAG" val="#wm#"/>
  <p:tag name="KSO_WM_TEMPLATE_CATEGORY" val="custom"/>
  <p:tag name="KSO_WM_TEMPLATE_INDEX" val="20204677"/>
  <p:tag name="KSO_WM_UNIT_ID" val="custom20204677_19*l_i*1_1"/>
  <p:tag name="KSO_WM_UNIT_LINE_FORE_SCHEMECOLOR_INDEX" val="14"/>
  <p:tag name="KSO_WM_UNIT_LINE_FILL_TYPE" val="2"/>
  <p:tag name="KSO_WM_UNIT_USESOURCEFORMAT_APPLY"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2"/>
  <p:tag name="KSO_WM_UNIT_LAYERLEVEL" val="1_1"/>
  <p:tag name="KSO_WM_TAG_VERSION" val="1.0"/>
  <p:tag name="KSO_WM_BEAUTIFY_FLAG" val="#wm#"/>
  <p:tag name="KSO_WM_TEMPLATE_CATEGORY" val="custom"/>
  <p:tag name="KSO_WM_TEMPLATE_INDEX" val="20204677"/>
  <p:tag name="KSO_WM_UNIT_ID" val="custom20204677_19*l_i*1_2"/>
  <p:tag name="KSO_WM_UNIT_LINE_FORE_SCHEMECOLOR_INDEX" val="14"/>
  <p:tag name="KSO_WM_UNIT_LINE_FILL_TYPE" val="2"/>
  <p:tag name="KSO_WM_UNIT_USESOURCEFORMAT_APPLY" val="1"/>
</p:tagLst>
</file>

<file path=ppt/tags/tag366.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leftRight&quot;]"/>
  <p:tag name="KSO_WM_SLIDE_RATIO" val="1.777778"/>
  <p:tag name="KSO_WM_TEMPLATE_SUBCATEGORY" val="0"/>
  <p:tag name="KSO_WM_SLIDE_TYPE" val="text"/>
  <p:tag name="KSO_WM_SLIDE_SUBTYPE" val="diag"/>
  <p:tag name="KSO_WM_SLIDE_ITEM_CNT" val="3"/>
  <p:tag name="KSO_WM_SLIDE_INDEX" val="19"/>
  <p:tag name="KSO_WM_SLIDE_SIZE" val="480.54*373.319"/>
  <p:tag name="KSO_WM_SLIDE_POSITION" val="393.658*87.9011"/>
  <p:tag name="KSO_WM_DIAGRAM_GROUP_CODE" val="l1-2"/>
  <p:tag name="KSO_WM_SLIDE_DIAGTYPE" val="l"/>
  <p:tag name="KSO_WM_TAG_VERSION" val="1.0"/>
  <p:tag name="KSO_WM_BEAUTIFY_FLAG" val="#wm#"/>
  <p:tag name="KSO_WM_SLIDE_LAYOUT" val="a_f_i_k_l"/>
  <p:tag name="KSO_WM_SLIDE_LAYOUT_CNT" val="1_1_1_1_1"/>
  <p:tag name="KSO_WM_TEMPLATE_MASTER_TYPE" val="1"/>
  <p:tag name="KSO_WM_TEMPLATE_COLOR_TYPE" val="1"/>
  <p:tag name="KSO_WM_TEMPLATE_CATEGORY" val="custom"/>
  <p:tag name="KSO_WM_TEMPLATE_INDEX" val="20204677"/>
  <p:tag name="KSO_WM_SLIDE_ID" val="custom20204677_19"/>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聆听"/>
  <p:tag name="KSO_WM_TEMPLATE_CATEGORY" val="custom"/>
  <p:tag name="KSO_WM_TEMPLATE_INDEX" val="20204677"/>
  <p:tag name="KSO_WM_UNIT_ID" val="custom20204677_27*a*1"/>
  <p:tag name="KSO_WM_UNIT_ISNUMDGMTITLE" val="0"/>
</p:tagLst>
</file>

<file path=ppt/tags/tag368.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27"/>
  <p:tag name="KSO_WM_TAG_VERSION" val="1.0"/>
  <p:tag name="KSO_WM_SLIDE_LAYOUT" val="a_b"/>
  <p:tag name="KSO_WM_SLIDE_LAYOUT_CNT" val="1_1"/>
  <p:tag name="KSO_WM_TEMPLATE_MASTER_TYPE" val="1"/>
  <p:tag name="KSO_WM_TEMPLATE_COLOR_TYPE" val="1"/>
  <p:tag name="KSO_WM_TEMPLATE_CATEGORY" val="custom"/>
  <p:tag name="KSO_WM_TEMPLATE_INDEX" val="20204677"/>
  <p:tag name="KSO_WM_SLIDE_ID" val="custom20204677_27"/>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586">
      <a:dk1>
        <a:srgbClr val="000000"/>
      </a:dk1>
      <a:lt1>
        <a:srgbClr val="FFFFFF"/>
      </a:lt1>
      <a:dk2>
        <a:srgbClr val="F3F3F3"/>
      </a:dk2>
      <a:lt2>
        <a:srgbClr val="FFFFFF"/>
      </a:lt2>
      <a:accent1>
        <a:srgbClr val="596F86"/>
      </a:accent1>
      <a:accent2>
        <a:srgbClr val="6C647A"/>
      </a:accent2>
      <a:accent3>
        <a:srgbClr val="835F74"/>
      </a:accent3>
      <a:accent4>
        <a:srgbClr val="995169"/>
      </a:accent4>
      <a:accent5>
        <a:srgbClr val="CD6981"/>
      </a:accent5>
      <a:accent6>
        <a:srgbClr val="E75E7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rgbClr val="000000"/>
      </a:dk1>
      <a:lt1>
        <a:srgbClr val="FFFFFF"/>
      </a:lt1>
      <a:dk2>
        <a:srgbClr val="3A9C9D"/>
      </a:dk2>
      <a:lt2>
        <a:srgbClr val="E7E6E6"/>
      </a:lt2>
      <a:accent1>
        <a:srgbClr val="3A9C9D"/>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1351</Words>
  <Application>WPS 演示</Application>
  <PresentationFormat>宽屏</PresentationFormat>
  <Paragraphs>241</Paragraphs>
  <Slides>20</Slides>
  <Notes>0</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20</vt:i4>
      </vt:variant>
    </vt:vector>
  </HeadingPairs>
  <TitlesOfParts>
    <vt:vector size="42" baseType="lpstr">
      <vt:lpstr>Arial</vt:lpstr>
      <vt:lpstr>宋体</vt:lpstr>
      <vt:lpstr>Wingdings</vt:lpstr>
      <vt:lpstr>微软雅黑</vt:lpstr>
      <vt:lpstr>汉仪旗黑-85S</vt:lpstr>
      <vt:lpstr>黑体</vt:lpstr>
      <vt:lpstr>Calibri</vt:lpstr>
      <vt:lpstr>Tempus Sans ITC</vt:lpstr>
      <vt:lpstr>幼圆</vt:lpstr>
      <vt:lpstr>Segoe UI</vt:lpstr>
      <vt:lpstr>Arial Unicode MS</vt:lpstr>
      <vt:lpstr>LT Oksana Light</vt:lpstr>
      <vt:lpstr>华文中宋</vt:lpstr>
      <vt:lpstr>仿宋</vt:lpstr>
      <vt:lpstr>华文仿宋</vt:lpstr>
      <vt:lpstr>华文行楷</vt:lpstr>
      <vt:lpstr>方正隶变简体</vt:lpstr>
      <vt:lpstr>隶书</vt:lpstr>
      <vt:lpstr>方正姚体</vt:lpstr>
      <vt:lpstr>Office 主题</vt:lpstr>
      <vt:lpstr>2_Office 主题​​</vt:lpstr>
      <vt:lpstr>1_Office 主题</vt:lpstr>
      <vt:lpstr>模块分离概述</vt:lpstr>
      <vt:lpstr>PowerPoint 演示文稿</vt:lpstr>
      <vt:lpstr>PowerPoint 演示文稿</vt:lpstr>
      <vt:lpstr>PowerPoint 演示文稿</vt:lpstr>
      <vt:lpstr>模块分离-更低耦合</vt:lpstr>
      <vt:lpstr>PowerPoint 演示文稿</vt:lpstr>
      <vt:lpstr>PowerPoint 演示文稿</vt:lpstr>
      <vt:lpstr>模块分离-代码集中</vt:lpstr>
      <vt:lpstr>PowerPoint 演示文稿</vt:lpstr>
      <vt:lpstr>PowerPoint 演示文稿</vt:lpstr>
      <vt:lpstr>模块分离-各司其职</vt:lpstr>
      <vt:lpstr>出自《韩非子·扬权》：使鸡司夜，令狸执鼠，皆用其能，上乃无事。</vt:lpstr>
      <vt:lpstr>PowerPoint 演示文稿</vt:lpstr>
      <vt:lpstr>PowerPoint 演示文稿</vt:lpstr>
      <vt:lpstr>模块分离-层级明确</vt:lpstr>
      <vt:lpstr>PowerPoint 演示文稿</vt:lpstr>
      <vt:lpstr>PowerPoint 演示文稿</vt:lpstr>
      <vt:lpstr>虽说不想当将军的士兵不是好士兵， 但如果随意让士兵去制定战略不顾大局，那将军必定无人可用， 其城破国灭的结局必不远矣</vt:lpstr>
      <vt:lpstr>PowerPoint 演示文稿</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33</cp:revision>
  <dcterms:created xsi:type="dcterms:W3CDTF">2020-01-20T02:24:00Z</dcterms:created>
  <dcterms:modified xsi:type="dcterms:W3CDTF">2020-01-22T05:57:41Z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