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9" r:id="rId2"/>
    <p:sldId id="294" r:id="rId3"/>
    <p:sldId id="296" r:id="rId4"/>
    <p:sldId id="305" r:id="rId5"/>
    <p:sldId id="295" r:id="rId6"/>
    <p:sldId id="265" r:id="rId7"/>
    <p:sldId id="314" r:id="rId8"/>
    <p:sldId id="315" r:id="rId9"/>
    <p:sldId id="310" r:id="rId10"/>
    <p:sldId id="316" r:id="rId11"/>
    <p:sldId id="317" r:id="rId12"/>
    <p:sldId id="30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1381" autoAdjust="0"/>
  </p:normalViewPr>
  <p:slideViewPr>
    <p:cSldViewPr snapToGrid="0">
      <p:cViewPr varScale="1">
        <p:scale>
          <a:sx n="78" d="100"/>
          <a:sy n="78"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910B-5B60-4693-A99E-58B4D71A6E4D}" type="datetimeFigureOut">
              <a:rPr kumimoji="1" lang="ja-JP" altLang="en-US" smtClean="0"/>
              <a:t>2023/7/12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4ECE5-F094-4124-B724-A5107BE7C203}" type="slidenum">
              <a:rPr kumimoji="1" lang="ja-JP" altLang="en-US" smtClean="0"/>
              <a:t>‹#›</a:t>
            </a:fld>
            <a:endParaRPr kumimoji="1" lang="ja-JP" altLang="en-US"/>
          </a:p>
        </p:txBody>
      </p:sp>
    </p:spTree>
    <p:extLst>
      <p:ext uri="{BB962C8B-B14F-4D97-AF65-F5344CB8AC3E}">
        <p14:creationId xmlns:p14="http://schemas.microsoft.com/office/powerpoint/2010/main" val="2384205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User Local</a:t>
            </a:r>
            <a:r>
              <a:rPr kumimoji="1" lang="ja-JP" altLang="en-US" dirty="0"/>
              <a:t>無料版で可能な分析は，単語出現度（スコア順＆頻度順），共起キーワード，</a:t>
            </a:r>
            <a:r>
              <a:rPr kumimoji="1" lang="en-US" altLang="ja-JP" dirty="0"/>
              <a:t>2</a:t>
            </a:r>
            <a:r>
              <a:rPr kumimoji="1" lang="ja-JP" altLang="en-US" dirty="0"/>
              <a:t>次元マップ，係り受け解析，階層的クラスタリングがある</a:t>
            </a:r>
            <a:endParaRPr kumimoji="1" lang="en-US" altLang="ja-JP" dirty="0"/>
          </a:p>
          <a:p>
            <a:r>
              <a:rPr kumimoji="1" lang="ja-JP" altLang="en-US" dirty="0"/>
              <a:t>日中同形漢字はマイニング表示では区別不能であるが，書き起こし原文で区別できる</a:t>
            </a:r>
            <a:r>
              <a:rPr kumimoji="1" lang="en-US" altLang="ja-JP" dirty="0"/>
              <a:t>.</a:t>
            </a:r>
            <a:r>
              <a:rPr kumimoji="1" lang="ja-JP" altLang="en-US" dirty="0"/>
              <a:t>　</a:t>
            </a:r>
          </a:p>
        </p:txBody>
      </p:sp>
      <p:sp>
        <p:nvSpPr>
          <p:cNvPr id="4" name="スライド番号プレースホルダー 3"/>
          <p:cNvSpPr>
            <a:spLocks noGrp="1"/>
          </p:cNvSpPr>
          <p:nvPr>
            <p:ph type="sldNum" sz="quarter" idx="5"/>
          </p:nvPr>
        </p:nvSpPr>
        <p:spPr/>
        <p:txBody>
          <a:bodyPr/>
          <a:lstStyle/>
          <a:p>
            <a:fld id="{0864ECE5-F094-4124-B724-A5107BE7C203}" type="slidenum">
              <a:rPr kumimoji="1" lang="ja-JP" altLang="en-US" smtClean="0"/>
              <a:t>4</a:t>
            </a:fld>
            <a:endParaRPr kumimoji="1" lang="ja-JP" altLang="en-US"/>
          </a:p>
        </p:txBody>
      </p:sp>
    </p:spTree>
    <p:extLst>
      <p:ext uri="{BB962C8B-B14F-4D97-AF65-F5344CB8AC3E}">
        <p14:creationId xmlns:p14="http://schemas.microsoft.com/office/powerpoint/2010/main" val="9319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864ECE5-F094-4124-B724-A5107BE7C203}" type="slidenum">
              <a:rPr kumimoji="1" lang="ja-JP" altLang="en-US" smtClean="0"/>
              <a:t>10</a:t>
            </a:fld>
            <a:endParaRPr kumimoji="1" lang="ja-JP" altLang="en-US"/>
          </a:p>
        </p:txBody>
      </p:sp>
    </p:spTree>
    <p:extLst>
      <p:ext uri="{BB962C8B-B14F-4D97-AF65-F5344CB8AC3E}">
        <p14:creationId xmlns:p14="http://schemas.microsoft.com/office/powerpoint/2010/main" val="138110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D13D6-2893-C784-1DC5-C01B51830E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647CAF1-CF16-4E99-53BC-EED222D77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3DACFF6-F354-3818-5DF1-CD4FCF42442A}"/>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0A21A708-2261-2925-50C5-13047F3A8E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F7D26F-F626-BAE9-2734-315D9881A9F2}"/>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382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26947-F3DE-0137-8C8C-6F27F60A98E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E3CF71-DF91-8642-DD86-FB3DBB1020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334B3B-B1CA-9738-057E-F97CBA7C615A}"/>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0A3BFB8E-B0EA-2DE8-BFC7-9C3ED5EA71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134DDA-09B3-9130-C19E-9E30538EF5F7}"/>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42460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86FE30-063D-8C04-2545-9D70DF98291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F47559-F07B-F335-3D70-E6CAC4DA91F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471531-68DA-E67F-5E36-22B41665FA1D}"/>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F57B1794-D167-46D9-EF52-B298B862E7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AC056C-29B9-292A-DFBF-49BD16B27203}"/>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49835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3E78C-7A34-DAE9-D5FE-CA0DA41773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C55887-00C2-926D-83DD-2E8534751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72885A-B114-ADD9-4992-DFBED5D5AC39}"/>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C8320F39-11E7-FFA8-5659-E3C89BCDCF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7E29ED-7128-2CC6-569C-28C46B85F45D}"/>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80622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DB2DA-AC32-072F-DCC5-0A72855305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B60C7C-F757-86E4-F55C-385D475A4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D04EF6-BF87-6479-8C16-431DFD9B41D4}"/>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515064CF-4EB9-6404-3361-E8E4551E9A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A1916E-8979-DDFC-F31A-12D843EA6762}"/>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58169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74400-0CE4-7082-6264-660C521826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0B26E4-F01F-6393-C0E0-0A26A59E976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73D8AD-971D-0451-7E00-FA7DB2B2DA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0FCF64-7A77-6134-BD76-8BAEF098C588}"/>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A8624562-01FA-791A-5593-58FBE25D42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19F6A6-2D2E-C617-D93A-85D981FEFCA2}"/>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359701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51283-C3FD-5774-AA82-40F87E941E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D1DCD0-E803-B1CA-D3CA-FC8DA22BC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B4AD026-EE86-422C-0FA4-A7C4ED3A2D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39BDCF-B29E-2E46-CD08-7C5192979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8688501-00CC-40A9-3DD7-8AA754744EA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0DF68B1-8443-2232-B858-70C153A1FFED}"/>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8" name="フッター プレースホルダー 7">
            <a:extLst>
              <a:ext uri="{FF2B5EF4-FFF2-40B4-BE49-F238E27FC236}">
                <a16:creationId xmlns:a16="http://schemas.microsoft.com/office/drawing/2014/main" id="{32A8BCD4-AC9D-5F38-BBA3-31D358538BA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2A6E96-2E4A-B2FD-9510-C2E7653D324A}"/>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294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B4C04-A200-2B41-46D7-CF9B0242802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1138D5-424B-CCE2-C78C-DFB713E911CE}"/>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4" name="フッター プレースホルダー 3">
            <a:extLst>
              <a:ext uri="{FF2B5EF4-FFF2-40B4-BE49-F238E27FC236}">
                <a16:creationId xmlns:a16="http://schemas.microsoft.com/office/drawing/2014/main" id="{9E97E690-8DEE-C263-9A84-C39F8F02117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1A3EA0-6335-AE0E-2F0C-8B0C7968F3A4}"/>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67725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A81D53-71A0-E74B-D692-BD7F2C155C64}"/>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3" name="フッター プレースホルダー 2">
            <a:extLst>
              <a:ext uri="{FF2B5EF4-FFF2-40B4-BE49-F238E27FC236}">
                <a16:creationId xmlns:a16="http://schemas.microsoft.com/office/drawing/2014/main" id="{97EF08C0-FF09-30B9-33A5-0EB01677F4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15EDFB-DFEC-A2A3-6926-83894DF8F199}"/>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5845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05C55-822B-7436-F118-756DFA002C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11294D-E8E8-3159-85FE-833368F230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573DE94-4380-B6BE-CAB8-6A7DFC5D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A0D71A-459F-8E76-F8A9-4D110ABFA10A}"/>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730D5056-D64F-3D69-9799-D7CE0C9256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CC7F70-367C-0EC8-1183-48301C133556}"/>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095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59458-5430-12D0-845C-6FED5D6EDF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F5590D-2745-CC40-AC08-2ADFAB1946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20B768-FC39-54AB-DD21-95BBB2BBA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F77403-1105-6C33-4E91-A26D44687FF7}"/>
              </a:ext>
            </a:extLst>
          </p:cNvPr>
          <p:cNvSpPr>
            <a:spLocks noGrp="1"/>
          </p:cNvSpPr>
          <p:nvPr>
            <p:ph type="dt" sz="half" idx="10"/>
          </p:nvPr>
        </p:nvSpPr>
        <p:spPr/>
        <p:txBody>
          <a:bodyPr/>
          <a:lstStyle/>
          <a:p>
            <a:fld id="{201D5AF8-14F3-4A67-9CE1-6D5AE3F7F4C9}" type="datetimeFigureOut">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056D5AF8-2A53-B14A-35E7-C68DDF5D3A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926C2B-981E-8408-E3EC-CEE1E8027330}"/>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08266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00A241E-7402-8AD5-EDAF-28FC19858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AAAFC3-D71F-BE64-A50F-713720D84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F34E86-A9C3-753C-BD93-76F572B7B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D5AF8-14F3-4A67-9CE1-6D5AE3F7F4C9}" type="datetimeFigureOut">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9528F3C0-9A75-713D-74AB-699466C8F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1811B02-A7E1-4EA0-CF82-A6745B013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83086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7FC616-D2CC-F2B4-F8C4-F411E7E52112}"/>
              </a:ext>
            </a:extLst>
          </p:cNvPr>
          <p:cNvSpPr>
            <a:spLocks noGrp="1"/>
          </p:cNvSpPr>
          <p:nvPr>
            <p:ph idx="1"/>
          </p:nvPr>
        </p:nvSpPr>
        <p:spPr>
          <a:xfrm>
            <a:off x="838200" y="589935"/>
            <a:ext cx="10515600" cy="5587028"/>
          </a:xfrm>
        </p:spPr>
        <p:txBody>
          <a:bodyPr>
            <a:normAutofit/>
          </a:bodyPr>
          <a:lstStyle/>
          <a:p>
            <a:pPr algn="just"/>
            <a:r>
              <a:rPr lang="zh-CN" altLang="ja-JP" sz="1800" kern="100" dirty="0">
                <a:effectLst/>
                <a:highlight>
                  <a:srgbClr val="FFFF00"/>
                </a:highlight>
                <a:latin typeface="游明朝" panose="02020400000000000000" pitchFamily="18" charset="-128"/>
                <a:ea typeface="SimSun" panose="02010600030101010101" pitchFamily="2" charset="-122"/>
                <a:cs typeface="PMingLiU" panose="02020500000000000000" pitchFamily="18" charset="-120"/>
              </a:rPr>
              <a:t>「</a:t>
            </a:r>
            <a:r>
              <a:rPr lang="zh-CN" altLang="ja-JP" sz="1800" kern="100" dirty="0">
                <a:effectLst/>
                <a:highlight>
                  <a:srgbClr val="FFFF00"/>
                </a:highlight>
                <a:latin typeface="游明朝" panose="02020400000000000000" pitchFamily="18" charset="-128"/>
                <a:ea typeface="游明朝" panose="02020400000000000000" pitchFamily="18" charset="-128"/>
                <a:cs typeface="PMingLiU" panose="02020500000000000000" pitchFamily="18" charset="-120"/>
              </a:rPr>
              <a:t>徐勤</a:t>
            </a:r>
            <a:r>
              <a:rPr lang="zh-CN" altLang="ja-JP" sz="1800" kern="100" dirty="0">
                <a:effectLst/>
                <a:highlight>
                  <a:srgbClr val="FFFF00"/>
                </a:highlight>
                <a:latin typeface="游明朝" panose="02020400000000000000" pitchFamily="18" charset="-128"/>
                <a:ea typeface="SimSun" panose="02010600030101010101" pitchFamily="2" charset="-122"/>
                <a:cs typeface="PMingLiU" panose="02020500000000000000" pitchFamily="18" charset="-120"/>
              </a:rPr>
              <a:t>訳」</a:t>
            </a:r>
            <a:r>
              <a:rPr lang="zh-CN" altLang="ja-JP" sz="1800" b="1"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汉语</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课堂中的语码转换—</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L1/L2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的分配与</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习得效果评估</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外语教师在课堂上进行的学习者母语（</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）与目标语言（</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语码转换（</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Code-Switching,</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以下简称</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在寻求多语码间的</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包容性方面与一般的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使用动机不同（吉川</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,2023</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）。本文</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作为一项</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案例研究，通过对约</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60</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分钟的初级汉语课堂中的所有话语进行文本化和分类，</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考察了两个方面的内容</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[1] </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和</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在整堂课中的分布</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策略。</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主要发现如下</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[1]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教师对</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的使用仅限于以下情况：</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(TL2-a)</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用汉语点名</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在向学生提供反馈时，</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插入中文示范</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正确答案或纠正的例子。</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学生对</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的使用</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也仅限于（</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SL2-a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）回答教师的提问以及（</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SL2-b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）在小组活动的</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问答环节插入中文</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，其在整堂课中的所占比例极低，仅约占总体的十分之一左右。</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另一方面</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被教师多用于以下情境：（</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）讲解</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的知识要点（发音方法或语法解释）；（</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课堂管理，如提醒学生</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进行语码转换</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是为了提高对学习者的信息传递效率（</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），降低他们参与课堂的门槛（</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），但在切换到</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时的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策略上</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存在不足</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err="1">
                <a:effectLst/>
                <a:latin typeface="SimSun" panose="02010600030101010101" pitchFamily="2" charset="-122"/>
                <a:ea typeface="游明朝" panose="02020400000000000000" pitchFamily="18" charset="-128"/>
                <a:cs typeface="Times New Roman" panose="02020603050405020304" pitchFamily="18" charset="0"/>
              </a:rPr>
              <a:t>Macaro</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 2018</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在课堂上被用于点名</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）或</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非常好！</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等</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常用语表达</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且由于以</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打断</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的方式</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被</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片段性地插入，这增加了学习者的认知负担，无法充分发挥目的语的输入效果。</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外语教师在多种语言之间切换、推进课程的技巧，是目前的语音识别和机器翻译技术</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无法追赶上的领域</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（砂岡等</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,2023</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若要使</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的习得效果最大化，需要采用能够成功切换到</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策略（石野</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,2016</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）。本文</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将结合</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日本的汉语授课环境，在益于营造和谐师生关系的语码转换的基础上，</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就如何重新思考</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课堂话语中</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的分配，以及语码转换对</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习得效果的评估方法，提出相应的建议。</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371444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a:extLst>
              <a:ext uri="{FF2B5EF4-FFF2-40B4-BE49-F238E27FC236}">
                <a16:creationId xmlns:a16="http://schemas.microsoft.com/office/drawing/2014/main" id="{9F8A36D5-E1F2-27AE-635E-ED5639FDB9F4}"/>
              </a:ext>
            </a:extLst>
          </p:cNvPr>
          <p:cNvSpPr>
            <a:spLocks noGrp="1"/>
          </p:cNvSpPr>
          <p:nvPr>
            <p:ph type="title"/>
          </p:nvPr>
        </p:nvSpPr>
        <p:spPr>
          <a:xfrm>
            <a:off x="838200" y="230485"/>
            <a:ext cx="10515600" cy="686927"/>
          </a:xfrm>
        </p:spPr>
        <p:txBody>
          <a:bodyPr>
            <a:normAutofit/>
          </a:bodyPr>
          <a:lstStyle/>
          <a:p>
            <a:r>
              <a:rPr kumimoji="1" lang="en-US" altLang="ja-JP" sz="2000" b="1" dirty="0">
                <a:latin typeface="+mj-ea"/>
              </a:rPr>
              <a:t>3 </a:t>
            </a:r>
            <a:r>
              <a:rPr kumimoji="1" lang="ja-JP" altLang="en-US" sz="2000" b="1" dirty="0">
                <a:latin typeface="+mj-ea"/>
              </a:rPr>
              <a:t>分析結果（出現頻度順ワードクラウド）</a:t>
            </a:r>
          </a:p>
        </p:txBody>
      </p:sp>
      <p:pic>
        <p:nvPicPr>
          <p:cNvPr id="7" name="図 6">
            <a:extLst>
              <a:ext uri="{FF2B5EF4-FFF2-40B4-BE49-F238E27FC236}">
                <a16:creationId xmlns:a16="http://schemas.microsoft.com/office/drawing/2014/main" id="{095909DC-9EB8-95B6-B394-7DB7B2E59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985" y="893700"/>
            <a:ext cx="6492957" cy="2997440"/>
          </a:xfrm>
          <a:prstGeom prst="rect">
            <a:avLst/>
          </a:prstGeom>
        </p:spPr>
      </p:pic>
      <p:sp>
        <p:nvSpPr>
          <p:cNvPr id="9" name="テキスト ボックス 8">
            <a:extLst>
              <a:ext uri="{FF2B5EF4-FFF2-40B4-BE49-F238E27FC236}">
                <a16:creationId xmlns:a16="http://schemas.microsoft.com/office/drawing/2014/main" id="{45E05609-3596-5187-E2BB-DCEE8264D6C5}"/>
              </a:ext>
            </a:extLst>
          </p:cNvPr>
          <p:cNvSpPr txBox="1"/>
          <p:nvPr/>
        </p:nvSpPr>
        <p:spPr>
          <a:xfrm>
            <a:off x="838200" y="4103897"/>
            <a:ext cx="10803195" cy="1938992"/>
          </a:xfrm>
          <a:prstGeom prst="rect">
            <a:avLst/>
          </a:prstGeom>
          <a:noFill/>
        </p:spPr>
        <p:txBody>
          <a:bodyPr wrap="square">
            <a:spAutoFit/>
          </a:bodyPr>
          <a:lstStyle/>
          <a:p>
            <a:r>
              <a:rPr lang="ja-JP" altLang="en-US" sz="2000" dirty="0"/>
              <a:t>・半期ごとの学生アンケート：本教師の授業は総体的に学生評価が高い（待刊）．</a:t>
            </a:r>
            <a:endParaRPr lang="en-US" altLang="ja-JP" sz="2000" dirty="0"/>
          </a:p>
          <a:p>
            <a:r>
              <a:rPr lang="ja-JP" altLang="en-US" sz="2000" dirty="0"/>
              <a:t>・初任教員は内容を教えることに注力，自身の発話量をコントロールできない </a:t>
            </a:r>
            <a:r>
              <a:rPr lang="en-US" altLang="ja-JP" sz="2000" dirty="0"/>
              <a:t>(</a:t>
            </a:r>
            <a:r>
              <a:rPr lang="ja-JP" altLang="en-US" sz="2000" dirty="0"/>
              <a:t>長門，</a:t>
            </a:r>
            <a:r>
              <a:rPr lang="en-US" altLang="ja-JP" sz="2000" dirty="0"/>
              <a:t>2010).</a:t>
            </a:r>
          </a:p>
          <a:p>
            <a:r>
              <a:rPr lang="ja-JP" altLang="en-US" sz="2000" dirty="0"/>
              <a:t>・</a:t>
            </a:r>
            <a:r>
              <a:rPr lang="en-US" altLang="ja-JP" sz="2000" dirty="0"/>
              <a:t> </a:t>
            </a:r>
            <a:r>
              <a:rPr lang="ja-JP" altLang="en-US" sz="2000" dirty="0"/>
              <a:t>中堅・熟練教員は，担当科目の知識や教育技術に習熟する反面，教場での言葉遣いが習い性となり，形骸化に気が付かない場合がある </a:t>
            </a:r>
            <a:r>
              <a:rPr lang="en-US" altLang="ja-JP" sz="2000" dirty="0"/>
              <a:t>(</a:t>
            </a:r>
            <a:r>
              <a:rPr lang="ja-JP" altLang="en-US" sz="2000" dirty="0"/>
              <a:t>横溝，</a:t>
            </a:r>
            <a:r>
              <a:rPr lang="en-US" altLang="ja-JP" sz="2000" dirty="0"/>
              <a:t>2021).</a:t>
            </a:r>
          </a:p>
          <a:p>
            <a:r>
              <a:rPr lang="ja-JP" altLang="en-US" sz="2000" dirty="0"/>
              <a:t>・マイニング結果は，実践当事者である教師が</a:t>
            </a:r>
            <a:r>
              <a:rPr lang="ja-JP" altLang="en-US" sz="2000" dirty="0">
                <a:solidFill>
                  <a:srgbClr val="C00000"/>
                </a:solidFill>
              </a:rPr>
              <a:t>内省材料として主体的に利用</a:t>
            </a:r>
            <a:r>
              <a:rPr lang="ja-JP" altLang="en-US" sz="2000" dirty="0"/>
              <a:t>することが望ましい</a:t>
            </a:r>
            <a:r>
              <a:rPr lang="en-US" altLang="ja-JP" sz="2000" dirty="0"/>
              <a:t>.</a:t>
            </a:r>
            <a:endParaRPr lang="ja-JP" altLang="en-US" sz="2000" dirty="0"/>
          </a:p>
        </p:txBody>
      </p:sp>
      <p:sp>
        <p:nvSpPr>
          <p:cNvPr id="4" name="テキスト ボックス 3">
            <a:extLst>
              <a:ext uri="{FF2B5EF4-FFF2-40B4-BE49-F238E27FC236}">
                <a16:creationId xmlns:a16="http://schemas.microsoft.com/office/drawing/2014/main" id="{C6DA7867-FE99-7038-2E18-9B8E467262A2}"/>
              </a:ext>
            </a:extLst>
          </p:cNvPr>
          <p:cNvSpPr txBox="1"/>
          <p:nvPr/>
        </p:nvSpPr>
        <p:spPr>
          <a:xfrm>
            <a:off x="2930011" y="3606745"/>
            <a:ext cx="5456904" cy="369332"/>
          </a:xfrm>
          <a:prstGeom prst="rect">
            <a:avLst/>
          </a:prstGeom>
          <a:noFill/>
        </p:spPr>
        <p:txBody>
          <a:bodyPr wrap="square">
            <a:spAutoFit/>
          </a:bodyPr>
          <a:lstStyle/>
          <a:p>
            <a:pPr algn="ctr"/>
            <a:r>
              <a:rPr lang="en-US" altLang="ja-JP" sz="1800" dirty="0">
                <a:latin typeface="+mn-lt"/>
                <a:ea typeface="ＭＳ 明朝" panose="02020609040205080304" pitchFamily="17" charset="-128"/>
                <a:cs typeface="Lucida Sans Typewriter" panose="020B0602040502020304" pitchFamily="33" charset="0"/>
              </a:rPr>
              <a:t>[</a:t>
            </a:r>
            <a:r>
              <a:rPr lang="ja-JP" altLang="en-US" sz="1800" dirty="0">
                <a:latin typeface="+mn-lt"/>
                <a:ea typeface="ＭＳ 明朝" panose="02020609040205080304" pitchFamily="17" charset="-128"/>
                <a:cs typeface="Lucida Sans Typewriter" panose="020B0602040502020304" pitchFamily="33" charset="0"/>
              </a:rPr>
              <a:t>カテゴリー：学生の（回答）</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dirty="0">
                <a:latin typeface="+mn-lt"/>
                <a:ea typeface="ＭＳ 明朝" panose="02020609040205080304" pitchFamily="17" charset="-128"/>
                <a:cs typeface="Lucida Sans Typewriter" panose="020B0602040502020304" pitchFamily="33" charset="0"/>
              </a:rPr>
              <a:t> </a:t>
            </a:r>
            <a:endParaRPr lang="ja-JP" altLang="en-US" dirty="0"/>
          </a:p>
        </p:txBody>
      </p:sp>
    </p:spTree>
    <p:extLst>
      <p:ext uri="{BB962C8B-B14F-4D97-AF65-F5344CB8AC3E}">
        <p14:creationId xmlns:p14="http://schemas.microsoft.com/office/powerpoint/2010/main" val="12974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F2606-697F-3D68-7642-5296D6D068FD}"/>
              </a:ext>
            </a:extLst>
          </p:cNvPr>
          <p:cNvSpPr>
            <a:spLocks noGrp="1"/>
          </p:cNvSpPr>
          <p:nvPr>
            <p:ph type="title"/>
          </p:nvPr>
        </p:nvSpPr>
        <p:spPr>
          <a:xfrm>
            <a:off x="838200" y="365125"/>
            <a:ext cx="10515600" cy="549275"/>
          </a:xfrm>
        </p:spPr>
        <p:txBody>
          <a:bodyPr>
            <a:normAutofit/>
          </a:bodyPr>
          <a:lstStyle/>
          <a:p>
            <a:r>
              <a:rPr kumimoji="1" lang="en-US" altLang="ja-JP" sz="2000" b="1" dirty="0"/>
              <a:t>4 </a:t>
            </a:r>
            <a:r>
              <a:rPr kumimoji="1" lang="ja-JP" altLang="en-US" sz="2000" b="1" dirty="0">
                <a:solidFill>
                  <a:srgbClr val="C00000"/>
                </a:solidFill>
              </a:rPr>
              <a:t>まとめ</a:t>
            </a:r>
            <a:r>
              <a:rPr kumimoji="1" lang="ja-JP" altLang="en-US" sz="2000" b="1" dirty="0"/>
              <a:t>と課題</a:t>
            </a:r>
          </a:p>
        </p:txBody>
      </p:sp>
      <p:sp>
        <p:nvSpPr>
          <p:cNvPr id="3" name="コンテンツ プレースホルダー 2">
            <a:extLst>
              <a:ext uri="{FF2B5EF4-FFF2-40B4-BE49-F238E27FC236}">
                <a16:creationId xmlns:a16="http://schemas.microsoft.com/office/drawing/2014/main" id="{5364BFC5-6B87-8FBA-C0C1-4F8AEB4A98A6}"/>
              </a:ext>
            </a:extLst>
          </p:cNvPr>
          <p:cNvSpPr>
            <a:spLocks noGrp="1"/>
          </p:cNvSpPr>
          <p:nvPr>
            <p:ph idx="1"/>
          </p:nvPr>
        </p:nvSpPr>
        <p:spPr>
          <a:xfrm>
            <a:off x="838200" y="1071716"/>
            <a:ext cx="10515600" cy="5105247"/>
          </a:xfrm>
        </p:spPr>
        <p:txBody>
          <a:bodyPr>
            <a:normAutofit fontScale="92500" lnSpcReduction="10000"/>
          </a:bodyPr>
          <a:lstStyle/>
          <a:p>
            <a:r>
              <a:rPr kumimoji="1" lang="ja-JP" altLang="en-US" dirty="0"/>
              <a:t>外国語教師の授業中発話：</a:t>
            </a:r>
            <a:r>
              <a:rPr lang="en-US" altLang="ja-JP" dirty="0"/>
              <a:t>Dual function</a:t>
            </a:r>
            <a:r>
              <a:rPr lang="ja-JP" altLang="en-US" dirty="0"/>
              <a:t>＝</a:t>
            </a:r>
            <a:r>
              <a:rPr kumimoji="1" lang="ja-JP" altLang="en-US" dirty="0"/>
              <a:t>二重機能 </a:t>
            </a:r>
            <a:r>
              <a:rPr kumimoji="1" lang="en-US" altLang="ja-JP" dirty="0"/>
              <a:t>(</a:t>
            </a:r>
            <a:r>
              <a:rPr lang="ja-JP" altLang="en-US" dirty="0"/>
              <a:t>靳洪刚，</a:t>
            </a:r>
            <a:r>
              <a:rPr kumimoji="1" lang="en-US" altLang="ja-JP" dirty="0"/>
              <a:t>2018)</a:t>
            </a:r>
          </a:p>
          <a:p>
            <a:r>
              <a:rPr kumimoji="1" lang="ja-JP" altLang="en-US" dirty="0">
                <a:solidFill>
                  <a:srgbClr val="C00000"/>
                </a:solidFill>
                <a:effectLst>
                  <a:outerShdw blurRad="38100" dist="38100" dir="2700000" algn="tl">
                    <a:srgbClr val="000000">
                      <a:alpha val="43137"/>
                    </a:srgbClr>
                  </a:outerShdw>
                </a:effectLst>
              </a:rPr>
              <a:t>（Ａ）外国語習得用のトレーニング言語</a:t>
            </a:r>
            <a:endParaRPr kumimoji="1" lang="en-US" altLang="ja-JP" dirty="0">
              <a:solidFill>
                <a:srgbClr val="C00000"/>
              </a:solidFill>
              <a:effectLst>
                <a:outerShdw blurRad="38100" dist="38100" dir="2700000" algn="tl">
                  <a:srgbClr val="000000">
                    <a:alpha val="43137"/>
                  </a:srgbClr>
                </a:outerShdw>
              </a:effectLst>
            </a:endParaRPr>
          </a:p>
          <a:p>
            <a:r>
              <a:rPr kumimoji="1" lang="ja-JP" altLang="en-US" i="1" dirty="0">
                <a:solidFill>
                  <a:schemeClr val="accent6"/>
                </a:solidFill>
                <a:effectLst>
                  <a:outerShdw blurRad="38100" dist="38100" dir="2700000" algn="tl">
                    <a:srgbClr val="000000">
                      <a:alpha val="43137"/>
                    </a:srgbClr>
                  </a:outerShdw>
                </a:effectLst>
              </a:rPr>
              <a:t>（Ｂ）学生とのコミュニケーションを図るための発話</a:t>
            </a:r>
            <a:endParaRPr kumimoji="1" lang="en-US" altLang="ja-JP" i="1" dirty="0">
              <a:solidFill>
                <a:schemeClr val="accent6"/>
              </a:solidFill>
              <a:effectLst>
                <a:outerShdw blurRad="38100" dist="38100" dir="2700000" algn="tl">
                  <a:srgbClr val="000000">
                    <a:alpha val="43137"/>
                  </a:srgbClr>
                </a:outerShdw>
              </a:effectLst>
            </a:endParaRPr>
          </a:p>
          <a:p>
            <a:r>
              <a:rPr kumimoji="1" lang="ja-JP" altLang="en-US" dirty="0"/>
              <a:t>実際の教場では両者混然一体</a:t>
            </a:r>
            <a:r>
              <a:rPr lang="ja-JP" altLang="en-US" dirty="0"/>
              <a:t>，かつ無意識の混用</a:t>
            </a:r>
            <a:endParaRPr kumimoji="1" lang="en-US" altLang="ja-JP" dirty="0"/>
          </a:p>
          <a:p>
            <a:r>
              <a:rPr kumimoji="1" lang="ja-JP" altLang="en-US" dirty="0"/>
              <a:t>学習者の受容と理解の負担軽減のために</a:t>
            </a:r>
            <a:endParaRPr kumimoji="1" lang="en-US" altLang="ja-JP" dirty="0"/>
          </a:p>
          <a:p>
            <a:r>
              <a:rPr kumimoji="1" lang="ja-JP" altLang="en-US" dirty="0"/>
              <a:t>１）教師</a:t>
            </a:r>
            <a:r>
              <a:rPr lang="ja-JP" altLang="en-US" dirty="0"/>
              <a:t>が</a:t>
            </a:r>
            <a:r>
              <a:rPr lang="ja-JP" altLang="en-US" dirty="0">
                <a:solidFill>
                  <a:schemeClr val="accent6"/>
                </a:solidFill>
              </a:rPr>
              <a:t>普段（</a:t>
            </a:r>
            <a:r>
              <a:rPr kumimoji="1" lang="ja-JP" altLang="en-US" dirty="0">
                <a:solidFill>
                  <a:schemeClr val="accent6"/>
                </a:solidFill>
              </a:rPr>
              <a:t>Ｂ）で使う嗜癖に気づき</a:t>
            </a:r>
            <a:r>
              <a:rPr kumimoji="1" lang="ja-JP" altLang="en-US" dirty="0"/>
              <a:t>，真正のコミュニケーション促進の言葉に改め，</a:t>
            </a:r>
            <a:r>
              <a:rPr kumimoji="1" lang="ja-JP" altLang="en-US" dirty="0">
                <a:solidFill>
                  <a:srgbClr val="C00000"/>
                </a:solidFill>
              </a:rPr>
              <a:t>（Ａ）との使い分けを意識</a:t>
            </a:r>
            <a:r>
              <a:rPr kumimoji="1" lang="ja-JP" altLang="en-US" dirty="0"/>
              <a:t>．</a:t>
            </a:r>
            <a:endParaRPr kumimoji="1" lang="en-US" altLang="ja-JP" dirty="0"/>
          </a:p>
          <a:p>
            <a:r>
              <a:rPr kumimoji="1" lang="ja-JP" altLang="en-US" dirty="0"/>
              <a:t>２）多言語併用を管理し，</a:t>
            </a:r>
            <a:r>
              <a:rPr kumimoji="1" lang="ja-JP" altLang="en-US" dirty="0">
                <a:solidFill>
                  <a:srgbClr val="C00000"/>
                </a:solidFill>
              </a:rPr>
              <a:t>学習者の混乱を低減</a:t>
            </a:r>
            <a:r>
              <a:rPr kumimoji="1" lang="ja-JP" altLang="en-US" dirty="0"/>
              <a:t>．</a:t>
            </a:r>
            <a:endParaRPr kumimoji="1" lang="en-US" altLang="ja-JP" dirty="0"/>
          </a:p>
          <a:p>
            <a:r>
              <a:rPr kumimoji="1" lang="ja-JP" altLang="en-US" dirty="0"/>
              <a:t>３）学習者が目標言語で実践する場面を増やす</a:t>
            </a:r>
            <a:r>
              <a:rPr kumimoji="1" lang="ja-JP" altLang="en-US" dirty="0">
                <a:solidFill>
                  <a:srgbClr val="C00000"/>
                </a:solidFill>
              </a:rPr>
              <a:t>授業デザインへの転換</a:t>
            </a:r>
            <a:r>
              <a:rPr lang="ja-JP" altLang="en-US" dirty="0"/>
              <a:t>が必要</a:t>
            </a:r>
            <a:r>
              <a:rPr lang="ja-JP" altLang="en-US" sz="2200" dirty="0"/>
              <a:t>（専門語彙軽減，言葉の置き換えを伴う）</a:t>
            </a:r>
            <a:r>
              <a:rPr lang="ja-JP" altLang="en-US" dirty="0"/>
              <a:t>．</a:t>
            </a:r>
            <a:endParaRPr kumimoji="1" lang="en-US" altLang="ja-JP" dirty="0"/>
          </a:p>
          <a:p>
            <a:r>
              <a:rPr kumimoji="1" lang="ja-JP" altLang="en-US" dirty="0"/>
              <a:t>マイニング結果：教授者が自身の言語使用の機能と，それが学習に与える効果について，より自覚的であるべきことを示唆．</a:t>
            </a:r>
          </a:p>
          <a:p>
            <a:endParaRPr kumimoji="1" lang="ja-JP" altLang="en-US" dirty="0"/>
          </a:p>
        </p:txBody>
      </p:sp>
    </p:spTree>
    <p:extLst>
      <p:ext uri="{BB962C8B-B14F-4D97-AF65-F5344CB8AC3E}">
        <p14:creationId xmlns:p14="http://schemas.microsoft.com/office/powerpoint/2010/main" val="108677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F2606-697F-3D68-7642-5296D6D068FD}"/>
              </a:ext>
            </a:extLst>
          </p:cNvPr>
          <p:cNvSpPr>
            <a:spLocks noGrp="1"/>
          </p:cNvSpPr>
          <p:nvPr>
            <p:ph type="title"/>
          </p:nvPr>
        </p:nvSpPr>
        <p:spPr>
          <a:xfrm>
            <a:off x="838200" y="365126"/>
            <a:ext cx="10515600" cy="421456"/>
          </a:xfrm>
        </p:spPr>
        <p:txBody>
          <a:bodyPr>
            <a:normAutofit/>
          </a:bodyPr>
          <a:lstStyle/>
          <a:p>
            <a:r>
              <a:rPr kumimoji="1" lang="en-US" altLang="ja-JP" sz="2000" b="1" dirty="0"/>
              <a:t>4 </a:t>
            </a:r>
            <a:r>
              <a:rPr kumimoji="1" lang="ja-JP" altLang="en-US" sz="2000" b="1" dirty="0"/>
              <a:t>まとめと</a:t>
            </a:r>
            <a:r>
              <a:rPr kumimoji="1" lang="ja-JP" altLang="en-US" sz="2000" b="1" dirty="0">
                <a:solidFill>
                  <a:srgbClr val="C00000"/>
                </a:solidFill>
              </a:rPr>
              <a:t>課題</a:t>
            </a:r>
            <a:endParaRPr kumimoji="1" lang="ja-JP" altLang="en-US" sz="2000" dirty="0">
              <a:solidFill>
                <a:srgbClr val="C00000"/>
              </a:solidFill>
            </a:endParaRPr>
          </a:p>
        </p:txBody>
      </p:sp>
      <p:sp>
        <p:nvSpPr>
          <p:cNvPr id="3" name="コンテンツ プレースホルダー 2">
            <a:extLst>
              <a:ext uri="{FF2B5EF4-FFF2-40B4-BE49-F238E27FC236}">
                <a16:creationId xmlns:a16="http://schemas.microsoft.com/office/drawing/2014/main" id="{5364BFC5-6B87-8FBA-C0C1-4F8AEB4A98A6}"/>
              </a:ext>
            </a:extLst>
          </p:cNvPr>
          <p:cNvSpPr>
            <a:spLocks noGrp="1"/>
          </p:cNvSpPr>
          <p:nvPr>
            <p:ph idx="1"/>
          </p:nvPr>
        </p:nvSpPr>
        <p:spPr>
          <a:xfrm>
            <a:off x="838200" y="1012723"/>
            <a:ext cx="10515600" cy="5164240"/>
          </a:xfrm>
        </p:spPr>
        <p:txBody>
          <a:bodyPr>
            <a:normAutofit/>
          </a:bodyPr>
          <a:lstStyle/>
          <a:p>
            <a:r>
              <a:rPr lang="ja-JP" altLang="en-US" dirty="0"/>
              <a:t>テキストマイニング：発話嗜癖</a:t>
            </a:r>
            <a:r>
              <a:rPr kumimoji="1" lang="ja-JP" altLang="en-US" dirty="0"/>
              <a:t>可視化に有用</a:t>
            </a:r>
            <a:endParaRPr kumimoji="1" lang="en-US" altLang="ja-JP" dirty="0"/>
          </a:p>
          <a:p>
            <a:r>
              <a:rPr lang="ja-JP" altLang="en-US" dirty="0"/>
              <a:t>ツール利用のハードル：文字起こしに時間と労力が必要</a:t>
            </a:r>
            <a:endParaRPr kumimoji="1" lang="en-US" altLang="ja-JP" dirty="0"/>
          </a:p>
          <a:p>
            <a:r>
              <a:rPr lang="ja-JP" altLang="en-US" dirty="0"/>
              <a:t>現今の言語処理ツールは単言語がドメイン：外国語</a:t>
            </a:r>
            <a:r>
              <a:rPr kumimoji="1" lang="ja-JP" altLang="en-US" dirty="0"/>
              <a:t>授業の発話は</a:t>
            </a:r>
            <a:r>
              <a:rPr kumimoji="1" lang="ja-JP" altLang="en-US" dirty="0">
                <a:solidFill>
                  <a:srgbClr val="C00000"/>
                </a:solidFill>
              </a:rPr>
              <a:t>多言語混在が基本</a:t>
            </a:r>
            <a:r>
              <a:rPr kumimoji="1" lang="ja-JP" altLang="en-US" dirty="0"/>
              <a:t>．音声認識</a:t>
            </a:r>
            <a:r>
              <a:rPr lang="ja-JP" altLang="en-US" dirty="0"/>
              <a:t>，翻訳</a:t>
            </a:r>
            <a:r>
              <a:rPr kumimoji="1" lang="ja-JP" altLang="en-US" dirty="0"/>
              <a:t>などツールが使えない</a:t>
            </a:r>
            <a:r>
              <a:rPr kumimoji="1" lang="en-US" altLang="ja-JP" dirty="0"/>
              <a:t>/</a:t>
            </a:r>
            <a:r>
              <a:rPr kumimoji="1" lang="ja-JP" altLang="en-US" dirty="0"/>
              <a:t>精度が低い．⇒</a:t>
            </a:r>
            <a:r>
              <a:rPr kumimoji="1" lang="en-US" altLang="ja-JP" dirty="0"/>
              <a:t>ChatGPT</a:t>
            </a:r>
            <a:r>
              <a:rPr kumimoji="1" lang="ja-JP" altLang="en-US" dirty="0"/>
              <a:t>はどうか？</a:t>
            </a:r>
            <a:endParaRPr kumimoji="1" lang="en-US" altLang="ja-JP" dirty="0"/>
          </a:p>
          <a:p>
            <a:r>
              <a:rPr lang="ja-JP" altLang="en-US" dirty="0"/>
              <a:t>生成系</a:t>
            </a:r>
            <a:r>
              <a:rPr lang="en-US" altLang="ja-JP" dirty="0"/>
              <a:t>AI</a:t>
            </a:r>
            <a:r>
              <a:rPr lang="ja-JP" altLang="en-US" dirty="0"/>
              <a:t>が，多言語混在の音声とテキスト文書を，自動処理できれば，より簡便に自分の授業の分析が可能になる．今後に期待したい．</a:t>
            </a:r>
            <a:endParaRPr lang="en-US" altLang="ja-JP" dirty="0"/>
          </a:p>
          <a:p>
            <a:endParaRPr kumimoji="1" lang="ja-JP" altLang="en-US" dirty="0"/>
          </a:p>
        </p:txBody>
      </p:sp>
    </p:spTree>
    <p:extLst>
      <p:ext uri="{BB962C8B-B14F-4D97-AF65-F5344CB8AC3E}">
        <p14:creationId xmlns:p14="http://schemas.microsoft.com/office/powerpoint/2010/main" val="91971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17E1920-D442-8FF2-23DC-9A9D209894DC}"/>
              </a:ext>
            </a:extLst>
          </p:cNvPr>
          <p:cNvSpPr>
            <a:spLocks noGrp="1"/>
          </p:cNvSpPr>
          <p:nvPr>
            <p:ph idx="1"/>
          </p:nvPr>
        </p:nvSpPr>
        <p:spPr>
          <a:xfrm>
            <a:off x="838200" y="108630"/>
            <a:ext cx="10515600" cy="5853063"/>
          </a:xfrm>
        </p:spPr>
        <p:txBody>
          <a:bodyPr>
            <a:normAutofit/>
          </a:bodyPr>
          <a:lstStyle/>
          <a:p>
            <a:r>
              <a:rPr kumimoji="1" lang="ja-JP" altLang="en-US" sz="2000" dirty="0"/>
              <a:t>題名；テキストマイニングで知る語学教師の発話嗜癖</a:t>
            </a:r>
            <a:endParaRPr kumimoji="1" lang="en-US" altLang="ja-JP" sz="2000" dirty="0"/>
          </a:p>
          <a:p>
            <a:r>
              <a:rPr lang="ja-JP" altLang="en-US" sz="2000" b="1" dirty="0"/>
              <a:t>概要</a:t>
            </a:r>
          </a:p>
          <a:p>
            <a:r>
              <a:rPr kumimoji="1" lang="ja-JP" altLang="en-US" sz="2000" dirty="0"/>
              <a:t>大学中国語初級授業での教師の発話をテキストマイニングにかけ，本人の</a:t>
            </a:r>
            <a:r>
              <a:rPr kumimoji="1" lang="ja-JP" altLang="en-US" sz="2000" dirty="0">
                <a:solidFill>
                  <a:srgbClr val="C00000"/>
                </a:solidFill>
              </a:rPr>
              <a:t>言葉遣いの特徴を可視化</a:t>
            </a:r>
            <a:r>
              <a:rPr kumimoji="1" lang="ja-JP" altLang="en-US" sz="2000" dirty="0"/>
              <a:t>．</a:t>
            </a:r>
            <a:endParaRPr kumimoji="1" lang="en-US" altLang="ja-JP" sz="2000" dirty="0"/>
          </a:p>
          <a:p>
            <a:r>
              <a:rPr lang="ja-JP" altLang="en-US" sz="2000" dirty="0"/>
              <a:t>マイニングは教室での教師言葉遣いの傾向を直感的に知ることができる有効なツール</a:t>
            </a:r>
            <a:endParaRPr lang="en-US" altLang="ja-JP" sz="2000" dirty="0"/>
          </a:p>
          <a:p>
            <a:r>
              <a:rPr kumimoji="1" lang="ja-JP" altLang="en-US" sz="2000" dirty="0"/>
              <a:t>結果：授業活動の定量的分析では見えない語学教員の</a:t>
            </a:r>
            <a:r>
              <a:rPr kumimoji="1" lang="ja-JP" altLang="en-US" sz="2000" dirty="0">
                <a:solidFill>
                  <a:srgbClr val="C00000"/>
                </a:solidFill>
              </a:rPr>
              <a:t>発話の癖を観察</a:t>
            </a:r>
            <a:r>
              <a:rPr kumimoji="1" lang="ja-JP" altLang="en-US" sz="2000" dirty="0"/>
              <a:t>．</a:t>
            </a:r>
            <a:endParaRPr kumimoji="1" lang="en-US" altLang="ja-JP" sz="2000" dirty="0"/>
          </a:p>
          <a:p>
            <a:r>
              <a:rPr lang="ja-JP" altLang="en-US" sz="2000" dirty="0"/>
              <a:t>教師</a:t>
            </a:r>
            <a:r>
              <a:rPr kumimoji="1" lang="ja-JP" altLang="en-US" sz="2000" dirty="0"/>
              <a:t>⇔学習者⇔教材間の</a:t>
            </a:r>
            <a:r>
              <a:rPr kumimoji="1" lang="en-US" altLang="ja-JP" sz="2000" dirty="0"/>
              <a:t>Interaction</a:t>
            </a:r>
            <a:r>
              <a:rPr lang="en-US" altLang="ja-JP" sz="2000" dirty="0"/>
              <a:t>( Anderson, T. 2003)</a:t>
            </a:r>
            <a:r>
              <a:rPr kumimoji="1" lang="ja-JP" altLang="en-US" sz="2000" dirty="0"/>
              <a:t>が形骸化しないよう，教師は発話を自覚的にコントロールする必要</a:t>
            </a:r>
            <a:r>
              <a:rPr kumimoji="1" lang="en-US" altLang="ja-JP" sz="2000" dirty="0"/>
              <a:t>.</a:t>
            </a:r>
            <a:endParaRPr kumimoji="1" lang="ja-JP" altLang="en-US" sz="2000" dirty="0"/>
          </a:p>
        </p:txBody>
      </p:sp>
      <p:pic>
        <p:nvPicPr>
          <p:cNvPr id="4" name="図 3">
            <a:extLst>
              <a:ext uri="{FF2B5EF4-FFF2-40B4-BE49-F238E27FC236}">
                <a16:creationId xmlns:a16="http://schemas.microsoft.com/office/drawing/2014/main" id="{DE2ADA55-787A-E580-9791-AE7918D73C51}"/>
              </a:ext>
            </a:extLst>
          </p:cNvPr>
          <p:cNvPicPr>
            <a:picLocks noChangeAspect="1"/>
          </p:cNvPicPr>
          <p:nvPr/>
        </p:nvPicPr>
        <p:blipFill>
          <a:blip r:embed="rId2"/>
          <a:stretch>
            <a:fillRect/>
          </a:stretch>
        </p:blipFill>
        <p:spPr>
          <a:xfrm>
            <a:off x="4335444" y="3312480"/>
            <a:ext cx="3797914" cy="2299509"/>
          </a:xfrm>
          <a:prstGeom prst="rect">
            <a:avLst/>
          </a:prstGeom>
          <a:ln>
            <a:solidFill>
              <a:schemeClr val="accent6">
                <a:lumMod val="20000"/>
                <a:lumOff val="80000"/>
              </a:schemeClr>
            </a:solidFill>
          </a:ln>
        </p:spPr>
      </p:pic>
      <p:sp>
        <p:nvSpPr>
          <p:cNvPr id="5" name="テキスト ボックス 4">
            <a:extLst>
              <a:ext uri="{FF2B5EF4-FFF2-40B4-BE49-F238E27FC236}">
                <a16:creationId xmlns:a16="http://schemas.microsoft.com/office/drawing/2014/main" id="{5E902DBA-8DAF-5626-220F-12B810934DAC}"/>
              </a:ext>
            </a:extLst>
          </p:cNvPr>
          <p:cNvSpPr txBox="1"/>
          <p:nvPr/>
        </p:nvSpPr>
        <p:spPr>
          <a:xfrm>
            <a:off x="3187490" y="5792416"/>
            <a:ext cx="6093822" cy="338554"/>
          </a:xfrm>
          <a:prstGeom prst="rect">
            <a:avLst/>
          </a:prstGeom>
          <a:noFill/>
        </p:spPr>
        <p:txBody>
          <a:bodyPr wrap="square">
            <a:spAutoFit/>
          </a:bodyPr>
          <a:lstStyle/>
          <a:p>
            <a:pPr algn="ctr"/>
            <a:r>
              <a:rPr lang="en-US" altLang="ja-JP" sz="1600" b="1" dirty="0">
                <a:effectLst/>
                <a:latin typeface="Times New Roman" panose="02020603050405020304" pitchFamily="18" charset="0"/>
                <a:ea typeface="ＭＳ 明朝" panose="02020609040205080304" pitchFamily="17" charset="-128"/>
              </a:rPr>
              <a:t>Types-of-interaction</a:t>
            </a:r>
            <a:endParaRPr lang="ja-JP" altLang="ja-JP" sz="1600" dirty="0">
              <a:effectLst/>
              <a:latin typeface="Times New Roman" panose="02020603050405020304" pitchFamily="18" charset="0"/>
              <a:ea typeface="ＭＳ 明朝" panose="02020609040205080304" pitchFamily="17" charset="-128"/>
            </a:endParaRPr>
          </a:p>
        </p:txBody>
      </p:sp>
    </p:spTree>
    <p:extLst>
      <p:ext uri="{BB962C8B-B14F-4D97-AF65-F5344CB8AC3E}">
        <p14:creationId xmlns:p14="http://schemas.microsoft.com/office/powerpoint/2010/main" val="179961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B63E8-938C-8D3E-5BE1-726F25CF28C2}"/>
              </a:ext>
            </a:extLst>
          </p:cNvPr>
          <p:cNvSpPr>
            <a:spLocks noGrp="1"/>
          </p:cNvSpPr>
          <p:nvPr>
            <p:ph type="title"/>
          </p:nvPr>
        </p:nvSpPr>
        <p:spPr>
          <a:xfrm>
            <a:off x="838200" y="436843"/>
            <a:ext cx="10515600" cy="548994"/>
          </a:xfrm>
        </p:spPr>
        <p:txBody>
          <a:bodyPr>
            <a:normAutofit/>
          </a:bodyPr>
          <a:lstStyle/>
          <a:p>
            <a:r>
              <a:rPr kumimoji="1" lang="en-US" altLang="ja-JP" sz="2000" b="1" dirty="0">
                <a:latin typeface="+mn-lt"/>
              </a:rPr>
              <a:t>1</a:t>
            </a:r>
            <a:r>
              <a:rPr kumimoji="1" lang="ja-JP" altLang="en-US" sz="2000" b="1" dirty="0">
                <a:latin typeface="+mn-lt"/>
              </a:rPr>
              <a:t>　研究背景と目的</a:t>
            </a:r>
          </a:p>
        </p:txBody>
      </p:sp>
      <p:sp>
        <p:nvSpPr>
          <p:cNvPr id="3" name="コンテンツ プレースホルダー 2">
            <a:extLst>
              <a:ext uri="{FF2B5EF4-FFF2-40B4-BE49-F238E27FC236}">
                <a16:creationId xmlns:a16="http://schemas.microsoft.com/office/drawing/2014/main" id="{40E62556-D479-4F5D-377D-C133F49AF69B}"/>
              </a:ext>
            </a:extLst>
          </p:cNvPr>
          <p:cNvSpPr>
            <a:spLocks noGrp="1"/>
          </p:cNvSpPr>
          <p:nvPr>
            <p:ph idx="1"/>
          </p:nvPr>
        </p:nvSpPr>
        <p:spPr>
          <a:xfrm>
            <a:off x="748553" y="845574"/>
            <a:ext cx="10515600" cy="5456613"/>
          </a:xfrm>
        </p:spPr>
        <p:txBody>
          <a:bodyPr>
            <a:normAutofit fontScale="92500" lnSpcReduction="20000"/>
          </a:bodyPr>
          <a:lstStyle/>
          <a:p>
            <a:r>
              <a:rPr kumimoji="1" lang="ja-JP" altLang="en-US" sz="2400" dirty="0"/>
              <a:t>コロナ禍で</a:t>
            </a:r>
            <a:r>
              <a:rPr lang="ja-JP" altLang="en-US" sz="2400" dirty="0"/>
              <a:t>の</a:t>
            </a:r>
            <a:r>
              <a:rPr kumimoji="1" lang="ja-JP" altLang="en-US" sz="2400" dirty="0"/>
              <a:t>オンライン教育⇒</a:t>
            </a:r>
            <a:r>
              <a:rPr kumimoji="1" lang="ja-JP" altLang="en-US" sz="2400" dirty="0">
                <a:solidFill>
                  <a:srgbClr val="C00000"/>
                </a:solidFill>
              </a:rPr>
              <a:t>学習者主体・対話的で深い学びの実現</a:t>
            </a:r>
            <a:r>
              <a:rPr kumimoji="1" lang="ja-JP" altLang="en-US" sz="2400" dirty="0"/>
              <a:t>が一層重要なテーマ</a:t>
            </a:r>
            <a:r>
              <a:rPr lang="ja-JP" altLang="en-US" sz="2400" dirty="0"/>
              <a:t>に（文科省</a:t>
            </a:r>
            <a:r>
              <a:rPr lang="en-US" altLang="ja-JP" sz="2400" dirty="0"/>
              <a:t>H29-31</a:t>
            </a:r>
            <a:r>
              <a:rPr lang="ja-JP" altLang="en-US" sz="2400" dirty="0"/>
              <a:t>改訂学習指導要領</a:t>
            </a:r>
            <a:r>
              <a:rPr kumimoji="1" lang="ja-JP" altLang="en-US" sz="2400" dirty="0"/>
              <a:t>）</a:t>
            </a:r>
            <a:endParaRPr kumimoji="1" lang="en-US" altLang="ja-JP" sz="2400" dirty="0"/>
          </a:p>
          <a:p>
            <a:r>
              <a:rPr kumimoji="1" lang="ja-JP" altLang="en-US" sz="2400" dirty="0"/>
              <a:t>授業分析の諸手法</a:t>
            </a:r>
            <a:endParaRPr kumimoji="1" lang="en-US" altLang="ja-JP" sz="2400" dirty="0"/>
          </a:p>
          <a:p>
            <a:r>
              <a:rPr lang="ja-JP" altLang="en-US" sz="2400" dirty="0"/>
              <a:t>教師⇔学習者間の交流距離理論</a:t>
            </a:r>
            <a:r>
              <a:rPr lang="en-US" altLang="ja-JP" sz="2400" dirty="0"/>
              <a:t>=Transaction Distance Theory</a:t>
            </a:r>
            <a:r>
              <a:rPr lang="ja-JP" altLang="en-US" sz="2400" dirty="0"/>
              <a:t>（</a:t>
            </a:r>
            <a:r>
              <a:rPr lang="en-US" altLang="ja-JP" sz="2400" dirty="0"/>
              <a:t>Moore, M. 1989 </a:t>
            </a:r>
            <a:r>
              <a:rPr lang="ja-JP" altLang="en-US" sz="2400" dirty="0"/>
              <a:t>）：対話</a:t>
            </a:r>
            <a:r>
              <a:rPr lang="en-US" altLang="ja-JP" sz="2400" dirty="0"/>
              <a:t>(dialogue)</a:t>
            </a:r>
            <a:r>
              <a:rPr lang="ja-JP" altLang="en-US" sz="2400" dirty="0"/>
              <a:t>距離短縮，授業構成（</a:t>
            </a:r>
            <a:r>
              <a:rPr lang="en-US" altLang="ja-JP" sz="2400" dirty="0"/>
              <a:t>structure</a:t>
            </a:r>
            <a:r>
              <a:rPr lang="ja-JP" altLang="en-US" sz="2400" dirty="0"/>
              <a:t>）最小化，学習者の自律性（</a:t>
            </a:r>
            <a:r>
              <a:rPr lang="en-US" altLang="ja-JP" sz="2400" dirty="0"/>
              <a:t>autonomy</a:t>
            </a:r>
            <a:r>
              <a:rPr lang="ja-JP" altLang="en-US" sz="2400" dirty="0"/>
              <a:t>）最大化</a:t>
            </a:r>
            <a:endParaRPr lang="en-US" altLang="ja-JP" sz="2400" dirty="0"/>
          </a:p>
          <a:p>
            <a:r>
              <a:rPr kumimoji="1" lang="ja-JP" altLang="en-US" sz="2400" dirty="0"/>
              <a:t>授業参与者の相互作用分析アプローチ：</a:t>
            </a:r>
            <a:r>
              <a:rPr kumimoji="1" lang="en-US" altLang="ja-JP" sz="2400" dirty="0"/>
              <a:t>Class Action Research</a:t>
            </a:r>
            <a:r>
              <a:rPr kumimoji="1" lang="ja-JP" altLang="en-US" sz="2400" dirty="0"/>
              <a:t>（</a:t>
            </a:r>
            <a:r>
              <a:rPr kumimoji="1" lang="en-US" altLang="ja-JP" sz="2400" dirty="0"/>
              <a:t>AR</a:t>
            </a:r>
            <a:r>
              <a:rPr kumimoji="1" lang="ja-JP" altLang="en-US" sz="2400" dirty="0"/>
              <a:t>），</a:t>
            </a:r>
            <a:r>
              <a:rPr kumimoji="1" lang="en-US" altLang="ja-JP" sz="2400" dirty="0"/>
              <a:t>Learning Analytics</a:t>
            </a:r>
            <a:r>
              <a:rPr kumimoji="1" lang="ja-JP" altLang="en-US" sz="2400" dirty="0"/>
              <a:t>（</a:t>
            </a:r>
            <a:r>
              <a:rPr kumimoji="1" lang="en-US" altLang="ja-JP" sz="2400" dirty="0"/>
              <a:t>LA</a:t>
            </a:r>
            <a:r>
              <a:rPr kumimoji="1" lang="ja-JP" altLang="en-US" sz="2400" dirty="0"/>
              <a:t>），生体情報の適応，エスノメソドロジーによる会話分析</a:t>
            </a:r>
            <a:r>
              <a:rPr kumimoji="1" lang="en-US" altLang="ja-JP" sz="2400" dirty="0" err="1"/>
              <a:t>etc</a:t>
            </a:r>
            <a:r>
              <a:rPr kumimoji="1" lang="ja-JP" altLang="en-US" sz="2400" dirty="0"/>
              <a:t>．．</a:t>
            </a:r>
          </a:p>
          <a:p>
            <a:r>
              <a:rPr lang="ja-JP" altLang="en-US" sz="2400" dirty="0"/>
              <a:t>外国語授業活動の実証的分析の枠組み：</a:t>
            </a:r>
            <a:r>
              <a:rPr lang="en-US" altLang="ja-JP" sz="2400" dirty="0"/>
              <a:t>Flint</a:t>
            </a:r>
            <a:r>
              <a:rPr lang="ja-JP" altLang="en-US" sz="2400" dirty="0"/>
              <a:t>，</a:t>
            </a:r>
            <a:r>
              <a:rPr lang="en-US" altLang="ja-JP" sz="2400" dirty="0"/>
              <a:t>COLT</a:t>
            </a:r>
            <a:r>
              <a:rPr lang="ja-JP" altLang="en-US" sz="2400" dirty="0"/>
              <a:t>，</a:t>
            </a:r>
            <a:r>
              <a:rPr lang="en-US" altLang="ja-JP" sz="2400" dirty="0"/>
              <a:t>FOCUS etc. (</a:t>
            </a:r>
            <a:r>
              <a:rPr lang="ja-JP" altLang="en-US" sz="2400" dirty="0"/>
              <a:t>飯野</a:t>
            </a:r>
            <a:r>
              <a:rPr lang="en-US" altLang="ja-JP" sz="2400" dirty="0"/>
              <a:t>, 2008)</a:t>
            </a:r>
          </a:p>
          <a:p>
            <a:r>
              <a:rPr lang="ja-JP" altLang="en-US" sz="2400" dirty="0"/>
              <a:t>授業実践はどれも一回性，かつ社会的・文化的文脈に埋め込まれた動態的実践行為 </a:t>
            </a:r>
            <a:r>
              <a:rPr lang="en-US" altLang="ja-JP" sz="2400" dirty="0"/>
              <a:t>(</a:t>
            </a:r>
            <a:r>
              <a:rPr lang="ja-JP" altLang="en-US" sz="2400" dirty="0"/>
              <a:t>小田，</a:t>
            </a:r>
            <a:r>
              <a:rPr lang="en-US" altLang="ja-JP" sz="2400" dirty="0"/>
              <a:t>2010)</a:t>
            </a:r>
            <a:r>
              <a:rPr lang="ja-JP" altLang="en-US" sz="2400" dirty="0"/>
              <a:t>．</a:t>
            </a:r>
            <a:endParaRPr lang="en-US" altLang="ja-JP" sz="2400" dirty="0"/>
          </a:p>
          <a:p>
            <a:r>
              <a:rPr kumimoji="1" lang="ja-JP" altLang="en-US" sz="2400" dirty="0">
                <a:solidFill>
                  <a:srgbClr val="C00000"/>
                </a:solidFill>
              </a:rPr>
              <a:t>教師の発話嗜好に特化した分析手法は少ない</a:t>
            </a:r>
            <a:r>
              <a:rPr kumimoji="1" lang="ja-JP" altLang="en-US" sz="2400" dirty="0"/>
              <a:t>．</a:t>
            </a:r>
            <a:endParaRPr kumimoji="1" lang="en-US" altLang="ja-JP" sz="2400" dirty="0"/>
          </a:p>
          <a:p>
            <a:r>
              <a:rPr lang="ja-JP" altLang="en-US" sz="2400" dirty="0"/>
              <a:t>教育現場での</a:t>
            </a:r>
            <a:r>
              <a:rPr lang="ja-JP" altLang="en-US" sz="2400" dirty="0">
                <a:solidFill>
                  <a:srgbClr val="C00000"/>
                </a:solidFill>
              </a:rPr>
              <a:t>発話行為を</a:t>
            </a:r>
            <a:r>
              <a:rPr kumimoji="1" lang="ja-JP" altLang="en-US" sz="2400" dirty="0">
                <a:solidFill>
                  <a:srgbClr val="C00000"/>
                </a:solidFill>
              </a:rPr>
              <a:t>可視化</a:t>
            </a:r>
            <a:r>
              <a:rPr kumimoji="1" lang="ja-JP" altLang="en-US" sz="2400" dirty="0"/>
              <a:t>→本人の</a:t>
            </a:r>
            <a:r>
              <a:rPr kumimoji="1" lang="ja-JP" altLang="en-US" sz="2400" dirty="0">
                <a:solidFill>
                  <a:srgbClr val="C00000"/>
                </a:solidFill>
              </a:rPr>
              <a:t>思い込みや知的孤立を回避するデータとして活用</a:t>
            </a:r>
            <a:r>
              <a:rPr kumimoji="1" lang="ja-JP" altLang="en-US" sz="2400" dirty="0"/>
              <a:t>．実践当事者である</a:t>
            </a:r>
            <a:r>
              <a:rPr lang="ja-JP" altLang="en-US" sz="2400" dirty="0"/>
              <a:t>教師が，結果を内省</a:t>
            </a:r>
            <a:r>
              <a:rPr kumimoji="1" lang="ja-JP" altLang="en-US" sz="2400" dirty="0"/>
              <a:t>材料として主体的に利用することが望ましい</a:t>
            </a:r>
            <a:r>
              <a:rPr kumimoji="1" lang="en-US" altLang="ja-JP" sz="2400" dirty="0"/>
              <a:t>.</a:t>
            </a:r>
          </a:p>
          <a:p>
            <a:r>
              <a:rPr lang="en-US" altLang="ja-JP" sz="2400" dirty="0"/>
              <a:t>AI</a:t>
            </a:r>
            <a:r>
              <a:rPr lang="ja-JP" altLang="en-US" sz="2400" dirty="0"/>
              <a:t>教師ロボットの会話は定型表現が多い→ロボット発話の癖を発見し，ユーザーとの対応表現を豊富にする素材にできる</a:t>
            </a:r>
            <a:endParaRPr kumimoji="1" lang="ja-JP" altLang="en-US" sz="2400" dirty="0"/>
          </a:p>
          <a:p>
            <a:endParaRPr kumimoji="1" lang="ja-JP" altLang="en-US" sz="2000" dirty="0"/>
          </a:p>
        </p:txBody>
      </p:sp>
    </p:spTree>
    <p:extLst>
      <p:ext uri="{BB962C8B-B14F-4D97-AF65-F5344CB8AC3E}">
        <p14:creationId xmlns:p14="http://schemas.microsoft.com/office/powerpoint/2010/main" val="304003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6E0F36-4EF0-901B-8AB3-F40AE03E3372}"/>
              </a:ext>
            </a:extLst>
          </p:cNvPr>
          <p:cNvSpPr>
            <a:spLocks noGrp="1"/>
          </p:cNvSpPr>
          <p:nvPr>
            <p:ph type="title"/>
          </p:nvPr>
        </p:nvSpPr>
        <p:spPr>
          <a:xfrm>
            <a:off x="838200" y="365125"/>
            <a:ext cx="10515600" cy="746499"/>
          </a:xfrm>
        </p:spPr>
        <p:txBody>
          <a:bodyPr>
            <a:normAutofit/>
          </a:bodyPr>
          <a:lstStyle/>
          <a:p>
            <a:r>
              <a:rPr kumimoji="1" lang="en-US" altLang="ja-JP" sz="2000" b="1" dirty="0">
                <a:latin typeface="+mn-lt"/>
              </a:rPr>
              <a:t>2 </a:t>
            </a:r>
            <a:r>
              <a:rPr kumimoji="1" lang="ja-JP" altLang="en-US" sz="2000" b="1" dirty="0">
                <a:latin typeface="+mn-lt"/>
              </a:rPr>
              <a:t>観察対象とデータ</a:t>
            </a:r>
          </a:p>
        </p:txBody>
      </p:sp>
      <p:sp>
        <p:nvSpPr>
          <p:cNvPr id="6" name="コンテンツ プレースホルダー 5">
            <a:extLst>
              <a:ext uri="{FF2B5EF4-FFF2-40B4-BE49-F238E27FC236}">
                <a16:creationId xmlns:a16="http://schemas.microsoft.com/office/drawing/2014/main" id="{15188644-708A-69FB-11FE-03601AC0DAC7}"/>
              </a:ext>
            </a:extLst>
          </p:cNvPr>
          <p:cNvSpPr>
            <a:spLocks noGrp="1"/>
          </p:cNvSpPr>
          <p:nvPr>
            <p:ph idx="1"/>
          </p:nvPr>
        </p:nvSpPr>
        <p:spPr>
          <a:xfrm>
            <a:off x="775445" y="1253330"/>
            <a:ext cx="10708631" cy="5165399"/>
          </a:xfrm>
        </p:spPr>
        <p:txBody>
          <a:bodyPr>
            <a:noAutofit/>
          </a:bodyPr>
          <a:lstStyle/>
          <a:p>
            <a:r>
              <a:rPr lang="en-US" altLang="ja-JP" sz="2000" dirty="0"/>
              <a:t>2021</a:t>
            </a:r>
            <a:r>
              <a:rPr lang="ja-JP" altLang="en-US" sz="2000" dirty="0"/>
              <a:t>年某大学中国語初級クラス，</a:t>
            </a:r>
            <a:r>
              <a:rPr lang="en-US" altLang="ja-JP" sz="2000" dirty="0" err="1"/>
              <a:t>HyFlex</a:t>
            </a:r>
            <a:r>
              <a:rPr lang="ja-JP" altLang="en-US" sz="2000" dirty="0"/>
              <a:t>授業，</a:t>
            </a:r>
            <a:r>
              <a:rPr lang="en-US" altLang="ja-JP" sz="2000" dirty="0"/>
              <a:t>1</a:t>
            </a:r>
            <a:r>
              <a:rPr lang="ja-JP" altLang="en-US" sz="2000" dirty="0"/>
              <a:t>コマ約</a:t>
            </a:r>
            <a:r>
              <a:rPr lang="en-US" altLang="ja-JP" sz="2000" dirty="0"/>
              <a:t>60</a:t>
            </a:r>
            <a:r>
              <a:rPr lang="ja-JP" altLang="en-US" sz="2000" dirty="0"/>
              <a:t>分間（含</a:t>
            </a:r>
            <a:r>
              <a:rPr lang="en-US" altLang="ja-JP" sz="2000" dirty="0"/>
              <a:t>breakout room2</a:t>
            </a:r>
            <a:r>
              <a:rPr lang="ja-JP" altLang="en-US" sz="2000" dirty="0"/>
              <a:t>回）</a:t>
            </a:r>
            <a:endParaRPr lang="en-US" altLang="ja-JP" sz="2000" dirty="0"/>
          </a:p>
          <a:p>
            <a:r>
              <a:rPr lang="ja-JP" altLang="en-US" sz="2000" dirty="0"/>
              <a:t>学生：対面</a:t>
            </a:r>
            <a:r>
              <a:rPr lang="en-US" altLang="ja-JP" sz="2000" dirty="0"/>
              <a:t>7</a:t>
            </a:r>
            <a:r>
              <a:rPr lang="ja-JP" altLang="en-US" sz="2000" dirty="0"/>
              <a:t>名＋オンライン参加</a:t>
            </a:r>
            <a:r>
              <a:rPr lang="en-US" altLang="ja-JP" sz="2000" dirty="0"/>
              <a:t>36</a:t>
            </a:r>
            <a:r>
              <a:rPr lang="ja-JP" altLang="en-US" sz="2000" dirty="0"/>
              <a:t>名＝計</a:t>
            </a:r>
            <a:r>
              <a:rPr lang="en-US" altLang="ja-JP" sz="2000" dirty="0"/>
              <a:t>43</a:t>
            </a:r>
            <a:r>
              <a:rPr lang="ja-JP" altLang="en-US" sz="2000" dirty="0"/>
              <a:t>名（欠席</a:t>
            </a:r>
            <a:r>
              <a:rPr lang="en-US" altLang="ja-JP" sz="2000" dirty="0"/>
              <a:t>6</a:t>
            </a:r>
            <a:r>
              <a:rPr lang="ja-JP" altLang="en-US" sz="2000" dirty="0"/>
              <a:t>名）．全員中国語初修者</a:t>
            </a:r>
            <a:r>
              <a:rPr lang="en-US" altLang="ja-JP" sz="2000" dirty="0"/>
              <a:t>.</a:t>
            </a:r>
          </a:p>
          <a:p>
            <a:r>
              <a:rPr lang="ja-JP" altLang="en-US" sz="2000" dirty="0"/>
              <a:t>教員</a:t>
            </a:r>
            <a:r>
              <a:rPr lang="en-US" altLang="ja-JP" sz="2000" dirty="0"/>
              <a:t>1</a:t>
            </a:r>
            <a:r>
              <a:rPr lang="ja-JP" altLang="en-US" sz="2000" dirty="0"/>
              <a:t>名：教歴</a:t>
            </a:r>
            <a:r>
              <a:rPr lang="en-US" altLang="ja-JP" sz="2000" dirty="0"/>
              <a:t>20</a:t>
            </a:r>
            <a:r>
              <a:rPr lang="ja-JP" altLang="en-US" sz="2000" dirty="0"/>
              <a:t>年余，中国語ネイティブ，</a:t>
            </a:r>
            <a:r>
              <a:rPr lang="en-US" altLang="ja-JP" sz="2000" dirty="0"/>
              <a:t>TA</a:t>
            </a:r>
            <a:r>
              <a:rPr lang="ja-JP" altLang="en-US" sz="2000" dirty="0"/>
              <a:t>無．</a:t>
            </a:r>
            <a:endParaRPr lang="en-US" altLang="ja-JP" sz="2000" dirty="0"/>
          </a:p>
          <a:p>
            <a:r>
              <a:rPr lang="ja-JP" altLang="en-US" sz="2000" dirty="0"/>
              <a:t>当日の授業内容：単語の発音チェック＆文型練習（学生は</a:t>
            </a:r>
            <a:r>
              <a:rPr lang="en-US" altLang="ja-JP" sz="2000" dirty="0"/>
              <a:t>LMS</a:t>
            </a:r>
            <a:r>
              <a:rPr lang="ja-JP" altLang="en-US" sz="2000" dirty="0"/>
              <a:t>での反転授業で予習済み）．</a:t>
            </a:r>
          </a:p>
          <a:p>
            <a:r>
              <a:rPr lang="ja-JP" altLang="en-US" sz="2000" dirty="0"/>
              <a:t>データ処理方法</a:t>
            </a:r>
            <a:endParaRPr lang="en-US" altLang="ja-JP" sz="2000" dirty="0"/>
          </a:p>
          <a:p>
            <a:r>
              <a:rPr lang="ja-JP" altLang="en-US" sz="2000" dirty="0"/>
              <a:t>録画のテキスト化⇒</a:t>
            </a:r>
            <a:r>
              <a:rPr lang="en-US" altLang="ja-JP" sz="2000" dirty="0"/>
              <a:t>Flint System</a:t>
            </a:r>
            <a:r>
              <a:rPr lang="ja-JP" altLang="en-US" sz="2000" dirty="0"/>
              <a:t>に即し発話を複数カテゴリーに分類⇒カテゴリー単位で教師の発話特徴をテキストマイニング解析⇒単語出現頻度を可視化</a:t>
            </a:r>
            <a:endParaRPr lang="en-US" altLang="ja-JP" sz="2000" dirty="0"/>
          </a:p>
          <a:p>
            <a:r>
              <a:rPr lang="ja-JP" altLang="en-US" sz="2000" dirty="0"/>
              <a:t>書き起こしテキストは日中両言語混在．市販テキストマイニンぐツールは，多言語混在テキストには未対応，もしくは精度下がる</a:t>
            </a:r>
            <a:endParaRPr lang="en-US" altLang="ja-JP" sz="2000" dirty="0"/>
          </a:p>
          <a:p>
            <a:r>
              <a:rPr lang="ja-JP" altLang="en-US" sz="2000" dirty="0"/>
              <a:t>中国語簡体字を繁体字で書き取り文字化け防止</a:t>
            </a:r>
            <a:endParaRPr lang="en-US" altLang="ja-JP" sz="2000" dirty="0"/>
          </a:p>
          <a:p>
            <a:r>
              <a:rPr lang="ja-JP" altLang="en-US" sz="2000" dirty="0"/>
              <a:t>個人情報保護の観点から，固有名詞を一般的な地名や姓氏に置き換え</a:t>
            </a:r>
            <a:r>
              <a:rPr lang="en-US" altLang="ja-JP" sz="2000" dirty="0"/>
              <a:t>. </a:t>
            </a:r>
          </a:p>
        </p:txBody>
      </p:sp>
    </p:spTree>
    <p:extLst>
      <p:ext uri="{BB962C8B-B14F-4D97-AF65-F5344CB8AC3E}">
        <p14:creationId xmlns:p14="http://schemas.microsoft.com/office/powerpoint/2010/main" val="425289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B63E8-938C-8D3E-5BE1-726F25CF28C2}"/>
              </a:ext>
            </a:extLst>
          </p:cNvPr>
          <p:cNvSpPr>
            <a:spLocks noGrp="1"/>
          </p:cNvSpPr>
          <p:nvPr>
            <p:ph type="title"/>
          </p:nvPr>
        </p:nvSpPr>
        <p:spPr>
          <a:xfrm>
            <a:off x="838200" y="365125"/>
            <a:ext cx="10515600" cy="686927"/>
          </a:xfrm>
        </p:spPr>
        <p:txBody>
          <a:bodyPr>
            <a:normAutofit/>
          </a:bodyPr>
          <a:lstStyle/>
          <a:p>
            <a:r>
              <a:rPr kumimoji="1" lang="en-US" altLang="ja-JP" sz="2000" b="1" dirty="0">
                <a:latin typeface="+mj-ea"/>
              </a:rPr>
              <a:t>3 </a:t>
            </a:r>
            <a:r>
              <a:rPr kumimoji="1" lang="ja-JP" altLang="en-US" sz="2000" b="1" dirty="0">
                <a:latin typeface="+mj-ea"/>
              </a:rPr>
              <a:t>分析結果と解釈</a:t>
            </a:r>
          </a:p>
        </p:txBody>
      </p:sp>
      <p:sp>
        <p:nvSpPr>
          <p:cNvPr id="3" name="コンテンツ プレースホルダー 2">
            <a:extLst>
              <a:ext uri="{FF2B5EF4-FFF2-40B4-BE49-F238E27FC236}">
                <a16:creationId xmlns:a16="http://schemas.microsoft.com/office/drawing/2014/main" id="{40E62556-D479-4F5D-377D-C133F49AF69B}"/>
              </a:ext>
            </a:extLst>
          </p:cNvPr>
          <p:cNvSpPr>
            <a:spLocks noGrp="1"/>
          </p:cNvSpPr>
          <p:nvPr>
            <p:ph idx="1"/>
          </p:nvPr>
        </p:nvSpPr>
        <p:spPr>
          <a:xfrm>
            <a:off x="739877" y="1253331"/>
            <a:ext cx="10515600" cy="4351338"/>
          </a:xfrm>
        </p:spPr>
        <p:txBody>
          <a:bodyPr>
            <a:normAutofit/>
          </a:bodyPr>
          <a:lstStyle/>
          <a:p>
            <a:r>
              <a:rPr kumimoji="1" lang="ja-JP" altLang="en-US" dirty="0"/>
              <a:t>単語出現頻度のワードクラウド解析結果</a:t>
            </a:r>
            <a:endParaRPr kumimoji="1" lang="en-US" altLang="ja-JP" dirty="0"/>
          </a:p>
          <a:p>
            <a:r>
              <a:rPr kumimoji="1" lang="ja-JP" altLang="en-US" dirty="0"/>
              <a:t>本授業担当</a:t>
            </a:r>
            <a:r>
              <a:rPr kumimoji="1" lang="ja-JP" altLang="en-US" dirty="0">
                <a:solidFill>
                  <a:srgbClr val="C00000"/>
                </a:solidFill>
              </a:rPr>
              <a:t>教員の使用語彙の特徴　　</a:t>
            </a:r>
          </a:p>
          <a:p>
            <a:r>
              <a:rPr kumimoji="1" lang="ja-JP" altLang="en-US" dirty="0"/>
              <a:t>１）学習者への</a:t>
            </a:r>
            <a:r>
              <a:rPr lang="ja-JP" altLang="en-US" dirty="0">
                <a:solidFill>
                  <a:srgbClr val="C00000"/>
                </a:solidFill>
              </a:rPr>
              <a:t>謙譲表現が過多</a:t>
            </a:r>
            <a:r>
              <a:rPr lang="en-US" altLang="ja-JP" dirty="0"/>
              <a:t>. </a:t>
            </a:r>
            <a:r>
              <a:rPr kumimoji="1" lang="ja-JP" altLang="en-US" dirty="0"/>
              <a:t>（例：くださる，もらう），依願（例：お願い），詫び（例：ごめんなさい，すみません）</a:t>
            </a:r>
            <a:endParaRPr kumimoji="1" lang="en-US" altLang="ja-JP" dirty="0"/>
          </a:p>
          <a:p>
            <a:r>
              <a:rPr kumimoji="1" lang="ja-JP" altLang="en-US" dirty="0"/>
              <a:t>２）学習者の</a:t>
            </a:r>
            <a:r>
              <a:rPr kumimoji="1" lang="ja-JP" altLang="en-US" dirty="0">
                <a:solidFill>
                  <a:srgbClr val="C00000"/>
                </a:solidFill>
              </a:rPr>
              <a:t>アウトプットに繋がらない日本語と中国語の併用</a:t>
            </a:r>
            <a:r>
              <a:rPr kumimoji="1" lang="en-US" altLang="ja-JP" dirty="0">
                <a:solidFill>
                  <a:srgbClr val="C00000"/>
                </a:solidFill>
              </a:rPr>
              <a:t>/</a:t>
            </a:r>
            <a:r>
              <a:rPr kumimoji="1" lang="ja-JP" altLang="en-US" dirty="0">
                <a:solidFill>
                  <a:srgbClr val="C00000"/>
                </a:solidFill>
              </a:rPr>
              <a:t>混用</a:t>
            </a:r>
            <a:r>
              <a:rPr kumimoji="1" lang="ja-JP" altLang="en-US" dirty="0"/>
              <a:t>が多い．（例：誉め言葉偏重の日中語併用，中国語で</a:t>
            </a:r>
            <a:r>
              <a:rPr lang="ja-JP" altLang="en-US" dirty="0"/>
              <a:t>学生指名→</a:t>
            </a:r>
            <a:r>
              <a:rPr kumimoji="1" lang="ja-JP" altLang="en-US" dirty="0"/>
              <a:t>聞き取れず日本語で再指名）</a:t>
            </a:r>
            <a:endParaRPr kumimoji="1" lang="en-US" altLang="ja-JP" dirty="0"/>
          </a:p>
          <a:p>
            <a:r>
              <a:rPr kumimoji="1" lang="ja-JP" altLang="en-US" dirty="0"/>
              <a:t>３</a:t>
            </a:r>
            <a:r>
              <a:rPr lang="ja-JP" altLang="en-US" dirty="0"/>
              <a:t>）</a:t>
            </a:r>
            <a:r>
              <a:rPr lang="ja-JP" altLang="en-US" dirty="0">
                <a:solidFill>
                  <a:srgbClr val="C00000"/>
                </a:solidFill>
              </a:rPr>
              <a:t>文法解説の語彙</a:t>
            </a:r>
            <a:r>
              <a:rPr kumimoji="1" lang="ja-JP" altLang="en-US" dirty="0">
                <a:solidFill>
                  <a:srgbClr val="C00000"/>
                </a:solidFill>
              </a:rPr>
              <a:t>が多い</a:t>
            </a:r>
            <a:r>
              <a:rPr kumimoji="1" lang="ja-JP" altLang="en-US" dirty="0"/>
              <a:t>．（</a:t>
            </a:r>
            <a:r>
              <a:rPr lang="ja-JP" altLang="en-US" dirty="0"/>
              <a:t>例：主語，動詞など）</a:t>
            </a:r>
            <a:endParaRPr kumimoji="1" lang="en-US" altLang="ja-JP" dirty="0"/>
          </a:p>
        </p:txBody>
      </p:sp>
    </p:spTree>
    <p:extLst>
      <p:ext uri="{BB962C8B-B14F-4D97-AF65-F5344CB8AC3E}">
        <p14:creationId xmlns:p14="http://schemas.microsoft.com/office/powerpoint/2010/main" val="248186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DA7867-FE99-7038-2E18-9B8E467262A2}"/>
              </a:ext>
            </a:extLst>
          </p:cNvPr>
          <p:cNvSpPr txBox="1"/>
          <p:nvPr/>
        </p:nvSpPr>
        <p:spPr>
          <a:xfrm>
            <a:off x="1754792" y="3932044"/>
            <a:ext cx="3476845" cy="369332"/>
          </a:xfrm>
          <a:prstGeom prst="rect">
            <a:avLst/>
          </a:prstGeom>
          <a:noFill/>
        </p:spPr>
        <p:txBody>
          <a:bodyPr wrap="square">
            <a:spAutoFit/>
          </a:bodyPr>
          <a:lstStyle/>
          <a:p>
            <a:r>
              <a:rPr lang="ja-JP" altLang="en-US" sz="1800" dirty="0">
                <a:latin typeface="+mn-lt"/>
                <a:ea typeface="ＭＳ 明朝" panose="02020609040205080304" pitchFamily="17" charset="-128"/>
                <a:cs typeface="Lucida Sans Typewriter" panose="020B0602040502020304" pitchFamily="33" charset="0"/>
              </a:rPr>
              <a:t>　　</a:t>
            </a:r>
            <a:r>
              <a:rPr lang="en-US" altLang="ja-JP" sz="1800" dirty="0">
                <a:latin typeface="+mn-lt"/>
                <a:ea typeface="ＭＳ 明朝" panose="02020609040205080304" pitchFamily="17" charset="-128"/>
                <a:cs typeface="Lucida Sans Typewriter" panose="020B0602040502020304" pitchFamily="33" charset="0"/>
              </a:rPr>
              <a:t>[</a:t>
            </a:r>
            <a:r>
              <a:rPr lang="ja-JP" altLang="en-US" sz="1800" dirty="0">
                <a:latin typeface="+mn-lt"/>
                <a:ea typeface="ＭＳ 明朝" panose="02020609040205080304" pitchFamily="17" charset="-128"/>
                <a:cs typeface="Lucida Sans Typewriter" panose="020B0602040502020304" pitchFamily="33" charset="0"/>
              </a:rPr>
              <a:t>カテゴリー：指名</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dirty="0">
                <a:latin typeface="+mn-lt"/>
                <a:ea typeface="ＭＳ 明朝" panose="02020609040205080304" pitchFamily="17" charset="-128"/>
                <a:cs typeface="Lucida Sans Typewriter" panose="020B0602040502020304" pitchFamily="33" charset="0"/>
              </a:rPr>
              <a:t> </a:t>
            </a:r>
            <a:endParaRPr lang="ja-JP" altLang="en-US" dirty="0"/>
          </a:p>
        </p:txBody>
      </p:sp>
      <p:sp>
        <p:nvSpPr>
          <p:cNvPr id="6" name="テキスト ボックス 5">
            <a:extLst>
              <a:ext uri="{FF2B5EF4-FFF2-40B4-BE49-F238E27FC236}">
                <a16:creationId xmlns:a16="http://schemas.microsoft.com/office/drawing/2014/main" id="{0FA89B2A-4DC1-1D29-EA79-BAA3723D20C2}"/>
              </a:ext>
            </a:extLst>
          </p:cNvPr>
          <p:cNvSpPr txBox="1"/>
          <p:nvPr/>
        </p:nvSpPr>
        <p:spPr>
          <a:xfrm>
            <a:off x="7120233" y="3314032"/>
            <a:ext cx="2749766" cy="369332"/>
          </a:xfrm>
          <a:prstGeom prst="rect">
            <a:avLst/>
          </a:prstGeom>
          <a:noFill/>
        </p:spPr>
        <p:txBody>
          <a:bodyPr wrap="square">
            <a:spAutoFit/>
          </a:bodyPr>
          <a:lstStyle/>
          <a:p>
            <a:r>
              <a:rPr lang="en-US" altLang="ja-JP" dirty="0"/>
              <a:t>[</a:t>
            </a:r>
            <a:r>
              <a:rPr lang="ja-JP" altLang="en-US" dirty="0"/>
              <a:t>カテゴリー：指示</a:t>
            </a:r>
            <a:r>
              <a:rPr lang="en-US" altLang="ja-JP" dirty="0"/>
              <a:t>]</a:t>
            </a:r>
            <a:endParaRPr lang="ja-JP" altLang="en-US" dirty="0"/>
          </a:p>
        </p:txBody>
      </p:sp>
      <p:sp>
        <p:nvSpPr>
          <p:cNvPr id="10" name="テキスト ボックス 9">
            <a:extLst>
              <a:ext uri="{FF2B5EF4-FFF2-40B4-BE49-F238E27FC236}">
                <a16:creationId xmlns:a16="http://schemas.microsoft.com/office/drawing/2014/main" id="{600106F4-F0EB-980B-7B29-9275EE78E424}"/>
              </a:ext>
            </a:extLst>
          </p:cNvPr>
          <p:cNvSpPr txBox="1"/>
          <p:nvPr/>
        </p:nvSpPr>
        <p:spPr>
          <a:xfrm>
            <a:off x="1019358" y="5187844"/>
            <a:ext cx="4316361" cy="369332"/>
          </a:xfrm>
          <a:prstGeom prst="rect">
            <a:avLst/>
          </a:prstGeom>
          <a:noFill/>
        </p:spPr>
        <p:txBody>
          <a:bodyPr wrap="square">
            <a:spAutoFit/>
          </a:bodyPr>
          <a:lstStyle/>
          <a:p>
            <a:r>
              <a:rPr kumimoji="1" lang="en-US" altLang="ja-JP" dirty="0"/>
              <a:t>[</a:t>
            </a:r>
            <a:r>
              <a:rPr kumimoji="1" lang="ja-JP" altLang="en-US" dirty="0"/>
              <a:t>カテゴリー：（教員からの）質問</a:t>
            </a:r>
            <a:r>
              <a:rPr kumimoji="1" lang="en-US" altLang="ja-JP" dirty="0"/>
              <a:t>]</a:t>
            </a:r>
          </a:p>
        </p:txBody>
      </p:sp>
      <p:sp>
        <p:nvSpPr>
          <p:cNvPr id="14" name="テキスト ボックス 13">
            <a:extLst>
              <a:ext uri="{FF2B5EF4-FFF2-40B4-BE49-F238E27FC236}">
                <a16:creationId xmlns:a16="http://schemas.microsoft.com/office/drawing/2014/main" id="{9FD9CC9C-19A0-EB22-D690-64C5A66CE297}"/>
              </a:ext>
            </a:extLst>
          </p:cNvPr>
          <p:cNvSpPr txBox="1"/>
          <p:nvPr/>
        </p:nvSpPr>
        <p:spPr>
          <a:xfrm>
            <a:off x="757083" y="947802"/>
            <a:ext cx="10677831" cy="646331"/>
          </a:xfrm>
          <a:prstGeom prst="rect">
            <a:avLst/>
          </a:prstGeom>
          <a:noFill/>
        </p:spPr>
        <p:txBody>
          <a:bodyPr wrap="square">
            <a:spAutoFit/>
          </a:bodyPr>
          <a:lstStyle/>
          <a:p>
            <a:r>
              <a:rPr lang="ja-JP" altLang="en-US" dirty="0"/>
              <a:t>１）</a:t>
            </a:r>
            <a:r>
              <a:rPr lang="ja-JP" altLang="en-US" b="1" dirty="0"/>
              <a:t>学習者への謙譲表現が過多</a:t>
            </a:r>
            <a:r>
              <a:rPr lang="en-US" altLang="ja-JP" b="1" dirty="0"/>
              <a:t>. </a:t>
            </a:r>
            <a:r>
              <a:rPr lang="ja-JP" altLang="en-US" dirty="0"/>
              <a:t>（例：くださる，もらう），依願（例：お願い），</a:t>
            </a:r>
            <a:endParaRPr lang="en-US" altLang="ja-JP" dirty="0"/>
          </a:p>
          <a:p>
            <a:r>
              <a:rPr lang="ja-JP" altLang="en-US" dirty="0"/>
              <a:t>　　詫び（例：ごめんなさい，すみません）</a:t>
            </a:r>
          </a:p>
        </p:txBody>
      </p:sp>
      <p:sp>
        <p:nvSpPr>
          <p:cNvPr id="15" name="タイトル 1">
            <a:extLst>
              <a:ext uri="{FF2B5EF4-FFF2-40B4-BE49-F238E27FC236}">
                <a16:creationId xmlns:a16="http://schemas.microsoft.com/office/drawing/2014/main" id="{9F8A36D5-E1F2-27AE-635E-ED5639FDB9F4}"/>
              </a:ext>
            </a:extLst>
          </p:cNvPr>
          <p:cNvSpPr>
            <a:spLocks noGrp="1"/>
          </p:cNvSpPr>
          <p:nvPr>
            <p:ph type="title"/>
          </p:nvPr>
        </p:nvSpPr>
        <p:spPr>
          <a:xfrm>
            <a:off x="838200" y="230485"/>
            <a:ext cx="10515600" cy="686927"/>
          </a:xfrm>
        </p:spPr>
        <p:txBody>
          <a:bodyPr>
            <a:normAutofit/>
          </a:bodyPr>
          <a:lstStyle/>
          <a:p>
            <a:r>
              <a:rPr kumimoji="1" lang="en-US" altLang="ja-JP" sz="2000" b="1" dirty="0">
                <a:latin typeface="+mj-ea"/>
              </a:rPr>
              <a:t>3 </a:t>
            </a:r>
            <a:r>
              <a:rPr kumimoji="1" lang="ja-JP" altLang="en-US" sz="2000" b="1" dirty="0">
                <a:latin typeface="+mj-ea"/>
              </a:rPr>
              <a:t>分析結果（出現頻度順ワードクラウド）</a:t>
            </a:r>
          </a:p>
        </p:txBody>
      </p:sp>
      <p:pic>
        <p:nvPicPr>
          <p:cNvPr id="17" name="図 16">
            <a:extLst>
              <a:ext uri="{FF2B5EF4-FFF2-40B4-BE49-F238E27FC236}">
                <a16:creationId xmlns:a16="http://schemas.microsoft.com/office/drawing/2014/main" id="{9559D150-9FD2-41F4-557C-683CCD84B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707" y="1664123"/>
            <a:ext cx="4183016" cy="2178654"/>
          </a:xfrm>
          <a:prstGeom prst="rect">
            <a:avLst/>
          </a:prstGeom>
        </p:spPr>
      </p:pic>
      <p:pic>
        <p:nvPicPr>
          <p:cNvPr id="19" name="図 18">
            <a:extLst>
              <a:ext uri="{FF2B5EF4-FFF2-40B4-BE49-F238E27FC236}">
                <a16:creationId xmlns:a16="http://schemas.microsoft.com/office/drawing/2014/main" id="{5CB37103-2ED0-E45F-34F5-87AF2B039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729" y="1471157"/>
            <a:ext cx="3775497" cy="1842875"/>
          </a:xfrm>
          <a:prstGeom prst="rect">
            <a:avLst/>
          </a:prstGeom>
        </p:spPr>
      </p:pic>
      <p:pic>
        <p:nvPicPr>
          <p:cNvPr id="21" name="図 20">
            <a:extLst>
              <a:ext uri="{FF2B5EF4-FFF2-40B4-BE49-F238E27FC236}">
                <a16:creationId xmlns:a16="http://schemas.microsoft.com/office/drawing/2014/main" id="{D55B570E-08B8-135E-3A7A-1CD5BE2E8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719" y="3702298"/>
            <a:ext cx="5125804" cy="2971093"/>
          </a:xfrm>
          <a:prstGeom prst="rect">
            <a:avLst/>
          </a:prstGeom>
        </p:spPr>
      </p:pic>
    </p:spTree>
    <p:extLst>
      <p:ext uri="{BB962C8B-B14F-4D97-AF65-F5344CB8AC3E}">
        <p14:creationId xmlns:p14="http://schemas.microsoft.com/office/powerpoint/2010/main" val="93537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DA7867-FE99-7038-2E18-9B8E467262A2}"/>
              </a:ext>
            </a:extLst>
          </p:cNvPr>
          <p:cNvSpPr txBox="1"/>
          <p:nvPr/>
        </p:nvSpPr>
        <p:spPr>
          <a:xfrm>
            <a:off x="1335369" y="5209124"/>
            <a:ext cx="4316361" cy="369332"/>
          </a:xfrm>
          <a:prstGeom prst="rect">
            <a:avLst/>
          </a:prstGeom>
          <a:noFill/>
        </p:spPr>
        <p:txBody>
          <a:bodyPr wrap="square">
            <a:spAutoFit/>
          </a:bodyPr>
          <a:lstStyle/>
          <a:p>
            <a:r>
              <a:rPr lang="en-US" altLang="ja-JP" sz="1800" dirty="0">
                <a:latin typeface="+mn-lt"/>
                <a:ea typeface="ＭＳ 明朝" panose="02020609040205080304" pitchFamily="17" charset="-128"/>
                <a:cs typeface="Lucida Sans Typewriter" panose="020B0602040502020304" pitchFamily="33" charset="0"/>
              </a:rPr>
              <a:t>[</a:t>
            </a:r>
            <a:r>
              <a:rPr lang="ja-JP" altLang="en-US" sz="1800" dirty="0">
                <a:latin typeface="+mn-lt"/>
                <a:ea typeface="ＭＳ 明朝" panose="02020609040205080304" pitchFamily="17" charset="-128"/>
                <a:cs typeface="Lucida Sans Typewriter" panose="020B0602040502020304" pitchFamily="33" charset="0"/>
              </a:rPr>
              <a:t>カテゴリー：学生へのフィードバック</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dirty="0">
                <a:latin typeface="+mn-lt"/>
                <a:ea typeface="ＭＳ 明朝" panose="02020609040205080304" pitchFamily="17" charset="-128"/>
                <a:cs typeface="Lucida Sans Typewriter" panose="020B0602040502020304" pitchFamily="33" charset="0"/>
              </a:rPr>
              <a:t> </a:t>
            </a:r>
            <a:endParaRPr lang="ja-JP" altLang="en-US" dirty="0"/>
          </a:p>
        </p:txBody>
      </p:sp>
      <p:sp>
        <p:nvSpPr>
          <p:cNvPr id="15" name="タイトル 1">
            <a:extLst>
              <a:ext uri="{FF2B5EF4-FFF2-40B4-BE49-F238E27FC236}">
                <a16:creationId xmlns:a16="http://schemas.microsoft.com/office/drawing/2014/main" id="{9F8A36D5-E1F2-27AE-635E-ED5639FDB9F4}"/>
              </a:ext>
            </a:extLst>
          </p:cNvPr>
          <p:cNvSpPr>
            <a:spLocks noGrp="1"/>
          </p:cNvSpPr>
          <p:nvPr>
            <p:ph type="title"/>
          </p:nvPr>
        </p:nvSpPr>
        <p:spPr>
          <a:xfrm>
            <a:off x="838200" y="230485"/>
            <a:ext cx="10515600" cy="686927"/>
          </a:xfrm>
        </p:spPr>
        <p:txBody>
          <a:bodyPr>
            <a:normAutofit/>
          </a:bodyPr>
          <a:lstStyle/>
          <a:p>
            <a:r>
              <a:rPr kumimoji="1" lang="en-US" altLang="ja-JP" sz="2000" b="1" dirty="0">
                <a:latin typeface="+mj-ea"/>
              </a:rPr>
              <a:t>3 </a:t>
            </a:r>
            <a:r>
              <a:rPr kumimoji="1" lang="ja-JP" altLang="en-US" sz="2000" b="1" dirty="0">
                <a:latin typeface="+mj-ea"/>
              </a:rPr>
              <a:t>分析結果（出現頻度順ワードクラウド）</a:t>
            </a:r>
          </a:p>
        </p:txBody>
      </p:sp>
      <p:sp>
        <p:nvSpPr>
          <p:cNvPr id="3" name="テキスト ボックス 2">
            <a:extLst>
              <a:ext uri="{FF2B5EF4-FFF2-40B4-BE49-F238E27FC236}">
                <a16:creationId xmlns:a16="http://schemas.microsoft.com/office/drawing/2014/main" id="{E760C464-519A-4828-26CD-5CBB2D394DB0}"/>
              </a:ext>
            </a:extLst>
          </p:cNvPr>
          <p:cNvSpPr txBox="1"/>
          <p:nvPr/>
        </p:nvSpPr>
        <p:spPr>
          <a:xfrm>
            <a:off x="757084" y="815359"/>
            <a:ext cx="10596716" cy="923330"/>
          </a:xfrm>
          <a:prstGeom prst="rect">
            <a:avLst/>
          </a:prstGeom>
          <a:noFill/>
        </p:spPr>
        <p:txBody>
          <a:bodyPr wrap="square">
            <a:spAutoFit/>
          </a:bodyPr>
          <a:lstStyle/>
          <a:p>
            <a:r>
              <a:rPr lang="ja-JP" altLang="en-US" dirty="0"/>
              <a:t>２）学習者の</a:t>
            </a:r>
            <a:r>
              <a:rPr lang="ja-JP" altLang="en-US" b="1" dirty="0"/>
              <a:t>アウトプットに繋がらない日本語と中国語の併用</a:t>
            </a:r>
            <a:r>
              <a:rPr lang="en-US" altLang="ja-JP" b="1" dirty="0"/>
              <a:t>/</a:t>
            </a:r>
            <a:r>
              <a:rPr lang="ja-JP" altLang="en-US" b="1" dirty="0"/>
              <a:t>混用が多い</a:t>
            </a:r>
            <a:r>
              <a:rPr lang="ja-JP" altLang="en-US" dirty="0"/>
              <a:t>．（例：中国語で学生指名→聞き取れず日本語で再指名（前頁図指名），誉め言葉の日中語併用）．教員の質問は日本語多く（例：図書館，教室，携帯電話，冷蔵庫，本棚）</a:t>
            </a:r>
            <a:r>
              <a:rPr lang="en-US" altLang="ja-JP" dirty="0"/>
              <a:t>,</a:t>
            </a:r>
            <a:r>
              <a:rPr lang="ja-JP" altLang="en-US" dirty="0"/>
              <a:t>中国語少ない</a:t>
            </a:r>
            <a:r>
              <a:rPr lang="zh-TW" altLang="en-US" dirty="0"/>
              <a:t>（例：哪兒，你家，嗎）</a:t>
            </a:r>
            <a:r>
              <a:rPr lang="ja-JP" altLang="en-US" dirty="0"/>
              <a:t>．</a:t>
            </a:r>
          </a:p>
        </p:txBody>
      </p:sp>
      <p:pic>
        <p:nvPicPr>
          <p:cNvPr id="5" name="図 4">
            <a:extLst>
              <a:ext uri="{FF2B5EF4-FFF2-40B4-BE49-F238E27FC236}">
                <a16:creationId xmlns:a16="http://schemas.microsoft.com/office/drawing/2014/main" id="{E39E1E18-19C3-3ADF-36AF-BDE3D8FD1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778" y="1811532"/>
            <a:ext cx="5932493" cy="3337576"/>
          </a:xfrm>
          <a:prstGeom prst="rect">
            <a:avLst/>
          </a:prstGeom>
        </p:spPr>
      </p:pic>
      <p:pic>
        <p:nvPicPr>
          <p:cNvPr id="7" name="図 6">
            <a:extLst>
              <a:ext uri="{FF2B5EF4-FFF2-40B4-BE49-F238E27FC236}">
                <a16:creationId xmlns:a16="http://schemas.microsoft.com/office/drawing/2014/main" id="{AC445DF2-B79F-161B-E22C-FE257AA2F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08" y="2134092"/>
            <a:ext cx="4645092" cy="2692456"/>
          </a:xfrm>
          <a:prstGeom prst="rect">
            <a:avLst/>
          </a:prstGeom>
        </p:spPr>
      </p:pic>
      <p:sp>
        <p:nvSpPr>
          <p:cNvPr id="8" name="テキスト ボックス 7">
            <a:extLst>
              <a:ext uri="{FF2B5EF4-FFF2-40B4-BE49-F238E27FC236}">
                <a16:creationId xmlns:a16="http://schemas.microsoft.com/office/drawing/2014/main" id="{97596653-741D-54C3-46FF-6075473B7E31}"/>
              </a:ext>
            </a:extLst>
          </p:cNvPr>
          <p:cNvSpPr txBox="1"/>
          <p:nvPr/>
        </p:nvSpPr>
        <p:spPr>
          <a:xfrm>
            <a:off x="7140038" y="5207151"/>
            <a:ext cx="4316361" cy="369332"/>
          </a:xfrm>
          <a:prstGeom prst="rect">
            <a:avLst/>
          </a:prstGeom>
          <a:noFill/>
        </p:spPr>
        <p:txBody>
          <a:bodyPr wrap="square">
            <a:spAutoFit/>
          </a:bodyPr>
          <a:lstStyle/>
          <a:p>
            <a:r>
              <a:rPr kumimoji="1" lang="ja-JP" altLang="en-US" dirty="0"/>
              <a:t>　 </a:t>
            </a:r>
            <a:r>
              <a:rPr kumimoji="1" lang="en-US" altLang="ja-JP" dirty="0"/>
              <a:t>[</a:t>
            </a:r>
            <a:r>
              <a:rPr kumimoji="1" lang="ja-JP" altLang="en-US" dirty="0"/>
              <a:t>カテゴリー：（教員からの）質問</a:t>
            </a:r>
            <a:r>
              <a:rPr kumimoji="1" lang="en-US" altLang="ja-JP" dirty="0"/>
              <a:t>]</a:t>
            </a:r>
          </a:p>
        </p:txBody>
      </p:sp>
    </p:spTree>
    <p:extLst>
      <p:ext uri="{BB962C8B-B14F-4D97-AF65-F5344CB8AC3E}">
        <p14:creationId xmlns:p14="http://schemas.microsoft.com/office/powerpoint/2010/main" val="346521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DA7867-FE99-7038-2E18-9B8E467262A2}"/>
              </a:ext>
            </a:extLst>
          </p:cNvPr>
          <p:cNvSpPr txBox="1"/>
          <p:nvPr/>
        </p:nvSpPr>
        <p:spPr>
          <a:xfrm>
            <a:off x="3367548" y="5373065"/>
            <a:ext cx="5456904" cy="369332"/>
          </a:xfrm>
          <a:prstGeom prst="rect">
            <a:avLst/>
          </a:prstGeom>
          <a:noFill/>
        </p:spPr>
        <p:txBody>
          <a:bodyPr wrap="square">
            <a:spAutoFit/>
          </a:bodyPr>
          <a:lstStyle/>
          <a:p>
            <a:pPr algn="ctr"/>
            <a:r>
              <a:rPr lang="en-US" altLang="ja-JP" sz="1800" dirty="0">
                <a:latin typeface="+mn-lt"/>
                <a:ea typeface="ＭＳ 明朝" panose="02020609040205080304" pitchFamily="17" charset="-128"/>
                <a:cs typeface="Lucida Sans Typewriter" panose="020B0602040502020304" pitchFamily="33" charset="0"/>
              </a:rPr>
              <a:t>[</a:t>
            </a:r>
            <a:r>
              <a:rPr lang="ja-JP" altLang="en-US" sz="1800" dirty="0">
                <a:latin typeface="+mn-lt"/>
                <a:ea typeface="ＭＳ 明朝" panose="02020609040205080304" pitchFamily="17" charset="-128"/>
                <a:cs typeface="Lucida Sans Typewriter" panose="020B0602040502020304" pitchFamily="33" charset="0"/>
              </a:rPr>
              <a:t>カテゴリー：解説</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dirty="0">
                <a:latin typeface="+mn-lt"/>
                <a:ea typeface="ＭＳ 明朝" panose="02020609040205080304" pitchFamily="17" charset="-128"/>
                <a:cs typeface="Lucida Sans Typewriter" panose="020B0602040502020304" pitchFamily="33" charset="0"/>
              </a:rPr>
              <a:t> </a:t>
            </a:r>
            <a:endParaRPr lang="ja-JP" altLang="en-US" dirty="0"/>
          </a:p>
        </p:txBody>
      </p:sp>
      <p:sp>
        <p:nvSpPr>
          <p:cNvPr id="15" name="タイトル 1">
            <a:extLst>
              <a:ext uri="{FF2B5EF4-FFF2-40B4-BE49-F238E27FC236}">
                <a16:creationId xmlns:a16="http://schemas.microsoft.com/office/drawing/2014/main" id="{9F8A36D5-E1F2-27AE-635E-ED5639FDB9F4}"/>
              </a:ext>
            </a:extLst>
          </p:cNvPr>
          <p:cNvSpPr>
            <a:spLocks noGrp="1"/>
          </p:cNvSpPr>
          <p:nvPr>
            <p:ph type="title"/>
          </p:nvPr>
        </p:nvSpPr>
        <p:spPr>
          <a:xfrm>
            <a:off x="838200" y="230485"/>
            <a:ext cx="10515600" cy="686927"/>
          </a:xfrm>
        </p:spPr>
        <p:txBody>
          <a:bodyPr>
            <a:normAutofit/>
          </a:bodyPr>
          <a:lstStyle/>
          <a:p>
            <a:r>
              <a:rPr kumimoji="1" lang="en-US" altLang="ja-JP" sz="2000" b="1" dirty="0">
                <a:latin typeface="+mj-ea"/>
              </a:rPr>
              <a:t>3 </a:t>
            </a:r>
            <a:r>
              <a:rPr kumimoji="1" lang="ja-JP" altLang="en-US" sz="2000" b="1" dirty="0">
                <a:latin typeface="+mj-ea"/>
              </a:rPr>
              <a:t>分析結果（出現頻度順ワードクラウド）</a:t>
            </a:r>
          </a:p>
        </p:txBody>
      </p:sp>
      <p:sp>
        <p:nvSpPr>
          <p:cNvPr id="3" name="テキスト ボックス 2">
            <a:extLst>
              <a:ext uri="{FF2B5EF4-FFF2-40B4-BE49-F238E27FC236}">
                <a16:creationId xmlns:a16="http://schemas.microsoft.com/office/drawing/2014/main" id="{E760C464-519A-4828-26CD-5CBB2D394DB0}"/>
              </a:ext>
            </a:extLst>
          </p:cNvPr>
          <p:cNvSpPr txBox="1"/>
          <p:nvPr/>
        </p:nvSpPr>
        <p:spPr>
          <a:xfrm>
            <a:off x="797642" y="930937"/>
            <a:ext cx="10596716" cy="369332"/>
          </a:xfrm>
          <a:prstGeom prst="rect">
            <a:avLst/>
          </a:prstGeom>
          <a:noFill/>
        </p:spPr>
        <p:txBody>
          <a:bodyPr wrap="square">
            <a:spAutoFit/>
          </a:bodyPr>
          <a:lstStyle/>
          <a:p>
            <a:r>
              <a:rPr lang="ja-JP" altLang="en-US" dirty="0"/>
              <a:t>３）</a:t>
            </a:r>
            <a:r>
              <a:rPr lang="ja-JP" altLang="en-US" b="1" dirty="0"/>
              <a:t>文法解説の語彙が多い</a:t>
            </a:r>
            <a:r>
              <a:rPr lang="ja-JP" altLang="en-US" dirty="0"/>
              <a:t>．（例：場所，名詞，動語，主語，代名詞，指示など）</a:t>
            </a:r>
          </a:p>
        </p:txBody>
      </p:sp>
      <p:pic>
        <p:nvPicPr>
          <p:cNvPr id="2" name="コンテンツ プレースホルダー 3">
            <a:extLst>
              <a:ext uri="{FF2B5EF4-FFF2-40B4-BE49-F238E27FC236}">
                <a16:creationId xmlns:a16="http://schemas.microsoft.com/office/drawing/2014/main" id="{7D05E998-66F0-3968-C6D1-EDC332825161}"/>
              </a:ext>
            </a:extLst>
          </p:cNvPr>
          <p:cNvPicPr>
            <a:picLocks noGrp="1" noChangeAspect="1"/>
          </p:cNvPicPr>
          <p:nvPr>
            <p:ph idx="1"/>
          </p:nvPr>
        </p:nvPicPr>
        <p:blipFill>
          <a:blip r:embed="rId2"/>
          <a:stretch>
            <a:fillRect/>
          </a:stretch>
        </p:blipFill>
        <p:spPr>
          <a:xfrm>
            <a:off x="2612208" y="1428741"/>
            <a:ext cx="6967584" cy="3977289"/>
          </a:xfrm>
          <a:prstGeom prst="rect">
            <a:avLst/>
          </a:prstGeom>
        </p:spPr>
      </p:pic>
    </p:spTree>
    <p:extLst>
      <p:ext uri="{BB962C8B-B14F-4D97-AF65-F5344CB8AC3E}">
        <p14:creationId xmlns:p14="http://schemas.microsoft.com/office/powerpoint/2010/main" val="277364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B63E8-938C-8D3E-5BE1-726F25CF28C2}"/>
              </a:ext>
            </a:extLst>
          </p:cNvPr>
          <p:cNvSpPr>
            <a:spLocks noGrp="1"/>
          </p:cNvSpPr>
          <p:nvPr>
            <p:ph type="title"/>
          </p:nvPr>
        </p:nvSpPr>
        <p:spPr>
          <a:xfrm>
            <a:off x="838200" y="365125"/>
            <a:ext cx="10515600" cy="686927"/>
          </a:xfrm>
        </p:spPr>
        <p:txBody>
          <a:bodyPr>
            <a:normAutofit/>
          </a:bodyPr>
          <a:lstStyle/>
          <a:p>
            <a:r>
              <a:rPr kumimoji="1" lang="en-US" altLang="ja-JP" sz="2000" b="1" dirty="0">
                <a:latin typeface="+mj-ea"/>
              </a:rPr>
              <a:t>3</a:t>
            </a:r>
            <a:r>
              <a:rPr kumimoji="1" lang="ja-JP" altLang="en-US" sz="2000" b="1" dirty="0">
                <a:latin typeface="+mj-ea"/>
              </a:rPr>
              <a:t>　単語出現頻度解析結果の解釈</a:t>
            </a:r>
          </a:p>
        </p:txBody>
      </p:sp>
      <p:sp>
        <p:nvSpPr>
          <p:cNvPr id="3" name="コンテンツ プレースホルダー 2">
            <a:extLst>
              <a:ext uri="{FF2B5EF4-FFF2-40B4-BE49-F238E27FC236}">
                <a16:creationId xmlns:a16="http://schemas.microsoft.com/office/drawing/2014/main" id="{40E62556-D479-4F5D-377D-C133F49AF69B}"/>
              </a:ext>
            </a:extLst>
          </p:cNvPr>
          <p:cNvSpPr>
            <a:spLocks noGrp="1"/>
          </p:cNvSpPr>
          <p:nvPr>
            <p:ph idx="1"/>
          </p:nvPr>
        </p:nvSpPr>
        <p:spPr>
          <a:xfrm>
            <a:off x="739877" y="943897"/>
            <a:ext cx="10515600" cy="5270090"/>
          </a:xfrm>
        </p:spPr>
        <p:txBody>
          <a:bodyPr>
            <a:normAutofit fontScale="92500" lnSpcReduction="20000"/>
          </a:bodyPr>
          <a:lstStyle/>
          <a:p>
            <a:r>
              <a:rPr kumimoji="1" lang="ja-JP" altLang="en-US" dirty="0"/>
              <a:t>本授業担当教員の使用語彙の嗜好　　</a:t>
            </a:r>
          </a:p>
          <a:p>
            <a:r>
              <a:rPr kumimoji="1" lang="ja-JP" altLang="en-US" sz="2000" dirty="0"/>
              <a:t>１）学習者への</a:t>
            </a:r>
            <a:r>
              <a:rPr lang="ja-JP" altLang="en-US" sz="2000" dirty="0"/>
              <a:t>謙譲表現が過多</a:t>
            </a:r>
            <a:r>
              <a:rPr lang="en-US" altLang="ja-JP" sz="2000" dirty="0"/>
              <a:t>. </a:t>
            </a:r>
            <a:r>
              <a:rPr kumimoji="1" lang="ja-JP" altLang="en-US" sz="1600" dirty="0"/>
              <a:t>（例：くださる，もらう），依願（例：お願い），詫び（例：ごめんなさい，すみません）</a:t>
            </a:r>
            <a:endParaRPr kumimoji="1" lang="en-US" altLang="ja-JP" sz="1600" dirty="0"/>
          </a:p>
          <a:p>
            <a:r>
              <a:rPr lang="ja-JP" altLang="en-US" dirty="0"/>
              <a:t>⇒</a:t>
            </a:r>
            <a:r>
              <a:rPr kumimoji="1" lang="ja-JP" altLang="en-US" dirty="0"/>
              <a:t>学習者の緊張</a:t>
            </a:r>
            <a:r>
              <a:rPr kumimoji="1" lang="en-US" altLang="ja-JP" dirty="0"/>
              <a:t>/</a:t>
            </a:r>
            <a:r>
              <a:rPr kumimoji="1" lang="ja-JP" altLang="en-US" dirty="0"/>
              <a:t>不安緩和は必要だが，目標言語習得に必要なコミュニケーションか再考の余地</a:t>
            </a:r>
            <a:r>
              <a:rPr lang="ja-JP" altLang="en-US" dirty="0"/>
              <a:t>．</a:t>
            </a:r>
            <a:r>
              <a:rPr lang="ja-JP" altLang="en-US" sz="2200" dirty="0"/>
              <a:t>⇒教員の発話の一部を，学生と</a:t>
            </a:r>
            <a:r>
              <a:rPr kumimoji="1" lang="en-US" altLang="ja-JP" sz="2200" dirty="0"/>
              <a:t>ChatGPT</a:t>
            </a:r>
            <a:r>
              <a:rPr kumimoji="1" lang="ja-JP" altLang="en-US" sz="2200" dirty="0"/>
              <a:t>との対話に置き換え</a:t>
            </a:r>
            <a:endParaRPr kumimoji="1" lang="en-US" altLang="ja-JP" sz="2200" dirty="0"/>
          </a:p>
          <a:p>
            <a:r>
              <a:rPr kumimoji="1" lang="ja-JP" altLang="en-US" sz="2000" dirty="0"/>
              <a:t>２）学習者のアウトプットに繋がらない日本語と中国語の併用</a:t>
            </a:r>
            <a:r>
              <a:rPr kumimoji="1" lang="en-US" altLang="ja-JP" sz="2000" dirty="0"/>
              <a:t>/</a:t>
            </a:r>
            <a:r>
              <a:rPr kumimoji="1" lang="ja-JP" altLang="en-US" sz="2000" dirty="0"/>
              <a:t>混用が多い．</a:t>
            </a:r>
            <a:r>
              <a:rPr kumimoji="1" lang="ja-JP" altLang="en-US" sz="1600" dirty="0"/>
              <a:t>（例：誉め言葉偏重の日中語併用，中国語で</a:t>
            </a:r>
            <a:r>
              <a:rPr lang="ja-JP" altLang="en-US" sz="1600" dirty="0"/>
              <a:t>学生指名→</a:t>
            </a:r>
            <a:r>
              <a:rPr kumimoji="1" lang="ja-JP" altLang="en-US" sz="1600" dirty="0"/>
              <a:t>聞き取れず日本語で再指名）</a:t>
            </a:r>
            <a:endParaRPr kumimoji="1" lang="en-US" altLang="ja-JP" sz="1600" dirty="0"/>
          </a:p>
          <a:p>
            <a:r>
              <a:rPr lang="ja-JP" altLang="en-US" dirty="0"/>
              <a:t>⇒本授業での教員発話に占める中国語の比率は</a:t>
            </a:r>
            <a:r>
              <a:rPr lang="en-US" altLang="ja-JP" dirty="0"/>
              <a:t>9</a:t>
            </a:r>
            <a:r>
              <a:rPr lang="ja-JP" altLang="en-US" dirty="0"/>
              <a:t>％弱，理想は</a:t>
            </a:r>
            <a:r>
              <a:rPr lang="en-US" altLang="ja-JP" dirty="0"/>
              <a:t>6</a:t>
            </a:r>
            <a:r>
              <a:rPr lang="ja-JP" altLang="en-US" dirty="0"/>
              <a:t>割 ．</a:t>
            </a:r>
            <a:r>
              <a:rPr lang="ja-JP" altLang="en-US" dirty="0">
                <a:solidFill>
                  <a:srgbClr val="C00000"/>
                </a:solidFill>
              </a:rPr>
              <a:t>使用語彙のバリエーションを増やし</a:t>
            </a:r>
            <a:r>
              <a:rPr lang="ja-JP" altLang="en-US" dirty="0"/>
              <a:t>，学習者に中国語の</a:t>
            </a:r>
            <a:r>
              <a:rPr lang="ja-JP" altLang="en-US" dirty="0">
                <a:solidFill>
                  <a:srgbClr val="C00000"/>
                </a:solidFill>
              </a:rPr>
              <a:t>産出を促すインプットの工夫</a:t>
            </a:r>
            <a:r>
              <a:rPr lang="ja-JP" altLang="en-US" dirty="0"/>
              <a:t>が必要．</a:t>
            </a:r>
            <a:r>
              <a:rPr lang="ja-JP" altLang="en-US" sz="2200" dirty="0"/>
              <a:t>⇒学生が個別に</a:t>
            </a:r>
            <a:r>
              <a:rPr lang="en-US" altLang="ja-JP" sz="2200" dirty="0"/>
              <a:t>ChatGPT</a:t>
            </a:r>
            <a:r>
              <a:rPr lang="ja-JP" altLang="en-US" sz="2200" dirty="0"/>
              <a:t>と対話することで，中国語の比率を上げる</a:t>
            </a:r>
            <a:endParaRPr kumimoji="1" lang="en-US" altLang="ja-JP" sz="2200" dirty="0"/>
          </a:p>
          <a:p>
            <a:r>
              <a:rPr kumimoji="1" lang="ja-JP" altLang="en-US" sz="2000" dirty="0"/>
              <a:t>３</a:t>
            </a:r>
            <a:r>
              <a:rPr lang="ja-JP" altLang="en-US" sz="2000" dirty="0"/>
              <a:t>）文法解説の語彙</a:t>
            </a:r>
            <a:r>
              <a:rPr kumimoji="1" lang="ja-JP" altLang="en-US" sz="2000" dirty="0"/>
              <a:t>が多い．</a:t>
            </a:r>
            <a:r>
              <a:rPr kumimoji="1" lang="ja-JP" altLang="en-US" sz="1600" dirty="0"/>
              <a:t>（</a:t>
            </a:r>
            <a:r>
              <a:rPr lang="ja-JP" altLang="en-US" sz="1600" dirty="0"/>
              <a:t>例：主語，動詞など）</a:t>
            </a:r>
            <a:endParaRPr lang="en-US" altLang="ja-JP" sz="1600" dirty="0"/>
          </a:p>
          <a:p>
            <a:r>
              <a:rPr lang="ja-JP" altLang="en-US" dirty="0"/>
              <a:t>⇒教科書通りの説明は</a:t>
            </a:r>
            <a:r>
              <a:rPr lang="en-US" altLang="ja-JP" dirty="0"/>
              <a:t>Interaction</a:t>
            </a:r>
            <a:r>
              <a:rPr lang="ja-JP" altLang="en-US" dirty="0"/>
              <a:t>の形骸化誘因．</a:t>
            </a:r>
            <a:r>
              <a:rPr lang="ja-JP" altLang="en-US" dirty="0">
                <a:solidFill>
                  <a:srgbClr val="C00000"/>
                </a:solidFill>
              </a:rPr>
              <a:t>文法用語の言い換え</a:t>
            </a:r>
            <a:r>
              <a:rPr lang="ja-JP" altLang="en-US" dirty="0"/>
              <a:t>や</a:t>
            </a:r>
            <a:r>
              <a:rPr lang="ja-JP" altLang="en-US" dirty="0">
                <a:solidFill>
                  <a:srgbClr val="C00000"/>
                </a:solidFill>
              </a:rPr>
              <a:t>図式化</a:t>
            </a:r>
            <a:r>
              <a:rPr lang="ja-JP" altLang="en-US" dirty="0"/>
              <a:t>により，学習者の</a:t>
            </a:r>
            <a:r>
              <a:rPr lang="ja-JP" altLang="en-US" dirty="0">
                <a:solidFill>
                  <a:srgbClr val="C00000"/>
                </a:solidFill>
              </a:rPr>
              <a:t>フレイズ産出優先の授業</a:t>
            </a:r>
            <a:r>
              <a:rPr lang="ja-JP" altLang="en-US" dirty="0"/>
              <a:t>へシフト．</a:t>
            </a:r>
            <a:endParaRPr lang="en-US" altLang="ja-JP" dirty="0"/>
          </a:p>
          <a:p>
            <a:r>
              <a:rPr kumimoji="1" lang="ja-JP" altLang="en-US" sz="2200" dirty="0"/>
              <a:t>⇒画像生成ＡＩや</a:t>
            </a:r>
            <a:r>
              <a:rPr kumimoji="1" lang="en-US" altLang="ja-JP" sz="2200" dirty="0"/>
              <a:t>ChatGPT</a:t>
            </a:r>
            <a:r>
              <a:rPr kumimoji="1" lang="ja-JP" altLang="en-US" sz="2200" dirty="0"/>
              <a:t>の利用で，より可視化な文法学習教材を提供</a:t>
            </a:r>
          </a:p>
          <a:p>
            <a:endParaRPr kumimoji="1" lang="en-US" altLang="ja-JP" dirty="0"/>
          </a:p>
          <a:p>
            <a:endParaRPr lang="en-US" altLang="ja-JP" dirty="0"/>
          </a:p>
          <a:p>
            <a:endParaRPr kumimoji="1" lang="en-US" altLang="ja-JP" sz="1600" dirty="0"/>
          </a:p>
        </p:txBody>
      </p:sp>
    </p:spTree>
    <p:extLst>
      <p:ext uri="{BB962C8B-B14F-4D97-AF65-F5344CB8AC3E}">
        <p14:creationId xmlns:p14="http://schemas.microsoft.com/office/powerpoint/2010/main" val="2584410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1809</Words>
  <Application>Microsoft Office PowerPoint</Application>
  <PresentationFormat>ワイド画面</PresentationFormat>
  <Paragraphs>86</Paragraphs>
  <Slides>12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SimSun</vt:lpstr>
      <vt:lpstr>游ゴシック</vt:lpstr>
      <vt:lpstr>游ゴシック Light</vt:lpstr>
      <vt:lpstr>游明朝</vt:lpstr>
      <vt:lpstr>Arial</vt:lpstr>
      <vt:lpstr>Times New Roman</vt:lpstr>
      <vt:lpstr>Office テーマ</vt:lpstr>
      <vt:lpstr>PowerPoint プレゼンテーション</vt:lpstr>
      <vt:lpstr>PowerPoint プレゼンテーション</vt:lpstr>
      <vt:lpstr>1　研究背景と目的</vt:lpstr>
      <vt:lpstr>2 観察対象とデータ</vt:lpstr>
      <vt:lpstr>3 分析結果と解釈</vt:lpstr>
      <vt:lpstr>3 分析結果（出現頻度順ワードクラウド）</vt:lpstr>
      <vt:lpstr>3 分析結果（出現頻度順ワードクラウド）</vt:lpstr>
      <vt:lpstr>3 分析結果（出現頻度順ワードクラウド）</vt:lpstr>
      <vt:lpstr>3　単語出現頻度解析結果の解釈</vt:lpstr>
      <vt:lpstr>3 分析結果（出現頻度順ワードクラウド）</vt:lpstr>
      <vt:lpstr>4 まとめと課題</vt:lpstr>
      <vt:lpstr>4 まとめと課題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sunaoka kazuko</dc:creator>
  <cp:lastModifiedBy>sunaoka kazuko</cp:lastModifiedBy>
  <cp:revision>83</cp:revision>
  <dcterms:created xsi:type="dcterms:W3CDTF">2023-01-06T06:18:03Z</dcterms:created>
  <dcterms:modified xsi:type="dcterms:W3CDTF">2023-07-12T00:02:18Z</dcterms:modified>
</cp:coreProperties>
</file>