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9" r:id="rId2"/>
    <p:sldId id="320" r:id="rId3"/>
    <p:sldId id="321" r:id="rId4"/>
    <p:sldId id="322" r:id="rId5"/>
    <p:sldId id="323" r:id="rId6"/>
    <p:sldId id="324" r:id="rId7"/>
    <p:sldId id="265" r:id="rId8"/>
    <p:sldId id="314" r:id="rId9"/>
    <p:sldId id="315" r:id="rId10"/>
    <p:sldId id="325" r:id="rId11"/>
    <p:sldId id="316" r:id="rId12"/>
    <p:sldId id="317" r:id="rId13"/>
    <p:sldId id="307"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00" autoAdjust="0"/>
    <p:restoredTop sz="91319" autoAdjust="0"/>
  </p:normalViewPr>
  <p:slideViewPr>
    <p:cSldViewPr snapToGrid="0">
      <p:cViewPr varScale="1">
        <p:scale>
          <a:sx n="108" d="100"/>
          <a:sy n="108" d="100"/>
        </p:scale>
        <p:origin x="20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64910B-5B60-4693-A99E-58B4D71A6E4D}" type="datetimeFigureOut">
              <a:rPr kumimoji="1" lang="ja-JP" altLang="en-US" smtClean="0"/>
              <a:t>2023/7/12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4ECE5-F094-4124-B724-A5107BE7C203}" type="slidenum">
              <a:rPr kumimoji="1" lang="ja-JP" altLang="en-US" smtClean="0"/>
              <a:t>‹#›</a:t>
            </a:fld>
            <a:endParaRPr kumimoji="1" lang="ja-JP" altLang="en-US"/>
          </a:p>
        </p:txBody>
      </p:sp>
    </p:spTree>
    <p:extLst>
      <p:ext uri="{BB962C8B-B14F-4D97-AF65-F5344CB8AC3E}">
        <p14:creationId xmlns:p14="http://schemas.microsoft.com/office/powerpoint/2010/main" val="2384205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 User Local</a:t>
            </a:r>
            <a:r>
              <a:rPr kumimoji="1" lang="ja-JP" altLang="en-US"/>
              <a:t>無料版で可能な分析は，単語出現度（スコア順＆頻度順），共起キーワード，</a:t>
            </a:r>
            <a:r>
              <a:rPr kumimoji="1" lang="en-US" altLang="ja-JP" dirty="0"/>
              <a:t>2</a:t>
            </a:r>
            <a:r>
              <a:rPr kumimoji="1" lang="ja-JP" altLang="en-US"/>
              <a:t>次元マップ，係り受け解析，階層的クラスタリングがある</a:t>
            </a:r>
            <a:endParaRPr kumimoji="1" lang="en-US" altLang="ja-JP" dirty="0"/>
          </a:p>
          <a:p>
            <a:r>
              <a:rPr kumimoji="1" lang="ja-JP" altLang="en-US"/>
              <a:t>日中同形漢字はマイニング表示では区別不能であるが，書き起こし原文で区別できる</a:t>
            </a:r>
            <a:r>
              <a:rPr kumimoji="1" lang="en-US" altLang="ja-JP" dirty="0"/>
              <a:t>.</a:t>
            </a:r>
            <a:r>
              <a:rPr kumimoji="1" lang="ja-JP" altLang="en-US"/>
              <a:t>　</a:t>
            </a:r>
          </a:p>
          <a:p>
            <a:endParaRPr kumimoji="1" lang="ja-JP" altLang="en-US"/>
          </a:p>
        </p:txBody>
      </p:sp>
      <p:sp>
        <p:nvSpPr>
          <p:cNvPr id="4" name="スライド番号プレースホルダー 3"/>
          <p:cNvSpPr>
            <a:spLocks noGrp="1"/>
          </p:cNvSpPr>
          <p:nvPr>
            <p:ph type="sldNum" sz="quarter" idx="5"/>
          </p:nvPr>
        </p:nvSpPr>
        <p:spPr/>
        <p:txBody>
          <a:bodyPr/>
          <a:lstStyle/>
          <a:p>
            <a:fld id="{0864ECE5-F094-4124-B724-A5107BE7C203}" type="slidenum">
              <a:rPr kumimoji="1" lang="ja-JP" altLang="en-US" smtClean="0"/>
              <a:t>5</a:t>
            </a:fld>
            <a:endParaRPr kumimoji="1" lang="ja-JP" altLang="en-US"/>
          </a:p>
        </p:txBody>
      </p:sp>
    </p:spTree>
    <p:extLst>
      <p:ext uri="{BB962C8B-B14F-4D97-AF65-F5344CB8AC3E}">
        <p14:creationId xmlns:p14="http://schemas.microsoft.com/office/powerpoint/2010/main" val="3304806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864ECE5-F094-4124-B724-A5107BE7C203}" type="slidenum">
              <a:rPr kumimoji="1" lang="ja-JP" altLang="en-US" smtClean="0"/>
              <a:t>11</a:t>
            </a:fld>
            <a:endParaRPr kumimoji="1" lang="ja-JP" altLang="en-US"/>
          </a:p>
        </p:txBody>
      </p:sp>
    </p:spTree>
    <p:extLst>
      <p:ext uri="{BB962C8B-B14F-4D97-AF65-F5344CB8AC3E}">
        <p14:creationId xmlns:p14="http://schemas.microsoft.com/office/powerpoint/2010/main" val="138110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D13D6-2893-C784-1DC5-C01B51830EB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647CAF1-CF16-4E99-53BC-EED222D77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3DACFF6-F354-3818-5DF1-CD4FCF42442A}"/>
              </a:ext>
            </a:extLst>
          </p:cNvPr>
          <p:cNvSpPr>
            <a:spLocks noGrp="1"/>
          </p:cNvSpPr>
          <p:nvPr>
            <p:ph type="dt" sz="half" idx="10"/>
          </p:nvPr>
        </p:nvSpPr>
        <p:spPr/>
        <p:txBody>
          <a:bodyPr/>
          <a:lstStyle/>
          <a:p>
            <a:fld id="{F87AB85E-8CED-9145-BF58-E3A30A5C8ABF}" type="datetime1">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0A21A708-2261-2925-50C5-13047F3A8E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F7D26F-F626-BAE9-2734-315D9881A9F2}"/>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382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26947-F3DE-0137-8C8C-6F27F60A98E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E3CF71-DF91-8642-DD86-FB3DBB10201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334B3B-B1CA-9738-057E-F97CBA7C615A}"/>
              </a:ext>
            </a:extLst>
          </p:cNvPr>
          <p:cNvSpPr>
            <a:spLocks noGrp="1"/>
          </p:cNvSpPr>
          <p:nvPr>
            <p:ph type="dt" sz="half" idx="10"/>
          </p:nvPr>
        </p:nvSpPr>
        <p:spPr/>
        <p:txBody>
          <a:bodyPr/>
          <a:lstStyle/>
          <a:p>
            <a:fld id="{D0BACE13-E7F1-364A-A753-661E7840302A}" type="datetime1">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0A3BFB8E-B0EA-2DE8-BFC7-9C3ED5EA71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134DDA-09B3-9130-C19E-9E30538EF5F7}"/>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42460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86FE30-063D-8C04-2545-9D70DF98291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7F47559-F07B-F335-3D70-E6CAC4DA91F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471531-68DA-E67F-5E36-22B41665FA1D}"/>
              </a:ext>
            </a:extLst>
          </p:cNvPr>
          <p:cNvSpPr>
            <a:spLocks noGrp="1"/>
          </p:cNvSpPr>
          <p:nvPr>
            <p:ph type="dt" sz="half" idx="10"/>
          </p:nvPr>
        </p:nvSpPr>
        <p:spPr/>
        <p:txBody>
          <a:bodyPr/>
          <a:lstStyle/>
          <a:p>
            <a:fld id="{9D0926D1-AC94-4241-A935-E3D536B1015E}" type="datetime1">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F57B1794-D167-46D9-EF52-B298B862E7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1AC056C-29B9-292A-DFBF-49BD16B27203}"/>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249835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13E78C-7A34-DAE9-D5FE-CA0DA41773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4C55887-00C2-926D-83DD-2E85347519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72885A-B114-ADD9-4992-DFBED5D5AC39}"/>
              </a:ext>
            </a:extLst>
          </p:cNvPr>
          <p:cNvSpPr>
            <a:spLocks noGrp="1"/>
          </p:cNvSpPr>
          <p:nvPr>
            <p:ph type="dt" sz="half" idx="10"/>
          </p:nvPr>
        </p:nvSpPr>
        <p:spPr/>
        <p:txBody>
          <a:bodyPr/>
          <a:lstStyle/>
          <a:p>
            <a:fld id="{69625FDE-B00B-E54E-BEAF-AD373962DDC0}" type="datetime1">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C8320F39-11E7-FFA8-5659-E3C89BCDCF7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7E29ED-7128-2CC6-569C-28C46B85F45D}"/>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180622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0DB2DA-AC32-072F-DCC5-0A72855305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B60C7C-F757-86E4-F55C-385D475A47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D04EF6-BF87-6479-8C16-431DFD9B41D4}"/>
              </a:ext>
            </a:extLst>
          </p:cNvPr>
          <p:cNvSpPr>
            <a:spLocks noGrp="1"/>
          </p:cNvSpPr>
          <p:nvPr>
            <p:ph type="dt" sz="half" idx="10"/>
          </p:nvPr>
        </p:nvSpPr>
        <p:spPr/>
        <p:txBody>
          <a:bodyPr/>
          <a:lstStyle/>
          <a:p>
            <a:fld id="{9BD8287F-09E4-0440-9F6F-84273ACC1F57}" type="datetime1">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515064CF-4EB9-6404-3361-E8E4551E9A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A1916E-8979-DDFC-F31A-12D843EA6762}"/>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258169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874400-0CE4-7082-6264-660C5218263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0B26E4-F01F-6393-C0E0-0A26A59E976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B73D8AD-971D-0451-7E00-FA7DB2B2DA9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10FCF64-7A77-6134-BD76-8BAEF098C588}"/>
              </a:ext>
            </a:extLst>
          </p:cNvPr>
          <p:cNvSpPr>
            <a:spLocks noGrp="1"/>
          </p:cNvSpPr>
          <p:nvPr>
            <p:ph type="dt" sz="half" idx="10"/>
          </p:nvPr>
        </p:nvSpPr>
        <p:spPr/>
        <p:txBody>
          <a:bodyPr/>
          <a:lstStyle/>
          <a:p>
            <a:fld id="{66264493-1CF9-1040-A0EB-400D34FB9A8E}" type="datetime1">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A8624562-01FA-791A-5593-58FBE25D42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19F6A6-2D2E-C617-D93A-85D981FEFCA2}"/>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359701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51283-C3FD-5774-AA82-40F87E941E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D1DCD0-E803-B1CA-D3CA-FC8DA22BC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B4AD026-EE86-422C-0FA4-A7C4ED3A2D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39BDCF-B29E-2E46-CD08-7C5192979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8688501-00CC-40A9-3DD7-8AA754744EA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0DF68B1-8443-2232-B858-70C153A1FFED}"/>
              </a:ext>
            </a:extLst>
          </p:cNvPr>
          <p:cNvSpPr>
            <a:spLocks noGrp="1"/>
          </p:cNvSpPr>
          <p:nvPr>
            <p:ph type="dt" sz="half" idx="10"/>
          </p:nvPr>
        </p:nvSpPr>
        <p:spPr/>
        <p:txBody>
          <a:bodyPr/>
          <a:lstStyle/>
          <a:p>
            <a:fld id="{B6CAE88B-716A-244D-B48F-100E45255C56}" type="datetime1">
              <a:rPr kumimoji="1" lang="ja-JP" altLang="en-US" smtClean="0"/>
              <a:t>2023/7/12</a:t>
            </a:fld>
            <a:endParaRPr kumimoji="1" lang="ja-JP" altLang="en-US"/>
          </a:p>
        </p:txBody>
      </p:sp>
      <p:sp>
        <p:nvSpPr>
          <p:cNvPr id="8" name="フッター プレースホルダー 7">
            <a:extLst>
              <a:ext uri="{FF2B5EF4-FFF2-40B4-BE49-F238E27FC236}">
                <a16:creationId xmlns:a16="http://schemas.microsoft.com/office/drawing/2014/main" id="{32A8BCD4-AC9D-5F38-BBA3-31D358538BA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2A6E96-2E4A-B2FD-9510-C2E7653D324A}"/>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1294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BB4C04-A200-2B41-46D7-CF9B0242802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1138D5-424B-CCE2-C78C-DFB713E911CE}"/>
              </a:ext>
            </a:extLst>
          </p:cNvPr>
          <p:cNvSpPr>
            <a:spLocks noGrp="1"/>
          </p:cNvSpPr>
          <p:nvPr>
            <p:ph type="dt" sz="half" idx="10"/>
          </p:nvPr>
        </p:nvSpPr>
        <p:spPr/>
        <p:txBody>
          <a:bodyPr/>
          <a:lstStyle/>
          <a:p>
            <a:fld id="{42B88C52-3E3F-E045-BD5E-6062DB94174D}" type="datetime1">
              <a:rPr kumimoji="1" lang="ja-JP" altLang="en-US" smtClean="0"/>
              <a:t>2023/7/12</a:t>
            </a:fld>
            <a:endParaRPr kumimoji="1" lang="ja-JP" altLang="en-US"/>
          </a:p>
        </p:txBody>
      </p:sp>
      <p:sp>
        <p:nvSpPr>
          <p:cNvPr id="4" name="フッター プレースホルダー 3">
            <a:extLst>
              <a:ext uri="{FF2B5EF4-FFF2-40B4-BE49-F238E27FC236}">
                <a16:creationId xmlns:a16="http://schemas.microsoft.com/office/drawing/2014/main" id="{9E97E690-8DEE-C263-9A84-C39F8F02117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B1A3EA0-6335-AE0E-2F0C-8B0C7968F3A4}"/>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67725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A81D53-71A0-E74B-D692-BD7F2C155C64}"/>
              </a:ext>
            </a:extLst>
          </p:cNvPr>
          <p:cNvSpPr>
            <a:spLocks noGrp="1"/>
          </p:cNvSpPr>
          <p:nvPr>
            <p:ph type="dt" sz="half" idx="10"/>
          </p:nvPr>
        </p:nvSpPr>
        <p:spPr/>
        <p:txBody>
          <a:bodyPr/>
          <a:lstStyle/>
          <a:p>
            <a:fld id="{6397AC98-A9BF-BD46-A9D8-C2293C847F84}" type="datetime1">
              <a:rPr kumimoji="1" lang="ja-JP" altLang="en-US" smtClean="0"/>
              <a:t>2023/7/12</a:t>
            </a:fld>
            <a:endParaRPr kumimoji="1" lang="ja-JP" altLang="en-US"/>
          </a:p>
        </p:txBody>
      </p:sp>
      <p:sp>
        <p:nvSpPr>
          <p:cNvPr id="3" name="フッター プレースホルダー 2">
            <a:extLst>
              <a:ext uri="{FF2B5EF4-FFF2-40B4-BE49-F238E27FC236}">
                <a16:creationId xmlns:a16="http://schemas.microsoft.com/office/drawing/2014/main" id="{97EF08C0-FF09-30B9-33A5-0EB01677F4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15EDFB-DFEC-A2A3-6926-83894DF8F199}"/>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25845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05C55-822B-7436-F118-756DFA002C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11294D-E8E8-3159-85FE-833368F230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573DE94-4380-B6BE-CAB8-6A7DFC5D4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FA0D71A-459F-8E76-F8A9-4D110ABFA10A}"/>
              </a:ext>
            </a:extLst>
          </p:cNvPr>
          <p:cNvSpPr>
            <a:spLocks noGrp="1"/>
          </p:cNvSpPr>
          <p:nvPr>
            <p:ph type="dt" sz="half" idx="10"/>
          </p:nvPr>
        </p:nvSpPr>
        <p:spPr/>
        <p:txBody>
          <a:bodyPr/>
          <a:lstStyle/>
          <a:p>
            <a:fld id="{6F9C1835-E660-C94F-8F9B-57DA5F5E748F}" type="datetime1">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730D5056-D64F-3D69-9799-D7CE0C9256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BCC7F70-367C-0EC8-1183-48301C133556}"/>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10956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59458-5430-12D0-845C-6FED5D6EDF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8F5590D-2745-CC40-AC08-2ADFAB1946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20B768-FC39-54AB-DD21-95BBB2BBA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0F77403-1105-6C33-4E91-A26D44687FF7}"/>
              </a:ext>
            </a:extLst>
          </p:cNvPr>
          <p:cNvSpPr>
            <a:spLocks noGrp="1"/>
          </p:cNvSpPr>
          <p:nvPr>
            <p:ph type="dt" sz="half" idx="10"/>
          </p:nvPr>
        </p:nvSpPr>
        <p:spPr/>
        <p:txBody>
          <a:bodyPr/>
          <a:lstStyle/>
          <a:p>
            <a:fld id="{FB22C035-FE4C-5B4B-A69F-899F5E66DD99}" type="datetime1">
              <a:rPr kumimoji="1" lang="ja-JP" altLang="en-US" smtClean="0"/>
              <a:t>2023/7/12</a:t>
            </a:fld>
            <a:endParaRPr kumimoji="1" lang="ja-JP" altLang="en-US"/>
          </a:p>
        </p:txBody>
      </p:sp>
      <p:sp>
        <p:nvSpPr>
          <p:cNvPr id="6" name="フッター プレースホルダー 5">
            <a:extLst>
              <a:ext uri="{FF2B5EF4-FFF2-40B4-BE49-F238E27FC236}">
                <a16:creationId xmlns:a16="http://schemas.microsoft.com/office/drawing/2014/main" id="{056D5AF8-2A53-B14A-35E7-C68DDF5D3A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926C2B-981E-8408-E3EC-CEE1E8027330}"/>
              </a:ext>
            </a:extLst>
          </p:cNvPr>
          <p:cNvSpPr>
            <a:spLocks noGrp="1"/>
          </p:cNvSpPr>
          <p:nvPr>
            <p:ph type="sldNum" sz="quarter" idx="12"/>
          </p:nvPr>
        </p:nvSpPr>
        <p:spPr/>
        <p:txBody>
          <a:body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1082667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00A241E-7402-8AD5-EDAF-28FC19858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AAAFC3-D71F-BE64-A50F-713720D84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F34E86-A9C3-753C-BD93-76F572B7BC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81BEE-34E7-F54E-81E4-86B8119438A0}" type="datetime1">
              <a:rPr kumimoji="1" lang="ja-JP" altLang="en-US" smtClean="0"/>
              <a:t>2023/7/12</a:t>
            </a:fld>
            <a:endParaRPr kumimoji="1" lang="ja-JP" altLang="en-US"/>
          </a:p>
        </p:txBody>
      </p:sp>
      <p:sp>
        <p:nvSpPr>
          <p:cNvPr id="5" name="フッター プレースホルダー 4">
            <a:extLst>
              <a:ext uri="{FF2B5EF4-FFF2-40B4-BE49-F238E27FC236}">
                <a16:creationId xmlns:a16="http://schemas.microsoft.com/office/drawing/2014/main" id="{9528F3C0-9A75-713D-74AB-699466C8F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1811B02-A7E1-4EA0-CF82-A6745B013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32957-FC29-42A7-BFD0-8431CEDD934C}" type="slidenum">
              <a:rPr kumimoji="1" lang="ja-JP" altLang="en-US" smtClean="0"/>
              <a:t>‹#›</a:t>
            </a:fld>
            <a:endParaRPr kumimoji="1" lang="ja-JP" altLang="en-US"/>
          </a:p>
        </p:txBody>
      </p:sp>
    </p:spTree>
    <p:extLst>
      <p:ext uri="{BB962C8B-B14F-4D97-AF65-F5344CB8AC3E}">
        <p14:creationId xmlns:p14="http://schemas.microsoft.com/office/powerpoint/2010/main" val="2830860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E7FC616-D2CC-F2B4-F8C4-F411E7E52112}"/>
              </a:ext>
            </a:extLst>
          </p:cNvPr>
          <p:cNvSpPr>
            <a:spLocks noGrp="1"/>
          </p:cNvSpPr>
          <p:nvPr>
            <p:ph idx="1"/>
          </p:nvPr>
        </p:nvSpPr>
        <p:spPr>
          <a:xfrm>
            <a:off x="575310" y="1270972"/>
            <a:ext cx="11140440" cy="5587028"/>
          </a:xfrm>
        </p:spPr>
        <p:txBody>
          <a:bodyPr>
            <a:normAutofit/>
          </a:bodyPr>
          <a:lstStyle/>
          <a:p>
            <a:pPr algn="just"/>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外语教师在课堂上进行的学习者母语（</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）与目标语言（</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语码转换（</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Code-Switching,</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以下简称</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在寻求多语码间的</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包容性方面与一般的</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使用动机不同（吉川</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,2023</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endParaRPr lang="en-US" altLang="zh-CN" sz="1800" kern="100" dirty="0">
              <a:effectLst/>
              <a:latin typeface="游明朝" panose="02020400000000000000" pitchFamily="18" charset="-128"/>
              <a:ea typeface="SimSun" panose="02010600030101010101" pitchFamily="2" charset="-122"/>
              <a:cs typeface="Times New Roman" panose="02020603050405020304" pitchFamily="18" charset="0"/>
            </a:endParaRPr>
          </a:p>
          <a:p>
            <a:pPr algn="just"/>
            <a:r>
              <a:rPr lang="zh-CN" altLang="en-US" sz="1800" kern="100" dirty="0">
                <a:effectLst/>
                <a:latin typeface="游明朝" panose="02020400000000000000" pitchFamily="18" charset="-128"/>
                <a:ea typeface="SimSun" panose="02010600030101010101" pitchFamily="2" charset="-122"/>
                <a:cs typeface="Times New Roman" panose="02020603050405020304" pitchFamily="18" charset="0"/>
              </a:rPr>
              <a:t>本</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研究，通过对约</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60</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分钟的初级汉语课堂中的所有话语进行文本化和分类，</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考察了两个方面的内容</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br>
              <a:rPr lang="en-US" altLang="zh-CN" sz="1800" kern="100" dirty="0">
                <a:effectLst/>
                <a:latin typeface="游明朝" panose="02020400000000000000" pitchFamily="18" charset="-128"/>
                <a:ea typeface="SimSun" panose="02010600030101010101" pitchFamily="2" charset="-122"/>
                <a:cs typeface="Times New Roman" panose="02020603050405020304" pitchFamily="18" charset="0"/>
              </a:rPr>
            </a:br>
            <a:r>
              <a:rPr lang="en-US" altLang="ja-JP" sz="1800" u="sng" kern="100" dirty="0">
                <a:effectLst/>
                <a:latin typeface="SimSun" panose="02010600030101010101" pitchFamily="2" charset="-122"/>
                <a:ea typeface="游明朝" panose="02020400000000000000" pitchFamily="18" charset="-128"/>
                <a:cs typeface="Times New Roman" panose="02020603050405020304" pitchFamily="18" charset="0"/>
              </a:rPr>
              <a:t>[1] </a:t>
            </a:r>
            <a:r>
              <a:rPr lang="en-US" altLang="ja-JP" sz="1800" u="sng"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u="sng"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和</a:t>
            </a:r>
            <a:r>
              <a:rPr lang="en-US" altLang="ja-JP" sz="1800" u="sng"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u="sng"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在整堂课中的分布</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u="sng" kern="100" dirty="0">
                <a:effectLst/>
                <a:latin typeface="SimSun" panose="02010600030101010101" pitchFamily="2" charset="-122"/>
                <a:ea typeface="游明朝" panose="02020400000000000000" pitchFamily="18" charset="-128"/>
                <a:cs typeface="Times New Roman" panose="02020603050405020304" pitchFamily="18" charset="0"/>
              </a:rPr>
              <a:t>[2] </a:t>
            </a:r>
            <a:r>
              <a:rPr lang="zh-CN" altLang="ja-JP" sz="1800" u="sng" kern="100" dirty="0">
                <a:effectLst/>
                <a:latin typeface="游明朝" panose="02020400000000000000" pitchFamily="18" charset="-128"/>
                <a:ea typeface="SimSun" panose="02010600030101010101" pitchFamily="2" charset="-122"/>
                <a:cs typeface="Times New Roman" panose="02020603050405020304" pitchFamily="18" charset="0"/>
              </a:rPr>
              <a:t>教师的</a:t>
            </a:r>
            <a:r>
              <a:rPr lang="en-US" altLang="ja-JP" sz="1800" u="sng" kern="100" dirty="0">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u="sng" kern="100" dirty="0">
                <a:effectLst/>
                <a:latin typeface="游明朝" panose="02020400000000000000" pitchFamily="18" charset="-128"/>
                <a:ea typeface="SimSun" panose="02010600030101010101" pitchFamily="2" charset="-122"/>
                <a:cs typeface="Times New Roman" panose="02020603050405020304" pitchFamily="18" charset="0"/>
              </a:rPr>
              <a:t>策略</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主要发现如下</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lvl="1" algn="just"/>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[1] </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教师对</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的使用仅限于以下情况：</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(TL2-a)</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用汉语点名</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(TL2-b)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在向学生提供反馈时，</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插入中文示范</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正确答案或纠正的例子。</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学生对</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的使用</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也仅限于（</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SL2-a</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）回答教师的提问以及（</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SL2-b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）在小组活动的</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问答环节插入中文</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，其在整堂课中的所占比例极低，仅约占总体的十分之一左右。</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另一方面</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被教师多用于以下情境：（</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TL1-a</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）讲解</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的知识要点（发音方法或语法解释）；（</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TL1-b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课堂管理，如提醒学生</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lvl="1" algn="just"/>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 </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教师</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进行语码转换</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是为了提高对学习者的信息传递效率（</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TL1-a</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），降低他们参与课堂的门槛（</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TL1-b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），但在切换到</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时的</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策略上</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存在不足</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err="1">
                <a:effectLst/>
                <a:latin typeface="SimSun" panose="02010600030101010101" pitchFamily="2" charset="-122"/>
                <a:ea typeface="游明朝" panose="02020400000000000000" pitchFamily="18" charset="-128"/>
                <a:cs typeface="Times New Roman" panose="02020603050405020304" pitchFamily="18" charset="0"/>
              </a:rPr>
              <a:t>Macaro</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 2018</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solidFill>
                  <a:srgbClr val="C00000"/>
                </a:solidFill>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在课堂上被用于点名</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TL2-a</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）或</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 “</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非常好！</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等</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常用语表达</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TL2-b</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且由于以</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打断</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的方式</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被</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片段性地插入，这增加了学习者的认知负担，无法充分发挥目的语的输入效果。</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外语教师在多种语言之间切换、推进课程的技巧，是目前的语音识别和机器翻译技术</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无法追赶上的领域</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（砂岡等</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,2023</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endParaRPr lang="en-US" altLang="zh-CN" sz="1800" kern="100" dirty="0">
              <a:effectLst/>
              <a:latin typeface="游明朝" panose="02020400000000000000" pitchFamily="18" charset="-128"/>
              <a:ea typeface="SimSun" panose="02010600030101010101" pitchFamily="2" charset="-122"/>
              <a:cs typeface="Times New Roman" panose="02020603050405020304" pitchFamily="18" charset="0"/>
            </a:endParaRPr>
          </a:p>
          <a:p>
            <a:pPr algn="just"/>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教师</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若要使</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的习得效果最大化，需要采用能够成功切换到</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CS</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策略（石野</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,2016</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endParaRPr lang="en-US" altLang="zh-CN" sz="1800" kern="100" dirty="0">
              <a:effectLst/>
              <a:latin typeface="游明朝" panose="02020400000000000000" pitchFamily="18" charset="-128"/>
              <a:ea typeface="SimSun" panose="02010600030101010101" pitchFamily="2" charset="-122"/>
              <a:cs typeface="Times New Roman" panose="02020603050405020304" pitchFamily="18" charset="0"/>
            </a:endParaRPr>
          </a:p>
          <a:p>
            <a:pPr algn="just"/>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本</a:t>
            </a:r>
            <a:r>
              <a:rPr lang="zh-CN" altLang="en-US" sz="1800" kern="100" dirty="0">
                <a:effectLst/>
                <a:latin typeface="游明朝" panose="02020400000000000000" pitchFamily="18" charset="-128"/>
                <a:ea typeface="SimSun" panose="02010600030101010101" pitchFamily="2" charset="-122"/>
                <a:cs typeface="Times New Roman" panose="02020603050405020304" pitchFamily="18" charset="0"/>
              </a:rPr>
              <a:t>研究</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将结合</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日本的汉语授课环境，在益于营造和谐师生关系的语码转换的基础上，</a:t>
            </a:r>
            <a:r>
              <a:rPr lang="zh-CN" altLang="ja-JP" sz="1800" kern="100" dirty="0">
                <a:solidFill>
                  <a:srgbClr val="C00000"/>
                </a:solidFill>
                <a:effectLst/>
                <a:latin typeface="游明朝" panose="02020400000000000000" pitchFamily="18" charset="-128"/>
                <a:ea typeface="SimSun" panose="02010600030101010101" pitchFamily="2" charset="-122"/>
                <a:cs typeface="Times New Roman" panose="02020603050405020304" pitchFamily="18" charset="0"/>
              </a:rPr>
              <a:t>就如何重新思考</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课堂话语中</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L1</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的分配，以及语码转换对</a:t>
            </a:r>
            <a:r>
              <a:rPr lang="en-US" altLang="ja-JP" sz="1800" kern="100" dirty="0">
                <a:effectLst/>
                <a:latin typeface="SimSun" panose="02010600030101010101" pitchFamily="2" charset="-122"/>
                <a:ea typeface="游明朝" panose="02020400000000000000" pitchFamily="18" charset="-128"/>
                <a:cs typeface="Times New Roman" panose="02020603050405020304" pitchFamily="18" charset="0"/>
              </a:rPr>
              <a:t>L2</a:t>
            </a:r>
            <a:r>
              <a:rPr lang="zh-CN" altLang="ja-JP" sz="1800" kern="100" dirty="0">
                <a:effectLst/>
                <a:latin typeface="游明朝" panose="02020400000000000000" pitchFamily="18" charset="-128"/>
                <a:ea typeface="SimSun" panose="02010600030101010101" pitchFamily="2" charset="-122"/>
                <a:cs typeface="Times New Roman" panose="02020603050405020304" pitchFamily="18" charset="0"/>
              </a:rPr>
              <a:t>习得效果的评估方法，提出相应的建议。</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タイトル 1">
            <a:extLst>
              <a:ext uri="{FF2B5EF4-FFF2-40B4-BE49-F238E27FC236}">
                <a16:creationId xmlns:a16="http://schemas.microsoft.com/office/drawing/2014/main" id="{D161EA0A-FFA0-305E-9697-A622BABCAE16}"/>
              </a:ext>
            </a:extLst>
          </p:cNvPr>
          <p:cNvSpPr>
            <a:spLocks noGrp="1"/>
          </p:cNvSpPr>
          <p:nvPr>
            <p:ph type="title"/>
          </p:nvPr>
        </p:nvSpPr>
        <p:spPr>
          <a:xfrm>
            <a:off x="838200" y="365125"/>
            <a:ext cx="10877550" cy="1325563"/>
          </a:xfrm>
        </p:spPr>
        <p:txBody>
          <a:bodyPr>
            <a:normAutofit fontScale="90000"/>
          </a:bodyPr>
          <a:lstStyle/>
          <a:p>
            <a:r>
              <a:rPr lang="zh-CN" altLang="ja-JP" sz="4400" kern="100" dirty="0">
                <a:effectLst/>
                <a:latin typeface="游明朝" panose="02020400000000000000" pitchFamily="18" charset="-128"/>
                <a:ea typeface="SimSun" panose="02010600030101010101" pitchFamily="2" charset="-122"/>
                <a:cs typeface="Times New Roman" panose="02020603050405020304" pitchFamily="18" charset="0"/>
              </a:rPr>
              <a:t>汉语课堂中的语码转换</a:t>
            </a:r>
            <a:r>
              <a:rPr lang="zh-CN" altLang="ja-JP" sz="3100" kern="100" dirty="0">
                <a:effectLst/>
                <a:latin typeface="游明朝" panose="02020400000000000000" pitchFamily="18" charset="-128"/>
                <a:ea typeface="SimSun" panose="02010600030101010101" pitchFamily="2" charset="-122"/>
                <a:cs typeface="Times New Roman" panose="02020603050405020304" pitchFamily="18" charset="0"/>
              </a:rPr>
              <a:t>—</a:t>
            </a:r>
            <a:r>
              <a:rPr lang="en-US" altLang="ja-JP" sz="3100" kern="100" dirty="0">
                <a:effectLst/>
                <a:latin typeface="游明朝" panose="02020400000000000000" pitchFamily="18" charset="-128"/>
                <a:ea typeface="游明朝" panose="02020400000000000000" pitchFamily="18" charset="-128"/>
                <a:cs typeface="Times New Roman" panose="02020603050405020304" pitchFamily="18" charset="0"/>
              </a:rPr>
              <a:t>L1/L2</a:t>
            </a:r>
            <a:r>
              <a:rPr lang="zh-CN" altLang="ja-JP" sz="3100" kern="100" dirty="0">
                <a:effectLst/>
                <a:latin typeface="游明朝" panose="02020400000000000000" pitchFamily="18" charset="-128"/>
                <a:ea typeface="SimSun" panose="02010600030101010101" pitchFamily="2" charset="-122"/>
                <a:cs typeface="Times New Roman" panose="02020603050405020304" pitchFamily="18" charset="0"/>
              </a:rPr>
              <a:t>的分配与</a:t>
            </a:r>
            <a:r>
              <a:rPr lang="en-US" altLang="ja-JP" sz="3100" kern="100" dirty="0">
                <a:effectLst/>
                <a:latin typeface="游明朝" panose="02020400000000000000" pitchFamily="18" charset="-128"/>
                <a:ea typeface="游明朝" panose="02020400000000000000" pitchFamily="18" charset="-128"/>
                <a:cs typeface="Times New Roman" panose="02020603050405020304" pitchFamily="18" charset="0"/>
              </a:rPr>
              <a:t>L2</a:t>
            </a:r>
            <a:r>
              <a:rPr lang="zh-CN" altLang="ja-JP" sz="3100" kern="100" dirty="0">
                <a:effectLst/>
                <a:latin typeface="游明朝" panose="02020400000000000000" pitchFamily="18" charset="-128"/>
                <a:ea typeface="SimSun" panose="02010600030101010101" pitchFamily="2" charset="-122"/>
                <a:cs typeface="Times New Roman" panose="02020603050405020304" pitchFamily="18" charset="0"/>
              </a:rPr>
              <a:t>习得效果评估</a:t>
            </a:r>
            <a:br>
              <a:rPr lang="ja-JP" altLang="ja-JP" sz="4400" kern="100">
                <a:effectLst/>
                <a:latin typeface="游明朝" panose="02020400000000000000" pitchFamily="18" charset="-128"/>
                <a:ea typeface="游明朝" panose="02020400000000000000" pitchFamily="18" charset="-128"/>
                <a:cs typeface="Times New Roman" panose="02020603050405020304" pitchFamily="18" charset="0"/>
              </a:rPr>
            </a:br>
            <a:endParaRPr kumimoji="1" lang="ja-JP" altLang="en-US"/>
          </a:p>
        </p:txBody>
      </p:sp>
      <p:sp>
        <p:nvSpPr>
          <p:cNvPr id="5" name="スライド番号プレースホルダー 4">
            <a:extLst>
              <a:ext uri="{FF2B5EF4-FFF2-40B4-BE49-F238E27FC236}">
                <a16:creationId xmlns:a16="http://schemas.microsoft.com/office/drawing/2014/main" id="{EB336844-2137-E61E-0D40-1A738978EFDB}"/>
              </a:ext>
            </a:extLst>
          </p:cNvPr>
          <p:cNvSpPr>
            <a:spLocks noGrp="1"/>
          </p:cNvSpPr>
          <p:nvPr>
            <p:ph type="sldNum" sz="quarter" idx="12"/>
          </p:nvPr>
        </p:nvSpPr>
        <p:spPr/>
        <p:txBody>
          <a:bodyPr/>
          <a:lstStyle/>
          <a:p>
            <a:fld id="{C5F32957-FC29-42A7-BFD0-8431CEDD934C}" type="slidenum">
              <a:rPr kumimoji="1" lang="ja-JP" altLang="en-US" smtClean="0"/>
              <a:t>1</a:t>
            </a:fld>
            <a:endParaRPr kumimoji="1" lang="ja-JP" altLang="en-US"/>
          </a:p>
        </p:txBody>
      </p:sp>
    </p:spTree>
    <p:extLst>
      <p:ext uri="{BB962C8B-B14F-4D97-AF65-F5344CB8AC3E}">
        <p14:creationId xmlns:p14="http://schemas.microsoft.com/office/powerpoint/2010/main" val="3714442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DAF0FC8-C81F-E872-1140-94334FE95C07}"/>
              </a:ext>
            </a:extLst>
          </p:cNvPr>
          <p:cNvSpPr>
            <a:spLocks noGrp="1"/>
          </p:cNvSpPr>
          <p:nvPr>
            <p:ph idx="1"/>
          </p:nvPr>
        </p:nvSpPr>
        <p:spPr>
          <a:xfrm>
            <a:off x="558284" y="1003333"/>
            <a:ext cx="11366238" cy="5649395"/>
          </a:xfrm>
        </p:spPr>
        <p:txBody>
          <a:bodyPr>
            <a:noAutofit/>
          </a:bodyPr>
          <a:lstStyle/>
          <a:p>
            <a:r>
              <a:rPr kumimoji="1" lang="ja-JP" altLang="en-US" sz="2400">
                <a:latin typeface="SimSun" panose="02010600030101010101" pitchFamily="2" charset="-122"/>
                <a:ea typeface="SimSun" panose="02010600030101010101" pitchFamily="2" charset="-122"/>
              </a:rPr>
              <a:t>本次课程教师使用词汇的偏好</a:t>
            </a:r>
            <a:endParaRPr kumimoji="1" lang="en-US" altLang="ja-JP" sz="2400" dirty="0">
              <a:latin typeface="SimSun" panose="02010600030101010101" pitchFamily="2" charset="-122"/>
              <a:ea typeface="SimSun" panose="02010600030101010101" pitchFamily="2" charset="-122"/>
            </a:endParaRPr>
          </a:p>
          <a:p>
            <a:pPr marL="457200" indent="-457200">
              <a:buFont typeface="+mj-ea"/>
              <a:buAutoNum type="circleNumDbPlain"/>
            </a:pPr>
            <a:r>
              <a:rPr kumimoji="1" lang="ja-JP" altLang="en-US" sz="2400" b="1">
                <a:latin typeface="SimSun" panose="02010600030101010101" pitchFamily="2" charset="-122"/>
                <a:ea typeface="SimSun" panose="02010600030101010101" pitchFamily="2" charset="-122"/>
              </a:rPr>
              <a:t>对学习者过多使用谦虚表达</a:t>
            </a:r>
            <a:r>
              <a:rPr kumimoji="1" lang="ja-JP" altLang="en-US" sz="2400">
                <a:latin typeface="+mn-ea"/>
              </a:rPr>
              <a:t>（例：くださる，もらう），依願（例：お願い），詫び（例如：ごめんなさい，すみません）</a:t>
            </a:r>
            <a:endParaRPr kumimoji="1" lang="en-US" altLang="ja-JP" sz="2400" dirty="0">
              <a:latin typeface="+mn-ea"/>
            </a:endParaRPr>
          </a:p>
          <a:p>
            <a:pPr lvl="1">
              <a:buFont typeface="Wingdings" pitchFamily="2" charset="2"/>
              <a:buChar char="Ø"/>
            </a:pPr>
            <a:r>
              <a:rPr kumimoji="1" lang="ja-JP" altLang="en-US">
                <a:latin typeface="SimSun" panose="02010600030101010101" pitchFamily="2" charset="-122"/>
                <a:ea typeface="SimSun" panose="02010600030101010101" pitchFamily="2" charset="-122"/>
              </a:rPr>
              <a:t>虽然缓和学习者的紧张</a:t>
            </a:r>
            <a:r>
              <a:rPr kumimoji="1" lang="en-US" altLang="zh-CN" dirty="0">
                <a:latin typeface="SimSun" panose="02010600030101010101" pitchFamily="2" charset="-122"/>
                <a:ea typeface="SimSun" panose="02010600030101010101" pitchFamily="2" charset="-122"/>
              </a:rPr>
              <a:t>/</a:t>
            </a:r>
            <a:r>
              <a:rPr kumimoji="1" lang="ja-JP" altLang="en-US">
                <a:latin typeface="SimSun" panose="02010600030101010101" pitchFamily="2" charset="-122"/>
                <a:ea typeface="SimSun" panose="02010600030101010101" pitchFamily="2" charset="-122"/>
              </a:rPr>
              <a:t>不安是必要的，但需要重新考虑这些发言是否符合目标语言习得所需的交流方式。</a:t>
            </a:r>
            <a:br>
              <a:rPr kumimoji="1" lang="en-US" altLang="ja-JP" dirty="0">
                <a:latin typeface="SimSun" panose="02010600030101010101" pitchFamily="2" charset="-122"/>
                <a:ea typeface="SimSun" panose="02010600030101010101" pitchFamily="2" charset="-122"/>
              </a:rPr>
            </a:br>
            <a:r>
              <a:rPr kumimoji="1" lang="ja-JP" altLang="en-US">
                <a:latin typeface="SimSun" panose="02010600030101010101" pitchFamily="2" charset="-122"/>
                <a:ea typeface="SimSun" panose="02010600030101010101" pitchFamily="2" charset="-122"/>
              </a:rPr>
              <a:t>⇒可以将教师的一部分发言替换为与学生和</a:t>
            </a:r>
            <a:r>
              <a:rPr kumimoji="1" lang="en" altLang="ja-JP" dirty="0" err="1">
                <a:latin typeface="SimSun" panose="02010600030101010101" pitchFamily="2" charset="-122"/>
                <a:ea typeface="SimSun" panose="02010600030101010101" pitchFamily="2" charset="-122"/>
              </a:rPr>
              <a:t>ChatGPT</a:t>
            </a:r>
            <a:r>
              <a:rPr kumimoji="1" lang="ja-JP" altLang="en-US">
                <a:latin typeface="SimSun" panose="02010600030101010101" pitchFamily="2" charset="-122"/>
                <a:ea typeface="SimSun" panose="02010600030101010101" pitchFamily="2" charset="-122"/>
              </a:rPr>
              <a:t>的对话。</a:t>
            </a:r>
            <a:endParaRPr kumimoji="1" lang="en-US" altLang="ja-JP" dirty="0">
              <a:latin typeface="SimSun" panose="02010600030101010101" pitchFamily="2" charset="-122"/>
              <a:ea typeface="SimSun" panose="02010600030101010101" pitchFamily="2" charset="-122"/>
            </a:endParaRPr>
          </a:p>
          <a:p>
            <a:pPr marL="457200" indent="-457200">
              <a:buFont typeface="+mj-ea"/>
              <a:buAutoNum type="circleNumDbPlain"/>
            </a:pPr>
            <a:r>
              <a:rPr kumimoji="1" lang="ja-JP" altLang="en-US" sz="2400" b="1">
                <a:latin typeface="SimSun" panose="02010600030101010101" pitchFamily="2" charset="-122"/>
                <a:ea typeface="SimSun" panose="02010600030101010101" pitchFamily="2" charset="-122"/>
              </a:rPr>
              <a:t>经常混用</a:t>
            </a:r>
            <a:r>
              <a:rPr kumimoji="1" lang="en-US" altLang="ja-JP" sz="2400" b="1" dirty="0">
                <a:latin typeface="SimSun" panose="02010600030101010101" pitchFamily="2" charset="-122"/>
                <a:ea typeface="SimSun" panose="02010600030101010101" pitchFamily="2" charset="-122"/>
              </a:rPr>
              <a:t>/</a:t>
            </a:r>
            <a:r>
              <a:rPr kumimoji="1" lang="ja-JP" altLang="en-US" sz="2400" b="1">
                <a:latin typeface="SimSun" panose="02010600030101010101" pitchFamily="2" charset="-122"/>
                <a:ea typeface="SimSun" panose="02010600030101010101" pitchFamily="2" charset="-122"/>
              </a:rPr>
              <a:t>同时使用对学习者的语言输出无关的日语和中文</a:t>
            </a:r>
            <a:r>
              <a:rPr kumimoji="1" lang="ja-JP" altLang="en-US" sz="2400">
                <a:latin typeface="SimSun" panose="02010600030101010101" pitchFamily="2" charset="-122"/>
                <a:ea typeface="SimSun" panose="02010600030101010101" pitchFamily="2" charset="-122"/>
              </a:rPr>
              <a:t>（例：偏重褒义词的日中语混用，用中文点名学生→听不懂后改用日语再点名）</a:t>
            </a:r>
            <a:endParaRPr kumimoji="1" lang="en-US" altLang="ja-JP" sz="2400" dirty="0">
              <a:latin typeface="SimSun" panose="02010600030101010101" pitchFamily="2" charset="-122"/>
              <a:ea typeface="SimSun" panose="02010600030101010101" pitchFamily="2" charset="-122"/>
            </a:endParaRPr>
          </a:p>
          <a:p>
            <a:pPr lvl="1">
              <a:buFont typeface="Wingdings" pitchFamily="2" charset="2"/>
              <a:buChar char="Ø"/>
            </a:pPr>
            <a:r>
              <a:rPr kumimoji="1" lang="ja-JP" altLang="en-US">
                <a:latin typeface="SimSun" panose="02010600030101010101" pitchFamily="2" charset="-122"/>
                <a:ea typeface="SimSun" panose="02010600030101010101" pitchFamily="2" charset="-122"/>
              </a:rPr>
              <a:t>本次课程，教师发言中</a:t>
            </a:r>
            <a:r>
              <a:rPr kumimoji="1" lang="zh-CN" altLang="en-US" dirty="0">
                <a:latin typeface="SimSun" panose="02010600030101010101" pitchFamily="2" charset="-122"/>
                <a:ea typeface="SimSun" panose="02010600030101010101" pitchFamily="2" charset="-122"/>
              </a:rPr>
              <a:t>：中文</a:t>
            </a:r>
            <a:r>
              <a:rPr kumimoji="1" lang="ja-JP" altLang="en-US">
                <a:latin typeface="SimSun" panose="02010600030101010101" pitchFamily="2" charset="-122"/>
                <a:ea typeface="SimSun" panose="02010600030101010101" pitchFamily="2" charset="-122"/>
              </a:rPr>
              <a:t>占比</a:t>
            </a:r>
            <a:r>
              <a:rPr lang="ja-JP" altLang="en-US">
                <a:latin typeface="SimSun" panose="02010600030101010101" pitchFamily="2" charset="-122"/>
                <a:ea typeface="SimSun" panose="02010600030101010101" pitchFamily="2" charset="-122"/>
              </a:rPr>
              <a:t>＜</a:t>
            </a:r>
            <a:r>
              <a:rPr kumimoji="1" lang="en-US" altLang="ja-JP" dirty="0">
                <a:latin typeface="SimSun" panose="02010600030101010101" pitchFamily="2" charset="-122"/>
                <a:ea typeface="SimSun" panose="02010600030101010101" pitchFamily="2" charset="-122"/>
              </a:rPr>
              <a:t>9%</a:t>
            </a:r>
            <a:r>
              <a:rPr kumimoji="1" lang="ja-JP" altLang="en-US">
                <a:latin typeface="SimSun" panose="02010600030101010101" pitchFamily="2" charset="-122"/>
                <a:ea typeface="SimSun" panose="02010600030101010101" pitchFamily="2" charset="-122"/>
              </a:rPr>
              <a:t>，理想为</a:t>
            </a:r>
            <a:r>
              <a:rPr kumimoji="1" lang="en-US" altLang="ja-JP" dirty="0">
                <a:latin typeface="SimSun" panose="02010600030101010101" pitchFamily="2" charset="-122"/>
                <a:ea typeface="SimSun" panose="02010600030101010101" pitchFamily="2" charset="-122"/>
              </a:rPr>
              <a:t>60%</a:t>
            </a:r>
            <a:r>
              <a:rPr kumimoji="1" lang="ja-JP" altLang="en-US">
                <a:latin typeface="SimSun" panose="02010600030101010101" pitchFamily="2" charset="-122"/>
                <a:ea typeface="SimSun" panose="02010600030101010101" pitchFamily="2" charset="-122"/>
              </a:rPr>
              <a:t>。</a:t>
            </a:r>
            <a:r>
              <a:rPr kumimoji="1" lang="ja-JP" altLang="en-US">
                <a:solidFill>
                  <a:srgbClr val="C00000"/>
                </a:solidFill>
                <a:latin typeface="SimSun" panose="02010600030101010101" pitchFamily="2" charset="-122"/>
                <a:ea typeface="SimSun" panose="02010600030101010101" pitchFamily="2" charset="-122"/>
              </a:rPr>
              <a:t>需要增加词汇的多样性</a:t>
            </a:r>
            <a:r>
              <a:rPr kumimoji="1" lang="ja-JP" altLang="en-US">
                <a:latin typeface="SimSun" panose="02010600030101010101" pitchFamily="2" charset="-122"/>
                <a:ea typeface="SimSun" panose="02010600030101010101" pitchFamily="2" charset="-122"/>
              </a:rPr>
              <a:t>，</a:t>
            </a:r>
            <a:r>
              <a:rPr kumimoji="1" lang="ja-JP" altLang="en-US">
                <a:solidFill>
                  <a:srgbClr val="C00000"/>
                </a:solidFill>
                <a:latin typeface="SimSun" panose="02010600030101010101" pitchFamily="2" charset="-122"/>
                <a:ea typeface="SimSun" panose="02010600030101010101" pitchFamily="2" charset="-122"/>
              </a:rPr>
              <a:t>采取措施促使学习者更多地使用中文</a:t>
            </a:r>
            <a:r>
              <a:rPr kumimoji="1" lang="ja-JP" altLang="en-US">
                <a:latin typeface="SimSun" panose="02010600030101010101" pitchFamily="2" charset="-122"/>
                <a:ea typeface="SimSun" panose="02010600030101010101" pitchFamily="2" charset="-122"/>
              </a:rPr>
              <a:t>。</a:t>
            </a:r>
            <a:br>
              <a:rPr kumimoji="1" lang="en-US" altLang="ja-JP" dirty="0">
                <a:latin typeface="SimSun" panose="02010600030101010101" pitchFamily="2" charset="-122"/>
                <a:ea typeface="SimSun" panose="02010600030101010101" pitchFamily="2" charset="-122"/>
              </a:rPr>
            </a:br>
            <a:r>
              <a:rPr kumimoji="1" lang="ja-JP" altLang="en-US">
                <a:latin typeface="SimSun" panose="02010600030101010101" pitchFamily="2" charset="-122"/>
                <a:ea typeface="SimSun" panose="02010600030101010101" pitchFamily="2" charset="-122"/>
              </a:rPr>
              <a:t>⇒学生通过与</a:t>
            </a:r>
            <a:r>
              <a:rPr kumimoji="1" lang="en" altLang="ja-JP" dirty="0" err="1">
                <a:latin typeface="SimSun" panose="02010600030101010101" pitchFamily="2" charset="-122"/>
                <a:ea typeface="SimSun" panose="02010600030101010101" pitchFamily="2" charset="-122"/>
              </a:rPr>
              <a:t>ChatGPT</a:t>
            </a:r>
            <a:r>
              <a:rPr kumimoji="1" lang="ja-JP" altLang="en-US">
                <a:latin typeface="SimSun" panose="02010600030101010101" pitchFamily="2" charset="-122"/>
                <a:ea typeface="SimSun" panose="02010600030101010101" pitchFamily="2" charset="-122"/>
              </a:rPr>
              <a:t>进行个别对话，可以提高中文的占比。</a:t>
            </a:r>
            <a:endParaRPr kumimoji="1" lang="en-US" altLang="ja-JP" dirty="0">
              <a:latin typeface="SimSun" panose="02010600030101010101" pitchFamily="2" charset="-122"/>
              <a:ea typeface="SimSun" panose="02010600030101010101" pitchFamily="2" charset="-122"/>
            </a:endParaRPr>
          </a:p>
          <a:p>
            <a:pPr marL="457200" indent="-457200">
              <a:buFont typeface="+mj-ea"/>
              <a:buAutoNum type="circleNumDbPlain"/>
            </a:pPr>
            <a:r>
              <a:rPr kumimoji="1" lang="ja-JP" altLang="en-US" sz="2400" b="1">
                <a:latin typeface="SimSun" panose="02010600030101010101" pitchFamily="2" charset="-122"/>
                <a:ea typeface="SimSun" panose="02010600030101010101" pitchFamily="2" charset="-122"/>
              </a:rPr>
              <a:t>使用了很多用于语法解释的词汇</a:t>
            </a:r>
            <a:r>
              <a:rPr kumimoji="1" lang="ja-JP" altLang="en-US" sz="2400">
                <a:latin typeface="SimSun" panose="02010600030101010101" pitchFamily="2" charset="-122"/>
                <a:ea typeface="SimSun" panose="02010600030101010101" pitchFamily="2" charset="-122"/>
              </a:rPr>
              <a:t>（例：主语，动词等）</a:t>
            </a:r>
            <a:endParaRPr kumimoji="1" lang="en-US" altLang="ja-JP" sz="2400" dirty="0">
              <a:latin typeface="SimSun" panose="02010600030101010101" pitchFamily="2" charset="-122"/>
              <a:ea typeface="SimSun" panose="02010600030101010101" pitchFamily="2" charset="-122"/>
            </a:endParaRPr>
          </a:p>
          <a:p>
            <a:pPr lvl="1">
              <a:buFont typeface="Wingdings" pitchFamily="2" charset="2"/>
              <a:buChar char="Ø"/>
            </a:pPr>
            <a:r>
              <a:rPr kumimoji="1" lang="ja-JP" altLang="en-US">
                <a:latin typeface="SimSun" panose="02010600030101010101" pitchFamily="2" charset="-122"/>
                <a:ea typeface="SimSun" panose="02010600030101010101" pitchFamily="2" charset="-122"/>
              </a:rPr>
              <a:t>仅按照教科书进行说明会导致</a:t>
            </a:r>
            <a:r>
              <a:rPr lang="en-US" altLang="ja-JP" dirty="0">
                <a:latin typeface="SimSun" panose="02010600030101010101" pitchFamily="2" charset="-122"/>
                <a:ea typeface="SimSun" panose="02010600030101010101" pitchFamily="2" charset="-122"/>
              </a:rPr>
              <a:t>Interaction</a:t>
            </a:r>
            <a:r>
              <a:rPr kumimoji="1" lang="ja-JP" altLang="en-US">
                <a:latin typeface="SimSun" panose="02010600030101010101" pitchFamily="2" charset="-122"/>
                <a:ea typeface="SimSun" panose="02010600030101010101" pitchFamily="2" charset="-122"/>
              </a:rPr>
              <a:t>的形式化。通过</a:t>
            </a:r>
            <a:r>
              <a:rPr kumimoji="1" lang="ja-JP" altLang="en-US">
                <a:solidFill>
                  <a:srgbClr val="C00000"/>
                </a:solidFill>
                <a:latin typeface="SimSun" panose="02010600030101010101" pitchFamily="2" charset="-122"/>
                <a:ea typeface="SimSun" panose="02010600030101010101" pitchFamily="2" charset="-122"/>
              </a:rPr>
              <a:t>对语法术语进行改写或图解</a:t>
            </a:r>
            <a:r>
              <a:rPr kumimoji="1" lang="ja-JP" altLang="en-US">
                <a:latin typeface="SimSun" panose="02010600030101010101" pitchFamily="2" charset="-122"/>
                <a:ea typeface="SimSun" panose="02010600030101010101" pitchFamily="2" charset="-122"/>
              </a:rPr>
              <a:t>，</a:t>
            </a:r>
            <a:r>
              <a:rPr kumimoji="1" lang="ja-JP" altLang="en-US">
                <a:solidFill>
                  <a:srgbClr val="C00000"/>
                </a:solidFill>
                <a:latin typeface="SimSun" panose="02010600030101010101" pitchFamily="2" charset="-122"/>
                <a:ea typeface="SimSun" panose="02010600030101010101" pitchFamily="2" charset="-122"/>
              </a:rPr>
              <a:t>将课堂重心转向学习者优先进行句子产出</a:t>
            </a:r>
            <a:r>
              <a:rPr kumimoji="1" lang="ja-JP" altLang="en-US">
                <a:latin typeface="SimSun" panose="02010600030101010101" pitchFamily="2" charset="-122"/>
                <a:ea typeface="SimSun" panose="02010600030101010101" pitchFamily="2" charset="-122"/>
              </a:rPr>
              <a:t>的教学方式。</a:t>
            </a:r>
            <a:endParaRPr kumimoji="1" lang="en-US" altLang="ja-JP" dirty="0">
              <a:latin typeface="SimSun" panose="02010600030101010101" pitchFamily="2" charset="-122"/>
              <a:ea typeface="SimSun" panose="02010600030101010101" pitchFamily="2" charset="-122"/>
            </a:endParaRPr>
          </a:p>
          <a:p>
            <a:pPr marL="457200" lvl="1" indent="0">
              <a:buNone/>
            </a:pPr>
            <a:r>
              <a:rPr kumimoji="1" lang="ja-JP" altLang="en-US">
                <a:latin typeface="SimSun" panose="02010600030101010101" pitchFamily="2" charset="-122"/>
                <a:ea typeface="SimSun" panose="02010600030101010101" pitchFamily="2" charset="-122"/>
              </a:rPr>
              <a:t>⇒通过利用图像生成</a:t>
            </a:r>
            <a:r>
              <a:rPr kumimoji="1" lang="en" altLang="ja-JP" dirty="0">
                <a:latin typeface="SimSun" panose="02010600030101010101" pitchFamily="2" charset="-122"/>
                <a:ea typeface="SimSun" panose="02010600030101010101" pitchFamily="2" charset="-122"/>
              </a:rPr>
              <a:t>AI</a:t>
            </a:r>
            <a:r>
              <a:rPr lang="ja-JP" altLang="en-US">
                <a:latin typeface="SimSun" panose="02010600030101010101" pitchFamily="2" charset="-122"/>
                <a:ea typeface="SimSun" panose="02010600030101010101" pitchFamily="2" charset="-122"/>
              </a:rPr>
              <a:t>和</a:t>
            </a:r>
            <a:r>
              <a:rPr kumimoji="1" lang="en" altLang="ja-JP" dirty="0" err="1">
                <a:latin typeface="SimSun" panose="02010600030101010101" pitchFamily="2" charset="-122"/>
                <a:ea typeface="SimSun" panose="02010600030101010101" pitchFamily="2" charset="-122"/>
              </a:rPr>
              <a:t>ChatGPT</a:t>
            </a:r>
            <a:r>
              <a:rPr kumimoji="1" lang="ja-JP" altLang="en-US">
                <a:latin typeface="SimSun" panose="02010600030101010101" pitchFamily="2" charset="-122"/>
                <a:ea typeface="SimSun" panose="02010600030101010101" pitchFamily="2" charset="-122"/>
              </a:rPr>
              <a:t>等，提供更具可视化的语法学习材料。</a:t>
            </a:r>
          </a:p>
        </p:txBody>
      </p:sp>
      <p:sp>
        <p:nvSpPr>
          <p:cNvPr id="4" name="タイトル 1">
            <a:extLst>
              <a:ext uri="{FF2B5EF4-FFF2-40B4-BE49-F238E27FC236}">
                <a16:creationId xmlns:a16="http://schemas.microsoft.com/office/drawing/2014/main" id="{D01FD9E4-8953-41E1-6B95-5E2842B1357F}"/>
              </a:ext>
            </a:extLst>
          </p:cNvPr>
          <p:cNvSpPr txBox="1">
            <a:spLocks/>
          </p:cNvSpPr>
          <p:nvPr/>
        </p:nvSpPr>
        <p:spPr>
          <a:xfrm>
            <a:off x="468085" y="-116958"/>
            <a:ext cx="122215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latin typeface="SimSun" panose="02010600030101010101" pitchFamily="2" charset="-122"/>
                <a:ea typeface="SimSun" panose="02010600030101010101" pitchFamily="2" charset="-122"/>
              </a:rPr>
              <a:t>３、单词出现频率分析结果的解释</a:t>
            </a:r>
          </a:p>
        </p:txBody>
      </p:sp>
      <p:sp>
        <p:nvSpPr>
          <p:cNvPr id="5" name="スライド番号プレースホルダー 4">
            <a:extLst>
              <a:ext uri="{FF2B5EF4-FFF2-40B4-BE49-F238E27FC236}">
                <a16:creationId xmlns:a16="http://schemas.microsoft.com/office/drawing/2014/main" id="{D79199BD-50F0-1A9C-120A-A0E6F6AD12F2}"/>
              </a:ext>
            </a:extLst>
          </p:cNvPr>
          <p:cNvSpPr>
            <a:spLocks noGrp="1"/>
          </p:cNvSpPr>
          <p:nvPr>
            <p:ph type="sldNum" sz="quarter" idx="12"/>
          </p:nvPr>
        </p:nvSpPr>
        <p:spPr/>
        <p:txBody>
          <a:bodyPr/>
          <a:lstStyle/>
          <a:p>
            <a:fld id="{C5F32957-FC29-42A7-BFD0-8431CEDD934C}" type="slidenum">
              <a:rPr kumimoji="1" lang="ja-JP" altLang="en-US" smtClean="0"/>
              <a:t>10</a:t>
            </a:fld>
            <a:endParaRPr kumimoji="1" lang="ja-JP" altLang="en-US"/>
          </a:p>
        </p:txBody>
      </p:sp>
    </p:spTree>
    <p:extLst>
      <p:ext uri="{BB962C8B-B14F-4D97-AF65-F5344CB8AC3E}">
        <p14:creationId xmlns:p14="http://schemas.microsoft.com/office/powerpoint/2010/main" val="353062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095909DC-9EB8-95B6-B394-7DB7B2E59D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1984" y="1245927"/>
            <a:ext cx="6492957" cy="3081301"/>
          </a:xfrm>
          <a:prstGeom prst="rect">
            <a:avLst/>
          </a:prstGeom>
        </p:spPr>
      </p:pic>
      <p:sp>
        <p:nvSpPr>
          <p:cNvPr id="9" name="テキスト ボックス 8">
            <a:extLst>
              <a:ext uri="{FF2B5EF4-FFF2-40B4-BE49-F238E27FC236}">
                <a16:creationId xmlns:a16="http://schemas.microsoft.com/office/drawing/2014/main" id="{45E05609-3596-5187-E2BB-DCEE8264D6C5}"/>
              </a:ext>
            </a:extLst>
          </p:cNvPr>
          <p:cNvSpPr txBox="1"/>
          <p:nvPr/>
        </p:nvSpPr>
        <p:spPr>
          <a:xfrm>
            <a:off x="298580" y="4642577"/>
            <a:ext cx="11961847" cy="1938992"/>
          </a:xfrm>
          <a:prstGeom prst="rect">
            <a:avLst/>
          </a:prstGeom>
          <a:noFill/>
        </p:spPr>
        <p:txBody>
          <a:bodyPr wrap="square">
            <a:spAutoFit/>
          </a:bodyPr>
          <a:lstStyle/>
          <a:p>
            <a:pPr marL="342900" indent="-342900">
              <a:buFont typeface="Arial" panose="020B0604020202020204" pitchFamily="34" charset="0"/>
              <a:buChar char="•"/>
            </a:pPr>
            <a:r>
              <a:rPr lang="ja-JP" altLang="en-US" sz="2400">
                <a:latin typeface="SimSun" panose="02010600030101010101" pitchFamily="2" charset="-122"/>
                <a:ea typeface="SimSun" panose="02010600030101010101" pitchFamily="2" charset="-122"/>
              </a:rPr>
              <a:t>每半学期的学生问卷调查：该教师的课程总体上得到了学生的高度评价（待刊）。</a:t>
            </a:r>
            <a:endParaRPr lang="en-US" altLang="ja-JP" sz="2400" dirty="0">
              <a:latin typeface="SimSun" panose="02010600030101010101" pitchFamily="2" charset="-122"/>
              <a:ea typeface="SimSun" panose="02010600030101010101" pitchFamily="2" charset="-122"/>
            </a:endParaRPr>
          </a:p>
          <a:p>
            <a:pPr marL="342900" indent="-342900">
              <a:buFont typeface="Arial" panose="020B0604020202020204" pitchFamily="34" charset="0"/>
              <a:buChar char="•"/>
            </a:pPr>
            <a:r>
              <a:rPr lang="ja-JP" altLang="en-US" sz="2400">
                <a:latin typeface="SimSun" panose="02010600030101010101" pitchFamily="2" charset="-122"/>
                <a:ea typeface="SimSun" panose="02010600030101010101" pitchFamily="2" charset="-122"/>
              </a:rPr>
              <a:t>初任教师专注于课程内容，但无法控制自己的发言量（长门，</a:t>
            </a:r>
            <a:r>
              <a:rPr lang="en-US" altLang="ja-JP" sz="2400" dirty="0">
                <a:latin typeface="SimSun" panose="02010600030101010101" pitchFamily="2" charset="-122"/>
                <a:ea typeface="SimSun" panose="02010600030101010101" pitchFamily="2" charset="-122"/>
              </a:rPr>
              <a:t>2010</a:t>
            </a:r>
            <a:r>
              <a:rPr lang="ja-JP" altLang="en-US" sz="2400">
                <a:latin typeface="SimSun" panose="02010600030101010101" pitchFamily="2" charset="-122"/>
                <a:ea typeface="SimSun" panose="02010600030101010101" pitchFamily="2" charset="-122"/>
              </a:rPr>
              <a:t>）</a:t>
            </a:r>
            <a:endParaRPr lang="en-US" altLang="ja-JP" sz="2400" dirty="0">
              <a:latin typeface="SimSun" panose="02010600030101010101" pitchFamily="2" charset="-122"/>
              <a:ea typeface="SimSun" panose="02010600030101010101" pitchFamily="2" charset="-122"/>
            </a:endParaRPr>
          </a:p>
          <a:p>
            <a:pPr marL="342900" indent="-342900">
              <a:buFont typeface="Arial" panose="020B0604020202020204" pitchFamily="34" charset="0"/>
              <a:buChar char="•"/>
            </a:pPr>
            <a:r>
              <a:rPr lang="ja-JP" altLang="en-US" sz="2400">
                <a:latin typeface="SimSun" panose="02010600030101010101" pitchFamily="2" charset="-122"/>
                <a:ea typeface="SimSun" panose="02010600030101010101" pitchFamily="2" charset="-122"/>
              </a:rPr>
              <a:t>中坚・熟练教师在掌握所负责科目的知识和教育技术的同时，有时会形成教学环境的措辞习惯，而察觉不到其形式化的问题（横溝，</a:t>
            </a:r>
            <a:r>
              <a:rPr lang="en-US" altLang="ja-JP" sz="2400" dirty="0">
                <a:latin typeface="SimSun" panose="02010600030101010101" pitchFamily="2" charset="-122"/>
                <a:ea typeface="SimSun" panose="02010600030101010101" pitchFamily="2" charset="-122"/>
              </a:rPr>
              <a:t>2021</a:t>
            </a:r>
            <a:r>
              <a:rPr lang="ja-JP" altLang="en-US" sz="2400">
                <a:latin typeface="SimSun" panose="02010600030101010101" pitchFamily="2" charset="-122"/>
                <a:ea typeface="SimSun" panose="02010600030101010101" pitchFamily="2" charset="-122"/>
              </a:rPr>
              <a:t>）。</a:t>
            </a:r>
            <a:endParaRPr lang="en-US" altLang="ja-JP" sz="2400" dirty="0">
              <a:latin typeface="SimSun" panose="02010600030101010101" pitchFamily="2" charset="-122"/>
              <a:ea typeface="SimSun" panose="02010600030101010101" pitchFamily="2" charset="-122"/>
            </a:endParaRPr>
          </a:p>
          <a:p>
            <a:pPr marL="342900" indent="-342900">
              <a:buFont typeface="Arial" panose="020B0604020202020204" pitchFamily="34" charset="0"/>
              <a:buChar char="•"/>
            </a:pPr>
            <a:r>
              <a:rPr lang="ja-JP" altLang="en-US" sz="2400">
                <a:latin typeface="SimSun" panose="02010600030101010101" pitchFamily="2" charset="-122"/>
                <a:ea typeface="SimSun" panose="02010600030101010101" pitchFamily="2" charset="-122"/>
              </a:rPr>
              <a:t>文本挖掘结果应由实践参与者</a:t>
            </a:r>
            <a:r>
              <a:rPr lang="zh-CN" altLang="en-US" sz="2400" dirty="0">
                <a:latin typeface="SimSun" panose="02010600030101010101" pitchFamily="2" charset="-122"/>
                <a:ea typeface="SimSun" panose="02010600030101010101" pitchFamily="2" charset="-122"/>
              </a:rPr>
              <a:t>，</a:t>
            </a:r>
            <a:r>
              <a:rPr lang="ja-JP" altLang="en-US" sz="2400">
                <a:latin typeface="SimSun" panose="02010600030101010101" pitchFamily="2" charset="-122"/>
                <a:ea typeface="SimSun" panose="02010600030101010101" pitchFamily="2" charset="-122"/>
              </a:rPr>
              <a:t>即教师</a:t>
            </a:r>
            <a:r>
              <a:rPr lang="ja-JP" altLang="en-US" sz="2400">
                <a:solidFill>
                  <a:srgbClr val="C00000"/>
                </a:solidFill>
                <a:latin typeface="SimSun" panose="02010600030101010101" pitchFamily="2" charset="-122"/>
                <a:ea typeface="SimSun" panose="02010600030101010101" pitchFamily="2" charset="-122"/>
              </a:rPr>
              <a:t>主动利用作为内省的材料</a:t>
            </a:r>
            <a:r>
              <a:rPr lang="ja-JP" altLang="en-US" sz="2400">
                <a:latin typeface="SimSun" panose="02010600030101010101" pitchFamily="2" charset="-122"/>
                <a:ea typeface="SimSun" panose="02010600030101010101" pitchFamily="2" charset="-122"/>
              </a:rPr>
              <a:t>。</a:t>
            </a:r>
            <a:endParaRPr lang="ja-JP" altLang="en-US" sz="2400" dirty="0">
              <a:latin typeface="SimSun" panose="02010600030101010101" pitchFamily="2" charset="-122"/>
              <a:ea typeface="SimSun" panose="02010600030101010101" pitchFamily="2" charset="-122"/>
            </a:endParaRPr>
          </a:p>
        </p:txBody>
      </p:sp>
      <p:sp>
        <p:nvSpPr>
          <p:cNvPr id="4" name="テキスト ボックス 3">
            <a:extLst>
              <a:ext uri="{FF2B5EF4-FFF2-40B4-BE49-F238E27FC236}">
                <a16:creationId xmlns:a16="http://schemas.microsoft.com/office/drawing/2014/main" id="{C6DA7867-FE99-7038-2E18-9B8E467262A2}"/>
              </a:ext>
            </a:extLst>
          </p:cNvPr>
          <p:cNvSpPr txBox="1"/>
          <p:nvPr/>
        </p:nvSpPr>
        <p:spPr>
          <a:xfrm>
            <a:off x="2930011" y="4105240"/>
            <a:ext cx="5456904" cy="369332"/>
          </a:xfrm>
          <a:prstGeom prst="rect">
            <a:avLst/>
          </a:prstGeom>
          <a:noFill/>
        </p:spPr>
        <p:txBody>
          <a:bodyPr wrap="square">
            <a:spAutoFit/>
          </a:bodyPr>
          <a:lstStyle/>
          <a:p>
            <a:pPr algn="ctr"/>
            <a:r>
              <a:rPr lang="en-US" altLang="ja-JP" sz="1800" dirty="0">
                <a:latin typeface="+mn-lt"/>
                <a:ea typeface="ＭＳ 明朝" panose="02020609040205080304" pitchFamily="17" charset="-128"/>
                <a:cs typeface="Lucida Sans Typewriter" panose="020B0602040502020304" pitchFamily="33" charset="0"/>
              </a:rPr>
              <a:t>[</a:t>
            </a:r>
            <a:r>
              <a:rPr lang="ja-JP" altLang="en-US">
                <a:ea typeface="ＭＳ 明朝" panose="02020609040205080304" pitchFamily="17" charset="-128"/>
                <a:cs typeface="Lucida Sans Typewriter" panose="020B0602040502020304" pitchFamily="33" charset="0"/>
              </a:rPr>
              <a:t>分类</a:t>
            </a:r>
            <a:r>
              <a:rPr lang="ja-JP" altLang="en-US" sz="1800">
                <a:latin typeface="+mn-lt"/>
                <a:ea typeface="ＭＳ 明朝" panose="02020609040205080304" pitchFamily="17" charset="-128"/>
                <a:cs typeface="Lucida Sans Typewriter" panose="020B0602040502020304" pitchFamily="33" charset="0"/>
              </a:rPr>
              <a:t>：学生的（</a:t>
            </a:r>
            <a:r>
              <a:rPr lang="ja-JP" altLang="en-US" sz="1800" dirty="0">
                <a:latin typeface="+mn-lt"/>
                <a:ea typeface="ＭＳ 明朝" panose="02020609040205080304" pitchFamily="17" charset="-128"/>
                <a:cs typeface="Lucida Sans Typewriter" panose="020B0602040502020304" pitchFamily="33" charset="0"/>
              </a:rPr>
              <a:t>回答）</a:t>
            </a:r>
            <a:r>
              <a:rPr lang="en-US" altLang="ja-JP" sz="1800" dirty="0">
                <a:latin typeface="+mn-lt"/>
                <a:ea typeface="ＭＳ 明朝" panose="02020609040205080304" pitchFamily="17" charset="-128"/>
                <a:cs typeface="Lucida Sans Typewriter" panose="020B0602040502020304" pitchFamily="33" charset="0"/>
              </a:rPr>
              <a:t>]</a:t>
            </a:r>
            <a:r>
              <a:rPr kumimoji="1" lang="ja-JP" altLang="en-US" sz="1800" dirty="0">
                <a:latin typeface="+mn-lt"/>
                <a:ea typeface="ＭＳ 明朝" panose="02020609040205080304" pitchFamily="17" charset="-128"/>
                <a:cs typeface="Lucida Sans Typewriter" panose="020B0602040502020304" pitchFamily="33" charset="0"/>
              </a:rPr>
              <a:t> </a:t>
            </a:r>
            <a:endParaRPr lang="ja-JP" altLang="en-US" dirty="0"/>
          </a:p>
        </p:txBody>
      </p:sp>
      <p:sp>
        <p:nvSpPr>
          <p:cNvPr id="5" name="タイトル 1">
            <a:extLst>
              <a:ext uri="{FF2B5EF4-FFF2-40B4-BE49-F238E27FC236}">
                <a16:creationId xmlns:a16="http://schemas.microsoft.com/office/drawing/2014/main" id="{AB3B6599-3A11-3EA2-083F-F91BAFC5A50A}"/>
              </a:ext>
            </a:extLst>
          </p:cNvPr>
          <p:cNvSpPr txBox="1">
            <a:spLocks/>
          </p:cNvSpPr>
          <p:nvPr/>
        </p:nvSpPr>
        <p:spPr>
          <a:xfrm>
            <a:off x="468085" y="-116958"/>
            <a:ext cx="122215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latin typeface="SimSun" panose="02010600030101010101" pitchFamily="2" charset="-122"/>
                <a:ea typeface="SimSun" panose="02010600030101010101" pitchFamily="2" charset="-122"/>
              </a:rPr>
              <a:t>３、分析结果</a:t>
            </a:r>
            <a:r>
              <a:rPr lang="ja-JP" altLang="en-US" sz="4000">
                <a:latin typeface="SimSun" panose="02010600030101010101" pitchFamily="2" charset="-122"/>
                <a:ea typeface="SimSun" panose="02010600030101010101" pitchFamily="2" charset="-122"/>
              </a:rPr>
              <a:t>（按出现频率排序的词云图）</a:t>
            </a:r>
            <a:endParaRPr lang="ja-JP" altLang="en-US">
              <a:latin typeface="SimSun" panose="02010600030101010101" pitchFamily="2" charset="-122"/>
              <a:ea typeface="SimSun" panose="02010600030101010101" pitchFamily="2" charset="-122"/>
            </a:endParaRPr>
          </a:p>
        </p:txBody>
      </p:sp>
      <p:sp>
        <p:nvSpPr>
          <p:cNvPr id="6" name="スライド番号プレースホルダー 5">
            <a:extLst>
              <a:ext uri="{FF2B5EF4-FFF2-40B4-BE49-F238E27FC236}">
                <a16:creationId xmlns:a16="http://schemas.microsoft.com/office/drawing/2014/main" id="{F3DD7E89-55AF-B3EF-0163-5E4349AA1426}"/>
              </a:ext>
            </a:extLst>
          </p:cNvPr>
          <p:cNvSpPr>
            <a:spLocks noGrp="1"/>
          </p:cNvSpPr>
          <p:nvPr>
            <p:ph type="sldNum" sz="quarter" idx="12"/>
          </p:nvPr>
        </p:nvSpPr>
        <p:spPr/>
        <p:txBody>
          <a:bodyPr/>
          <a:lstStyle/>
          <a:p>
            <a:fld id="{C5F32957-FC29-42A7-BFD0-8431CEDD934C}" type="slidenum">
              <a:rPr kumimoji="1" lang="ja-JP" altLang="en-US" smtClean="0"/>
              <a:t>11</a:t>
            </a:fld>
            <a:endParaRPr kumimoji="1" lang="ja-JP" altLang="en-US"/>
          </a:p>
        </p:txBody>
      </p:sp>
    </p:spTree>
    <p:extLst>
      <p:ext uri="{BB962C8B-B14F-4D97-AF65-F5344CB8AC3E}">
        <p14:creationId xmlns:p14="http://schemas.microsoft.com/office/powerpoint/2010/main" val="1297464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64BFC5-6B87-8FBA-C0C1-4F8AEB4A98A6}"/>
              </a:ext>
            </a:extLst>
          </p:cNvPr>
          <p:cNvSpPr>
            <a:spLocks noGrp="1"/>
          </p:cNvSpPr>
          <p:nvPr>
            <p:ph idx="1"/>
          </p:nvPr>
        </p:nvSpPr>
        <p:spPr>
          <a:xfrm>
            <a:off x="838200" y="1295649"/>
            <a:ext cx="10515600" cy="5105247"/>
          </a:xfrm>
        </p:spPr>
        <p:txBody>
          <a:bodyPr>
            <a:normAutofit/>
          </a:bodyPr>
          <a:lstStyle/>
          <a:p>
            <a:r>
              <a:rPr kumimoji="1" lang="ja-JP" altLang="en-US" sz="2400">
                <a:latin typeface="SimSun" panose="02010600030101010101" pitchFamily="2" charset="-122"/>
                <a:ea typeface="SimSun" panose="02010600030101010101" pitchFamily="2" charset="-122"/>
              </a:rPr>
              <a:t>外语教师在课堂上的发言：</a:t>
            </a:r>
            <a:r>
              <a:rPr lang="en-US" altLang="ja-JP" sz="2400" dirty="0">
                <a:latin typeface="SimSun" panose="02010600030101010101" pitchFamily="2" charset="-122"/>
                <a:ea typeface="SimSun" panose="02010600030101010101" pitchFamily="2" charset="-122"/>
              </a:rPr>
              <a:t>Dual function</a:t>
            </a:r>
            <a:r>
              <a:rPr lang="ja-JP" altLang="en-US" sz="2400">
                <a:latin typeface="SimSun" panose="02010600030101010101" pitchFamily="2" charset="-122"/>
                <a:ea typeface="SimSun" panose="02010600030101010101" pitchFamily="2" charset="-122"/>
              </a:rPr>
              <a:t>＝</a:t>
            </a:r>
            <a:r>
              <a:rPr kumimoji="1" lang="ja-JP" altLang="en-US" sz="2400">
                <a:latin typeface="SimSun" panose="02010600030101010101" pitchFamily="2" charset="-122"/>
                <a:ea typeface="SimSun" panose="02010600030101010101" pitchFamily="2" charset="-122"/>
              </a:rPr>
              <a:t>双重功能</a:t>
            </a:r>
            <a:r>
              <a:rPr kumimoji="1" lang="en-US" altLang="ja-JP" sz="2400" dirty="0">
                <a:latin typeface="SimSun" panose="02010600030101010101" pitchFamily="2" charset="-122"/>
                <a:ea typeface="SimSun" panose="02010600030101010101" pitchFamily="2" charset="-122"/>
              </a:rPr>
              <a:t>(</a:t>
            </a:r>
            <a:r>
              <a:rPr kumimoji="1" lang="ja-JP" altLang="en-US" sz="2400">
                <a:latin typeface="SimSun" panose="02010600030101010101" pitchFamily="2" charset="-122"/>
                <a:ea typeface="SimSun" panose="02010600030101010101" pitchFamily="2" charset="-122"/>
              </a:rPr>
              <a:t>靳洪刚</a:t>
            </a:r>
            <a:r>
              <a:rPr kumimoji="1" lang="en-US" altLang="ja-JP" sz="2400" dirty="0">
                <a:latin typeface="SimSun" panose="02010600030101010101" pitchFamily="2" charset="-122"/>
                <a:ea typeface="SimSun" panose="02010600030101010101" pitchFamily="2" charset="-122"/>
              </a:rPr>
              <a:t>, 2018)</a:t>
            </a:r>
          </a:p>
          <a:p>
            <a:pPr lvl="1"/>
            <a:r>
              <a:rPr kumimoji="1" lang="ja-JP" altLang="en-US" dirty="0">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rPr>
              <a:t>（</a:t>
            </a:r>
            <a:r>
              <a:rPr kumimoji="1" lang="ja-JP" altLang="en-US">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rPr>
              <a:t>Ａ）用于外语学习的训练语言</a:t>
            </a:r>
            <a:endParaRPr kumimoji="1" lang="en-US" altLang="ja-JP" dirty="0">
              <a:solidFill>
                <a:srgbClr val="C00000"/>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a:p>
            <a:pPr lvl="1"/>
            <a:r>
              <a:rPr kumimoji="1" lang="ja-JP" altLang="en-US" i="1" dirty="0">
                <a:solidFill>
                  <a:schemeClr val="accent6"/>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rPr>
              <a:t>（</a:t>
            </a:r>
            <a:r>
              <a:rPr kumimoji="1" lang="ja-JP" altLang="en-US" i="1">
                <a:solidFill>
                  <a:schemeClr val="accent6"/>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rPr>
              <a:t>Ｂ）用于与学生进行交流的发言</a:t>
            </a:r>
            <a:endParaRPr kumimoji="1" lang="en-US" altLang="ja-JP" i="1" dirty="0">
              <a:solidFill>
                <a:schemeClr val="accent6"/>
              </a:solidFill>
              <a:effectLst>
                <a:outerShdw blurRad="38100" dist="38100" dir="2700000" algn="tl">
                  <a:srgbClr val="000000">
                    <a:alpha val="43137"/>
                  </a:srgbClr>
                </a:outerShdw>
              </a:effectLst>
              <a:latin typeface="SimSun" panose="02010600030101010101" pitchFamily="2" charset="-122"/>
              <a:ea typeface="SimSun" panose="02010600030101010101" pitchFamily="2" charset="-122"/>
            </a:endParaRPr>
          </a:p>
          <a:p>
            <a:pPr marL="0" indent="0">
              <a:buNone/>
            </a:pPr>
            <a:r>
              <a:rPr kumimoji="1" lang="zh-CN" altLang="en-US" sz="2400" dirty="0">
                <a:latin typeface="SimSun" panose="02010600030101010101" pitchFamily="2" charset="-122"/>
                <a:ea typeface="SimSun" panose="02010600030101010101" pitchFamily="2" charset="-122"/>
              </a:rPr>
              <a:t>  </a:t>
            </a:r>
            <a:r>
              <a:rPr kumimoji="1" lang="ja-JP" altLang="en-US" sz="2400">
                <a:latin typeface="SimSun" panose="02010600030101010101" pitchFamily="2" charset="-122"/>
                <a:ea typeface="SimSun" panose="02010600030101010101" pitchFamily="2" charset="-122"/>
              </a:rPr>
              <a:t>在实际的教学环境者两者浑然一体</a:t>
            </a:r>
            <a:r>
              <a:rPr kumimoji="1" lang="zh-CN" altLang="en-US" sz="2400" dirty="0">
                <a:latin typeface="SimSun" panose="02010600030101010101" pitchFamily="2" charset="-122"/>
                <a:ea typeface="SimSun" panose="02010600030101010101" pitchFamily="2" charset="-122"/>
              </a:rPr>
              <a:t>，且无意识地混用</a:t>
            </a:r>
            <a:endParaRPr kumimoji="1" lang="en-US" altLang="zh-CN" sz="2400" dirty="0">
              <a:latin typeface="SimSun" panose="02010600030101010101" pitchFamily="2" charset="-122"/>
              <a:ea typeface="SimSun" panose="02010600030101010101" pitchFamily="2" charset="-122"/>
            </a:endParaRPr>
          </a:p>
          <a:p>
            <a:r>
              <a:rPr kumimoji="1" lang="ja-JP" altLang="en-US" sz="2400">
                <a:latin typeface="SimSun" panose="02010600030101010101" pitchFamily="2" charset="-122"/>
                <a:ea typeface="SimSun" panose="02010600030101010101" pitchFamily="2" charset="-122"/>
              </a:rPr>
              <a:t>为了减轻学习者的接受和理解负担</a:t>
            </a:r>
            <a:endParaRPr kumimoji="1" lang="en-US" altLang="ja-JP" sz="2400" dirty="0">
              <a:latin typeface="SimSun" panose="02010600030101010101" pitchFamily="2" charset="-122"/>
              <a:ea typeface="SimSun" panose="02010600030101010101" pitchFamily="2" charset="-122"/>
            </a:endParaRPr>
          </a:p>
          <a:p>
            <a:pPr marL="914400" lvl="1" indent="-457200">
              <a:buFont typeface="+mj-ea"/>
              <a:buAutoNum type="circleNumDbPlain"/>
            </a:pPr>
            <a:r>
              <a:rPr lang="ja-JP" altLang="en-US">
                <a:latin typeface="SimSun" panose="02010600030101010101" pitchFamily="2" charset="-122"/>
                <a:ea typeface="SimSun" panose="02010600030101010101" pitchFamily="2" charset="-122"/>
              </a:rPr>
              <a:t>教师</a:t>
            </a:r>
            <a:r>
              <a:rPr lang="ja-JP" altLang="en-US">
                <a:solidFill>
                  <a:schemeClr val="accent6"/>
                </a:solidFill>
                <a:latin typeface="SimSun" panose="02010600030101010101" pitchFamily="2" charset="-122"/>
                <a:ea typeface="SimSun" panose="02010600030101010101" pitchFamily="2" charset="-122"/>
              </a:rPr>
              <a:t>应意识到自己在日常中使用（</a:t>
            </a:r>
            <a:r>
              <a:rPr kumimoji="1" lang="ja-JP" altLang="en-US">
                <a:solidFill>
                  <a:schemeClr val="accent6"/>
                </a:solidFill>
                <a:latin typeface="SimSun" panose="02010600030101010101" pitchFamily="2" charset="-122"/>
                <a:ea typeface="SimSun" panose="02010600030101010101" pitchFamily="2" charset="-122"/>
              </a:rPr>
              <a:t>Ｂ）的倾向</a:t>
            </a:r>
            <a:r>
              <a:rPr kumimoji="1" lang="ja-JP" altLang="en-US">
                <a:latin typeface="SimSun" panose="02010600030101010101" pitchFamily="2" charset="-122"/>
                <a:ea typeface="SimSun" panose="02010600030101010101" pitchFamily="2" charset="-122"/>
              </a:rPr>
              <a:t>，并改用真正促进交流的语言，</a:t>
            </a:r>
            <a:r>
              <a:rPr kumimoji="1" lang="ja-JP" altLang="en-US">
                <a:solidFill>
                  <a:srgbClr val="C00000"/>
                </a:solidFill>
                <a:latin typeface="SimSun" panose="02010600030101010101" pitchFamily="2" charset="-122"/>
                <a:ea typeface="SimSun" panose="02010600030101010101" pitchFamily="2" charset="-122"/>
              </a:rPr>
              <a:t>意识到与使用（Ａ）的区别</a:t>
            </a:r>
            <a:r>
              <a:rPr lang="ja-JP" altLang="en-US">
                <a:solidFill>
                  <a:srgbClr val="C00000"/>
                </a:solidFill>
                <a:latin typeface="SimSun" panose="02010600030101010101" pitchFamily="2" charset="-122"/>
                <a:ea typeface="SimSun" panose="02010600030101010101" pitchFamily="2" charset="-122"/>
              </a:rPr>
              <a:t>。</a:t>
            </a:r>
            <a:endParaRPr lang="en-US" altLang="ja-JP" dirty="0">
              <a:solidFill>
                <a:srgbClr val="C00000"/>
              </a:solidFill>
              <a:latin typeface="SimSun" panose="02010600030101010101" pitchFamily="2" charset="-122"/>
              <a:ea typeface="SimSun" panose="02010600030101010101" pitchFamily="2" charset="-122"/>
            </a:endParaRPr>
          </a:p>
          <a:p>
            <a:pPr marL="914400" lvl="1" indent="-457200">
              <a:buFont typeface="+mj-ea"/>
              <a:buAutoNum type="circleNumDbPlain"/>
            </a:pPr>
            <a:r>
              <a:rPr kumimoji="1" lang="ja-JP" altLang="en-US">
                <a:latin typeface="SimSun" panose="02010600030101010101" pitchFamily="2" charset="-122"/>
                <a:ea typeface="SimSun" panose="02010600030101010101" pitchFamily="2" charset="-122"/>
              </a:rPr>
              <a:t>管理多语言的同时使用，</a:t>
            </a:r>
            <a:r>
              <a:rPr kumimoji="1" lang="ja-JP" altLang="en-US">
                <a:solidFill>
                  <a:srgbClr val="C00000"/>
                </a:solidFill>
                <a:latin typeface="SimSun" panose="02010600030101010101" pitchFamily="2" charset="-122"/>
                <a:ea typeface="SimSun" panose="02010600030101010101" pitchFamily="2" charset="-122"/>
              </a:rPr>
              <a:t>减少学习者的混淆</a:t>
            </a:r>
            <a:r>
              <a:rPr lang="ja-JP" altLang="en-US">
                <a:solidFill>
                  <a:srgbClr val="C00000"/>
                </a:solidFill>
                <a:latin typeface="SimSun" panose="02010600030101010101" pitchFamily="2" charset="-122"/>
                <a:ea typeface="SimSun" panose="02010600030101010101" pitchFamily="2" charset="-122"/>
              </a:rPr>
              <a:t>。</a:t>
            </a:r>
            <a:endParaRPr lang="en-US" altLang="ja-JP" dirty="0">
              <a:solidFill>
                <a:srgbClr val="C00000"/>
              </a:solidFill>
              <a:latin typeface="SimSun" panose="02010600030101010101" pitchFamily="2" charset="-122"/>
              <a:ea typeface="SimSun" panose="02010600030101010101" pitchFamily="2" charset="-122"/>
            </a:endParaRPr>
          </a:p>
          <a:p>
            <a:pPr marL="914400" lvl="1" indent="-457200">
              <a:buFont typeface="+mj-ea"/>
              <a:buAutoNum type="circleNumDbPlain"/>
            </a:pPr>
            <a:r>
              <a:rPr kumimoji="1" lang="ja-JP" altLang="en-US">
                <a:solidFill>
                  <a:srgbClr val="C00000"/>
                </a:solidFill>
                <a:latin typeface="SimSun" panose="02010600030101010101" pitchFamily="2" charset="-122"/>
                <a:ea typeface="SimSun" panose="02010600030101010101" pitchFamily="2" charset="-122"/>
              </a:rPr>
              <a:t>需要转变为课堂设计</a:t>
            </a:r>
            <a:r>
              <a:rPr kumimoji="1" lang="ja-JP" altLang="en-US">
                <a:latin typeface="SimSun" panose="02010600030101010101" pitchFamily="2" charset="-122"/>
                <a:ea typeface="SimSun" panose="02010600030101010101" pitchFamily="2" charset="-122"/>
              </a:rPr>
              <a:t>，增加学习者在目标语言上的实践机会（减少专业术语，进行词语替换）</a:t>
            </a:r>
            <a:r>
              <a:rPr kumimoji="1" lang="zh-CN" altLang="en-US" dirty="0">
                <a:latin typeface="SimSun" panose="02010600030101010101" pitchFamily="2" charset="-122"/>
                <a:ea typeface="SimSun" panose="02010600030101010101" pitchFamily="2" charset="-122"/>
              </a:rPr>
              <a:t>。</a:t>
            </a:r>
            <a:endParaRPr kumimoji="1" lang="en-US" altLang="ja-JP" dirty="0">
              <a:latin typeface="SimSun" panose="02010600030101010101" pitchFamily="2" charset="-122"/>
              <a:ea typeface="SimSun" panose="02010600030101010101" pitchFamily="2" charset="-122"/>
            </a:endParaRPr>
          </a:p>
          <a:p>
            <a:r>
              <a:rPr kumimoji="1" lang="ja-JP" altLang="en-US" sz="2400">
                <a:latin typeface="SimSun" panose="02010600030101010101" pitchFamily="2" charset="-122"/>
                <a:ea typeface="SimSun" panose="02010600030101010101" pitchFamily="2" charset="-122"/>
              </a:rPr>
              <a:t>文本挖掘结果：教师应更加自觉地了解自己语言使用的功能</a:t>
            </a:r>
            <a:r>
              <a:rPr kumimoji="1" lang="zh-CN" altLang="en-US" sz="2400" dirty="0">
                <a:latin typeface="SimSun" panose="02010600030101010101" pitchFamily="2" charset="-122"/>
                <a:ea typeface="SimSun" panose="02010600030101010101" pitchFamily="2" charset="-122"/>
              </a:rPr>
              <a:t>，</a:t>
            </a:r>
            <a:r>
              <a:rPr kumimoji="1" lang="ja-JP" altLang="en-US" sz="2400">
                <a:latin typeface="SimSun" panose="02010600030101010101" pitchFamily="2" charset="-122"/>
                <a:ea typeface="SimSun" panose="02010600030101010101" pitchFamily="2" charset="-122"/>
              </a:rPr>
              <a:t>以及其对学习的影响。</a:t>
            </a:r>
            <a:endParaRPr kumimoji="1" lang="ja-JP" altLang="en-US" sz="2400" dirty="0">
              <a:latin typeface="SimSun" panose="02010600030101010101" pitchFamily="2" charset="-122"/>
              <a:ea typeface="SimSun" panose="02010600030101010101" pitchFamily="2" charset="-122"/>
            </a:endParaRPr>
          </a:p>
        </p:txBody>
      </p:sp>
      <p:sp>
        <p:nvSpPr>
          <p:cNvPr id="6" name="タイトル 1">
            <a:extLst>
              <a:ext uri="{FF2B5EF4-FFF2-40B4-BE49-F238E27FC236}">
                <a16:creationId xmlns:a16="http://schemas.microsoft.com/office/drawing/2014/main" id="{56D7D5BB-A08A-452D-368E-D1859E195D26}"/>
              </a:ext>
            </a:extLst>
          </p:cNvPr>
          <p:cNvSpPr txBox="1">
            <a:spLocks/>
          </p:cNvSpPr>
          <p:nvPr/>
        </p:nvSpPr>
        <p:spPr>
          <a:xfrm>
            <a:off x="468085" y="-116958"/>
            <a:ext cx="122215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zh-CN" dirty="0">
                <a:latin typeface="SimSun" panose="02010600030101010101" pitchFamily="2" charset="-122"/>
                <a:ea typeface="SimSun" panose="02010600030101010101" pitchFamily="2" charset="-122"/>
              </a:rPr>
              <a:t>4</a:t>
            </a:r>
            <a:r>
              <a:rPr lang="ja-JP" altLang="en-US">
                <a:latin typeface="SimSun" panose="02010600030101010101" pitchFamily="2" charset="-122"/>
                <a:ea typeface="SimSun" panose="02010600030101010101" pitchFamily="2" charset="-122"/>
              </a:rPr>
              <a:t>、</a:t>
            </a:r>
            <a:r>
              <a:rPr lang="ja-JP" altLang="en-US" sz="4000">
                <a:latin typeface="SimSun" panose="02010600030101010101" pitchFamily="2" charset="-122"/>
                <a:ea typeface="SimSun" panose="02010600030101010101" pitchFamily="2" charset="-122"/>
              </a:rPr>
              <a:t>总结和课题</a:t>
            </a:r>
            <a:endParaRPr lang="ja-JP" altLang="en-US">
              <a:latin typeface="SimSun" panose="02010600030101010101" pitchFamily="2" charset="-122"/>
              <a:ea typeface="SimSun" panose="02010600030101010101" pitchFamily="2" charset="-122"/>
            </a:endParaRPr>
          </a:p>
        </p:txBody>
      </p:sp>
      <p:sp>
        <p:nvSpPr>
          <p:cNvPr id="7" name="スライド番号プレースホルダー 6">
            <a:extLst>
              <a:ext uri="{FF2B5EF4-FFF2-40B4-BE49-F238E27FC236}">
                <a16:creationId xmlns:a16="http://schemas.microsoft.com/office/drawing/2014/main" id="{4D273524-4594-B457-2135-3EAE9A04686C}"/>
              </a:ext>
            </a:extLst>
          </p:cNvPr>
          <p:cNvSpPr>
            <a:spLocks noGrp="1"/>
          </p:cNvSpPr>
          <p:nvPr>
            <p:ph type="sldNum" sz="quarter" idx="12"/>
          </p:nvPr>
        </p:nvSpPr>
        <p:spPr/>
        <p:txBody>
          <a:bodyPr/>
          <a:lstStyle/>
          <a:p>
            <a:fld id="{C5F32957-FC29-42A7-BFD0-8431CEDD934C}" type="slidenum">
              <a:rPr kumimoji="1" lang="ja-JP" altLang="en-US" smtClean="0"/>
              <a:t>12</a:t>
            </a:fld>
            <a:endParaRPr kumimoji="1" lang="ja-JP" altLang="en-US"/>
          </a:p>
        </p:txBody>
      </p:sp>
    </p:spTree>
    <p:extLst>
      <p:ext uri="{BB962C8B-B14F-4D97-AF65-F5344CB8AC3E}">
        <p14:creationId xmlns:p14="http://schemas.microsoft.com/office/powerpoint/2010/main" val="108677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364BFC5-6B87-8FBA-C0C1-4F8AEB4A98A6}"/>
              </a:ext>
            </a:extLst>
          </p:cNvPr>
          <p:cNvSpPr>
            <a:spLocks noGrp="1"/>
          </p:cNvSpPr>
          <p:nvPr>
            <p:ph idx="1"/>
          </p:nvPr>
        </p:nvSpPr>
        <p:spPr>
          <a:xfrm>
            <a:off x="838200" y="1273977"/>
            <a:ext cx="11049000" cy="5164240"/>
          </a:xfrm>
        </p:spPr>
        <p:txBody>
          <a:bodyPr>
            <a:normAutofit/>
          </a:bodyPr>
          <a:lstStyle/>
          <a:p>
            <a:pPr>
              <a:lnSpc>
                <a:spcPct val="150000"/>
              </a:lnSpc>
            </a:pPr>
            <a:r>
              <a:rPr lang="ja-JP" altLang="en-US">
                <a:latin typeface="SimSun" panose="02010600030101010101" pitchFamily="2" charset="-122"/>
                <a:ea typeface="SimSun" panose="02010600030101010101" pitchFamily="2" charset="-122"/>
              </a:rPr>
              <a:t>文本挖掘：对语言偏好可视化有用。 </a:t>
            </a:r>
            <a:endParaRPr lang="en-US" altLang="ja-JP" dirty="0">
              <a:latin typeface="SimSun" panose="02010600030101010101" pitchFamily="2" charset="-122"/>
              <a:ea typeface="SimSun" panose="02010600030101010101" pitchFamily="2" charset="-122"/>
            </a:endParaRPr>
          </a:p>
          <a:p>
            <a:pPr>
              <a:lnSpc>
                <a:spcPct val="150000"/>
              </a:lnSpc>
            </a:pPr>
            <a:r>
              <a:rPr lang="ja-JP" altLang="en-US">
                <a:latin typeface="SimSun" panose="02010600030101010101" pitchFamily="2" charset="-122"/>
                <a:ea typeface="SimSun" panose="02010600030101010101" pitchFamily="2" charset="-122"/>
              </a:rPr>
              <a:t>工具使用的障碍：需要花费时间和精力进行文字转录。 </a:t>
            </a:r>
            <a:endParaRPr lang="en-US" altLang="ja-JP" dirty="0">
              <a:latin typeface="SimSun" panose="02010600030101010101" pitchFamily="2" charset="-122"/>
              <a:ea typeface="SimSun" panose="02010600030101010101" pitchFamily="2" charset="-122"/>
            </a:endParaRPr>
          </a:p>
          <a:p>
            <a:pPr>
              <a:lnSpc>
                <a:spcPct val="150000"/>
              </a:lnSpc>
            </a:pPr>
            <a:r>
              <a:rPr lang="ja-JP" altLang="en-US">
                <a:latin typeface="SimSun" panose="02010600030101010101" pitchFamily="2" charset="-122"/>
                <a:ea typeface="SimSun" panose="02010600030101010101" pitchFamily="2" charset="-122"/>
              </a:rPr>
              <a:t>现有的语言处理工具仅适用于单一语言领域：外语教学中的对话</a:t>
            </a:r>
            <a:r>
              <a:rPr lang="ja-JP" altLang="en-US">
                <a:solidFill>
                  <a:srgbClr val="C00000"/>
                </a:solidFill>
                <a:latin typeface="SimSun" panose="02010600030101010101" pitchFamily="2" charset="-122"/>
                <a:ea typeface="SimSun" panose="02010600030101010101" pitchFamily="2" charset="-122"/>
              </a:rPr>
              <a:t>通常是多语言混合</a:t>
            </a:r>
            <a:r>
              <a:rPr lang="ja-JP" altLang="en-US">
                <a:latin typeface="SimSun" panose="02010600030101010101" pitchFamily="2" charset="-122"/>
                <a:ea typeface="SimSun" panose="02010600030101010101" pitchFamily="2" charset="-122"/>
              </a:rPr>
              <a:t>。语音识别、翻译等工具无法使用</a:t>
            </a:r>
            <a:r>
              <a:rPr lang="en-US" altLang="zh-CN" dirty="0">
                <a:latin typeface="SimSun" panose="02010600030101010101" pitchFamily="2" charset="-122"/>
                <a:ea typeface="SimSun" panose="02010600030101010101" pitchFamily="2" charset="-122"/>
              </a:rPr>
              <a:t>/</a:t>
            </a:r>
            <a:r>
              <a:rPr lang="zh-CN" altLang="en-US" dirty="0">
                <a:latin typeface="SimSun" panose="02010600030101010101" pitchFamily="2" charset="-122"/>
                <a:ea typeface="SimSun" panose="02010600030101010101" pitchFamily="2" charset="-122"/>
              </a:rPr>
              <a:t>精</a:t>
            </a:r>
            <a:r>
              <a:rPr lang="ja-JP" altLang="en-US">
                <a:latin typeface="SimSun" panose="02010600030101010101" pitchFamily="2" charset="-122"/>
                <a:ea typeface="SimSun" panose="02010600030101010101" pitchFamily="2" charset="-122"/>
              </a:rPr>
              <a:t>度较低。</a:t>
            </a:r>
            <a:r>
              <a:rPr kumimoji="1" lang="ja-JP" altLang="en-US">
                <a:latin typeface="SimSun" panose="02010600030101010101" pitchFamily="2" charset="-122"/>
                <a:ea typeface="SimSun" panose="02010600030101010101" pitchFamily="2" charset="-122"/>
              </a:rPr>
              <a:t> </a:t>
            </a:r>
            <a:br>
              <a:rPr kumimoji="1" lang="en-US" altLang="ja-JP" dirty="0">
                <a:latin typeface="SimSun" panose="02010600030101010101" pitchFamily="2" charset="-122"/>
                <a:ea typeface="SimSun" panose="02010600030101010101" pitchFamily="2" charset="-122"/>
              </a:rPr>
            </a:br>
            <a:r>
              <a:rPr kumimoji="1" lang="ja-JP" altLang="en-US">
                <a:latin typeface="SimSun" panose="02010600030101010101" pitchFamily="2" charset="-122"/>
                <a:ea typeface="SimSun" panose="02010600030101010101" pitchFamily="2" charset="-122"/>
              </a:rPr>
              <a:t>⇒ </a:t>
            </a:r>
            <a:r>
              <a:rPr lang="en" altLang="ja-JP" dirty="0" err="1">
                <a:latin typeface="SimSun" panose="02010600030101010101" pitchFamily="2" charset="-122"/>
                <a:ea typeface="SimSun" panose="02010600030101010101" pitchFamily="2" charset="-122"/>
              </a:rPr>
              <a:t>ChatGPT</a:t>
            </a:r>
            <a:r>
              <a:rPr lang="en" altLang="ja-JP" dirty="0">
                <a:latin typeface="SimSun" panose="02010600030101010101" pitchFamily="2" charset="-122"/>
                <a:ea typeface="SimSun" panose="02010600030101010101" pitchFamily="2" charset="-122"/>
              </a:rPr>
              <a:t> </a:t>
            </a:r>
            <a:r>
              <a:rPr lang="ja-JP" altLang="en-US">
                <a:latin typeface="SimSun" panose="02010600030101010101" pitchFamily="2" charset="-122"/>
                <a:ea typeface="SimSun" panose="02010600030101010101" pitchFamily="2" charset="-122"/>
              </a:rPr>
              <a:t>呢？ </a:t>
            </a:r>
            <a:endParaRPr lang="en-US" altLang="ja-JP" dirty="0">
              <a:latin typeface="SimSun" panose="02010600030101010101" pitchFamily="2" charset="-122"/>
              <a:ea typeface="SimSun" panose="02010600030101010101" pitchFamily="2" charset="-122"/>
            </a:endParaRPr>
          </a:p>
          <a:p>
            <a:pPr>
              <a:lnSpc>
                <a:spcPct val="150000"/>
              </a:lnSpc>
            </a:pPr>
            <a:r>
              <a:rPr lang="ja-JP" altLang="en-US">
                <a:latin typeface="SimSun" panose="02010600030101010101" pitchFamily="2" charset="-122"/>
                <a:ea typeface="SimSun" panose="02010600030101010101" pitchFamily="2" charset="-122"/>
              </a:rPr>
              <a:t>如果生成型</a:t>
            </a:r>
            <a:r>
              <a:rPr lang="en-US" altLang="ja-JP" dirty="0">
                <a:latin typeface="SimSun" panose="02010600030101010101" pitchFamily="2" charset="-122"/>
                <a:ea typeface="SimSun" panose="02010600030101010101" pitchFamily="2" charset="-122"/>
              </a:rPr>
              <a:t>AI</a:t>
            </a:r>
            <a:r>
              <a:rPr lang="ja-JP" altLang="en-US">
                <a:latin typeface="SimSun" panose="02010600030101010101" pitchFamily="2" charset="-122"/>
                <a:ea typeface="SimSun" panose="02010600030101010101" pitchFamily="2" charset="-122"/>
              </a:rPr>
              <a:t>能够自动处理多语言混合的音频和文本文档，将能够更便捷地进行自己课堂的分析。期待未来的发展。</a:t>
            </a:r>
            <a:endParaRPr kumimoji="1" lang="ja-JP" altLang="en-US" dirty="0">
              <a:latin typeface="SimSun" panose="02010600030101010101" pitchFamily="2" charset="-122"/>
              <a:ea typeface="SimSun" panose="02010600030101010101" pitchFamily="2" charset="-122"/>
            </a:endParaRPr>
          </a:p>
        </p:txBody>
      </p:sp>
      <p:sp>
        <p:nvSpPr>
          <p:cNvPr id="6" name="タイトル 1">
            <a:extLst>
              <a:ext uri="{FF2B5EF4-FFF2-40B4-BE49-F238E27FC236}">
                <a16:creationId xmlns:a16="http://schemas.microsoft.com/office/drawing/2014/main" id="{18E93C48-39C7-3E47-AD9A-F744DC654124}"/>
              </a:ext>
            </a:extLst>
          </p:cNvPr>
          <p:cNvSpPr txBox="1">
            <a:spLocks/>
          </p:cNvSpPr>
          <p:nvPr/>
        </p:nvSpPr>
        <p:spPr>
          <a:xfrm>
            <a:off x="468085" y="-116958"/>
            <a:ext cx="122215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zh-CN" dirty="0">
                <a:latin typeface="SimSun" panose="02010600030101010101" pitchFamily="2" charset="-122"/>
                <a:ea typeface="SimSun" panose="02010600030101010101" pitchFamily="2" charset="-122"/>
              </a:rPr>
              <a:t>4</a:t>
            </a:r>
            <a:r>
              <a:rPr lang="ja-JP" altLang="en-US">
                <a:latin typeface="SimSun" panose="02010600030101010101" pitchFamily="2" charset="-122"/>
                <a:ea typeface="SimSun" panose="02010600030101010101" pitchFamily="2" charset="-122"/>
              </a:rPr>
              <a:t>、</a:t>
            </a:r>
            <a:r>
              <a:rPr lang="ja-JP" altLang="en-US" sz="4000">
                <a:latin typeface="SimSun" panose="02010600030101010101" pitchFamily="2" charset="-122"/>
                <a:ea typeface="SimSun" panose="02010600030101010101" pitchFamily="2" charset="-122"/>
              </a:rPr>
              <a:t>总结和课题</a:t>
            </a:r>
            <a:endParaRPr lang="ja-JP" altLang="en-US">
              <a:latin typeface="SimSun" panose="02010600030101010101" pitchFamily="2" charset="-122"/>
              <a:ea typeface="SimSun" panose="02010600030101010101" pitchFamily="2" charset="-122"/>
            </a:endParaRPr>
          </a:p>
        </p:txBody>
      </p:sp>
      <p:sp>
        <p:nvSpPr>
          <p:cNvPr id="7" name="スライド番号プレースホルダー 6">
            <a:extLst>
              <a:ext uri="{FF2B5EF4-FFF2-40B4-BE49-F238E27FC236}">
                <a16:creationId xmlns:a16="http://schemas.microsoft.com/office/drawing/2014/main" id="{32D22902-2FA4-C7BF-384C-25BF66B2FE0C}"/>
              </a:ext>
            </a:extLst>
          </p:cNvPr>
          <p:cNvSpPr>
            <a:spLocks noGrp="1"/>
          </p:cNvSpPr>
          <p:nvPr>
            <p:ph type="sldNum" sz="quarter" idx="12"/>
          </p:nvPr>
        </p:nvSpPr>
        <p:spPr/>
        <p:txBody>
          <a:bodyPr/>
          <a:lstStyle/>
          <a:p>
            <a:fld id="{C5F32957-FC29-42A7-BFD0-8431CEDD934C}" type="slidenum">
              <a:rPr kumimoji="1" lang="ja-JP" altLang="en-US" smtClean="0"/>
              <a:t>13</a:t>
            </a:fld>
            <a:endParaRPr kumimoji="1" lang="ja-JP" altLang="en-US"/>
          </a:p>
        </p:txBody>
      </p:sp>
    </p:spTree>
    <p:extLst>
      <p:ext uri="{BB962C8B-B14F-4D97-AF65-F5344CB8AC3E}">
        <p14:creationId xmlns:p14="http://schemas.microsoft.com/office/powerpoint/2010/main" val="91971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14E12A-BA7E-B98A-DE35-B5E012208554}"/>
              </a:ext>
            </a:extLst>
          </p:cNvPr>
          <p:cNvSpPr>
            <a:spLocks noGrp="1"/>
          </p:cNvSpPr>
          <p:nvPr>
            <p:ph type="title"/>
          </p:nvPr>
        </p:nvSpPr>
        <p:spPr>
          <a:xfrm>
            <a:off x="1024812" y="2103437"/>
            <a:ext cx="10515600" cy="1325563"/>
          </a:xfrm>
        </p:spPr>
        <p:txBody>
          <a:bodyPr/>
          <a:lstStyle/>
          <a:p>
            <a:r>
              <a:rPr kumimoji="1" lang="ja-JP" altLang="en-US" sz="4400">
                <a:latin typeface="SimSun" panose="02010600030101010101" pitchFamily="2" charset="-122"/>
                <a:ea typeface="SimSun" panose="02010600030101010101" pitchFamily="2" charset="-122"/>
              </a:rPr>
              <a:t>通过文本挖掘了解外语教师的语言偏好</a:t>
            </a:r>
            <a:endParaRPr kumimoji="1" lang="ja-JP" altLang="en-US">
              <a:latin typeface="SimSun" panose="02010600030101010101" pitchFamily="2" charset="-122"/>
              <a:ea typeface="SimSun" panose="02010600030101010101" pitchFamily="2" charset="-122"/>
            </a:endParaRPr>
          </a:p>
        </p:txBody>
      </p:sp>
      <p:sp>
        <p:nvSpPr>
          <p:cNvPr id="4" name="スライド番号プレースホルダー 3">
            <a:extLst>
              <a:ext uri="{FF2B5EF4-FFF2-40B4-BE49-F238E27FC236}">
                <a16:creationId xmlns:a16="http://schemas.microsoft.com/office/drawing/2014/main" id="{511768AF-1254-F0DB-F756-3818960864BB}"/>
              </a:ext>
            </a:extLst>
          </p:cNvPr>
          <p:cNvSpPr>
            <a:spLocks noGrp="1"/>
          </p:cNvSpPr>
          <p:nvPr>
            <p:ph type="sldNum" sz="quarter" idx="12"/>
          </p:nvPr>
        </p:nvSpPr>
        <p:spPr/>
        <p:txBody>
          <a:bodyPr/>
          <a:lstStyle/>
          <a:p>
            <a:fld id="{C5F32957-FC29-42A7-BFD0-8431CEDD934C}" type="slidenum">
              <a:rPr kumimoji="1" lang="ja-JP" altLang="en-US" smtClean="0"/>
              <a:t>2</a:t>
            </a:fld>
            <a:endParaRPr kumimoji="1" lang="ja-JP" altLang="en-US"/>
          </a:p>
        </p:txBody>
      </p:sp>
    </p:spTree>
    <p:extLst>
      <p:ext uri="{BB962C8B-B14F-4D97-AF65-F5344CB8AC3E}">
        <p14:creationId xmlns:p14="http://schemas.microsoft.com/office/powerpoint/2010/main" val="388120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5C446-F7C1-A022-3262-2A37D9D4D80F}"/>
              </a:ext>
            </a:extLst>
          </p:cNvPr>
          <p:cNvSpPr>
            <a:spLocks noGrp="1"/>
          </p:cNvSpPr>
          <p:nvPr>
            <p:ph type="title"/>
          </p:nvPr>
        </p:nvSpPr>
        <p:spPr>
          <a:xfrm>
            <a:off x="838200" y="146466"/>
            <a:ext cx="10515600" cy="1325563"/>
          </a:xfrm>
        </p:spPr>
        <p:txBody>
          <a:bodyPr/>
          <a:lstStyle/>
          <a:p>
            <a:r>
              <a:rPr lang="ja-JP" altLang="en-US">
                <a:latin typeface="SimSun" panose="02010600030101010101" pitchFamily="2" charset="-122"/>
                <a:ea typeface="SimSun" panose="02010600030101010101" pitchFamily="2" charset="-122"/>
              </a:rPr>
              <a:t>摘要</a:t>
            </a:r>
            <a:endParaRPr kumimoji="1" lang="ja-JP" altLang="en-US">
              <a:latin typeface="SimSun" panose="02010600030101010101" pitchFamily="2" charset="-122"/>
              <a:ea typeface="SimSun" panose="02010600030101010101" pitchFamily="2" charset="-122"/>
            </a:endParaRPr>
          </a:p>
        </p:txBody>
      </p:sp>
      <p:sp>
        <p:nvSpPr>
          <p:cNvPr id="3" name="コンテンツ プレースホルダー 2">
            <a:extLst>
              <a:ext uri="{FF2B5EF4-FFF2-40B4-BE49-F238E27FC236}">
                <a16:creationId xmlns:a16="http://schemas.microsoft.com/office/drawing/2014/main" id="{2EDBF654-18C2-2150-998E-28E55059167E}"/>
              </a:ext>
            </a:extLst>
          </p:cNvPr>
          <p:cNvSpPr>
            <a:spLocks noGrp="1"/>
          </p:cNvSpPr>
          <p:nvPr>
            <p:ph idx="1"/>
          </p:nvPr>
        </p:nvSpPr>
        <p:spPr>
          <a:xfrm>
            <a:off x="838200" y="1452401"/>
            <a:ext cx="11011678" cy="3698097"/>
          </a:xfrm>
        </p:spPr>
        <p:txBody>
          <a:bodyPr>
            <a:normAutofit/>
          </a:bodyPr>
          <a:lstStyle/>
          <a:p>
            <a:r>
              <a:rPr lang="ja-JP" altLang="en-US" sz="2400" b="0" i="0">
                <a:effectLst/>
                <a:latin typeface="SimSun" panose="02010600030101010101" pitchFamily="2" charset="-122"/>
                <a:ea typeface="SimSun" panose="02010600030101010101" pitchFamily="2" charset="-122"/>
              </a:rPr>
              <a:t>本研究使用文本挖掘技术对大学中文初级课程中教师的语言进行分析，</a:t>
            </a:r>
            <a:r>
              <a:rPr lang="ja-JP" altLang="en-US" sz="2400" b="0" i="0">
                <a:solidFill>
                  <a:srgbClr val="C00000"/>
                </a:solidFill>
                <a:effectLst/>
                <a:latin typeface="SimSun" panose="02010600030101010101" pitchFamily="2" charset="-122"/>
                <a:ea typeface="SimSun" panose="02010600030101010101" pitchFamily="2" charset="-122"/>
              </a:rPr>
              <a:t>可视化其语言措辞特征</a:t>
            </a:r>
            <a:r>
              <a:rPr lang="ja-JP" altLang="en-US" sz="2400" b="0" i="0">
                <a:effectLst/>
                <a:latin typeface="SimSun" panose="02010600030101010101" pitchFamily="2" charset="-122"/>
                <a:ea typeface="SimSun" panose="02010600030101010101" pitchFamily="2" charset="-122"/>
              </a:rPr>
              <a:t>。</a:t>
            </a:r>
            <a:endParaRPr lang="en-US" altLang="ja-JP" sz="2400" b="0" i="0" dirty="0">
              <a:effectLst/>
              <a:latin typeface="SimSun" panose="02010600030101010101" pitchFamily="2" charset="-122"/>
              <a:ea typeface="SimSun" panose="02010600030101010101" pitchFamily="2" charset="-122"/>
            </a:endParaRPr>
          </a:p>
          <a:p>
            <a:r>
              <a:rPr lang="ja-JP" altLang="en-US" sz="2400" b="0" i="0">
                <a:effectLst/>
                <a:latin typeface="SimSun" panose="02010600030101010101" pitchFamily="2" charset="-122"/>
                <a:ea typeface="SimSun" panose="02010600030101010101" pitchFamily="2" charset="-122"/>
              </a:rPr>
              <a:t>文本挖掘是一种有效的工具，可以直观地了解教师在课堂上的语言措辞倾向。 </a:t>
            </a:r>
            <a:endParaRPr lang="en-US" altLang="ja-JP" sz="2400" b="0" i="0" dirty="0">
              <a:effectLst/>
              <a:latin typeface="SimSun" panose="02010600030101010101" pitchFamily="2" charset="-122"/>
              <a:ea typeface="SimSun" panose="02010600030101010101" pitchFamily="2" charset="-122"/>
            </a:endParaRPr>
          </a:p>
          <a:p>
            <a:r>
              <a:rPr lang="ja-JP" altLang="en-US" sz="2400" b="0" i="0">
                <a:solidFill>
                  <a:srgbClr val="374151"/>
                </a:solidFill>
                <a:effectLst/>
                <a:latin typeface="SimSun" panose="02010600030101010101" pitchFamily="2" charset="-122"/>
                <a:ea typeface="SimSun" panose="02010600030101010101" pitchFamily="2" charset="-122"/>
              </a:rPr>
              <a:t>结果：</a:t>
            </a:r>
            <a:r>
              <a:rPr lang="ja-JP" altLang="en-US" sz="2400" b="0" i="0">
                <a:solidFill>
                  <a:srgbClr val="C00000"/>
                </a:solidFill>
                <a:effectLst/>
                <a:latin typeface="SimSun" panose="02010600030101010101" pitchFamily="2" charset="-122"/>
                <a:ea typeface="SimSun" panose="02010600030101010101" pitchFamily="2" charset="-122"/>
              </a:rPr>
              <a:t>观察到</a:t>
            </a:r>
            <a:r>
              <a:rPr lang="ja-JP" altLang="en-US" sz="2400" b="0" i="0">
                <a:solidFill>
                  <a:srgbClr val="374151"/>
                </a:solidFill>
                <a:effectLst/>
                <a:latin typeface="SimSun" panose="02010600030101010101" pitchFamily="2" charset="-122"/>
                <a:ea typeface="SimSun" panose="02010600030101010101" pitchFamily="2" charset="-122"/>
              </a:rPr>
              <a:t>在定量分析中无法看到的外语教师的</a:t>
            </a:r>
            <a:r>
              <a:rPr lang="ja-JP" altLang="en-US" sz="2400" b="0" i="0">
                <a:solidFill>
                  <a:srgbClr val="C00000"/>
                </a:solidFill>
                <a:effectLst/>
                <a:latin typeface="SimSun" panose="02010600030101010101" pitchFamily="2" charset="-122"/>
                <a:ea typeface="SimSun" panose="02010600030101010101" pitchFamily="2" charset="-122"/>
              </a:rPr>
              <a:t>言语习惯</a:t>
            </a:r>
            <a:r>
              <a:rPr lang="ja-JP" altLang="en-US" sz="2400" b="0" i="0">
                <a:effectLst/>
                <a:latin typeface="SimSun" panose="02010600030101010101" pitchFamily="2" charset="-122"/>
                <a:ea typeface="SimSun" panose="02010600030101010101" pitchFamily="2" charset="-122"/>
              </a:rPr>
              <a:t>。</a:t>
            </a:r>
            <a:endParaRPr lang="en-US" altLang="ja-JP" sz="2400" b="0" i="0" dirty="0">
              <a:effectLst/>
              <a:latin typeface="SimSun" panose="02010600030101010101" pitchFamily="2" charset="-122"/>
              <a:ea typeface="SimSun" panose="02010600030101010101" pitchFamily="2" charset="-122"/>
            </a:endParaRPr>
          </a:p>
          <a:p>
            <a:r>
              <a:rPr lang="ja-JP" altLang="en-US" sz="2400" b="0" i="0">
                <a:effectLst/>
                <a:latin typeface="SimSun" panose="02010600030101010101" pitchFamily="2" charset="-122"/>
                <a:ea typeface="SimSun" panose="02010600030101010101" pitchFamily="2" charset="-122"/>
              </a:rPr>
              <a:t>为了避免</a:t>
            </a:r>
            <a:r>
              <a:rPr lang="ja-JP" altLang="en-US" sz="2400">
                <a:latin typeface="SimSun" panose="02010600030101010101" pitchFamily="2" charset="-122"/>
                <a:ea typeface="SimSun" panose="02010600030101010101" pitchFamily="2" charset="-122"/>
              </a:rPr>
              <a:t>教师</a:t>
            </a:r>
            <a:r>
              <a:rPr kumimoji="1" lang="ja-JP" altLang="en-US" sz="2400">
                <a:latin typeface="SimSun" panose="02010600030101010101" pitchFamily="2" charset="-122"/>
                <a:ea typeface="SimSun" panose="02010600030101010101" pitchFamily="2" charset="-122"/>
              </a:rPr>
              <a:t>⇔学习者⇔教材间の</a:t>
            </a:r>
            <a:r>
              <a:rPr kumimoji="1" lang="en-US" altLang="ja-JP" sz="2400" dirty="0">
                <a:latin typeface="SimSun" panose="02010600030101010101" pitchFamily="2" charset="-122"/>
                <a:ea typeface="SimSun" panose="02010600030101010101" pitchFamily="2" charset="-122"/>
              </a:rPr>
              <a:t>Interaction </a:t>
            </a:r>
            <a:r>
              <a:rPr lang="ja-JP" altLang="en-US" sz="2400" b="0" i="0">
                <a:effectLst/>
                <a:latin typeface="SimSun" panose="02010600030101010101" pitchFamily="2" charset="-122"/>
                <a:ea typeface="SimSun" panose="02010600030101010101" pitchFamily="2" charset="-122"/>
              </a:rPr>
              <a:t>（</a:t>
            </a:r>
            <a:r>
              <a:rPr lang="en" altLang="ja-JP" sz="2400" b="0" i="0" dirty="0">
                <a:effectLst/>
                <a:latin typeface="SimSun" panose="02010600030101010101" pitchFamily="2" charset="-122"/>
                <a:ea typeface="SimSun" panose="02010600030101010101" pitchFamily="2" charset="-122"/>
              </a:rPr>
              <a:t>Anderson, T. 2003</a:t>
            </a:r>
            <a:r>
              <a:rPr lang="ja-JP" altLang="en" sz="2400" b="0" i="0">
                <a:effectLst/>
                <a:latin typeface="SimSun" panose="02010600030101010101" pitchFamily="2" charset="-122"/>
                <a:ea typeface="SimSun" panose="02010600030101010101" pitchFamily="2" charset="-122"/>
              </a:rPr>
              <a:t>）</a:t>
            </a:r>
            <a:r>
              <a:rPr lang="ja-JP" altLang="en-US" sz="2400" b="0" i="0">
                <a:effectLst/>
                <a:latin typeface="SimSun" panose="02010600030101010101" pitchFamily="2" charset="-122"/>
                <a:ea typeface="SimSun" panose="02010600030101010101" pitchFamily="2" charset="-122"/>
              </a:rPr>
              <a:t>变得形式化，教师需要有意识地控制自己的语言措辞。</a:t>
            </a:r>
            <a:endParaRPr kumimoji="1" lang="ja-JP" altLang="en-US" sz="2400">
              <a:latin typeface="SimSun" panose="02010600030101010101" pitchFamily="2" charset="-122"/>
              <a:ea typeface="SimSun" panose="02010600030101010101" pitchFamily="2" charset="-122"/>
            </a:endParaRPr>
          </a:p>
        </p:txBody>
      </p:sp>
      <p:pic>
        <p:nvPicPr>
          <p:cNvPr id="4" name="図 3">
            <a:extLst>
              <a:ext uri="{FF2B5EF4-FFF2-40B4-BE49-F238E27FC236}">
                <a16:creationId xmlns:a16="http://schemas.microsoft.com/office/drawing/2014/main" id="{BED965AB-4336-2A91-8739-B6FF7D02D1B6}"/>
              </a:ext>
            </a:extLst>
          </p:cNvPr>
          <p:cNvPicPr>
            <a:picLocks noChangeAspect="1"/>
          </p:cNvPicPr>
          <p:nvPr/>
        </p:nvPicPr>
        <p:blipFill>
          <a:blip r:embed="rId2"/>
          <a:stretch>
            <a:fillRect/>
          </a:stretch>
        </p:blipFill>
        <p:spPr>
          <a:xfrm>
            <a:off x="3887574" y="3962694"/>
            <a:ext cx="3797914" cy="2299509"/>
          </a:xfrm>
          <a:prstGeom prst="rect">
            <a:avLst/>
          </a:prstGeom>
          <a:ln>
            <a:solidFill>
              <a:schemeClr val="accent6">
                <a:lumMod val="20000"/>
                <a:lumOff val="80000"/>
              </a:schemeClr>
            </a:solidFill>
          </a:ln>
        </p:spPr>
      </p:pic>
      <p:sp>
        <p:nvSpPr>
          <p:cNvPr id="5" name="テキスト ボックス 4">
            <a:extLst>
              <a:ext uri="{FF2B5EF4-FFF2-40B4-BE49-F238E27FC236}">
                <a16:creationId xmlns:a16="http://schemas.microsoft.com/office/drawing/2014/main" id="{3D830A29-DCA0-76F8-4687-9C8BD63387AB}"/>
              </a:ext>
            </a:extLst>
          </p:cNvPr>
          <p:cNvSpPr txBox="1"/>
          <p:nvPr/>
        </p:nvSpPr>
        <p:spPr>
          <a:xfrm>
            <a:off x="3049089" y="6275096"/>
            <a:ext cx="6093822" cy="338554"/>
          </a:xfrm>
          <a:prstGeom prst="rect">
            <a:avLst/>
          </a:prstGeom>
          <a:noFill/>
        </p:spPr>
        <p:txBody>
          <a:bodyPr wrap="square">
            <a:spAutoFit/>
          </a:bodyPr>
          <a:lstStyle/>
          <a:p>
            <a:pPr algn="ctr"/>
            <a:r>
              <a:rPr lang="en-US" altLang="ja-JP" sz="1600" b="1" dirty="0">
                <a:effectLst/>
                <a:latin typeface="Times New Roman" panose="02020603050405020304" pitchFamily="18" charset="0"/>
                <a:ea typeface="ＭＳ 明朝" panose="02020609040205080304" pitchFamily="17" charset="-128"/>
              </a:rPr>
              <a:t>Types-of-interaction</a:t>
            </a:r>
            <a:endParaRPr lang="ja-JP" altLang="ja-JP" sz="1600" dirty="0">
              <a:effectLst/>
              <a:latin typeface="Times New Roman" panose="02020603050405020304" pitchFamily="18" charset="0"/>
              <a:ea typeface="ＭＳ 明朝" panose="02020609040205080304" pitchFamily="17" charset="-128"/>
            </a:endParaRPr>
          </a:p>
        </p:txBody>
      </p:sp>
      <p:sp>
        <p:nvSpPr>
          <p:cNvPr id="6" name="スライド番号プレースホルダー 5">
            <a:extLst>
              <a:ext uri="{FF2B5EF4-FFF2-40B4-BE49-F238E27FC236}">
                <a16:creationId xmlns:a16="http://schemas.microsoft.com/office/drawing/2014/main" id="{4207F6F0-E271-1FAF-C8E3-6BC29A2AF692}"/>
              </a:ext>
            </a:extLst>
          </p:cNvPr>
          <p:cNvSpPr>
            <a:spLocks noGrp="1"/>
          </p:cNvSpPr>
          <p:nvPr>
            <p:ph type="sldNum" sz="quarter" idx="12"/>
          </p:nvPr>
        </p:nvSpPr>
        <p:spPr/>
        <p:txBody>
          <a:bodyPr/>
          <a:lstStyle/>
          <a:p>
            <a:fld id="{C5F32957-FC29-42A7-BFD0-8431CEDD934C}" type="slidenum">
              <a:rPr kumimoji="1" lang="ja-JP" altLang="en-US" smtClean="0"/>
              <a:t>3</a:t>
            </a:fld>
            <a:endParaRPr kumimoji="1" lang="ja-JP" altLang="en-US"/>
          </a:p>
        </p:txBody>
      </p:sp>
    </p:spTree>
    <p:extLst>
      <p:ext uri="{BB962C8B-B14F-4D97-AF65-F5344CB8AC3E}">
        <p14:creationId xmlns:p14="http://schemas.microsoft.com/office/powerpoint/2010/main" val="3905043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8A624E9-D69B-A85F-7EDC-A8F317BB69EC}"/>
              </a:ext>
            </a:extLst>
          </p:cNvPr>
          <p:cNvSpPr>
            <a:spLocks noGrp="1"/>
          </p:cNvSpPr>
          <p:nvPr>
            <p:ph idx="1"/>
          </p:nvPr>
        </p:nvSpPr>
        <p:spPr>
          <a:xfrm>
            <a:off x="540274" y="1200210"/>
            <a:ext cx="11651726" cy="5850294"/>
          </a:xfrm>
        </p:spPr>
        <p:txBody>
          <a:bodyPr>
            <a:noAutofit/>
          </a:bodyPr>
          <a:lstStyle/>
          <a:p>
            <a:r>
              <a:rPr kumimoji="1" lang="ja-JP" altLang="en-US" sz="2000">
                <a:latin typeface="SimSun" panose="02010600030101010101" pitchFamily="2" charset="-122"/>
                <a:ea typeface="SimSun" panose="02010600030101010101" pitchFamily="2" charset="-122"/>
              </a:rPr>
              <a:t>新冠疫情下的在线教育</a:t>
            </a:r>
            <a:endParaRPr kumimoji="1" lang="en-US" altLang="ja-JP" sz="2000" dirty="0">
              <a:latin typeface="SimSun" panose="02010600030101010101" pitchFamily="2" charset="-122"/>
              <a:ea typeface="SimSun" panose="02010600030101010101" pitchFamily="2" charset="-122"/>
            </a:endParaRPr>
          </a:p>
          <a:p>
            <a:pPr marL="457200" lvl="1" indent="0">
              <a:buNone/>
            </a:pPr>
            <a:r>
              <a:rPr kumimoji="1" lang="ja-JP" altLang="en-US" sz="2000">
                <a:latin typeface="SimSun" panose="02010600030101010101" pitchFamily="2" charset="-122"/>
                <a:ea typeface="SimSun" panose="02010600030101010101" pitchFamily="2" charset="-122"/>
              </a:rPr>
              <a:t>⇒</a:t>
            </a:r>
            <a:r>
              <a:rPr kumimoji="1" lang="ja-JP" altLang="en-US" sz="2000">
                <a:solidFill>
                  <a:srgbClr val="C00000"/>
                </a:solidFill>
                <a:latin typeface="SimSun" panose="02010600030101010101" pitchFamily="2" charset="-122"/>
                <a:ea typeface="SimSun" panose="02010600030101010101" pitchFamily="2" charset="-122"/>
              </a:rPr>
              <a:t>以学习者为主体，对话式深度学习的实现</a:t>
            </a:r>
            <a:r>
              <a:rPr kumimoji="1" lang="ja-JP" altLang="en-US" sz="2000">
                <a:latin typeface="SimSun" panose="02010600030101010101" pitchFamily="2" charset="-122"/>
                <a:ea typeface="SimSun" panose="02010600030101010101" pitchFamily="2" charset="-122"/>
              </a:rPr>
              <a:t>变得更加重要（文科省</a:t>
            </a:r>
            <a:r>
              <a:rPr kumimoji="1" lang="en" altLang="ja-JP" sz="2000" dirty="0">
                <a:latin typeface="SimSun" panose="02010600030101010101" pitchFamily="2" charset="-122"/>
                <a:ea typeface="SimSun" panose="02010600030101010101" pitchFamily="2" charset="-122"/>
              </a:rPr>
              <a:t>H29-31</a:t>
            </a:r>
            <a:r>
              <a:rPr kumimoji="1" lang="ja-JP" altLang="en-US" sz="2000">
                <a:latin typeface="SimSun" panose="02010600030101010101" pitchFamily="2" charset="-122"/>
                <a:ea typeface="SimSun" panose="02010600030101010101" pitchFamily="2" charset="-122"/>
              </a:rPr>
              <a:t>改订学习指导要领） </a:t>
            </a:r>
            <a:endParaRPr kumimoji="1" lang="en-US" altLang="ja-JP" sz="2000" dirty="0">
              <a:latin typeface="SimSun" panose="02010600030101010101" pitchFamily="2" charset="-122"/>
              <a:ea typeface="SimSun" panose="02010600030101010101" pitchFamily="2" charset="-122"/>
            </a:endParaRPr>
          </a:p>
          <a:p>
            <a:r>
              <a:rPr kumimoji="1" lang="ja-JP" altLang="en-US" sz="2000">
                <a:latin typeface="SimSun" panose="02010600030101010101" pitchFamily="2" charset="-122"/>
                <a:ea typeface="SimSun" panose="02010600030101010101" pitchFamily="2" charset="-122"/>
              </a:rPr>
              <a:t>课堂分析的多种方法 </a:t>
            </a:r>
            <a:endParaRPr kumimoji="1" lang="en-US" altLang="ja-JP" sz="2000" dirty="0">
              <a:latin typeface="SimSun" panose="02010600030101010101" pitchFamily="2" charset="-122"/>
              <a:ea typeface="SimSun" panose="02010600030101010101" pitchFamily="2" charset="-122"/>
            </a:endParaRPr>
          </a:p>
          <a:p>
            <a:pPr lvl="1"/>
            <a:r>
              <a:rPr kumimoji="1" lang="ja-JP" altLang="en-US" sz="2000">
                <a:latin typeface="SimSun" panose="02010600030101010101" pitchFamily="2" charset="-122"/>
                <a:ea typeface="SimSun" panose="02010600030101010101" pitchFamily="2" charset="-122"/>
              </a:rPr>
              <a:t>教师⇔学习者之间的交流距离理论</a:t>
            </a:r>
            <a:r>
              <a:rPr kumimoji="1" lang="en-US" altLang="ja-JP" sz="2000" dirty="0">
                <a:latin typeface="SimSun" panose="02010600030101010101" pitchFamily="2" charset="-122"/>
                <a:ea typeface="SimSun" panose="02010600030101010101" pitchFamily="2" charset="-122"/>
              </a:rPr>
              <a:t>=</a:t>
            </a:r>
            <a:r>
              <a:rPr kumimoji="1" lang="en" altLang="ja-JP" sz="2000" dirty="0">
                <a:latin typeface="SimSun" panose="02010600030101010101" pitchFamily="2" charset="-122"/>
                <a:ea typeface="SimSun" panose="02010600030101010101" pitchFamily="2" charset="-122"/>
              </a:rPr>
              <a:t>Transaction Distance Theory</a:t>
            </a:r>
            <a:r>
              <a:rPr kumimoji="1" lang="ja-JP" altLang="en" sz="2000">
                <a:latin typeface="SimSun" panose="02010600030101010101" pitchFamily="2" charset="-122"/>
                <a:ea typeface="SimSun" panose="02010600030101010101" pitchFamily="2" charset="-122"/>
              </a:rPr>
              <a:t>（</a:t>
            </a:r>
            <a:r>
              <a:rPr kumimoji="1" lang="en" altLang="ja-JP" sz="2000" dirty="0">
                <a:latin typeface="SimSun" panose="02010600030101010101" pitchFamily="2" charset="-122"/>
                <a:ea typeface="SimSun" panose="02010600030101010101" pitchFamily="2" charset="-122"/>
              </a:rPr>
              <a:t>Moore, M. 1989</a:t>
            </a:r>
            <a:r>
              <a:rPr kumimoji="1" lang="ja-JP" altLang="en" sz="2000">
                <a:latin typeface="SimSun" panose="02010600030101010101" pitchFamily="2" charset="-122"/>
                <a:ea typeface="SimSun" panose="02010600030101010101" pitchFamily="2" charset="-122"/>
              </a:rPr>
              <a:t>）</a:t>
            </a:r>
            <a:endParaRPr kumimoji="1" lang="en-US" altLang="ja-JP" sz="2000" dirty="0">
              <a:latin typeface="SimSun" panose="02010600030101010101" pitchFamily="2" charset="-122"/>
              <a:ea typeface="SimSun" panose="02010600030101010101" pitchFamily="2" charset="-122"/>
            </a:endParaRPr>
          </a:p>
          <a:p>
            <a:pPr lvl="2">
              <a:buFont typeface="Wingdings" pitchFamily="2" charset="2"/>
              <a:buChar char="Ø"/>
            </a:pPr>
            <a:r>
              <a:rPr kumimoji="1" lang="ja-JP" altLang="en-US">
                <a:latin typeface="SimSun" panose="02010600030101010101" pitchFamily="2" charset="-122"/>
                <a:ea typeface="SimSun" panose="02010600030101010101" pitchFamily="2" charset="-122"/>
              </a:rPr>
              <a:t>缩短对话</a:t>
            </a:r>
            <a:r>
              <a:rPr lang="en-US" altLang="ja-JP" dirty="0">
                <a:latin typeface="SimSun" panose="02010600030101010101" pitchFamily="2" charset="-122"/>
                <a:ea typeface="SimSun" panose="02010600030101010101" pitchFamily="2" charset="-122"/>
              </a:rPr>
              <a:t>(dialogue)</a:t>
            </a:r>
            <a:r>
              <a:rPr kumimoji="1" lang="ja-JP" altLang="en-US">
                <a:latin typeface="SimSun" panose="02010600030101010101" pitchFamily="2" charset="-122"/>
                <a:ea typeface="SimSun" panose="02010600030101010101" pitchFamily="2" charset="-122"/>
              </a:rPr>
              <a:t>距离，最小化课堂结构</a:t>
            </a:r>
            <a:r>
              <a:rPr kumimoji="1" lang="en-US" altLang="ja-JP" dirty="0">
                <a:latin typeface="SimSun" panose="02010600030101010101" pitchFamily="2" charset="-122"/>
                <a:ea typeface="SimSun" panose="02010600030101010101" pitchFamily="2" charset="-122"/>
              </a:rPr>
              <a:t>(</a:t>
            </a:r>
            <a:r>
              <a:rPr lang="en-US" altLang="ja-JP" dirty="0">
                <a:latin typeface="SimSun" panose="02010600030101010101" pitchFamily="2" charset="-122"/>
                <a:ea typeface="SimSun" panose="02010600030101010101" pitchFamily="2" charset="-122"/>
              </a:rPr>
              <a:t>structure)</a:t>
            </a:r>
            <a:r>
              <a:rPr kumimoji="1" lang="ja-JP" altLang="en-US">
                <a:latin typeface="SimSun" panose="02010600030101010101" pitchFamily="2" charset="-122"/>
                <a:ea typeface="SimSun" panose="02010600030101010101" pitchFamily="2" charset="-122"/>
              </a:rPr>
              <a:t>，最大化学习者的自主性</a:t>
            </a:r>
            <a:r>
              <a:rPr kumimoji="1" lang="en-US" altLang="ja-JP" dirty="0">
                <a:latin typeface="SimSun" panose="02010600030101010101" pitchFamily="2" charset="-122"/>
                <a:ea typeface="SimSun" panose="02010600030101010101" pitchFamily="2" charset="-122"/>
              </a:rPr>
              <a:t>(</a:t>
            </a:r>
            <a:r>
              <a:rPr lang="en-US" altLang="ja-JP" dirty="0">
                <a:latin typeface="SimSun" panose="02010600030101010101" pitchFamily="2" charset="-122"/>
                <a:ea typeface="SimSun" panose="02010600030101010101" pitchFamily="2" charset="-122"/>
              </a:rPr>
              <a:t>autonomy)</a:t>
            </a:r>
            <a:endParaRPr kumimoji="1" lang="en-US" altLang="ja-JP" dirty="0">
              <a:latin typeface="SimSun" panose="02010600030101010101" pitchFamily="2" charset="-122"/>
              <a:ea typeface="SimSun" panose="02010600030101010101" pitchFamily="2" charset="-122"/>
            </a:endParaRPr>
          </a:p>
          <a:p>
            <a:pPr lvl="1"/>
            <a:r>
              <a:rPr kumimoji="1" lang="ja-JP" altLang="en-US" sz="2000">
                <a:latin typeface="SimSun" panose="02010600030101010101" pitchFamily="2" charset="-122"/>
                <a:ea typeface="SimSun" panose="02010600030101010101" pitchFamily="2" charset="-122"/>
              </a:rPr>
              <a:t>课堂参与者的相互作用分析方法</a:t>
            </a:r>
            <a:endParaRPr kumimoji="1" lang="en-US" altLang="ja-JP" sz="2000" dirty="0">
              <a:latin typeface="SimSun" panose="02010600030101010101" pitchFamily="2" charset="-122"/>
              <a:ea typeface="SimSun" panose="02010600030101010101" pitchFamily="2" charset="-122"/>
            </a:endParaRPr>
          </a:p>
          <a:p>
            <a:pPr lvl="2">
              <a:buFont typeface="Wingdings" pitchFamily="2" charset="2"/>
              <a:buChar char="Ø"/>
            </a:pPr>
            <a:r>
              <a:rPr kumimoji="1" lang="en" altLang="ja-JP" dirty="0">
                <a:latin typeface="SimSun" panose="02010600030101010101" pitchFamily="2" charset="-122"/>
                <a:ea typeface="SimSun" panose="02010600030101010101" pitchFamily="2" charset="-122"/>
              </a:rPr>
              <a:t>Class Action Research</a:t>
            </a:r>
            <a:r>
              <a:rPr kumimoji="1" lang="ja-JP" altLang="en">
                <a:latin typeface="SimSun" panose="02010600030101010101" pitchFamily="2" charset="-122"/>
                <a:ea typeface="SimSun" panose="02010600030101010101" pitchFamily="2" charset="-122"/>
              </a:rPr>
              <a:t>（</a:t>
            </a:r>
            <a:r>
              <a:rPr kumimoji="1" lang="en" altLang="ja-JP" dirty="0">
                <a:latin typeface="SimSun" panose="02010600030101010101" pitchFamily="2" charset="-122"/>
                <a:ea typeface="SimSun" panose="02010600030101010101" pitchFamily="2" charset="-122"/>
              </a:rPr>
              <a:t>AR</a:t>
            </a:r>
            <a:r>
              <a:rPr kumimoji="1" lang="ja-JP" altLang="en">
                <a:latin typeface="SimSun" panose="02010600030101010101" pitchFamily="2" charset="-122"/>
                <a:ea typeface="SimSun" panose="02010600030101010101" pitchFamily="2" charset="-122"/>
              </a:rPr>
              <a:t>），</a:t>
            </a:r>
            <a:r>
              <a:rPr kumimoji="1" lang="en" altLang="ja-JP" dirty="0">
                <a:latin typeface="SimSun" panose="02010600030101010101" pitchFamily="2" charset="-122"/>
                <a:ea typeface="SimSun" panose="02010600030101010101" pitchFamily="2" charset="-122"/>
              </a:rPr>
              <a:t>Learning Analytics</a:t>
            </a:r>
            <a:r>
              <a:rPr kumimoji="1" lang="ja-JP" altLang="en">
                <a:latin typeface="SimSun" panose="02010600030101010101" pitchFamily="2" charset="-122"/>
                <a:ea typeface="SimSun" panose="02010600030101010101" pitchFamily="2" charset="-122"/>
              </a:rPr>
              <a:t>（</a:t>
            </a:r>
            <a:r>
              <a:rPr kumimoji="1" lang="en" altLang="ja-JP" dirty="0">
                <a:latin typeface="SimSun" panose="02010600030101010101" pitchFamily="2" charset="-122"/>
                <a:ea typeface="SimSun" panose="02010600030101010101" pitchFamily="2" charset="-122"/>
              </a:rPr>
              <a:t>LA</a:t>
            </a:r>
            <a:r>
              <a:rPr kumimoji="1" lang="ja-JP" altLang="en">
                <a:latin typeface="SimSun" panose="02010600030101010101" pitchFamily="2" charset="-122"/>
                <a:ea typeface="SimSun" panose="02010600030101010101" pitchFamily="2" charset="-122"/>
              </a:rPr>
              <a:t>），</a:t>
            </a:r>
            <a:r>
              <a:rPr kumimoji="1" lang="ja-JP" altLang="en-US">
                <a:latin typeface="SimSun" panose="02010600030101010101" pitchFamily="2" charset="-122"/>
                <a:ea typeface="SimSun" panose="02010600030101010101" pitchFamily="2" charset="-122"/>
              </a:rPr>
              <a:t>生体信息的应用，基于民族志方法的对话分析</a:t>
            </a:r>
            <a:r>
              <a:rPr kumimoji="1" lang="en-US" altLang="ja-JP" dirty="0">
                <a:latin typeface="SimSun" panose="02010600030101010101" pitchFamily="2" charset="-122"/>
                <a:ea typeface="SimSun" panose="02010600030101010101" pitchFamily="2" charset="-122"/>
              </a:rPr>
              <a:t>etc.</a:t>
            </a:r>
          </a:p>
          <a:p>
            <a:pPr lvl="1"/>
            <a:r>
              <a:rPr kumimoji="1" lang="ja-JP" altLang="en-US" sz="2000">
                <a:latin typeface="SimSun" panose="02010600030101010101" pitchFamily="2" charset="-122"/>
                <a:ea typeface="SimSun" panose="02010600030101010101" pitchFamily="2" charset="-122"/>
              </a:rPr>
              <a:t>外语课堂活动的实证分析框架</a:t>
            </a:r>
            <a:endParaRPr kumimoji="1" lang="en-US" altLang="ja-JP" sz="2000" dirty="0">
              <a:latin typeface="SimSun" panose="02010600030101010101" pitchFamily="2" charset="-122"/>
              <a:ea typeface="SimSun" panose="02010600030101010101" pitchFamily="2" charset="-122"/>
            </a:endParaRPr>
          </a:p>
          <a:p>
            <a:pPr lvl="2">
              <a:buFont typeface="Wingdings" pitchFamily="2" charset="2"/>
              <a:buChar char="Ø"/>
            </a:pPr>
            <a:r>
              <a:rPr kumimoji="1" lang="en" altLang="ja-JP" dirty="0">
                <a:latin typeface="SimSun" panose="02010600030101010101" pitchFamily="2" charset="-122"/>
                <a:ea typeface="SimSun" panose="02010600030101010101" pitchFamily="2" charset="-122"/>
              </a:rPr>
              <a:t>Flint</a:t>
            </a:r>
            <a:r>
              <a:rPr kumimoji="1" lang="ja-JP" altLang="en">
                <a:latin typeface="SimSun" panose="02010600030101010101" pitchFamily="2" charset="-122"/>
                <a:ea typeface="SimSun" panose="02010600030101010101" pitchFamily="2" charset="-122"/>
              </a:rPr>
              <a:t>，</a:t>
            </a:r>
            <a:r>
              <a:rPr kumimoji="1" lang="en" altLang="ja-JP" dirty="0">
                <a:latin typeface="SimSun" panose="02010600030101010101" pitchFamily="2" charset="-122"/>
                <a:ea typeface="SimSun" panose="02010600030101010101" pitchFamily="2" charset="-122"/>
              </a:rPr>
              <a:t>COLT</a:t>
            </a:r>
            <a:r>
              <a:rPr kumimoji="1" lang="ja-JP" altLang="en">
                <a:latin typeface="SimSun" panose="02010600030101010101" pitchFamily="2" charset="-122"/>
                <a:ea typeface="SimSun" panose="02010600030101010101" pitchFamily="2" charset="-122"/>
              </a:rPr>
              <a:t>，</a:t>
            </a:r>
            <a:r>
              <a:rPr kumimoji="1" lang="en" altLang="ja-JP" dirty="0">
                <a:latin typeface="SimSun" panose="02010600030101010101" pitchFamily="2" charset="-122"/>
                <a:ea typeface="SimSun" panose="02010600030101010101" pitchFamily="2" charset="-122"/>
              </a:rPr>
              <a:t>FOCUS</a:t>
            </a:r>
            <a:r>
              <a:rPr lang="en-US" altLang="ja-JP" dirty="0">
                <a:latin typeface="SimSun" panose="02010600030101010101" pitchFamily="2" charset="-122"/>
                <a:ea typeface="SimSun" panose="02010600030101010101" pitchFamily="2" charset="-122"/>
              </a:rPr>
              <a:t> etc.</a:t>
            </a:r>
            <a:r>
              <a:rPr kumimoji="1" lang="ja-JP" altLang="en-US">
                <a:latin typeface="SimSun" panose="02010600030101010101" pitchFamily="2" charset="-122"/>
                <a:ea typeface="SimSun" panose="02010600030101010101" pitchFamily="2" charset="-122"/>
              </a:rPr>
              <a:t>（飯野</a:t>
            </a:r>
            <a:r>
              <a:rPr kumimoji="1" lang="en-US" altLang="ja-JP" dirty="0">
                <a:latin typeface="SimSun" panose="02010600030101010101" pitchFamily="2" charset="-122"/>
                <a:ea typeface="SimSun" panose="02010600030101010101" pitchFamily="2" charset="-122"/>
              </a:rPr>
              <a:t>, 2008</a:t>
            </a:r>
            <a:r>
              <a:rPr kumimoji="1" lang="ja-JP" altLang="en-US">
                <a:latin typeface="SimSun" panose="02010600030101010101" pitchFamily="2" charset="-122"/>
                <a:ea typeface="SimSun" panose="02010600030101010101" pitchFamily="2" charset="-122"/>
              </a:rPr>
              <a:t>） </a:t>
            </a:r>
            <a:endParaRPr lang="en-US" altLang="ja-JP" dirty="0">
              <a:latin typeface="SimSun" panose="02010600030101010101" pitchFamily="2" charset="-122"/>
              <a:ea typeface="SimSun" panose="02010600030101010101" pitchFamily="2" charset="-122"/>
            </a:endParaRPr>
          </a:p>
          <a:p>
            <a:r>
              <a:rPr kumimoji="1" lang="ja-JP" altLang="en-US" sz="2000">
                <a:latin typeface="SimSun" panose="02010600030101010101" pitchFamily="2" charset="-122"/>
                <a:ea typeface="SimSun" panose="02010600030101010101" pitchFamily="2" charset="-122"/>
              </a:rPr>
              <a:t>课堂实践都是一次性的，并且是嵌入在社会和文化背景中的动态实践行为（小田，</a:t>
            </a:r>
            <a:r>
              <a:rPr kumimoji="1" lang="en-US" altLang="ja-JP" sz="2000" dirty="0">
                <a:latin typeface="SimSun" panose="02010600030101010101" pitchFamily="2" charset="-122"/>
                <a:ea typeface="SimSun" panose="02010600030101010101" pitchFamily="2" charset="-122"/>
              </a:rPr>
              <a:t>2010</a:t>
            </a:r>
            <a:r>
              <a:rPr kumimoji="1" lang="ja-JP" altLang="en-US" sz="2000">
                <a:latin typeface="SimSun" panose="02010600030101010101" pitchFamily="2" charset="-122"/>
                <a:ea typeface="SimSun" panose="02010600030101010101" pitchFamily="2" charset="-122"/>
              </a:rPr>
              <a:t>）。</a:t>
            </a:r>
            <a:endParaRPr kumimoji="1" lang="en-US" altLang="ja-JP" sz="2000" dirty="0">
              <a:latin typeface="SimSun" panose="02010600030101010101" pitchFamily="2" charset="-122"/>
              <a:ea typeface="SimSun" panose="02010600030101010101" pitchFamily="2" charset="-122"/>
            </a:endParaRPr>
          </a:p>
          <a:p>
            <a:r>
              <a:rPr kumimoji="1" lang="ja-JP" altLang="en-US" sz="2000">
                <a:solidFill>
                  <a:srgbClr val="C00000"/>
                </a:solidFill>
                <a:latin typeface="SimSun" panose="02010600030101010101" pitchFamily="2" charset="-122"/>
                <a:ea typeface="SimSun" panose="02010600030101010101" pitchFamily="2" charset="-122"/>
              </a:rPr>
              <a:t>针对教师言语偏好的分析方法相对较少。 </a:t>
            </a:r>
            <a:endParaRPr kumimoji="1" lang="en-US" altLang="ja-JP" sz="2000" dirty="0">
              <a:solidFill>
                <a:srgbClr val="C00000"/>
              </a:solidFill>
              <a:latin typeface="SimSun" panose="02010600030101010101" pitchFamily="2" charset="-122"/>
              <a:ea typeface="SimSun" panose="02010600030101010101" pitchFamily="2" charset="-122"/>
            </a:endParaRPr>
          </a:p>
          <a:p>
            <a:pPr lvl="1"/>
            <a:r>
              <a:rPr kumimoji="1" lang="ja-JP" altLang="en-US" sz="2000">
                <a:latin typeface="SimSun" panose="02010600030101010101" pitchFamily="2" charset="-122"/>
                <a:ea typeface="SimSun" panose="02010600030101010101" pitchFamily="2" charset="-122"/>
              </a:rPr>
              <a:t>将教育现场的</a:t>
            </a:r>
            <a:r>
              <a:rPr kumimoji="1" lang="ja-JP" altLang="en-US" sz="2000">
                <a:solidFill>
                  <a:srgbClr val="C00000"/>
                </a:solidFill>
                <a:latin typeface="SimSun" panose="02010600030101010101" pitchFamily="2" charset="-122"/>
                <a:ea typeface="SimSun" panose="02010600030101010101" pitchFamily="2" charset="-122"/>
              </a:rPr>
              <a:t>言语行为可视化</a:t>
            </a:r>
            <a:r>
              <a:rPr kumimoji="1" lang="ja-JP" altLang="en-US" sz="2000">
                <a:latin typeface="SimSun" panose="02010600030101010101" pitchFamily="2" charset="-122"/>
                <a:ea typeface="SimSun" panose="02010600030101010101" pitchFamily="2" charset="-122"/>
              </a:rPr>
              <a:t>→</a:t>
            </a:r>
            <a:r>
              <a:rPr kumimoji="1" lang="ja-JP" altLang="en-US" sz="2000">
                <a:solidFill>
                  <a:srgbClr val="C00000"/>
                </a:solidFill>
                <a:latin typeface="SimSun" panose="02010600030101010101" pitchFamily="2" charset="-122"/>
                <a:ea typeface="SimSun" panose="02010600030101010101" pitchFamily="2" charset="-122"/>
              </a:rPr>
              <a:t>作为避免个人偏见和知识孤立的数据进行利用</a:t>
            </a:r>
            <a:r>
              <a:rPr kumimoji="1" lang="ja-JP" altLang="en-US" sz="2000">
                <a:latin typeface="SimSun" panose="02010600030101010101" pitchFamily="2" charset="-122"/>
                <a:ea typeface="SimSun" panose="02010600030101010101" pitchFamily="2" charset="-122"/>
              </a:rPr>
              <a:t>。教师作为实践参与者</a:t>
            </a:r>
            <a:r>
              <a:rPr lang="zh-CN" altLang="en-US" sz="2000" dirty="0">
                <a:latin typeface="SimSun" panose="02010600030101010101" pitchFamily="2" charset="-122"/>
                <a:ea typeface="SimSun" panose="02010600030101010101" pitchFamily="2" charset="-122"/>
              </a:rPr>
              <a:t>，应</a:t>
            </a:r>
            <a:r>
              <a:rPr kumimoji="1" lang="ja-JP" altLang="en-US" sz="2000">
                <a:latin typeface="SimSun" panose="02010600030101010101" pitchFamily="2" charset="-122"/>
                <a:ea typeface="SimSun" panose="02010600030101010101" pitchFamily="2" charset="-122"/>
              </a:rPr>
              <a:t>主动地将结果用作反思材料。 </a:t>
            </a:r>
            <a:endParaRPr kumimoji="1" lang="en-US" altLang="ja-JP" sz="2000" dirty="0">
              <a:latin typeface="SimSun" panose="02010600030101010101" pitchFamily="2" charset="-122"/>
              <a:ea typeface="SimSun" panose="02010600030101010101" pitchFamily="2" charset="-122"/>
            </a:endParaRPr>
          </a:p>
          <a:p>
            <a:pPr lvl="1"/>
            <a:r>
              <a:rPr kumimoji="1" lang="en" altLang="ja-JP" sz="2000" dirty="0">
                <a:latin typeface="SimSun" panose="02010600030101010101" pitchFamily="2" charset="-122"/>
                <a:ea typeface="SimSun" panose="02010600030101010101" pitchFamily="2" charset="-122"/>
              </a:rPr>
              <a:t>AI</a:t>
            </a:r>
            <a:r>
              <a:rPr kumimoji="1" lang="ja-JP" altLang="en-US" sz="2000">
                <a:latin typeface="SimSun" panose="02010600030101010101" pitchFamily="2" charset="-122"/>
                <a:ea typeface="SimSun" panose="02010600030101010101" pitchFamily="2" charset="-122"/>
              </a:rPr>
              <a:t>教师的对话往往使用固定表达方式→可以发现机器人的语言习惯，并将其作为丰富与用户互动表达的素材。</a:t>
            </a:r>
          </a:p>
        </p:txBody>
      </p:sp>
      <p:sp>
        <p:nvSpPr>
          <p:cNvPr id="4" name="タイトル 1">
            <a:extLst>
              <a:ext uri="{FF2B5EF4-FFF2-40B4-BE49-F238E27FC236}">
                <a16:creationId xmlns:a16="http://schemas.microsoft.com/office/drawing/2014/main" id="{CEB2C30A-80E6-0886-ECB9-56E508DC9F2C}"/>
              </a:ext>
            </a:extLst>
          </p:cNvPr>
          <p:cNvSpPr txBox="1">
            <a:spLocks/>
          </p:cNvSpPr>
          <p:nvPr/>
        </p:nvSpPr>
        <p:spPr>
          <a:xfrm>
            <a:off x="468085" y="-1169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latin typeface="SimSun" panose="02010600030101010101" pitchFamily="2" charset="-122"/>
                <a:ea typeface="SimSun" panose="02010600030101010101" pitchFamily="2" charset="-122"/>
              </a:rPr>
              <a:t>１、研究背景和目的</a:t>
            </a:r>
          </a:p>
        </p:txBody>
      </p:sp>
      <p:sp>
        <p:nvSpPr>
          <p:cNvPr id="5" name="スライド番号プレースホルダー 4">
            <a:extLst>
              <a:ext uri="{FF2B5EF4-FFF2-40B4-BE49-F238E27FC236}">
                <a16:creationId xmlns:a16="http://schemas.microsoft.com/office/drawing/2014/main" id="{6427AA96-4CC4-246C-C199-F1F38F9525BC}"/>
              </a:ext>
            </a:extLst>
          </p:cNvPr>
          <p:cNvSpPr>
            <a:spLocks noGrp="1"/>
          </p:cNvSpPr>
          <p:nvPr>
            <p:ph type="sldNum" sz="quarter" idx="12"/>
          </p:nvPr>
        </p:nvSpPr>
        <p:spPr/>
        <p:txBody>
          <a:bodyPr/>
          <a:lstStyle/>
          <a:p>
            <a:fld id="{C5F32957-FC29-42A7-BFD0-8431CEDD934C}" type="slidenum">
              <a:rPr kumimoji="1" lang="ja-JP" altLang="en-US" smtClean="0"/>
              <a:t>4</a:t>
            </a:fld>
            <a:endParaRPr kumimoji="1" lang="ja-JP" altLang="en-US"/>
          </a:p>
        </p:txBody>
      </p:sp>
    </p:spTree>
    <p:extLst>
      <p:ext uri="{BB962C8B-B14F-4D97-AF65-F5344CB8AC3E}">
        <p14:creationId xmlns:p14="http://schemas.microsoft.com/office/powerpoint/2010/main" val="143499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57C894D-F551-C4D1-7B25-578CB0CC7AAB}"/>
              </a:ext>
            </a:extLst>
          </p:cNvPr>
          <p:cNvSpPr>
            <a:spLocks noGrp="1"/>
          </p:cNvSpPr>
          <p:nvPr>
            <p:ph idx="1"/>
          </p:nvPr>
        </p:nvSpPr>
        <p:spPr>
          <a:xfrm>
            <a:off x="468084" y="1175653"/>
            <a:ext cx="11904307" cy="6307494"/>
          </a:xfrm>
        </p:spPr>
        <p:txBody>
          <a:bodyPr>
            <a:normAutofit/>
          </a:bodyPr>
          <a:lstStyle/>
          <a:p>
            <a:r>
              <a:rPr kumimoji="1" lang="en-US" altLang="ja-JP" sz="2400" dirty="0">
                <a:latin typeface="SimSun" panose="02010600030101010101" pitchFamily="2" charset="-122"/>
                <a:ea typeface="SimSun" panose="02010600030101010101" pitchFamily="2" charset="-122"/>
              </a:rPr>
              <a:t>2021</a:t>
            </a:r>
            <a:r>
              <a:rPr kumimoji="1" lang="ja-JP" altLang="en-US" sz="2400">
                <a:latin typeface="SimSun" panose="02010600030101010101" pitchFamily="2" charset="-122"/>
                <a:ea typeface="SimSun" panose="02010600030101010101" pitchFamily="2" charset="-122"/>
              </a:rPr>
              <a:t>年某大学初级中文课程，采用</a:t>
            </a:r>
            <a:r>
              <a:rPr kumimoji="1" lang="en" altLang="ja-JP" sz="2400" dirty="0" err="1">
                <a:latin typeface="SimSun" panose="02010600030101010101" pitchFamily="2" charset="-122"/>
                <a:ea typeface="SimSun" panose="02010600030101010101" pitchFamily="2" charset="-122"/>
              </a:rPr>
              <a:t>HyFlex</a:t>
            </a:r>
            <a:r>
              <a:rPr kumimoji="1" lang="ja-JP" altLang="en-US" sz="2400">
                <a:latin typeface="SimSun" panose="02010600030101010101" pitchFamily="2" charset="-122"/>
                <a:ea typeface="SimSun" panose="02010600030101010101" pitchFamily="2" charset="-122"/>
              </a:rPr>
              <a:t>授课，每节课约</a:t>
            </a:r>
            <a:r>
              <a:rPr kumimoji="1" lang="en-US" altLang="ja-JP" sz="2400" dirty="0">
                <a:latin typeface="SimSun" panose="02010600030101010101" pitchFamily="2" charset="-122"/>
                <a:ea typeface="SimSun" panose="02010600030101010101" pitchFamily="2" charset="-122"/>
              </a:rPr>
              <a:t>60</a:t>
            </a:r>
            <a:r>
              <a:rPr kumimoji="1" lang="ja-JP" altLang="en-US" sz="2400">
                <a:latin typeface="SimSun" panose="02010600030101010101" pitchFamily="2" charset="-122"/>
                <a:ea typeface="SimSun" panose="02010600030101010101" pitchFamily="2" charset="-122"/>
              </a:rPr>
              <a:t>分钟</a:t>
            </a:r>
            <a:r>
              <a:rPr kumimoji="1" lang="en-US" altLang="ja-JP" sz="2400" dirty="0">
                <a:latin typeface="SimSun" panose="02010600030101010101" pitchFamily="2" charset="-122"/>
                <a:ea typeface="SimSun" panose="02010600030101010101" pitchFamily="2" charset="-122"/>
              </a:rPr>
              <a:t>(</a:t>
            </a:r>
            <a:r>
              <a:rPr kumimoji="1" lang="ja-JP" altLang="en-US" sz="2400">
                <a:latin typeface="SimSun" panose="02010600030101010101" pitchFamily="2" charset="-122"/>
                <a:ea typeface="SimSun" panose="02010600030101010101" pitchFamily="2" charset="-122"/>
              </a:rPr>
              <a:t>包括两次分组讨论</a:t>
            </a:r>
            <a:r>
              <a:rPr kumimoji="1" lang="en-US" altLang="ja-JP" sz="2400" dirty="0">
                <a:latin typeface="SimSun" panose="02010600030101010101" pitchFamily="2" charset="-122"/>
                <a:ea typeface="SimSun" panose="02010600030101010101" pitchFamily="2" charset="-122"/>
              </a:rPr>
              <a:t>)</a:t>
            </a:r>
            <a:r>
              <a:rPr kumimoji="1" lang="ja-JP" altLang="en-US" sz="2400">
                <a:latin typeface="SimSun" panose="02010600030101010101" pitchFamily="2" charset="-122"/>
                <a:ea typeface="SimSun" panose="02010600030101010101" pitchFamily="2" charset="-122"/>
              </a:rPr>
              <a:t>。</a:t>
            </a:r>
            <a:endParaRPr kumimoji="1" lang="en-US" altLang="ja-JP" sz="2400" dirty="0">
              <a:latin typeface="SimSun" panose="02010600030101010101" pitchFamily="2" charset="-122"/>
              <a:ea typeface="SimSun" panose="02010600030101010101" pitchFamily="2" charset="-122"/>
            </a:endParaRPr>
          </a:p>
          <a:p>
            <a:r>
              <a:rPr kumimoji="1" lang="ja-JP" altLang="en-US" sz="2400">
                <a:latin typeface="SimSun" panose="02010600030101010101" pitchFamily="2" charset="-122"/>
                <a:ea typeface="SimSun" panose="02010600030101010101" pitchFamily="2" charset="-122"/>
              </a:rPr>
              <a:t>学生：面对面</a:t>
            </a:r>
            <a:r>
              <a:rPr kumimoji="1" lang="en-US" altLang="ja-JP" sz="2400" dirty="0">
                <a:latin typeface="SimSun" panose="02010600030101010101" pitchFamily="2" charset="-122"/>
                <a:ea typeface="SimSun" panose="02010600030101010101" pitchFamily="2" charset="-122"/>
              </a:rPr>
              <a:t>7</a:t>
            </a:r>
            <a:r>
              <a:rPr kumimoji="1" lang="ja-JP" altLang="en-US" sz="2400">
                <a:latin typeface="SimSun" panose="02010600030101010101" pitchFamily="2" charset="-122"/>
                <a:ea typeface="SimSun" panose="02010600030101010101" pitchFamily="2" charset="-122"/>
              </a:rPr>
              <a:t>人 </a:t>
            </a:r>
            <a:r>
              <a:rPr kumimoji="1" lang="en-US" altLang="ja-JP" sz="2400" dirty="0">
                <a:latin typeface="SimSun" panose="02010600030101010101" pitchFamily="2" charset="-122"/>
                <a:ea typeface="SimSun" panose="02010600030101010101" pitchFamily="2" charset="-122"/>
              </a:rPr>
              <a:t>+ </a:t>
            </a:r>
            <a:r>
              <a:rPr kumimoji="1" lang="ja-JP" altLang="en-US" sz="2400">
                <a:latin typeface="SimSun" panose="02010600030101010101" pitchFamily="2" charset="-122"/>
                <a:ea typeface="SimSun" panose="02010600030101010101" pitchFamily="2" charset="-122"/>
              </a:rPr>
              <a:t>在线</a:t>
            </a:r>
            <a:r>
              <a:rPr kumimoji="1" lang="en-US" altLang="ja-JP" sz="2400" dirty="0">
                <a:latin typeface="SimSun" panose="02010600030101010101" pitchFamily="2" charset="-122"/>
                <a:ea typeface="SimSun" panose="02010600030101010101" pitchFamily="2" charset="-122"/>
              </a:rPr>
              <a:t>36</a:t>
            </a:r>
            <a:r>
              <a:rPr kumimoji="1" lang="ja-JP" altLang="en-US" sz="2400">
                <a:latin typeface="SimSun" panose="02010600030101010101" pitchFamily="2" charset="-122"/>
                <a:ea typeface="SimSun" panose="02010600030101010101" pitchFamily="2" charset="-122"/>
              </a:rPr>
              <a:t>人 </a:t>
            </a:r>
            <a:r>
              <a:rPr kumimoji="1" lang="en-US" altLang="ja-JP" sz="2400" dirty="0">
                <a:latin typeface="SimSun" panose="02010600030101010101" pitchFamily="2" charset="-122"/>
                <a:ea typeface="SimSun" panose="02010600030101010101" pitchFamily="2" charset="-122"/>
              </a:rPr>
              <a:t>= </a:t>
            </a:r>
            <a:r>
              <a:rPr kumimoji="1" lang="ja-JP" altLang="en-US" sz="2400">
                <a:latin typeface="SimSun" panose="02010600030101010101" pitchFamily="2" charset="-122"/>
                <a:ea typeface="SimSun" panose="02010600030101010101" pitchFamily="2" charset="-122"/>
              </a:rPr>
              <a:t>共</a:t>
            </a:r>
            <a:r>
              <a:rPr kumimoji="1" lang="en-US" altLang="ja-JP" sz="2400" dirty="0">
                <a:latin typeface="SimSun" panose="02010600030101010101" pitchFamily="2" charset="-122"/>
                <a:ea typeface="SimSun" panose="02010600030101010101" pitchFamily="2" charset="-122"/>
              </a:rPr>
              <a:t>43</a:t>
            </a:r>
            <a:r>
              <a:rPr kumimoji="1" lang="ja-JP" altLang="en-US" sz="2400">
                <a:latin typeface="SimSun" panose="02010600030101010101" pitchFamily="2" charset="-122"/>
                <a:ea typeface="SimSun" panose="02010600030101010101" pitchFamily="2" charset="-122"/>
              </a:rPr>
              <a:t>人</a:t>
            </a:r>
            <a:r>
              <a:rPr kumimoji="1" lang="en-US" altLang="ja-JP" sz="2400" dirty="0">
                <a:latin typeface="SimSun" panose="02010600030101010101" pitchFamily="2" charset="-122"/>
                <a:ea typeface="SimSun" panose="02010600030101010101" pitchFamily="2" charset="-122"/>
              </a:rPr>
              <a:t>(6</a:t>
            </a:r>
            <a:r>
              <a:rPr kumimoji="1" lang="ja-JP" altLang="en-US" sz="2400">
                <a:latin typeface="SimSun" panose="02010600030101010101" pitchFamily="2" charset="-122"/>
                <a:ea typeface="SimSun" panose="02010600030101010101" pitchFamily="2" charset="-122"/>
              </a:rPr>
              <a:t>人缺席</a:t>
            </a:r>
            <a:r>
              <a:rPr kumimoji="1" lang="en-US" altLang="ja-JP" sz="2400" dirty="0">
                <a:latin typeface="SimSun" panose="02010600030101010101" pitchFamily="2" charset="-122"/>
                <a:ea typeface="SimSun" panose="02010600030101010101" pitchFamily="2" charset="-122"/>
              </a:rPr>
              <a:t>)</a:t>
            </a:r>
            <a:r>
              <a:rPr kumimoji="1" lang="ja-JP" altLang="en-US" sz="2400">
                <a:latin typeface="SimSun" panose="02010600030101010101" pitchFamily="2" charset="-122"/>
                <a:ea typeface="SimSun" panose="02010600030101010101" pitchFamily="2" charset="-122"/>
              </a:rPr>
              <a:t>。全员中文初学者。 </a:t>
            </a:r>
            <a:endParaRPr kumimoji="1" lang="en-US" altLang="ja-JP" sz="2400" dirty="0">
              <a:latin typeface="SimSun" panose="02010600030101010101" pitchFamily="2" charset="-122"/>
              <a:ea typeface="SimSun" panose="02010600030101010101" pitchFamily="2" charset="-122"/>
            </a:endParaRPr>
          </a:p>
          <a:p>
            <a:r>
              <a:rPr kumimoji="1" lang="ja-JP" altLang="en-US" sz="2400">
                <a:latin typeface="SimSun" panose="02010600030101010101" pitchFamily="2" charset="-122"/>
                <a:ea typeface="SimSun" panose="02010600030101010101" pitchFamily="2" charset="-122"/>
              </a:rPr>
              <a:t>教师</a:t>
            </a:r>
            <a:r>
              <a:rPr kumimoji="1" lang="en-US" altLang="zh-CN" sz="2400" dirty="0">
                <a:latin typeface="SimSun" panose="02010600030101010101" pitchFamily="2" charset="-122"/>
                <a:ea typeface="SimSun" panose="02010600030101010101" pitchFamily="2" charset="-122"/>
              </a:rPr>
              <a:t>1</a:t>
            </a:r>
            <a:r>
              <a:rPr kumimoji="1" lang="zh-CN" altLang="en-US" sz="2400" dirty="0">
                <a:latin typeface="SimSun" panose="02010600030101010101" pitchFamily="2" charset="-122"/>
                <a:ea typeface="SimSun" panose="02010600030101010101" pitchFamily="2" charset="-122"/>
              </a:rPr>
              <a:t>名</a:t>
            </a:r>
            <a:r>
              <a:rPr kumimoji="1" lang="ja-JP" altLang="en-US" sz="2400">
                <a:latin typeface="SimSun" panose="02010600030101010101" pitchFamily="2" charset="-122"/>
                <a:ea typeface="SimSun" panose="02010600030101010101" pitchFamily="2" charset="-122"/>
              </a:rPr>
              <a:t>：教龄</a:t>
            </a:r>
            <a:r>
              <a:rPr kumimoji="1" lang="en-US" altLang="ja-JP" sz="2400" dirty="0">
                <a:latin typeface="SimSun" panose="02010600030101010101" pitchFamily="2" charset="-122"/>
                <a:ea typeface="SimSun" panose="02010600030101010101" pitchFamily="2" charset="-122"/>
              </a:rPr>
              <a:t>20</a:t>
            </a:r>
            <a:r>
              <a:rPr kumimoji="1" lang="ja-JP" altLang="en-US" sz="2400">
                <a:latin typeface="SimSun" panose="02010600030101010101" pitchFamily="2" charset="-122"/>
                <a:ea typeface="SimSun" panose="02010600030101010101" pitchFamily="2" charset="-122"/>
              </a:rPr>
              <a:t>年以上，中文母语，没有</a:t>
            </a:r>
            <a:r>
              <a:rPr kumimoji="1" lang="en-US" altLang="ja-JP" sz="2400" dirty="0">
                <a:latin typeface="SimSun" panose="02010600030101010101" pitchFamily="2" charset="-122"/>
                <a:ea typeface="SimSun" panose="02010600030101010101" pitchFamily="2" charset="-122"/>
              </a:rPr>
              <a:t>TA</a:t>
            </a:r>
            <a:r>
              <a:rPr kumimoji="1" lang="ja-JP" altLang="en-US" sz="2400">
                <a:latin typeface="SimSun" panose="02010600030101010101" pitchFamily="2" charset="-122"/>
                <a:ea typeface="SimSun" panose="02010600030101010101" pitchFamily="2" charset="-122"/>
              </a:rPr>
              <a:t>。 </a:t>
            </a:r>
            <a:endParaRPr kumimoji="1" lang="en-US" altLang="ja-JP" sz="2400" dirty="0">
              <a:latin typeface="SimSun" panose="02010600030101010101" pitchFamily="2" charset="-122"/>
              <a:ea typeface="SimSun" panose="02010600030101010101" pitchFamily="2" charset="-122"/>
            </a:endParaRPr>
          </a:p>
          <a:p>
            <a:r>
              <a:rPr kumimoji="1" lang="ja-JP" altLang="en-US" sz="2400">
                <a:latin typeface="SimSun" panose="02010600030101010101" pitchFamily="2" charset="-122"/>
                <a:ea typeface="SimSun" panose="02010600030101010101" pitchFamily="2" charset="-122"/>
              </a:rPr>
              <a:t>当天课堂内容：检查词语的发音</a:t>
            </a:r>
            <a:r>
              <a:rPr kumimoji="1" lang="zh-CN" altLang="en-US" sz="2400" dirty="0">
                <a:latin typeface="SimSun" panose="02010600030101010101" pitchFamily="2" charset="-122"/>
                <a:ea typeface="SimSun" panose="02010600030101010101" pitchFamily="2" charset="-122"/>
              </a:rPr>
              <a:t> </a:t>
            </a:r>
            <a:r>
              <a:rPr kumimoji="1" lang="en-US" altLang="zh-CN" sz="2400" dirty="0">
                <a:latin typeface="SimSun" panose="02010600030101010101" pitchFamily="2" charset="-122"/>
                <a:ea typeface="SimSun" panose="02010600030101010101" pitchFamily="2" charset="-122"/>
              </a:rPr>
              <a:t>&amp;</a:t>
            </a:r>
            <a:r>
              <a:rPr kumimoji="1" lang="zh-CN" altLang="en-US" sz="2400" dirty="0">
                <a:latin typeface="SimSun" panose="02010600030101010101" pitchFamily="2" charset="-122"/>
                <a:ea typeface="SimSun" panose="02010600030101010101" pitchFamily="2" charset="-122"/>
              </a:rPr>
              <a:t> </a:t>
            </a:r>
            <a:r>
              <a:rPr kumimoji="1" lang="ja-JP" altLang="en-US" sz="2400">
                <a:latin typeface="SimSun" panose="02010600030101010101" pitchFamily="2" charset="-122"/>
                <a:ea typeface="SimSun" panose="02010600030101010101" pitchFamily="2" charset="-122"/>
              </a:rPr>
              <a:t>练习句型</a:t>
            </a:r>
            <a:r>
              <a:rPr kumimoji="1" lang="en-US" altLang="ja-JP" sz="2400" dirty="0">
                <a:latin typeface="SimSun" panose="02010600030101010101" pitchFamily="2" charset="-122"/>
                <a:ea typeface="SimSun" panose="02010600030101010101" pitchFamily="2" charset="-122"/>
              </a:rPr>
              <a:t>(</a:t>
            </a:r>
            <a:r>
              <a:rPr kumimoji="1" lang="ja-JP" altLang="en-US" sz="2400">
                <a:latin typeface="SimSun" panose="02010600030101010101" pitchFamily="2" charset="-122"/>
                <a:ea typeface="SimSun" panose="02010600030101010101" pitchFamily="2" charset="-122"/>
              </a:rPr>
              <a:t>学生已通过</a:t>
            </a:r>
            <a:r>
              <a:rPr kumimoji="1" lang="en-US" altLang="ja-JP" sz="2400" dirty="0">
                <a:latin typeface="SimSun" panose="02010600030101010101" pitchFamily="2" charset="-122"/>
                <a:ea typeface="SimSun" panose="02010600030101010101" pitchFamily="2" charset="-122"/>
              </a:rPr>
              <a:t>LMS</a:t>
            </a:r>
            <a:r>
              <a:rPr kumimoji="1" lang="ja-JP" altLang="en-US" sz="2400">
                <a:latin typeface="SimSun" panose="02010600030101010101" pitchFamily="2" charset="-122"/>
                <a:ea typeface="SimSun" panose="02010600030101010101" pitchFamily="2" charset="-122"/>
              </a:rPr>
              <a:t>翻转课堂进行了预习</a:t>
            </a:r>
            <a:r>
              <a:rPr kumimoji="1" lang="en-US" altLang="ja-JP" sz="2400" dirty="0">
                <a:latin typeface="SimSun" panose="02010600030101010101" pitchFamily="2" charset="-122"/>
                <a:ea typeface="SimSun" panose="02010600030101010101" pitchFamily="2" charset="-122"/>
              </a:rPr>
              <a:t>)</a:t>
            </a:r>
            <a:r>
              <a:rPr kumimoji="1" lang="ja-JP" altLang="en-US" sz="2400">
                <a:latin typeface="SimSun" panose="02010600030101010101" pitchFamily="2" charset="-122"/>
                <a:ea typeface="SimSun" panose="02010600030101010101" pitchFamily="2" charset="-122"/>
              </a:rPr>
              <a:t>。 </a:t>
            </a:r>
            <a:endParaRPr kumimoji="1" lang="en-US" altLang="ja-JP" sz="2400" dirty="0">
              <a:latin typeface="SimSun" panose="02010600030101010101" pitchFamily="2" charset="-122"/>
              <a:ea typeface="SimSun" panose="02010600030101010101" pitchFamily="2" charset="-122"/>
            </a:endParaRPr>
          </a:p>
          <a:p>
            <a:r>
              <a:rPr kumimoji="1" lang="ja-JP" altLang="en-US" sz="2400">
                <a:latin typeface="SimSun" panose="02010600030101010101" pitchFamily="2" charset="-122"/>
                <a:ea typeface="SimSun" panose="02010600030101010101" pitchFamily="2" charset="-122"/>
              </a:rPr>
              <a:t>数据处理方法 </a:t>
            </a:r>
            <a:endParaRPr kumimoji="1" lang="en-US" altLang="ja-JP" sz="2400" dirty="0">
              <a:latin typeface="SimSun" panose="02010600030101010101" pitchFamily="2" charset="-122"/>
              <a:ea typeface="SimSun" panose="02010600030101010101" pitchFamily="2" charset="-122"/>
            </a:endParaRPr>
          </a:p>
          <a:p>
            <a:pPr lvl="1"/>
            <a:r>
              <a:rPr lang="ja-JP" altLang="en-US">
                <a:latin typeface="SimSun" panose="02010600030101010101" pitchFamily="2" charset="-122"/>
                <a:ea typeface="SimSun" panose="02010600030101010101" pitchFamily="2" charset="-122"/>
              </a:rPr>
              <a:t>将</a:t>
            </a:r>
            <a:r>
              <a:rPr kumimoji="1" lang="ja-JP" altLang="en-US">
                <a:latin typeface="SimSun" panose="02010600030101010101" pitchFamily="2" charset="-122"/>
                <a:ea typeface="SimSun" panose="02010600030101010101" pitchFamily="2" charset="-122"/>
              </a:rPr>
              <a:t>录像文本化</a:t>
            </a:r>
            <a:r>
              <a:rPr kumimoji="1" lang="zh-CN" altLang="en-US" dirty="0">
                <a:latin typeface="SimSun" panose="02010600030101010101" pitchFamily="2" charset="-122"/>
                <a:ea typeface="SimSun" panose="02010600030101010101" pitchFamily="2" charset="-122"/>
              </a:rPr>
              <a:t> </a:t>
            </a:r>
            <a:r>
              <a:rPr lang="ja-JP" altLang="en-US" sz="240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 </a:t>
            </a:r>
            <a:r>
              <a:rPr kumimoji="1" lang="ja-JP" altLang="en-US">
                <a:latin typeface="SimSun" panose="02010600030101010101" pitchFamily="2" charset="-122"/>
                <a:ea typeface="SimSun" panose="02010600030101010101" pitchFamily="2" charset="-122"/>
              </a:rPr>
              <a:t>按照</a:t>
            </a:r>
            <a:r>
              <a:rPr kumimoji="1" lang="en" altLang="ja-JP" dirty="0">
                <a:latin typeface="SimSun" panose="02010600030101010101" pitchFamily="2" charset="-122"/>
                <a:ea typeface="SimSun" panose="02010600030101010101" pitchFamily="2" charset="-122"/>
              </a:rPr>
              <a:t>Flint</a:t>
            </a:r>
            <a:r>
              <a:rPr lang="en-US" altLang="ja-JP" sz="2400" dirty="0">
                <a:latin typeface="SimSun" panose="02010600030101010101" pitchFamily="2" charset="-122"/>
                <a:ea typeface="SimSun" panose="02010600030101010101" pitchFamily="2" charset="-122"/>
              </a:rPr>
              <a:t> System</a:t>
            </a:r>
            <a:r>
              <a:rPr kumimoji="1" lang="ja-JP" altLang="en-US">
                <a:latin typeface="SimSun" panose="02010600030101010101" pitchFamily="2" charset="-122"/>
                <a:ea typeface="SimSun" panose="02010600030101010101" pitchFamily="2" charset="-122"/>
              </a:rPr>
              <a:t>将发言分成多个类别</a:t>
            </a:r>
            <a:r>
              <a:rPr lang="zh-CN" altLang="en-US" dirty="0">
                <a:latin typeface="SimSun" panose="02010600030101010101" pitchFamily="2" charset="-122"/>
                <a:ea typeface="SimSun" panose="02010600030101010101" pitchFamily="2" charset="-122"/>
              </a:rPr>
              <a:t> </a:t>
            </a:r>
            <a:r>
              <a:rPr lang="ja-JP" altLang="en-US" sz="240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 </a:t>
            </a:r>
            <a:r>
              <a:rPr kumimoji="1" lang="ja-JP" altLang="en-US">
                <a:latin typeface="SimSun" panose="02010600030101010101" pitchFamily="2" charset="-122"/>
                <a:ea typeface="SimSun" panose="02010600030101010101" pitchFamily="2" charset="-122"/>
              </a:rPr>
              <a:t>对每个类别进行教师语言措辞特征的文本挖掘分析</a:t>
            </a:r>
            <a:r>
              <a:rPr kumimoji="1" lang="zh-CN" altLang="en-US" dirty="0">
                <a:latin typeface="SimSun" panose="02010600030101010101" pitchFamily="2" charset="-122"/>
                <a:ea typeface="SimSun" panose="02010600030101010101" pitchFamily="2" charset="-122"/>
              </a:rPr>
              <a:t> </a:t>
            </a:r>
            <a:r>
              <a:rPr lang="ja-JP" altLang="en-US" sz="2400">
                <a:latin typeface="SimSun" panose="02010600030101010101" pitchFamily="2" charset="-122"/>
                <a:ea typeface="SimSun" panose="02010600030101010101" pitchFamily="2" charset="-122"/>
              </a:rPr>
              <a:t>⇒</a:t>
            </a:r>
            <a:r>
              <a:rPr lang="zh-CN" altLang="en-US" sz="2400" dirty="0">
                <a:latin typeface="SimSun" panose="02010600030101010101" pitchFamily="2" charset="-122"/>
                <a:ea typeface="SimSun" panose="02010600030101010101" pitchFamily="2" charset="-122"/>
              </a:rPr>
              <a:t> </a:t>
            </a:r>
            <a:r>
              <a:rPr kumimoji="1" lang="ja-JP" altLang="en-US">
                <a:latin typeface="SimSun" panose="02010600030101010101" pitchFamily="2" charset="-122"/>
                <a:ea typeface="SimSun" panose="02010600030101010101" pitchFamily="2" charset="-122"/>
              </a:rPr>
              <a:t>可视化单词出现频率。 </a:t>
            </a:r>
            <a:endParaRPr kumimoji="1" lang="en-US" altLang="ja-JP" dirty="0">
              <a:latin typeface="SimSun" panose="02010600030101010101" pitchFamily="2" charset="-122"/>
              <a:ea typeface="SimSun" panose="02010600030101010101" pitchFamily="2" charset="-122"/>
            </a:endParaRPr>
          </a:p>
          <a:p>
            <a:pPr lvl="1"/>
            <a:r>
              <a:rPr kumimoji="1" lang="ja-JP" altLang="en-US">
                <a:latin typeface="SimSun" panose="02010600030101010101" pitchFamily="2" charset="-122"/>
                <a:ea typeface="SimSun" panose="02010600030101010101" pitchFamily="2" charset="-122"/>
              </a:rPr>
              <a:t>转录文本中混合使用日语和中文。市售的文本挖掘工具不支持多语言混合的文本</a:t>
            </a:r>
            <a:r>
              <a:rPr kumimoji="1" lang="zh-CN" altLang="en-US" dirty="0">
                <a:latin typeface="SimSun" panose="02010600030101010101" pitchFamily="2" charset="-122"/>
                <a:ea typeface="SimSun" panose="02010600030101010101" pitchFamily="2" charset="-122"/>
              </a:rPr>
              <a:t>，</a:t>
            </a:r>
            <a:r>
              <a:rPr kumimoji="1" lang="ja-JP" altLang="en-US">
                <a:latin typeface="SimSun" panose="02010600030101010101" pitchFamily="2" charset="-122"/>
                <a:ea typeface="SimSun" panose="02010600030101010101" pitchFamily="2" charset="-122"/>
              </a:rPr>
              <a:t>或者精度降低。 </a:t>
            </a:r>
            <a:endParaRPr kumimoji="1" lang="en-US" altLang="ja-JP" dirty="0">
              <a:latin typeface="SimSun" panose="02010600030101010101" pitchFamily="2" charset="-122"/>
              <a:ea typeface="SimSun" panose="02010600030101010101" pitchFamily="2" charset="-122"/>
            </a:endParaRPr>
          </a:p>
          <a:p>
            <a:pPr lvl="1"/>
            <a:r>
              <a:rPr kumimoji="1" lang="ja-JP" altLang="en-US">
                <a:latin typeface="SimSun" panose="02010600030101010101" pitchFamily="2" charset="-122"/>
                <a:ea typeface="SimSun" panose="02010600030101010101" pitchFamily="2" charset="-122"/>
              </a:rPr>
              <a:t>将简体中文转换为繁体中文以避免乱码。 </a:t>
            </a:r>
            <a:endParaRPr kumimoji="1" lang="en-US" altLang="ja-JP" dirty="0">
              <a:latin typeface="SimSun" panose="02010600030101010101" pitchFamily="2" charset="-122"/>
              <a:ea typeface="SimSun" panose="02010600030101010101" pitchFamily="2" charset="-122"/>
            </a:endParaRPr>
          </a:p>
          <a:p>
            <a:pPr lvl="1"/>
            <a:r>
              <a:rPr kumimoji="1" lang="ja-JP" altLang="en-US">
                <a:latin typeface="SimSun" panose="02010600030101010101" pitchFamily="2" charset="-122"/>
                <a:ea typeface="SimSun" panose="02010600030101010101" pitchFamily="2" charset="-122"/>
              </a:rPr>
              <a:t>出于个人信息保护的考虑，将特定名称替换为通用地名或姓氏。</a:t>
            </a:r>
          </a:p>
        </p:txBody>
      </p:sp>
      <p:sp>
        <p:nvSpPr>
          <p:cNvPr id="4" name="タイトル 1">
            <a:extLst>
              <a:ext uri="{FF2B5EF4-FFF2-40B4-BE49-F238E27FC236}">
                <a16:creationId xmlns:a16="http://schemas.microsoft.com/office/drawing/2014/main" id="{78130305-1EB6-C623-7010-079DE1924AFE}"/>
              </a:ext>
            </a:extLst>
          </p:cNvPr>
          <p:cNvSpPr txBox="1">
            <a:spLocks/>
          </p:cNvSpPr>
          <p:nvPr/>
        </p:nvSpPr>
        <p:spPr>
          <a:xfrm>
            <a:off x="468085" y="-1169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latin typeface="SimSun" panose="02010600030101010101" pitchFamily="2" charset="-122"/>
                <a:ea typeface="SimSun" panose="02010600030101010101" pitchFamily="2" charset="-122"/>
              </a:rPr>
              <a:t>２、研究对象和数据</a:t>
            </a:r>
          </a:p>
        </p:txBody>
      </p:sp>
      <p:sp>
        <p:nvSpPr>
          <p:cNvPr id="5" name="スライド番号プレースホルダー 4">
            <a:extLst>
              <a:ext uri="{FF2B5EF4-FFF2-40B4-BE49-F238E27FC236}">
                <a16:creationId xmlns:a16="http://schemas.microsoft.com/office/drawing/2014/main" id="{19F2B1CB-483D-8D2C-C549-274BC7B28145}"/>
              </a:ext>
            </a:extLst>
          </p:cNvPr>
          <p:cNvSpPr>
            <a:spLocks noGrp="1"/>
          </p:cNvSpPr>
          <p:nvPr>
            <p:ph type="sldNum" sz="quarter" idx="12"/>
          </p:nvPr>
        </p:nvSpPr>
        <p:spPr/>
        <p:txBody>
          <a:bodyPr/>
          <a:lstStyle/>
          <a:p>
            <a:fld id="{C5F32957-FC29-42A7-BFD0-8431CEDD934C}" type="slidenum">
              <a:rPr kumimoji="1" lang="ja-JP" altLang="en-US" smtClean="0"/>
              <a:t>5</a:t>
            </a:fld>
            <a:endParaRPr kumimoji="1" lang="ja-JP" altLang="en-US"/>
          </a:p>
        </p:txBody>
      </p:sp>
    </p:spTree>
    <p:extLst>
      <p:ext uri="{BB962C8B-B14F-4D97-AF65-F5344CB8AC3E}">
        <p14:creationId xmlns:p14="http://schemas.microsoft.com/office/powerpoint/2010/main" val="2475069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BE67EC5-B7DD-B411-1402-7C67552BEBF9}"/>
              </a:ext>
            </a:extLst>
          </p:cNvPr>
          <p:cNvSpPr>
            <a:spLocks noGrp="1"/>
          </p:cNvSpPr>
          <p:nvPr>
            <p:ph idx="1"/>
          </p:nvPr>
        </p:nvSpPr>
        <p:spPr>
          <a:xfrm>
            <a:off x="468084" y="1471062"/>
            <a:ext cx="11941629" cy="4351338"/>
          </a:xfrm>
        </p:spPr>
        <p:txBody>
          <a:bodyPr>
            <a:normAutofit/>
          </a:bodyPr>
          <a:lstStyle/>
          <a:p>
            <a:r>
              <a:rPr kumimoji="1" lang="ja-JP" altLang="en-US">
                <a:latin typeface="SimSun" panose="02010600030101010101" pitchFamily="2" charset="-122"/>
                <a:ea typeface="SimSun" panose="02010600030101010101" pitchFamily="2" charset="-122"/>
              </a:rPr>
              <a:t>单词出现频率</a:t>
            </a:r>
            <a:r>
              <a:rPr lang="ja-JP" altLang="en-US">
                <a:latin typeface="SimSun" panose="02010600030101010101" pitchFamily="2" charset="-122"/>
                <a:ea typeface="SimSun" panose="02010600030101010101" pitchFamily="2" charset="-122"/>
              </a:rPr>
              <a:t>的</a:t>
            </a:r>
            <a:r>
              <a:rPr kumimoji="1" lang="ja-JP" altLang="en-US">
                <a:latin typeface="SimSun" panose="02010600030101010101" pitchFamily="2" charset="-122"/>
                <a:ea typeface="SimSun" panose="02010600030101010101" pitchFamily="2" charset="-122"/>
              </a:rPr>
              <a:t>词云分析结果 </a:t>
            </a:r>
            <a:endParaRPr kumimoji="1" lang="en-US" altLang="ja-JP" dirty="0">
              <a:latin typeface="SimSun" panose="02010600030101010101" pitchFamily="2" charset="-122"/>
              <a:ea typeface="SimSun" panose="02010600030101010101" pitchFamily="2" charset="-122"/>
            </a:endParaRPr>
          </a:p>
          <a:p>
            <a:r>
              <a:rPr kumimoji="1" lang="ja-JP" altLang="en-US">
                <a:latin typeface="SimSun" panose="02010600030101010101" pitchFamily="2" charset="-122"/>
                <a:ea typeface="SimSun" panose="02010600030101010101" pitchFamily="2" charset="-122"/>
              </a:rPr>
              <a:t>本课程</a:t>
            </a:r>
            <a:r>
              <a:rPr kumimoji="1" lang="ja-JP" altLang="en-US">
                <a:solidFill>
                  <a:srgbClr val="C00000"/>
                </a:solidFill>
                <a:latin typeface="SimSun" panose="02010600030101010101" pitchFamily="2" charset="-122"/>
                <a:ea typeface="SimSun" panose="02010600030101010101" pitchFamily="2" charset="-122"/>
              </a:rPr>
              <a:t>任课教师使用词汇的特征</a:t>
            </a:r>
            <a:endParaRPr kumimoji="1" lang="en-US" altLang="ja-JP" dirty="0">
              <a:solidFill>
                <a:srgbClr val="C00000"/>
              </a:solidFill>
              <a:latin typeface="SimSun" panose="02010600030101010101" pitchFamily="2" charset="-122"/>
              <a:ea typeface="SimSun" panose="02010600030101010101" pitchFamily="2" charset="-122"/>
            </a:endParaRPr>
          </a:p>
          <a:p>
            <a:pPr marL="971550" lvl="1" indent="-514350">
              <a:buFont typeface="+mj-ea"/>
              <a:buAutoNum type="circleNumDbPlain"/>
            </a:pPr>
            <a:r>
              <a:rPr kumimoji="1" lang="ja-JP" altLang="en-US" sz="2800">
                <a:latin typeface="SimSun" panose="02010600030101010101" pitchFamily="2" charset="-122"/>
                <a:ea typeface="SimSun" panose="02010600030101010101" pitchFamily="2" charset="-122"/>
              </a:rPr>
              <a:t>对学习者</a:t>
            </a:r>
            <a:r>
              <a:rPr kumimoji="1" lang="ja-JP" altLang="en-US" sz="2800">
                <a:solidFill>
                  <a:srgbClr val="C00000"/>
                </a:solidFill>
                <a:latin typeface="SimSun" panose="02010600030101010101" pitchFamily="2" charset="-122"/>
                <a:ea typeface="SimSun" panose="02010600030101010101" pitchFamily="2" charset="-122"/>
              </a:rPr>
              <a:t>过多使用谦虚表达</a:t>
            </a:r>
            <a:r>
              <a:rPr kumimoji="1" lang="ja-JP" altLang="en-US" sz="2800">
                <a:latin typeface="SimSun" panose="02010600030101010101" pitchFamily="2" charset="-122"/>
                <a:ea typeface="SimSun" panose="02010600030101010101" pitchFamily="2" charset="-122"/>
              </a:rPr>
              <a:t>。</a:t>
            </a:r>
            <a:r>
              <a:rPr kumimoji="1" lang="ja-JP" altLang="en-US" sz="2800">
                <a:latin typeface="+mn-ea"/>
              </a:rPr>
              <a:t>（例：くださる，もらう），</a:t>
            </a:r>
            <a:br>
              <a:rPr kumimoji="1" lang="en-US" altLang="ja-JP" sz="2800" dirty="0">
                <a:latin typeface="+mn-ea"/>
              </a:rPr>
            </a:br>
            <a:r>
              <a:rPr lang="ja-JP" altLang="en-US" sz="2800">
                <a:latin typeface="+mn-ea"/>
              </a:rPr>
              <a:t>依願</a:t>
            </a:r>
            <a:r>
              <a:rPr kumimoji="1" lang="ja-JP" altLang="en-US" sz="2800">
                <a:latin typeface="+mn-ea"/>
              </a:rPr>
              <a:t>（例：お願い），詫び（例：ごめんなさい，すみません） </a:t>
            </a:r>
            <a:endParaRPr kumimoji="1" lang="en-US" altLang="ja-JP" sz="2800" dirty="0">
              <a:latin typeface="+mn-ea"/>
            </a:endParaRPr>
          </a:p>
          <a:p>
            <a:pPr marL="971550" lvl="1" indent="-514350">
              <a:buFont typeface="+mj-ea"/>
              <a:buAutoNum type="circleNumDbPlain"/>
            </a:pPr>
            <a:r>
              <a:rPr kumimoji="1" lang="ja-JP" altLang="en-US" sz="2800">
                <a:solidFill>
                  <a:srgbClr val="C00000"/>
                </a:solidFill>
                <a:latin typeface="SimSun" panose="02010600030101010101" pitchFamily="2" charset="-122"/>
                <a:ea typeface="SimSun" panose="02010600030101010101" pitchFamily="2" charset="-122"/>
              </a:rPr>
              <a:t>经常混用</a:t>
            </a:r>
            <a:r>
              <a:rPr kumimoji="1" lang="en-US" altLang="ja-JP" sz="2800" dirty="0">
                <a:solidFill>
                  <a:srgbClr val="C00000"/>
                </a:solidFill>
                <a:latin typeface="SimSun" panose="02010600030101010101" pitchFamily="2" charset="-122"/>
                <a:ea typeface="SimSun" panose="02010600030101010101" pitchFamily="2" charset="-122"/>
              </a:rPr>
              <a:t>/</a:t>
            </a:r>
            <a:r>
              <a:rPr kumimoji="1" lang="ja-JP" altLang="en-US" sz="2800">
                <a:solidFill>
                  <a:srgbClr val="C00000"/>
                </a:solidFill>
                <a:latin typeface="SimSun" panose="02010600030101010101" pitchFamily="2" charset="-122"/>
                <a:ea typeface="SimSun" panose="02010600030101010101" pitchFamily="2" charset="-122"/>
              </a:rPr>
              <a:t>同时使用</a:t>
            </a:r>
            <a:r>
              <a:rPr kumimoji="1" lang="ja-JP" altLang="en-US" sz="2800">
                <a:latin typeface="SimSun" panose="02010600030101010101" pitchFamily="2" charset="-122"/>
                <a:ea typeface="SimSun" panose="02010600030101010101" pitchFamily="2" charset="-122"/>
              </a:rPr>
              <a:t>对学习者的</a:t>
            </a:r>
            <a:r>
              <a:rPr kumimoji="1" lang="ja-JP" altLang="en-US" sz="2800">
                <a:solidFill>
                  <a:srgbClr val="C00000"/>
                </a:solidFill>
                <a:latin typeface="SimSun" panose="02010600030101010101" pitchFamily="2" charset="-122"/>
                <a:ea typeface="SimSun" panose="02010600030101010101" pitchFamily="2" charset="-122"/>
              </a:rPr>
              <a:t>语言输出无关的日语和中文</a:t>
            </a:r>
            <a:r>
              <a:rPr lang="zh-CN" altLang="en-US" sz="2800" dirty="0">
                <a:latin typeface="SimSun" panose="02010600030101010101" pitchFamily="2" charset="-122"/>
                <a:ea typeface="SimSun" panose="02010600030101010101" pitchFamily="2" charset="-122"/>
              </a:rPr>
              <a:t>。</a:t>
            </a:r>
            <a:br>
              <a:rPr kumimoji="1" lang="en-US" altLang="ja-JP" sz="2800" dirty="0">
                <a:latin typeface="SimSun" panose="02010600030101010101" pitchFamily="2" charset="-122"/>
                <a:ea typeface="SimSun" panose="02010600030101010101" pitchFamily="2" charset="-122"/>
              </a:rPr>
            </a:br>
            <a:r>
              <a:rPr kumimoji="1" lang="ja-JP" altLang="en-US" sz="2800">
                <a:latin typeface="SimSun" panose="02010600030101010101" pitchFamily="2" charset="-122"/>
                <a:ea typeface="SimSun" panose="02010600030101010101" pitchFamily="2" charset="-122"/>
              </a:rPr>
              <a:t>（例：偏重褒义词的日中语混用，用中文点名学生→听不懂后改用日语再点名）</a:t>
            </a:r>
            <a:endParaRPr kumimoji="1" lang="en-US" altLang="ja-JP" sz="2800" dirty="0">
              <a:latin typeface="SimSun" panose="02010600030101010101" pitchFamily="2" charset="-122"/>
              <a:ea typeface="SimSun" panose="02010600030101010101" pitchFamily="2" charset="-122"/>
            </a:endParaRPr>
          </a:p>
          <a:p>
            <a:pPr marL="971550" lvl="1" indent="-514350">
              <a:buFont typeface="+mj-ea"/>
              <a:buAutoNum type="circleNumDbPlain"/>
            </a:pPr>
            <a:r>
              <a:rPr kumimoji="1" lang="ja-JP" altLang="en-US" sz="2800">
                <a:latin typeface="SimSun" panose="02010600030101010101" pitchFamily="2" charset="-122"/>
                <a:ea typeface="SimSun" panose="02010600030101010101" pitchFamily="2" charset="-122"/>
              </a:rPr>
              <a:t>使用了很多用于语法解释的词汇。（例：主语，动词等）</a:t>
            </a:r>
          </a:p>
        </p:txBody>
      </p:sp>
      <p:sp>
        <p:nvSpPr>
          <p:cNvPr id="4" name="タイトル 1">
            <a:extLst>
              <a:ext uri="{FF2B5EF4-FFF2-40B4-BE49-F238E27FC236}">
                <a16:creationId xmlns:a16="http://schemas.microsoft.com/office/drawing/2014/main" id="{E7CF0E02-9954-3DAC-FD0A-3E18F6E394F6}"/>
              </a:ext>
            </a:extLst>
          </p:cNvPr>
          <p:cNvSpPr txBox="1">
            <a:spLocks/>
          </p:cNvSpPr>
          <p:nvPr/>
        </p:nvSpPr>
        <p:spPr>
          <a:xfrm>
            <a:off x="468085" y="-1169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latin typeface="SimSun" panose="02010600030101010101" pitchFamily="2" charset="-122"/>
                <a:ea typeface="SimSun" panose="02010600030101010101" pitchFamily="2" charset="-122"/>
              </a:rPr>
              <a:t>３、分析结果和解释</a:t>
            </a:r>
          </a:p>
        </p:txBody>
      </p:sp>
      <p:sp>
        <p:nvSpPr>
          <p:cNvPr id="5" name="スライド番号プレースホルダー 4">
            <a:extLst>
              <a:ext uri="{FF2B5EF4-FFF2-40B4-BE49-F238E27FC236}">
                <a16:creationId xmlns:a16="http://schemas.microsoft.com/office/drawing/2014/main" id="{FB537E75-D967-2407-CF17-E7B9493C1BBA}"/>
              </a:ext>
            </a:extLst>
          </p:cNvPr>
          <p:cNvSpPr>
            <a:spLocks noGrp="1"/>
          </p:cNvSpPr>
          <p:nvPr>
            <p:ph type="sldNum" sz="quarter" idx="12"/>
          </p:nvPr>
        </p:nvSpPr>
        <p:spPr/>
        <p:txBody>
          <a:bodyPr/>
          <a:lstStyle/>
          <a:p>
            <a:fld id="{C5F32957-FC29-42A7-BFD0-8431CEDD934C}" type="slidenum">
              <a:rPr kumimoji="1" lang="ja-JP" altLang="en-US" smtClean="0"/>
              <a:t>6</a:t>
            </a:fld>
            <a:endParaRPr kumimoji="1" lang="ja-JP" altLang="en-US"/>
          </a:p>
        </p:txBody>
      </p:sp>
    </p:spTree>
    <p:extLst>
      <p:ext uri="{BB962C8B-B14F-4D97-AF65-F5344CB8AC3E}">
        <p14:creationId xmlns:p14="http://schemas.microsoft.com/office/powerpoint/2010/main" val="319043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DA7867-FE99-7038-2E18-9B8E467262A2}"/>
              </a:ext>
            </a:extLst>
          </p:cNvPr>
          <p:cNvSpPr txBox="1"/>
          <p:nvPr/>
        </p:nvSpPr>
        <p:spPr>
          <a:xfrm>
            <a:off x="1754792" y="4330644"/>
            <a:ext cx="3476845" cy="369332"/>
          </a:xfrm>
          <a:prstGeom prst="rect">
            <a:avLst/>
          </a:prstGeom>
          <a:noFill/>
        </p:spPr>
        <p:txBody>
          <a:bodyPr wrap="square">
            <a:spAutoFit/>
          </a:bodyPr>
          <a:lstStyle/>
          <a:p>
            <a:r>
              <a:rPr lang="ja-JP" altLang="en-US" sz="1800">
                <a:latin typeface="+mn-lt"/>
                <a:ea typeface="ＭＳ 明朝" panose="02020609040205080304" pitchFamily="17" charset="-128"/>
                <a:cs typeface="Lucida Sans Typewriter" panose="020B0602040502020304" pitchFamily="33" charset="0"/>
              </a:rPr>
              <a:t>　　</a:t>
            </a:r>
            <a:r>
              <a:rPr lang="en-US" altLang="ja-JP" sz="1800" dirty="0">
                <a:latin typeface="+mn-lt"/>
                <a:ea typeface="ＭＳ 明朝" panose="02020609040205080304" pitchFamily="17" charset="-128"/>
                <a:cs typeface="Lucida Sans Typewriter" panose="020B0602040502020304" pitchFamily="33" charset="0"/>
              </a:rPr>
              <a:t>[</a:t>
            </a:r>
            <a:r>
              <a:rPr lang="ja-JP" altLang="en-US">
                <a:ea typeface="ＭＳ 明朝" panose="02020609040205080304" pitchFamily="17" charset="-128"/>
                <a:cs typeface="Lucida Sans Typewriter" panose="020B0602040502020304" pitchFamily="33" charset="0"/>
              </a:rPr>
              <a:t>分类</a:t>
            </a:r>
            <a:r>
              <a:rPr lang="ja-JP" altLang="en-US" sz="1800">
                <a:latin typeface="+mn-lt"/>
                <a:ea typeface="ＭＳ 明朝" panose="02020609040205080304" pitchFamily="17" charset="-128"/>
                <a:cs typeface="Lucida Sans Typewriter" panose="020B0602040502020304" pitchFamily="33" charset="0"/>
              </a:rPr>
              <a:t>：点名</a:t>
            </a:r>
            <a:r>
              <a:rPr lang="en-US" altLang="ja-JP" sz="1800" dirty="0">
                <a:latin typeface="+mn-lt"/>
                <a:ea typeface="ＭＳ 明朝" panose="02020609040205080304" pitchFamily="17" charset="-128"/>
                <a:cs typeface="Lucida Sans Typewriter" panose="020B0602040502020304" pitchFamily="33" charset="0"/>
              </a:rPr>
              <a:t>]</a:t>
            </a:r>
            <a:r>
              <a:rPr kumimoji="1" lang="ja-JP" altLang="en-US" sz="1800">
                <a:latin typeface="+mn-lt"/>
                <a:ea typeface="ＭＳ 明朝" panose="02020609040205080304" pitchFamily="17" charset="-128"/>
                <a:cs typeface="Lucida Sans Typewriter" panose="020B0602040502020304" pitchFamily="33" charset="0"/>
              </a:rPr>
              <a:t> </a:t>
            </a:r>
            <a:endParaRPr lang="ja-JP" altLang="en-US" dirty="0"/>
          </a:p>
        </p:txBody>
      </p:sp>
      <p:sp>
        <p:nvSpPr>
          <p:cNvPr id="6" name="テキスト ボックス 5">
            <a:extLst>
              <a:ext uri="{FF2B5EF4-FFF2-40B4-BE49-F238E27FC236}">
                <a16:creationId xmlns:a16="http://schemas.microsoft.com/office/drawing/2014/main" id="{0FA89B2A-4DC1-1D29-EA79-BAA3723D20C2}"/>
              </a:ext>
            </a:extLst>
          </p:cNvPr>
          <p:cNvSpPr txBox="1"/>
          <p:nvPr/>
        </p:nvSpPr>
        <p:spPr>
          <a:xfrm>
            <a:off x="7120233" y="3314032"/>
            <a:ext cx="2749766" cy="369332"/>
          </a:xfrm>
          <a:prstGeom prst="rect">
            <a:avLst/>
          </a:prstGeom>
          <a:noFill/>
        </p:spPr>
        <p:txBody>
          <a:bodyPr wrap="square">
            <a:spAutoFit/>
          </a:bodyPr>
          <a:lstStyle/>
          <a:p>
            <a:r>
              <a:rPr lang="en-US" altLang="ja-JP" dirty="0"/>
              <a:t>[</a:t>
            </a:r>
            <a:r>
              <a:rPr lang="ja-JP" altLang="en-US"/>
              <a:t>分类：</a:t>
            </a:r>
            <a:r>
              <a:rPr lang="ja-JP" altLang="en-US" dirty="0"/>
              <a:t>指示</a:t>
            </a:r>
            <a:r>
              <a:rPr lang="en-US" altLang="ja-JP" dirty="0"/>
              <a:t>]</a:t>
            </a:r>
            <a:endParaRPr lang="ja-JP" altLang="en-US" dirty="0"/>
          </a:p>
        </p:txBody>
      </p:sp>
      <p:sp>
        <p:nvSpPr>
          <p:cNvPr id="10" name="テキスト ボックス 9">
            <a:extLst>
              <a:ext uri="{FF2B5EF4-FFF2-40B4-BE49-F238E27FC236}">
                <a16:creationId xmlns:a16="http://schemas.microsoft.com/office/drawing/2014/main" id="{600106F4-F0EB-980B-7B29-9275EE78E424}"/>
              </a:ext>
            </a:extLst>
          </p:cNvPr>
          <p:cNvSpPr txBox="1"/>
          <p:nvPr/>
        </p:nvSpPr>
        <p:spPr>
          <a:xfrm>
            <a:off x="1019358" y="5187844"/>
            <a:ext cx="4316361" cy="369332"/>
          </a:xfrm>
          <a:prstGeom prst="rect">
            <a:avLst/>
          </a:prstGeom>
          <a:noFill/>
        </p:spPr>
        <p:txBody>
          <a:bodyPr wrap="square">
            <a:spAutoFit/>
          </a:bodyPr>
          <a:lstStyle/>
          <a:p>
            <a:r>
              <a:rPr kumimoji="1" lang="en-US" altLang="ja-JP" dirty="0"/>
              <a:t>[</a:t>
            </a:r>
            <a:r>
              <a:rPr lang="ja-JP" altLang="en-US"/>
              <a:t>分类</a:t>
            </a:r>
            <a:r>
              <a:rPr kumimoji="1" lang="ja-JP" altLang="en-US"/>
              <a:t>：（</a:t>
            </a:r>
            <a:r>
              <a:rPr lang="ja-JP" altLang="en-US"/>
              <a:t>由教师的</a:t>
            </a:r>
            <a:r>
              <a:rPr kumimoji="1" lang="ja-JP" altLang="en-US"/>
              <a:t>）提问</a:t>
            </a:r>
            <a:r>
              <a:rPr kumimoji="1" lang="en-US" altLang="ja-JP" dirty="0"/>
              <a:t>]</a:t>
            </a:r>
          </a:p>
        </p:txBody>
      </p:sp>
      <p:sp>
        <p:nvSpPr>
          <p:cNvPr id="14" name="テキスト ボックス 13">
            <a:extLst>
              <a:ext uri="{FF2B5EF4-FFF2-40B4-BE49-F238E27FC236}">
                <a16:creationId xmlns:a16="http://schemas.microsoft.com/office/drawing/2014/main" id="{9FD9CC9C-19A0-EB22-D690-64C5A66CE297}"/>
              </a:ext>
            </a:extLst>
          </p:cNvPr>
          <p:cNvSpPr txBox="1"/>
          <p:nvPr/>
        </p:nvSpPr>
        <p:spPr>
          <a:xfrm>
            <a:off x="626456" y="1041107"/>
            <a:ext cx="11932550" cy="1138773"/>
          </a:xfrm>
          <a:prstGeom prst="rect">
            <a:avLst/>
          </a:prstGeom>
          <a:noFill/>
        </p:spPr>
        <p:txBody>
          <a:bodyPr wrap="square">
            <a:spAutoFit/>
          </a:bodyPr>
          <a:lstStyle/>
          <a:p>
            <a:r>
              <a:rPr kumimoji="1" lang="ja-JP" altLang="en-US" sz="2400" b="1">
                <a:latin typeface="SimSun" panose="02010600030101010101" pitchFamily="2" charset="-122"/>
                <a:ea typeface="SimSun" panose="02010600030101010101" pitchFamily="2" charset="-122"/>
              </a:rPr>
              <a:t>① 对学习者过多使用谦虚表达</a:t>
            </a:r>
            <a:r>
              <a:rPr kumimoji="1" lang="ja-JP" altLang="en-US" sz="2400">
                <a:latin typeface="SimSun" panose="02010600030101010101" pitchFamily="2" charset="-122"/>
                <a:ea typeface="SimSun" panose="02010600030101010101" pitchFamily="2" charset="-122"/>
              </a:rPr>
              <a:t>。</a:t>
            </a:r>
            <a:r>
              <a:rPr kumimoji="1" lang="ja-JP" altLang="en-US" sz="2400">
                <a:latin typeface="+mn-ea"/>
              </a:rPr>
              <a:t>（例：くださる，もらう），依願（例：お願い），</a:t>
            </a:r>
            <a:br>
              <a:rPr kumimoji="1" lang="en-US" altLang="ja-JP" sz="2400" dirty="0">
                <a:latin typeface="+mn-ea"/>
              </a:rPr>
            </a:br>
            <a:r>
              <a:rPr lang="ja-JP" altLang="en-US" sz="2400">
                <a:latin typeface="+mn-ea"/>
              </a:rPr>
              <a:t>詫び</a:t>
            </a:r>
            <a:r>
              <a:rPr kumimoji="1" lang="ja-JP" altLang="en-US" sz="2400">
                <a:latin typeface="+mn-ea"/>
              </a:rPr>
              <a:t>（例：ごめんなさい，すみません） </a:t>
            </a:r>
            <a:endParaRPr kumimoji="1" lang="en-US" altLang="ja-JP" sz="2400" dirty="0">
              <a:latin typeface="+mn-ea"/>
            </a:endParaRPr>
          </a:p>
          <a:p>
            <a:endParaRPr lang="ja-JP" altLang="en-US" sz="2000" dirty="0"/>
          </a:p>
        </p:txBody>
      </p:sp>
      <p:pic>
        <p:nvPicPr>
          <p:cNvPr id="17" name="図 16">
            <a:extLst>
              <a:ext uri="{FF2B5EF4-FFF2-40B4-BE49-F238E27FC236}">
                <a16:creationId xmlns:a16="http://schemas.microsoft.com/office/drawing/2014/main" id="{9559D150-9FD2-41F4-557C-683CCD84B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706" y="2053989"/>
            <a:ext cx="4183016" cy="2178654"/>
          </a:xfrm>
          <a:prstGeom prst="rect">
            <a:avLst/>
          </a:prstGeom>
        </p:spPr>
      </p:pic>
      <p:pic>
        <p:nvPicPr>
          <p:cNvPr id="19" name="図 18">
            <a:extLst>
              <a:ext uri="{FF2B5EF4-FFF2-40B4-BE49-F238E27FC236}">
                <a16:creationId xmlns:a16="http://schemas.microsoft.com/office/drawing/2014/main" id="{5CB37103-2ED0-E45F-34F5-87AF2B039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729" y="1508479"/>
            <a:ext cx="3775497" cy="1842875"/>
          </a:xfrm>
          <a:prstGeom prst="rect">
            <a:avLst/>
          </a:prstGeom>
        </p:spPr>
      </p:pic>
      <p:pic>
        <p:nvPicPr>
          <p:cNvPr id="21" name="図 20">
            <a:extLst>
              <a:ext uri="{FF2B5EF4-FFF2-40B4-BE49-F238E27FC236}">
                <a16:creationId xmlns:a16="http://schemas.microsoft.com/office/drawing/2014/main" id="{D55B570E-08B8-135E-3A7A-1CD5BE2E8C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719" y="3702298"/>
            <a:ext cx="5125804" cy="2971093"/>
          </a:xfrm>
          <a:prstGeom prst="rect">
            <a:avLst/>
          </a:prstGeom>
        </p:spPr>
      </p:pic>
      <p:sp>
        <p:nvSpPr>
          <p:cNvPr id="2" name="タイトル 1">
            <a:extLst>
              <a:ext uri="{FF2B5EF4-FFF2-40B4-BE49-F238E27FC236}">
                <a16:creationId xmlns:a16="http://schemas.microsoft.com/office/drawing/2014/main" id="{D6EB2C97-F1B2-213E-E50B-41DBE6CCBC37}"/>
              </a:ext>
            </a:extLst>
          </p:cNvPr>
          <p:cNvSpPr txBox="1">
            <a:spLocks/>
          </p:cNvSpPr>
          <p:nvPr/>
        </p:nvSpPr>
        <p:spPr>
          <a:xfrm>
            <a:off x="468085" y="-116958"/>
            <a:ext cx="122215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latin typeface="SimSun" panose="02010600030101010101" pitchFamily="2" charset="-122"/>
                <a:ea typeface="SimSun" panose="02010600030101010101" pitchFamily="2" charset="-122"/>
              </a:rPr>
              <a:t>３、分析结果和解释</a:t>
            </a:r>
            <a:r>
              <a:rPr lang="ja-JP" altLang="en-US" sz="4000">
                <a:latin typeface="SimSun" panose="02010600030101010101" pitchFamily="2" charset="-122"/>
                <a:ea typeface="SimSun" panose="02010600030101010101" pitchFamily="2" charset="-122"/>
              </a:rPr>
              <a:t>（按出现频率排序的词云图）</a:t>
            </a:r>
            <a:endParaRPr lang="ja-JP" altLang="en-US">
              <a:latin typeface="SimSun" panose="02010600030101010101" pitchFamily="2" charset="-122"/>
              <a:ea typeface="SimSun" panose="02010600030101010101" pitchFamily="2" charset="-122"/>
            </a:endParaRPr>
          </a:p>
        </p:txBody>
      </p:sp>
      <p:sp>
        <p:nvSpPr>
          <p:cNvPr id="7" name="スライド番号プレースホルダー 6">
            <a:extLst>
              <a:ext uri="{FF2B5EF4-FFF2-40B4-BE49-F238E27FC236}">
                <a16:creationId xmlns:a16="http://schemas.microsoft.com/office/drawing/2014/main" id="{EBF64DB6-3EC9-2B87-3F6F-434B090A001D}"/>
              </a:ext>
            </a:extLst>
          </p:cNvPr>
          <p:cNvSpPr>
            <a:spLocks noGrp="1"/>
          </p:cNvSpPr>
          <p:nvPr>
            <p:ph type="sldNum" sz="quarter" idx="12"/>
          </p:nvPr>
        </p:nvSpPr>
        <p:spPr/>
        <p:txBody>
          <a:bodyPr/>
          <a:lstStyle/>
          <a:p>
            <a:fld id="{C5F32957-FC29-42A7-BFD0-8431CEDD934C}" type="slidenum">
              <a:rPr kumimoji="1" lang="ja-JP" altLang="en-US" smtClean="0"/>
              <a:t>7</a:t>
            </a:fld>
            <a:endParaRPr kumimoji="1" lang="ja-JP" altLang="en-US"/>
          </a:p>
        </p:txBody>
      </p:sp>
    </p:spTree>
    <p:extLst>
      <p:ext uri="{BB962C8B-B14F-4D97-AF65-F5344CB8AC3E}">
        <p14:creationId xmlns:p14="http://schemas.microsoft.com/office/powerpoint/2010/main" val="93537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DA7867-FE99-7038-2E18-9B8E467262A2}"/>
              </a:ext>
            </a:extLst>
          </p:cNvPr>
          <p:cNvSpPr txBox="1"/>
          <p:nvPr/>
        </p:nvSpPr>
        <p:spPr>
          <a:xfrm>
            <a:off x="1415843" y="5670086"/>
            <a:ext cx="4316361" cy="369332"/>
          </a:xfrm>
          <a:prstGeom prst="rect">
            <a:avLst/>
          </a:prstGeom>
          <a:noFill/>
        </p:spPr>
        <p:txBody>
          <a:bodyPr wrap="square">
            <a:spAutoFit/>
          </a:bodyPr>
          <a:lstStyle/>
          <a:p>
            <a:r>
              <a:rPr lang="en-US" altLang="ja-JP" sz="1800" dirty="0">
                <a:latin typeface="+mn-lt"/>
                <a:ea typeface="ＭＳ 明朝" panose="02020609040205080304" pitchFamily="17" charset="-128"/>
                <a:cs typeface="Lucida Sans Typewriter" panose="020B0602040502020304" pitchFamily="33" charset="0"/>
              </a:rPr>
              <a:t>[</a:t>
            </a:r>
            <a:r>
              <a:rPr lang="ja-JP" altLang="en-US">
                <a:ea typeface="ＭＳ 明朝" panose="02020609040205080304" pitchFamily="17" charset="-128"/>
                <a:cs typeface="Lucida Sans Typewriter" panose="020B0602040502020304" pitchFamily="33" charset="0"/>
              </a:rPr>
              <a:t>分类</a:t>
            </a:r>
            <a:r>
              <a:rPr lang="ja-JP" altLang="en-US" sz="1800">
                <a:latin typeface="+mn-lt"/>
                <a:ea typeface="ＭＳ 明朝" panose="02020609040205080304" pitchFamily="17" charset="-128"/>
                <a:cs typeface="Lucida Sans Typewriter" panose="020B0602040502020304" pitchFamily="33" charset="0"/>
              </a:rPr>
              <a:t>：对学生的反馈</a:t>
            </a:r>
            <a:r>
              <a:rPr lang="en-US" altLang="ja-JP" sz="1800" dirty="0">
                <a:latin typeface="+mn-lt"/>
                <a:ea typeface="ＭＳ 明朝" panose="02020609040205080304" pitchFamily="17" charset="-128"/>
                <a:cs typeface="Lucida Sans Typewriter" panose="020B0602040502020304" pitchFamily="33" charset="0"/>
              </a:rPr>
              <a:t>]</a:t>
            </a:r>
            <a:r>
              <a:rPr kumimoji="1" lang="ja-JP" altLang="en-US" sz="1800">
                <a:latin typeface="+mn-lt"/>
                <a:ea typeface="ＭＳ 明朝" panose="02020609040205080304" pitchFamily="17" charset="-128"/>
                <a:cs typeface="Lucida Sans Typewriter" panose="020B0602040502020304" pitchFamily="33" charset="0"/>
              </a:rPr>
              <a:t> </a:t>
            </a:r>
            <a:endParaRPr lang="ja-JP" altLang="en-US" dirty="0"/>
          </a:p>
        </p:txBody>
      </p:sp>
      <p:sp>
        <p:nvSpPr>
          <p:cNvPr id="3" name="テキスト ボックス 2">
            <a:extLst>
              <a:ext uri="{FF2B5EF4-FFF2-40B4-BE49-F238E27FC236}">
                <a16:creationId xmlns:a16="http://schemas.microsoft.com/office/drawing/2014/main" id="{E760C464-519A-4828-26CD-5CBB2D394DB0}"/>
              </a:ext>
            </a:extLst>
          </p:cNvPr>
          <p:cNvSpPr txBox="1"/>
          <p:nvPr/>
        </p:nvSpPr>
        <p:spPr>
          <a:xfrm>
            <a:off x="757084" y="1001969"/>
            <a:ext cx="11186100" cy="1323439"/>
          </a:xfrm>
          <a:prstGeom prst="rect">
            <a:avLst/>
          </a:prstGeom>
          <a:noFill/>
        </p:spPr>
        <p:txBody>
          <a:bodyPr wrap="square">
            <a:spAutoFit/>
          </a:bodyPr>
          <a:lstStyle/>
          <a:p>
            <a:r>
              <a:rPr kumimoji="1" lang="ja-JP" altLang="en-US" sz="2000" b="1">
                <a:latin typeface="SimSun" panose="02010600030101010101" pitchFamily="2" charset="-122"/>
                <a:ea typeface="SimSun" panose="02010600030101010101" pitchFamily="2" charset="-122"/>
              </a:rPr>
              <a:t>② 经常混用</a:t>
            </a:r>
            <a:r>
              <a:rPr kumimoji="1" lang="en-US" altLang="ja-JP" sz="2000" b="1" dirty="0">
                <a:latin typeface="SimSun" panose="02010600030101010101" pitchFamily="2" charset="-122"/>
                <a:ea typeface="SimSun" panose="02010600030101010101" pitchFamily="2" charset="-122"/>
              </a:rPr>
              <a:t>/</a:t>
            </a:r>
            <a:r>
              <a:rPr kumimoji="1" lang="ja-JP" altLang="en-US" sz="2000" b="1">
                <a:latin typeface="SimSun" panose="02010600030101010101" pitchFamily="2" charset="-122"/>
                <a:ea typeface="SimSun" panose="02010600030101010101" pitchFamily="2" charset="-122"/>
              </a:rPr>
              <a:t>同时使用对学习者的语言输出无关的日语和中文</a:t>
            </a:r>
            <a:r>
              <a:rPr lang="zh-CN" altLang="en-US" sz="2000" dirty="0">
                <a:latin typeface="SimSun" panose="02010600030101010101" pitchFamily="2" charset="-122"/>
                <a:ea typeface="SimSun" panose="02010600030101010101" pitchFamily="2" charset="-122"/>
              </a:rPr>
              <a:t>。</a:t>
            </a:r>
            <a:br>
              <a:rPr kumimoji="1" lang="en-US" altLang="ja-JP" sz="2000" dirty="0">
                <a:latin typeface="SimSun" panose="02010600030101010101" pitchFamily="2" charset="-122"/>
                <a:ea typeface="SimSun" panose="02010600030101010101" pitchFamily="2" charset="-122"/>
              </a:rPr>
            </a:br>
            <a:r>
              <a:rPr kumimoji="1" lang="ja-JP" altLang="en-US" sz="2000">
                <a:latin typeface="SimSun" panose="02010600030101010101" pitchFamily="2" charset="-122"/>
                <a:ea typeface="SimSun" panose="02010600030101010101" pitchFamily="2" charset="-122"/>
              </a:rPr>
              <a:t>（例：偏重褒义词的日中语混用，用中文点名学生→听不懂后改用日语再点名）</a:t>
            </a:r>
            <a:r>
              <a:rPr lang="zh-CN" altLang="en-US" sz="2000" dirty="0">
                <a:latin typeface="SimSun" panose="02010600030101010101" pitchFamily="2" charset="-122"/>
                <a:ea typeface="SimSun" panose="02010600030101010101" pitchFamily="2" charset="-122"/>
              </a:rPr>
              <a:t>（点名图见</a:t>
            </a:r>
            <a:r>
              <a:rPr lang="ja-JP" altLang="en-US" sz="2000">
                <a:latin typeface="SimSun" panose="02010600030101010101" pitchFamily="2" charset="-122"/>
                <a:ea typeface="SimSun" panose="02010600030101010101" pitchFamily="2" charset="-122"/>
              </a:rPr>
              <a:t>上页</a:t>
            </a:r>
            <a:r>
              <a:rPr lang="zh-CN" altLang="en-US" sz="2000" dirty="0">
                <a:latin typeface="SimSun" panose="02010600030101010101" pitchFamily="2" charset="-122"/>
                <a:ea typeface="SimSun" panose="02010600030101010101" pitchFamily="2" charset="-122"/>
              </a:rPr>
              <a:t>）。</a:t>
            </a:r>
            <a:br>
              <a:rPr kumimoji="1" lang="en-US" altLang="ja-JP" sz="2000" dirty="0">
                <a:latin typeface="SimSun" panose="02010600030101010101" pitchFamily="2" charset="-122"/>
                <a:ea typeface="SimSun" panose="02010600030101010101" pitchFamily="2" charset="-122"/>
              </a:rPr>
            </a:br>
            <a:r>
              <a:rPr kumimoji="1" lang="ja-JP" altLang="en-US" sz="2000">
                <a:latin typeface="SimSun" panose="02010600030101010101" pitchFamily="2" charset="-122"/>
                <a:ea typeface="SimSun" panose="02010600030101010101" pitchFamily="2" charset="-122"/>
              </a:rPr>
              <a:t>教师的提问中，使用了较多的日语词汇</a:t>
            </a:r>
            <a:r>
              <a:rPr lang="ja-JP" altLang="en-US" sz="2000">
                <a:latin typeface="SimSun" panose="02010600030101010101" pitchFamily="2" charset="-122"/>
                <a:ea typeface="SimSun" panose="02010600030101010101" pitchFamily="2" charset="-122"/>
              </a:rPr>
              <a:t>（例：図書館，教室，携帯電話，冷蔵庫，本棚）</a:t>
            </a:r>
            <a:r>
              <a:rPr lang="en-US" altLang="ja-JP" sz="2000" dirty="0">
                <a:latin typeface="SimSun" panose="02010600030101010101" pitchFamily="2" charset="-122"/>
                <a:ea typeface="SimSun" panose="02010600030101010101" pitchFamily="2" charset="-122"/>
              </a:rPr>
              <a:t>,</a:t>
            </a:r>
            <a:br>
              <a:rPr lang="en-US" altLang="ja-JP" sz="2000" dirty="0">
                <a:latin typeface="SimSun" panose="02010600030101010101" pitchFamily="2" charset="-122"/>
                <a:ea typeface="SimSun" panose="02010600030101010101" pitchFamily="2" charset="-122"/>
              </a:rPr>
            </a:br>
            <a:r>
              <a:rPr lang="ja-JP" altLang="en-US" sz="2000">
                <a:latin typeface="SimSun" panose="02010600030101010101" pitchFamily="2" charset="-122"/>
                <a:ea typeface="SimSun" panose="02010600030101010101" pitchFamily="2" charset="-122"/>
              </a:rPr>
              <a:t>中文词汇较少</a:t>
            </a:r>
            <a:r>
              <a:rPr lang="zh-TW" altLang="en-US" sz="2000" dirty="0">
                <a:latin typeface="SimSun" panose="02010600030101010101" pitchFamily="2" charset="-122"/>
                <a:ea typeface="SimSun" panose="02010600030101010101" pitchFamily="2" charset="-122"/>
              </a:rPr>
              <a:t>（例：哪兒，你家，嗎）</a:t>
            </a:r>
            <a:r>
              <a:rPr lang="zh-CN" altLang="en-US" sz="2000" dirty="0">
                <a:latin typeface="SimSun" panose="02010600030101010101" pitchFamily="2" charset="-122"/>
                <a:ea typeface="SimSun" panose="02010600030101010101" pitchFamily="2" charset="-122"/>
              </a:rPr>
              <a:t>。</a:t>
            </a:r>
            <a:endParaRPr lang="ja-JP" altLang="en-US" sz="2000" dirty="0">
              <a:latin typeface="SimSun" panose="02010600030101010101" pitchFamily="2" charset="-122"/>
              <a:ea typeface="SimSun" panose="02010600030101010101" pitchFamily="2" charset="-122"/>
            </a:endParaRPr>
          </a:p>
        </p:txBody>
      </p:sp>
      <p:pic>
        <p:nvPicPr>
          <p:cNvPr id="5" name="図 4">
            <a:extLst>
              <a:ext uri="{FF2B5EF4-FFF2-40B4-BE49-F238E27FC236}">
                <a16:creationId xmlns:a16="http://schemas.microsoft.com/office/drawing/2014/main" id="{E39E1E18-19C3-3ADF-36AF-BDE3D8FD10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776" y="2238907"/>
            <a:ext cx="5932493" cy="3337576"/>
          </a:xfrm>
          <a:prstGeom prst="rect">
            <a:avLst/>
          </a:prstGeom>
        </p:spPr>
      </p:pic>
      <p:pic>
        <p:nvPicPr>
          <p:cNvPr id="7" name="図 6">
            <a:extLst>
              <a:ext uri="{FF2B5EF4-FFF2-40B4-BE49-F238E27FC236}">
                <a16:creationId xmlns:a16="http://schemas.microsoft.com/office/drawing/2014/main" id="{AC445DF2-B79F-161B-E22C-FE257AA2F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708" y="2495047"/>
            <a:ext cx="4645092" cy="2692456"/>
          </a:xfrm>
          <a:prstGeom prst="rect">
            <a:avLst/>
          </a:prstGeom>
        </p:spPr>
      </p:pic>
      <p:sp>
        <p:nvSpPr>
          <p:cNvPr id="8" name="テキスト ボックス 7">
            <a:extLst>
              <a:ext uri="{FF2B5EF4-FFF2-40B4-BE49-F238E27FC236}">
                <a16:creationId xmlns:a16="http://schemas.microsoft.com/office/drawing/2014/main" id="{97596653-741D-54C3-46FF-6075473B7E31}"/>
              </a:ext>
            </a:extLst>
          </p:cNvPr>
          <p:cNvSpPr txBox="1"/>
          <p:nvPr/>
        </p:nvSpPr>
        <p:spPr>
          <a:xfrm>
            <a:off x="7037439" y="5666863"/>
            <a:ext cx="4316361" cy="369332"/>
          </a:xfrm>
          <a:prstGeom prst="rect">
            <a:avLst/>
          </a:prstGeom>
          <a:noFill/>
        </p:spPr>
        <p:txBody>
          <a:bodyPr wrap="square">
            <a:spAutoFit/>
          </a:bodyPr>
          <a:lstStyle/>
          <a:p>
            <a:r>
              <a:rPr kumimoji="1" lang="ja-JP" altLang="en-US"/>
              <a:t>　 </a:t>
            </a:r>
            <a:r>
              <a:rPr kumimoji="1" lang="en-US" altLang="ja-JP" dirty="0"/>
              <a:t>[</a:t>
            </a:r>
            <a:r>
              <a:rPr lang="ja-JP" altLang="en-US"/>
              <a:t>分类</a:t>
            </a:r>
            <a:r>
              <a:rPr kumimoji="1" lang="ja-JP" altLang="en-US"/>
              <a:t>： （</a:t>
            </a:r>
            <a:r>
              <a:rPr lang="ja-JP" altLang="en-US"/>
              <a:t>由教师的</a:t>
            </a:r>
            <a:r>
              <a:rPr kumimoji="1" lang="ja-JP" altLang="en-US"/>
              <a:t>）提问</a:t>
            </a:r>
            <a:r>
              <a:rPr kumimoji="1" lang="en-US" altLang="ja-JP" dirty="0"/>
              <a:t>]</a:t>
            </a:r>
          </a:p>
        </p:txBody>
      </p:sp>
      <p:sp>
        <p:nvSpPr>
          <p:cNvPr id="9" name="タイトル 1">
            <a:extLst>
              <a:ext uri="{FF2B5EF4-FFF2-40B4-BE49-F238E27FC236}">
                <a16:creationId xmlns:a16="http://schemas.microsoft.com/office/drawing/2014/main" id="{471E5946-EEF7-0663-0E3E-A676ADE828F0}"/>
              </a:ext>
            </a:extLst>
          </p:cNvPr>
          <p:cNvSpPr txBox="1">
            <a:spLocks/>
          </p:cNvSpPr>
          <p:nvPr/>
        </p:nvSpPr>
        <p:spPr>
          <a:xfrm>
            <a:off x="468085" y="-116958"/>
            <a:ext cx="122215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latin typeface="SimSun" panose="02010600030101010101" pitchFamily="2" charset="-122"/>
                <a:ea typeface="SimSun" panose="02010600030101010101" pitchFamily="2" charset="-122"/>
              </a:rPr>
              <a:t>３、分析结果和解释</a:t>
            </a:r>
            <a:r>
              <a:rPr lang="ja-JP" altLang="en-US" sz="4000">
                <a:latin typeface="SimSun" panose="02010600030101010101" pitchFamily="2" charset="-122"/>
                <a:ea typeface="SimSun" panose="02010600030101010101" pitchFamily="2" charset="-122"/>
              </a:rPr>
              <a:t>（按出现频率排序的词云图）</a:t>
            </a:r>
            <a:endParaRPr lang="ja-JP" altLang="en-US">
              <a:latin typeface="SimSun" panose="02010600030101010101" pitchFamily="2" charset="-122"/>
              <a:ea typeface="SimSun" panose="02010600030101010101" pitchFamily="2" charset="-122"/>
            </a:endParaRPr>
          </a:p>
        </p:txBody>
      </p:sp>
      <p:sp>
        <p:nvSpPr>
          <p:cNvPr id="10" name="スライド番号プレースホルダー 9">
            <a:extLst>
              <a:ext uri="{FF2B5EF4-FFF2-40B4-BE49-F238E27FC236}">
                <a16:creationId xmlns:a16="http://schemas.microsoft.com/office/drawing/2014/main" id="{7C1DD3D4-6645-EBA1-6FE5-05B74AE13AAC}"/>
              </a:ext>
            </a:extLst>
          </p:cNvPr>
          <p:cNvSpPr>
            <a:spLocks noGrp="1"/>
          </p:cNvSpPr>
          <p:nvPr>
            <p:ph type="sldNum" sz="quarter" idx="12"/>
          </p:nvPr>
        </p:nvSpPr>
        <p:spPr/>
        <p:txBody>
          <a:bodyPr/>
          <a:lstStyle/>
          <a:p>
            <a:fld id="{C5F32957-FC29-42A7-BFD0-8431CEDD934C}" type="slidenum">
              <a:rPr kumimoji="1" lang="ja-JP" altLang="en-US" smtClean="0"/>
              <a:t>8</a:t>
            </a:fld>
            <a:endParaRPr kumimoji="1" lang="ja-JP" altLang="en-US"/>
          </a:p>
        </p:txBody>
      </p:sp>
    </p:spTree>
    <p:extLst>
      <p:ext uri="{BB962C8B-B14F-4D97-AF65-F5344CB8AC3E}">
        <p14:creationId xmlns:p14="http://schemas.microsoft.com/office/powerpoint/2010/main" val="346521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DA7867-FE99-7038-2E18-9B8E467262A2}"/>
              </a:ext>
            </a:extLst>
          </p:cNvPr>
          <p:cNvSpPr txBox="1"/>
          <p:nvPr/>
        </p:nvSpPr>
        <p:spPr>
          <a:xfrm>
            <a:off x="3367548" y="5742397"/>
            <a:ext cx="5456904" cy="369332"/>
          </a:xfrm>
          <a:prstGeom prst="rect">
            <a:avLst/>
          </a:prstGeom>
          <a:noFill/>
        </p:spPr>
        <p:txBody>
          <a:bodyPr wrap="square">
            <a:spAutoFit/>
          </a:bodyPr>
          <a:lstStyle/>
          <a:p>
            <a:pPr algn="ctr"/>
            <a:r>
              <a:rPr lang="en-US" altLang="ja-JP" sz="1800" dirty="0">
                <a:latin typeface="+mn-lt"/>
                <a:ea typeface="ＭＳ 明朝" panose="02020609040205080304" pitchFamily="17" charset="-128"/>
                <a:cs typeface="Lucida Sans Typewriter" panose="020B0602040502020304" pitchFamily="33" charset="0"/>
              </a:rPr>
              <a:t>[</a:t>
            </a:r>
            <a:r>
              <a:rPr lang="ja-JP" altLang="en-US">
                <a:ea typeface="ＭＳ 明朝" panose="02020609040205080304" pitchFamily="17" charset="-128"/>
                <a:cs typeface="Lucida Sans Typewriter" panose="020B0602040502020304" pitchFamily="33" charset="0"/>
              </a:rPr>
              <a:t>分类</a:t>
            </a:r>
            <a:r>
              <a:rPr lang="ja-JP" altLang="en-US" sz="1800">
                <a:latin typeface="+mn-lt"/>
                <a:ea typeface="ＭＳ 明朝" panose="02020609040205080304" pitchFamily="17" charset="-128"/>
                <a:cs typeface="Lucida Sans Typewriter" panose="020B0602040502020304" pitchFamily="33" charset="0"/>
              </a:rPr>
              <a:t>：解说</a:t>
            </a:r>
            <a:r>
              <a:rPr lang="en-US" altLang="ja-JP" sz="1800" dirty="0">
                <a:latin typeface="+mn-lt"/>
                <a:ea typeface="ＭＳ 明朝" panose="02020609040205080304" pitchFamily="17" charset="-128"/>
                <a:cs typeface="Lucida Sans Typewriter" panose="020B0602040502020304" pitchFamily="33" charset="0"/>
              </a:rPr>
              <a:t>]</a:t>
            </a:r>
            <a:r>
              <a:rPr kumimoji="1" lang="ja-JP" altLang="en-US" sz="1800">
                <a:latin typeface="+mn-lt"/>
                <a:ea typeface="ＭＳ 明朝" panose="02020609040205080304" pitchFamily="17" charset="-128"/>
                <a:cs typeface="Lucida Sans Typewriter" panose="020B0602040502020304" pitchFamily="33" charset="0"/>
              </a:rPr>
              <a:t> </a:t>
            </a:r>
            <a:endParaRPr lang="ja-JP" altLang="en-US" dirty="0"/>
          </a:p>
        </p:txBody>
      </p:sp>
      <p:sp>
        <p:nvSpPr>
          <p:cNvPr id="3" name="テキスト ボックス 2">
            <a:extLst>
              <a:ext uri="{FF2B5EF4-FFF2-40B4-BE49-F238E27FC236}">
                <a16:creationId xmlns:a16="http://schemas.microsoft.com/office/drawing/2014/main" id="{E760C464-519A-4828-26CD-5CBB2D394DB0}"/>
              </a:ext>
            </a:extLst>
          </p:cNvPr>
          <p:cNvSpPr txBox="1"/>
          <p:nvPr/>
        </p:nvSpPr>
        <p:spPr>
          <a:xfrm>
            <a:off x="797641" y="1042903"/>
            <a:ext cx="11164203" cy="830997"/>
          </a:xfrm>
          <a:prstGeom prst="rect">
            <a:avLst/>
          </a:prstGeom>
          <a:noFill/>
        </p:spPr>
        <p:txBody>
          <a:bodyPr wrap="square">
            <a:spAutoFit/>
          </a:bodyPr>
          <a:lstStyle/>
          <a:p>
            <a:r>
              <a:rPr kumimoji="1" lang="ja-JP" altLang="en-US" sz="2400" b="1">
                <a:latin typeface="SimSun" panose="02010600030101010101" pitchFamily="2" charset="-122"/>
                <a:ea typeface="SimSun" panose="02010600030101010101" pitchFamily="2" charset="-122"/>
              </a:rPr>
              <a:t>③ 使用了很多用于语法解释的词汇</a:t>
            </a:r>
            <a:r>
              <a:rPr lang="ja-JP" altLang="en-US" sz="2400">
                <a:latin typeface="SimSun" panose="02010600030101010101" pitchFamily="2" charset="-122"/>
                <a:ea typeface="SimSun" panose="02010600030101010101" pitchFamily="2" charset="-122"/>
              </a:rPr>
              <a:t>。</a:t>
            </a:r>
            <a:r>
              <a:rPr lang="ja-JP" altLang="en-US" sz="2400"/>
              <a:t>（</a:t>
            </a:r>
            <a:r>
              <a:rPr lang="ja-JP" altLang="en-US" sz="2400" dirty="0"/>
              <a:t>例：場所，名詞，動語，主語，代名詞</a:t>
            </a:r>
            <a:r>
              <a:rPr lang="ja-JP" altLang="en-US" sz="2400"/>
              <a:t>，指示等）</a:t>
            </a:r>
            <a:endParaRPr lang="ja-JP" altLang="en-US" sz="2400" dirty="0"/>
          </a:p>
        </p:txBody>
      </p:sp>
      <p:pic>
        <p:nvPicPr>
          <p:cNvPr id="2" name="コンテンツ プレースホルダー 3">
            <a:extLst>
              <a:ext uri="{FF2B5EF4-FFF2-40B4-BE49-F238E27FC236}">
                <a16:creationId xmlns:a16="http://schemas.microsoft.com/office/drawing/2014/main" id="{7D05E998-66F0-3968-C6D1-EDC332825161}"/>
              </a:ext>
            </a:extLst>
          </p:cNvPr>
          <p:cNvPicPr>
            <a:picLocks noGrp="1" noChangeAspect="1"/>
          </p:cNvPicPr>
          <p:nvPr>
            <p:ph idx="1"/>
          </p:nvPr>
        </p:nvPicPr>
        <p:blipFill>
          <a:blip r:embed="rId2"/>
          <a:stretch>
            <a:fillRect/>
          </a:stretch>
        </p:blipFill>
        <p:spPr>
          <a:xfrm>
            <a:off x="2612208" y="1727786"/>
            <a:ext cx="6967584" cy="3977289"/>
          </a:xfrm>
          <a:prstGeom prst="rect">
            <a:avLst/>
          </a:prstGeom>
        </p:spPr>
      </p:pic>
      <p:sp>
        <p:nvSpPr>
          <p:cNvPr id="7" name="タイトル 1">
            <a:extLst>
              <a:ext uri="{FF2B5EF4-FFF2-40B4-BE49-F238E27FC236}">
                <a16:creationId xmlns:a16="http://schemas.microsoft.com/office/drawing/2014/main" id="{ADE1B609-962E-0AB0-CAD9-832EE322E224}"/>
              </a:ext>
            </a:extLst>
          </p:cNvPr>
          <p:cNvSpPr txBox="1">
            <a:spLocks/>
          </p:cNvSpPr>
          <p:nvPr/>
        </p:nvSpPr>
        <p:spPr>
          <a:xfrm>
            <a:off x="468085" y="-116958"/>
            <a:ext cx="122215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latin typeface="SimSun" panose="02010600030101010101" pitchFamily="2" charset="-122"/>
                <a:ea typeface="SimSun" panose="02010600030101010101" pitchFamily="2" charset="-122"/>
              </a:rPr>
              <a:t>３、分析结果和解释</a:t>
            </a:r>
            <a:r>
              <a:rPr lang="ja-JP" altLang="en-US" sz="4000">
                <a:latin typeface="SimSun" panose="02010600030101010101" pitchFamily="2" charset="-122"/>
                <a:ea typeface="SimSun" panose="02010600030101010101" pitchFamily="2" charset="-122"/>
              </a:rPr>
              <a:t>（按出现频率排序的词云图）</a:t>
            </a:r>
            <a:endParaRPr lang="ja-JP" altLang="en-US">
              <a:latin typeface="SimSun" panose="02010600030101010101" pitchFamily="2" charset="-122"/>
              <a:ea typeface="SimSun" panose="02010600030101010101" pitchFamily="2" charset="-122"/>
            </a:endParaRPr>
          </a:p>
        </p:txBody>
      </p:sp>
      <p:sp>
        <p:nvSpPr>
          <p:cNvPr id="8" name="スライド番号プレースホルダー 7">
            <a:extLst>
              <a:ext uri="{FF2B5EF4-FFF2-40B4-BE49-F238E27FC236}">
                <a16:creationId xmlns:a16="http://schemas.microsoft.com/office/drawing/2014/main" id="{3791B85F-2583-FC4F-342D-4D413BC0964E}"/>
              </a:ext>
            </a:extLst>
          </p:cNvPr>
          <p:cNvSpPr>
            <a:spLocks noGrp="1"/>
          </p:cNvSpPr>
          <p:nvPr>
            <p:ph type="sldNum" sz="quarter" idx="12"/>
          </p:nvPr>
        </p:nvSpPr>
        <p:spPr/>
        <p:txBody>
          <a:bodyPr/>
          <a:lstStyle/>
          <a:p>
            <a:fld id="{C5F32957-FC29-42A7-BFD0-8431CEDD934C}" type="slidenum">
              <a:rPr kumimoji="1" lang="ja-JP" altLang="en-US" smtClean="0"/>
              <a:t>9</a:t>
            </a:fld>
            <a:endParaRPr kumimoji="1" lang="ja-JP" altLang="en-US"/>
          </a:p>
        </p:txBody>
      </p:sp>
    </p:spTree>
    <p:extLst>
      <p:ext uri="{BB962C8B-B14F-4D97-AF65-F5344CB8AC3E}">
        <p14:creationId xmlns:p14="http://schemas.microsoft.com/office/powerpoint/2010/main" val="27736431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3153</TotalTime>
  <Words>1517</Words>
  <Application>Microsoft Macintosh PowerPoint</Application>
  <PresentationFormat>ワイド画面</PresentationFormat>
  <Paragraphs>104</Paragraphs>
  <Slides>13</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SimSun</vt:lpstr>
      <vt:lpstr>游ゴシック</vt:lpstr>
      <vt:lpstr>游ゴシック Light</vt:lpstr>
      <vt:lpstr>游明朝</vt:lpstr>
      <vt:lpstr>Arial</vt:lpstr>
      <vt:lpstr>Times New Roman</vt:lpstr>
      <vt:lpstr>Wingdings</vt:lpstr>
      <vt:lpstr>Office テーマ</vt:lpstr>
      <vt:lpstr>汉语课堂中的语码转换—L1/L2的分配与L2习得效果评估 </vt:lpstr>
      <vt:lpstr>通过文本挖掘了解外语教师的语言偏好</vt:lpstr>
      <vt:lpstr>摘要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sunaoka kazuko</dc:creator>
  <cp:lastModifiedBy>向　凌萱</cp:lastModifiedBy>
  <cp:revision>435</cp:revision>
  <dcterms:created xsi:type="dcterms:W3CDTF">2023-01-06T06:18:03Z</dcterms:created>
  <dcterms:modified xsi:type="dcterms:W3CDTF">2023-07-12T10:26:09Z</dcterms:modified>
</cp:coreProperties>
</file>