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64" r:id="rId2"/>
    <p:sldId id="1165" r:id="rId3"/>
    <p:sldId id="1166" r:id="rId4"/>
    <p:sldId id="1167" r:id="rId5"/>
    <p:sldId id="116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24" autoAdjust="0"/>
    <p:restoredTop sz="71827"/>
  </p:normalViewPr>
  <p:slideViewPr>
    <p:cSldViewPr snapToGrid="0">
      <p:cViewPr varScale="1">
        <p:scale>
          <a:sx n="56" d="100"/>
          <a:sy n="56" d="100"/>
        </p:scale>
        <p:origin x="5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xianglingxuan\Downloads\NLP2023_ws1_slack06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xianglingxuan\Downloads\NLP2023_ws1_slack061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xianglingxuan\Downloads\NLP2023_ws1_slack0611_&#21521;&#20877;&#24230;&#19968;&#37096;&#21152;&#24037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/>
              <a:t>反应图章</a:t>
            </a:r>
            <a:r>
              <a:rPr lang="en-US" dirty="0"/>
              <a:t>+</a:t>
            </a:r>
            <a:r>
              <a:rPr lang="ja-JP"/>
              <a:t>文字</a:t>
            </a:r>
            <a:r>
              <a:rPr lang="ja-JP" altLang="en-US"/>
              <a:t>的出现</a:t>
            </a:r>
            <a:r>
              <a:rPr lang="ja-JP"/>
              <a:t>次数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フィールド2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Sheet1!$I$2:$I$6</c:f>
              <c:strCache>
                <c:ptCount val="5"/>
                <c:pt idx="0">
                  <c:v>thanks &amp; compliments</c:v>
                </c:pt>
                <c:pt idx="1">
                  <c:v>information exchange</c:v>
                </c:pt>
                <c:pt idx="2">
                  <c:v>question</c:v>
                </c:pt>
                <c:pt idx="3">
                  <c:v>response</c:v>
                </c:pt>
                <c:pt idx="4">
                  <c:v>request</c:v>
                </c:pt>
              </c:strCache>
            </c:strRef>
          </c:cat>
          <c:val>
            <c:numRef>
              <c:f>Sheet1!$J$2:$J$6</c:f>
              <c:numCache>
                <c:formatCode>General</c:formatCode>
                <c:ptCount val="5"/>
                <c:pt idx="0">
                  <c:v>455</c:v>
                </c:pt>
                <c:pt idx="1">
                  <c:v>597</c:v>
                </c:pt>
                <c:pt idx="2">
                  <c:v>87</c:v>
                </c:pt>
                <c:pt idx="3">
                  <c:v>833</c:v>
                </c:pt>
                <c:pt idx="4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28-D142-8B47-325B580D0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3757776"/>
        <c:axId val="343759424"/>
      </c:barChart>
      <c:catAx>
        <c:axId val="343757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3759424"/>
        <c:crosses val="autoZero"/>
        <c:auto val="1"/>
        <c:lblAlgn val="ctr"/>
        <c:lblOffset val="100"/>
        <c:noMultiLvlLbl val="0"/>
      </c:catAx>
      <c:valAx>
        <c:axId val="3437594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43757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zh-CN" altLang="ja-JP" sz="1400" b="0" i="0" baseline="0" dirty="0">
                <a:effectLst/>
              </a:rPr>
              <a:t>反应图章</a:t>
            </a:r>
            <a:r>
              <a:rPr lang="en-US" altLang="ja-JP" sz="1400" b="0" i="0" baseline="0" dirty="0">
                <a:effectLst/>
              </a:rPr>
              <a:t>+</a:t>
            </a:r>
            <a:r>
              <a:rPr lang="zh-CN" altLang="ja-JP" sz="1400" b="0" i="0" baseline="0">
                <a:effectLst/>
              </a:rPr>
              <a:t>文字</a:t>
            </a:r>
            <a:r>
              <a:rPr lang="zh-CN" altLang="en-US" sz="1400" b="0" i="0" baseline="0">
                <a:effectLst/>
              </a:rPr>
              <a:t>的出现</a:t>
            </a:r>
            <a:r>
              <a:rPr lang="zh-CN" altLang="en-US" sz="1400" b="0" i="0" baseline="0" dirty="0">
                <a:effectLst/>
              </a:rPr>
              <a:t>次</a:t>
            </a:r>
            <a:r>
              <a:rPr lang="zh-CN" altLang="ja-JP" sz="1400" b="0" i="0" baseline="0" dirty="0">
                <a:effectLst/>
              </a:rPr>
              <a:t>数</a:t>
            </a:r>
            <a:endParaRPr lang="ja-JP" altLang="ja-JP" sz="1400">
              <a:effectLst/>
            </a:endParaRPr>
          </a:p>
        </c:rich>
      </c:tx>
      <c:layout>
        <c:manualLayout>
          <c:xMode val="edge"/>
          <c:yMode val="edge"/>
          <c:x val="0.34769987526809754"/>
          <c:y val="0.113370935809565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6.3997733530064951E-2"/>
          <c:y val="0.24477772573550929"/>
          <c:w val="0.89129861882234829"/>
          <c:h val="0.60600224342781939"/>
        </c:manualLayout>
      </c:layout>
      <c:barChart>
        <c:barDir val="bar"/>
        <c:grouping val="clustered"/>
        <c:varyColors val="0"/>
        <c:ser>
          <c:idx val="0"/>
          <c:order val="0"/>
          <c:tx>
            <c:v>フィールド2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Sheet1!$R$2:$R$6</c:f>
              <c:strCache>
                <c:ptCount val="5"/>
                <c:pt idx="0">
                  <c:v>thanks &amp; compliments</c:v>
                </c:pt>
                <c:pt idx="1">
                  <c:v>information exchange</c:v>
                </c:pt>
                <c:pt idx="2">
                  <c:v>question</c:v>
                </c:pt>
                <c:pt idx="3">
                  <c:v>response</c:v>
                </c:pt>
                <c:pt idx="4">
                  <c:v>request</c:v>
                </c:pt>
              </c:strCache>
            </c:strRef>
          </c:cat>
          <c:val>
            <c:numRef>
              <c:f>Sheet1!$S$2:$S$6</c:f>
              <c:numCache>
                <c:formatCode>General</c:formatCode>
                <c:ptCount val="5"/>
                <c:pt idx="0">
                  <c:v>4368</c:v>
                </c:pt>
                <c:pt idx="1">
                  <c:v>28378</c:v>
                </c:pt>
                <c:pt idx="2">
                  <c:v>6434</c:v>
                </c:pt>
                <c:pt idx="3">
                  <c:v>10959</c:v>
                </c:pt>
                <c:pt idx="4">
                  <c:v>1120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9-D548-98D6-ECB1605DD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67374000"/>
        <c:axId val="535105328"/>
      </c:barChart>
      <c:catAx>
        <c:axId val="467374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35105328"/>
        <c:crosses val="autoZero"/>
        <c:auto val="1"/>
        <c:lblAlgn val="ctr"/>
        <c:lblOffset val="100"/>
        <c:noMultiLvlLbl val="0"/>
      </c:catAx>
      <c:valAx>
        <c:axId val="535105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737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「リアル文字」対「テキスト」の比率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v>フィールド2</c:v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EF-E543-8117-E7D8308140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EF-E543-8117-E7D83081408A}"/>
              </c:ext>
            </c:extLst>
          </c:dPt>
          <c:cat>
            <c:strRef>
              <c:f>'（途中）「レク文字」対「テキスト」の比率'!$E$10:$F$10</c:f>
              <c:strCache>
                <c:ptCount val="2"/>
                <c:pt idx="0">
                  <c:v>リアク文字送信数/分</c:v>
                </c:pt>
                <c:pt idx="1">
                  <c:v>テキストのみ送信数/分</c:v>
                </c:pt>
              </c:strCache>
            </c:strRef>
          </c:cat>
          <c:val>
            <c:numRef>
              <c:f>'（途中）「レク文字」対「テキスト」の比率'!$E$11:$F$11</c:f>
              <c:numCache>
                <c:formatCode>0.00</c:formatCode>
                <c:ptCount val="2"/>
                <c:pt idx="0">
                  <c:v>25.22020202020202</c:v>
                </c:pt>
                <c:pt idx="1">
                  <c:v>78.3333333333333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EF-E543-8117-E7D830814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3CE31-0D58-3845-854A-A0E313F4C3FC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88659-8C67-8D49-B058-E3E6306F4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59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88659-8C67-8D49-B058-E3E6306F412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949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E50A53-54B1-43B8-3CAD-1D508C2AE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8161B6-56E6-CBEB-BE9C-CF0BF2823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0C0C75-E684-8D38-3E9F-DEAA931E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5DB17-7112-F075-CB56-37C7CDB2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F43F2A-EAAF-10DF-CE65-68BCA0EF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18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4041A-DA8C-B984-23FA-4717269F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376DD5-5500-A775-FE7E-AD75498F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378F8-65C0-6B94-DAEE-2797A0D5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1CE6AF-6CEA-3715-EDB3-FB67900C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DB1F3-2ECD-2110-4D19-7B62D76C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16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8EE177-EBF5-FDDC-AF12-E6DBA7B23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0BC1D2-3C59-332A-D2E6-2BE3712F6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89B658-776D-5495-D4FD-3AAD2622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8807BD-F6F3-7C4F-BECA-0345368F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07F31E-E2F7-29C9-9366-52664F6B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306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7E78D0-38C3-8131-E18F-FA4C84F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182A9-D41B-9818-2EDF-43CF7165B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FAA61-C6EF-17F5-2A04-0779704D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4FBEBE-B471-9CB4-776A-C9A53992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3E940-8A8F-5F68-89A1-2BBFDD59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84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EF8FA-FE71-30A4-6902-1A8ED89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9F4C19-8126-8FF6-D068-D3F64621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5A89AD-50DC-946F-A6BC-34FC8C15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694251-0833-CC71-F727-68154198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9F1FFC-D607-DCD4-DC27-D2F54F6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7A8D2-965E-2821-A291-20DC1211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B3436-E95F-0CD8-7413-54CA40471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1E70F1-264A-44AA-AD8C-4228E6811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E6C272-E609-D927-72CA-D6A90FEC1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E3151A-46BB-8B8B-793F-B3100493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B57D88-BBFA-8298-D89A-CE144C04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4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42203-9CE0-5813-2FFE-866399FC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F9878A-FB34-06C6-4B8C-05A8E64B2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05896-1134-85A4-4E07-9AAD0E32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CDD3C5-7C75-1923-683B-0C5B732DA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BB37D3-99C9-C2CC-15A9-B8CF88524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DD7E20-CCED-EDDF-D999-628A40A8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56A59C-0501-5DBD-3D96-922F4AE9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B67C74-150A-B93D-EB72-72C686A0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7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24405-01E1-9792-C27B-0D1A5CFE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7909C1-547F-8AE2-4449-99E472BA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0EDCDF-6CFA-CB98-FDB6-6ED3C826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AD447B-8D7D-D4BD-AFD9-823BFF07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23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09C9FE-FA05-6922-F242-46B9D211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6F4854-06EA-7439-770B-C1E114F7A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A8F768-926C-06D1-CDF0-3717527E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77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E2E298-AF09-D977-6936-8B0AF12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B38B18-E159-B55E-99DE-5E953BEC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F7CD54-1A45-5800-06FD-6FB76910F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EFB4E6-ABE6-E81E-642E-29B5DC1C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6AF23B-F9EB-65CC-2C10-746AE944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6571A7-5D39-D2E7-AA04-39442AC3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46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CF229-DCD6-3FAC-E8E2-B7FD81D3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A6DBDA-80BA-8B72-1193-682FDC999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3BB3D-17D8-8C0B-E3D0-D09BEB06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34F671-FB4F-9F2F-B69D-1CAD1C2F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8D0E9B-5258-1904-215D-AA4A58C7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E170BF-7EA9-6D3F-EECC-64F44D2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3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661C59-E167-8AA3-6BB8-CEBFFC9C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A62BC-386A-EBD4-8850-DF06AF29F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A4F0F9-A010-9F9A-83EB-9639F9958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3A19F-9ED5-4472-A3F5-DA5FBF3C0FED}" type="datetimeFigureOut">
              <a:rPr kumimoji="1" lang="ja-JP" altLang="en-US" smtClean="0"/>
              <a:t>2023/7/13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54EAC-A442-DAC6-C180-1A0AC1C25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04D925-C357-DA0D-635C-1C59C4C4E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8F27-0349-4B73-ACA3-F00DF42B9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0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6B58F4-E4E0-9A4E-6DFE-8626A419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日语母语者在</a:t>
            </a:r>
            <a:r>
              <a:rPr kumimoji="1" lang="en-US" altLang="zh-CN" sz="2400" dirty="0">
                <a:latin typeface="SimSun" panose="02010600030101010101" pitchFamily="2" charset="-122"/>
                <a:ea typeface="SimSun" panose="02010600030101010101" pitchFamily="2" charset="-122"/>
              </a:rPr>
              <a:t>Slack</a:t>
            </a:r>
            <a:r>
              <a:rPr kumimoji="1" lang="zh-CN" altLang="en-US" sz="2400" dirty="0">
                <a:latin typeface="SimSun" panose="02010600030101010101" pitchFamily="2" charset="-122"/>
                <a:ea typeface="SimSun" panose="02010600030101010101" pitchFamily="2" charset="-122"/>
              </a:rPr>
              <a:t>上发送的文字和图章</a:t>
            </a:r>
            <a:endParaRPr kumimoji="1" lang="ja-JP" altLang="en-US" sz="2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C0B699CF-F6DE-0A90-1A13-7D71170D6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859623"/>
              </p:ext>
            </p:extLst>
          </p:nvPr>
        </p:nvGraphicFramePr>
        <p:xfrm>
          <a:off x="7010465" y="1233993"/>
          <a:ext cx="4686300" cy="2080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1993826293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3772192497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8499924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Topic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反应图章</a:t>
                      </a:r>
                      <a:r>
                        <a:rPr lang="en-US" altLang="zh-CN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+</a:t>
                      </a:r>
                      <a:r>
                        <a:rPr lang="zh-CN" alt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文字</a:t>
                      </a:r>
                      <a:endParaRPr lang="en-US" altLang="zh-CN" sz="1400" u="none" strike="noStrike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的出现次数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  <a:latin typeface="+mn-lt"/>
                          <a:ea typeface="SimSun" panose="02010600030101010101" pitchFamily="2" charset="-122"/>
                        </a:rPr>
                        <a:t>百分比</a:t>
                      </a:r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3745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request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1120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2.2%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6573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response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10959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21.4%</a:t>
                      </a:r>
                      <a:endParaRPr lang="en-US" altLang="ja-JP" sz="1400" b="0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410016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question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6434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12.6%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19581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information exchange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28378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55.4%</a:t>
                      </a:r>
                      <a:endParaRPr lang="en-US" altLang="ja-JP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7699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thanks &amp; compliments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4368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8.5%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39712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SimSun" panose="02010600030101010101" pitchFamily="2" charset="-122"/>
                        </a:rPr>
                        <a:t>51259</a:t>
                      </a:r>
                      <a:endParaRPr lang="en-US" altLang="ja-JP" sz="1400" b="1" i="0" u="none" strike="noStrike" dirty="0">
                        <a:solidFill>
                          <a:srgbClr val="C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3306931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8AEBD1BD-9918-7D0D-348B-883D62A33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99938"/>
              </p:ext>
            </p:extLst>
          </p:nvPr>
        </p:nvGraphicFramePr>
        <p:xfrm>
          <a:off x="1442786" y="1233993"/>
          <a:ext cx="46863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900">
                  <a:extLst>
                    <a:ext uri="{9D8B030D-6E8A-4147-A177-3AD203B41FA5}">
                      <a16:colId xmlns:a16="http://schemas.microsoft.com/office/drawing/2014/main" val="3965042326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20529476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010202532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Topic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反应图章</a:t>
                      </a:r>
                      <a:r>
                        <a:rPr lang="en-US" altLang="zh-CN" sz="1400" u="none" strike="noStrike" dirty="0">
                          <a:effectLst/>
                        </a:rPr>
                        <a:t>+</a:t>
                      </a:r>
                      <a:r>
                        <a:rPr lang="zh-CN" altLang="en-US" sz="1400" u="none" strike="noStrike" dirty="0">
                          <a:effectLst/>
                        </a:rPr>
                        <a:t>文字</a:t>
                      </a:r>
                      <a:endParaRPr lang="en-US" altLang="zh-CN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</a:rPr>
                        <a:t>的出现次数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>
                          <a:effectLst/>
                        </a:rPr>
                        <a:t>百分比</a:t>
                      </a:r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8873585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request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11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0.6%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130367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response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833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42.0%</a:t>
                      </a:r>
                      <a:endParaRPr lang="en-US" altLang="ja-JP" sz="1400" b="1" i="0" u="none" strike="noStrike" dirty="0">
                        <a:solidFill>
                          <a:srgbClr val="C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645973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question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87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4.4%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1854317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information exchange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597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30.1%</a:t>
                      </a:r>
                      <a:endParaRPr lang="en-US" altLang="ja-JP" sz="1400" b="0" i="0" u="none" strike="noStrike" dirty="0">
                        <a:solidFill>
                          <a:srgbClr val="C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133979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thanks &amp; compliments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455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</a:rPr>
                        <a:t>22.9%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974518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</a:rPr>
                        <a:t>　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50368343"/>
                  </a:ext>
                </a:extLst>
              </a:tr>
            </a:tbl>
          </a:graphicData>
        </a:graphic>
      </p:graphicFrame>
      <p:graphicFrame>
        <p:nvGraphicFramePr>
          <p:cNvPr id="4" name="グラフ 3" descr="グラフの種類: 集合横棒。 'フィールド2'&#10;&#10;説明は自動で生成されたものです">
            <a:extLst>
              <a:ext uri="{FF2B5EF4-FFF2-40B4-BE49-F238E27FC236}">
                <a16:creationId xmlns:a16="http://schemas.microsoft.com/office/drawing/2014/main" id="{182B6FED-BDAE-994B-52EC-239EFD507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586235"/>
              </p:ext>
            </p:extLst>
          </p:nvPr>
        </p:nvGraphicFramePr>
        <p:xfrm>
          <a:off x="1056068" y="3428998"/>
          <a:ext cx="5259280" cy="3063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グラフ 10" descr="グラフの種類: 集合横棒。 'フィールド2'&#10;&#10;説明は自動で生成されたものです">
            <a:extLst>
              <a:ext uri="{FF2B5EF4-FFF2-40B4-BE49-F238E27FC236}">
                <a16:creationId xmlns:a16="http://schemas.microsoft.com/office/drawing/2014/main" id="{5FA3F21D-7C68-8CED-45B7-1CAA8CDE28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872013"/>
              </p:ext>
            </p:extLst>
          </p:nvPr>
        </p:nvGraphicFramePr>
        <p:xfrm>
          <a:off x="6523750" y="3125040"/>
          <a:ext cx="5259280" cy="3584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2445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 descr="グラフの種類: 円。 'フィールド2'&#10;&#10;説明は自動で生成されたものです">
            <a:extLst>
              <a:ext uri="{FF2B5EF4-FFF2-40B4-BE49-F238E27FC236}">
                <a16:creationId xmlns:a16="http://schemas.microsoft.com/office/drawing/2014/main" id="{22111BE5-272D-DCC1-CDEB-1BB0332900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562088"/>
              </p:ext>
            </p:extLst>
          </p:nvPr>
        </p:nvGraphicFramePr>
        <p:xfrm>
          <a:off x="256240" y="333430"/>
          <a:ext cx="5108240" cy="294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ABCA184-2450-91B0-0049-FB33F5ED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3877"/>
              </p:ext>
            </p:extLst>
          </p:nvPr>
        </p:nvGraphicFramePr>
        <p:xfrm>
          <a:off x="1748183" y="3710179"/>
          <a:ext cx="8440846" cy="17239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4815">
                  <a:extLst>
                    <a:ext uri="{9D8B030D-6E8A-4147-A177-3AD203B41FA5}">
                      <a16:colId xmlns:a16="http://schemas.microsoft.com/office/drawing/2014/main" val="2357874878"/>
                    </a:ext>
                  </a:extLst>
                </a:gridCol>
                <a:gridCol w="2720273">
                  <a:extLst>
                    <a:ext uri="{9D8B030D-6E8A-4147-A177-3AD203B41FA5}">
                      <a16:colId xmlns:a16="http://schemas.microsoft.com/office/drawing/2014/main" val="1046894208"/>
                    </a:ext>
                  </a:extLst>
                </a:gridCol>
                <a:gridCol w="3025758">
                  <a:extLst>
                    <a:ext uri="{9D8B030D-6E8A-4147-A177-3AD203B41FA5}">
                      <a16:colId xmlns:a16="http://schemas.microsoft.com/office/drawing/2014/main" val="3929737763"/>
                    </a:ext>
                  </a:extLst>
                </a:gridCol>
              </a:tblGrid>
              <a:tr h="4309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リアク文字送信数</a:t>
                      </a:r>
                      <a:r>
                        <a:rPr lang="en-US" altLang="ja-JP" sz="1600" u="none" strike="noStrike" dirty="0">
                          <a:effectLst/>
                        </a:rPr>
                        <a:t>/</a:t>
                      </a:r>
                      <a:r>
                        <a:rPr lang="ja-JP" altLang="en-US" sz="1600" u="none" strike="noStrike">
                          <a:effectLst/>
                        </a:rPr>
                        <a:t>分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テキストのみ送信数</a:t>
                      </a:r>
                      <a:r>
                        <a:rPr lang="en-US" altLang="ja-JP" sz="1600" u="none" strike="noStrike" dirty="0">
                          <a:effectLst/>
                        </a:rPr>
                        <a:t>/</a:t>
                      </a:r>
                      <a:r>
                        <a:rPr lang="ja-JP" altLang="en-US" sz="1600" u="none" strike="noStrike">
                          <a:effectLst/>
                        </a:rPr>
                        <a:t>分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リアク文字</a:t>
                      </a:r>
                      <a:r>
                        <a:rPr lang="en-US" altLang="ja-JP" sz="1600" u="none" strike="noStrike">
                          <a:effectLst/>
                        </a:rPr>
                        <a:t>+</a:t>
                      </a:r>
                      <a:r>
                        <a:rPr lang="ja-JP" altLang="en-US" sz="1600" u="none" strike="noStrike">
                          <a:effectLst/>
                        </a:rPr>
                        <a:t>テキスト送信数</a:t>
                      </a:r>
                      <a:r>
                        <a:rPr lang="en-US" altLang="ja-JP" sz="1600" u="none" strike="noStrike">
                          <a:effectLst/>
                        </a:rPr>
                        <a:t>/</a:t>
                      </a:r>
                      <a:r>
                        <a:rPr lang="ja-JP" altLang="en-US" sz="1600" u="none" strike="noStrike">
                          <a:effectLst/>
                        </a:rPr>
                        <a:t>分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638136"/>
                  </a:ext>
                </a:extLst>
              </a:tr>
              <a:tr h="43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25.22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78.33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103.55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853356"/>
                  </a:ext>
                </a:extLst>
              </a:tr>
              <a:tr h="430993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リアク文字送信数</a:t>
                      </a:r>
                      <a:r>
                        <a:rPr lang="en-US" altLang="ja-JP" sz="1600" u="none" strike="noStrike">
                          <a:effectLst/>
                        </a:rPr>
                        <a:t>/</a:t>
                      </a:r>
                      <a:r>
                        <a:rPr lang="ja-JP" altLang="en-US" sz="1600" u="none" strike="noStrike">
                          <a:effectLst/>
                        </a:rPr>
                        <a:t>人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テキストのみ送信数</a:t>
                      </a:r>
                      <a:r>
                        <a:rPr lang="en-US" altLang="ja-JP" sz="1600" u="none" strike="noStrike">
                          <a:effectLst/>
                        </a:rPr>
                        <a:t>/</a:t>
                      </a:r>
                      <a:r>
                        <a:rPr lang="ja-JP" altLang="en-US" sz="1600" u="none" strike="noStrike">
                          <a:effectLst/>
                        </a:rPr>
                        <a:t>人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600" u="none" strike="noStrike">
                          <a:effectLst/>
                        </a:rPr>
                        <a:t>リアク文字</a:t>
                      </a:r>
                      <a:r>
                        <a:rPr lang="en-US" altLang="ja-JP" sz="1600" u="none" strike="noStrike" dirty="0">
                          <a:effectLst/>
                        </a:rPr>
                        <a:t>+</a:t>
                      </a:r>
                      <a:r>
                        <a:rPr lang="ja-JP" altLang="en-US" sz="1600" u="none" strike="noStrike">
                          <a:effectLst/>
                        </a:rPr>
                        <a:t>テキスト送信数</a:t>
                      </a:r>
                      <a:r>
                        <a:rPr lang="en-US" altLang="ja-JP" sz="1600" u="none" strike="noStrike" dirty="0">
                          <a:effectLst/>
                        </a:rPr>
                        <a:t>/</a:t>
                      </a:r>
                      <a:r>
                        <a:rPr lang="ja-JP" altLang="en-US" sz="1600" u="none" strike="noStrike">
                          <a:effectLst/>
                        </a:rPr>
                        <a:t>人</a:t>
                      </a:r>
                      <a:endParaRPr lang="ja-JP" alt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7361621"/>
                  </a:ext>
                </a:extLst>
              </a:tr>
              <a:tr h="4309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416.13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>
                          <a:effectLst/>
                        </a:rPr>
                        <a:t>1292.50</a:t>
                      </a:r>
                      <a:endParaRPr lang="en-US" altLang="ja-JP" sz="16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600" u="none" strike="noStrike" dirty="0">
                          <a:effectLst/>
                        </a:rPr>
                        <a:t>1708.63</a:t>
                      </a:r>
                      <a:endParaRPr lang="en-US" altLang="ja-JP" sz="16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34" charset="-128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018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46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12EF5F-7F3B-3396-27DC-7FE175AC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最常用</a:t>
            </a:r>
            <a:r>
              <a:rPr kumimoji="1" lang="en-US" altLang="zh-CN" dirty="0"/>
              <a:t>Slack</a:t>
            </a:r>
            <a:r>
              <a:rPr kumimoji="1" lang="zh-CN" altLang="en-US" dirty="0"/>
              <a:t>反应图章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85CBA09A-6A1B-7A33-B55D-6E03371F9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29541"/>
              </p:ext>
            </p:extLst>
          </p:nvPr>
        </p:nvGraphicFramePr>
        <p:xfrm>
          <a:off x="1337481" y="2142699"/>
          <a:ext cx="9389659" cy="35988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9962">
                  <a:extLst>
                    <a:ext uri="{9D8B030D-6E8A-4147-A177-3AD203B41FA5}">
                      <a16:colId xmlns:a16="http://schemas.microsoft.com/office/drawing/2014/main" val="3917953229"/>
                    </a:ext>
                  </a:extLst>
                </a:gridCol>
                <a:gridCol w="3726055">
                  <a:extLst>
                    <a:ext uri="{9D8B030D-6E8A-4147-A177-3AD203B41FA5}">
                      <a16:colId xmlns:a16="http://schemas.microsoft.com/office/drawing/2014/main" val="2250511117"/>
                    </a:ext>
                  </a:extLst>
                </a:gridCol>
                <a:gridCol w="3323642">
                  <a:extLst>
                    <a:ext uri="{9D8B030D-6E8A-4147-A177-3AD203B41FA5}">
                      <a16:colId xmlns:a16="http://schemas.microsoft.com/office/drawing/2014/main" val="3527682869"/>
                    </a:ext>
                  </a:extLst>
                </a:gridCol>
              </a:tblGrid>
              <a:tr h="72336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内容（リアク字）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リアクション数总和</a:t>
                      </a:r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(</a:t>
                      </a:r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リアク字的使用频度</a:t>
                      </a:r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)</a:t>
                      </a:r>
                      <a:endParaRPr lang="en-US" altLang="ja-JP" sz="2000" b="1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リアク字的使用频度</a:t>
                      </a:r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/</a:t>
                      </a:r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延べ送信者数</a:t>
                      </a:r>
                      <a:endParaRPr lang="ja-JP" altLang="en-US" sz="2000" b="1" i="0" u="none" strike="noStrike">
                        <a:solidFill>
                          <a:srgbClr val="222222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8369504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u="none" strike="noStrike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:+1: 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178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8.98%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2619298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</a:t>
                      </a:r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両目</a:t>
                      </a:r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 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166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8.37%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18903299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:kininaru: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122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6.15%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79015311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:chiken: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77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3.88%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032104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:naruhodo: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69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3.48%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3483142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:doukan: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62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3.13%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4465890"/>
                  </a:ext>
                </a:extLst>
              </a:tr>
              <a:tr h="3661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:ii-shiteki: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48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2.42%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67369277"/>
                  </a:ext>
                </a:extLst>
              </a:tr>
              <a:tr h="23473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</a:t>
                      </a:r>
                      <a:r>
                        <a:rPr lang="ja-JP" altLang="en-US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手</a:t>
                      </a:r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40</a:t>
                      </a:r>
                      <a:endParaRPr lang="en-US" altLang="ja-JP" sz="2000" b="0" i="0" u="none" strike="noStrike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000" u="none" strike="noStrike" dirty="0"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2.02%</a:t>
                      </a:r>
                      <a:endParaRPr lang="en-US" altLang="ja-JP" sz="2000" b="0" i="0" u="none" strike="noStrike" dirty="0">
                        <a:solidFill>
                          <a:srgbClr val="000000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2253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51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8A4D3B-27F7-589C-91E9-D52EE12B7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常用颜文字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6DB9700-9062-5067-D884-FF4DF95EE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741" y="1678180"/>
            <a:ext cx="2019868" cy="201986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F630FB-C78D-BCF2-2D32-1A902D40CE96}"/>
              </a:ext>
            </a:extLst>
          </p:cNvPr>
          <p:cNvSpPr txBox="1"/>
          <p:nvPr/>
        </p:nvSpPr>
        <p:spPr>
          <a:xfrm>
            <a:off x="1298244" y="4023119"/>
            <a:ext cx="1062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ja-JP" sz="1800" kern="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alibri" panose="020F0502020204030204" pitchFamily="34" charset="0"/>
              </a:rPr>
              <a:t>“赞”</a:t>
            </a:r>
            <a:endParaRPr lang="ja-JP" altLang="en-US" dirty="0"/>
          </a:p>
        </p:txBody>
      </p:sp>
      <p:pic>
        <p:nvPicPr>
          <p:cNvPr id="7" name="図 6" descr="👏">
            <a:extLst>
              <a:ext uri="{FF2B5EF4-FFF2-40B4-BE49-F238E27FC236}">
                <a16:creationId xmlns:a16="http://schemas.microsoft.com/office/drawing/2014/main" id="{8E7165F2-AE55-5F62-D54D-0771F4BCA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56" y="2040414"/>
            <a:ext cx="1657634" cy="165763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D6CB526-EB87-01EE-B15D-0EAE12409465}"/>
              </a:ext>
            </a:extLst>
          </p:cNvPr>
          <p:cNvSpPr txBox="1"/>
          <p:nvPr/>
        </p:nvSpPr>
        <p:spPr>
          <a:xfrm>
            <a:off x="3629168" y="4036767"/>
            <a:ext cx="1484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ja-JP" sz="1800" kern="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alibri" panose="020F0502020204030204" pitchFamily="34" charset="0"/>
              </a:rPr>
              <a:t>“拍手”</a:t>
            </a:r>
            <a:endParaRPr lang="ja-JP" altLang="en-US" dirty="0"/>
          </a:p>
        </p:txBody>
      </p:sp>
      <p:pic>
        <p:nvPicPr>
          <p:cNvPr id="10" name="図 9" descr="😊">
            <a:extLst>
              <a:ext uri="{FF2B5EF4-FFF2-40B4-BE49-F238E27FC236}">
                <a16:creationId xmlns:a16="http://schemas.microsoft.com/office/drawing/2014/main" id="{26F58C99-C227-76B0-96BF-D66A2DA30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2114266"/>
            <a:ext cx="1657634" cy="165763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79A300-1E48-7B2B-1F1B-722C7415B463}"/>
              </a:ext>
            </a:extLst>
          </p:cNvPr>
          <p:cNvSpPr txBox="1"/>
          <p:nvPr/>
        </p:nvSpPr>
        <p:spPr>
          <a:xfrm>
            <a:off x="6157984" y="4036767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ja-JP" sz="1800" kern="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alibri" panose="020F0502020204030204" pitchFamily="34" charset="0"/>
              </a:rPr>
              <a:t>“笑脸”</a:t>
            </a:r>
            <a:endParaRPr lang="ja-JP" altLang="en-US" dirty="0"/>
          </a:p>
        </p:txBody>
      </p:sp>
      <p:pic>
        <p:nvPicPr>
          <p:cNvPr id="13" name="図 12" descr="🤝">
            <a:extLst>
              <a:ext uri="{FF2B5EF4-FFF2-40B4-BE49-F238E27FC236}">
                <a16:creationId xmlns:a16="http://schemas.microsoft.com/office/drawing/2014/main" id="{AE042ECC-8C02-B090-ACC9-18E8C262F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245" y="2032920"/>
            <a:ext cx="1738980" cy="17389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BF249B-C2D1-98DD-D50F-B486CAFB40DE}"/>
              </a:ext>
            </a:extLst>
          </p:cNvPr>
          <p:cNvSpPr txBox="1"/>
          <p:nvPr/>
        </p:nvSpPr>
        <p:spPr>
          <a:xfrm>
            <a:off x="9297509" y="3929466"/>
            <a:ext cx="1380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ja-JP" sz="1800" kern="0" dirty="0">
                <a:solidFill>
                  <a:srgbClr val="000000"/>
                </a:solidFill>
                <a:effectLst/>
                <a:ea typeface="SimSun" panose="02010600030101010101" pitchFamily="2" charset="-122"/>
                <a:cs typeface="Calibri" panose="020F0502020204030204" pitchFamily="34" charset="0"/>
              </a:rPr>
              <a:t>“握手”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87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649184-53D4-5EAD-0472-42F93E86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Slack</a:t>
            </a:r>
            <a:r>
              <a:rPr kumimoji="1" lang="zh-CN" altLang="en-US" dirty="0"/>
              <a:t>的常用反应图章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4A0DC-82BF-71FA-358C-B239FC8F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:+1: </a:t>
            </a:r>
          </a:p>
          <a:p>
            <a:r>
              <a:rPr kumimoji="1" lang="en-US" altLang="ja-JP" dirty="0"/>
              <a:t>:</a:t>
            </a:r>
            <a:r>
              <a:rPr kumimoji="1" lang="ja-JP" altLang="en-US" dirty="0"/>
              <a:t>両目</a:t>
            </a:r>
            <a:r>
              <a:rPr kumimoji="1" lang="en-US" altLang="ja-JP" dirty="0"/>
              <a:t>: </a:t>
            </a:r>
          </a:p>
          <a:p>
            <a:r>
              <a:rPr kumimoji="1" lang="en-US" altLang="ja-JP" dirty="0"/>
              <a:t>:</a:t>
            </a:r>
            <a:r>
              <a:rPr kumimoji="1" lang="en-US" altLang="ja-JP" dirty="0" err="1"/>
              <a:t>kininaru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en-US" altLang="ja-JP" dirty="0" err="1"/>
              <a:t>chiken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en-US" altLang="ja-JP" dirty="0" err="1"/>
              <a:t>naruhodo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en-US" altLang="ja-JP" dirty="0" err="1"/>
              <a:t>doukan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:ii-</a:t>
            </a:r>
            <a:r>
              <a:rPr kumimoji="1" lang="en-US" altLang="ja-JP" dirty="0" err="1"/>
              <a:t>shiteki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ja-JP" altLang="en-US" dirty="0"/>
              <a:t>手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en-US" altLang="ja-JP" dirty="0" err="1"/>
              <a:t>sorena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ja-JP" altLang="en-US" dirty="0"/>
              <a:t>祈る</a:t>
            </a:r>
            <a:r>
              <a:rPr kumimoji="1" lang="en-US" altLang="ja-JP" dirty="0"/>
              <a:t>:</a:t>
            </a:r>
          </a:p>
          <a:p>
            <a:r>
              <a:rPr kumimoji="1" lang="en-US" altLang="ja-JP" dirty="0"/>
              <a:t>:</a:t>
            </a:r>
            <a:r>
              <a:rPr kumimoji="1" lang="en-US" altLang="ja-JP" dirty="0" err="1"/>
              <a:t>tashikani</a:t>
            </a:r>
            <a:r>
              <a:rPr kumimoji="1" lang="en-US" altLang="ja-JP" dirty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851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251</Words>
  <Application>Microsoft Office PowerPoint</Application>
  <PresentationFormat>ワイド画面</PresentationFormat>
  <Paragraphs>106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Microsoft JhengHei</vt:lpstr>
      <vt:lpstr>SimSun</vt:lpstr>
      <vt:lpstr>游ゴシック</vt:lpstr>
      <vt:lpstr>游ゴシック Light</vt:lpstr>
      <vt:lpstr>Arial</vt:lpstr>
      <vt:lpstr>Office テーマ</vt:lpstr>
      <vt:lpstr>日语母语者在Slack上发送的文字和图章</vt:lpstr>
      <vt:lpstr>PowerPoint プレゼンテーション</vt:lpstr>
      <vt:lpstr>最常用Slack反应图章</vt:lpstr>
      <vt:lpstr>常用颜文字</vt:lpstr>
      <vt:lpstr>Slack的常用反应图章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日语母语者在Slack上发送的文字和图章</dc:title>
  <dc:creator>sunaoka kazuko</dc:creator>
  <cp:lastModifiedBy>sunaoka kazuko</cp:lastModifiedBy>
  <cp:revision>28</cp:revision>
  <dcterms:created xsi:type="dcterms:W3CDTF">2023-07-11T22:46:46Z</dcterms:created>
  <dcterms:modified xsi:type="dcterms:W3CDTF">2023-07-13T00:18:04Z</dcterms:modified>
</cp:coreProperties>
</file>