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3D9"/>
    <a:srgbClr val="FBE3D6"/>
    <a:srgbClr val="156082"/>
    <a:srgbClr val="042433"/>
    <a:srgbClr val="F6C6CF"/>
    <a:srgbClr val="821529"/>
    <a:srgbClr val="E6E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45B1-46B1-4F2A-9290-BFB2F567446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AC9-1872-4EA7-BF2F-4726BEBC5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56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45B1-46B1-4F2A-9290-BFB2F567446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AC9-1872-4EA7-BF2F-4726BEBC5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1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45B1-46B1-4F2A-9290-BFB2F567446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AC9-1872-4EA7-BF2F-4726BEBC5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66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45B1-46B1-4F2A-9290-BFB2F567446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AC9-1872-4EA7-BF2F-4726BEBC5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14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45B1-46B1-4F2A-9290-BFB2F567446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AC9-1872-4EA7-BF2F-4726BEBC5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38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45B1-46B1-4F2A-9290-BFB2F567446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AC9-1872-4EA7-BF2F-4726BEBC5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58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45B1-46B1-4F2A-9290-BFB2F567446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AC9-1872-4EA7-BF2F-4726BEBC5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8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45B1-46B1-4F2A-9290-BFB2F567446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AC9-1872-4EA7-BF2F-4726BEBC5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3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45B1-46B1-4F2A-9290-BFB2F567446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AC9-1872-4EA7-BF2F-4726BEBC5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82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45B1-46B1-4F2A-9290-BFB2F567446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AC9-1872-4EA7-BF2F-4726BEBC5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5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45B1-46B1-4F2A-9290-BFB2F567446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AC9-1872-4EA7-BF2F-4726BEBC5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71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845B1-46B1-4F2A-9290-BFB2F5674462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1CAC9-1872-4EA7-BF2F-4726BEBC5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82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正方形/長方形 1118">
            <a:extLst>
              <a:ext uri="{FF2B5EF4-FFF2-40B4-BE49-F238E27FC236}">
                <a16:creationId xmlns:a16="http://schemas.microsoft.com/office/drawing/2014/main" id="{A0979337-9A4B-4DEE-7B7C-1A2B17DD41EB}"/>
              </a:ext>
            </a:extLst>
          </p:cNvPr>
          <p:cNvSpPr/>
          <p:nvPr/>
        </p:nvSpPr>
        <p:spPr>
          <a:xfrm>
            <a:off x="5331186" y="999791"/>
            <a:ext cx="3713000" cy="4041336"/>
          </a:xfrm>
          <a:prstGeom prst="rect">
            <a:avLst/>
          </a:prstGeom>
          <a:solidFill>
            <a:srgbClr val="FBE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5" name="正方形/長方形 1114">
            <a:extLst>
              <a:ext uri="{FF2B5EF4-FFF2-40B4-BE49-F238E27FC236}">
                <a16:creationId xmlns:a16="http://schemas.microsoft.com/office/drawing/2014/main" id="{5CCC7774-0422-2E70-4663-2E79B17750B0}"/>
              </a:ext>
            </a:extLst>
          </p:cNvPr>
          <p:cNvSpPr/>
          <p:nvPr/>
        </p:nvSpPr>
        <p:spPr>
          <a:xfrm>
            <a:off x="301936" y="4835296"/>
            <a:ext cx="4884127" cy="1924195"/>
          </a:xfrm>
          <a:prstGeom prst="rect">
            <a:avLst/>
          </a:prstGeom>
          <a:solidFill>
            <a:srgbClr val="FBE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4" name="正方形/長方形 1113">
            <a:extLst>
              <a:ext uri="{FF2B5EF4-FFF2-40B4-BE49-F238E27FC236}">
                <a16:creationId xmlns:a16="http://schemas.microsoft.com/office/drawing/2014/main" id="{E824174D-DA83-DA8A-3458-D5B304F3FF42}"/>
              </a:ext>
            </a:extLst>
          </p:cNvPr>
          <p:cNvSpPr/>
          <p:nvPr/>
        </p:nvSpPr>
        <p:spPr>
          <a:xfrm>
            <a:off x="301936" y="3169409"/>
            <a:ext cx="4884127" cy="1579101"/>
          </a:xfrm>
          <a:prstGeom prst="rect">
            <a:avLst/>
          </a:prstGeom>
          <a:solidFill>
            <a:srgbClr val="FBE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3" name="正方形/長方形 1112">
            <a:extLst>
              <a:ext uri="{FF2B5EF4-FFF2-40B4-BE49-F238E27FC236}">
                <a16:creationId xmlns:a16="http://schemas.microsoft.com/office/drawing/2014/main" id="{3EB3EFAB-3DE9-1A83-E393-20916FB823C4}"/>
              </a:ext>
            </a:extLst>
          </p:cNvPr>
          <p:cNvSpPr/>
          <p:nvPr/>
        </p:nvSpPr>
        <p:spPr>
          <a:xfrm>
            <a:off x="301936" y="1001710"/>
            <a:ext cx="4884127" cy="2116525"/>
          </a:xfrm>
          <a:prstGeom prst="rect">
            <a:avLst/>
          </a:prstGeom>
          <a:solidFill>
            <a:srgbClr val="FBE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C2364F0-A041-B3A2-6CA4-0A5A48B1FF51}"/>
              </a:ext>
            </a:extLst>
          </p:cNvPr>
          <p:cNvGrpSpPr/>
          <p:nvPr/>
        </p:nvGrpSpPr>
        <p:grpSpPr>
          <a:xfrm>
            <a:off x="5708742" y="5089566"/>
            <a:ext cx="2957888" cy="1650522"/>
            <a:chOff x="5155905" y="4683223"/>
            <a:chExt cx="4005153" cy="2234903"/>
          </a:xfrm>
          <a:noFill/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52EE41DC-BB24-5AF9-DFA0-1106530A5217}"/>
                </a:ext>
              </a:extLst>
            </p:cNvPr>
            <p:cNvGrpSpPr/>
            <p:nvPr/>
          </p:nvGrpSpPr>
          <p:grpSpPr>
            <a:xfrm>
              <a:off x="5155905" y="4683286"/>
              <a:ext cx="1949844" cy="2234839"/>
              <a:chOff x="6983505" y="4552097"/>
              <a:chExt cx="1949844" cy="2234839"/>
            </a:xfrm>
            <a:grpFill/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CD0F3ED-7610-C3C0-DE5C-6D3411C359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83505" y="4837092"/>
                <a:ext cx="1949844" cy="1949844"/>
              </a:xfrm>
              <a:prstGeom prst="rect">
                <a:avLst/>
              </a:prstGeom>
              <a:grpFill/>
            </p:spPr>
          </p:pic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5A81E94-3615-BE2B-764C-D1D3D15D5D06}"/>
                  </a:ext>
                </a:extLst>
              </p:cNvPr>
              <p:cNvSpPr txBox="1"/>
              <p:nvPr/>
            </p:nvSpPr>
            <p:spPr>
              <a:xfrm>
                <a:off x="7366919" y="4552097"/>
                <a:ext cx="87716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元論文</a:t>
                </a: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F4E93A22-2AD1-DF43-4E77-0FE8B0430BA9}"/>
                </a:ext>
              </a:extLst>
            </p:cNvPr>
            <p:cNvGrpSpPr/>
            <p:nvPr/>
          </p:nvGrpSpPr>
          <p:grpSpPr>
            <a:xfrm>
              <a:off x="7135905" y="4683223"/>
              <a:ext cx="2025153" cy="2234903"/>
              <a:chOff x="6983505" y="4552034"/>
              <a:chExt cx="2025153" cy="2234903"/>
            </a:xfrm>
            <a:grpFill/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78FCF730-849B-01CA-8B09-7BE2F240B5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3505" y="4837093"/>
                <a:ext cx="1949844" cy="1949844"/>
              </a:xfrm>
              <a:prstGeom prst="rect">
                <a:avLst/>
              </a:prstGeom>
              <a:grpFill/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B2D705-931A-9333-8C6B-0D36F81EB091}"/>
                  </a:ext>
                </a:extLst>
              </p:cNvPr>
              <p:cNvSpPr txBox="1"/>
              <p:nvPr/>
            </p:nvSpPr>
            <p:spPr>
              <a:xfrm>
                <a:off x="7082973" y="4552034"/>
                <a:ext cx="1925685" cy="5000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計算コード</a:t>
                </a:r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AB4C18-2423-97BF-D25E-C6F4F7B327FF}"/>
              </a:ext>
            </a:extLst>
          </p:cNvPr>
          <p:cNvSpPr txBox="1"/>
          <p:nvPr/>
        </p:nvSpPr>
        <p:spPr>
          <a:xfrm>
            <a:off x="20681" y="17083"/>
            <a:ext cx="904776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+mn-ea"/>
              </a:rPr>
              <a:t>NN</a:t>
            </a:r>
            <a:r>
              <a:rPr kumimoji="1" lang="ja-JP" altLang="en-US" sz="2800" b="1" dirty="0">
                <a:latin typeface="+mn-ea"/>
              </a:rPr>
              <a:t>モデルを用いた反強磁性ハイゼンベルグ模型の計算</a:t>
            </a:r>
          </a:p>
        </p:txBody>
      </p:sp>
      <p:grpSp>
        <p:nvGrpSpPr>
          <p:cNvPr id="1118" name="グループ化 1117">
            <a:extLst>
              <a:ext uri="{FF2B5EF4-FFF2-40B4-BE49-F238E27FC236}">
                <a16:creationId xmlns:a16="http://schemas.microsoft.com/office/drawing/2014/main" id="{9CD93788-5DBE-32FD-060D-97F80307482A}"/>
              </a:ext>
            </a:extLst>
          </p:cNvPr>
          <p:cNvGrpSpPr/>
          <p:nvPr/>
        </p:nvGrpSpPr>
        <p:grpSpPr>
          <a:xfrm>
            <a:off x="298439" y="4803374"/>
            <a:ext cx="4862873" cy="1992263"/>
            <a:chOff x="298439" y="4803374"/>
            <a:chExt cx="4862873" cy="1992263"/>
          </a:xfrm>
        </p:grpSpPr>
        <p:grpSp>
          <p:nvGrpSpPr>
            <p:cNvPr id="1117" name="グループ化 1116">
              <a:extLst>
                <a:ext uri="{FF2B5EF4-FFF2-40B4-BE49-F238E27FC236}">
                  <a16:creationId xmlns:a16="http://schemas.microsoft.com/office/drawing/2014/main" id="{29E08E41-6761-241C-5D14-23C8E2105B43}"/>
                </a:ext>
              </a:extLst>
            </p:cNvPr>
            <p:cNvGrpSpPr/>
            <p:nvPr/>
          </p:nvGrpSpPr>
          <p:grpSpPr>
            <a:xfrm>
              <a:off x="298439" y="5227570"/>
              <a:ext cx="4788000" cy="762275"/>
              <a:chOff x="298439" y="5227570"/>
              <a:chExt cx="4788000" cy="762275"/>
            </a:xfrm>
          </p:grpSpPr>
          <p:grpSp>
            <p:nvGrpSpPr>
              <p:cNvPr id="1033" name="グループ化 1032">
                <a:extLst>
                  <a:ext uri="{FF2B5EF4-FFF2-40B4-BE49-F238E27FC236}">
                    <a16:creationId xmlns:a16="http://schemas.microsoft.com/office/drawing/2014/main" id="{B4459EF7-8A90-0DC2-4CEF-E92BC8C37271}"/>
                  </a:ext>
                </a:extLst>
              </p:cNvPr>
              <p:cNvGrpSpPr/>
              <p:nvPr/>
            </p:nvGrpSpPr>
            <p:grpSpPr>
              <a:xfrm>
                <a:off x="506791" y="5227570"/>
                <a:ext cx="4371297" cy="762275"/>
                <a:chOff x="1456960" y="2305626"/>
                <a:chExt cx="4371297" cy="762275"/>
              </a:xfrm>
            </p:grpSpPr>
            <p:grpSp>
              <p:nvGrpSpPr>
                <p:cNvPr id="20" name="グループ化 19">
                  <a:extLst>
                    <a:ext uri="{FF2B5EF4-FFF2-40B4-BE49-F238E27FC236}">
                      <a16:creationId xmlns:a16="http://schemas.microsoft.com/office/drawing/2014/main" id="{E583683D-2A52-5C46-D30E-6B1117F8C968}"/>
                    </a:ext>
                  </a:extLst>
                </p:cNvPr>
                <p:cNvGrpSpPr/>
                <p:nvPr/>
              </p:nvGrpSpPr>
              <p:grpSpPr>
                <a:xfrm>
                  <a:off x="1456960" y="2305626"/>
                  <a:ext cx="402863" cy="762275"/>
                  <a:chOff x="1093694" y="3360083"/>
                  <a:chExt cx="402863" cy="762275"/>
                </a:xfrm>
              </p:grpSpPr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0DBA4C5C-6B59-A8D5-C51C-C308799DAF04}"/>
                      </a:ext>
                    </a:extLst>
                  </p:cNvPr>
                  <p:cNvSpPr/>
                  <p:nvPr/>
                </p:nvSpPr>
                <p:spPr>
                  <a:xfrm>
                    <a:off x="1115125" y="3561220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5" name="直線矢印コネクタ 14">
                    <a:extLst>
                      <a:ext uri="{FF2B5EF4-FFF2-40B4-BE49-F238E27FC236}">
                        <a16:creationId xmlns:a16="http://schemas.microsoft.com/office/drawing/2014/main" id="{674C10B6-8BDD-46A0-B146-B2700AEB21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3694" y="3360083"/>
                    <a:ext cx="402863" cy="762275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グループ化 44">
                  <a:extLst>
                    <a:ext uri="{FF2B5EF4-FFF2-40B4-BE49-F238E27FC236}">
                      <a16:creationId xmlns:a16="http://schemas.microsoft.com/office/drawing/2014/main" id="{0B64B62F-9C42-4657-9B02-D88A7BA6D073}"/>
                    </a:ext>
                  </a:extLst>
                </p:cNvPr>
                <p:cNvGrpSpPr/>
                <p:nvPr/>
              </p:nvGrpSpPr>
              <p:grpSpPr>
                <a:xfrm flipH="1" flipV="1">
                  <a:off x="2023879" y="2305626"/>
                  <a:ext cx="402863" cy="762275"/>
                  <a:chOff x="1093694" y="3360083"/>
                  <a:chExt cx="402863" cy="762275"/>
                </a:xfrm>
              </p:grpSpPr>
              <p:sp>
                <p:nvSpPr>
                  <p:cNvPr id="46" name="楕円 45">
                    <a:extLst>
                      <a:ext uri="{FF2B5EF4-FFF2-40B4-BE49-F238E27FC236}">
                        <a16:creationId xmlns:a16="http://schemas.microsoft.com/office/drawing/2014/main" id="{299C6023-4B7F-B8B4-E1E7-6367C7AD7809}"/>
                      </a:ext>
                    </a:extLst>
                  </p:cNvPr>
                  <p:cNvSpPr/>
                  <p:nvPr/>
                </p:nvSpPr>
                <p:spPr>
                  <a:xfrm>
                    <a:off x="1115125" y="3561220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7" name="直線矢印コネクタ 46">
                    <a:extLst>
                      <a:ext uri="{FF2B5EF4-FFF2-40B4-BE49-F238E27FC236}">
                        <a16:creationId xmlns:a16="http://schemas.microsoft.com/office/drawing/2014/main" id="{B145D0EA-B0E5-1BE5-5543-4F849B9E93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3694" y="3360083"/>
                    <a:ext cx="402863" cy="762275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271D1B9A-F066-CFC5-5F8A-AE30EC29A2BA}"/>
                    </a:ext>
                  </a:extLst>
                </p:cNvPr>
                <p:cNvGrpSpPr/>
                <p:nvPr/>
              </p:nvGrpSpPr>
              <p:grpSpPr>
                <a:xfrm flipH="1">
                  <a:off x="2590798" y="2305626"/>
                  <a:ext cx="402863" cy="762275"/>
                  <a:chOff x="1093694" y="3360083"/>
                  <a:chExt cx="402863" cy="762275"/>
                </a:xfrm>
              </p:grpSpPr>
              <p:sp>
                <p:nvSpPr>
                  <p:cNvPr id="49" name="楕円 48">
                    <a:extLst>
                      <a:ext uri="{FF2B5EF4-FFF2-40B4-BE49-F238E27FC236}">
                        <a16:creationId xmlns:a16="http://schemas.microsoft.com/office/drawing/2014/main" id="{74D1292B-C806-1F1A-BE79-539660B9298F}"/>
                      </a:ext>
                    </a:extLst>
                  </p:cNvPr>
                  <p:cNvSpPr/>
                  <p:nvPr/>
                </p:nvSpPr>
                <p:spPr>
                  <a:xfrm>
                    <a:off x="1115125" y="3561220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0" name="直線矢印コネクタ 49">
                    <a:extLst>
                      <a:ext uri="{FF2B5EF4-FFF2-40B4-BE49-F238E27FC236}">
                        <a16:creationId xmlns:a16="http://schemas.microsoft.com/office/drawing/2014/main" id="{15A86859-F334-6680-61E8-11DD5E5889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3694" y="3360083"/>
                    <a:ext cx="402863" cy="762275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グループ化 50">
                  <a:extLst>
                    <a:ext uri="{FF2B5EF4-FFF2-40B4-BE49-F238E27FC236}">
                      <a16:creationId xmlns:a16="http://schemas.microsoft.com/office/drawing/2014/main" id="{4CA2D5C6-7E4F-4246-90DB-69B51473536D}"/>
                    </a:ext>
                  </a:extLst>
                </p:cNvPr>
                <p:cNvGrpSpPr/>
                <p:nvPr/>
              </p:nvGrpSpPr>
              <p:grpSpPr>
                <a:xfrm flipH="1" flipV="1">
                  <a:off x="3157717" y="2305626"/>
                  <a:ext cx="402863" cy="762275"/>
                  <a:chOff x="1093694" y="3360083"/>
                  <a:chExt cx="402863" cy="762275"/>
                </a:xfrm>
              </p:grpSpPr>
              <p:sp>
                <p:nvSpPr>
                  <p:cNvPr id="52" name="楕円 51">
                    <a:extLst>
                      <a:ext uri="{FF2B5EF4-FFF2-40B4-BE49-F238E27FC236}">
                        <a16:creationId xmlns:a16="http://schemas.microsoft.com/office/drawing/2014/main" id="{A7226CBB-1962-1E85-B150-2E9454CD3BB6}"/>
                      </a:ext>
                    </a:extLst>
                  </p:cNvPr>
                  <p:cNvSpPr/>
                  <p:nvPr/>
                </p:nvSpPr>
                <p:spPr>
                  <a:xfrm>
                    <a:off x="1115125" y="3561220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3" name="直線矢印コネクタ 52">
                    <a:extLst>
                      <a:ext uri="{FF2B5EF4-FFF2-40B4-BE49-F238E27FC236}">
                        <a16:creationId xmlns:a16="http://schemas.microsoft.com/office/drawing/2014/main" id="{ECC8751A-25FF-2C65-B0CF-80A70E228B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3694" y="3360083"/>
                    <a:ext cx="402863" cy="762275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グループ化 53">
                  <a:extLst>
                    <a:ext uri="{FF2B5EF4-FFF2-40B4-BE49-F238E27FC236}">
                      <a16:creationId xmlns:a16="http://schemas.microsoft.com/office/drawing/2014/main" id="{E855C592-0FCB-C0AA-C96D-316531C3A4E0}"/>
                    </a:ext>
                  </a:extLst>
                </p:cNvPr>
                <p:cNvGrpSpPr/>
                <p:nvPr/>
              </p:nvGrpSpPr>
              <p:grpSpPr>
                <a:xfrm flipH="1">
                  <a:off x="3724636" y="2305626"/>
                  <a:ext cx="402863" cy="762275"/>
                  <a:chOff x="1093694" y="3360083"/>
                  <a:chExt cx="402863" cy="762275"/>
                </a:xfrm>
              </p:grpSpPr>
              <p:sp>
                <p:nvSpPr>
                  <p:cNvPr id="55" name="楕円 54">
                    <a:extLst>
                      <a:ext uri="{FF2B5EF4-FFF2-40B4-BE49-F238E27FC236}">
                        <a16:creationId xmlns:a16="http://schemas.microsoft.com/office/drawing/2014/main" id="{18B8032A-63FA-6039-D660-C86FAC45A794}"/>
                      </a:ext>
                    </a:extLst>
                  </p:cNvPr>
                  <p:cNvSpPr/>
                  <p:nvPr/>
                </p:nvSpPr>
                <p:spPr>
                  <a:xfrm>
                    <a:off x="1115125" y="3561220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6" name="直線矢印コネクタ 55">
                    <a:extLst>
                      <a:ext uri="{FF2B5EF4-FFF2-40B4-BE49-F238E27FC236}">
                        <a16:creationId xmlns:a16="http://schemas.microsoft.com/office/drawing/2014/main" id="{44B5BDCA-BCB1-52EE-E2EC-4E8AC2AD27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3694" y="3360083"/>
                    <a:ext cx="402863" cy="762275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1559935F-2E2D-402C-1973-648A2EE50C65}"/>
                    </a:ext>
                  </a:extLst>
                </p:cNvPr>
                <p:cNvGrpSpPr/>
                <p:nvPr/>
              </p:nvGrpSpPr>
              <p:grpSpPr>
                <a:xfrm flipV="1">
                  <a:off x="4291555" y="2305626"/>
                  <a:ext cx="402863" cy="762275"/>
                  <a:chOff x="1093694" y="3360083"/>
                  <a:chExt cx="402863" cy="762275"/>
                </a:xfrm>
              </p:grpSpPr>
              <p:sp>
                <p:nvSpPr>
                  <p:cNvPr id="58" name="楕円 57">
                    <a:extLst>
                      <a:ext uri="{FF2B5EF4-FFF2-40B4-BE49-F238E27FC236}">
                        <a16:creationId xmlns:a16="http://schemas.microsoft.com/office/drawing/2014/main" id="{B0857E86-DB52-4C79-8A17-57F6100E90B3}"/>
                      </a:ext>
                    </a:extLst>
                  </p:cNvPr>
                  <p:cNvSpPr/>
                  <p:nvPr/>
                </p:nvSpPr>
                <p:spPr>
                  <a:xfrm>
                    <a:off x="1115125" y="3561220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9" name="直線矢印コネクタ 58">
                    <a:extLst>
                      <a:ext uri="{FF2B5EF4-FFF2-40B4-BE49-F238E27FC236}">
                        <a16:creationId xmlns:a16="http://schemas.microsoft.com/office/drawing/2014/main" id="{0AC53E55-7BD2-174C-2116-60F4241EDC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3694" y="3360083"/>
                    <a:ext cx="402863" cy="762275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グループ化 59">
                  <a:extLst>
                    <a:ext uri="{FF2B5EF4-FFF2-40B4-BE49-F238E27FC236}">
                      <a16:creationId xmlns:a16="http://schemas.microsoft.com/office/drawing/2014/main" id="{1C36AD58-E834-CE37-C4B4-97C8D62DB22D}"/>
                    </a:ext>
                  </a:extLst>
                </p:cNvPr>
                <p:cNvGrpSpPr/>
                <p:nvPr/>
              </p:nvGrpSpPr>
              <p:grpSpPr>
                <a:xfrm>
                  <a:off x="4858474" y="2305626"/>
                  <a:ext cx="402863" cy="762275"/>
                  <a:chOff x="1093694" y="3360083"/>
                  <a:chExt cx="402863" cy="762275"/>
                </a:xfrm>
              </p:grpSpPr>
              <p:sp>
                <p:nvSpPr>
                  <p:cNvPr id="61" name="楕円 60">
                    <a:extLst>
                      <a:ext uri="{FF2B5EF4-FFF2-40B4-BE49-F238E27FC236}">
                        <a16:creationId xmlns:a16="http://schemas.microsoft.com/office/drawing/2014/main" id="{23F86B36-C704-0C4A-1164-F8662E46F98C}"/>
                      </a:ext>
                    </a:extLst>
                  </p:cNvPr>
                  <p:cNvSpPr/>
                  <p:nvPr/>
                </p:nvSpPr>
                <p:spPr>
                  <a:xfrm>
                    <a:off x="1115125" y="3561220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2" name="直線矢印コネクタ 61">
                    <a:extLst>
                      <a:ext uri="{FF2B5EF4-FFF2-40B4-BE49-F238E27FC236}">
                        <a16:creationId xmlns:a16="http://schemas.microsoft.com/office/drawing/2014/main" id="{BDBB1152-AC3C-D84F-82AD-3A5B7567E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3694" y="3360083"/>
                    <a:ext cx="402863" cy="762275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グループ化 62">
                  <a:extLst>
                    <a:ext uri="{FF2B5EF4-FFF2-40B4-BE49-F238E27FC236}">
                      <a16:creationId xmlns:a16="http://schemas.microsoft.com/office/drawing/2014/main" id="{F5D7B1DC-9B55-36C5-3344-5DC4DFB07FEF}"/>
                    </a:ext>
                  </a:extLst>
                </p:cNvPr>
                <p:cNvGrpSpPr/>
                <p:nvPr/>
              </p:nvGrpSpPr>
              <p:grpSpPr>
                <a:xfrm flipV="1">
                  <a:off x="5425394" y="2305626"/>
                  <a:ext cx="402863" cy="762275"/>
                  <a:chOff x="1093694" y="3360083"/>
                  <a:chExt cx="402863" cy="762275"/>
                </a:xfrm>
              </p:grpSpPr>
              <p:sp>
                <p:nvSpPr>
                  <p:cNvPr id="1024" name="楕円 1023">
                    <a:extLst>
                      <a:ext uri="{FF2B5EF4-FFF2-40B4-BE49-F238E27FC236}">
                        <a16:creationId xmlns:a16="http://schemas.microsoft.com/office/drawing/2014/main" id="{A6BFF32E-3CAB-B0B8-D886-FE18654D77C8}"/>
                      </a:ext>
                    </a:extLst>
                  </p:cNvPr>
                  <p:cNvSpPr/>
                  <p:nvPr/>
                </p:nvSpPr>
                <p:spPr>
                  <a:xfrm>
                    <a:off x="1115125" y="3561220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025" name="直線矢印コネクタ 1024">
                    <a:extLst>
                      <a:ext uri="{FF2B5EF4-FFF2-40B4-BE49-F238E27FC236}">
                        <a16:creationId xmlns:a16="http://schemas.microsoft.com/office/drawing/2014/main" id="{E4C92772-B97F-F153-0A03-811D8D692D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3694" y="3360083"/>
                    <a:ext cx="402863" cy="762275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29" name="直線コネクタ 1028">
                <a:extLst>
                  <a:ext uri="{FF2B5EF4-FFF2-40B4-BE49-F238E27FC236}">
                    <a16:creationId xmlns:a16="http://schemas.microsoft.com/office/drawing/2014/main" id="{8B715386-65D5-04F1-1450-C871C1E16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39" y="5608707"/>
                <a:ext cx="4788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5" name="テキスト ボックス 1034">
                  <a:extLst>
                    <a:ext uri="{FF2B5EF4-FFF2-40B4-BE49-F238E27FC236}">
                      <a16:creationId xmlns:a16="http://schemas.microsoft.com/office/drawing/2014/main" id="{BCF110E1-C472-35F0-4D27-B02FF2B85ADC}"/>
                    </a:ext>
                  </a:extLst>
                </p:cNvPr>
                <p:cNvSpPr txBox="1"/>
                <p:nvPr/>
              </p:nvSpPr>
              <p:spPr>
                <a:xfrm>
                  <a:off x="303764" y="4803374"/>
                  <a:ext cx="48575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b="1" dirty="0"/>
                    <a:t>反強磁性ハイゼンベルグモデル </a:t>
                  </a:r>
                  <a:r>
                    <a:rPr kumimoji="1" lang="en-US" altLang="ja-JP" dirty="0"/>
                    <a:t>(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kumimoji="1" lang="en-US" altLang="ja-JP" dirty="0"/>
                    <a:t>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35" name="テキスト ボックス 1034">
                  <a:extLst>
                    <a:ext uri="{FF2B5EF4-FFF2-40B4-BE49-F238E27FC236}">
                      <a16:creationId xmlns:a16="http://schemas.microsoft.com/office/drawing/2014/main" id="{BCF110E1-C472-35F0-4D27-B02FF2B85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64" y="4803374"/>
                  <a:ext cx="48575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29" t="-9836" r="-125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テキスト ボックス 1040">
                  <a:extLst>
                    <a:ext uri="{FF2B5EF4-FFF2-40B4-BE49-F238E27FC236}">
                      <a16:creationId xmlns:a16="http://schemas.microsoft.com/office/drawing/2014/main" id="{1BB2B5ED-9FF3-C37E-9095-BB620F7DAA2E}"/>
                    </a:ext>
                  </a:extLst>
                </p:cNvPr>
                <p:cNvSpPr txBox="1"/>
                <p:nvPr/>
              </p:nvSpPr>
              <p:spPr>
                <a:xfrm>
                  <a:off x="1027271" y="6031069"/>
                  <a:ext cx="3620286" cy="764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𝐴𝐹𝐻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41" name="テキスト ボックス 1040">
                  <a:extLst>
                    <a:ext uri="{FF2B5EF4-FFF2-40B4-BE49-F238E27FC236}">
                      <a16:creationId xmlns:a16="http://schemas.microsoft.com/office/drawing/2014/main" id="{1BB2B5ED-9FF3-C37E-9095-BB620F7DA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71" y="6031069"/>
                  <a:ext cx="3620286" cy="7645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5" name="グループ化 1064">
            <a:extLst>
              <a:ext uri="{FF2B5EF4-FFF2-40B4-BE49-F238E27FC236}">
                <a16:creationId xmlns:a16="http://schemas.microsoft.com/office/drawing/2014/main" id="{4BF6E80A-12B7-701E-6F17-7B83E5E1A86C}"/>
              </a:ext>
            </a:extLst>
          </p:cNvPr>
          <p:cNvGrpSpPr/>
          <p:nvPr/>
        </p:nvGrpSpPr>
        <p:grpSpPr>
          <a:xfrm>
            <a:off x="277099" y="981098"/>
            <a:ext cx="4581848" cy="2062643"/>
            <a:chOff x="3702203" y="1613748"/>
            <a:chExt cx="4581848" cy="2062643"/>
          </a:xfrm>
        </p:grpSpPr>
        <p:grpSp>
          <p:nvGrpSpPr>
            <p:cNvPr id="1063" name="グループ化 1062">
              <a:extLst>
                <a:ext uri="{FF2B5EF4-FFF2-40B4-BE49-F238E27FC236}">
                  <a16:creationId xmlns:a16="http://schemas.microsoft.com/office/drawing/2014/main" id="{A65D4A45-A107-2119-B863-1B05B6753C3E}"/>
                </a:ext>
              </a:extLst>
            </p:cNvPr>
            <p:cNvGrpSpPr/>
            <p:nvPr/>
          </p:nvGrpSpPr>
          <p:grpSpPr>
            <a:xfrm>
              <a:off x="4405041" y="1971049"/>
              <a:ext cx="3879010" cy="1705342"/>
              <a:chOff x="4417736" y="1350453"/>
              <a:chExt cx="3879010" cy="1705342"/>
            </a:xfrm>
          </p:grpSpPr>
          <p:sp>
            <p:nvSpPr>
              <p:cNvPr id="1044" name="正方形/長方形 1043">
                <a:extLst>
                  <a:ext uri="{FF2B5EF4-FFF2-40B4-BE49-F238E27FC236}">
                    <a16:creationId xmlns:a16="http://schemas.microsoft.com/office/drawing/2014/main" id="{D34F18BD-0DDA-8BF3-9C08-3C8AA71D0860}"/>
                  </a:ext>
                </a:extLst>
              </p:cNvPr>
              <p:cNvSpPr/>
              <p:nvPr/>
            </p:nvSpPr>
            <p:spPr>
              <a:xfrm>
                <a:off x="5231505" y="1350453"/>
                <a:ext cx="914400" cy="1692000"/>
              </a:xfrm>
              <a:prstGeom prst="rect">
                <a:avLst/>
              </a:prstGeom>
              <a:solidFill>
                <a:srgbClr val="1560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</a:rPr>
                  <a:t>NN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54" name="グループ化 1053">
                <a:extLst>
                  <a:ext uri="{FF2B5EF4-FFF2-40B4-BE49-F238E27FC236}">
                    <a16:creationId xmlns:a16="http://schemas.microsoft.com/office/drawing/2014/main" id="{53D437D7-F715-EF6E-F657-6323CC59ACA1}"/>
                  </a:ext>
                </a:extLst>
              </p:cNvPr>
              <p:cNvGrpSpPr/>
              <p:nvPr/>
            </p:nvGrpSpPr>
            <p:grpSpPr>
              <a:xfrm>
                <a:off x="4417736" y="1383096"/>
                <a:ext cx="398904" cy="1672699"/>
                <a:chOff x="4417736" y="1383096"/>
                <a:chExt cx="398904" cy="1672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6" name="楕円 1045">
                      <a:extLst>
                        <a:ext uri="{FF2B5EF4-FFF2-40B4-BE49-F238E27FC236}">
                          <a16:creationId xmlns:a16="http://schemas.microsoft.com/office/drawing/2014/main" id="{DF382587-C1D0-5845-0477-109EB6289E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7736" y="1383096"/>
                      <a:ext cx="398904" cy="3989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6" name="楕円 1045">
                      <a:extLst>
                        <a:ext uri="{FF2B5EF4-FFF2-40B4-BE49-F238E27FC236}">
                          <a16:creationId xmlns:a16="http://schemas.microsoft.com/office/drawing/2014/main" id="{DF382587-C1D0-5845-0477-109EB6289E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6" y="1383096"/>
                      <a:ext cx="398904" cy="39890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7" name="楕円 1046">
                      <a:extLst>
                        <a:ext uri="{FF2B5EF4-FFF2-40B4-BE49-F238E27FC236}">
                          <a16:creationId xmlns:a16="http://schemas.microsoft.com/office/drawing/2014/main" id="{0EAD8DDE-3CA9-4347-5FD3-DCAA22104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7736" y="1846027"/>
                      <a:ext cx="398904" cy="3989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7" name="楕円 1046">
                      <a:extLst>
                        <a:ext uri="{FF2B5EF4-FFF2-40B4-BE49-F238E27FC236}">
                          <a16:creationId xmlns:a16="http://schemas.microsoft.com/office/drawing/2014/main" id="{0EAD8DDE-3CA9-4347-5FD3-DCAA221042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6" y="1846027"/>
                      <a:ext cx="398904" cy="39890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8" name="楕円 1047">
                      <a:extLst>
                        <a:ext uri="{FF2B5EF4-FFF2-40B4-BE49-F238E27FC236}">
                          <a16:creationId xmlns:a16="http://schemas.microsoft.com/office/drawing/2014/main" id="{F1D6FE09-5F02-FFC5-503D-E2861602CA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7736" y="2656891"/>
                      <a:ext cx="398904" cy="3989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8" name="楕円 1047">
                      <a:extLst>
                        <a:ext uri="{FF2B5EF4-FFF2-40B4-BE49-F238E27FC236}">
                          <a16:creationId xmlns:a16="http://schemas.microsoft.com/office/drawing/2014/main" id="{F1D6FE09-5F02-FFC5-503D-E2861602CA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6" y="2656891"/>
                      <a:ext cx="398904" cy="398904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l="-14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50" name="直線コネクタ 1049">
                  <a:extLst>
                    <a:ext uri="{FF2B5EF4-FFF2-40B4-BE49-F238E27FC236}">
                      <a16:creationId xmlns:a16="http://schemas.microsoft.com/office/drawing/2014/main" id="{85CB0E19-CBE5-EF82-8604-3066FE78E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7188" y="2308958"/>
                  <a:ext cx="0" cy="283907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6" name="直線コネクタ 1055">
                <a:extLst>
                  <a:ext uri="{FF2B5EF4-FFF2-40B4-BE49-F238E27FC236}">
                    <a16:creationId xmlns:a16="http://schemas.microsoft.com/office/drawing/2014/main" id="{A3C64F4A-520E-0229-B33A-29BE98619188}"/>
                  </a:ext>
                </a:extLst>
              </p:cNvPr>
              <p:cNvCxnSpPr>
                <a:stCxn id="1046" idx="6"/>
              </p:cNvCxnSpPr>
              <p:nvPr/>
            </p:nvCxnSpPr>
            <p:spPr>
              <a:xfrm>
                <a:off x="4816640" y="1582548"/>
                <a:ext cx="4148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7" name="直線コネクタ 1056">
                <a:extLst>
                  <a:ext uri="{FF2B5EF4-FFF2-40B4-BE49-F238E27FC236}">
                    <a16:creationId xmlns:a16="http://schemas.microsoft.com/office/drawing/2014/main" id="{EDA00B7C-FE2A-F99D-D63E-27D5B753BD33}"/>
                  </a:ext>
                </a:extLst>
              </p:cNvPr>
              <p:cNvCxnSpPr/>
              <p:nvPr/>
            </p:nvCxnSpPr>
            <p:spPr>
              <a:xfrm>
                <a:off x="4816640" y="2045479"/>
                <a:ext cx="4148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8" name="直線コネクタ 1057">
                <a:extLst>
                  <a:ext uri="{FF2B5EF4-FFF2-40B4-BE49-F238E27FC236}">
                    <a16:creationId xmlns:a16="http://schemas.microsoft.com/office/drawing/2014/main" id="{9F28D8D3-17AD-A855-B17B-CAA8E691F418}"/>
                  </a:ext>
                </a:extLst>
              </p:cNvPr>
              <p:cNvCxnSpPr/>
              <p:nvPr/>
            </p:nvCxnSpPr>
            <p:spPr>
              <a:xfrm>
                <a:off x="4816640" y="2822010"/>
                <a:ext cx="4148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1" name="直線コネクタ 1060">
                <a:extLst>
                  <a:ext uri="{FF2B5EF4-FFF2-40B4-BE49-F238E27FC236}">
                    <a16:creationId xmlns:a16="http://schemas.microsoft.com/office/drawing/2014/main" id="{9D6EAFE0-FAFB-4C7D-E55C-E1C93CB3AE4A}"/>
                  </a:ext>
                </a:extLst>
              </p:cNvPr>
              <p:cNvCxnSpPr/>
              <p:nvPr/>
            </p:nvCxnSpPr>
            <p:spPr>
              <a:xfrm>
                <a:off x="6169622" y="2252023"/>
                <a:ext cx="4148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2" name="四角形: 角を丸くする 1061">
                    <a:extLst>
                      <a:ext uri="{FF2B5EF4-FFF2-40B4-BE49-F238E27FC236}">
                        <a16:creationId xmlns:a16="http://schemas.microsoft.com/office/drawing/2014/main" id="{F880FD3D-FE64-7192-B92C-EC9102B7E2A7}"/>
                      </a:ext>
                    </a:extLst>
                  </p:cNvPr>
                  <p:cNvSpPr/>
                  <p:nvPr/>
                </p:nvSpPr>
                <p:spPr>
                  <a:xfrm>
                    <a:off x="6584487" y="1980000"/>
                    <a:ext cx="1712259" cy="490156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2" name="四角形: 角を丸くする 1061">
                    <a:extLst>
                      <a:ext uri="{FF2B5EF4-FFF2-40B4-BE49-F238E27FC236}">
                        <a16:creationId xmlns:a16="http://schemas.microsoft.com/office/drawing/2014/main" id="{F880FD3D-FE64-7192-B92C-EC9102B7E2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487" y="1980000"/>
                    <a:ext cx="1712259" cy="490156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l="-35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64" name="テキスト ボックス 1063">
              <a:extLst>
                <a:ext uri="{FF2B5EF4-FFF2-40B4-BE49-F238E27FC236}">
                  <a16:creationId xmlns:a16="http://schemas.microsoft.com/office/drawing/2014/main" id="{3B415151-8E11-B8D5-C294-7E6C28F6B083}"/>
                </a:ext>
              </a:extLst>
            </p:cNvPr>
            <p:cNvSpPr txBox="1"/>
            <p:nvPr/>
          </p:nvSpPr>
          <p:spPr>
            <a:xfrm>
              <a:off x="3702203" y="16137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ln w="3175">
                    <a:noFill/>
                  </a:ln>
                </a:rPr>
                <a:t>アイデア</a:t>
              </a:r>
            </a:p>
          </p:txBody>
        </p:sp>
      </p:grpSp>
      <p:grpSp>
        <p:nvGrpSpPr>
          <p:cNvPr id="1109" name="グループ化 1108">
            <a:extLst>
              <a:ext uri="{FF2B5EF4-FFF2-40B4-BE49-F238E27FC236}">
                <a16:creationId xmlns:a16="http://schemas.microsoft.com/office/drawing/2014/main" id="{A2C16291-23A1-EBAB-922A-FBF250E3C48B}"/>
              </a:ext>
            </a:extLst>
          </p:cNvPr>
          <p:cNvGrpSpPr/>
          <p:nvPr/>
        </p:nvGrpSpPr>
        <p:grpSpPr>
          <a:xfrm>
            <a:off x="278581" y="3154095"/>
            <a:ext cx="4834368" cy="1600891"/>
            <a:chOff x="278581" y="3154095"/>
            <a:chExt cx="4834368" cy="1600891"/>
          </a:xfrm>
        </p:grpSpPr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75C94618-2643-6C33-65FC-DD4119DE22F5}"/>
                </a:ext>
              </a:extLst>
            </p:cNvPr>
            <p:cNvSpPr txBox="1"/>
            <p:nvPr/>
          </p:nvSpPr>
          <p:spPr>
            <a:xfrm>
              <a:off x="301936" y="3154095"/>
              <a:ext cx="4784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制限ボルツマンマシン </a:t>
              </a:r>
              <a:r>
                <a:rPr kumimoji="1" lang="en-US" altLang="ja-JP" dirty="0"/>
                <a:t>(NN</a:t>
              </a:r>
              <a:r>
                <a:rPr kumimoji="1" lang="ja-JP" altLang="en-US" dirty="0"/>
                <a:t>モデルの一種</a:t>
              </a:r>
              <a:r>
                <a:rPr kumimoji="1" lang="en-US" altLang="ja-JP" dirty="0"/>
                <a:t>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5" name="テキスト ボックス 1094">
                  <a:extLst>
                    <a:ext uri="{FF2B5EF4-FFF2-40B4-BE49-F238E27FC236}">
                      <a16:creationId xmlns:a16="http://schemas.microsoft.com/office/drawing/2014/main" id="{ED78AF51-37B6-614C-1470-99969A74848D}"/>
                    </a:ext>
                  </a:extLst>
                </p:cNvPr>
                <p:cNvSpPr txBox="1"/>
                <p:nvPr/>
              </p:nvSpPr>
              <p:spPr>
                <a:xfrm>
                  <a:off x="2645761" y="3683320"/>
                  <a:ext cx="2467188" cy="83099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dirty="0"/>
                    <a:t>これの確立分布</a:t>
                  </a:r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を</m:t>
                      </m:r>
                    </m:oMath>
                  </a14:m>
                  <a:endParaRPr kumimoji="1" lang="en-US" altLang="ja-JP" sz="1600" dirty="0"/>
                </a:p>
                <a:p>
                  <a:r>
                    <a:rPr kumimoji="1" lang="ja-JP" altLang="en-US" sz="1600" dirty="0"/>
                    <a:t>波動関数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</m:d>
                    </m:oMath>
                  </a14:m>
                  <a:r>
                    <a:rPr kumimoji="1" lang="ja-JP" altLang="en-US" sz="1600" dirty="0"/>
                    <a:t>にする。</a:t>
                  </a:r>
                  <a:endParaRPr kumimoji="1" lang="en-US" altLang="ja-JP" sz="1600" dirty="0"/>
                </a:p>
                <a:p>
                  <a:r>
                    <a:rPr kumimoji="1" lang="en-US" altLang="ja-JP" sz="1600" dirty="0"/>
                    <a:t>(RBM</a:t>
                  </a:r>
                  <a:r>
                    <a:rPr kumimoji="1" lang="ja-JP" altLang="en-US" sz="1600" dirty="0"/>
                    <a:t>波動関数</a:t>
                  </a:r>
                  <a:r>
                    <a:rPr kumimoji="1" lang="en-US" altLang="ja-JP" sz="1600" dirty="0"/>
                    <a:t>)</a:t>
                  </a:r>
                  <a:endParaRPr kumimoji="1" lang="ja-JP" altLang="en-US" sz="1600" dirty="0"/>
                </a:p>
              </p:txBody>
            </p:sp>
          </mc:Choice>
          <mc:Fallback>
            <p:sp>
              <p:nvSpPr>
                <p:cNvPr id="1095" name="テキスト ボックス 1094">
                  <a:extLst>
                    <a:ext uri="{FF2B5EF4-FFF2-40B4-BE49-F238E27FC236}">
                      <a16:creationId xmlns:a16="http://schemas.microsoft.com/office/drawing/2014/main" id="{ED78AF51-37B6-614C-1470-99969A7484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761" y="3683320"/>
                  <a:ext cx="2467188" cy="830997"/>
                </a:xfrm>
                <a:prstGeom prst="rect">
                  <a:avLst/>
                </a:prstGeom>
                <a:blipFill>
                  <a:blip r:embed="rId10"/>
                  <a:stretch>
                    <a:fillRect l="-1235" t="-2190" b="-80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8" name="グループ化 1097">
              <a:extLst>
                <a:ext uri="{FF2B5EF4-FFF2-40B4-BE49-F238E27FC236}">
                  <a16:creationId xmlns:a16="http://schemas.microsoft.com/office/drawing/2014/main" id="{A1DACCA0-51EA-203B-30C4-6DAA0B38BB2D}"/>
                </a:ext>
              </a:extLst>
            </p:cNvPr>
            <p:cNvGrpSpPr/>
            <p:nvPr/>
          </p:nvGrpSpPr>
          <p:grpSpPr>
            <a:xfrm>
              <a:off x="278581" y="3476824"/>
              <a:ext cx="2436084" cy="1278162"/>
              <a:chOff x="5858296" y="1619838"/>
              <a:chExt cx="2436084" cy="12781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6" name="楕円 1065">
                    <a:extLst>
                      <a:ext uri="{FF2B5EF4-FFF2-40B4-BE49-F238E27FC236}">
                        <a16:creationId xmlns:a16="http://schemas.microsoft.com/office/drawing/2014/main" id="{DDA14CEC-890E-5C03-3C9C-FE9F470279C2}"/>
                      </a:ext>
                    </a:extLst>
                  </p:cNvPr>
                  <p:cNvSpPr/>
                  <p:nvPr/>
                </p:nvSpPr>
                <p:spPr>
                  <a:xfrm>
                    <a:off x="6084011" y="2499096"/>
                    <a:ext cx="398904" cy="39890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6" name="楕円 1065">
                    <a:extLst>
                      <a:ext uri="{FF2B5EF4-FFF2-40B4-BE49-F238E27FC236}">
                        <a16:creationId xmlns:a16="http://schemas.microsoft.com/office/drawing/2014/main" id="{DDA14CEC-890E-5C03-3C9C-FE9F470279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4011" y="2499096"/>
                    <a:ext cx="398904" cy="398904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7" name="楕円 1066">
                    <a:extLst>
                      <a:ext uri="{FF2B5EF4-FFF2-40B4-BE49-F238E27FC236}">
                        <a16:creationId xmlns:a16="http://schemas.microsoft.com/office/drawing/2014/main" id="{FC1E6599-F4E5-BF5C-08DC-6EE7034F2065}"/>
                      </a:ext>
                    </a:extLst>
                  </p:cNvPr>
                  <p:cNvSpPr/>
                  <p:nvPr/>
                </p:nvSpPr>
                <p:spPr>
                  <a:xfrm>
                    <a:off x="6587548" y="2485853"/>
                    <a:ext cx="398904" cy="39890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7" name="楕円 1066">
                    <a:extLst>
                      <a:ext uri="{FF2B5EF4-FFF2-40B4-BE49-F238E27FC236}">
                        <a16:creationId xmlns:a16="http://schemas.microsoft.com/office/drawing/2014/main" id="{FC1E6599-F4E5-BF5C-08DC-6EE7034F20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7548" y="2485853"/>
                    <a:ext cx="398904" cy="398904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8" name="楕円 1067">
                    <a:extLst>
                      <a:ext uri="{FF2B5EF4-FFF2-40B4-BE49-F238E27FC236}">
                        <a16:creationId xmlns:a16="http://schemas.microsoft.com/office/drawing/2014/main" id="{47C9E24D-7921-155C-019C-BAFFF3D8B320}"/>
                      </a:ext>
                    </a:extLst>
                  </p:cNvPr>
                  <p:cNvSpPr/>
                  <p:nvPr/>
                </p:nvSpPr>
                <p:spPr>
                  <a:xfrm>
                    <a:off x="7531177" y="2499096"/>
                    <a:ext cx="398904" cy="39890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8" name="楕円 1067">
                    <a:extLst>
                      <a:ext uri="{FF2B5EF4-FFF2-40B4-BE49-F238E27FC236}">
                        <a16:creationId xmlns:a16="http://schemas.microsoft.com/office/drawing/2014/main" id="{47C9E24D-7921-155C-019C-BAFFF3D8B3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1177" y="2499096"/>
                    <a:ext cx="398904" cy="398904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144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9" name="直線コネクタ 1068">
                <a:extLst>
                  <a:ext uri="{FF2B5EF4-FFF2-40B4-BE49-F238E27FC236}">
                    <a16:creationId xmlns:a16="http://schemas.microsoft.com/office/drawing/2014/main" id="{714EBBA4-D179-18B6-C946-60FCDDE7C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1085" y="2700835"/>
                <a:ext cx="335458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2" name="楕円 1071">
                    <a:extLst>
                      <a:ext uri="{FF2B5EF4-FFF2-40B4-BE49-F238E27FC236}">
                        <a16:creationId xmlns:a16="http://schemas.microsoft.com/office/drawing/2014/main" id="{C37E22EB-C896-CEBA-7FCA-881C50F8BD95}"/>
                      </a:ext>
                    </a:extLst>
                  </p:cNvPr>
                  <p:cNvSpPr/>
                  <p:nvPr/>
                </p:nvSpPr>
                <p:spPr>
                  <a:xfrm>
                    <a:off x="6283463" y="1629781"/>
                    <a:ext cx="398904" cy="39890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2" name="楕円 1071">
                    <a:extLst>
                      <a:ext uri="{FF2B5EF4-FFF2-40B4-BE49-F238E27FC236}">
                        <a16:creationId xmlns:a16="http://schemas.microsoft.com/office/drawing/2014/main" id="{C37E22EB-C896-CEBA-7FCA-881C50F8BD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3463" y="1629781"/>
                    <a:ext cx="398904" cy="398904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289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4" name="楕円 1073">
                    <a:extLst>
                      <a:ext uri="{FF2B5EF4-FFF2-40B4-BE49-F238E27FC236}">
                        <a16:creationId xmlns:a16="http://schemas.microsoft.com/office/drawing/2014/main" id="{2C23747E-14B0-D4B1-4EF6-7A97EA8F2473}"/>
                      </a:ext>
                    </a:extLst>
                  </p:cNvPr>
                  <p:cNvSpPr/>
                  <p:nvPr/>
                </p:nvSpPr>
                <p:spPr>
                  <a:xfrm>
                    <a:off x="7227091" y="1619838"/>
                    <a:ext cx="398904" cy="39890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4" name="楕円 1073">
                    <a:extLst>
                      <a:ext uri="{FF2B5EF4-FFF2-40B4-BE49-F238E27FC236}">
                        <a16:creationId xmlns:a16="http://schemas.microsoft.com/office/drawing/2014/main" id="{2C23747E-14B0-D4B1-4EF6-7A97EA8F24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7091" y="1619838"/>
                    <a:ext cx="398904" cy="398904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1014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5" name="直線コネクタ 1074">
                <a:extLst>
                  <a:ext uri="{FF2B5EF4-FFF2-40B4-BE49-F238E27FC236}">
                    <a16:creationId xmlns:a16="http://schemas.microsoft.com/office/drawing/2014/main" id="{12FCDC26-F827-013F-79C4-6552F06EC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7000" y="1834671"/>
                <a:ext cx="335458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直線コネクタ 1077">
                <a:extLst>
                  <a:ext uri="{FF2B5EF4-FFF2-40B4-BE49-F238E27FC236}">
                    <a16:creationId xmlns:a16="http://schemas.microsoft.com/office/drawing/2014/main" id="{5BBFBF21-B2A4-7DD5-E272-DA396B55BB30}"/>
                  </a:ext>
                </a:extLst>
              </p:cNvPr>
              <p:cNvCxnSpPr>
                <a:stCxn id="1066" idx="0"/>
                <a:endCxn id="1072" idx="4"/>
              </p:cNvCxnSpPr>
              <p:nvPr/>
            </p:nvCxnSpPr>
            <p:spPr>
              <a:xfrm flipV="1">
                <a:off x="6283463" y="2028685"/>
                <a:ext cx="199452" cy="47041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直線コネクタ 1078">
                <a:extLst>
                  <a:ext uri="{FF2B5EF4-FFF2-40B4-BE49-F238E27FC236}">
                    <a16:creationId xmlns:a16="http://schemas.microsoft.com/office/drawing/2014/main" id="{623AF45E-4B43-8567-97FF-30266A08D2BE}"/>
                  </a:ext>
                </a:extLst>
              </p:cNvPr>
              <p:cNvCxnSpPr>
                <a:cxnSpLocks/>
                <a:stCxn id="1066" idx="0"/>
                <a:endCxn id="1074" idx="4"/>
              </p:cNvCxnSpPr>
              <p:nvPr/>
            </p:nvCxnSpPr>
            <p:spPr>
              <a:xfrm flipV="1">
                <a:off x="6283463" y="2018742"/>
                <a:ext cx="1143080" cy="4803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直線コネクタ 1081">
                <a:extLst>
                  <a:ext uri="{FF2B5EF4-FFF2-40B4-BE49-F238E27FC236}">
                    <a16:creationId xmlns:a16="http://schemas.microsoft.com/office/drawing/2014/main" id="{8AC1FB6C-8D8B-2327-C754-E6AC4CB8637F}"/>
                  </a:ext>
                </a:extLst>
              </p:cNvPr>
              <p:cNvCxnSpPr>
                <a:cxnSpLocks/>
                <a:stCxn id="1067" idx="0"/>
                <a:endCxn id="1072" idx="4"/>
              </p:cNvCxnSpPr>
              <p:nvPr/>
            </p:nvCxnSpPr>
            <p:spPr>
              <a:xfrm flipH="1" flipV="1">
                <a:off x="6482915" y="2028685"/>
                <a:ext cx="304085" cy="4571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直線コネクタ 1084">
                <a:extLst>
                  <a:ext uri="{FF2B5EF4-FFF2-40B4-BE49-F238E27FC236}">
                    <a16:creationId xmlns:a16="http://schemas.microsoft.com/office/drawing/2014/main" id="{084CDCC0-56C0-C59E-FFBC-DD319D019E10}"/>
                  </a:ext>
                </a:extLst>
              </p:cNvPr>
              <p:cNvCxnSpPr>
                <a:cxnSpLocks/>
                <a:stCxn id="1067" idx="0"/>
                <a:endCxn id="1074" idx="4"/>
              </p:cNvCxnSpPr>
              <p:nvPr/>
            </p:nvCxnSpPr>
            <p:spPr>
              <a:xfrm flipV="1">
                <a:off x="6787000" y="2018742"/>
                <a:ext cx="639543" cy="46711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直線コネクタ 1087">
                <a:extLst>
                  <a:ext uri="{FF2B5EF4-FFF2-40B4-BE49-F238E27FC236}">
                    <a16:creationId xmlns:a16="http://schemas.microsoft.com/office/drawing/2014/main" id="{2D20EE89-A2CE-73CF-680A-279E890D1FA2}"/>
                  </a:ext>
                </a:extLst>
              </p:cNvPr>
              <p:cNvCxnSpPr>
                <a:cxnSpLocks/>
                <a:stCxn id="1074" idx="4"/>
                <a:endCxn id="1068" idx="0"/>
              </p:cNvCxnSpPr>
              <p:nvPr/>
            </p:nvCxnSpPr>
            <p:spPr>
              <a:xfrm>
                <a:off x="7426543" y="2018742"/>
                <a:ext cx="304086" cy="4803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直線コネクタ 1090">
                <a:extLst>
                  <a:ext uri="{FF2B5EF4-FFF2-40B4-BE49-F238E27FC236}">
                    <a16:creationId xmlns:a16="http://schemas.microsoft.com/office/drawing/2014/main" id="{0E77A678-EF2B-B8C0-2051-253468CDD357}"/>
                  </a:ext>
                </a:extLst>
              </p:cNvPr>
              <p:cNvCxnSpPr>
                <a:cxnSpLocks/>
                <a:stCxn id="1072" idx="4"/>
                <a:endCxn id="1068" idx="0"/>
              </p:cNvCxnSpPr>
              <p:nvPr/>
            </p:nvCxnSpPr>
            <p:spPr>
              <a:xfrm>
                <a:off x="6482915" y="2028685"/>
                <a:ext cx="1247714" cy="47041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6" name="テキスト ボックス 1095">
                    <a:extLst>
                      <a:ext uri="{FF2B5EF4-FFF2-40B4-BE49-F238E27FC236}">
                        <a16:creationId xmlns:a16="http://schemas.microsoft.com/office/drawing/2014/main" id="{58F7B748-1A8C-C31B-A3EF-42BFEFF6D850}"/>
                      </a:ext>
                    </a:extLst>
                  </p:cNvPr>
                  <p:cNvSpPr txBox="1"/>
                  <p:nvPr/>
                </p:nvSpPr>
                <p:spPr>
                  <a:xfrm>
                    <a:off x="5858296" y="2088770"/>
                    <a:ext cx="5526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096" name="テキスト ボックス 1095">
                    <a:extLst>
                      <a:ext uri="{FF2B5EF4-FFF2-40B4-BE49-F238E27FC236}">
                        <a16:creationId xmlns:a16="http://schemas.microsoft.com/office/drawing/2014/main" id="{58F7B748-1A8C-C31B-A3EF-42BFEFF6D8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8296" y="2088770"/>
                    <a:ext cx="55265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7" name="テキスト ボックス 1096">
                    <a:extLst>
                      <a:ext uri="{FF2B5EF4-FFF2-40B4-BE49-F238E27FC236}">
                        <a16:creationId xmlns:a16="http://schemas.microsoft.com/office/drawing/2014/main" id="{55504FC0-DD55-6B20-B51C-7AE379D354E7}"/>
                      </a:ext>
                    </a:extLst>
                  </p:cNvPr>
                  <p:cNvSpPr txBox="1"/>
                  <p:nvPr/>
                </p:nvSpPr>
                <p:spPr>
                  <a:xfrm>
                    <a:off x="7653755" y="2069525"/>
                    <a:ext cx="6406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𝑁𝑀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097" name="テキスト ボックス 1096">
                    <a:extLst>
                      <a:ext uri="{FF2B5EF4-FFF2-40B4-BE49-F238E27FC236}">
                        <a16:creationId xmlns:a16="http://schemas.microsoft.com/office/drawing/2014/main" id="{55504FC0-DD55-6B20-B51C-7AE379D35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3755" y="2069525"/>
                    <a:ext cx="64062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99" name="テキスト ボックス 1098">
            <a:extLst>
              <a:ext uri="{FF2B5EF4-FFF2-40B4-BE49-F238E27FC236}">
                <a16:creationId xmlns:a16="http://schemas.microsoft.com/office/drawing/2014/main" id="{61C355DA-074B-BDE4-07D8-5A11792D0306}"/>
              </a:ext>
            </a:extLst>
          </p:cNvPr>
          <p:cNvSpPr txBox="1"/>
          <p:nvPr/>
        </p:nvSpPr>
        <p:spPr>
          <a:xfrm>
            <a:off x="8004875" y="500626"/>
            <a:ext cx="111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b="1" dirty="0">
                <a:latin typeface="+mn-ea"/>
              </a:rPr>
              <a:t>西原翔</a:t>
            </a:r>
          </a:p>
        </p:txBody>
      </p:sp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6353992A-0236-F9DE-5FA3-FAD59B8E05E0}"/>
              </a:ext>
            </a:extLst>
          </p:cNvPr>
          <p:cNvGrpSpPr/>
          <p:nvPr/>
        </p:nvGrpSpPr>
        <p:grpSpPr>
          <a:xfrm>
            <a:off x="5985033" y="998954"/>
            <a:ext cx="2505775" cy="3966883"/>
            <a:chOff x="5985033" y="998954"/>
            <a:chExt cx="2505775" cy="3966883"/>
          </a:xfrm>
        </p:grpSpPr>
        <p:pic>
          <p:nvPicPr>
            <p:cNvPr id="1102" name="図 1101">
              <a:extLst>
                <a:ext uri="{FF2B5EF4-FFF2-40B4-BE49-F238E27FC236}">
                  <a16:creationId xmlns:a16="http://schemas.microsoft.com/office/drawing/2014/main" id="{2BFBF21E-D674-13CC-6491-B964F3022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85033" y="998954"/>
              <a:ext cx="2498801" cy="1965117"/>
            </a:xfrm>
            <a:prstGeom prst="rect">
              <a:avLst/>
            </a:prstGeom>
          </p:spPr>
        </p:pic>
        <p:pic>
          <p:nvPicPr>
            <p:cNvPr id="1105" name="図 1104">
              <a:extLst>
                <a:ext uri="{FF2B5EF4-FFF2-40B4-BE49-F238E27FC236}">
                  <a16:creationId xmlns:a16="http://schemas.microsoft.com/office/drawing/2014/main" id="{035606E6-0C84-6C8B-75F5-3FD86E602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85033" y="2996718"/>
              <a:ext cx="2505775" cy="1969119"/>
            </a:xfrm>
            <a:prstGeom prst="rect">
              <a:avLst/>
            </a:prstGeom>
          </p:spPr>
        </p:pic>
      </p:grpSp>
      <p:sp>
        <p:nvSpPr>
          <p:cNvPr id="1107" name="テキスト ボックス 1106">
            <a:extLst>
              <a:ext uri="{FF2B5EF4-FFF2-40B4-BE49-F238E27FC236}">
                <a16:creationId xmlns:a16="http://schemas.microsoft.com/office/drawing/2014/main" id="{35BB1F46-714F-4882-E81C-93EB8CBB92E6}"/>
              </a:ext>
            </a:extLst>
          </p:cNvPr>
          <p:cNvSpPr txBox="1"/>
          <p:nvPr/>
        </p:nvSpPr>
        <p:spPr>
          <a:xfrm>
            <a:off x="5331185" y="10017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結果</a:t>
            </a:r>
          </a:p>
        </p:txBody>
      </p:sp>
      <p:sp>
        <p:nvSpPr>
          <p:cNvPr id="1112" name="正方形/長方形 1111">
            <a:extLst>
              <a:ext uri="{FF2B5EF4-FFF2-40B4-BE49-F238E27FC236}">
                <a16:creationId xmlns:a16="http://schemas.microsoft.com/office/drawing/2014/main" id="{CFCCF175-D3D9-94B6-F160-E6A58C692008}"/>
              </a:ext>
            </a:extLst>
          </p:cNvPr>
          <p:cNvSpPr/>
          <p:nvPr/>
        </p:nvSpPr>
        <p:spPr>
          <a:xfrm flipV="1">
            <a:off x="0" y="864187"/>
            <a:ext cx="9144000" cy="3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85E35E-C0E5-F924-BBCF-8055540037F1}"/>
              </a:ext>
            </a:extLst>
          </p:cNvPr>
          <p:cNvSpPr txBox="1"/>
          <p:nvPr/>
        </p:nvSpPr>
        <p:spPr>
          <a:xfrm>
            <a:off x="20680" y="551620"/>
            <a:ext cx="8821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Carleo</a:t>
            </a:r>
            <a:r>
              <a:rPr kumimoji="1" lang="en-US" altLang="ja-JP" sz="1400" dirty="0"/>
              <a:t>, et al.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Solving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the many-body problem with artificial neural networks. </a:t>
            </a:r>
            <a:r>
              <a:rPr kumimoji="1" lang="en-US" altLang="ja-JP" sz="1400" i="1" dirty="0"/>
              <a:t>Science</a:t>
            </a:r>
            <a:r>
              <a:rPr kumimoji="1" lang="en-US" altLang="ja-JP" sz="1400" dirty="0"/>
              <a:t>, Vol335, No. 6325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096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98</Words>
  <Application>Microsoft Office PowerPoint</Application>
  <PresentationFormat>画面に合わせる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西原　翔</dc:creator>
  <cp:lastModifiedBy>西原　翔</cp:lastModifiedBy>
  <cp:revision>3</cp:revision>
  <dcterms:created xsi:type="dcterms:W3CDTF">2024-07-18T00:41:39Z</dcterms:created>
  <dcterms:modified xsi:type="dcterms:W3CDTF">2024-07-18T09:38:24Z</dcterms:modified>
</cp:coreProperties>
</file>