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80" r:id="rId4"/>
    <p:sldId id="300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277" r:id="rId14"/>
    <p:sldId id="290" r:id="rId15"/>
    <p:sldId id="288" r:id="rId16"/>
    <p:sldId id="294" r:id="rId17"/>
    <p:sldId id="293" r:id="rId18"/>
    <p:sldId id="259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BF8FC57-8857-44DD-BB47-56DCE310AC1E}">
          <p14:sldIdLst>
            <p14:sldId id="257"/>
          </p14:sldIdLst>
        </p14:section>
        <p14:section name="オペアンプの性質" id="{BFEA1ACA-61D4-4D9E-AC4A-2B18C9DEB7DE}">
          <p14:sldIdLst>
            <p14:sldId id="258"/>
            <p14:sldId id="280"/>
            <p14:sldId id="300"/>
          </p14:sldIdLst>
        </p14:section>
        <p14:section name="反転増幅回路" id="{911DF38A-392E-4FF9-8EF1-A9952D586179}">
          <p14:sldIdLst>
            <p14:sldId id="295"/>
            <p14:sldId id="296"/>
            <p14:sldId id="297"/>
            <p14:sldId id="298"/>
            <p14:sldId id="299"/>
          </p14:sldIdLst>
        </p14:section>
        <p14:section name="ボルテージフォロワ回路" id="{EF3A3CEE-60E6-42ED-87D3-463773799EF9}">
          <p14:sldIdLst>
            <p14:sldId id="301"/>
            <p14:sldId id="302"/>
            <p14:sldId id="303"/>
          </p14:sldIdLst>
        </p14:section>
        <p14:section name="測定の評価" id="{7FC47EEE-4E26-4C59-B465-9DD6AF1B1DA3}">
          <p14:sldIdLst>
            <p14:sldId id="277"/>
            <p14:sldId id="290"/>
            <p14:sldId id="288"/>
            <p14:sldId id="294"/>
            <p14:sldId id="29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2242" autoAdjust="0"/>
  </p:normalViewPr>
  <p:slideViewPr>
    <p:cSldViewPr snapToGrid="0">
      <p:cViewPr>
        <p:scale>
          <a:sx n="100" d="100"/>
          <a:sy n="100" d="100"/>
        </p:scale>
        <p:origin x="90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iang\Documents\latex\TUS_B3_reports\2024_05_10_&#38651;&#23376;&#22238;&#36335;\data\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Documents\codes\TUS\B3\&#12524;&#12509;&#12540;&#12488;\2024_05_10_&#38651;&#23376;&#22238;&#36335;\data\data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Documents\codes\TUS\B3\&#12524;&#12509;&#12540;&#12488;\2024_05_10_&#38651;&#23376;&#22238;&#36335;\data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Inverting input (33 kΩ)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'2024-05-10'!$B$3:$B$43</c:f>
              <c:numCache>
                <c:formatCode>General</c:formatCode>
                <c:ptCount val="41"/>
                <c:pt idx="0">
                  <c:v>-10.01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-7.51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-4.01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-2.0099999999999998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'2024-05-10'!$D$3:$D$43</c:f>
              <c:numCache>
                <c:formatCode>General</c:formatCode>
                <c:ptCount val="41"/>
                <c:pt idx="0">
                  <c:v>-4.0598999999999998</c:v>
                </c:pt>
                <c:pt idx="1">
                  <c:v>-3.6783000000000001</c:v>
                </c:pt>
                <c:pt idx="2">
                  <c:v>-3.3018999999999998</c:v>
                </c:pt>
                <c:pt idx="3">
                  <c:v>-2.9238</c:v>
                </c:pt>
                <c:pt idx="4">
                  <c:v>-2.5428000000000002</c:v>
                </c:pt>
                <c:pt idx="5">
                  <c:v>-2.1756000000000002</c:v>
                </c:pt>
                <c:pt idx="6">
                  <c:v>-1.7929299999999999</c:v>
                </c:pt>
                <c:pt idx="7">
                  <c:v>-1.42015</c:v>
                </c:pt>
                <c:pt idx="8">
                  <c:v>-1.0374000000000001</c:v>
                </c:pt>
                <c:pt idx="9">
                  <c:v>-0.66479999999999995</c:v>
                </c:pt>
                <c:pt idx="10">
                  <c:v>-0.28671999999999997</c:v>
                </c:pt>
                <c:pt idx="11">
                  <c:v>-5.6999999999999998E-4</c:v>
                </c:pt>
                <c:pt idx="12">
                  <c:v>5.8600000000000004E-4</c:v>
                </c:pt>
                <c:pt idx="13">
                  <c:v>6.0599999999999998E-4</c:v>
                </c:pt>
                <c:pt idx="14">
                  <c:v>6.2699999999999995E-4</c:v>
                </c:pt>
                <c:pt idx="15">
                  <c:v>6.4499999999999996E-4</c:v>
                </c:pt>
                <c:pt idx="16">
                  <c:v>6.6299999999999996E-4</c:v>
                </c:pt>
                <c:pt idx="17">
                  <c:v>6.8099999999999996E-4</c:v>
                </c:pt>
                <c:pt idx="18">
                  <c:v>6.9999999999999999E-4</c:v>
                </c:pt>
                <c:pt idx="19">
                  <c:v>7.18E-4</c:v>
                </c:pt>
                <c:pt idx="20">
                  <c:v>7.3800000000000005E-4</c:v>
                </c:pt>
                <c:pt idx="21">
                  <c:v>7.6300000000000001E-4</c:v>
                </c:pt>
                <c:pt idx="22">
                  <c:v>7.94E-4</c:v>
                </c:pt>
                <c:pt idx="23">
                  <c:v>8.1999999999999998E-4</c:v>
                </c:pt>
                <c:pt idx="24">
                  <c:v>8.4900000000000004E-4</c:v>
                </c:pt>
                <c:pt idx="25">
                  <c:v>8.8999999999999995E-4</c:v>
                </c:pt>
                <c:pt idx="26">
                  <c:v>9.2000000000000003E-4</c:v>
                </c:pt>
                <c:pt idx="27">
                  <c:v>9.5E-4</c:v>
                </c:pt>
                <c:pt idx="28">
                  <c:v>9.8200000000000002E-4</c:v>
                </c:pt>
                <c:pt idx="29">
                  <c:v>6.4000000000000001E-2</c:v>
                </c:pt>
                <c:pt idx="30">
                  <c:v>0.43602999999999997</c:v>
                </c:pt>
                <c:pt idx="31">
                  <c:v>0.82472999999999996</c:v>
                </c:pt>
                <c:pt idx="32">
                  <c:v>1.1977500000000001</c:v>
                </c:pt>
                <c:pt idx="33">
                  <c:v>1.57504</c:v>
                </c:pt>
                <c:pt idx="34">
                  <c:v>1.95262</c:v>
                </c:pt>
                <c:pt idx="35">
                  <c:v>2.3191000000000002</c:v>
                </c:pt>
                <c:pt idx="36">
                  <c:v>2.6997</c:v>
                </c:pt>
                <c:pt idx="37">
                  <c:v>3.0766</c:v>
                </c:pt>
                <c:pt idx="38">
                  <c:v>3.4554999999999998</c:v>
                </c:pt>
                <c:pt idx="39">
                  <c:v>3.8321999999999998</c:v>
                </c:pt>
                <c:pt idx="40">
                  <c:v>4.2084000000000001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D9-4695-8F94-C42AFDFD70B4}"/>
            </c:ext>
          </c:extLst>
        </c:ser>
        <c:ser>
          <c:idx val="1"/>
          <c:order val="1"/>
          <c:tx>
            <c:v>Output (33 kΩ)</c:v>
          </c:tx>
          <c:spPr>
            <a:ln w="19050">
              <a:noFill/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'2024-05-10'!$B$3:$B$43</c:f>
              <c:numCache>
                <c:formatCode>General</c:formatCode>
                <c:ptCount val="41"/>
                <c:pt idx="0">
                  <c:v>-10.01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-7.51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-4.01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-2.0099999999999998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'2024-05-10'!$C$3:$C$43</c:f>
              <c:numCache>
                <c:formatCode>General</c:formatCode>
                <c:ptCount val="41"/>
                <c:pt idx="0">
                  <c:v>14.2639</c:v>
                </c:pt>
                <c:pt idx="1">
                  <c:v>14.2644</c:v>
                </c:pt>
                <c:pt idx="2">
                  <c:v>14.265000000000001</c:v>
                </c:pt>
                <c:pt idx="3">
                  <c:v>14.2658</c:v>
                </c:pt>
                <c:pt idx="4">
                  <c:v>14.266400000000001</c:v>
                </c:pt>
                <c:pt idx="5">
                  <c:v>14.267099999999999</c:v>
                </c:pt>
                <c:pt idx="6">
                  <c:v>14.267799999999999</c:v>
                </c:pt>
                <c:pt idx="7">
                  <c:v>14.2685</c:v>
                </c:pt>
                <c:pt idx="8">
                  <c:v>14.269299999999999</c:v>
                </c:pt>
                <c:pt idx="9">
                  <c:v>14.27</c:v>
                </c:pt>
                <c:pt idx="10">
                  <c:v>14.2707</c:v>
                </c:pt>
                <c:pt idx="11">
                  <c:v>13.9152</c:v>
                </c:pt>
                <c:pt idx="12">
                  <c:v>12.3977</c:v>
                </c:pt>
                <c:pt idx="13">
                  <c:v>10.807499999999999</c:v>
                </c:pt>
                <c:pt idx="14">
                  <c:v>9.2795000000000005</c:v>
                </c:pt>
                <c:pt idx="15">
                  <c:v>7.7534999999999998</c:v>
                </c:pt>
                <c:pt idx="16">
                  <c:v>6.2263999999999999</c:v>
                </c:pt>
                <c:pt idx="17">
                  <c:v>4.6364999999999998</c:v>
                </c:pt>
                <c:pt idx="18">
                  <c:v>3.1101000000000001</c:v>
                </c:pt>
                <c:pt idx="19">
                  <c:v>1.5368999999999999</c:v>
                </c:pt>
                <c:pt idx="20">
                  <c:v>7.2969999999999997E-3</c:v>
                </c:pt>
                <c:pt idx="21">
                  <c:v>-1.53023</c:v>
                </c:pt>
                <c:pt idx="22">
                  <c:v>-3.0752000000000002</c:v>
                </c:pt>
                <c:pt idx="23">
                  <c:v>-4.6219000000000001</c:v>
                </c:pt>
                <c:pt idx="24">
                  <c:v>-6.17</c:v>
                </c:pt>
                <c:pt idx="25">
                  <c:v>-7.7171000000000003</c:v>
                </c:pt>
                <c:pt idx="26">
                  <c:v>-9.2430000000000003</c:v>
                </c:pt>
                <c:pt idx="27">
                  <c:v>-10.812799999999999</c:v>
                </c:pt>
                <c:pt idx="28">
                  <c:v>-12.3634</c:v>
                </c:pt>
                <c:pt idx="29">
                  <c:v>-13.627800000000001</c:v>
                </c:pt>
                <c:pt idx="30">
                  <c:v>-13.6279</c:v>
                </c:pt>
                <c:pt idx="31">
                  <c:v>-13.6275</c:v>
                </c:pt>
                <c:pt idx="32">
                  <c:v>-13.627000000000001</c:v>
                </c:pt>
                <c:pt idx="33">
                  <c:v>-13.6267</c:v>
                </c:pt>
                <c:pt idx="34">
                  <c:v>-13.6264</c:v>
                </c:pt>
                <c:pt idx="35">
                  <c:v>-13.625999999999999</c:v>
                </c:pt>
                <c:pt idx="36">
                  <c:v>-13.6259</c:v>
                </c:pt>
                <c:pt idx="37">
                  <c:v>-13.625500000000001</c:v>
                </c:pt>
                <c:pt idx="38">
                  <c:v>-13.6251</c:v>
                </c:pt>
                <c:pt idx="39">
                  <c:v>-13.6248</c:v>
                </c:pt>
                <c:pt idx="40">
                  <c:v>-13.624499999999999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D9-4695-8F94-C42AFDFD70B4}"/>
            </c:ext>
          </c:extLst>
        </c:ser>
        <c:ser>
          <c:idx val="2"/>
          <c:order val="2"/>
          <c:tx>
            <c:v>Inverting input  (68 kΩ)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'2024-05-10'!$F$3:$F$43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'2024-05-10'!$I$3:$I$43</c:f>
              <c:numCache>
                <c:formatCode>General</c:formatCode>
                <c:ptCount val="41"/>
                <c:pt idx="0">
                  <c:v>-0.20848</c:v>
                </c:pt>
                <c:pt idx="1">
                  <c:v>3.5199999999999999E-4</c:v>
                </c:pt>
                <c:pt idx="2">
                  <c:v>3.7500000000000001E-4</c:v>
                </c:pt>
                <c:pt idx="3">
                  <c:v>3.9500000000000001E-4</c:v>
                </c:pt>
                <c:pt idx="4">
                  <c:v>4.17E-4</c:v>
                </c:pt>
                <c:pt idx="5">
                  <c:v>4.3399999999999998E-4</c:v>
                </c:pt>
                <c:pt idx="6">
                  <c:v>4.57E-4</c:v>
                </c:pt>
                <c:pt idx="7">
                  <c:v>4.7780000000000001E-4</c:v>
                </c:pt>
                <c:pt idx="8">
                  <c:v>4.9899999999999999E-4</c:v>
                </c:pt>
                <c:pt idx="9">
                  <c:v>5.0199999999999995E-4</c:v>
                </c:pt>
                <c:pt idx="10">
                  <c:v>5.1100000000000006E-4</c:v>
                </c:pt>
                <c:pt idx="11">
                  <c:v>5.04E-4</c:v>
                </c:pt>
                <c:pt idx="12">
                  <c:v>5.3300000000000005E-4</c:v>
                </c:pt>
                <c:pt idx="13">
                  <c:v>5.6000000000000006E-4</c:v>
                </c:pt>
                <c:pt idx="14">
                  <c:v>5.8599999999999993E-4</c:v>
                </c:pt>
                <c:pt idx="15">
                  <c:v>6.0999999999999997E-4</c:v>
                </c:pt>
                <c:pt idx="16">
                  <c:v>6.3400000000000001E-4</c:v>
                </c:pt>
                <c:pt idx="17">
                  <c:v>6.5600000000000001E-4</c:v>
                </c:pt>
                <c:pt idx="18">
                  <c:v>6.8100000000000007E-4</c:v>
                </c:pt>
                <c:pt idx="19">
                  <c:v>7.0999999999999991E-4</c:v>
                </c:pt>
                <c:pt idx="20">
                  <c:v>7.3499999999999998E-4</c:v>
                </c:pt>
                <c:pt idx="21">
                  <c:v>7.5299999999999998E-4</c:v>
                </c:pt>
                <c:pt idx="22">
                  <c:v>7.7099999999999998E-4</c:v>
                </c:pt>
                <c:pt idx="23">
                  <c:v>7.9300000000000009E-4</c:v>
                </c:pt>
                <c:pt idx="24">
                  <c:v>8.0800000000000002E-4</c:v>
                </c:pt>
                <c:pt idx="25">
                  <c:v>8.2199999999999992E-4</c:v>
                </c:pt>
                <c:pt idx="26">
                  <c:v>8.3699999999999996E-4</c:v>
                </c:pt>
                <c:pt idx="27">
                  <c:v>8.4999999999999995E-4</c:v>
                </c:pt>
                <c:pt idx="28">
                  <c:v>8.6600000000000002E-4</c:v>
                </c:pt>
                <c:pt idx="29">
                  <c:v>8.8599999999999996E-4</c:v>
                </c:pt>
                <c:pt idx="30">
                  <c:v>9.0600000000000001E-4</c:v>
                </c:pt>
                <c:pt idx="31">
                  <c:v>9.2500000000000004E-4</c:v>
                </c:pt>
                <c:pt idx="32">
                  <c:v>9.4299999999999994E-4</c:v>
                </c:pt>
                <c:pt idx="33">
                  <c:v>9.5999999999999992E-4</c:v>
                </c:pt>
                <c:pt idx="34">
                  <c:v>9.7399999999999993E-4</c:v>
                </c:pt>
                <c:pt idx="35">
                  <c:v>9.9299999999999996E-4</c:v>
                </c:pt>
                <c:pt idx="36">
                  <c:v>1.0069999999999999E-3</c:v>
                </c:pt>
                <c:pt idx="37">
                  <c:v>1.0269999999999999E-3</c:v>
                </c:pt>
                <c:pt idx="38">
                  <c:v>1.0429999999999999E-3</c:v>
                </c:pt>
                <c:pt idx="39">
                  <c:v>0.1651</c:v>
                </c:pt>
                <c:pt idx="40">
                  <c:v>0.46115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D9-4695-8F94-C42AFDFD70B4}"/>
            </c:ext>
          </c:extLst>
        </c:ser>
        <c:ser>
          <c:idx val="3"/>
          <c:order val="3"/>
          <c:tx>
            <c:v>Output  (68 kΩ)</c:v>
          </c:tx>
          <c:spPr>
            <a:ln w="19050">
              <a:noFill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'2024-05-10'!$F$3:$F$43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xVal>
          <c:yVal>
            <c:numRef>
              <c:f>'2024-05-10'!$G$3:$G$43</c:f>
              <c:numCache>
                <c:formatCode>General</c:formatCode>
                <c:ptCount val="41"/>
                <c:pt idx="0">
                  <c:v>14.269500000000001</c:v>
                </c:pt>
                <c:pt idx="1">
                  <c:v>14.0342</c:v>
                </c:pt>
                <c:pt idx="2">
                  <c:v>13.303000000000001</c:v>
                </c:pt>
                <c:pt idx="3">
                  <c:v>12.5611</c:v>
                </c:pt>
                <c:pt idx="4">
                  <c:v>11.8132</c:v>
                </c:pt>
                <c:pt idx="5">
                  <c:v>11.0777</c:v>
                </c:pt>
                <c:pt idx="6">
                  <c:v>10.3431</c:v>
                </c:pt>
                <c:pt idx="7">
                  <c:v>9.6133000000000006</c:v>
                </c:pt>
                <c:pt idx="8">
                  <c:v>8.8740000000000006</c:v>
                </c:pt>
                <c:pt idx="9">
                  <c:v>8.1344999999999992</c:v>
                </c:pt>
                <c:pt idx="10">
                  <c:v>7.4036999999999997</c:v>
                </c:pt>
                <c:pt idx="11">
                  <c:v>6.6580000000000004</c:v>
                </c:pt>
                <c:pt idx="12">
                  <c:v>5.9264999999999999</c:v>
                </c:pt>
                <c:pt idx="13">
                  <c:v>5.1829999999999998</c:v>
                </c:pt>
                <c:pt idx="14">
                  <c:v>4.4318</c:v>
                </c:pt>
                <c:pt idx="15">
                  <c:v>3.6913</c:v>
                </c:pt>
                <c:pt idx="16">
                  <c:v>2.9710000000000001</c:v>
                </c:pt>
                <c:pt idx="17">
                  <c:v>2.2305999999999999</c:v>
                </c:pt>
                <c:pt idx="18">
                  <c:v>1.49048</c:v>
                </c:pt>
                <c:pt idx="19">
                  <c:v>0.74075999999999997</c:v>
                </c:pt>
                <c:pt idx="20">
                  <c:v>6.4060000000000002E-3</c:v>
                </c:pt>
                <c:pt idx="21">
                  <c:v>-0.72914999999999996</c:v>
                </c:pt>
                <c:pt idx="22">
                  <c:v>-1.46824</c:v>
                </c:pt>
                <c:pt idx="23">
                  <c:v>-2.2183999999999999</c:v>
                </c:pt>
                <c:pt idx="24">
                  <c:v>-2.9487000000000001</c:v>
                </c:pt>
                <c:pt idx="25">
                  <c:v>-3.6991999999999998</c:v>
                </c:pt>
                <c:pt idx="26">
                  <c:v>-4.4366000000000003</c:v>
                </c:pt>
                <c:pt idx="27">
                  <c:v>-5.16</c:v>
                </c:pt>
                <c:pt idx="28">
                  <c:v>-5.9021999999999997</c:v>
                </c:pt>
                <c:pt idx="29">
                  <c:v>-6.6417999999999999</c:v>
                </c:pt>
                <c:pt idx="30">
                  <c:v>-7.3817000000000004</c:v>
                </c:pt>
                <c:pt idx="31">
                  <c:v>-8.1219000000000001</c:v>
                </c:pt>
                <c:pt idx="32">
                  <c:v>-8.8513999999999999</c:v>
                </c:pt>
                <c:pt idx="33">
                  <c:v>-9.6110000000000007</c:v>
                </c:pt>
                <c:pt idx="34">
                  <c:v>-10.330500000000001</c:v>
                </c:pt>
                <c:pt idx="35">
                  <c:v>-11.0823</c:v>
                </c:pt>
                <c:pt idx="36">
                  <c:v>-11.817299999999999</c:v>
                </c:pt>
                <c:pt idx="37">
                  <c:v>-12.552099999999999</c:v>
                </c:pt>
                <c:pt idx="38">
                  <c:v>-13.29</c:v>
                </c:pt>
                <c:pt idx="39">
                  <c:v>-13.623699999999999</c:v>
                </c:pt>
                <c:pt idx="40">
                  <c:v>-13.6236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D9-4695-8F94-C42AFDFD7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225311"/>
        <c:axId val="1255226959"/>
      </c:scatterChart>
      <c:valAx>
        <c:axId val="1255225311"/>
        <c:scaling>
          <c:orientation val="minMax"/>
          <c:max val="10"/>
          <c:min val="-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 i="0">
                    <a:latin typeface="Helvetica" panose="020B0604020202020204" pitchFamily="34" charset="0"/>
                    <a:cs typeface="Helvetica" panose="020B0604020202020204" pitchFamily="34" charset="0"/>
                  </a:rPr>
                  <a:t>Input</a:t>
                </a:r>
                <a:r>
                  <a:rPr lang="en-US" altLang="ja-JP" sz="1400" b="0" i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Voltage (V)</a:t>
                </a:r>
                <a:endParaRPr lang="ja-JP" altLang="en-US" sz="1400" b="0" i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ja-JP"/>
          </a:p>
        </c:txPr>
        <c:crossAx val="1255226959"/>
        <c:crossesAt val="-15"/>
        <c:crossBetween val="midCat"/>
        <c:majorUnit val="2.5"/>
      </c:valAx>
      <c:valAx>
        <c:axId val="1255226959"/>
        <c:scaling>
          <c:orientation val="minMax"/>
          <c:max val="15"/>
          <c:min val="-15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 b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Oscilloscope</a:t>
                </a:r>
                <a:r>
                  <a:rPr lang="en-US" altLang="ja-JP" sz="1400" b="0" baseline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(V)</a:t>
                </a:r>
                <a:endParaRPr lang="ja-JP" altLang="en-US" sz="1400" b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ja-JP"/>
          </a:p>
        </c:txPr>
        <c:crossAx val="1255225311"/>
        <c:crossesAt val="-15"/>
        <c:crossBetween val="midCat"/>
      </c:valAx>
      <c:spPr>
        <a:ln w="19050"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1980047254515979"/>
          <c:y val="4.476386016279324E-2"/>
          <c:w val="0.57753653334362187"/>
          <c:h val="8.8881603497793477E-2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960">
              <a:latin typeface="Helvetica" panose="020B0604020202020204" pitchFamily="34" charset="0"/>
              <a:cs typeface="Helvetica" panose="020B0604020202020204" pitchFamily="34" charset="0"/>
            </a:defRPr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1"/>
          <c:tx>
            <c:strRef>
              <c:f>'2024-05-10'!$O$1</c:f>
              <c:strCache>
                <c:ptCount val="1"/>
                <c:pt idx="0">
                  <c:v>Ri = 68 kΩ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'2024-05-10'!$O$3:$O$22</c:f>
              <c:numCache>
                <c:formatCode>General</c:formatCode>
                <c:ptCount val="2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</c:numCache>
            </c:numRef>
          </c:xVal>
          <c:yVal>
            <c:numRef>
              <c:f>'2024-05-10'!$P$3:$P$22</c:f>
              <c:numCache>
                <c:formatCode>General</c:formatCode>
                <c:ptCount val="20"/>
                <c:pt idx="0">
                  <c:v>0.73899999999999999</c:v>
                </c:pt>
                <c:pt idx="1">
                  <c:v>1.48</c:v>
                </c:pt>
                <c:pt idx="2">
                  <c:v>2.2200000000000002</c:v>
                </c:pt>
                <c:pt idx="3">
                  <c:v>2.97</c:v>
                </c:pt>
                <c:pt idx="4">
                  <c:v>3.69</c:v>
                </c:pt>
                <c:pt idx="5">
                  <c:v>4.47</c:v>
                </c:pt>
                <c:pt idx="6">
                  <c:v>5.17</c:v>
                </c:pt>
                <c:pt idx="7">
                  <c:v>5.86</c:v>
                </c:pt>
                <c:pt idx="8">
                  <c:v>6.69</c:v>
                </c:pt>
                <c:pt idx="9">
                  <c:v>7.41</c:v>
                </c:pt>
                <c:pt idx="10">
                  <c:v>8.16</c:v>
                </c:pt>
                <c:pt idx="11">
                  <c:v>8.93</c:v>
                </c:pt>
                <c:pt idx="12">
                  <c:v>9.75</c:v>
                </c:pt>
                <c:pt idx="13">
                  <c:v>10.26</c:v>
                </c:pt>
                <c:pt idx="14">
                  <c:v>10.71</c:v>
                </c:pt>
                <c:pt idx="15">
                  <c:v>11.01</c:v>
                </c:pt>
                <c:pt idx="16">
                  <c:v>11.28</c:v>
                </c:pt>
                <c:pt idx="17">
                  <c:v>11.49</c:v>
                </c:pt>
                <c:pt idx="18">
                  <c:v>11.66</c:v>
                </c:pt>
                <c:pt idx="19">
                  <c:v>11.81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F4-4D47-A1F2-AE7D89787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680687"/>
        <c:axId val="1272916879"/>
      </c:scatterChart>
      <c:scatterChart>
        <c:scatterStyle val="lineMarker"/>
        <c:varyColors val="0"/>
        <c:ser>
          <c:idx val="1"/>
          <c:order val="0"/>
          <c:tx>
            <c:strRef>
              <c:f>'2024-05-10'!$K$1</c:f>
              <c:strCache>
                <c:ptCount val="1"/>
                <c:pt idx="0">
                  <c:v>Ri = 33 kΩ</c:v>
                </c:pt>
              </c:strCache>
            </c:strRef>
          </c:tx>
          <c:spPr>
            <a:ln w="19050">
              <a:noFill/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'2024-05-10'!$K$3:$K$23</c:f>
              <c:numCache>
                <c:formatCode>General</c:formatCode>
                <c:ptCount val="21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3.39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'2024-05-10'!$L$3:$L$23</c:f>
              <c:numCache>
                <c:formatCode>General</c:formatCode>
                <c:ptCount val="21"/>
                <c:pt idx="0">
                  <c:v>1.56</c:v>
                </c:pt>
                <c:pt idx="1">
                  <c:v>3.1</c:v>
                </c:pt>
                <c:pt idx="2">
                  <c:v>4.6500000000000004</c:v>
                </c:pt>
                <c:pt idx="3">
                  <c:v>6.2190000000000003</c:v>
                </c:pt>
                <c:pt idx="4">
                  <c:v>7.8</c:v>
                </c:pt>
                <c:pt idx="5">
                  <c:v>9.4</c:v>
                </c:pt>
                <c:pt idx="6">
                  <c:v>10.35</c:v>
                </c:pt>
                <c:pt idx="7">
                  <c:v>10.57</c:v>
                </c:pt>
                <c:pt idx="8">
                  <c:v>11.21</c:v>
                </c:pt>
                <c:pt idx="9">
                  <c:v>11.64</c:v>
                </c:pt>
                <c:pt idx="10">
                  <c:v>11.93</c:v>
                </c:pt>
                <c:pt idx="11">
                  <c:v>12.18</c:v>
                </c:pt>
                <c:pt idx="12">
                  <c:v>12.39</c:v>
                </c:pt>
                <c:pt idx="13">
                  <c:v>12.52</c:v>
                </c:pt>
                <c:pt idx="14">
                  <c:v>12.66</c:v>
                </c:pt>
                <c:pt idx="15">
                  <c:v>12.75</c:v>
                </c:pt>
                <c:pt idx="16">
                  <c:v>12.85</c:v>
                </c:pt>
                <c:pt idx="17">
                  <c:v>12.93</c:v>
                </c:pt>
                <c:pt idx="18">
                  <c:v>13</c:v>
                </c:pt>
                <c:pt idx="19">
                  <c:v>13.07</c:v>
                </c:pt>
                <c:pt idx="20">
                  <c:v>13.13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F4-4D47-A1F2-AE7D89787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7071231"/>
        <c:axId val="1308120895"/>
      </c:scatterChart>
      <c:valAx>
        <c:axId val="1255680687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/>
                  <a:t>AC</a:t>
                </a:r>
                <a:r>
                  <a:rPr lang="en-US" altLang="ja-JP" sz="1400" b="0" baseline="0"/>
                  <a:t> Input Voltage </a:t>
                </a:r>
                <a:r>
                  <a:rPr lang="en-US" altLang="ja-JP" sz="1400" b="0" i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1400" b="0" baseline="-25000"/>
                  <a:t>i</a:t>
                </a:r>
                <a:r>
                  <a:rPr lang="en-US" altLang="ja-JP" sz="1400" b="0" baseline="0"/>
                  <a:t> (V)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72916879"/>
        <c:crosses val="autoZero"/>
        <c:crossBetween val="midCat"/>
      </c:valAx>
      <c:valAx>
        <c:axId val="127291687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Maximum</a:t>
                </a:r>
                <a:r>
                  <a:rPr lang="en-US" altLang="ja-JP" sz="1400" b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Output Votage </a:t>
                </a:r>
                <a:r>
                  <a:rPr lang="en-US" altLang="ja-JP" sz="1400" b="0" i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1400" b="0" baseline="-25000">
                    <a:latin typeface="Helvetica" panose="020B0604020202020204" pitchFamily="34" charset="0"/>
                    <a:cs typeface="Helvetica" panose="020B0604020202020204" pitchFamily="34" charset="0"/>
                  </a:rPr>
                  <a:t>o</a:t>
                </a:r>
                <a:r>
                  <a:rPr lang="en-US" altLang="ja-JP" sz="1400" b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(V)</a:t>
                </a:r>
                <a:endParaRPr lang="ja-JP" altLang="en-US" sz="14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55680687"/>
        <c:crosses val="autoZero"/>
        <c:crossBetween val="midCat"/>
      </c:valAx>
      <c:valAx>
        <c:axId val="1308120895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endParaRPr lang="ja-JP"/>
          </a:p>
        </c:txPr>
        <c:crossAx val="1317071231"/>
        <c:crosses val="max"/>
        <c:crossBetween val="midCat"/>
      </c:valAx>
      <c:valAx>
        <c:axId val="1317071231"/>
        <c:scaling>
          <c:orientation val="minMax"/>
          <c:max val="10"/>
        </c:scaling>
        <c:delete val="0"/>
        <c:axPos val="t"/>
        <c:numFmt formatCode="General" sourceLinked="1"/>
        <c:majorTickMark val="in"/>
        <c:minorTickMark val="none"/>
        <c:tickLblPos val="nextTo"/>
        <c:spPr>
          <a:noFill/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ja-JP"/>
          </a:p>
        </c:txPr>
        <c:crossAx val="1308120895"/>
        <c:crosses val="max"/>
        <c:crossBetween val="midCat"/>
      </c:valAx>
    </c:plotArea>
    <c:legend>
      <c:legendPos val="r"/>
      <c:layout>
        <c:manualLayout>
          <c:xMode val="edge"/>
          <c:yMode val="edge"/>
          <c:x val="0.65829279883529523"/>
          <c:y val="0.5809888541285908"/>
          <c:w val="0.22413822444646106"/>
          <c:h val="0.17403958016044652"/>
        </c:manualLayout>
      </c:layout>
      <c:overlay val="1"/>
      <c:spPr>
        <a:ln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ja-JP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32481959871381"/>
          <c:y val="8.6643136245959901E-2"/>
          <c:w val="0.74630215764717123"/>
          <c:h val="0.73544934594542444"/>
        </c:manualLayout>
      </c:layout>
      <c:scatterChart>
        <c:scatterStyle val="lineMarker"/>
        <c:varyColors val="0"/>
        <c:ser>
          <c:idx val="0"/>
          <c:order val="1"/>
          <c:tx>
            <c:v>Ri = 33 kΩ</c:v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'2024-05-10'!$Y$3:$Y$24</c:f>
              <c:numCache>
                <c:formatCode>General</c:formatCode>
                <c:ptCount val="22"/>
                <c:pt idx="0">
                  <c:v>100</c:v>
                </c:pt>
                <c:pt idx="1">
                  <c:v>180</c:v>
                </c:pt>
                <c:pt idx="2">
                  <c:v>330</c:v>
                </c:pt>
                <c:pt idx="3">
                  <c:v>600</c:v>
                </c:pt>
                <c:pt idx="4">
                  <c:v>1000</c:v>
                </c:pt>
                <c:pt idx="5">
                  <c:v>1800</c:v>
                </c:pt>
                <c:pt idx="6">
                  <c:v>3300</c:v>
                </c:pt>
                <c:pt idx="7">
                  <c:v>6000</c:v>
                </c:pt>
                <c:pt idx="8">
                  <c:v>10000</c:v>
                </c:pt>
                <c:pt idx="9">
                  <c:v>12000</c:v>
                </c:pt>
                <c:pt idx="10">
                  <c:v>14400</c:v>
                </c:pt>
                <c:pt idx="11">
                  <c:v>17200</c:v>
                </c:pt>
                <c:pt idx="12">
                  <c:v>20700</c:v>
                </c:pt>
                <c:pt idx="13">
                  <c:v>25000</c:v>
                </c:pt>
                <c:pt idx="14">
                  <c:v>30000</c:v>
                </c:pt>
                <c:pt idx="15">
                  <c:v>36000</c:v>
                </c:pt>
                <c:pt idx="16">
                  <c:v>43000</c:v>
                </c:pt>
                <c:pt idx="17">
                  <c:v>52000</c:v>
                </c:pt>
                <c:pt idx="18">
                  <c:v>63000</c:v>
                </c:pt>
                <c:pt idx="19">
                  <c:v>75000</c:v>
                </c:pt>
                <c:pt idx="20">
                  <c:v>90000</c:v>
                </c:pt>
                <c:pt idx="21">
                  <c:v>100000</c:v>
                </c:pt>
              </c:numCache>
            </c:numRef>
          </c:xVal>
          <c:yVal>
            <c:numRef>
              <c:f>'2024-05-10'!$AB$3:$AB$24</c:f>
              <c:numCache>
                <c:formatCode>General</c:formatCode>
                <c:ptCount val="22"/>
                <c:pt idx="0">
                  <c:v>16.491014273756541</c:v>
                </c:pt>
                <c:pt idx="1">
                  <c:v>16.503834777394925</c:v>
                </c:pt>
                <c:pt idx="2">
                  <c:v>16.503834777394925</c:v>
                </c:pt>
                <c:pt idx="3">
                  <c:v>16.512404970135659</c:v>
                </c:pt>
                <c:pt idx="4">
                  <c:v>16.546366648144947</c:v>
                </c:pt>
                <c:pt idx="5">
                  <c:v>16.622447919725591</c:v>
                </c:pt>
                <c:pt idx="6">
                  <c:v>16.67737204027836</c:v>
                </c:pt>
                <c:pt idx="7">
                  <c:v>16.711737622745758</c:v>
                </c:pt>
                <c:pt idx="8">
                  <c:v>16.699158490006898</c:v>
                </c:pt>
                <c:pt idx="9">
                  <c:v>16.6359881051103</c:v>
                </c:pt>
                <c:pt idx="10">
                  <c:v>16.33524745627544</c:v>
                </c:pt>
                <c:pt idx="11">
                  <c:v>15.477025397818391</c:v>
                </c:pt>
                <c:pt idx="12">
                  <c:v>14.072298187635647</c:v>
                </c:pt>
                <c:pt idx="13">
                  <c:v>12.4243720975443</c:v>
                </c:pt>
                <c:pt idx="14">
                  <c:v>10.810474887564927</c:v>
                </c:pt>
                <c:pt idx="15">
                  <c:v>9.2056437433462506</c:v>
                </c:pt>
                <c:pt idx="16">
                  <c:v>7.6207851626767251</c:v>
                </c:pt>
                <c:pt idx="17">
                  <c:v>5.9626109258666737</c:v>
                </c:pt>
                <c:pt idx="18">
                  <c:v>4.2712087085925683</c:v>
                </c:pt>
                <c:pt idx="19">
                  <c:v>2.7563918252228072</c:v>
                </c:pt>
                <c:pt idx="20">
                  <c:v>1.139521059790771</c:v>
                </c:pt>
                <c:pt idx="21">
                  <c:v>0.12262636102996372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66-43D1-AC79-B858C502C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680687"/>
        <c:axId val="1272916879"/>
      </c:scatterChart>
      <c:scatterChart>
        <c:scatterStyle val="lineMarker"/>
        <c:varyColors val="0"/>
        <c:ser>
          <c:idx val="1"/>
          <c:order val="0"/>
          <c:tx>
            <c:v>Ri = 15kΩ</c:v>
          </c:tx>
          <c:spPr>
            <a:ln w="19050">
              <a:noFill/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'2024-05-10'!$S$3:$S$21</c:f>
              <c:numCache>
                <c:formatCode>General</c:formatCode>
                <c:ptCount val="19"/>
                <c:pt idx="0">
                  <c:v>100</c:v>
                </c:pt>
                <c:pt idx="1">
                  <c:v>180</c:v>
                </c:pt>
                <c:pt idx="2">
                  <c:v>330</c:v>
                </c:pt>
                <c:pt idx="3">
                  <c:v>600</c:v>
                </c:pt>
                <c:pt idx="4">
                  <c:v>1000</c:v>
                </c:pt>
                <c:pt idx="5">
                  <c:v>1800</c:v>
                </c:pt>
                <c:pt idx="6">
                  <c:v>3300</c:v>
                </c:pt>
                <c:pt idx="7">
                  <c:v>6000</c:v>
                </c:pt>
                <c:pt idx="8">
                  <c:v>10000</c:v>
                </c:pt>
                <c:pt idx="9">
                  <c:v>18000</c:v>
                </c:pt>
                <c:pt idx="10">
                  <c:v>22000</c:v>
                </c:pt>
                <c:pt idx="11">
                  <c:v>25000</c:v>
                </c:pt>
                <c:pt idx="12">
                  <c:v>33000</c:v>
                </c:pt>
                <c:pt idx="13">
                  <c:v>37000</c:v>
                </c:pt>
                <c:pt idx="14">
                  <c:v>47000</c:v>
                </c:pt>
                <c:pt idx="15">
                  <c:v>60000</c:v>
                </c:pt>
                <c:pt idx="16">
                  <c:v>70000</c:v>
                </c:pt>
                <c:pt idx="17">
                  <c:v>90000</c:v>
                </c:pt>
                <c:pt idx="18">
                  <c:v>100000</c:v>
                </c:pt>
              </c:numCache>
            </c:numRef>
          </c:xVal>
          <c:yVal>
            <c:numRef>
              <c:f>'2024-05-10'!$V$3:$V$21</c:f>
              <c:numCache>
                <c:formatCode>General</c:formatCode>
                <c:ptCount val="19"/>
                <c:pt idx="0">
                  <c:v>9.7087887220818576</c:v>
                </c:pt>
                <c:pt idx="1">
                  <c:v>9.7366728219139649</c:v>
                </c:pt>
                <c:pt idx="2">
                  <c:v>9.7366728219139649</c:v>
                </c:pt>
                <c:pt idx="3">
                  <c:v>9.745217721410846</c:v>
                </c:pt>
                <c:pt idx="4">
                  <c:v>9.7751092813357729</c:v>
                </c:pt>
                <c:pt idx="5">
                  <c:v>9.8387860923532795</c:v>
                </c:pt>
                <c:pt idx="6">
                  <c:v>9.9021233412337626</c:v>
                </c:pt>
                <c:pt idx="7">
                  <c:v>9.9722034110680156</c:v>
                </c:pt>
                <c:pt idx="8">
                  <c:v>9.9722034110680156</c:v>
                </c:pt>
                <c:pt idx="9">
                  <c:v>9.9363534924830468</c:v>
                </c:pt>
                <c:pt idx="10">
                  <c:v>9.9004261444086854</c:v>
                </c:pt>
                <c:pt idx="11">
                  <c:v>9.8368902308073771</c:v>
                </c:pt>
                <c:pt idx="12">
                  <c:v>9.2916453062157203</c:v>
                </c:pt>
                <c:pt idx="13">
                  <c:v>8.669080539550766</c:v>
                </c:pt>
                <c:pt idx="14">
                  <c:v>6.8338612876993601</c:v>
                </c:pt>
                <c:pt idx="15">
                  <c:v>4.7414854918170448</c:v>
                </c:pt>
                <c:pt idx="16">
                  <c:v>3.3448140261412531</c:v>
                </c:pt>
                <c:pt idx="17">
                  <c:v>1.1598389395537347</c:v>
                </c:pt>
                <c:pt idx="18">
                  <c:v>0.27210042592337541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66-43D1-AC79-B858C502C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7071231"/>
        <c:axId val="1308120895"/>
      </c:scatterChart>
      <c:valAx>
        <c:axId val="1255680687"/>
        <c:scaling>
          <c:logBase val="10"/>
          <c:orientation val="minMax"/>
          <c:max val="100000"/>
          <c:min val="1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/>
                  <a:t>AC</a:t>
                </a:r>
                <a:r>
                  <a:rPr lang="en-US" altLang="ja-JP" sz="1400" b="0" baseline="0"/>
                  <a:t> Input Frequency </a:t>
                </a:r>
                <a:r>
                  <a:rPr lang="en-US" altLang="ja-JP" sz="1400" b="0" i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ja-JP" sz="1400" b="0" baseline="0"/>
                  <a:t> (Hz)</a:t>
                </a:r>
                <a:endParaRPr lang="ja-JP" altLang="en-US" sz="1400" b="0"/>
              </a:p>
            </c:rich>
          </c:tx>
          <c:overlay val="0"/>
        </c:title>
        <c:numFmt formatCode="General" sourceLinked="1"/>
        <c:majorTickMark val="in"/>
        <c:minorTickMark val="in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72916879"/>
        <c:crosses val="autoZero"/>
        <c:crossBetween val="midCat"/>
      </c:valAx>
      <c:valAx>
        <c:axId val="1272916879"/>
        <c:scaling>
          <c:orientation val="minMax"/>
          <c:max val="2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400" b="0">
                    <a:latin typeface="Helvetica" panose="020B0604020202020204" pitchFamily="34" charset="0"/>
                    <a:cs typeface="Helvetica" panose="020B0604020202020204" pitchFamily="34" charset="0"/>
                  </a:rPr>
                  <a:t>Gain</a:t>
                </a:r>
                <a:r>
                  <a:rPr lang="en-US" altLang="ja-JP" sz="1400" b="0" baseline="0">
                    <a:latin typeface="Helvetica" panose="020B0604020202020204" pitchFamily="34" charset="0"/>
                    <a:cs typeface="Helvetica" panose="020B0604020202020204" pitchFamily="34" charset="0"/>
                  </a:rPr>
                  <a:t> (dB)</a:t>
                </a:r>
                <a:endParaRPr lang="ja-JP" altLang="en-US" sz="14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ja-JP"/>
          </a:p>
        </c:txPr>
        <c:crossAx val="1255680687"/>
        <c:crosses val="autoZero"/>
        <c:crossBetween val="midCat"/>
        <c:majorUnit val="5"/>
      </c:valAx>
      <c:valAx>
        <c:axId val="1308120895"/>
        <c:scaling>
          <c:orientation val="minMax"/>
          <c:max val="20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endParaRPr lang="ja-JP"/>
          </a:p>
        </c:txPr>
        <c:crossAx val="1317071231"/>
        <c:crosses val="max"/>
        <c:crossBetween val="midCat"/>
        <c:majorUnit val="5"/>
      </c:valAx>
      <c:valAx>
        <c:axId val="1317071231"/>
        <c:scaling>
          <c:logBase val="10"/>
          <c:orientation val="minMax"/>
          <c:min val="100"/>
        </c:scaling>
        <c:delete val="0"/>
        <c:axPos val="t"/>
        <c:numFmt formatCode="General" sourceLinked="1"/>
        <c:majorTickMark val="in"/>
        <c:minorTickMark val="in"/>
        <c:tickLblPos val="nextTo"/>
        <c:spPr>
          <a:noFill/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ja-JP"/>
          </a:p>
        </c:txPr>
        <c:crossAx val="1308120895"/>
        <c:crosses val="max"/>
        <c:crossBetween val="midCat"/>
      </c:valAx>
    </c:plotArea>
    <c:legend>
      <c:legendPos val="r"/>
      <c:layout>
        <c:manualLayout>
          <c:xMode val="edge"/>
          <c:yMode val="edge"/>
          <c:x val="0.21000290377057698"/>
          <c:y val="0.58704442371205667"/>
          <c:w val="0.25529128568436837"/>
          <c:h val="0.13925398303077816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0.56061</cdr:x>
      <cdr:y>0.12895</cdr:y>
    </cdr:from>
    <cdr:to>
      <cdr:x>0.56061</cdr:x>
      <cdr:y>0.80509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A449360-1BE9-BB71-1C24-59ED33F79E56}"/>
            </a:ext>
          </a:extLst>
        </cdr:cNvPr>
        <cdr:cNvCxnSpPr/>
      </cdr:nvCxnSpPr>
      <cdr:spPr>
        <a:xfrm xmlns:a="http://schemas.openxmlformats.org/drawingml/2006/main" flipV="1">
          <a:off x="2679207" y="509508"/>
          <a:ext cx="0" cy="2671544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0.1705</cdr:x>
      <cdr:y>0.43102</cdr:y>
    </cdr:from>
    <cdr:to>
      <cdr:x>0.9495</cdr:x>
      <cdr:y>0.43102</cdr:y>
    </cdr:to>
    <cdr:cxnSp macro="">
      <cdr:nvCxnSpPr>
        <cdr:cNvPr id="7" name="直線コネクタ 6">
          <a:extLst xmlns:a="http://schemas.openxmlformats.org/drawingml/2006/main">
            <a:ext uri="{FF2B5EF4-FFF2-40B4-BE49-F238E27FC236}">
              <a16:creationId xmlns:a16="http://schemas.microsoft.com/office/drawing/2014/main" id="{E9604068-59B4-E21A-E508-DC42147EE90D}"/>
            </a:ext>
          </a:extLst>
        </cdr:cNvPr>
        <cdr:cNvCxnSpPr/>
      </cdr:nvCxnSpPr>
      <cdr:spPr>
        <a:xfrm xmlns:a="http://schemas.openxmlformats.org/drawingml/2006/main" flipH="1">
          <a:off x="811198" y="1688556"/>
          <a:ext cx="3706386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0.73153</cdr:x>
      <cdr:y>0.12863</cdr:y>
    </cdr:from>
    <cdr:to>
      <cdr:x>0.73153</cdr:x>
      <cdr:y>0.81994</cdr:y>
    </cdr:to>
    <cdr:cxnSp macro="">
      <cdr:nvCxnSpPr>
        <cdr:cNvPr id="5" name="直線コネクタ 4">
          <a:extLst xmlns:a="http://schemas.openxmlformats.org/drawingml/2006/main">
            <a:ext uri="{FF2B5EF4-FFF2-40B4-BE49-F238E27FC236}">
              <a16:creationId xmlns:a16="http://schemas.microsoft.com/office/drawing/2014/main" id="{82B49071-3959-9A28-09C3-52E9783318F2}"/>
            </a:ext>
          </a:extLst>
        </cdr:cNvPr>
        <cdr:cNvCxnSpPr/>
      </cdr:nvCxnSpPr>
      <cdr:spPr>
        <a:xfrm xmlns:a="http://schemas.openxmlformats.org/drawingml/2006/main" flipV="1">
          <a:off x="3488716" y="510584"/>
          <a:ext cx="0" cy="2744110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0.42538</cdr:x>
      <cdr:y>0.12866</cdr:y>
    </cdr:from>
    <cdr:to>
      <cdr:x>0.95115</cdr:x>
      <cdr:y>0.12866</cdr:y>
    </cdr:to>
    <cdr:cxnSp macro="">
      <cdr:nvCxnSpPr>
        <cdr:cNvPr id="9" name="直線コネクタ 8">
          <a:extLst xmlns:a="http://schemas.openxmlformats.org/drawingml/2006/main">
            <a:ext uri="{FF2B5EF4-FFF2-40B4-BE49-F238E27FC236}">
              <a16:creationId xmlns:a16="http://schemas.microsoft.com/office/drawing/2014/main" id="{57DBF9C4-8E95-098A-0F38-8AEA58AE1DEC}"/>
            </a:ext>
          </a:extLst>
        </cdr:cNvPr>
        <cdr:cNvCxnSpPr/>
      </cdr:nvCxnSpPr>
      <cdr:spPr>
        <a:xfrm xmlns:a="http://schemas.openxmlformats.org/drawingml/2006/main" flipH="1">
          <a:off x="2024724" y="505240"/>
          <a:ext cx="2502588" cy="0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0.42587</cdr:x>
      <cdr:y>0.04243</cdr:y>
    </cdr:from>
    <cdr:to>
      <cdr:x>0.42587</cdr:x>
      <cdr:y>0.1295</cdr:y>
    </cdr:to>
    <cdr:cxnSp macro="">
      <cdr:nvCxnSpPr>
        <cdr:cNvPr id="11" name="直線コネクタ 10">
          <a:extLst xmlns:a="http://schemas.openxmlformats.org/drawingml/2006/main">
            <a:ext uri="{FF2B5EF4-FFF2-40B4-BE49-F238E27FC236}">
              <a16:creationId xmlns:a16="http://schemas.microsoft.com/office/drawing/2014/main" id="{4CDB2175-0ED9-5C1D-F966-41C4C4EFBCF6}"/>
            </a:ext>
          </a:extLst>
        </cdr:cNvPr>
        <cdr:cNvCxnSpPr/>
      </cdr:nvCxnSpPr>
      <cdr:spPr>
        <a:xfrm xmlns:a="http://schemas.openxmlformats.org/drawingml/2006/main">
          <a:off x="2027075" y="166634"/>
          <a:ext cx="0" cy="341921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0.76518</cdr:x>
      <cdr:y>0.21592</cdr:y>
    </cdr:from>
    <cdr:to>
      <cdr:x>0.89019</cdr:x>
      <cdr:y>0.28086</cdr:y>
    </cdr:to>
    <cdr:sp macro="" textlink="">
      <cdr:nvSpPr>
        <cdr:cNvPr id="22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3627024" y="846418"/>
          <a:ext cx="592535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4.00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0.73885</cdr:x>
      <cdr:y>0.24776</cdr:y>
    </cdr:from>
    <cdr:to>
      <cdr:x>0.76518</cdr:x>
      <cdr:y>0.24839</cdr:y>
    </cdr:to>
    <cdr:cxnSp macro="">
      <cdr:nvCxnSpPr>
        <cdr:cNvPr id="23" name="直線矢印コネクタ 22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>
          <a:stCxn xmlns:a="http://schemas.openxmlformats.org/drawingml/2006/main" id="22" idx="1"/>
        </cdr:cNvCxnSpPr>
      </cdr:nvCxnSpPr>
      <cdr:spPr>
        <a:xfrm xmlns:a="http://schemas.openxmlformats.org/drawingml/2006/main" flipH="1" flipV="1">
          <a:off x="3502212" y="971229"/>
          <a:ext cx="124812" cy="246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0.56181</cdr:x>
      <cdr:y>0.75667</cdr:y>
    </cdr:from>
    <cdr:to>
      <cdr:x>0.71206</cdr:x>
      <cdr:y>0.82109</cdr:y>
    </cdr:to>
    <cdr:sp macro="" textlink="">
      <cdr:nvSpPr>
        <cdr:cNvPr id="4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A83939AE-C774-154C-8AE9-6CA24883BBA2}"/>
            </a:ext>
          </a:extLst>
        </cdr:cNvPr>
        <cdr:cNvSpPr txBox="1"/>
      </cdr:nvSpPr>
      <cdr:spPr>
        <a:xfrm xmlns:a="http://schemas.openxmlformats.org/drawingml/2006/main">
          <a:off x="2684941" y="2989714"/>
          <a:ext cx="718017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-13.62 V</a:t>
          </a:r>
          <a:endParaRPr kumimoji="1" lang="ja-JP" altLang="en-US" sz="11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0.68947</cdr:x>
      <cdr:y>0.78348</cdr:y>
    </cdr:from>
    <cdr:to>
      <cdr:x>0.72134</cdr:x>
      <cdr:y>0.78348</cdr:y>
    </cdr:to>
    <cdr:cxnSp macro="">
      <cdr:nvCxnSpPr>
        <cdr:cNvPr id="8" name="直線矢印コネクタ 7">
          <a:extLst xmlns:a="http://schemas.openxmlformats.org/drawingml/2006/main">
            <a:ext uri="{FF2B5EF4-FFF2-40B4-BE49-F238E27FC236}">
              <a16:creationId xmlns:a16="http://schemas.microsoft.com/office/drawing/2014/main" id="{E598F22C-E2FC-9BE0-90C7-E550DB478EBE}"/>
            </a:ext>
          </a:extLst>
        </cdr:cNvPr>
        <cdr:cNvCxnSpPr/>
      </cdr:nvCxnSpPr>
      <cdr:spPr>
        <a:xfrm xmlns:a="http://schemas.openxmlformats.org/drawingml/2006/main">
          <a:off x="3295037" y="3095645"/>
          <a:ext cx="152309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0.16722</cdr:x>
      <cdr:y>0.45384</cdr:y>
    </cdr:from>
    <cdr:to>
      <cdr:x>0.37011</cdr:x>
      <cdr:y>0.55515</cdr:y>
    </cdr:to>
    <cdr:sp macro="" textlink="">
      <cdr:nvSpPr>
        <cdr:cNvPr id="2" name="楕円 1">
          <a:extLst xmlns:a="http://schemas.openxmlformats.org/drawingml/2006/main">
            <a:ext uri="{FF2B5EF4-FFF2-40B4-BE49-F238E27FC236}">
              <a16:creationId xmlns:a16="http://schemas.microsoft.com/office/drawing/2014/main" id="{F574066A-5D54-5FBC-DF25-9544FDD60BA9}"/>
            </a:ext>
          </a:extLst>
        </cdr:cNvPr>
        <cdr:cNvSpPr/>
      </cdr:nvSpPr>
      <cdr:spPr>
        <a:xfrm xmlns:a="http://schemas.openxmlformats.org/drawingml/2006/main" rot="20276893">
          <a:off x="799179" y="1793197"/>
          <a:ext cx="969615" cy="40029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  <cdr:relSizeAnchor xmlns:cdr="http://schemas.openxmlformats.org/drawingml/2006/chartDrawing">
    <cdr:from>
      <cdr:x>0.24198</cdr:x>
      <cdr:y>0.58813</cdr:y>
    </cdr:from>
    <cdr:to>
      <cdr:x>0.52213</cdr:x>
      <cdr:y>0.70789</cdr:y>
    </cdr:to>
    <cdr:sp macro="" textlink="">
      <cdr:nvSpPr>
        <cdr:cNvPr id="6" name="テキスト ボックス 18">
          <a:extLst xmlns:a="http://schemas.openxmlformats.org/drawingml/2006/main">
            <a:ext uri="{FF2B5EF4-FFF2-40B4-BE49-F238E27FC236}">
              <a16:creationId xmlns:a16="http://schemas.microsoft.com/office/drawing/2014/main" id="{48B3C3BB-B2FC-E0AD-5501-A39B58C18EED}"/>
            </a:ext>
          </a:extLst>
        </cdr:cNvPr>
        <cdr:cNvSpPr txBox="1"/>
      </cdr:nvSpPr>
      <cdr:spPr>
        <a:xfrm xmlns:a="http://schemas.openxmlformats.org/drawingml/2006/main">
          <a:off x="1156455" y="2323801"/>
          <a:ext cx="1338828" cy="4732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chemeClr val="tx1"/>
          </a:solidFill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kumimoji="1" lang="ja-JP" altLang="en-US"/>
            <a:t>電流が流入</a:t>
          </a:r>
          <a:endParaRPr kumimoji="1" lang="en-US" altLang="ja-JP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0.16219</cdr:x>
      <cdr:y>0.0996</cdr:y>
    </cdr:from>
    <cdr:to>
      <cdr:x>0.4907</cdr:x>
      <cdr:y>0.81853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3DDF233-9FBF-12CF-54A5-CF52B4AF5771}"/>
            </a:ext>
          </a:extLst>
        </cdr:cNvPr>
        <cdr:cNvCxnSpPr/>
      </cdr:nvCxnSpPr>
      <cdr:spPr>
        <a:xfrm xmlns:a="http://schemas.openxmlformats.org/drawingml/2006/main" flipV="1">
          <a:off x="758303" y="395861"/>
          <a:ext cx="1535906" cy="285750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accent1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0.15964</cdr:x>
      <cdr:y>0.21722</cdr:y>
    </cdr:from>
    <cdr:to>
      <cdr:x>0.73327</cdr:x>
      <cdr:y>0.82002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597CB4C4-F2A4-88CD-2CC6-31EF4517697E}"/>
            </a:ext>
          </a:extLst>
        </cdr:cNvPr>
        <cdr:cNvCxnSpPr/>
      </cdr:nvCxnSpPr>
      <cdr:spPr>
        <a:xfrm xmlns:a="http://schemas.openxmlformats.org/drawingml/2006/main" flipV="1">
          <a:off x="747128" y="860205"/>
          <a:ext cx="2684586" cy="2387092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accent2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0.46493</cdr:x>
      <cdr:y>0.23301</cdr:y>
    </cdr:from>
    <cdr:to>
      <cdr:x>0.60758</cdr:x>
      <cdr:y>0.29746</cdr:y>
    </cdr:to>
    <cdr:sp macro="" textlink="">
      <cdr:nvSpPr>
        <cdr:cNvPr id="10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2186981" y="920344"/>
          <a:ext cx="671018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10.35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0.43826</cdr:x>
      <cdr:y>0.26452</cdr:y>
    </cdr:from>
    <cdr:to>
      <cdr:x>0.46493</cdr:x>
      <cdr:y>0.26523</cdr:y>
    </cdr:to>
    <cdr:cxnSp macro="">
      <cdr:nvCxnSpPr>
        <cdr:cNvPr id="11" name="直線矢印コネクタ 10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>
          <a:stCxn xmlns:a="http://schemas.openxmlformats.org/drawingml/2006/main" id="10" idx="1"/>
        </cdr:cNvCxnSpPr>
      </cdr:nvCxnSpPr>
      <cdr:spPr>
        <a:xfrm xmlns:a="http://schemas.openxmlformats.org/drawingml/2006/main" flipH="1" flipV="1">
          <a:off x="2061528" y="1044803"/>
          <a:ext cx="125453" cy="282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0.7198</cdr:x>
      <cdr:y>0.26039</cdr:y>
    </cdr:from>
    <cdr:to>
      <cdr:x>0.86245</cdr:x>
      <cdr:y>0.32484</cdr:y>
    </cdr:to>
    <cdr:sp macro="" textlink="">
      <cdr:nvSpPr>
        <cdr:cNvPr id="13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B591DC2E-AD08-6846-DD13-AA33067C29E0}"/>
            </a:ext>
          </a:extLst>
        </cdr:cNvPr>
        <cdr:cNvSpPr txBox="1"/>
      </cdr:nvSpPr>
      <cdr:spPr>
        <a:xfrm xmlns:a="http://schemas.openxmlformats.org/drawingml/2006/main">
          <a:off x="3385862" y="1028490"/>
          <a:ext cx="671018" cy="25455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1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10.26 V</a:t>
          </a:r>
          <a:endParaRPr kumimoji="1" lang="ja-JP" altLang="en-US" sz="11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0.69314</cdr:x>
      <cdr:y>0.29191</cdr:y>
    </cdr:from>
    <cdr:to>
      <cdr:x>0.7198</cdr:x>
      <cdr:y>0.29261</cdr:y>
    </cdr:to>
    <cdr:cxnSp macro="">
      <cdr:nvCxnSpPr>
        <cdr:cNvPr id="14" name="直線矢印コネクタ 13">
          <a:extLst xmlns:a="http://schemas.openxmlformats.org/drawingml/2006/main">
            <a:ext uri="{FF2B5EF4-FFF2-40B4-BE49-F238E27FC236}">
              <a16:creationId xmlns:a16="http://schemas.microsoft.com/office/drawing/2014/main" id="{FCE06FAB-F493-5110-5F7B-71F639AA2162}"/>
            </a:ext>
          </a:extLst>
        </cdr:cNvPr>
        <cdr:cNvCxnSpPr>
          <a:stCxn xmlns:a="http://schemas.openxmlformats.org/drawingml/2006/main" id="13" idx="1"/>
        </cdr:cNvCxnSpPr>
      </cdr:nvCxnSpPr>
      <cdr:spPr>
        <a:xfrm xmlns:a="http://schemas.openxmlformats.org/drawingml/2006/main" flipH="1" flipV="1">
          <a:off x="3260456" y="1152988"/>
          <a:ext cx="125406" cy="278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0.21748</cdr:x>
      <cdr:y>0.13307</cdr:y>
    </cdr:from>
    <cdr:to>
      <cdr:x>0.46835</cdr:x>
      <cdr:y>0.21256</cdr:y>
    </cdr:to>
    <cdr:sp macro="" textlink="">
      <cdr:nvSpPr>
        <cdr:cNvPr id="15" name="テキスト ボックス 10">
          <a:extLst xmlns:a="http://schemas.openxmlformats.org/drawingml/2006/main">
            <a:ext uri="{FF2B5EF4-FFF2-40B4-BE49-F238E27FC236}">
              <a16:creationId xmlns:a16="http://schemas.microsoft.com/office/drawing/2014/main" id="{49CE549E-84C6-CF98-9C4C-AE8C3DD740DC}"/>
            </a:ext>
          </a:extLst>
        </cdr:cNvPr>
        <cdr:cNvSpPr txBox="1"/>
      </cdr:nvSpPr>
      <cdr:spPr>
        <a:xfrm xmlns:a="http://schemas.openxmlformats.org/drawingml/2006/main">
          <a:off x="1014506" y="521447"/>
          <a:ext cx="1170320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</a:t>
          </a:r>
          <a:r>
            <a:rPr kumimoji="0" lang="en-US" altLang="ja-JP" sz="1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rPr>
            <a:t>o</a:t>
          </a:r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V</a:t>
          </a:r>
          <a:r>
            <a:rPr kumimoji="0" lang="en-US" altLang="ja-JP" sz="1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i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rPr>
            <a:t>3.12</a:t>
          </a:r>
          <a:endParaRPr kumimoji="1" lang="en-US" altLang="ja-JP" sz="110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0.40965</cdr:x>
      <cdr:y>0.55916</cdr:y>
    </cdr:from>
    <cdr:to>
      <cdr:x>0.65298</cdr:x>
      <cdr:y>0.63865</cdr:y>
    </cdr:to>
    <cdr:sp macro="" textlink="">
      <cdr:nvSpPr>
        <cdr:cNvPr id="16" name="テキスト ボックス 11">
          <a:extLst xmlns:a="http://schemas.openxmlformats.org/drawingml/2006/main">
            <a:ext uri="{FF2B5EF4-FFF2-40B4-BE49-F238E27FC236}">
              <a16:creationId xmlns:a16="http://schemas.microsoft.com/office/drawing/2014/main" id="{B05A39C7-0677-B6F2-FB13-D90A997FA74A}"/>
            </a:ext>
          </a:extLst>
        </cdr:cNvPr>
        <cdr:cNvSpPr txBox="1"/>
      </cdr:nvSpPr>
      <cdr:spPr>
        <a:xfrm xmlns:a="http://schemas.openxmlformats.org/drawingml/2006/main">
          <a:off x="1910977" y="2191124"/>
          <a:ext cx="1135119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V</a:t>
          </a:r>
          <a:r>
            <a:rPr kumimoji="0" lang="en-US" altLang="ja-JP" sz="1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rPr>
            <a:t>o</a:t>
          </a:r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kumimoji="0" lang="en-US" altLang="ja-JP" sz="14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 V</a:t>
          </a:r>
          <a:r>
            <a:rPr kumimoji="0" lang="en-US" altLang="ja-JP" sz="14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i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rPr>
            <a:t> </a:t>
          </a:r>
          <a:r>
            <a: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rPr>
            <a:t>= 1.48</a:t>
          </a:r>
          <a:endParaRPr kumimoji="1" lang="en-US" altLang="ja-JP" sz="110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0.68624</cdr:x>
      <cdr:y>0.1335</cdr:y>
    </cdr:from>
    <cdr:to>
      <cdr:x>0.91187</cdr:x>
      <cdr:y>0.8293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53DDF233-9FBF-12CF-54A5-CF52B4AF5771}"/>
            </a:ext>
          </a:extLst>
        </cdr:cNvPr>
        <cdr:cNvCxnSpPr/>
      </cdr:nvCxnSpPr>
      <cdr:spPr>
        <a:xfrm xmlns:a="http://schemas.openxmlformats.org/drawingml/2006/main" flipH="1" flipV="1">
          <a:off x="3208470" y="530611"/>
          <a:ext cx="1054923" cy="276556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chemeClr val="tx1"/>
          </a:solidFill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0.73232</cdr:x>
      <cdr:y>0.14764</cdr:y>
    </cdr:from>
    <cdr:to>
      <cdr:x>0.90105</cdr:x>
      <cdr:y>0.21552</cdr:y>
    </cdr:to>
    <cdr:sp macro="" textlink="">
      <cdr:nvSpPr>
        <cdr:cNvPr id="10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8EEE88C3-DC17-2D66-F18A-1F64417074F3}"/>
            </a:ext>
          </a:extLst>
        </cdr:cNvPr>
        <cdr:cNvSpPr txBox="1"/>
      </cdr:nvSpPr>
      <cdr:spPr>
        <a:xfrm xmlns:a="http://schemas.openxmlformats.org/drawingml/2006/main">
          <a:off x="3437431" y="585836"/>
          <a:ext cx="792012" cy="26936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17.2 kHz</a:t>
          </a:r>
          <a:endParaRPr kumimoji="1" lang="ja-JP" altLang="en-US" sz="12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0.71935</cdr:x>
      <cdr:y>0.19326</cdr:y>
    </cdr:from>
    <cdr:to>
      <cdr:x>0.74378</cdr:x>
      <cdr:y>0.20839</cdr:y>
    </cdr:to>
    <cdr:cxnSp macro="">
      <cdr:nvCxnSpPr>
        <cdr:cNvPr id="11" name="直線矢印コネクタ 10">
          <a:extLst xmlns:a="http://schemas.openxmlformats.org/drawingml/2006/main">
            <a:ext uri="{FF2B5EF4-FFF2-40B4-BE49-F238E27FC236}">
              <a16:creationId xmlns:a16="http://schemas.microsoft.com/office/drawing/2014/main" id="{8303F3C9-F98D-7D81-9C83-C11C1A864998}"/>
            </a:ext>
          </a:extLst>
        </cdr:cNvPr>
        <cdr:cNvCxnSpPr/>
      </cdr:nvCxnSpPr>
      <cdr:spPr>
        <a:xfrm xmlns:a="http://schemas.openxmlformats.org/drawingml/2006/main" flipH="1">
          <a:off x="3363252" y="768129"/>
          <a:ext cx="114227" cy="6013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0.62142</cdr:x>
      <cdr:y>0.5309</cdr:y>
    </cdr:from>
    <cdr:to>
      <cdr:x>0.79015</cdr:x>
      <cdr:y>0.59878</cdr:y>
    </cdr:to>
    <cdr:sp macro="" textlink="">
      <cdr:nvSpPr>
        <cdr:cNvPr id="13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B591DC2E-AD08-6846-DD13-AA33067C29E0}"/>
            </a:ext>
          </a:extLst>
        </cdr:cNvPr>
        <cdr:cNvSpPr txBox="1"/>
      </cdr:nvSpPr>
      <cdr:spPr>
        <a:xfrm xmlns:a="http://schemas.openxmlformats.org/drawingml/2006/main">
          <a:off x="2916877" y="2106653"/>
          <a:ext cx="792012" cy="26936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33.0</a:t>
          </a:r>
          <a:r>
            <a:rPr kumimoji="1" lang="en-US" altLang="ja-JP" sz="1200" baseline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kHz</a:t>
          </a:r>
          <a:endParaRPr kumimoji="1" lang="ja-JP" altLang="en-US" sz="120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0.76264</cdr:x>
      <cdr:y>0.52292</cdr:y>
    </cdr:from>
    <cdr:to>
      <cdr:x>0.79065</cdr:x>
      <cdr:y>0.54239</cdr:y>
    </cdr:to>
    <cdr:cxnSp macro="">
      <cdr:nvCxnSpPr>
        <cdr:cNvPr id="14" name="直線矢印コネクタ 13">
          <a:extLst xmlns:a="http://schemas.openxmlformats.org/drawingml/2006/main">
            <a:ext uri="{FF2B5EF4-FFF2-40B4-BE49-F238E27FC236}">
              <a16:creationId xmlns:a16="http://schemas.microsoft.com/office/drawing/2014/main" id="{FCE06FAB-F493-5110-5F7B-71F639AA2162}"/>
            </a:ext>
          </a:extLst>
        </cdr:cNvPr>
        <cdr:cNvCxnSpPr/>
      </cdr:nvCxnSpPr>
      <cdr:spPr>
        <a:xfrm xmlns:a="http://schemas.openxmlformats.org/drawingml/2006/main" flipV="1">
          <a:off x="3565658" y="2078423"/>
          <a:ext cx="130969" cy="7739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0.12627</cdr:y>
    </cdr:from>
    <cdr:to>
      <cdr:x>0.69793</cdr:x>
      <cdr:y>0.19416</cdr:y>
    </cdr:to>
    <cdr:sp macro="" textlink="">
      <cdr:nvSpPr>
        <cdr:cNvPr id="15" name="テキスト ボックス 10">
          <a:extLst xmlns:a="http://schemas.openxmlformats.org/drawingml/2006/main">
            <a:ext uri="{FF2B5EF4-FFF2-40B4-BE49-F238E27FC236}">
              <a16:creationId xmlns:a16="http://schemas.microsoft.com/office/drawing/2014/main" id="{49CE549E-84C6-CF98-9C4C-AE8C3DD740DC}"/>
            </a:ext>
          </a:extLst>
        </cdr:cNvPr>
        <cdr:cNvSpPr txBox="1"/>
      </cdr:nvSpPr>
      <cdr:spPr>
        <a:xfrm xmlns:a="http://schemas.openxmlformats.org/drawingml/2006/main">
          <a:off x="2351946" y="498753"/>
          <a:ext cx="931042" cy="268152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rPr>
            <a:t>-20 dB/dec</a:t>
          </a:r>
          <a:endParaRPr kumimoji="1" lang="en-US" altLang="ja-JP" sz="1050" i="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0.17958</cdr:x>
      <cdr:y>0.11874</cdr:y>
    </cdr:from>
    <cdr:to>
      <cdr:x>0.48329</cdr:x>
      <cdr:y>0.18887</cdr:y>
    </cdr:to>
    <cdr:sp macro="" textlink="">
      <cdr:nvSpPr>
        <cdr:cNvPr id="16" name="テキスト ボックス 11">
          <a:extLst xmlns:a="http://schemas.openxmlformats.org/drawingml/2006/main">
            <a:ext uri="{FF2B5EF4-FFF2-40B4-BE49-F238E27FC236}">
              <a16:creationId xmlns:a16="http://schemas.microsoft.com/office/drawing/2014/main" id="{B05A39C7-0677-B6F2-FB13-D90A997FA74A}"/>
            </a:ext>
          </a:extLst>
        </cdr:cNvPr>
        <cdr:cNvSpPr txBox="1"/>
      </cdr:nvSpPr>
      <cdr:spPr>
        <a:xfrm xmlns:a="http://schemas.openxmlformats.org/drawingml/2006/main">
          <a:off x="844725" y="469000"/>
          <a:ext cx="14285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 dirty="0">
              <a:latin typeface="Helvetica" panose="020B0604020202020204" pitchFamily="34" charset="0"/>
              <a:cs typeface="Helvetica" panose="020B0604020202020204" pitchFamily="34" charset="0"/>
            </a:rPr>
            <a:t>16.5</a:t>
          </a:r>
          <a:r>
            <a:rPr kumimoji="1" lang="en-US" altLang="ja-JP" sz="1200" baseline="0" dirty="0">
              <a:latin typeface="Helvetica" panose="020B0604020202020204" pitchFamily="34" charset="0"/>
              <a:cs typeface="Helvetica" panose="020B0604020202020204" pitchFamily="34" charset="0"/>
            </a:rPr>
            <a:t> dB =  6.68 </a:t>
          </a:r>
          <a:r>
            <a:rPr kumimoji="1" lang="ja-JP" altLang="en-US" sz="1200" baseline="0" dirty="0">
              <a:latin typeface="Helvetica" panose="020B0604020202020204" pitchFamily="34" charset="0"/>
              <a:cs typeface="Helvetica" panose="020B0604020202020204" pitchFamily="34" charset="0"/>
            </a:rPr>
            <a:t>倍</a:t>
          </a:r>
          <a:endParaRPr kumimoji="1" lang="en-US" altLang="ja-JP" sz="120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0.19525</cdr:x>
      <cdr:y>0.37732</cdr:y>
    </cdr:from>
    <cdr:to>
      <cdr:x>0.47169</cdr:x>
      <cdr:y>0.44745</cdr:y>
    </cdr:to>
    <cdr:sp macro="" textlink="">
      <cdr:nvSpPr>
        <cdr:cNvPr id="12" name="テキスト ボックス 11">
          <a:extLst xmlns:a="http://schemas.openxmlformats.org/drawingml/2006/main">
            <a:ext uri="{FF2B5EF4-FFF2-40B4-BE49-F238E27FC236}">
              <a16:creationId xmlns:a16="http://schemas.microsoft.com/office/drawing/2014/main" id="{4BDD7404-0F1A-01F0-E74D-DE3336FBF5EE}"/>
            </a:ext>
          </a:extLst>
        </cdr:cNvPr>
        <cdr:cNvSpPr txBox="1"/>
      </cdr:nvSpPr>
      <cdr:spPr>
        <a:xfrm xmlns:a="http://schemas.openxmlformats.org/drawingml/2006/main">
          <a:off x="918435" y="1490340"/>
          <a:ext cx="130035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1200" dirty="0">
              <a:latin typeface="Helvetica" panose="020B0604020202020204" pitchFamily="34" charset="0"/>
              <a:cs typeface="Helvetica" panose="020B0604020202020204" pitchFamily="34" charset="0"/>
            </a:rPr>
            <a:t>9.7</a:t>
          </a:r>
          <a:r>
            <a:rPr kumimoji="1" lang="en-US" altLang="ja-JP" sz="1200" baseline="0" dirty="0">
              <a:latin typeface="Helvetica" panose="020B0604020202020204" pitchFamily="34" charset="0"/>
              <a:cs typeface="Helvetica" panose="020B0604020202020204" pitchFamily="34" charset="0"/>
            </a:rPr>
            <a:t> dB</a:t>
          </a:r>
          <a:r>
            <a:rPr kumimoji="1" lang="ja-JP" altLang="en-US" sz="1200" dirty="0">
              <a:latin typeface="Helvetica" panose="020B0604020202020204" pitchFamily="34" charset="0"/>
              <a:cs typeface="Helvetica" panose="020B0604020202020204" pitchFamily="34" charset="0"/>
            </a:rPr>
            <a:t> </a:t>
          </a:r>
          <a:r>
            <a:rPr kumimoji="1" lang="en-US" altLang="ja-JP" sz="1200" dirty="0">
              <a:latin typeface="Helvetica" panose="020B0604020202020204" pitchFamily="34" charset="0"/>
              <a:cs typeface="Helvetica" panose="020B0604020202020204" pitchFamily="34" charset="0"/>
            </a:rPr>
            <a:t>= 3.06</a:t>
          </a:r>
          <a:r>
            <a:rPr kumimoji="1" lang="ja-JP" altLang="en-US" sz="1200" dirty="0">
              <a:latin typeface="Helvetica" panose="020B0604020202020204" pitchFamily="34" charset="0"/>
              <a:cs typeface="Helvetica" panose="020B0604020202020204" pitchFamily="34" charset="0"/>
            </a:rPr>
            <a:t> 倍</a:t>
          </a:r>
          <a:endParaRPr kumimoji="1" lang="en-US" altLang="ja-JP" sz="1200" dirty="0"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0.17383</cdr:x>
      <cdr:y>0.17703</cdr:y>
    </cdr:from>
    <cdr:to>
      <cdr:x>0.19827</cdr:x>
      <cdr:y>0.19216</cdr:y>
    </cdr:to>
    <cdr:cxnSp macro="">
      <cdr:nvCxnSpPr>
        <cdr:cNvPr id="17" name="直線矢印コネクタ 16">
          <a:extLst xmlns:a="http://schemas.openxmlformats.org/drawingml/2006/main">
            <a:ext uri="{FF2B5EF4-FFF2-40B4-BE49-F238E27FC236}">
              <a16:creationId xmlns:a16="http://schemas.microsoft.com/office/drawing/2014/main" id="{30690F6C-BC3F-701E-5687-5FB44730A7E0}"/>
            </a:ext>
          </a:extLst>
        </cdr:cNvPr>
        <cdr:cNvCxnSpPr/>
      </cdr:nvCxnSpPr>
      <cdr:spPr>
        <a:xfrm xmlns:a="http://schemas.openxmlformats.org/drawingml/2006/main" flipH="1">
          <a:off x="815959" y="702483"/>
          <a:ext cx="114678" cy="6003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0.17243</cdr:x>
      <cdr:y>0.42038</cdr:y>
    </cdr:from>
    <cdr:to>
      <cdr:x>0.19687</cdr:x>
      <cdr:y>0.43551</cdr:y>
    </cdr:to>
    <cdr:cxnSp macro="">
      <cdr:nvCxnSpPr>
        <cdr:cNvPr id="19" name="直線矢印コネクタ 18">
          <a:extLst xmlns:a="http://schemas.openxmlformats.org/drawingml/2006/main">
            <a:ext uri="{FF2B5EF4-FFF2-40B4-BE49-F238E27FC236}">
              <a16:creationId xmlns:a16="http://schemas.microsoft.com/office/drawing/2014/main" id="{FB7635AD-47C0-DF48-7C4D-5C751CD3344A}"/>
            </a:ext>
          </a:extLst>
        </cdr:cNvPr>
        <cdr:cNvCxnSpPr/>
      </cdr:nvCxnSpPr>
      <cdr:spPr>
        <a:xfrm xmlns:a="http://schemas.openxmlformats.org/drawingml/2006/main" flipH="1">
          <a:off x="809390" y="1668121"/>
          <a:ext cx="114678" cy="6003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18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69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2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ちからじゃなくて応力ということを強調する</a:t>
            </a:r>
            <a:endParaRPr kumimoji="1" lang="en-US" altLang="ja-JP" dirty="0"/>
          </a:p>
          <a:p>
            <a:r>
              <a:rPr kumimoji="1" lang="ja-JP" altLang="en-US" dirty="0"/>
              <a:t>この時点でプリンの例と</a:t>
            </a:r>
            <a:r>
              <a:rPr kumimoji="1" lang="en-US" altLang="ja-JP" dirty="0"/>
              <a:t>Hook</a:t>
            </a:r>
            <a:r>
              <a:rPr kumimoji="1" lang="ja-JP" altLang="en-US" dirty="0"/>
              <a:t>の法則から周期運動をし剛性率にかかわってくることに言及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2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EOnwHQYxEGzoxcxYoiJhSDMAVwFxUMLhTQOAd1EhSkgjVP6jg1GpDnbmqBwBO9i5Ja5IlmmniG7iZmNGySztbENA4oUSDeVqhxCWCIkgnOAG7gaUk0qemQNDTcqMjF4ogc2QXghDmSsRUlfuXQlYFNqHQiXRhOnXH9DXUDRsLGuHLGEfHTNlOesfpuDmFzS+GoCIG1XYt5iQf707WzMXYOZ4FeQrlXuef5uQfXRq8vBCJvG5NfMxwAOa-WqvAhOfRA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3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0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8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EOnwHQYxEG1IwUeMLmKJS2XFihZJsKApTQOAd1EhSkgjVP6jg1GAIhzt+1EMOLZmmy2uUxe4997XEgXaz8QYPBESUiXADcoyV8aMGiIkOh6GhRkGjyYRA4E1MkMexLUYjzM7lRczNhCsPsUOhFA8EIrSvKuirLu4WNcRWNQiNGbEckvQbTkiaSq7unKmlWK8YC7KUj+Z1cWSIrHTddTtI208auYghEzo1Wp+7GOAHNFxK+7Z27HWarWbxXZCNJHAQ7bJZWjVRocI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9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回路を作成したリンク</a:t>
            </a:r>
            <a:endParaRPr kumimoji="1" lang="en-US" altLang="ja-JP" dirty="0"/>
          </a:p>
          <a:p>
            <a:r>
              <a:rPr kumimoji="1" lang="en-US" altLang="ja-JP" dirty="0"/>
              <a:t>https://www.falstad.com/circuit/circuitjs.html?ctz=CQAgTGIAwHRf8CsICMszzAdiwZigBxgBsAnKViIlFSACy5UCmAtCigFB1SmoqTtIEOnwHQYxEG1IwUeMLmKJS2XFihZJsKApTQOAd1EhSkgjVP6jg1GAIhzt+1EMOLZmmy2uUxe4997XEgXaz8QYPBESUiXADcoyV8aMGiIkOh6GhRkGjyYRA4E1MkMexLUYjzM7lRczNhCsPsUOhFA8EIrSvKuirLu4WNcRWNQiNGbEckvQbTkiaSq7unKmlWK8YC7KUj+Z1cWSIrHTddTtI208auYghEzo1Wp+7GOAHNFxK+7Z27HWarWbxXZCNJHAQ7bJZWjVRocI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2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/12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/12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11" Type="http://schemas.openxmlformats.org/officeDocument/2006/relationships/image" Target="../media/image18.png"/><Relationship Id="rId5" Type="http://schemas.openxmlformats.org/officeDocument/2006/relationships/image" Target="../media/image110.png"/><Relationship Id="rId10" Type="http://schemas.openxmlformats.org/officeDocument/2006/relationships/image" Target="../media/image17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オペアンプの特性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54D4E8-3F8B-272C-8AA2-B4E93BDB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10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反転増幅回路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ボルテージ・フォロワ回路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23207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B174DF31-F15D-6DF3-6309-EECD49048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288" y="1354166"/>
            <a:ext cx="5749998" cy="4188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11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422432" y="2518718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32" y="2518718"/>
                <a:ext cx="681276" cy="276999"/>
              </a:xfrm>
              <a:prstGeom prst="rect">
                <a:avLst/>
              </a:prstGeom>
              <a:blipFill>
                <a:blip r:embed="rId4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388087" y="4056023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87" y="4056023"/>
                <a:ext cx="681276" cy="276999"/>
              </a:xfrm>
              <a:prstGeom prst="rect">
                <a:avLst/>
              </a:prstGeom>
              <a:blipFill>
                <a:blip r:embed="rId5"/>
                <a:stretch>
                  <a:fillRect l="-8036" r="-71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464053" y="3686691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53" y="3686691"/>
                <a:ext cx="347916" cy="369332"/>
              </a:xfrm>
              <a:prstGeom prst="rect">
                <a:avLst/>
              </a:prstGeom>
              <a:blipFill>
                <a:blip r:embed="rId6"/>
                <a:stretch>
                  <a:fillRect l="-17544" r="-175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638011" y="3345095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638011" y="4124284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31439" y="855831"/>
                <a:ext cx="3877985" cy="1708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入力と出力は同じ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39" y="855831"/>
                <a:ext cx="3877985" cy="1708160"/>
              </a:xfrm>
              <a:prstGeom prst="rect">
                <a:avLst/>
              </a:prstGeom>
              <a:blipFill>
                <a:blip r:embed="rId7"/>
                <a:stretch>
                  <a:fillRect l="-2516" r="-1415" b="-7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708104" y="1577588"/>
            <a:ext cx="441709" cy="1338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TL071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B007AE-A0B6-42CD-CCC7-2D0B5612EAF1}"/>
                  </a:ext>
                </a:extLst>
              </p:cNvPr>
              <p:cNvSpPr txBox="1"/>
              <p:nvPr/>
            </p:nvSpPr>
            <p:spPr>
              <a:xfrm>
                <a:off x="671493" y="3594358"/>
                <a:ext cx="9925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</a:p>
              <a:p>
                <a:r>
                  <a:rPr kumimoji="1" lang="en-US" altLang="ja-JP" dirty="0"/>
                  <a:t>10 kHz</a:t>
                </a:r>
              </a:p>
              <a:p>
                <a:r>
                  <a:rPr kumimoji="1" lang="ja-JP" altLang="en-US" dirty="0"/>
                  <a:t>矩形波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B007AE-A0B6-42CD-CCC7-2D0B5612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3" y="3594358"/>
                <a:ext cx="992579" cy="923330"/>
              </a:xfrm>
              <a:prstGeom prst="rect">
                <a:avLst/>
              </a:prstGeom>
              <a:blipFill>
                <a:blip r:embed="rId8"/>
                <a:stretch>
                  <a:fillRect l="-4908" r="-4908" b="-11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FF90D50-C4A1-7446-6CDD-C14FD847EA23}"/>
                  </a:ext>
                </a:extLst>
              </p:cNvPr>
              <p:cNvSpPr txBox="1"/>
              <p:nvPr/>
            </p:nvSpPr>
            <p:spPr>
              <a:xfrm>
                <a:off x="5131439" y="2709901"/>
                <a:ext cx="4493538" cy="281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i="1" u="sng" dirty="0">
                    <a:latin typeface="Cambria Math" panose="02040503050406030204" pitchFamily="18" charset="0"/>
                  </a:rPr>
                  <a:t>理想的には</a:t>
                </a:r>
                <a:endParaRPr kumimoji="1" lang="en-US" altLang="ja-JP" sz="2400" b="1" i="1" u="sng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=∞,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 dirty="0"/>
                  <a:t>なので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入力部・出力部の回路が互いに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に</a:t>
                </a:r>
                <a:r>
                  <a:rPr kumimoji="1" lang="ja-JP" altLang="en-US" sz="2400" b="1" u="sng" dirty="0"/>
                  <a:t>干渉せず電圧だけコピーする</a:t>
                </a:r>
                <a:endParaRPr kumimoji="1" lang="en-US" altLang="ja-JP" sz="2400" b="1" u="sng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バッファー回路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FF90D50-C4A1-7446-6CDD-C14FD847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39" y="2709901"/>
                <a:ext cx="4493538" cy="2816156"/>
              </a:xfrm>
              <a:prstGeom prst="rect">
                <a:avLst/>
              </a:prstGeom>
              <a:blipFill>
                <a:blip r:embed="rId9"/>
                <a:stretch>
                  <a:fillRect l="-2171" r="-1085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0A470-2C5A-B9CA-614B-A986D0F10ED2}"/>
              </a:ext>
            </a:extLst>
          </p:cNvPr>
          <p:cNvSpPr txBox="1"/>
          <p:nvPr/>
        </p:nvSpPr>
        <p:spPr>
          <a:xfrm>
            <a:off x="742935" y="5720539"/>
            <a:ext cx="8482028" cy="6001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理想オペアンプアンプとの違いを見る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FACB279-DA6E-F414-5E40-16B528381633}"/>
                  </a:ext>
                </a:extLst>
              </p:cNvPr>
              <p:cNvSpPr txBox="1"/>
              <p:nvPr/>
            </p:nvSpPr>
            <p:spPr>
              <a:xfrm>
                <a:off x="410073" y="4812487"/>
                <a:ext cx="3479479" cy="49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: peak to peak is 10 kV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FACB279-DA6E-F414-5E40-16B52838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3" y="4812487"/>
                <a:ext cx="3479479" cy="494879"/>
              </a:xfrm>
              <a:prstGeom prst="rect">
                <a:avLst/>
              </a:prstGeom>
              <a:blipFill>
                <a:blip r:embed="rId10"/>
                <a:stretch>
                  <a:fillRect r="-1051" b="-19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3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B174DF31-F15D-6DF3-6309-EECD49048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288" y="1354166"/>
            <a:ext cx="5749998" cy="4188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12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422432" y="2518718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32" y="2518718"/>
                <a:ext cx="681276" cy="276999"/>
              </a:xfrm>
              <a:prstGeom prst="rect">
                <a:avLst/>
              </a:prstGeom>
              <a:blipFill>
                <a:blip r:embed="rId4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388087" y="4056023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87" y="4056023"/>
                <a:ext cx="681276" cy="276999"/>
              </a:xfrm>
              <a:prstGeom prst="rect">
                <a:avLst/>
              </a:prstGeom>
              <a:blipFill>
                <a:blip r:embed="rId5"/>
                <a:stretch>
                  <a:fillRect l="-8036" r="-71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464053" y="3686691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53" y="3686691"/>
                <a:ext cx="347916" cy="369332"/>
              </a:xfrm>
              <a:prstGeom prst="rect">
                <a:avLst/>
              </a:prstGeom>
              <a:blipFill>
                <a:blip r:embed="rId6"/>
                <a:stretch>
                  <a:fillRect l="-17544" r="-175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638011" y="3345095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638011" y="4124284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31439" y="855831"/>
                <a:ext cx="3877985" cy="1708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入力と出力は同じ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39" y="855831"/>
                <a:ext cx="3877985" cy="1708160"/>
              </a:xfrm>
              <a:prstGeom prst="rect">
                <a:avLst/>
              </a:prstGeom>
              <a:blipFill>
                <a:blip r:embed="rId7"/>
                <a:stretch>
                  <a:fillRect l="-2516" r="-1415" b="-7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708104" y="1577588"/>
            <a:ext cx="441709" cy="1338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TL071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B007AE-A0B6-42CD-CCC7-2D0B5612EAF1}"/>
                  </a:ext>
                </a:extLst>
              </p:cNvPr>
              <p:cNvSpPr txBox="1"/>
              <p:nvPr/>
            </p:nvSpPr>
            <p:spPr>
              <a:xfrm>
                <a:off x="671493" y="3594358"/>
                <a:ext cx="9925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</a:p>
              <a:p>
                <a:r>
                  <a:rPr kumimoji="1" lang="en-US" altLang="ja-JP" dirty="0"/>
                  <a:t>10 kHz</a:t>
                </a:r>
              </a:p>
              <a:p>
                <a:r>
                  <a:rPr kumimoji="1" lang="ja-JP" altLang="en-US" dirty="0"/>
                  <a:t>矩形波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B007AE-A0B6-42CD-CCC7-2D0B5612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3" y="3594358"/>
                <a:ext cx="992579" cy="923330"/>
              </a:xfrm>
              <a:prstGeom prst="rect">
                <a:avLst/>
              </a:prstGeom>
              <a:blipFill>
                <a:blip r:embed="rId8"/>
                <a:stretch>
                  <a:fillRect l="-4908" r="-4908" b="-11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FF90D50-C4A1-7446-6CDD-C14FD847EA23}"/>
                  </a:ext>
                </a:extLst>
              </p:cNvPr>
              <p:cNvSpPr txBox="1"/>
              <p:nvPr/>
            </p:nvSpPr>
            <p:spPr>
              <a:xfrm>
                <a:off x="5131439" y="2709901"/>
                <a:ext cx="4493538" cy="281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i="1" u="sng" dirty="0">
                    <a:latin typeface="Cambria Math" panose="02040503050406030204" pitchFamily="18" charset="0"/>
                  </a:rPr>
                  <a:t>理想的には</a:t>
                </a:r>
                <a:endParaRPr kumimoji="1" lang="en-US" altLang="ja-JP" sz="2400" b="1" i="1" u="sng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=∞,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 dirty="0"/>
                  <a:t>なので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入力部・出力部の回路が互いに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に</a:t>
                </a:r>
                <a:r>
                  <a:rPr kumimoji="1" lang="ja-JP" altLang="en-US" sz="2400" b="1" u="sng" dirty="0"/>
                  <a:t>干渉せず電圧だけコピーする</a:t>
                </a:r>
                <a:endParaRPr kumimoji="1" lang="en-US" altLang="ja-JP" sz="2400" b="1" u="sng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バッファー回路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FF90D50-C4A1-7446-6CDD-C14FD847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39" y="2709901"/>
                <a:ext cx="4493538" cy="2816156"/>
              </a:xfrm>
              <a:prstGeom prst="rect">
                <a:avLst/>
              </a:prstGeom>
              <a:blipFill>
                <a:blip r:embed="rId9"/>
                <a:stretch>
                  <a:fillRect l="-2171" r="-1085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0A470-2C5A-B9CA-614B-A986D0F10ED2}"/>
              </a:ext>
            </a:extLst>
          </p:cNvPr>
          <p:cNvSpPr txBox="1"/>
          <p:nvPr/>
        </p:nvSpPr>
        <p:spPr>
          <a:xfrm>
            <a:off x="742935" y="5720539"/>
            <a:ext cx="8482028" cy="6001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理想オペアンプアンプとの違いを見る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FACB279-DA6E-F414-5E40-16B528381633}"/>
                  </a:ext>
                </a:extLst>
              </p:cNvPr>
              <p:cNvSpPr txBox="1"/>
              <p:nvPr/>
            </p:nvSpPr>
            <p:spPr>
              <a:xfrm>
                <a:off x="410073" y="4812487"/>
                <a:ext cx="3479479" cy="49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: peak to peak is 10 kV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FACB279-DA6E-F414-5E40-16B52838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3" y="4812487"/>
                <a:ext cx="3479479" cy="494879"/>
              </a:xfrm>
              <a:prstGeom prst="rect">
                <a:avLst/>
              </a:prstGeom>
              <a:blipFill>
                <a:blip r:embed="rId10"/>
                <a:stretch>
                  <a:fillRect r="-1051" b="-19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ねじり振り子を利用した剛性率の測定法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はじめに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測定方法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u="heavy" dirty="0">
                <a:uFill>
                  <a:solidFill>
                    <a:schemeClr val="accent3"/>
                  </a:solidFill>
                </a:uFill>
              </a:rPr>
              <a:t>測定結果の評価</a:t>
            </a: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840813E8-F944-4B3F-535B-5913566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13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測定値と文献値の違い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D7B3A-3910-C514-9039-9C05E9D23914}"/>
              </a:ext>
            </a:extLst>
          </p:cNvPr>
          <p:cNvSpPr txBox="1"/>
          <p:nvPr/>
        </p:nvSpPr>
        <p:spPr>
          <a:xfrm>
            <a:off x="812801" y="1223436"/>
            <a:ext cx="3852862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測定値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FB0ED3-2588-0C10-FF09-C060C44D3E9F}"/>
              </a:ext>
            </a:extLst>
          </p:cNvPr>
          <p:cNvSpPr txBox="1"/>
          <p:nvPr/>
        </p:nvSpPr>
        <p:spPr>
          <a:xfrm>
            <a:off x="5240339" y="1258233"/>
            <a:ext cx="38528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文献値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7806D-6757-540B-74AB-823A3A716678}"/>
              </a:ext>
            </a:extLst>
          </p:cNvPr>
          <p:cNvSpPr txBox="1"/>
          <p:nvPr/>
        </p:nvSpPr>
        <p:spPr>
          <a:xfrm>
            <a:off x="812801" y="1588955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ピアノ線 </a:t>
            </a:r>
            <a:r>
              <a:rPr kumimoji="1" lang="en-US" altLang="ja-JP" dirty="0"/>
              <a:t>SWP-A </a:t>
            </a:r>
            <a:r>
              <a:rPr kumimoji="1" lang="ja-JP" altLang="en-US" dirty="0"/>
              <a:t>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80F788-8A60-C121-3747-188F1478CBAB}"/>
              </a:ext>
            </a:extLst>
          </p:cNvPr>
          <p:cNvSpPr txBox="1"/>
          <p:nvPr/>
        </p:nvSpPr>
        <p:spPr>
          <a:xfrm>
            <a:off x="5240338" y="1617237"/>
            <a:ext cx="38528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機械構造用中炭素鋼 </a:t>
            </a:r>
            <a:r>
              <a:rPr kumimoji="1" lang="en-US" altLang="ja-JP" dirty="0"/>
              <a:t>(S45C)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B41232-3848-DDA4-7B42-2573C9A9D210}"/>
              </a:ext>
            </a:extLst>
          </p:cNvPr>
          <p:cNvSpPr txBox="1"/>
          <p:nvPr/>
        </p:nvSpPr>
        <p:spPr>
          <a:xfrm>
            <a:off x="812801" y="2608486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真鍮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8DE710-8E97-1D4A-4818-1258A9599EC6}"/>
              </a:ext>
            </a:extLst>
          </p:cNvPr>
          <p:cNvSpPr txBox="1"/>
          <p:nvPr/>
        </p:nvSpPr>
        <p:spPr>
          <a:xfrm>
            <a:off x="5240338" y="2608486"/>
            <a:ext cx="385286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6/4</a:t>
            </a:r>
            <a:r>
              <a:rPr kumimoji="1" lang="ja-JP" altLang="en-US" dirty="0"/>
              <a:t>黄銅 </a:t>
            </a:r>
            <a:r>
              <a:rPr kumimoji="1" lang="en-US" altLang="ja-JP" dirty="0"/>
              <a:t>(C2801)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/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84.1±0.4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/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kumimoji="1" lang="en-US" altLang="ja-JP" dirty="0"/>
                  <a:t> GPa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/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38.6±0.1 </m:t>
                    </m:r>
                  </m:oMath>
                </a14:m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/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52015-2BD1-D8FA-9171-B21A18176B2E}"/>
              </a:ext>
            </a:extLst>
          </p:cNvPr>
          <p:cNvSpPr txBox="1"/>
          <p:nvPr/>
        </p:nvSpPr>
        <p:spPr>
          <a:xfrm>
            <a:off x="812797" y="4022978"/>
            <a:ext cx="47420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原因</a:t>
            </a:r>
            <a:r>
              <a:rPr kumimoji="1" lang="en-US" altLang="ja-JP" b="1" dirty="0">
                <a:solidFill>
                  <a:schemeClr val="bg1"/>
                </a:solidFill>
              </a:rPr>
              <a:t> :</a:t>
            </a:r>
            <a:r>
              <a:rPr kumimoji="1" lang="ja-JP" altLang="en-US" b="1" dirty="0">
                <a:solidFill>
                  <a:schemeClr val="bg1"/>
                </a:solidFill>
              </a:rPr>
              <a:t>同じ組成・加工の材料での計測でない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246EF4-1BD8-3894-4F39-9142FCF6B7B2}"/>
              </a:ext>
            </a:extLst>
          </p:cNvPr>
          <p:cNvSpPr txBox="1"/>
          <p:nvPr/>
        </p:nvSpPr>
        <p:spPr>
          <a:xfrm>
            <a:off x="812798" y="4616426"/>
            <a:ext cx="828040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組成が違えば機械的性質は変わる</a:t>
            </a:r>
            <a:endParaRPr kumimoji="1" lang="en-US" altLang="ja-JP" dirty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熱処理法により結晶構造が変わる</a:t>
            </a:r>
          </a:p>
        </p:txBody>
      </p:sp>
      <p:sp>
        <p:nvSpPr>
          <p:cNvPr id="6" name="スライド番号プレースホルダー 2">
            <a:extLst>
              <a:ext uri="{FF2B5EF4-FFF2-40B4-BE49-F238E27FC236}">
                <a16:creationId xmlns:a16="http://schemas.microsoft.com/office/drawing/2014/main" id="{843B24FE-9C31-D664-D913-4A19ACD0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14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4115D-DD8B-1D3F-460C-5775EE8C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測定の評価 </a:t>
            </a:r>
            <a:r>
              <a:rPr lang="en-US" altLang="ja-JP" dirty="0"/>
              <a:t>| </a:t>
            </a:r>
            <a:r>
              <a:rPr lang="ja-JP" altLang="en-US" dirty="0"/>
              <a:t>測定法の評価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19B845-2491-D6EA-E54E-8249D4CD6AF2}"/>
              </a:ext>
            </a:extLst>
          </p:cNvPr>
          <p:cNvSpPr txBox="1"/>
          <p:nvPr/>
        </p:nvSpPr>
        <p:spPr>
          <a:xfrm>
            <a:off x="812800" y="1001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誤差伝搬は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068A27B-BD00-DCBB-C6B9-BEB3D564B2E0}"/>
                  </a:ext>
                </a:extLst>
              </p:cNvPr>
              <p:cNvSpPr txBox="1"/>
              <p:nvPr/>
            </p:nvSpPr>
            <p:spPr>
              <a:xfrm>
                <a:off x="812800" y="1372897"/>
                <a:ext cx="828040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068A27B-BD00-DCBB-C6B9-BEB3D564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372897"/>
                <a:ext cx="8280400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BC84AB7-7955-259A-37CB-DA7C275CDEB7}"/>
                  </a:ext>
                </a:extLst>
              </p:cNvPr>
              <p:cNvSpPr txBox="1"/>
              <p:nvPr/>
            </p:nvSpPr>
            <p:spPr>
              <a:xfrm>
                <a:off x="812800" y="2314906"/>
                <a:ext cx="8280400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+16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×2.5×10</m:t>
                          </m:r>
                        </m:e>
                        <m:sup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×4×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BC84AB7-7955-259A-37CB-DA7C275C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314906"/>
                <a:ext cx="8280400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24B4DA-0E9E-529A-92EB-AC56C5C1AD28}"/>
              </a:ext>
            </a:extLst>
          </p:cNvPr>
          <p:cNvSpPr txBox="1"/>
          <p:nvPr/>
        </p:nvSpPr>
        <p:spPr>
          <a:xfrm>
            <a:off x="835883" y="3439520"/>
            <a:ext cx="69762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評価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8961FC-8915-216F-DD75-2CCD5452D64A}"/>
              </a:ext>
            </a:extLst>
          </p:cNvPr>
          <p:cNvSpPr txBox="1"/>
          <p:nvPr/>
        </p:nvSpPr>
        <p:spPr>
          <a:xfrm>
            <a:off x="1887460" y="3990534"/>
            <a:ext cx="613108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測定に必要な機材は入手しやすい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周期の測定精度は良い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試料の半径の測定が剛性率の値に最も影響が出る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半径の測定の改善が難しい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測定パラメータが多い</a:t>
            </a:r>
          </a:p>
        </p:txBody>
      </p:sp>
      <p:sp>
        <p:nvSpPr>
          <p:cNvPr id="22" name="スライド番号プレースホルダー 2">
            <a:extLst>
              <a:ext uri="{FF2B5EF4-FFF2-40B4-BE49-F238E27FC236}">
                <a16:creationId xmlns:a16="http://schemas.microsoft.com/office/drawing/2014/main" id="{68A04613-C0C8-F0F8-10CF-21BFE1B5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15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53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D588D-B72B-E48E-E0DD-1B70B6DF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D3D437-22AA-592F-5537-E02AF0F8DF52}"/>
              </a:ext>
            </a:extLst>
          </p:cNvPr>
          <p:cNvSpPr txBox="1"/>
          <p:nvPr/>
        </p:nvSpPr>
        <p:spPr>
          <a:xfrm>
            <a:off x="999241" y="1008669"/>
            <a:ext cx="87716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文献値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7D6089-8B5E-4D85-EC5D-3CF6100A75DC}"/>
              </a:ext>
            </a:extLst>
          </p:cNvPr>
          <p:cNvSpPr txBox="1"/>
          <p:nvPr/>
        </p:nvSpPr>
        <p:spPr>
          <a:xfrm>
            <a:off x="1603026" y="16965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理科年表プレミアム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99DB69-09F8-7255-18FD-BE2C5B42E7A6}"/>
              </a:ext>
            </a:extLst>
          </p:cNvPr>
          <p:cNvSpPr txBox="1"/>
          <p:nvPr/>
        </p:nvSpPr>
        <p:spPr>
          <a:xfrm>
            <a:off x="999241" y="2899017"/>
            <a:ext cx="18004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測定法について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EC7404-521B-80EF-4AE6-19E2DF19E119}"/>
              </a:ext>
            </a:extLst>
          </p:cNvPr>
          <p:cNvSpPr txBox="1"/>
          <p:nvPr/>
        </p:nvSpPr>
        <p:spPr>
          <a:xfrm>
            <a:off x="825108" y="5836461"/>
            <a:ext cx="82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https://tus.box.com/s/xkzs77ugb2ng0ktpy2acujk3k2sapi6b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3F520-EEA5-7D22-0F5A-51C5A004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36" y="3429000"/>
            <a:ext cx="2181127" cy="21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2">
            <a:extLst>
              <a:ext uri="{FF2B5EF4-FFF2-40B4-BE49-F238E27FC236}">
                <a16:creationId xmlns:a16="http://schemas.microsoft.com/office/drawing/2014/main" id="{AC4146E2-7C9A-70FB-D329-A62AE45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16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61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ED7B3A-3910-C514-9039-9C05E9D23914}"/>
              </a:ext>
            </a:extLst>
          </p:cNvPr>
          <p:cNvSpPr txBox="1"/>
          <p:nvPr/>
        </p:nvSpPr>
        <p:spPr>
          <a:xfrm>
            <a:off x="812801" y="1223436"/>
            <a:ext cx="3852862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測定値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FB0ED3-2588-0C10-FF09-C060C44D3E9F}"/>
              </a:ext>
            </a:extLst>
          </p:cNvPr>
          <p:cNvSpPr txBox="1"/>
          <p:nvPr/>
        </p:nvSpPr>
        <p:spPr>
          <a:xfrm>
            <a:off x="5240339" y="1258233"/>
            <a:ext cx="38528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文献値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7806D-6757-540B-74AB-823A3A716678}"/>
              </a:ext>
            </a:extLst>
          </p:cNvPr>
          <p:cNvSpPr txBox="1"/>
          <p:nvPr/>
        </p:nvSpPr>
        <p:spPr>
          <a:xfrm>
            <a:off x="812801" y="1588955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ピアノ線 </a:t>
            </a:r>
            <a:r>
              <a:rPr kumimoji="1" lang="en-US" altLang="ja-JP" dirty="0"/>
              <a:t>SWP-A </a:t>
            </a:r>
            <a:r>
              <a:rPr kumimoji="1" lang="ja-JP" altLang="en-US" dirty="0"/>
              <a:t>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80F788-8A60-C121-3747-188F1478CBAB}"/>
              </a:ext>
            </a:extLst>
          </p:cNvPr>
          <p:cNvSpPr txBox="1"/>
          <p:nvPr/>
        </p:nvSpPr>
        <p:spPr>
          <a:xfrm>
            <a:off x="5240338" y="1617237"/>
            <a:ext cx="38528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機械構造用中炭素鋼 </a:t>
            </a:r>
            <a:r>
              <a:rPr kumimoji="1" lang="en-US" altLang="ja-JP" dirty="0"/>
              <a:t>(S45C)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B41232-3848-DDA4-7B42-2573C9A9D210}"/>
              </a:ext>
            </a:extLst>
          </p:cNvPr>
          <p:cNvSpPr txBox="1"/>
          <p:nvPr/>
        </p:nvSpPr>
        <p:spPr>
          <a:xfrm>
            <a:off x="812801" y="2608486"/>
            <a:ext cx="385286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真鍮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8DE710-8E97-1D4A-4818-1258A9599EC6}"/>
              </a:ext>
            </a:extLst>
          </p:cNvPr>
          <p:cNvSpPr txBox="1"/>
          <p:nvPr/>
        </p:nvSpPr>
        <p:spPr>
          <a:xfrm>
            <a:off x="5240338" y="2608486"/>
            <a:ext cx="385286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6/4</a:t>
            </a:r>
            <a:r>
              <a:rPr kumimoji="1" lang="ja-JP" altLang="en-US" dirty="0"/>
              <a:t>黄銅 </a:t>
            </a:r>
            <a:r>
              <a:rPr kumimoji="1" lang="en-US" altLang="ja-JP" dirty="0"/>
              <a:t>(C2801)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/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84.1±0.4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DFB104A-1E58-BDB5-49BD-75090371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086959"/>
                <a:ext cx="385286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/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81 </m:t>
                    </m:r>
                  </m:oMath>
                </a14:m>
                <a:r>
                  <a:rPr kumimoji="1" lang="en-US" altLang="ja-JP" dirty="0"/>
                  <a:t>GPa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9C8836-DF1C-E2D7-D647-5ABE8744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86" y="2093153"/>
                <a:ext cx="385285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/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38.6±0.1 </m:t>
                    </m:r>
                  </m:oMath>
                </a14:m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D4EA5B3-D44E-53B3-4F3C-82C2A4D2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7" y="3262370"/>
                <a:ext cx="385286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/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GPa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159C99E-4241-DF6F-A7AE-255BA659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41" y="3301420"/>
                <a:ext cx="385285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52015-2BD1-D8FA-9171-B21A18176B2E}"/>
              </a:ext>
            </a:extLst>
          </p:cNvPr>
          <p:cNvSpPr txBox="1"/>
          <p:nvPr/>
        </p:nvSpPr>
        <p:spPr>
          <a:xfrm>
            <a:off x="812797" y="4022978"/>
            <a:ext cx="180049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測定方法の評価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4CC255-D230-C1C2-A2C4-533747575369}"/>
              </a:ext>
            </a:extLst>
          </p:cNvPr>
          <p:cNvSpPr txBox="1"/>
          <p:nvPr/>
        </p:nvSpPr>
        <p:spPr>
          <a:xfrm>
            <a:off x="812800" y="4383064"/>
            <a:ext cx="8280400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測定器具は入手しやすい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精度は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桁出る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測定パラメータが多い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金属線の半径の影響が大きい</a:t>
            </a:r>
            <a:endParaRPr kumimoji="1" lang="en-US" altLang="ja-JP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これ以上精度を上げるのは難しい</a:t>
            </a: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1D00456F-D63C-79B1-3CBE-72D974B1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152" y="6338621"/>
            <a:ext cx="1034211" cy="276999"/>
          </a:xfrm>
        </p:spPr>
        <p:txBody>
          <a:bodyPr/>
          <a:lstStyle/>
          <a:p>
            <a:fld id="{3976CDD0-C26C-4561-A9EF-A0090B2270A4}" type="slidenum">
              <a:rPr kumimoji="1" lang="ja-JP" altLang="en-US" smtClean="0"/>
              <a:t>17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51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191DA-BBAB-3D79-F9A2-03B94B76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| </a:t>
            </a:r>
            <a:r>
              <a:rPr lang="ja-JP" altLang="en-US" dirty="0"/>
              <a:t>オペアンプの素材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958B00-4F36-6D02-567A-B87367FE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t>18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5D2861-F24D-B096-66E3-81558CC5C6CA}"/>
              </a:ext>
            </a:extLst>
          </p:cNvPr>
          <p:cNvGrpSpPr/>
          <p:nvPr/>
        </p:nvGrpSpPr>
        <p:grpSpPr>
          <a:xfrm>
            <a:off x="5068947" y="4305953"/>
            <a:ext cx="2733563" cy="1997652"/>
            <a:chOff x="577959" y="2271601"/>
            <a:chExt cx="2733563" cy="1997652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9705734E-7B87-34EE-4714-BF8BD2AA197A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4023F184-38A7-671C-8F8C-94788D465FD2}"/>
                </a:ext>
              </a:extLst>
            </p:cNvPr>
            <p:cNvCxnSpPr>
              <a:stCxn id="67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97871067-27B7-2AF4-E805-D20C1455FB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56054" y="3705935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6AA94D3-BDA7-0F8B-A5A9-45ECB0CCBC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56054" y="2498847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526FA7F-6629-2C7F-9D24-9A9BC9AFAFE5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1E82CDC-7E3D-4D40-DBF5-8A6838F41BD0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A40D1DD-1DC1-873C-4D3B-B5259F35A33C}"/>
                </a:ext>
              </a:extLst>
            </p:cNvPr>
            <p:cNvSpPr/>
            <p:nvPr/>
          </p:nvSpPr>
          <p:spPr>
            <a:xfrm rot="5400000">
              <a:off x="3108322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12CA891-E2A8-6B0A-D243-CDB05B2AEF46}"/>
                </a:ext>
              </a:extLst>
            </p:cNvPr>
            <p:cNvSpPr/>
            <p:nvPr/>
          </p:nvSpPr>
          <p:spPr>
            <a:xfrm rot="5400000">
              <a:off x="1854455" y="4066053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ADCD9A8-9932-EE37-5FC8-5EDE17E93777}"/>
                </a:ext>
              </a:extLst>
            </p:cNvPr>
            <p:cNvSpPr/>
            <p:nvPr/>
          </p:nvSpPr>
          <p:spPr>
            <a:xfrm rot="5400000">
              <a:off x="1854455" y="227160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D9EDD9F4-E4FF-087C-A0D1-DCEC15254515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5F5BB41-2B7B-E28A-A538-0760B746E8E9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318C748-19B0-781A-B213-45FC8F4428A0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89BE80C-DB83-67CB-9695-6A11C6EC5289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反転増幅回路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ボルテージ・フォロワ回路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F1060-B460-BE30-2856-7A25649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オペアンプの性質</a:t>
            </a:r>
            <a:r>
              <a:rPr kumimoji="1" lang="en-US" altLang="ja-JP" dirty="0"/>
              <a:t>| </a:t>
            </a:r>
            <a:r>
              <a:rPr kumimoji="1" lang="ja-JP" altLang="en-US" dirty="0"/>
              <a:t>仮想短絡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31EBF-021B-F83A-AF4D-2F76CEF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4A53B30-C67A-6D4C-5783-CB1EA8F1EA49}"/>
              </a:ext>
            </a:extLst>
          </p:cNvPr>
          <p:cNvGrpSpPr/>
          <p:nvPr/>
        </p:nvGrpSpPr>
        <p:grpSpPr>
          <a:xfrm>
            <a:off x="1201567" y="2697795"/>
            <a:ext cx="2719274" cy="1673158"/>
            <a:chOff x="577959" y="2450207"/>
            <a:chExt cx="2719274" cy="1673158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A755607-5450-4CE5-4E5F-4E3959563F91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970F11-0806-D545-1C80-6720A208AC07}"/>
                </a:ext>
              </a:extLst>
            </p:cNvPr>
            <p:cNvCxnSpPr>
              <a:stCxn id="9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54D1EA5-92D3-0D2F-B3AC-7537F9D53B9C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77B2C68C-AE2A-480E-FAFD-A76E0420ACD4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A9F1D85-5D40-E859-65CD-335D16E37C28}"/>
                </a:ext>
              </a:extLst>
            </p:cNvPr>
            <p:cNvSpPr/>
            <p:nvPr/>
          </p:nvSpPr>
          <p:spPr>
            <a:xfrm rot="5400000">
              <a:off x="3094033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25481B4-18F8-8633-6342-C61F7C734D18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1BD8BAD1-7682-7A7B-42BA-307FBAD1F074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47CA5C-AE39-A7F5-C096-00EBA3081131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7EA2EE-092D-FCD3-ACB9-994A6618A28A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/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/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/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BFF4418-567B-241F-22E0-A4A50697700B}"/>
                  </a:ext>
                </a:extLst>
              </p:cNvPr>
              <p:cNvSpPr txBox="1"/>
              <p:nvPr/>
            </p:nvSpPr>
            <p:spPr>
              <a:xfrm>
                <a:off x="5383844" y="1021967"/>
                <a:ext cx="2716834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≃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BFF4418-567B-241F-22E0-A4A50697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1021967"/>
                <a:ext cx="2716834" cy="1825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EF3AD71-4403-BFD8-C4C7-F19A8A3A1421}"/>
              </a:ext>
            </a:extLst>
          </p:cNvPr>
          <p:cNvGrpSpPr/>
          <p:nvPr/>
        </p:nvGrpSpPr>
        <p:grpSpPr>
          <a:xfrm>
            <a:off x="1480139" y="1552368"/>
            <a:ext cx="2416430" cy="4089498"/>
            <a:chOff x="1480139" y="1552368"/>
            <a:chExt cx="2416430" cy="4089498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383F533-E63D-84F1-8285-B48F56EB0EFB}"/>
                </a:ext>
              </a:extLst>
            </p:cNvPr>
            <p:cNvGrpSpPr/>
            <p:nvPr/>
          </p:nvGrpSpPr>
          <p:grpSpPr>
            <a:xfrm>
              <a:off x="2478062" y="2535547"/>
              <a:ext cx="203200" cy="1997652"/>
              <a:chOff x="1854455" y="2271601"/>
              <a:chExt cx="203200" cy="1997652"/>
            </a:xfrm>
          </p:grpSpPr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69F785AF-7A61-6634-97CE-ECEA539231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6054" y="3705935"/>
                <a:ext cx="0" cy="37907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1D893883-5C2C-D5DA-BECB-8BCCCB3330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6054" y="2498847"/>
                <a:ext cx="0" cy="37907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04DA766E-3C98-0E1C-8AA2-5511945A3B54}"/>
                  </a:ext>
                </a:extLst>
              </p:cNvPr>
              <p:cNvSpPr/>
              <p:nvPr/>
            </p:nvSpPr>
            <p:spPr>
              <a:xfrm rot="5400000">
                <a:off x="1854455" y="4066053"/>
                <a:ext cx="203200" cy="2032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8D51C7-89A2-DF8F-9DD1-25C370C2DCE0}"/>
                  </a:ext>
                </a:extLst>
              </p:cNvPr>
              <p:cNvSpPr/>
              <p:nvPr/>
            </p:nvSpPr>
            <p:spPr>
              <a:xfrm rot="5400000">
                <a:off x="1854455" y="2271601"/>
                <a:ext cx="203200" cy="2032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3466E62-C633-8AAF-7485-535E82572384}"/>
                </a:ext>
              </a:extLst>
            </p:cNvPr>
            <p:cNvSpPr txBox="1"/>
            <p:nvPr/>
          </p:nvSpPr>
          <p:spPr>
            <a:xfrm>
              <a:off x="1480139" y="155236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正の起電力の源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AEF6514D-6109-4BDC-5B09-3324171932E8}"/>
                </a:ext>
              </a:extLst>
            </p:cNvPr>
            <p:cNvSpPr txBox="1"/>
            <p:nvPr/>
          </p:nvSpPr>
          <p:spPr>
            <a:xfrm>
              <a:off x="1557467" y="518020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負の起電力の源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06C37E9-40E1-F2A3-823B-AB2DF6A0C3B6}"/>
                    </a:ext>
                  </a:extLst>
                </p:cNvPr>
                <p:cNvSpPr txBox="1"/>
                <p:nvPr/>
              </p:nvSpPr>
              <p:spPr>
                <a:xfrm>
                  <a:off x="2153411" y="1934781"/>
                  <a:ext cx="7948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06C37E9-40E1-F2A3-823B-AB2DF6A0C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411" y="1934781"/>
                  <a:ext cx="7948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693A1F8-B732-08EB-A4D7-49BDCCFC932A}"/>
                    </a:ext>
                  </a:extLst>
                </p:cNvPr>
                <p:cNvSpPr txBox="1"/>
                <p:nvPr/>
              </p:nvSpPr>
              <p:spPr>
                <a:xfrm>
                  <a:off x="2173234" y="4638361"/>
                  <a:ext cx="8128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693A1F8-B732-08EB-A4D7-49BDCCFC9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234" y="4638361"/>
                  <a:ext cx="81285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/>
              <p:nvPr/>
            </p:nvSpPr>
            <p:spPr>
              <a:xfrm>
                <a:off x="5383844" y="3141831"/>
                <a:ext cx="35702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出力を入力につなげると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3141831"/>
                <a:ext cx="3570208" cy="1200329"/>
              </a:xfrm>
              <a:prstGeom prst="rect">
                <a:avLst/>
              </a:prstGeom>
              <a:blipFill>
                <a:blip r:embed="rId8"/>
                <a:stretch>
                  <a:fillRect l="-2560" r="-1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84F0190-BB85-2EB2-CF63-E01BEF896419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>
          <a:xfrm rot="16200000" flipH="1">
            <a:off x="2367160" y="1980694"/>
            <a:ext cx="389407" cy="2514753"/>
          </a:xfrm>
          <a:prstGeom prst="bentConnector3">
            <a:avLst>
              <a:gd name="adj1" fmla="val -46800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C2155D2-729F-0B97-E619-512DF5DFA921}"/>
                  </a:ext>
                </a:extLst>
              </p:cNvPr>
              <p:cNvSpPr txBox="1"/>
              <p:nvPr/>
            </p:nvSpPr>
            <p:spPr>
              <a:xfrm>
                <a:off x="5383844" y="4428463"/>
                <a:ext cx="3841119" cy="170816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これを満たすには</a:t>
                </a:r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→仮想短絡</a:t>
                </a:r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C2155D2-729F-0B97-E619-512DF5DF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4" y="4428463"/>
                <a:ext cx="3841119" cy="1708160"/>
              </a:xfrm>
              <a:prstGeom prst="rect">
                <a:avLst/>
              </a:prstGeom>
              <a:blipFill>
                <a:blip r:embed="rId9"/>
                <a:stretch>
                  <a:fillRect l="-2381" b="-7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F1060-B460-BE30-2856-7A25649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 dirty="0"/>
              <a:t>オペアンプの性質</a:t>
            </a:r>
            <a:r>
              <a:rPr kumimoji="1" lang="en-US" altLang="ja-JP" dirty="0"/>
              <a:t>| </a:t>
            </a:r>
            <a:r>
              <a:rPr kumimoji="1" lang="ja-JP" altLang="en-US" dirty="0"/>
              <a:t>入出力インピーダンス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31EBF-021B-F83A-AF4D-2F76CEF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4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4A53B30-C67A-6D4C-5783-CB1EA8F1EA49}"/>
              </a:ext>
            </a:extLst>
          </p:cNvPr>
          <p:cNvGrpSpPr/>
          <p:nvPr/>
        </p:nvGrpSpPr>
        <p:grpSpPr>
          <a:xfrm>
            <a:off x="1201567" y="2697795"/>
            <a:ext cx="2719274" cy="1673158"/>
            <a:chOff x="577959" y="2450207"/>
            <a:chExt cx="2719274" cy="1673158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A755607-5450-4CE5-4E5F-4E3959563F91}"/>
                </a:ext>
              </a:extLst>
            </p:cNvPr>
            <p:cNvSpPr/>
            <p:nvPr/>
          </p:nvSpPr>
          <p:spPr>
            <a:xfrm rot="5400000">
              <a:off x="1090673" y="2518301"/>
              <a:ext cx="1673158" cy="1536970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9970F11-0806-D545-1C80-6720A208AC07}"/>
                </a:ext>
              </a:extLst>
            </p:cNvPr>
            <p:cNvCxnSpPr>
              <a:stCxn id="9" idx="0"/>
            </p:cNvCxnSpPr>
            <p:nvPr/>
          </p:nvCxnSpPr>
          <p:spPr>
            <a:xfrm rot="5400000" flipV="1">
              <a:off x="2885274" y="3097248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54D1EA5-92D3-0D2F-B3AC-7537F9D53B9C}"/>
                </a:ext>
              </a:extLst>
            </p:cNvPr>
            <p:cNvCxnSpPr/>
            <p:nvPr/>
          </p:nvCxnSpPr>
          <p:spPr>
            <a:xfrm rot="5400000" flipV="1">
              <a:off x="969229" y="3492783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77B2C68C-AE2A-480E-FAFD-A76E0420ACD4}"/>
                </a:ext>
              </a:extLst>
            </p:cNvPr>
            <p:cNvCxnSpPr/>
            <p:nvPr/>
          </p:nvCxnSpPr>
          <p:spPr>
            <a:xfrm rot="5400000" flipV="1">
              <a:off x="974853" y="2707841"/>
              <a:ext cx="0" cy="379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A9F1D85-5D40-E859-65CD-335D16E37C28}"/>
                </a:ext>
              </a:extLst>
            </p:cNvPr>
            <p:cNvSpPr/>
            <p:nvPr/>
          </p:nvSpPr>
          <p:spPr>
            <a:xfrm rot="5400000">
              <a:off x="3094033" y="3185186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25481B4-18F8-8633-6342-C61F7C734D18}"/>
                </a:ext>
              </a:extLst>
            </p:cNvPr>
            <p:cNvSpPr/>
            <p:nvPr/>
          </p:nvSpPr>
          <p:spPr>
            <a:xfrm rot="5400000">
              <a:off x="579280" y="2795779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1BD8BAD1-7682-7A7B-42BA-307FBAD1F074}"/>
                </a:ext>
              </a:extLst>
            </p:cNvPr>
            <p:cNvSpPr/>
            <p:nvPr/>
          </p:nvSpPr>
          <p:spPr>
            <a:xfrm rot="5400000">
              <a:off x="577959" y="3580721"/>
              <a:ext cx="203200" cy="203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C47CA5C-AE39-A7F5-C096-00EBA3081131}"/>
                </a:ext>
              </a:extLst>
            </p:cNvPr>
            <p:cNvSpPr txBox="1"/>
            <p:nvPr/>
          </p:nvSpPr>
          <p:spPr>
            <a:xfrm>
              <a:off x="1205850" y="350588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＋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7EA2EE-092D-FCD3-ACB9-994A6618A28A}"/>
                </a:ext>
              </a:extLst>
            </p:cNvPr>
            <p:cNvSpPr txBox="1"/>
            <p:nvPr/>
          </p:nvSpPr>
          <p:spPr>
            <a:xfrm>
              <a:off x="1275580" y="269732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-</a:t>
              </a:r>
              <a:endParaRPr kumimoji="1" lang="ja-JP" altLang="en-US" sz="20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/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82D9FE6-A5C5-C4FC-36C4-6C90D4D7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8" y="2864059"/>
                <a:ext cx="6203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/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8B93C78-0232-FA67-99EB-6740336F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8" y="3630358"/>
                <a:ext cx="656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/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6FC7721B-5354-91DD-16E2-DA870FC8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17" y="3246567"/>
                <a:ext cx="5892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/>
              <p:nvPr/>
            </p:nvSpPr>
            <p:spPr>
              <a:xfrm>
                <a:off x="4807080" y="1394579"/>
                <a:ext cx="4878365" cy="21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dirty="0"/>
                  <a:t>入力</a:t>
                </a:r>
                <a:r>
                  <a:rPr kumimoji="1" lang="ja-JP" altLang="en-US" sz="2400" dirty="0"/>
                  <a:t>では電圧だけを見たいので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つまり</a:t>
                </a:r>
                <a:r>
                  <a:rPr kumimoji="1" lang="ja-JP" altLang="en-US" sz="2400" b="1" u="heavy" dirty="0">
                    <a:uFill>
                      <a:solidFill>
                        <a:schemeClr val="accent3"/>
                      </a:solidFill>
                    </a:uFill>
                  </a:rPr>
                  <a:t>電流は流れない</a:t>
                </a:r>
                <a:endParaRPr kumimoji="1" lang="en-US" altLang="ja-JP" sz="2400" b="1" u="heavy" dirty="0">
                  <a:uFill>
                    <a:solidFill>
                      <a:schemeClr val="accent3"/>
                    </a:solidFill>
                  </a:u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電圧計と同じ）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884E2096-171A-509A-97F4-FEF6098F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80" y="1394579"/>
                <a:ext cx="4878365" cy="2135200"/>
              </a:xfrm>
              <a:prstGeom prst="rect">
                <a:avLst/>
              </a:prstGeom>
              <a:blipFill>
                <a:blip r:embed="rId5"/>
                <a:stretch>
                  <a:fillRect l="-2000" r="-1000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816218-0999-A76B-B807-083D93822C67}"/>
                  </a:ext>
                </a:extLst>
              </p:cNvPr>
              <p:cNvSpPr txBox="1"/>
              <p:nvPr/>
            </p:nvSpPr>
            <p:spPr>
              <a:xfrm>
                <a:off x="4807080" y="3743837"/>
                <a:ext cx="4878365" cy="213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b="1" dirty="0"/>
                  <a:t>出力</a:t>
                </a:r>
                <a:r>
                  <a:rPr kumimoji="1" lang="ja-JP" altLang="en-US" sz="2400" dirty="0"/>
                  <a:t>では決まった電圧を出すので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つまり</a:t>
                </a:r>
                <a:r>
                  <a:rPr kumimoji="1" lang="ja-JP" altLang="en-US" sz="2400" b="1" u="heavy" dirty="0">
                    <a:uFill>
                      <a:solidFill>
                        <a:schemeClr val="accent3"/>
                      </a:solidFill>
                    </a:uFill>
                  </a:rPr>
                  <a:t>電流を吸い込む</a:t>
                </a:r>
                <a:endParaRPr kumimoji="1" lang="en-US" altLang="ja-JP" sz="2400" b="1" u="heavy" dirty="0">
                  <a:uFill>
                    <a:solidFill>
                      <a:schemeClr val="accent3"/>
                    </a:solidFill>
                  </a:u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kumimoji="1" lang="ja-JP" altLang="en-US" dirty="0"/>
                  <a:t>（電池と同じ）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816218-0999-A76B-B807-083D9382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80" y="3743837"/>
                <a:ext cx="4878365" cy="2135200"/>
              </a:xfrm>
              <a:prstGeom prst="rect">
                <a:avLst/>
              </a:prstGeom>
              <a:blipFill>
                <a:blip r:embed="rId6"/>
                <a:stretch>
                  <a:fillRect l="-2000" r="-1000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3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オペアンプの特性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BB7D81-7C43-1F38-DBD2-9FC29B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5</a:t>
            </a:fld>
            <a:r>
              <a:rPr lang="en-US" altLang="ja-JP" dirty="0"/>
              <a:t>/21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オペアンプの性質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反転増幅回路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ボルテージ・フォロワ回路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ローパスフィルタ回路</a:t>
            </a:r>
          </a:p>
        </p:txBody>
      </p:sp>
    </p:spTree>
    <p:extLst>
      <p:ext uri="{BB962C8B-B14F-4D97-AF65-F5344CB8AC3E}">
        <p14:creationId xmlns:p14="http://schemas.microsoft.com/office/powerpoint/2010/main" val="130003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測定回路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6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5110983" y="1082940"/>
                <a:ext cx="4602542" cy="230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仮想短絡を使い解析すると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→ 入力の</a:t>
                </a:r>
                <a:r>
                  <a:rPr kumimoji="1" lang="ja-JP" altLang="en-US" sz="2400" b="1" u="sng" dirty="0"/>
                  <a:t>位相が逆</a:t>
                </a:r>
                <a:r>
                  <a:rPr kumimoji="1" lang="ja-JP" altLang="en-US" sz="2400" dirty="0"/>
                  <a:t>になって増幅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83" y="1082940"/>
                <a:ext cx="4602542" cy="2300758"/>
              </a:xfrm>
              <a:prstGeom prst="rect">
                <a:avLst/>
              </a:prstGeom>
              <a:blipFill>
                <a:blip r:embed="rId10"/>
                <a:stretch>
                  <a:fillRect l="-1987" r="-1192" b="-6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426561-F84D-91A3-68CC-CF053AF8F67D}"/>
              </a:ext>
            </a:extLst>
          </p:cNvPr>
          <p:cNvSpPr txBox="1"/>
          <p:nvPr/>
        </p:nvSpPr>
        <p:spPr>
          <a:xfrm>
            <a:off x="5094032" y="3512903"/>
            <a:ext cx="4507168" cy="22621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調べる入出力特性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直流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交流電圧</a:t>
            </a: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交流周波数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96F9F2D-BF63-08C0-32DF-BE92BA27531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1217585" y="1577588"/>
            <a:ext cx="932228" cy="1338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7A4F02-C7BB-AAF9-C595-5865473C95CD}"/>
              </a:ext>
            </a:extLst>
          </p:cNvPr>
          <p:cNvSpPr txBox="1"/>
          <p:nvPr/>
        </p:nvSpPr>
        <p:spPr>
          <a:xfrm>
            <a:off x="742935" y="120825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LM741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8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直流に対する入出力特性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7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B79976FD-E731-A6DE-6FD6-5CB99EE200E1}"/>
              </a:ext>
            </a:extLst>
          </p:cNvPr>
          <p:cNvSpPr/>
          <p:nvPr/>
        </p:nvSpPr>
        <p:spPr>
          <a:xfrm>
            <a:off x="1466208" y="2908423"/>
            <a:ext cx="271266" cy="27671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545533A-908B-9D59-509F-71E85FF14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8969"/>
              </p:ext>
            </p:extLst>
          </p:nvPr>
        </p:nvGraphicFramePr>
        <p:xfrm>
          <a:off x="4687740" y="1417588"/>
          <a:ext cx="4779065" cy="39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199569" y="5336705"/>
            <a:ext cx="3877985" cy="115416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出力が電源電圧を超えると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動作が悪くなる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168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交流電圧に対する入出力特性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8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1" y="4967373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199569" y="5336705"/>
            <a:ext cx="3877985" cy="115416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出力が電源電圧を超えると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動作が悪くなる</a:t>
            </a:r>
            <a:endParaRPr kumimoji="1" lang="en-US" altLang="ja-JP" sz="2400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9994573-77DB-0D32-0536-04A65323C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205114"/>
              </p:ext>
            </p:extLst>
          </p:nvPr>
        </p:nvGraphicFramePr>
        <p:xfrm>
          <a:off x="4684801" y="1130247"/>
          <a:ext cx="4703893" cy="394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75B6E7-AE18-04B9-0B27-CC9E5A3848DE}"/>
                  </a:ext>
                </a:extLst>
              </p:cNvPr>
              <p:cNvSpPr txBox="1"/>
              <p:nvPr/>
            </p:nvSpPr>
            <p:spPr>
              <a:xfrm>
                <a:off x="455001" y="1075070"/>
                <a:ext cx="17461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 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75B6E7-AE18-04B9-0B27-CC9E5A384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1" y="1075070"/>
                <a:ext cx="1746119" cy="369332"/>
              </a:xfrm>
              <a:prstGeom prst="rect">
                <a:avLst/>
              </a:prstGeom>
              <a:blipFill>
                <a:blip r:embed="rId13"/>
                <a:stretch>
                  <a:fillRect l="-4196" r="-3846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6B45F-5154-5C63-00C8-77906773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反転増幅回路</a:t>
            </a:r>
            <a:r>
              <a:rPr kumimoji="1" lang="en-US" altLang="ja-JP" dirty="0"/>
              <a:t>| </a:t>
            </a:r>
            <a:r>
              <a:rPr kumimoji="1" lang="ja-JP" altLang="en-US" dirty="0"/>
              <a:t>交流周波数に対する入出力特性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AB2FA0-E55B-B9EF-837C-86C1145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9</a:t>
            </a:fld>
            <a:r>
              <a:rPr kumimoji="1" lang="en-US" altLang="ja-JP" dirty="0"/>
              <a:t>/21</a:t>
            </a:r>
            <a:endParaRPr kumimoji="1" lang="ja-JP" altLang="en-US" dirty="0"/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99A92BA3-91F0-0DB5-F318-BB869E2E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4942373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/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B34EC65-52AE-B382-28C2-2EDAC4E1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6" y="3536950"/>
                <a:ext cx="327461" cy="369332"/>
              </a:xfrm>
              <a:prstGeom prst="rect">
                <a:avLst/>
              </a:prstGeom>
              <a:blipFill>
                <a:blip r:embed="rId4"/>
                <a:stretch>
                  <a:fillRect l="-22222" r="-370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/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2664883-6B1D-EB52-8CC1-37FFFE26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7" y="2546350"/>
                <a:ext cx="366254" cy="369332"/>
              </a:xfrm>
              <a:prstGeom prst="rect">
                <a:avLst/>
              </a:prstGeom>
              <a:blipFill>
                <a:blip r:embed="rId5"/>
                <a:stretch>
                  <a:fillRect l="-20000" r="-5000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/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5B2A54-7A50-C0F1-8E0D-7EC51330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69" y="1489243"/>
                <a:ext cx="1757597" cy="398955"/>
              </a:xfrm>
              <a:prstGeom prst="rect">
                <a:avLst/>
              </a:prstGeom>
              <a:blipFill>
                <a:blip r:embed="rId6"/>
                <a:stretch>
                  <a:fillRect l="-3125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/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DFEF3-4468-B0F9-99A3-AE7906F0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2546350"/>
                <a:ext cx="681276" cy="276999"/>
              </a:xfrm>
              <a:prstGeom prst="rect">
                <a:avLst/>
              </a:prstGeom>
              <a:blipFill>
                <a:blip r:embed="rId7"/>
                <a:stretch>
                  <a:fillRect l="-8036" r="-803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/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15.0 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64BCB5C-ACC9-318C-2E4E-1C008D96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57" y="3982482"/>
                <a:ext cx="681276" cy="276999"/>
              </a:xfrm>
              <a:prstGeom prst="rect">
                <a:avLst/>
              </a:prstGeom>
              <a:blipFill>
                <a:blip r:embed="rId8"/>
                <a:stretch>
                  <a:fillRect l="-8036" r="-803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/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5FE76-2B05-3261-1B03-859EB3D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57" y="3613150"/>
                <a:ext cx="347916" cy="369332"/>
              </a:xfrm>
              <a:prstGeom prst="rect">
                <a:avLst/>
              </a:prstGeom>
              <a:blipFill>
                <a:blip r:embed="rId9"/>
                <a:stretch>
                  <a:fillRect l="-19298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24A875-F1F0-F347-9FF4-8FAB672DB5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81037" y="3105150"/>
            <a:ext cx="0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6CC28D2-FEA8-0DFC-8475-F36B7629AF7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1037" y="3906282"/>
            <a:ext cx="0" cy="420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E809EA-B08C-A3F5-4A09-2839F87A8FEE}"/>
              </a:ext>
            </a:extLst>
          </p:cNvPr>
          <p:cNvCxnSpPr>
            <a:cxnSpLocks/>
          </p:cNvCxnSpPr>
          <p:nvPr/>
        </p:nvCxnSpPr>
        <p:spPr>
          <a:xfrm flipV="1">
            <a:off x="4317115" y="3271554"/>
            <a:ext cx="0" cy="32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7B866D8-4E17-EE35-AFA3-40A76711A9A6}"/>
              </a:ext>
            </a:extLst>
          </p:cNvPr>
          <p:cNvCxnSpPr>
            <a:cxnSpLocks/>
          </p:cNvCxnSpPr>
          <p:nvPr/>
        </p:nvCxnSpPr>
        <p:spPr>
          <a:xfrm>
            <a:off x="4317115" y="4050743"/>
            <a:ext cx="0" cy="347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/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増幅率 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FA0E01-3432-25DB-8633-4CA59CB8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7" y="5368757"/>
                <a:ext cx="2615396" cy="913327"/>
              </a:xfrm>
              <a:prstGeom prst="rect">
                <a:avLst/>
              </a:prstGeom>
              <a:blipFill>
                <a:blip r:embed="rId10"/>
                <a:stretch>
                  <a:fillRect l="-373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/>
              <p:nvPr/>
            </p:nvSpPr>
            <p:spPr>
              <a:xfrm>
                <a:off x="1249600" y="4852586"/>
                <a:ext cx="2443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68 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922AA9-7BAC-2A24-684C-1400E6E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00" y="4852586"/>
                <a:ext cx="2443169" cy="369332"/>
              </a:xfrm>
              <a:prstGeom prst="rect">
                <a:avLst/>
              </a:prstGeom>
              <a:blipFill>
                <a:blip r:embed="rId11"/>
                <a:stretch>
                  <a:fillRect l="-2244" r="-249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AA4378-CEC3-3781-59E6-CC98D764E453}"/>
              </a:ext>
            </a:extLst>
          </p:cNvPr>
          <p:cNvSpPr/>
          <p:nvPr/>
        </p:nvSpPr>
        <p:spPr>
          <a:xfrm>
            <a:off x="3788717" y="3056108"/>
            <a:ext cx="252000" cy="252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F07BBA-D145-BE7A-D66C-9A3B4C32FBEE}"/>
              </a:ext>
            </a:extLst>
          </p:cNvPr>
          <p:cNvSpPr txBox="1"/>
          <p:nvPr/>
        </p:nvSpPr>
        <p:spPr>
          <a:xfrm>
            <a:off x="5028484" y="5291796"/>
            <a:ext cx="4490332" cy="6001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/>
              <a:t>1 </a:t>
            </a:r>
            <a:r>
              <a:rPr kumimoji="1" lang="ja-JP" altLang="en-US" sz="2400" dirty="0"/>
              <a:t>次のローパスフィルタとなる</a:t>
            </a:r>
            <a:endParaRPr kumimoji="1" lang="en-US" altLang="ja-JP" sz="24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88E3987-6904-2A2F-EF86-B358E67D0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881744"/>
              </p:ext>
            </p:extLst>
          </p:nvPr>
        </p:nvGraphicFramePr>
        <p:xfrm>
          <a:off x="4790180" y="1130247"/>
          <a:ext cx="4703893" cy="394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CAD679B-F70B-2A33-EFE6-C2E66B8FF9E5}"/>
                  </a:ext>
                </a:extLst>
              </p:cNvPr>
              <p:cNvSpPr txBox="1"/>
              <p:nvPr/>
            </p:nvSpPr>
            <p:spPr>
              <a:xfrm>
                <a:off x="1246072" y="5291796"/>
                <a:ext cx="1399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CAD679B-F70B-2A33-EFE6-C2E66B8FF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72" y="5291796"/>
                <a:ext cx="1399422" cy="369332"/>
              </a:xfrm>
              <a:prstGeom prst="rect">
                <a:avLst/>
              </a:prstGeom>
              <a:blipFill>
                <a:blip r:embed="rId13"/>
                <a:stretch>
                  <a:fillRect l="-3478" r="-3913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78906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5297</TotalTime>
  <Words>1023</Words>
  <Application>Microsoft Office PowerPoint</Application>
  <PresentationFormat>A4 210 x 297 mm</PresentationFormat>
  <Paragraphs>246</Paragraphs>
  <Slides>18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游ゴシック</vt:lpstr>
      <vt:lpstr>Arial</vt:lpstr>
      <vt:lpstr>Cambria Math</vt:lpstr>
      <vt:lpstr>Helvetica</vt:lpstr>
      <vt:lpstr>Times New Roman</vt:lpstr>
      <vt:lpstr>Verdana</vt:lpstr>
      <vt:lpstr>サンプル</vt:lpstr>
      <vt:lpstr>オペアンプの特性</vt:lpstr>
      <vt:lpstr>オペアンプの特性</vt:lpstr>
      <vt:lpstr>1. オペアンプの性質| 仮想短絡</vt:lpstr>
      <vt:lpstr>1. オペアンプの性質| 入出力インピーダンス</vt:lpstr>
      <vt:lpstr>オペアンプの特性</vt:lpstr>
      <vt:lpstr>2. 反転増幅回路| 測定回路</vt:lpstr>
      <vt:lpstr>2. 反転増幅回路| 直流に対する入出力特性</vt:lpstr>
      <vt:lpstr>2. 反転増幅回路| 交流電圧に対する入出力特性</vt:lpstr>
      <vt:lpstr>2. 反転増幅回路| 交流周波数に対する入出力特性</vt:lpstr>
      <vt:lpstr>オペアンプの特性</vt:lpstr>
      <vt:lpstr>2. 反転増幅回路| 測定回路</vt:lpstr>
      <vt:lpstr>2. 反転増幅回路| 測定回路</vt:lpstr>
      <vt:lpstr>ねじり振り子を利用した剛性率の測定法</vt:lpstr>
      <vt:lpstr>3. 測定値と文献値の違い</vt:lpstr>
      <vt:lpstr>3.測定の評価 | 測定法の評価</vt:lpstr>
      <vt:lpstr>参考文献</vt:lpstr>
      <vt:lpstr>まとめ</vt:lpstr>
      <vt:lpstr>付録| オペアンプの素材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37</cp:revision>
  <dcterms:created xsi:type="dcterms:W3CDTF">2022-06-29T04:20:23Z</dcterms:created>
  <dcterms:modified xsi:type="dcterms:W3CDTF">2024-05-22T14:42:30Z</dcterms:modified>
</cp:coreProperties>
</file>