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0" r:id="rId3"/>
    <p:sldId id="259" r:id="rId4"/>
    <p:sldId id="262" r:id="rId5"/>
    <p:sldId id="263" r:id="rId6"/>
    <p:sldId id="264" r:id="rId7"/>
    <p:sldId id="265" r:id="rId8"/>
    <p:sldId id="267" r:id="rId9"/>
    <p:sldId id="269" r:id="rId10"/>
    <p:sldId id="268" r:id="rId11"/>
    <p:sldId id="270" r:id="rId1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061" autoAdjust="0"/>
  </p:normalViewPr>
  <p:slideViewPr>
    <p:cSldViewPr snapToGrid="0">
      <p:cViewPr varScale="1">
        <p:scale>
          <a:sx n="107" d="100"/>
          <a:sy n="107" d="100"/>
        </p:scale>
        <p:origin x="14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2024/12/13</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https://ppt.design4u.jp/slidemaster/</a:t>
            </a:r>
          </a:p>
          <a:p>
            <a:r>
              <a:rPr kumimoji="1" lang="en-US" altLang="ja-JP" dirty="0"/>
              <a:t>https://ppt.design4u.jp/design-template-2022-03/</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a:t>
            </a:fld>
            <a:endParaRPr kumimoji="1" lang="ja-JP" altLang="en-US"/>
          </a:p>
        </p:txBody>
      </p:sp>
    </p:spTree>
    <p:extLst>
      <p:ext uri="{BB962C8B-B14F-4D97-AF65-F5344CB8AC3E}">
        <p14:creationId xmlns:p14="http://schemas.microsoft.com/office/powerpoint/2010/main" val="2077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726586"/>
            <a:ext cx="8280400" cy="529376"/>
          </a:xfrm>
          <a:solidFill>
            <a:schemeClr val="bg2"/>
          </a:solidFill>
        </p:spPr>
        <p:txBody>
          <a:bodyPr anchor="b"/>
          <a:lstStyle>
            <a:lvl1pPr algn="l">
              <a:lnSpc>
                <a:spcPct val="110000"/>
              </a:lnSpc>
              <a:defRPr sz="32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18549"/>
          </a:xfrm>
          <a:prstGeom prst="rect">
            <a:avLst/>
          </a:prstGeom>
        </p:spPr>
        <p:txBody>
          <a:bodyPr wrap="square" lIns="0" tIns="0" rIns="0" bIns="0">
            <a:spAutoFit/>
          </a:bodyPr>
          <a:lstStyle>
            <a:lvl1pPr marL="0" indent="0" algn="l">
              <a:lnSpc>
                <a:spcPct val="12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353943"/>
          </a:xfrm>
        </p:spPr>
        <p:txBody>
          <a:bodyPr/>
          <a:lstStyle>
            <a:lvl1pPr>
              <a:lnSpc>
                <a:spcPct val="120000"/>
              </a:lnSpc>
              <a:defRPr sz="20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8" y="325927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369332"/>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93200" y="6477121"/>
            <a:ext cx="512284" cy="215444"/>
          </a:xfrm>
          <a:prstGeom prst="rect">
            <a:avLst/>
          </a:prstGeom>
        </p:spPr>
        <p:txBody>
          <a:bodyPr vert="horz" wrap="square" lIns="0" tIns="0" rIns="0" bIns="0" rtlCol="0" anchor="t" anchorCtr="0">
            <a:spAutoFit/>
          </a:bodyPr>
          <a:lstStyle>
            <a:lvl1pPr algn="r">
              <a:defRPr sz="1400" b="1">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ftr="0" dt="0"/>
  <p:txStyles>
    <p:titleStyle>
      <a:lvl1pPr algn="l" defTabSz="914400" rtl="0" eaLnBrk="1" latinLnBrk="0" hangingPunct="1">
        <a:lnSpc>
          <a:spcPct val="10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80.png"/><Relationship Id="rId7" Type="http://schemas.openxmlformats.org/officeDocument/2006/relationships/image" Target="../media/image28.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AC774-5078-BBCC-FCB6-040F72BCDE3F}"/>
              </a:ext>
            </a:extLst>
          </p:cNvPr>
          <p:cNvSpPr>
            <a:spLocks noGrp="1"/>
          </p:cNvSpPr>
          <p:nvPr>
            <p:ph type="ctrTitle"/>
          </p:nvPr>
        </p:nvSpPr>
        <p:spPr/>
        <p:txBody>
          <a:bodyPr/>
          <a:lstStyle/>
          <a:p>
            <a:r>
              <a:rPr kumimoji="1" lang="ja-JP" altLang="en-US" dirty="0"/>
              <a:t>ファラデー効果</a:t>
            </a:r>
          </a:p>
        </p:txBody>
      </p:sp>
      <p:sp>
        <p:nvSpPr>
          <p:cNvPr id="3" name="字幕 2">
            <a:extLst>
              <a:ext uri="{FF2B5EF4-FFF2-40B4-BE49-F238E27FC236}">
                <a16:creationId xmlns:a16="http://schemas.microsoft.com/office/drawing/2014/main" id="{C084FFB9-8D05-3254-DA4C-5316EBCF9F89}"/>
              </a:ext>
            </a:extLst>
          </p:cNvPr>
          <p:cNvSpPr>
            <a:spLocks noGrp="1"/>
          </p:cNvSpPr>
          <p:nvPr>
            <p:ph type="subTitle" idx="1"/>
          </p:nvPr>
        </p:nvSpPr>
        <p:spPr>
          <a:xfrm>
            <a:off x="812800" y="3602038"/>
            <a:ext cx="8280400" cy="779188"/>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kumimoji="1" lang="ja-JP" altLang="en-US" dirty="0"/>
              <a:t>西原　翔</a:t>
            </a:r>
            <a:endParaRPr kumimoji="1" lang="en-US" altLang="ja-JP" dirty="0"/>
          </a:p>
        </p:txBody>
      </p:sp>
      <p:sp>
        <p:nvSpPr>
          <p:cNvPr id="4" name="スライド番号プレースホルダー 3">
            <a:extLst>
              <a:ext uri="{FF2B5EF4-FFF2-40B4-BE49-F238E27FC236}">
                <a16:creationId xmlns:a16="http://schemas.microsoft.com/office/drawing/2014/main" id="{D1128AA8-6391-C071-197E-28EEF75C9037}"/>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18037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24C70-2F29-DE4E-FF7E-D43070B5EE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5293E1-A71A-4696-D2B3-8F052D621FBB}"/>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7A0593-6016-1D6B-8A21-D948230FE472}"/>
              </a:ext>
            </a:extLst>
          </p:cNvPr>
          <p:cNvSpPr>
            <a:spLocks noGrp="1"/>
          </p:cNvSpPr>
          <p:nvPr>
            <p:ph type="sldNum" sz="quarter" idx="12"/>
          </p:nvPr>
        </p:nvSpPr>
        <p:spPr/>
        <p:txBody>
          <a:bodyPr/>
          <a:lstStyle/>
          <a:p>
            <a:fld id="{3976CDD0-C26C-4561-A9EF-A0090B2270A4}" type="slidenum">
              <a:rPr kumimoji="1" lang="ja-JP" altLang="en-US" smtClean="0"/>
              <a:t>10</a:t>
            </a:fld>
            <a:endParaRPr kumimoji="1" lang="ja-JP" altLang="en-US"/>
          </a:p>
        </p:txBody>
      </p:sp>
      <p:sp>
        <p:nvSpPr>
          <p:cNvPr id="59" name="テキスト ボックス 58">
            <a:extLst>
              <a:ext uri="{FF2B5EF4-FFF2-40B4-BE49-F238E27FC236}">
                <a16:creationId xmlns:a16="http://schemas.microsoft.com/office/drawing/2014/main" id="{C33B131E-A1F0-4913-576F-01E6045FB96D}"/>
              </a:ext>
            </a:extLst>
          </p:cNvPr>
          <p:cNvSpPr txBox="1"/>
          <p:nvPr/>
        </p:nvSpPr>
        <p:spPr>
          <a:xfrm>
            <a:off x="681038" y="910132"/>
            <a:ext cx="4532010"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磁場と偏光面の回転角の関係</a:t>
            </a:r>
          </a:p>
        </p:txBody>
      </p:sp>
      <p:grpSp>
        <p:nvGrpSpPr>
          <p:cNvPr id="61" name="グループ化 60">
            <a:extLst>
              <a:ext uri="{FF2B5EF4-FFF2-40B4-BE49-F238E27FC236}">
                <a16:creationId xmlns:a16="http://schemas.microsoft.com/office/drawing/2014/main" id="{796006B5-E0A5-31D0-0CB9-DE42BD5154CD}"/>
              </a:ext>
            </a:extLst>
          </p:cNvPr>
          <p:cNvGrpSpPr/>
          <p:nvPr/>
        </p:nvGrpSpPr>
        <p:grpSpPr>
          <a:xfrm>
            <a:off x="6640451" y="1807925"/>
            <a:ext cx="3265549" cy="3006960"/>
            <a:chOff x="4939268" y="1888821"/>
            <a:chExt cx="3908200" cy="3598722"/>
          </a:xfrm>
        </p:grpSpPr>
        <p:pic>
          <p:nvPicPr>
            <p:cNvPr id="45" name="図 44">
              <a:extLst>
                <a:ext uri="{FF2B5EF4-FFF2-40B4-BE49-F238E27FC236}">
                  <a16:creationId xmlns:a16="http://schemas.microsoft.com/office/drawing/2014/main" id="{01B61976-DE9A-20EB-4552-C13CC927DB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5427" y="2430598"/>
              <a:ext cx="3753145" cy="3056945"/>
            </a:xfrm>
            <a:prstGeom prst="rect">
              <a:avLst/>
            </a:prstGeom>
          </p:spPr>
        </p:pic>
        <p:sp>
          <p:nvSpPr>
            <p:cNvPr id="56" name="テキスト ボックス 55">
              <a:extLst>
                <a:ext uri="{FF2B5EF4-FFF2-40B4-BE49-F238E27FC236}">
                  <a16:creationId xmlns:a16="http://schemas.microsoft.com/office/drawing/2014/main" id="{9A45E546-E840-2877-1E0B-296838FCE7AA}"/>
                </a:ext>
              </a:extLst>
            </p:cNvPr>
            <p:cNvSpPr txBox="1"/>
            <p:nvPr/>
          </p:nvSpPr>
          <p:spPr>
            <a:xfrm>
              <a:off x="4939268" y="1888821"/>
              <a:ext cx="3908200" cy="626188"/>
            </a:xfrm>
            <a:prstGeom prst="rect">
              <a:avLst/>
            </a:prstGeom>
            <a:noFill/>
          </p:spPr>
          <p:txBody>
            <a:bodyPr wrap="square" rtlCol="0">
              <a:spAutoFit/>
            </a:bodyPr>
            <a:lstStyle/>
            <a:p>
              <a:r>
                <a:rPr kumimoji="1" lang="en-US" altLang="ja-JP" sz="1400" dirty="0"/>
                <a:t>X-Y </a:t>
              </a:r>
              <a:r>
                <a:rPr kumimoji="1" lang="ja-JP" altLang="en-US" sz="1400" dirty="0"/>
                <a:t>表示をフィッティングすることで</a:t>
              </a:r>
              <a:endParaRPr kumimoji="1" lang="en-US" altLang="ja-JP" sz="1400" dirty="0"/>
            </a:p>
            <a:p>
              <a:r>
                <a:rPr kumimoji="1" lang="ja-JP" altLang="en-US" sz="1400" dirty="0"/>
                <a:t>ベルデ定数がわかる</a:t>
              </a:r>
            </a:p>
          </p:txBody>
        </p:sp>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150F2B-3B00-EDC2-DC61-A1F980A73B2F}"/>
                  </a:ext>
                </a:extLst>
              </p:cNvPr>
              <p:cNvSpPr txBox="1"/>
              <p:nvPr/>
            </p:nvSpPr>
            <p:spPr>
              <a:xfrm>
                <a:off x="1105700" y="1402754"/>
                <a:ext cx="4507291" cy="1118127"/>
              </a:xfrm>
              <a:prstGeom prst="rect">
                <a:avLst/>
              </a:prstGeom>
              <a:noFill/>
            </p:spPr>
            <p:txBody>
              <a:bodyPr wrap="square" rtlCol="0">
                <a:spAutoFit/>
              </a:bodyPr>
              <a:lstStyle/>
              <a:p>
                <a:pPr>
                  <a:lnSpc>
                    <a:spcPct val="150000"/>
                  </a:lnSpc>
                </a:pPr>
                <a14:m>
                  <m:oMath xmlns:m="http://schemas.openxmlformats.org/officeDocument/2006/math">
                    <m:r>
                      <a:rPr kumimoji="1" lang="en-US" altLang="ja-JP" sz="2000" b="0" i="1" dirty="0" smtClean="0">
                        <a:latin typeface="Cambria Math" panose="02040503050406030204" pitchFamily="18" charset="0"/>
                      </a:rPr>
                      <m:t>𝜃</m:t>
                    </m:r>
                    <m:r>
                      <a:rPr kumimoji="1" lang="en-US" altLang="ja-JP" sz="2000" b="0" i="1" dirty="0" smtClean="0">
                        <a:latin typeface="Cambria Math" panose="02040503050406030204" pitchFamily="18" charset="0"/>
                      </a:rPr>
                      <m:t>=</m:t>
                    </m:r>
                    <m:r>
                      <a:rPr kumimoji="1" lang="en-US" altLang="ja-JP" sz="2000" b="0" i="1" dirty="0" smtClean="0">
                        <a:latin typeface="Cambria Math" panose="02040503050406030204" pitchFamily="18" charset="0"/>
                      </a:rPr>
                      <m:t>𝑎𝐻</m:t>
                    </m:r>
                  </m:oMath>
                </a14:m>
                <a:r>
                  <a:rPr kumimoji="1" lang="ja-JP" altLang="en-US" sz="2000" dirty="0"/>
                  <a:t> の比例定数は長さに依存する</a:t>
                </a:r>
                <a:endParaRPr kumimoji="1" lang="en-US" altLang="ja-JP" sz="2000" dirty="0"/>
              </a:p>
              <a:p>
                <a:pPr>
                  <a:lnSpc>
                    <a:spcPct val="150000"/>
                  </a:lnSpc>
                </a:pPr>
                <a14:m>
                  <m:oMath xmlns:m="http://schemas.openxmlformats.org/officeDocument/2006/math">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𝑎</m:t>
                        </m:r>
                      </m:num>
                      <m:den>
                        <m:r>
                          <a:rPr kumimoji="1" lang="en-US" altLang="ja-JP" sz="2000" b="0" i="1" smtClean="0">
                            <a:latin typeface="Cambria Math" panose="02040503050406030204" pitchFamily="18" charset="0"/>
                          </a:rPr>
                          <m:t>𝐿</m:t>
                        </m:r>
                      </m:den>
                    </m:f>
                  </m:oMath>
                </a14:m>
                <a:r>
                  <a:rPr kumimoji="1" lang="ja-JP" altLang="en-US" sz="2000" dirty="0"/>
                  <a:t> とする。</a:t>
                </a:r>
                <a:r>
                  <a:rPr kumimoji="1" lang="en-US" altLang="ja-JP" sz="2000" dirty="0"/>
                  <a:t>(</a:t>
                </a:r>
                <a:r>
                  <a:rPr kumimoji="1" lang="ja-JP" altLang="en-US" sz="2000" dirty="0"/>
                  <a:t>ベルデ定数</a:t>
                </a:r>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00150F2B-3B00-EDC2-DC61-A1F980A73B2F}"/>
                  </a:ext>
                </a:extLst>
              </p:cNvPr>
              <p:cNvSpPr txBox="1">
                <a:spLocks noRot="1" noChangeAspect="1" noMove="1" noResize="1" noEditPoints="1" noAdjustHandles="1" noChangeArrowheads="1" noChangeShapeType="1" noTextEdit="1"/>
              </p:cNvSpPr>
              <p:nvPr/>
            </p:nvSpPr>
            <p:spPr>
              <a:xfrm>
                <a:off x="1105700" y="1402754"/>
                <a:ext cx="4507291" cy="1118127"/>
              </a:xfrm>
              <a:prstGeom prst="rect">
                <a:avLst/>
              </a:prstGeom>
              <a:blipFill>
                <a:blip r:embed="rId3"/>
                <a:stretch>
                  <a:fillRect b="-489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99D4FA3A-7402-B509-E1B0-4491B0FB6E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8261" y="2563939"/>
            <a:ext cx="4197439" cy="322934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AC6159-A64A-7D96-71DF-3F8E3CF30C11}"/>
                  </a:ext>
                </a:extLst>
              </p:cNvPr>
              <p:cNvSpPr txBox="1"/>
              <p:nvPr/>
            </p:nvSpPr>
            <p:spPr>
              <a:xfrm>
                <a:off x="840512" y="5947868"/>
                <a:ext cx="8224976" cy="461665"/>
              </a:xfrm>
              <a:prstGeom prst="rect">
                <a:avLst/>
              </a:prstGeom>
              <a:solidFill>
                <a:schemeClr val="bg2"/>
              </a:solidFill>
            </p:spPr>
            <p:txBody>
              <a:bodyPr wrap="square" rtlCol="0">
                <a:spAutoFit/>
              </a:bodyPr>
              <a:lstStyle/>
              <a:p>
                <a:pPr algn="ctr"/>
                <a:r>
                  <a:rPr kumimoji="1" lang="en-US" altLang="ja-JP" sz="2400" dirty="0">
                    <a:solidFill>
                      <a:schemeClr val="tx1"/>
                    </a:solidFill>
                  </a:rPr>
                  <a:t> </a:t>
                </a:r>
                <a:r>
                  <a:rPr kumimoji="1" lang="ja-JP" altLang="en-US" sz="2400" b="1" dirty="0">
                    <a:solidFill>
                      <a:schemeClr val="tx1"/>
                    </a:solidFill>
                  </a:rPr>
                  <a:t>ベルデ定数は</a:t>
                </a:r>
                <a:r>
                  <a:rPr kumimoji="1" lang="ja-JP" altLang="en-US" sz="2400" dirty="0">
                    <a:solidFill>
                      <a:schemeClr val="tx1"/>
                    </a:solidFill>
                  </a:rPr>
                  <a:t> </a:t>
                </a:r>
                <a14:m>
                  <m:oMath xmlns:m="http://schemas.openxmlformats.org/officeDocument/2006/math">
                    <m:r>
                      <a:rPr kumimoji="1" lang="en-US" altLang="ja-JP" sz="2400" b="0" i="1" dirty="0" smtClean="0">
                        <a:solidFill>
                          <a:schemeClr val="tx1"/>
                        </a:solidFill>
                        <a:latin typeface="Cambria Math" panose="02040503050406030204" pitchFamily="18" charset="0"/>
                      </a:rPr>
                      <m:t> </m:t>
                    </m:r>
                    <m:r>
                      <a:rPr kumimoji="1" lang="en-US" altLang="ja-JP" sz="2400" i="1" dirty="0">
                        <a:solidFill>
                          <a:schemeClr val="tx1"/>
                        </a:solidFill>
                        <a:latin typeface="Cambria Math" panose="02040503050406030204" pitchFamily="18" charset="0"/>
                      </a:rPr>
                      <m:t>𝑉</m:t>
                    </m:r>
                    <m:r>
                      <a:rPr kumimoji="1" lang="en-US" altLang="ja-JP" sz="2400" i="1" dirty="0">
                        <a:solidFill>
                          <a:schemeClr val="tx1"/>
                        </a:solidFill>
                        <a:latin typeface="Cambria Math" panose="02040503050406030204" pitchFamily="18" charset="0"/>
                      </a:rPr>
                      <m:t>=9.63</m:t>
                    </m:r>
                  </m:oMath>
                </a14:m>
                <a:r>
                  <a:rPr kumimoji="1" lang="ja-JP" altLang="en-US" sz="2400" b="1" dirty="0">
                    <a:solidFill>
                      <a:schemeClr val="tx1"/>
                    </a:solidFill>
                  </a:rPr>
                  <a:t> </a:t>
                </a:r>
                <a:r>
                  <a:rPr kumimoji="1" lang="en-US" altLang="ja-JP" sz="2400" dirty="0">
                    <a:solidFill>
                      <a:schemeClr val="tx1"/>
                    </a:solidFill>
                    <a:latin typeface="Cambria Math" panose="02040503050406030204" pitchFamily="18" charset="0"/>
                    <a:ea typeface="Cambria Math" panose="02040503050406030204" pitchFamily="18" charset="0"/>
                  </a:rPr>
                  <a:t>(deg/kA) </a:t>
                </a:r>
                <a:r>
                  <a:rPr kumimoji="1" lang="ja-JP" altLang="en-US" sz="2400" b="1" dirty="0">
                    <a:solidFill>
                      <a:schemeClr val="tx1"/>
                    </a:solidFill>
                  </a:rPr>
                  <a:t>であった</a:t>
                </a:r>
              </a:p>
            </p:txBody>
          </p:sp>
        </mc:Choice>
        <mc:Fallback xmlns="">
          <p:sp>
            <p:nvSpPr>
              <p:cNvPr id="11" name="テキスト ボックス 10">
                <a:extLst>
                  <a:ext uri="{FF2B5EF4-FFF2-40B4-BE49-F238E27FC236}">
                    <a16:creationId xmlns:a16="http://schemas.microsoft.com/office/drawing/2014/main" id="{6DAC6159-A64A-7D96-71DF-3F8E3CF30C11}"/>
                  </a:ext>
                </a:extLst>
              </p:cNvPr>
              <p:cNvSpPr txBox="1">
                <a:spLocks noRot="1" noChangeAspect="1" noMove="1" noResize="1" noEditPoints="1" noAdjustHandles="1" noChangeArrowheads="1" noChangeShapeType="1" noTextEdit="1"/>
              </p:cNvSpPr>
              <p:nvPr/>
            </p:nvSpPr>
            <p:spPr>
              <a:xfrm>
                <a:off x="840512" y="5947868"/>
                <a:ext cx="8224976" cy="461665"/>
              </a:xfrm>
              <a:prstGeom prst="rect">
                <a:avLst/>
              </a:prstGeom>
              <a:blipFill>
                <a:blip r:embed="rId5"/>
                <a:stretch>
                  <a:fillRect t="-17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7CF154F-83AB-D70F-8679-D5C3D6ADCA13}"/>
                  </a:ext>
                </a:extLst>
              </p:cNvPr>
              <p:cNvSpPr txBox="1"/>
              <p:nvPr/>
            </p:nvSpPr>
            <p:spPr>
              <a:xfrm>
                <a:off x="6146623" y="5228042"/>
                <a:ext cx="3520116" cy="523220"/>
              </a:xfrm>
              <a:prstGeom prst="rect">
                <a:avLst/>
              </a:prstGeom>
              <a:noFill/>
            </p:spPr>
            <p:txBody>
              <a:bodyPr wrap="square" rtlCol="0">
                <a:spAutoFit/>
              </a:bodyPr>
              <a:lstStyle/>
              <a:p>
                <a:r>
                  <a:rPr kumimoji="1" lang="ja-JP" altLang="en-US" sz="1400" dirty="0"/>
                  <a:t>実験テキストにおける</a:t>
                </a:r>
                <a:endParaRPr kumimoji="1" lang="en-US" altLang="ja-JP" sz="1400" dirty="0"/>
              </a:p>
              <a:p>
                <a:r>
                  <a:rPr kumimoji="1" lang="ja-JP" altLang="en-US" sz="1400" dirty="0"/>
                  <a:t>ベルデ定数の文献値は </a:t>
                </a:r>
                <a14:m>
                  <m:oMath xmlns:m="http://schemas.openxmlformats.org/officeDocument/2006/math">
                    <m:r>
                      <a:rPr kumimoji="1" lang="en-US" altLang="ja-JP" sz="1400" i="1" dirty="0" smtClean="0">
                        <a:solidFill>
                          <a:schemeClr val="tx1"/>
                        </a:solidFill>
                        <a:latin typeface="Cambria Math" panose="02040503050406030204" pitchFamily="18" charset="0"/>
                      </a:rPr>
                      <m:t>𝑉</m:t>
                    </m:r>
                    <m:r>
                      <a:rPr kumimoji="1" lang="en-US" altLang="ja-JP" sz="1400" i="1" dirty="0" smtClean="0">
                        <a:solidFill>
                          <a:schemeClr val="tx1"/>
                        </a:solidFill>
                        <a:latin typeface="Cambria Math" panose="02040503050406030204" pitchFamily="18" charset="0"/>
                      </a:rPr>
                      <m:t>=10.4</m:t>
                    </m:r>
                  </m:oMath>
                </a14:m>
                <a:r>
                  <a:rPr kumimoji="1" lang="ja-JP" altLang="en-US" sz="1400" b="1" dirty="0">
                    <a:solidFill>
                      <a:schemeClr val="tx1"/>
                    </a:solidFill>
                  </a:rPr>
                  <a:t> </a:t>
                </a:r>
                <a:r>
                  <a:rPr kumimoji="1" lang="en-US" altLang="ja-JP" sz="1400" dirty="0">
                    <a:solidFill>
                      <a:schemeClr val="tx1"/>
                    </a:solidFill>
                    <a:latin typeface="Cambria Math" panose="02040503050406030204" pitchFamily="18" charset="0"/>
                    <a:ea typeface="Cambria Math" panose="02040503050406030204" pitchFamily="18" charset="0"/>
                  </a:rPr>
                  <a:t>(deg/kA) </a:t>
                </a:r>
                <a:endParaRPr kumimoji="1" lang="ja-JP" altLang="en-US" sz="1400" dirty="0"/>
              </a:p>
            </p:txBody>
          </p:sp>
        </mc:Choice>
        <mc:Fallback xmlns="">
          <p:sp>
            <p:nvSpPr>
              <p:cNvPr id="13" name="テキスト ボックス 12">
                <a:extLst>
                  <a:ext uri="{FF2B5EF4-FFF2-40B4-BE49-F238E27FC236}">
                    <a16:creationId xmlns:a16="http://schemas.microsoft.com/office/drawing/2014/main" id="{E7CF154F-83AB-D70F-8679-D5C3D6ADCA13}"/>
                  </a:ext>
                </a:extLst>
              </p:cNvPr>
              <p:cNvSpPr txBox="1">
                <a:spLocks noRot="1" noChangeAspect="1" noMove="1" noResize="1" noEditPoints="1" noAdjustHandles="1" noChangeArrowheads="1" noChangeShapeType="1" noTextEdit="1"/>
              </p:cNvSpPr>
              <p:nvPr/>
            </p:nvSpPr>
            <p:spPr>
              <a:xfrm>
                <a:off x="6146623" y="5228042"/>
                <a:ext cx="3520116" cy="523220"/>
              </a:xfrm>
              <a:prstGeom prst="rect">
                <a:avLst/>
              </a:prstGeom>
              <a:blipFill>
                <a:blip r:embed="rId6"/>
                <a:stretch>
                  <a:fillRect l="-519" t="-1176" r="-346" b="-12941"/>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5C9BDC62-D899-4400-F602-24DC1C21C008}"/>
              </a:ext>
            </a:extLst>
          </p:cNvPr>
          <p:cNvGrpSpPr/>
          <p:nvPr/>
        </p:nvGrpSpPr>
        <p:grpSpPr>
          <a:xfrm>
            <a:off x="5916245" y="81919"/>
            <a:ext cx="4057492" cy="994820"/>
            <a:chOff x="5848508" y="729055"/>
            <a:chExt cx="4057492" cy="994820"/>
          </a:xfrm>
        </p:grpSpPr>
        <p:sp>
          <p:nvSpPr>
            <p:cNvPr id="15" name="正方形/長方形 14">
              <a:extLst>
                <a:ext uri="{FF2B5EF4-FFF2-40B4-BE49-F238E27FC236}">
                  <a16:creationId xmlns:a16="http://schemas.microsoft.com/office/drawing/2014/main" id="{4A4FFD30-5675-0C1D-74E4-4D48F284FA3F}"/>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FDF336-6ED3-7432-650C-44CC27311CF9}"/>
                </a:ext>
              </a:extLst>
            </p:cNvPr>
            <p:cNvGrpSpPr/>
            <p:nvPr/>
          </p:nvGrpSpPr>
          <p:grpSpPr>
            <a:xfrm>
              <a:off x="5848508" y="762923"/>
              <a:ext cx="4057492" cy="960952"/>
              <a:chOff x="1464122" y="2151528"/>
              <a:chExt cx="7573176" cy="1793585"/>
            </a:xfrm>
          </p:grpSpPr>
          <p:grpSp>
            <p:nvGrpSpPr>
              <p:cNvPr id="17" name="グループ化 16">
                <a:extLst>
                  <a:ext uri="{FF2B5EF4-FFF2-40B4-BE49-F238E27FC236}">
                    <a16:creationId xmlns:a16="http://schemas.microsoft.com/office/drawing/2014/main" id="{2DF9A9B2-5012-D897-32AE-F4A49CDFF887}"/>
                  </a:ext>
                </a:extLst>
              </p:cNvPr>
              <p:cNvGrpSpPr/>
              <p:nvPr/>
            </p:nvGrpSpPr>
            <p:grpSpPr>
              <a:xfrm>
                <a:off x="1464122" y="2151528"/>
                <a:ext cx="7179165" cy="1219470"/>
                <a:chOff x="1742088" y="2323580"/>
                <a:chExt cx="5298147" cy="899956"/>
              </a:xfrm>
            </p:grpSpPr>
            <p:grpSp>
              <p:nvGrpSpPr>
                <p:cNvPr id="20" name="グループ化 19">
                  <a:extLst>
                    <a:ext uri="{FF2B5EF4-FFF2-40B4-BE49-F238E27FC236}">
                      <a16:creationId xmlns:a16="http://schemas.microsoft.com/office/drawing/2014/main" id="{721CC698-A46E-42E1-7FEB-57F8B8047199}"/>
                    </a:ext>
                  </a:extLst>
                </p:cNvPr>
                <p:cNvGrpSpPr/>
                <p:nvPr/>
              </p:nvGrpSpPr>
              <p:grpSpPr>
                <a:xfrm>
                  <a:off x="3801914" y="2449651"/>
                  <a:ext cx="1385852" cy="773885"/>
                  <a:chOff x="3801914" y="2449651"/>
                  <a:chExt cx="1385852" cy="773885"/>
                </a:xfrm>
              </p:grpSpPr>
              <p:sp>
                <p:nvSpPr>
                  <p:cNvPr id="72" name="正方形/長方形 71">
                    <a:extLst>
                      <a:ext uri="{FF2B5EF4-FFF2-40B4-BE49-F238E27FC236}">
                        <a16:creationId xmlns:a16="http://schemas.microsoft.com/office/drawing/2014/main" id="{2FA174AE-F251-543C-9BE6-E8BA35B6E3E1}"/>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01045FB-52D4-F93D-F937-06C6A46D3113}"/>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CF94F6B-C4B2-C79B-D715-9FFFFA39E19E}"/>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063392-16E5-F730-B997-149A518051C2}"/>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43BC2EA3-1AD1-10BC-212D-8F1CF1EB85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2" name="正方形/長方形 21">
                  <a:extLst>
                    <a:ext uri="{FF2B5EF4-FFF2-40B4-BE49-F238E27FC236}">
                      <a16:creationId xmlns:a16="http://schemas.microsoft.com/office/drawing/2014/main" id="{02CA6EB4-15C4-DAA3-2C3D-F301562F5B18}"/>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4" name="グループ化 23">
                  <a:extLst>
                    <a:ext uri="{FF2B5EF4-FFF2-40B4-BE49-F238E27FC236}">
                      <a16:creationId xmlns:a16="http://schemas.microsoft.com/office/drawing/2014/main" id="{474C5422-7EE5-2C37-48AD-434658FEE089}"/>
                    </a:ext>
                  </a:extLst>
                </p:cNvPr>
                <p:cNvGrpSpPr/>
                <p:nvPr/>
              </p:nvGrpSpPr>
              <p:grpSpPr>
                <a:xfrm>
                  <a:off x="2825071" y="2323580"/>
                  <a:ext cx="425245" cy="860862"/>
                  <a:chOff x="3194892" y="1454226"/>
                  <a:chExt cx="451691" cy="914400"/>
                </a:xfrm>
              </p:grpSpPr>
              <p:sp>
                <p:nvSpPr>
                  <p:cNvPr id="62" name="楕円 61">
                    <a:extLst>
                      <a:ext uri="{FF2B5EF4-FFF2-40B4-BE49-F238E27FC236}">
                        <a16:creationId xmlns:a16="http://schemas.microsoft.com/office/drawing/2014/main" id="{9BC412AD-A2D1-F918-03DE-D7046BE98CF5}"/>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AFBC16F7-F646-7B4B-9D11-C48BFA6C6C54}"/>
                      </a:ext>
                    </a:extLst>
                  </p:cNvPr>
                  <p:cNvCxnSpPr>
                    <a:stCxn id="62" idx="1"/>
                    <a:endCxn id="62"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963CCEA-EB66-FF97-9EA1-2F2D99683063}"/>
                      </a:ext>
                    </a:extLst>
                  </p:cNvPr>
                  <p:cNvCxnSpPr>
                    <a:stCxn id="62" idx="0"/>
                    <a:endCxn id="62"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0F6CBF07-868E-F3FE-C26F-37E9D87215D2}"/>
                      </a:ext>
                    </a:extLst>
                  </p:cNvPr>
                  <p:cNvCxnSpPr>
                    <a:stCxn id="62" idx="7"/>
                    <a:endCxn id="62"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2168D90-1E1B-2D93-A994-0CC355464E10}"/>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9849037-3741-D676-308D-6223D4900D22}"/>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1E724D5D-4009-66A3-73C9-AF0625FEA6B0}"/>
                    </a:ext>
                  </a:extLst>
                </p:cNvPr>
                <p:cNvCxnSpPr>
                  <a:cxnSpLocks/>
                  <a:stCxn id="21" idx="3"/>
                  <a:endCxn id="22"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46" name="直線矢印コネクタ 45">
                  <a:extLst>
                    <a:ext uri="{FF2B5EF4-FFF2-40B4-BE49-F238E27FC236}">
                      <a16:creationId xmlns:a16="http://schemas.microsoft.com/office/drawing/2014/main" id="{5342725C-4CA9-F9D3-A7C9-B9DC7CC0686E}"/>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8" name="グループ化 47">
                  <a:extLst>
                    <a:ext uri="{FF2B5EF4-FFF2-40B4-BE49-F238E27FC236}">
                      <a16:creationId xmlns:a16="http://schemas.microsoft.com/office/drawing/2014/main" id="{4F5D5546-F8B2-875B-0328-0D2860122589}"/>
                    </a:ext>
                  </a:extLst>
                </p:cNvPr>
                <p:cNvGrpSpPr/>
                <p:nvPr/>
              </p:nvGrpSpPr>
              <p:grpSpPr>
                <a:xfrm>
                  <a:off x="5691228" y="2323580"/>
                  <a:ext cx="425245" cy="860862"/>
                  <a:chOff x="3194892" y="1454226"/>
                  <a:chExt cx="451691" cy="914400"/>
                </a:xfrm>
              </p:grpSpPr>
              <p:sp>
                <p:nvSpPr>
                  <p:cNvPr id="51" name="楕円 50">
                    <a:extLst>
                      <a:ext uri="{FF2B5EF4-FFF2-40B4-BE49-F238E27FC236}">
                        <a16:creationId xmlns:a16="http://schemas.microsoft.com/office/drawing/2014/main" id="{59B1B388-C6B7-53E5-6AF7-EE2682E89DA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F61BDA4-23BD-E45C-797C-88E8D3731394}"/>
                      </a:ext>
                    </a:extLst>
                  </p:cNvPr>
                  <p:cNvCxnSpPr>
                    <a:stCxn id="51" idx="1"/>
                    <a:endCxn id="51"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137D91C-2207-E9DC-D59E-0D25067A7A0D}"/>
                      </a:ext>
                    </a:extLst>
                  </p:cNvPr>
                  <p:cNvCxnSpPr>
                    <a:stCxn id="51" idx="0"/>
                    <a:endCxn id="51"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0266F5D7-9149-E386-D193-1E0B88615324}"/>
                      </a:ext>
                    </a:extLst>
                  </p:cNvPr>
                  <p:cNvCxnSpPr>
                    <a:stCxn id="51" idx="7"/>
                    <a:endCxn id="51"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1B07418-E219-AF2D-6659-44FFFE50FA1D}"/>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FF3641F-4533-DD1B-8F78-4BAF083A41EB}"/>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直線矢印コネクタ 48">
                  <a:extLst>
                    <a:ext uri="{FF2B5EF4-FFF2-40B4-BE49-F238E27FC236}">
                      <a16:creationId xmlns:a16="http://schemas.microsoft.com/office/drawing/2014/main" id="{44E46839-148A-619E-FD19-625D827DC2E3}"/>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0" name="直線矢印コネクタ 49">
                  <a:extLst>
                    <a:ext uri="{FF2B5EF4-FFF2-40B4-BE49-F238E27FC236}">
                      <a16:creationId xmlns:a16="http://schemas.microsoft.com/office/drawing/2014/main" id="{E045DC84-76B0-7CDA-545B-4DD871B83DD4}"/>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D62A901-45D2-640D-6112-38FFB0A3971B}"/>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4FEE7C-3894-CA66-8426-39BDAEC3849C}"/>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8"/>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58024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82F9C-6E4B-6D28-EB1A-2EAAA849CB79}"/>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303C1AA3-19F7-DFAC-DDD2-FBFF1ED72C44}"/>
              </a:ext>
            </a:extLst>
          </p:cNvPr>
          <p:cNvSpPr>
            <a:spLocks noGrp="1"/>
          </p:cNvSpPr>
          <p:nvPr>
            <p:ph type="sldNum" sz="quarter" idx="12"/>
          </p:nvPr>
        </p:nvSpPr>
        <p:spPr/>
        <p:txBody>
          <a:bodyPr/>
          <a:lstStyle/>
          <a:p>
            <a:fld id="{3976CDD0-C26C-4561-A9EF-A0090B2270A4}" type="slidenum">
              <a:rPr kumimoji="1" lang="ja-JP" altLang="en-US" smtClean="0"/>
              <a:t>11</a:t>
            </a:fld>
            <a:endParaRPr kumimoji="1" lang="ja-JP" altLang="en-US"/>
          </a:p>
        </p:txBody>
      </p:sp>
      <p:grpSp>
        <p:nvGrpSpPr>
          <p:cNvPr id="4" name="グループ化 3">
            <a:extLst>
              <a:ext uri="{FF2B5EF4-FFF2-40B4-BE49-F238E27FC236}">
                <a16:creationId xmlns:a16="http://schemas.microsoft.com/office/drawing/2014/main" id="{B7407606-220B-C740-732B-84171219C18A}"/>
              </a:ext>
            </a:extLst>
          </p:cNvPr>
          <p:cNvGrpSpPr/>
          <p:nvPr/>
        </p:nvGrpSpPr>
        <p:grpSpPr>
          <a:xfrm>
            <a:off x="511591" y="3429000"/>
            <a:ext cx="8269356" cy="2726287"/>
            <a:chOff x="950863" y="1458087"/>
            <a:chExt cx="8269356" cy="2726287"/>
          </a:xfrm>
        </p:grpSpPr>
        <p:cxnSp>
          <p:nvCxnSpPr>
            <p:cNvPr id="5" name="直線コネクタ 4">
              <a:extLst>
                <a:ext uri="{FF2B5EF4-FFF2-40B4-BE49-F238E27FC236}">
                  <a16:creationId xmlns:a16="http://schemas.microsoft.com/office/drawing/2014/main" id="{161ABFD9-B761-E54C-279C-4BEDC18D03E1}"/>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BA4E192B-2300-A7E7-FC3B-E3285FB1FE39}"/>
                </a:ext>
              </a:extLst>
            </p:cNvPr>
            <p:cNvGrpSpPr/>
            <p:nvPr/>
          </p:nvGrpSpPr>
          <p:grpSpPr>
            <a:xfrm>
              <a:off x="950863" y="2151529"/>
              <a:ext cx="8004275" cy="1580462"/>
              <a:chOff x="1363308" y="2323580"/>
              <a:chExt cx="5907069" cy="1166364"/>
            </a:xfrm>
          </p:grpSpPr>
          <p:grpSp>
            <p:nvGrpSpPr>
              <p:cNvPr id="18" name="グループ化 17">
                <a:extLst>
                  <a:ext uri="{FF2B5EF4-FFF2-40B4-BE49-F238E27FC236}">
                    <a16:creationId xmlns:a16="http://schemas.microsoft.com/office/drawing/2014/main" id="{CBE0625B-08C5-29DE-EE53-1EEF1B2BE923}"/>
                  </a:ext>
                </a:extLst>
              </p:cNvPr>
              <p:cNvGrpSpPr/>
              <p:nvPr/>
            </p:nvGrpSpPr>
            <p:grpSpPr>
              <a:xfrm>
                <a:off x="3801914" y="2449651"/>
                <a:ext cx="1385852" cy="1040293"/>
                <a:chOff x="3801914" y="2449651"/>
                <a:chExt cx="1385852" cy="1040293"/>
              </a:xfrm>
            </p:grpSpPr>
            <p:sp>
              <p:nvSpPr>
                <p:cNvPr id="40" name="正方形/長方形 39">
                  <a:extLst>
                    <a:ext uri="{FF2B5EF4-FFF2-40B4-BE49-F238E27FC236}">
                      <a16:creationId xmlns:a16="http://schemas.microsoft.com/office/drawing/2014/main" id="{45969C7E-266C-8975-A66E-34A83B843BD3}"/>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4EAA5A4-D3AA-2CE6-E17D-87E9548574DE}"/>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15F7ABD8-4314-D601-727C-CEF74FE192F1}"/>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343708C-AB29-4FC1-A019-95D6B2FED82D}"/>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3E984DCA-0614-9EBC-2584-5F20C009CA8D}"/>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D4C56728-9F00-50A9-F7D9-B07D42AE9740}"/>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21" name="グループ化 20">
                <a:extLst>
                  <a:ext uri="{FF2B5EF4-FFF2-40B4-BE49-F238E27FC236}">
                    <a16:creationId xmlns:a16="http://schemas.microsoft.com/office/drawing/2014/main" id="{1D4BD528-220C-2CE3-94BE-D56A6995D2A3}"/>
                  </a:ext>
                </a:extLst>
              </p:cNvPr>
              <p:cNvGrpSpPr/>
              <p:nvPr/>
            </p:nvGrpSpPr>
            <p:grpSpPr>
              <a:xfrm>
                <a:off x="2825071" y="2323580"/>
                <a:ext cx="425245" cy="860862"/>
                <a:chOff x="3194892" y="1454226"/>
                <a:chExt cx="451691" cy="914400"/>
              </a:xfrm>
            </p:grpSpPr>
            <p:sp>
              <p:nvSpPr>
                <p:cNvPr id="34" name="楕円 33">
                  <a:extLst>
                    <a:ext uri="{FF2B5EF4-FFF2-40B4-BE49-F238E27FC236}">
                      <a16:creationId xmlns:a16="http://schemas.microsoft.com/office/drawing/2014/main" id="{48319E2D-24AC-3D76-756D-AD25EB08F1E8}"/>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B99AB988-9087-F9FA-83EF-0EBA538C2644}"/>
                    </a:ext>
                  </a:extLst>
                </p:cNvPr>
                <p:cNvCxnSpPr>
                  <a:stCxn id="34" idx="1"/>
                  <a:endCxn id="34"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256AD04-564F-3BD6-F541-5192E1206D59}"/>
                    </a:ext>
                  </a:extLst>
                </p:cNvPr>
                <p:cNvCxnSpPr>
                  <a:stCxn id="34" idx="0"/>
                  <a:endCxn id="34"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4CE7BCB-A19C-FB34-4839-758EADF093CB}"/>
                    </a:ext>
                  </a:extLst>
                </p:cNvPr>
                <p:cNvCxnSpPr>
                  <a:stCxn id="34" idx="7"/>
                  <a:endCxn id="34"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767089-7B88-1844-722C-43DE33880EFB}"/>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5F87A1C-7594-DE3C-C377-14F4359ADB9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D3356D01-2118-3F34-74A5-89D3FC15086D}"/>
                  </a:ext>
                </a:extLst>
              </p:cNvPr>
              <p:cNvCxnSpPr>
                <a:cxnSpLocks/>
                <a:stCxn id="19" idx="3"/>
                <a:endCxn id="20"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3" name="テキスト ボックス 22">
                <a:extLst>
                  <a:ext uri="{FF2B5EF4-FFF2-40B4-BE49-F238E27FC236}">
                    <a16:creationId xmlns:a16="http://schemas.microsoft.com/office/drawing/2014/main" id="{1C387365-4A1D-BA9C-02C8-F8792E046B0B}"/>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24" name="直線矢印コネクタ 23">
                <a:extLst>
                  <a:ext uri="{FF2B5EF4-FFF2-40B4-BE49-F238E27FC236}">
                    <a16:creationId xmlns:a16="http://schemas.microsoft.com/office/drawing/2014/main" id="{C63F3A09-F279-007F-F0B7-5656B6E59981}"/>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5" name="グループ化 24">
                <a:extLst>
                  <a:ext uri="{FF2B5EF4-FFF2-40B4-BE49-F238E27FC236}">
                    <a16:creationId xmlns:a16="http://schemas.microsoft.com/office/drawing/2014/main" id="{FB0A5EF9-7EA9-FE54-671F-BF7BE0757024}"/>
                  </a:ext>
                </a:extLst>
              </p:cNvPr>
              <p:cNvGrpSpPr/>
              <p:nvPr/>
            </p:nvGrpSpPr>
            <p:grpSpPr>
              <a:xfrm>
                <a:off x="5691228" y="2323580"/>
                <a:ext cx="425245" cy="860862"/>
                <a:chOff x="3194892" y="1454226"/>
                <a:chExt cx="451691" cy="914400"/>
              </a:xfrm>
            </p:grpSpPr>
            <p:sp>
              <p:nvSpPr>
                <p:cNvPr id="28" name="楕円 27">
                  <a:extLst>
                    <a:ext uri="{FF2B5EF4-FFF2-40B4-BE49-F238E27FC236}">
                      <a16:creationId xmlns:a16="http://schemas.microsoft.com/office/drawing/2014/main" id="{5AC68B65-6BFC-F993-8603-EFF9AA31B23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46ABF8B-98C0-0F55-9074-738514759B6F}"/>
                    </a:ext>
                  </a:extLst>
                </p:cNvPr>
                <p:cNvCxnSpPr>
                  <a:stCxn id="28" idx="1"/>
                  <a:endCxn id="2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104F8D-F952-29DC-4E2C-F4C2824A4099}"/>
                    </a:ext>
                  </a:extLst>
                </p:cNvPr>
                <p:cNvCxnSpPr>
                  <a:stCxn id="28" idx="0"/>
                  <a:endCxn id="2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3AF0E9-6AA1-77F6-530A-9AF62BBB9A4D}"/>
                    </a:ext>
                  </a:extLst>
                </p:cNvPr>
                <p:cNvCxnSpPr>
                  <a:stCxn id="28" idx="7"/>
                  <a:endCxn id="2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FC5918A-7F98-004D-37DE-FB6BE4D201C5}"/>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735B99-68D1-B137-CE1E-E04A6ABAB81D}"/>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6" name="直線矢印コネクタ 25">
                <a:extLst>
                  <a:ext uri="{FF2B5EF4-FFF2-40B4-BE49-F238E27FC236}">
                    <a16:creationId xmlns:a16="http://schemas.microsoft.com/office/drawing/2014/main" id="{CD1BDD4E-F0C0-8064-6293-4361DDF362F8}"/>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7" name="直線矢印コネクタ 26">
                <a:extLst>
                  <a:ext uri="{FF2B5EF4-FFF2-40B4-BE49-F238E27FC236}">
                    <a16:creationId xmlns:a16="http://schemas.microsoft.com/office/drawing/2014/main" id="{9AC34A85-D725-2063-749B-7EA9EF420580}"/>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7" name="グループ化 6">
              <a:extLst>
                <a:ext uri="{FF2B5EF4-FFF2-40B4-BE49-F238E27FC236}">
                  <a16:creationId xmlns:a16="http://schemas.microsoft.com/office/drawing/2014/main" id="{27B326A4-9CF0-9677-771C-E16F3B42FF21}"/>
                </a:ext>
              </a:extLst>
            </p:cNvPr>
            <p:cNvGrpSpPr/>
            <p:nvPr/>
          </p:nvGrpSpPr>
          <p:grpSpPr>
            <a:xfrm>
              <a:off x="3336367" y="1464777"/>
              <a:ext cx="2672526" cy="982865"/>
              <a:chOff x="5042226" y="1685419"/>
              <a:chExt cx="2672526" cy="982865"/>
            </a:xfrm>
          </p:grpSpPr>
          <p:sp>
            <p:nvSpPr>
              <p:cNvPr id="16" name="テキスト ボックス 15">
                <a:extLst>
                  <a:ext uri="{FF2B5EF4-FFF2-40B4-BE49-F238E27FC236}">
                    <a16:creationId xmlns:a16="http://schemas.microsoft.com/office/drawing/2014/main" id="{E51F1DD8-00D6-41B3-1F42-2FC005CFB3D2}"/>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E93D9987-BF1C-3399-6E10-F3D5C7A00FD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6F3B84DB-C870-FDA0-F4E7-F877A7E3BB43}"/>
                </a:ext>
              </a:extLst>
            </p:cNvPr>
            <p:cNvGrpSpPr/>
            <p:nvPr/>
          </p:nvGrpSpPr>
          <p:grpSpPr>
            <a:xfrm>
              <a:off x="2223930" y="3147196"/>
              <a:ext cx="3055516" cy="1037178"/>
              <a:chOff x="2272129" y="900165"/>
              <a:chExt cx="3055516" cy="1037178"/>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8885EA-FF06-D7B5-6E01-7FC5669214EC}"/>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05574AC0-AC4D-CBEC-57B5-1A1F6C6796F6}"/>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8DF6C82B-EBCE-5FB6-BBC7-333C583301D3}"/>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18132A9-76D1-5857-1593-9D77DF68F80B}"/>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91B1387-3044-E917-0C48-569985311404}"/>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1D355B1-0550-C693-F8A4-1BCE60CCDE24}"/>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50D9666-AF6A-F898-7374-D0C71C2A4E8F}"/>
                  </a:ext>
                </a:extLst>
              </p:cNvPr>
              <p:cNvSpPr txBox="1"/>
              <p:nvPr/>
            </p:nvSpPr>
            <p:spPr>
              <a:xfrm>
                <a:off x="550651" y="1104348"/>
                <a:ext cx="7365414" cy="2135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ja-JP" altLang="en-US" dirty="0"/>
                  <a:t>マリュス則 </a:t>
                </a:r>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a14:m>
                <a:r>
                  <a:rPr kumimoji="1" lang="ja-JP" altLang="en-US" dirty="0"/>
                  <a:t> を使って、</a:t>
                </a:r>
                <a:endParaRPr kumimoji="1" lang="en-US" altLang="ja-JP" dirty="0"/>
              </a:p>
              <a:p>
                <a:pPr marL="285750" indent="-285750">
                  <a:lnSpc>
                    <a:spcPct val="150000"/>
                  </a:lnSpc>
                  <a:buFont typeface="Arial" panose="020B0604020202020204" pitchFamily="34" charset="0"/>
                  <a:buChar char="•"/>
                </a:pPr>
                <a:r>
                  <a:rPr kumimoji="1" lang="ja-JP" altLang="en-US" dirty="0"/>
                  <a:t>磁場による直線偏光の偏光面の回転の関係式</a:t>
                </a:r>
                <a:endParaRPr kumimoji="1" lang="en-US" altLang="ja-JP" dirty="0"/>
              </a:p>
              <a:p>
                <a:pPr marL="285750" indent="-285750">
                  <a:lnSpc>
                    <a:spcPct val="150000"/>
                  </a:lnSpc>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𝑉𝐿𝐻</m:t>
                    </m:r>
                  </m:oMath>
                </a14:m>
                <a:r>
                  <a:rPr kumimoji="1" lang="ja-JP" altLang="en-US" dirty="0"/>
                  <a:t> を求めた</a:t>
                </a:r>
                <a:endParaRPr kumimoji="1" lang="en-US" altLang="ja-JP" dirty="0"/>
              </a:p>
              <a:p>
                <a:pPr marL="285750" indent="-285750">
                  <a:lnSpc>
                    <a:spcPct val="150000"/>
                  </a:lnSpc>
                  <a:buFont typeface="Arial" panose="020B0604020202020204" pitchFamily="34" charset="0"/>
                  <a:buChar char="•"/>
                </a:pPr>
                <a:r>
                  <a:rPr kumimoji="1" lang="ja-JP" altLang="en-US" dirty="0"/>
                  <a:t>ここでの比例定数であるベルデ定数は</a:t>
                </a:r>
                <a14:m>
                  <m:oMath xmlns:m="http://schemas.openxmlformats.org/officeDocument/2006/math">
                    <m:r>
                      <a:rPr kumimoji="1" lang="ja-JP" altLang="en-US" sz="1800" i="1" dirty="0">
                        <a:solidFill>
                          <a:schemeClr val="tx1"/>
                        </a:solidFill>
                        <a:latin typeface="Cambria Math" panose="02040503050406030204" pitchFamily="18" charset="0"/>
                      </a:rPr>
                      <m:t> </m:t>
                    </m:r>
                    <m:r>
                      <a:rPr kumimoji="1" lang="en-US" altLang="ja-JP" sz="1800" i="1" dirty="0" smtClean="0">
                        <a:solidFill>
                          <a:schemeClr val="tx1"/>
                        </a:solidFill>
                        <a:latin typeface="Cambria Math" panose="02040503050406030204" pitchFamily="18" charset="0"/>
                      </a:rPr>
                      <m:t>𝑉</m:t>
                    </m:r>
                    <m:r>
                      <a:rPr kumimoji="1" lang="en-US" altLang="ja-JP" sz="1800" i="1" dirty="0" smtClean="0">
                        <a:solidFill>
                          <a:schemeClr val="tx1"/>
                        </a:solidFill>
                        <a:latin typeface="Cambria Math" panose="02040503050406030204" pitchFamily="18" charset="0"/>
                      </a:rPr>
                      <m:t>=9.63</m:t>
                    </m:r>
                  </m:oMath>
                </a14:m>
                <a:r>
                  <a:rPr kumimoji="1" lang="ja-JP" altLang="en-US" sz="1800" b="1" dirty="0">
                    <a:solidFill>
                      <a:schemeClr val="tx1"/>
                    </a:solidFill>
                  </a:rPr>
                  <a:t> </a:t>
                </a:r>
                <a:r>
                  <a:rPr kumimoji="1" lang="en-US" altLang="ja-JP" sz="1800" dirty="0">
                    <a:solidFill>
                      <a:schemeClr val="tx1"/>
                    </a:solidFill>
                    <a:latin typeface="Cambria Math" panose="02040503050406030204" pitchFamily="18" charset="0"/>
                    <a:ea typeface="Cambria Math" panose="02040503050406030204" pitchFamily="18" charset="0"/>
                  </a:rPr>
                  <a:t>(deg/kA) </a:t>
                </a:r>
                <a:r>
                  <a:rPr kumimoji="1" lang="ja-JP" altLang="en-US" sz="1800" dirty="0">
                    <a:solidFill>
                      <a:schemeClr val="tx1"/>
                    </a:solidFill>
                    <a:latin typeface="Cambria Math" panose="02040503050406030204" pitchFamily="18" charset="0"/>
                    <a:ea typeface="Cambria Math" panose="02040503050406030204" pitchFamily="18" charset="0"/>
                  </a:rPr>
                  <a:t> </a:t>
                </a:r>
                <a:r>
                  <a:rPr kumimoji="1" lang="ja-JP" altLang="en-US" sz="1800" dirty="0">
                    <a:solidFill>
                      <a:schemeClr val="tx1"/>
                    </a:solidFill>
                    <a:latin typeface="+mj-lt"/>
                    <a:ea typeface="Cambria Math" panose="02040503050406030204" pitchFamily="18" charset="0"/>
                  </a:rPr>
                  <a:t>であった</a:t>
                </a:r>
                <a:endParaRPr kumimoji="1" lang="en-US" altLang="ja-JP" sz="1800" dirty="0">
                  <a:solidFill>
                    <a:schemeClr val="tx1"/>
                  </a:solidFill>
                  <a:latin typeface="+mj-lt"/>
                  <a:ea typeface="Cambria Math" panose="02040503050406030204" pitchFamily="18" charset="0"/>
                </a:endParaRPr>
              </a:p>
              <a:p>
                <a:pPr marL="285750" indent="-285750">
                  <a:lnSpc>
                    <a:spcPct val="150000"/>
                  </a:lnSpc>
                  <a:buFont typeface="Arial" panose="020B0604020202020204" pitchFamily="34" charset="0"/>
                  <a:buChar char="•"/>
                </a:pPr>
                <a:r>
                  <a:rPr kumimoji="1" lang="ja-JP" altLang="en-US" sz="1800" dirty="0"/>
                  <a:t>磁場に対するガラス内の磁化の応答が遅れていることを確認した</a:t>
                </a:r>
                <a:endParaRPr kumimoji="1" lang="ja-JP" altLang="en-US" dirty="0">
                  <a:latin typeface="+mj-lt"/>
                </a:endParaRPr>
              </a:p>
            </p:txBody>
          </p:sp>
        </mc:Choice>
        <mc:Fallback xmlns="">
          <p:sp>
            <p:nvSpPr>
              <p:cNvPr id="44" name="テキスト ボックス 43">
                <a:extLst>
                  <a:ext uri="{FF2B5EF4-FFF2-40B4-BE49-F238E27FC236}">
                    <a16:creationId xmlns:a16="http://schemas.microsoft.com/office/drawing/2014/main" id="{F50D9666-AF6A-F898-7374-D0C71C2A4E8F}"/>
                  </a:ext>
                </a:extLst>
              </p:cNvPr>
              <p:cNvSpPr txBox="1">
                <a:spLocks noRot="1" noChangeAspect="1" noMove="1" noResize="1" noEditPoints="1" noAdjustHandles="1" noChangeArrowheads="1" noChangeShapeType="1" noTextEdit="1"/>
              </p:cNvSpPr>
              <p:nvPr/>
            </p:nvSpPr>
            <p:spPr>
              <a:xfrm>
                <a:off x="550651" y="1104348"/>
                <a:ext cx="7365414" cy="2135200"/>
              </a:xfrm>
              <a:prstGeom prst="rect">
                <a:avLst/>
              </a:prstGeom>
              <a:blipFill>
                <a:blip r:embed="rId7"/>
                <a:stretch>
                  <a:fillRect l="-496" b="-42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696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36291-54D4-2EDB-FA34-4522B4F0F470}"/>
              </a:ext>
            </a:extLst>
          </p:cNvPr>
          <p:cNvSpPr>
            <a:spLocks noGrp="1"/>
          </p:cNvSpPr>
          <p:nvPr>
            <p:ph type="title"/>
          </p:nvPr>
        </p:nvSpPr>
        <p:spPr>
          <a:xfrm>
            <a:off x="2346384" y="1085428"/>
            <a:ext cx="6746815" cy="723275"/>
          </a:xfrm>
        </p:spPr>
        <p:txBody>
          <a:bodyPr/>
          <a:lstStyle/>
          <a:p>
            <a:r>
              <a:rPr kumimoji="1" lang="ja-JP" altLang="en-US" dirty="0"/>
              <a:t>ファラデー効果</a:t>
            </a:r>
            <a:br>
              <a:rPr kumimoji="1" lang="en-US" altLang="ja-JP" dirty="0"/>
            </a:br>
            <a:r>
              <a:rPr kumimoji="1" lang="ja-JP" altLang="en-US" b="0" dirty="0"/>
              <a:t>磁化のある媒質中を通った後の直線偏光の様子</a:t>
            </a:r>
          </a:p>
        </p:txBody>
      </p:sp>
      <p:sp>
        <p:nvSpPr>
          <p:cNvPr id="3" name="スライド番号プレースホルダー 2">
            <a:extLst>
              <a:ext uri="{FF2B5EF4-FFF2-40B4-BE49-F238E27FC236}">
                <a16:creationId xmlns:a16="http://schemas.microsoft.com/office/drawing/2014/main" id="{31E62B52-16AC-03C9-F5BF-221ED2526839}"/>
              </a:ext>
            </a:extLst>
          </p:cNvPr>
          <p:cNvSpPr>
            <a:spLocks noGrp="1"/>
          </p:cNvSpPr>
          <p:nvPr>
            <p:ph type="sldNum" sz="quarter" idx="12"/>
          </p:nvPr>
        </p:nvSpPr>
        <p:spPr/>
        <p:txBody>
          <a:bodyPr/>
          <a:lstStyle/>
          <a:p>
            <a:fld id="{3976CDD0-C26C-4561-A9EF-A0090B2270A4}"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42CF59AD-08F7-8A15-23E7-CA59736ABCF9}"/>
              </a:ext>
            </a:extLst>
          </p:cNvPr>
          <p:cNvSpPr txBox="1"/>
          <p:nvPr/>
        </p:nvSpPr>
        <p:spPr>
          <a:xfrm>
            <a:off x="2346383" y="1808703"/>
            <a:ext cx="6746815" cy="3643562"/>
          </a:xfrm>
          <a:prstGeom prst="rect">
            <a:avLst/>
          </a:prstGeom>
          <a:noFill/>
        </p:spPr>
        <p:txBody>
          <a:bodyPr wrap="square" numCol="1" rtlCol="0">
            <a:spAutoFit/>
          </a:bodyPr>
          <a:lstStyle/>
          <a:p>
            <a:pPr>
              <a:lnSpc>
                <a:spcPct val="150000"/>
              </a:lnSpc>
            </a:pPr>
            <a:r>
              <a:rPr kumimoji="1" lang="en-US" altLang="ja-JP" sz="2000" b="1" dirty="0"/>
              <a:t>Introduction</a:t>
            </a:r>
          </a:p>
          <a:p>
            <a:pPr marL="342900" indent="-342900">
              <a:lnSpc>
                <a:spcPct val="150000"/>
              </a:lnSpc>
              <a:buFont typeface="Arial" panose="020B0604020202020204" pitchFamily="34" charset="0"/>
              <a:buChar char="•"/>
            </a:pPr>
            <a:r>
              <a:rPr kumimoji="1" lang="ja-JP" altLang="en-US" sz="2000" dirty="0"/>
              <a:t>光の偏光 </a:t>
            </a:r>
            <a:r>
              <a:rPr kumimoji="1" lang="en-US" altLang="ja-JP" sz="1600" dirty="0"/>
              <a:t>(p.3)</a:t>
            </a:r>
            <a:endParaRPr kumimoji="1" lang="en-US" altLang="ja-JP" sz="2000" dirty="0"/>
          </a:p>
          <a:p>
            <a:pPr>
              <a:lnSpc>
                <a:spcPct val="150000"/>
              </a:lnSpc>
            </a:pPr>
            <a:r>
              <a:rPr kumimoji="1" lang="ja-JP" altLang="en-US" sz="2000" b="1" dirty="0"/>
              <a:t>実験</a:t>
            </a:r>
            <a:r>
              <a:rPr kumimoji="1" lang="en-US" altLang="ja-JP" sz="2000" b="1" dirty="0"/>
              <a:t>1</a:t>
            </a:r>
          </a:p>
          <a:p>
            <a:pPr marL="342900" indent="-342900">
              <a:lnSpc>
                <a:spcPct val="150000"/>
              </a:lnSpc>
              <a:buFont typeface="Arial" panose="020B0604020202020204" pitchFamily="34" charset="0"/>
              <a:buChar char="•"/>
            </a:pPr>
            <a:r>
              <a:rPr kumimoji="1" lang="ja-JP" altLang="en-US" sz="2000" dirty="0"/>
              <a:t>直線偏光の特性・マリュス則 </a:t>
            </a:r>
            <a:r>
              <a:rPr kumimoji="1" lang="en-US" altLang="ja-JP" sz="1600" dirty="0"/>
              <a:t>(p.4, 5)</a:t>
            </a:r>
          </a:p>
          <a:p>
            <a:pPr>
              <a:lnSpc>
                <a:spcPct val="150000"/>
              </a:lnSpc>
            </a:pPr>
            <a:r>
              <a:rPr kumimoji="1" lang="ja-JP" altLang="en-US" sz="2000" b="1" dirty="0"/>
              <a:t>実験</a:t>
            </a:r>
            <a:r>
              <a:rPr kumimoji="1" lang="en-US" altLang="ja-JP" sz="2000" b="1" dirty="0"/>
              <a:t>2</a:t>
            </a:r>
          </a:p>
          <a:p>
            <a:pPr marL="342900" indent="-342900">
              <a:lnSpc>
                <a:spcPct val="150000"/>
              </a:lnSpc>
              <a:buFont typeface="Arial" panose="020B0604020202020204" pitchFamily="34" charset="0"/>
              <a:buChar char="•"/>
            </a:pPr>
            <a:r>
              <a:rPr kumimoji="1" lang="ja-JP" altLang="en-US" sz="2000" dirty="0"/>
              <a:t>磁化のある媒質中を通った後の直線偏光の様子</a:t>
            </a:r>
            <a:r>
              <a:rPr kumimoji="1" lang="en-US" altLang="ja-JP" sz="1600" dirty="0"/>
              <a:t>(p.6-10)</a:t>
            </a:r>
          </a:p>
          <a:p>
            <a:pPr>
              <a:lnSpc>
                <a:spcPct val="150000"/>
              </a:lnSpc>
            </a:pPr>
            <a:r>
              <a:rPr kumimoji="1" lang="ja-JP" altLang="en-US" sz="2000" b="1"/>
              <a:t>まとめ</a:t>
            </a:r>
            <a:endParaRPr kumimoji="1" lang="en-US" altLang="ja-JP" sz="2000" b="1" dirty="0"/>
          </a:p>
          <a:p>
            <a:pPr marL="342900" indent="-342900">
              <a:lnSpc>
                <a:spcPct val="150000"/>
              </a:lnSpc>
              <a:buFont typeface="Arial" panose="020B0604020202020204" pitchFamily="34" charset="0"/>
              <a:buChar char="•"/>
            </a:pPr>
            <a:endParaRPr kumimoji="1" lang="en-US" altLang="ja-JP" sz="1600" dirty="0"/>
          </a:p>
        </p:txBody>
      </p:sp>
    </p:spTree>
    <p:extLst>
      <p:ext uri="{BB962C8B-B14F-4D97-AF65-F5344CB8AC3E}">
        <p14:creationId xmlns:p14="http://schemas.microsoft.com/office/powerpoint/2010/main" val="217217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CBEC0-11EA-A0F0-3238-3C55360225EE}"/>
              </a:ext>
            </a:extLst>
          </p:cNvPr>
          <p:cNvSpPr>
            <a:spLocks noGrp="1"/>
          </p:cNvSpPr>
          <p:nvPr>
            <p:ph type="title"/>
          </p:nvPr>
        </p:nvSpPr>
        <p:spPr/>
        <p:txBody>
          <a:bodyPr/>
          <a:lstStyle/>
          <a:p>
            <a:r>
              <a:rPr kumimoji="1" lang="en-US" altLang="ja-JP" dirty="0"/>
              <a:t>Intro. | </a:t>
            </a:r>
            <a:r>
              <a:rPr lang="ja-JP" altLang="en-US" dirty="0"/>
              <a:t>光の偏光</a:t>
            </a:r>
            <a:endParaRPr kumimoji="1" lang="ja-JP" altLang="en-US" dirty="0"/>
          </a:p>
        </p:txBody>
      </p:sp>
      <p:sp>
        <p:nvSpPr>
          <p:cNvPr id="3" name="スライド番号プレースホルダー 2">
            <a:extLst>
              <a:ext uri="{FF2B5EF4-FFF2-40B4-BE49-F238E27FC236}">
                <a16:creationId xmlns:a16="http://schemas.microsoft.com/office/drawing/2014/main" id="{57345A39-FD47-8B7C-4125-69CB9782C782}"/>
              </a:ext>
            </a:extLst>
          </p:cNvPr>
          <p:cNvSpPr>
            <a:spLocks noGrp="1"/>
          </p:cNvSpPr>
          <p:nvPr>
            <p:ph type="sldNum" sz="quarter" idx="12"/>
          </p:nvPr>
        </p:nvSpPr>
        <p:spPr/>
        <p:txBody>
          <a:bodyPr/>
          <a:lstStyle/>
          <a:p>
            <a:fld id="{3976CDD0-C26C-4561-A9EF-A0090B2270A4}"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6604A6-39D6-4D91-4213-D977537FCB16}"/>
                  </a:ext>
                </a:extLst>
              </p:cNvPr>
              <p:cNvSpPr txBox="1"/>
              <p:nvPr/>
            </p:nvSpPr>
            <p:spPr>
              <a:xfrm>
                <a:off x="583894" y="649991"/>
                <a:ext cx="6465744" cy="830997"/>
              </a:xfrm>
              <a:prstGeom prst="rect">
                <a:avLst/>
              </a:prstGeom>
              <a:noFill/>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oMath>
                </a14:m>
                <a:r>
                  <a:rPr kumimoji="1" lang="ja-JP" altLang="en-US" sz="2400" dirty="0"/>
                  <a:t> より光電場は横波である</a:t>
                </a:r>
                <a:endParaRPr kumimoji="1" lang="en-US" altLang="ja-JP" sz="2400" dirty="0"/>
              </a:p>
              <a:p>
                <a:r>
                  <a:rPr kumimoji="1" lang="ja-JP" altLang="en-US" sz="2400" dirty="0"/>
                  <a:t>つまり、</a:t>
                </a:r>
                <a:r>
                  <a:rPr kumimoji="1" lang="en-US" altLang="ja-JP" sz="2400" dirty="0"/>
                  <a:t>2</a:t>
                </a:r>
                <a:r>
                  <a:rPr kumimoji="1" lang="ja-JP" altLang="en-US" sz="2400" dirty="0"/>
                  <a:t>つの自由度がある。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376604A6-39D6-4D91-4213-D977537FCB16}"/>
                  </a:ext>
                </a:extLst>
              </p:cNvPr>
              <p:cNvSpPr txBox="1">
                <a:spLocks noRot="1" noChangeAspect="1" noMove="1" noResize="1" noEditPoints="1" noAdjustHandles="1" noChangeArrowheads="1" noChangeShapeType="1" noTextEdit="1"/>
              </p:cNvSpPr>
              <p:nvPr/>
            </p:nvSpPr>
            <p:spPr>
              <a:xfrm>
                <a:off x="583894" y="649991"/>
                <a:ext cx="6465744" cy="830997"/>
              </a:xfrm>
              <a:prstGeom prst="rect">
                <a:avLst/>
              </a:prstGeom>
              <a:blipFill>
                <a:blip r:embed="rId2"/>
                <a:stretch>
                  <a:fillRect l="-1509" t="-4412" r="-56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408EC38-751D-411D-F408-D3BC5FE56CD7}"/>
                  </a:ext>
                </a:extLst>
              </p:cNvPr>
              <p:cNvSpPr txBox="1"/>
              <p:nvPr/>
            </p:nvSpPr>
            <p:spPr>
              <a:xfrm>
                <a:off x="602713" y="1475121"/>
                <a:ext cx="4510274"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m>
                                <m:mPr>
                                  <m:plcHide m:val="on"/>
                                  <m:mcs>
                                    <m:mc>
                                      <m:mcPr>
                                        <m:count m:val="1"/>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𝑦</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eqAr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m>
                                <m:mPr>
                                  <m:plcHide m:val="on"/>
                                  <m:mcs>
                                    <m:mc>
                                      <m:mcPr>
                                        <m:count m:val="1"/>
                                        <m:mcJc m:val="center"/>
                                      </m:mcPr>
                                    </m:mc>
                                  </m:mcs>
                                  <m:ctrlPr>
                                    <a:rPr kumimoji="1" lang="en-US" altLang="ja-JP" sz="2400" b="0" i="1" smtClean="0">
                                      <a:latin typeface="Cambria Math" panose="02040503050406030204" pitchFamily="18" charset="0"/>
                                    </a:rPr>
                                  </m:ctrlPr>
                                </m:mPr>
                                <m:m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𝐸</m:t>
                                        </m:r>
                                      </m:e>
                                      <m:sub>
                                        <m:r>
                                          <a:rPr kumimoji="1" lang="en-US" altLang="ja-JP" sz="2400" i="1">
                                            <a:latin typeface="Cambria Math" panose="02040503050406030204" pitchFamily="18" charset="0"/>
                                          </a:rPr>
                                          <m:t>0</m:t>
                                        </m:r>
                                        <m:r>
                                          <a:rPr kumimoji="1" lang="en-US" altLang="ja-JP" sz="2400" b="0" i="1" smtClean="0">
                                            <a:latin typeface="Cambria Math" panose="02040503050406030204" pitchFamily="18" charset="0"/>
                                          </a:rPr>
                                          <m:t>𝑥</m:t>
                                        </m:r>
                                      </m:sub>
                                    </m:sSub>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𝑦</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𝜙</m:t>
                                  </m:r>
                                </m:sup>
                              </m:sSup>
                            </m:e>
                          </m:eqArr>
                        </m:e>
                      </m:d>
                    </m:oMath>
                  </m:oMathPara>
                </a14:m>
                <a:endParaRPr kumimoji="1" lang="ja-JP" altLang="en-US" sz="2400" dirty="0"/>
              </a:p>
            </p:txBody>
          </p:sp>
        </mc:Choice>
        <mc:Fallback xmlns="">
          <p:sp>
            <p:nvSpPr>
              <p:cNvPr id="18" name="テキスト ボックス 17">
                <a:extLst>
                  <a:ext uri="{FF2B5EF4-FFF2-40B4-BE49-F238E27FC236}">
                    <a16:creationId xmlns:a16="http://schemas.microsoft.com/office/drawing/2014/main" id="{7408EC38-751D-411D-F408-D3BC5FE56CD7}"/>
                  </a:ext>
                </a:extLst>
              </p:cNvPr>
              <p:cNvSpPr txBox="1">
                <a:spLocks noRot="1" noChangeAspect="1" noMove="1" noResize="1" noEditPoints="1" noAdjustHandles="1" noChangeArrowheads="1" noChangeShapeType="1" noTextEdit="1"/>
              </p:cNvSpPr>
              <p:nvPr/>
            </p:nvSpPr>
            <p:spPr>
              <a:xfrm>
                <a:off x="602713" y="1475121"/>
                <a:ext cx="4510274" cy="922176"/>
              </a:xfrm>
              <a:prstGeom prst="rect">
                <a:avLst/>
              </a:prstGeom>
              <a:blipFill>
                <a:blip r:embed="rId3"/>
                <a:stretch>
                  <a:fillRect/>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E4304456-A9F8-E988-9117-3E7FFB291EE1}"/>
              </a:ext>
            </a:extLst>
          </p:cNvPr>
          <p:cNvGrpSpPr/>
          <p:nvPr/>
        </p:nvGrpSpPr>
        <p:grpSpPr>
          <a:xfrm>
            <a:off x="4649271" y="1057617"/>
            <a:ext cx="4626063" cy="4803526"/>
            <a:chOff x="5235292" y="1189769"/>
            <a:chExt cx="4626063" cy="4803526"/>
          </a:xfrm>
        </p:grpSpPr>
        <p:pic>
          <p:nvPicPr>
            <p:cNvPr id="20" name="グラフィックス 19">
              <a:extLst>
                <a:ext uri="{FF2B5EF4-FFF2-40B4-BE49-F238E27FC236}">
                  <a16:creationId xmlns:a16="http://schemas.microsoft.com/office/drawing/2014/main" id="{8EA655DA-AFDB-96F3-5821-2467A349F898}"/>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5400000">
              <a:off x="7531340" y="1854532"/>
              <a:ext cx="2088000" cy="1582431"/>
            </a:xfrm>
            <a:prstGeom prst="rect">
              <a:avLst/>
            </a:prstGeom>
          </p:spPr>
        </p:pic>
        <p:pic>
          <p:nvPicPr>
            <p:cNvPr id="21" name="グラフィックス 20">
              <a:extLst>
                <a:ext uri="{FF2B5EF4-FFF2-40B4-BE49-F238E27FC236}">
                  <a16:creationId xmlns:a16="http://schemas.microsoft.com/office/drawing/2014/main" id="{169F63FE-1FF8-0B2D-5FDE-A09A3A70DF8F}"/>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10800000">
              <a:off x="5235292" y="4443293"/>
              <a:ext cx="2088000" cy="923172"/>
            </a:xfrm>
            <a:prstGeom prst="rect">
              <a:avLst/>
            </a:prstGeom>
          </p:spPr>
        </p:pic>
        <p:cxnSp>
          <p:nvCxnSpPr>
            <p:cNvPr id="31" name="直線コネクタ 30">
              <a:extLst>
                <a:ext uri="{FF2B5EF4-FFF2-40B4-BE49-F238E27FC236}">
                  <a16:creationId xmlns:a16="http://schemas.microsoft.com/office/drawing/2014/main" id="{E866A92D-BF08-2374-A971-8B1F3D96D492}"/>
                </a:ext>
              </a:extLst>
            </p:cNvPr>
            <p:cNvCxnSpPr>
              <a:cxnSpLocks/>
              <a:endCxn id="22" idx="3"/>
            </p:cNvCxnSpPr>
            <p:nvPr/>
          </p:nvCxnSpPr>
          <p:spPr>
            <a:xfrm flipV="1">
              <a:off x="7323292" y="5324777"/>
              <a:ext cx="779543" cy="287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F07C2AD-59E9-DDE5-C78F-F4BC8CD4CEE1}"/>
                    </a:ext>
                  </a:extLst>
                </p:cNvPr>
                <p:cNvSpPr txBox="1"/>
                <p:nvPr/>
              </p:nvSpPr>
              <p:spPr>
                <a:xfrm>
                  <a:off x="5427645" y="4055366"/>
                  <a:ext cx="1482649"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e>
                            </m:d>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6F07C2AD-59E9-DDE5-C78F-F4BC8CD4CEE1}"/>
                    </a:ext>
                  </a:extLst>
                </p:cNvPr>
                <p:cNvSpPr txBox="1">
                  <a:spLocks noRot="1" noChangeAspect="1" noMove="1" noResize="1" noEditPoints="1" noAdjustHandles="1" noChangeArrowheads="1" noChangeShapeType="1" noTextEdit="1"/>
                </p:cNvSpPr>
                <p:nvPr/>
              </p:nvSpPr>
              <p:spPr>
                <a:xfrm>
                  <a:off x="5427645" y="4055366"/>
                  <a:ext cx="1482649" cy="387927"/>
                </a:xfrm>
                <a:prstGeom prst="rect">
                  <a:avLst/>
                </a:prstGeom>
                <a:blipFill>
                  <a:blip r:embed="rId6"/>
                  <a:stretch>
                    <a:fillRect b="-31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AFFFB80-6506-1AD3-7D60-FB7B5A1B55B3}"/>
                    </a:ext>
                  </a:extLst>
                </p:cNvPr>
                <p:cNvSpPr txBox="1"/>
                <p:nvPr/>
              </p:nvSpPr>
              <p:spPr>
                <a:xfrm>
                  <a:off x="7784124" y="1189769"/>
                  <a:ext cx="1743939" cy="416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𝑦</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𝜙</m:t>
                                </m:r>
                              </m:e>
                            </m:d>
                          </m:sup>
                        </m:sSup>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AAFFFB80-6506-1AD3-7D60-FB7B5A1B55B3}"/>
                    </a:ext>
                  </a:extLst>
                </p:cNvPr>
                <p:cNvSpPr txBox="1">
                  <a:spLocks noRot="1" noChangeAspect="1" noMove="1" noResize="1" noEditPoints="1" noAdjustHandles="1" noChangeArrowheads="1" noChangeShapeType="1" noTextEdit="1"/>
                </p:cNvSpPr>
                <p:nvPr/>
              </p:nvSpPr>
              <p:spPr>
                <a:xfrm>
                  <a:off x="7784124" y="1189769"/>
                  <a:ext cx="1743939" cy="416204"/>
                </a:xfrm>
                <a:prstGeom prst="rect">
                  <a:avLst/>
                </a:prstGeom>
                <a:blipFill>
                  <a:blip r:embed="rId7"/>
                  <a:stretch>
                    <a:fillRect b="-5797"/>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341438B5-1665-E0CA-7CC3-09A561F99D9C}"/>
                </a:ext>
              </a:extLst>
            </p:cNvPr>
            <p:cNvGrpSpPr/>
            <p:nvPr/>
          </p:nvGrpSpPr>
          <p:grpSpPr>
            <a:xfrm>
              <a:off x="7479229" y="3689748"/>
              <a:ext cx="2382126" cy="2303547"/>
              <a:chOff x="7479229" y="3689748"/>
              <a:chExt cx="2382126" cy="2303547"/>
            </a:xfrm>
          </p:grpSpPr>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2BB7BDA-24A2-E8B0-AFE2-FAF0FEAAB5D3}"/>
                      </a:ext>
                    </a:extLst>
                  </p:cNvPr>
                  <p:cNvSpPr txBox="1"/>
                  <p:nvPr/>
                </p:nvSpPr>
                <p:spPr>
                  <a:xfrm>
                    <a:off x="9349613" y="4928075"/>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E2BB7BDA-24A2-E8B0-AFE2-FAF0FEAAB5D3}"/>
                      </a:ext>
                    </a:extLst>
                  </p:cNvPr>
                  <p:cNvSpPr txBox="1">
                    <a:spLocks noRot="1" noChangeAspect="1" noMove="1" noResize="1" noEditPoints="1" noAdjustHandles="1" noChangeArrowheads="1" noChangeShapeType="1" noTextEdit="1"/>
                  </p:cNvSpPr>
                  <p:nvPr/>
                </p:nvSpPr>
                <p:spPr>
                  <a:xfrm>
                    <a:off x="9349613" y="4928075"/>
                    <a:ext cx="511742" cy="369332"/>
                  </a:xfrm>
                  <a:prstGeom prst="rect">
                    <a:avLst/>
                  </a:prstGeom>
                  <a:blipFill>
                    <a:blip r:embed="rId8"/>
                    <a:stretch>
                      <a:fillRect/>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720F7F81-F657-A9D1-E326-BC14768ABD5E}"/>
                  </a:ext>
                </a:extLst>
              </p:cNvPr>
              <p:cNvSpPr/>
              <p:nvPr/>
            </p:nvSpPr>
            <p:spPr>
              <a:xfrm rot="20542085">
                <a:off x="7758385" y="4565867"/>
                <a:ext cx="1656096" cy="69485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68BACF2-E0BB-9854-9D49-DCDE7073E3E2}"/>
                  </a:ext>
                </a:extLst>
              </p:cNvPr>
              <p:cNvCxnSpPr/>
              <p:nvPr/>
            </p:nvCxnSpPr>
            <p:spPr>
              <a:xfrm flipV="1">
                <a:off x="8559230" y="3833295"/>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51715D0-FE3E-5F0D-BB8C-7D889D264814}"/>
                  </a:ext>
                </a:extLst>
              </p:cNvPr>
              <p:cNvCxnSpPr>
                <a:cxnSpLocks/>
              </p:cNvCxnSpPr>
              <p:nvPr/>
            </p:nvCxnSpPr>
            <p:spPr>
              <a:xfrm rot="16200000" flipV="1">
                <a:off x="8559229" y="3837025"/>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A26D2FC-8586-D4D2-D729-586EADF036CA}"/>
                  </a:ext>
                </a:extLst>
              </p:cNvPr>
              <p:cNvCxnSpPr>
                <a:cxnSpLocks/>
                <a:endCxn id="22" idx="3"/>
              </p:cNvCxnSpPr>
              <p:nvPr/>
            </p:nvCxnSpPr>
            <p:spPr>
              <a:xfrm flipH="1">
                <a:off x="8102835" y="4913295"/>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D29C2EA-F10B-E6B7-3311-A405F73AF617}"/>
                      </a:ext>
                    </a:extLst>
                  </p:cNvPr>
                  <p:cNvSpPr txBox="1"/>
                  <p:nvPr/>
                </p:nvSpPr>
                <p:spPr>
                  <a:xfrm>
                    <a:off x="8575340" y="3689748"/>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8D29C2EA-F10B-E6B7-3311-A405F73AF617}"/>
                      </a:ext>
                    </a:extLst>
                  </p:cNvPr>
                  <p:cNvSpPr txBox="1">
                    <a:spLocks noRot="1" noChangeAspect="1" noMove="1" noResize="1" noEditPoints="1" noAdjustHandles="1" noChangeArrowheads="1" noChangeShapeType="1" noTextEdit="1"/>
                  </p:cNvSpPr>
                  <p:nvPr/>
                </p:nvSpPr>
                <p:spPr>
                  <a:xfrm>
                    <a:off x="8575340" y="3689748"/>
                    <a:ext cx="519373" cy="391261"/>
                  </a:xfrm>
                  <a:prstGeom prst="rect">
                    <a:avLst/>
                  </a:prstGeom>
                  <a:blipFill>
                    <a:blip r:embed="rId9"/>
                    <a:stretch>
                      <a:fillRect b="-3125"/>
                    </a:stretch>
                  </a:blipFill>
                </p:spPr>
                <p:txBody>
                  <a:bodyPr/>
                  <a:lstStyle/>
                  <a:p>
                    <a:r>
                      <a:rPr lang="ja-JP" altLang="en-US">
                        <a:noFill/>
                      </a:rPr>
                      <a:t> </a:t>
                    </a:r>
                  </a:p>
                </p:txBody>
              </p:sp>
            </mc:Fallback>
          </mc:AlternateContent>
          <p:sp>
            <p:nvSpPr>
              <p:cNvPr id="42" name="円弧 41">
                <a:extLst>
                  <a:ext uri="{FF2B5EF4-FFF2-40B4-BE49-F238E27FC236}">
                    <a16:creationId xmlns:a16="http://schemas.microsoft.com/office/drawing/2014/main" id="{F9A672CF-407E-1205-7C07-0AE791CDDE5D}"/>
                  </a:ext>
                </a:extLst>
              </p:cNvPr>
              <p:cNvSpPr/>
              <p:nvPr/>
            </p:nvSpPr>
            <p:spPr>
              <a:xfrm rot="20520000">
                <a:off x="7506368" y="4423681"/>
                <a:ext cx="2261634" cy="962397"/>
              </a:xfrm>
              <a:prstGeom prst="arc">
                <a:avLst>
                  <a:gd name="adj1" fmla="val 6098220"/>
                  <a:gd name="adj2" fmla="val 9418846"/>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0B1E047C-F774-30F9-8BA1-0D56FA7A116C}"/>
                </a:ext>
              </a:extLst>
            </p:cNvPr>
            <p:cNvCxnSpPr>
              <a:cxnSpLocks/>
            </p:cNvCxnSpPr>
            <p:nvPr/>
          </p:nvCxnSpPr>
          <p:spPr>
            <a:xfrm>
              <a:off x="8070850" y="3689748"/>
              <a:ext cx="0" cy="1637902"/>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DDEDAFB-7856-F7FB-CD7E-5993115DA0EB}"/>
                  </a:ext>
                </a:extLst>
              </p:cNvPr>
              <p:cNvSpPr txBox="1"/>
              <p:nvPr/>
            </p:nvSpPr>
            <p:spPr>
              <a:xfrm>
                <a:off x="544220" y="2853831"/>
                <a:ext cx="4843121"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oMath>
                </a14:m>
                <a:r>
                  <a:rPr kumimoji="1" lang="ja-JP" altLang="en-US" sz="2400" dirty="0"/>
                  <a:t>成分、</a:t>
                </a:r>
                <a14:m>
                  <m:oMath xmlns:m="http://schemas.openxmlformats.org/officeDocument/2006/math">
                    <m:r>
                      <a:rPr kumimoji="1" lang="en-US" altLang="ja-JP" sz="2400" b="0" i="1" smtClean="0">
                        <a:latin typeface="Cambria Math" panose="02040503050406030204" pitchFamily="18" charset="0"/>
                      </a:rPr>
                      <m:t>𝑦</m:t>
                    </m:r>
                  </m:oMath>
                </a14:m>
                <a:r>
                  <a:rPr kumimoji="1" lang="ja-JP" altLang="en-US" sz="2400" dirty="0"/>
                  <a:t>成分の位相差がないとき</a:t>
                </a:r>
                <a:endParaRPr kumimoji="1" lang="en-US" altLang="ja-JP" sz="2400" dirty="0"/>
              </a:p>
              <a:p>
                <a:r>
                  <a:rPr kumimoji="1" lang="ja-JP" altLang="en-US" sz="2400" dirty="0"/>
                  <a:t>直線偏光と呼ばれる。</a:t>
                </a:r>
                <a:endParaRPr kumimoji="1" lang="en-US" altLang="ja-JP" sz="2400" dirty="0"/>
              </a:p>
            </p:txBody>
          </p:sp>
        </mc:Choice>
        <mc:Fallback xmlns="">
          <p:sp>
            <p:nvSpPr>
              <p:cNvPr id="45" name="テキスト ボックス 44">
                <a:extLst>
                  <a:ext uri="{FF2B5EF4-FFF2-40B4-BE49-F238E27FC236}">
                    <a16:creationId xmlns:a16="http://schemas.microsoft.com/office/drawing/2014/main" id="{DDDEDAFB-7856-F7FB-CD7E-5993115DA0EB}"/>
                  </a:ext>
                </a:extLst>
              </p:cNvPr>
              <p:cNvSpPr txBox="1">
                <a:spLocks noRot="1" noChangeAspect="1" noMove="1" noResize="1" noEditPoints="1" noAdjustHandles="1" noChangeArrowheads="1" noChangeShapeType="1" noTextEdit="1"/>
              </p:cNvSpPr>
              <p:nvPr/>
            </p:nvSpPr>
            <p:spPr>
              <a:xfrm>
                <a:off x="544220" y="2853831"/>
                <a:ext cx="4843121" cy="830997"/>
              </a:xfrm>
              <a:prstGeom prst="rect">
                <a:avLst/>
              </a:prstGeom>
              <a:blipFill>
                <a:blip r:embed="rId10"/>
                <a:stretch>
                  <a:fillRect l="-1887" t="-4412" r="-1006" b="-17647"/>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D1A8A9A4-B969-D74C-BC1B-40AE2C5E81B4}"/>
              </a:ext>
            </a:extLst>
          </p:cNvPr>
          <p:cNvGrpSpPr/>
          <p:nvPr/>
        </p:nvGrpSpPr>
        <p:grpSpPr>
          <a:xfrm>
            <a:off x="1095397" y="3654458"/>
            <a:ext cx="2721369" cy="2303547"/>
            <a:chOff x="1095397" y="4326490"/>
            <a:chExt cx="2721369" cy="2303547"/>
          </a:xfrm>
        </p:grpSpPr>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7E568B-CA49-7F46-E869-1294493ACD42}"/>
                    </a:ext>
                  </a:extLst>
                </p:cNvPr>
                <p:cNvSpPr txBox="1"/>
                <p:nvPr/>
              </p:nvSpPr>
              <p:spPr>
                <a:xfrm>
                  <a:off x="2965781" y="5564817"/>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607E568B-CA49-7F46-E869-1294493ACD42}"/>
                    </a:ext>
                  </a:extLst>
                </p:cNvPr>
                <p:cNvSpPr txBox="1">
                  <a:spLocks noRot="1" noChangeAspect="1" noMove="1" noResize="1" noEditPoints="1" noAdjustHandles="1" noChangeArrowheads="1" noChangeShapeType="1" noTextEdit="1"/>
                </p:cNvSpPr>
                <p:nvPr/>
              </p:nvSpPr>
              <p:spPr>
                <a:xfrm>
                  <a:off x="2965781" y="5564817"/>
                  <a:ext cx="511742" cy="369332"/>
                </a:xfrm>
                <a:prstGeom prst="rect">
                  <a:avLst/>
                </a:prstGeom>
                <a:blipFill>
                  <a:blip r:embed="rId11"/>
                  <a:stretch>
                    <a:fillRect/>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49DFE230-E972-8D6F-0A9F-E1B5D819C91C}"/>
                </a:ext>
              </a:extLst>
            </p:cNvPr>
            <p:cNvCxnSpPr>
              <a:cxnSpLocks/>
            </p:cNvCxnSpPr>
            <p:nvPr/>
          </p:nvCxnSpPr>
          <p:spPr>
            <a:xfrm flipH="1">
              <a:off x="1405152" y="4898514"/>
              <a:ext cx="1530231" cy="1332605"/>
            </a:xfrm>
            <a:prstGeom prst="straightConnector1">
              <a:avLst/>
            </a:prstGeom>
            <a:ln w="19050">
              <a:solidFill>
                <a:schemeClr val="accent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線コネクタ 49">
              <a:extLst>
                <a:ext uri="{FF2B5EF4-FFF2-40B4-BE49-F238E27FC236}">
                  <a16:creationId xmlns:a16="http://schemas.microsoft.com/office/drawing/2014/main" id="{59D82807-04D9-BA04-7D1A-118EC609132C}"/>
                </a:ext>
              </a:extLst>
            </p:cNvPr>
            <p:cNvCxnSpPr/>
            <p:nvPr/>
          </p:nvCxnSpPr>
          <p:spPr>
            <a:xfrm flipV="1">
              <a:off x="2175398" y="4470037"/>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AB0FC53-67A4-0900-CFC9-CB785CB85A71}"/>
                </a:ext>
              </a:extLst>
            </p:cNvPr>
            <p:cNvCxnSpPr>
              <a:cxnSpLocks/>
            </p:cNvCxnSpPr>
            <p:nvPr/>
          </p:nvCxnSpPr>
          <p:spPr>
            <a:xfrm rot="16200000" flipV="1">
              <a:off x="2175397" y="4473767"/>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E9C3FED-7313-A767-B62F-09A2BC2AC5DD}"/>
                </a:ext>
              </a:extLst>
            </p:cNvPr>
            <p:cNvCxnSpPr>
              <a:cxnSpLocks/>
            </p:cNvCxnSpPr>
            <p:nvPr/>
          </p:nvCxnSpPr>
          <p:spPr>
            <a:xfrm flipH="1">
              <a:off x="1719003" y="5550037"/>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B7ECA65B-6F5A-704C-F5E5-BA9D5A656ACE}"/>
                    </a:ext>
                  </a:extLst>
                </p:cNvPr>
                <p:cNvSpPr txBox="1"/>
                <p:nvPr/>
              </p:nvSpPr>
              <p:spPr>
                <a:xfrm>
                  <a:off x="2191508" y="4326490"/>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B7ECA65B-6F5A-704C-F5E5-BA9D5A656ACE}"/>
                    </a:ext>
                  </a:extLst>
                </p:cNvPr>
                <p:cNvSpPr txBox="1">
                  <a:spLocks noRot="1" noChangeAspect="1" noMove="1" noResize="1" noEditPoints="1" noAdjustHandles="1" noChangeArrowheads="1" noChangeShapeType="1" noTextEdit="1"/>
                </p:cNvSpPr>
                <p:nvPr/>
              </p:nvSpPr>
              <p:spPr>
                <a:xfrm>
                  <a:off x="2191508" y="4326490"/>
                  <a:ext cx="519373" cy="391261"/>
                </a:xfrm>
                <a:prstGeom prst="rect">
                  <a:avLst/>
                </a:prstGeom>
                <a:blipFill>
                  <a:blip r:embed="rId12"/>
                  <a:stretch>
                    <a:fillRect b="-3077"/>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D7282C94-2893-0CBF-EEEA-2B6B2C433207}"/>
                </a:ext>
              </a:extLst>
            </p:cNvPr>
            <p:cNvCxnSpPr>
              <a:cxnSpLocks/>
            </p:cNvCxnSpPr>
            <p:nvPr/>
          </p:nvCxnSpPr>
          <p:spPr>
            <a:xfrm flipH="1">
              <a:off x="1605876" y="5888712"/>
              <a:ext cx="472505" cy="411482"/>
            </a:xfrm>
            <a:prstGeom prst="straightConnector1">
              <a:avLst/>
            </a:prstGeom>
            <a:ln w="28575">
              <a:solidFill>
                <a:schemeClr val="accent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60" name="円弧 59">
              <a:extLst>
                <a:ext uri="{FF2B5EF4-FFF2-40B4-BE49-F238E27FC236}">
                  <a16:creationId xmlns:a16="http://schemas.microsoft.com/office/drawing/2014/main" id="{DFCB50C5-9006-2482-2905-2E7BE1320055}"/>
                </a:ext>
              </a:extLst>
            </p:cNvPr>
            <p:cNvSpPr/>
            <p:nvPr/>
          </p:nvSpPr>
          <p:spPr>
            <a:xfrm>
              <a:off x="1918026" y="5337973"/>
              <a:ext cx="503144" cy="447764"/>
            </a:xfrm>
            <a:prstGeom prst="arc">
              <a:avLst>
                <a:gd name="adj1" fmla="val 193529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E81AC1AB-CFAF-9CDD-4BDD-03420989EF4F}"/>
                    </a:ext>
                  </a:extLst>
                </p:cNvPr>
                <p:cNvSpPr txBox="1"/>
                <p:nvPr/>
              </p:nvSpPr>
              <p:spPr>
                <a:xfrm>
                  <a:off x="2857850" y="4676217"/>
                  <a:ext cx="9589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偏光面</m:t>
                        </m:r>
                      </m:oMath>
                    </m:oMathPara>
                  </a14:m>
                  <a:endParaRPr kumimoji="1" lang="en-US" altLang="ja-JP" dirty="0"/>
                </a:p>
              </p:txBody>
            </p:sp>
          </mc:Choice>
          <mc:Fallback xmlns="">
            <p:sp>
              <p:nvSpPr>
                <p:cNvPr id="62" name="テキスト ボックス 61">
                  <a:extLst>
                    <a:ext uri="{FF2B5EF4-FFF2-40B4-BE49-F238E27FC236}">
                      <a16:creationId xmlns:a16="http://schemas.microsoft.com/office/drawing/2014/main" id="{E81AC1AB-CFAF-9CDD-4BDD-03420989EF4F}"/>
                    </a:ext>
                  </a:extLst>
                </p:cNvPr>
                <p:cNvSpPr txBox="1">
                  <a:spLocks noRot="1" noChangeAspect="1" noMove="1" noResize="1" noEditPoints="1" noAdjustHandles="1" noChangeArrowheads="1" noChangeShapeType="1" noTextEdit="1"/>
                </p:cNvSpPr>
                <p:nvPr/>
              </p:nvSpPr>
              <p:spPr>
                <a:xfrm>
                  <a:off x="2857850" y="4676217"/>
                  <a:ext cx="958916" cy="369332"/>
                </a:xfrm>
                <a:prstGeom prst="rect">
                  <a:avLst/>
                </a:prstGeom>
                <a:blipFill>
                  <a:blip r:embed="rId13"/>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6E13026-C75F-9E00-BD54-AE83DD8F7BED}"/>
                    </a:ext>
                  </a:extLst>
                </p:cNvPr>
                <p:cNvSpPr txBox="1"/>
                <p:nvPr/>
              </p:nvSpPr>
              <p:spPr>
                <a:xfrm>
                  <a:off x="2335684" y="5234998"/>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6E13026-C75F-9E00-BD54-AE83DD8F7BED}"/>
                    </a:ext>
                  </a:extLst>
                </p:cNvPr>
                <p:cNvSpPr txBox="1">
                  <a:spLocks noRot="1" noChangeAspect="1" noMove="1" noResize="1" noEditPoints="1" noAdjustHandles="1" noChangeArrowheads="1" noChangeShapeType="1" noTextEdit="1"/>
                </p:cNvSpPr>
                <p:nvPr/>
              </p:nvSpPr>
              <p:spPr>
                <a:xfrm>
                  <a:off x="2335684" y="5234998"/>
                  <a:ext cx="402994" cy="369332"/>
                </a:xfrm>
                <a:prstGeom prst="rect">
                  <a:avLst/>
                </a:prstGeom>
                <a:blipFill>
                  <a:blip r:embed="rId14"/>
                  <a:stretch>
                    <a:fillRect/>
                  </a:stretch>
                </a:blipFill>
              </p:spPr>
              <p:txBody>
                <a:bodyPr/>
                <a:lstStyle/>
                <a:p>
                  <a:r>
                    <a:rPr lang="ja-JP" altLang="en-US">
                      <a:noFill/>
                    </a:rPr>
                    <a:t> </a:t>
                  </a:r>
                </a:p>
              </p:txBody>
            </p:sp>
          </mc:Fallback>
        </mc:AlternateContent>
      </p:grpSp>
      <p:sp>
        <p:nvSpPr>
          <p:cNvPr id="65" name="テキスト ボックス 64">
            <a:extLst>
              <a:ext uri="{FF2B5EF4-FFF2-40B4-BE49-F238E27FC236}">
                <a16:creationId xmlns:a16="http://schemas.microsoft.com/office/drawing/2014/main" id="{5ECCF6AB-EACB-A213-1804-D54317ED4F1F}"/>
              </a:ext>
            </a:extLst>
          </p:cNvPr>
          <p:cNvSpPr txBox="1"/>
          <p:nvPr/>
        </p:nvSpPr>
        <p:spPr>
          <a:xfrm>
            <a:off x="244020" y="6027587"/>
            <a:ext cx="9417963" cy="369332"/>
          </a:xfrm>
          <a:prstGeom prst="rect">
            <a:avLst/>
          </a:prstGeom>
          <a:solidFill>
            <a:schemeClr val="bg2"/>
          </a:solidFill>
        </p:spPr>
        <p:txBody>
          <a:bodyPr wrap="none" rtlCol="0">
            <a:spAutoFit/>
          </a:bodyPr>
          <a:lstStyle/>
          <a:p>
            <a:pPr algn="ctr"/>
            <a:r>
              <a:rPr kumimoji="1" lang="ja-JP" altLang="en-US" b="1" dirty="0"/>
              <a:t>目的：磁化が生じている媒質中を直線偏光を通ったときにどのようなことが生じるのか</a:t>
            </a:r>
          </a:p>
        </p:txBody>
      </p:sp>
    </p:spTree>
    <p:extLst>
      <p:ext uri="{BB962C8B-B14F-4D97-AF65-F5344CB8AC3E}">
        <p14:creationId xmlns:p14="http://schemas.microsoft.com/office/powerpoint/2010/main" val="40468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6ABD-BA3E-49E9-6978-E324CBFC618D}"/>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5F963F3B-2B22-1076-E874-2E5D8DD49951}"/>
              </a:ext>
            </a:extLst>
          </p:cNvPr>
          <p:cNvSpPr>
            <a:spLocks noGrp="1"/>
          </p:cNvSpPr>
          <p:nvPr>
            <p:ph type="sldNum" sz="quarter" idx="12"/>
          </p:nvPr>
        </p:nvSpPr>
        <p:spPr/>
        <p:txBody>
          <a:bodyPr/>
          <a:lstStyle/>
          <a:p>
            <a:fld id="{3976CDD0-C26C-4561-A9EF-A0090B2270A4}" type="slidenum">
              <a:rPr kumimoji="1" lang="ja-JP" altLang="en-US" smtClean="0"/>
              <a:t>4</a:t>
            </a:fld>
            <a:endParaRPr kumimoji="1" lang="ja-JP" altLang="en-US"/>
          </a:p>
        </p:txBody>
      </p:sp>
      <p:sp>
        <p:nvSpPr>
          <p:cNvPr id="94" name="テキスト ボックス 93">
            <a:extLst>
              <a:ext uri="{FF2B5EF4-FFF2-40B4-BE49-F238E27FC236}">
                <a16:creationId xmlns:a16="http://schemas.microsoft.com/office/drawing/2014/main" id="{50E3111B-841C-9DBB-7CDF-9D28625E4C6B}"/>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109" name="グループ化 108">
            <a:extLst>
              <a:ext uri="{FF2B5EF4-FFF2-40B4-BE49-F238E27FC236}">
                <a16:creationId xmlns:a16="http://schemas.microsoft.com/office/drawing/2014/main" id="{1CA13651-D668-D1F1-1E1C-82F61C913BEC}"/>
              </a:ext>
            </a:extLst>
          </p:cNvPr>
          <p:cNvGrpSpPr/>
          <p:nvPr/>
        </p:nvGrpSpPr>
        <p:grpSpPr>
          <a:xfrm>
            <a:off x="565449" y="1776074"/>
            <a:ext cx="4141454" cy="2315497"/>
            <a:chOff x="426069" y="1441395"/>
            <a:chExt cx="4141454" cy="2315497"/>
          </a:xfrm>
        </p:grpSpPr>
        <p:sp>
          <p:nvSpPr>
            <p:cNvPr id="36" name="正方形/長方形 35">
              <a:extLst>
                <a:ext uri="{FF2B5EF4-FFF2-40B4-BE49-F238E27FC236}">
                  <a16:creationId xmlns:a16="http://schemas.microsoft.com/office/drawing/2014/main" id="{7794C3D4-4542-5198-21BF-4540AE9A3D8C}"/>
                </a:ext>
              </a:extLst>
            </p:cNvPr>
            <p:cNvSpPr/>
            <p:nvPr/>
          </p:nvSpPr>
          <p:spPr>
            <a:xfrm>
              <a:off x="426069" y="2516299"/>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5372C9B8-F834-1026-7BDF-5BD774C20F05}"/>
                </a:ext>
              </a:extLst>
            </p:cNvPr>
            <p:cNvSpPr/>
            <p:nvPr/>
          </p:nvSpPr>
          <p:spPr>
            <a:xfrm>
              <a:off x="3763292" y="2516299"/>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0B9C0042-0C3E-2918-4D57-4E86D0156772}"/>
                </a:ext>
              </a:extLst>
            </p:cNvPr>
            <p:cNvGrpSpPr/>
            <p:nvPr/>
          </p:nvGrpSpPr>
          <p:grpSpPr>
            <a:xfrm>
              <a:off x="1978740" y="2345537"/>
              <a:ext cx="451691" cy="914400"/>
              <a:chOff x="3194892" y="1454226"/>
              <a:chExt cx="451691" cy="914400"/>
            </a:xfrm>
          </p:grpSpPr>
          <p:sp>
            <p:nvSpPr>
              <p:cNvPr id="50" name="楕円 49">
                <a:extLst>
                  <a:ext uri="{FF2B5EF4-FFF2-40B4-BE49-F238E27FC236}">
                    <a16:creationId xmlns:a16="http://schemas.microsoft.com/office/drawing/2014/main" id="{1DCAC11C-7F99-EC16-14F4-EF6CD86FCA9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10A8F69-FD16-741C-45EA-76E691CD537E}"/>
                  </a:ext>
                </a:extLst>
              </p:cNvPr>
              <p:cNvCxnSpPr>
                <a:stCxn id="50" idx="1"/>
                <a:endCxn id="50"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5B1A64E-DDD2-C777-7C61-F7C6FF12EDDB}"/>
                  </a:ext>
                </a:extLst>
              </p:cNvPr>
              <p:cNvCxnSpPr>
                <a:stCxn id="50" idx="0"/>
                <a:endCxn id="50"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962DF63-97B2-A59E-4412-2BE3D86C1D4D}"/>
                  </a:ext>
                </a:extLst>
              </p:cNvPr>
              <p:cNvCxnSpPr>
                <a:stCxn id="50" idx="7"/>
                <a:endCxn id="50"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6B9404C-C0C2-0F1A-6007-1C04E6A7133F}"/>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5576F5-170E-CC37-40A3-B0B9293E09B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2852D72B-8DF8-9A6A-7526-6A5B37A406EC}"/>
                </a:ext>
              </a:extLst>
            </p:cNvPr>
            <p:cNvCxnSpPr>
              <a:cxnSpLocks/>
              <a:stCxn id="36" idx="3"/>
              <a:endCxn id="37" idx="1"/>
            </p:cNvCxnSpPr>
            <p:nvPr/>
          </p:nvCxnSpPr>
          <p:spPr>
            <a:xfrm>
              <a:off x="1783151" y="2802738"/>
              <a:ext cx="1980141"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83" name="テキスト ボックス 82">
              <a:extLst>
                <a:ext uri="{FF2B5EF4-FFF2-40B4-BE49-F238E27FC236}">
                  <a16:creationId xmlns:a16="http://schemas.microsoft.com/office/drawing/2014/main" id="{514DE103-F844-1BCF-86FA-19B20F158021}"/>
                </a:ext>
              </a:extLst>
            </p:cNvPr>
            <p:cNvSpPr txBox="1"/>
            <p:nvPr/>
          </p:nvSpPr>
          <p:spPr>
            <a:xfrm>
              <a:off x="905988" y="3075760"/>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66" name="グループ化 65">
              <a:extLst>
                <a:ext uri="{FF2B5EF4-FFF2-40B4-BE49-F238E27FC236}">
                  <a16:creationId xmlns:a16="http://schemas.microsoft.com/office/drawing/2014/main" id="{1BAD0408-7C47-2B85-D702-B58DF2AC829B}"/>
                </a:ext>
              </a:extLst>
            </p:cNvPr>
            <p:cNvGrpSpPr/>
            <p:nvPr/>
          </p:nvGrpSpPr>
          <p:grpSpPr>
            <a:xfrm>
              <a:off x="2488925" y="1696026"/>
              <a:ext cx="1214908" cy="2060866"/>
              <a:chOff x="6059017" y="3283915"/>
              <a:chExt cx="1214908" cy="2060866"/>
            </a:xfrm>
          </p:grpSpPr>
          <p:cxnSp>
            <p:nvCxnSpPr>
              <p:cNvPr id="67" name="直線コネクタ 66">
                <a:extLst>
                  <a:ext uri="{FF2B5EF4-FFF2-40B4-BE49-F238E27FC236}">
                    <a16:creationId xmlns:a16="http://schemas.microsoft.com/office/drawing/2014/main" id="{2C4DBE71-4F52-5A4E-1593-87F9F55978E5}"/>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7C4BD54E-62E1-4050-6EF6-7F7215962C5B}"/>
                  </a:ext>
                </a:extLst>
              </p:cNvPr>
              <p:cNvGrpSpPr/>
              <p:nvPr/>
            </p:nvGrpSpPr>
            <p:grpSpPr>
              <a:xfrm rot="1800000">
                <a:off x="6445903" y="3900735"/>
                <a:ext cx="451691" cy="914400"/>
                <a:chOff x="3194892" y="1454226"/>
                <a:chExt cx="451691" cy="914400"/>
              </a:xfrm>
              <a:solidFill>
                <a:schemeClr val="bg1"/>
              </a:solidFill>
            </p:grpSpPr>
            <p:sp>
              <p:nvSpPr>
                <p:cNvPr id="72" name="楕円 71">
                  <a:extLst>
                    <a:ext uri="{FF2B5EF4-FFF2-40B4-BE49-F238E27FC236}">
                      <a16:creationId xmlns:a16="http://schemas.microsoft.com/office/drawing/2014/main" id="{AA6DCB9C-8616-5505-5F94-8CAE577B55B2}"/>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E98563A7-0AB9-9B9D-AC7C-4E7A6EA4CC0A}"/>
                    </a:ext>
                  </a:extLst>
                </p:cNvPr>
                <p:cNvCxnSpPr>
                  <a:cxnSpLocks/>
                  <a:stCxn id="72" idx="1"/>
                  <a:endCxn id="72"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AE0AF71-2CC6-58CB-41E9-2D2315223AD8}"/>
                    </a:ext>
                  </a:extLst>
                </p:cNvPr>
                <p:cNvCxnSpPr>
                  <a:cxnSpLocks/>
                  <a:stCxn id="72" idx="0"/>
                  <a:endCxn id="72"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F54DDA96-59BB-A76E-7187-9E36998003F3}"/>
                    </a:ext>
                  </a:extLst>
                </p:cNvPr>
                <p:cNvCxnSpPr>
                  <a:cxnSpLocks/>
                  <a:stCxn id="72" idx="7"/>
                  <a:endCxn id="72"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B6D4E9D-6F52-9318-4F12-0624B2B924D7}"/>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1A93044-DD8C-1813-58E9-4112410EB10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69" name="直線コネクタ 68">
                <a:extLst>
                  <a:ext uri="{FF2B5EF4-FFF2-40B4-BE49-F238E27FC236}">
                    <a16:creationId xmlns:a16="http://schemas.microsoft.com/office/drawing/2014/main" id="{7BF13A42-E34E-5FFF-34BE-665DFD014152}"/>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円弧 69">
                <a:extLst>
                  <a:ext uri="{FF2B5EF4-FFF2-40B4-BE49-F238E27FC236}">
                    <a16:creationId xmlns:a16="http://schemas.microsoft.com/office/drawing/2014/main" id="{F011C438-E5B1-3A38-55AA-3459097F7F3B}"/>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FBEB20B-EF7B-77DF-D1BC-41DA59250BAD}"/>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en-US" altLang="ja-JP" b="0" dirty="0"/>
                  </a:p>
                </p:txBody>
              </p:sp>
            </mc:Choice>
            <mc:Fallback xmlns="">
              <p:sp>
                <p:nvSpPr>
                  <p:cNvPr id="71" name="テキスト ボックス 70">
                    <a:extLst>
                      <a:ext uri="{FF2B5EF4-FFF2-40B4-BE49-F238E27FC236}">
                        <a16:creationId xmlns:a16="http://schemas.microsoft.com/office/drawing/2014/main" id="{AFBEB20B-EF7B-77DF-D1BC-41DA59250BAD}"/>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2"/>
                    <a:stretch>
                      <a:fillRect/>
                    </a:stretch>
                  </a:blipFill>
                </p:spPr>
                <p:txBody>
                  <a:bodyPr/>
                  <a:lstStyle/>
                  <a:p>
                    <a:r>
                      <a:rPr lang="ja-JP" altLang="en-US">
                        <a:noFill/>
                      </a:rPr>
                      <a:t> </a:t>
                    </a:r>
                  </a:p>
                </p:txBody>
              </p:sp>
            </mc:Fallback>
          </mc:AlternateContent>
        </p:grpSp>
        <p:sp>
          <p:nvSpPr>
            <p:cNvPr id="99" name="テキスト ボックス 98">
              <a:extLst>
                <a:ext uri="{FF2B5EF4-FFF2-40B4-BE49-F238E27FC236}">
                  <a16:creationId xmlns:a16="http://schemas.microsoft.com/office/drawing/2014/main" id="{A90F4633-CBF1-19FC-2FE8-D5BE0A0915DB}"/>
                </a:ext>
              </a:extLst>
            </p:cNvPr>
            <p:cNvSpPr txBox="1"/>
            <p:nvPr/>
          </p:nvSpPr>
          <p:spPr>
            <a:xfrm>
              <a:off x="525317" y="1441395"/>
              <a:ext cx="1838965" cy="369332"/>
            </a:xfrm>
            <a:prstGeom prst="rect">
              <a:avLst/>
            </a:prstGeom>
            <a:noFill/>
          </p:spPr>
          <p:txBody>
            <a:bodyPr wrap="none" rtlCol="0">
              <a:spAutoFit/>
            </a:bodyPr>
            <a:lstStyle/>
            <a:p>
              <a:r>
                <a:rPr kumimoji="1" lang="ja-JP" altLang="en-US" dirty="0"/>
                <a:t>・</a:t>
              </a:r>
              <a:r>
                <a:rPr kumimoji="1" lang="en-US" altLang="ja-JP" dirty="0"/>
                <a:t>0°</a:t>
              </a:r>
              <a:r>
                <a:rPr kumimoji="1" lang="ja-JP" altLang="en-US" dirty="0"/>
                <a:t>の直線偏光</a:t>
              </a:r>
            </a:p>
          </p:txBody>
        </p:sp>
        <p:cxnSp>
          <p:nvCxnSpPr>
            <p:cNvPr id="106" name="直線矢印コネクタ 105">
              <a:extLst>
                <a:ext uri="{FF2B5EF4-FFF2-40B4-BE49-F238E27FC236}">
                  <a16:creationId xmlns:a16="http://schemas.microsoft.com/office/drawing/2014/main" id="{7A5DE234-0B5D-17FA-700F-DC48FE63123B}"/>
                </a:ext>
              </a:extLst>
            </p:cNvPr>
            <p:cNvCxnSpPr>
              <a:cxnSpLocks/>
            </p:cNvCxnSpPr>
            <p:nvPr/>
          </p:nvCxnSpPr>
          <p:spPr>
            <a:xfrm flipH="1">
              <a:off x="2595668" y="2542315"/>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7" name="直線矢印コネクタ 106">
              <a:extLst>
                <a:ext uri="{FF2B5EF4-FFF2-40B4-BE49-F238E27FC236}">
                  <a16:creationId xmlns:a16="http://schemas.microsoft.com/office/drawing/2014/main" id="{259ED9E3-69A9-9604-90D2-CCA8965721FD}"/>
                </a:ext>
              </a:extLst>
            </p:cNvPr>
            <p:cNvCxnSpPr>
              <a:cxnSpLocks/>
            </p:cNvCxnSpPr>
            <p:nvPr/>
          </p:nvCxnSpPr>
          <p:spPr>
            <a:xfrm rot="1800000" flipH="1">
              <a:off x="3510396" y="2598923"/>
              <a:ext cx="0" cy="45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110" name="グループ化 109">
            <a:extLst>
              <a:ext uri="{FF2B5EF4-FFF2-40B4-BE49-F238E27FC236}">
                <a16:creationId xmlns:a16="http://schemas.microsoft.com/office/drawing/2014/main" id="{F0AB659A-0BCF-AB4B-A431-DC5E9D211F26}"/>
              </a:ext>
            </a:extLst>
          </p:cNvPr>
          <p:cNvGrpSpPr/>
          <p:nvPr/>
        </p:nvGrpSpPr>
        <p:grpSpPr>
          <a:xfrm>
            <a:off x="5030233" y="1795312"/>
            <a:ext cx="4462583" cy="2364048"/>
            <a:chOff x="85442" y="3484920"/>
            <a:chExt cx="4462583" cy="2364048"/>
          </a:xfrm>
        </p:grpSpPr>
        <p:sp>
          <p:nvSpPr>
            <p:cNvPr id="4" name="正方形/長方形 3">
              <a:extLst>
                <a:ext uri="{FF2B5EF4-FFF2-40B4-BE49-F238E27FC236}">
                  <a16:creationId xmlns:a16="http://schemas.microsoft.com/office/drawing/2014/main" id="{DEA7C778-34F0-364B-17EA-2C93B90BB6CE}"/>
                </a:ext>
              </a:extLst>
            </p:cNvPr>
            <p:cNvSpPr/>
            <p:nvPr/>
          </p:nvSpPr>
          <p:spPr>
            <a:xfrm>
              <a:off x="488774" y="4556226"/>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BCA1F49-3F08-FEA6-0D64-1FD8F77BA73A}"/>
                </a:ext>
              </a:extLst>
            </p:cNvPr>
            <p:cNvSpPr/>
            <p:nvPr/>
          </p:nvSpPr>
          <p:spPr>
            <a:xfrm>
              <a:off x="3743794" y="4556226"/>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E20FD2B1-9F91-81CD-7BA4-80633A88993B}"/>
                </a:ext>
              </a:extLst>
            </p:cNvPr>
            <p:cNvCxnSpPr>
              <a:cxnSpLocks/>
              <a:stCxn id="4" idx="3"/>
              <a:endCxn id="7" idx="1"/>
            </p:cNvCxnSpPr>
            <p:nvPr/>
          </p:nvCxnSpPr>
          <p:spPr>
            <a:xfrm>
              <a:off x="1845856" y="4842665"/>
              <a:ext cx="1897938"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E4025D79-3AC7-AAA5-0C78-2ED59C0B6E6E}"/>
                </a:ext>
              </a:extLst>
            </p:cNvPr>
            <p:cNvGrpSpPr/>
            <p:nvPr/>
          </p:nvGrpSpPr>
          <p:grpSpPr>
            <a:xfrm>
              <a:off x="2496796" y="3788102"/>
              <a:ext cx="1214908" cy="2060866"/>
              <a:chOff x="6059017" y="3283915"/>
              <a:chExt cx="1214908" cy="2060866"/>
            </a:xfrm>
          </p:grpSpPr>
          <p:cxnSp>
            <p:nvCxnSpPr>
              <p:cNvPr id="27" name="直線コネクタ 26">
                <a:extLst>
                  <a:ext uri="{FF2B5EF4-FFF2-40B4-BE49-F238E27FC236}">
                    <a16:creationId xmlns:a16="http://schemas.microsoft.com/office/drawing/2014/main" id="{A239CB47-037D-76FE-10AC-A78A2190C98E}"/>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AA5195B-BCA1-12EF-3037-9C7EF87A41A4}"/>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EBA3629-93C8-18B2-3407-CF7EDCCEF969}"/>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32D477C6-5207-DC8F-C456-5B127187D118}"/>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8DAFB4A-3052-45DC-A7CE-E0A95844E33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2786BC8-1B85-9297-C716-781A11B52FDC}"/>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A6DDC13-E704-ABF6-14DA-07EFA232A89B}"/>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B9C655F-DD63-D47F-524B-9146F658EC31}"/>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100FC82A-8C00-45F5-5844-A944A8294603}"/>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9A4552EB-17E2-9B2C-0785-CCE6469A6D4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09627DF-59F2-CD54-BB3E-082EB846B8C5}"/>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609627DF-59F2-CD54-BB3E-082EB846B8C5}"/>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3"/>
                    <a:stretch>
                      <a:fillRect/>
                    </a:stretch>
                  </a:blipFill>
                </p:spPr>
                <p:txBody>
                  <a:bodyPr/>
                  <a:lstStyle/>
                  <a:p>
                    <a:r>
                      <a:rPr lang="ja-JP" altLang="en-US">
                        <a:noFill/>
                      </a:rPr>
                      <a:t> </a:t>
                    </a:r>
                  </a:p>
                </p:txBody>
              </p:sp>
            </mc:Fallback>
          </mc:AlternateContent>
        </p:grpSp>
        <p:sp>
          <p:nvSpPr>
            <p:cNvPr id="84" name="テキスト ボックス 83">
              <a:extLst>
                <a:ext uri="{FF2B5EF4-FFF2-40B4-BE49-F238E27FC236}">
                  <a16:creationId xmlns:a16="http://schemas.microsoft.com/office/drawing/2014/main" id="{3ACF06AF-3B2C-B6C2-EC57-C3EF4087464D}"/>
                </a:ext>
              </a:extLst>
            </p:cNvPr>
            <p:cNvSpPr txBox="1"/>
            <p:nvPr/>
          </p:nvSpPr>
          <p:spPr>
            <a:xfrm>
              <a:off x="951572" y="5120809"/>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56" name="グループ化 55">
              <a:extLst>
                <a:ext uri="{FF2B5EF4-FFF2-40B4-BE49-F238E27FC236}">
                  <a16:creationId xmlns:a16="http://schemas.microsoft.com/office/drawing/2014/main" id="{820AC69E-F3B1-4D49-2FA8-73F06239ED6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DD5803F9-C05C-29FF-7337-132FDC62F9F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2F3C39DE-7C14-6D03-79B8-E6CDFF42F6C5}"/>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A282A4-ACA6-4946-C1A9-0B85A67F1FED}"/>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C4B8834-848C-8D8E-F657-410B517A53A0}"/>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1E132A4-FB76-A3E2-4E7F-1EEC347731F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A38AF0C9-582B-458F-B33D-47594BA78E9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2460B817-E337-1A1A-D0C1-89416B39A35A}"/>
                </a:ext>
              </a:extLst>
            </p:cNvPr>
            <p:cNvSpPr txBox="1"/>
            <p:nvPr/>
          </p:nvSpPr>
          <p:spPr>
            <a:xfrm>
              <a:off x="85442" y="3484920"/>
              <a:ext cx="1986441" cy="369332"/>
            </a:xfrm>
            <a:prstGeom prst="rect">
              <a:avLst/>
            </a:prstGeom>
            <a:noFill/>
          </p:spPr>
          <p:txBody>
            <a:bodyPr wrap="none" rtlCol="0">
              <a:spAutoFit/>
            </a:bodyPr>
            <a:lstStyle/>
            <a:p>
              <a:r>
                <a:rPr kumimoji="1" lang="ja-JP" altLang="en-US" dirty="0"/>
                <a:t>・</a:t>
              </a:r>
              <a:r>
                <a:rPr kumimoji="1" lang="en-US" altLang="ja-JP" dirty="0"/>
                <a:t>45°</a:t>
              </a:r>
              <a:r>
                <a:rPr kumimoji="1" lang="ja-JP" altLang="en-US" dirty="0"/>
                <a:t>の直線偏光</a:t>
              </a:r>
            </a:p>
          </p:txBody>
        </p:sp>
        <p:cxnSp>
          <p:nvCxnSpPr>
            <p:cNvPr id="105" name="直線矢印コネクタ 104">
              <a:extLst>
                <a:ext uri="{FF2B5EF4-FFF2-40B4-BE49-F238E27FC236}">
                  <a16:creationId xmlns:a16="http://schemas.microsoft.com/office/drawing/2014/main" id="{9D859979-403D-D8AC-7F03-5E25ECC8D56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558833EE-B731-04A9-E4EB-905DE26F0398}"/>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19F864A3-7F20-3FBE-2F4B-76DAFB226B93}"/>
                  </a:ext>
                </a:extLst>
              </p:cNvPr>
              <p:cNvSpPr txBox="1"/>
              <p:nvPr/>
            </p:nvSpPr>
            <p:spPr>
              <a:xfrm>
                <a:off x="664697" y="4728154"/>
                <a:ext cx="7978787" cy="1438855"/>
              </a:xfrm>
              <a:prstGeom prst="rect">
                <a:avLst/>
              </a:prstGeom>
              <a:noFill/>
            </p:spPr>
            <p:txBody>
              <a:bodyPr wrap="none" rtlCol="0">
                <a:spAutoFit/>
              </a:bodyPr>
              <a:lstStyle/>
              <a:p>
                <a:pPr marL="457200" indent="-457200">
                  <a:lnSpc>
                    <a:spcPct val="150000"/>
                  </a:lnSpc>
                  <a:buFont typeface="+mj-lt"/>
                  <a:buAutoNum type="arabicPeriod"/>
                </a:pPr>
                <a:r>
                  <a:rPr kumimoji="1" lang="en-US" altLang="ja-JP" sz="2000" dirty="0"/>
                  <a:t>LASER </a:t>
                </a:r>
                <a:r>
                  <a:rPr kumimoji="1" lang="ja-JP" altLang="en-US" sz="2000" dirty="0"/>
                  <a:t>光を偏光子に通すことで偏光子の方向の直線偏光にする</a:t>
                </a:r>
                <a:endParaRPr kumimoji="1" lang="en-US" altLang="ja-JP" sz="2000" dirty="0"/>
              </a:p>
              <a:p>
                <a:pPr marL="457200" indent="-457200">
                  <a:lnSpc>
                    <a:spcPct val="150000"/>
                  </a:lnSpc>
                  <a:buFont typeface="+mj-lt"/>
                  <a:buAutoNum type="arabicPeriod"/>
                </a:pPr>
                <a:r>
                  <a:rPr kumimoji="1" lang="ja-JP" altLang="en-US" sz="2000" dirty="0"/>
                  <a:t>その直線偏光の振動面との角度が</a:t>
                </a:r>
                <a14:m>
                  <m:oMath xmlns:m="http://schemas.openxmlformats.org/officeDocument/2006/math">
                    <m:r>
                      <a:rPr kumimoji="1" lang="en-US" altLang="ja-JP" sz="2000" b="0" i="1" smtClean="0">
                        <a:latin typeface="Cambria Math" panose="02040503050406030204" pitchFamily="18" charset="0"/>
                      </a:rPr>
                      <m:t>𝜃</m:t>
                    </m:r>
                  </m:oMath>
                </a14:m>
                <a:r>
                  <a:rPr kumimoji="1" lang="ja-JP" altLang="en-US" sz="2000" dirty="0"/>
                  <a:t>の検光子を通す</a:t>
                </a:r>
                <a:endParaRPr kumimoji="1" lang="en-US" altLang="ja-JP" sz="2000" dirty="0"/>
              </a:p>
              <a:p>
                <a:pPr marL="457200" indent="-457200">
                  <a:lnSpc>
                    <a:spcPct val="150000"/>
                  </a:lnSpc>
                  <a:buFont typeface="+mj-lt"/>
                  <a:buAutoNum type="arabicPeriod"/>
                </a:pPr>
                <a:r>
                  <a:rPr kumimoji="1" lang="ja-JP" altLang="en-US" sz="2000" dirty="0"/>
                  <a:t>強度をフォトダイオードで測定する</a:t>
                </a:r>
              </a:p>
            </p:txBody>
          </p:sp>
        </mc:Choice>
        <mc:Fallback xmlns="">
          <p:sp>
            <p:nvSpPr>
              <p:cNvPr id="127" name="テキスト ボックス 126">
                <a:extLst>
                  <a:ext uri="{FF2B5EF4-FFF2-40B4-BE49-F238E27FC236}">
                    <a16:creationId xmlns:a16="http://schemas.microsoft.com/office/drawing/2014/main" id="{19F864A3-7F20-3FBE-2F4B-76DAFB226B93}"/>
                  </a:ext>
                </a:extLst>
              </p:cNvPr>
              <p:cNvSpPr txBox="1">
                <a:spLocks noRot="1" noChangeAspect="1" noMove="1" noResize="1" noEditPoints="1" noAdjustHandles="1" noChangeArrowheads="1" noChangeShapeType="1" noTextEdit="1"/>
              </p:cNvSpPr>
              <p:nvPr/>
            </p:nvSpPr>
            <p:spPr>
              <a:xfrm>
                <a:off x="664697" y="4728154"/>
                <a:ext cx="7978787" cy="1438855"/>
              </a:xfrm>
              <a:prstGeom prst="rect">
                <a:avLst/>
              </a:prstGeom>
              <a:blipFill>
                <a:blip r:embed="rId4"/>
                <a:stretch>
                  <a:fillRect l="-840" r="-76" b="-7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661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AED02-7EF4-EC29-564C-4E4759ECEC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FE3EE-C547-0568-E118-395C5C8E869B}"/>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1BFC3FD7-B7C1-EF80-CA8C-AB89F2C11214}"/>
              </a:ext>
            </a:extLst>
          </p:cNvPr>
          <p:cNvSpPr>
            <a:spLocks noGrp="1"/>
          </p:cNvSpPr>
          <p:nvPr>
            <p:ph type="sldNum" sz="quarter" idx="12"/>
          </p:nvPr>
        </p:nvSpPr>
        <p:spPr/>
        <p:txBody>
          <a:bodyPr/>
          <a:lstStyle/>
          <a:p>
            <a:fld id="{3976CDD0-C26C-4561-A9EF-A0090B2270A4}"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6393E933-4170-D75D-D33F-3173AB0D0789}"/>
              </a:ext>
            </a:extLst>
          </p:cNvPr>
          <p:cNvGrpSpPr/>
          <p:nvPr/>
        </p:nvGrpSpPr>
        <p:grpSpPr>
          <a:xfrm>
            <a:off x="7211703" y="31258"/>
            <a:ext cx="2687782" cy="1809781"/>
            <a:chOff x="6733309" y="1552255"/>
            <a:chExt cx="2687782" cy="1809781"/>
          </a:xfrm>
        </p:grpSpPr>
        <p:sp>
          <p:nvSpPr>
            <p:cNvPr id="14" name="正方形/長方形 13">
              <a:extLst>
                <a:ext uri="{FF2B5EF4-FFF2-40B4-BE49-F238E27FC236}">
                  <a16:creationId xmlns:a16="http://schemas.microsoft.com/office/drawing/2014/main" id="{4AE24FB6-6280-79F2-ED62-F03959ECC852}"/>
                </a:ext>
              </a:extLst>
            </p:cNvPr>
            <p:cNvSpPr/>
            <p:nvPr/>
          </p:nvSpPr>
          <p:spPr>
            <a:xfrm>
              <a:off x="6733309" y="1552255"/>
              <a:ext cx="2687782" cy="18097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a:extLst>
                <a:ext uri="{FF2B5EF4-FFF2-40B4-BE49-F238E27FC236}">
                  <a16:creationId xmlns:a16="http://schemas.microsoft.com/office/drawing/2014/main" id="{4AEE64F9-0990-9725-225C-711B41CCB88A}"/>
                </a:ext>
              </a:extLst>
            </p:cNvPr>
            <p:cNvGrpSpPr/>
            <p:nvPr/>
          </p:nvGrpSpPr>
          <p:grpSpPr>
            <a:xfrm>
              <a:off x="6822720" y="1618697"/>
              <a:ext cx="2526622" cy="1658115"/>
              <a:chOff x="1076382" y="3788102"/>
              <a:chExt cx="3140331" cy="2060866"/>
            </a:xfrm>
          </p:grpSpPr>
          <p:sp>
            <p:nvSpPr>
              <p:cNvPr id="4" name="正方形/長方形 3">
                <a:extLst>
                  <a:ext uri="{FF2B5EF4-FFF2-40B4-BE49-F238E27FC236}">
                    <a16:creationId xmlns:a16="http://schemas.microsoft.com/office/drawing/2014/main" id="{37A472D2-44C5-D9FB-494D-ABAD20CD2B67}"/>
                  </a:ext>
                </a:extLst>
              </p:cNvPr>
              <p:cNvSpPr/>
              <p:nvPr/>
            </p:nvSpPr>
            <p:spPr>
              <a:xfrm>
                <a:off x="1076382" y="4672511"/>
                <a:ext cx="769473" cy="3403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7" name="正方形/長方形 6">
                <a:extLst>
                  <a:ext uri="{FF2B5EF4-FFF2-40B4-BE49-F238E27FC236}">
                    <a16:creationId xmlns:a16="http://schemas.microsoft.com/office/drawing/2014/main" id="{FC16DF2F-9A3D-804E-5F3C-040507631CDE}"/>
                  </a:ext>
                </a:extLst>
              </p:cNvPr>
              <p:cNvSpPr/>
              <p:nvPr/>
            </p:nvSpPr>
            <p:spPr>
              <a:xfrm>
                <a:off x="3743795" y="4661994"/>
                <a:ext cx="472918" cy="36134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cxnSp>
            <p:nvCxnSpPr>
              <p:cNvPr id="6" name="直線コネクタ 5">
                <a:extLst>
                  <a:ext uri="{FF2B5EF4-FFF2-40B4-BE49-F238E27FC236}">
                    <a16:creationId xmlns:a16="http://schemas.microsoft.com/office/drawing/2014/main" id="{43D13AF3-0E7B-4160-567D-03D4043DC322}"/>
                  </a:ext>
                </a:extLst>
              </p:cNvPr>
              <p:cNvCxnSpPr>
                <a:cxnSpLocks/>
                <a:stCxn id="4" idx="3"/>
                <a:endCxn id="7" idx="1"/>
              </p:cNvCxnSpPr>
              <p:nvPr/>
            </p:nvCxnSpPr>
            <p:spPr>
              <a:xfrm>
                <a:off x="1845855" y="4842665"/>
                <a:ext cx="1897940"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23937F06-28D2-9096-167D-81195E85F65C}"/>
                  </a:ext>
                </a:extLst>
              </p:cNvPr>
              <p:cNvGrpSpPr/>
              <p:nvPr/>
            </p:nvGrpSpPr>
            <p:grpSpPr>
              <a:xfrm>
                <a:off x="1658957" y="3788102"/>
                <a:ext cx="2052747" cy="2060866"/>
                <a:chOff x="5221178" y="3283915"/>
                <a:chExt cx="2052747" cy="2060866"/>
              </a:xfrm>
            </p:grpSpPr>
            <p:cxnSp>
              <p:nvCxnSpPr>
                <p:cNvPr id="27" name="直線コネクタ 26">
                  <a:extLst>
                    <a:ext uri="{FF2B5EF4-FFF2-40B4-BE49-F238E27FC236}">
                      <a16:creationId xmlns:a16="http://schemas.microsoft.com/office/drawing/2014/main" id="{73B3ADAA-5C13-8CC5-0A59-6B3C033F9B4A}"/>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82688F69-131F-B0FE-20DF-02E403EFAB31}"/>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3EA4E68-5B11-4465-62BA-BEDE0BC2934A}"/>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1" name="直線コネクタ 20">
                    <a:extLst>
                      <a:ext uri="{FF2B5EF4-FFF2-40B4-BE49-F238E27FC236}">
                        <a16:creationId xmlns:a16="http://schemas.microsoft.com/office/drawing/2014/main" id="{CA944850-CE8E-C119-ACD8-2056695F8B7B}"/>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B66EC5-7895-80CD-1FB2-9F1DBD77FEB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386658-705E-FEBC-9932-93957AF0E220}"/>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FB12D1B-542C-9B8E-B964-F30EF4B4476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AA44D1C-0245-C8A3-9484-1F982B122269}"/>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7C7A5AC-18ED-6556-BDCB-F68ADD8F6FB9}"/>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6E579552-7F70-3F9D-CA87-A5EC651C722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7185F5E-87DB-8E00-9B1E-14B3F6F6D882}"/>
                        </a:ext>
                      </a:extLst>
                    </p:cNvPr>
                    <p:cNvSpPr txBox="1"/>
                    <p:nvPr/>
                  </p:nvSpPr>
                  <p:spPr>
                    <a:xfrm>
                      <a:off x="6648405" y="3283915"/>
                      <a:ext cx="3782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𝜃</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E7185F5E-87DB-8E00-9B1E-14B3F6F6D882}"/>
                        </a:ext>
                      </a:extLst>
                    </p:cNvPr>
                    <p:cNvSpPr txBox="1">
                      <a:spLocks noRot="1" noChangeAspect="1" noMove="1" noResize="1" noEditPoints="1" noAdjustHandles="1" noChangeArrowheads="1" noChangeShapeType="1" noTextEdit="1"/>
                    </p:cNvSpPr>
                    <p:nvPr/>
                  </p:nvSpPr>
                  <p:spPr>
                    <a:xfrm>
                      <a:off x="6648405" y="3283915"/>
                      <a:ext cx="378245" cy="338554"/>
                    </a:xfrm>
                    <a:prstGeom prst="rect">
                      <a:avLst/>
                    </a:prstGeom>
                    <a:blipFill>
                      <a:blip r:embed="rId2"/>
                      <a:stretch>
                        <a:fillRect b="-1777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9CB7D94-1217-A062-0406-0652AE16FED2}"/>
                    </a:ext>
                  </a:extLst>
                </p:cNvPr>
                <p:cNvSpPr txBox="1"/>
                <p:nvPr/>
              </p:nvSpPr>
              <p:spPr>
                <a:xfrm>
                  <a:off x="5221178" y="3428092"/>
                  <a:ext cx="1026244" cy="307777"/>
                </a:xfrm>
                <a:prstGeom prst="rect">
                  <a:avLst/>
                </a:prstGeom>
                <a:noFill/>
              </p:spPr>
              <p:txBody>
                <a:bodyPr wrap="none" rtlCol="0">
                  <a:spAutoFit/>
                </a:bodyPr>
                <a:lstStyle/>
                <a:p>
                  <a:r>
                    <a:rPr kumimoji="1" lang="en-US" altLang="ja-JP" sz="1400" dirty="0"/>
                    <a:t>0° or 45°</a:t>
                  </a:r>
                  <a:endParaRPr kumimoji="1" lang="ja-JP" altLang="en-US" sz="1400" dirty="0"/>
                </a:p>
              </p:txBody>
            </p:sp>
          </p:grpSp>
          <p:grpSp>
            <p:nvGrpSpPr>
              <p:cNvPr id="56" name="グループ化 55">
                <a:extLst>
                  <a:ext uri="{FF2B5EF4-FFF2-40B4-BE49-F238E27FC236}">
                    <a16:creationId xmlns:a16="http://schemas.microsoft.com/office/drawing/2014/main" id="{4AFFC33C-94D0-F2ED-009E-7342CD37678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9A4A90FD-B699-35CE-0B22-52FF79B6AE0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1" name="直線コネクタ 60">
                  <a:extLst>
                    <a:ext uri="{FF2B5EF4-FFF2-40B4-BE49-F238E27FC236}">
                      <a16:creationId xmlns:a16="http://schemas.microsoft.com/office/drawing/2014/main" id="{A6BF5AB7-4158-E0F5-531B-1F793C93B897}"/>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289A22D-4D5D-7AAF-A705-7D960265B297}"/>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51A4BDF-67DB-E68B-EE40-04586CC5F13C}"/>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288982-A601-7C0D-F4C9-28EED5357599}"/>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115EFC3-C841-B448-611F-A243027FED74}"/>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105" name="直線矢印コネクタ 104">
                <a:extLst>
                  <a:ext uri="{FF2B5EF4-FFF2-40B4-BE49-F238E27FC236}">
                    <a16:creationId xmlns:a16="http://schemas.microsoft.com/office/drawing/2014/main" id="{7FC011DB-11F1-B255-7B26-6429D7FD122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29A4F697-F2DD-BD46-3DC8-AC4530AF2A2C}"/>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grpSp>
        <p:nvGrpSpPr>
          <p:cNvPr id="125" name="グループ化 124">
            <a:extLst>
              <a:ext uri="{FF2B5EF4-FFF2-40B4-BE49-F238E27FC236}">
                <a16:creationId xmlns:a16="http://schemas.microsoft.com/office/drawing/2014/main" id="{D2C2A8D4-400B-3A88-9898-FBCC6FB4C116}"/>
              </a:ext>
            </a:extLst>
          </p:cNvPr>
          <p:cNvGrpSpPr/>
          <p:nvPr/>
        </p:nvGrpSpPr>
        <p:grpSpPr>
          <a:xfrm>
            <a:off x="285851" y="794565"/>
            <a:ext cx="4781001" cy="4453046"/>
            <a:chOff x="4968610" y="1145546"/>
            <a:chExt cx="4781001" cy="4453046"/>
          </a:xfrm>
        </p:grpSpPr>
        <p:pic>
          <p:nvPicPr>
            <p:cNvPr id="93" name="図 92" descr="グラフ, 折れ線グラフ&#10;&#10;自動的に生成された説明">
              <a:extLst>
                <a:ext uri="{FF2B5EF4-FFF2-40B4-BE49-F238E27FC236}">
                  <a16:creationId xmlns:a16="http://schemas.microsoft.com/office/drawing/2014/main" id="{569C3CB0-279D-0044-B9C5-C9CCF5C2B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610" y="2034290"/>
              <a:ext cx="4781001" cy="3564302"/>
            </a:xfrm>
            <a:prstGeom prst="rect">
              <a:avLst/>
            </a:prstGeom>
          </p:spPr>
        </p:pic>
        <p:sp>
          <p:nvSpPr>
            <p:cNvPr id="98" name="テキスト ボックス 97">
              <a:extLst>
                <a:ext uri="{FF2B5EF4-FFF2-40B4-BE49-F238E27FC236}">
                  <a16:creationId xmlns:a16="http://schemas.microsoft.com/office/drawing/2014/main" id="{3519E463-40BA-4AD0-BEF8-2724085C8ACD}"/>
                </a:ext>
              </a:extLst>
            </p:cNvPr>
            <p:cNvSpPr txBox="1"/>
            <p:nvPr/>
          </p:nvSpPr>
          <p:spPr>
            <a:xfrm>
              <a:off x="5120891" y="1145546"/>
              <a:ext cx="800219" cy="461665"/>
            </a:xfrm>
            <a:prstGeom prst="rect">
              <a:avLst/>
            </a:prstGeom>
            <a:noFill/>
          </p:spPr>
          <p:txBody>
            <a:bodyPr wrap="none" rtlCol="0">
              <a:spAutoFit/>
            </a:bodyPr>
            <a:lstStyle/>
            <a:p>
              <a:r>
                <a:rPr kumimoji="1" lang="ja-JP" altLang="en-US" sz="2400" dirty="0"/>
                <a:t>結果</a:t>
              </a:r>
              <a:endParaRPr kumimoji="1" lang="en-US" altLang="ja-JP" sz="2400" dirty="0"/>
            </a:p>
          </p:txBody>
        </p: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8E652CC9-6C5E-DEDF-36D0-57FCA92CEFCC}"/>
                    </a:ext>
                  </a:extLst>
                </p:cNvPr>
                <p:cNvSpPr txBox="1"/>
                <p:nvPr/>
              </p:nvSpPr>
              <p:spPr>
                <a:xfrm>
                  <a:off x="5914294" y="1718570"/>
                  <a:ext cx="1457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m:oMathPara>
                  </a14:m>
                  <a:endParaRPr kumimoji="1" lang="ja-JP" altLang="en-US" dirty="0"/>
                </a:p>
              </p:txBody>
            </p:sp>
          </mc:Choice>
          <mc:Fallback xmlns="">
            <p:sp>
              <p:nvSpPr>
                <p:cNvPr id="113" name="テキスト ボックス 112">
                  <a:extLst>
                    <a:ext uri="{FF2B5EF4-FFF2-40B4-BE49-F238E27FC236}">
                      <a16:creationId xmlns:a16="http://schemas.microsoft.com/office/drawing/2014/main" id="{8E652CC9-6C5E-DEDF-36D0-57FCA92CEFCC}"/>
                    </a:ext>
                  </a:extLst>
                </p:cNvPr>
                <p:cNvSpPr txBox="1">
                  <a:spLocks noRot="1" noChangeAspect="1" noMove="1" noResize="1" noEditPoints="1" noAdjustHandles="1" noChangeArrowheads="1" noChangeShapeType="1" noTextEdit="1"/>
                </p:cNvSpPr>
                <p:nvPr/>
              </p:nvSpPr>
              <p:spPr>
                <a:xfrm>
                  <a:off x="5914294" y="1718570"/>
                  <a:ext cx="1457835"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DED2A8F8-BFE1-B76B-8E07-41483F5A3E68}"/>
                    </a:ext>
                  </a:extLst>
                </p:cNvPr>
                <p:cNvSpPr txBox="1"/>
                <p:nvPr/>
              </p:nvSpPr>
              <p:spPr>
                <a:xfrm>
                  <a:off x="7359110" y="1721024"/>
                  <a:ext cx="2230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+45°)</m:t>
                            </m:r>
                          </m:e>
                        </m:func>
                      </m:oMath>
                    </m:oMathPara>
                  </a14:m>
                  <a:endParaRPr kumimoji="1" lang="ja-JP" altLang="en-US" dirty="0"/>
                </a:p>
              </p:txBody>
            </p:sp>
          </mc:Choice>
          <mc:Fallback xmlns="">
            <p:sp>
              <p:nvSpPr>
                <p:cNvPr id="114" name="テキスト ボックス 113">
                  <a:extLst>
                    <a:ext uri="{FF2B5EF4-FFF2-40B4-BE49-F238E27FC236}">
                      <a16:creationId xmlns:a16="http://schemas.microsoft.com/office/drawing/2014/main" id="{DED2A8F8-BFE1-B76B-8E07-41483F5A3E68}"/>
                    </a:ext>
                  </a:extLst>
                </p:cNvPr>
                <p:cNvSpPr txBox="1">
                  <a:spLocks noRot="1" noChangeAspect="1" noMove="1" noResize="1" noEditPoints="1" noAdjustHandles="1" noChangeArrowheads="1" noChangeShapeType="1" noTextEdit="1"/>
                </p:cNvSpPr>
                <p:nvPr/>
              </p:nvSpPr>
              <p:spPr>
                <a:xfrm>
                  <a:off x="7359110" y="1721024"/>
                  <a:ext cx="2230482" cy="369332"/>
                </a:xfrm>
                <a:prstGeom prst="rect">
                  <a:avLst/>
                </a:prstGeom>
                <a:blipFill>
                  <a:blip r:embed="rId5"/>
                  <a:stretch>
                    <a:fillRect b="-16667"/>
                  </a:stretch>
                </a:blipFill>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EFDF5F5D-1F07-C9CE-E9E5-E707B8584E84}"/>
                </a:ext>
              </a:extLst>
            </p:cNvPr>
            <p:cNvCxnSpPr>
              <a:cxnSpLocks/>
            </p:cNvCxnSpPr>
            <p:nvPr/>
          </p:nvCxnSpPr>
          <p:spPr>
            <a:xfrm flipH="1">
              <a:off x="5870798" y="2087902"/>
              <a:ext cx="681074" cy="10409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933274BC-B152-03BD-31AA-D00F2BC31241}"/>
                </a:ext>
              </a:extLst>
            </p:cNvPr>
            <p:cNvCxnSpPr>
              <a:cxnSpLocks/>
            </p:cNvCxnSpPr>
            <p:nvPr/>
          </p:nvCxnSpPr>
          <p:spPr>
            <a:xfrm flipH="1">
              <a:off x="7189450" y="2121582"/>
              <a:ext cx="945684" cy="67715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4" name="テキスト ボックス 123">
            <a:extLst>
              <a:ext uri="{FF2B5EF4-FFF2-40B4-BE49-F238E27FC236}">
                <a16:creationId xmlns:a16="http://schemas.microsoft.com/office/drawing/2014/main" id="{7C723FCB-D249-7487-8C4F-F9670D269255}"/>
              </a:ext>
            </a:extLst>
          </p:cNvPr>
          <p:cNvSpPr txBox="1"/>
          <p:nvPr/>
        </p:nvSpPr>
        <p:spPr>
          <a:xfrm>
            <a:off x="868224" y="5731562"/>
            <a:ext cx="8224976" cy="461665"/>
          </a:xfrm>
          <a:prstGeom prst="rect">
            <a:avLst/>
          </a:prstGeom>
          <a:solidFill>
            <a:schemeClr val="bg2"/>
          </a:solidFill>
        </p:spPr>
        <p:txBody>
          <a:bodyPr wrap="square" rtlCol="0">
            <a:spAutoFit/>
          </a:bodyPr>
          <a:lstStyle/>
          <a:p>
            <a:pPr algn="ctr"/>
            <a:r>
              <a:rPr kumimoji="1" lang="ja-JP" altLang="en-US" sz="2400" b="1" dirty="0"/>
              <a:t>直線偏光と検光子の相対角度が光強度によってわかる</a:t>
            </a:r>
            <a:endParaRPr kumimoji="1" lang="ja-JP" altLang="en-US" sz="2400" dirty="0"/>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A7BC045A-F1CC-45BC-B4CB-22DACD331A22}"/>
                  </a:ext>
                </a:extLst>
              </p:cNvPr>
              <p:cNvSpPr txBox="1"/>
              <p:nvPr/>
            </p:nvSpPr>
            <p:spPr>
              <a:xfrm>
                <a:off x="5704430" y="2287283"/>
                <a:ext cx="3518038" cy="1623521"/>
              </a:xfrm>
              <a:prstGeom prst="rect">
                <a:avLst/>
              </a:prstGeom>
              <a:noFill/>
              <a:ln w="28575">
                <a:noFill/>
              </a:ln>
            </p:spPr>
            <p:txBody>
              <a:bodyPr wrap="square" rtlCol="0">
                <a:spAutoFit/>
              </a:bodyPr>
              <a:lstStyle/>
              <a:p>
                <a:pPr>
                  <a:lnSpc>
                    <a:spcPct val="150000"/>
                  </a:lnSpc>
                </a:pPr>
                <a:r>
                  <a:rPr kumimoji="1" lang="ja-JP" altLang="en-US" sz="2400" b="0" i="1" dirty="0">
                    <a:latin typeface="Cambria Math" panose="02040503050406030204" pitchFamily="18" charset="0"/>
                  </a:rPr>
                  <a:t>マリュス則</a:t>
                </a:r>
                <a:endParaRPr kumimoji="1" lang="en-US" altLang="ja-JP" sz="24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fName>
                        <m:e>
                          <m:r>
                            <a:rPr kumimoji="1" lang="en-US" altLang="ja-JP" sz="2400" b="0" i="1" smtClean="0">
                              <a:latin typeface="Cambria Math" panose="02040503050406030204" pitchFamily="18" charset="0"/>
                            </a:rPr>
                            <m:t>𝜃</m:t>
                          </m:r>
                        </m:e>
                      </m:func>
                    </m:oMath>
                  </m:oMathPara>
                </a14:m>
                <a:endParaRPr kumimoji="1" lang="en-US" altLang="ja-JP" sz="2000" dirty="0"/>
              </a:p>
              <a:p>
                <a:pPr>
                  <a:lnSpc>
                    <a:spcPct val="150000"/>
                  </a:lnSpc>
                </a:pPr>
                <a:r>
                  <a:rPr kumimoji="1" lang="ja-JP" altLang="en-US" sz="2000" b="0" i="1" dirty="0">
                    <a:latin typeface="Cambria Math" panose="02040503050406030204" pitchFamily="18" charset="0"/>
                  </a:rPr>
                  <a:t>が確認できた</a:t>
                </a:r>
                <a:endParaRPr kumimoji="1" lang="en-US" altLang="ja-JP" sz="2000" b="0" i="1" dirty="0">
                  <a:latin typeface="Cambria Math" panose="02040503050406030204" pitchFamily="18" charset="0"/>
                </a:endParaRPr>
              </a:p>
            </p:txBody>
          </p:sp>
        </mc:Choice>
        <mc:Fallback xmlns="">
          <p:sp>
            <p:nvSpPr>
              <p:cNvPr id="126" name="テキスト ボックス 125">
                <a:extLst>
                  <a:ext uri="{FF2B5EF4-FFF2-40B4-BE49-F238E27FC236}">
                    <a16:creationId xmlns:a16="http://schemas.microsoft.com/office/drawing/2014/main" id="{A7BC045A-F1CC-45BC-B4CB-22DACD331A22}"/>
                  </a:ext>
                </a:extLst>
              </p:cNvPr>
              <p:cNvSpPr txBox="1">
                <a:spLocks noRot="1" noChangeAspect="1" noMove="1" noResize="1" noEditPoints="1" noAdjustHandles="1" noChangeArrowheads="1" noChangeShapeType="1" noTextEdit="1"/>
              </p:cNvSpPr>
              <p:nvPr/>
            </p:nvSpPr>
            <p:spPr>
              <a:xfrm>
                <a:off x="5704430" y="2287283"/>
                <a:ext cx="3518038" cy="1623521"/>
              </a:xfrm>
              <a:prstGeom prst="rect">
                <a:avLst/>
              </a:prstGeom>
              <a:blipFill>
                <a:blip r:embed="rId6"/>
                <a:stretch>
                  <a:fillRect l="-2773" b="-5618"/>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DEC4E43-3A15-9B4A-F751-61A6D813AE68}"/>
                  </a:ext>
                </a:extLst>
              </p:cNvPr>
              <p:cNvSpPr txBox="1"/>
              <p:nvPr/>
            </p:nvSpPr>
            <p:spPr>
              <a:xfrm>
                <a:off x="6628673" y="4140529"/>
                <a:ext cx="3245459" cy="430887"/>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1" lang="en-US" altLang="ja-JP" sz="1600" b="0" i="1" u="none" strike="noStrike" kern="1200" cap="none" spc="0" normalizeH="0" baseline="0" noProof="0" dirty="0" smtClean="0">
                        <a:ln>
                          <a:noFill/>
                        </a:ln>
                        <a:solidFill>
                          <a:srgbClr val="373737"/>
                        </a:solidFill>
                        <a:effectLst/>
                        <a:uLnTx/>
                        <a:uFillTx/>
                        <a:latin typeface="Cambria Math" panose="02040503050406030204" pitchFamily="18" charset="0"/>
                        <a:cs typeface="+mn-cs"/>
                      </a:rPr>
                      <m:t>𝜃</m:t>
                    </m:r>
                  </m:oMath>
                </a14:m>
                <a:r>
                  <a:rPr kumimoji="1" lang="en-US" altLang="ja-JP" sz="1600" b="0" i="0" u="none" strike="noStrike" kern="1200" cap="none" spc="0" normalizeH="0" baseline="0" noProof="0" dirty="0">
                    <a:ln>
                      <a:noFill/>
                    </a:ln>
                    <a:solidFill>
                      <a:srgbClr val="373737"/>
                    </a:solidFill>
                    <a:effectLst/>
                    <a:uLnTx/>
                    <a:uFillTx/>
                    <a:latin typeface="Verdana"/>
                    <a:ea typeface="メイリオ"/>
                    <a:cs typeface="+mn-cs"/>
                  </a:rPr>
                  <a:t>:</a:t>
                </a:r>
                <a:r>
                  <a:rPr kumimoji="1" lang="ja-JP" altLang="en-US" sz="1600" b="0" i="0" u="none" strike="noStrike" kern="1200" cap="none" spc="0" normalizeH="0" baseline="0" noProof="0" dirty="0">
                    <a:ln>
                      <a:noFill/>
                    </a:ln>
                    <a:solidFill>
                      <a:srgbClr val="373737"/>
                    </a:solidFill>
                    <a:effectLst/>
                    <a:uLnTx/>
                    <a:uFillTx/>
                    <a:latin typeface="Verdana"/>
                    <a:ea typeface="メイリオ"/>
                    <a:cs typeface="+mn-cs"/>
                  </a:rPr>
                  <a:t>直線偏光と検光子の相対角度</a:t>
                </a:r>
              </a:p>
            </p:txBody>
          </p:sp>
        </mc:Choice>
        <mc:Fallback xmlns="">
          <p:sp>
            <p:nvSpPr>
              <p:cNvPr id="26" name="テキスト ボックス 25">
                <a:extLst>
                  <a:ext uri="{FF2B5EF4-FFF2-40B4-BE49-F238E27FC236}">
                    <a16:creationId xmlns:a16="http://schemas.microsoft.com/office/drawing/2014/main" id="{8DEC4E43-3A15-9B4A-F751-61A6D813AE68}"/>
                  </a:ext>
                </a:extLst>
              </p:cNvPr>
              <p:cNvSpPr txBox="1">
                <a:spLocks noRot="1" noChangeAspect="1" noMove="1" noResize="1" noEditPoints="1" noAdjustHandles="1" noChangeArrowheads="1" noChangeShapeType="1" noTextEdit="1"/>
              </p:cNvSpPr>
              <p:nvPr/>
            </p:nvSpPr>
            <p:spPr>
              <a:xfrm>
                <a:off x="6628673" y="4140529"/>
                <a:ext cx="3245459" cy="430887"/>
              </a:xfrm>
              <a:prstGeom prst="rect">
                <a:avLst/>
              </a:prstGeom>
              <a:blipFill>
                <a:blip r:embed="rId7"/>
                <a:stretch>
                  <a:fillRect b="-197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53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A415-BCC2-5FA1-B957-F5A0C0DF27A0}"/>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b="0" dirty="0"/>
              <a:t>磁化のある媒質中を通った後の直線偏光の様子</a:t>
            </a:r>
            <a:endParaRPr kumimoji="1" lang="ja-JP" altLang="en-US" dirty="0"/>
          </a:p>
        </p:txBody>
      </p:sp>
      <p:sp>
        <p:nvSpPr>
          <p:cNvPr id="3" name="スライド番号プレースホルダー 2">
            <a:extLst>
              <a:ext uri="{FF2B5EF4-FFF2-40B4-BE49-F238E27FC236}">
                <a16:creationId xmlns:a16="http://schemas.microsoft.com/office/drawing/2014/main" id="{A6D69476-0003-E190-0C4C-FC602A533E7C}"/>
              </a:ext>
            </a:extLst>
          </p:cNvPr>
          <p:cNvSpPr>
            <a:spLocks noGrp="1"/>
          </p:cNvSpPr>
          <p:nvPr>
            <p:ph type="sldNum" sz="quarter" idx="12"/>
          </p:nvPr>
        </p:nvSpPr>
        <p:spPr/>
        <p:txBody>
          <a:bodyPr/>
          <a:lstStyle/>
          <a:p>
            <a:fld id="{3976CDD0-C26C-4561-A9EF-A0090B2270A4}"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0670011-4554-B914-386E-ADF43F1F932A}"/>
                  </a:ext>
                </a:extLst>
              </p:cNvPr>
              <p:cNvSpPr txBox="1"/>
              <p:nvPr/>
            </p:nvSpPr>
            <p:spPr>
              <a:xfrm>
                <a:off x="664697" y="4728154"/>
                <a:ext cx="8021235" cy="1490536"/>
              </a:xfrm>
              <a:prstGeom prst="rect">
                <a:avLst/>
              </a:prstGeom>
              <a:noFill/>
            </p:spPr>
            <p:txBody>
              <a:bodyPr wrap="none" rtlCol="0">
                <a:spAutoFit/>
              </a:bodyPr>
              <a:lstStyle/>
              <a:p>
                <a:pPr marL="457200" indent="-457200">
                  <a:lnSpc>
                    <a:spcPct val="150000"/>
                  </a:lnSpc>
                  <a:buFont typeface="+mj-lt"/>
                  <a:buAutoNum type="arabicPeriod"/>
                </a:pPr>
                <a:r>
                  <a:rPr kumimoji="1" lang="ja-JP" altLang="en-US" sz="2000" dirty="0"/>
                  <a:t>ソレノイドコイルに電流を流し磁場</a:t>
                </a:r>
                <a14:m>
                  <m:oMath xmlns:m="http://schemas.openxmlformats.org/officeDocument/2006/math">
                    <m:r>
                      <a:rPr kumimoji="1" lang="en-US" altLang="ja-JP" sz="2000" b="0" i="1" smtClean="0">
                        <a:latin typeface="Cambria Math" panose="02040503050406030204" pitchFamily="18" charset="0"/>
                      </a:rPr>
                      <m:t>𝐻</m:t>
                    </m:r>
                  </m:oMath>
                </a14:m>
                <a:r>
                  <a:rPr kumimoji="1" lang="ja-JP" altLang="en-US" sz="2000" dirty="0"/>
                  <a:t>を作り、磁化を発生させる</a:t>
                </a:r>
                <a:endParaRPr kumimoji="1" lang="en-US" altLang="ja-JP" sz="2000" dirty="0"/>
              </a:p>
              <a:p>
                <a:pPr marL="457200" indent="-457200">
                  <a:lnSpc>
                    <a:spcPct val="150000"/>
                  </a:lnSpc>
                  <a:buFont typeface="+mj-lt"/>
                  <a:buAutoNum type="arabicPeriod"/>
                </a:pPr>
                <a:r>
                  <a:rPr kumimoji="1" lang="ja-JP" altLang="en-US" sz="2000" dirty="0"/>
                  <a:t>電流と</a:t>
                </a:r>
                <a:r>
                  <a:rPr kumimoji="1" lang="en-US" altLang="ja-JP" sz="2000" dirty="0"/>
                  <a:t>PD</a:t>
                </a:r>
                <a:r>
                  <a:rPr kumimoji="1" lang="ja-JP" altLang="en-US" sz="2000" dirty="0"/>
                  <a:t>から磁場と直線偏光の回転角を解析する</a:t>
                </a:r>
                <a:endParaRPr kumimoji="1" lang="en-US" altLang="ja-JP" sz="2000" dirty="0"/>
              </a:p>
              <a:p>
                <a:pPr marL="457200" indent="-457200">
                  <a:lnSpc>
                    <a:spcPct val="150000"/>
                  </a:lnSpc>
                  <a:buFont typeface="+mj-lt"/>
                  <a:buAutoNum type="arabicPeriod"/>
                </a:pPr>
                <a:r>
                  <a:rPr kumimoji="1" lang="ja-JP" altLang="en-US" sz="2000" dirty="0"/>
                  <a:t>これを</a:t>
                </a:r>
                <a:r>
                  <a:rPr kumimoji="1" lang="ja-JP" altLang="en-US" sz="2000" b="1" dirty="0"/>
                  <a:t>巻き数 </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 と </a:t>
                </a:r>
                <a:r>
                  <a:rPr kumimoji="1" lang="ja-JP" altLang="en-US" sz="2000" b="1" dirty="0"/>
                  <a:t>電流の強さ </a:t>
                </a:r>
                <a14:m>
                  <m:oMath xmlns:m="http://schemas.openxmlformats.org/officeDocument/2006/math">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 </m:t>
                    </m:r>
                  </m:oMath>
                </a14:m>
                <a:r>
                  <a:rPr kumimoji="1" lang="ja-JP" altLang="en-US" sz="2000" dirty="0"/>
                  <a:t>を変えて行う</a:t>
                </a:r>
              </a:p>
            </p:txBody>
          </p:sp>
        </mc:Choice>
        <mc:Fallback xmlns="">
          <p:sp>
            <p:nvSpPr>
              <p:cNvPr id="58" name="テキスト ボックス 57">
                <a:extLst>
                  <a:ext uri="{FF2B5EF4-FFF2-40B4-BE49-F238E27FC236}">
                    <a16:creationId xmlns:a16="http://schemas.microsoft.com/office/drawing/2014/main" id="{50670011-4554-B914-386E-ADF43F1F932A}"/>
                  </a:ext>
                </a:extLst>
              </p:cNvPr>
              <p:cNvSpPr txBox="1">
                <a:spLocks noRot="1" noChangeAspect="1" noMove="1" noResize="1" noEditPoints="1" noAdjustHandles="1" noChangeArrowheads="1" noChangeShapeType="1" noTextEdit="1"/>
              </p:cNvSpPr>
              <p:nvPr/>
            </p:nvSpPr>
            <p:spPr>
              <a:xfrm>
                <a:off x="664697" y="4728154"/>
                <a:ext cx="8021235" cy="1490536"/>
              </a:xfrm>
              <a:prstGeom prst="rect">
                <a:avLst/>
              </a:prstGeom>
              <a:blipFill>
                <a:blip r:embed="rId2"/>
                <a:stretch>
                  <a:fillRect l="-836" r="-76" b="-3689"/>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7C712ED1-CC8C-379F-06C6-B026F44EACA3}"/>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70" name="グループ化 69">
            <a:extLst>
              <a:ext uri="{FF2B5EF4-FFF2-40B4-BE49-F238E27FC236}">
                <a16:creationId xmlns:a16="http://schemas.microsoft.com/office/drawing/2014/main" id="{1C299CEB-C846-A3AF-8FE6-045B41BF6F6D}"/>
              </a:ext>
            </a:extLst>
          </p:cNvPr>
          <p:cNvGrpSpPr/>
          <p:nvPr/>
        </p:nvGrpSpPr>
        <p:grpSpPr>
          <a:xfrm>
            <a:off x="950862" y="1686832"/>
            <a:ext cx="8269356" cy="3191101"/>
            <a:chOff x="950863" y="1458087"/>
            <a:chExt cx="8269356" cy="3191101"/>
          </a:xfrm>
        </p:grpSpPr>
        <p:cxnSp>
          <p:nvCxnSpPr>
            <p:cNvPr id="60" name="直線コネクタ 59">
              <a:extLst>
                <a:ext uri="{FF2B5EF4-FFF2-40B4-BE49-F238E27FC236}">
                  <a16:creationId xmlns:a16="http://schemas.microsoft.com/office/drawing/2014/main" id="{56EEC82E-C100-0BB4-F200-1913B64E04C2}"/>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9BDF6D90-DD5D-7C40-C811-C5761A57ACDE}"/>
                </a:ext>
              </a:extLst>
            </p:cNvPr>
            <p:cNvGrpSpPr/>
            <p:nvPr/>
          </p:nvGrpSpPr>
          <p:grpSpPr>
            <a:xfrm>
              <a:off x="950863" y="2151529"/>
              <a:ext cx="8004275" cy="1580462"/>
              <a:chOff x="1363308" y="2323580"/>
              <a:chExt cx="5907069" cy="1166364"/>
            </a:xfrm>
          </p:grpSpPr>
          <p:grpSp>
            <p:nvGrpSpPr>
              <p:cNvPr id="44" name="グループ化 43">
                <a:extLst>
                  <a:ext uri="{FF2B5EF4-FFF2-40B4-BE49-F238E27FC236}">
                    <a16:creationId xmlns:a16="http://schemas.microsoft.com/office/drawing/2014/main" id="{93DE72E7-4AE3-A316-FBD7-557EDB7098F6}"/>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F9A36996-053C-6391-CC42-BD245149D8E6}"/>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5FA77CA-D777-7E61-9B05-EB3301ED5B3B}"/>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F549E25-245C-8DBB-03AA-E4E5FA1BE9B0}"/>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BD6C9E-DAB8-11B8-B791-75FBC8622C16}"/>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A185261E-0408-C93F-EE75-73DCCF95458C}"/>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83A6829-EAA2-9D15-E6B9-3E28E3D313CD}"/>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7" name="グループ化 6">
                <a:extLst>
                  <a:ext uri="{FF2B5EF4-FFF2-40B4-BE49-F238E27FC236}">
                    <a16:creationId xmlns:a16="http://schemas.microsoft.com/office/drawing/2014/main" id="{4B6B5DD6-6EFF-16A8-3B41-BCAFE41E7267}"/>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BEEBD881-DC13-657F-154F-B5490EC455FC}"/>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4779E48-D916-0372-A78A-80942E45C474}"/>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25E282-B5DF-A7F5-7894-A12B29FD55AB}"/>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2E2D22B-50D3-A982-A1FD-3637F1E32BE1}"/>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006E100-45B9-D20F-EBF5-81CEFA5C3B96}"/>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83A9E24-B643-1BD7-459A-7787B181C47C}"/>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7E59D355-6B73-6ECC-CFCF-FD33EE2CACF8}"/>
                  </a:ext>
                </a:extLst>
              </p:cNvPr>
              <p:cNvCxnSpPr>
                <a:cxnSpLocks/>
                <a:stCxn id="5" idx="3"/>
                <a:endCxn id="6"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9" name="テキスト ボックス 8">
                <a:extLst>
                  <a:ext uri="{FF2B5EF4-FFF2-40B4-BE49-F238E27FC236}">
                    <a16:creationId xmlns:a16="http://schemas.microsoft.com/office/drawing/2014/main" id="{199D5415-32F2-750B-3745-361A6417868D}"/>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12" name="直線矢印コネクタ 11">
                <a:extLst>
                  <a:ext uri="{FF2B5EF4-FFF2-40B4-BE49-F238E27FC236}">
                    <a16:creationId xmlns:a16="http://schemas.microsoft.com/office/drawing/2014/main" id="{F4E2979D-D0F8-69FE-CAD7-7FC2EAA38D2C}"/>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D15170F6-880B-5F0D-E87E-D6B4E1735F7B}"/>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FFB5144E-C63E-EBAA-6D9C-02EC2F8AA47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EA473609-E426-F33B-0067-DAB892AB7176}"/>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06457AF-291D-3A44-75F8-54FACAD513E4}"/>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918BD43-D4D3-C654-2A2F-CF4900CEC624}"/>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B85ECA5-50D3-C5A0-46DC-2A8EB2535F4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7CB44AE-3412-1B82-AB54-7EBFAA2103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B985C84D-3594-4D32-24F8-68D7508ADB8A}"/>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0ED80F4F-5FB4-0856-4055-B824C4ED5998}"/>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51" name="グループ化 50">
              <a:extLst>
                <a:ext uri="{FF2B5EF4-FFF2-40B4-BE49-F238E27FC236}">
                  <a16:creationId xmlns:a16="http://schemas.microsoft.com/office/drawing/2014/main" id="{89107D65-9C42-DE4B-9DB6-55F5239F4DCD}"/>
                </a:ext>
              </a:extLst>
            </p:cNvPr>
            <p:cNvGrpSpPr/>
            <p:nvPr/>
          </p:nvGrpSpPr>
          <p:grpSpPr>
            <a:xfrm>
              <a:off x="3336367" y="1464777"/>
              <a:ext cx="2672526" cy="982865"/>
              <a:chOff x="5042226" y="1685419"/>
              <a:chExt cx="2672526" cy="982865"/>
            </a:xfrm>
          </p:grpSpPr>
          <p:sp>
            <p:nvSpPr>
              <p:cNvPr id="48" name="テキスト ボックス 47">
                <a:extLst>
                  <a:ext uri="{FF2B5EF4-FFF2-40B4-BE49-F238E27FC236}">
                    <a16:creationId xmlns:a16="http://schemas.microsoft.com/office/drawing/2014/main" id="{D63E26C7-1C4B-0769-D5B8-C22321876A75}"/>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50" name="直線コネクタ 49">
                <a:extLst>
                  <a:ext uri="{FF2B5EF4-FFF2-40B4-BE49-F238E27FC236}">
                    <a16:creationId xmlns:a16="http://schemas.microsoft.com/office/drawing/2014/main" id="{59356D45-17F9-AF73-A868-D492F65F831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11A2F2CB-A2C2-C0F7-3BA4-2F8748A747D6}"/>
                </a:ext>
              </a:extLst>
            </p:cNvPr>
            <p:cNvGrpSpPr/>
            <p:nvPr/>
          </p:nvGrpSpPr>
          <p:grpSpPr>
            <a:xfrm>
              <a:off x="2223930" y="3147196"/>
              <a:ext cx="6516717" cy="1501992"/>
              <a:chOff x="2272129" y="900165"/>
              <a:chExt cx="6516717" cy="1501992"/>
            </a:xfrm>
          </p:grpSpPr>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3C59ED5-504D-56AD-C87E-D685D9F652C0}"/>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55" name="直線コネクタ 54">
                <a:extLst>
                  <a:ext uri="{FF2B5EF4-FFF2-40B4-BE49-F238E27FC236}">
                    <a16:creationId xmlns:a16="http://schemas.microsoft.com/office/drawing/2014/main" id="{51905F51-111D-8D16-6045-18F969F412FC}"/>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18580382-D0D7-D5E5-2FB7-A350994D1791}"/>
                      </a:ext>
                    </a:extLst>
                  </p:cNvPr>
                  <p:cNvSpPr txBox="1"/>
                  <p:nvPr/>
                </p:nvSpPr>
                <p:spPr>
                  <a:xfrm>
                    <a:off x="6090671" y="1663493"/>
                    <a:ext cx="2698175" cy="738664"/>
                  </a:xfrm>
                  <a:prstGeom prst="rect">
                    <a:avLst/>
                  </a:prstGeom>
                  <a:noFill/>
                </p:spPr>
                <p:txBody>
                  <a:bodyPr wrap="square" rtlCol="0">
                    <a:spAutoFit/>
                  </a:bodyPr>
                  <a:lstStyle/>
                  <a:p>
                    <a:r>
                      <a:rPr kumimoji="1" lang="ja-JP" altLang="en-US" sz="1400" dirty="0"/>
                      <a:t>有限長のソレノイドコイルより</a:t>
                    </a:r>
                    <a:endParaRPr kumimoji="1" lang="en-US" altLang="ja-JP" sz="1400" dirty="0"/>
                  </a:p>
                  <a:p>
                    <a:r>
                      <a:rPr kumimoji="1" lang="ja-JP" altLang="en-US" sz="1400" dirty="0"/>
                      <a:t>長岡係数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による補正が必要 </a:t>
                    </a:r>
                    <a:r>
                      <a:rPr kumimoji="1" lang="en-US" altLang="ja-JP" sz="1400" dirty="0"/>
                      <a:t>(</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a:t>
                    </a:r>
                    <a:r>
                      <a:rPr kumimoji="1" lang="en-US" altLang="ja-JP" sz="1400" dirty="0"/>
                      <a:t>= 0.87 </a:t>
                    </a:r>
                    <a:r>
                      <a:rPr kumimoji="1" lang="ja-JP" altLang="en-US" sz="1400" dirty="0"/>
                      <a:t>程度</a:t>
                    </a:r>
                    <a:r>
                      <a:rPr kumimoji="1" lang="en-US" altLang="ja-JP" sz="1400" dirty="0"/>
                      <a:t>)</a:t>
                    </a:r>
                    <a:endParaRPr kumimoji="1" lang="ja-JP" altLang="en-US" sz="1400" dirty="0"/>
                  </a:p>
                </p:txBody>
              </p:sp>
            </mc:Choice>
            <mc:Fallback xmlns="">
              <p:sp>
                <p:nvSpPr>
                  <p:cNvPr id="71" name="テキスト ボックス 70">
                    <a:extLst>
                      <a:ext uri="{FF2B5EF4-FFF2-40B4-BE49-F238E27FC236}">
                        <a16:creationId xmlns:a16="http://schemas.microsoft.com/office/drawing/2014/main" id="{18580382-D0D7-D5E5-2FB7-A350994D1791}"/>
                      </a:ext>
                    </a:extLst>
                  </p:cNvPr>
                  <p:cNvSpPr txBox="1">
                    <a:spLocks noRot="1" noChangeAspect="1" noMove="1" noResize="1" noEditPoints="1" noAdjustHandles="1" noChangeArrowheads="1" noChangeShapeType="1" noTextEdit="1"/>
                  </p:cNvSpPr>
                  <p:nvPr/>
                </p:nvSpPr>
                <p:spPr>
                  <a:xfrm>
                    <a:off x="6090671" y="1663493"/>
                    <a:ext cx="2698175" cy="738664"/>
                  </a:xfrm>
                  <a:prstGeom prst="rect">
                    <a:avLst/>
                  </a:prstGeom>
                  <a:blipFill>
                    <a:blip r:embed="rId4"/>
                    <a:stretch>
                      <a:fillRect l="-677" t="-826" b="-9091"/>
                    </a:stretch>
                  </a:blipFill>
                </p:spPr>
                <p:txBody>
                  <a:bodyPr/>
                  <a:lstStyle/>
                  <a:p>
                    <a:r>
                      <a:rPr lang="ja-JP" altLang="en-US">
                        <a:noFill/>
                      </a:rPr>
                      <a:t> </a:t>
                    </a:r>
                  </a:p>
                </p:txBody>
              </p:sp>
            </mc:Fallback>
          </mc:AlternateContent>
        </p:grpSp>
        <p:sp>
          <p:nvSpPr>
            <p:cNvPr id="66" name="円弧 65">
              <a:extLst>
                <a:ext uri="{FF2B5EF4-FFF2-40B4-BE49-F238E27FC236}">
                  <a16:creationId xmlns:a16="http://schemas.microsoft.com/office/drawing/2014/main" id="{D7452B17-163F-57F3-603A-78691DA1FBB5}"/>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6A6C4994-3112-C5FA-3C34-27D10D2120B8}"/>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EA95B38-02D6-68AC-1097-F93225F419D2}"/>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6F75C21-E3E4-FACD-BD38-EEC3893CF0EE}"/>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7849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1EC37-EF95-EFF7-A51A-E578489534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6ED7E3-03A8-07DF-412E-0B0E2266E3F2}"/>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F2D295AB-5226-90C2-BC6D-9F0EE59E4042}"/>
              </a:ext>
            </a:extLst>
          </p:cNvPr>
          <p:cNvSpPr>
            <a:spLocks noGrp="1"/>
          </p:cNvSpPr>
          <p:nvPr>
            <p:ph type="sldNum" sz="quarter" idx="12"/>
          </p:nvPr>
        </p:nvSpPr>
        <p:spPr/>
        <p:txBody>
          <a:bodyPr/>
          <a:lstStyle/>
          <a:p>
            <a:fld id="{3976CDD0-C26C-4561-A9EF-A0090B2270A4}" type="slidenum">
              <a:rPr kumimoji="1" lang="ja-JP" altLang="en-US" smtClean="0"/>
              <a:t>7</a:t>
            </a:fld>
            <a:endParaRPr kumimoji="1" lang="ja-JP" altLang="en-US"/>
          </a:p>
        </p:txBody>
      </p:sp>
      <p:sp>
        <p:nvSpPr>
          <p:cNvPr id="59" name="テキスト ボックス 58">
            <a:extLst>
              <a:ext uri="{FF2B5EF4-FFF2-40B4-BE49-F238E27FC236}">
                <a16:creationId xmlns:a16="http://schemas.microsoft.com/office/drawing/2014/main" id="{77FA98B0-A391-67D8-86E9-A110C016EFB4}"/>
              </a:ext>
            </a:extLst>
          </p:cNvPr>
          <p:cNvSpPr txBox="1"/>
          <p:nvPr/>
        </p:nvSpPr>
        <p:spPr>
          <a:xfrm>
            <a:off x="681038" y="910132"/>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grpSp>
        <p:nvGrpSpPr>
          <p:cNvPr id="9" name="グループ化 8">
            <a:extLst>
              <a:ext uri="{FF2B5EF4-FFF2-40B4-BE49-F238E27FC236}">
                <a16:creationId xmlns:a16="http://schemas.microsoft.com/office/drawing/2014/main" id="{AFACD1A7-6EA9-C918-6DAA-97778A469F98}"/>
              </a:ext>
            </a:extLst>
          </p:cNvPr>
          <p:cNvGrpSpPr/>
          <p:nvPr/>
        </p:nvGrpSpPr>
        <p:grpSpPr>
          <a:xfrm>
            <a:off x="5916245" y="81919"/>
            <a:ext cx="4057492" cy="994820"/>
            <a:chOff x="5848508" y="729055"/>
            <a:chExt cx="4057492" cy="994820"/>
          </a:xfrm>
        </p:grpSpPr>
        <p:sp>
          <p:nvSpPr>
            <p:cNvPr id="4" name="正方形/長方形 3">
              <a:extLst>
                <a:ext uri="{FF2B5EF4-FFF2-40B4-BE49-F238E27FC236}">
                  <a16:creationId xmlns:a16="http://schemas.microsoft.com/office/drawing/2014/main" id="{B7558F5A-9CDE-6F7A-6DEE-B972428C5D04}"/>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E699CADD-B75E-5342-B52C-62A2F9F32F83}"/>
                </a:ext>
              </a:extLst>
            </p:cNvPr>
            <p:cNvGrpSpPr/>
            <p:nvPr/>
          </p:nvGrpSpPr>
          <p:grpSpPr>
            <a:xfrm>
              <a:off x="5848508" y="762923"/>
              <a:ext cx="4057492" cy="960952"/>
              <a:chOff x="1464122" y="2151528"/>
              <a:chExt cx="7573176" cy="1793585"/>
            </a:xfrm>
          </p:grpSpPr>
          <p:grpSp>
            <p:nvGrpSpPr>
              <p:cNvPr id="47" name="グループ化 46">
                <a:extLst>
                  <a:ext uri="{FF2B5EF4-FFF2-40B4-BE49-F238E27FC236}">
                    <a16:creationId xmlns:a16="http://schemas.microsoft.com/office/drawing/2014/main" id="{03882C70-CBDB-5F07-6E01-3F49B80895E4}"/>
                  </a:ext>
                </a:extLst>
              </p:cNvPr>
              <p:cNvGrpSpPr/>
              <p:nvPr/>
            </p:nvGrpSpPr>
            <p:grpSpPr>
              <a:xfrm>
                <a:off x="1464122" y="2151528"/>
                <a:ext cx="7179165" cy="1219470"/>
                <a:chOff x="1742088" y="2323580"/>
                <a:chExt cx="5298147" cy="899956"/>
              </a:xfrm>
            </p:grpSpPr>
            <p:grpSp>
              <p:nvGrpSpPr>
                <p:cNvPr id="44" name="グループ化 43">
                  <a:extLst>
                    <a:ext uri="{FF2B5EF4-FFF2-40B4-BE49-F238E27FC236}">
                      <a16:creationId xmlns:a16="http://schemas.microsoft.com/office/drawing/2014/main" id="{5B328F65-3FDE-D501-2EDC-0A5A614B9BCE}"/>
                    </a:ext>
                  </a:extLst>
                </p:cNvPr>
                <p:cNvGrpSpPr/>
                <p:nvPr/>
              </p:nvGrpSpPr>
              <p:grpSpPr>
                <a:xfrm>
                  <a:off x="3801914" y="2449651"/>
                  <a:ext cx="1385852" cy="773885"/>
                  <a:chOff x="3801914" y="2449651"/>
                  <a:chExt cx="1385852" cy="773885"/>
                </a:xfrm>
              </p:grpSpPr>
              <p:sp>
                <p:nvSpPr>
                  <p:cNvPr id="39" name="正方形/長方形 38">
                    <a:extLst>
                      <a:ext uri="{FF2B5EF4-FFF2-40B4-BE49-F238E27FC236}">
                        <a16:creationId xmlns:a16="http://schemas.microsoft.com/office/drawing/2014/main" id="{93DBB614-801A-C53A-B66A-F4EF4D5693C7}"/>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78A67E-9485-F247-AB83-2FBC1AE5D011}"/>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FC1F3FF4-9467-FD19-004B-3DFA9EA5860F}"/>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1A15460-5E8F-1866-DC6F-4A6960D9A1BD}"/>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82DB61A0-27E0-028C-7191-2A46E3EC06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B94673B4-4968-601C-F038-FF8680EC8D75}"/>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7" name="グループ化 6">
                  <a:extLst>
                    <a:ext uri="{FF2B5EF4-FFF2-40B4-BE49-F238E27FC236}">
                      <a16:creationId xmlns:a16="http://schemas.microsoft.com/office/drawing/2014/main" id="{CCFF5655-71BB-B91F-5538-8F40AB09EA90}"/>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AAA9A66B-9930-1C68-533B-B00FEF8AD2E4}"/>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C687ADB-F237-0942-C2DB-7F5CC0CBD0F0}"/>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815FC16-E685-31F5-783E-E6169DC30681}"/>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1E9D504-9F0F-F9C2-A122-4EDA694201ED}"/>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EA3D01-5A15-BF63-F82A-A50B22E06CE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8E46E4F-5EFF-AA69-6313-A7DCBA08DB31}"/>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421BB8D0-19B2-7C23-7543-C069E0D16F9E}"/>
                    </a:ext>
                  </a:extLst>
                </p:cNvPr>
                <p:cNvCxnSpPr>
                  <a:cxnSpLocks/>
                  <a:stCxn id="5" idx="3"/>
                  <a:endCxn id="6"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 name="直線矢印コネクタ 11">
                  <a:extLst>
                    <a:ext uri="{FF2B5EF4-FFF2-40B4-BE49-F238E27FC236}">
                      <a16:creationId xmlns:a16="http://schemas.microsoft.com/office/drawing/2014/main" id="{DA2CC386-C824-406B-C0AF-6B7659EF98ED}"/>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C1D5B8A7-8139-E66B-4B50-76EEDE7C9A0A}"/>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ADAF29E6-FCE7-4FA4-79CF-36949F229417}"/>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7B044D-2050-FB9A-081C-2E656365CEC3}"/>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13D80A-F2DD-AD2B-3531-A0EAF449E5B8}"/>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4FF5CE8-F732-CBB3-F677-0C9742D341D3}"/>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2D453E2-F15D-F179-D1FC-5E541055B228}"/>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90DAC94-21C6-1F69-2750-A6CF5D4F44D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D0555849-60BF-69FB-2421-0DBEC1CBF29E}"/>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DE52621A-7746-4A4C-FC5F-B3077C224530}"/>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51105340-985F-3B1B-FC55-B74CC8F77120}"/>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C03F5-80DF-D1AB-7E21-8DC19C46E7D1}"/>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3"/>
                    <a:stretch>
                      <a:fillRect b="-16393"/>
                    </a:stretch>
                  </a:blipFill>
                </p:spPr>
                <p:txBody>
                  <a:bodyPr/>
                  <a:lstStyle/>
                  <a:p>
                    <a:r>
                      <a:rPr lang="ja-JP" altLang="en-US">
                        <a:noFill/>
                      </a:rPr>
                      <a:t> </a:t>
                    </a:r>
                  </a:p>
                </p:txBody>
              </p:sp>
            </mc:Fallback>
          </mc:AlternateContent>
        </p:grpSp>
      </p:grpSp>
      <p:grpSp>
        <p:nvGrpSpPr>
          <p:cNvPr id="57" name="グループ化 56">
            <a:extLst>
              <a:ext uri="{FF2B5EF4-FFF2-40B4-BE49-F238E27FC236}">
                <a16:creationId xmlns:a16="http://schemas.microsoft.com/office/drawing/2014/main" id="{A80B1627-F8BE-7A8E-6F12-E339B7CA60A0}"/>
              </a:ext>
            </a:extLst>
          </p:cNvPr>
          <p:cNvGrpSpPr/>
          <p:nvPr/>
        </p:nvGrpSpPr>
        <p:grpSpPr>
          <a:xfrm>
            <a:off x="189062" y="1537308"/>
            <a:ext cx="4750208" cy="3845879"/>
            <a:chOff x="189062" y="1926779"/>
            <a:chExt cx="4750208" cy="3845879"/>
          </a:xfrm>
        </p:grpSpPr>
        <p:pic>
          <p:nvPicPr>
            <p:cNvPr id="31" name="図 30">
              <a:extLst>
                <a:ext uri="{FF2B5EF4-FFF2-40B4-BE49-F238E27FC236}">
                  <a16:creationId xmlns:a16="http://schemas.microsoft.com/office/drawing/2014/main" id="{14E13393-AD20-AC8F-ACE9-083EDE4A09F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062" y="2219534"/>
              <a:ext cx="4750208" cy="3553124"/>
            </a:xfrm>
            <a:prstGeom prst="rect">
              <a:avLst/>
            </a:prstGeom>
          </p:spPr>
        </p:pic>
        <p:sp>
          <p:nvSpPr>
            <p:cNvPr id="52" name="テキスト ボックス 51">
              <a:extLst>
                <a:ext uri="{FF2B5EF4-FFF2-40B4-BE49-F238E27FC236}">
                  <a16:creationId xmlns:a16="http://schemas.microsoft.com/office/drawing/2014/main" id="{0C08D7E3-92FC-A838-7188-8C3A86F901AB}"/>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A6BC24D9-7964-C353-7241-205D6F6C37AA}"/>
              </a:ext>
            </a:extLst>
          </p:cNvPr>
          <p:cNvGrpSpPr/>
          <p:nvPr/>
        </p:nvGrpSpPr>
        <p:grpSpPr>
          <a:xfrm>
            <a:off x="4939269" y="1499350"/>
            <a:ext cx="4410073" cy="3883973"/>
            <a:chOff x="4939269" y="1888821"/>
            <a:chExt cx="4410073" cy="3883973"/>
          </a:xfrm>
        </p:grpSpPr>
        <p:pic>
          <p:nvPicPr>
            <p:cNvPr id="45" name="図 44">
              <a:extLst>
                <a:ext uri="{FF2B5EF4-FFF2-40B4-BE49-F238E27FC236}">
                  <a16:creationId xmlns:a16="http://schemas.microsoft.com/office/drawing/2014/main" id="{2756A1A2-0EF7-7FA9-32BE-A2A2D551A9B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66732" y="2203147"/>
              <a:ext cx="4382610" cy="3569647"/>
            </a:xfrm>
            <a:prstGeom prst="rect">
              <a:avLst/>
            </a:prstGeom>
          </p:spPr>
        </p:pic>
        <p:sp>
          <p:nvSpPr>
            <p:cNvPr id="56" name="テキスト ボックス 55">
              <a:extLst>
                <a:ext uri="{FF2B5EF4-FFF2-40B4-BE49-F238E27FC236}">
                  <a16:creationId xmlns:a16="http://schemas.microsoft.com/office/drawing/2014/main" id="{10EC3E0F-C3E5-FAE0-96B5-B145382B0B8F}"/>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10" name="テキスト ボックス 9">
            <a:extLst>
              <a:ext uri="{FF2B5EF4-FFF2-40B4-BE49-F238E27FC236}">
                <a16:creationId xmlns:a16="http://schemas.microsoft.com/office/drawing/2014/main" id="{4F969F73-92E2-1807-8F24-C970CE5B9238}"/>
              </a:ext>
            </a:extLst>
          </p:cNvPr>
          <p:cNvSpPr txBox="1"/>
          <p:nvPr/>
        </p:nvSpPr>
        <p:spPr>
          <a:xfrm>
            <a:off x="6003781" y="5822851"/>
            <a:ext cx="3679212" cy="461665"/>
          </a:xfrm>
          <a:prstGeom prst="rect">
            <a:avLst/>
          </a:prstGeom>
          <a:noFill/>
        </p:spPr>
        <p:txBody>
          <a:bodyPr wrap="none" rtlCol="0">
            <a:spAutoFit/>
          </a:bodyPr>
          <a:lstStyle/>
          <a:p>
            <a:r>
              <a:rPr kumimoji="1" lang="ja-JP" altLang="en-US" sz="2400" dirty="0"/>
              <a:t>次スライド 補正について</a:t>
            </a:r>
          </a:p>
        </p:txBody>
      </p:sp>
    </p:spTree>
    <p:extLst>
      <p:ext uri="{BB962C8B-B14F-4D97-AF65-F5344CB8AC3E}">
        <p14:creationId xmlns:p14="http://schemas.microsoft.com/office/powerpoint/2010/main" val="380460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854B2-2EBA-3FA2-CB79-F3E18EAFF9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06E49-E823-3F7C-6B19-2DDB995A9117}"/>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6AFB6489-350A-6501-6ED8-D1EBDDEB4FCB}"/>
              </a:ext>
            </a:extLst>
          </p:cNvPr>
          <p:cNvSpPr>
            <a:spLocks noGrp="1"/>
          </p:cNvSpPr>
          <p:nvPr>
            <p:ph type="sldNum" sz="quarter" idx="12"/>
          </p:nvPr>
        </p:nvSpPr>
        <p:spPr/>
        <p:txBody>
          <a:bodyPr/>
          <a:lstStyle/>
          <a:p>
            <a:fld id="{3976CDD0-C26C-4561-A9EF-A0090B2270A4}" type="slidenum">
              <a:rPr kumimoji="1" lang="ja-JP" altLang="en-US" smtClean="0"/>
              <a:t>8</a:t>
            </a:fld>
            <a:endParaRPr kumimoji="1" lang="ja-JP" altLang="en-US"/>
          </a:p>
        </p:txBody>
      </p:sp>
      <p:sp>
        <p:nvSpPr>
          <p:cNvPr id="59" name="テキスト ボックス 58">
            <a:extLst>
              <a:ext uri="{FF2B5EF4-FFF2-40B4-BE49-F238E27FC236}">
                <a16:creationId xmlns:a16="http://schemas.microsoft.com/office/drawing/2014/main" id="{31406EF6-87F1-D549-39C0-CA1658D1E9B9}"/>
              </a:ext>
            </a:extLst>
          </p:cNvPr>
          <p:cNvSpPr txBox="1"/>
          <p:nvPr/>
        </p:nvSpPr>
        <p:spPr>
          <a:xfrm>
            <a:off x="681038" y="910132"/>
            <a:ext cx="206979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補正の内容</a:t>
            </a:r>
          </a:p>
        </p:txBody>
      </p:sp>
      <p:grpSp>
        <p:nvGrpSpPr>
          <p:cNvPr id="57" name="グループ化 56">
            <a:extLst>
              <a:ext uri="{FF2B5EF4-FFF2-40B4-BE49-F238E27FC236}">
                <a16:creationId xmlns:a16="http://schemas.microsoft.com/office/drawing/2014/main" id="{A149B518-E4F4-9A43-8102-A2BAE964934E}"/>
              </a:ext>
            </a:extLst>
          </p:cNvPr>
          <p:cNvGrpSpPr/>
          <p:nvPr/>
        </p:nvGrpSpPr>
        <p:grpSpPr>
          <a:xfrm>
            <a:off x="189062" y="2460181"/>
            <a:ext cx="4750208" cy="3850645"/>
            <a:chOff x="189062" y="1926779"/>
            <a:chExt cx="4750208" cy="3850645"/>
          </a:xfrm>
        </p:grpSpPr>
        <p:pic>
          <p:nvPicPr>
            <p:cNvPr id="31" name="図 30">
              <a:extLst>
                <a:ext uri="{FF2B5EF4-FFF2-40B4-BE49-F238E27FC236}">
                  <a16:creationId xmlns:a16="http://schemas.microsoft.com/office/drawing/2014/main" id="{C3B6FC31-1B2E-559A-D0C9-E3808FDD7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9062" y="2214768"/>
              <a:ext cx="4750208" cy="3562656"/>
            </a:xfrm>
            <a:prstGeom prst="rect">
              <a:avLst/>
            </a:prstGeom>
          </p:spPr>
        </p:pic>
        <p:sp>
          <p:nvSpPr>
            <p:cNvPr id="52" name="テキスト ボックス 51">
              <a:extLst>
                <a:ext uri="{FF2B5EF4-FFF2-40B4-BE49-F238E27FC236}">
                  <a16:creationId xmlns:a16="http://schemas.microsoft.com/office/drawing/2014/main" id="{4A3E9F19-728E-AF60-69CD-BBFBEE88B27F}"/>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BB4ADE7F-543D-D35F-E167-3364F8FAC2FE}"/>
              </a:ext>
            </a:extLst>
          </p:cNvPr>
          <p:cNvGrpSpPr/>
          <p:nvPr/>
        </p:nvGrpSpPr>
        <p:grpSpPr>
          <a:xfrm>
            <a:off x="4939269" y="2422223"/>
            <a:ext cx="4410074" cy="3742629"/>
            <a:chOff x="4939269" y="1888821"/>
            <a:chExt cx="4410074" cy="3742629"/>
          </a:xfrm>
        </p:grpSpPr>
        <p:pic>
          <p:nvPicPr>
            <p:cNvPr id="45" name="図 44">
              <a:extLst>
                <a:ext uri="{FF2B5EF4-FFF2-40B4-BE49-F238E27FC236}">
                  <a16:creationId xmlns:a16="http://schemas.microsoft.com/office/drawing/2014/main" id="{1F78FB07-8D2F-A3F9-DCB2-7BDD174385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6732" y="2344492"/>
              <a:ext cx="4382611" cy="3286958"/>
            </a:xfrm>
            <a:prstGeom prst="rect">
              <a:avLst/>
            </a:prstGeom>
          </p:spPr>
        </p:pic>
        <p:sp>
          <p:nvSpPr>
            <p:cNvPr id="56" name="テキスト ボックス 55">
              <a:extLst>
                <a:ext uri="{FF2B5EF4-FFF2-40B4-BE49-F238E27FC236}">
                  <a16:creationId xmlns:a16="http://schemas.microsoft.com/office/drawing/2014/main" id="{AEDA5D8F-6FC8-59D2-1205-E24738CEC910}"/>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4" name="テキスト ボックス 3">
            <a:extLst>
              <a:ext uri="{FF2B5EF4-FFF2-40B4-BE49-F238E27FC236}">
                <a16:creationId xmlns:a16="http://schemas.microsoft.com/office/drawing/2014/main" id="{24EF6A75-80AE-BAB7-DC6C-7C74666A10EE}"/>
              </a:ext>
            </a:extLst>
          </p:cNvPr>
          <p:cNvSpPr txBox="1"/>
          <p:nvPr/>
        </p:nvSpPr>
        <p:spPr>
          <a:xfrm>
            <a:off x="461908" y="1398938"/>
            <a:ext cx="6535192" cy="1015663"/>
          </a:xfrm>
          <a:prstGeom prst="rect">
            <a:avLst/>
          </a:prstGeom>
          <a:noFill/>
        </p:spPr>
        <p:txBody>
          <a:bodyPr wrap="square" rtlCol="0">
            <a:spAutoFit/>
          </a:bodyPr>
          <a:lstStyle/>
          <a:p>
            <a:r>
              <a:rPr kumimoji="1" lang="ja-JP" altLang="en-US" sz="2000" dirty="0"/>
              <a:t>同じ磁場なのに強度が違うのは不合理</a:t>
            </a:r>
            <a:endParaRPr kumimoji="1" lang="en-US" altLang="ja-JP" sz="2000" dirty="0"/>
          </a:p>
          <a:p>
            <a:r>
              <a:rPr kumimoji="1" lang="ja-JP" altLang="en-US" sz="2000" dirty="0"/>
              <a:t>→磁場に対するガラス内の磁化の応答が遅れている。</a:t>
            </a:r>
            <a:endParaRPr kumimoji="1" lang="en-US" altLang="ja-JP" sz="2000" dirty="0"/>
          </a:p>
          <a:p>
            <a:r>
              <a:rPr kumimoji="1" lang="ja-JP" altLang="en-US" sz="2000" dirty="0"/>
              <a:t>→強度を遅らせる </a:t>
            </a:r>
            <a:r>
              <a:rPr kumimoji="1" lang="en-US" altLang="ja-JP" sz="2000" dirty="0"/>
              <a:t>or </a:t>
            </a:r>
            <a:r>
              <a:rPr kumimoji="1" lang="ja-JP" altLang="en-US" sz="2000" dirty="0"/>
              <a:t>磁場を進める</a:t>
            </a:r>
          </a:p>
        </p:txBody>
      </p:sp>
      <p:sp>
        <p:nvSpPr>
          <p:cNvPr id="9" name="テキスト ボックス 8">
            <a:extLst>
              <a:ext uri="{FF2B5EF4-FFF2-40B4-BE49-F238E27FC236}">
                <a16:creationId xmlns:a16="http://schemas.microsoft.com/office/drawing/2014/main" id="{04400943-9492-3B10-7BBD-6CE510DC1AEC}"/>
              </a:ext>
            </a:extLst>
          </p:cNvPr>
          <p:cNvSpPr txBox="1"/>
          <p:nvPr/>
        </p:nvSpPr>
        <p:spPr>
          <a:xfrm>
            <a:off x="1685404" y="6138189"/>
            <a:ext cx="6535192" cy="400110"/>
          </a:xfrm>
          <a:prstGeom prst="rect">
            <a:avLst/>
          </a:prstGeom>
          <a:solidFill>
            <a:schemeClr val="bg2"/>
          </a:solidFill>
        </p:spPr>
        <p:txBody>
          <a:bodyPr wrap="square" rtlCol="0">
            <a:spAutoFit/>
          </a:bodyPr>
          <a:lstStyle/>
          <a:p>
            <a:pPr algn="ctr"/>
            <a:r>
              <a:rPr kumimoji="1" lang="ja-JP" altLang="en-US" sz="2000" b="1" dirty="0"/>
              <a:t>応答の遅れは数 </a:t>
            </a:r>
            <a:r>
              <a:rPr kumimoji="1" lang="en-US" altLang="ja-JP" sz="2000" b="1" dirty="0" err="1"/>
              <a:t>μs</a:t>
            </a:r>
            <a:r>
              <a:rPr kumimoji="1" lang="ja-JP" altLang="en-US" sz="2000" b="1" dirty="0"/>
              <a:t> オーダー</a:t>
            </a:r>
          </a:p>
        </p:txBody>
      </p:sp>
      <p:grpSp>
        <p:nvGrpSpPr>
          <p:cNvPr id="10" name="グループ化 9">
            <a:extLst>
              <a:ext uri="{FF2B5EF4-FFF2-40B4-BE49-F238E27FC236}">
                <a16:creationId xmlns:a16="http://schemas.microsoft.com/office/drawing/2014/main" id="{A8DCB0D8-D51E-9D92-E80F-304B5DC58C19}"/>
              </a:ext>
            </a:extLst>
          </p:cNvPr>
          <p:cNvGrpSpPr/>
          <p:nvPr/>
        </p:nvGrpSpPr>
        <p:grpSpPr>
          <a:xfrm>
            <a:off x="5916245" y="81919"/>
            <a:ext cx="4057492" cy="994820"/>
            <a:chOff x="5848508" y="729055"/>
            <a:chExt cx="4057492" cy="994820"/>
          </a:xfrm>
        </p:grpSpPr>
        <p:sp>
          <p:nvSpPr>
            <p:cNvPr id="11" name="正方形/長方形 10">
              <a:extLst>
                <a:ext uri="{FF2B5EF4-FFF2-40B4-BE49-F238E27FC236}">
                  <a16:creationId xmlns:a16="http://schemas.microsoft.com/office/drawing/2014/main" id="{0C9BD8E8-D31C-39A4-FD2D-5E39C27BBAD9}"/>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8DF0B290-8B6B-5D11-0EEF-1E82C0F3EC1F}"/>
                </a:ext>
              </a:extLst>
            </p:cNvPr>
            <p:cNvGrpSpPr/>
            <p:nvPr/>
          </p:nvGrpSpPr>
          <p:grpSpPr>
            <a:xfrm>
              <a:off x="5848508" y="762923"/>
              <a:ext cx="4057492" cy="960952"/>
              <a:chOff x="1464122" y="2151528"/>
              <a:chExt cx="7573176" cy="1793585"/>
            </a:xfrm>
          </p:grpSpPr>
          <p:grpSp>
            <p:nvGrpSpPr>
              <p:cNvPr id="14" name="グループ化 13">
                <a:extLst>
                  <a:ext uri="{FF2B5EF4-FFF2-40B4-BE49-F238E27FC236}">
                    <a16:creationId xmlns:a16="http://schemas.microsoft.com/office/drawing/2014/main" id="{EB3FCCE7-7BAE-0B66-2D6B-5CA5BA9EC0F3}"/>
                  </a:ext>
                </a:extLst>
              </p:cNvPr>
              <p:cNvGrpSpPr/>
              <p:nvPr/>
            </p:nvGrpSpPr>
            <p:grpSpPr>
              <a:xfrm>
                <a:off x="1464122" y="2151528"/>
                <a:ext cx="7179165" cy="1219470"/>
                <a:chOff x="1742088" y="2323580"/>
                <a:chExt cx="5298147" cy="899956"/>
              </a:xfrm>
            </p:grpSpPr>
            <p:grpSp>
              <p:nvGrpSpPr>
                <p:cNvPr id="17" name="グループ化 16">
                  <a:extLst>
                    <a:ext uri="{FF2B5EF4-FFF2-40B4-BE49-F238E27FC236}">
                      <a16:creationId xmlns:a16="http://schemas.microsoft.com/office/drawing/2014/main" id="{56ABA6EE-7C99-B669-B047-D8FAD5A4EDE6}"/>
                    </a:ext>
                  </a:extLst>
                </p:cNvPr>
                <p:cNvGrpSpPr/>
                <p:nvPr/>
              </p:nvGrpSpPr>
              <p:grpSpPr>
                <a:xfrm>
                  <a:off x="3801914" y="2449651"/>
                  <a:ext cx="1385852" cy="773885"/>
                  <a:chOff x="3801914" y="2449651"/>
                  <a:chExt cx="1385852" cy="773885"/>
                </a:xfrm>
              </p:grpSpPr>
              <p:sp>
                <p:nvSpPr>
                  <p:cNvPr id="67" name="正方形/長方形 66">
                    <a:extLst>
                      <a:ext uri="{FF2B5EF4-FFF2-40B4-BE49-F238E27FC236}">
                        <a16:creationId xmlns:a16="http://schemas.microsoft.com/office/drawing/2014/main" id="{BE5B7042-61E6-E6CB-22C8-4D878557E92C}"/>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CF172B3-A708-034D-6B48-B664B2A0FBD8}"/>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67E12A94-9F6C-34DF-8E3D-A78FA3D5E763}"/>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03835C3-01B6-1753-46FA-6BF00671895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8" name="正方形/長方形 17">
                  <a:extLst>
                    <a:ext uri="{FF2B5EF4-FFF2-40B4-BE49-F238E27FC236}">
                      <a16:creationId xmlns:a16="http://schemas.microsoft.com/office/drawing/2014/main" id="{B6D51E21-BEB1-8036-4336-2D585F1355E4}"/>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19" name="正方形/長方形 18">
                  <a:extLst>
                    <a:ext uri="{FF2B5EF4-FFF2-40B4-BE49-F238E27FC236}">
                      <a16:creationId xmlns:a16="http://schemas.microsoft.com/office/drawing/2014/main" id="{FF8E611B-C97F-DF09-718A-58F8C20951A7}"/>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0" name="グループ化 19">
                  <a:extLst>
                    <a:ext uri="{FF2B5EF4-FFF2-40B4-BE49-F238E27FC236}">
                      <a16:creationId xmlns:a16="http://schemas.microsoft.com/office/drawing/2014/main" id="{C4AF3161-7F2E-90D0-2920-12A5E00C0372}"/>
                    </a:ext>
                  </a:extLst>
                </p:cNvPr>
                <p:cNvGrpSpPr/>
                <p:nvPr/>
              </p:nvGrpSpPr>
              <p:grpSpPr>
                <a:xfrm>
                  <a:off x="2825071" y="2323580"/>
                  <a:ext cx="425245" cy="860862"/>
                  <a:chOff x="3194892" y="1454226"/>
                  <a:chExt cx="451691" cy="914400"/>
                </a:xfrm>
              </p:grpSpPr>
              <p:sp>
                <p:nvSpPr>
                  <p:cNvPr id="55" name="楕円 54">
                    <a:extLst>
                      <a:ext uri="{FF2B5EF4-FFF2-40B4-BE49-F238E27FC236}">
                        <a16:creationId xmlns:a16="http://schemas.microsoft.com/office/drawing/2014/main" id="{5377D374-89B9-27B7-FA93-49146B1B785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C320AFFD-255B-7F3C-8427-E9B71B629E2A}"/>
                      </a:ext>
                    </a:extLst>
                  </p:cNvPr>
                  <p:cNvCxnSpPr>
                    <a:stCxn id="55" idx="1"/>
                    <a:endCxn id="5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671CFB5-38E8-E0F9-1CA7-1CF3CF008139}"/>
                      </a:ext>
                    </a:extLst>
                  </p:cNvPr>
                  <p:cNvCxnSpPr>
                    <a:stCxn id="55" idx="0"/>
                    <a:endCxn id="5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F2920BE-A31C-3A3C-7B82-174B35877A49}"/>
                      </a:ext>
                    </a:extLst>
                  </p:cNvPr>
                  <p:cNvCxnSpPr>
                    <a:stCxn id="55" idx="7"/>
                    <a:endCxn id="5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AA66868-410F-ECE3-8A9C-92846BA19729}"/>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D1C68F7-A332-DD92-67D2-B2103CE0248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1614FC7-BB1C-075F-99B9-75430318D28F}"/>
                    </a:ext>
                  </a:extLst>
                </p:cNvPr>
                <p:cNvCxnSpPr>
                  <a:cxnSpLocks/>
                  <a:stCxn id="18" idx="3"/>
                  <a:endCxn id="19"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5704DB2F-BCC1-2B00-7DAA-224AEE324036}"/>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713FF746-C399-6BC6-55E0-7ECCD2A5FD61}"/>
                    </a:ext>
                  </a:extLst>
                </p:cNvPr>
                <p:cNvGrpSpPr/>
                <p:nvPr/>
              </p:nvGrpSpPr>
              <p:grpSpPr>
                <a:xfrm>
                  <a:off x="5691228" y="2323580"/>
                  <a:ext cx="425245" cy="860862"/>
                  <a:chOff x="3194892" y="1454226"/>
                  <a:chExt cx="451691" cy="914400"/>
                </a:xfrm>
              </p:grpSpPr>
              <p:sp>
                <p:nvSpPr>
                  <p:cNvPr id="48" name="楕円 47">
                    <a:extLst>
                      <a:ext uri="{FF2B5EF4-FFF2-40B4-BE49-F238E27FC236}">
                        <a16:creationId xmlns:a16="http://schemas.microsoft.com/office/drawing/2014/main" id="{C26DC332-490F-0116-FE0F-0B304F21A29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50936736-EDA1-5C1D-BE5A-3720FCF23D40}"/>
                      </a:ext>
                    </a:extLst>
                  </p:cNvPr>
                  <p:cNvCxnSpPr>
                    <a:stCxn id="48" idx="1"/>
                    <a:endCxn id="4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3785F6F-03EA-F8BD-50FD-06646CF11D06}"/>
                      </a:ext>
                    </a:extLst>
                  </p:cNvPr>
                  <p:cNvCxnSpPr>
                    <a:stCxn id="48" idx="0"/>
                    <a:endCxn id="4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9C3C49B-4712-CA56-56B3-938E01537CFC}"/>
                      </a:ext>
                    </a:extLst>
                  </p:cNvPr>
                  <p:cNvCxnSpPr>
                    <a:stCxn id="48" idx="7"/>
                    <a:endCxn id="4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C3B74E1-D2E2-8EA3-00A7-F976FD4482E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A1E69D8-1C92-64DE-9D58-174DC3DF3BF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矢印コネクタ 40">
                  <a:extLst>
                    <a:ext uri="{FF2B5EF4-FFF2-40B4-BE49-F238E27FC236}">
                      <a16:creationId xmlns:a16="http://schemas.microsoft.com/office/drawing/2014/main" id="{489849D5-1913-6BC2-F9C8-D8945C502337}"/>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6" name="直線矢印コネクタ 45">
                  <a:extLst>
                    <a:ext uri="{FF2B5EF4-FFF2-40B4-BE49-F238E27FC236}">
                      <a16:creationId xmlns:a16="http://schemas.microsoft.com/office/drawing/2014/main" id="{5FC89923-5956-8A0E-7AD6-5EC7CD58EBB5}"/>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FA7BA1F-F777-0653-772C-86729920205F}"/>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667D6C8-7B4F-974D-23BA-D47EA95AE097}"/>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5"/>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1731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97194-0A75-BB3F-C561-78364DB390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10CE8B-6F3E-CC05-4BB5-8869253B4281}"/>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F83664-B4AC-946C-8981-7803DE1A843A}"/>
              </a:ext>
            </a:extLst>
          </p:cNvPr>
          <p:cNvSpPr>
            <a:spLocks noGrp="1"/>
          </p:cNvSpPr>
          <p:nvPr>
            <p:ph type="sldNum" sz="quarter" idx="12"/>
          </p:nvPr>
        </p:nvSpPr>
        <p:spPr/>
        <p:txBody>
          <a:bodyPr/>
          <a:lstStyle/>
          <a:p>
            <a:fld id="{3976CDD0-C26C-4561-A9EF-A0090B2270A4}" type="slidenum">
              <a:rPr kumimoji="1" lang="ja-JP" altLang="en-US" smtClean="0"/>
              <a:t>9</a:t>
            </a:fld>
            <a:endParaRPr kumimoji="1" lang="ja-JP" altLang="en-US"/>
          </a:p>
        </p:txBody>
      </p:sp>
      <p:sp>
        <p:nvSpPr>
          <p:cNvPr id="59" name="テキスト ボックス 58">
            <a:extLst>
              <a:ext uri="{FF2B5EF4-FFF2-40B4-BE49-F238E27FC236}">
                <a16:creationId xmlns:a16="http://schemas.microsoft.com/office/drawing/2014/main" id="{8CCD5131-CE59-3C97-3C3D-6F7B993FDDF9}"/>
              </a:ext>
            </a:extLst>
          </p:cNvPr>
          <p:cNvSpPr txBox="1"/>
          <p:nvPr/>
        </p:nvSpPr>
        <p:spPr>
          <a:xfrm>
            <a:off x="107804" y="711569"/>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pic>
        <p:nvPicPr>
          <p:cNvPr id="45" name="図 44">
            <a:extLst>
              <a:ext uri="{FF2B5EF4-FFF2-40B4-BE49-F238E27FC236}">
                <a16:creationId xmlns:a16="http://schemas.microsoft.com/office/drawing/2014/main" id="{DBD8F78A-C675-45A9-836A-3F320B54B9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279" y="1076739"/>
            <a:ext cx="3491698" cy="2844000"/>
          </a:xfrm>
          <a:prstGeom prst="rect">
            <a:avLst/>
          </a:prstGeom>
        </p:spPr>
      </p:pic>
      <p:pic>
        <p:nvPicPr>
          <p:cNvPr id="4" name="図 3">
            <a:extLst>
              <a:ext uri="{FF2B5EF4-FFF2-40B4-BE49-F238E27FC236}">
                <a16:creationId xmlns:a16="http://schemas.microsoft.com/office/drawing/2014/main" id="{46E89007-39D3-37C0-EB67-FC39912D44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1977" y="1055108"/>
            <a:ext cx="3491703" cy="2844000"/>
          </a:xfrm>
          <a:prstGeom prst="rect">
            <a:avLst/>
          </a:prstGeom>
        </p:spPr>
      </p:pic>
      <p:pic>
        <p:nvPicPr>
          <p:cNvPr id="9" name="図 8">
            <a:extLst>
              <a:ext uri="{FF2B5EF4-FFF2-40B4-BE49-F238E27FC236}">
                <a16:creationId xmlns:a16="http://schemas.microsoft.com/office/drawing/2014/main" id="{0D70F235-05B5-ED51-BE0D-B46B6CCA5A6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268" y="3877481"/>
            <a:ext cx="3491698" cy="2843996"/>
          </a:xfrm>
          <a:prstGeom prst="rect">
            <a:avLst/>
          </a:prstGeom>
        </p:spPr>
      </p:pic>
      <p:pic>
        <p:nvPicPr>
          <p:cNvPr id="10" name="図 9">
            <a:extLst>
              <a:ext uri="{FF2B5EF4-FFF2-40B4-BE49-F238E27FC236}">
                <a16:creationId xmlns:a16="http://schemas.microsoft.com/office/drawing/2014/main" id="{42B36F50-01F0-16AC-448D-64BE888411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641980" y="3898217"/>
            <a:ext cx="3491696" cy="2843996"/>
          </a:xfrm>
          <a:prstGeom prst="rect">
            <a:avLst/>
          </a:prstGeom>
        </p:spPr>
      </p:pic>
      <p:grpSp>
        <p:nvGrpSpPr>
          <p:cNvPr id="11" name="グループ化 10">
            <a:extLst>
              <a:ext uri="{FF2B5EF4-FFF2-40B4-BE49-F238E27FC236}">
                <a16:creationId xmlns:a16="http://schemas.microsoft.com/office/drawing/2014/main" id="{F1BFCD7B-6971-C807-09BB-312904279218}"/>
              </a:ext>
            </a:extLst>
          </p:cNvPr>
          <p:cNvGrpSpPr/>
          <p:nvPr/>
        </p:nvGrpSpPr>
        <p:grpSpPr>
          <a:xfrm>
            <a:off x="5916245" y="81919"/>
            <a:ext cx="4057492" cy="994820"/>
            <a:chOff x="5848508" y="729055"/>
            <a:chExt cx="4057492" cy="994820"/>
          </a:xfrm>
        </p:grpSpPr>
        <p:sp>
          <p:nvSpPr>
            <p:cNvPr id="13" name="正方形/長方形 12">
              <a:extLst>
                <a:ext uri="{FF2B5EF4-FFF2-40B4-BE49-F238E27FC236}">
                  <a16:creationId xmlns:a16="http://schemas.microsoft.com/office/drawing/2014/main" id="{C8CCBA79-B9A5-9DE5-0ADB-28C3A326EB5B}"/>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F953806-7E09-15E8-F029-2B77CBCD3789}"/>
                </a:ext>
              </a:extLst>
            </p:cNvPr>
            <p:cNvGrpSpPr/>
            <p:nvPr/>
          </p:nvGrpSpPr>
          <p:grpSpPr>
            <a:xfrm>
              <a:off x="5848508" y="762923"/>
              <a:ext cx="4057492" cy="960952"/>
              <a:chOff x="1464122" y="2151528"/>
              <a:chExt cx="7573176" cy="1793585"/>
            </a:xfrm>
          </p:grpSpPr>
          <p:grpSp>
            <p:nvGrpSpPr>
              <p:cNvPr id="15" name="グループ化 14">
                <a:extLst>
                  <a:ext uri="{FF2B5EF4-FFF2-40B4-BE49-F238E27FC236}">
                    <a16:creationId xmlns:a16="http://schemas.microsoft.com/office/drawing/2014/main" id="{460820D9-FC8B-FBCB-0EBA-C7C273647696}"/>
                  </a:ext>
                </a:extLst>
              </p:cNvPr>
              <p:cNvGrpSpPr/>
              <p:nvPr/>
            </p:nvGrpSpPr>
            <p:grpSpPr>
              <a:xfrm>
                <a:off x="1464122" y="2151528"/>
                <a:ext cx="7179165" cy="1219470"/>
                <a:chOff x="1742088" y="2323580"/>
                <a:chExt cx="5298147" cy="899956"/>
              </a:xfrm>
            </p:grpSpPr>
            <p:grpSp>
              <p:nvGrpSpPr>
                <p:cNvPr id="18" name="グループ化 17">
                  <a:extLst>
                    <a:ext uri="{FF2B5EF4-FFF2-40B4-BE49-F238E27FC236}">
                      <a16:creationId xmlns:a16="http://schemas.microsoft.com/office/drawing/2014/main" id="{12BD65EC-DAD9-1CCA-105D-22B5E907DADB}"/>
                    </a:ext>
                  </a:extLst>
                </p:cNvPr>
                <p:cNvGrpSpPr/>
                <p:nvPr/>
              </p:nvGrpSpPr>
              <p:grpSpPr>
                <a:xfrm>
                  <a:off x="3801914" y="2449651"/>
                  <a:ext cx="1385852" cy="773885"/>
                  <a:chOff x="3801914" y="2449651"/>
                  <a:chExt cx="1385852" cy="773885"/>
                </a:xfrm>
              </p:grpSpPr>
              <p:sp>
                <p:nvSpPr>
                  <p:cNvPr id="68" name="正方形/長方形 67">
                    <a:extLst>
                      <a:ext uri="{FF2B5EF4-FFF2-40B4-BE49-F238E27FC236}">
                        <a16:creationId xmlns:a16="http://schemas.microsoft.com/office/drawing/2014/main" id="{1A62BDE9-9ED3-9178-6B65-1FBB08FE766D}"/>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0404557A-8B6C-D3CD-EA45-CE19DBFF71E5}"/>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40A047B9-EC41-4345-5D60-751D3FB5C93B}"/>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CCD73A6-EB3A-F6F9-E0F7-3D5E4960C14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21684028-9134-3206-F687-002CBF1A1A9D}"/>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0" name="正方形/長方形 19">
                  <a:extLst>
                    <a:ext uri="{FF2B5EF4-FFF2-40B4-BE49-F238E27FC236}">
                      <a16:creationId xmlns:a16="http://schemas.microsoft.com/office/drawing/2014/main" id="{259CAF0C-E557-F7D1-B512-CD768F8D2D7A}"/>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1" name="グループ化 20">
                  <a:extLst>
                    <a:ext uri="{FF2B5EF4-FFF2-40B4-BE49-F238E27FC236}">
                      <a16:creationId xmlns:a16="http://schemas.microsoft.com/office/drawing/2014/main" id="{858E2E15-1DF8-8B57-1472-928D3B914FAA}"/>
                    </a:ext>
                  </a:extLst>
                </p:cNvPr>
                <p:cNvGrpSpPr/>
                <p:nvPr/>
              </p:nvGrpSpPr>
              <p:grpSpPr>
                <a:xfrm>
                  <a:off x="2825071" y="2323580"/>
                  <a:ext cx="425245" cy="860862"/>
                  <a:chOff x="3194892" y="1454226"/>
                  <a:chExt cx="451691" cy="914400"/>
                </a:xfrm>
              </p:grpSpPr>
              <p:sp>
                <p:nvSpPr>
                  <p:cNvPr id="58" name="楕円 57">
                    <a:extLst>
                      <a:ext uri="{FF2B5EF4-FFF2-40B4-BE49-F238E27FC236}">
                        <a16:creationId xmlns:a16="http://schemas.microsoft.com/office/drawing/2014/main" id="{98DF58DD-8CA3-1618-A0FC-807DB0A28ED0}"/>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181DC420-EE0E-66D8-4DC3-5EA662ECC67A}"/>
                      </a:ext>
                    </a:extLst>
                  </p:cNvPr>
                  <p:cNvCxnSpPr>
                    <a:stCxn id="58" idx="1"/>
                    <a:endCxn id="5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3CDDC84-957F-19A6-9796-07B7B143B3C7}"/>
                      </a:ext>
                    </a:extLst>
                  </p:cNvPr>
                  <p:cNvCxnSpPr>
                    <a:stCxn id="58" idx="0"/>
                    <a:endCxn id="5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3EB2419-D8F7-F372-F368-B1A52DDFE382}"/>
                      </a:ext>
                    </a:extLst>
                  </p:cNvPr>
                  <p:cNvCxnSpPr>
                    <a:stCxn id="58" idx="7"/>
                    <a:endCxn id="5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50D1CD-D388-A419-A004-A8A9974A376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71F945C-6155-7F34-C881-1077D45A43DE}"/>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970F9606-4749-5BD4-47C7-A2F1D0D90A5D}"/>
                    </a:ext>
                  </a:extLst>
                </p:cNvPr>
                <p:cNvCxnSpPr>
                  <a:cxnSpLocks/>
                  <a:stCxn id="19" idx="3"/>
                  <a:endCxn id="20"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4" name="直線矢印コネクタ 23">
                  <a:extLst>
                    <a:ext uri="{FF2B5EF4-FFF2-40B4-BE49-F238E27FC236}">
                      <a16:creationId xmlns:a16="http://schemas.microsoft.com/office/drawing/2014/main" id="{3BCA1669-1C70-6FB9-1ADF-B4E464787A92}"/>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1" name="グループ化 40">
                  <a:extLst>
                    <a:ext uri="{FF2B5EF4-FFF2-40B4-BE49-F238E27FC236}">
                      <a16:creationId xmlns:a16="http://schemas.microsoft.com/office/drawing/2014/main" id="{30BABC7E-E84B-6D9A-1395-0EFFAF7FC4EA}"/>
                    </a:ext>
                  </a:extLst>
                </p:cNvPr>
                <p:cNvGrpSpPr/>
                <p:nvPr/>
              </p:nvGrpSpPr>
              <p:grpSpPr>
                <a:xfrm>
                  <a:off x="5691228" y="2323580"/>
                  <a:ext cx="425245" cy="860862"/>
                  <a:chOff x="3194892" y="1454226"/>
                  <a:chExt cx="451691" cy="914400"/>
                </a:xfrm>
              </p:grpSpPr>
              <p:sp>
                <p:nvSpPr>
                  <p:cNvPr id="49" name="楕円 48">
                    <a:extLst>
                      <a:ext uri="{FF2B5EF4-FFF2-40B4-BE49-F238E27FC236}">
                        <a16:creationId xmlns:a16="http://schemas.microsoft.com/office/drawing/2014/main" id="{E7E89FB6-3C14-901F-B020-7AB4EF9F3F0E}"/>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635E567-03E6-6A06-BACB-42B4742F72E2}"/>
                      </a:ext>
                    </a:extLst>
                  </p:cNvPr>
                  <p:cNvCxnSpPr>
                    <a:stCxn id="49" idx="1"/>
                    <a:endCxn id="49"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0F731E5-50F1-03EA-8651-F38C43F677F0}"/>
                      </a:ext>
                    </a:extLst>
                  </p:cNvPr>
                  <p:cNvCxnSpPr>
                    <a:stCxn id="49" idx="0"/>
                    <a:endCxn id="49"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BB19B79-58FE-BDFD-034D-7C5A4D232CDC}"/>
                      </a:ext>
                    </a:extLst>
                  </p:cNvPr>
                  <p:cNvCxnSpPr>
                    <a:stCxn id="49" idx="7"/>
                    <a:endCxn id="49"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EA91493-008B-250A-14C6-27FE8DA6E55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9898A4D-6662-63FF-8458-698C6D578A2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6" name="直線矢印コネクタ 45">
                  <a:extLst>
                    <a:ext uri="{FF2B5EF4-FFF2-40B4-BE49-F238E27FC236}">
                      <a16:creationId xmlns:a16="http://schemas.microsoft.com/office/drawing/2014/main" id="{BFBB8614-AD55-7378-071F-3968A0F1C059}"/>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8" name="直線矢印コネクタ 47">
                  <a:extLst>
                    <a:ext uri="{FF2B5EF4-FFF2-40B4-BE49-F238E27FC236}">
                      <a16:creationId xmlns:a16="http://schemas.microsoft.com/office/drawing/2014/main" id="{BDC1B9A4-2A94-27DC-9B79-31C9673D695B}"/>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2302E01-0B24-A236-C76A-E70C7FB0C4BA}"/>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9C30608-4CA8-A528-CC6F-BCBC3FFB363B}"/>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7"/>
                    <a:stretch>
                      <a:fillRect b="-16393"/>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D24C37-55BD-538C-A1B2-3CF495A8A272}"/>
                  </a:ext>
                </a:extLst>
              </p:cNvPr>
              <p:cNvSpPr txBox="1"/>
              <p:nvPr/>
            </p:nvSpPr>
            <p:spPr>
              <a:xfrm>
                <a:off x="7469028" y="2007163"/>
                <a:ext cx="2052357" cy="1154162"/>
              </a:xfrm>
              <a:prstGeom prst="rect">
                <a:avLst/>
              </a:prstGeom>
              <a:noFill/>
            </p:spPr>
            <p:txBody>
              <a:bodyPr wrap="none" rtlCol="0">
                <a:spAutoFit/>
              </a:bodyPr>
              <a:lstStyle/>
              <a:p>
                <a:pPr>
                  <a:lnSpc>
                    <a:spcPct val="150000"/>
                  </a:lnSpc>
                </a:pPr>
                <a14:m>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a:p>
                <a:pPr>
                  <a:lnSpc>
                    <a:spcPct val="150000"/>
                  </a:lnSpc>
                </a:pPr>
                <a:r>
                  <a:rPr kumimoji="1" lang="ja-JP" altLang="en-US" sz="2400" dirty="0"/>
                  <a:t>となっている</a:t>
                </a:r>
              </a:p>
            </p:txBody>
          </p:sp>
        </mc:Choice>
        <mc:Fallback xmlns="">
          <p:sp>
            <p:nvSpPr>
              <p:cNvPr id="5" name="テキスト ボックス 4">
                <a:extLst>
                  <a:ext uri="{FF2B5EF4-FFF2-40B4-BE49-F238E27FC236}">
                    <a16:creationId xmlns:a16="http://schemas.microsoft.com/office/drawing/2014/main" id="{98D24C37-55BD-538C-A1B2-3CF495A8A272}"/>
                  </a:ext>
                </a:extLst>
              </p:cNvPr>
              <p:cNvSpPr txBox="1">
                <a:spLocks noRot="1" noChangeAspect="1" noMove="1" noResize="1" noEditPoints="1" noAdjustHandles="1" noChangeArrowheads="1" noChangeShapeType="1" noTextEdit="1"/>
              </p:cNvSpPr>
              <p:nvPr/>
            </p:nvSpPr>
            <p:spPr>
              <a:xfrm>
                <a:off x="7469028" y="2007163"/>
                <a:ext cx="2052357" cy="1154162"/>
              </a:xfrm>
              <a:prstGeom prst="rect">
                <a:avLst/>
              </a:prstGeom>
              <a:blipFill>
                <a:blip r:embed="rId8"/>
                <a:stretch>
                  <a:fillRect l="-4451" r="-2671" b="-12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A34DE6C-4987-4F00-B0B4-67620D8BA943}"/>
                  </a:ext>
                </a:extLst>
              </p:cNvPr>
              <p:cNvSpPr txBox="1"/>
              <p:nvPr/>
            </p:nvSpPr>
            <p:spPr>
              <a:xfrm>
                <a:off x="7145571" y="4131730"/>
                <a:ext cx="2646878" cy="1683346"/>
              </a:xfrm>
              <a:prstGeom prst="rect">
                <a:avLst/>
              </a:prstGeom>
              <a:solidFill>
                <a:schemeClr val="bg2"/>
              </a:solidFill>
            </p:spPr>
            <p:txBody>
              <a:bodyPr wrap="square" rtlCol="0">
                <a:spAutoFit/>
              </a:bodyPr>
              <a:lstStyle/>
              <a:p>
                <a:pPr>
                  <a:lnSpc>
                    <a:spcPct val="150000"/>
                  </a:lnSpc>
                </a:pPr>
                <a:r>
                  <a:rPr kumimoji="1" lang="ja-JP" altLang="en-US" sz="2400" b="1" dirty="0"/>
                  <a:t>偏光面の回転角は</a:t>
                </a:r>
                <a:endParaRPr kumimoji="1" lang="en-US" altLang="ja-JP" sz="2400" b="1" dirty="0"/>
              </a:p>
              <a:p>
                <a:pPr>
                  <a:lnSpc>
                    <a:spcPct val="150000"/>
                  </a:lnSpc>
                </a:pPr>
                <a:r>
                  <a:rPr kumimoji="1" lang="ja-JP" altLang="en-US" sz="2400" b="1" dirty="0"/>
                  <a:t>磁場に比例する</a:t>
                </a:r>
                <a:endParaRPr kumimoji="1" lang="en-US" altLang="ja-JP" sz="2400" b="1" dirty="0"/>
              </a:p>
              <a:p>
                <a:pPr algn="ctr">
                  <a:lnSpc>
                    <a:spcPct val="150000"/>
                  </a:lnSpc>
                </a:pPr>
                <a14:m>
                  <m:oMath xmlns:m="http://schemas.openxmlformats.org/officeDocument/2006/math">
                    <m:r>
                      <a:rPr kumimoji="1" lang="en-US" altLang="ja-JP" sz="2400" b="0" i="1" smtClean="0">
                        <a:latin typeface="Cambria Math" panose="02040503050406030204" pitchFamily="18" charset="0"/>
                      </a:rPr>
                      <m:t>𝜃</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p:txBody>
          </p:sp>
        </mc:Choice>
        <mc:Fallback xmlns="">
          <p:sp>
            <p:nvSpPr>
              <p:cNvPr id="6" name="テキスト ボックス 5">
                <a:extLst>
                  <a:ext uri="{FF2B5EF4-FFF2-40B4-BE49-F238E27FC236}">
                    <a16:creationId xmlns:a16="http://schemas.microsoft.com/office/drawing/2014/main" id="{5A34DE6C-4987-4F00-B0B4-67620D8BA943}"/>
                  </a:ext>
                </a:extLst>
              </p:cNvPr>
              <p:cNvSpPr txBox="1">
                <a:spLocks noRot="1" noChangeAspect="1" noMove="1" noResize="1" noEditPoints="1" noAdjustHandles="1" noChangeArrowheads="1" noChangeShapeType="1" noTextEdit="1"/>
              </p:cNvSpPr>
              <p:nvPr/>
            </p:nvSpPr>
            <p:spPr>
              <a:xfrm>
                <a:off x="7145571" y="4131730"/>
                <a:ext cx="2646878" cy="1683346"/>
              </a:xfrm>
              <a:prstGeom prst="rect">
                <a:avLst/>
              </a:prstGeom>
              <a:blipFill>
                <a:blip r:embed="rId9"/>
                <a:stretch>
                  <a:fillRect l="-3456" r="-27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696162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5487</TotalTime>
  <Words>734</Words>
  <Application>Microsoft Office PowerPoint</Application>
  <PresentationFormat>A4 210 x 297 mm</PresentationFormat>
  <Paragraphs>140</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Cambria Math</vt:lpstr>
      <vt:lpstr>Verdana</vt:lpstr>
      <vt:lpstr>サンプル</vt:lpstr>
      <vt:lpstr>ファラデー効果</vt:lpstr>
      <vt:lpstr>ファラデー効果 磁化のある媒質中を通った後の直線偏光の様子</vt:lpstr>
      <vt:lpstr>Intro. | 光の偏光</vt:lpstr>
      <vt:lpstr>実験1 | 直線偏光の特性・マリュス則</vt:lpstr>
      <vt:lpstr>実験1 | 直線偏光の特性・マリュス則</vt:lpstr>
      <vt:lpstr>実験2 |磁化のある媒質中を通った後の直線偏光の様子</vt:lpstr>
      <vt:lpstr>実験2 |磁化光学効果</vt:lpstr>
      <vt:lpstr>実験2 |磁化光学効果</vt:lpstr>
      <vt:lpstr>実験2 |磁化光学効果</vt:lpstr>
      <vt:lpstr>実験2 |磁化光学効果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29</cp:revision>
  <dcterms:created xsi:type="dcterms:W3CDTF">2022-06-29T04:20:23Z</dcterms:created>
  <dcterms:modified xsi:type="dcterms:W3CDTF">2024-12-13T04:18:44Z</dcterms:modified>
</cp:coreProperties>
</file>