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7" r:id="rId4"/>
    <p:sldId id="268" r:id="rId5"/>
    <p:sldId id="260" r:id="rId6"/>
    <p:sldId id="270" r:id="rId7"/>
    <p:sldId id="264" r:id="rId8"/>
    <p:sldId id="273" r:id="rId9"/>
    <p:sldId id="274" r:id="rId10"/>
    <p:sldId id="272" r:id="rId11"/>
    <p:sldId id="276" r:id="rId12"/>
    <p:sldId id="277" r:id="rId13"/>
    <p:sldId id="261" r:id="rId14"/>
    <p:sldId id="262" r:id="rId15"/>
    <p:sldId id="279" r:id="rId16"/>
    <p:sldId id="259" r:id="rId17"/>
    <p:sldId id="263" r:id="rId18"/>
    <p:sldId id="280" r:id="rId19"/>
    <p:sldId id="269" r:id="rId20"/>
    <p:sldId id="265" r:id="rId21"/>
    <p:sldId id="281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BBF8FC57-8857-44DD-BB47-56DCE310AC1E}">
          <p14:sldIdLst>
            <p14:sldId id="257"/>
          </p14:sldIdLst>
        </p14:section>
        <p14:section name="原理" id="{BFEA1ACA-61D4-4D9E-AC4A-2B18C9DEB7DE}">
          <p14:sldIdLst>
            <p14:sldId id="258"/>
            <p14:sldId id="267"/>
            <p14:sldId id="268"/>
            <p14:sldId id="260"/>
          </p14:sldIdLst>
        </p14:section>
        <p14:section name="実験とその結果" id="{A59DCFD3-DC18-455D-B30C-7A61DAC3865F}">
          <p14:sldIdLst>
            <p14:sldId id="270"/>
            <p14:sldId id="264"/>
            <p14:sldId id="273"/>
            <p14:sldId id="274"/>
          </p14:sldIdLst>
        </p14:section>
        <p14:section name="考察" id="{E0A5FC2C-591B-4AD7-AD24-B4C444D9ACA0}">
          <p14:sldIdLst>
            <p14:sldId id="272"/>
            <p14:sldId id="276"/>
            <p14:sldId id="277"/>
            <p14:sldId id="261"/>
            <p14:sldId id="262"/>
          </p14:sldIdLst>
        </p14:section>
        <p14:section name="まとめ" id="{3D5B7C1A-9A3B-444F-B962-AE0520B8564E}">
          <p14:sldIdLst>
            <p14:sldId id="279"/>
          </p14:sldIdLst>
        </p14:section>
        <p14:section name="付録" id="{0316F46D-50B6-4684-9E6F-AAC7F591B0C1}">
          <p14:sldIdLst>
            <p14:sldId id="259"/>
            <p14:sldId id="263"/>
            <p14:sldId id="280"/>
            <p14:sldId id="269"/>
            <p14:sldId id="26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42" autoAdjust="0"/>
  </p:normalViewPr>
  <p:slideViewPr>
    <p:cSldViewPr snapToGrid="0">
      <p:cViewPr>
        <p:scale>
          <a:sx n="75" d="100"/>
          <a:sy n="75" d="100"/>
        </p:scale>
        <p:origin x="2412" y="5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ang\Documents\latex\TUS_B3_reports\2024_06_28_&#21322;&#23566;&#20307;\data\0628_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42425482622664"/>
          <c:y val="9.1225032638498002E-2"/>
          <c:w val="0.7897642857142857"/>
          <c:h val="0.69479500000000005"/>
        </c:manualLayout>
      </c:layout>
      <c:scatterChart>
        <c:scatterStyle val="lineMarker"/>
        <c:varyColors val="0"/>
        <c:ser>
          <c:idx val="0"/>
          <c:order val="0"/>
          <c:tx>
            <c:v>Sample 1 (This experiment)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Arrrhenius!$A$2:$A$13</c:f>
              <c:numCache>
                <c:formatCode>0.00</c:formatCode>
                <c:ptCount val="12"/>
                <c:pt idx="0">
                  <c:v>2.480466327669602</c:v>
                </c:pt>
                <c:pt idx="1">
                  <c:v>2.5435584382551188</c:v>
                </c:pt>
                <c:pt idx="2">
                  <c:v>2.6099438862064468</c:v>
                </c:pt>
                <c:pt idx="3">
                  <c:v>2.6798874447273215</c:v>
                </c:pt>
                <c:pt idx="4">
                  <c:v>2.7536830510808206</c:v>
                </c:pt>
                <c:pt idx="5">
                  <c:v>2.8316579357213651</c:v>
                </c:pt>
                <c:pt idx="6">
                  <c:v>2.9141774734081309</c:v>
                </c:pt>
                <c:pt idx="7">
                  <c:v>3.0016509079993998</c:v>
                </c:pt>
                <c:pt idx="8">
                  <c:v>3.094538140182578</c:v>
                </c:pt>
                <c:pt idx="9">
                  <c:v>3.1933578157432541</c:v>
                </c:pt>
                <c:pt idx="10">
                  <c:v>3.2986970146792021</c:v>
                </c:pt>
                <c:pt idx="11">
                  <c:v>3.3540164346805303</c:v>
                </c:pt>
              </c:numCache>
            </c:numRef>
          </c:xVal>
          <c:yVal>
            <c:numRef>
              <c:f>Arrrhenius!$B$2:$B$13</c:f>
              <c:numCache>
                <c:formatCode>General</c:formatCode>
                <c:ptCount val="12"/>
                <c:pt idx="0">
                  <c:v>-0.10706574636353003</c:v>
                </c:pt>
                <c:pt idx="1">
                  <c:v>-0.20753002186540767</c:v>
                </c:pt>
                <c:pt idx="2">
                  <c:v>-0.29650888192489405</c:v>
                </c:pt>
                <c:pt idx="3">
                  <c:v>-0.38486170534465403</c:v>
                </c:pt>
                <c:pt idx="4">
                  <c:v>-0.4640944190875434</c:v>
                </c:pt>
                <c:pt idx="5">
                  <c:v>-0.52371883492134774</c:v>
                </c:pt>
                <c:pt idx="6">
                  <c:v>-0.5580272017281005</c:v>
                </c:pt>
                <c:pt idx="7">
                  <c:v>-0.57116853858496053</c:v>
                </c:pt>
                <c:pt idx="8">
                  <c:v>-0.56729109916445564</c:v>
                </c:pt>
                <c:pt idx="9">
                  <c:v>-0.55353411651512008</c:v>
                </c:pt>
                <c:pt idx="10">
                  <c:v>-0.53468276549056237</c:v>
                </c:pt>
                <c:pt idx="11">
                  <c:v>-0.51995262234431971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517775"/>
        <c:axId val="1008518735"/>
      </c:scatterChart>
      <c:scatterChart>
        <c:scatterStyle val="lineMarker"/>
        <c:varyColors val="0"/>
        <c:ser>
          <c:idx val="1"/>
          <c:order val="1"/>
          <c:tx>
            <c:v>Sample 2 (Previous experiment)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Arrrhenius!$A$14:$A$320</c:f>
              <c:numCache>
                <c:formatCode>0.00</c:formatCode>
                <c:ptCount val="307"/>
                <c:pt idx="0">
                  <c:v>5.4036528693396733</c:v>
                </c:pt>
                <c:pt idx="1">
                  <c:v>5.4068667207353345</c:v>
                </c:pt>
                <c:pt idx="2">
                  <c:v>5.4212295348585053</c:v>
                </c:pt>
                <c:pt idx="3">
                  <c:v>5.4359643400739293</c:v>
                </c:pt>
                <c:pt idx="4">
                  <c:v>5.4540496318516496</c:v>
                </c:pt>
                <c:pt idx="5">
                  <c:v>5.4683655055503912</c:v>
                </c:pt>
                <c:pt idx="6">
                  <c:v>5.4830573527799098</c:v>
                </c:pt>
                <c:pt idx="7">
                  <c:v>5.49782835779867</c:v>
                </c:pt>
                <c:pt idx="8">
                  <c:v>5.5160240498648578</c:v>
                </c:pt>
                <c:pt idx="9">
                  <c:v>5.5309734513274336</c:v>
                </c:pt>
                <c:pt idx="10">
                  <c:v>5.5463117027176922</c:v>
                </c:pt>
                <c:pt idx="11">
                  <c:v>5.5643658014077841</c:v>
                </c:pt>
                <c:pt idx="12">
                  <c:v>5.5798589411659671</c:v>
                </c:pt>
                <c:pt idx="13">
                  <c:v>5.5950316119286079</c:v>
                </c:pt>
                <c:pt idx="14">
                  <c:v>5.6100667036931071</c:v>
                </c:pt>
                <c:pt idx="15">
                  <c:v>5.6258473932636104</c:v>
                </c:pt>
                <c:pt idx="16">
                  <c:v>5.6408578616636023</c:v>
                </c:pt>
                <c:pt idx="17">
                  <c:v>5.656684504078469</c:v>
                </c:pt>
                <c:pt idx="18">
                  <c:v>5.6723106157293177</c:v>
                </c:pt>
                <c:pt idx="19">
                  <c:v>5.692459199298689</c:v>
                </c:pt>
                <c:pt idx="20">
                  <c:v>5.7077625570776256</c:v>
                </c:pt>
                <c:pt idx="21">
                  <c:v>5.7237380588514739</c:v>
                </c:pt>
                <c:pt idx="22">
                  <c:v>5.7440563377045608</c:v>
                </c:pt>
                <c:pt idx="23">
                  <c:v>5.7602027591371217</c:v>
                </c:pt>
                <c:pt idx="24">
                  <c:v>5.7765069462496026</c:v>
                </c:pt>
                <c:pt idx="25">
                  <c:v>5.7971014492753623</c:v>
                </c:pt>
                <c:pt idx="26">
                  <c:v>5.8139534883720927</c:v>
                </c:pt>
                <c:pt idx="27">
                  <c:v>5.8308697908467009</c:v>
                </c:pt>
                <c:pt idx="28">
                  <c:v>5.8472351348664793</c:v>
                </c:pt>
                <c:pt idx="29">
                  <c:v>5.8635550734410273</c:v>
                </c:pt>
                <c:pt idx="30">
                  <c:v>5.8807616762523081</c:v>
                </c:pt>
                <c:pt idx="31">
                  <c:v>5.9016199946885424</c:v>
                </c:pt>
                <c:pt idx="32">
                  <c:v>5.9187707896823989</c:v>
                </c:pt>
                <c:pt idx="33">
                  <c:v>5.9360567961914263</c:v>
                </c:pt>
                <c:pt idx="34">
                  <c:v>5.9535503997809087</c:v>
                </c:pt>
                <c:pt idx="35">
                  <c:v>5.9707195911251221</c:v>
                </c:pt>
                <c:pt idx="36">
                  <c:v>5.9921502831291011</c:v>
                </c:pt>
                <c:pt idx="37">
                  <c:v>6.0098320852915368</c:v>
                </c:pt>
                <c:pt idx="38">
                  <c:v>6.0320907226444689</c:v>
                </c:pt>
                <c:pt idx="39">
                  <c:v>6.0497531700706615</c:v>
                </c:pt>
                <c:pt idx="40">
                  <c:v>6.0678875256368254</c:v>
                </c:pt>
                <c:pt idx="41">
                  <c:v>6.0907274764897918</c:v>
                </c:pt>
                <c:pt idx="42">
                  <c:v>6.1085862288032056</c:v>
                </c:pt>
                <c:pt idx="43">
                  <c:v>6.1267001592942041</c:v>
                </c:pt>
                <c:pt idx="44">
                  <c:v>6.149607655031609</c:v>
                </c:pt>
                <c:pt idx="45">
                  <c:v>6.1685367613948294</c:v>
                </c:pt>
                <c:pt idx="46">
                  <c:v>6.1867405775941009</c:v>
                </c:pt>
                <c:pt idx="47">
                  <c:v>6.2057452789792791</c:v>
                </c:pt>
                <c:pt idx="48">
                  <c:v>6.2293264229338883</c:v>
                </c:pt>
                <c:pt idx="49">
                  <c:v>6.2488673927850575</c:v>
                </c:pt>
                <c:pt idx="50">
                  <c:v>6.267313453415059</c:v>
                </c:pt>
                <c:pt idx="51">
                  <c:v>6.291524058788001</c:v>
                </c:pt>
                <c:pt idx="52">
                  <c:v>6.311178991347373</c:v>
                </c:pt>
                <c:pt idx="53">
                  <c:v>6.3305964054873609</c:v>
                </c:pt>
                <c:pt idx="54">
                  <c:v>6.355258976803305</c:v>
                </c:pt>
                <c:pt idx="55">
                  <c:v>6.3751115644523777</c:v>
                </c:pt>
                <c:pt idx="56">
                  <c:v>6.3953748648977058</c:v>
                </c:pt>
                <c:pt idx="57">
                  <c:v>6.4213290866943646</c:v>
                </c:pt>
                <c:pt idx="58">
                  <c:v>6.441265322159885</c:v>
                </c:pt>
                <c:pt idx="59">
                  <c:v>6.4611169979065988</c:v>
                </c:pt>
                <c:pt idx="60">
                  <c:v>6.4863883141228129</c:v>
                </c:pt>
                <c:pt idx="61">
                  <c:v>6.5064771980506588</c:v>
                </c:pt>
                <c:pt idx="62">
                  <c:v>6.53278806328965</c:v>
                </c:pt>
                <c:pt idx="63">
                  <c:v>6.5539818716861422</c:v>
                </c:pt>
                <c:pt idx="64">
                  <c:v>6.580159503066354</c:v>
                </c:pt>
                <c:pt idx="65">
                  <c:v>6.6012265078851655</c:v>
                </c:pt>
                <c:pt idx="66">
                  <c:v>6.6279593838648951</c:v>
                </c:pt>
                <c:pt idx="67">
                  <c:v>6.6499531178305187</c:v>
                </c:pt>
                <c:pt idx="68">
                  <c:v>6.6710695725845719</c:v>
                </c:pt>
                <c:pt idx="69">
                  <c:v>6.6949640480430617</c:v>
                </c:pt>
                <c:pt idx="70">
                  <c:v>6.7206559360193561</c:v>
                </c:pt>
                <c:pt idx="71">
                  <c:v>6.7431792741641825</c:v>
                </c:pt>
                <c:pt idx="72">
                  <c:v>6.764252279553018</c:v>
                </c:pt>
                <c:pt idx="73">
                  <c:v>6.7921862689162387</c:v>
                </c:pt>
                <c:pt idx="74">
                  <c:v>6.8150530892635652</c:v>
                </c:pt>
                <c:pt idx="75">
                  <c:v>6.8376068376068373</c:v>
                </c:pt>
                <c:pt idx="76">
                  <c:v>6.8662926825918875</c:v>
                </c:pt>
                <c:pt idx="77">
                  <c:v>6.8894247330347911</c:v>
                </c:pt>
                <c:pt idx="78">
                  <c:v>6.9134300291746751</c:v>
                </c:pt>
                <c:pt idx="79">
                  <c:v>6.9425641666493112</c:v>
                </c:pt>
                <c:pt idx="80">
                  <c:v>6.9662623912392281</c:v>
                </c:pt>
                <c:pt idx="81">
                  <c:v>6.989732083569236</c:v>
                </c:pt>
                <c:pt idx="82">
                  <c:v>7.019957739854406</c:v>
                </c:pt>
                <c:pt idx="83">
                  <c:v>7.0437416355568079</c:v>
                </c:pt>
                <c:pt idx="84">
                  <c:v>7.0685365301967877</c:v>
                </c:pt>
                <c:pt idx="85">
                  <c:v>7.0996002925035313</c:v>
                </c:pt>
                <c:pt idx="86">
                  <c:v>7.1254506847558101</c:v>
                </c:pt>
                <c:pt idx="87">
                  <c:v>7.1556862660913501</c:v>
                </c:pt>
                <c:pt idx="88">
                  <c:v>7.1801941524498831</c:v>
                </c:pt>
                <c:pt idx="89">
                  <c:v>7.2126134183460042</c:v>
                </c:pt>
                <c:pt idx="90">
                  <c:v>7.2371992039080872</c:v>
                </c:pt>
                <c:pt idx="91">
                  <c:v>7.2691851970312644</c:v>
                </c:pt>
                <c:pt idx="92">
                  <c:v>7.2954359752538807</c:v>
                </c:pt>
                <c:pt idx="93">
                  <c:v>7.3285844106352416</c:v>
                </c:pt>
                <c:pt idx="94">
                  <c:v>7.3542930685787828</c:v>
                </c:pt>
                <c:pt idx="95">
                  <c:v>7.3872156845363417</c:v>
                </c:pt>
                <c:pt idx="96">
                  <c:v>7.4146023178046843</c:v>
                </c:pt>
                <c:pt idx="97">
                  <c:v>7.4478464551974799</c:v>
                </c:pt>
                <c:pt idx="98">
                  <c:v>7.475461796652489</c:v>
                </c:pt>
                <c:pt idx="99">
                  <c:v>7.509762691498949</c:v>
                </c:pt>
                <c:pt idx="100">
                  <c:v>7.5381240624458199</c:v>
                </c:pt>
                <c:pt idx="101">
                  <c:v>7.5719142556429686</c:v>
                </c:pt>
                <c:pt idx="102">
                  <c:v>7.5997659272094422</c:v>
                </c:pt>
                <c:pt idx="103">
                  <c:v>7.6356861427567884</c:v>
                </c:pt>
                <c:pt idx="104">
                  <c:v>7.6635399423701793</c:v>
                </c:pt>
                <c:pt idx="105">
                  <c:v>7.7004227532091516</c:v>
                </c:pt>
                <c:pt idx="106">
                  <c:v>7.7294685990338161</c:v>
                </c:pt>
                <c:pt idx="107">
                  <c:v>7.7668696408599471</c:v>
                </c:pt>
                <c:pt idx="108">
                  <c:v>7.7953259225768221</c:v>
                </c:pt>
                <c:pt idx="109">
                  <c:v>7.8328777209458984</c:v>
                </c:pt>
                <c:pt idx="110">
                  <c:v>7.8632424866718038</c:v>
                </c:pt>
                <c:pt idx="111">
                  <c:v>7.9007663743383114</c:v>
                </c:pt>
                <c:pt idx="112">
                  <c:v>7.9317866349395203</c:v>
                </c:pt>
                <c:pt idx="113">
                  <c:v>7.970922076265782</c:v>
                </c:pt>
                <c:pt idx="114">
                  <c:v>8.0025608194622286</c:v>
                </c:pt>
                <c:pt idx="115">
                  <c:v>8.0412354554153698</c:v>
                </c:pt>
                <c:pt idx="116">
                  <c:v>8.0726538849646818</c:v>
                </c:pt>
                <c:pt idx="117">
                  <c:v>8.1128003764339383</c:v>
                </c:pt>
                <c:pt idx="118">
                  <c:v>8.1445162971771108</c:v>
                </c:pt>
                <c:pt idx="119">
                  <c:v>8.1764143152661841</c:v>
                </c:pt>
                <c:pt idx="120">
                  <c:v>8.2176696332454053</c:v>
                </c:pt>
                <c:pt idx="121">
                  <c:v>8.2516420767732779</c:v>
                </c:pt>
                <c:pt idx="122">
                  <c:v>8.2932492950738101</c:v>
                </c:pt>
                <c:pt idx="123">
                  <c:v>8.3269493388402225</c:v>
                </c:pt>
                <c:pt idx="124">
                  <c:v>8.3686910530323964</c:v>
                </c:pt>
                <c:pt idx="125">
                  <c:v>8.4034319616131228</c:v>
                </c:pt>
                <c:pt idx="126">
                  <c:v>8.4463026310232703</c:v>
                </c:pt>
                <c:pt idx="127">
                  <c:v>8.4816922672411597</c:v>
                </c:pt>
                <c:pt idx="128">
                  <c:v>8.526457597926365</c:v>
                </c:pt>
                <c:pt idx="129">
                  <c:v>8.5609108809177297</c:v>
                </c:pt>
                <c:pt idx="130">
                  <c:v>8.6059260406716067</c:v>
                </c:pt>
                <c:pt idx="131">
                  <c:v>8.6415485655029389</c:v>
                </c:pt>
                <c:pt idx="132">
                  <c:v>8.6874180124925076</c:v>
                </c:pt>
                <c:pt idx="133">
                  <c:v>8.7234914902340517</c:v>
                </c:pt>
                <c:pt idx="134">
                  <c:v>8.7710065607129071</c:v>
                </c:pt>
                <c:pt idx="135">
                  <c:v>8.8191198518387868</c:v>
                </c:pt>
                <c:pt idx="136">
                  <c:v>8.8662700488531474</c:v>
                </c:pt>
                <c:pt idx="137">
                  <c:v>8.9054332047982481</c:v>
                </c:pt>
                <c:pt idx="138">
                  <c:v>8.9536736923159559</c:v>
                </c:pt>
                <c:pt idx="139">
                  <c:v>9.0030880592043072</c:v>
                </c:pt>
                <c:pt idx="140">
                  <c:v>9.052968921157694</c:v>
                </c:pt>
                <c:pt idx="141">
                  <c:v>9.093554488578496</c:v>
                </c:pt>
                <c:pt idx="142">
                  <c:v>9.145114679738084</c:v>
                </c:pt>
                <c:pt idx="143">
                  <c:v>9.1877141885870213</c:v>
                </c:pt>
                <c:pt idx="144">
                  <c:v>9.2375339479372585</c:v>
                </c:pt>
                <c:pt idx="145">
                  <c:v>9.2797089883261261</c:v>
                </c:pt>
                <c:pt idx="146">
                  <c:v>9.3319273229500084</c:v>
                </c:pt>
                <c:pt idx="147">
                  <c:v>9.3853532177683494</c:v>
                </c:pt>
                <c:pt idx="148">
                  <c:v>9.4400181248347987</c:v>
                </c:pt>
                <c:pt idx="149">
                  <c:v>9.4845165267700473</c:v>
                </c:pt>
                <c:pt idx="150">
                  <c:v>9.5380712112396626</c:v>
                </c:pt>
                <c:pt idx="151">
                  <c:v>9.5940746994656099</c:v>
                </c:pt>
                <c:pt idx="152">
                  <c:v>9.6514848809489333</c:v>
                </c:pt>
                <c:pt idx="153">
                  <c:v>9.6962175055510844</c:v>
                </c:pt>
                <c:pt idx="154">
                  <c:v>9.7551458394302983</c:v>
                </c:pt>
                <c:pt idx="155">
                  <c:v>9.8135426889106956</c:v>
                </c:pt>
                <c:pt idx="156">
                  <c:v>9.8734227207203649</c:v>
                </c:pt>
                <c:pt idx="157">
                  <c:v>9.9317687486964559</c:v>
                </c:pt>
                <c:pt idx="158">
                  <c:v>9.9793427604857943</c:v>
                </c:pt>
                <c:pt idx="159">
                  <c:v>10.042177144004821</c:v>
                </c:pt>
                <c:pt idx="160">
                  <c:v>10.102132560183454</c:v>
                </c:pt>
                <c:pt idx="161">
                  <c:v>10.165804267604631</c:v>
                </c:pt>
                <c:pt idx="162">
                  <c:v>10.23049300745803</c:v>
                </c:pt>
                <c:pt idx="163">
                  <c:v>10.281296265833197</c:v>
                </c:pt>
                <c:pt idx="164">
                  <c:v>10.346718538215605</c:v>
                </c:pt>
                <c:pt idx="165">
                  <c:v>10.412002957008839</c:v>
                </c:pt>
                <c:pt idx="166">
                  <c:v>10.465834283979946</c:v>
                </c:pt>
                <c:pt idx="167">
                  <c:v>10.532968190436065</c:v>
                </c:pt>
                <c:pt idx="168">
                  <c:v>10.601530861056338</c:v>
                </c:pt>
                <c:pt idx="169">
                  <c:v>10.672016904474777</c:v>
                </c:pt>
                <c:pt idx="170">
                  <c:v>10.742407803285028</c:v>
                </c:pt>
                <c:pt idx="171">
                  <c:v>10.812681112408633</c:v>
                </c:pt>
                <c:pt idx="172">
                  <c:v>10.900489431975496</c:v>
                </c:pt>
                <c:pt idx="173">
                  <c:v>10.970204923427969</c:v>
                </c:pt>
                <c:pt idx="174">
                  <c:v>11.045086041220262</c:v>
                </c:pt>
                <c:pt idx="175">
                  <c:v>11.106175033318525</c:v>
                </c:pt>
                <c:pt idx="176">
                  <c:v>11.181304858276961</c:v>
                </c:pt>
                <c:pt idx="177">
                  <c:v>11.258725512272012</c:v>
                </c:pt>
                <c:pt idx="178">
                  <c:v>11.351510886098941</c:v>
                </c:pt>
                <c:pt idx="179">
                  <c:v>11.429877700308607</c:v>
                </c:pt>
                <c:pt idx="180">
                  <c:v>11.511321384581736</c:v>
                </c:pt>
                <c:pt idx="181">
                  <c:v>11.593127593962299</c:v>
                </c:pt>
                <c:pt idx="182">
                  <c:v>11.691120593908927</c:v>
                </c:pt>
                <c:pt idx="183">
                  <c:v>11.757651291577995</c:v>
                </c:pt>
                <c:pt idx="184">
                  <c:v>11.842307828949705</c:v>
                </c:pt>
                <c:pt idx="185">
                  <c:v>11.928192282459595</c:v>
                </c:pt>
                <c:pt idx="186">
                  <c:v>12.033115132845591</c:v>
                </c:pt>
                <c:pt idx="187">
                  <c:v>12.123416378735527</c:v>
                </c:pt>
                <c:pt idx="188">
                  <c:v>12.233313760031317</c:v>
                </c:pt>
                <c:pt idx="189">
                  <c:v>12.32422573051848</c:v>
                </c:pt>
                <c:pt idx="190">
                  <c:v>12.398179947183754</c:v>
                </c:pt>
                <c:pt idx="191">
                  <c:v>12.513608549297361</c:v>
                </c:pt>
                <c:pt idx="192">
                  <c:v>12.609068442023503</c:v>
                </c:pt>
                <c:pt idx="193">
                  <c:v>12.728800183294723</c:v>
                </c:pt>
                <c:pt idx="194">
                  <c:v>12.833346166679501</c:v>
                </c:pt>
                <c:pt idx="195">
                  <c:v>12.941800722152479</c:v>
                </c:pt>
                <c:pt idx="196">
                  <c:v>13.03152325475325</c:v>
                </c:pt>
                <c:pt idx="197">
                  <c:v>13.166730305863146</c:v>
                </c:pt>
                <c:pt idx="198">
                  <c:v>13.284623048820988</c:v>
                </c:pt>
                <c:pt idx="199">
                  <c:v>13.416875746313714</c:v>
                </c:pt>
                <c:pt idx="200">
                  <c:v>13.549768298962087</c:v>
                </c:pt>
                <c:pt idx="201">
                  <c:v>13.663815483835705</c:v>
                </c:pt>
                <c:pt idx="202">
                  <c:v>13.824566254233774</c:v>
                </c:pt>
                <c:pt idx="203">
                  <c:v>13.941945737947188</c:v>
                </c:pt>
                <c:pt idx="204">
                  <c:v>14.085697382877425</c:v>
                </c:pt>
                <c:pt idx="205">
                  <c:v>14.235686017709195</c:v>
                </c:pt>
                <c:pt idx="206">
                  <c:v>14.382074182738632</c:v>
                </c:pt>
                <c:pt idx="207">
                  <c:v>14.535940111926738</c:v>
                </c:pt>
                <c:pt idx="208">
                  <c:v>14.691191161779397</c:v>
                </c:pt>
                <c:pt idx="209">
                  <c:v>14.852882201791259</c:v>
                </c:pt>
                <c:pt idx="210">
                  <c:v>15.017044345331954</c:v>
                </c:pt>
                <c:pt idx="211">
                  <c:v>15.210744870176294</c:v>
                </c:pt>
                <c:pt idx="212">
                  <c:v>15.353436098998955</c:v>
                </c:pt>
                <c:pt idx="213">
                  <c:v>15.560085269267276</c:v>
                </c:pt>
                <c:pt idx="214">
                  <c:v>15.770383220312254</c:v>
                </c:pt>
                <c:pt idx="215">
                  <c:v>15.924834779839159</c:v>
                </c:pt>
                <c:pt idx="216">
                  <c:v>16.147263038914904</c:v>
                </c:pt>
                <c:pt idx="217">
                  <c:v>16.334798020222479</c:v>
                </c:pt>
                <c:pt idx="218">
                  <c:v>16.56479318855704</c:v>
                </c:pt>
                <c:pt idx="219">
                  <c:v>16.802769096347077</c:v>
                </c:pt>
                <c:pt idx="220">
                  <c:v>17.049135608824631</c:v>
                </c:pt>
                <c:pt idx="221">
                  <c:v>17.279513408902407</c:v>
                </c:pt>
                <c:pt idx="222">
                  <c:v>17.557104482328775</c:v>
                </c:pt>
                <c:pt idx="223">
                  <c:v>17.825629690368814</c:v>
                </c:pt>
                <c:pt idx="224">
                  <c:v>18.143222599198069</c:v>
                </c:pt>
                <c:pt idx="225">
                  <c:v>18.441338103492789</c:v>
                </c:pt>
                <c:pt idx="226">
                  <c:v>18.757854851719156</c:v>
                </c:pt>
                <c:pt idx="227">
                  <c:v>19.074868860276588</c:v>
                </c:pt>
                <c:pt idx="228">
                  <c:v>19.473438230253937</c:v>
                </c:pt>
                <c:pt idx="229">
                  <c:v>19.86807597552253</c:v>
                </c:pt>
                <c:pt idx="230">
                  <c:v>20.297150280100674</c:v>
                </c:pt>
                <c:pt idx="231">
                  <c:v>20.709936627593919</c:v>
                </c:pt>
                <c:pt idx="232">
                  <c:v>21.139861322509724</c:v>
                </c:pt>
                <c:pt idx="233">
                  <c:v>21.646427257181202</c:v>
                </c:pt>
                <c:pt idx="234">
                  <c:v>22.172457373450701</c:v>
                </c:pt>
                <c:pt idx="235">
                  <c:v>22.788906360383766</c:v>
                </c:pt>
                <c:pt idx="236">
                  <c:v>23.443910444262102</c:v>
                </c:pt>
                <c:pt idx="237">
                  <c:v>24.137098720733768</c:v>
                </c:pt>
                <c:pt idx="238">
                  <c:v>24.937033989177326</c:v>
                </c:pt>
                <c:pt idx="239">
                  <c:v>25.887286753475369</c:v>
                </c:pt>
                <c:pt idx="240">
                  <c:v>26.997840172786177</c:v>
                </c:pt>
                <c:pt idx="241">
                  <c:v>28.20397111913357</c:v>
                </c:pt>
                <c:pt idx="242">
                  <c:v>29.522909777987717</c:v>
                </c:pt>
                <c:pt idx="243">
                  <c:v>31.221705329545095</c:v>
                </c:pt>
                <c:pt idx="244">
                  <c:v>33.252419113490504</c:v>
                </c:pt>
                <c:pt idx="245">
                  <c:v>35.710459593614971</c:v>
                </c:pt>
                <c:pt idx="246">
                  <c:v>38.75217981011432</c:v>
                </c:pt>
                <c:pt idx="247">
                  <c:v>42.151407857022427</c:v>
                </c:pt>
                <c:pt idx="248">
                  <c:v>45.896823939783367</c:v>
                </c:pt>
                <c:pt idx="249">
                  <c:v>49.207755142210416</c:v>
                </c:pt>
                <c:pt idx="250">
                  <c:v>52.770448548812666</c:v>
                </c:pt>
                <c:pt idx="251">
                  <c:v>55.953133655250362</c:v>
                </c:pt>
                <c:pt idx="252">
                  <c:v>58.7785810850526</c:v>
                </c:pt>
                <c:pt idx="253">
                  <c:v>61.44091227466545</c:v>
                </c:pt>
                <c:pt idx="254">
                  <c:v>63.366135869668533</c:v>
                </c:pt>
                <c:pt idx="255">
                  <c:v>65.496034215128276</c:v>
                </c:pt>
                <c:pt idx="256">
                  <c:v>66.998981615479451</c:v>
                </c:pt>
                <c:pt idx="257">
                  <c:v>68.135671749587772</c:v>
                </c:pt>
                <c:pt idx="258">
                  <c:v>69.846059285335116</c:v>
                </c:pt>
                <c:pt idx="259">
                  <c:v>70.421047442659656</c:v>
                </c:pt>
                <c:pt idx="260">
                  <c:v>71.666093337919961</c:v>
                </c:pt>
                <c:pt idx="261">
                  <c:v>73.689252422534182</c:v>
                </c:pt>
                <c:pt idx="262">
                  <c:v>73.675679658144844</c:v>
                </c:pt>
                <c:pt idx="263">
                  <c:v>74.26716871272717</c:v>
                </c:pt>
                <c:pt idx="264">
                  <c:v>76.327720701604406</c:v>
                </c:pt>
                <c:pt idx="265">
                  <c:v>76.327138113956423</c:v>
                </c:pt>
                <c:pt idx="266">
                  <c:v>77.012529938621014</c:v>
                </c:pt>
                <c:pt idx="267">
                  <c:v>76.989998999130009</c:v>
                </c:pt>
                <c:pt idx="268">
                  <c:v>79.311575524447804</c:v>
                </c:pt>
                <c:pt idx="269">
                  <c:v>79.319753791484231</c:v>
                </c:pt>
                <c:pt idx="270">
                  <c:v>79.314720812182742</c:v>
                </c:pt>
                <c:pt idx="271">
                  <c:v>80.053155295115957</c:v>
                </c:pt>
                <c:pt idx="272">
                  <c:v>80.043543687766146</c:v>
                </c:pt>
                <c:pt idx="273">
                  <c:v>81.644649826096895</c:v>
                </c:pt>
                <c:pt idx="274">
                  <c:v>81.66065099870977</c:v>
                </c:pt>
                <c:pt idx="275">
                  <c:v>81.645316416423768</c:v>
                </c:pt>
                <c:pt idx="276">
                  <c:v>83.350003334000135</c:v>
                </c:pt>
                <c:pt idx="277">
                  <c:v>82.511654771236437</c:v>
                </c:pt>
                <c:pt idx="278">
                  <c:v>83.338889259283945</c:v>
                </c:pt>
                <c:pt idx="279">
                  <c:v>83.337500208343755</c:v>
                </c:pt>
                <c:pt idx="280">
                  <c:v>83.338194728025798</c:v>
                </c:pt>
                <c:pt idx="281">
                  <c:v>84.289314643582642</c:v>
                </c:pt>
                <c:pt idx="282">
                  <c:v>84.226839724746682</c:v>
                </c:pt>
                <c:pt idx="283">
                  <c:v>85.127393143839754</c:v>
                </c:pt>
                <c:pt idx="284">
                  <c:v>86.079261784250932</c:v>
                </c:pt>
                <c:pt idx="285">
                  <c:v>85.126668482702271</c:v>
                </c:pt>
                <c:pt idx="286">
                  <c:v>86.054076381598193</c:v>
                </c:pt>
                <c:pt idx="287">
                  <c:v>87.000400201840932</c:v>
                </c:pt>
                <c:pt idx="288">
                  <c:v>86.050373888874546</c:v>
                </c:pt>
                <c:pt idx="289">
                  <c:v>87.877323256733604</c:v>
                </c:pt>
                <c:pt idx="290">
                  <c:v>87.902041964434829</c:v>
                </c:pt>
                <c:pt idx="291">
                  <c:v>86.972403656319855</c:v>
                </c:pt>
                <c:pt idx="292">
                  <c:v>87.874234395732827</c:v>
                </c:pt>
                <c:pt idx="293">
                  <c:v>87.898951365510214</c:v>
                </c:pt>
                <c:pt idx="294">
                  <c:v>87.872690046660395</c:v>
                </c:pt>
                <c:pt idx="295">
                  <c:v>88.76264867743653</c:v>
                </c:pt>
                <c:pt idx="296">
                  <c:v>88.77604467210567</c:v>
                </c:pt>
                <c:pt idx="297">
                  <c:v>88.763436565210057</c:v>
                </c:pt>
                <c:pt idx="298">
                  <c:v>90.670873795210767</c:v>
                </c:pt>
                <c:pt idx="299">
                  <c:v>88.760285098035737</c:v>
                </c:pt>
                <c:pt idx="300">
                  <c:v>91.716193411108662</c:v>
                </c:pt>
                <c:pt idx="301">
                  <c:v>90.696366703549856</c:v>
                </c:pt>
                <c:pt idx="302">
                  <c:v>90.668407500090666</c:v>
                </c:pt>
                <c:pt idx="303">
                  <c:v>91.711987673908851</c:v>
                </c:pt>
                <c:pt idx="304">
                  <c:v>91.718717038586064</c:v>
                </c:pt>
                <c:pt idx="305">
                  <c:v>91.714511069941494</c:v>
                </c:pt>
                <c:pt idx="306">
                  <c:v>92.77556662677317</c:v>
                </c:pt>
              </c:numCache>
            </c:numRef>
          </c:xVal>
          <c:yVal>
            <c:numRef>
              <c:f>Arrrhenius!$B$14:$B$320</c:f>
              <c:numCache>
                <c:formatCode>0.00</c:formatCode>
                <c:ptCount val="307"/>
                <c:pt idx="0">
                  <c:v>-0.49486482530393344</c:v>
                </c:pt>
                <c:pt idx="1">
                  <c:v>-0.49493664396116327</c:v>
                </c:pt>
                <c:pt idx="2">
                  <c:v>-0.49281169894560167</c:v>
                </c:pt>
                <c:pt idx="3">
                  <c:v>-0.4906809092421201</c:v>
                </c:pt>
                <c:pt idx="4">
                  <c:v>-0.48894877390336228</c:v>
                </c:pt>
                <c:pt idx="5">
                  <c:v>-0.48675957926119917</c:v>
                </c:pt>
                <c:pt idx="6">
                  <c:v>-0.48458266000692468</c:v>
                </c:pt>
                <c:pt idx="7">
                  <c:v>-0.48235250058457319</c:v>
                </c:pt>
                <c:pt idx="8">
                  <c:v>-0.48053419552103921</c:v>
                </c:pt>
                <c:pt idx="9">
                  <c:v>-0.47829985379186946</c:v>
                </c:pt>
                <c:pt idx="10">
                  <c:v>-0.47604441617099075</c:v>
                </c:pt>
                <c:pt idx="11">
                  <c:v>-0.47418653072213784</c:v>
                </c:pt>
                <c:pt idx="12">
                  <c:v>-0.47158901040516399</c:v>
                </c:pt>
                <c:pt idx="13">
                  <c:v>-0.46931549070000739</c:v>
                </c:pt>
                <c:pt idx="14">
                  <c:v>-0.46787854508039728</c:v>
                </c:pt>
                <c:pt idx="15">
                  <c:v>-0.46559562242612695</c:v>
                </c:pt>
                <c:pt idx="16">
                  <c:v>-0.4632661432140513</c:v>
                </c:pt>
                <c:pt idx="17">
                  <c:v>-0.46136379209358164</c:v>
                </c:pt>
                <c:pt idx="18">
                  <c:v>-0.45857932405821261</c:v>
                </c:pt>
                <c:pt idx="19">
                  <c:v>-0.45665159992849164</c:v>
                </c:pt>
                <c:pt idx="20">
                  <c:v>-0.45470639853372735</c:v>
                </c:pt>
                <c:pt idx="21">
                  <c:v>-0.45231286204761534</c:v>
                </c:pt>
                <c:pt idx="22">
                  <c:v>-0.45032651140998969</c:v>
                </c:pt>
                <c:pt idx="23">
                  <c:v>-0.44791136107473867</c:v>
                </c:pt>
                <c:pt idx="24">
                  <c:v>-0.4458931699432131</c:v>
                </c:pt>
                <c:pt idx="25">
                  <c:v>-0.44389776382693541</c:v>
                </c:pt>
                <c:pt idx="26">
                  <c:v>-0.44142598522708987</c:v>
                </c:pt>
                <c:pt idx="27">
                  <c:v>-0.4393615017956411</c:v>
                </c:pt>
                <c:pt idx="28">
                  <c:v>-0.43722506363717684</c:v>
                </c:pt>
                <c:pt idx="29">
                  <c:v>-0.43472048709742045</c:v>
                </c:pt>
                <c:pt idx="30">
                  <c:v>-0.43267147109202242</c:v>
                </c:pt>
                <c:pt idx="31">
                  <c:v>-0.43072653284529738</c:v>
                </c:pt>
                <c:pt idx="32">
                  <c:v>-0.42816282575667863</c:v>
                </c:pt>
                <c:pt idx="33">
                  <c:v>-0.42602838401084114</c:v>
                </c:pt>
                <c:pt idx="34">
                  <c:v>-0.42388455444914036</c:v>
                </c:pt>
                <c:pt idx="35">
                  <c:v>-0.42168735173555849</c:v>
                </c:pt>
                <c:pt idx="36">
                  <c:v>-0.41906167793252624</c:v>
                </c:pt>
                <c:pt idx="37">
                  <c:v>-0.41735146282334346</c:v>
                </c:pt>
                <c:pt idx="38">
                  <c:v>-0.41471079092324226</c:v>
                </c:pt>
                <c:pt idx="39">
                  <c:v>-0.41250102882088879</c:v>
                </c:pt>
                <c:pt idx="40">
                  <c:v>-0.41025851916581629</c:v>
                </c:pt>
                <c:pt idx="41">
                  <c:v>-0.40800551482286052</c:v>
                </c:pt>
                <c:pt idx="42">
                  <c:v>-0.40574764331949581</c:v>
                </c:pt>
                <c:pt idx="43">
                  <c:v>-0.4035194886200848</c:v>
                </c:pt>
                <c:pt idx="44">
                  <c:v>-0.40091266770862488</c:v>
                </c:pt>
                <c:pt idx="45">
                  <c:v>-0.39872229005054582</c:v>
                </c:pt>
                <c:pt idx="46">
                  <c:v>-0.39684374157108948</c:v>
                </c:pt>
                <c:pt idx="47">
                  <c:v>-0.39409385918211004</c:v>
                </c:pt>
                <c:pt idx="48">
                  <c:v>-0.39220559289974344</c:v>
                </c:pt>
                <c:pt idx="49">
                  <c:v>-0.38940249047992354</c:v>
                </c:pt>
                <c:pt idx="50">
                  <c:v>-0.38702141589794337</c:v>
                </c:pt>
                <c:pt idx="51">
                  <c:v>-0.38462233999757556</c:v>
                </c:pt>
                <c:pt idx="52">
                  <c:v>-0.38264660144024948</c:v>
                </c:pt>
                <c:pt idx="53">
                  <c:v>-0.37983063163878955</c:v>
                </c:pt>
                <c:pt idx="54">
                  <c:v>-0.37780042376242184</c:v>
                </c:pt>
                <c:pt idx="55">
                  <c:v>-0.37444906476342282</c:v>
                </c:pt>
                <c:pt idx="56">
                  <c:v>-0.37291074983186312</c:v>
                </c:pt>
                <c:pt idx="57">
                  <c:v>-0.37042491116655307</c:v>
                </c:pt>
                <c:pt idx="58">
                  <c:v>-0.3679132780221403</c:v>
                </c:pt>
                <c:pt idx="59">
                  <c:v>-0.36538184309980498</c:v>
                </c:pt>
                <c:pt idx="60">
                  <c:v>-0.36330818112369323</c:v>
                </c:pt>
                <c:pt idx="61">
                  <c:v>-0.36074995012965005</c:v>
                </c:pt>
                <c:pt idx="62">
                  <c:v>-0.35816472090154461</c:v>
                </c:pt>
                <c:pt idx="63">
                  <c:v>-0.35557178696018832</c:v>
                </c:pt>
                <c:pt idx="64">
                  <c:v>-0.35363090241384115</c:v>
                </c:pt>
                <c:pt idx="65">
                  <c:v>-0.35144001182996193</c:v>
                </c:pt>
                <c:pt idx="66">
                  <c:v>-0.34832970129989566</c:v>
                </c:pt>
                <c:pt idx="67">
                  <c:v>-0.34568010829590068</c:v>
                </c:pt>
                <c:pt idx="68">
                  <c:v>-0.34399144371149204</c:v>
                </c:pt>
                <c:pt idx="69">
                  <c:v>-0.34084823068210529</c:v>
                </c:pt>
                <c:pt idx="70">
                  <c:v>-0.33813331773809557</c:v>
                </c:pt>
                <c:pt idx="71">
                  <c:v>-0.33632127936709222</c:v>
                </c:pt>
                <c:pt idx="72">
                  <c:v>-0.33358959751571871</c:v>
                </c:pt>
                <c:pt idx="73">
                  <c:v>-0.33087016915592654</c:v>
                </c:pt>
                <c:pt idx="74">
                  <c:v>-0.3290089250481541</c:v>
                </c:pt>
                <c:pt idx="75">
                  <c:v>-0.32583166009892356</c:v>
                </c:pt>
                <c:pt idx="76">
                  <c:v>-0.32358571793319124</c:v>
                </c:pt>
                <c:pt idx="77">
                  <c:v>-0.32177596278347709</c:v>
                </c:pt>
                <c:pt idx="78">
                  <c:v>-0.31843280506221794</c:v>
                </c:pt>
                <c:pt idx="79">
                  <c:v>-0.31645355743879933</c:v>
                </c:pt>
                <c:pt idx="80">
                  <c:v>-0.31353989447956421</c:v>
                </c:pt>
                <c:pt idx="81">
                  <c:v>-0.31049529616198834</c:v>
                </c:pt>
                <c:pt idx="82">
                  <c:v>-0.30801202932029187</c:v>
                </c:pt>
                <c:pt idx="83">
                  <c:v>-0.30556478946378846</c:v>
                </c:pt>
                <c:pt idx="84">
                  <c:v>-0.30303171105477383</c:v>
                </c:pt>
                <c:pt idx="85">
                  <c:v>-0.3000478222252938</c:v>
                </c:pt>
                <c:pt idx="86">
                  <c:v>-0.29748547635124911</c:v>
                </c:pt>
                <c:pt idx="87">
                  <c:v>-0.29497551574980796</c:v>
                </c:pt>
                <c:pt idx="88">
                  <c:v>-0.29236077911928066</c:v>
                </c:pt>
                <c:pt idx="89">
                  <c:v>-0.28990273632041663</c:v>
                </c:pt>
                <c:pt idx="90">
                  <c:v>-0.28726689832896968</c:v>
                </c:pt>
                <c:pt idx="91">
                  <c:v>-0.28460346200879422</c:v>
                </c:pt>
                <c:pt idx="92">
                  <c:v>-0.28191194074495224</c:v>
                </c:pt>
                <c:pt idx="93">
                  <c:v>-0.27874533709824423</c:v>
                </c:pt>
                <c:pt idx="94">
                  <c:v>-0.27601199110154334</c:v>
                </c:pt>
                <c:pt idx="95">
                  <c:v>-0.27372265495179043</c:v>
                </c:pt>
                <c:pt idx="96">
                  <c:v>-0.27044828200596188</c:v>
                </c:pt>
                <c:pt idx="97">
                  <c:v>-0.26821183217866634</c:v>
                </c:pt>
                <c:pt idx="98">
                  <c:v>-0.26543746585925132</c:v>
                </c:pt>
                <c:pt idx="99">
                  <c:v>-0.26212932890373675</c:v>
                </c:pt>
                <c:pt idx="100">
                  <c:v>-0.25973625644721254</c:v>
                </c:pt>
                <c:pt idx="101">
                  <c:v>-0.25734932652094161</c:v>
                </c:pt>
                <c:pt idx="102">
                  <c:v>-0.25398808425758868</c:v>
                </c:pt>
                <c:pt idx="103">
                  <c:v>-0.25109285597105407</c:v>
                </c:pt>
                <c:pt idx="104">
                  <c:v>-0.24811061943072682</c:v>
                </c:pt>
                <c:pt idx="105">
                  <c:v>-0.24559711554452002</c:v>
                </c:pt>
                <c:pt idx="106">
                  <c:v>-0.2425936723790291</c:v>
                </c:pt>
                <c:pt idx="107">
                  <c:v>-0.23961179138067676</c:v>
                </c:pt>
                <c:pt idx="108">
                  <c:v>-0.23704626337507173</c:v>
                </c:pt>
                <c:pt idx="109">
                  <c:v>-0.23396758551147154</c:v>
                </c:pt>
                <c:pt idx="110">
                  <c:v>-0.23096820539618387</c:v>
                </c:pt>
                <c:pt idx="111">
                  <c:v>-0.22878510406156116</c:v>
                </c:pt>
                <c:pt idx="112">
                  <c:v>-0.22567143443456728</c:v>
                </c:pt>
                <c:pt idx="113">
                  <c:v>-0.22298622940841381</c:v>
                </c:pt>
                <c:pt idx="114">
                  <c:v>-0.22025573735101009</c:v>
                </c:pt>
                <c:pt idx="115">
                  <c:v>-0.21743363381199846</c:v>
                </c:pt>
                <c:pt idx="116">
                  <c:v>-0.21485603723031155</c:v>
                </c:pt>
                <c:pt idx="117">
                  <c:v>-0.21106884261125267</c:v>
                </c:pt>
                <c:pt idx="118">
                  <c:v>-0.20826319114031994</c:v>
                </c:pt>
                <c:pt idx="119">
                  <c:v>-0.20539864580881784</c:v>
                </c:pt>
                <c:pt idx="120">
                  <c:v>-0.20250544432545686</c:v>
                </c:pt>
                <c:pt idx="121">
                  <c:v>-0.19910802005178657</c:v>
                </c:pt>
                <c:pt idx="122">
                  <c:v>-0.19617596923616498</c:v>
                </c:pt>
                <c:pt idx="123">
                  <c:v>-0.19323581081833152</c:v>
                </c:pt>
                <c:pt idx="124">
                  <c:v>-0.19025459502456421</c:v>
                </c:pt>
                <c:pt idx="125">
                  <c:v>-0.18675112482482401</c:v>
                </c:pt>
                <c:pt idx="126">
                  <c:v>-0.18372847522030589</c:v>
                </c:pt>
                <c:pt idx="127">
                  <c:v>-0.18081059353867399</c:v>
                </c:pt>
                <c:pt idx="128">
                  <c:v>-0.17788629484053015</c:v>
                </c:pt>
                <c:pt idx="129">
                  <c:v>-0.17482808359705057</c:v>
                </c:pt>
                <c:pt idx="130">
                  <c:v>-0.17125048618285976</c:v>
                </c:pt>
                <c:pt idx="131">
                  <c:v>-0.16806627302577154</c:v>
                </c:pt>
                <c:pt idx="132">
                  <c:v>-0.16488311383008816</c:v>
                </c:pt>
                <c:pt idx="133">
                  <c:v>-0.16167723163349124</c:v>
                </c:pt>
                <c:pt idx="134">
                  <c:v>-0.15899051079662141</c:v>
                </c:pt>
                <c:pt idx="135">
                  <c:v>-0.15530753732143837</c:v>
                </c:pt>
                <c:pt idx="136">
                  <c:v>-0.15213301641745472</c:v>
                </c:pt>
                <c:pt idx="137">
                  <c:v>-0.14887336551337421</c:v>
                </c:pt>
                <c:pt idx="138">
                  <c:v>-0.14607677939564545</c:v>
                </c:pt>
                <c:pt idx="139">
                  <c:v>-0.14287487828051609</c:v>
                </c:pt>
                <c:pt idx="140">
                  <c:v>-0.13949388188298797</c:v>
                </c:pt>
                <c:pt idx="141">
                  <c:v>-0.13604737373455794</c:v>
                </c:pt>
                <c:pt idx="142">
                  <c:v>-0.13310701608569495</c:v>
                </c:pt>
                <c:pt idx="143">
                  <c:v>-0.12958072119287686</c:v>
                </c:pt>
                <c:pt idx="144">
                  <c:v>-0.1260258666954584</c:v>
                </c:pt>
                <c:pt idx="145">
                  <c:v>-0.12296775887557934</c:v>
                </c:pt>
                <c:pt idx="146">
                  <c:v>-0.11927166416536084</c:v>
                </c:pt>
                <c:pt idx="147">
                  <c:v>-0.11581435995705691</c:v>
                </c:pt>
                <c:pt idx="148">
                  <c:v>-0.11225895013626264</c:v>
                </c:pt>
                <c:pt idx="149">
                  <c:v>-0.10964135719958996</c:v>
                </c:pt>
                <c:pt idx="150">
                  <c:v>-0.10524399139240737</c:v>
                </c:pt>
                <c:pt idx="151">
                  <c:v>-0.10249754415465469</c:v>
                </c:pt>
                <c:pt idx="152">
                  <c:v>-9.8583010804808857E-2</c:v>
                </c:pt>
                <c:pt idx="153">
                  <c:v>-9.5221642158897168E-2</c:v>
                </c:pt>
                <c:pt idx="154">
                  <c:v>-9.1298645135854103E-2</c:v>
                </c:pt>
                <c:pt idx="155">
                  <c:v>-8.785594325085605E-2</c:v>
                </c:pt>
                <c:pt idx="156">
                  <c:v>-8.4883647864021139E-2</c:v>
                </c:pt>
                <c:pt idx="157">
                  <c:v>-8.08548925538978E-2</c:v>
                </c:pt>
                <c:pt idx="158">
                  <c:v>-7.7294753613392483E-2</c:v>
                </c:pt>
                <c:pt idx="159">
                  <c:v>-7.3040424839710141E-2</c:v>
                </c:pt>
                <c:pt idx="160">
                  <c:v>-6.998293674836982E-2</c:v>
                </c:pt>
                <c:pt idx="161">
                  <c:v>-6.6295930133802056E-2</c:v>
                </c:pt>
                <c:pt idx="162">
                  <c:v>-6.2605451783050714E-2</c:v>
                </c:pt>
                <c:pt idx="163">
                  <c:v>-5.8130540207686564E-2</c:v>
                </c:pt>
                <c:pt idx="164">
                  <c:v>-5.4268203760078237E-2</c:v>
                </c:pt>
                <c:pt idx="165">
                  <c:v>-5.0866573946873377E-2</c:v>
                </c:pt>
                <c:pt idx="166">
                  <c:v>-4.755510020218106E-2</c:v>
                </c:pt>
                <c:pt idx="167">
                  <c:v>-4.3530685370969255E-2</c:v>
                </c:pt>
                <c:pt idx="168">
                  <c:v>-3.9440711386476202E-2</c:v>
                </c:pt>
                <c:pt idx="169">
                  <c:v>-3.5418169492550861E-2</c:v>
                </c:pt>
                <c:pt idx="170">
                  <c:v>-3.1883550033928357E-2</c:v>
                </c:pt>
                <c:pt idx="171">
                  <c:v>-2.7471986709913396E-2</c:v>
                </c:pt>
                <c:pt idx="172">
                  <c:v>-2.3865257291558455E-2</c:v>
                </c:pt>
                <c:pt idx="173">
                  <c:v>-1.9488150478091555E-2</c:v>
                </c:pt>
                <c:pt idx="174">
                  <c:v>-1.5682966700330737E-2</c:v>
                </c:pt>
                <c:pt idx="175">
                  <c:v>-1.1828508574825699E-2</c:v>
                </c:pt>
                <c:pt idx="176">
                  <c:v>-7.243303274423513E-3</c:v>
                </c:pt>
                <c:pt idx="177">
                  <c:v>-3.8565030442937495E-3</c:v>
                </c:pt>
                <c:pt idx="178">
                  <c:v>9.1409329456982019E-4</c:v>
                </c:pt>
                <c:pt idx="179">
                  <c:v>5.0795255292749707E-3</c:v>
                </c:pt>
                <c:pt idx="180">
                  <c:v>9.2588986537184472E-3</c:v>
                </c:pt>
                <c:pt idx="181">
                  <c:v>1.3592710321253195E-2</c:v>
                </c:pt>
                <c:pt idx="182">
                  <c:v>1.7254340248478349E-2</c:v>
                </c:pt>
                <c:pt idx="183">
                  <c:v>2.2434903023613915E-2</c:v>
                </c:pt>
                <c:pt idx="184">
                  <c:v>2.5543456998665722E-2</c:v>
                </c:pt>
                <c:pt idx="185">
                  <c:v>3.0216323496445055E-2</c:v>
                </c:pt>
                <c:pt idx="186">
                  <c:v>3.4940718016573516E-2</c:v>
                </c:pt>
                <c:pt idx="187">
                  <c:v>3.9049594691208125E-2</c:v>
                </c:pt>
                <c:pt idx="188">
                  <c:v>4.4036551720233977E-2</c:v>
                </c:pt>
                <c:pt idx="189">
                  <c:v>4.8378170476144018E-2</c:v>
                </c:pt>
                <c:pt idx="190">
                  <c:v>5.208308736716645E-2</c:v>
                </c:pt>
                <c:pt idx="191">
                  <c:v>5.744223868256608E-2</c:v>
                </c:pt>
                <c:pt idx="192">
                  <c:v>6.1360163359217686E-2</c:v>
                </c:pt>
                <c:pt idx="193">
                  <c:v>6.6917003650566326E-2</c:v>
                </c:pt>
                <c:pt idx="194">
                  <c:v>7.1873233768849631E-2</c:v>
                </c:pt>
                <c:pt idx="195">
                  <c:v>7.6150218545342693E-2</c:v>
                </c:pt>
                <c:pt idx="196">
                  <c:v>8.1374095406693533E-2</c:v>
                </c:pt>
                <c:pt idx="197">
                  <c:v>8.5010789708348689E-2</c:v>
                </c:pt>
                <c:pt idx="198">
                  <c:v>9.0585550924129773E-2</c:v>
                </c:pt>
                <c:pt idx="199">
                  <c:v>9.4611154763635977E-2</c:v>
                </c:pt>
                <c:pt idx="200">
                  <c:v>0.10036887475738321</c:v>
                </c:pt>
                <c:pt idx="201">
                  <c:v>0.10549536990875763</c:v>
                </c:pt>
                <c:pt idx="202">
                  <c:v>0.10993145777230501</c:v>
                </c:pt>
                <c:pt idx="203">
                  <c:v>0.1153175925155996</c:v>
                </c:pt>
                <c:pt idx="204">
                  <c:v>0.11931107512310123</c:v>
                </c:pt>
                <c:pt idx="205">
                  <c:v>0.12517907667082734</c:v>
                </c:pt>
                <c:pt idx="206">
                  <c:v>0.13018261634271747</c:v>
                </c:pt>
                <c:pt idx="207">
                  <c:v>0.13550419728260291</c:v>
                </c:pt>
                <c:pt idx="208">
                  <c:v>0.14108122202786549</c:v>
                </c:pt>
                <c:pt idx="209">
                  <c:v>0.14601198139119728</c:v>
                </c:pt>
                <c:pt idx="210">
                  <c:v>0.15204428683101032</c:v>
                </c:pt>
                <c:pt idx="211">
                  <c:v>0.15792841461593099</c:v>
                </c:pt>
                <c:pt idx="212">
                  <c:v>0.16334375534698631</c:v>
                </c:pt>
                <c:pt idx="213">
                  <c:v>0.16775921487641393</c:v>
                </c:pt>
                <c:pt idx="214">
                  <c:v>0.17469945994393815</c:v>
                </c:pt>
                <c:pt idx="215">
                  <c:v>0.17967934954151374</c:v>
                </c:pt>
                <c:pt idx="216">
                  <c:v>0.18532585111457692</c:v>
                </c:pt>
                <c:pt idx="217">
                  <c:v>0.192944927463709</c:v>
                </c:pt>
                <c:pt idx="218">
                  <c:v>0.19874150843718244</c:v>
                </c:pt>
                <c:pt idx="219">
                  <c:v>0.20359979156884431</c:v>
                </c:pt>
                <c:pt idx="220">
                  <c:v>0.20994952631664865</c:v>
                </c:pt>
                <c:pt idx="221">
                  <c:v>0.21513087973028422</c:v>
                </c:pt>
                <c:pt idx="222">
                  <c:v>0.22155189760076371</c:v>
                </c:pt>
                <c:pt idx="223">
                  <c:v>0.22856418065883347</c:v>
                </c:pt>
                <c:pt idx="224">
                  <c:v>0.23363296902956948</c:v>
                </c:pt>
                <c:pt idx="225">
                  <c:v>0.24104162889221611</c:v>
                </c:pt>
                <c:pt idx="226">
                  <c:v>0.24639967801262341</c:v>
                </c:pt>
                <c:pt idx="227">
                  <c:v>0.25135093846865264</c:v>
                </c:pt>
                <c:pt idx="228">
                  <c:v>0.25810971666239263</c:v>
                </c:pt>
                <c:pt idx="229">
                  <c:v>0.2638303087385715</c:v>
                </c:pt>
                <c:pt idx="230">
                  <c:v>0.26838598440005013</c:v>
                </c:pt>
                <c:pt idx="231">
                  <c:v>0.27409812976397718</c:v>
                </c:pt>
                <c:pt idx="232">
                  <c:v>0.27700758791351321</c:v>
                </c:pt>
                <c:pt idx="233">
                  <c:v>0.2812216023104287</c:v>
                </c:pt>
                <c:pt idx="234">
                  <c:v>0.2832273125291046</c:v>
                </c:pt>
                <c:pt idx="235">
                  <c:v>0.28051087384248319</c:v>
                </c:pt>
                <c:pt idx="236">
                  <c:v>0.2800088648369588</c:v>
                </c:pt>
                <c:pt idx="237">
                  <c:v>0.26838296411399964</c:v>
                </c:pt>
                <c:pt idx="238">
                  <c:v>0.25675347663869807</c:v>
                </c:pt>
                <c:pt idx="239">
                  <c:v>0.23264275867006068</c:v>
                </c:pt>
                <c:pt idx="240">
                  <c:v>0.19701380659015558</c:v>
                </c:pt>
                <c:pt idx="241">
                  <c:v>0.13637791018419726</c:v>
                </c:pt>
                <c:pt idx="242">
                  <c:v>5.0982909290801195E-2</c:v>
                </c:pt>
                <c:pt idx="243">
                  <c:v>-4.5353307672587731E-2</c:v>
                </c:pt>
                <c:pt idx="244">
                  <c:v>-0.18076453254195304</c:v>
                </c:pt>
                <c:pt idx="245">
                  <c:v>-0.31881061558631579</c:v>
                </c:pt>
                <c:pt idx="246">
                  <c:v>-0.48027133348774415</c:v>
                </c:pt>
                <c:pt idx="247">
                  <c:v>-0.63649445179124664</c:v>
                </c:pt>
                <c:pt idx="248">
                  <c:v>-0.78636043464462568</c:v>
                </c:pt>
                <c:pt idx="249">
                  <c:v>-0.95239469597422743</c:v>
                </c:pt>
                <c:pt idx="250">
                  <c:v>-1.0742036043726744</c:v>
                </c:pt>
                <c:pt idx="251">
                  <c:v>-1.1558419134475988</c:v>
                </c:pt>
                <c:pt idx="252">
                  <c:v>-1.225917111750769</c:v>
                </c:pt>
                <c:pt idx="253">
                  <c:v>-1.2777133741515514</c:v>
                </c:pt>
                <c:pt idx="254">
                  <c:v>-1.3404441148401185</c:v>
                </c:pt>
                <c:pt idx="255">
                  <c:v>-1.3397205145076962</c:v>
                </c:pt>
                <c:pt idx="256">
                  <c:v>-1.3622351301786531</c:v>
                </c:pt>
                <c:pt idx="257">
                  <c:v>-1.3953069741473103</c:v>
                </c:pt>
                <c:pt idx="258">
                  <c:v>-1.4311418456657052</c:v>
                </c:pt>
                <c:pt idx="259">
                  <c:v>-1.4503774269735383</c:v>
                </c:pt>
                <c:pt idx="260">
                  <c:v>-1.4509566013191968</c:v>
                </c:pt>
                <c:pt idx="261">
                  <c:v>-1.4526322923602046</c:v>
                </c:pt>
                <c:pt idx="262">
                  <c:v>-1.4729826942186299</c:v>
                </c:pt>
                <c:pt idx="263">
                  <c:v>-1.4791844152834357</c:v>
                </c:pt>
                <c:pt idx="264">
                  <c:v>-1.4868182794463969</c:v>
                </c:pt>
                <c:pt idx="265">
                  <c:v>-1.5054682102767649</c:v>
                </c:pt>
                <c:pt idx="266">
                  <c:v>-1.5202974926183048</c:v>
                </c:pt>
                <c:pt idx="267">
                  <c:v>-1.5112890475342249</c:v>
                </c:pt>
                <c:pt idx="268">
                  <c:v>-1.5188225318673916</c:v>
                </c:pt>
                <c:pt idx="269">
                  <c:v>-1.5126909829734432</c:v>
                </c:pt>
                <c:pt idx="270">
                  <c:v>-1.5356222609589507</c:v>
                </c:pt>
                <c:pt idx="271">
                  <c:v>-1.5508396050657851</c:v>
                </c:pt>
                <c:pt idx="272">
                  <c:v>-1.5228948299632861</c:v>
                </c:pt>
                <c:pt idx="273">
                  <c:v>-1.5476327249533091</c:v>
                </c:pt>
                <c:pt idx="274">
                  <c:v>-1.5401850389549756</c:v>
                </c:pt>
                <c:pt idx="275">
                  <c:v>-1.5486885786688538</c:v>
                </c:pt>
                <c:pt idx="276">
                  <c:v>-1.5401749325922807</c:v>
                </c:pt>
                <c:pt idx="277">
                  <c:v>-1.5515751008059175</c:v>
                </c:pt>
                <c:pt idx="278">
                  <c:v>-1.5587547107172095</c:v>
                </c:pt>
                <c:pt idx="279">
                  <c:v>-1.5611472703289975</c:v>
                </c:pt>
                <c:pt idx="280">
                  <c:v>-1.5624301329026167</c:v>
                </c:pt>
                <c:pt idx="281">
                  <c:v>-1.5620945111842881</c:v>
                </c:pt>
                <c:pt idx="282">
                  <c:v>-1.562704539703176</c:v>
                </c:pt>
                <c:pt idx="283">
                  <c:v>-1.5785933717199001</c:v>
                </c:pt>
                <c:pt idx="284">
                  <c:v>-1.5641954981922106</c:v>
                </c:pt>
                <c:pt idx="285">
                  <c:v>-1.5861370252307931</c:v>
                </c:pt>
                <c:pt idx="286">
                  <c:v>-1.5695089584314448</c:v>
                </c:pt>
                <c:pt idx="287">
                  <c:v>-1.5876960019883011</c:v>
                </c:pt>
                <c:pt idx="288">
                  <c:v>-1.5703033952084757</c:v>
                </c:pt>
                <c:pt idx="289">
                  <c:v>-1.5864072489138261</c:v>
                </c:pt>
                <c:pt idx="290">
                  <c:v>-1.6061125353391592</c:v>
                </c:pt>
                <c:pt idx="291">
                  <c:v>-1.5707673930792565</c:v>
                </c:pt>
                <c:pt idx="292">
                  <c:v>-1.5892195817849117</c:v>
                </c:pt>
                <c:pt idx="293">
                  <c:v>-1.592250799588852</c:v>
                </c:pt>
                <c:pt idx="294">
                  <c:v>-1.5904405565499711</c:v>
                </c:pt>
                <c:pt idx="295">
                  <c:v>-1.591969372074147</c:v>
                </c:pt>
                <c:pt idx="296">
                  <c:v>-1.6072261987713188</c:v>
                </c:pt>
                <c:pt idx="297">
                  <c:v>-1.6148972160331345</c:v>
                </c:pt>
                <c:pt idx="298">
                  <c:v>-1.598659214028129</c:v>
                </c:pt>
                <c:pt idx="299">
                  <c:v>-1.6172770777834415</c:v>
                </c:pt>
                <c:pt idx="300">
                  <c:v>-1.6190063238184975</c:v>
                </c:pt>
                <c:pt idx="301">
                  <c:v>-1.6195860402256113</c:v>
                </c:pt>
                <c:pt idx="302">
                  <c:v>-1.6195860402256113</c:v>
                </c:pt>
                <c:pt idx="303">
                  <c:v>-1.6354837468149122</c:v>
                </c:pt>
                <c:pt idx="304">
                  <c:v>-1.6165945303270794</c:v>
                </c:pt>
                <c:pt idx="305">
                  <c:v>-1.612006374324616</c:v>
                </c:pt>
                <c:pt idx="306">
                  <c:v>-1.6264116601968948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326016"/>
        <c:axId val="1093838304"/>
      </c:scatterChart>
      <c:valAx>
        <c:axId val="1008517775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1000/T (1/K)</a:t>
                </a:r>
              </a:p>
            </c:rich>
          </c:tx>
          <c:layout>
            <c:manualLayout>
              <c:xMode val="edge"/>
              <c:yMode val="edge"/>
              <c:x val="0.46653055555555556"/>
              <c:y val="0.8851299999999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8735"/>
        <c:crossesAt val="-2"/>
        <c:crossBetween val="midCat"/>
        <c:majorUnit val="20"/>
      </c:valAx>
      <c:valAx>
        <c:axId val="1008518735"/>
        <c:scaling>
          <c:orientation val="minMax"/>
          <c:max val="1"/>
          <c:min val="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σ  (S/cm)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8.7446428571428553E-3"/>
              <c:y val="0.29969000000000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7775"/>
        <c:crossesAt val="-2"/>
        <c:crossBetween val="midCat"/>
        <c:majorUnit val="1"/>
      </c:valAx>
      <c:valAx>
        <c:axId val="1093838304"/>
        <c:scaling>
          <c:orientation val="minMax"/>
          <c:max val="1"/>
        </c:scaling>
        <c:delete val="0"/>
        <c:axPos val="r"/>
        <c:numFmt formatCode="General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2326016"/>
        <c:crosses val="max"/>
        <c:crossBetween val="midCat"/>
        <c:majorUnit val="1"/>
      </c:valAx>
      <c:valAx>
        <c:axId val="1092326016"/>
        <c:scaling>
          <c:orientation val="minMax"/>
        </c:scaling>
        <c:delete val="0"/>
        <c:axPos val="t"/>
        <c:numFmt formatCode="0.00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3838304"/>
        <c:crosses val="max"/>
        <c:crossBetween val="midCat"/>
        <c:majorUnit val="20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0313190407109528"/>
          <c:y val="9.7406736796787574E-2"/>
          <c:w val="0.51219720749394326"/>
          <c:h val="0.19732381545207131"/>
        </c:manualLayout>
      </c:layout>
      <c:overlay val="1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0.15315</cdr:x>
      <cdr:y>0.13098</cdr:y>
    </cdr:from>
    <cdr:to>
      <cdr:x>0.16951</cdr:x>
      <cdr:y>0.78527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6B769CF8-4801-0342-C776-CCA204D1A992}"/>
            </a:ext>
          </a:extLst>
        </cdr:cNvPr>
        <cdr:cNvCxnSpPr/>
      </cdr:nvCxnSpPr>
      <cdr:spPr>
        <a:xfrm xmlns:a="http://schemas.openxmlformats.org/drawingml/2006/main">
          <a:off x="774097" y="469501"/>
          <a:ext cx="82689" cy="2345407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0.25284</cdr:x>
      <cdr:y>0.11487</cdr:y>
    </cdr:from>
    <cdr:to>
      <cdr:x>0.63339</cdr:x>
      <cdr:y>0.7423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AB94852D-72C8-57F4-C3D6-EAFA01D194FE}"/>
            </a:ext>
          </a:extLst>
        </cdr:cNvPr>
        <cdr:cNvCxnSpPr/>
      </cdr:nvCxnSpPr>
      <cdr:spPr>
        <a:xfrm xmlns:a="http://schemas.openxmlformats.org/drawingml/2006/main">
          <a:off x="1729820" y="566707"/>
          <a:ext cx="2603542" cy="3095483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0.4791</cdr:x>
      <cdr:y>0.33129</cdr:y>
    </cdr:from>
    <cdr:to>
      <cdr:x>0.79234</cdr:x>
      <cdr:y>0.49586</cdr:y>
    </cdr:to>
    <cdr:sp macro="" textlink="">
      <cdr:nvSpPr>
        <cdr:cNvPr id="13" name="テキスト ボックス 12">
          <a:extLst xmlns:a="http://schemas.openxmlformats.org/drawingml/2006/main">
            <a:ext uri="{FF2B5EF4-FFF2-40B4-BE49-F238E27FC236}">
              <a16:creationId xmlns:a16="http://schemas.microsoft.com/office/drawing/2014/main" id="{47CF36B5-D335-BD71-62FE-3A4DE00B262D}"/>
            </a:ext>
          </a:extLst>
        </cdr:cNvPr>
        <cdr:cNvSpPr txBox="1"/>
      </cdr:nvSpPr>
      <cdr:spPr>
        <a:xfrm xmlns:a="http://schemas.openxmlformats.org/drawingml/2006/main">
          <a:off x="3277744" y="1634436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𝜎∝exp⁡(−(20 meV)/(2𝑘_𝐵 𝑇))</a:t>
          </a:r>
          <a:endParaRPr lang="ja-JP" altLang="en-US" sz="1400" dirty="0"/>
        </a:p>
      </cdr:txBody>
    </cdr:sp>
  </cdr:relSizeAnchor>
  <cdr:relSizeAnchor xmlns:cdr="http://schemas.openxmlformats.org/drawingml/2006/chartDrawing">
    <cdr:from>
      <cdr:x>0.17649</cdr:x>
      <cdr:y>0.55301</cdr:y>
    </cdr:from>
    <cdr:to>
      <cdr:x>0.48973</cdr:x>
      <cdr:y>0.71758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9ECFD98A-DA32-F5EB-2922-65AC0F14B626}"/>
            </a:ext>
          </a:extLst>
        </cdr:cNvPr>
        <cdr:cNvSpPr txBox="1"/>
      </cdr:nvSpPr>
      <cdr:spPr>
        <a:xfrm xmlns:a="http://schemas.openxmlformats.org/drawingml/2006/main">
          <a:off x="1207491" y="2728301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𝜎∝exp⁡(−(0.63 eV)/(2𝑘_𝐵 𝑇))</a:t>
          </a:r>
          <a:endParaRPr lang="ja-JP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8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9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/15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/15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表作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10" Type="http://schemas.openxmlformats.org/officeDocument/2006/relationships/image" Target="../media/image38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90.png"/><Relationship Id="rId10" Type="http://schemas.openxmlformats.org/officeDocument/2006/relationships/image" Target="../media/image49.png"/><Relationship Id="rId4" Type="http://schemas.openxmlformats.org/officeDocument/2006/relationships/image" Target="../media/image36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1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2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半導体における電気伝導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7AD1A46-3F2F-21F9-E3B5-8A94121C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02C200A-F032-375A-168D-5536858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10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1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p-Ge</a:t>
            </a:r>
            <a:r>
              <a:rPr lang="ja-JP" altLang="en-US" dirty="0"/>
              <a:t>における出払い領域での</a:t>
            </a:r>
            <a:r>
              <a:rPr kumimoji="1" lang="ja-JP" altLang="en-US" dirty="0"/>
              <a:t>キャリアの様子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5385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318" y="1407924"/>
            <a:ext cx="5271498" cy="4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6200000">
            <a:off x="2097783" y="1672749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6200000">
            <a:off x="1358754" y="347805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BC12A6B-7C22-511E-3902-AA1D4A009A8B}"/>
              </a:ext>
            </a:extLst>
          </p:cNvPr>
          <p:cNvGrpSpPr/>
          <p:nvPr/>
        </p:nvGrpSpPr>
        <p:grpSpPr>
          <a:xfrm>
            <a:off x="6353558" y="1589371"/>
            <a:ext cx="2440576" cy="3831138"/>
            <a:chOff x="6353576" y="1973469"/>
            <a:chExt cx="2440576" cy="383113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F4904A8-F048-0BDE-9957-8A1053169DB3}"/>
                </a:ext>
              </a:extLst>
            </p:cNvPr>
            <p:cNvSpPr/>
            <p:nvPr/>
          </p:nvSpPr>
          <p:spPr>
            <a:xfrm>
              <a:off x="6556443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D4807A4-6477-CD3A-5148-DB07B47EFAB9}"/>
                </a:ext>
              </a:extLst>
            </p:cNvPr>
            <p:cNvSpPr/>
            <p:nvPr/>
          </p:nvSpPr>
          <p:spPr>
            <a:xfrm>
              <a:off x="7364012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7F5E560-A9DB-0E7D-9DD7-CF6748D5E37F}"/>
                </a:ext>
              </a:extLst>
            </p:cNvPr>
            <p:cNvSpPr/>
            <p:nvPr/>
          </p:nvSpPr>
          <p:spPr>
            <a:xfrm>
              <a:off x="8171581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14ABA13-78EC-C47F-DDAF-6EAA97CEE5F9}"/>
                </a:ext>
              </a:extLst>
            </p:cNvPr>
            <p:cNvSpPr/>
            <p:nvPr/>
          </p:nvSpPr>
          <p:spPr>
            <a:xfrm>
              <a:off x="6556443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5EC2FD8-2693-C518-1CEF-2CC46B50EF30}"/>
                </a:ext>
              </a:extLst>
            </p:cNvPr>
            <p:cNvSpPr/>
            <p:nvPr/>
          </p:nvSpPr>
          <p:spPr>
            <a:xfrm>
              <a:off x="7364012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0A5195D-4D7E-5A13-CBBA-D2AB633ED83B}"/>
                </a:ext>
              </a:extLst>
            </p:cNvPr>
            <p:cNvSpPr/>
            <p:nvPr/>
          </p:nvSpPr>
          <p:spPr>
            <a:xfrm>
              <a:off x="8171581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75B4B542-C344-621D-89F8-3B3AED3BB677}"/>
                </a:ext>
              </a:extLst>
            </p:cNvPr>
            <p:cNvSpPr/>
            <p:nvPr/>
          </p:nvSpPr>
          <p:spPr>
            <a:xfrm>
              <a:off x="8514565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176D881B-1A08-2390-6F7A-B0EC22CCD274}"/>
                </a:ext>
              </a:extLst>
            </p:cNvPr>
            <p:cNvSpPr/>
            <p:nvPr/>
          </p:nvSpPr>
          <p:spPr>
            <a:xfrm>
              <a:off x="7707410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DCB2E66-5FC3-79DE-53FE-1C338AC50D83}"/>
                </a:ext>
              </a:extLst>
            </p:cNvPr>
            <p:cNvSpPr/>
            <p:nvPr/>
          </p:nvSpPr>
          <p:spPr>
            <a:xfrm>
              <a:off x="6881709" y="4427863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E77D64-16CA-34FC-972C-C6B4EA1C0F3C}"/>
              </a:ext>
            </a:extLst>
          </p:cNvPr>
          <p:cNvSpPr txBox="1"/>
          <p:nvPr/>
        </p:nvSpPr>
        <p:spPr>
          <a:xfrm>
            <a:off x="1111866" y="5658889"/>
            <a:ext cx="7548563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熱によるアクセプタ準位からの正孔の励起ができない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→アクセプタ準位にあった正孔がすべて励起した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7BCE480-9444-CAA3-E1F8-AC6394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11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6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|p-Ge</a:t>
            </a:r>
            <a:r>
              <a:rPr kumimoji="1" lang="ja-JP" altLang="en-US" dirty="0"/>
              <a:t>における</a:t>
            </a:r>
            <a:r>
              <a:rPr lang="ja-JP" altLang="en-US" dirty="0"/>
              <a:t>真性領域でのキャリアの様子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093" y="1618687"/>
            <a:ext cx="5271498" cy="4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5277290">
            <a:off x="3364627" y="183411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7968884">
            <a:off x="4239971" y="387358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765BEE-8C3D-DCA3-AD91-C17EB3F345E1}"/>
              </a:ext>
            </a:extLst>
          </p:cNvPr>
          <p:cNvGrpSpPr/>
          <p:nvPr/>
        </p:nvGrpSpPr>
        <p:grpSpPr>
          <a:xfrm>
            <a:off x="6353576" y="1526091"/>
            <a:ext cx="2440576" cy="4132798"/>
            <a:chOff x="6353576" y="1671809"/>
            <a:chExt cx="2440576" cy="413279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D76CA24-8267-ADC0-E1B5-C8A7D8C2F35C}"/>
                </a:ext>
              </a:extLst>
            </p:cNvPr>
            <p:cNvSpPr/>
            <p:nvPr/>
          </p:nvSpPr>
          <p:spPr>
            <a:xfrm>
              <a:off x="740290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FEB419C-146C-A44E-982F-BD6DD6C28F42}"/>
                </a:ext>
              </a:extLst>
            </p:cNvPr>
            <p:cNvSpPr/>
            <p:nvPr/>
          </p:nvSpPr>
          <p:spPr>
            <a:xfrm>
              <a:off x="821047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E3F4F1D4-720D-64BC-ADBA-D13067C119B5}"/>
                </a:ext>
              </a:extLst>
            </p:cNvPr>
            <p:cNvSpPr/>
            <p:nvPr/>
          </p:nvSpPr>
          <p:spPr>
            <a:xfrm>
              <a:off x="6999121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BC0842-A24D-99B8-E48D-48C902EFDCB2}"/>
                </a:ext>
              </a:extLst>
            </p:cNvPr>
            <p:cNvSpPr/>
            <p:nvPr/>
          </p:nvSpPr>
          <p:spPr>
            <a:xfrm>
              <a:off x="7806689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0A58E360-B969-FEA5-8F09-F843805596CC}"/>
                </a:ext>
              </a:extLst>
            </p:cNvPr>
            <p:cNvSpPr/>
            <p:nvPr/>
          </p:nvSpPr>
          <p:spPr>
            <a:xfrm>
              <a:off x="7005578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A43E6A4-3C25-F38E-A4FB-32B351170E6D}"/>
                </a:ext>
              </a:extLst>
            </p:cNvPr>
            <p:cNvSpPr/>
            <p:nvPr/>
          </p:nvSpPr>
          <p:spPr>
            <a:xfrm>
              <a:off x="7813146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A02B7BB9-1193-8F67-2F78-AFDBD199381D}"/>
                </a:ext>
              </a:extLst>
            </p:cNvPr>
            <p:cNvSpPr/>
            <p:nvPr/>
          </p:nvSpPr>
          <p:spPr>
            <a:xfrm flipH="1">
              <a:off x="6487826" y="2052286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6A842260-1D01-4409-80AA-5DF44EFF01EE}"/>
                </a:ext>
              </a:extLst>
            </p:cNvPr>
            <p:cNvSpPr/>
            <p:nvPr/>
          </p:nvSpPr>
          <p:spPr>
            <a:xfrm flipH="1">
              <a:off x="7280217" y="210566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E1C5188-F4B4-5E6D-9E9E-C63E98EFF010}"/>
                </a:ext>
              </a:extLst>
            </p:cNvPr>
            <p:cNvSpPr/>
            <p:nvPr/>
          </p:nvSpPr>
          <p:spPr>
            <a:xfrm>
              <a:off x="740290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C307C41-838F-C7A0-1F49-43EBCCE93562}"/>
                </a:ext>
              </a:extLst>
            </p:cNvPr>
            <p:cNvSpPr/>
            <p:nvPr/>
          </p:nvSpPr>
          <p:spPr>
            <a:xfrm>
              <a:off x="821047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B4B5D9A-D08E-ABDE-0B42-2F3C9FB5E45D}"/>
                </a:ext>
              </a:extLst>
            </p:cNvPr>
            <p:cNvSpPr/>
            <p:nvPr/>
          </p:nvSpPr>
          <p:spPr>
            <a:xfrm rot="10800000" flipH="1">
              <a:off x="7505643" y="211487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8D593D50-77B0-7BEF-4847-33E7E0AAD47A}"/>
                </a:ext>
              </a:extLst>
            </p:cNvPr>
            <p:cNvSpPr/>
            <p:nvPr/>
          </p:nvSpPr>
          <p:spPr>
            <a:xfrm rot="10800000" flipH="1">
              <a:off x="8298034" y="2168250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AC9F2E-4CCB-3CE7-F29A-2D5AFF551EA0}"/>
              </a:ext>
            </a:extLst>
          </p:cNvPr>
          <p:cNvSpPr txBox="1"/>
          <p:nvPr/>
        </p:nvSpPr>
        <p:spPr>
          <a:xfrm>
            <a:off x="1111848" y="5618474"/>
            <a:ext cx="7682304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キャリア数が増加している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→もともと </a:t>
            </a:r>
            <a:r>
              <a:rPr lang="en-US" altLang="ja-JP" sz="2000" dirty="0">
                <a:uFill>
                  <a:solidFill>
                    <a:schemeClr val="accent3"/>
                  </a:solidFill>
                </a:uFill>
              </a:rPr>
              <a:t>Ge </a:t>
            </a:r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にあったエネルギーギャップ間で電子正孔対生成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F122D9-DBEC-A432-1FB9-4E706A7A6E23}"/>
              </a:ext>
            </a:extLst>
          </p:cNvPr>
          <p:cNvSpPr txBox="1"/>
          <p:nvPr/>
        </p:nvSpPr>
        <p:spPr>
          <a:xfrm>
            <a:off x="1111848" y="6323066"/>
            <a:ext cx="768230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正孔と電子の数が同数なのに電子が優勢になる</a:t>
            </a:r>
            <a:r>
              <a:rPr kumimoji="1" lang="en-US" altLang="ja-JP" sz="2400" dirty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F989BC6A-EEF1-2665-282B-F1F4005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12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3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502F7-C8C3-23C7-AEB3-4383F11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Ge </a:t>
            </a:r>
            <a:r>
              <a:rPr lang="ja-JP" altLang="en-US" dirty="0"/>
              <a:t>のバンド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00521A-C721-36F1-EFB9-856DEB14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6" y="1190625"/>
            <a:ext cx="2762580" cy="4710554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1398CA1-68D0-DBC9-1504-0FFBCB99BD6B}"/>
              </a:ext>
            </a:extLst>
          </p:cNvPr>
          <p:cNvGrpSpPr/>
          <p:nvPr/>
        </p:nvGrpSpPr>
        <p:grpSpPr>
          <a:xfrm>
            <a:off x="4556062" y="1660641"/>
            <a:ext cx="4668901" cy="3779431"/>
            <a:chOff x="5278501" y="3701497"/>
            <a:chExt cx="3217981" cy="2604925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E706FFE1-1F24-F96E-AE1E-9540AB7735A6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2AC15F5-465A-3915-2F83-E273C88D7EF3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22EEA98-3766-8932-CABB-92A81B0C2768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/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/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ja-JP" altLang="en-US" sz="2400" dirty="0"/>
                  <a:t> 点付近でのバンド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blipFill>
                <a:blip r:embed="rId4"/>
                <a:stretch>
                  <a:fillRect l="-418" t="-8000" r="-25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1D181BD-A018-A3F2-F72F-DF2950E7F424}"/>
              </a:ext>
            </a:extLst>
          </p:cNvPr>
          <p:cNvCxnSpPr>
            <a:cxnSpLocks/>
          </p:cNvCxnSpPr>
          <p:nvPr/>
        </p:nvCxnSpPr>
        <p:spPr>
          <a:xfrm>
            <a:off x="7212326" y="1502799"/>
            <a:ext cx="0" cy="3937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/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81C154-7B82-0E7E-138D-FA217D6E4DBC}"/>
              </a:ext>
            </a:extLst>
          </p:cNvPr>
          <p:cNvSpPr txBox="1"/>
          <p:nvPr/>
        </p:nvSpPr>
        <p:spPr>
          <a:xfrm>
            <a:off x="1386302" y="5969289"/>
            <a:ext cx="70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Cite : Harald </a:t>
            </a:r>
            <a:r>
              <a:rPr kumimoji="1" lang="en-US" altLang="ja-JP" dirty="0" err="1"/>
              <a:t>Ibach</a:t>
            </a:r>
            <a:r>
              <a:rPr kumimoji="1" lang="en-US" altLang="ja-JP" dirty="0"/>
              <a:t> , Hans </a:t>
            </a:r>
            <a:r>
              <a:rPr kumimoji="1" lang="en-US" altLang="ja-JP" dirty="0" err="1"/>
              <a:t>Lüth</a:t>
            </a:r>
            <a:r>
              <a:rPr kumimoji="1" lang="en-US" altLang="ja-JP" dirty="0"/>
              <a:t> Solid-State Physics 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ed. </a:t>
            </a:r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264A1DB-BB4A-3345-A979-9BB73481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2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キャリアの有効質量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2A452DE-FF85-C4A8-007E-C72F5E70D077}"/>
              </a:ext>
            </a:extLst>
          </p:cNvPr>
          <p:cNvGrpSpPr/>
          <p:nvPr/>
        </p:nvGrpSpPr>
        <p:grpSpPr>
          <a:xfrm>
            <a:off x="601650" y="1360072"/>
            <a:ext cx="4281260" cy="3779431"/>
            <a:chOff x="5545678" y="3701497"/>
            <a:chExt cx="2950804" cy="2604925"/>
          </a:xfrm>
        </p:grpSpPr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7961499-449D-D1D7-4918-0A74B40ED4FB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EC01992-2D53-11DF-7108-C6DE20684D29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0A3A838-77DB-0239-0A28-7CA351824B7F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/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D0F61971-0725-80DD-C15D-47073F54C956}"/>
              </a:ext>
            </a:extLst>
          </p:cNvPr>
          <p:cNvSpPr/>
          <p:nvPr/>
        </p:nvSpPr>
        <p:spPr>
          <a:xfrm>
            <a:off x="2428441" y="2538615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5B63EA-B38F-361C-4387-5D2E6B6B0AA4}"/>
              </a:ext>
            </a:extLst>
          </p:cNvPr>
          <p:cNvSpPr/>
          <p:nvPr/>
        </p:nvSpPr>
        <p:spPr>
          <a:xfrm>
            <a:off x="2102786" y="4067100"/>
            <a:ext cx="1535764" cy="15357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3098D1-ED40-2818-EE9B-BD873CF9611E}"/>
              </a:ext>
            </a:extLst>
          </p:cNvPr>
          <p:cNvCxnSpPr>
            <a:stCxn id="20" idx="2"/>
          </p:cNvCxnSpPr>
          <p:nvPr/>
        </p:nvCxnSpPr>
        <p:spPr>
          <a:xfrm>
            <a:off x="2428441" y="2995815"/>
            <a:ext cx="488602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992B6A-9DE0-3237-A993-81A2B922FED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02786" y="4834982"/>
            <a:ext cx="782855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/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/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FBE399-7D38-FADA-81E5-C30801468088}"/>
              </a:ext>
            </a:extLst>
          </p:cNvPr>
          <p:cNvSpPr txBox="1"/>
          <p:nvPr/>
        </p:nvSpPr>
        <p:spPr>
          <a:xfrm>
            <a:off x="1167367" y="6048526"/>
            <a:ext cx="757130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有効質量の違いにより電子の方が正孔より動きやすい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/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バンド電子・正孔は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古典的な質量とは違う質量をもつ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→有効質量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blipFill>
                <a:blip r:embed="rId5"/>
                <a:stretch>
                  <a:fillRect l="-1904" t="-2941" r="-1015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D9C7AF4-4D44-8B5E-35ED-C29BED0E6C9F}"/>
              </a:ext>
            </a:extLst>
          </p:cNvPr>
          <p:cNvGrpSpPr/>
          <p:nvPr/>
        </p:nvGrpSpPr>
        <p:grpSpPr>
          <a:xfrm>
            <a:off x="5120719" y="2486585"/>
            <a:ext cx="4423445" cy="1474547"/>
            <a:chOff x="4993922" y="2647884"/>
            <a:chExt cx="4423445" cy="147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/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B790B15-75A0-7613-ADAC-8EB0802DB34C}"/>
                </a:ext>
              </a:extLst>
            </p:cNvPr>
            <p:cNvSpPr txBox="1"/>
            <p:nvPr/>
          </p:nvSpPr>
          <p:spPr>
            <a:xfrm>
              <a:off x="4993922" y="2647884"/>
              <a:ext cx="4423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有効質量はバンドの曲率である</a:t>
              </a:r>
              <a:endParaRPr kumimoji="1" lang="en-US" altLang="ja-JP" sz="2400" dirty="0"/>
            </a:p>
          </p:txBody>
        </p:sp>
      </p:grpSp>
      <p:pic>
        <p:nvPicPr>
          <p:cNvPr id="48" name="図 47">
            <a:extLst>
              <a:ext uri="{FF2B5EF4-FFF2-40B4-BE49-F238E27FC236}">
                <a16:creationId xmlns:a16="http://schemas.microsoft.com/office/drawing/2014/main" id="{9B7BB1EE-DCE9-CF43-AB93-1A0348B2D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78" y="1570125"/>
            <a:ext cx="771525" cy="914400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25B6A5C-E6FD-58DD-BA27-58608E9D1CF2}"/>
              </a:ext>
            </a:extLst>
          </p:cNvPr>
          <p:cNvGrpSpPr/>
          <p:nvPr/>
        </p:nvGrpSpPr>
        <p:grpSpPr>
          <a:xfrm>
            <a:off x="5115795" y="4383722"/>
            <a:ext cx="3570208" cy="1194853"/>
            <a:chOff x="5002139" y="4383722"/>
            <a:chExt cx="3570208" cy="1194853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6AB8F0F-7A87-29A4-DA01-F8A6724D550A}"/>
                </a:ext>
              </a:extLst>
            </p:cNvPr>
            <p:cNvSpPr txBox="1"/>
            <p:nvPr/>
          </p:nvSpPr>
          <p:spPr>
            <a:xfrm>
              <a:off x="5002139" y="4383722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古典量子対応を考えると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/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/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/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E6F6A09-5768-ECF0-14EF-BF20A900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6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16BBF-A461-2184-10DC-49B5104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5654344-871E-FDC5-4C7B-ADF83D58B433}"/>
              </a:ext>
            </a:extLst>
          </p:cNvPr>
          <p:cNvGrpSpPr/>
          <p:nvPr/>
        </p:nvGrpSpPr>
        <p:grpSpPr>
          <a:xfrm>
            <a:off x="0" y="1037256"/>
            <a:ext cx="9672263" cy="3672057"/>
            <a:chOff x="0" y="770260"/>
            <a:chExt cx="9672263" cy="36720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3FACAF-58FA-AF61-3435-9A304BB2E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0260"/>
              <a:ext cx="4821452" cy="3480727"/>
            </a:xfrm>
            <a:prstGeom prst="rect">
              <a:avLst/>
            </a:prstGeom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CC3EE8D-54E7-C8E2-C864-B801E0C9F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8186" y="770260"/>
              <a:ext cx="4964077" cy="367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3B8F13-744E-0B46-B590-A072D844F994}"/>
              </a:ext>
            </a:extLst>
          </p:cNvPr>
          <p:cNvSpPr txBox="1"/>
          <p:nvPr/>
        </p:nvSpPr>
        <p:spPr>
          <a:xfrm>
            <a:off x="459462" y="51791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・エネルギーギャップの大きさ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876252-D709-1D4C-949F-1BA19D97ADC2}"/>
              </a:ext>
            </a:extLst>
          </p:cNvPr>
          <p:cNvSpPr txBox="1"/>
          <p:nvPr/>
        </p:nvSpPr>
        <p:spPr>
          <a:xfrm>
            <a:off x="297233" y="7803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○測定結果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557C0F-5CEA-6CFD-A29B-7A5F340FF6C8}"/>
              </a:ext>
            </a:extLst>
          </p:cNvPr>
          <p:cNvSpPr txBox="1"/>
          <p:nvPr/>
        </p:nvSpPr>
        <p:spPr>
          <a:xfrm>
            <a:off x="279804" y="46865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○わかること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13E41D-F154-CD9C-0B0D-499F35C2DD3B}"/>
              </a:ext>
            </a:extLst>
          </p:cNvPr>
          <p:cNvSpPr txBox="1"/>
          <p:nvPr/>
        </p:nvSpPr>
        <p:spPr>
          <a:xfrm>
            <a:off x="5146288" y="517915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・出払い領域の存在</a:t>
            </a:r>
            <a:endParaRPr kumimoji="1" lang="en-US" altLang="ja-JP" sz="2400" dirty="0"/>
          </a:p>
          <a:p>
            <a:r>
              <a:rPr kumimoji="1" lang="ja-JP" altLang="en-US" sz="2400" dirty="0"/>
              <a:t>・電子正孔対生成</a:t>
            </a:r>
            <a:endParaRPr kumimoji="1" lang="en-US" altLang="ja-JP" sz="2400" dirty="0"/>
          </a:p>
          <a:p>
            <a:r>
              <a:rPr kumimoji="1" lang="ja-JP" altLang="en-US" sz="2400" dirty="0"/>
              <a:t>・有効質量の違い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83E8D8D4-53A5-0774-6912-CDDBC996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13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フェルミ球と</a:t>
            </a:r>
            <a:r>
              <a:rPr lang="ja-JP" altLang="en-US" dirty="0"/>
              <a:t>バンド図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1027266" y="1969123"/>
            <a:ext cx="2785368" cy="2870894"/>
            <a:chOff x="1408266" y="1969123"/>
            <a:chExt cx="2785368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92383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6767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40826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C984B5-76B5-8A21-4DD5-0198691C4A2F}"/>
                </a:ext>
              </a:extLst>
            </p:cNvPr>
            <p:cNvSpPr/>
            <p:nvPr/>
          </p:nvSpPr>
          <p:spPr>
            <a:xfrm>
              <a:off x="166767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41150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1474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196EE081-1796-9A67-0DB8-6199E078C92E}"/>
                </a:ext>
              </a:extLst>
            </p:cNvPr>
            <p:cNvSpPr/>
            <p:nvPr/>
          </p:nvSpPr>
          <p:spPr>
            <a:xfrm>
              <a:off x="167415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7739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936801" y="439610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199448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/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/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9279FC9-FBB7-1811-B5C4-6C3D53582A92}"/>
              </a:ext>
            </a:extLst>
          </p:cNvPr>
          <p:cNvCxnSpPr>
            <a:stCxn id="175" idx="3"/>
            <a:endCxn id="3" idx="0"/>
          </p:cNvCxnSpPr>
          <p:nvPr/>
        </p:nvCxnSpPr>
        <p:spPr>
          <a:xfrm flipH="1">
            <a:off x="1209422" y="4553868"/>
            <a:ext cx="373446" cy="240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EFA700D-05BB-6432-0653-7295D23A989F}"/>
              </a:ext>
            </a:extLst>
          </p:cNvPr>
          <p:cNvCxnSpPr>
            <a:stCxn id="53" idx="7"/>
            <a:endCxn id="241" idx="2"/>
          </p:cNvCxnSpPr>
          <p:nvPr/>
        </p:nvCxnSpPr>
        <p:spPr>
          <a:xfrm flipV="1">
            <a:off x="3257032" y="1999916"/>
            <a:ext cx="379543" cy="255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0844AF-6E69-EB8B-F67B-2E47FBA02092}"/>
              </a:ext>
            </a:extLst>
          </p:cNvPr>
          <p:cNvSpPr txBox="1"/>
          <p:nvPr/>
        </p:nvSpPr>
        <p:spPr>
          <a:xfrm>
            <a:off x="5513219" y="456339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波数が逆</a:t>
            </a:r>
            <a:br>
              <a:rPr kumimoji="1" lang="en-US" altLang="ja-JP" sz="2400" dirty="0"/>
            </a:br>
            <a:r>
              <a:rPr kumimoji="1" lang="ja-JP" altLang="en-US" sz="2400" dirty="0"/>
              <a:t>→電子の進む方向が逆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782902" y="5838122"/>
            <a:ext cx="63401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フェルミ球内部の電子はキャリアにならない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4171A9-6EB0-DBA6-EAE6-14E058C5E2FC}"/>
              </a:ext>
            </a:extLst>
          </p:cNvPr>
          <p:cNvGrpSpPr/>
          <p:nvPr/>
        </p:nvGrpSpPr>
        <p:grpSpPr>
          <a:xfrm>
            <a:off x="5626891" y="865936"/>
            <a:ext cx="3563803" cy="3053055"/>
            <a:chOff x="5626891" y="865936"/>
            <a:chExt cx="3563803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51112" y="3179851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721689" y="3087438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7626" y="317985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51112" y="1314066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44435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931197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55752" y="317976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97402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39052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42278" y="8659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437969" y="2921744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3B559935-5087-6100-E97F-795F9C1C732F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A6C7AF3A-F2A5-69D6-5700-ED75B4F2A474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57" name="直線矢印コネクタ 56">
                  <a:extLst>
                    <a:ext uri="{FF2B5EF4-FFF2-40B4-BE49-F238E27FC236}">
                      <a16:creationId xmlns:a16="http://schemas.microsoft.com/office/drawing/2014/main" id="{351A0E12-3EE1-EB40-6560-63F629FF9FF8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B0593C3A-10A3-B252-47CC-012189C52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420BE90-F4CC-C442-3B8D-E50623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16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77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正孔の存在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989987" y="1969123"/>
            <a:ext cx="3229662" cy="2870894"/>
            <a:chOff x="1370987" y="1969123"/>
            <a:chExt cx="3229662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879825" y="2202810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49504" y="2435056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510915" y="272162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370987" y="331016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46054" y="385413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08582" y="4151271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828692" y="438278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060054" y="46201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A26254-5884-E7C2-1E62-6E68FC406913}"/>
                </a:ext>
              </a:extLst>
            </p:cNvPr>
            <p:cNvSpPr/>
            <p:nvPr/>
          </p:nvSpPr>
          <p:spPr>
            <a:xfrm>
              <a:off x="3675774" y="2062920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0AE56F7-1D0A-D9BA-79FA-593B6585BEF5}"/>
                </a:ext>
              </a:extLst>
            </p:cNvPr>
            <p:cNvSpPr/>
            <p:nvPr/>
          </p:nvSpPr>
          <p:spPr>
            <a:xfrm>
              <a:off x="3923835" y="225263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1AC2F50-FE52-E993-26BE-FA24541FB1E9}"/>
                </a:ext>
              </a:extLst>
            </p:cNvPr>
            <p:cNvSpPr/>
            <p:nvPr/>
          </p:nvSpPr>
          <p:spPr>
            <a:xfrm>
              <a:off x="4147580" y="247519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A8A76D4-D179-14B0-663D-7D3CE261ED7A}"/>
                </a:ext>
              </a:extLst>
            </p:cNvPr>
            <p:cNvSpPr/>
            <p:nvPr/>
          </p:nvSpPr>
          <p:spPr>
            <a:xfrm>
              <a:off x="4301866" y="27672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D1B069D-8E52-BADA-0FC2-EF92E4B8505F}"/>
                </a:ext>
              </a:extLst>
            </p:cNvPr>
            <p:cNvSpPr/>
            <p:nvPr/>
          </p:nvSpPr>
          <p:spPr>
            <a:xfrm>
              <a:off x="4380966" y="3041763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B92EB62-5E13-8298-4EAE-633D66B9200D}"/>
                </a:ext>
              </a:extLst>
            </p:cNvPr>
            <p:cNvSpPr/>
            <p:nvPr/>
          </p:nvSpPr>
          <p:spPr>
            <a:xfrm>
              <a:off x="4415823" y="33300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126F2DE-E74E-8F74-CA5B-FFF1B12E7170}"/>
                </a:ext>
              </a:extLst>
            </p:cNvPr>
            <p:cNvSpPr/>
            <p:nvPr/>
          </p:nvSpPr>
          <p:spPr>
            <a:xfrm>
              <a:off x="4380966" y="3624657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269CBDD-5149-02D5-418F-A7C5B6DA7607}"/>
                </a:ext>
              </a:extLst>
            </p:cNvPr>
            <p:cNvSpPr/>
            <p:nvPr/>
          </p:nvSpPr>
          <p:spPr>
            <a:xfrm>
              <a:off x="4295384" y="391927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1FD0FA5-AC3F-03B6-2E90-9B8506AB4150}"/>
                </a:ext>
              </a:extLst>
            </p:cNvPr>
            <p:cNvSpPr/>
            <p:nvPr/>
          </p:nvSpPr>
          <p:spPr>
            <a:xfrm>
              <a:off x="4173004" y="41889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64534A4-6B61-21D2-2689-4521886FFF38}"/>
                </a:ext>
              </a:extLst>
            </p:cNvPr>
            <p:cNvSpPr/>
            <p:nvPr/>
          </p:nvSpPr>
          <p:spPr>
            <a:xfrm>
              <a:off x="3948090" y="4463354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7DA5640-4C68-DB66-F03B-45BDB58DA47E}"/>
                </a:ext>
              </a:extLst>
            </p:cNvPr>
            <p:cNvSpPr/>
            <p:nvPr/>
          </p:nvSpPr>
          <p:spPr>
            <a:xfrm>
              <a:off x="3698147" y="4639191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173000" y="5662796"/>
            <a:ext cx="7560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電流は正孔と電子の両方によってできている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2D104FB-B340-F5DB-7ABD-1FC9666D75F1}"/>
              </a:ext>
            </a:extLst>
          </p:cNvPr>
          <p:cNvSpPr/>
          <p:nvPr/>
        </p:nvSpPr>
        <p:spPr>
          <a:xfrm>
            <a:off x="1254254" y="1920518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/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方向に動く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→電流が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方向に流れる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blipFill>
                <a:blip r:embed="rId8"/>
                <a:stretch>
                  <a:fillRect l="-2423" t="-3046" r="-161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CE95C985-2257-AEDB-4AB5-318BA03F7928}"/>
              </a:ext>
            </a:extLst>
          </p:cNvPr>
          <p:cNvGrpSpPr/>
          <p:nvPr/>
        </p:nvGrpSpPr>
        <p:grpSpPr>
          <a:xfrm>
            <a:off x="5636416" y="794090"/>
            <a:ext cx="3525338" cy="3053055"/>
            <a:chOff x="5626891" y="794090"/>
            <a:chExt cx="3525338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12647" y="3108005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683224" y="30155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9246" y="310091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12647" y="1242220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05970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892732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17287" y="31079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58937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00587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03813" y="794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399504" y="2849898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AF5B7061-5B68-F977-BA24-E2EBE87EE18F}"/>
                </a:ext>
              </a:extLst>
            </p:cNvPr>
            <p:cNvSpPr/>
            <p:nvPr/>
          </p:nvSpPr>
          <p:spPr>
            <a:xfrm>
              <a:off x="7328462" y="237503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2383B6B6-735D-ADA5-600B-28E7977F9F20}"/>
                </a:ext>
              </a:extLst>
            </p:cNvPr>
            <p:cNvSpPr/>
            <p:nvPr/>
          </p:nvSpPr>
          <p:spPr>
            <a:xfrm>
              <a:off x="7659284" y="26206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EE59459-8862-61F8-2128-51D911892EBD}"/>
                </a:ext>
              </a:extLst>
            </p:cNvPr>
            <p:cNvSpPr/>
            <p:nvPr/>
          </p:nvSpPr>
          <p:spPr>
            <a:xfrm>
              <a:off x="8017287" y="241292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6E80F132-5BAA-D321-4A3C-0B34216CF091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225BC036-39E7-1AFE-F42D-7AEE4A564CB5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104" name="直線矢印コネクタ 103">
                  <a:extLst>
                    <a:ext uri="{FF2B5EF4-FFF2-40B4-BE49-F238E27FC236}">
                      <a16:creationId xmlns:a16="http://schemas.microsoft.com/office/drawing/2014/main" id="{4B46726C-7286-6332-BA80-8D69BD22453C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矢印コネクタ 104">
                  <a:extLst>
                    <a:ext uri="{FF2B5EF4-FFF2-40B4-BE49-F238E27FC236}">
                      <a16:creationId xmlns:a16="http://schemas.microsoft.com/office/drawing/2014/main" id="{657014CD-C6E6-7355-94A3-DDC4AEE57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D63A2A2-AE58-63A4-8353-75DE3A8E55B1}"/>
              </a:ext>
            </a:extLst>
          </p:cNvPr>
          <p:cNvCxnSpPr/>
          <p:nvPr/>
        </p:nvCxnSpPr>
        <p:spPr>
          <a:xfrm>
            <a:off x="2967270" y="1747318"/>
            <a:ext cx="512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/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080DDA4-0A98-B1FB-BC1A-20C8FE9E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95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/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楕円 157">
            <a:extLst>
              <a:ext uri="{FF2B5EF4-FFF2-40B4-BE49-F238E27FC236}">
                <a16:creationId xmlns:a16="http://schemas.microsoft.com/office/drawing/2014/main" id="{4CF8861F-65E4-670D-B3E1-74912D9D4647}"/>
              </a:ext>
            </a:extLst>
          </p:cNvPr>
          <p:cNvSpPr/>
          <p:nvPr/>
        </p:nvSpPr>
        <p:spPr>
          <a:xfrm>
            <a:off x="5570755" y="1702222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04DBD48-0154-C8A0-BA8A-884E98974E22}"/>
              </a:ext>
            </a:extLst>
          </p:cNvPr>
          <p:cNvSpPr/>
          <p:nvPr/>
        </p:nvSpPr>
        <p:spPr>
          <a:xfrm>
            <a:off x="8564550" y="4939599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1811C2CB-A425-5B49-B3BC-8527E47B6EA0}"/>
              </a:ext>
            </a:extLst>
          </p:cNvPr>
          <p:cNvGrpSpPr/>
          <p:nvPr/>
        </p:nvGrpSpPr>
        <p:grpSpPr>
          <a:xfrm>
            <a:off x="804864" y="1895475"/>
            <a:ext cx="2412000" cy="3704208"/>
            <a:chOff x="804864" y="1895475"/>
            <a:chExt cx="2412000" cy="3704208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0207F7C-8FC3-FF3F-C6BE-63187C3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1895475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A029F-2B28-A995-92C2-3D10DAB44DF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48628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F525DF-6A36-357E-686C-047EE3A2686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3429000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5F8003B-4351-9714-77C4-7C9750C188C2}"/>
                </a:ext>
              </a:extLst>
            </p:cNvPr>
            <p:cNvCxnSpPr/>
            <p:nvPr/>
          </p:nvCxnSpPr>
          <p:spPr>
            <a:xfrm>
              <a:off x="919164" y="2133600"/>
              <a:ext cx="0" cy="236220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/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7F5C341F-9BE0-9348-F7E8-53F697EED7D9}"/>
                </a:ext>
              </a:extLst>
            </p:cNvPr>
            <p:cNvSpPr txBox="1"/>
            <p:nvPr/>
          </p:nvSpPr>
          <p:spPr>
            <a:xfrm>
              <a:off x="1352621" y="52303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真性半導体</a:t>
              </a:r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F65D190-D1D6-B6DC-EE4D-B842704C36E5}"/>
              </a:ext>
            </a:extLst>
          </p:cNvPr>
          <p:cNvGrpSpPr/>
          <p:nvPr/>
        </p:nvGrpSpPr>
        <p:grpSpPr>
          <a:xfrm>
            <a:off x="3718425" y="1913351"/>
            <a:ext cx="2440576" cy="3687400"/>
            <a:chOff x="3526837" y="1913351"/>
            <a:chExt cx="2440576" cy="3687400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D0AC3E-542C-A206-1F14-D8F90FEE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1263B46-6986-0E5E-834B-A0B26184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CC4F3E5-FB4A-727B-7963-549423299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28435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1EA3EE2-6CBF-7E32-CCB3-6CA1163E0D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2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BC40446-8814-D5B2-4E7B-7E9DE38DD9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9238" y="2043481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/>
                <p:nvPr/>
              </p:nvSpPr>
              <p:spPr>
                <a:xfrm>
                  <a:off x="3698288" y="2154666"/>
                  <a:ext cx="106312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88" y="2154666"/>
                  <a:ext cx="106312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87EA50-954A-166C-E7F4-D688E74FCC56}"/>
                </a:ext>
              </a:extLst>
            </p:cNvPr>
            <p:cNvSpPr txBox="1"/>
            <p:nvPr/>
          </p:nvSpPr>
          <p:spPr>
            <a:xfrm>
              <a:off x="4131302" y="5231419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</a:t>
              </a:r>
              <a:r>
                <a:rPr kumimoji="1" lang="ja-JP" altLang="en-US" dirty="0"/>
                <a:t>型半導体</a:t>
              </a:r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D1E15550-BB8F-9AF8-7297-07A5139F8EEC}"/>
              </a:ext>
            </a:extLst>
          </p:cNvPr>
          <p:cNvGrpSpPr/>
          <p:nvPr/>
        </p:nvGrpSpPr>
        <p:grpSpPr>
          <a:xfrm>
            <a:off x="6660562" y="1913351"/>
            <a:ext cx="2440576" cy="3686332"/>
            <a:chOff x="6660562" y="1913351"/>
            <a:chExt cx="2440576" cy="368633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D72DE51D-660F-663D-C0DF-A70C6F6CFC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DF93CE2-DDCF-229F-DA4E-5811595B14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8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A714A46-4EA0-E6F0-1B46-948BFA0A135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393560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16D51F9-6ACC-1FB5-8FFB-E15910221995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7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7E71A8A-494B-C5EC-CA15-1C2C50B0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803438" y="4181475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/>
                <p:nvPr/>
              </p:nvSpPr>
              <p:spPr>
                <a:xfrm>
                  <a:off x="6689137" y="4256076"/>
                  <a:ext cx="123629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37" y="4256076"/>
                  <a:ext cx="123629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BC4CA61-7BEE-5DBC-77BC-83E5ED1AC86D}"/>
                </a:ext>
              </a:extLst>
            </p:cNvPr>
            <p:cNvSpPr txBox="1"/>
            <p:nvPr/>
          </p:nvSpPr>
          <p:spPr>
            <a:xfrm>
              <a:off x="7266938" y="5230351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</a:t>
              </a:r>
              <a:r>
                <a:rPr kumimoji="1" lang="ja-JP" altLang="en-US" dirty="0"/>
                <a:t>型半導体</a:t>
              </a:r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80E28C35-E940-0B02-E5B6-BCD1975F80EC}"/>
              </a:ext>
            </a:extLst>
          </p:cNvPr>
          <p:cNvSpPr/>
          <p:nvPr/>
        </p:nvSpPr>
        <p:spPr>
          <a:xfrm flipH="1">
            <a:off x="5384798" y="2070926"/>
            <a:ext cx="180000" cy="684000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03297F1E-F6EC-D0AF-2E0E-DBE945729027}"/>
              </a:ext>
            </a:extLst>
          </p:cNvPr>
          <p:cNvSpPr/>
          <p:nvPr/>
        </p:nvSpPr>
        <p:spPr>
          <a:xfrm rot="10800000" flipH="1">
            <a:off x="8709999" y="4052900"/>
            <a:ext cx="180000" cy="684000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A4894C5-41BE-1D1C-A2F1-969B0A31A798}"/>
              </a:ext>
            </a:extLst>
          </p:cNvPr>
          <p:cNvSpPr/>
          <p:nvPr/>
        </p:nvSpPr>
        <p:spPr>
          <a:xfrm>
            <a:off x="2419224" y="1694702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18E5373-3B11-37B0-2105-17BB18B36AD8}"/>
              </a:ext>
            </a:extLst>
          </p:cNvPr>
          <p:cNvSpPr/>
          <p:nvPr/>
        </p:nvSpPr>
        <p:spPr>
          <a:xfrm flipH="1">
            <a:off x="2093552" y="2063406"/>
            <a:ext cx="319715" cy="1214918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C8DE62C-63D9-1CF1-E446-6E1B478C3E77}"/>
              </a:ext>
            </a:extLst>
          </p:cNvPr>
          <p:cNvSpPr/>
          <p:nvPr/>
        </p:nvSpPr>
        <p:spPr>
          <a:xfrm>
            <a:off x="2413267" y="4939599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79F8A20-A002-9E64-89DA-E3283D09785B}"/>
              </a:ext>
            </a:extLst>
          </p:cNvPr>
          <p:cNvSpPr/>
          <p:nvPr/>
        </p:nvSpPr>
        <p:spPr>
          <a:xfrm rot="10800000" flipH="1">
            <a:off x="2432205" y="3572157"/>
            <a:ext cx="306511" cy="1164743"/>
          </a:xfrm>
          <a:custGeom>
            <a:avLst/>
            <a:gdLst>
              <a:gd name="connsiteX0" fmla="*/ 9727 w 496118"/>
              <a:gd name="connsiteY0" fmla="*/ 0 h 2577830"/>
              <a:gd name="connsiteX1" fmla="*/ 496110 w 496118"/>
              <a:gd name="connsiteY1" fmla="*/ 943583 h 2577830"/>
              <a:gd name="connsiteX2" fmla="*/ 0 w 496118"/>
              <a:gd name="connsiteY2" fmla="*/ 2577830 h 25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18" h="2577830">
                <a:moveTo>
                  <a:pt x="9727" y="0"/>
                </a:moveTo>
                <a:cubicBezTo>
                  <a:pt x="253729" y="256972"/>
                  <a:pt x="497731" y="513945"/>
                  <a:pt x="496110" y="943583"/>
                </a:cubicBezTo>
                <a:cubicBezTo>
                  <a:pt x="494489" y="1373221"/>
                  <a:pt x="247244" y="1975525"/>
                  <a:pt x="0" y="257783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49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結果</a:t>
                </a:r>
                <a:r>
                  <a:rPr kumimoji="1" lang="en-US" altLang="ja-JP" dirty="0"/>
                  <a:t>|</a:t>
                </a:r>
                <a:r>
                  <a:rPr lang="ja-JP" altLang="en-US" dirty="0"/>
                  <a:t>アレニウスプロットとエネルギーギャップ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9012F56-357E-C042-6C17-7E1253DB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281569"/>
              </p:ext>
            </p:extLst>
          </p:nvPr>
        </p:nvGraphicFramePr>
        <p:xfrm>
          <a:off x="113752" y="962204"/>
          <a:ext cx="6841525" cy="493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912560"/>
            <a:ext cx="2440576" cy="3794794"/>
            <a:chOff x="3526837" y="1058562"/>
            <a:chExt cx="2440576" cy="3794794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1058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1CFE04-BE0E-8446-2C35-FB118BF5265B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2258780" y="921913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CF928BF-76A2-D454-30D3-89CF64D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A4A88E5-6C3F-B9F5-CCE6-D7C96449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5F38-96C8-6090-5026-5A54591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71874B-55B6-4E43-5651-D7A9F44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66875"/>
            <a:ext cx="5029200" cy="352425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BCA433C-A1AF-C308-2E4E-49E5F4C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20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44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8A9DC5-8192-6BBA-61AB-FD1135A13460}"/>
              </a:ext>
            </a:extLst>
          </p:cNvPr>
          <p:cNvGrpSpPr/>
          <p:nvPr/>
        </p:nvGrpSpPr>
        <p:grpSpPr>
          <a:xfrm>
            <a:off x="1990306" y="927036"/>
            <a:ext cx="5590245" cy="4764514"/>
            <a:chOff x="1763633" y="1142747"/>
            <a:chExt cx="5370606" cy="4577318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339D0C4-4565-05C3-0C79-78D708CF3440}"/>
                </a:ext>
              </a:extLst>
            </p:cNvPr>
            <p:cNvSpPr txBox="1"/>
            <p:nvPr/>
          </p:nvSpPr>
          <p:spPr>
            <a:xfrm>
              <a:off x="1763633" y="27094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ホール電圧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F4E4166-05B4-B5FF-7943-0A7F8232841D}"/>
                </a:ext>
              </a:extLst>
            </p:cNvPr>
            <p:cNvSpPr/>
            <p:nvPr/>
          </p:nvSpPr>
          <p:spPr>
            <a:xfrm>
              <a:off x="4321854" y="2958686"/>
              <a:ext cx="2056673" cy="11407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BE0F75E-AA9E-89C8-E68B-C4E6D182B1FA}"/>
                </a:ext>
              </a:extLst>
            </p:cNvPr>
            <p:cNvSpPr txBox="1"/>
            <p:nvPr/>
          </p:nvSpPr>
          <p:spPr>
            <a:xfrm>
              <a:off x="4425509" y="3656236"/>
              <a:ext cx="1150773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/>
                <a:t>n-Ge/p-Ge</a:t>
              </a:r>
              <a:endParaRPr lang="ja-JP" altLang="en-US" sz="1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3C428B6-E9FC-905A-8E35-54B12FDCE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002" y="1853122"/>
              <a:ext cx="0" cy="1795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1D28BA3F-4B58-9609-4A44-E02ABE1AE9BA}"/>
                    </a:ext>
                  </a:extLst>
                </p:cNvPr>
                <p:cNvSpPr/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BC3B301-D98A-FC11-76CD-753C4FA33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61" y="1853122"/>
              <a:ext cx="0" cy="1803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A802204-37A3-E30E-F1D0-6B0EAC8BFD3A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5293105" y="1851653"/>
              <a:ext cx="1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66D6EDF-D56A-C86B-91EE-B72108106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84" y="1853122"/>
              <a:ext cx="123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F2BCD7A-01B7-CF36-AC64-6F084E03381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990052" y="2305998"/>
              <a:ext cx="0" cy="1350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B1B3832-B3B8-5491-32CA-7A1CB86DF80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990052" y="3964013"/>
              <a:ext cx="0" cy="49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791DE43-5124-A706-CF71-622DAD36B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92" y="4455489"/>
              <a:ext cx="1551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C795E0F-54D7-18C6-DE22-79042A22A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193" y="2305998"/>
              <a:ext cx="1538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13CE8FC-D408-CBA0-4880-8A1106164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193" y="3140213"/>
              <a:ext cx="0" cy="131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02E490C3-E0A0-EE49-34C5-5AE1CE871FE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3446320" y="2305998"/>
              <a:ext cx="0" cy="27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7AD92215-3408-59D9-3260-F0DC7534ED4E}"/>
                    </a:ext>
                  </a:extLst>
                </p:cNvPr>
                <p:cNvSpPr/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D215242-059B-E014-2423-87A38C8DF82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771760" y="3810124"/>
              <a:ext cx="165374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0DB86C5-076B-6740-CE36-63C5A8F9CEE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5576282" y="3810125"/>
              <a:ext cx="1467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8D95B81-463C-B7F1-47FD-366D3966F2DD}"/>
                </a:ext>
              </a:extLst>
            </p:cNvPr>
            <p:cNvSpPr/>
            <p:nvPr/>
          </p:nvSpPr>
          <p:spPr>
            <a:xfrm>
              <a:off x="4611512" y="4796958"/>
              <a:ext cx="552609" cy="552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C7AC29E-3CDE-2DA8-460B-52157ED5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00" y="3812149"/>
              <a:ext cx="0" cy="1261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22BF361-2DB2-B286-F6C6-DFEDE4EB4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22" y="5051698"/>
              <a:ext cx="187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EE390026-02D7-2E01-A699-AEA9C9C07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722" y="3792469"/>
              <a:ext cx="0" cy="1259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135ABE6-3016-63B8-052C-8322DDBF053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784490" y="5073263"/>
              <a:ext cx="18270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E7AC9C9-4034-ED74-3F23-9750CE52A8C7}"/>
                </a:ext>
              </a:extLst>
            </p:cNvPr>
            <p:cNvSpPr txBox="1"/>
            <p:nvPr/>
          </p:nvSpPr>
          <p:spPr>
            <a:xfrm>
              <a:off x="5576283" y="3052231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ヒーター</a:t>
              </a:r>
              <a:endParaRPr lang="ja-JP" altLang="en-US" sz="105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8EC98AE-022E-F4CD-5789-61527B79520B}"/>
                </a:ext>
              </a:extLst>
            </p:cNvPr>
            <p:cNvSpPr txBox="1"/>
            <p:nvPr/>
          </p:nvSpPr>
          <p:spPr>
            <a:xfrm>
              <a:off x="5576282" y="3323407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熱電対</a:t>
              </a:r>
              <a:endParaRPr lang="ja-JP" altLang="en-US" sz="1050" dirty="0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B6948D0-6F5D-1157-85A5-BD29644BDF30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17549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E2DD06B-2003-2C81-098A-2E5ACD1E710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451693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626047E-FC35-24D1-3B1C-5528506ABE11}"/>
                </a:ext>
              </a:extLst>
            </p:cNvPr>
            <p:cNvSpPr txBox="1"/>
            <p:nvPr/>
          </p:nvSpPr>
          <p:spPr>
            <a:xfrm>
              <a:off x="6491947" y="3021552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Input</a:t>
              </a:r>
              <a:endParaRPr kumimoji="1" lang="ja-JP" altLang="en-US" sz="12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113502B-A2B4-960F-4824-31E21D0465A2}"/>
                </a:ext>
              </a:extLst>
            </p:cNvPr>
            <p:cNvSpPr txBox="1"/>
            <p:nvPr/>
          </p:nvSpPr>
          <p:spPr>
            <a:xfrm>
              <a:off x="6491947" y="3298551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Meas.</a:t>
              </a:r>
              <a:endParaRPr kumimoji="1" lang="ja-JP" altLang="en-US" sz="12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0BA59FB-FB57-527A-6AE8-03E1F74E7DA2}"/>
                </a:ext>
              </a:extLst>
            </p:cNvPr>
            <p:cNvSpPr txBox="1"/>
            <p:nvPr/>
          </p:nvSpPr>
          <p:spPr>
            <a:xfrm>
              <a:off x="4329574" y="1205282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四端子法</a:t>
              </a:r>
              <a:r>
                <a:rPr kumimoji="1" lang="en-US" altLang="ja-JP" dirty="0"/>
                <a:t>:</a:t>
              </a:r>
              <a:r>
                <a:rPr kumimoji="1" lang="ja-JP" altLang="en-US" dirty="0"/>
                <a:t>電圧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00501D5-6F1D-A9F8-4071-21F618C6EEE9}"/>
                </a:ext>
              </a:extLst>
            </p:cNvPr>
            <p:cNvSpPr txBox="1"/>
            <p:nvPr/>
          </p:nvSpPr>
          <p:spPr>
            <a:xfrm>
              <a:off x="4516976" y="5407779"/>
              <a:ext cx="741679" cy="31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電流源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B9B9D722-E7A2-8B43-C77F-A171F1F780E3}"/>
                </a:ext>
              </a:extLst>
            </p:cNvPr>
            <p:cNvGrpSpPr/>
            <p:nvPr/>
          </p:nvGrpSpPr>
          <p:grpSpPr>
            <a:xfrm>
              <a:off x="6024505" y="1142747"/>
              <a:ext cx="1109734" cy="1088201"/>
              <a:chOff x="3461522" y="1443347"/>
              <a:chExt cx="1109734" cy="1088201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9CA28E3E-B754-B65A-A633-A42D985900A2}"/>
                  </a:ext>
                </a:extLst>
              </p:cNvPr>
              <p:cNvCxnSpPr/>
              <p:nvPr/>
            </p:nvCxnSpPr>
            <p:spPr>
              <a:xfrm flipV="1">
                <a:off x="3921095" y="1819620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81FD72D4-C3FF-BD4E-CF34-FCB69670BB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8610" y="2038361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F02A4787-16EF-E74B-88E6-C22F480186F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703F9E17-AC0C-AEC2-636A-0325A2CAD44B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ED26A11A-8F5C-3A07-51C5-0BAE3C6A8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9919" y="2267464"/>
                <a:ext cx="264084" cy="264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1D7C34CA-BDD8-9DCB-1988-E5D991DD5E2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2D6482D0-F822-F186-03A9-B403A7E6F18E}"/>
                </a:ext>
              </a:extLst>
            </p:cNvPr>
            <p:cNvSpPr/>
            <p:nvPr/>
          </p:nvSpPr>
          <p:spPr>
            <a:xfrm rot="7665211">
              <a:off x="3412995" y="3543230"/>
              <a:ext cx="978408" cy="21012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4F97A373-E760-7877-651A-1C86F105221B}"/>
                    </a:ext>
                  </a:extLst>
                </p:cNvPr>
                <p:cNvSpPr txBox="1"/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A210DCF8-BD5F-8EEB-3376-C74E15763344}"/>
                    </a:ext>
                  </a:extLst>
                </p:cNvPr>
                <p:cNvSpPr txBox="1"/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blipFill>
                  <a:blip r:embed="rId9"/>
                  <a:stretch>
                    <a:fillRect l="-4412"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42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不純物半導体内の電子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D2790F6-D6C6-DF33-23AC-70D81BD64BEA}"/>
              </a:ext>
            </a:extLst>
          </p:cNvPr>
          <p:cNvSpPr txBox="1"/>
          <p:nvPr/>
        </p:nvSpPr>
        <p:spPr>
          <a:xfrm>
            <a:off x="859571" y="532421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ドープされた</a:t>
            </a:r>
            <a:r>
              <a:rPr kumimoji="1" lang="ja-JP" altLang="en-US" sz="2400" b="0" dirty="0"/>
              <a:t>電子・正孔にとって不純物は単なる点電荷</a:t>
            </a:r>
            <a:endParaRPr kumimoji="1" lang="en-US" altLang="ja-JP" sz="2400" b="0" dirty="0"/>
          </a:p>
          <a:p>
            <a:r>
              <a:rPr kumimoji="1" lang="ja-JP" altLang="en-US" sz="2400" dirty="0"/>
              <a:t>→伝導帯を基準とした水素原子のエネルギー準位が生じる</a:t>
            </a:r>
            <a:endParaRPr kumimoji="1" lang="en-US" altLang="ja-JP" sz="2400" dirty="0"/>
          </a:p>
          <a:p>
            <a:r>
              <a:rPr kumimoji="1" lang="ja-JP" altLang="en-US" sz="2400" b="0" dirty="0"/>
              <a:t>→ドナー準位・アクセプター準位</a:t>
            </a:r>
            <a:endParaRPr kumimoji="1"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/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7F0460EC-2B0E-62A8-0A96-377937F66A7A}"/>
              </a:ext>
            </a:extLst>
          </p:cNvPr>
          <p:cNvGrpSpPr/>
          <p:nvPr/>
        </p:nvGrpSpPr>
        <p:grpSpPr>
          <a:xfrm>
            <a:off x="566735" y="1587958"/>
            <a:ext cx="4243560" cy="3038742"/>
            <a:chOff x="681035" y="1721308"/>
            <a:chExt cx="4243560" cy="3038742"/>
          </a:xfrm>
          <a:solidFill>
            <a:schemeClr val="bg2"/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1F42B27-20B5-9C5D-18D2-A5E2F6BCB323}"/>
                </a:ext>
              </a:extLst>
            </p:cNvPr>
            <p:cNvSpPr/>
            <p:nvPr/>
          </p:nvSpPr>
          <p:spPr>
            <a:xfrm>
              <a:off x="9382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0232BFC-07BC-2B21-4EB9-2C14C5210C8A}"/>
                </a:ext>
              </a:extLst>
            </p:cNvPr>
            <p:cNvSpPr/>
            <p:nvPr/>
          </p:nvSpPr>
          <p:spPr>
            <a:xfrm>
              <a:off x="19478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0DAC0B9-271C-AEAF-3163-2A7C45FE3D9D}"/>
                </a:ext>
              </a:extLst>
            </p:cNvPr>
            <p:cNvSpPr/>
            <p:nvPr/>
          </p:nvSpPr>
          <p:spPr>
            <a:xfrm>
              <a:off x="29575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F5CD927-EABB-91CF-0524-C109CC353996}"/>
                </a:ext>
              </a:extLst>
            </p:cNvPr>
            <p:cNvSpPr/>
            <p:nvPr/>
          </p:nvSpPr>
          <p:spPr>
            <a:xfrm>
              <a:off x="39671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437E2ED5-E16E-46BC-2368-AEAACB4BD4BF}"/>
                </a:ext>
              </a:extLst>
            </p:cNvPr>
            <p:cNvGrpSpPr/>
            <p:nvPr/>
          </p:nvGrpSpPr>
          <p:grpSpPr>
            <a:xfrm>
              <a:off x="4119397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116F87-C244-A240-459A-64CF108B7CB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5EB659FD-9886-26E2-A342-459689A9520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E41B992-C870-D4C0-716D-70BA16A39E64}"/>
                </a:ext>
              </a:extLst>
            </p:cNvPr>
            <p:cNvGrpSpPr/>
            <p:nvPr/>
          </p:nvGrpSpPr>
          <p:grpSpPr>
            <a:xfrm>
              <a:off x="4714876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225C5472-7D31-D5C2-553B-7AA228CCD1B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B7F5B697-C994-267C-A7FA-4BC86A915E7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969E115D-4D32-EDF6-9685-74CF011AFA27}"/>
                </a:ext>
              </a:extLst>
            </p:cNvPr>
            <p:cNvGrpSpPr/>
            <p:nvPr/>
          </p:nvGrpSpPr>
          <p:grpSpPr>
            <a:xfrm>
              <a:off x="3128624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941745FE-5E4D-69E8-815E-ADA09227B5FE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B435CEA8-9648-9BE1-1F13-18AF60DF5EC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4DA1D89-471B-1D32-6AEA-BC3E837A8581}"/>
                </a:ext>
              </a:extLst>
            </p:cNvPr>
            <p:cNvGrpSpPr/>
            <p:nvPr/>
          </p:nvGrpSpPr>
          <p:grpSpPr>
            <a:xfrm>
              <a:off x="3724103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4BC9E1D2-D5DD-945C-156B-E1120346203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D7B2D39B-2511-FC3C-DD3A-61C4ADF4B041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45BEAC0D-1506-80CB-D39C-6B4D5368BBA6}"/>
                </a:ext>
              </a:extLst>
            </p:cNvPr>
            <p:cNvGrpSpPr/>
            <p:nvPr/>
          </p:nvGrpSpPr>
          <p:grpSpPr>
            <a:xfrm>
              <a:off x="2137851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4CE9B6EB-3B54-CB91-0D97-D48956A5FB9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3C00B526-81F6-3E96-DC66-8263034E089D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DF59E74-ABAE-5894-5CBC-24CA23F4DA55}"/>
                </a:ext>
              </a:extLst>
            </p:cNvPr>
            <p:cNvGrpSpPr/>
            <p:nvPr/>
          </p:nvGrpSpPr>
          <p:grpSpPr>
            <a:xfrm>
              <a:off x="2704755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36399E8E-C660-0186-8446-25BE34081DC5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30A120D6-F034-F7AE-0B36-FB15F82C6EC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3CBA8E97-9533-CC8D-4A04-931E7A97B8C6}"/>
                </a:ext>
              </a:extLst>
            </p:cNvPr>
            <p:cNvGrpSpPr/>
            <p:nvPr/>
          </p:nvGrpSpPr>
          <p:grpSpPr>
            <a:xfrm>
              <a:off x="1108978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C7378329-32D5-AB06-54DD-A12493A301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94B4867D-1C3A-E790-C342-60C101290BB9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EBB3EB88-E89C-F8F4-63E7-AC4C9FA881B2}"/>
                </a:ext>
              </a:extLst>
            </p:cNvPr>
            <p:cNvGrpSpPr/>
            <p:nvPr/>
          </p:nvGrpSpPr>
          <p:grpSpPr>
            <a:xfrm>
              <a:off x="1704457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85FC3EF6-1273-37E9-7627-FE583D5395F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1D91F3CB-F919-DE05-EC0B-03F8D639E2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1B1FF84-C18B-E0E9-99DA-BC609B90592D}"/>
                </a:ext>
              </a:extLst>
            </p:cNvPr>
            <p:cNvGrpSpPr/>
            <p:nvPr/>
          </p:nvGrpSpPr>
          <p:grpSpPr>
            <a:xfrm>
              <a:off x="681038" y="2086689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35031BB-E27B-B63F-A4FA-ADC812BCD443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DB0F9A1C-E307-9FCF-3164-C7AE084D2F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F2B6D850-0469-15F4-DDA5-1F289E6333C0}"/>
                </a:ext>
              </a:extLst>
            </p:cNvPr>
            <p:cNvSpPr/>
            <p:nvPr/>
          </p:nvSpPr>
          <p:spPr>
            <a:xfrm>
              <a:off x="93821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6972D354-EF18-B000-F719-AC655D452FD3}"/>
                </a:ext>
              </a:extLst>
            </p:cNvPr>
            <p:cNvSpPr/>
            <p:nvPr/>
          </p:nvSpPr>
          <p:spPr>
            <a:xfrm>
              <a:off x="19478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3268880-4DEE-5582-E31D-6ECF2F35EDFE}"/>
                </a:ext>
              </a:extLst>
            </p:cNvPr>
            <p:cNvSpPr/>
            <p:nvPr/>
          </p:nvSpPr>
          <p:spPr>
            <a:xfrm>
              <a:off x="2957513" y="2895009"/>
              <a:ext cx="723900" cy="707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As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C930B335-C085-1C70-C8A4-B728B5363184}"/>
                </a:ext>
              </a:extLst>
            </p:cNvPr>
            <p:cNvSpPr/>
            <p:nvPr/>
          </p:nvSpPr>
          <p:spPr>
            <a:xfrm>
              <a:off x="39671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4688BFBA-7DA6-CFD3-F003-175E441FC782}"/>
                </a:ext>
              </a:extLst>
            </p:cNvPr>
            <p:cNvGrpSpPr/>
            <p:nvPr/>
          </p:nvGrpSpPr>
          <p:grpSpPr>
            <a:xfrm>
              <a:off x="4119397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4F88D9C6-63E0-4F99-09FF-088E5123C0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89B9578D-B849-9674-6862-27E1BFE603D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56CC166F-FB40-C35A-10D6-68AA2F38EB3D}"/>
                </a:ext>
              </a:extLst>
            </p:cNvPr>
            <p:cNvGrpSpPr/>
            <p:nvPr/>
          </p:nvGrpSpPr>
          <p:grpSpPr>
            <a:xfrm>
              <a:off x="4714876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B8DA0D97-77DC-B736-7EF6-5BCBF7C9244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50105116-82F1-28A5-FA3D-27D17DB4B880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C1CE0BCC-18E8-8D3D-F027-52A20979B512}"/>
                </a:ext>
              </a:extLst>
            </p:cNvPr>
            <p:cNvGrpSpPr/>
            <p:nvPr/>
          </p:nvGrpSpPr>
          <p:grpSpPr>
            <a:xfrm>
              <a:off x="3128624" y="2663526"/>
              <a:ext cx="657484" cy="361820"/>
              <a:chOff x="4119397" y="1673683"/>
              <a:chExt cx="657484" cy="361820"/>
            </a:xfrm>
            <a:grpFill/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16602864-3B3D-4DED-2B09-C9FC3379FA25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83D56312-05D4-FC92-827E-288569D895C3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3CCD7265-6FF6-F7D7-8ECD-3C25B10AC33E}"/>
                  </a:ext>
                </a:extLst>
              </p:cNvPr>
              <p:cNvSpPr/>
              <p:nvPr/>
            </p:nvSpPr>
            <p:spPr>
              <a:xfrm>
                <a:off x="4567165" y="1825787"/>
                <a:ext cx="209716" cy="20971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504F6FA-1624-406A-7824-9386400786F8}"/>
                </a:ext>
              </a:extLst>
            </p:cNvPr>
            <p:cNvGrpSpPr/>
            <p:nvPr/>
          </p:nvGrpSpPr>
          <p:grpSpPr>
            <a:xfrm>
              <a:off x="3724103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96B86495-6861-468B-A1C0-AD44A8FCC36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DD4FE97A-D68F-B617-D701-658A03FFCFAE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9738781F-6AE0-DCAD-C8BC-ED4ADD6CD864}"/>
                </a:ext>
              </a:extLst>
            </p:cNvPr>
            <p:cNvGrpSpPr/>
            <p:nvPr/>
          </p:nvGrpSpPr>
          <p:grpSpPr>
            <a:xfrm>
              <a:off x="2137851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4BD6607A-3BE4-BE38-C883-94A46B69723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67993848-E3F5-1ECC-B8E1-7D327D8B8685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363DCA8E-90D0-5E0D-C35B-31521A55E643}"/>
                </a:ext>
              </a:extLst>
            </p:cNvPr>
            <p:cNvGrpSpPr/>
            <p:nvPr/>
          </p:nvGrpSpPr>
          <p:grpSpPr>
            <a:xfrm>
              <a:off x="2704755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B16C8472-55EB-8400-348A-C43E7EAD452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474C93C6-41AE-1DF4-3B63-CF906A858798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41ED2374-607C-4BA6-368D-00DF9670F911}"/>
                </a:ext>
              </a:extLst>
            </p:cNvPr>
            <p:cNvGrpSpPr/>
            <p:nvPr/>
          </p:nvGrpSpPr>
          <p:grpSpPr>
            <a:xfrm>
              <a:off x="1108978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660999DB-6946-E31E-03CE-8F6EC9A47C89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1352AD0C-928D-9651-A06C-666147694E91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7AA22D9-B8CC-31D2-3B7B-1539F392076C}"/>
                </a:ext>
              </a:extLst>
            </p:cNvPr>
            <p:cNvGrpSpPr/>
            <p:nvPr/>
          </p:nvGrpSpPr>
          <p:grpSpPr>
            <a:xfrm>
              <a:off x="1704457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AAC92BDC-B4F9-F595-BFD6-072380802B9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8C40DFE5-2AB5-B403-1743-1C2AB830AD2F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20AABB5B-575E-9F19-EF73-D1ED77E0AD36}"/>
                </a:ext>
              </a:extLst>
            </p:cNvPr>
            <p:cNvGrpSpPr/>
            <p:nvPr/>
          </p:nvGrpSpPr>
          <p:grpSpPr>
            <a:xfrm>
              <a:off x="681038" y="3028907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B309546D-97D6-3462-33BE-703ED936616F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C836791B-02E7-6FB9-FA50-7867E300E0DB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A5922515-2337-07C7-DF9C-4FFC1AD3CB0F}"/>
                </a:ext>
              </a:extLst>
            </p:cNvPr>
            <p:cNvSpPr/>
            <p:nvPr/>
          </p:nvSpPr>
          <p:spPr>
            <a:xfrm>
              <a:off x="9382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DFBDAC72-5CC9-23BC-7827-861581AF64F9}"/>
                </a:ext>
              </a:extLst>
            </p:cNvPr>
            <p:cNvSpPr/>
            <p:nvPr/>
          </p:nvSpPr>
          <p:spPr>
            <a:xfrm>
              <a:off x="19478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3A9719F-444C-50BD-7583-3F9EE2135197}"/>
                </a:ext>
              </a:extLst>
            </p:cNvPr>
            <p:cNvSpPr/>
            <p:nvPr/>
          </p:nvSpPr>
          <p:spPr>
            <a:xfrm>
              <a:off x="29575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1485432C-8B65-657D-FD7C-6029CFA49128}"/>
                </a:ext>
              </a:extLst>
            </p:cNvPr>
            <p:cNvSpPr/>
            <p:nvPr/>
          </p:nvSpPr>
          <p:spPr>
            <a:xfrm>
              <a:off x="39671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9EFFA8E-0B22-CAC5-100A-DFABDD0D8C82}"/>
                </a:ext>
              </a:extLst>
            </p:cNvPr>
            <p:cNvGrpSpPr/>
            <p:nvPr/>
          </p:nvGrpSpPr>
          <p:grpSpPr>
            <a:xfrm>
              <a:off x="4119394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7311E1E3-D019-4E2C-FB89-7B39D62F765C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A3067967-D5EA-BF4D-4F64-E990F48A6EB7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1202EF5A-D6BE-7F80-B177-45843381E59D}"/>
                </a:ext>
              </a:extLst>
            </p:cNvPr>
            <p:cNvGrpSpPr/>
            <p:nvPr/>
          </p:nvGrpSpPr>
          <p:grpSpPr>
            <a:xfrm>
              <a:off x="4714873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DFBEAE71-42B0-F1F6-09D8-F1DC1DCEE9E4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C8A7FC2A-A67A-7023-A264-AF5BF861530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F6A9FD74-11B9-559C-A07B-F8AF86789CA0}"/>
                </a:ext>
              </a:extLst>
            </p:cNvPr>
            <p:cNvGrpSpPr/>
            <p:nvPr/>
          </p:nvGrpSpPr>
          <p:grpSpPr>
            <a:xfrm>
              <a:off x="3128621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93A56AC-218C-823A-F16A-763EEC5EBE80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9386C5E5-9805-4657-D67C-58B1DCFBB424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F44D896E-6F46-F551-5B5B-6A86EA6F0EAC}"/>
                </a:ext>
              </a:extLst>
            </p:cNvPr>
            <p:cNvGrpSpPr/>
            <p:nvPr/>
          </p:nvGrpSpPr>
          <p:grpSpPr>
            <a:xfrm>
              <a:off x="3724100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ABC7CA8D-12A2-550D-928D-F3B67A8A819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941B06E5-6AEE-3060-E6CE-14501B3870C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BF32200E-5055-801E-013F-40C7B761F87A}"/>
                </a:ext>
              </a:extLst>
            </p:cNvPr>
            <p:cNvGrpSpPr/>
            <p:nvPr/>
          </p:nvGrpSpPr>
          <p:grpSpPr>
            <a:xfrm>
              <a:off x="2137848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86277F31-00C0-46F0-7FF1-0C99E0E76496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66D62637-13E6-A17D-9CD6-CBF7FB6A69D6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76F2AE52-2487-E420-B188-BD3C35895042}"/>
                </a:ext>
              </a:extLst>
            </p:cNvPr>
            <p:cNvGrpSpPr/>
            <p:nvPr/>
          </p:nvGrpSpPr>
          <p:grpSpPr>
            <a:xfrm>
              <a:off x="2704752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8156A49-AD55-57EB-482C-BC5773B53BF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6BB8A640-938E-3271-30ED-9AFB13ADB99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532F2D81-B15F-AE69-7414-3566672EABAF}"/>
                </a:ext>
              </a:extLst>
            </p:cNvPr>
            <p:cNvGrpSpPr/>
            <p:nvPr/>
          </p:nvGrpSpPr>
          <p:grpSpPr>
            <a:xfrm>
              <a:off x="1108975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4A3171F9-6682-18F1-E35D-A6183DB8D62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D29CE7D7-CC1E-B9FA-79D9-E5CF48A5E7D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82668323-7AA1-962B-EBCF-94D001F4E980}"/>
                </a:ext>
              </a:extLst>
            </p:cNvPr>
            <p:cNvGrpSpPr/>
            <p:nvPr/>
          </p:nvGrpSpPr>
          <p:grpSpPr>
            <a:xfrm>
              <a:off x="1704454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A3778EE3-BB11-75E6-BB62-624694148776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E324D62-9E8B-E128-6DA5-BDDC137DFDD6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1F9D5E88-0032-7D5A-58F6-369ED5778C22}"/>
                </a:ext>
              </a:extLst>
            </p:cNvPr>
            <p:cNvGrpSpPr/>
            <p:nvPr/>
          </p:nvGrpSpPr>
          <p:grpSpPr>
            <a:xfrm>
              <a:off x="681035" y="3961570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1DF4FD05-90D7-154D-E790-EA759485CBBD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2958C7D-835B-D156-613F-B9F93B760313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AB0D016C-D0B8-99E0-2831-69841C8CBD43}"/>
                </a:ext>
              </a:extLst>
            </p:cNvPr>
            <p:cNvGrpSpPr/>
            <p:nvPr/>
          </p:nvGrpSpPr>
          <p:grpSpPr>
            <a:xfrm>
              <a:off x="4119394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CD258A22-933B-69D8-4283-12D644517A8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A0D6C3F8-F311-68C5-21C9-95128EF4A37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4482BD4F-E1A6-018D-FAD5-06B1A2F6111D}"/>
                </a:ext>
              </a:extLst>
            </p:cNvPr>
            <p:cNvGrpSpPr/>
            <p:nvPr/>
          </p:nvGrpSpPr>
          <p:grpSpPr>
            <a:xfrm>
              <a:off x="3128621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AE0BCEF7-6749-6930-3B6A-694E828DA083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A02614BC-2F5B-249E-9207-2D223A97B5DC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72ECD96F-2F7E-507B-C1CE-C96A75F8562A}"/>
                </a:ext>
              </a:extLst>
            </p:cNvPr>
            <p:cNvGrpSpPr/>
            <p:nvPr/>
          </p:nvGrpSpPr>
          <p:grpSpPr>
            <a:xfrm>
              <a:off x="2137848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A919C3D8-E93B-8302-0B80-860A605A3472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DB841FC4-4726-60F9-0DD2-1B12F500732E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DA7F335C-3926-393D-5639-83BF825D137D}"/>
                </a:ext>
              </a:extLst>
            </p:cNvPr>
            <p:cNvGrpSpPr/>
            <p:nvPr/>
          </p:nvGrpSpPr>
          <p:grpSpPr>
            <a:xfrm>
              <a:off x="1108975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0DC2AFAC-C793-F6EE-D880-960D1F277E3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07E69BA-539A-2E43-16B8-8E2E555C5CB0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BE60C2B5-7A6C-EC5E-C218-285573A6B32E}"/>
              </a:ext>
            </a:extLst>
          </p:cNvPr>
          <p:cNvSpPr txBox="1"/>
          <p:nvPr/>
        </p:nvSpPr>
        <p:spPr>
          <a:xfrm>
            <a:off x="566735" y="1133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古典的描像</a:t>
            </a:r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E071B495-A39F-E2F0-260F-1A88E4CB2B9A}"/>
              </a:ext>
            </a:extLst>
          </p:cNvPr>
          <p:cNvSpPr/>
          <p:nvPr/>
        </p:nvSpPr>
        <p:spPr>
          <a:xfrm>
            <a:off x="6473537" y="2230788"/>
            <a:ext cx="209716" cy="20971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285419-10A2-0E04-45F7-9631F8CE4775}"/>
              </a:ext>
            </a:extLst>
          </p:cNvPr>
          <p:cNvSpPr txBox="1"/>
          <p:nvPr/>
        </p:nvSpPr>
        <p:spPr>
          <a:xfrm>
            <a:off x="5091110" y="1155640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 </a:t>
            </a:r>
            <a:r>
              <a:rPr kumimoji="1" lang="ja-JP" altLang="en-US" dirty="0"/>
              <a:t>のみの結晶からのずれ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39AD8EBA-692A-382F-A7F2-6EDFD1401DBB}"/>
              </a:ext>
            </a:extLst>
          </p:cNvPr>
          <p:cNvSpPr txBox="1"/>
          <p:nvPr/>
        </p:nvSpPr>
        <p:spPr>
          <a:xfrm>
            <a:off x="5962085" y="1928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ドナー電子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7D63EFF5-591B-D69D-C90F-AEC091ADB191}"/>
              </a:ext>
            </a:extLst>
          </p:cNvPr>
          <p:cNvSpPr txBox="1"/>
          <p:nvPr/>
        </p:nvSpPr>
        <p:spPr>
          <a:xfrm>
            <a:off x="7079604" y="32288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 </a:t>
            </a:r>
            <a:r>
              <a:rPr kumimoji="1" lang="ja-JP" altLang="en-US" dirty="0"/>
              <a:t>原子核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C4C7D15-B4AB-66EF-6E0C-24D10D36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5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不純物半導体のバンド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/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5CC153B-B3B3-150F-2C2E-B76D950A486F}"/>
              </a:ext>
            </a:extLst>
          </p:cNvPr>
          <p:cNvGrpSpPr/>
          <p:nvPr/>
        </p:nvGrpSpPr>
        <p:grpSpPr>
          <a:xfrm>
            <a:off x="1030948" y="492079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5BE07859-7840-EEEA-7E25-DB71C22BCBDD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2AD20D03-DA7A-5B8C-94C3-D3B6771AC22A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01C2AA0-A108-703B-D142-A0F2D7FF51F8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99B48BFF-9D1A-4D9E-042E-0BB4ED16CDE0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974A657-5223-AFD1-CDEC-861582987FC4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CDC781C-1019-CE80-EF09-D72D9DC5BDA2}"/>
              </a:ext>
            </a:extLst>
          </p:cNvPr>
          <p:cNvGrpSpPr/>
          <p:nvPr/>
        </p:nvGrpSpPr>
        <p:grpSpPr>
          <a:xfrm>
            <a:off x="3973414" y="4911274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C315664-178E-1798-957A-0472EBE6C407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FA295FB4-EFF5-762F-A366-22944CCE38F8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D1C86B-3DF4-7B4F-94DB-60A0E149954C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2764A094-CE5D-BD1E-FA40-9ADE221B4835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36378BE-E005-4F12-5E1F-0EE0BDD6A979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7E5666A-BD65-0E33-B980-BF3DA988F4CF}"/>
              </a:ext>
            </a:extLst>
          </p:cNvPr>
          <p:cNvGrpSpPr/>
          <p:nvPr/>
        </p:nvGrpSpPr>
        <p:grpSpPr>
          <a:xfrm>
            <a:off x="6869761" y="490174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8A44B619-E384-0485-AC1D-A01EB03A77A8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E8B47B5F-B83C-FF96-AAE8-E44FD5D747AC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B82A0866-E647-68A2-C321-393FEA69E163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32D6969A-DB11-226C-C9FB-5867754D7E99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9B3BAFAB-E9AF-65C9-0D03-0AAA9A060BFA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8" name="楕円 157">
            <a:extLst>
              <a:ext uri="{FF2B5EF4-FFF2-40B4-BE49-F238E27FC236}">
                <a16:creationId xmlns:a16="http://schemas.microsoft.com/office/drawing/2014/main" id="{4CF8861F-65E4-670D-B3E1-74912D9D4647}"/>
              </a:ext>
            </a:extLst>
          </p:cNvPr>
          <p:cNvSpPr/>
          <p:nvPr/>
        </p:nvSpPr>
        <p:spPr>
          <a:xfrm>
            <a:off x="4570837" y="2866978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04DBD48-0154-C8A0-BA8A-884E98974E22}"/>
              </a:ext>
            </a:extLst>
          </p:cNvPr>
          <p:cNvSpPr/>
          <p:nvPr/>
        </p:nvSpPr>
        <p:spPr>
          <a:xfrm>
            <a:off x="7731071" y="3781820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1811C2CB-A425-5B49-B3BC-8527E47B6EA0}"/>
              </a:ext>
            </a:extLst>
          </p:cNvPr>
          <p:cNvGrpSpPr/>
          <p:nvPr/>
        </p:nvGrpSpPr>
        <p:grpSpPr>
          <a:xfrm>
            <a:off x="804864" y="1437247"/>
            <a:ext cx="2412000" cy="3425634"/>
            <a:chOff x="804864" y="1437247"/>
            <a:chExt cx="2412000" cy="3425634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0207F7C-8FC3-FF3F-C6BE-63187C3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1895475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A029F-2B28-A995-92C2-3D10DAB44DF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48628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F525DF-6A36-357E-686C-047EE3A2686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3429000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5F8003B-4351-9714-77C4-7C9750C188C2}"/>
                </a:ext>
              </a:extLst>
            </p:cNvPr>
            <p:cNvCxnSpPr/>
            <p:nvPr/>
          </p:nvCxnSpPr>
          <p:spPr>
            <a:xfrm>
              <a:off x="919164" y="2133600"/>
              <a:ext cx="0" cy="236220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/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7F5C341F-9BE0-9348-F7E8-53F697EED7D9}"/>
                </a:ext>
              </a:extLst>
            </p:cNvPr>
            <p:cNvSpPr txBox="1"/>
            <p:nvPr/>
          </p:nvSpPr>
          <p:spPr>
            <a:xfrm>
              <a:off x="1341449" y="14372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真性半導体</a:t>
              </a:r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F65D190-D1D6-B6DC-EE4D-B842704C36E5}"/>
              </a:ext>
            </a:extLst>
          </p:cNvPr>
          <p:cNvGrpSpPr/>
          <p:nvPr/>
        </p:nvGrpSpPr>
        <p:grpSpPr>
          <a:xfrm>
            <a:off x="3718425" y="1437247"/>
            <a:ext cx="2697746" cy="3416109"/>
            <a:chOff x="3526837" y="1437247"/>
            <a:chExt cx="2697746" cy="3416109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D0AC3E-542C-A206-1F14-D8F90FEE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1263B46-6986-0E5E-834B-A0B26184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CC4F3E5-FB4A-727B-7963-549423299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28435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1EA3EE2-6CBF-7E32-CCB3-6CA1163E0D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2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BC40446-8814-D5B2-4E7B-7E9DE38DD9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9238" y="2043481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/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87EA50-954A-166C-E7F4-D688E74FCC56}"/>
                </a:ext>
              </a:extLst>
            </p:cNvPr>
            <p:cNvSpPr txBox="1"/>
            <p:nvPr/>
          </p:nvSpPr>
          <p:spPr>
            <a:xfrm>
              <a:off x="4091998" y="143724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</a:t>
              </a:r>
              <a:r>
                <a:rPr kumimoji="1" lang="ja-JP" altLang="en-US" dirty="0"/>
                <a:t>型半導体</a:t>
              </a:r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D1E15550-BB8F-9AF8-7297-07A5139F8EEC}"/>
              </a:ext>
            </a:extLst>
          </p:cNvPr>
          <p:cNvGrpSpPr/>
          <p:nvPr/>
        </p:nvGrpSpPr>
        <p:grpSpPr>
          <a:xfrm>
            <a:off x="6660562" y="1444207"/>
            <a:ext cx="2564398" cy="3409149"/>
            <a:chOff x="6660562" y="1444207"/>
            <a:chExt cx="2564398" cy="3409149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D72DE51D-660F-663D-C0DF-A70C6F6CFC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DF93CE2-DDCF-229F-DA4E-5811595B14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8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A714A46-4EA0-E6F0-1B46-948BFA0A135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393560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16D51F9-6ACC-1FB5-8FFB-E15910221995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7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7E71A8A-494B-C5EC-CA15-1C2C50B0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803438" y="4181475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/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BC4CA61-7BEE-5DBC-77BC-83E5ED1AC86D}"/>
                </a:ext>
              </a:extLst>
            </p:cNvPr>
            <p:cNvSpPr txBox="1"/>
            <p:nvPr/>
          </p:nvSpPr>
          <p:spPr>
            <a:xfrm>
              <a:off x="7266136" y="1444207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</a:t>
              </a:r>
              <a:r>
                <a:rPr kumimoji="1" lang="ja-JP" altLang="en-US" dirty="0"/>
                <a:t>型半導体</a:t>
              </a:r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D125CCC-AE6E-D576-4A81-1EE96F8E5608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578D95-7C4D-1458-38F9-2DD1145E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ホール効果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/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/>
                  <a:t>ローレンツ力を考えると</a:t>
                </a:r>
                <a:endParaRPr kumimoji="1" lang="en-US" altLang="ja-JP" sz="2400" b="0" dirty="0"/>
              </a:p>
              <a:p>
                <a:r>
                  <a:rPr kumimoji="1" lang="ja-JP" altLang="en-US" sz="2400" b="0" dirty="0"/>
                  <a:t>電子・正孔ともに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/>
                  <a:t> 方向へ流れる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blipFill>
                <a:blip r:embed="rId2"/>
                <a:stretch>
                  <a:fillRect l="-1834" t="-4380" r="-978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E53FFD9-5D1A-3144-63FF-702A6F15EDB3}"/>
              </a:ext>
            </a:extLst>
          </p:cNvPr>
          <p:cNvGrpSpPr/>
          <p:nvPr/>
        </p:nvGrpSpPr>
        <p:grpSpPr>
          <a:xfrm>
            <a:off x="695325" y="3014992"/>
            <a:ext cx="3588810" cy="1457325"/>
            <a:chOff x="647700" y="2943225"/>
            <a:chExt cx="3588810" cy="1457325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B81D06D-F597-21C3-AB17-FBA65C9A2A49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57625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BBB1E6F-F2BC-3C1F-5330-07935C65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671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0C2E44E-D8BC-3BE7-FB4F-85DDF47009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4391025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D99B806-CB7E-E263-4A5A-819C504D15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38671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75649B2-CEA6-C370-A4AF-07B0483617B9}"/>
                </a:ext>
              </a:extLst>
            </p:cNvPr>
            <p:cNvCxnSpPr>
              <a:cxnSpLocks/>
            </p:cNvCxnSpPr>
            <p:nvPr/>
          </p:nvCxnSpPr>
          <p:spPr>
            <a:xfrm>
              <a:off x="1315510" y="29527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AB06491-107A-BA66-F0EA-DFFE8DF5D8FB}"/>
                </a:ext>
              </a:extLst>
            </p:cNvPr>
            <p:cNvCxnSpPr>
              <a:cxnSpLocks/>
            </p:cNvCxnSpPr>
            <p:nvPr/>
          </p:nvCxnSpPr>
          <p:spPr>
            <a:xfrm>
              <a:off x="4236510" y="29527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03CB9E0-A3CA-957E-1768-346E6E33C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2943225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A5565C0-72F3-320F-8BD5-3046FEF5D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251" y="2962276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23CA662A-EB1A-39DA-DC86-E0246E871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700" y="3482758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矢印: 右 44">
            <a:extLst>
              <a:ext uri="{FF2B5EF4-FFF2-40B4-BE49-F238E27FC236}">
                <a16:creationId xmlns:a16="http://schemas.microsoft.com/office/drawing/2014/main" id="{A887880D-E192-FC4A-697B-F0DE9549CF3E}"/>
              </a:ext>
            </a:extLst>
          </p:cNvPr>
          <p:cNvSpPr/>
          <p:nvPr/>
        </p:nvSpPr>
        <p:spPr>
          <a:xfrm>
            <a:off x="797722" y="4236106"/>
            <a:ext cx="978408" cy="21012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/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矢印: 右 47">
            <a:extLst>
              <a:ext uri="{FF2B5EF4-FFF2-40B4-BE49-F238E27FC236}">
                <a16:creationId xmlns:a16="http://schemas.microsoft.com/office/drawing/2014/main" id="{7CD4E8E6-2995-1220-261C-13B23C840BF6}"/>
              </a:ext>
            </a:extLst>
          </p:cNvPr>
          <p:cNvSpPr/>
          <p:nvPr/>
        </p:nvSpPr>
        <p:spPr>
          <a:xfrm rot="16200000">
            <a:off x="2365261" y="2639885"/>
            <a:ext cx="978408" cy="21012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/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blipFill>
                <a:blip r:embed="rId4"/>
                <a:stretch>
                  <a:fillRect l="-3448"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86148EB2-19D2-664B-5DAA-B6039CEF467E}"/>
              </a:ext>
            </a:extLst>
          </p:cNvPr>
          <p:cNvGrpSpPr/>
          <p:nvPr/>
        </p:nvGrpSpPr>
        <p:grpSpPr>
          <a:xfrm>
            <a:off x="909782" y="3184250"/>
            <a:ext cx="906706" cy="615822"/>
            <a:chOff x="882756" y="3277100"/>
            <a:chExt cx="906706" cy="615822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BE31A21-5BE7-1C5A-609E-F5CCB4C64024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3C49CD90-8221-04E4-F32C-5EF2C19E80E8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楕円 63">
            <a:extLst>
              <a:ext uri="{FF2B5EF4-FFF2-40B4-BE49-F238E27FC236}">
                <a16:creationId xmlns:a16="http://schemas.microsoft.com/office/drawing/2014/main" id="{045BFEE8-BAE9-A113-0AB4-87D3299C5CAB}"/>
              </a:ext>
            </a:extLst>
          </p:cNvPr>
          <p:cNvSpPr/>
          <p:nvPr/>
        </p:nvSpPr>
        <p:spPr>
          <a:xfrm>
            <a:off x="2002089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0ED3F8B1-9A5C-DFF2-E1EE-C733F825B8E7}"/>
              </a:ext>
            </a:extLst>
          </p:cNvPr>
          <p:cNvSpPr/>
          <p:nvPr/>
        </p:nvSpPr>
        <p:spPr>
          <a:xfrm>
            <a:off x="273647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803C2E0-9CEA-4878-0918-0E3FE2330C65}"/>
              </a:ext>
            </a:extLst>
          </p:cNvPr>
          <p:cNvCxnSpPr>
            <a:cxnSpLocks/>
          </p:cNvCxnSpPr>
          <p:nvPr/>
        </p:nvCxnSpPr>
        <p:spPr>
          <a:xfrm flipH="1">
            <a:off x="461800" y="2982756"/>
            <a:ext cx="640747" cy="8924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/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blipFill>
                <a:blip r:embed="rId5"/>
                <a:stretch>
                  <a:fillRect l="-5172" r="-36207"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4C0C886-0B0A-58A4-60DB-21AC7539E966}"/>
              </a:ext>
            </a:extLst>
          </p:cNvPr>
          <p:cNvGrpSpPr/>
          <p:nvPr/>
        </p:nvGrpSpPr>
        <p:grpSpPr>
          <a:xfrm>
            <a:off x="2982445" y="3563770"/>
            <a:ext cx="1384109" cy="659067"/>
            <a:chOff x="2975850" y="3335081"/>
            <a:chExt cx="1384109" cy="659067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460901A2-7594-23FD-7F02-4756F90F0165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80DCC570-D319-0D26-4A05-B8197E610A6B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C18E2D3-7E8A-3B3D-A62A-588ED319872B}"/>
              </a:ext>
            </a:extLst>
          </p:cNvPr>
          <p:cNvGrpSpPr/>
          <p:nvPr/>
        </p:nvGrpSpPr>
        <p:grpSpPr>
          <a:xfrm>
            <a:off x="3109200" y="3371335"/>
            <a:ext cx="1384109" cy="659067"/>
            <a:chOff x="2975850" y="3335081"/>
            <a:chExt cx="1384109" cy="659067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28F08677-BB1C-7C56-80B4-9E7C2F96055D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ECE2D94-0179-DE51-E9AF-DCF6C04D1829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968654A6-ACAF-0D31-CAF2-8D0D09D413E6}"/>
              </a:ext>
            </a:extLst>
          </p:cNvPr>
          <p:cNvGrpSpPr/>
          <p:nvPr/>
        </p:nvGrpSpPr>
        <p:grpSpPr>
          <a:xfrm>
            <a:off x="3258175" y="3161779"/>
            <a:ext cx="1384109" cy="659067"/>
            <a:chOff x="2975850" y="3335081"/>
            <a:chExt cx="1384109" cy="659067"/>
          </a:xfrm>
        </p:grpSpPr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0F23C2BD-56D6-80E2-7838-898F62415E60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7AEC58FD-E59F-F307-01C1-8F60820B91FA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68288B92-CEF3-C8C4-4059-A2B6993B2093}"/>
              </a:ext>
            </a:extLst>
          </p:cNvPr>
          <p:cNvGrpSpPr/>
          <p:nvPr/>
        </p:nvGrpSpPr>
        <p:grpSpPr>
          <a:xfrm>
            <a:off x="749673" y="3452169"/>
            <a:ext cx="906706" cy="615822"/>
            <a:chOff x="882756" y="3277100"/>
            <a:chExt cx="906706" cy="61582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9734389-C38B-D405-9FD2-09A0FEF151FE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57B88060-ED1F-A0E8-49E1-AB795833690F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楕円 110">
            <a:extLst>
              <a:ext uri="{FF2B5EF4-FFF2-40B4-BE49-F238E27FC236}">
                <a16:creationId xmlns:a16="http://schemas.microsoft.com/office/drawing/2014/main" id="{D5E09A05-15C9-4DB0-A57D-13235205945A}"/>
              </a:ext>
            </a:extLst>
          </p:cNvPr>
          <p:cNvSpPr/>
          <p:nvPr/>
        </p:nvSpPr>
        <p:spPr>
          <a:xfrm>
            <a:off x="1757295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0D1C88EB-F5C8-DB9E-CD93-47BA0A709EE2}"/>
              </a:ext>
            </a:extLst>
          </p:cNvPr>
          <p:cNvSpPr/>
          <p:nvPr/>
        </p:nvSpPr>
        <p:spPr>
          <a:xfrm>
            <a:off x="2491678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A5020B39-2EEC-B328-3AF6-090326A17898}"/>
              </a:ext>
            </a:extLst>
          </p:cNvPr>
          <p:cNvSpPr/>
          <p:nvPr/>
        </p:nvSpPr>
        <p:spPr>
          <a:xfrm>
            <a:off x="224688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BF3E3C53-F625-6954-D8F3-2850C0F013C4}"/>
              </a:ext>
            </a:extLst>
          </p:cNvPr>
          <p:cNvGrpSpPr/>
          <p:nvPr/>
        </p:nvGrpSpPr>
        <p:grpSpPr>
          <a:xfrm>
            <a:off x="662626" y="1620142"/>
            <a:ext cx="1109734" cy="1088201"/>
            <a:chOff x="3461522" y="1443347"/>
            <a:chExt cx="1109734" cy="1088201"/>
          </a:xfrm>
        </p:grpSpPr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5422B2F-3D0E-641D-0737-41620B7F3EA6}"/>
                </a:ext>
              </a:extLst>
            </p:cNvPr>
            <p:cNvCxnSpPr/>
            <p:nvPr/>
          </p:nvCxnSpPr>
          <p:spPr>
            <a:xfrm flipV="1">
              <a:off x="3921095" y="1819620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6C37C6B5-587B-BE7B-F6D2-00624AE1B89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48610" y="2038361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/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/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0AE2FEC1-BD39-1D52-4FD8-6B1ACF5A6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919" y="2267464"/>
              <a:ext cx="264084" cy="264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/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/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正孔が多ければ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電子が多ければ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  <a:p>
                <a:pPr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 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キャリアの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符号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がわかる</a:t>
                </a:r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blipFill>
                <a:blip r:embed="rId9"/>
                <a:stretch>
                  <a:fillRect l="-1834" t="-304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E230AB6-E49B-DC0D-688C-71E862134A76}"/>
              </a:ext>
            </a:extLst>
          </p:cNvPr>
          <p:cNvCxnSpPr>
            <a:cxnSpLocks/>
          </p:cNvCxnSpPr>
          <p:nvPr/>
        </p:nvCxnSpPr>
        <p:spPr>
          <a:xfrm>
            <a:off x="125558" y="4924425"/>
            <a:ext cx="166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E5B0A2D-B76F-EB84-996B-8E6CC74C2D67}"/>
              </a:ext>
            </a:extLst>
          </p:cNvPr>
          <p:cNvCxnSpPr>
            <a:cxnSpLocks/>
          </p:cNvCxnSpPr>
          <p:nvPr/>
        </p:nvCxnSpPr>
        <p:spPr>
          <a:xfrm>
            <a:off x="2040189" y="4924425"/>
            <a:ext cx="156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057A8B-1F8E-6FB8-12D8-8C1D5D344ADE}"/>
              </a:ext>
            </a:extLst>
          </p:cNvPr>
          <p:cNvCxnSpPr>
            <a:cxnSpLocks/>
          </p:cNvCxnSpPr>
          <p:nvPr/>
        </p:nvCxnSpPr>
        <p:spPr>
          <a:xfrm flipH="1">
            <a:off x="119209" y="4067140"/>
            <a:ext cx="551758" cy="857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5DD1D215-E662-BFB6-E43D-800D15E4D44C}"/>
              </a:ext>
            </a:extLst>
          </p:cNvPr>
          <p:cNvCxnSpPr>
            <a:cxnSpLocks/>
          </p:cNvCxnSpPr>
          <p:nvPr/>
        </p:nvCxnSpPr>
        <p:spPr>
          <a:xfrm flipH="1">
            <a:off x="3590372" y="3828454"/>
            <a:ext cx="789124" cy="1080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B5F0D8F3-69E9-4A5C-F3AA-AF33B59C93D5}"/>
              </a:ext>
            </a:extLst>
          </p:cNvPr>
          <p:cNvCxnSpPr>
            <a:cxnSpLocks/>
          </p:cNvCxnSpPr>
          <p:nvPr/>
        </p:nvCxnSpPr>
        <p:spPr>
          <a:xfrm flipH="1">
            <a:off x="1697612" y="4758222"/>
            <a:ext cx="220179" cy="301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B10B04C7-2DC1-3435-ABFB-A713625AC912}"/>
              </a:ext>
            </a:extLst>
          </p:cNvPr>
          <p:cNvCxnSpPr>
            <a:cxnSpLocks/>
          </p:cNvCxnSpPr>
          <p:nvPr/>
        </p:nvCxnSpPr>
        <p:spPr>
          <a:xfrm flipH="1">
            <a:off x="1993595" y="4833592"/>
            <a:ext cx="110089" cy="15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BE3680F2-2B82-3192-F6D0-B7623BEF2A89}"/>
              </a:ext>
            </a:extLst>
          </p:cNvPr>
          <p:cNvCxnSpPr>
            <a:cxnSpLocks/>
          </p:cNvCxnSpPr>
          <p:nvPr/>
        </p:nvCxnSpPr>
        <p:spPr>
          <a:xfrm>
            <a:off x="3984934" y="3817671"/>
            <a:ext cx="381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/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ホール係数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373737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en-US" altLang="ja-JP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を試料の形状や電流磁場の強さで規格化した量</a:t>
                </a:r>
                <a:endParaRPr kumimoji="1" lang="en-US" altLang="ja-JP" sz="2400" b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𝑅</m:t>
                      </m:r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𝐼𝐵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blipFill>
                <a:blip r:embed="rId10"/>
                <a:stretch>
                  <a:fillRect l="-1799" t="-5691" r="-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/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を測定しキャリアの符号を調べる</a:t>
                </a:r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blipFill>
                <a:blip r:embed="rId11"/>
                <a:stretch>
                  <a:fillRect l="-992" t="-7895" r="-81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/>
              <p:nvPr/>
            </p:nvSpPr>
            <p:spPr>
              <a:xfrm>
                <a:off x="3125968" y="3987522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68" y="3987522"/>
                <a:ext cx="352425" cy="461665"/>
              </a:xfrm>
              <a:prstGeom prst="rect">
                <a:avLst/>
              </a:prstGeom>
              <a:blipFill>
                <a:blip r:embed="rId12"/>
                <a:stretch>
                  <a:fillRect l="-5172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DB4EC959-8048-F96F-1A2C-AFEA3937F0DE}"/>
              </a:ext>
            </a:extLst>
          </p:cNvPr>
          <p:cNvCxnSpPr>
            <a:cxnSpLocks/>
          </p:cNvCxnSpPr>
          <p:nvPr/>
        </p:nvCxnSpPr>
        <p:spPr>
          <a:xfrm flipH="1" flipV="1">
            <a:off x="3519683" y="3967691"/>
            <a:ext cx="12781" cy="46117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D8CE2-335B-1F7A-889B-5C4277B7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E157CF1-05B5-5C0E-3496-0524C97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6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1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|</a:t>
            </a:r>
            <a:r>
              <a:rPr lang="ja-JP" altLang="en-US" dirty="0"/>
              <a:t>ホール係数と電気伝導度の温度特性の測定系</a:t>
            </a:r>
            <a:endParaRPr kumimoji="1" lang="ja-JP" altLang="en-US" dirty="0"/>
          </a:p>
        </p:txBody>
      </p: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DFB56E5A-42DF-3DCA-D83B-E13F447C6B74}"/>
              </a:ext>
            </a:extLst>
          </p:cNvPr>
          <p:cNvGrpSpPr/>
          <p:nvPr/>
        </p:nvGrpSpPr>
        <p:grpSpPr>
          <a:xfrm>
            <a:off x="1401682" y="874041"/>
            <a:ext cx="5590245" cy="4764514"/>
            <a:chOff x="1763633" y="1142747"/>
            <a:chExt cx="5370606" cy="4577318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2FC07F50-3412-B145-D96B-663D79A6F650}"/>
                </a:ext>
              </a:extLst>
            </p:cNvPr>
            <p:cNvSpPr txBox="1"/>
            <p:nvPr/>
          </p:nvSpPr>
          <p:spPr>
            <a:xfrm>
              <a:off x="1763633" y="27094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ホール電圧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9AD2193-23BC-1CFD-EC8A-00F4E46ED2A1}"/>
                </a:ext>
              </a:extLst>
            </p:cNvPr>
            <p:cNvSpPr/>
            <p:nvPr/>
          </p:nvSpPr>
          <p:spPr>
            <a:xfrm>
              <a:off x="4321854" y="2958686"/>
              <a:ext cx="2056673" cy="11407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40F500E-A0A8-96B1-9CD4-1E0DC6F5325C}"/>
                </a:ext>
              </a:extLst>
            </p:cNvPr>
            <p:cNvSpPr txBox="1"/>
            <p:nvPr/>
          </p:nvSpPr>
          <p:spPr>
            <a:xfrm>
              <a:off x="4425509" y="3656236"/>
              <a:ext cx="1150773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/>
                <a:t>n-Ge/p-Ge</a:t>
              </a:r>
              <a:endParaRPr lang="ja-JP" altLang="en-US" sz="1400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65258B09-7EF1-BD14-D02A-5300A5FD4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002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/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E862EB7-039D-0FEF-74B9-5799F8408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61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53FE845-B971-1338-F07A-1AF130C5B0AC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5293105" y="1851653"/>
              <a:ext cx="1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DDB70E9-AA37-FAAF-8C5A-8D41FDCEF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84" y="1853122"/>
              <a:ext cx="123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53EC28-7B22-B3C1-E798-C47BBAA80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2305998"/>
              <a:ext cx="0" cy="1312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9473F08-8F97-19D2-5EBC-436FBBA80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3987468"/>
              <a:ext cx="0" cy="468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AC222AA-6CCF-9D05-6594-CEE844B46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92" y="4455489"/>
              <a:ext cx="1551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D30AE26-B748-FCBD-017F-E273EA6D6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193" y="2305998"/>
              <a:ext cx="1538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5391978-52A2-EBF0-D94D-A08D97D86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193" y="3140213"/>
              <a:ext cx="0" cy="131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C2CBA74-F560-16D9-11AF-A1CA6FB128DD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3446320" y="2305998"/>
              <a:ext cx="0" cy="27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/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83D46F3-F2FF-205D-1DB2-E379868C107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771760" y="3810124"/>
              <a:ext cx="165374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8C483BA-3C24-74E7-9060-72FC25FD58C6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576282" y="3810125"/>
              <a:ext cx="1467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01BD26-6B7C-7961-2FB4-70ED9537F451}"/>
                </a:ext>
              </a:extLst>
            </p:cNvPr>
            <p:cNvSpPr/>
            <p:nvPr/>
          </p:nvSpPr>
          <p:spPr>
            <a:xfrm>
              <a:off x="4611512" y="4796958"/>
              <a:ext cx="552609" cy="552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551FB857-9677-3929-426A-DCFDFC399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00" y="3799716"/>
              <a:ext cx="0" cy="1219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270DF1D-A526-D1DD-2EB7-01AE4ADD1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22" y="5051698"/>
              <a:ext cx="187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34ED5B2-180C-4461-551E-6324073B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722" y="3792469"/>
              <a:ext cx="0" cy="1259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D018228-3695-6C39-E41F-122B0F5C149F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2781979" y="5031234"/>
              <a:ext cx="1829533" cy="42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95A6C1F-16F9-7CCC-6E6E-EA454EAEF233}"/>
                </a:ext>
              </a:extLst>
            </p:cNvPr>
            <p:cNvSpPr txBox="1"/>
            <p:nvPr/>
          </p:nvSpPr>
          <p:spPr>
            <a:xfrm>
              <a:off x="5576283" y="3052231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ヒーター</a:t>
              </a:r>
              <a:endParaRPr lang="ja-JP" altLang="en-US" sz="105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82F9D750-DCB3-B665-6652-413C50D4B783}"/>
                </a:ext>
              </a:extLst>
            </p:cNvPr>
            <p:cNvSpPr txBox="1"/>
            <p:nvPr/>
          </p:nvSpPr>
          <p:spPr>
            <a:xfrm>
              <a:off x="5576282" y="3323407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熱電対</a:t>
              </a:r>
              <a:endParaRPr lang="ja-JP" altLang="en-US" sz="1050" dirty="0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CA1231C-518E-967E-146F-C24FD8AFF976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17549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0A3E7130-72D9-7F48-A455-201AFE614C4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451693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3927123C-5CA4-F626-7BF0-3886447DC56D}"/>
                </a:ext>
              </a:extLst>
            </p:cNvPr>
            <p:cNvSpPr txBox="1"/>
            <p:nvPr/>
          </p:nvSpPr>
          <p:spPr>
            <a:xfrm>
              <a:off x="6491947" y="3021552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Input</a:t>
              </a:r>
              <a:endParaRPr kumimoji="1" lang="ja-JP" altLang="en-US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92130CB-77C5-038D-2309-D946AED76836}"/>
                </a:ext>
              </a:extLst>
            </p:cNvPr>
            <p:cNvSpPr txBox="1"/>
            <p:nvPr/>
          </p:nvSpPr>
          <p:spPr>
            <a:xfrm>
              <a:off x="6491947" y="3298551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Meas.</a:t>
              </a:r>
              <a:endParaRPr kumimoji="1" lang="ja-JP" altLang="en-US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0771E5D-6BC0-2B97-AFFE-7C62BA4164B0}"/>
                </a:ext>
              </a:extLst>
            </p:cNvPr>
            <p:cNvSpPr txBox="1"/>
            <p:nvPr/>
          </p:nvSpPr>
          <p:spPr>
            <a:xfrm>
              <a:off x="4329574" y="1205282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四端子法</a:t>
              </a:r>
              <a:r>
                <a:rPr kumimoji="1" lang="en-US" altLang="ja-JP" dirty="0"/>
                <a:t>:</a:t>
              </a:r>
              <a:r>
                <a:rPr kumimoji="1" lang="ja-JP" altLang="en-US" dirty="0"/>
                <a:t>電圧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85C455C-0119-F73A-F5B4-0E9BD9C3AAC6}"/>
                </a:ext>
              </a:extLst>
            </p:cNvPr>
            <p:cNvSpPr txBox="1"/>
            <p:nvPr/>
          </p:nvSpPr>
          <p:spPr>
            <a:xfrm>
              <a:off x="4516976" y="5407779"/>
              <a:ext cx="741679" cy="31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電流源</a:t>
              </a:r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65DE548A-F177-48E2-23E3-DF49BDFCF659}"/>
                </a:ext>
              </a:extLst>
            </p:cNvPr>
            <p:cNvGrpSpPr/>
            <p:nvPr/>
          </p:nvGrpSpPr>
          <p:grpSpPr>
            <a:xfrm>
              <a:off x="6024505" y="1142747"/>
              <a:ext cx="1109734" cy="1088201"/>
              <a:chOff x="3461522" y="1443347"/>
              <a:chExt cx="1109734" cy="1088201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B4B0F1BB-0749-2E76-D04E-B0A00FA554FC}"/>
                  </a:ext>
                </a:extLst>
              </p:cNvPr>
              <p:cNvCxnSpPr/>
              <p:nvPr/>
            </p:nvCxnSpPr>
            <p:spPr>
              <a:xfrm flipV="1">
                <a:off x="3921095" y="1819620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32FE3182-85CF-4761-0ABA-BAF85EC94F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8610" y="2038361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FB65FAFE-2C86-C942-74DF-9030DC886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9919" y="2267464"/>
                <a:ext cx="264084" cy="264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8" name="矢印: 右 147">
              <a:extLst>
                <a:ext uri="{FF2B5EF4-FFF2-40B4-BE49-F238E27FC236}">
                  <a16:creationId xmlns:a16="http://schemas.microsoft.com/office/drawing/2014/main" id="{3A9D7157-F4E9-B7E9-DD26-2B61C34ABAA4}"/>
                </a:ext>
              </a:extLst>
            </p:cNvPr>
            <p:cNvSpPr/>
            <p:nvPr/>
          </p:nvSpPr>
          <p:spPr>
            <a:xfrm rot="7665211">
              <a:off x="3412995" y="3543230"/>
              <a:ext cx="978408" cy="21012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/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/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blipFill>
                  <a:blip r:embed="rId9"/>
                  <a:stretch>
                    <a:fillRect l="-4412"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11B9F2-B325-1DC8-2F57-2591C3B7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B07A7A-9D66-6A4A-CB3B-059D48E1D3D8}"/>
                  </a:ext>
                </a:extLst>
              </p:cNvPr>
              <p:cNvSpPr txBox="1"/>
              <p:nvPr/>
            </p:nvSpPr>
            <p:spPr>
              <a:xfrm>
                <a:off x="2632749" y="5848501"/>
                <a:ext cx="4640501" cy="8309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: </a:t>
                </a:r>
                <a:r>
                  <a:rPr kumimoji="1" lang="ja-JP" altLang="en-US" sz="2400" dirty="0"/>
                  <a:t>キャリアの符号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電気伝導度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: </a:t>
                </a:r>
                <a:r>
                  <a:rPr kumimoji="1" lang="ja-JP" altLang="en-US" sz="2400" dirty="0"/>
                  <a:t>キャリア密度 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B07A7A-9D66-6A4A-CB3B-059D48E1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49" y="5848501"/>
                <a:ext cx="4640501" cy="830997"/>
              </a:xfrm>
              <a:prstGeom prst="rect">
                <a:avLst/>
              </a:prstGeom>
              <a:blipFill>
                <a:blip r:embed="rId10"/>
                <a:stretch>
                  <a:fillRect l="-2102" t="-10219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4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224763B-9304-8A25-18D2-E1572ED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" y="1645748"/>
            <a:ext cx="6840305" cy="49381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lang="ja-JP" altLang="en-US" dirty="0"/>
              <a:t>アレニウスプロットとエネルギーギャップ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2527946"/>
            <a:ext cx="2440576" cy="3521460"/>
            <a:chOff x="3526837" y="1913351"/>
            <a:chExt cx="2440576" cy="3521460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50654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1875146" y="1461082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/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C04C06-ACEC-2F12-53F0-1405A813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8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0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キャリア密度・キャリアの符号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306A516-704B-BDF6-4712-6DA087B3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142" y="1452143"/>
            <a:ext cx="7041855" cy="52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72D1D-5037-5D79-5D54-6431DB7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786400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6979</TotalTime>
  <Words>818</Words>
  <Application>Microsoft Office PowerPoint</Application>
  <PresentationFormat>A4 210 x 297 mm</PresentationFormat>
  <Paragraphs>216</Paragraphs>
  <Slides>21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Cambria Math</vt:lpstr>
      <vt:lpstr>Times New Roman</vt:lpstr>
      <vt:lpstr>Verdana</vt:lpstr>
      <vt:lpstr>サンプル</vt:lpstr>
      <vt:lpstr>半導体における電気伝導</vt:lpstr>
      <vt:lpstr>半導体における電気伝導</vt:lpstr>
      <vt:lpstr>原理|不純物半導体内の電子</vt:lpstr>
      <vt:lpstr>原理|不純物半導体のバンド</vt:lpstr>
      <vt:lpstr>原理|ホール効果</vt:lpstr>
      <vt:lpstr>半導体における電気伝導</vt:lpstr>
      <vt:lpstr>実験|ホール係数と電気伝導度の温度特性の測定系</vt:lpstr>
      <vt:lpstr>結果|アレニウスプロットとエネルギーギャップ</vt:lpstr>
      <vt:lpstr>結果|キャリア密度・キャリアの符号</vt:lpstr>
      <vt:lpstr>半導体における電気伝導</vt:lpstr>
      <vt:lpstr>考察|p-Geにおける出払い領域でのキャリアの様子</vt:lpstr>
      <vt:lpstr>考察|p-Geにおける真性領域でのキャリアの様子</vt:lpstr>
      <vt:lpstr>考察|Ge のバンド</vt:lpstr>
      <vt:lpstr>考察|キャリアの有効質量</vt:lpstr>
      <vt:lpstr>まとめ</vt:lpstr>
      <vt:lpstr>原理|フェルミ球とバンド図</vt:lpstr>
      <vt:lpstr>原理|正孔の存在</vt:lpstr>
      <vt:lpstr>PowerPoint プレゼンテーション</vt:lpstr>
      <vt:lpstr>結果|アレニウスプロットとエネルギーギャップ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65</cp:revision>
  <dcterms:created xsi:type="dcterms:W3CDTF">2022-06-29T04:20:23Z</dcterms:created>
  <dcterms:modified xsi:type="dcterms:W3CDTF">2024-07-13T13:24:42Z</dcterms:modified>
</cp:coreProperties>
</file>