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4" r:id="rId10"/>
    <p:sldId id="263" r:id="rId11"/>
    <p:sldId id="262" r:id="rId12"/>
    <p:sldId id="265" r:id="rId13"/>
    <p:sldId id="268" r:id="rId14"/>
    <p:sldId id="266" r:id="rId15"/>
    <p:sldId id="270" r:id="rId16"/>
    <p:sldId id="273" r:id="rId17"/>
    <p:sldId id="274" r:id="rId18"/>
    <p:sldId id="279" r:id="rId19"/>
    <p:sldId id="276" r:id="rId20"/>
    <p:sldId id="280" r:id="rId21"/>
    <p:sldId id="281" r:id="rId22"/>
    <p:sldId id="269" r:id="rId23"/>
    <p:sldId id="267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BF8FC57-8857-44DD-BB47-56DCE310AC1E}">
          <p14:sldIdLst>
            <p14:sldId id="256"/>
            <p14:sldId id="257"/>
            <p14:sldId id="258"/>
            <p14:sldId id="271"/>
            <p14:sldId id="259"/>
            <p14:sldId id="272"/>
            <p14:sldId id="260"/>
            <p14:sldId id="261"/>
            <p14:sldId id="264"/>
            <p14:sldId id="263"/>
            <p14:sldId id="262"/>
            <p14:sldId id="265"/>
            <p14:sldId id="268"/>
            <p14:sldId id="266"/>
            <p14:sldId id="270"/>
            <p14:sldId id="273"/>
            <p14:sldId id="274"/>
            <p14:sldId id="279"/>
            <p14:sldId id="276"/>
            <p14:sldId id="280"/>
            <p14:sldId id="281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396"/>
    <a:srgbClr val="FE0000"/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 varScale="1">
        <p:scale>
          <a:sx n="98" d="100"/>
          <a:sy n="98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B77A6-D9E4-DF5C-DF68-AEC773103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強誘電体ヒステリシス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8CD112-90C0-5086-BC4C-BF715786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</p:spPr>
        <p:txBody>
          <a:bodyPr/>
          <a:lstStyle/>
          <a:p>
            <a:r>
              <a:rPr kumimoji="1" lang="ja-JP" altLang="en-US" dirty="0"/>
              <a:t>東京理科大学理学部第一部応用物理学科 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 </a:t>
            </a:r>
            <a:r>
              <a:rPr kumimoji="1" lang="ja-JP" altLang="en-US" dirty="0"/>
              <a:t>西原翔</a:t>
            </a:r>
          </a:p>
        </p:txBody>
      </p:sp>
    </p:spTree>
    <p:extLst>
      <p:ext uri="{BB962C8B-B14F-4D97-AF65-F5344CB8AC3E}">
        <p14:creationId xmlns:p14="http://schemas.microsoft.com/office/powerpoint/2010/main" val="335901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| TGS </a:t>
            </a:r>
            <a:r>
              <a:rPr kumimoji="1" lang="ja-JP" altLang="en-US" dirty="0"/>
              <a:t>の自発分極の温度依存性</a:t>
            </a:r>
          </a:p>
        </p:txBody>
      </p:sp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5A0B87DD-50E5-5012-18B6-4DCE5606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070060"/>
            <a:ext cx="4062741" cy="324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A70ED-9A53-7B7C-47FA-14EB0F279DD1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イジング模型のような機構で強誘電になっている。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8CB84F-E685-884D-6187-0A50F20DFAA2}"/>
              </a:ext>
            </a:extLst>
          </p:cNvPr>
          <p:cNvGrpSpPr/>
          <p:nvPr/>
        </p:nvGrpSpPr>
        <p:grpSpPr>
          <a:xfrm>
            <a:off x="2416844" y="892782"/>
            <a:ext cx="1734764" cy="1541087"/>
            <a:chOff x="2466110" y="2712421"/>
            <a:chExt cx="3842275" cy="880525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B21A3E9-14EB-E64A-3AAD-4BCDC44E1CEB}"/>
                </a:ext>
              </a:extLst>
            </p:cNvPr>
            <p:cNvSpPr/>
            <p:nvPr/>
          </p:nvSpPr>
          <p:spPr>
            <a:xfrm>
              <a:off x="2466110" y="3131127"/>
              <a:ext cx="914400" cy="461819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/>
                <p:nvPr/>
              </p:nvSpPr>
              <p:spPr>
                <a:xfrm>
                  <a:off x="3120743" y="2712421"/>
                  <a:ext cx="3187642" cy="21102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自発分極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743" y="2712421"/>
                  <a:ext cx="3187642" cy="211024"/>
                </a:xfrm>
                <a:prstGeom prst="rect">
                  <a:avLst/>
                </a:prstGeom>
                <a:blipFill>
                  <a:blip r:embed="rId3"/>
                  <a:stretch>
                    <a:fillRect l="-3814" t="-4918" b="-278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23DA8C4E-0D5B-6849-A369-E2C3066A8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9088" y="1077448"/>
            <a:ext cx="4138363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189BFFC-B2BB-83AF-5370-E82EE59BF406}"/>
                  </a:ext>
                </a:extLst>
              </p:cNvPr>
              <p:cNvSpPr txBox="1"/>
              <p:nvPr/>
            </p:nvSpPr>
            <p:spPr>
              <a:xfrm>
                <a:off x="1461497" y="4548281"/>
                <a:ext cx="6971780" cy="656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1" dirty="0"/>
                  <a:t>イジング模型の平均場近似・ランダウ理論の二次の相転移の結果</a:t>
                </a:r>
                <a:r>
                  <a:rPr kumimoji="1" lang="en-US" altLang="ja-JP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189BFFC-B2BB-83AF-5370-E82EE59BF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97" y="4548281"/>
                <a:ext cx="6971780" cy="656655"/>
              </a:xfrm>
              <a:prstGeom prst="rect">
                <a:avLst/>
              </a:prstGeom>
              <a:blipFill>
                <a:blip r:embed="rId5"/>
                <a:stretch>
                  <a:fillRect l="-787" t="-8333" r="-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ヒステリシスループの面積</a:t>
            </a:r>
          </a:p>
        </p:txBody>
      </p:sp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0D251C81-75E4-3643-5038-5AD9C2D8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899920"/>
            <a:ext cx="3385618" cy="2700000"/>
          </a:xfrm>
          <a:prstGeom prst="rect">
            <a:avLst/>
          </a:prstGeom>
        </p:spPr>
      </p:pic>
      <p:pic>
        <p:nvPicPr>
          <p:cNvPr id="31" name="図 30" descr="グラフ, 折れ線グラフ&#10;&#10;自動的に生成された説明">
            <a:extLst>
              <a:ext uri="{FF2B5EF4-FFF2-40B4-BE49-F238E27FC236}">
                <a16:creationId xmlns:a16="http://schemas.microsoft.com/office/drawing/2014/main" id="{494CF85F-40FA-C6B0-097F-547A1AE64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3599920"/>
            <a:ext cx="3385618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46CFEC3-0B36-C2DC-FC08-6675F25F2BF3}"/>
                  </a:ext>
                </a:extLst>
              </p:cNvPr>
              <p:cNvSpPr txBox="1"/>
              <p:nvPr/>
            </p:nvSpPr>
            <p:spPr>
              <a:xfrm>
                <a:off x="4463472" y="1244490"/>
                <a:ext cx="5032147" cy="1125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1" dirty="0">
                    <a:latin typeface="Cambria Math" panose="02040503050406030204" pitchFamily="18" charset="0"/>
                  </a:rPr>
                  <a:t>閉曲線を作る点の座標が与えられたときの面積</a:t>
                </a: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46CFEC3-0B36-C2DC-FC08-6675F25F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72" y="1244490"/>
                <a:ext cx="5032147" cy="1125501"/>
              </a:xfrm>
              <a:prstGeom prst="rect">
                <a:avLst/>
              </a:prstGeom>
              <a:blipFill>
                <a:blip r:embed="rId4"/>
                <a:stretch>
                  <a:fillRect l="-969" t="-1622" r="-3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00DFBD65-7B28-B06A-F097-A682CBB6D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59" y="3117739"/>
            <a:ext cx="4185371" cy="3212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FFDCDFE-EC27-E54B-CA7D-468B37515AF3}"/>
                  </a:ext>
                </a:extLst>
              </p:cNvPr>
              <p:cNvSpPr txBox="1"/>
              <p:nvPr/>
            </p:nvSpPr>
            <p:spPr>
              <a:xfrm>
                <a:off x="5333900" y="2355087"/>
                <a:ext cx="4473004" cy="691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200" b="0" dirty="0">
                    <a:latin typeface="Cambria Math" panose="02040503050406030204" pitchFamily="18" charset="0"/>
                  </a:rPr>
                  <a:t>グリーンの定理を離散化したもの</a:t>
                </a:r>
                <a:endParaRPr kumimoji="1" lang="en-US" altLang="ja-JP" sz="12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kumimoji="1" lang="ja-JP" altLang="en-US" sz="1200" i="1">
                              <a:latin typeface="Cambria Math" panose="02040503050406030204" pitchFamily="18" charset="0"/>
                            </a:rPr>
                            <m:t>＝</m:t>
                          </m:r>
                          <m:nary>
                            <m:naryPr>
                              <m:chr m:val="∮"/>
                              <m:supHide m:val="on"/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𝑃𝑑𝑥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𝑄𝑑𝑦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FFDCDFE-EC27-E54B-CA7D-468B3751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00" y="2355087"/>
                <a:ext cx="4473004" cy="691984"/>
              </a:xfrm>
              <a:prstGeom prst="rect">
                <a:avLst/>
              </a:prstGeom>
              <a:blipFill>
                <a:blip r:embed="rId6"/>
                <a:stretch>
                  <a:fillRect l="-136" t="-78070" b="-154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3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 </a:t>
            </a:r>
            <a:r>
              <a:rPr lang="en-US" altLang="ja-JP" sz="2000" dirty="0"/>
              <a:t>(TGS)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ヒステリシスロス・降伏電場・残留分極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407DE80-EA7A-A253-AF5D-69BD3B25F41C}"/>
              </a:ext>
            </a:extLst>
          </p:cNvPr>
          <p:cNvGrpSpPr/>
          <p:nvPr/>
        </p:nvGrpSpPr>
        <p:grpSpPr>
          <a:xfrm>
            <a:off x="110836" y="914579"/>
            <a:ext cx="3180734" cy="3971496"/>
            <a:chOff x="110836" y="914579"/>
            <a:chExt cx="3180734" cy="397149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2D27CA6-89D7-13F8-6735-94843BF28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836" y="914579"/>
              <a:ext cx="3180734" cy="2442448"/>
            </a:xfrm>
            <a:prstGeom prst="rect">
              <a:avLst/>
            </a:prstGeom>
          </p:spPr>
        </p:pic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9B569E7A-1F75-4217-8654-1EAC7ED67DD6}"/>
                </a:ext>
              </a:extLst>
            </p:cNvPr>
            <p:cNvGrpSpPr/>
            <p:nvPr/>
          </p:nvGrpSpPr>
          <p:grpSpPr>
            <a:xfrm>
              <a:off x="110836" y="3556337"/>
              <a:ext cx="1216152" cy="1329738"/>
              <a:chOff x="1376218" y="4636958"/>
              <a:chExt cx="1216152" cy="1329738"/>
            </a:xfrm>
          </p:grpSpPr>
          <p:sp>
            <p:nvSpPr>
              <p:cNvPr id="19" name="平行四辺形 18">
                <a:extLst>
                  <a:ext uri="{FF2B5EF4-FFF2-40B4-BE49-F238E27FC236}">
                    <a16:creationId xmlns:a16="http://schemas.microsoft.com/office/drawing/2014/main" id="{C9EADF7F-1219-688C-5FB0-5CC93BDD02DE}"/>
                  </a:ext>
                </a:extLst>
              </p:cNvPr>
              <p:cNvSpPr/>
              <p:nvPr/>
            </p:nvSpPr>
            <p:spPr>
              <a:xfrm rot="20822269">
                <a:off x="1376218" y="4807885"/>
                <a:ext cx="1216152" cy="914400"/>
              </a:xfrm>
              <a:prstGeom prst="parallelogram">
                <a:avLst>
                  <a:gd name="adj" fmla="val 5328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C4669C22-9966-27F1-1677-C1895454E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821" y="5264906"/>
                <a:ext cx="1052945" cy="3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0746A085-743F-06F4-8773-62AD48F6E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4294" y="4636958"/>
                <a:ext cx="0" cy="132973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2BC2739D-AB76-0F1C-2710-B38CF65A5004}"/>
                  </a:ext>
                </a:extLst>
              </p:cNvPr>
              <p:cNvSpPr/>
              <p:nvPr/>
            </p:nvSpPr>
            <p:spPr>
              <a:xfrm>
                <a:off x="2161079" y="5094123"/>
                <a:ext cx="341566" cy="341566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E082F0-9F65-0FF5-B4A2-201DABB51D34}"/>
                    </a:ext>
                  </a:extLst>
                </p:cNvPr>
                <p:cNvSpPr txBox="1"/>
                <p:nvPr/>
              </p:nvSpPr>
              <p:spPr>
                <a:xfrm>
                  <a:off x="1248578" y="4503297"/>
                  <a:ext cx="1942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0.36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E082F0-9F65-0FF5-B4A2-201DABB51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578" y="4503297"/>
                  <a:ext cx="19428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50B1CD4-FB87-B300-DBF2-3A10DDB446C1}"/>
              </a:ext>
            </a:extLst>
          </p:cNvPr>
          <p:cNvGrpSpPr/>
          <p:nvPr/>
        </p:nvGrpSpPr>
        <p:grpSpPr>
          <a:xfrm>
            <a:off x="3389528" y="911805"/>
            <a:ext cx="3126759" cy="3960824"/>
            <a:chOff x="3389528" y="911805"/>
            <a:chExt cx="3126759" cy="3960824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C25C6E3E-F12F-6816-FFC7-A6E8EF6DC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89528" y="911805"/>
              <a:ext cx="3126759" cy="2447996"/>
            </a:xfrm>
            <a:prstGeom prst="rect">
              <a:avLst/>
            </a:prstGeom>
          </p:spPr>
        </p:pic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F90155D-9BA0-3501-51CC-402F37BFDD68}"/>
                </a:ext>
              </a:extLst>
            </p:cNvPr>
            <p:cNvGrpSpPr/>
            <p:nvPr/>
          </p:nvGrpSpPr>
          <p:grpSpPr>
            <a:xfrm>
              <a:off x="3389528" y="3499770"/>
              <a:ext cx="1216152" cy="1340125"/>
              <a:chOff x="3504415" y="747323"/>
              <a:chExt cx="1216152" cy="1340125"/>
            </a:xfrm>
          </p:grpSpPr>
          <p:sp>
            <p:nvSpPr>
              <p:cNvPr id="29" name="平行四辺形 28">
                <a:extLst>
                  <a:ext uri="{FF2B5EF4-FFF2-40B4-BE49-F238E27FC236}">
                    <a16:creationId xmlns:a16="http://schemas.microsoft.com/office/drawing/2014/main" id="{D2335E69-56B3-3961-40B4-3F799494D5C8}"/>
                  </a:ext>
                </a:extLst>
              </p:cNvPr>
              <p:cNvSpPr/>
              <p:nvPr/>
            </p:nvSpPr>
            <p:spPr>
              <a:xfrm rot="20822269">
                <a:off x="3504415" y="928637"/>
                <a:ext cx="1216152" cy="914400"/>
              </a:xfrm>
              <a:prstGeom prst="parallelogram">
                <a:avLst>
                  <a:gd name="adj" fmla="val 53283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05239C2-C555-26C8-1BC6-C8EA3BFD8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018" y="1385658"/>
                <a:ext cx="1052945" cy="3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7832B662-66ED-B84E-9582-7E09578D5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2491" y="757710"/>
                <a:ext cx="0" cy="132973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60F7EA86-4C7F-A737-CB23-DD1BC2ADF9EC}"/>
                  </a:ext>
                </a:extLst>
              </p:cNvPr>
              <p:cNvSpPr/>
              <p:nvPr/>
            </p:nvSpPr>
            <p:spPr>
              <a:xfrm>
                <a:off x="3941707" y="747323"/>
                <a:ext cx="341566" cy="341566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3A08B4D-BA8B-A089-95BA-CF60930AE2AA}"/>
                    </a:ext>
                  </a:extLst>
                </p:cNvPr>
                <p:cNvSpPr txBox="1"/>
                <p:nvPr/>
              </p:nvSpPr>
              <p:spPr>
                <a:xfrm>
                  <a:off x="4520456" y="4503297"/>
                  <a:ext cx="1928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0.42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3A08B4D-BA8B-A089-95BA-CF60930A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456" y="4503297"/>
                  <a:ext cx="1928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1D70CDB-FA0F-5D90-A723-6095FA5ED4ED}"/>
              </a:ext>
            </a:extLst>
          </p:cNvPr>
          <p:cNvGrpSpPr/>
          <p:nvPr/>
        </p:nvGrpSpPr>
        <p:grpSpPr>
          <a:xfrm>
            <a:off x="6614246" y="911803"/>
            <a:ext cx="3182400" cy="3965013"/>
            <a:chOff x="6614246" y="911803"/>
            <a:chExt cx="3182400" cy="3965013"/>
          </a:xfrm>
        </p:grpSpPr>
        <p:pic>
          <p:nvPicPr>
            <p:cNvPr id="14" name="図 13" descr="グラフ, 散布図&#10;&#10;自動的に生成された説明">
              <a:extLst>
                <a:ext uri="{FF2B5EF4-FFF2-40B4-BE49-F238E27FC236}">
                  <a16:creationId xmlns:a16="http://schemas.microsoft.com/office/drawing/2014/main" id="{BC9A4FD0-9908-305A-348B-EF1FB64B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246" y="911803"/>
              <a:ext cx="3182400" cy="2448000"/>
            </a:xfrm>
            <a:prstGeom prst="rect">
              <a:avLst/>
            </a:prstGeom>
          </p:spPr>
        </p:pic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BCE26920-AE2B-EEBA-0641-F2E54C81344F}"/>
                </a:ext>
              </a:extLst>
            </p:cNvPr>
            <p:cNvGrpSpPr/>
            <p:nvPr/>
          </p:nvGrpSpPr>
          <p:grpSpPr>
            <a:xfrm>
              <a:off x="6614246" y="3547078"/>
              <a:ext cx="1216152" cy="1329738"/>
              <a:chOff x="1376218" y="4636958"/>
              <a:chExt cx="1216152" cy="1329738"/>
            </a:xfrm>
          </p:grpSpPr>
          <p:sp>
            <p:nvSpPr>
              <p:cNvPr id="34" name="平行四辺形 33">
                <a:extLst>
                  <a:ext uri="{FF2B5EF4-FFF2-40B4-BE49-F238E27FC236}">
                    <a16:creationId xmlns:a16="http://schemas.microsoft.com/office/drawing/2014/main" id="{90313958-877B-9293-EAF9-CB70FFE90B55}"/>
                  </a:ext>
                </a:extLst>
              </p:cNvPr>
              <p:cNvSpPr/>
              <p:nvPr/>
            </p:nvSpPr>
            <p:spPr>
              <a:xfrm rot="20822269">
                <a:off x="1376218" y="4807885"/>
                <a:ext cx="1216152" cy="914400"/>
              </a:xfrm>
              <a:prstGeom prst="parallelogram">
                <a:avLst>
                  <a:gd name="adj" fmla="val 5328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2DC341D-B6D2-51E7-FD53-925681BE2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821" y="5264906"/>
                <a:ext cx="1052945" cy="3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7696A9D0-73A2-6630-1E12-F5FA464A0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4294" y="4636958"/>
                <a:ext cx="0" cy="132973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3159BB0-F8A2-2760-CF55-72DE4F237406}"/>
                    </a:ext>
                  </a:extLst>
                </p:cNvPr>
                <p:cNvSpPr txBox="1"/>
                <p:nvPr/>
              </p:nvSpPr>
              <p:spPr>
                <a:xfrm>
                  <a:off x="7774146" y="4503297"/>
                  <a:ext cx="18489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3159BB0-F8A2-2760-CF55-72DE4F237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146" y="4503297"/>
                  <a:ext cx="184896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EFAF0BF-2382-FE45-BE40-85A262D58923}"/>
                  </a:ext>
                </a:extLst>
              </p:cNvPr>
              <p:cNvSpPr txBox="1"/>
              <p:nvPr/>
            </p:nvSpPr>
            <p:spPr>
              <a:xfrm>
                <a:off x="681037" y="5694279"/>
                <a:ext cx="85439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b="0" i="1">
                            <a:latin typeface="Cambria Math" panose="02040503050406030204" pitchFamily="18" charset="0"/>
                          </a:rPr>
                          <m:t>ヒステリシス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ロス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Ec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b="0" i="1">
                        <a:latin typeface="Cambria Math" panose="02040503050406030204" pitchFamily="18" charset="0"/>
                      </a:rPr>
                      <m:t>降伏電場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ja-JP" altLang="en-US" dirty="0"/>
                  <a:t>残留分極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EFAF0BF-2382-FE45-BE40-85A262D5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5694279"/>
                <a:ext cx="8543923" cy="369332"/>
              </a:xfrm>
              <a:prstGeom prst="rect">
                <a:avLst/>
              </a:prstGeom>
              <a:blipFill>
                <a:blip r:embed="rId8"/>
                <a:stretch>
                  <a:fillRect t="-14754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8BB6E6C-D7F7-BCD6-5E22-340DEC28C2AD}"/>
                  </a:ext>
                </a:extLst>
              </p:cNvPr>
              <p:cNvSpPr txBox="1"/>
              <p:nvPr/>
            </p:nvSpPr>
            <p:spPr>
              <a:xfrm>
                <a:off x="3942187" y="5205283"/>
                <a:ext cx="2677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0.36+0.42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0.78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≃0.7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8BB6E6C-D7F7-BCD6-5E22-340DEC28C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87" y="5205283"/>
                <a:ext cx="26773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3423700-974E-A020-7BDA-D42CB9AF1A98}"/>
                  </a:ext>
                </a:extLst>
              </p:cNvPr>
              <p:cNvSpPr txBox="1"/>
              <p:nvPr/>
            </p:nvSpPr>
            <p:spPr>
              <a:xfrm>
                <a:off x="677071" y="6207412"/>
                <a:ext cx="8543923" cy="37433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残留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分極は面積と降伏電場から計算できる</a:t>
                </a: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3423700-974E-A020-7BDA-D42CB9AF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1" y="6207412"/>
                <a:ext cx="8543923" cy="374333"/>
              </a:xfrm>
              <a:prstGeom prst="rect">
                <a:avLst/>
              </a:prstGeom>
              <a:blipFill>
                <a:blip r:embed="rId10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5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考察 </a:t>
            </a:r>
            <a:r>
              <a:rPr kumimoji="1" lang="en-US" altLang="ja-JP" dirty="0"/>
              <a:t>(TGS)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降伏電場の温度特性</a:t>
            </a:r>
          </a:p>
        </p:txBody>
      </p:sp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5A0B87DD-50E5-5012-18B6-4DCE5606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074480"/>
            <a:ext cx="4062741" cy="324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A70ED-9A53-7B7C-47FA-14EB0F279DD1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降伏電場を考えるときには他の要因を考慮しなければならない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930DC5C-580C-26F0-63FA-2EB2C238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5762" y="1092683"/>
            <a:ext cx="4171954" cy="3203594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8CB84F-E685-884D-6187-0A50F20DFAA2}"/>
              </a:ext>
            </a:extLst>
          </p:cNvPr>
          <p:cNvGrpSpPr/>
          <p:nvPr/>
        </p:nvGrpSpPr>
        <p:grpSpPr>
          <a:xfrm>
            <a:off x="2466110" y="2362640"/>
            <a:ext cx="1513841" cy="1199431"/>
            <a:chOff x="2466110" y="3131127"/>
            <a:chExt cx="1513841" cy="1199431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B21A3E9-14EB-E64A-3AAD-4BCDC44E1CEB}"/>
                </a:ext>
              </a:extLst>
            </p:cNvPr>
            <p:cNvSpPr/>
            <p:nvPr/>
          </p:nvSpPr>
          <p:spPr>
            <a:xfrm>
              <a:off x="2466110" y="3131127"/>
              <a:ext cx="914400" cy="461819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/>
                <p:nvPr/>
              </p:nvSpPr>
              <p:spPr>
                <a:xfrm>
                  <a:off x="2558472" y="3961226"/>
                  <a:ext cx="1421479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降伏電場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472" y="3961226"/>
                  <a:ext cx="142147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63" t="-6667" b="-3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3A2BC06-DD76-1442-D9D4-0A6EC57AF166}"/>
                  </a:ext>
                </a:extLst>
              </p:cNvPr>
              <p:cNvSpPr txBox="1"/>
              <p:nvPr/>
            </p:nvSpPr>
            <p:spPr>
              <a:xfrm>
                <a:off x="2961908" y="4515048"/>
                <a:ext cx="3982180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ランダウ理論の二次の相転移の結果</a:t>
                </a:r>
                <a:r>
                  <a:rPr kumimoji="1" lang="en-US" altLang="ja-JP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3A2BC06-DD76-1442-D9D4-0A6EC57AF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08" y="4515048"/>
                <a:ext cx="3982180" cy="649409"/>
              </a:xfrm>
              <a:prstGeom prst="rect">
                <a:avLst/>
              </a:prstGeom>
              <a:blipFill>
                <a:blip r:embed="rId5"/>
                <a:stretch>
                  <a:fillRect l="-1378" t="-9434" r="-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6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平行四辺形 137">
            <a:extLst>
              <a:ext uri="{FF2B5EF4-FFF2-40B4-BE49-F238E27FC236}">
                <a16:creationId xmlns:a16="http://schemas.microsoft.com/office/drawing/2014/main" id="{D56D590A-88C2-CCE0-49C8-5811337FE058}"/>
              </a:ext>
            </a:extLst>
          </p:cNvPr>
          <p:cNvSpPr/>
          <p:nvPr/>
        </p:nvSpPr>
        <p:spPr>
          <a:xfrm>
            <a:off x="4141893" y="3218529"/>
            <a:ext cx="3926411" cy="914400"/>
          </a:xfrm>
          <a:prstGeom prst="parallelogram">
            <a:avLst>
              <a:gd name="adj" fmla="val 57979"/>
            </a:avLst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E3CE-FA5E-3B1F-C2E3-976EDF5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 </a:t>
            </a:r>
            <a:r>
              <a:rPr kumimoji="1" lang="en-US" altLang="ja-JP" dirty="0"/>
              <a:t>| TGS </a:t>
            </a:r>
            <a:r>
              <a:rPr lang="ja-JP" altLang="en-US" dirty="0"/>
              <a:t>結晶の構造と自発分極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E3D2371-4C01-376E-700D-30D2335D29A9}"/>
              </a:ext>
            </a:extLst>
          </p:cNvPr>
          <p:cNvGrpSpPr/>
          <p:nvPr/>
        </p:nvGrpSpPr>
        <p:grpSpPr>
          <a:xfrm>
            <a:off x="444950" y="1753898"/>
            <a:ext cx="3410142" cy="3350204"/>
            <a:chOff x="916005" y="2901391"/>
            <a:chExt cx="3410142" cy="3350204"/>
          </a:xfrm>
        </p:grpSpPr>
        <p:pic>
          <p:nvPicPr>
            <p:cNvPr id="3" name="図 2" descr="カラフルな光のcg&#10;&#10;自動的に生成された説明">
              <a:extLst>
                <a:ext uri="{FF2B5EF4-FFF2-40B4-BE49-F238E27FC236}">
                  <a16:creationId xmlns:a16="http://schemas.microsoft.com/office/drawing/2014/main" id="{44F6F630-904A-68DF-80BF-5FA37328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13"/>
            <a:stretch/>
          </p:blipFill>
          <p:spPr>
            <a:xfrm>
              <a:off x="916005" y="2901391"/>
              <a:ext cx="3410142" cy="3350204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4C54F4-8C0C-4048-631E-DAD6D8C734E4}"/>
                </a:ext>
              </a:extLst>
            </p:cNvPr>
            <p:cNvSpPr txBox="1"/>
            <p:nvPr/>
          </p:nvSpPr>
          <p:spPr>
            <a:xfrm>
              <a:off x="1906553" y="5660740"/>
              <a:ext cx="143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TGS </a:t>
              </a:r>
              <a:r>
                <a:rPr kumimoji="1" lang="ja-JP" altLang="en-US" dirty="0"/>
                <a:t>の構造</a:t>
              </a:r>
              <a:endParaRPr kumimoji="1" lang="en-US" altLang="ja-JP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7C356C2-430A-AD01-EAB8-2A931B70D725}"/>
              </a:ext>
            </a:extLst>
          </p:cNvPr>
          <p:cNvGrpSpPr/>
          <p:nvPr/>
        </p:nvGrpSpPr>
        <p:grpSpPr>
          <a:xfrm>
            <a:off x="4398953" y="2461399"/>
            <a:ext cx="3527428" cy="1935201"/>
            <a:chOff x="4190597" y="1195106"/>
            <a:chExt cx="3527428" cy="193520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83E87F1-5C6B-BB3C-EDD4-23A5F0B3AE5B}"/>
                </a:ext>
              </a:extLst>
            </p:cNvPr>
            <p:cNvSpPr txBox="1"/>
            <p:nvPr/>
          </p:nvSpPr>
          <p:spPr>
            <a:xfrm>
              <a:off x="4293097" y="1195106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 </a:t>
              </a:r>
              <a:r>
                <a:rPr kumimoji="1" lang="ja-JP" altLang="en-US" dirty="0"/>
                <a:t>軸から見た模式図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E6B5F6A-8513-C017-E1F4-E87E5F1CAD7E}"/>
                </a:ext>
              </a:extLst>
            </p:cNvPr>
            <p:cNvGrpSpPr/>
            <p:nvPr/>
          </p:nvGrpSpPr>
          <p:grpSpPr>
            <a:xfrm>
              <a:off x="4190597" y="1670226"/>
              <a:ext cx="3527428" cy="1460081"/>
              <a:chOff x="4190597" y="1670226"/>
              <a:chExt cx="3527428" cy="146008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880DE47F-C96B-8A84-60F7-8549C40397AD}"/>
                  </a:ext>
                </a:extLst>
              </p:cNvPr>
              <p:cNvSpPr/>
              <p:nvPr/>
            </p:nvSpPr>
            <p:spPr>
              <a:xfrm>
                <a:off x="4190597" y="2576125"/>
                <a:ext cx="1487055" cy="55418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Glycine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8D76143-38B8-DB54-8148-0ED46C583FA9}"/>
                  </a:ext>
                </a:extLst>
              </p:cNvPr>
              <p:cNvSpPr/>
              <p:nvPr/>
            </p:nvSpPr>
            <p:spPr>
              <a:xfrm>
                <a:off x="5921199" y="2506418"/>
                <a:ext cx="914400" cy="55418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SO</a:t>
                </a:r>
                <a:r>
                  <a:rPr kumimoji="1" lang="en-US" altLang="ja-JP" baseline="-25000" dirty="0">
                    <a:solidFill>
                      <a:schemeClr val="tx1"/>
                    </a:solidFill>
                  </a:rPr>
                  <a:t>4</a:t>
                </a:r>
                <a:r>
                  <a:rPr kumimoji="1" lang="en-US" altLang="ja-JP" baseline="30000" dirty="0">
                    <a:solidFill>
                      <a:schemeClr val="tx1"/>
                    </a:solidFill>
                  </a:rPr>
                  <a:t>2-</a:t>
                </a:r>
                <a:endParaRPr kumimoji="1" lang="ja-JP" alt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9CDD61DE-35CC-CFF4-0821-51103CC1EFB8}"/>
                  </a:ext>
                </a:extLst>
              </p:cNvPr>
              <p:cNvSpPr/>
              <p:nvPr/>
            </p:nvSpPr>
            <p:spPr>
              <a:xfrm>
                <a:off x="4515255" y="1670226"/>
                <a:ext cx="1487055" cy="55418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Glycine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CBD3D34B-3AF0-9AAC-BA2C-B215EC99DB3E}"/>
                  </a:ext>
                </a:extLst>
              </p:cNvPr>
              <p:cNvSpPr/>
              <p:nvPr/>
            </p:nvSpPr>
            <p:spPr>
              <a:xfrm>
                <a:off x="6230970" y="1670226"/>
                <a:ext cx="1487055" cy="55418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Glycine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F92C5C9-E033-6B25-3041-300E4BC52850}"/>
              </a:ext>
            </a:extLst>
          </p:cNvPr>
          <p:cNvGrpSpPr/>
          <p:nvPr/>
        </p:nvGrpSpPr>
        <p:grpSpPr>
          <a:xfrm>
            <a:off x="8367800" y="3126442"/>
            <a:ext cx="857163" cy="978408"/>
            <a:chOff x="8597189" y="1762872"/>
            <a:chExt cx="857163" cy="978408"/>
          </a:xfrm>
        </p:grpSpPr>
        <p:sp>
          <p:nvSpPr>
            <p:cNvPr id="15" name="矢印: 下 14">
              <a:extLst>
                <a:ext uri="{FF2B5EF4-FFF2-40B4-BE49-F238E27FC236}">
                  <a16:creationId xmlns:a16="http://schemas.microsoft.com/office/drawing/2014/main" id="{16BC6374-588C-53E6-2E3A-021E2D2B1F5A}"/>
                </a:ext>
              </a:extLst>
            </p:cNvPr>
            <p:cNvSpPr/>
            <p:nvPr/>
          </p:nvSpPr>
          <p:spPr>
            <a:xfrm rot="10800000">
              <a:off x="8597189" y="1762872"/>
              <a:ext cx="484632" cy="9784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7E54DD9-AA35-74EF-EC0A-EFD2FFC64418}"/>
                    </a:ext>
                  </a:extLst>
                </p:cNvPr>
                <p:cNvSpPr txBox="1"/>
                <p:nvPr/>
              </p:nvSpPr>
              <p:spPr>
                <a:xfrm>
                  <a:off x="8995573" y="2127131"/>
                  <a:ext cx="4587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7E54DD9-AA35-74EF-EC0A-EFD2FFC64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573" y="2127131"/>
                  <a:ext cx="4587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33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E3CE-FA5E-3B1F-C2E3-976EDF5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 </a:t>
            </a:r>
            <a:r>
              <a:rPr kumimoji="1" lang="en-US" altLang="ja-JP" dirty="0"/>
              <a:t>| TGS </a:t>
            </a:r>
            <a:r>
              <a:rPr lang="ja-JP" altLang="en-US" dirty="0"/>
              <a:t>結晶の構造と自発分極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1CDA60-C7E5-EEA8-FD20-2A3A36CD7E08}"/>
              </a:ext>
            </a:extLst>
          </p:cNvPr>
          <p:cNvGrpSpPr/>
          <p:nvPr/>
        </p:nvGrpSpPr>
        <p:grpSpPr>
          <a:xfrm>
            <a:off x="3858131" y="1931884"/>
            <a:ext cx="5366829" cy="2799750"/>
            <a:chOff x="3632343" y="3598847"/>
            <a:chExt cx="5366829" cy="279975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708E53FA-524A-6EBB-C328-0E2E0BD9E30B}"/>
                </a:ext>
              </a:extLst>
            </p:cNvPr>
            <p:cNvGrpSpPr/>
            <p:nvPr/>
          </p:nvGrpSpPr>
          <p:grpSpPr>
            <a:xfrm>
              <a:off x="3929252" y="4513247"/>
              <a:ext cx="1216152" cy="914400"/>
              <a:chOff x="4472452" y="4231532"/>
              <a:chExt cx="1216152" cy="914400"/>
            </a:xfrm>
          </p:grpSpPr>
          <p:sp>
            <p:nvSpPr>
              <p:cNvPr id="19" name="平行四辺形 18">
                <a:extLst>
                  <a:ext uri="{FF2B5EF4-FFF2-40B4-BE49-F238E27FC236}">
                    <a16:creationId xmlns:a16="http://schemas.microsoft.com/office/drawing/2014/main" id="{82F43B8A-0E02-37DE-C79B-314E8D0A3D6A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6CCE51F5-27FB-F50F-BDC4-7DC94BC46965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26" name="矢印: 下 25">
                  <a:extLst>
                    <a:ext uri="{FF2B5EF4-FFF2-40B4-BE49-F238E27FC236}">
                      <a16:creationId xmlns:a16="http://schemas.microsoft.com/office/drawing/2014/main" id="{F84B3894-5173-091F-CAB8-EBD9443072DE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FBD9855D-F9E5-F9BD-FBEB-BAF1E31A49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FBD9855D-F9E5-F9BD-FBEB-BAF1E31A49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6A7F6AC1-993F-306A-1689-0FBCB08400E5}"/>
                </a:ext>
              </a:extLst>
            </p:cNvPr>
            <p:cNvGrpSpPr/>
            <p:nvPr/>
          </p:nvGrpSpPr>
          <p:grpSpPr>
            <a:xfrm>
              <a:off x="3632343" y="4522218"/>
              <a:ext cx="2410817" cy="1862472"/>
              <a:chOff x="3270558" y="4240503"/>
              <a:chExt cx="2410817" cy="1862472"/>
            </a:xfrm>
          </p:grpSpPr>
          <p:sp>
            <p:nvSpPr>
              <p:cNvPr id="61" name="平行四辺形 60">
                <a:extLst>
                  <a:ext uri="{FF2B5EF4-FFF2-40B4-BE49-F238E27FC236}">
                    <a16:creationId xmlns:a16="http://schemas.microsoft.com/office/drawing/2014/main" id="{2251FF7F-D110-2627-3417-4BE6A7C7F354}"/>
                  </a:ext>
                </a:extLst>
              </p:cNvPr>
              <p:cNvSpPr/>
              <p:nvPr/>
            </p:nvSpPr>
            <p:spPr>
              <a:xfrm>
                <a:off x="4465223" y="4240503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平行四辺形 43">
                <a:extLst>
                  <a:ext uri="{FF2B5EF4-FFF2-40B4-BE49-F238E27FC236}">
                    <a16:creationId xmlns:a16="http://schemas.microsoft.com/office/drawing/2014/main" id="{4BB6A7B0-7708-DEE1-77F3-B06C2AF0F111}"/>
                  </a:ext>
                </a:extLst>
              </p:cNvPr>
              <p:cNvSpPr/>
              <p:nvPr/>
            </p:nvSpPr>
            <p:spPr>
              <a:xfrm>
                <a:off x="3270558" y="5161861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平行四辺形 47">
                <a:extLst>
                  <a:ext uri="{FF2B5EF4-FFF2-40B4-BE49-F238E27FC236}">
                    <a16:creationId xmlns:a16="http://schemas.microsoft.com/office/drawing/2014/main" id="{D878509C-187F-966D-8BF9-7A59C54DAFCA}"/>
                  </a:ext>
                </a:extLst>
              </p:cNvPr>
              <p:cNvSpPr/>
              <p:nvPr/>
            </p:nvSpPr>
            <p:spPr>
              <a:xfrm>
                <a:off x="4126327" y="5188575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6B2906B4-A425-5D2C-30E8-FBFFB17B3D81}"/>
                  </a:ext>
                </a:extLst>
              </p:cNvPr>
              <p:cNvGrpSpPr/>
              <p:nvPr/>
            </p:nvGrpSpPr>
            <p:grpSpPr>
              <a:xfrm>
                <a:off x="3603622" y="4284699"/>
                <a:ext cx="1918311" cy="1774079"/>
                <a:chOff x="7173545" y="1773499"/>
                <a:chExt cx="2272241" cy="2101401"/>
              </a:xfrm>
            </p:grpSpPr>
            <p:sp>
              <p:nvSpPr>
                <p:cNvPr id="50" name="矢印: 下 49">
                  <a:extLst>
                    <a:ext uri="{FF2B5EF4-FFF2-40B4-BE49-F238E27FC236}">
                      <a16:creationId xmlns:a16="http://schemas.microsoft.com/office/drawing/2014/main" id="{A19A979D-3BFE-1C74-1F6A-73572BB0712B}"/>
                    </a:ext>
                  </a:extLst>
                </p:cNvPr>
                <p:cNvSpPr/>
                <p:nvPr/>
              </p:nvSpPr>
              <p:spPr>
                <a:xfrm rot="10800000">
                  <a:off x="8187203" y="2896492"/>
                  <a:ext cx="484631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テキスト ボックス 50">
                      <a:extLst>
                        <a:ext uri="{FF2B5EF4-FFF2-40B4-BE49-F238E27FC236}">
                          <a16:creationId xmlns:a16="http://schemas.microsoft.com/office/drawing/2014/main" id="{254BFF88-2185-38B3-FD4C-879DFF91EF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85587" y="3260751"/>
                      <a:ext cx="458779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51" name="テキスト ボックス 50">
                      <a:extLst>
                        <a:ext uri="{FF2B5EF4-FFF2-40B4-BE49-F238E27FC236}">
                          <a16:creationId xmlns:a16="http://schemas.microsoft.com/office/drawing/2014/main" id="{254BFF88-2185-38B3-FD4C-879DFF91EF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85587" y="3260751"/>
                      <a:ext cx="458779" cy="36933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矢印: 下 44">
                  <a:extLst>
                    <a:ext uri="{FF2B5EF4-FFF2-40B4-BE49-F238E27FC236}">
                      <a16:creationId xmlns:a16="http://schemas.microsoft.com/office/drawing/2014/main" id="{EE8C088A-63CD-42F7-4FCC-E26B9ACCE6A2}"/>
                    </a:ext>
                  </a:extLst>
                </p:cNvPr>
                <p:cNvSpPr/>
                <p:nvPr/>
              </p:nvSpPr>
              <p:spPr>
                <a:xfrm rot="10800000">
                  <a:off x="7173545" y="2864849"/>
                  <a:ext cx="484633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410C1869-0858-14CF-2B02-747C0D035B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1926" y="3229108"/>
                      <a:ext cx="458778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410C1869-0858-14CF-2B02-747C0D035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1926" y="3229108"/>
                      <a:ext cx="458778" cy="36933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矢印: 下 56">
                  <a:extLst>
                    <a:ext uri="{FF2B5EF4-FFF2-40B4-BE49-F238E27FC236}">
                      <a16:creationId xmlns:a16="http://schemas.microsoft.com/office/drawing/2014/main" id="{472CC601-CA00-8109-904A-073F25D3A021}"/>
                    </a:ext>
                  </a:extLst>
                </p:cNvPr>
                <p:cNvSpPr/>
                <p:nvPr/>
              </p:nvSpPr>
              <p:spPr>
                <a:xfrm rot="10800000">
                  <a:off x="8588624" y="1773499"/>
                  <a:ext cx="484633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217A1B44-A2C8-64DD-BA14-DC1D80995E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7007" y="2137758"/>
                      <a:ext cx="458779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217A1B44-A2C8-64DD-BA14-DC1D80995E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7007" y="2137758"/>
                      <a:ext cx="458779" cy="3693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98DB899-AC65-E8DC-9D18-5162D3985057}"/>
                </a:ext>
              </a:extLst>
            </p:cNvPr>
            <p:cNvGrpSpPr/>
            <p:nvPr/>
          </p:nvGrpSpPr>
          <p:grpSpPr>
            <a:xfrm>
              <a:off x="5739222" y="4513247"/>
              <a:ext cx="1216152" cy="914400"/>
              <a:chOff x="4472452" y="4231532"/>
              <a:chExt cx="1216152" cy="914400"/>
            </a:xfrm>
          </p:grpSpPr>
          <p:sp>
            <p:nvSpPr>
              <p:cNvPr id="53" name="平行四辺形 52">
                <a:extLst>
                  <a:ext uri="{FF2B5EF4-FFF2-40B4-BE49-F238E27FC236}">
                    <a16:creationId xmlns:a16="http://schemas.microsoft.com/office/drawing/2014/main" id="{425F4250-3D9E-12D5-4FA0-12FEC5F05CB8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16517711-56BE-85AE-122D-E3ED95D02994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55" name="矢印: 下 54">
                  <a:extLst>
                    <a:ext uri="{FF2B5EF4-FFF2-40B4-BE49-F238E27FC236}">
                      <a16:creationId xmlns:a16="http://schemas.microsoft.com/office/drawing/2014/main" id="{11930477-B89F-D452-502E-EFC968F3BF1A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84B595DA-106D-E515-7076-5EBFA0021C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84B595DA-106D-E515-7076-5EBFA0021C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72B51D99-162F-2DA8-B1DF-3E8CCCAC6F07}"/>
                </a:ext>
              </a:extLst>
            </p:cNvPr>
            <p:cNvGrpSpPr/>
            <p:nvPr/>
          </p:nvGrpSpPr>
          <p:grpSpPr>
            <a:xfrm>
              <a:off x="4240419" y="3598847"/>
              <a:ext cx="1216152" cy="914400"/>
              <a:chOff x="4472452" y="4231532"/>
              <a:chExt cx="1216152" cy="914400"/>
            </a:xfrm>
          </p:grpSpPr>
          <p:sp>
            <p:nvSpPr>
              <p:cNvPr id="60" name="平行四辺形 59">
                <a:extLst>
                  <a:ext uri="{FF2B5EF4-FFF2-40B4-BE49-F238E27FC236}">
                    <a16:creationId xmlns:a16="http://schemas.microsoft.com/office/drawing/2014/main" id="{7519E5A2-DD43-CAE3-76A8-759AE78BC34A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689AB9CA-9891-30A9-7F75-C7DCA421E4FC}"/>
                  </a:ext>
                </a:extLst>
              </p:cNvPr>
              <p:cNvGrpSpPr/>
              <p:nvPr/>
            </p:nvGrpSpPr>
            <p:grpSpPr>
              <a:xfrm>
                <a:off x="4805524" y="4275728"/>
                <a:ext cx="723650" cy="826008"/>
                <a:chOff x="8597189" y="1762872"/>
                <a:chExt cx="857163" cy="978408"/>
              </a:xfrm>
            </p:grpSpPr>
            <p:sp>
              <p:nvSpPr>
                <p:cNvPr id="63" name="矢印: 下 62">
                  <a:extLst>
                    <a:ext uri="{FF2B5EF4-FFF2-40B4-BE49-F238E27FC236}">
                      <a16:creationId xmlns:a16="http://schemas.microsoft.com/office/drawing/2014/main" id="{41C9DAB3-66E3-B365-08B1-8E44BA544A58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933DC7A3-00F5-A0CC-B076-98CE9FFA59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933DC7A3-00F5-A0CC-B076-98CE9FFA59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190DB50-81BB-A0F6-C34E-0F930006DF22}"/>
                </a:ext>
              </a:extLst>
            </p:cNvPr>
            <p:cNvGrpSpPr/>
            <p:nvPr/>
          </p:nvGrpSpPr>
          <p:grpSpPr>
            <a:xfrm>
              <a:off x="5145404" y="3598847"/>
              <a:ext cx="1216152" cy="914400"/>
              <a:chOff x="4472452" y="4231532"/>
              <a:chExt cx="1216152" cy="914400"/>
            </a:xfrm>
          </p:grpSpPr>
          <p:sp>
            <p:nvSpPr>
              <p:cNvPr id="88" name="平行四辺形 87">
                <a:extLst>
                  <a:ext uri="{FF2B5EF4-FFF2-40B4-BE49-F238E27FC236}">
                    <a16:creationId xmlns:a16="http://schemas.microsoft.com/office/drawing/2014/main" id="{711F8E42-DE8C-C2DA-447E-82DFC21ED19F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418E385B-5A0C-623E-6FF9-ECB11FAB5E58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90" name="矢印: 下 89">
                  <a:extLst>
                    <a:ext uri="{FF2B5EF4-FFF2-40B4-BE49-F238E27FC236}">
                      <a16:creationId xmlns:a16="http://schemas.microsoft.com/office/drawing/2014/main" id="{20310836-D7B5-9632-7BBE-F235C82FE9B6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F4836190-6D5F-8288-8BCA-304F69B58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91" name="テキスト ボックス 90">
                      <a:extLst>
                        <a:ext uri="{FF2B5EF4-FFF2-40B4-BE49-F238E27FC236}">
                          <a16:creationId xmlns:a16="http://schemas.microsoft.com/office/drawing/2014/main" id="{F4836190-6D5F-8288-8BCA-304F69B58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C3006779-B4F4-9245-A16E-71A219C0638C}"/>
                </a:ext>
              </a:extLst>
            </p:cNvPr>
            <p:cNvGrpSpPr/>
            <p:nvPr/>
          </p:nvGrpSpPr>
          <p:grpSpPr>
            <a:xfrm>
              <a:off x="6050389" y="3598847"/>
              <a:ext cx="1216152" cy="914400"/>
              <a:chOff x="4472452" y="4231532"/>
              <a:chExt cx="1216152" cy="914400"/>
            </a:xfrm>
          </p:grpSpPr>
          <p:sp>
            <p:nvSpPr>
              <p:cNvPr id="93" name="平行四辺形 92">
                <a:extLst>
                  <a:ext uri="{FF2B5EF4-FFF2-40B4-BE49-F238E27FC236}">
                    <a16:creationId xmlns:a16="http://schemas.microsoft.com/office/drawing/2014/main" id="{62D32814-8B1F-4518-CE53-2944CF12FFE4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F83D0032-0EF4-18ED-8007-DF3CA56080EF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95" name="矢印: 下 94">
                  <a:extLst>
                    <a:ext uri="{FF2B5EF4-FFF2-40B4-BE49-F238E27FC236}">
                      <a16:creationId xmlns:a16="http://schemas.microsoft.com/office/drawing/2014/main" id="{44976049-147A-BA25-CD10-9942F81E3F37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592F5E7B-4108-8E7A-32E8-E829977D11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96" name="テキスト ボックス 95">
                      <a:extLst>
                        <a:ext uri="{FF2B5EF4-FFF2-40B4-BE49-F238E27FC236}">
                          <a16:creationId xmlns:a16="http://schemas.microsoft.com/office/drawing/2014/main" id="{592F5E7B-4108-8E7A-32E8-E829977D11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4B0BD834-2EA2-0625-F02C-DBC183842F0F}"/>
                </a:ext>
              </a:extLst>
            </p:cNvPr>
            <p:cNvGrpSpPr/>
            <p:nvPr/>
          </p:nvGrpSpPr>
          <p:grpSpPr>
            <a:xfrm rot="17371261">
              <a:off x="6910273" y="3908020"/>
              <a:ext cx="1216152" cy="914400"/>
              <a:chOff x="4472452" y="4231532"/>
              <a:chExt cx="1216152" cy="914400"/>
            </a:xfrm>
          </p:grpSpPr>
          <p:sp>
            <p:nvSpPr>
              <p:cNvPr id="104" name="平行四辺形 103">
                <a:extLst>
                  <a:ext uri="{FF2B5EF4-FFF2-40B4-BE49-F238E27FC236}">
                    <a16:creationId xmlns:a16="http://schemas.microsoft.com/office/drawing/2014/main" id="{DE463306-BCCB-1034-7967-74C7B98301CE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858F4006-9219-C0ED-378F-9CFC5A7E4B52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106" name="矢印: 下 105">
                  <a:extLst>
                    <a:ext uri="{FF2B5EF4-FFF2-40B4-BE49-F238E27FC236}">
                      <a16:creationId xmlns:a16="http://schemas.microsoft.com/office/drawing/2014/main" id="{FE5A499E-0AF8-BCF1-8609-105904223C54}"/>
                    </a:ext>
                  </a:extLst>
                </p:cNvPr>
                <p:cNvSpPr/>
                <p:nvPr/>
              </p:nvSpPr>
              <p:spPr>
                <a:xfrm rot="142626">
                  <a:off x="8597189" y="1762872"/>
                  <a:ext cx="484631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テキスト ボックス 106">
                      <a:extLst>
                        <a:ext uri="{FF2B5EF4-FFF2-40B4-BE49-F238E27FC236}">
                          <a16:creationId xmlns:a16="http://schemas.microsoft.com/office/drawing/2014/main" id="{81AE4DA1-5CC4-74F6-2C2C-A75064A1F8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107" name="テキスト ボックス 106">
                      <a:extLst>
                        <a:ext uri="{FF2B5EF4-FFF2-40B4-BE49-F238E27FC236}">
                          <a16:creationId xmlns:a16="http://schemas.microsoft.com/office/drawing/2014/main" id="{81AE4DA1-5CC4-74F6-2C2C-A75064A1F8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EAFD1CC8-EA06-6CE4-460B-059943279801}"/>
                </a:ext>
              </a:extLst>
            </p:cNvPr>
            <p:cNvGrpSpPr/>
            <p:nvPr/>
          </p:nvGrpSpPr>
          <p:grpSpPr>
            <a:xfrm>
              <a:off x="7783020" y="4217193"/>
              <a:ext cx="1216152" cy="914400"/>
              <a:chOff x="4472452" y="4231532"/>
              <a:chExt cx="1216152" cy="914400"/>
            </a:xfrm>
          </p:grpSpPr>
          <p:sp>
            <p:nvSpPr>
              <p:cNvPr id="109" name="平行四辺形 108">
                <a:extLst>
                  <a:ext uri="{FF2B5EF4-FFF2-40B4-BE49-F238E27FC236}">
                    <a16:creationId xmlns:a16="http://schemas.microsoft.com/office/drawing/2014/main" id="{13552FF8-F2C3-89CB-7CE9-EF2CEAEFDC1D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CDDB9DDD-F977-5865-4D4F-68C34ECB62EC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111" name="矢印: 下 110">
                  <a:extLst>
                    <a:ext uri="{FF2B5EF4-FFF2-40B4-BE49-F238E27FC236}">
                      <a16:creationId xmlns:a16="http://schemas.microsoft.com/office/drawing/2014/main" id="{271DD003-A931-08FD-FEFD-03452B394228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テキスト ボックス 111">
                      <a:extLst>
                        <a:ext uri="{FF2B5EF4-FFF2-40B4-BE49-F238E27FC236}">
                          <a16:creationId xmlns:a16="http://schemas.microsoft.com/office/drawing/2014/main" id="{DB5BE83C-8037-0CBE-C123-6A4BDED290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112" name="テキスト ボックス 111">
                      <a:extLst>
                        <a:ext uri="{FF2B5EF4-FFF2-40B4-BE49-F238E27FC236}">
                          <a16:creationId xmlns:a16="http://schemas.microsoft.com/office/drawing/2014/main" id="{DB5BE83C-8037-0CBE-C123-6A4BDED290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BDEF43FE-B10B-4D18-ED89-0ED67DE25C23}"/>
                </a:ext>
              </a:extLst>
            </p:cNvPr>
            <p:cNvGrpSpPr/>
            <p:nvPr/>
          </p:nvGrpSpPr>
          <p:grpSpPr>
            <a:xfrm rot="17371261">
              <a:off x="6605476" y="4781944"/>
              <a:ext cx="1216152" cy="914400"/>
              <a:chOff x="4472452" y="4231532"/>
              <a:chExt cx="1216152" cy="914400"/>
            </a:xfrm>
          </p:grpSpPr>
          <p:sp>
            <p:nvSpPr>
              <p:cNvPr id="114" name="平行四辺形 113">
                <a:extLst>
                  <a:ext uri="{FF2B5EF4-FFF2-40B4-BE49-F238E27FC236}">
                    <a16:creationId xmlns:a16="http://schemas.microsoft.com/office/drawing/2014/main" id="{BD5890CE-94E4-5B85-ED91-B2AE12B7CB26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9BDCC417-A733-E950-3BA8-4692787B29FB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116" name="矢印: 下 115">
                  <a:extLst>
                    <a:ext uri="{FF2B5EF4-FFF2-40B4-BE49-F238E27FC236}">
                      <a16:creationId xmlns:a16="http://schemas.microsoft.com/office/drawing/2014/main" id="{AD70C4C1-5D14-6F8E-21C1-803A648B787F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テキスト ボックス 116">
                      <a:extLst>
                        <a:ext uri="{FF2B5EF4-FFF2-40B4-BE49-F238E27FC236}">
                          <a16:creationId xmlns:a16="http://schemas.microsoft.com/office/drawing/2014/main" id="{D0A81076-B93E-9CFB-F389-3A210FE97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117" name="テキスト ボックス 116">
                      <a:extLst>
                        <a:ext uri="{FF2B5EF4-FFF2-40B4-BE49-F238E27FC236}">
                          <a16:creationId xmlns:a16="http://schemas.microsoft.com/office/drawing/2014/main" id="{D0A81076-B93E-9CFB-F389-3A210FE977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C4C579A6-3162-9AD5-0B4C-F36E7B08651A}"/>
                </a:ext>
              </a:extLst>
            </p:cNvPr>
            <p:cNvGrpSpPr/>
            <p:nvPr/>
          </p:nvGrpSpPr>
          <p:grpSpPr>
            <a:xfrm>
              <a:off x="7471730" y="5172752"/>
              <a:ext cx="1216152" cy="914400"/>
              <a:chOff x="4472452" y="4231532"/>
              <a:chExt cx="1216152" cy="914400"/>
            </a:xfrm>
          </p:grpSpPr>
          <p:sp>
            <p:nvSpPr>
              <p:cNvPr id="119" name="平行四辺形 118">
                <a:extLst>
                  <a:ext uri="{FF2B5EF4-FFF2-40B4-BE49-F238E27FC236}">
                    <a16:creationId xmlns:a16="http://schemas.microsoft.com/office/drawing/2014/main" id="{87A1893E-D3C8-ECA3-7052-63798DF03940}"/>
                  </a:ext>
                </a:extLst>
              </p:cNvPr>
              <p:cNvSpPr/>
              <p:nvPr/>
            </p:nvSpPr>
            <p:spPr>
              <a:xfrm>
                <a:off x="4472452" y="4231532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481C7514-130C-77C7-D2E4-640E042DEC5B}"/>
                  </a:ext>
                </a:extLst>
              </p:cNvPr>
              <p:cNvGrpSpPr/>
              <p:nvPr/>
            </p:nvGrpSpPr>
            <p:grpSpPr>
              <a:xfrm>
                <a:off x="4805514" y="4275728"/>
                <a:ext cx="723649" cy="826008"/>
                <a:chOff x="8597189" y="1762872"/>
                <a:chExt cx="857163" cy="978408"/>
              </a:xfrm>
            </p:grpSpPr>
            <p:sp>
              <p:nvSpPr>
                <p:cNvPr id="121" name="矢印: 下 120">
                  <a:extLst>
                    <a:ext uri="{FF2B5EF4-FFF2-40B4-BE49-F238E27FC236}">
                      <a16:creationId xmlns:a16="http://schemas.microsoft.com/office/drawing/2014/main" id="{B1F9820B-C9CD-540F-F0C8-04DE32CBB3FA}"/>
                    </a:ext>
                  </a:extLst>
                </p:cNvPr>
                <p:cNvSpPr/>
                <p:nvPr/>
              </p:nvSpPr>
              <p:spPr>
                <a:xfrm rot="10800000">
                  <a:off x="8597189" y="1762872"/>
                  <a:ext cx="484632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テキスト ボックス 121">
                      <a:extLst>
                        <a:ext uri="{FF2B5EF4-FFF2-40B4-BE49-F238E27FC236}">
                          <a16:creationId xmlns:a16="http://schemas.microsoft.com/office/drawing/2014/main" id="{26B69DC5-81A0-3B7F-1B88-D60DFD426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122" name="テキスト ボックス 121">
                      <a:extLst>
                        <a:ext uri="{FF2B5EF4-FFF2-40B4-BE49-F238E27FC236}">
                          <a16:creationId xmlns:a16="http://schemas.microsoft.com/office/drawing/2014/main" id="{26B69DC5-81A0-3B7F-1B88-D60DFD426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5573" y="2127131"/>
                      <a:ext cx="458779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660E3801-1B65-807B-FF2B-F8B83512DD08}"/>
                </a:ext>
              </a:extLst>
            </p:cNvPr>
            <p:cNvGrpSpPr/>
            <p:nvPr/>
          </p:nvGrpSpPr>
          <p:grpSpPr>
            <a:xfrm rot="2255970">
              <a:off x="6026925" y="5484197"/>
              <a:ext cx="1216152" cy="914400"/>
              <a:chOff x="4697435" y="6915249"/>
              <a:chExt cx="1216152" cy="914400"/>
            </a:xfrm>
          </p:grpSpPr>
          <p:sp>
            <p:nvSpPr>
              <p:cNvPr id="134" name="平行四辺形 133">
                <a:extLst>
                  <a:ext uri="{FF2B5EF4-FFF2-40B4-BE49-F238E27FC236}">
                    <a16:creationId xmlns:a16="http://schemas.microsoft.com/office/drawing/2014/main" id="{E0438156-1FA9-62FC-FA43-AB8C04355DF8}"/>
                  </a:ext>
                </a:extLst>
              </p:cNvPr>
              <p:cNvSpPr/>
              <p:nvPr/>
            </p:nvSpPr>
            <p:spPr>
              <a:xfrm>
                <a:off x="4697435" y="6915249"/>
                <a:ext cx="1216152" cy="914400"/>
              </a:xfrm>
              <a:prstGeom prst="parallelogram">
                <a:avLst>
                  <a:gd name="adj" fmla="val 34575"/>
                </a:avLst>
              </a:prstGeom>
              <a:solidFill>
                <a:schemeClr val="bg1"/>
              </a:solidFill>
              <a:ln w="28575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D68D9B08-FC30-1837-73A5-2E09299EAB4B}"/>
                  </a:ext>
                </a:extLst>
              </p:cNvPr>
              <p:cNvGrpSpPr/>
              <p:nvPr/>
            </p:nvGrpSpPr>
            <p:grpSpPr>
              <a:xfrm>
                <a:off x="5030500" y="6959443"/>
                <a:ext cx="723650" cy="826008"/>
                <a:chOff x="8863673" y="4941738"/>
                <a:chExt cx="857163" cy="978408"/>
              </a:xfrm>
            </p:grpSpPr>
            <p:sp>
              <p:nvSpPr>
                <p:cNvPr id="136" name="矢印: 下 135">
                  <a:extLst>
                    <a:ext uri="{FF2B5EF4-FFF2-40B4-BE49-F238E27FC236}">
                      <a16:creationId xmlns:a16="http://schemas.microsoft.com/office/drawing/2014/main" id="{A29D6B30-63F5-174C-9275-068F08FD5B32}"/>
                    </a:ext>
                  </a:extLst>
                </p:cNvPr>
                <p:cNvSpPr/>
                <p:nvPr/>
              </p:nvSpPr>
              <p:spPr>
                <a:xfrm rot="10800000">
                  <a:off x="8863673" y="4941738"/>
                  <a:ext cx="484631" cy="978408"/>
                </a:xfrm>
                <a:prstGeom prst="down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テキスト ボックス 136">
                      <a:extLst>
                        <a:ext uri="{FF2B5EF4-FFF2-40B4-BE49-F238E27FC236}">
                          <a16:creationId xmlns:a16="http://schemas.microsoft.com/office/drawing/2014/main" id="{8AE78B98-B2A5-83E3-72C9-9819243357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62057" y="5305997"/>
                      <a:ext cx="4587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>
                <p:sp>
                  <p:nvSpPr>
                    <p:cNvPr id="137" name="テキスト ボックス 136">
                      <a:extLst>
                        <a:ext uri="{FF2B5EF4-FFF2-40B4-BE49-F238E27FC236}">
                          <a16:creationId xmlns:a16="http://schemas.microsoft.com/office/drawing/2014/main" id="{8AE78B98-B2A5-83E3-72C9-9819243357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62057" y="5305997"/>
                      <a:ext cx="458779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05"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91027C-A063-5F68-1D09-390324667285}"/>
              </a:ext>
            </a:extLst>
          </p:cNvPr>
          <p:cNvSpPr txBox="1"/>
          <p:nvPr/>
        </p:nvSpPr>
        <p:spPr>
          <a:xfrm>
            <a:off x="4317914" y="1466728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実際の</a:t>
            </a:r>
            <a:r>
              <a:rPr kumimoji="1" lang="en-US" altLang="ja-JP" dirty="0"/>
              <a:t>TGS</a:t>
            </a:r>
            <a:endParaRPr kumimoji="1" lang="ja-JP" altLang="en-US" dirty="0"/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A10EEC4-43C6-1808-F8B1-5DB763ACCCA8}"/>
              </a:ext>
            </a:extLst>
          </p:cNvPr>
          <p:cNvGrpSpPr/>
          <p:nvPr/>
        </p:nvGrpSpPr>
        <p:grpSpPr>
          <a:xfrm>
            <a:off x="507033" y="1524182"/>
            <a:ext cx="2689338" cy="2732595"/>
            <a:chOff x="297149" y="1424811"/>
            <a:chExt cx="2689338" cy="273259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7A5E553-A7A2-ACC1-479B-40D9E03E1AA6}"/>
                </a:ext>
              </a:extLst>
            </p:cNvPr>
            <p:cNvSpPr txBox="1"/>
            <p:nvPr/>
          </p:nvSpPr>
          <p:spPr>
            <a:xfrm>
              <a:off x="297149" y="14248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イジング模型</a:t>
              </a:r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407510D0-27EE-F4DB-224A-D26A5852BAD2}"/>
                </a:ext>
              </a:extLst>
            </p:cNvPr>
            <p:cNvSpPr/>
            <p:nvPr/>
          </p:nvSpPr>
          <p:spPr>
            <a:xfrm rot="10800000">
              <a:off x="692498" y="2230296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CEF8700-8549-8529-18B0-05675E07DFA5}"/>
                </a:ext>
              </a:extLst>
            </p:cNvPr>
            <p:cNvCxnSpPr>
              <a:cxnSpLocks/>
            </p:cNvCxnSpPr>
            <p:nvPr/>
          </p:nvCxnSpPr>
          <p:spPr>
            <a:xfrm>
              <a:off x="498974" y="2170495"/>
              <a:ext cx="248751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E09F276-9598-B774-E6BF-D47F0EEF7083}"/>
                </a:ext>
              </a:extLst>
            </p:cNvPr>
            <p:cNvCxnSpPr>
              <a:cxnSpLocks/>
            </p:cNvCxnSpPr>
            <p:nvPr/>
          </p:nvCxnSpPr>
          <p:spPr>
            <a:xfrm>
              <a:off x="498973" y="4015249"/>
              <a:ext cx="248751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EF20694-7C6A-C462-D774-312E70C7E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028" y="2113991"/>
              <a:ext cx="10946" cy="20434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195E1F5-7137-0A0E-C310-C103BDE25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1723" y="2180137"/>
              <a:ext cx="16087" cy="18351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DA8823B-10B8-CB8B-124F-7B1111EE4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859" y="2207460"/>
              <a:ext cx="16087" cy="18351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86F5582-C8C7-70E2-8913-D3767DFC4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1995" y="2234783"/>
              <a:ext cx="16087" cy="18351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BC3DF11-10CB-C337-1EE4-CEB3E5BE461F}"/>
                </a:ext>
              </a:extLst>
            </p:cNvPr>
            <p:cNvCxnSpPr>
              <a:cxnSpLocks/>
            </p:cNvCxnSpPr>
            <p:nvPr/>
          </p:nvCxnSpPr>
          <p:spPr>
            <a:xfrm>
              <a:off x="498973" y="3124710"/>
              <a:ext cx="248751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矢印: 下 38">
              <a:extLst>
                <a:ext uri="{FF2B5EF4-FFF2-40B4-BE49-F238E27FC236}">
                  <a16:creationId xmlns:a16="http://schemas.microsoft.com/office/drawing/2014/main" id="{6CEBBBC2-0D1E-5465-C0A3-621B135650A1}"/>
                </a:ext>
              </a:extLst>
            </p:cNvPr>
            <p:cNvSpPr/>
            <p:nvPr/>
          </p:nvSpPr>
          <p:spPr>
            <a:xfrm rot="10800000">
              <a:off x="1478766" y="2253081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矢印: 下 39">
              <a:extLst>
                <a:ext uri="{FF2B5EF4-FFF2-40B4-BE49-F238E27FC236}">
                  <a16:creationId xmlns:a16="http://schemas.microsoft.com/office/drawing/2014/main" id="{3B17CA3A-D60A-FD7B-A965-CBC647497398}"/>
                </a:ext>
              </a:extLst>
            </p:cNvPr>
            <p:cNvSpPr/>
            <p:nvPr/>
          </p:nvSpPr>
          <p:spPr>
            <a:xfrm rot="10800000">
              <a:off x="2255990" y="2235505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下 40">
              <a:extLst>
                <a:ext uri="{FF2B5EF4-FFF2-40B4-BE49-F238E27FC236}">
                  <a16:creationId xmlns:a16="http://schemas.microsoft.com/office/drawing/2014/main" id="{2F06476D-1C2A-56E2-3F7E-4048D2B5ACD1}"/>
                </a:ext>
              </a:extLst>
            </p:cNvPr>
            <p:cNvSpPr/>
            <p:nvPr/>
          </p:nvSpPr>
          <p:spPr>
            <a:xfrm rot="10800000" flipV="1">
              <a:off x="2264621" y="3161919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矢印: 下 41">
              <a:extLst>
                <a:ext uri="{FF2B5EF4-FFF2-40B4-BE49-F238E27FC236}">
                  <a16:creationId xmlns:a16="http://schemas.microsoft.com/office/drawing/2014/main" id="{23EC6DCF-BC4B-40F5-17DA-A556789D4875}"/>
                </a:ext>
              </a:extLst>
            </p:cNvPr>
            <p:cNvSpPr/>
            <p:nvPr/>
          </p:nvSpPr>
          <p:spPr>
            <a:xfrm rot="10800000">
              <a:off x="1446839" y="3124710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下 42">
              <a:extLst>
                <a:ext uri="{FF2B5EF4-FFF2-40B4-BE49-F238E27FC236}">
                  <a16:creationId xmlns:a16="http://schemas.microsoft.com/office/drawing/2014/main" id="{4194BA88-3704-C2C2-F4AD-9B2224B3914D}"/>
                </a:ext>
              </a:extLst>
            </p:cNvPr>
            <p:cNvSpPr/>
            <p:nvPr/>
          </p:nvSpPr>
          <p:spPr>
            <a:xfrm rot="10800000">
              <a:off x="698246" y="3170332"/>
              <a:ext cx="409145" cy="8260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0F8AFBD-8A97-CBE1-1654-7B370DA8B41D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自発分極の向きを反転させるのに必要な電場が小さくなる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D2A5868-93C0-BDB7-5DE5-BD30229284F3}"/>
              </a:ext>
            </a:extLst>
          </p:cNvPr>
          <p:cNvSpPr txBox="1"/>
          <p:nvPr/>
        </p:nvSpPr>
        <p:spPr>
          <a:xfrm>
            <a:off x="669677" y="5096763"/>
            <a:ext cx="854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格子欠陥・転移・不純物等により </a:t>
            </a:r>
            <a:r>
              <a:rPr kumimoji="1" lang="en-US" altLang="ja-JP" b="1" dirty="0"/>
              <a:t>b </a:t>
            </a:r>
            <a:r>
              <a:rPr kumimoji="1" lang="ja-JP" altLang="en-US" b="1" dirty="0"/>
              <a:t>軸以外の方向に自発分極が向く</a:t>
            </a:r>
          </a:p>
        </p:txBody>
      </p:sp>
    </p:spTree>
    <p:extLst>
      <p:ext uri="{BB962C8B-B14F-4D97-AF65-F5344CB8AC3E}">
        <p14:creationId xmlns:p14="http://schemas.microsoft.com/office/powerpoint/2010/main" val="346920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6564-A7F8-DD6A-2887-6BCFB33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強誘電体ヒステリシス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6F23FF-2C4A-567B-BF4C-31104F2E1A98}"/>
              </a:ext>
            </a:extLst>
          </p:cNvPr>
          <p:cNvSpPr txBox="1"/>
          <p:nvPr/>
        </p:nvSpPr>
        <p:spPr>
          <a:xfrm>
            <a:off x="2346383" y="2709572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試料について（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TGS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・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BTO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）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実験系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TGS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結果・考察（</a:t>
            </a:r>
            <a:r>
              <a:rPr kumimoji="1" lang="en-US" altLang="ja-JP" sz="2000" b="1" u="heavy" dirty="0">
                <a:uFill>
                  <a:solidFill>
                    <a:schemeClr val="accent3"/>
                  </a:solidFill>
                </a:uFill>
              </a:rPr>
              <a:t>BTO</a:t>
            </a: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497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(BTO)| </a:t>
            </a:r>
            <a:r>
              <a:rPr kumimoji="1" lang="ja-JP" altLang="en-US" dirty="0"/>
              <a:t>強誘電相のヒステリシスループ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D251C81-75E4-3643-5038-5AD9C2D8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20" y="935260"/>
            <a:ext cx="3385618" cy="2629319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DE2E16E-FDA3-8616-091B-CE7C45D21B94}"/>
              </a:ext>
            </a:extLst>
          </p:cNvPr>
          <p:cNvGrpSpPr/>
          <p:nvPr/>
        </p:nvGrpSpPr>
        <p:grpSpPr>
          <a:xfrm>
            <a:off x="1423220" y="899920"/>
            <a:ext cx="6977302" cy="5400000"/>
            <a:chOff x="1423220" y="899920"/>
            <a:chExt cx="6977302" cy="5400000"/>
          </a:xfrm>
        </p:grpSpPr>
        <p:pic>
          <p:nvPicPr>
            <p:cNvPr id="27" name="図 26" descr="グラフ&#10;&#10;自動的に生成された説明">
              <a:extLst>
                <a:ext uri="{FF2B5EF4-FFF2-40B4-BE49-F238E27FC236}">
                  <a16:creationId xmlns:a16="http://schemas.microsoft.com/office/drawing/2014/main" id="{4A5F1294-6E5E-BF91-A032-7B2DFA2C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6" y="899920"/>
              <a:ext cx="3385614" cy="2700000"/>
            </a:xfrm>
            <a:prstGeom prst="rect">
              <a:avLst/>
            </a:prstGeom>
          </p:spPr>
        </p:pic>
        <p:pic>
          <p:nvPicPr>
            <p:cNvPr id="29" name="図 28" descr="グラフ&#10;&#10;自動的に生成された説明">
              <a:extLst>
                <a:ext uri="{FF2B5EF4-FFF2-40B4-BE49-F238E27FC236}">
                  <a16:creationId xmlns:a16="http://schemas.microsoft.com/office/drawing/2014/main" id="{8458FA9A-434B-495E-E99D-B4630ED62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220" y="3599920"/>
              <a:ext cx="3385618" cy="2700000"/>
            </a:xfrm>
            <a:prstGeom prst="rect">
              <a:avLst/>
            </a:prstGeom>
          </p:spPr>
        </p:pic>
        <p:pic>
          <p:nvPicPr>
            <p:cNvPr id="31" name="図 30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494CF85F-40FA-C6B0-097F-547A1AE6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4" y="3599920"/>
              <a:ext cx="3385618" cy="2700000"/>
            </a:xfrm>
            <a:prstGeom prst="rect">
              <a:avLst/>
            </a:prstGeom>
          </p:spPr>
        </p:pic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8D9A8D0-2179-86BE-8E0A-FEBDAE042EFB}"/>
              </a:ext>
            </a:extLst>
          </p:cNvPr>
          <p:cNvGrpSpPr/>
          <p:nvPr/>
        </p:nvGrpSpPr>
        <p:grpSpPr>
          <a:xfrm>
            <a:off x="1423218" y="935262"/>
            <a:ext cx="6977302" cy="5329317"/>
            <a:chOff x="1423220" y="935262"/>
            <a:chExt cx="6977302" cy="5329317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47FED97C-E795-3BD2-4951-3A536CFC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14906" y="935262"/>
              <a:ext cx="3385614" cy="2629316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2028E3E-635A-18F1-874B-74F621766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23220" y="3635260"/>
              <a:ext cx="3385618" cy="2629319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CD20152-6E18-C1A2-0F48-1877B6C6A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14904" y="3635260"/>
              <a:ext cx="3385618" cy="262931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A265C66-22B6-48BC-3C62-94F3408C08DD}"/>
                  </a:ext>
                </a:extLst>
              </p:cNvPr>
              <p:cNvSpPr txBox="1"/>
              <p:nvPr/>
            </p:nvSpPr>
            <p:spPr>
              <a:xfrm>
                <a:off x="742940" y="6335260"/>
                <a:ext cx="85439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温度</m:t>
                    </m:r>
                  </m:oMath>
                </a14:m>
                <a:r>
                  <a:rPr kumimoji="1" lang="ja-JP" altLang="en-US" dirty="0"/>
                  <a:t>を上げるとヒステリシスロスが増える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A265C66-22B6-48BC-3C62-94F3408C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6335260"/>
                <a:ext cx="8543923" cy="369332"/>
              </a:xfrm>
              <a:prstGeom prst="rect">
                <a:avLst/>
              </a:prstGeom>
              <a:blipFill>
                <a:blip r:embed="rId9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結果 </a:t>
            </a:r>
            <a:r>
              <a:rPr lang="en-US" altLang="ja-JP" sz="2000" dirty="0"/>
              <a:t>(BTO)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ヒステリシスロス・降伏電場・残留分極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2D27CA6-89D7-13F8-6735-94843BF2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2680"/>
            <a:ext cx="3180734" cy="24221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25C6E3E-F12F-6816-FFC7-A6E8EF6D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692" y="1734274"/>
            <a:ext cx="3126759" cy="23789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C9A4FD0-9908-305A-348B-EF1FB64BF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3410" y="1709978"/>
            <a:ext cx="3182400" cy="24275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8FC322E-4415-FF05-B871-622559C07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t="3276" r="17052" b="12371"/>
          <a:stretch/>
        </p:blipFill>
        <p:spPr>
          <a:xfrm>
            <a:off x="437639" y="4134806"/>
            <a:ext cx="2072098" cy="188222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A72827E-5FA8-3BAE-29DD-131AE086E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t="3276" r="17052" b="12371"/>
          <a:stretch/>
        </p:blipFill>
        <p:spPr>
          <a:xfrm>
            <a:off x="3916951" y="4219112"/>
            <a:ext cx="2072098" cy="18822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A0762-F3D4-6448-FDE4-17EA6F52B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t="3276" r="17052" b="12371"/>
          <a:stretch/>
        </p:blipFill>
        <p:spPr>
          <a:xfrm>
            <a:off x="7279531" y="4152341"/>
            <a:ext cx="2072098" cy="188222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AADF5091-4362-F90C-5906-CD0302F4C32C}"/>
              </a:ext>
            </a:extLst>
          </p:cNvPr>
          <p:cNvSpPr/>
          <p:nvPr/>
        </p:nvSpPr>
        <p:spPr>
          <a:xfrm>
            <a:off x="1016488" y="4898358"/>
            <a:ext cx="914400" cy="35512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26DC8CB-4912-8FAD-94EE-1F5DCA3E8C1A}"/>
              </a:ext>
            </a:extLst>
          </p:cNvPr>
          <p:cNvCxnSpPr>
            <a:cxnSpLocks/>
          </p:cNvCxnSpPr>
          <p:nvPr/>
        </p:nvCxnSpPr>
        <p:spPr>
          <a:xfrm flipV="1">
            <a:off x="4357991" y="4396902"/>
            <a:ext cx="2047460" cy="23346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2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1BE1C-340B-C3D9-8718-25843E78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(BTO)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ヒステリシスループの温度依存性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1561F2-8401-A28E-EB51-8D4A230D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62" y="1449832"/>
            <a:ext cx="4724336" cy="36309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4C3C85-FC08-9DE7-FE7C-12B1CD0FB4B2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高温だとループにならず直線状になる→常誘電相への転移</a:t>
            </a:r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3F22BCE1-40ED-931A-CF9B-A0DE8243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8" y="1449832"/>
            <a:ext cx="4883591" cy="36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6564-A7F8-DD6A-2887-6BCFB33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強誘電体ヒステリシス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6F23FF-2C4A-567B-BF4C-31104F2E1A98}"/>
              </a:ext>
            </a:extLst>
          </p:cNvPr>
          <p:cNvSpPr txBox="1"/>
          <p:nvPr/>
        </p:nvSpPr>
        <p:spPr>
          <a:xfrm>
            <a:off x="2346383" y="2709572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試料について（</a:t>
            </a:r>
            <a:r>
              <a:rPr kumimoji="1" lang="en-US" altLang="ja-JP" sz="2000" b="1" u="heavy" dirty="0">
                <a:uFill>
                  <a:solidFill>
                    <a:schemeClr val="accent3"/>
                  </a:solidFill>
                </a:uFill>
              </a:rPr>
              <a:t>TGS</a:t>
            </a: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・</a:t>
            </a:r>
            <a:r>
              <a:rPr kumimoji="1" lang="en-US" altLang="ja-JP" sz="2000" b="1" u="heavy" dirty="0">
                <a:uFill>
                  <a:solidFill>
                    <a:schemeClr val="accent3"/>
                  </a:solidFill>
                </a:uFill>
              </a:rPr>
              <a:t>BTO</a:t>
            </a: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）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実験系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TGS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BTO</a:t>
            </a:r>
            <a:r>
              <a:rPr kumimoji="1" lang="ja-JP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840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E5CC3-7979-EF73-637D-2E27C8BA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(BTO)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ヒステリシスループの温度依存性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76D807-39BA-5ACE-9BD0-F031514F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" y="2335482"/>
            <a:ext cx="4610853" cy="33386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2C6D30-97CC-91F3-1C72-4830D74D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22" y="2194853"/>
            <a:ext cx="4955359" cy="36198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EC4893-7ADB-ABCF-F612-4A4AC6D380EC}"/>
              </a:ext>
            </a:extLst>
          </p:cNvPr>
          <p:cNvSpPr txBox="1"/>
          <p:nvPr/>
        </p:nvSpPr>
        <p:spPr>
          <a:xfrm>
            <a:off x="681037" y="6132024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キュリー則の確認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3A2568-9E39-D896-D81F-6AC33290EE9E}"/>
              </a:ext>
            </a:extLst>
          </p:cNvPr>
          <p:cNvGrpSpPr/>
          <p:nvPr/>
        </p:nvGrpSpPr>
        <p:grpSpPr>
          <a:xfrm>
            <a:off x="8423929" y="863275"/>
            <a:ext cx="1216152" cy="1329738"/>
            <a:chOff x="7081461" y="852893"/>
            <a:chExt cx="1216152" cy="1329738"/>
          </a:xfrm>
        </p:grpSpPr>
        <p:sp>
          <p:nvSpPr>
            <p:cNvPr id="8" name="平行四辺形 7">
              <a:extLst>
                <a:ext uri="{FF2B5EF4-FFF2-40B4-BE49-F238E27FC236}">
                  <a16:creationId xmlns:a16="http://schemas.microsoft.com/office/drawing/2014/main" id="{E6E7C4FC-A27B-568E-99BA-178A12290B51}"/>
                </a:ext>
              </a:extLst>
            </p:cNvPr>
            <p:cNvSpPr/>
            <p:nvPr/>
          </p:nvSpPr>
          <p:spPr>
            <a:xfrm rot="20822269">
              <a:off x="7081461" y="1023820"/>
              <a:ext cx="1216152" cy="914400"/>
            </a:xfrm>
            <a:prstGeom prst="parallelogram">
              <a:avLst>
                <a:gd name="adj" fmla="val 5328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C28A624-1AEA-B63B-403E-974FF84269D2}"/>
                </a:ext>
              </a:extLst>
            </p:cNvPr>
            <p:cNvCxnSpPr>
              <a:cxnSpLocks/>
            </p:cNvCxnSpPr>
            <p:nvPr/>
          </p:nvCxnSpPr>
          <p:spPr>
            <a:xfrm>
              <a:off x="7163064" y="1480841"/>
              <a:ext cx="1052945" cy="3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67C7AFE-1AD9-57D9-8286-3B97312B7C50}"/>
                </a:ext>
              </a:extLst>
            </p:cNvPr>
            <p:cNvCxnSpPr>
              <a:cxnSpLocks/>
            </p:cNvCxnSpPr>
            <p:nvPr/>
          </p:nvCxnSpPr>
          <p:spPr>
            <a:xfrm>
              <a:off x="7689537" y="852893"/>
              <a:ext cx="0" cy="13297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AE1208-0F58-B6FC-EA17-AD54E2FE6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472" y="903366"/>
              <a:ext cx="910537" cy="218077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0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 </a:t>
            </a:r>
            <a:r>
              <a:rPr kumimoji="1" lang="en-US" altLang="ja-JP" dirty="0"/>
              <a:t>| </a:t>
            </a:r>
            <a:r>
              <a:rPr kumimoji="1" lang="ja-JP" altLang="en-US" dirty="0"/>
              <a:t>残留分極の導出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15910D-5AB4-1D88-A8FF-85762F32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26" y="3189342"/>
            <a:ext cx="4621422" cy="35161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D76F8E9-F23F-6D8F-9A4E-CDDAFCC9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9" y="3189343"/>
            <a:ext cx="4501281" cy="3516125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6CC7ABC-FE7A-136D-B825-17DE64B14405}"/>
              </a:ext>
            </a:extLst>
          </p:cNvPr>
          <p:cNvGrpSpPr/>
          <p:nvPr/>
        </p:nvGrpSpPr>
        <p:grpSpPr>
          <a:xfrm>
            <a:off x="823343" y="1267396"/>
            <a:ext cx="2543501" cy="1266582"/>
            <a:chOff x="823343" y="1167459"/>
            <a:chExt cx="2543501" cy="1266582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8E7E77B-AF65-C906-BD00-019115EBE398}"/>
                </a:ext>
              </a:extLst>
            </p:cNvPr>
            <p:cNvGrpSpPr/>
            <p:nvPr/>
          </p:nvGrpSpPr>
          <p:grpSpPr>
            <a:xfrm>
              <a:off x="1894672" y="1167459"/>
              <a:ext cx="1472172" cy="1266582"/>
              <a:chOff x="1689317" y="775522"/>
              <a:chExt cx="1472172" cy="1266582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E9A43078-3FF8-21E3-2945-F9B667659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30" t="3276" r="17052" b="12371"/>
              <a:stretch/>
            </p:blipFill>
            <p:spPr>
              <a:xfrm>
                <a:off x="1689317" y="775522"/>
                <a:ext cx="1394351" cy="1266582"/>
              </a:xfrm>
              <a:prstGeom prst="rect">
                <a:avLst/>
              </a:prstGeom>
            </p:spPr>
          </p:pic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02E8C58F-67F5-4F64-7C91-FB67C68DF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1447" y="914400"/>
                <a:ext cx="1070042" cy="10503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2366C8D-3EAE-30DC-5AB7-656139FAF3C7}"/>
                </a:ext>
              </a:extLst>
            </p:cNvPr>
            <p:cNvSpPr txBox="1"/>
            <p:nvPr/>
          </p:nvSpPr>
          <p:spPr>
            <a:xfrm>
              <a:off x="823343" y="156051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方法</a:t>
              </a:r>
              <a:r>
                <a:rPr kumimoji="1" lang="en-US" altLang="ja-JP" dirty="0"/>
                <a:t>1:</a:t>
              </a:r>
              <a:endParaRPr kumimoji="1" lang="ja-JP" altLang="en-US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1D6304-3176-2617-0993-CAFB5FCF4A50}"/>
              </a:ext>
            </a:extLst>
          </p:cNvPr>
          <p:cNvSpPr txBox="1"/>
          <p:nvPr/>
        </p:nvSpPr>
        <p:spPr>
          <a:xfrm>
            <a:off x="823343" y="2674725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方法</a:t>
            </a:r>
            <a:r>
              <a:rPr kumimoji="1" lang="en-US" altLang="ja-JP" dirty="0"/>
              <a:t>2:</a:t>
            </a:r>
            <a:r>
              <a:rPr kumimoji="1" lang="ja-JP" altLang="en-US" dirty="0"/>
              <a:t>ヒステリシスの面積と降伏電場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A23FEB-B789-2048-0FC9-4106F9A217A8}"/>
              </a:ext>
            </a:extLst>
          </p:cNvPr>
          <p:cNvSpPr txBox="1"/>
          <p:nvPr/>
        </p:nvSpPr>
        <p:spPr>
          <a:xfrm>
            <a:off x="681038" y="8430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残留分極の導出の仕方</a:t>
            </a:r>
          </a:p>
        </p:txBody>
      </p:sp>
    </p:spTree>
    <p:extLst>
      <p:ext uri="{BB962C8B-B14F-4D97-AF65-F5344CB8AC3E}">
        <p14:creationId xmlns:p14="http://schemas.microsoft.com/office/powerpoint/2010/main" val="302447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E3CE-FA5E-3B1F-C2E3-976EDF5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 </a:t>
            </a:r>
            <a:r>
              <a:rPr kumimoji="1" lang="en-US" altLang="ja-JP" dirty="0"/>
              <a:t>| TGS </a:t>
            </a:r>
            <a:r>
              <a:rPr lang="ja-JP" altLang="en-US" dirty="0"/>
              <a:t>結晶の構造と自発分極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E3D2371-4C01-376E-700D-30D2335D29A9}"/>
              </a:ext>
            </a:extLst>
          </p:cNvPr>
          <p:cNvGrpSpPr/>
          <p:nvPr/>
        </p:nvGrpSpPr>
        <p:grpSpPr>
          <a:xfrm>
            <a:off x="444950" y="1753898"/>
            <a:ext cx="3410142" cy="3350204"/>
            <a:chOff x="916005" y="2901391"/>
            <a:chExt cx="3410142" cy="3350204"/>
          </a:xfrm>
        </p:grpSpPr>
        <p:pic>
          <p:nvPicPr>
            <p:cNvPr id="3" name="図 2" descr="カラフルな光のcg&#10;&#10;自動的に生成された説明">
              <a:extLst>
                <a:ext uri="{FF2B5EF4-FFF2-40B4-BE49-F238E27FC236}">
                  <a16:creationId xmlns:a16="http://schemas.microsoft.com/office/drawing/2014/main" id="{44F6F630-904A-68DF-80BF-5FA37328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13"/>
            <a:stretch/>
          </p:blipFill>
          <p:spPr>
            <a:xfrm>
              <a:off x="916005" y="2901391"/>
              <a:ext cx="3410142" cy="3350204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4C54F4-8C0C-4048-631E-DAD6D8C734E4}"/>
                </a:ext>
              </a:extLst>
            </p:cNvPr>
            <p:cNvSpPr txBox="1"/>
            <p:nvPr/>
          </p:nvSpPr>
          <p:spPr>
            <a:xfrm>
              <a:off x="1906553" y="5660740"/>
              <a:ext cx="143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TGS </a:t>
              </a:r>
              <a:r>
                <a:rPr kumimoji="1" lang="ja-JP" altLang="en-US" dirty="0"/>
                <a:t>の構造</a:t>
              </a:r>
              <a:endParaRPr kumimoji="1" lang="en-US" altLang="ja-JP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3E87F1-5C6B-BB3C-EDD4-23A5F0B3AE5B}"/>
              </a:ext>
            </a:extLst>
          </p:cNvPr>
          <p:cNvSpPr txBox="1"/>
          <p:nvPr/>
        </p:nvSpPr>
        <p:spPr>
          <a:xfrm>
            <a:off x="741167" y="114127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軸から見た模式図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80DE47F-C96B-8A84-60F7-8549C40397AD}"/>
              </a:ext>
            </a:extLst>
          </p:cNvPr>
          <p:cNvSpPr/>
          <p:nvPr/>
        </p:nvSpPr>
        <p:spPr>
          <a:xfrm>
            <a:off x="3864997" y="956420"/>
            <a:ext cx="1487055" cy="554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Glycine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504E29B-8900-D367-E927-D80DD8C2A46F}"/>
              </a:ext>
            </a:extLst>
          </p:cNvPr>
          <p:cNvGrpSpPr/>
          <p:nvPr/>
        </p:nvGrpSpPr>
        <p:grpSpPr>
          <a:xfrm>
            <a:off x="5951953" y="920466"/>
            <a:ext cx="2324911" cy="554182"/>
            <a:chOff x="6040877" y="995473"/>
            <a:chExt cx="2324911" cy="55418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F96FE46-EDEE-5B2F-2880-E84BB19A023B}"/>
                </a:ext>
              </a:extLst>
            </p:cNvPr>
            <p:cNvSpPr/>
            <p:nvPr/>
          </p:nvSpPr>
          <p:spPr>
            <a:xfrm>
              <a:off x="6040877" y="995473"/>
              <a:ext cx="1242016" cy="5541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381F2AF-AD7B-0385-8640-F68344229665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>
              <a:off x="7282893" y="1272564"/>
              <a:ext cx="1923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CFF9D6C2-4D0B-C671-62D8-B6ED5168656C}"/>
                </a:ext>
              </a:extLst>
            </p:cNvPr>
            <p:cNvSpPr/>
            <p:nvPr/>
          </p:nvSpPr>
          <p:spPr>
            <a:xfrm>
              <a:off x="7475262" y="995473"/>
              <a:ext cx="890526" cy="5541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989A84A-F990-0F08-A486-CD12A41BB80A}"/>
              </a:ext>
            </a:extLst>
          </p:cNvPr>
          <p:cNvGrpSpPr/>
          <p:nvPr/>
        </p:nvGrpSpPr>
        <p:grpSpPr>
          <a:xfrm>
            <a:off x="3921545" y="3809710"/>
            <a:ext cx="5539505" cy="2145738"/>
            <a:chOff x="4075559" y="2942729"/>
            <a:chExt cx="5539505" cy="214573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921530E-D16F-3F46-DA3D-51758F298468}"/>
                </a:ext>
              </a:extLst>
            </p:cNvPr>
            <p:cNvGrpSpPr/>
            <p:nvPr/>
          </p:nvGrpSpPr>
          <p:grpSpPr>
            <a:xfrm>
              <a:off x="4189596" y="3429000"/>
              <a:ext cx="2324911" cy="554182"/>
              <a:chOff x="6040877" y="995473"/>
              <a:chExt cx="2324911" cy="554182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5B1FA4AB-E345-13E3-1B6E-CD0689A6169D}"/>
                  </a:ext>
                </a:extLst>
              </p:cNvPr>
              <p:cNvSpPr/>
              <p:nvPr/>
            </p:nvSpPr>
            <p:spPr>
              <a:xfrm>
                <a:off x="6040877" y="995473"/>
                <a:ext cx="116245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</a:t>
                </a:r>
                <a:r>
                  <a:rPr kumimoji="1" lang="en-US" altLang="ja-JP" baseline="300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730393-E004-32C9-2C6E-69C2A9CB3200}"/>
                  </a:ext>
                </a:extLst>
              </p:cNvPr>
              <p:cNvCxnSpPr>
                <a:cxnSpLocks/>
                <a:stCxn id="29" idx="6"/>
                <a:endCxn id="31" idx="2"/>
              </p:cNvCxnSpPr>
              <p:nvPr/>
            </p:nvCxnSpPr>
            <p:spPr>
              <a:xfrm>
                <a:off x="7203333" y="1272564"/>
                <a:ext cx="1732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67899997-70FC-E661-65C2-2AD962DC0762}"/>
                  </a:ext>
                </a:extLst>
              </p:cNvPr>
              <p:cNvSpPr/>
              <p:nvPr/>
            </p:nvSpPr>
            <p:spPr>
              <a:xfrm>
                <a:off x="7376592" y="995473"/>
                <a:ext cx="98919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9B70172-8BC6-96CA-5E0B-CEFA69C48B29}"/>
                </a:ext>
              </a:extLst>
            </p:cNvPr>
            <p:cNvGrpSpPr/>
            <p:nvPr/>
          </p:nvGrpSpPr>
          <p:grpSpPr>
            <a:xfrm>
              <a:off x="6514507" y="2942729"/>
              <a:ext cx="2324911" cy="554182"/>
              <a:chOff x="6040877" y="995473"/>
              <a:chExt cx="2324911" cy="554182"/>
            </a:xfrm>
          </p:grpSpPr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D79A278E-22D2-40E5-597E-A8E86D60B3ED}"/>
                  </a:ext>
                </a:extLst>
              </p:cNvPr>
              <p:cNvSpPr/>
              <p:nvPr/>
            </p:nvSpPr>
            <p:spPr>
              <a:xfrm>
                <a:off x="6040877" y="995473"/>
                <a:ext cx="98919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469206D-B91B-0DC6-6F98-733BD59FF138}"/>
                  </a:ext>
                </a:extLst>
              </p:cNvPr>
              <p:cNvCxnSpPr>
                <a:cxnSpLocks/>
                <a:stCxn id="33" idx="6"/>
                <a:endCxn id="35" idx="2"/>
              </p:cNvCxnSpPr>
              <p:nvPr/>
            </p:nvCxnSpPr>
            <p:spPr>
              <a:xfrm>
                <a:off x="7030073" y="1272564"/>
                <a:ext cx="9369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34F2ECFE-27CF-26A0-A4A2-C46B42CF7595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438D3041-656E-FA2B-AC5B-5AB328B3EC84}"/>
                </a:ext>
              </a:extLst>
            </p:cNvPr>
            <p:cNvGrpSpPr/>
            <p:nvPr/>
          </p:nvGrpSpPr>
          <p:grpSpPr>
            <a:xfrm>
              <a:off x="7290152" y="4534285"/>
              <a:ext cx="2324912" cy="554182"/>
              <a:chOff x="6040876" y="995473"/>
              <a:chExt cx="2324912" cy="554182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9E4096BA-50A0-D371-9CFD-0CCA4DC7D370}"/>
                  </a:ext>
                </a:extLst>
              </p:cNvPr>
              <p:cNvSpPr/>
              <p:nvPr/>
            </p:nvSpPr>
            <p:spPr>
              <a:xfrm>
                <a:off x="6040876" y="995473"/>
                <a:ext cx="986711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55C05D93-E919-1CE6-D9CA-360E1B5509FA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>
                <a:off x="7027587" y="1272564"/>
                <a:ext cx="9618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44983025-BFF9-904D-F4EE-8DF4791A21CA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F66AC75B-C969-3A33-CE80-E5C83475EFFA}"/>
                </a:ext>
              </a:extLst>
            </p:cNvPr>
            <p:cNvGrpSpPr/>
            <p:nvPr/>
          </p:nvGrpSpPr>
          <p:grpSpPr>
            <a:xfrm>
              <a:off x="4075559" y="4534285"/>
              <a:ext cx="2324911" cy="554182"/>
              <a:chOff x="6040877" y="995473"/>
              <a:chExt cx="2324911" cy="554182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A49E74C3-882D-E373-C66F-B641FE023DCF}"/>
                  </a:ext>
                </a:extLst>
              </p:cNvPr>
              <p:cNvSpPr/>
              <p:nvPr/>
            </p:nvSpPr>
            <p:spPr>
              <a:xfrm>
                <a:off x="6040877" y="995473"/>
                <a:ext cx="996832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52278934-7C81-0FD5-C6ED-0DA2B32A7319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>
                <a:off x="7037709" y="1272564"/>
                <a:ext cx="8606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0ED06C0F-BA87-006A-9630-80FC32DE909F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8D76143-38B8-DB54-8148-0ED46C583FA9}"/>
                </a:ext>
              </a:extLst>
            </p:cNvPr>
            <p:cNvSpPr/>
            <p:nvPr/>
          </p:nvSpPr>
          <p:spPr>
            <a:xfrm>
              <a:off x="6375753" y="4004605"/>
              <a:ext cx="914400" cy="55418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SO</a:t>
              </a:r>
              <a:r>
                <a:rPr kumimoji="1" lang="en-US" altLang="ja-JP" baseline="-25000">
                  <a:solidFill>
                    <a:schemeClr val="tx1"/>
                  </a:solidFill>
                </a:rPr>
                <a:t>4</a:t>
              </a:r>
              <a:r>
                <a:rPr kumimoji="1" lang="en-US" altLang="ja-JP" baseline="30000">
                  <a:solidFill>
                    <a:schemeClr val="tx1"/>
                  </a:solidFill>
                </a:rPr>
                <a:t>2-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AEDEA848-BCDB-5CEC-E03E-9511EA4D420F}"/>
                </a:ext>
              </a:extLst>
            </p:cNvPr>
            <p:cNvCxnSpPr>
              <a:stCxn id="31" idx="5"/>
              <a:endCxn id="47" idx="0"/>
            </p:cNvCxnSpPr>
            <p:nvPr/>
          </p:nvCxnSpPr>
          <p:spPr>
            <a:xfrm>
              <a:off x="6369643" y="3902024"/>
              <a:ext cx="463310" cy="102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8D3B14D9-A7CE-D63E-9851-F472BB54EDED}"/>
                </a:ext>
              </a:extLst>
            </p:cNvPr>
            <p:cNvCxnSpPr>
              <a:cxnSpLocks/>
              <a:stCxn id="47" idx="3"/>
              <a:endCxn id="39" idx="0"/>
            </p:cNvCxnSpPr>
            <p:nvPr/>
          </p:nvCxnSpPr>
          <p:spPr>
            <a:xfrm>
              <a:off x="7290153" y="4281696"/>
              <a:ext cx="493355" cy="25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12224A9-056B-53EE-412E-5A30A37F2334}"/>
                </a:ext>
              </a:extLst>
            </p:cNvPr>
            <p:cNvCxnSpPr>
              <a:cxnSpLocks/>
              <a:stCxn id="45" idx="7"/>
              <a:endCxn id="47" idx="1"/>
            </p:cNvCxnSpPr>
            <p:nvPr/>
          </p:nvCxnSpPr>
          <p:spPr>
            <a:xfrm flipV="1">
              <a:off x="6218581" y="4281696"/>
              <a:ext cx="157172" cy="333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4A075AF-D751-500E-745F-BAC062FAD8B5}"/>
              </a:ext>
            </a:extLst>
          </p:cNvPr>
          <p:cNvGrpSpPr/>
          <p:nvPr/>
        </p:nvGrpSpPr>
        <p:grpSpPr>
          <a:xfrm>
            <a:off x="3803208" y="1548671"/>
            <a:ext cx="5539505" cy="2145738"/>
            <a:chOff x="4075559" y="2942729"/>
            <a:chExt cx="5539505" cy="2145738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0A53BD7-D71A-957A-7853-0CAD5B299615}"/>
                </a:ext>
              </a:extLst>
            </p:cNvPr>
            <p:cNvGrpSpPr/>
            <p:nvPr/>
          </p:nvGrpSpPr>
          <p:grpSpPr>
            <a:xfrm>
              <a:off x="4189596" y="3429000"/>
              <a:ext cx="2324911" cy="554182"/>
              <a:chOff x="6040877" y="995473"/>
              <a:chExt cx="2324911" cy="554182"/>
            </a:xfrm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6A188D92-5B39-D64F-E845-CF676F40A69F}"/>
                  </a:ext>
                </a:extLst>
              </p:cNvPr>
              <p:cNvSpPr/>
              <p:nvPr/>
            </p:nvSpPr>
            <p:spPr>
              <a:xfrm>
                <a:off x="6040877" y="995473"/>
                <a:ext cx="116245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</a:t>
                </a:r>
                <a:r>
                  <a:rPr kumimoji="1" lang="en-US" altLang="ja-JP" baseline="300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208AF5EA-01FE-41B3-D84D-93CBA2818D21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>
                <a:off x="7203333" y="1272564"/>
                <a:ext cx="1732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3B271164-2A89-AAD0-B645-C8AB6E502729}"/>
                  </a:ext>
                </a:extLst>
              </p:cNvPr>
              <p:cNvSpPr/>
              <p:nvPr/>
            </p:nvSpPr>
            <p:spPr>
              <a:xfrm>
                <a:off x="7376592" y="995473"/>
                <a:ext cx="98919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76568C7E-E3F9-0281-24F8-F9B6E30FEE70}"/>
                </a:ext>
              </a:extLst>
            </p:cNvPr>
            <p:cNvGrpSpPr/>
            <p:nvPr/>
          </p:nvGrpSpPr>
          <p:grpSpPr>
            <a:xfrm>
              <a:off x="6514507" y="2942729"/>
              <a:ext cx="2324911" cy="554182"/>
              <a:chOff x="6040877" y="995473"/>
              <a:chExt cx="2324911" cy="554182"/>
            </a:xfrm>
          </p:grpSpPr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523EF02B-A88F-6A6C-A679-795A499960A4}"/>
                  </a:ext>
                </a:extLst>
              </p:cNvPr>
              <p:cNvSpPr/>
              <p:nvPr/>
            </p:nvSpPr>
            <p:spPr>
              <a:xfrm>
                <a:off x="6040877" y="995473"/>
                <a:ext cx="98919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D20DAC48-0116-1F85-0776-7420E5854E75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>
                <a:off x="7030073" y="1272564"/>
                <a:ext cx="9369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25943386-88D2-9C34-533B-818F1BA2677E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FD66293-11E7-D968-5012-FC6A5C7FFF9A}"/>
                </a:ext>
              </a:extLst>
            </p:cNvPr>
            <p:cNvGrpSpPr/>
            <p:nvPr/>
          </p:nvGrpSpPr>
          <p:grpSpPr>
            <a:xfrm>
              <a:off x="7290152" y="4534285"/>
              <a:ext cx="2324912" cy="554182"/>
              <a:chOff x="6040876" y="995473"/>
              <a:chExt cx="2324912" cy="554182"/>
            </a:xfrm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7E0F19A8-B29C-1C81-BD40-A27A57BDBF54}"/>
                  </a:ext>
                </a:extLst>
              </p:cNvPr>
              <p:cNvSpPr/>
              <p:nvPr/>
            </p:nvSpPr>
            <p:spPr>
              <a:xfrm>
                <a:off x="6040876" y="995473"/>
                <a:ext cx="986711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18E5823B-D780-9B4C-3331-D030A27EACAA}"/>
                  </a:ext>
                </a:extLst>
              </p:cNvPr>
              <p:cNvCxnSpPr>
                <a:cxnSpLocks/>
                <a:stCxn id="78" idx="6"/>
                <a:endCxn id="80" idx="2"/>
              </p:cNvCxnSpPr>
              <p:nvPr/>
            </p:nvCxnSpPr>
            <p:spPr>
              <a:xfrm>
                <a:off x="7027587" y="1272564"/>
                <a:ext cx="9618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E874DF87-08C8-9FBD-1E38-9ABB6E4B4D42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07ED6239-4F4A-7373-B059-E4168FD65076}"/>
                </a:ext>
              </a:extLst>
            </p:cNvPr>
            <p:cNvGrpSpPr/>
            <p:nvPr/>
          </p:nvGrpSpPr>
          <p:grpSpPr>
            <a:xfrm>
              <a:off x="4075559" y="4534285"/>
              <a:ext cx="2324911" cy="554182"/>
              <a:chOff x="6040877" y="995473"/>
              <a:chExt cx="2324911" cy="554182"/>
            </a:xfrm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738AF6B4-9BB8-9E92-26FE-491B5951D362}"/>
                  </a:ext>
                </a:extLst>
              </p:cNvPr>
              <p:cNvSpPr/>
              <p:nvPr/>
            </p:nvSpPr>
            <p:spPr>
              <a:xfrm>
                <a:off x="6040877" y="995473"/>
                <a:ext cx="996832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NH</a:t>
                </a:r>
                <a:r>
                  <a:rPr kumimoji="1" lang="en-US" altLang="ja-JP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kumimoji="1" lang="en-US" altLang="ja-JP" sz="1600" baseline="30000" dirty="0">
                    <a:solidFill>
                      <a:schemeClr val="tx1"/>
                    </a:solidFill>
                  </a:rPr>
                  <a:t>+</a:t>
                </a:r>
                <a:endParaRPr kumimoji="1" lang="ja-JP" altLang="en-US" sz="1600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91A5084-5F50-7446-1FC6-A622EF5C4C97}"/>
                  </a:ext>
                </a:extLst>
              </p:cNvPr>
              <p:cNvCxnSpPr>
                <a:cxnSpLocks/>
                <a:stCxn id="75" idx="6"/>
                <a:endCxn id="77" idx="2"/>
              </p:cNvCxnSpPr>
              <p:nvPr/>
            </p:nvCxnSpPr>
            <p:spPr>
              <a:xfrm>
                <a:off x="7037709" y="1272564"/>
                <a:ext cx="8606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80B104E-C059-3B91-120B-36B91CDA0CCE}"/>
                  </a:ext>
                </a:extLst>
              </p:cNvPr>
              <p:cNvSpPr/>
              <p:nvPr/>
            </p:nvSpPr>
            <p:spPr>
              <a:xfrm>
                <a:off x="7123772" y="995473"/>
                <a:ext cx="1242016" cy="554182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COOH</a:t>
                </a:r>
                <a:endParaRPr kumimoji="1" lang="ja-JP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668EA4E-2D75-952A-7F4F-5B8547C63690}"/>
                </a:ext>
              </a:extLst>
            </p:cNvPr>
            <p:cNvSpPr/>
            <p:nvPr/>
          </p:nvSpPr>
          <p:spPr>
            <a:xfrm>
              <a:off x="6375753" y="4004605"/>
              <a:ext cx="914400" cy="55418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SO</a:t>
              </a:r>
              <a:r>
                <a:rPr kumimoji="1" lang="en-US" altLang="ja-JP" baseline="-25000">
                  <a:solidFill>
                    <a:schemeClr val="tx1"/>
                  </a:solidFill>
                </a:rPr>
                <a:t>4</a:t>
              </a:r>
              <a:r>
                <a:rPr kumimoji="1" lang="en-US" altLang="ja-JP" baseline="30000">
                  <a:solidFill>
                    <a:schemeClr val="tx1"/>
                  </a:solidFill>
                </a:rPr>
                <a:t>2-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26D6E97-9358-EF25-532E-07B5164765CC}"/>
                </a:ext>
              </a:extLst>
            </p:cNvPr>
            <p:cNvCxnSpPr>
              <a:stCxn id="86" idx="5"/>
              <a:endCxn id="71" idx="0"/>
            </p:cNvCxnSpPr>
            <p:nvPr/>
          </p:nvCxnSpPr>
          <p:spPr>
            <a:xfrm>
              <a:off x="6369643" y="3902024"/>
              <a:ext cx="463310" cy="102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F556F086-FA4A-CB25-8CA5-9E019BA69F89}"/>
                </a:ext>
              </a:extLst>
            </p:cNvPr>
            <p:cNvCxnSpPr>
              <a:cxnSpLocks/>
              <a:stCxn id="71" idx="3"/>
              <a:endCxn id="78" idx="0"/>
            </p:cNvCxnSpPr>
            <p:nvPr/>
          </p:nvCxnSpPr>
          <p:spPr>
            <a:xfrm>
              <a:off x="7290153" y="4281696"/>
              <a:ext cx="493355" cy="25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38D32DBF-D67D-73B9-0E0C-3F5F4B2EBD81}"/>
                </a:ext>
              </a:extLst>
            </p:cNvPr>
            <p:cNvCxnSpPr>
              <a:cxnSpLocks/>
              <a:stCxn id="77" idx="7"/>
              <a:endCxn id="71" idx="1"/>
            </p:cNvCxnSpPr>
            <p:nvPr/>
          </p:nvCxnSpPr>
          <p:spPr>
            <a:xfrm flipV="1">
              <a:off x="6218581" y="4281696"/>
              <a:ext cx="157172" cy="333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33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6E3CE-FA5E-3B1F-C2E3-976EDF5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 </a:t>
            </a:r>
            <a:r>
              <a:rPr kumimoji="1" lang="en-US" altLang="ja-JP" dirty="0"/>
              <a:t>| TGS </a:t>
            </a:r>
            <a:r>
              <a:rPr lang="ja-JP" altLang="en-US" dirty="0"/>
              <a:t>結晶の構造と自発分極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921530E-D16F-3F46-DA3D-51758F298468}"/>
              </a:ext>
            </a:extLst>
          </p:cNvPr>
          <p:cNvGrpSpPr/>
          <p:nvPr/>
        </p:nvGrpSpPr>
        <p:grpSpPr>
          <a:xfrm>
            <a:off x="1175657" y="3438875"/>
            <a:ext cx="2324911" cy="554182"/>
            <a:chOff x="6040877" y="995473"/>
            <a:chExt cx="2324911" cy="554182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5B1FA4AB-E345-13E3-1B6E-CD0689A6169D}"/>
                </a:ext>
              </a:extLst>
            </p:cNvPr>
            <p:cNvSpPr/>
            <p:nvPr/>
          </p:nvSpPr>
          <p:spPr>
            <a:xfrm>
              <a:off x="6040877" y="995473"/>
              <a:ext cx="116245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</a:t>
              </a:r>
              <a:r>
                <a:rPr kumimoji="1" lang="en-US" altLang="ja-JP" baseline="30000" dirty="0">
                  <a:solidFill>
                    <a:schemeClr val="tx1"/>
                  </a:solidFill>
                </a:rPr>
                <a:t>-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3730393-E004-32C9-2C6E-69C2A9CB3200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>
              <a:off x="7203333" y="1272564"/>
              <a:ext cx="1732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67899997-70FC-E661-65C2-2AD962DC0762}"/>
                </a:ext>
              </a:extLst>
            </p:cNvPr>
            <p:cNvSpPr/>
            <p:nvPr/>
          </p:nvSpPr>
          <p:spPr>
            <a:xfrm>
              <a:off x="7376592" y="995473"/>
              <a:ext cx="98919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9B70172-8BC6-96CA-5E0B-CEFA69C48B29}"/>
              </a:ext>
            </a:extLst>
          </p:cNvPr>
          <p:cNvGrpSpPr/>
          <p:nvPr/>
        </p:nvGrpSpPr>
        <p:grpSpPr>
          <a:xfrm>
            <a:off x="3307830" y="5675871"/>
            <a:ext cx="2324911" cy="554182"/>
            <a:chOff x="6040877" y="995473"/>
            <a:chExt cx="2324911" cy="554182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79A278E-22D2-40E5-597E-A8E86D60B3ED}"/>
                </a:ext>
              </a:extLst>
            </p:cNvPr>
            <p:cNvSpPr/>
            <p:nvPr/>
          </p:nvSpPr>
          <p:spPr>
            <a:xfrm>
              <a:off x="6040877" y="995473"/>
              <a:ext cx="98919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469206D-B91B-0DC6-6F98-733BD59FF138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>
            <a:xfrm>
              <a:off x="7030073" y="1272564"/>
              <a:ext cx="9369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4F2ECFE-27CF-26A0-A4A2-C46B42CF7595}"/>
                </a:ext>
              </a:extLst>
            </p:cNvPr>
            <p:cNvSpPr/>
            <p:nvPr/>
          </p:nvSpPr>
          <p:spPr>
            <a:xfrm>
              <a:off x="7123772" y="995473"/>
              <a:ext cx="124201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</a:t>
              </a:r>
              <a:r>
                <a:rPr kumimoji="1" lang="en-US" altLang="ja-JP" baseline="30000" dirty="0">
                  <a:solidFill>
                    <a:schemeClr val="tx1"/>
                  </a:solidFill>
                </a:rPr>
                <a:t>-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38D3041-656E-FA2B-AC5B-5AB328B3EC84}"/>
              </a:ext>
            </a:extLst>
          </p:cNvPr>
          <p:cNvGrpSpPr/>
          <p:nvPr/>
        </p:nvGrpSpPr>
        <p:grpSpPr>
          <a:xfrm>
            <a:off x="4343875" y="4009708"/>
            <a:ext cx="2324912" cy="554182"/>
            <a:chOff x="6040876" y="995473"/>
            <a:chExt cx="2324912" cy="554182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9E4096BA-50A0-D371-9CFD-0CCA4DC7D370}"/>
                </a:ext>
              </a:extLst>
            </p:cNvPr>
            <p:cNvSpPr/>
            <p:nvPr/>
          </p:nvSpPr>
          <p:spPr>
            <a:xfrm>
              <a:off x="6040876" y="995473"/>
              <a:ext cx="986711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5C05D93-E919-1CE6-D9CA-360E1B5509FA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7027587" y="1272564"/>
              <a:ext cx="961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44983025-BFF9-904D-F4EE-8DF4791A21CA}"/>
                </a:ext>
              </a:extLst>
            </p:cNvPr>
            <p:cNvSpPr/>
            <p:nvPr/>
          </p:nvSpPr>
          <p:spPr>
            <a:xfrm>
              <a:off x="7123772" y="995473"/>
              <a:ext cx="124201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COOH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8D76143-38B8-DB54-8148-0ED46C583FA9}"/>
              </a:ext>
            </a:extLst>
          </p:cNvPr>
          <p:cNvSpPr/>
          <p:nvPr/>
        </p:nvSpPr>
        <p:spPr>
          <a:xfrm>
            <a:off x="3169076" y="4339420"/>
            <a:ext cx="914400" cy="5541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SO</a:t>
            </a:r>
            <a:r>
              <a:rPr kumimoji="1" lang="en-US" altLang="ja-JP" baseline="-25000">
                <a:solidFill>
                  <a:schemeClr val="tx1"/>
                </a:solidFill>
              </a:rPr>
              <a:t>4</a:t>
            </a:r>
            <a:r>
              <a:rPr kumimoji="1" lang="en-US" altLang="ja-JP" baseline="30000">
                <a:solidFill>
                  <a:schemeClr val="tx1"/>
                </a:solidFill>
              </a:rPr>
              <a:t>2-</a:t>
            </a:r>
            <a:endParaRPr kumimoji="1" lang="ja-JP" altLang="en-US" baseline="300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EDEA848-BCDB-5CEC-E03E-9511EA4D420F}"/>
              </a:ext>
            </a:extLst>
          </p:cNvPr>
          <p:cNvCxnSpPr>
            <a:cxnSpLocks/>
            <a:stCxn id="31" idx="6"/>
            <a:endCxn id="47" idx="0"/>
          </p:cNvCxnSpPr>
          <p:nvPr/>
        </p:nvCxnSpPr>
        <p:spPr>
          <a:xfrm>
            <a:off x="3500568" y="3715966"/>
            <a:ext cx="125708" cy="62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3B14D9-A7CE-D63E-9851-F472BB54EDED}"/>
              </a:ext>
            </a:extLst>
          </p:cNvPr>
          <p:cNvCxnSpPr>
            <a:cxnSpLocks/>
            <a:stCxn id="47" idx="3"/>
            <a:endCxn id="39" idx="2"/>
          </p:cNvCxnSpPr>
          <p:nvPr/>
        </p:nvCxnSpPr>
        <p:spPr>
          <a:xfrm flipV="1">
            <a:off x="4083476" y="4286799"/>
            <a:ext cx="260399" cy="32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E0B2BCE-9E5D-4306-ABF4-D621D41C848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802428" y="4893602"/>
            <a:ext cx="239822" cy="78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DCCE01E-EA8D-403F-8D84-91C291E9C10E}"/>
              </a:ext>
            </a:extLst>
          </p:cNvPr>
          <p:cNvGrpSpPr/>
          <p:nvPr/>
        </p:nvGrpSpPr>
        <p:grpSpPr>
          <a:xfrm>
            <a:off x="4390725" y="3073344"/>
            <a:ext cx="2324911" cy="554182"/>
            <a:chOff x="6040877" y="995473"/>
            <a:chExt cx="2324911" cy="554182"/>
          </a:xfrm>
        </p:grpSpPr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2805A677-FACE-19F9-E547-AC66ACDDFFBA}"/>
                </a:ext>
              </a:extLst>
            </p:cNvPr>
            <p:cNvSpPr/>
            <p:nvPr/>
          </p:nvSpPr>
          <p:spPr>
            <a:xfrm>
              <a:off x="6040877" y="995473"/>
              <a:ext cx="98919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9CF905A2-1129-9491-C0F8-972CECB5DA01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>
              <a:off x="7030073" y="1272564"/>
              <a:ext cx="9369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0E95D810-230C-9553-5C03-B385E9A14D3C}"/>
                </a:ext>
              </a:extLst>
            </p:cNvPr>
            <p:cNvSpPr/>
            <p:nvPr/>
          </p:nvSpPr>
          <p:spPr>
            <a:xfrm>
              <a:off x="7123772" y="995473"/>
              <a:ext cx="124201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COOH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4C21E38-BF6C-1508-FEE4-535B265802A7}"/>
              </a:ext>
            </a:extLst>
          </p:cNvPr>
          <p:cNvSpPr/>
          <p:nvPr/>
        </p:nvSpPr>
        <p:spPr>
          <a:xfrm>
            <a:off x="3490016" y="2519162"/>
            <a:ext cx="914400" cy="5541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SO</a:t>
            </a:r>
            <a:r>
              <a:rPr kumimoji="1" lang="en-US" altLang="ja-JP" baseline="-25000">
                <a:solidFill>
                  <a:schemeClr val="tx1"/>
                </a:solidFill>
              </a:rPr>
              <a:t>4</a:t>
            </a:r>
            <a:r>
              <a:rPr kumimoji="1" lang="en-US" altLang="ja-JP" baseline="30000">
                <a:solidFill>
                  <a:schemeClr val="tx1"/>
                </a:solidFill>
              </a:rPr>
              <a:t>2-</a:t>
            </a:r>
            <a:endParaRPr kumimoji="1" lang="ja-JP" altLang="en-US" baseline="300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52E7ED2-AC76-B0BD-0549-46A80483F44D}"/>
              </a:ext>
            </a:extLst>
          </p:cNvPr>
          <p:cNvCxnSpPr>
            <a:cxnSpLocks/>
            <a:stCxn id="138" idx="6"/>
            <a:endCxn id="88" idx="1"/>
          </p:cNvCxnSpPr>
          <p:nvPr/>
        </p:nvCxnSpPr>
        <p:spPr>
          <a:xfrm>
            <a:off x="3042045" y="2723004"/>
            <a:ext cx="447971" cy="7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74DC73F-DE2A-72B4-7C89-69A85002D6D6}"/>
              </a:ext>
            </a:extLst>
          </p:cNvPr>
          <p:cNvCxnSpPr>
            <a:cxnSpLocks/>
            <a:stCxn id="88" idx="2"/>
            <a:endCxn id="100" idx="0"/>
          </p:cNvCxnSpPr>
          <p:nvPr/>
        </p:nvCxnSpPr>
        <p:spPr>
          <a:xfrm>
            <a:off x="3947216" y="3073344"/>
            <a:ext cx="938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33885106-4776-4F08-0FE5-A0B7828B2CE4}"/>
              </a:ext>
            </a:extLst>
          </p:cNvPr>
          <p:cNvGrpSpPr/>
          <p:nvPr/>
        </p:nvGrpSpPr>
        <p:grpSpPr>
          <a:xfrm>
            <a:off x="815146" y="5309238"/>
            <a:ext cx="2324912" cy="554182"/>
            <a:chOff x="6040876" y="995473"/>
            <a:chExt cx="2324912" cy="554182"/>
          </a:xfrm>
        </p:grpSpPr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168CAD2-4261-D22E-09F4-F1F7991750BF}"/>
                </a:ext>
              </a:extLst>
            </p:cNvPr>
            <p:cNvSpPr/>
            <p:nvPr/>
          </p:nvSpPr>
          <p:spPr>
            <a:xfrm>
              <a:off x="6040876" y="995473"/>
              <a:ext cx="1276493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COOH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FEEE780-06D4-9113-5B8F-358F60DDD0AA}"/>
                </a:ext>
              </a:extLst>
            </p:cNvPr>
            <p:cNvCxnSpPr>
              <a:cxnSpLocks/>
              <a:stCxn id="107" idx="6"/>
              <a:endCxn id="109" idx="2"/>
            </p:cNvCxnSpPr>
            <p:nvPr/>
          </p:nvCxnSpPr>
          <p:spPr>
            <a:xfrm>
              <a:off x="7317369" y="1272564"/>
              <a:ext cx="592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7C75F4B2-5CE5-FE54-76DF-B3C7563628B0}"/>
                </a:ext>
              </a:extLst>
            </p:cNvPr>
            <p:cNvSpPr/>
            <p:nvPr/>
          </p:nvSpPr>
          <p:spPr>
            <a:xfrm>
              <a:off x="7376592" y="995473"/>
              <a:ext cx="98919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0C1C65F8-DE2C-4DCB-7D81-55D7F1207EDD}"/>
              </a:ext>
            </a:extLst>
          </p:cNvPr>
          <p:cNvCxnSpPr>
            <a:cxnSpLocks/>
            <a:stCxn id="109" idx="6"/>
            <a:endCxn id="47" idx="2"/>
          </p:cNvCxnSpPr>
          <p:nvPr/>
        </p:nvCxnSpPr>
        <p:spPr>
          <a:xfrm flipV="1">
            <a:off x="3140058" y="4893602"/>
            <a:ext cx="486218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63FF7DB5-FA6E-989B-27F7-F456E1E73637}"/>
              </a:ext>
            </a:extLst>
          </p:cNvPr>
          <p:cNvCxnSpPr>
            <a:cxnSpLocks/>
            <a:stCxn id="88" idx="2"/>
            <a:endCxn id="31" idx="6"/>
          </p:cNvCxnSpPr>
          <p:nvPr/>
        </p:nvCxnSpPr>
        <p:spPr>
          <a:xfrm flipH="1">
            <a:off x="3500568" y="3073344"/>
            <a:ext cx="446648" cy="64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F3493B74-9F28-3E65-1429-61D35D55D346}"/>
              </a:ext>
            </a:extLst>
          </p:cNvPr>
          <p:cNvGrpSpPr/>
          <p:nvPr/>
        </p:nvGrpSpPr>
        <p:grpSpPr>
          <a:xfrm>
            <a:off x="717134" y="2445913"/>
            <a:ext cx="2324911" cy="554182"/>
            <a:chOff x="6040877" y="995473"/>
            <a:chExt cx="2324911" cy="554182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2A58A53-2861-5766-698A-AA90AC4BA885}"/>
                </a:ext>
              </a:extLst>
            </p:cNvPr>
            <p:cNvSpPr/>
            <p:nvPr/>
          </p:nvSpPr>
          <p:spPr>
            <a:xfrm>
              <a:off x="6040877" y="995473"/>
              <a:ext cx="116245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COO</a:t>
              </a:r>
              <a:r>
                <a:rPr kumimoji="1" lang="en-US" altLang="ja-JP" baseline="30000" dirty="0">
                  <a:solidFill>
                    <a:schemeClr val="tx1"/>
                  </a:solidFill>
                </a:rPr>
                <a:t>-</a:t>
              </a:r>
              <a:endParaRPr kumimoji="1" lang="ja-JP" alt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09EC00BC-0899-C7F3-43FF-CB1C66733177}"/>
                </a:ext>
              </a:extLst>
            </p:cNvPr>
            <p:cNvCxnSpPr>
              <a:cxnSpLocks/>
              <a:stCxn id="136" idx="6"/>
              <a:endCxn id="138" idx="2"/>
            </p:cNvCxnSpPr>
            <p:nvPr/>
          </p:nvCxnSpPr>
          <p:spPr>
            <a:xfrm>
              <a:off x="7203333" y="1272564"/>
              <a:ext cx="1732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62DF844-6421-F114-0B00-C656F43E27A9}"/>
                </a:ext>
              </a:extLst>
            </p:cNvPr>
            <p:cNvSpPr/>
            <p:nvPr/>
          </p:nvSpPr>
          <p:spPr>
            <a:xfrm>
              <a:off x="7376592" y="995473"/>
              <a:ext cx="989196" cy="55418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NH</a:t>
              </a:r>
              <a:r>
                <a:rPr kumimoji="1" lang="en-US" altLang="ja-JP" sz="1600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ja-JP" sz="1600" baseline="30000" dirty="0">
                  <a:solidFill>
                    <a:schemeClr val="tx1"/>
                  </a:solidFill>
                </a:rPr>
                <a:t>+</a:t>
              </a:r>
              <a:endParaRPr kumimoji="1" lang="ja-JP" altLang="en-US" sz="1600" baseline="30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65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BC527-3F4E-BF29-0851-0A348E2D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F18A33-A810-41A0-0134-8FA7E0525C44}"/>
              </a:ext>
            </a:extLst>
          </p:cNvPr>
          <p:cNvSpPr txBox="1"/>
          <p:nvPr/>
        </p:nvSpPr>
        <p:spPr>
          <a:xfrm>
            <a:off x="563417" y="862665"/>
            <a:ext cx="818685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試料に電場をかけたときの電束密度の応答の挙動を調べる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065DB9-100A-6924-15DE-94543F46FE63}"/>
              </a:ext>
            </a:extLst>
          </p:cNvPr>
          <p:cNvSpPr txBox="1"/>
          <p:nvPr/>
        </p:nvSpPr>
        <p:spPr>
          <a:xfrm>
            <a:off x="563417" y="16461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試料</a:t>
            </a:r>
            <a:r>
              <a:rPr kumimoji="1" lang="en-US" altLang="ja-JP" dirty="0"/>
              <a:t>: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144113C-AD36-F98B-38BC-21BDDAB09772}"/>
              </a:ext>
            </a:extLst>
          </p:cNvPr>
          <p:cNvGrpSpPr/>
          <p:nvPr/>
        </p:nvGrpSpPr>
        <p:grpSpPr>
          <a:xfrm>
            <a:off x="5462515" y="2015456"/>
            <a:ext cx="3935693" cy="4146753"/>
            <a:chOff x="721152" y="2165385"/>
            <a:chExt cx="3935693" cy="4146753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483124D-3605-9122-8C4B-DAC495D17490}"/>
                </a:ext>
              </a:extLst>
            </p:cNvPr>
            <p:cNvSpPr txBox="1"/>
            <p:nvPr/>
          </p:nvSpPr>
          <p:spPr>
            <a:xfrm>
              <a:off x="721152" y="2165385"/>
              <a:ext cx="3935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BaTiO</a:t>
              </a:r>
              <a:r>
                <a:rPr kumimoji="1" lang="en-US" altLang="ja-JP" b="1" baseline="-25000" dirty="0"/>
                <a:t>3</a:t>
              </a:r>
              <a:r>
                <a:rPr kumimoji="1" lang="en-US" altLang="ja-JP" b="1" dirty="0"/>
                <a:t> (BTO)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ペロブスカイト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セラミックコンデンサに使われる</a:t>
              </a:r>
              <a:endParaRPr kumimoji="1" lang="en-US" altLang="ja-JP" baseline="-25000" dirty="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6240667-74BB-606A-C1BA-DC3711BD50BD}"/>
                </a:ext>
              </a:extLst>
            </p:cNvPr>
            <p:cNvGrpSpPr/>
            <p:nvPr/>
          </p:nvGrpSpPr>
          <p:grpSpPr>
            <a:xfrm>
              <a:off x="1313943" y="3500963"/>
              <a:ext cx="2981309" cy="2811175"/>
              <a:chOff x="1313943" y="3500963"/>
              <a:chExt cx="2981309" cy="2811175"/>
            </a:xfrm>
          </p:grpSpPr>
          <p:pic>
            <p:nvPicPr>
              <p:cNvPr id="5" name="図 4" descr="グラフ, バブル チャート&#10;&#10;自動的に生成された説明">
                <a:extLst>
                  <a:ext uri="{FF2B5EF4-FFF2-40B4-BE49-F238E27FC236}">
                    <a16:creationId xmlns:a16="http://schemas.microsoft.com/office/drawing/2014/main" id="{2F445749-EC0C-8392-B730-21626F0BD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05" b="4108"/>
              <a:stretch/>
            </p:blipFill>
            <p:spPr>
              <a:xfrm>
                <a:off x="1313943" y="3500963"/>
                <a:ext cx="2981309" cy="2811175"/>
              </a:xfrm>
              <a:prstGeom prst="rect">
                <a:avLst/>
              </a:prstGeom>
            </p:spPr>
          </p:pic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5E1BF1-4B62-DEC0-C9BF-9B6AFE2A6AD1}"/>
                  </a:ext>
                </a:extLst>
              </p:cNvPr>
              <p:cNvSpPr txBox="1"/>
              <p:nvPr/>
            </p:nvSpPr>
            <p:spPr>
              <a:xfrm>
                <a:off x="2090074" y="5942806"/>
                <a:ext cx="14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BTO </a:t>
                </a:r>
                <a:r>
                  <a:rPr kumimoji="1" lang="ja-JP" altLang="en-US" dirty="0"/>
                  <a:t>の構造</a:t>
                </a:r>
                <a:endParaRPr kumimoji="1" lang="en-US" altLang="ja-JP" dirty="0"/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77997E3-769B-484B-E029-53DDE5168D5D}"/>
              </a:ext>
            </a:extLst>
          </p:cNvPr>
          <p:cNvGrpSpPr/>
          <p:nvPr/>
        </p:nvGrpSpPr>
        <p:grpSpPr>
          <a:xfrm>
            <a:off x="507792" y="2015456"/>
            <a:ext cx="4899098" cy="4236139"/>
            <a:chOff x="5002350" y="2165385"/>
            <a:chExt cx="4899098" cy="4236139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9BE7F7F-8466-BDEB-4459-C9ECA826A5C1}"/>
                </a:ext>
              </a:extLst>
            </p:cNvPr>
            <p:cNvSpPr txBox="1"/>
            <p:nvPr/>
          </p:nvSpPr>
          <p:spPr>
            <a:xfrm>
              <a:off x="5002350" y="2165385"/>
              <a:ext cx="489909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/>
                <a:t>硫酸トリグリシン </a:t>
              </a:r>
              <a:r>
                <a:rPr kumimoji="1" lang="en-US" altLang="ja-JP" sz="1600" b="1" dirty="0"/>
                <a:t>(</a:t>
              </a:r>
              <a:r>
                <a:rPr kumimoji="1" lang="en-US" altLang="ja-JP" sz="1600" b="1" dirty="0" err="1"/>
                <a:t>TriGlycine</a:t>
              </a:r>
              <a:r>
                <a:rPr kumimoji="1" lang="en-US" altLang="ja-JP" sz="1600" b="1" dirty="0"/>
                <a:t> Sulfate TGS)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グリシンと硫酸の積層構造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圧力センサに使われる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baseline="-250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C7E03BF-96E3-A465-792F-B31BB3A4B46B}"/>
                </a:ext>
              </a:extLst>
            </p:cNvPr>
            <p:cNvGrpSpPr/>
            <p:nvPr/>
          </p:nvGrpSpPr>
          <p:grpSpPr>
            <a:xfrm>
              <a:off x="5410563" y="3051320"/>
              <a:ext cx="3410142" cy="3350204"/>
              <a:chOff x="5410563" y="3051320"/>
              <a:chExt cx="3410142" cy="3350204"/>
            </a:xfrm>
          </p:grpSpPr>
          <p:pic>
            <p:nvPicPr>
              <p:cNvPr id="7" name="図 6" descr="カラフルな光のcg&#10;&#10;自動的に生成された説明">
                <a:extLst>
                  <a:ext uri="{FF2B5EF4-FFF2-40B4-BE49-F238E27FC236}">
                    <a16:creationId xmlns:a16="http://schemas.microsoft.com/office/drawing/2014/main" id="{3C74CB8B-C247-2FE7-964C-B64FFB71E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913"/>
              <a:stretch/>
            </p:blipFill>
            <p:spPr>
              <a:xfrm>
                <a:off x="5410563" y="3051320"/>
                <a:ext cx="3410142" cy="3350204"/>
              </a:xfrm>
              <a:prstGeom prst="rect">
                <a:avLst/>
              </a:prstGeom>
            </p:spPr>
          </p:pic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625EFFC-8EED-3B1C-2DFD-D096003521C8}"/>
                  </a:ext>
                </a:extLst>
              </p:cNvPr>
              <p:cNvSpPr txBox="1"/>
              <p:nvPr/>
            </p:nvSpPr>
            <p:spPr>
              <a:xfrm>
                <a:off x="6401111" y="5810669"/>
                <a:ext cx="1433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TGS </a:t>
                </a:r>
                <a:r>
                  <a:rPr kumimoji="1" lang="ja-JP" altLang="en-US" dirty="0"/>
                  <a:t>の構造</a:t>
                </a:r>
                <a:endParaRPr kumimoji="1" lang="en-US" altLang="ja-JP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92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6564-A7F8-DD6A-2887-6BCFB33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強誘電体ヒステリシス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6F23FF-2C4A-567B-BF4C-31104F2E1A98}"/>
              </a:ext>
            </a:extLst>
          </p:cNvPr>
          <p:cNvSpPr txBox="1"/>
          <p:nvPr/>
        </p:nvSpPr>
        <p:spPr>
          <a:xfrm>
            <a:off x="2346383" y="2709572"/>
            <a:ext cx="6746816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試料について（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TGS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・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BTO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）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実験系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TGS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BTO</a:t>
            </a:r>
            <a:r>
              <a:rPr kumimoji="1" lang="ja-JP" altLang="en-US" sz="2000" dirty="0"/>
              <a:t>）</a:t>
            </a:r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94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9A530-60DB-56FB-0827-5627E9E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測定系 </a:t>
            </a:r>
            <a:r>
              <a:rPr kumimoji="1" lang="en-US" altLang="ja-JP" dirty="0"/>
              <a:t>| Sawyer Tower </a:t>
            </a:r>
            <a:r>
              <a:rPr kumimoji="1" lang="ja-JP" altLang="en-US" dirty="0"/>
              <a:t>法の概略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85E284C-5B8A-AA17-975C-12ED7C91B8A9}"/>
              </a:ext>
            </a:extLst>
          </p:cNvPr>
          <p:cNvGrpSpPr/>
          <p:nvPr/>
        </p:nvGrpSpPr>
        <p:grpSpPr>
          <a:xfrm>
            <a:off x="227043" y="1987952"/>
            <a:ext cx="4683608" cy="2864964"/>
            <a:chOff x="403892" y="2530763"/>
            <a:chExt cx="4683608" cy="286496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7A0D60C-0245-80C6-3850-0B55CE49670B}"/>
                </a:ext>
              </a:extLst>
            </p:cNvPr>
            <p:cNvGrpSpPr/>
            <p:nvPr/>
          </p:nvGrpSpPr>
          <p:grpSpPr>
            <a:xfrm>
              <a:off x="1519817" y="3097957"/>
              <a:ext cx="662085" cy="662085"/>
              <a:chOff x="494581" y="2118060"/>
              <a:chExt cx="914400" cy="91440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F72AF50A-2A48-9FC1-CDD6-27E41A1E578E}"/>
                  </a:ext>
                </a:extLst>
              </p:cNvPr>
              <p:cNvSpPr/>
              <p:nvPr/>
            </p:nvSpPr>
            <p:spPr>
              <a:xfrm>
                <a:off x="494581" y="21180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33EDAD32-7196-385A-F553-DB514B102756}"/>
                  </a:ext>
                </a:extLst>
              </p:cNvPr>
              <p:cNvGrpSpPr/>
              <p:nvPr/>
            </p:nvGrpSpPr>
            <p:grpSpPr>
              <a:xfrm>
                <a:off x="747912" y="2422142"/>
                <a:ext cx="407739" cy="306237"/>
                <a:chOff x="2955638" y="2406074"/>
                <a:chExt cx="853095" cy="640727"/>
              </a:xfrm>
            </p:grpSpPr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51234219-4086-ED93-8B90-70AA55724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">
                  <a:off x="3094185" y="2438437"/>
                  <a:ext cx="576000" cy="57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62F9B91-FAF3-B23F-3321-1A79E5615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 flipH="1">
                  <a:off x="2955638" y="2406074"/>
                  <a:ext cx="288000" cy="28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A2C675FD-ED25-5E84-761E-616A7D08C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0000" flipH="1">
                  <a:off x="3520733" y="2758801"/>
                  <a:ext cx="288000" cy="288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A44A2BE-9909-9D03-C811-92B007A22E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59" y="2530764"/>
              <a:ext cx="0" cy="567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F9F36C4-186B-04E3-20A1-B167C4B7E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859" y="2530765"/>
              <a:ext cx="1797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B8C533B-F73A-D13C-55B5-5BEF3449D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859" y="2530766"/>
              <a:ext cx="1797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EF95353-93B7-23EF-1C54-B608D2D1D69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2530763"/>
              <a:ext cx="0" cy="567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5778AD8-55D4-5F0C-74E6-3D16C2E0B57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3367966"/>
              <a:ext cx="0" cy="567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BD960A-CEBF-5161-B401-DE217C1F2C4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364" y="4205169"/>
              <a:ext cx="0" cy="567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516AF95-6A41-9C50-C692-F076A1BBF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858" y="4772362"/>
              <a:ext cx="1797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1E19D0E3-5DE6-7740-9535-0FD342788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363" y="3097956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812D37D-9B0A-CAB5-4503-2DB5ADF8C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363" y="3367966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44EA2F4-E59E-6339-2BE7-DC846DC79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363" y="3935159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826AF00-C0CA-FF27-6DE1-51DA306D2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363" y="4205169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499D6A7-DF9C-4AC3-24E0-69A96FA396E1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58" y="3760042"/>
              <a:ext cx="0" cy="13846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5E802FF-02EE-256E-36B3-DA9171330B01}"/>
                </a:ext>
              </a:extLst>
            </p:cNvPr>
            <p:cNvSpPr/>
            <p:nvPr/>
          </p:nvSpPr>
          <p:spPr>
            <a:xfrm>
              <a:off x="3191163" y="3144950"/>
              <a:ext cx="914400" cy="16887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28654045-6583-D602-BA79-E22F6974FFFE}"/>
                </a:ext>
              </a:extLst>
            </p:cNvPr>
            <p:cNvGrpSpPr/>
            <p:nvPr/>
          </p:nvGrpSpPr>
          <p:grpSpPr>
            <a:xfrm>
              <a:off x="1533902" y="5144655"/>
              <a:ext cx="648000" cy="251072"/>
              <a:chOff x="1533902" y="5144655"/>
              <a:chExt cx="648000" cy="25107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0023A7-AA49-DC13-0F46-359F88A921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3902" y="5144655"/>
                <a:ext cx="648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C98ABB80-70EB-5112-9D37-10B1F13C6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533" y="5270191"/>
                <a:ext cx="41473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33E96BD-267B-780E-1602-96D46BE283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8314" y="5395727"/>
                <a:ext cx="21917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B51B6E0-C627-128B-3225-F89364288C2F}"/>
                </a:ext>
              </a:extLst>
            </p:cNvPr>
            <p:cNvGrpSpPr/>
            <p:nvPr/>
          </p:nvGrpSpPr>
          <p:grpSpPr>
            <a:xfrm>
              <a:off x="403892" y="2841180"/>
              <a:ext cx="1703841" cy="1175638"/>
              <a:chOff x="403892" y="2841180"/>
              <a:chExt cx="1703841" cy="1175638"/>
            </a:xfrm>
          </p:grpSpPr>
          <p:sp>
            <p:nvSpPr>
              <p:cNvPr id="68" name="円弧 67">
                <a:extLst>
                  <a:ext uri="{FF2B5EF4-FFF2-40B4-BE49-F238E27FC236}">
                    <a16:creationId xmlns:a16="http://schemas.microsoft.com/office/drawing/2014/main" id="{5FAEA063-DE59-D15C-B482-29AC36C383B0}"/>
                  </a:ext>
                </a:extLst>
              </p:cNvPr>
              <p:cNvSpPr/>
              <p:nvPr/>
            </p:nvSpPr>
            <p:spPr>
              <a:xfrm>
                <a:off x="1193333" y="2841180"/>
                <a:ext cx="914400" cy="1175638"/>
              </a:xfrm>
              <a:prstGeom prst="arc">
                <a:avLst>
                  <a:gd name="adj1" fmla="val 7454948"/>
                  <a:gd name="adj2" fmla="val 1500446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F5F2FEA3-51AB-DC35-4CC0-08472CA2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92" y="3228944"/>
                    <a:ext cx="7944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  <m: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F5F2FEA3-51AB-DC35-4CC0-08472CA2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92" y="3228944"/>
                    <a:ext cx="794448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EDA104C7-EE21-908D-60CB-9C58644FA4BF}"/>
                </a:ext>
              </a:extLst>
            </p:cNvPr>
            <p:cNvGrpSpPr/>
            <p:nvPr/>
          </p:nvGrpSpPr>
          <p:grpSpPr>
            <a:xfrm>
              <a:off x="3398532" y="3482346"/>
              <a:ext cx="1688968" cy="1175638"/>
              <a:chOff x="3398532" y="3482346"/>
              <a:chExt cx="1688968" cy="1175638"/>
            </a:xfrm>
          </p:grpSpPr>
          <p:sp>
            <p:nvSpPr>
              <p:cNvPr id="69" name="円弧 68">
                <a:extLst>
                  <a:ext uri="{FF2B5EF4-FFF2-40B4-BE49-F238E27FC236}">
                    <a16:creationId xmlns:a16="http://schemas.microsoft.com/office/drawing/2014/main" id="{B68AB82D-268C-26D0-5863-4C196E3C1871}"/>
                  </a:ext>
                </a:extLst>
              </p:cNvPr>
              <p:cNvSpPr/>
              <p:nvPr/>
            </p:nvSpPr>
            <p:spPr>
              <a:xfrm rot="10800000">
                <a:off x="3398532" y="3482346"/>
                <a:ext cx="914400" cy="1175638"/>
              </a:xfrm>
              <a:prstGeom prst="arc">
                <a:avLst>
                  <a:gd name="adj1" fmla="val 7454948"/>
                  <a:gd name="adj2" fmla="val 1500446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6E8996C2-5B59-75A1-EEA5-09C1DD585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293052" y="3870110"/>
                    <a:ext cx="7944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  <m: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6E8996C2-5B59-75A1-EEA5-09C1DD585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3052" y="3870110"/>
                    <a:ext cx="79444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8BD3CB4-6BBF-2EC3-E927-A5D61164C182}"/>
                    </a:ext>
                  </a:extLst>
                </p:cNvPr>
                <p:cNvSpPr txBox="1"/>
                <p:nvPr/>
              </p:nvSpPr>
              <p:spPr>
                <a:xfrm>
                  <a:off x="3835522" y="2675491"/>
                  <a:ext cx="5265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8BD3CB4-6BBF-2EC3-E927-A5D61164C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522" y="2675491"/>
                  <a:ext cx="52655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C5FF58EF-2EE3-9AAB-C6B5-BA04C85CC891}"/>
                    </a:ext>
                  </a:extLst>
                </p:cNvPr>
                <p:cNvSpPr txBox="1"/>
                <p:nvPr/>
              </p:nvSpPr>
              <p:spPr>
                <a:xfrm>
                  <a:off x="2834430" y="3866092"/>
                  <a:ext cx="5313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C5FF58EF-2EE3-9AAB-C6B5-BA04C85CC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430" y="3866092"/>
                  <a:ext cx="53136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A0BF76E-9C11-74B6-AA53-1F1BB9E296DA}"/>
                </a:ext>
              </a:extLst>
            </p:cNvPr>
            <p:cNvSpPr txBox="1"/>
            <p:nvPr/>
          </p:nvSpPr>
          <p:spPr>
            <a:xfrm>
              <a:off x="437219" y="3971018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入力三角波</a:t>
              </a:r>
              <a:endParaRPr kumimoji="1" lang="en-US" altLang="ja-JP" dirty="0"/>
            </a:p>
            <a:p>
              <a:r>
                <a:rPr kumimoji="1" lang="en-US" altLang="ja-JP" dirty="0"/>
                <a:t>50Hz</a:t>
              </a:r>
              <a:endParaRPr kumimoji="1" lang="ja-JP" altLang="en-US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D5471E1B-DFA1-A319-C95D-D885EF1826D0}"/>
                </a:ext>
              </a:extLst>
            </p:cNvPr>
            <p:cNvSpPr txBox="1"/>
            <p:nvPr/>
          </p:nvSpPr>
          <p:spPr>
            <a:xfrm>
              <a:off x="2913175" y="2784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試料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20AD34AA-F1FC-6D45-D43A-2F4D284473CA}"/>
              </a:ext>
            </a:extLst>
          </p:cNvPr>
          <p:cNvGrpSpPr/>
          <p:nvPr/>
        </p:nvGrpSpPr>
        <p:grpSpPr>
          <a:xfrm>
            <a:off x="4980323" y="1076627"/>
            <a:ext cx="4269139" cy="1704336"/>
            <a:chOff x="4980323" y="1076627"/>
            <a:chExt cx="4269139" cy="1704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67FCCF11-9AE1-5579-1544-4995C5E2E376}"/>
                    </a:ext>
                  </a:extLst>
                </p:cNvPr>
                <p:cNvSpPr txBox="1"/>
                <p:nvPr/>
              </p:nvSpPr>
              <p:spPr>
                <a:xfrm>
                  <a:off x="4980323" y="1427451"/>
                  <a:ext cx="4269139" cy="1353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≃</m:t>
                        </m:r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.2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≃</m:t>
                        </m:r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br>
                    <a:rPr kumimoji="1" lang="en-US" altLang="ja-JP" sz="2000" dirty="0"/>
                  </a:br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67FCCF11-9AE1-5579-1544-4995C5E2E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323" y="1427451"/>
                  <a:ext cx="4269139" cy="13535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6725976-0B85-7BF3-4FCB-2214FEF41741}"/>
                </a:ext>
              </a:extLst>
            </p:cNvPr>
            <p:cNvSpPr txBox="1"/>
            <p:nvPr/>
          </p:nvSpPr>
          <p:spPr>
            <a:xfrm>
              <a:off x="4980323" y="1076627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コンデンサの電荷保存則より</a:t>
              </a: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2C58101-69CA-9DA9-A657-53D9BEC4BD75}"/>
              </a:ext>
            </a:extLst>
          </p:cNvPr>
          <p:cNvGrpSpPr/>
          <p:nvPr/>
        </p:nvGrpSpPr>
        <p:grpSpPr>
          <a:xfrm>
            <a:off x="4941595" y="3051102"/>
            <a:ext cx="4307867" cy="1247941"/>
            <a:chOff x="4941597" y="3113279"/>
            <a:chExt cx="4307867" cy="1247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C13CA1AB-1019-732E-0021-71CEDA797B68}"/>
                    </a:ext>
                  </a:extLst>
                </p:cNvPr>
                <p:cNvSpPr txBox="1"/>
                <p:nvPr/>
              </p:nvSpPr>
              <p:spPr>
                <a:xfrm>
                  <a:off x="4941597" y="3473348"/>
                  <a:ext cx="4307867" cy="8878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C13CA1AB-1019-732E-0021-71CEDA79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597" y="3473348"/>
                  <a:ext cx="4307867" cy="8878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E4EF12-8CB3-BCA2-BD32-FEE3DE07C557}"/>
                </a:ext>
              </a:extLst>
            </p:cNvPr>
            <p:cNvSpPr txBox="1"/>
            <p:nvPr/>
          </p:nvSpPr>
          <p:spPr>
            <a:xfrm>
              <a:off x="4953000" y="311327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電場・電束密度と電圧の対応は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1F0132D-5789-AE12-FA4E-8586090F44B4}"/>
              </a:ext>
            </a:extLst>
          </p:cNvPr>
          <p:cNvGrpSpPr/>
          <p:nvPr/>
        </p:nvGrpSpPr>
        <p:grpSpPr>
          <a:xfrm>
            <a:off x="4980323" y="4409569"/>
            <a:ext cx="4307867" cy="1085044"/>
            <a:chOff x="4980323" y="4559114"/>
            <a:chExt cx="4307867" cy="1085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D8872DF-859D-49B0-94F7-96A88A85F230}"/>
                    </a:ext>
                  </a:extLst>
                </p:cNvPr>
                <p:cNvSpPr txBox="1"/>
                <p:nvPr/>
              </p:nvSpPr>
              <p:spPr>
                <a:xfrm>
                  <a:off x="4980323" y="5007573"/>
                  <a:ext cx="4307867" cy="636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800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1800" b="0" i="0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800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  <m:r>
                              <a:rPr kumimoji="1" lang="en-US" altLang="ja-JP" sz="1800" b="0" i="0" smtClean="0">
                                <a:latin typeface="Cambria Math" panose="02040503050406030204" pitchFamily="18" charset="0"/>
                              </a:rPr>
                              <m:t>.2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D8872DF-859D-49B0-94F7-96A88A85F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323" y="5007573"/>
                  <a:ext cx="4307867" cy="636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569EC73-642C-0A04-BC36-016E5B0205BD}"/>
                </a:ext>
              </a:extLst>
            </p:cNvPr>
            <p:cNvSpPr txBox="1"/>
            <p:nvPr/>
          </p:nvSpPr>
          <p:spPr>
            <a:xfrm>
              <a:off x="4980323" y="4559114"/>
              <a:ext cx="1384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まとめると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932F174-33D2-2F25-1711-3A7C0EA3EE56}"/>
              </a:ext>
            </a:extLst>
          </p:cNvPr>
          <p:cNvSpPr txBox="1"/>
          <p:nvPr/>
        </p:nvSpPr>
        <p:spPr>
          <a:xfrm>
            <a:off x="878576" y="5835009"/>
            <a:ext cx="83463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オシロスコープの </a:t>
            </a:r>
            <a:r>
              <a:rPr kumimoji="1" lang="en-US" altLang="ja-JP" b="1" dirty="0"/>
              <a:t>X-Y </a:t>
            </a:r>
            <a:r>
              <a:rPr kumimoji="1" lang="ja-JP" altLang="en-US" b="1" dirty="0"/>
              <a:t>モードで電場に対する電束密度の応答がそのまま見れる</a:t>
            </a:r>
          </a:p>
        </p:txBody>
      </p:sp>
    </p:spTree>
    <p:extLst>
      <p:ext uri="{BB962C8B-B14F-4D97-AF65-F5344CB8AC3E}">
        <p14:creationId xmlns:p14="http://schemas.microsoft.com/office/powerpoint/2010/main" val="144580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6564-A7F8-DD6A-2887-6BCFB33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強誘電体ヒステリシス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6F23FF-2C4A-567B-BF4C-31104F2E1A98}"/>
              </a:ext>
            </a:extLst>
          </p:cNvPr>
          <p:cNvSpPr txBox="1"/>
          <p:nvPr/>
        </p:nvSpPr>
        <p:spPr>
          <a:xfrm>
            <a:off x="2346383" y="2709572"/>
            <a:ext cx="674681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試料について（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TGS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・</a:t>
            </a:r>
            <a:r>
              <a:rPr kumimoji="1" lang="en-US" altLang="ja-JP" sz="2000" dirty="0">
                <a:uFill>
                  <a:solidFill>
                    <a:schemeClr val="accent3"/>
                  </a:solidFill>
                </a:uFill>
              </a:rPr>
              <a:t>BTO</a:t>
            </a: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）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実験系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結果・考察（</a:t>
            </a:r>
            <a:r>
              <a:rPr kumimoji="1" lang="en-US" altLang="ja-JP" sz="2000" b="1" u="heavy" dirty="0">
                <a:uFill>
                  <a:solidFill>
                    <a:schemeClr val="accent3"/>
                  </a:solidFill>
                </a:uFill>
              </a:rPr>
              <a:t>TGS</a:t>
            </a: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）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結果・考察（</a:t>
            </a:r>
            <a:r>
              <a:rPr kumimoji="1" lang="en-US" altLang="ja-JP" sz="2000" dirty="0"/>
              <a:t>BTO</a:t>
            </a:r>
            <a:r>
              <a:rPr kumimoji="1" lang="ja-JP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56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(TGS)| </a:t>
            </a:r>
            <a:r>
              <a:rPr kumimoji="1" lang="ja-JP" altLang="en-US" dirty="0"/>
              <a:t>強誘電相のヒステリシスループ</a:t>
            </a:r>
          </a:p>
        </p:txBody>
      </p:sp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0D251C81-75E4-3643-5038-5AD9C2D8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20" y="899920"/>
            <a:ext cx="3385618" cy="2700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DE2E16E-FDA3-8616-091B-CE7C45D21B94}"/>
              </a:ext>
            </a:extLst>
          </p:cNvPr>
          <p:cNvGrpSpPr/>
          <p:nvPr/>
        </p:nvGrpSpPr>
        <p:grpSpPr>
          <a:xfrm>
            <a:off x="1423220" y="899920"/>
            <a:ext cx="6977302" cy="5400000"/>
            <a:chOff x="1423220" y="899920"/>
            <a:chExt cx="6977302" cy="5400000"/>
          </a:xfrm>
        </p:grpSpPr>
        <p:pic>
          <p:nvPicPr>
            <p:cNvPr id="27" name="図 26" descr="グラフ&#10;&#10;自動的に生成された説明">
              <a:extLst>
                <a:ext uri="{FF2B5EF4-FFF2-40B4-BE49-F238E27FC236}">
                  <a16:creationId xmlns:a16="http://schemas.microsoft.com/office/drawing/2014/main" id="{4A5F1294-6E5E-BF91-A032-7B2DFA2C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6" y="899920"/>
              <a:ext cx="3385614" cy="2700000"/>
            </a:xfrm>
            <a:prstGeom prst="rect">
              <a:avLst/>
            </a:prstGeom>
          </p:spPr>
        </p:pic>
        <p:pic>
          <p:nvPicPr>
            <p:cNvPr id="29" name="図 28" descr="グラフ&#10;&#10;自動的に生成された説明">
              <a:extLst>
                <a:ext uri="{FF2B5EF4-FFF2-40B4-BE49-F238E27FC236}">
                  <a16:creationId xmlns:a16="http://schemas.microsoft.com/office/drawing/2014/main" id="{8458FA9A-434B-495E-E99D-B4630ED62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220" y="3599920"/>
              <a:ext cx="3385618" cy="2700000"/>
            </a:xfrm>
            <a:prstGeom prst="rect">
              <a:avLst/>
            </a:prstGeom>
          </p:spPr>
        </p:pic>
        <p:pic>
          <p:nvPicPr>
            <p:cNvPr id="31" name="図 30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494CF85F-40FA-C6B0-097F-547A1AE6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4" y="3599920"/>
              <a:ext cx="3385618" cy="2700000"/>
            </a:xfrm>
            <a:prstGeom prst="rect">
              <a:avLst/>
            </a:prstGeom>
          </p:spPr>
        </p:pic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8D9A8D0-2179-86BE-8E0A-FEBDAE042EFB}"/>
              </a:ext>
            </a:extLst>
          </p:cNvPr>
          <p:cNvGrpSpPr/>
          <p:nvPr/>
        </p:nvGrpSpPr>
        <p:grpSpPr>
          <a:xfrm>
            <a:off x="1423218" y="899920"/>
            <a:ext cx="6977302" cy="5400000"/>
            <a:chOff x="1423220" y="899920"/>
            <a:chExt cx="6977302" cy="5400000"/>
          </a:xfrm>
        </p:grpSpPr>
        <p:pic>
          <p:nvPicPr>
            <p:cNvPr id="34" name="図 33" descr="グラフ&#10;&#10;自動的に生成された説明">
              <a:extLst>
                <a:ext uri="{FF2B5EF4-FFF2-40B4-BE49-F238E27FC236}">
                  <a16:creationId xmlns:a16="http://schemas.microsoft.com/office/drawing/2014/main" id="{47FED97C-E795-3BD2-4951-3A536CFC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6" y="899920"/>
              <a:ext cx="3385614" cy="2700000"/>
            </a:xfrm>
            <a:prstGeom prst="rect">
              <a:avLst/>
            </a:prstGeom>
          </p:spPr>
        </p:pic>
        <p:pic>
          <p:nvPicPr>
            <p:cNvPr id="35" name="図 34" descr="グラフ&#10;&#10;自動的に生成された説明">
              <a:extLst>
                <a:ext uri="{FF2B5EF4-FFF2-40B4-BE49-F238E27FC236}">
                  <a16:creationId xmlns:a16="http://schemas.microsoft.com/office/drawing/2014/main" id="{62028E3E-635A-18F1-874B-74F621766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220" y="3599920"/>
              <a:ext cx="3385618" cy="2700000"/>
            </a:xfrm>
            <a:prstGeom prst="rect">
              <a:avLst/>
            </a:prstGeom>
          </p:spPr>
        </p:pic>
        <p:pic>
          <p:nvPicPr>
            <p:cNvPr id="36" name="図 35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ECD20152-6E18-C1A2-0F48-1877B6C6A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904" y="3599920"/>
              <a:ext cx="3385618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9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C274-9054-BF2D-D8BE-D65EA3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(TGS)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ヒステリシスループ</a:t>
            </a:r>
            <a:r>
              <a:rPr lang="ja-JP" altLang="en-US" dirty="0"/>
              <a:t>の形状と最大電場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BC1139-C0D5-7139-ECF5-CCE755B2C190}"/>
              </a:ext>
            </a:extLst>
          </p:cNvPr>
          <p:cNvSpPr txBox="1"/>
          <p:nvPr/>
        </p:nvSpPr>
        <p:spPr>
          <a:xfrm>
            <a:off x="681038" y="9790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電場の最大値によってヒステリシスループの形状が違う</a:t>
            </a:r>
          </a:p>
        </p:txBody>
      </p:sp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5A0B87DD-50E5-5012-18B6-4DCE5606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901333"/>
            <a:ext cx="4062741" cy="324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A70ED-9A53-7B7C-47FA-14EB0F279DD1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十分強い電場でないとヒステリシス曲線の形状が不安定になる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930DC5C-580C-26F0-63FA-2EB2C238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5762" y="1901333"/>
            <a:ext cx="4171954" cy="3240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58CB84F-E685-884D-6187-0A50F20DFAA2}"/>
              </a:ext>
            </a:extLst>
          </p:cNvPr>
          <p:cNvGrpSpPr/>
          <p:nvPr/>
        </p:nvGrpSpPr>
        <p:grpSpPr>
          <a:xfrm>
            <a:off x="2466110" y="3131127"/>
            <a:ext cx="1513841" cy="1199431"/>
            <a:chOff x="2466110" y="3131127"/>
            <a:chExt cx="1513841" cy="1199431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B21A3E9-14EB-E64A-3AAD-4BCDC44E1CEB}"/>
                </a:ext>
              </a:extLst>
            </p:cNvPr>
            <p:cNvSpPr/>
            <p:nvPr/>
          </p:nvSpPr>
          <p:spPr>
            <a:xfrm>
              <a:off x="2466110" y="3131127"/>
              <a:ext cx="914400" cy="461819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/>
                <p:nvPr/>
              </p:nvSpPr>
              <p:spPr>
                <a:xfrm>
                  <a:off x="2558472" y="3961226"/>
                  <a:ext cx="1421479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降伏電場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5A221FE-F93F-E91E-4F73-C6E1C5235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472" y="3961226"/>
                  <a:ext cx="142147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63" t="-6667" b="-3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7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1BE1C-340B-C3D9-8718-25843E78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 </a:t>
            </a:r>
            <a:r>
              <a:rPr kumimoji="1" lang="en-US" altLang="ja-JP" dirty="0"/>
              <a:t>(TGS)</a:t>
            </a:r>
            <a:r>
              <a:rPr kumimoji="1" lang="ja-JP" altLang="en-US" dirty="0"/>
              <a:t>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ヒステリシスループの温度依存性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F61561F2-8401-A28E-EB51-8D4A230D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28" y="1514529"/>
            <a:ext cx="4724336" cy="369478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4C3C85-FC08-9DE7-FE7C-12B1CD0FB4B2}"/>
              </a:ext>
            </a:extLst>
          </p:cNvPr>
          <p:cNvSpPr txBox="1"/>
          <p:nvPr/>
        </p:nvSpPr>
        <p:spPr>
          <a:xfrm>
            <a:off x="681037" y="5694279"/>
            <a:ext cx="85439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高温だとループにならず直線状になる→常誘電相への転移</a:t>
            </a:r>
          </a:p>
        </p:txBody>
      </p:sp>
    </p:spTree>
    <p:extLst>
      <p:ext uri="{BB962C8B-B14F-4D97-AF65-F5344CB8AC3E}">
        <p14:creationId xmlns:p14="http://schemas.microsoft.com/office/powerpoint/2010/main" val="680946557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6554</TotalTime>
  <Words>725</Words>
  <Application>Microsoft Office PowerPoint</Application>
  <PresentationFormat>A4 210 x 297 mm</PresentationFormat>
  <Paragraphs>153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Arial</vt:lpstr>
      <vt:lpstr>Cambria Math</vt:lpstr>
      <vt:lpstr>Verdana</vt:lpstr>
      <vt:lpstr>サンプル</vt:lpstr>
      <vt:lpstr>強誘電体ヒステリシス</vt:lpstr>
      <vt:lpstr>強誘電体ヒステリシス</vt:lpstr>
      <vt:lpstr>目的</vt:lpstr>
      <vt:lpstr>強誘電体ヒステリシス</vt:lpstr>
      <vt:lpstr>測定系 | Sawyer Tower 法の概略</vt:lpstr>
      <vt:lpstr>強誘電体ヒステリシス</vt:lpstr>
      <vt:lpstr>結果 (TGS)| 強誘電相のヒステリシスループ</vt:lpstr>
      <vt:lpstr>結果 (TGS) | ヒステリシスループの形状と最大電場</vt:lpstr>
      <vt:lpstr>結果 (TGS) | ヒステリシスループの温度依存性</vt:lpstr>
      <vt:lpstr>結果 | TGS の自発分極の温度依存性</vt:lpstr>
      <vt:lpstr>結果 | ヒステリシスループの面積</vt:lpstr>
      <vt:lpstr>考察 (TGS) | ヒステリシスロス・降伏電場・残留分極</vt:lpstr>
      <vt:lpstr>考察 (TGS) | 降伏電場の温度特性</vt:lpstr>
      <vt:lpstr>考察 | TGS 結晶の構造と自発分極</vt:lpstr>
      <vt:lpstr>考察 | TGS 結晶の構造と自発分極</vt:lpstr>
      <vt:lpstr>強誘電体ヒステリシス</vt:lpstr>
      <vt:lpstr>結果 (BTO)| 強誘電相のヒステリシスループ</vt:lpstr>
      <vt:lpstr>結果 (BTO) | ヒステリシスロス・降伏電場・残留分極</vt:lpstr>
      <vt:lpstr>結果 (BTO) | ヒステリシスループの温度依存性</vt:lpstr>
      <vt:lpstr>結果 (BTO) | ヒステリシスループの温度依存性</vt:lpstr>
      <vt:lpstr>考察 | 残留分極の導出</vt:lpstr>
      <vt:lpstr>考察 | TGS 結晶の構造と自発分極</vt:lpstr>
      <vt:lpstr>考察 | TGS 結晶の構造と自発分極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61</cp:revision>
  <dcterms:created xsi:type="dcterms:W3CDTF">2022-06-29T04:20:23Z</dcterms:created>
  <dcterms:modified xsi:type="dcterms:W3CDTF">2024-10-18T04:00:29Z</dcterms:modified>
</cp:coreProperties>
</file>