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60" r:id="rId3"/>
    <p:sldId id="259" r:id="rId4"/>
    <p:sldId id="262" r:id="rId5"/>
    <p:sldId id="263" r:id="rId6"/>
    <p:sldId id="264" r:id="rId7"/>
    <p:sldId id="265" r:id="rId8"/>
    <p:sldId id="267" r:id="rId9"/>
    <p:sldId id="269" r:id="rId10"/>
    <p:sldId id="268" r:id="rId11"/>
    <p:sldId id="270" r:id="rId12"/>
    <p:sldId id="271" r:id="rId13"/>
    <p:sldId id="274" r:id="rId14"/>
    <p:sldId id="272" r:id="rId1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061" autoAdjust="0"/>
  </p:normalViewPr>
  <p:slideViewPr>
    <p:cSldViewPr snapToGrid="0">
      <p:cViewPr varScale="1">
        <p:scale>
          <a:sx n="107" d="100"/>
          <a:sy n="107" d="100"/>
        </p:scale>
        <p:origin x="5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0D797-5C19-49B5-8168-2699B573819F}" type="datetimeFigureOut">
              <a:rPr kumimoji="1" lang="ja-JP" altLang="en-US" smtClean="0"/>
              <a:t>2024/12/18</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C43E5-3456-400F-A424-DC4119CF1EE9}" type="slidenum">
              <a:rPr kumimoji="1" lang="ja-JP" altLang="en-US" smtClean="0"/>
              <a:t>‹#›</a:t>
            </a:fld>
            <a:endParaRPr kumimoji="1" lang="ja-JP" altLang="en-US"/>
          </a:p>
        </p:txBody>
      </p:sp>
    </p:spTree>
    <p:extLst>
      <p:ext uri="{BB962C8B-B14F-4D97-AF65-F5344CB8AC3E}">
        <p14:creationId xmlns:p14="http://schemas.microsoft.com/office/powerpoint/2010/main" val="29231264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https://ppt.design4u.jp/slidemaster/</a:t>
            </a:r>
          </a:p>
          <a:p>
            <a:r>
              <a:rPr kumimoji="1" lang="en-US" altLang="ja-JP" dirty="0"/>
              <a:t>https://ppt.design4u.jp/design-template-2022-03/</a:t>
            </a:r>
            <a:endParaRPr kumimoji="1" lang="ja-JP" altLang="en-US" dirty="0"/>
          </a:p>
        </p:txBody>
      </p:sp>
      <p:sp>
        <p:nvSpPr>
          <p:cNvPr id="4" name="スライド番号プレースホルダー 3"/>
          <p:cNvSpPr>
            <a:spLocks noGrp="1"/>
          </p:cNvSpPr>
          <p:nvPr>
            <p:ph type="sldNum" sz="quarter" idx="5"/>
          </p:nvPr>
        </p:nvSpPr>
        <p:spPr/>
        <p:txBody>
          <a:bodyPr/>
          <a:lstStyle/>
          <a:p>
            <a:fld id="{ABFC43E5-3456-400F-A424-DC4119CF1EE9}" type="slidenum">
              <a:rPr kumimoji="1" lang="ja-JP" altLang="en-US" smtClean="0"/>
              <a:t>1</a:t>
            </a:fld>
            <a:endParaRPr kumimoji="1" lang="ja-JP" altLang="en-US"/>
          </a:p>
        </p:txBody>
      </p:sp>
    </p:spTree>
    <p:extLst>
      <p:ext uri="{BB962C8B-B14F-4D97-AF65-F5344CB8AC3E}">
        <p14:creationId xmlns:p14="http://schemas.microsoft.com/office/powerpoint/2010/main" val="20777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表紙">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726586"/>
            <a:ext cx="8280400" cy="529376"/>
          </a:xfrm>
          <a:solidFill>
            <a:schemeClr val="bg2"/>
          </a:solidFill>
        </p:spPr>
        <p:txBody>
          <a:bodyPr anchor="b"/>
          <a:lstStyle>
            <a:lvl1pPr algn="l">
              <a:lnSpc>
                <a:spcPct val="110000"/>
              </a:lnSpc>
              <a:defRPr sz="32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812800" y="3602038"/>
            <a:ext cx="8280400" cy="318549"/>
          </a:xfrm>
          <a:prstGeom prst="rect">
            <a:avLst/>
          </a:prstGeom>
        </p:spPr>
        <p:txBody>
          <a:bodyPr wrap="square" lIns="0" tIns="0" rIns="0" bIns="0">
            <a:spAutoFit/>
          </a:bodyPr>
          <a:lstStyle>
            <a:lvl1pPr marL="0" indent="0" algn="l">
              <a:lnSpc>
                <a:spcPct val="12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alpha val="0"/>
                  </a:schemeClr>
                </a:solidFill>
              </a:defRPr>
            </a:lvl1pPr>
          </a:lstStyle>
          <a:p>
            <a:fld id="{3976CDD0-C26C-4561-A9EF-A0090B2270A4}" type="slidenum">
              <a:rPr lang="ja-JP" altLang="en-US" smtClean="0"/>
              <a:pPr/>
              <a:t>‹#›</a:t>
            </a:fld>
            <a:endParaRPr lang="ja-JP" altLang="en-US" dirty="0"/>
          </a:p>
        </p:txBody>
      </p:sp>
      <p:sp>
        <p:nvSpPr>
          <p:cNvPr id="7" name="直角三角形 6">
            <a:extLst>
              <a:ext uri="{FF2B5EF4-FFF2-40B4-BE49-F238E27FC236}">
                <a16:creationId xmlns:a16="http://schemas.microsoft.com/office/drawing/2014/main" id="{C76C126E-56FD-5427-40F9-D85FD8E52531}"/>
              </a:ext>
            </a:extLst>
          </p:cNvPr>
          <p:cNvSpPr/>
          <p:nvPr userDrawn="1"/>
        </p:nvSpPr>
        <p:spPr>
          <a:xfrm flipV="1">
            <a:off x="0" y="0"/>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直角三角形 7">
            <a:extLst>
              <a:ext uri="{FF2B5EF4-FFF2-40B4-BE49-F238E27FC236}">
                <a16:creationId xmlns:a16="http://schemas.microsoft.com/office/drawing/2014/main" id="{B921FE53-AB1E-D95B-AD49-76FC1184F475}"/>
              </a:ext>
            </a:extLst>
          </p:cNvPr>
          <p:cNvSpPr/>
          <p:nvPr userDrawn="1"/>
        </p:nvSpPr>
        <p:spPr>
          <a:xfrm rot="10800000" flipV="1">
            <a:off x="9093200" y="6217757"/>
            <a:ext cx="812800" cy="657225"/>
          </a:xfrm>
          <a:prstGeom prst="r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861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Title 1"/>
          <p:cNvSpPr>
            <a:spLocks noGrp="1"/>
          </p:cNvSpPr>
          <p:nvPr>
            <p:ph type="title"/>
          </p:nvPr>
        </p:nvSpPr>
        <p:spPr>
          <a:xfrm>
            <a:off x="2346384" y="1085428"/>
            <a:ext cx="6746815" cy="353943"/>
          </a:xfrm>
        </p:spPr>
        <p:txBody>
          <a:bodyPr/>
          <a:lstStyle>
            <a:lvl1pPr>
              <a:lnSpc>
                <a:spcPct val="120000"/>
              </a:lnSpc>
              <a:defRPr sz="2000" b="1">
                <a:solidFill>
                  <a:schemeClr val="tx2"/>
                </a:solidFill>
              </a:defRPr>
            </a:lvl1pPr>
          </a:lstStyle>
          <a:p>
            <a:r>
              <a:rPr lang="ja-JP" altLang="en-US" dirty="0"/>
              <a:t>マスター タイトルの書式設定</a:t>
            </a:r>
            <a:endParaRPr 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976CDD0-C26C-4561-A9EF-A0090B2270A4}" type="slidenum">
              <a:rPr lang="ja-JP" altLang="en-US" smtClean="0"/>
              <a:pPr/>
              <a:t>‹#›</a:t>
            </a:fld>
            <a:endParaRPr lang="ja-JP" altLang="en-US" dirty="0"/>
          </a:p>
        </p:txBody>
      </p:sp>
      <p:sp>
        <p:nvSpPr>
          <p:cNvPr id="7" name="正方形/長方形 6">
            <a:extLst>
              <a:ext uri="{FF2B5EF4-FFF2-40B4-BE49-F238E27FC236}">
                <a16:creationId xmlns:a16="http://schemas.microsoft.com/office/drawing/2014/main" id="{4615B3C3-A95C-A2D2-7F54-7F65661709F2}"/>
              </a:ext>
            </a:extLst>
          </p:cNvPr>
          <p:cNvSpPr/>
          <p:nvPr userDrawn="1"/>
        </p:nvSpPr>
        <p:spPr>
          <a:xfrm>
            <a:off x="0" y="0"/>
            <a:ext cx="2087592" cy="6858000"/>
          </a:xfrm>
          <a:prstGeom prst="rect">
            <a:avLst/>
          </a:prstGeom>
          <a:solidFill>
            <a:schemeClr val="tx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622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976CDD0-C26C-4561-A9EF-A0090B2270A4}"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DEEB3C38-4786-AF50-0DC6-5E052BA5985C}"/>
              </a:ext>
            </a:extLst>
          </p:cNvPr>
          <p:cNvCxnSpPr/>
          <p:nvPr userDrawn="1"/>
        </p:nvCxnSpPr>
        <p:spPr>
          <a:xfrm>
            <a:off x="0" y="657225"/>
            <a:ext cx="9906000" cy="0"/>
          </a:xfrm>
          <a:prstGeom prst="line">
            <a:avLst/>
          </a:prstGeom>
          <a:ln w="1270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8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図表">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12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ブランク">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1069F-9C1A-0A40-9AB2-6736FFA65528}"/>
              </a:ext>
            </a:extLst>
          </p:cNvPr>
          <p:cNvSpPr>
            <a:spLocks noGrp="1"/>
          </p:cNvSpPr>
          <p:nvPr>
            <p:ph type="title"/>
          </p:nvPr>
        </p:nvSpPr>
        <p:spPr>
          <a:xfrm>
            <a:off x="681038" y="3259275"/>
            <a:ext cx="8543925" cy="369332"/>
          </a:xfrm>
        </p:spPr>
        <p:txBody>
          <a:bodyPr/>
          <a:lstStyle>
            <a:lvl1pPr>
              <a:defRPr>
                <a:solidFill>
                  <a:schemeClr val="tx1"/>
                </a:solidFill>
              </a:defRPr>
            </a:lvl1pPr>
          </a:lstStyle>
          <a:p>
            <a:r>
              <a:rPr kumimoji="1" lang="ja-JP" altLang="en-US" dirty="0"/>
              <a:t>マスター タイトルの書式設定</a:t>
            </a:r>
          </a:p>
        </p:txBody>
      </p:sp>
      <p:sp>
        <p:nvSpPr>
          <p:cNvPr id="3" name="フッター プレースホルダー 2">
            <a:extLst>
              <a:ext uri="{FF2B5EF4-FFF2-40B4-BE49-F238E27FC236}">
                <a16:creationId xmlns:a16="http://schemas.microsoft.com/office/drawing/2014/main" id="{51CD65AF-30AB-380A-81B8-FA02EDB3F995}"/>
              </a:ext>
            </a:extLst>
          </p:cNvPr>
          <p:cNvSpPr>
            <a:spLocks noGrp="1"/>
          </p:cNvSpPr>
          <p:nvPr>
            <p:ph type="ftr" sz="quarter" idx="10"/>
          </p:nvPr>
        </p:nvSpPr>
        <p:spPr/>
        <p:txBody>
          <a:bodyPr/>
          <a:lstStyle>
            <a:lvl1pPr>
              <a:defRPr>
                <a:solidFill>
                  <a:schemeClr val="tx1"/>
                </a:solidFill>
              </a:defRPr>
            </a:lvl1pPr>
          </a:lstStyle>
          <a:p>
            <a:endParaRPr lang="en-US" dirty="0"/>
          </a:p>
        </p:txBody>
      </p:sp>
      <p:sp>
        <p:nvSpPr>
          <p:cNvPr id="4" name="スライド番号プレースホルダー 3">
            <a:extLst>
              <a:ext uri="{FF2B5EF4-FFF2-40B4-BE49-F238E27FC236}">
                <a16:creationId xmlns:a16="http://schemas.microsoft.com/office/drawing/2014/main" id="{22DDB93C-7234-4463-587B-8F406E203A31}"/>
              </a:ext>
            </a:extLst>
          </p:cNvPr>
          <p:cNvSpPr>
            <a:spLocks noGrp="1"/>
          </p:cNvSpPr>
          <p:nvPr>
            <p:ph type="sldNum" sz="quarter" idx="11"/>
          </p:nvPr>
        </p:nvSpPr>
        <p:spPr/>
        <p:txBody>
          <a:bodyPr/>
          <a:lstStyle>
            <a:lvl1pPr>
              <a:defRPr>
                <a:solidFill>
                  <a:schemeClr val="tx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34810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136523"/>
            <a:ext cx="8543925" cy="369332"/>
          </a:xfrm>
          <a:prstGeom prst="rect">
            <a:avLst/>
          </a:prstGeom>
        </p:spPr>
        <p:txBody>
          <a:bodyPr vert="horz" lIns="0" tIns="0" rIns="0" bIns="0" rtlCol="0" anchor="t" anchorCtr="0">
            <a:spAutoFit/>
          </a:bodyPr>
          <a:lstStyle/>
          <a:p>
            <a:r>
              <a:rPr lang="ja-JP" altLang="en-US" dirty="0"/>
              <a:t>マスター タイトルの書式設定</a:t>
            </a:r>
            <a:endParaRPr lang="en-US" dirty="0"/>
          </a:p>
        </p:txBody>
      </p:sp>
      <p:sp>
        <p:nvSpPr>
          <p:cNvPr id="5" name="Footer Placeholder 4"/>
          <p:cNvSpPr>
            <a:spLocks noGrp="1"/>
          </p:cNvSpPr>
          <p:nvPr>
            <p:ph type="ftr" sz="quarter" idx="3"/>
          </p:nvPr>
        </p:nvSpPr>
        <p:spPr>
          <a:xfrm>
            <a:off x="3281362" y="6477121"/>
            <a:ext cx="3343275" cy="138499"/>
          </a:xfrm>
          <a:prstGeom prst="rect">
            <a:avLst/>
          </a:prstGeom>
        </p:spPr>
        <p:txBody>
          <a:bodyPr vert="horz" lIns="0" tIns="0" rIns="0" bIns="0" rtlCol="0" anchor="t" anchorCtr="0">
            <a:spAutoFit/>
          </a:bodyP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093200" y="6477121"/>
            <a:ext cx="512284" cy="215444"/>
          </a:xfrm>
          <a:prstGeom prst="rect">
            <a:avLst/>
          </a:prstGeom>
        </p:spPr>
        <p:txBody>
          <a:bodyPr vert="horz" wrap="square" lIns="0" tIns="0" rIns="0" bIns="0" rtlCol="0" anchor="t" anchorCtr="0">
            <a:spAutoFit/>
          </a:bodyPr>
          <a:lstStyle>
            <a:lvl1pPr algn="r">
              <a:defRPr sz="1400" b="1">
                <a:solidFill>
                  <a:schemeClr val="tx1"/>
                </a:solidFill>
              </a:defRPr>
            </a:lvl1pPr>
          </a:lstStyle>
          <a:p>
            <a:fld id="{3976CDD0-C26C-4561-A9EF-A0090B2270A4}" type="slidenum">
              <a:rPr kumimoji="1" lang="ja-JP" altLang="en-US" smtClean="0"/>
              <a:pPr/>
              <a:t>‹#›</a:t>
            </a:fld>
            <a:endParaRPr kumimoji="1" lang="ja-JP" altLang="en-US" dirty="0"/>
          </a:p>
        </p:txBody>
      </p:sp>
    </p:spTree>
    <p:extLst>
      <p:ext uri="{BB962C8B-B14F-4D97-AF65-F5344CB8AC3E}">
        <p14:creationId xmlns:p14="http://schemas.microsoft.com/office/powerpoint/2010/main" val="4139432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5" r:id="rId5"/>
  </p:sldLayoutIdLst>
  <p:hf hdr="0" ftr="0" dt="0"/>
  <p:txStyles>
    <p:titleStyle>
      <a:lvl1pPr algn="l" defTabSz="914400" rtl="0" eaLnBrk="1" latinLnBrk="0" hangingPunct="1">
        <a:lnSpc>
          <a:spcPct val="100000"/>
        </a:lnSpc>
        <a:spcBef>
          <a:spcPct val="0"/>
        </a:spcBef>
        <a:buNone/>
        <a:defRPr kumimoji="1"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85" userDrawn="1">
          <p15:clr>
            <a:srgbClr val="F26B43"/>
          </p15:clr>
        </p15:guide>
        <p15:guide id="2" pos="3120" userDrawn="1">
          <p15:clr>
            <a:srgbClr val="F26B43"/>
          </p15:clr>
        </p15:guide>
        <p15:guide id="3" pos="2939" userDrawn="1">
          <p15:clr>
            <a:srgbClr val="F26B43"/>
          </p15:clr>
        </p15:guide>
        <p15:guide id="4" pos="3301" userDrawn="1">
          <p15:clr>
            <a:srgbClr val="F26B43"/>
          </p15:clr>
        </p15:guide>
        <p15:guide id="5" pos="4095" userDrawn="1">
          <p15:clr>
            <a:srgbClr val="F26B43"/>
          </p15:clr>
        </p15:guide>
        <p15:guide id="6" pos="5728" userDrawn="1">
          <p15:clr>
            <a:srgbClr val="F26B43"/>
          </p15:clr>
        </p15:guide>
        <p15:guide id="7" pos="2145" userDrawn="1">
          <p15:clr>
            <a:srgbClr val="F26B43"/>
          </p15:clr>
        </p15:guide>
        <p15:guide id="8" pos="512" userDrawn="1">
          <p15:clr>
            <a:srgbClr val="F26B43"/>
          </p15:clr>
        </p15:guide>
        <p15:guide id="9" orient="horz" pos="414" userDrawn="1">
          <p15:clr>
            <a:srgbClr val="F26B43"/>
          </p15:clr>
        </p15:guide>
        <p15:guide id="10" orient="horz" pos="2160" userDrawn="1">
          <p15:clr>
            <a:srgbClr val="F26B43"/>
          </p15:clr>
        </p15:guide>
        <p15:guide id="11" orient="horz" pos="3135" userDrawn="1">
          <p15:clr>
            <a:srgbClr val="F26B43"/>
          </p15:clr>
        </p15:guide>
        <p15:guide id="12"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80.png"/><Relationship Id="rId7" Type="http://schemas.openxmlformats.org/officeDocument/2006/relationships/image" Target="../media/image28.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7"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AC774-5078-BBCC-FCB6-040F72BCDE3F}"/>
              </a:ext>
            </a:extLst>
          </p:cNvPr>
          <p:cNvSpPr>
            <a:spLocks noGrp="1"/>
          </p:cNvSpPr>
          <p:nvPr>
            <p:ph type="ctrTitle"/>
          </p:nvPr>
        </p:nvSpPr>
        <p:spPr/>
        <p:txBody>
          <a:bodyPr/>
          <a:lstStyle/>
          <a:p>
            <a:r>
              <a:rPr kumimoji="1" lang="ja-JP" altLang="en-US" dirty="0"/>
              <a:t>ファラデー効果</a:t>
            </a:r>
          </a:p>
        </p:txBody>
      </p:sp>
      <p:sp>
        <p:nvSpPr>
          <p:cNvPr id="3" name="字幕 2">
            <a:extLst>
              <a:ext uri="{FF2B5EF4-FFF2-40B4-BE49-F238E27FC236}">
                <a16:creationId xmlns:a16="http://schemas.microsoft.com/office/drawing/2014/main" id="{C084FFB9-8D05-3254-DA4C-5316EBCF9F89}"/>
              </a:ext>
            </a:extLst>
          </p:cNvPr>
          <p:cNvSpPr>
            <a:spLocks noGrp="1"/>
          </p:cNvSpPr>
          <p:nvPr>
            <p:ph type="subTitle" idx="1"/>
          </p:nvPr>
        </p:nvSpPr>
        <p:spPr>
          <a:xfrm>
            <a:off x="812800" y="3602038"/>
            <a:ext cx="8280400" cy="779188"/>
          </a:xfrm>
        </p:spPr>
        <p:txBody>
          <a:bodyPr/>
          <a:lstStyle/>
          <a:p>
            <a:r>
              <a:rPr kumimoji="1" lang="ja-JP" altLang="en-US" dirty="0"/>
              <a:t>東京理科大学理学部応用物理学科</a:t>
            </a:r>
            <a:r>
              <a:rPr kumimoji="1" lang="en-US" altLang="ja-JP" dirty="0"/>
              <a:t>3</a:t>
            </a:r>
            <a:r>
              <a:rPr kumimoji="1" lang="ja-JP" altLang="en-US" dirty="0"/>
              <a:t>年</a:t>
            </a:r>
            <a:endParaRPr kumimoji="1" lang="en-US" altLang="ja-JP" dirty="0"/>
          </a:p>
          <a:p>
            <a:r>
              <a:rPr kumimoji="1" lang="ja-JP" altLang="en-US" dirty="0"/>
              <a:t>西原　翔</a:t>
            </a:r>
            <a:endParaRPr kumimoji="1" lang="en-US" altLang="ja-JP" dirty="0"/>
          </a:p>
        </p:txBody>
      </p:sp>
      <p:sp>
        <p:nvSpPr>
          <p:cNvPr id="4" name="スライド番号プレースホルダー 3">
            <a:extLst>
              <a:ext uri="{FF2B5EF4-FFF2-40B4-BE49-F238E27FC236}">
                <a16:creationId xmlns:a16="http://schemas.microsoft.com/office/drawing/2014/main" id="{D1128AA8-6391-C071-197E-28EEF75C9037}"/>
              </a:ext>
            </a:extLst>
          </p:cNvPr>
          <p:cNvSpPr>
            <a:spLocks noGrp="1"/>
          </p:cNvSpPr>
          <p:nvPr>
            <p:ph type="sldNum" sz="quarter" idx="12"/>
          </p:nvPr>
        </p:nvSpPr>
        <p:spPr/>
        <p:txBody>
          <a:bodyPr/>
          <a:lstStyle/>
          <a:p>
            <a:fld id="{3976CDD0-C26C-4561-A9EF-A0090B2270A4}" type="slidenum">
              <a:rPr lang="ja-JP" altLang="en-US" smtClean="0"/>
              <a:pPr/>
              <a:t>1</a:t>
            </a:fld>
            <a:endParaRPr lang="ja-JP" altLang="en-US" dirty="0"/>
          </a:p>
        </p:txBody>
      </p:sp>
    </p:spTree>
    <p:extLst>
      <p:ext uri="{BB962C8B-B14F-4D97-AF65-F5344CB8AC3E}">
        <p14:creationId xmlns:p14="http://schemas.microsoft.com/office/powerpoint/2010/main" val="3180374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24C70-2F29-DE4E-FF7E-D43070B5EE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5293E1-A71A-4696-D2B3-8F052D621FBB}"/>
              </a:ext>
            </a:extLst>
          </p:cNvPr>
          <p:cNvSpPr>
            <a:spLocks noGrp="1"/>
          </p:cNvSpPr>
          <p:nvPr>
            <p:ph type="title"/>
          </p:nvPr>
        </p:nvSpPr>
        <p:spPr/>
        <p:txBody>
          <a:bodyPr/>
          <a:lstStyle/>
          <a:p>
            <a:r>
              <a:rPr kumimoji="1" lang="zh-CN" altLang="en-US" dirty="0"/>
              <a:t>実験</a:t>
            </a:r>
            <a:r>
              <a:rPr kumimoji="1" lang="en-US" altLang="zh-CN" dirty="0"/>
              <a:t>2 |</a:t>
            </a:r>
            <a:r>
              <a:rPr kumimoji="1" lang="zh-CN" altLang="en-US" dirty="0"/>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197A0593-6016-1D6B-8A21-D948230FE472}"/>
              </a:ext>
            </a:extLst>
          </p:cNvPr>
          <p:cNvSpPr>
            <a:spLocks noGrp="1"/>
          </p:cNvSpPr>
          <p:nvPr>
            <p:ph type="sldNum" sz="quarter" idx="12"/>
          </p:nvPr>
        </p:nvSpPr>
        <p:spPr/>
        <p:txBody>
          <a:bodyPr/>
          <a:lstStyle/>
          <a:p>
            <a:fld id="{3976CDD0-C26C-4561-A9EF-A0090B2270A4}" type="slidenum">
              <a:rPr kumimoji="1" lang="ja-JP" altLang="en-US" smtClean="0"/>
              <a:t>10</a:t>
            </a:fld>
            <a:endParaRPr kumimoji="1" lang="ja-JP" altLang="en-US"/>
          </a:p>
        </p:txBody>
      </p:sp>
      <p:sp>
        <p:nvSpPr>
          <p:cNvPr id="59" name="テキスト ボックス 58">
            <a:extLst>
              <a:ext uri="{FF2B5EF4-FFF2-40B4-BE49-F238E27FC236}">
                <a16:creationId xmlns:a16="http://schemas.microsoft.com/office/drawing/2014/main" id="{C33B131E-A1F0-4913-576F-01E6045FB96D}"/>
              </a:ext>
            </a:extLst>
          </p:cNvPr>
          <p:cNvSpPr txBox="1"/>
          <p:nvPr/>
        </p:nvSpPr>
        <p:spPr>
          <a:xfrm>
            <a:off x="681038" y="910132"/>
            <a:ext cx="4532010"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磁場と偏光面の回転角の関係</a:t>
            </a:r>
          </a:p>
        </p:txBody>
      </p:sp>
      <p:grpSp>
        <p:nvGrpSpPr>
          <p:cNvPr id="61" name="グループ化 60">
            <a:extLst>
              <a:ext uri="{FF2B5EF4-FFF2-40B4-BE49-F238E27FC236}">
                <a16:creationId xmlns:a16="http://schemas.microsoft.com/office/drawing/2014/main" id="{796006B5-E0A5-31D0-0CB9-DE42BD5154CD}"/>
              </a:ext>
            </a:extLst>
          </p:cNvPr>
          <p:cNvGrpSpPr/>
          <p:nvPr/>
        </p:nvGrpSpPr>
        <p:grpSpPr>
          <a:xfrm>
            <a:off x="6640451" y="1807925"/>
            <a:ext cx="3265549" cy="3006960"/>
            <a:chOff x="4939268" y="1888821"/>
            <a:chExt cx="3908200" cy="3598722"/>
          </a:xfrm>
        </p:grpSpPr>
        <p:pic>
          <p:nvPicPr>
            <p:cNvPr id="45" name="図 44">
              <a:extLst>
                <a:ext uri="{FF2B5EF4-FFF2-40B4-BE49-F238E27FC236}">
                  <a16:creationId xmlns:a16="http://schemas.microsoft.com/office/drawing/2014/main" id="{01B61976-DE9A-20EB-4552-C13CC927DB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85427" y="2430598"/>
              <a:ext cx="3753145" cy="3056945"/>
            </a:xfrm>
            <a:prstGeom prst="rect">
              <a:avLst/>
            </a:prstGeom>
          </p:spPr>
        </p:pic>
        <p:sp>
          <p:nvSpPr>
            <p:cNvPr id="56" name="テキスト ボックス 55">
              <a:extLst>
                <a:ext uri="{FF2B5EF4-FFF2-40B4-BE49-F238E27FC236}">
                  <a16:creationId xmlns:a16="http://schemas.microsoft.com/office/drawing/2014/main" id="{9A45E546-E840-2877-1E0B-296838FCE7AA}"/>
                </a:ext>
              </a:extLst>
            </p:cNvPr>
            <p:cNvSpPr txBox="1"/>
            <p:nvPr/>
          </p:nvSpPr>
          <p:spPr>
            <a:xfrm>
              <a:off x="4939268" y="1888821"/>
              <a:ext cx="3908200" cy="626188"/>
            </a:xfrm>
            <a:prstGeom prst="rect">
              <a:avLst/>
            </a:prstGeom>
            <a:noFill/>
          </p:spPr>
          <p:txBody>
            <a:bodyPr wrap="square" rtlCol="0">
              <a:spAutoFit/>
            </a:bodyPr>
            <a:lstStyle/>
            <a:p>
              <a:r>
                <a:rPr kumimoji="1" lang="en-US" altLang="ja-JP" sz="1400" dirty="0"/>
                <a:t>X-Y </a:t>
              </a:r>
              <a:r>
                <a:rPr kumimoji="1" lang="ja-JP" altLang="en-US" sz="1400" dirty="0"/>
                <a:t>表示をフィッティングすることで</a:t>
              </a:r>
              <a:endParaRPr kumimoji="1" lang="en-US" altLang="ja-JP" sz="1400" dirty="0"/>
            </a:p>
            <a:p>
              <a:r>
                <a:rPr kumimoji="1" lang="ja-JP" altLang="en-US" sz="1400" dirty="0"/>
                <a:t>ベルデ定数がわかる</a:t>
              </a:r>
            </a:p>
          </p:txBody>
        </p:sp>
      </p:gr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150F2B-3B00-EDC2-DC61-A1F980A73B2F}"/>
                  </a:ext>
                </a:extLst>
              </p:cNvPr>
              <p:cNvSpPr txBox="1"/>
              <p:nvPr/>
            </p:nvSpPr>
            <p:spPr>
              <a:xfrm>
                <a:off x="1105700" y="1402754"/>
                <a:ext cx="4507291" cy="1118127"/>
              </a:xfrm>
              <a:prstGeom prst="rect">
                <a:avLst/>
              </a:prstGeom>
              <a:noFill/>
            </p:spPr>
            <p:txBody>
              <a:bodyPr wrap="square" rtlCol="0">
                <a:spAutoFit/>
              </a:bodyPr>
              <a:lstStyle/>
              <a:p>
                <a:pPr>
                  <a:lnSpc>
                    <a:spcPct val="150000"/>
                  </a:lnSpc>
                </a:pPr>
                <a14:m>
                  <m:oMath xmlns:m="http://schemas.openxmlformats.org/officeDocument/2006/math">
                    <m:r>
                      <a:rPr kumimoji="1" lang="en-US" altLang="ja-JP" sz="2000" b="0" i="1" dirty="0" smtClean="0">
                        <a:latin typeface="Cambria Math" panose="02040503050406030204" pitchFamily="18" charset="0"/>
                      </a:rPr>
                      <m:t>𝜃</m:t>
                    </m:r>
                    <m:r>
                      <a:rPr kumimoji="1" lang="en-US" altLang="ja-JP" sz="2000" b="0" i="1" dirty="0" smtClean="0">
                        <a:latin typeface="Cambria Math" panose="02040503050406030204" pitchFamily="18" charset="0"/>
                      </a:rPr>
                      <m:t>=</m:t>
                    </m:r>
                    <m:r>
                      <a:rPr kumimoji="1" lang="en-US" altLang="ja-JP" sz="2000" b="0" i="1" dirty="0" smtClean="0">
                        <a:latin typeface="Cambria Math" panose="02040503050406030204" pitchFamily="18" charset="0"/>
                      </a:rPr>
                      <m:t>𝑎𝐻</m:t>
                    </m:r>
                  </m:oMath>
                </a14:m>
                <a:r>
                  <a:rPr kumimoji="1" lang="ja-JP" altLang="en-US" sz="2000" dirty="0"/>
                  <a:t> の比例定数は長さに依存する</a:t>
                </a:r>
                <a:endParaRPr kumimoji="1" lang="en-US" altLang="ja-JP" sz="2000" dirty="0"/>
              </a:p>
              <a:p>
                <a:pPr>
                  <a:lnSpc>
                    <a:spcPct val="150000"/>
                  </a:lnSpc>
                </a:pPr>
                <a14:m>
                  <m:oMath xmlns:m="http://schemas.openxmlformats.org/officeDocument/2006/math">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𝑎</m:t>
                        </m:r>
                      </m:num>
                      <m:den>
                        <m:r>
                          <a:rPr kumimoji="1" lang="en-US" altLang="ja-JP" sz="2000" b="0" i="1" smtClean="0">
                            <a:latin typeface="Cambria Math" panose="02040503050406030204" pitchFamily="18" charset="0"/>
                          </a:rPr>
                          <m:t>𝐿</m:t>
                        </m:r>
                      </m:den>
                    </m:f>
                  </m:oMath>
                </a14:m>
                <a:r>
                  <a:rPr kumimoji="1" lang="ja-JP" altLang="en-US" sz="2000" dirty="0"/>
                  <a:t> とする。</a:t>
                </a:r>
                <a:r>
                  <a:rPr kumimoji="1" lang="en-US" altLang="ja-JP" sz="2000" dirty="0"/>
                  <a:t>(</a:t>
                </a:r>
                <a:r>
                  <a:rPr kumimoji="1" lang="ja-JP" altLang="en-US" sz="2000" dirty="0"/>
                  <a:t>ベルデ定数</a:t>
                </a:r>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00150F2B-3B00-EDC2-DC61-A1F980A73B2F}"/>
                  </a:ext>
                </a:extLst>
              </p:cNvPr>
              <p:cNvSpPr txBox="1">
                <a:spLocks noRot="1" noChangeAspect="1" noMove="1" noResize="1" noEditPoints="1" noAdjustHandles="1" noChangeArrowheads="1" noChangeShapeType="1" noTextEdit="1"/>
              </p:cNvSpPr>
              <p:nvPr/>
            </p:nvSpPr>
            <p:spPr>
              <a:xfrm>
                <a:off x="1105700" y="1402754"/>
                <a:ext cx="4507291" cy="1118127"/>
              </a:xfrm>
              <a:prstGeom prst="rect">
                <a:avLst/>
              </a:prstGeom>
              <a:blipFill>
                <a:blip r:embed="rId3"/>
                <a:stretch>
                  <a:fillRect b="-4891"/>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99D4FA3A-7402-B509-E1B0-4491B0FB6E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28261" y="2563939"/>
            <a:ext cx="4197439" cy="3229343"/>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DAC6159-A64A-7D96-71DF-3F8E3CF30C11}"/>
                  </a:ext>
                </a:extLst>
              </p:cNvPr>
              <p:cNvSpPr txBox="1"/>
              <p:nvPr/>
            </p:nvSpPr>
            <p:spPr>
              <a:xfrm>
                <a:off x="840512" y="5947868"/>
                <a:ext cx="8224976" cy="461665"/>
              </a:xfrm>
              <a:prstGeom prst="rect">
                <a:avLst/>
              </a:prstGeom>
              <a:solidFill>
                <a:schemeClr val="bg2"/>
              </a:solidFill>
            </p:spPr>
            <p:txBody>
              <a:bodyPr wrap="square" rtlCol="0">
                <a:spAutoFit/>
              </a:bodyPr>
              <a:lstStyle/>
              <a:p>
                <a:pPr algn="ctr"/>
                <a:r>
                  <a:rPr kumimoji="1" lang="en-US" altLang="ja-JP" sz="2400" dirty="0">
                    <a:solidFill>
                      <a:schemeClr val="tx1"/>
                    </a:solidFill>
                  </a:rPr>
                  <a:t> </a:t>
                </a:r>
                <a:r>
                  <a:rPr kumimoji="1" lang="ja-JP" altLang="en-US" sz="2400" b="1" dirty="0">
                    <a:solidFill>
                      <a:schemeClr val="tx1"/>
                    </a:solidFill>
                  </a:rPr>
                  <a:t>ベルデ定数は</a:t>
                </a:r>
                <a:r>
                  <a:rPr kumimoji="1" lang="ja-JP" altLang="en-US" sz="2400" dirty="0">
                    <a:solidFill>
                      <a:schemeClr val="tx1"/>
                    </a:solidFill>
                  </a:rPr>
                  <a:t> </a:t>
                </a:r>
                <a14:m>
                  <m:oMath xmlns:m="http://schemas.openxmlformats.org/officeDocument/2006/math">
                    <m:r>
                      <a:rPr kumimoji="1" lang="en-US" altLang="ja-JP" sz="2400" b="0" i="1" dirty="0" smtClean="0">
                        <a:solidFill>
                          <a:schemeClr val="tx1"/>
                        </a:solidFill>
                        <a:latin typeface="Cambria Math" panose="02040503050406030204" pitchFamily="18" charset="0"/>
                      </a:rPr>
                      <m:t> </m:t>
                    </m:r>
                    <m:r>
                      <a:rPr kumimoji="1" lang="en-US" altLang="ja-JP" sz="2400" i="1" dirty="0">
                        <a:solidFill>
                          <a:schemeClr val="tx1"/>
                        </a:solidFill>
                        <a:latin typeface="Cambria Math" panose="02040503050406030204" pitchFamily="18" charset="0"/>
                      </a:rPr>
                      <m:t>𝑉</m:t>
                    </m:r>
                    <m:r>
                      <a:rPr kumimoji="1" lang="en-US" altLang="ja-JP" sz="2400" i="1" dirty="0">
                        <a:solidFill>
                          <a:schemeClr val="tx1"/>
                        </a:solidFill>
                        <a:latin typeface="Cambria Math" panose="02040503050406030204" pitchFamily="18" charset="0"/>
                      </a:rPr>
                      <m:t>=9.63</m:t>
                    </m:r>
                  </m:oMath>
                </a14:m>
                <a:r>
                  <a:rPr kumimoji="1" lang="ja-JP" altLang="en-US" sz="2400" b="1" dirty="0">
                    <a:solidFill>
                      <a:schemeClr val="tx1"/>
                    </a:solidFill>
                  </a:rPr>
                  <a:t> </a:t>
                </a:r>
                <a:r>
                  <a:rPr kumimoji="1" lang="en-US" altLang="ja-JP" sz="2400" dirty="0">
                    <a:solidFill>
                      <a:schemeClr val="tx1"/>
                    </a:solidFill>
                    <a:latin typeface="Cambria Math" panose="02040503050406030204" pitchFamily="18" charset="0"/>
                    <a:ea typeface="Cambria Math" panose="02040503050406030204" pitchFamily="18" charset="0"/>
                  </a:rPr>
                  <a:t>(deg/kA) </a:t>
                </a:r>
                <a:r>
                  <a:rPr kumimoji="1" lang="ja-JP" altLang="en-US" sz="2400" b="1" dirty="0">
                    <a:solidFill>
                      <a:schemeClr val="tx1"/>
                    </a:solidFill>
                  </a:rPr>
                  <a:t>であった</a:t>
                </a:r>
              </a:p>
            </p:txBody>
          </p:sp>
        </mc:Choice>
        <mc:Fallback xmlns="">
          <p:sp>
            <p:nvSpPr>
              <p:cNvPr id="11" name="テキスト ボックス 10">
                <a:extLst>
                  <a:ext uri="{FF2B5EF4-FFF2-40B4-BE49-F238E27FC236}">
                    <a16:creationId xmlns:a16="http://schemas.microsoft.com/office/drawing/2014/main" id="{6DAC6159-A64A-7D96-71DF-3F8E3CF30C11}"/>
                  </a:ext>
                </a:extLst>
              </p:cNvPr>
              <p:cNvSpPr txBox="1">
                <a:spLocks noRot="1" noChangeAspect="1" noMove="1" noResize="1" noEditPoints="1" noAdjustHandles="1" noChangeArrowheads="1" noChangeShapeType="1" noTextEdit="1"/>
              </p:cNvSpPr>
              <p:nvPr/>
            </p:nvSpPr>
            <p:spPr>
              <a:xfrm>
                <a:off x="840512" y="5947868"/>
                <a:ext cx="8224976" cy="461665"/>
              </a:xfrm>
              <a:prstGeom prst="rect">
                <a:avLst/>
              </a:prstGeom>
              <a:blipFill>
                <a:blip r:embed="rId5"/>
                <a:stretch>
                  <a:fillRect t="-17333"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7CF154F-83AB-D70F-8679-D5C3D6ADCA13}"/>
                  </a:ext>
                </a:extLst>
              </p:cNvPr>
              <p:cNvSpPr txBox="1"/>
              <p:nvPr/>
            </p:nvSpPr>
            <p:spPr>
              <a:xfrm>
                <a:off x="6146623" y="5228042"/>
                <a:ext cx="3520116" cy="523220"/>
              </a:xfrm>
              <a:prstGeom prst="rect">
                <a:avLst/>
              </a:prstGeom>
              <a:noFill/>
            </p:spPr>
            <p:txBody>
              <a:bodyPr wrap="square" rtlCol="0">
                <a:spAutoFit/>
              </a:bodyPr>
              <a:lstStyle/>
              <a:p>
                <a:r>
                  <a:rPr kumimoji="1" lang="ja-JP" altLang="en-US" sz="1400" dirty="0"/>
                  <a:t>実験テキストにおける</a:t>
                </a:r>
                <a:endParaRPr kumimoji="1" lang="en-US" altLang="ja-JP" sz="1400" dirty="0"/>
              </a:p>
              <a:p>
                <a:r>
                  <a:rPr kumimoji="1" lang="ja-JP" altLang="en-US" sz="1400" dirty="0"/>
                  <a:t>ベルデ定数の文献値は </a:t>
                </a:r>
                <a14:m>
                  <m:oMath xmlns:m="http://schemas.openxmlformats.org/officeDocument/2006/math">
                    <m:r>
                      <a:rPr kumimoji="1" lang="en-US" altLang="ja-JP" sz="1400" i="1" dirty="0" smtClean="0">
                        <a:solidFill>
                          <a:schemeClr val="tx1"/>
                        </a:solidFill>
                        <a:latin typeface="Cambria Math" panose="02040503050406030204" pitchFamily="18" charset="0"/>
                      </a:rPr>
                      <m:t>𝑉</m:t>
                    </m:r>
                    <m:r>
                      <a:rPr kumimoji="1" lang="en-US" altLang="ja-JP" sz="1400" i="1" dirty="0" smtClean="0">
                        <a:solidFill>
                          <a:schemeClr val="tx1"/>
                        </a:solidFill>
                        <a:latin typeface="Cambria Math" panose="02040503050406030204" pitchFamily="18" charset="0"/>
                      </a:rPr>
                      <m:t>=10.4</m:t>
                    </m:r>
                  </m:oMath>
                </a14:m>
                <a:r>
                  <a:rPr kumimoji="1" lang="ja-JP" altLang="en-US" sz="1400" b="1" dirty="0">
                    <a:solidFill>
                      <a:schemeClr val="tx1"/>
                    </a:solidFill>
                  </a:rPr>
                  <a:t> </a:t>
                </a:r>
                <a:r>
                  <a:rPr kumimoji="1" lang="en-US" altLang="ja-JP" sz="1400" dirty="0">
                    <a:solidFill>
                      <a:schemeClr val="tx1"/>
                    </a:solidFill>
                    <a:latin typeface="Cambria Math" panose="02040503050406030204" pitchFamily="18" charset="0"/>
                    <a:ea typeface="Cambria Math" panose="02040503050406030204" pitchFamily="18" charset="0"/>
                  </a:rPr>
                  <a:t>(deg/kA) </a:t>
                </a:r>
                <a:endParaRPr kumimoji="1" lang="ja-JP" altLang="en-US" sz="1400" dirty="0"/>
              </a:p>
            </p:txBody>
          </p:sp>
        </mc:Choice>
        <mc:Fallback xmlns="">
          <p:sp>
            <p:nvSpPr>
              <p:cNvPr id="13" name="テキスト ボックス 12">
                <a:extLst>
                  <a:ext uri="{FF2B5EF4-FFF2-40B4-BE49-F238E27FC236}">
                    <a16:creationId xmlns:a16="http://schemas.microsoft.com/office/drawing/2014/main" id="{E7CF154F-83AB-D70F-8679-D5C3D6ADCA13}"/>
                  </a:ext>
                </a:extLst>
              </p:cNvPr>
              <p:cNvSpPr txBox="1">
                <a:spLocks noRot="1" noChangeAspect="1" noMove="1" noResize="1" noEditPoints="1" noAdjustHandles="1" noChangeArrowheads="1" noChangeShapeType="1" noTextEdit="1"/>
              </p:cNvSpPr>
              <p:nvPr/>
            </p:nvSpPr>
            <p:spPr>
              <a:xfrm>
                <a:off x="6146623" y="5228042"/>
                <a:ext cx="3520116" cy="523220"/>
              </a:xfrm>
              <a:prstGeom prst="rect">
                <a:avLst/>
              </a:prstGeom>
              <a:blipFill>
                <a:blip r:embed="rId6"/>
                <a:stretch>
                  <a:fillRect l="-519" t="-1176" r="-346" b="-12941"/>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5C9BDC62-D899-4400-F602-24DC1C21C008}"/>
              </a:ext>
            </a:extLst>
          </p:cNvPr>
          <p:cNvGrpSpPr/>
          <p:nvPr/>
        </p:nvGrpSpPr>
        <p:grpSpPr>
          <a:xfrm>
            <a:off x="5916245" y="81919"/>
            <a:ext cx="4057492" cy="994820"/>
            <a:chOff x="5848508" y="729055"/>
            <a:chExt cx="4057492" cy="994820"/>
          </a:xfrm>
        </p:grpSpPr>
        <p:sp>
          <p:nvSpPr>
            <p:cNvPr id="15" name="正方形/長方形 14">
              <a:extLst>
                <a:ext uri="{FF2B5EF4-FFF2-40B4-BE49-F238E27FC236}">
                  <a16:creationId xmlns:a16="http://schemas.microsoft.com/office/drawing/2014/main" id="{4A4FFD30-5675-0C1D-74E4-4D48F284FA3F}"/>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FDF336-6ED3-7432-650C-44CC27311CF9}"/>
                </a:ext>
              </a:extLst>
            </p:cNvPr>
            <p:cNvGrpSpPr/>
            <p:nvPr/>
          </p:nvGrpSpPr>
          <p:grpSpPr>
            <a:xfrm>
              <a:off x="5848508" y="762923"/>
              <a:ext cx="4057492" cy="960952"/>
              <a:chOff x="1464122" y="2151528"/>
              <a:chExt cx="7573176" cy="1793585"/>
            </a:xfrm>
          </p:grpSpPr>
          <p:grpSp>
            <p:nvGrpSpPr>
              <p:cNvPr id="17" name="グループ化 16">
                <a:extLst>
                  <a:ext uri="{FF2B5EF4-FFF2-40B4-BE49-F238E27FC236}">
                    <a16:creationId xmlns:a16="http://schemas.microsoft.com/office/drawing/2014/main" id="{2DF9A9B2-5012-D897-32AE-F4A49CDFF887}"/>
                  </a:ext>
                </a:extLst>
              </p:cNvPr>
              <p:cNvGrpSpPr/>
              <p:nvPr/>
            </p:nvGrpSpPr>
            <p:grpSpPr>
              <a:xfrm>
                <a:off x="1464122" y="2151528"/>
                <a:ext cx="7179165" cy="1219470"/>
                <a:chOff x="1742088" y="2323580"/>
                <a:chExt cx="5298147" cy="899956"/>
              </a:xfrm>
            </p:grpSpPr>
            <p:grpSp>
              <p:nvGrpSpPr>
                <p:cNvPr id="20" name="グループ化 19">
                  <a:extLst>
                    <a:ext uri="{FF2B5EF4-FFF2-40B4-BE49-F238E27FC236}">
                      <a16:creationId xmlns:a16="http://schemas.microsoft.com/office/drawing/2014/main" id="{721CC698-A46E-42E1-7FEB-57F8B8047199}"/>
                    </a:ext>
                  </a:extLst>
                </p:cNvPr>
                <p:cNvGrpSpPr/>
                <p:nvPr/>
              </p:nvGrpSpPr>
              <p:grpSpPr>
                <a:xfrm>
                  <a:off x="3801914" y="2449651"/>
                  <a:ext cx="1385852" cy="773885"/>
                  <a:chOff x="3801914" y="2449651"/>
                  <a:chExt cx="1385852" cy="773885"/>
                </a:xfrm>
              </p:grpSpPr>
              <p:sp>
                <p:nvSpPr>
                  <p:cNvPr id="72" name="正方形/長方形 71">
                    <a:extLst>
                      <a:ext uri="{FF2B5EF4-FFF2-40B4-BE49-F238E27FC236}">
                        <a16:creationId xmlns:a16="http://schemas.microsoft.com/office/drawing/2014/main" id="{2FA174AE-F251-543C-9BE6-E8BA35B6E3E1}"/>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701045FB-52D4-F93D-F937-06C6A46D3113}"/>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CF94F6B-C4B2-C79B-D715-9FFFFA39E19E}"/>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1063392-16E5-F730-B997-149A518051C2}"/>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1" name="正方形/長方形 20">
                  <a:extLst>
                    <a:ext uri="{FF2B5EF4-FFF2-40B4-BE49-F238E27FC236}">
                      <a16:creationId xmlns:a16="http://schemas.microsoft.com/office/drawing/2014/main" id="{43BC2EA3-1AD1-10BC-212D-8F1CF1EB8586}"/>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22" name="正方形/長方形 21">
                  <a:extLst>
                    <a:ext uri="{FF2B5EF4-FFF2-40B4-BE49-F238E27FC236}">
                      <a16:creationId xmlns:a16="http://schemas.microsoft.com/office/drawing/2014/main" id="{02CA6EB4-15C4-DAA3-2C3D-F301562F5B18}"/>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24" name="グループ化 23">
                  <a:extLst>
                    <a:ext uri="{FF2B5EF4-FFF2-40B4-BE49-F238E27FC236}">
                      <a16:creationId xmlns:a16="http://schemas.microsoft.com/office/drawing/2014/main" id="{474C5422-7EE5-2C37-48AD-434658FEE089}"/>
                    </a:ext>
                  </a:extLst>
                </p:cNvPr>
                <p:cNvGrpSpPr/>
                <p:nvPr/>
              </p:nvGrpSpPr>
              <p:grpSpPr>
                <a:xfrm>
                  <a:off x="2825071" y="2323580"/>
                  <a:ext cx="425245" cy="860862"/>
                  <a:chOff x="3194892" y="1454226"/>
                  <a:chExt cx="451691" cy="914400"/>
                </a:xfrm>
              </p:grpSpPr>
              <p:sp>
                <p:nvSpPr>
                  <p:cNvPr id="62" name="楕円 61">
                    <a:extLst>
                      <a:ext uri="{FF2B5EF4-FFF2-40B4-BE49-F238E27FC236}">
                        <a16:creationId xmlns:a16="http://schemas.microsoft.com/office/drawing/2014/main" id="{9BC412AD-A2D1-F918-03DE-D7046BE98CF5}"/>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AFBC16F7-F646-7B4B-9D11-C48BFA6C6C54}"/>
                      </a:ext>
                    </a:extLst>
                  </p:cNvPr>
                  <p:cNvCxnSpPr>
                    <a:stCxn id="62" idx="1"/>
                    <a:endCxn id="62"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963CCEA-EB66-FF97-9EA1-2F2D99683063}"/>
                      </a:ext>
                    </a:extLst>
                  </p:cNvPr>
                  <p:cNvCxnSpPr>
                    <a:stCxn id="62" idx="0"/>
                    <a:endCxn id="62"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0F6CBF07-868E-F3FE-C26F-37E9D87215D2}"/>
                      </a:ext>
                    </a:extLst>
                  </p:cNvPr>
                  <p:cNvCxnSpPr>
                    <a:stCxn id="62" idx="7"/>
                    <a:endCxn id="62"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2168D90-1E1B-2D93-A994-0CC355464E10}"/>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9849037-3741-D676-308D-6223D4900D22}"/>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コネクタ 40">
                  <a:extLst>
                    <a:ext uri="{FF2B5EF4-FFF2-40B4-BE49-F238E27FC236}">
                      <a16:creationId xmlns:a16="http://schemas.microsoft.com/office/drawing/2014/main" id="{1E724D5D-4009-66A3-73C9-AF0625FEA6B0}"/>
                    </a:ext>
                  </a:extLst>
                </p:cNvPr>
                <p:cNvCxnSpPr>
                  <a:cxnSpLocks/>
                  <a:stCxn id="21" idx="3"/>
                  <a:endCxn id="22"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46" name="直線矢印コネクタ 45">
                  <a:extLst>
                    <a:ext uri="{FF2B5EF4-FFF2-40B4-BE49-F238E27FC236}">
                      <a16:creationId xmlns:a16="http://schemas.microsoft.com/office/drawing/2014/main" id="{5342725C-4CA9-F9D3-A7C9-B9DC7CC0686E}"/>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48" name="グループ化 47">
                  <a:extLst>
                    <a:ext uri="{FF2B5EF4-FFF2-40B4-BE49-F238E27FC236}">
                      <a16:creationId xmlns:a16="http://schemas.microsoft.com/office/drawing/2014/main" id="{4F5D5546-F8B2-875B-0328-0D2860122589}"/>
                    </a:ext>
                  </a:extLst>
                </p:cNvPr>
                <p:cNvGrpSpPr/>
                <p:nvPr/>
              </p:nvGrpSpPr>
              <p:grpSpPr>
                <a:xfrm>
                  <a:off x="5691228" y="2323580"/>
                  <a:ext cx="425245" cy="860862"/>
                  <a:chOff x="3194892" y="1454226"/>
                  <a:chExt cx="451691" cy="914400"/>
                </a:xfrm>
              </p:grpSpPr>
              <p:sp>
                <p:nvSpPr>
                  <p:cNvPr id="51" name="楕円 50">
                    <a:extLst>
                      <a:ext uri="{FF2B5EF4-FFF2-40B4-BE49-F238E27FC236}">
                        <a16:creationId xmlns:a16="http://schemas.microsoft.com/office/drawing/2014/main" id="{59B1B388-C6B7-53E5-6AF7-EE2682E89DA9}"/>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F61BDA4-23BD-E45C-797C-88E8D3731394}"/>
                      </a:ext>
                    </a:extLst>
                  </p:cNvPr>
                  <p:cNvCxnSpPr>
                    <a:stCxn id="51" idx="1"/>
                    <a:endCxn id="51"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137D91C-2207-E9DC-D59E-0D25067A7A0D}"/>
                      </a:ext>
                    </a:extLst>
                  </p:cNvPr>
                  <p:cNvCxnSpPr>
                    <a:stCxn id="51" idx="0"/>
                    <a:endCxn id="51"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0266F5D7-9149-E386-D193-1E0B88615324}"/>
                      </a:ext>
                    </a:extLst>
                  </p:cNvPr>
                  <p:cNvCxnSpPr>
                    <a:stCxn id="51" idx="7"/>
                    <a:endCxn id="51"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1B07418-E219-AF2D-6659-44FFFE50FA1D}"/>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FF3641F-4533-DD1B-8F78-4BAF083A41EB}"/>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9" name="直線矢印コネクタ 48">
                  <a:extLst>
                    <a:ext uri="{FF2B5EF4-FFF2-40B4-BE49-F238E27FC236}">
                      <a16:creationId xmlns:a16="http://schemas.microsoft.com/office/drawing/2014/main" id="{44E46839-148A-619E-FD19-625D827DC2E3}"/>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50" name="直線矢印コネクタ 49">
                  <a:extLst>
                    <a:ext uri="{FF2B5EF4-FFF2-40B4-BE49-F238E27FC236}">
                      <a16:creationId xmlns:a16="http://schemas.microsoft.com/office/drawing/2014/main" id="{E045DC84-76B0-7CDA-545B-4DD871B83DD4}"/>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D62A901-45D2-640D-6112-38FFB0A3971B}"/>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44FEE7C-3894-CA66-8426-39BDAEC3849C}"/>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8"/>
                    <a:stretch>
                      <a:fillRect b="-16393"/>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358024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82F9C-6E4B-6D28-EB1A-2EAAA849CB79}"/>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303C1AA3-19F7-DFAC-DDD2-FBFF1ED72C44}"/>
              </a:ext>
            </a:extLst>
          </p:cNvPr>
          <p:cNvSpPr>
            <a:spLocks noGrp="1"/>
          </p:cNvSpPr>
          <p:nvPr>
            <p:ph type="sldNum" sz="quarter" idx="12"/>
          </p:nvPr>
        </p:nvSpPr>
        <p:spPr/>
        <p:txBody>
          <a:bodyPr/>
          <a:lstStyle/>
          <a:p>
            <a:fld id="{3976CDD0-C26C-4561-A9EF-A0090B2270A4}" type="slidenum">
              <a:rPr kumimoji="1" lang="ja-JP" altLang="en-US" smtClean="0"/>
              <a:t>11</a:t>
            </a:fld>
            <a:endParaRPr kumimoji="1" lang="ja-JP" altLang="en-US"/>
          </a:p>
        </p:txBody>
      </p:sp>
      <p:grpSp>
        <p:nvGrpSpPr>
          <p:cNvPr id="4" name="グループ化 3">
            <a:extLst>
              <a:ext uri="{FF2B5EF4-FFF2-40B4-BE49-F238E27FC236}">
                <a16:creationId xmlns:a16="http://schemas.microsoft.com/office/drawing/2014/main" id="{B7407606-220B-C740-732B-84171219C18A}"/>
              </a:ext>
            </a:extLst>
          </p:cNvPr>
          <p:cNvGrpSpPr/>
          <p:nvPr/>
        </p:nvGrpSpPr>
        <p:grpSpPr>
          <a:xfrm>
            <a:off x="511591" y="3429000"/>
            <a:ext cx="8269356" cy="2726287"/>
            <a:chOff x="950863" y="1458087"/>
            <a:chExt cx="8269356" cy="2726287"/>
          </a:xfrm>
        </p:grpSpPr>
        <p:cxnSp>
          <p:nvCxnSpPr>
            <p:cNvPr id="5" name="直線コネクタ 4">
              <a:extLst>
                <a:ext uri="{FF2B5EF4-FFF2-40B4-BE49-F238E27FC236}">
                  <a16:creationId xmlns:a16="http://schemas.microsoft.com/office/drawing/2014/main" id="{161ABFD9-B761-E54C-279C-4BEDC18D03E1}"/>
                </a:ext>
              </a:extLst>
            </p:cNvPr>
            <p:cNvCxnSpPr>
              <a:cxnSpLocks/>
            </p:cNvCxnSpPr>
            <p:nvPr/>
          </p:nvCxnSpPr>
          <p:spPr>
            <a:xfrm>
              <a:off x="6498776" y="1577788"/>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BA4E192B-2300-A7E7-FC3B-E3285FB1FE39}"/>
                </a:ext>
              </a:extLst>
            </p:cNvPr>
            <p:cNvGrpSpPr/>
            <p:nvPr/>
          </p:nvGrpSpPr>
          <p:grpSpPr>
            <a:xfrm>
              <a:off x="950863" y="2151529"/>
              <a:ext cx="8004275" cy="1580462"/>
              <a:chOff x="1363308" y="2323580"/>
              <a:chExt cx="5907069" cy="1166364"/>
            </a:xfrm>
          </p:grpSpPr>
          <p:grpSp>
            <p:nvGrpSpPr>
              <p:cNvPr id="18" name="グループ化 17">
                <a:extLst>
                  <a:ext uri="{FF2B5EF4-FFF2-40B4-BE49-F238E27FC236}">
                    <a16:creationId xmlns:a16="http://schemas.microsoft.com/office/drawing/2014/main" id="{CBE0625B-08C5-29DE-EE53-1EEF1B2BE923}"/>
                  </a:ext>
                </a:extLst>
              </p:cNvPr>
              <p:cNvGrpSpPr/>
              <p:nvPr/>
            </p:nvGrpSpPr>
            <p:grpSpPr>
              <a:xfrm>
                <a:off x="3801914" y="2449651"/>
                <a:ext cx="1385852" cy="1040293"/>
                <a:chOff x="3801914" y="2449651"/>
                <a:chExt cx="1385852" cy="1040293"/>
              </a:xfrm>
            </p:grpSpPr>
            <p:sp>
              <p:nvSpPr>
                <p:cNvPr id="40" name="正方形/長方形 39">
                  <a:extLst>
                    <a:ext uri="{FF2B5EF4-FFF2-40B4-BE49-F238E27FC236}">
                      <a16:creationId xmlns:a16="http://schemas.microsoft.com/office/drawing/2014/main" id="{45969C7E-266C-8975-A66E-34A83B843BD3}"/>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4EAA5A4-D3AA-2CE6-E17D-87E9548574DE}"/>
                    </a:ext>
                  </a:extLst>
                </p:cNvPr>
                <p:cNvSpPr/>
                <p:nvPr/>
              </p:nvSpPr>
              <p:spPr>
                <a:xfrm>
                  <a:off x="3801914" y="2449651"/>
                  <a:ext cx="1385852" cy="5740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15F7ABD8-4314-D601-727C-CEF74FE192F1}"/>
                    </a:ext>
                  </a:extLst>
                </p:cNvPr>
                <p:cNvCxnSpPr/>
                <p:nvPr/>
              </p:nvCxnSpPr>
              <p:spPr>
                <a:xfrm>
                  <a:off x="3945752" y="3025187"/>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343708C-AB29-4FC1-A019-95D6B2FED82D}"/>
                    </a:ext>
                  </a:extLst>
                </p:cNvPr>
                <p:cNvCxnSpPr/>
                <p:nvPr/>
              </p:nvCxnSpPr>
              <p:spPr>
                <a:xfrm>
                  <a:off x="5069672" y="3006555"/>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3E984DCA-0614-9EBC-2584-5F20C009CA8D}"/>
                  </a:ext>
                </a:extLst>
              </p:cNvPr>
              <p:cNvSpPr/>
              <p:nvPr/>
            </p:nvSpPr>
            <p:spPr>
              <a:xfrm>
                <a:off x="1363308" y="2484344"/>
                <a:ext cx="1277626"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D4C56728-9F00-50A9-F7D9-B07D42AE9740}"/>
                  </a:ext>
                </a:extLst>
              </p:cNvPr>
              <p:cNvSpPr/>
              <p:nvPr/>
            </p:nvSpPr>
            <p:spPr>
              <a:xfrm>
                <a:off x="6513233" y="2472834"/>
                <a:ext cx="757144"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21" name="グループ化 20">
                <a:extLst>
                  <a:ext uri="{FF2B5EF4-FFF2-40B4-BE49-F238E27FC236}">
                    <a16:creationId xmlns:a16="http://schemas.microsoft.com/office/drawing/2014/main" id="{1D4BD528-220C-2CE3-94BE-D56A6995D2A3}"/>
                  </a:ext>
                </a:extLst>
              </p:cNvPr>
              <p:cNvGrpSpPr/>
              <p:nvPr/>
            </p:nvGrpSpPr>
            <p:grpSpPr>
              <a:xfrm>
                <a:off x="2825071" y="2323580"/>
                <a:ext cx="425245" cy="860862"/>
                <a:chOff x="3194892" y="1454226"/>
                <a:chExt cx="451691" cy="914400"/>
              </a:xfrm>
            </p:grpSpPr>
            <p:sp>
              <p:nvSpPr>
                <p:cNvPr id="34" name="楕円 33">
                  <a:extLst>
                    <a:ext uri="{FF2B5EF4-FFF2-40B4-BE49-F238E27FC236}">
                      <a16:creationId xmlns:a16="http://schemas.microsoft.com/office/drawing/2014/main" id="{48319E2D-24AC-3D76-756D-AD25EB08F1E8}"/>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B99AB988-9087-F9FA-83EF-0EBA538C2644}"/>
                    </a:ext>
                  </a:extLst>
                </p:cNvPr>
                <p:cNvCxnSpPr>
                  <a:stCxn id="34" idx="1"/>
                  <a:endCxn id="34"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256AD04-564F-3BD6-F541-5192E1206D59}"/>
                    </a:ext>
                  </a:extLst>
                </p:cNvPr>
                <p:cNvCxnSpPr>
                  <a:stCxn id="34" idx="0"/>
                  <a:endCxn id="34"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4CE7BCB-A19C-FB34-4839-758EADF093CB}"/>
                    </a:ext>
                  </a:extLst>
                </p:cNvPr>
                <p:cNvCxnSpPr>
                  <a:stCxn id="34" idx="7"/>
                  <a:endCxn id="34"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767089-7B88-1844-722C-43DE33880EFB}"/>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5F87A1C-7594-DE3C-C377-14F4359ADB9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2" name="直線コネクタ 21">
                <a:extLst>
                  <a:ext uri="{FF2B5EF4-FFF2-40B4-BE49-F238E27FC236}">
                    <a16:creationId xmlns:a16="http://schemas.microsoft.com/office/drawing/2014/main" id="{D3356D01-2118-3F34-74A5-89D3FC15086D}"/>
                  </a:ext>
                </a:extLst>
              </p:cNvPr>
              <p:cNvCxnSpPr>
                <a:cxnSpLocks/>
                <a:stCxn id="19" idx="3"/>
                <a:endCxn id="20" idx="1"/>
              </p:cNvCxnSpPr>
              <p:nvPr/>
            </p:nvCxnSpPr>
            <p:spPr>
              <a:xfrm flipV="1">
                <a:off x="2640934" y="2742502"/>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3" name="テキスト ボックス 22">
                <a:extLst>
                  <a:ext uri="{FF2B5EF4-FFF2-40B4-BE49-F238E27FC236}">
                    <a16:creationId xmlns:a16="http://schemas.microsoft.com/office/drawing/2014/main" id="{1C387365-4A1D-BA9C-02C8-F8792E046B0B}"/>
                  </a:ext>
                </a:extLst>
              </p:cNvPr>
              <p:cNvSpPr txBox="1"/>
              <p:nvPr/>
            </p:nvSpPr>
            <p:spPr>
              <a:xfrm>
                <a:off x="1815128" y="3011049"/>
                <a:ext cx="825806" cy="289757"/>
              </a:xfrm>
              <a:prstGeom prst="rect">
                <a:avLst/>
              </a:prstGeom>
              <a:noFill/>
            </p:spPr>
            <p:txBody>
              <a:bodyPr wrap="none" rtlCol="0">
                <a:spAutoFit/>
              </a:bodyPr>
              <a:lstStyle/>
              <a:p>
                <a:r>
                  <a:rPr kumimoji="1" lang="en-US" altLang="ja-JP" sz="1400" dirty="0"/>
                  <a:t>633 nm</a:t>
                </a:r>
                <a:endParaRPr kumimoji="1" lang="ja-JP" altLang="en-US" sz="1400" dirty="0"/>
              </a:p>
            </p:txBody>
          </p:sp>
          <p:cxnSp>
            <p:nvCxnSpPr>
              <p:cNvPr id="24" name="直線矢印コネクタ 23">
                <a:extLst>
                  <a:ext uri="{FF2B5EF4-FFF2-40B4-BE49-F238E27FC236}">
                    <a16:creationId xmlns:a16="http://schemas.microsoft.com/office/drawing/2014/main" id="{C63F3A09-F279-007F-F0B7-5656B6E59981}"/>
                  </a:ext>
                </a:extLst>
              </p:cNvPr>
              <p:cNvCxnSpPr>
                <a:cxnSpLocks/>
              </p:cNvCxnSpPr>
              <p:nvPr/>
            </p:nvCxnSpPr>
            <p:spPr>
              <a:xfrm>
                <a:off x="3405879"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25" name="グループ化 24">
                <a:extLst>
                  <a:ext uri="{FF2B5EF4-FFF2-40B4-BE49-F238E27FC236}">
                    <a16:creationId xmlns:a16="http://schemas.microsoft.com/office/drawing/2014/main" id="{FB0A5EF9-7EA9-FE54-671F-BF7BE0757024}"/>
                  </a:ext>
                </a:extLst>
              </p:cNvPr>
              <p:cNvGrpSpPr/>
              <p:nvPr/>
            </p:nvGrpSpPr>
            <p:grpSpPr>
              <a:xfrm>
                <a:off x="5691228" y="2323580"/>
                <a:ext cx="425245" cy="860862"/>
                <a:chOff x="3194892" y="1454226"/>
                <a:chExt cx="451691" cy="914400"/>
              </a:xfrm>
            </p:grpSpPr>
            <p:sp>
              <p:nvSpPr>
                <p:cNvPr id="28" name="楕円 27">
                  <a:extLst>
                    <a:ext uri="{FF2B5EF4-FFF2-40B4-BE49-F238E27FC236}">
                      <a16:creationId xmlns:a16="http://schemas.microsoft.com/office/drawing/2014/main" id="{5AC68B65-6BFC-F993-8603-EFF9AA31B231}"/>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46ABF8B-98C0-0F55-9074-738514759B6F}"/>
                    </a:ext>
                  </a:extLst>
                </p:cNvPr>
                <p:cNvCxnSpPr>
                  <a:stCxn id="28" idx="1"/>
                  <a:endCxn id="28"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8104F8D-F952-29DC-4E2C-F4C2824A4099}"/>
                    </a:ext>
                  </a:extLst>
                </p:cNvPr>
                <p:cNvCxnSpPr>
                  <a:stCxn id="28" idx="0"/>
                  <a:endCxn id="28"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3AF0E9-6AA1-77F6-530A-9AF62BBB9A4D}"/>
                    </a:ext>
                  </a:extLst>
                </p:cNvPr>
                <p:cNvCxnSpPr>
                  <a:stCxn id="28" idx="7"/>
                  <a:endCxn id="28"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FC5918A-7F98-004D-37DE-FB6BE4D201C5}"/>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D735B99-68D1-B137-CE1E-E04A6ABAB81D}"/>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6" name="直線矢印コネクタ 25">
                <a:extLst>
                  <a:ext uri="{FF2B5EF4-FFF2-40B4-BE49-F238E27FC236}">
                    <a16:creationId xmlns:a16="http://schemas.microsoft.com/office/drawing/2014/main" id="{CD1BDD4E-F0C0-8064-6293-4361DDF362F8}"/>
                  </a:ext>
                </a:extLst>
              </p:cNvPr>
              <p:cNvCxnSpPr>
                <a:cxnSpLocks/>
              </p:cNvCxnSpPr>
              <p:nvPr/>
            </p:nvCxnSpPr>
            <p:spPr>
              <a:xfrm rot="1800000">
                <a:off x="5457608"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27" name="直線矢印コネクタ 26">
                <a:extLst>
                  <a:ext uri="{FF2B5EF4-FFF2-40B4-BE49-F238E27FC236}">
                    <a16:creationId xmlns:a16="http://schemas.microsoft.com/office/drawing/2014/main" id="{9AC34A85-D725-2063-749B-7EA9EF420580}"/>
                  </a:ext>
                </a:extLst>
              </p:cNvPr>
              <p:cNvCxnSpPr>
                <a:cxnSpLocks/>
              </p:cNvCxnSpPr>
              <p:nvPr/>
            </p:nvCxnSpPr>
            <p:spPr>
              <a:xfrm>
                <a:off x="6325402" y="2460600"/>
                <a:ext cx="0" cy="597771"/>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7" name="グループ化 6">
              <a:extLst>
                <a:ext uri="{FF2B5EF4-FFF2-40B4-BE49-F238E27FC236}">
                  <a16:creationId xmlns:a16="http://schemas.microsoft.com/office/drawing/2014/main" id="{27B326A4-9CF0-9677-771C-E16F3B42FF21}"/>
                </a:ext>
              </a:extLst>
            </p:cNvPr>
            <p:cNvGrpSpPr/>
            <p:nvPr/>
          </p:nvGrpSpPr>
          <p:grpSpPr>
            <a:xfrm>
              <a:off x="3336367" y="1464777"/>
              <a:ext cx="2672526" cy="982865"/>
              <a:chOff x="5042226" y="1685419"/>
              <a:chExt cx="2672526" cy="982865"/>
            </a:xfrm>
          </p:grpSpPr>
          <p:sp>
            <p:nvSpPr>
              <p:cNvPr id="16" name="テキスト ボックス 15">
                <a:extLst>
                  <a:ext uri="{FF2B5EF4-FFF2-40B4-BE49-F238E27FC236}">
                    <a16:creationId xmlns:a16="http://schemas.microsoft.com/office/drawing/2014/main" id="{E51F1DD8-00D6-41B3-1F42-2FC005CFB3D2}"/>
                  </a:ext>
                </a:extLst>
              </p:cNvPr>
              <p:cNvSpPr txBox="1"/>
              <p:nvPr/>
            </p:nvSpPr>
            <p:spPr>
              <a:xfrm>
                <a:off x="5042226" y="1685419"/>
                <a:ext cx="2672526" cy="369332"/>
              </a:xfrm>
              <a:prstGeom prst="rect">
                <a:avLst/>
              </a:prstGeom>
              <a:noFill/>
            </p:spPr>
            <p:txBody>
              <a:bodyPr wrap="none" rtlCol="0">
                <a:spAutoFit/>
              </a:bodyPr>
              <a:lstStyle/>
              <a:p>
                <a:r>
                  <a:rPr kumimoji="1" lang="ja-JP" altLang="en-US" dirty="0"/>
                  <a:t>磁気ガラス　</a:t>
                </a:r>
                <a:r>
                  <a:rPr kumimoji="1" lang="en-US" altLang="ja-JP" dirty="0"/>
                  <a:t>(</a:t>
                </a:r>
                <a:r>
                  <a:rPr kumimoji="1" lang="ja-JP" altLang="en-US" dirty="0"/>
                  <a:t>含</a:t>
                </a:r>
                <a:r>
                  <a:rPr kumimoji="1" lang="en-US" altLang="ja-JP" dirty="0"/>
                  <a:t>Tb</a:t>
                </a:r>
                <a:r>
                  <a:rPr kumimoji="1" lang="en-US" altLang="ja-JP" baseline="-25000" dirty="0"/>
                  <a:t>2</a:t>
                </a:r>
                <a:r>
                  <a:rPr kumimoji="1" lang="en-US" altLang="ja-JP" dirty="0"/>
                  <a:t>O</a:t>
                </a:r>
                <a:r>
                  <a:rPr kumimoji="1" lang="en-US" altLang="ja-JP" baseline="-25000" dirty="0"/>
                  <a:t>3</a:t>
                </a:r>
                <a:r>
                  <a:rPr kumimoji="1" lang="en-US" altLang="ja-JP" dirty="0"/>
                  <a:t>)</a:t>
                </a:r>
                <a:endParaRPr kumimoji="1" lang="ja-JP" altLang="en-US" dirty="0"/>
              </a:p>
            </p:txBody>
          </p:sp>
          <p:cxnSp>
            <p:nvCxnSpPr>
              <p:cNvPr id="17" name="直線コネクタ 16">
                <a:extLst>
                  <a:ext uri="{FF2B5EF4-FFF2-40B4-BE49-F238E27FC236}">
                    <a16:creationId xmlns:a16="http://schemas.microsoft.com/office/drawing/2014/main" id="{E93D9987-BF1C-3399-6E10-F3D5C7A00FDE}"/>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6F3B84DB-C870-FDA0-F4E7-F877A7E3BB43}"/>
                </a:ext>
              </a:extLst>
            </p:cNvPr>
            <p:cNvGrpSpPr/>
            <p:nvPr/>
          </p:nvGrpSpPr>
          <p:grpSpPr>
            <a:xfrm>
              <a:off x="2223930" y="3147196"/>
              <a:ext cx="3055516" cy="1037178"/>
              <a:chOff x="2272129" y="900165"/>
              <a:chExt cx="3055516" cy="1037178"/>
            </a:xfrm>
          </p:grpSpPr>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18885EA-FF06-D7B5-6E01-7FC5669214EC}"/>
                      </a:ext>
                    </a:extLst>
                  </p:cNvPr>
                  <p:cNvSpPr txBox="1"/>
                  <p:nvPr/>
                </p:nvSpPr>
                <p:spPr>
                  <a:xfrm>
                    <a:off x="2272129" y="1568011"/>
                    <a:ext cx="3055516" cy="369332"/>
                  </a:xfrm>
                  <a:prstGeom prst="rect">
                    <a:avLst/>
                  </a:prstGeom>
                  <a:noFill/>
                </p:spPr>
                <p:txBody>
                  <a:bodyPr wrap="none" rtlCol="0">
                    <a:spAutoFit/>
                  </a:bodyPr>
                  <a:lstStyle/>
                  <a:p>
                    <a:r>
                      <a:rPr kumimoji="1" lang="ja-JP" altLang="en-US" dirty="0"/>
                      <a:t>ソレノイドコイル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𝑛𝑖</m:t>
                        </m:r>
                      </m:oMath>
                    </a14:m>
                    <a:endParaRPr kumimoji="1" lang="ja-JP" altLang="en-US" dirty="0"/>
                  </a:p>
                </p:txBody>
              </p:sp>
            </mc:Choice>
            <mc:Fallback xmlns="">
              <p:sp>
                <p:nvSpPr>
                  <p:cNvPr id="54" name="テキスト ボックス 53">
                    <a:extLst>
                      <a:ext uri="{FF2B5EF4-FFF2-40B4-BE49-F238E27FC236}">
                        <a16:creationId xmlns:a16="http://schemas.microsoft.com/office/drawing/2014/main" id="{03C59ED5-504D-56AD-C87E-D685D9F652C0}"/>
                      </a:ext>
                    </a:extLst>
                  </p:cNvPr>
                  <p:cNvSpPr txBox="1">
                    <a:spLocks noRot="1" noChangeAspect="1" noMove="1" noResize="1" noEditPoints="1" noAdjustHandles="1" noChangeArrowheads="1" noChangeShapeType="1" noTextEdit="1"/>
                  </p:cNvSpPr>
                  <p:nvPr/>
                </p:nvSpPr>
                <p:spPr>
                  <a:xfrm>
                    <a:off x="2272129" y="1568011"/>
                    <a:ext cx="3055516" cy="369332"/>
                  </a:xfrm>
                  <a:prstGeom prst="rect">
                    <a:avLst/>
                  </a:prstGeom>
                  <a:blipFill>
                    <a:blip r:embed="rId3"/>
                    <a:stretch>
                      <a:fillRect l="-1796" t="-4918" b="-27869"/>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05574AC0-AC4D-CBEC-57B5-1A1F6C6796F6}"/>
                  </a:ext>
                </a:extLst>
              </p:cNvPr>
              <p:cNvCxnSpPr>
                <a:cxnSpLocks/>
              </p:cNvCxnSpPr>
              <p:nvPr/>
            </p:nvCxnSpPr>
            <p:spPr>
              <a:xfrm flipH="1">
                <a:off x="3856145" y="900165"/>
                <a:ext cx="1132219" cy="6020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円弧 8">
              <a:extLst>
                <a:ext uri="{FF2B5EF4-FFF2-40B4-BE49-F238E27FC236}">
                  <a16:creationId xmlns:a16="http://schemas.microsoft.com/office/drawing/2014/main" id="{8DF6C82B-EBCE-5FB6-BBC7-333C583301D3}"/>
                </a:ext>
              </a:extLst>
            </p:cNvPr>
            <p:cNvSpPr/>
            <p:nvPr/>
          </p:nvSpPr>
          <p:spPr>
            <a:xfrm>
              <a:off x="5450957" y="1833746"/>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D18132A9-76D1-5857-1593-9D77DF68F80B}"/>
                </a:ext>
              </a:extLst>
            </p:cNvPr>
            <p:cNvCxnSpPr>
              <a:cxnSpLocks/>
            </p:cNvCxnSpPr>
            <p:nvPr/>
          </p:nvCxnSpPr>
          <p:spPr>
            <a:xfrm rot="1800000">
              <a:off x="6779954" y="1712834"/>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91B1387-3044-E917-0C48-569985311404}"/>
                    </a:ext>
                  </a:extLst>
                </p:cNvPr>
                <p:cNvSpPr txBox="1"/>
                <p:nvPr/>
              </p:nvSpPr>
              <p:spPr>
                <a:xfrm>
                  <a:off x="6578457" y="1458087"/>
                  <a:ext cx="7704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BEA95B38-02D6-68AC-1097-F93225F419D2}"/>
                    </a:ext>
                  </a:extLst>
                </p:cNvPr>
                <p:cNvSpPr txBox="1">
                  <a:spLocks noRot="1" noChangeAspect="1" noMove="1" noResize="1" noEditPoints="1" noAdjustHandles="1" noChangeArrowheads="1" noChangeShapeType="1" noTextEdit="1"/>
                </p:cNvSpPr>
                <p:nvPr/>
              </p:nvSpPr>
              <p:spPr>
                <a:xfrm>
                  <a:off x="6578457" y="1458087"/>
                  <a:ext cx="770404" cy="369332"/>
                </a:xfrm>
                <a:prstGeom prst="rect">
                  <a:avLst/>
                </a:prstGeom>
                <a:blipFill>
                  <a:blip r:embed="rId5"/>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1D355B1-0550-C693-F8A4-1BCE60CCDE24}"/>
                    </a:ext>
                  </a:extLst>
                </p:cNvPr>
                <p:cNvSpPr txBox="1"/>
                <p:nvPr/>
              </p:nvSpPr>
              <p:spPr>
                <a:xfrm>
                  <a:off x="7724618" y="1829662"/>
                  <a:ext cx="1495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0</m:t>
                            </m:r>
                          </m:sub>
                        </m:sSub>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e>
                        </m:func>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76F75C21-E3E4-FACD-BD38-EEC3893CF0EE}"/>
                    </a:ext>
                  </a:extLst>
                </p:cNvPr>
                <p:cNvSpPr txBox="1">
                  <a:spLocks noRot="1" noChangeAspect="1" noMove="1" noResize="1" noEditPoints="1" noAdjustHandles="1" noChangeArrowheads="1" noChangeShapeType="1" noTextEdit="1"/>
                </p:cNvSpPr>
                <p:nvPr/>
              </p:nvSpPr>
              <p:spPr>
                <a:xfrm>
                  <a:off x="7724618" y="1829662"/>
                  <a:ext cx="1495601" cy="369332"/>
                </a:xfrm>
                <a:prstGeom prst="rect">
                  <a:avLst/>
                </a:prstGeom>
                <a:blipFill>
                  <a:blip r:embed="rId6"/>
                  <a:stretch>
                    <a:fillRect b="-3333"/>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F50D9666-AF6A-F898-7374-D0C71C2A4E8F}"/>
                  </a:ext>
                </a:extLst>
              </p:cNvPr>
              <p:cNvSpPr txBox="1"/>
              <p:nvPr/>
            </p:nvSpPr>
            <p:spPr>
              <a:xfrm>
                <a:off x="550651" y="1104348"/>
                <a:ext cx="7365414" cy="213520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ja-JP" altLang="en-US" dirty="0"/>
                  <a:t>マリュス則 </a:t>
                </a:r>
                <a14:m>
                  <m:oMath xmlns:m="http://schemas.openxmlformats.org/officeDocument/2006/math">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𝜃</m:t>
                        </m:r>
                      </m:e>
                    </m:func>
                  </m:oMath>
                </a14:m>
                <a:r>
                  <a:rPr kumimoji="1" lang="ja-JP" altLang="en-US" dirty="0"/>
                  <a:t> を使って、</a:t>
                </a:r>
                <a:endParaRPr kumimoji="1" lang="en-US" altLang="ja-JP" dirty="0"/>
              </a:p>
              <a:p>
                <a:pPr marL="285750" indent="-285750">
                  <a:lnSpc>
                    <a:spcPct val="150000"/>
                  </a:lnSpc>
                  <a:buFont typeface="Arial" panose="020B0604020202020204" pitchFamily="34" charset="0"/>
                  <a:buChar char="•"/>
                </a:pPr>
                <a:r>
                  <a:rPr kumimoji="1" lang="ja-JP" altLang="en-US" dirty="0"/>
                  <a:t>磁場による直線偏光の偏光面の回転の関係式</a:t>
                </a:r>
                <a:endParaRPr kumimoji="1" lang="en-US" altLang="ja-JP" dirty="0"/>
              </a:p>
              <a:p>
                <a:pPr marL="285750" indent="-285750">
                  <a:lnSpc>
                    <a:spcPct val="150000"/>
                  </a:lnSpc>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𝑉𝐿𝐻</m:t>
                    </m:r>
                  </m:oMath>
                </a14:m>
                <a:r>
                  <a:rPr kumimoji="1" lang="ja-JP" altLang="en-US" dirty="0"/>
                  <a:t> を求めた</a:t>
                </a:r>
                <a:endParaRPr kumimoji="1" lang="en-US" altLang="ja-JP" dirty="0"/>
              </a:p>
              <a:p>
                <a:pPr marL="285750" indent="-285750">
                  <a:lnSpc>
                    <a:spcPct val="150000"/>
                  </a:lnSpc>
                  <a:buFont typeface="Arial" panose="020B0604020202020204" pitchFamily="34" charset="0"/>
                  <a:buChar char="•"/>
                </a:pPr>
                <a:r>
                  <a:rPr kumimoji="1" lang="ja-JP" altLang="en-US" dirty="0"/>
                  <a:t>ここでの比例定数であるベルデ定数は</a:t>
                </a:r>
                <a14:m>
                  <m:oMath xmlns:m="http://schemas.openxmlformats.org/officeDocument/2006/math">
                    <m:r>
                      <a:rPr kumimoji="1" lang="ja-JP" altLang="en-US" sz="1800" i="1" dirty="0">
                        <a:solidFill>
                          <a:schemeClr val="tx1"/>
                        </a:solidFill>
                        <a:latin typeface="Cambria Math" panose="02040503050406030204" pitchFamily="18" charset="0"/>
                      </a:rPr>
                      <m:t> </m:t>
                    </m:r>
                    <m:r>
                      <a:rPr kumimoji="1" lang="en-US" altLang="ja-JP" sz="1800" i="1" dirty="0" smtClean="0">
                        <a:solidFill>
                          <a:schemeClr val="tx1"/>
                        </a:solidFill>
                        <a:latin typeface="Cambria Math" panose="02040503050406030204" pitchFamily="18" charset="0"/>
                      </a:rPr>
                      <m:t>𝑉</m:t>
                    </m:r>
                    <m:r>
                      <a:rPr kumimoji="1" lang="en-US" altLang="ja-JP" sz="1800" i="1" dirty="0" smtClean="0">
                        <a:solidFill>
                          <a:schemeClr val="tx1"/>
                        </a:solidFill>
                        <a:latin typeface="Cambria Math" panose="02040503050406030204" pitchFamily="18" charset="0"/>
                      </a:rPr>
                      <m:t>=9.63</m:t>
                    </m:r>
                  </m:oMath>
                </a14:m>
                <a:r>
                  <a:rPr kumimoji="1" lang="ja-JP" altLang="en-US" sz="1800" b="1" dirty="0">
                    <a:solidFill>
                      <a:schemeClr val="tx1"/>
                    </a:solidFill>
                  </a:rPr>
                  <a:t> </a:t>
                </a:r>
                <a:r>
                  <a:rPr kumimoji="1" lang="en-US" altLang="ja-JP" sz="1800" dirty="0">
                    <a:solidFill>
                      <a:schemeClr val="tx1"/>
                    </a:solidFill>
                    <a:latin typeface="Cambria Math" panose="02040503050406030204" pitchFamily="18" charset="0"/>
                    <a:ea typeface="Cambria Math" panose="02040503050406030204" pitchFamily="18" charset="0"/>
                  </a:rPr>
                  <a:t>(deg/kA) </a:t>
                </a:r>
                <a:r>
                  <a:rPr kumimoji="1" lang="ja-JP" altLang="en-US" sz="1800" dirty="0">
                    <a:solidFill>
                      <a:schemeClr val="tx1"/>
                    </a:solidFill>
                    <a:latin typeface="Cambria Math" panose="02040503050406030204" pitchFamily="18" charset="0"/>
                    <a:ea typeface="Cambria Math" panose="02040503050406030204" pitchFamily="18" charset="0"/>
                  </a:rPr>
                  <a:t> </a:t>
                </a:r>
                <a:r>
                  <a:rPr kumimoji="1" lang="ja-JP" altLang="en-US" sz="1800" dirty="0">
                    <a:solidFill>
                      <a:schemeClr val="tx1"/>
                    </a:solidFill>
                    <a:latin typeface="+mj-lt"/>
                    <a:ea typeface="Cambria Math" panose="02040503050406030204" pitchFamily="18" charset="0"/>
                  </a:rPr>
                  <a:t>であった</a:t>
                </a:r>
                <a:endParaRPr kumimoji="1" lang="en-US" altLang="ja-JP" sz="1800" dirty="0">
                  <a:solidFill>
                    <a:schemeClr val="tx1"/>
                  </a:solidFill>
                  <a:latin typeface="+mj-lt"/>
                  <a:ea typeface="Cambria Math" panose="02040503050406030204" pitchFamily="18" charset="0"/>
                </a:endParaRPr>
              </a:p>
              <a:p>
                <a:pPr marL="285750" indent="-285750">
                  <a:lnSpc>
                    <a:spcPct val="150000"/>
                  </a:lnSpc>
                  <a:buFont typeface="Arial" panose="020B0604020202020204" pitchFamily="34" charset="0"/>
                  <a:buChar char="•"/>
                </a:pPr>
                <a:r>
                  <a:rPr kumimoji="1" lang="ja-JP" altLang="en-US" sz="1800" dirty="0"/>
                  <a:t>磁場に対するガラス内の磁化の応答が遅れていることを確認した</a:t>
                </a:r>
                <a:endParaRPr kumimoji="1" lang="ja-JP" altLang="en-US" dirty="0">
                  <a:latin typeface="+mj-lt"/>
                </a:endParaRPr>
              </a:p>
            </p:txBody>
          </p:sp>
        </mc:Choice>
        <mc:Fallback xmlns="">
          <p:sp>
            <p:nvSpPr>
              <p:cNvPr id="44" name="テキスト ボックス 43">
                <a:extLst>
                  <a:ext uri="{FF2B5EF4-FFF2-40B4-BE49-F238E27FC236}">
                    <a16:creationId xmlns:a16="http://schemas.microsoft.com/office/drawing/2014/main" id="{F50D9666-AF6A-F898-7374-D0C71C2A4E8F}"/>
                  </a:ext>
                </a:extLst>
              </p:cNvPr>
              <p:cNvSpPr txBox="1">
                <a:spLocks noRot="1" noChangeAspect="1" noMove="1" noResize="1" noEditPoints="1" noAdjustHandles="1" noChangeArrowheads="1" noChangeShapeType="1" noTextEdit="1"/>
              </p:cNvSpPr>
              <p:nvPr/>
            </p:nvSpPr>
            <p:spPr>
              <a:xfrm>
                <a:off x="550651" y="1104348"/>
                <a:ext cx="7365414" cy="2135200"/>
              </a:xfrm>
              <a:prstGeom prst="rect">
                <a:avLst/>
              </a:prstGeom>
              <a:blipFill>
                <a:blip r:embed="rId7"/>
                <a:stretch>
                  <a:fillRect l="-496" b="-42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696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グループ化 106">
            <a:extLst>
              <a:ext uri="{FF2B5EF4-FFF2-40B4-BE49-F238E27FC236}">
                <a16:creationId xmlns:a16="http://schemas.microsoft.com/office/drawing/2014/main" id="{C00336D9-ACF2-AA39-90E2-42922226F8B6}"/>
              </a:ext>
            </a:extLst>
          </p:cNvPr>
          <p:cNvGrpSpPr/>
          <p:nvPr/>
        </p:nvGrpSpPr>
        <p:grpSpPr>
          <a:xfrm>
            <a:off x="301060" y="287559"/>
            <a:ext cx="8004275" cy="1851181"/>
            <a:chOff x="377260" y="924160"/>
            <a:chExt cx="8004275" cy="1851181"/>
          </a:xfrm>
        </p:grpSpPr>
        <p:sp>
          <p:nvSpPr>
            <p:cNvPr id="55" name="正方形/長方形 54">
              <a:extLst>
                <a:ext uri="{FF2B5EF4-FFF2-40B4-BE49-F238E27FC236}">
                  <a16:creationId xmlns:a16="http://schemas.microsoft.com/office/drawing/2014/main" id="{40339DBB-58F5-3B3A-1CC6-B824B6B82B91}"/>
                </a:ext>
              </a:extLst>
            </p:cNvPr>
            <p:cNvSpPr/>
            <p:nvPr/>
          </p:nvSpPr>
          <p:spPr>
            <a:xfrm>
              <a:off x="377260" y="1669008"/>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56" name="正方形/長方形 55">
              <a:extLst>
                <a:ext uri="{FF2B5EF4-FFF2-40B4-BE49-F238E27FC236}">
                  <a16:creationId xmlns:a16="http://schemas.microsoft.com/office/drawing/2014/main" id="{3FEFE7BC-822E-CF38-9F1E-BB11B9E923A7}"/>
                </a:ext>
              </a:extLst>
            </p:cNvPr>
            <p:cNvSpPr/>
            <p:nvPr/>
          </p:nvSpPr>
          <p:spPr>
            <a:xfrm>
              <a:off x="7355580" y="1653411"/>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57" name="直線コネクタ 56">
              <a:extLst>
                <a:ext uri="{FF2B5EF4-FFF2-40B4-BE49-F238E27FC236}">
                  <a16:creationId xmlns:a16="http://schemas.microsoft.com/office/drawing/2014/main" id="{E0067D31-B579-199A-7891-108074FC04AF}"/>
                </a:ext>
              </a:extLst>
            </p:cNvPr>
            <p:cNvCxnSpPr>
              <a:cxnSpLocks/>
              <a:stCxn id="55" idx="3"/>
              <a:endCxn id="56" idx="1"/>
            </p:cNvCxnSpPr>
            <p:nvPr/>
          </p:nvCxnSpPr>
          <p:spPr>
            <a:xfrm flipV="1">
              <a:off x="2108486" y="2018820"/>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58" name="テキスト ボックス 57">
              <a:extLst>
                <a:ext uri="{FF2B5EF4-FFF2-40B4-BE49-F238E27FC236}">
                  <a16:creationId xmlns:a16="http://schemas.microsoft.com/office/drawing/2014/main" id="{2ADDA8B4-A993-5F4F-307E-08686118ED9A}"/>
                </a:ext>
              </a:extLst>
            </p:cNvPr>
            <p:cNvSpPr txBox="1"/>
            <p:nvPr/>
          </p:nvSpPr>
          <p:spPr>
            <a:xfrm>
              <a:off x="989491" y="2382711"/>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p:sp>
          <p:nvSpPr>
            <p:cNvPr id="106" name="テキスト ボックス 105">
              <a:extLst>
                <a:ext uri="{FF2B5EF4-FFF2-40B4-BE49-F238E27FC236}">
                  <a16:creationId xmlns:a16="http://schemas.microsoft.com/office/drawing/2014/main" id="{F4E2E2CA-37E6-E4C9-BFCC-F029196A43A2}"/>
                </a:ext>
              </a:extLst>
            </p:cNvPr>
            <p:cNvSpPr txBox="1"/>
            <p:nvPr/>
          </p:nvSpPr>
          <p:spPr>
            <a:xfrm>
              <a:off x="377260" y="924160"/>
              <a:ext cx="530915" cy="369332"/>
            </a:xfrm>
            <a:prstGeom prst="rect">
              <a:avLst/>
            </a:prstGeom>
            <a:noFill/>
          </p:spPr>
          <p:txBody>
            <a:bodyPr wrap="none" rtlCol="0">
              <a:spAutoFit/>
            </a:bodyPr>
            <a:lstStyle/>
            <a:p>
              <a:r>
                <a:rPr kumimoji="1" lang="en-US" altLang="ja-JP" dirty="0"/>
                <a:t>(a)</a:t>
              </a:r>
              <a:endParaRPr kumimoji="1" lang="ja-JP" altLang="en-US" dirty="0"/>
            </a:p>
          </p:txBody>
        </p:sp>
      </p:grpSp>
      <p:cxnSp>
        <p:nvCxnSpPr>
          <p:cNvPr id="109" name="直線コネクタ 108">
            <a:extLst>
              <a:ext uri="{FF2B5EF4-FFF2-40B4-BE49-F238E27FC236}">
                <a16:creationId xmlns:a16="http://schemas.microsoft.com/office/drawing/2014/main" id="{F7FE21D3-0AFB-C812-362E-F0985D4C02C2}"/>
              </a:ext>
            </a:extLst>
          </p:cNvPr>
          <p:cNvCxnSpPr>
            <a:cxnSpLocks/>
          </p:cNvCxnSpPr>
          <p:nvPr/>
        </p:nvCxnSpPr>
        <p:spPr>
          <a:xfrm>
            <a:off x="5931049" y="2288487"/>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0" name="正方形/長方形 109">
            <a:extLst>
              <a:ext uri="{FF2B5EF4-FFF2-40B4-BE49-F238E27FC236}">
                <a16:creationId xmlns:a16="http://schemas.microsoft.com/office/drawing/2014/main" id="{2FBC2E7D-BB60-99E2-BB01-CBB8A21DF713}"/>
              </a:ext>
            </a:extLst>
          </p:cNvPr>
          <p:cNvSpPr/>
          <p:nvPr/>
        </p:nvSpPr>
        <p:spPr>
          <a:xfrm>
            <a:off x="301060" y="3080070"/>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11" name="正方形/長方形 110">
            <a:extLst>
              <a:ext uri="{FF2B5EF4-FFF2-40B4-BE49-F238E27FC236}">
                <a16:creationId xmlns:a16="http://schemas.microsoft.com/office/drawing/2014/main" id="{CA2BC3DA-31A0-C16D-29D5-34FFA8A44A59}"/>
              </a:ext>
            </a:extLst>
          </p:cNvPr>
          <p:cNvSpPr/>
          <p:nvPr/>
        </p:nvSpPr>
        <p:spPr>
          <a:xfrm>
            <a:off x="7279380" y="3064473"/>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112" name="直線コネクタ 111">
            <a:extLst>
              <a:ext uri="{FF2B5EF4-FFF2-40B4-BE49-F238E27FC236}">
                <a16:creationId xmlns:a16="http://schemas.microsoft.com/office/drawing/2014/main" id="{6F739F5B-EDB1-CE60-2F76-2B597A72FC3B}"/>
              </a:ext>
            </a:extLst>
          </p:cNvPr>
          <p:cNvCxnSpPr>
            <a:cxnSpLocks/>
            <a:stCxn id="110" idx="3"/>
            <a:endCxn id="111" idx="1"/>
          </p:cNvCxnSpPr>
          <p:nvPr/>
        </p:nvCxnSpPr>
        <p:spPr>
          <a:xfrm flipV="1">
            <a:off x="2032286" y="3429882"/>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113" name="テキスト ボックス 112">
            <a:extLst>
              <a:ext uri="{FF2B5EF4-FFF2-40B4-BE49-F238E27FC236}">
                <a16:creationId xmlns:a16="http://schemas.microsoft.com/office/drawing/2014/main" id="{9BC5D63E-1DA7-F631-79D7-FE1272A666A6}"/>
              </a:ext>
            </a:extLst>
          </p:cNvPr>
          <p:cNvSpPr txBox="1"/>
          <p:nvPr/>
        </p:nvSpPr>
        <p:spPr>
          <a:xfrm>
            <a:off x="913291" y="3793773"/>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p:sp>
        <p:nvSpPr>
          <p:cNvPr id="115" name="円弧 114">
            <a:extLst>
              <a:ext uri="{FF2B5EF4-FFF2-40B4-BE49-F238E27FC236}">
                <a16:creationId xmlns:a16="http://schemas.microsoft.com/office/drawing/2014/main" id="{78BD2CB3-BABD-6C43-7F61-F4EBC83080E5}"/>
              </a:ext>
            </a:extLst>
          </p:cNvPr>
          <p:cNvSpPr/>
          <p:nvPr/>
        </p:nvSpPr>
        <p:spPr>
          <a:xfrm>
            <a:off x="4883234" y="2544445"/>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6" name="直線コネクタ 115">
            <a:extLst>
              <a:ext uri="{FF2B5EF4-FFF2-40B4-BE49-F238E27FC236}">
                <a16:creationId xmlns:a16="http://schemas.microsoft.com/office/drawing/2014/main" id="{274A1F50-FDBC-6B2E-83B5-8DD6A9376E04}"/>
              </a:ext>
            </a:extLst>
          </p:cNvPr>
          <p:cNvCxnSpPr>
            <a:cxnSpLocks/>
          </p:cNvCxnSpPr>
          <p:nvPr/>
        </p:nvCxnSpPr>
        <p:spPr>
          <a:xfrm rot="1800000">
            <a:off x="6212231" y="2423533"/>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14195DE3-66A3-B12D-8862-7D066A1AA6EB}"/>
                  </a:ext>
                </a:extLst>
              </p:cNvPr>
              <p:cNvSpPr txBox="1"/>
              <p:nvPr/>
            </p:nvSpPr>
            <p:spPr>
              <a:xfrm>
                <a:off x="6010734" y="2168786"/>
                <a:ext cx="402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117" name="テキスト ボックス 116">
                <a:extLst>
                  <a:ext uri="{FF2B5EF4-FFF2-40B4-BE49-F238E27FC236}">
                    <a16:creationId xmlns:a16="http://schemas.microsoft.com/office/drawing/2014/main" id="{14195DE3-66A3-B12D-8862-7D066A1AA6EB}"/>
                  </a:ext>
                </a:extLst>
              </p:cNvPr>
              <p:cNvSpPr txBox="1">
                <a:spLocks noRot="1" noChangeAspect="1" noMove="1" noResize="1" noEditPoints="1" noAdjustHandles="1" noChangeArrowheads="1" noChangeShapeType="1" noTextEdit="1"/>
              </p:cNvSpPr>
              <p:nvPr/>
            </p:nvSpPr>
            <p:spPr>
              <a:xfrm>
                <a:off x="6010734" y="2168786"/>
                <a:ext cx="402995"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CDFBF8A2-B9B2-E535-C51E-566FBC41A547}"/>
                  </a:ext>
                </a:extLst>
              </p:cNvPr>
              <p:cNvSpPr txBox="1"/>
              <p:nvPr/>
            </p:nvSpPr>
            <p:spPr>
              <a:xfrm>
                <a:off x="7461124" y="2578406"/>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18" name="テキスト ボックス 117">
                <a:extLst>
                  <a:ext uri="{FF2B5EF4-FFF2-40B4-BE49-F238E27FC236}">
                    <a16:creationId xmlns:a16="http://schemas.microsoft.com/office/drawing/2014/main" id="{CDFBF8A2-B9B2-E535-C51E-566FBC41A547}"/>
                  </a:ext>
                </a:extLst>
              </p:cNvPr>
              <p:cNvSpPr txBox="1">
                <a:spLocks noRot="1" noChangeAspect="1" noMove="1" noResize="1" noEditPoints="1" noAdjustHandles="1" noChangeArrowheads="1" noChangeShapeType="1" noTextEdit="1"/>
              </p:cNvSpPr>
              <p:nvPr/>
            </p:nvSpPr>
            <p:spPr>
              <a:xfrm>
                <a:off x="7461124" y="2578406"/>
                <a:ext cx="690830" cy="369332"/>
              </a:xfrm>
              <a:prstGeom prst="rect">
                <a:avLst/>
              </a:prstGeom>
              <a:blipFill>
                <a:blip r:embed="rId5"/>
                <a:stretch>
                  <a:fillRect b="-14754"/>
                </a:stretch>
              </a:blipFill>
            </p:spPr>
            <p:txBody>
              <a:bodyPr/>
              <a:lstStyle/>
              <a:p>
                <a:r>
                  <a:rPr lang="ja-JP" altLang="en-US">
                    <a:noFill/>
                  </a:rPr>
                  <a:t> </a:t>
                </a:r>
              </a:p>
            </p:txBody>
          </p:sp>
        </mc:Fallback>
      </mc:AlternateContent>
      <p:grpSp>
        <p:nvGrpSpPr>
          <p:cNvPr id="120" name="グループ化 119">
            <a:extLst>
              <a:ext uri="{FF2B5EF4-FFF2-40B4-BE49-F238E27FC236}">
                <a16:creationId xmlns:a16="http://schemas.microsoft.com/office/drawing/2014/main" id="{2850288A-EA0E-775A-88CF-02453AE2FA2C}"/>
              </a:ext>
            </a:extLst>
          </p:cNvPr>
          <p:cNvGrpSpPr/>
          <p:nvPr/>
        </p:nvGrpSpPr>
        <p:grpSpPr>
          <a:xfrm rot="1800000">
            <a:off x="5646417" y="2862229"/>
            <a:ext cx="576221" cy="1166497"/>
            <a:chOff x="6376067" y="4122443"/>
            <a:chExt cx="576221" cy="1166497"/>
          </a:xfrm>
        </p:grpSpPr>
        <p:sp>
          <p:nvSpPr>
            <p:cNvPr id="128" name="楕円 127">
              <a:extLst>
                <a:ext uri="{FF2B5EF4-FFF2-40B4-BE49-F238E27FC236}">
                  <a16:creationId xmlns:a16="http://schemas.microsoft.com/office/drawing/2014/main" id="{8D4CA3A7-2BB8-E795-0161-981E64E84302}"/>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コネクタ 128">
              <a:extLst>
                <a:ext uri="{FF2B5EF4-FFF2-40B4-BE49-F238E27FC236}">
                  <a16:creationId xmlns:a16="http://schemas.microsoft.com/office/drawing/2014/main" id="{3F2718B2-E7A9-9017-F69A-955EFCBF7B29}"/>
                </a:ext>
              </a:extLst>
            </p:cNvPr>
            <p:cNvCxnSpPr>
              <a:stCxn id="128" idx="1"/>
              <a:endCxn id="128"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A2876E04-E16D-DF86-A82D-A52FB8FFFA78}"/>
                </a:ext>
              </a:extLst>
            </p:cNvPr>
            <p:cNvCxnSpPr>
              <a:stCxn id="128" idx="0"/>
              <a:endCxn id="128"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25A2CAD8-9183-F007-DE92-CD633C71417B}"/>
                </a:ext>
              </a:extLst>
            </p:cNvPr>
            <p:cNvCxnSpPr>
              <a:stCxn id="128" idx="7"/>
              <a:endCxn id="128"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95325BB5-5FCE-118D-E073-060D4E0B575A}"/>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65B560F-0275-8520-3CCD-4035FA125BA9}"/>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4" name="テキスト ボックス 133">
            <a:extLst>
              <a:ext uri="{FF2B5EF4-FFF2-40B4-BE49-F238E27FC236}">
                <a16:creationId xmlns:a16="http://schemas.microsoft.com/office/drawing/2014/main" id="{BA29BA7C-4E9E-2266-96C3-BBA30877D66C}"/>
              </a:ext>
            </a:extLst>
          </p:cNvPr>
          <p:cNvSpPr txBox="1"/>
          <p:nvPr/>
        </p:nvSpPr>
        <p:spPr>
          <a:xfrm>
            <a:off x="265183" y="2353452"/>
            <a:ext cx="537327" cy="369332"/>
          </a:xfrm>
          <a:prstGeom prst="rect">
            <a:avLst/>
          </a:prstGeom>
          <a:noFill/>
        </p:spPr>
        <p:txBody>
          <a:bodyPr wrap="none" rtlCol="0">
            <a:spAutoFit/>
          </a:bodyPr>
          <a:lstStyle/>
          <a:p>
            <a:r>
              <a:rPr kumimoji="1" lang="en-US" altLang="ja-JP" dirty="0"/>
              <a:t>(b)</a:t>
            </a:r>
            <a:endParaRPr kumimoji="1" lang="ja-JP" altLang="en-US" dirty="0"/>
          </a:p>
        </p:txBody>
      </p:sp>
      <p:grpSp>
        <p:nvGrpSpPr>
          <p:cNvPr id="4" name="グループ化 3">
            <a:extLst>
              <a:ext uri="{FF2B5EF4-FFF2-40B4-BE49-F238E27FC236}">
                <a16:creationId xmlns:a16="http://schemas.microsoft.com/office/drawing/2014/main" id="{05CA58A5-C7FD-55BD-2D5A-3E63C9C4AC4C}"/>
              </a:ext>
            </a:extLst>
          </p:cNvPr>
          <p:cNvGrpSpPr/>
          <p:nvPr/>
        </p:nvGrpSpPr>
        <p:grpSpPr>
          <a:xfrm>
            <a:off x="260869" y="4143760"/>
            <a:ext cx="8052304" cy="2248657"/>
            <a:chOff x="260869" y="4143760"/>
            <a:chExt cx="8052304" cy="2248657"/>
          </a:xfrm>
        </p:grpSpPr>
        <p:sp>
          <p:nvSpPr>
            <p:cNvPr id="44" name="正方形/長方形 43">
              <a:extLst>
                <a:ext uri="{FF2B5EF4-FFF2-40B4-BE49-F238E27FC236}">
                  <a16:creationId xmlns:a16="http://schemas.microsoft.com/office/drawing/2014/main" id="{2DFB96F5-25D4-3A9E-0E5D-5E0BDCF6FB41}"/>
                </a:ext>
              </a:extLst>
            </p:cNvPr>
            <p:cNvSpPr/>
            <p:nvPr/>
          </p:nvSpPr>
          <p:spPr>
            <a:xfrm>
              <a:off x="4579978" y="4954451"/>
              <a:ext cx="340658" cy="9144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1EE37E0B-9DE5-1DCB-A8D0-BEBCA559B8E6}"/>
                </a:ext>
              </a:extLst>
            </p:cNvPr>
            <p:cNvCxnSpPr>
              <a:cxnSpLocks/>
            </p:cNvCxnSpPr>
            <p:nvPr/>
          </p:nvCxnSpPr>
          <p:spPr>
            <a:xfrm>
              <a:off x="5938887" y="4263461"/>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DB8C5BD8-B985-EADD-922D-930E8ED342DE}"/>
                </a:ext>
              </a:extLst>
            </p:cNvPr>
            <p:cNvSpPr/>
            <p:nvPr/>
          </p:nvSpPr>
          <p:spPr>
            <a:xfrm>
              <a:off x="308898" y="5055044"/>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BFC996B3-DE65-8228-F3BF-E83FE39F827B}"/>
                </a:ext>
              </a:extLst>
            </p:cNvPr>
            <p:cNvSpPr/>
            <p:nvPr/>
          </p:nvSpPr>
          <p:spPr>
            <a:xfrm>
              <a:off x="7287218" y="5039447"/>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21" name="直線コネクタ 20">
              <a:extLst>
                <a:ext uri="{FF2B5EF4-FFF2-40B4-BE49-F238E27FC236}">
                  <a16:creationId xmlns:a16="http://schemas.microsoft.com/office/drawing/2014/main" id="{70A35068-47D2-7E93-9AFF-67644B171801}"/>
                </a:ext>
              </a:extLst>
            </p:cNvPr>
            <p:cNvCxnSpPr>
              <a:cxnSpLocks/>
              <a:stCxn id="18" idx="3"/>
              <a:endCxn id="19" idx="1"/>
            </p:cNvCxnSpPr>
            <p:nvPr/>
          </p:nvCxnSpPr>
          <p:spPr>
            <a:xfrm flipV="1">
              <a:off x="2040124" y="5404856"/>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2" name="テキスト ボックス 21">
              <a:extLst>
                <a:ext uri="{FF2B5EF4-FFF2-40B4-BE49-F238E27FC236}">
                  <a16:creationId xmlns:a16="http://schemas.microsoft.com/office/drawing/2014/main" id="{09A34AC4-E4EA-5E37-5F22-5D5F7540E768}"/>
                </a:ext>
              </a:extLst>
            </p:cNvPr>
            <p:cNvSpPr txBox="1"/>
            <p:nvPr/>
          </p:nvSpPr>
          <p:spPr>
            <a:xfrm>
              <a:off x="921129" y="5768747"/>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p:sp>
          <p:nvSpPr>
            <p:cNvPr id="9" name="円弧 8">
              <a:extLst>
                <a:ext uri="{FF2B5EF4-FFF2-40B4-BE49-F238E27FC236}">
                  <a16:creationId xmlns:a16="http://schemas.microsoft.com/office/drawing/2014/main" id="{BCFE26EE-144B-7D1C-BDAB-00D27D91166B}"/>
                </a:ext>
              </a:extLst>
            </p:cNvPr>
            <p:cNvSpPr/>
            <p:nvPr/>
          </p:nvSpPr>
          <p:spPr>
            <a:xfrm>
              <a:off x="4891072" y="4519419"/>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0768E579-0CAB-FE79-243A-C922E1CD752F}"/>
                </a:ext>
              </a:extLst>
            </p:cNvPr>
            <p:cNvCxnSpPr>
              <a:cxnSpLocks/>
            </p:cNvCxnSpPr>
            <p:nvPr/>
          </p:nvCxnSpPr>
          <p:spPr>
            <a:xfrm rot="1800000">
              <a:off x="6220069" y="4398507"/>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07C22A5-A906-F835-E5C8-A3024C9A394C}"/>
                    </a:ext>
                  </a:extLst>
                </p:cNvPr>
                <p:cNvSpPr txBox="1"/>
                <p:nvPr/>
              </p:nvSpPr>
              <p:spPr>
                <a:xfrm>
                  <a:off x="6018572" y="4143760"/>
                  <a:ext cx="402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C07C22A5-A906-F835-E5C8-A3024C9A394C}"/>
                    </a:ext>
                  </a:extLst>
                </p:cNvPr>
                <p:cNvSpPr txBox="1">
                  <a:spLocks noRot="1" noChangeAspect="1" noMove="1" noResize="1" noEditPoints="1" noAdjustHandles="1" noChangeArrowheads="1" noChangeShapeType="1" noTextEdit="1"/>
                </p:cNvSpPr>
                <p:nvPr/>
              </p:nvSpPr>
              <p:spPr>
                <a:xfrm>
                  <a:off x="6018572" y="4143760"/>
                  <a:ext cx="402995"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3690F23-D2FB-2CB7-7379-611DDE32556A}"/>
                    </a:ext>
                  </a:extLst>
                </p:cNvPr>
                <p:cNvSpPr txBox="1"/>
                <p:nvPr/>
              </p:nvSpPr>
              <p:spPr>
                <a:xfrm>
                  <a:off x="7468962" y="4553380"/>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93690F23-D2FB-2CB7-7379-611DDE32556A}"/>
                    </a:ext>
                  </a:extLst>
                </p:cNvPr>
                <p:cNvSpPr txBox="1">
                  <a:spLocks noRot="1" noChangeAspect="1" noMove="1" noResize="1" noEditPoints="1" noAdjustHandles="1" noChangeArrowheads="1" noChangeShapeType="1" noTextEdit="1"/>
                </p:cNvSpPr>
                <p:nvPr/>
              </p:nvSpPr>
              <p:spPr>
                <a:xfrm>
                  <a:off x="7468962" y="4553380"/>
                  <a:ext cx="690830" cy="369332"/>
                </a:xfrm>
                <a:prstGeom prst="rect">
                  <a:avLst/>
                </a:prstGeom>
                <a:blipFill>
                  <a:blip r:embed="rId7"/>
                  <a:stretch>
                    <a:fillRect b="-14754"/>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E0A1E05B-62AE-4042-95D0-D9179279248F}"/>
                </a:ext>
              </a:extLst>
            </p:cNvPr>
            <p:cNvGrpSpPr/>
            <p:nvPr/>
          </p:nvGrpSpPr>
          <p:grpSpPr>
            <a:xfrm rot="1800000">
              <a:off x="5654255" y="4837203"/>
              <a:ext cx="576221" cy="1166497"/>
              <a:chOff x="6376067" y="4122443"/>
              <a:chExt cx="576221" cy="1166497"/>
            </a:xfrm>
          </p:grpSpPr>
          <p:sp>
            <p:nvSpPr>
              <p:cNvPr id="27" name="楕円 26">
                <a:extLst>
                  <a:ext uri="{FF2B5EF4-FFF2-40B4-BE49-F238E27FC236}">
                    <a16:creationId xmlns:a16="http://schemas.microsoft.com/office/drawing/2014/main" id="{4ED09BA5-F8E1-9BB7-900D-68898A26B18E}"/>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F1A66902-1B17-A406-9552-6F335A21B30D}"/>
                  </a:ext>
                </a:extLst>
              </p:cNvPr>
              <p:cNvCxnSpPr>
                <a:stCxn id="27" idx="1"/>
                <a:endCxn id="27"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EFFD8DB-8C30-A97F-AA94-D3C2B24258A5}"/>
                  </a:ext>
                </a:extLst>
              </p:cNvPr>
              <p:cNvCxnSpPr>
                <a:stCxn id="27" idx="0"/>
                <a:endCxn id="27"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C8DC6DC-E892-3DAD-BA21-42C154DED38D}"/>
                  </a:ext>
                </a:extLst>
              </p:cNvPr>
              <p:cNvCxnSpPr>
                <a:stCxn id="27" idx="7"/>
                <a:endCxn id="27"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819D03C-B92C-FC86-B330-FAE5355D9EC0}"/>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9BDAC59-0411-023B-6133-D277A6B392F7}"/>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E1E0EA4A-83C5-DEC7-39D3-D6CB8EB5290B}"/>
                </a:ext>
              </a:extLst>
            </p:cNvPr>
            <p:cNvSpPr txBox="1"/>
            <p:nvPr/>
          </p:nvSpPr>
          <p:spPr>
            <a:xfrm>
              <a:off x="260869" y="4293933"/>
              <a:ext cx="513282" cy="369332"/>
            </a:xfrm>
            <a:prstGeom prst="rect">
              <a:avLst/>
            </a:prstGeom>
            <a:noFill/>
          </p:spPr>
          <p:txBody>
            <a:bodyPr wrap="none" rtlCol="0">
              <a:spAutoFit/>
            </a:bodyPr>
            <a:lstStyle/>
            <a:p>
              <a:r>
                <a:rPr kumimoji="1" lang="en-US" altLang="ja-JP" dirty="0"/>
                <a:t>(c)</a:t>
              </a:r>
              <a:endParaRPr kumimoji="1" lang="ja-JP" altLang="en-US" dirty="0"/>
            </a:p>
          </p:txBody>
        </p:sp>
        <p:sp>
          <p:nvSpPr>
            <p:cNvPr id="3" name="テキスト ボックス 2">
              <a:extLst>
                <a:ext uri="{FF2B5EF4-FFF2-40B4-BE49-F238E27FC236}">
                  <a16:creationId xmlns:a16="http://schemas.microsoft.com/office/drawing/2014/main" id="{E8B237C9-6CB3-E372-CB49-B050D4DC2438}"/>
                </a:ext>
              </a:extLst>
            </p:cNvPr>
            <p:cNvSpPr txBox="1"/>
            <p:nvPr/>
          </p:nvSpPr>
          <p:spPr>
            <a:xfrm>
              <a:off x="4310125" y="4599503"/>
              <a:ext cx="995785" cy="307777"/>
            </a:xfrm>
            <a:prstGeom prst="rect">
              <a:avLst/>
            </a:prstGeom>
            <a:noFill/>
          </p:spPr>
          <p:txBody>
            <a:bodyPr wrap="none" rtlCol="0">
              <a:spAutoFit/>
            </a:bodyPr>
            <a:lstStyle/>
            <a:p>
              <a:r>
                <a:rPr kumimoji="1" lang="en-US" altLang="ja-JP" sz="1400" dirty="0"/>
                <a:t>λ/4 plate</a:t>
              </a:r>
              <a:endParaRPr kumimoji="1" lang="ja-JP" altLang="en-US" sz="1400" dirty="0"/>
            </a:p>
          </p:txBody>
        </p:sp>
      </p:grpSp>
    </p:spTree>
    <p:extLst>
      <p:ext uri="{BB962C8B-B14F-4D97-AF65-F5344CB8AC3E}">
        <p14:creationId xmlns:p14="http://schemas.microsoft.com/office/powerpoint/2010/main" val="272824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0A787-9DFA-104F-EA6E-AC5110893A75}"/>
            </a:ext>
          </a:extLst>
        </p:cNvPr>
        <p:cNvGrpSpPr/>
        <p:nvPr/>
      </p:nvGrpSpPr>
      <p:grpSpPr>
        <a:xfrm>
          <a:off x="0" y="0"/>
          <a:ext cx="0" cy="0"/>
          <a:chOff x="0" y="0"/>
          <a:chExt cx="0" cy="0"/>
        </a:xfrm>
      </p:grpSpPr>
      <p:grpSp>
        <p:nvGrpSpPr>
          <p:cNvPr id="95" name="グループ化 94">
            <a:extLst>
              <a:ext uri="{FF2B5EF4-FFF2-40B4-BE49-F238E27FC236}">
                <a16:creationId xmlns:a16="http://schemas.microsoft.com/office/drawing/2014/main" id="{F38ED430-2CF8-A953-49A2-DDC5C2BD31E9}"/>
              </a:ext>
            </a:extLst>
          </p:cNvPr>
          <p:cNvGrpSpPr/>
          <p:nvPr/>
        </p:nvGrpSpPr>
        <p:grpSpPr>
          <a:xfrm>
            <a:off x="253031" y="318201"/>
            <a:ext cx="8040152" cy="2385834"/>
            <a:chOff x="265183" y="2101281"/>
            <a:chExt cx="8040152" cy="2385834"/>
          </a:xfrm>
        </p:grpSpPr>
        <p:sp>
          <p:nvSpPr>
            <p:cNvPr id="110" name="正方形/長方形 109">
              <a:extLst>
                <a:ext uri="{FF2B5EF4-FFF2-40B4-BE49-F238E27FC236}">
                  <a16:creationId xmlns:a16="http://schemas.microsoft.com/office/drawing/2014/main" id="{B9E1A25F-961B-89CA-ED7A-398565935A97}"/>
                </a:ext>
              </a:extLst>
            </p:cNvPr>
            <p:cNvSpPr/>
            <p:nvPr/>
          </p:nvSpPr>
          <p:spPr>
            <a:xfrm>
              <a:off x="301060" y="3080070"/>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11" name="正方形/長方形 110">
              <a:extLst>
                <a:ext uri="{FF2B5EF4-FFF2-40B4-BE49-F238E27FC236}">
                  <a16:creationId xmlns:a16="http://schemas.microsoft.com/office/drawing/2014/main" id="{70E6BB93-484F-AA33-7E0A-D09E97980FB0}"/>
                </a:ext>
              </a:extLst>
            </p:cNvPr>
            <p:cNvSpPr/>
            <p:nvPr/>
          </p:nvSpPr>
          <p:spPr>
            <a:xfrm>
              <a:off x="7279380" y="3064473"/>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112" name="直線コネクタ 111">
              <a:extLst>
                <a:ext uri="{FF2B5EF4-FFF2-40B4-BE49-F238E27FC236}">
                  <a16:creationId xmlns:a16="http://schemas.microsoft.com/office/drawing/2014/main" id="{21281D4E-234C-6C46-513B-011A86EBF150}"/>
                </a:ext>
              </a:extLst>
            </p:cNvPr>
            <p:cNvCxnSpPr>
              <a:cxnSpLocks/>
              <a:stCxn id="110" idx="3"/>
              <a:endCxn id="111" idx="1"/>
            </p:cNvCxnSpPr>
            <p:nvPr/>
          </p:nvCxnSpPr>
          <p:spPr>
            <a:xfrm flipV="1">
              <a:off x="2032286" y="3429882"/>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113" name="テキスト ボックス 112">
              <a:extLst>
                <a:ext uri="{FF2B5EF4-FFF2-40B4-BE49-F238E27FC236}">
                  <a16:creationId xmlns:a16="http://schemas.microsoft.com/office/drawing/2014/main" id="{A33031BB-78CF-06B8-CF65-3DA5C25E2E43}"/>
                </a:ext>
              </a:extLst>
            </p:cNvPr>
            <p:cNvSpPr txBox="1"/>
            <p:nvPr/>
          </p:nvSpPr>
          <p:spPr>
            <a:xfrm>
              <a:off x="913291" y="3793773"/>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5D0EA8B5-3AC0-5D52-9A11-74CA289274B9}"/>
                    </a:ext>
                  </a:extLst>
                </p:cNvPr>
                <p:cNvSpPr txBox="1"/>
                <p:nvPr/>
              </p:nvSpPr>
              <p:spPr>
                <a:xfrm>
                  <a:off x="7461124" y="2578406"/>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18" name="テキスト ボックス 117">
                  <a:extLst>
                    <a:ext uri="{FF2B5EF4-FFF2-40B4-BE49-F238E27FC236}">
                      <a16:creationId xmlns:a16="http://schemas.microsoft.com/office/drawing/2014/main" id="{5D0EA8B5-3AC0-5D52-9A11-74CA289274B9}"/>
                    </a:ext>
                  </a:extLst>
                </p:cNvPr>
                <p:cNvSpPr txBox="1">
                  <a:spLocks noRot="1" noChangeAspect="1" noMove="1" noResize="1" noEditPoints="1" noAdjustHandles="1" noChangeArrowheads="1" noChangeShapeType="1" noTextEdit="1"/>
                </p:cNvSpPr>
                <p:nvPr/>
              </p:nvSpPr>
              <p:spPr>
                <a:xfrm>
                  <a:off x="7461124" y="2578406"/>
                  <a:ext cx="690830" cy="369332"/>
                </a:xfrm>
                <a:prstGeom prst="rect">
                  <a:avLst/>
                </a:prstGeom>
                <a:blipFill>
                  <a:blip r:embed="rId2"/>
                  <a:stretch>
                    <a:fillRect b="-16393"/>
                  </a:stretch>
                </a:blipFill>
              </p:spPr>
              <p:txBody>
                <a:bodyPr/>
                <a:lstStyle/>
                <a:p>
                  <a:r>
                    <a:rPr lang="ja-JP" altLang="en-US">
                      <a:noFill/>
                    </a:rPr>
                    <a:t> </a:t>
                  </a:r>
                </a:p>
              </p:txBody>
            </p:sp>
          </mc:Fallback>
        </mc:AlternateContent>
        <p:grpSp>
          <p:nvGrpSpPr>
            <p:cNvPr id="45" name="グループ化 44">
              <a:extLst>
                <a:ext uri="{FF2B5EF4-FFF2-40B4-BE49-F238E27FC236}">
                  <a16:creationId xmlns:a16="http://schemas.microsoft.com/office/drawing/2014/main" id="{4D59AF75-9184-5A4E-1DB9-B7B22D12E958}"/>
                </a:ext>
              </a:extLst>
            </p:cNvPr>
            <p:cNvGrpSpPr/>
            <p:nvPr/>
          </p:nvGrpSpPr>
          <p:grpSpPr>
            <a:xfrm>
              <a:off x="4883234" y="2168786"/>
              <a:ext cx="2079524" cy="2248657"/>
              <a:chOff x="4883234" y="2168786"/>
              <a:chExt cx="2079524" cy="2248657"/>
            </a:xfrm>
          </p:grpSpPr>
          <p:sp>
            <p:nvSpPr>
              <p:cNvPr id="115" name="円弧 114">
                <a:extLst>
                  <a:ext uri="{FF2B5EF4-FFF2-40B4-BE49-F238E27FC236}">
                    <a16:creationId xmlns:a16="http://schemas.microsoft.com/office/drawing/2014/main" id="{A8A06F9E-63FB-DB58-0420-FB57AD642CC1}"/>
                  </a:ext>
                </a:extLst>
              </p:cNvPr>
              <p:cNvSpPr/>
              <p:nvPr/>
            </p:nvSpPr>
            <p:spPr>
              <a:xfrm>
                <a:off x="4883234" y="2544445"/>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6" name="直線コネクタ 115">
                <a:extLst>
                  <a:ext uri="{FF2B5EF4-FFF2-40B4-BE49-F238E27FC236}">
                    <a16:creationId xmlns:a16="http://schemas.microsoft.com/office/drawing/2014/main" id="{4D4EF820-B4F3-0453-134F-F9649255C679}"/>
                  </a:ext>
                </a:extLst>
              </p:cNvPr>
              <p:cNvCxnSpPr>
                <a:cxnSpLocks/>
              </p:cNvCxnSpPr>
              <p:nvPr/>
            </p:nvCxnSpPr>
            <p:spPr>
              <a:xfrm rot="1800000">
                <a:off x="6212231" y="2423533"/>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15320E63-7692-337A-4A92-585B6E480F07}"/>
                  </a:ext>
                </a:extLst>
              </p:cNvPr>
              <p:cNvGrpSpPr/>
              <p:nvPr/>
            </p:nvGrpSpPr>
            <p:grpSpPr>
              <a:xfrm>
                <a:off x="5646417" y="2168786"/>
                <a:ext cx="767312" cy="2248657"/>
                <a:chOff x="5646417" y="2168786"/>
                <a:chExt cx="767312" cy="2248657"/>
              </a:xfrm>
            </p:grpSpPr>
            <p:cxnSp>
              <p:nvCxnSpPr>
                <p:cNvPr id="109" name="直線コネクタ 108">
                  <a:extLst>
                    <a:ext uri="{FF2B5EF4-FFF2-40B4-BE49-F238E27FC236}">
                      <a16:creationId xmlns:a16="http://schemas.microsoft.com/office/drawing/2014/main" id="{B77C1E02-D8F3-0F80-20DD-1765F0C545A0}"/>
                    </a:ext>
                  </a:extLst>
                </p:cNvPr>
                <p:cNvCxnSpPr>
                  <a:cxnSpLocks/>
                </p:cNvCxnSpPr>
                <p:nvPr/>
              </p:nvCxnSpPr>
              <p:spPr>
                <a:xfrm>
                  <a:off x="5931049" y="2288487"/>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A7A8ACEA-33BE-83DF-8EC7-E7E5DE4D017E}"/>
                        </a:ext>
                      </a:extLst>
                    </p:cNvPr>
                    <p:cNvSpPr txBox="1"/>
                    <p:nvPr/>
                  </p:nvSpPr>
                  <p:spPr>
                    <a:xfrm>
                      <a:off x="6010734" y="2168786"/>
                      <a:ext cx="402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117" name="テキスト ボックス 116">
                      <a:extLst>
                        <a:ext uri="{FF2B5EF4-FFF2-40B4-BE49-F238E27FC236}">
                          <a16:creationId xmlns:a16="http://schemas.microsoft.com/office/drawing/2014/main" id="{A7A8ACEA-33BE-83DF-8EC7-E7E5DE4D017E}"/>
                        </a:ext>
                      </a:extLst>
                    </p:cNvPr>
                    <p:cNvSpPr txBox="1">
                      <a:spLocks noRot="1" noChangeAspect="1" noMove="1" noResize="1" noEditPoints="1" noAdjustHandles="1" noChangeArrowheads="1" noChangeShapeType="1" noTextEdit="1"/>
                    </p:cNvSpPr>
                    <p:nvPr/>
                  </p:nvSpPr>
                  <p:spPr>
                    <a:xfrm>
                      <a:off x="6010734" y="2168786"/>
                      <a:ext cx="402995" cy="369332"/>
                    </a:xfrm>
                    <a:prstGeom prst="rect">
                      <a:avLst/>
                    </a:prstGeom>
                    <a:blipFill>
                      <a:blip r:embed="rId3"/>
                      <a:stretch>
                        <a:fillRect/>
                      </a:stretch>
                    </a:blipFill>
                  </p:spPr>
                  <p:txBody>
                    <a:bodyPr/>
                    <a:lstStyle/>
                    <a:p>
                      <a:r>
                        <a:rPr lang="ja-JP" altLang="en-US">
                          <a:noFill/>
                        </a:rPr>
                        <a:t> </a:t>
                      </a:r>
                    </a:p>
                  </p:txBody>
                </p:sp>
              </mc:Fallback>
            </mc:AlternateContent>
            <p:grpSp>
              <p:nvGrpSpPr>
                <p:cNvPr id="120" name="グループ化 119">
                  <a:extLst>
                    <a:ext uri="{FF2B5EF4-FFF2-40B4-BE49-F238E27FC236}">
                      <a16:creationId xmlns:a16="http://schemas.microsoft.com/office/drawing/2014/main" id="{A21097D9-2815-DD68-80E5-D3892A17B4F9}"/>
                    </a:ext>
                  </a:extLst>
                </p:cNvPr>
                <p:cNvGrpSpPr/>
                <p:nvPr/>
              </p:nvGrpSpPr>
              <p:grpSpPr>
                <a:xfrm rot="1800000">
                  <a:off x="5646417" y="2862229"/>
                  <a:ext cx="576221" cy="1166497"/>
                  <a:chOff x="6376067" y="4122443"/>
                  <a:chExt cx="576221" cy="1166497"/>
                </a:xfrm>
              </p:grpSpPr>
              <p:sp>
                <p:nvSpPr>
                  <p:cNvPr id="128" name="楕円 127">
                    <a:extLst>
                      <a:ext uri="{FF2B5EF4-FFF2-40B4-BE49-F238E27FC236}">
                        <a16:creationId xmlns:a16="http://schemas.microsoft.com/office/drawing/2014/main" id="{51424A5B-1E43-19D2-097A-D7909FC91B47}"/>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コネクタ 128">
                    <a:extLst>
                      <a:ext uri="{FF2B5EF4-FFF2-40B4-BE49-F238E27FC236}">
                        <a16:creationId xmlns:a16="http://schemas.microsoft.com/office/drawing/2014/main" id="{B26CC896-BFC3-E8C8-C8C0-2948844F632F}"/>
                      </a:ext>
                    </a:extLst>
                  </p:cNvPr>
                  <p:cNvCxnSpPr>
                    <a:stCxn id="128" idx="1"/>
                    <a:endCxn id="128"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652FD907-3F6A-94B5-96F0-E8F3C7BC2D93}"/>
                      </a:ext>
                    </a:extLst>
                  </p:cNvPr>
                  <p:cNvCxnSpPr>
                    <a:stCxn id="128" idx="0"/>
                    <a:endCxn id="128"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99C3540A-E9E5-61FD-7CDB-E797469C308D}"/>
                      </a:ext>
                    </a:extLst>
                  </p:cNvPr>
                  <p:cNvCxnSpPr>
                    <a:stCxn id="128" idx="7"/>
                    <a:endCxn id="128"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20BE54CC-DE9E-9968-269C-9DF404A278A1}"/>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E0C7425-DED8-EEC3-E569-08B1D84CAF04}"/>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sp>
          <p:nvSpPr>
            <p:cNvPr id="134" name="テキスト ボックス 133">
              <a:extLst>
                <a:ext uri="{FF2B5EF4-FFF2-40B4-BE49-F238E27FC236}">
                  <a16:creationId xmlns:a16="http://schemas.microsoft.com/office/drawing/2014/main" id="{3D351F89-7B25-4AB4-7095-E0E8BE69B994}"/>
                </a:ext>
              </a:extLst>
            </p:cNvPr>
            <p:cNvSpPr txBox="1"/>
            <p:nvPr/>
          </p:nvSpPr>
          <p:spPr>
            <a:xfrm>
              <a:off x="265183" y="2353452"/>
              <a:ext cx="530915" cy="369332"/>
            </a:xfrm>
            <a:prstGeom prst="rect">
              <a:avLst/>
            </a:prstGeom>
            <a:noFill/>
          </p:spPr>
          <p:txBody>
            <a:bodyPr wrap="none" rtlCol="0">
              <a:spAutoFit/>
            </a:bodyPr>
            <a:lstStyle/>
            <a:p>
              <a:r>
                <a:rPr kumimoji="1" lang="en-US" altLang="ja-JP" dirty="0"/>
                <a:t>(a)</a:t>
              </a:r>
              <a:endParaRPr kumimoji="1" lang="ja-JP" altLang="en-US" dirty="0"/>
            </a:p>
          </p:txBody>
        </p:sp>
        <p:sp>
          <p:nvSpPr>
            <p:cNvPr id="81" name="円弧 80">
              <a:extLst>
                <a:ext uri="{FF2B5EF4-FFF2-40B4-BE49-F238E27FC236}">
                  <a16:creationId xmlns:a16="http://schemas.microsoft.com/office/drawing/2014/main" id="{6D20DBB0-0B24-9A56-65C0-A493A5623EBA}"/>
                </a:ext>
              </a:extLst>
            </p:cNvPr>
            <p:cNvSpPr/>
            <p:nvPr/>
          </p:nvSpPr>
          <p:spPr>
            <a:xfrm flipH="1">
              <a:off x="2055451" y="2614117"/>
              <a:ext cx="2079524" cy="1721962"/>
            </a:xfrm>
            <a:prstGeom prst="arc">
              <a:avLst>
                <a:gd name="adj1" fmla="val 16200000"/>
                <a:gd name="adj2" fmla="val 171731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3B355F62-580D-2AA5-1ED8-3B47B2325470}"/>
                </a:ext>
              </a:extLst>
            </p:cNvPr>
            <p:cNvCxnSpPr>
              <a:cxnSpLocks/>
            </p:cNvCxnSpPr>
            <p:nvPr/>
          </p:nvCxnSpPr>
          <p:spPr>
            <a:xfrm rot="20700000" flipH="1">
              <a:off x="2949412" y="2493205"/>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238936B1-C683-93C6-199C-45F121CF5A68}"/>
                </a:ext>
              </a:extLst>
            </p:cNvPr>
            <p:cNvCxnSpPr>
              <a:cxnSpLocks/>
            </p:cNvCxnSpPr>
            <p:nvPr/>
          </p:nvCxnSpPr>
          <p:spPr>
            <a:xfrm flipH="1">
              <a:off x="3087160" y="2358159"/>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910DAD8-A74E-67A2-D527-310DF7E29182}"/>
                    </a:ext>
                  </a:extLst>
                </p:cNvPr>
                <p:cNvSpPr txBox="1"/>
                <p:nvPr/>
              </p:nvSpPr>
              <p:spPr>
                <a:xfrm flipH="1">
                  <a:off x="2116111" y="2101281"/>
                  <a:ext cx="11643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0° </m:t>
                        </m:r>
                        <m:r>
                          <m:rPr>
                            <m:sty m:val="p"/>
                          </m:rPr>
                          <a:rPr kumimoji="1" lang="en-US" altLang="ja-JP" b="0" i="0" dirty="0" smtClean="0">
                            <a:latin typeface="Cambria Math" panose="02040503050406030204" pitchFamily="18" charset="0"/>
                          </a:rPr>
                          <m:t>or</m:t>
                        </m:r>
                        <m:r>
                          <a:rPr kumimoji="1" lang="en-US" altLang="ja-JP" b="0" i="1" dirty="0" smtClean="0">
                            <a:latin typeface="Cambria Math" panose="02040503050406030204" pitchFamily="18" charset="0"/>
                          </a:rPr>
                          <m:t> 45°</m:t>
                        </m:r>
                      </m:oMath>
                    </m:oMathPara>
                  </a14:m>
                  <a:endParaRPr kumimoji="1" lang="ja-JP" altLang="en-US" dirty="0"/>
                </a:p>
              </p:txBody>
            </p:sp>
          </mc:Choice>
          <mc:Fallback xmlns="">
            <p:sp>
              <p:nvSpPr>
                <p:cNvPr id="86" name="テキスト ボックス 85">
                  <a:extLst>
                    <a:ext uri="{FF2B5EF4-FFF2-40B4-BE49-F238E27FC236}">
                      <a16:creationId xmlns:a16="http://schemas.microsoft.com/office/drawing/2014/main" id="{9910DAD8-A74E-67A2-D527-310DF7E29182}"/>
                    </a:ext>
                  </a:extLst>
                </p:cNvPr>
                <p:cNvSpPr txBox="1">
                  <a:spLocks noRot="1" noChangeAspect="1" noMove="1" noResize="1" noEditPoints="1" noAdjustHandles="1" noChangeArrowheads="1" noChangeShapeType="1" noTextEdit="1"/>
                </p:cNvSpPr>
                <p:nvPr/>
              </p:nvSpPr>
              <p:spPr>
                <a:xfrm flipH="1">
                  <a:off x="2116111" y="2101281"/>
                  <a:ext cx="1164357" cy="369332"/>
                </a:xfrm>
                <a:prstGeom prst="rect">
                  <a:avLst/>
                </a:prstGeom>
                <a:blipFill>
                  <a:blip r:embed="rId4"/>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C30D4B42-1AA0-0652-58A0-E953997672F6}"/>
                </a:ext>
              </a:extLst>
            </p:cNvPr>
            <p:cNvGrpSpPr/>
            <p:nvPr/>
          </p:nvGrpSpPr>
          <p:grpSpPr>
            <a:xfrm rot="20700000" flipH="1">
              <a:off x="2795570" y="2931910"/>
              <a:ext cx="576221" cy="1166497"/>
              <a:chOff x="6376067" y="4122443"/>
              <a:chExt cx="576221" cy="1166497"/>
            </a:xfrm>
          </p:grpSpPr>
          <p:sp>
            <p:nvSpPr>
              <p:cNvPr id="88" name="楕円 87">
                <a:extLst>
                  <a:ext uri="{FF2B5EF4-FFF2-40B4-BE49-F238E27FC236}">
                    <a16:creationId xmlns:a16="http://schemas.microsoft.com/office/drawing/2014/main" id="{CF213B39-50F7-B76A-4D98-E87739ED6118}"/>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直線コネクタ 88">
                <a:extLst>
                  <a:ext uri="{FF2B5EF4-FFF2-40B4-BE49-F238E27FC236}">
                    <a16:creationId xmlns:a16="http://schemas.microsoft.com/office/drawing/2014/main" id="{FE64D24E-B60F-09D6-EC71-8DE24D0F4046}"/>
                  </a:ext>
                </a:extLst>
              </p:cNvPr>
              <p:cNvCxnSpPr>
                <a:stCxn id="88" idx="1"/>
                <a:endCxn id="88"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046F776D-B0E4-8DCB-2E94-F125ECE3D020}"/>
                  </a:ext>
                </a:extLst>
              </p:cNvPr>
              <p:cNvCxnSpPr>
                <a:stCxn id="88" idx="0"/>
                <a:endCxn id="88"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B55A19C3-63A0-0D07-92B8-4063145E3277}"/>
                  </a:ext>
                </a:extLst>
              </p:cNvPr>
              <p:cNvCxnSpPr>
                <a:stCxn id="88" idx="7"/>
                <a:endCxn id="88"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9D3F7A34-FBED-C1DA-F3EF-770CB85787D8}"/>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972214D6-FB3C-F618-3680-153E536FF727}"/>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122" name="グループ化 121">
            <a:extLst>
              <a:ext uri="{FF2B5EF4-FFF2-40B4-BE49-F238E27FC236}">
                <a16:creationId xmlns:a16="http://schemas.microsoft.com/office/drawing/2014/main" id="{CDC2C7FD-7766-2C07-9D68-1516EF205347}"/>
              </a:ext>
            </a:extLst>
          </p:cNvPr>
          <p:cNvGrpSpPr/>
          <p:nvPr/>
        </p:nvGrpSpPr>
        <p:grpSpPr>
          <a:xfrm>
            <a:off x="253031" y="4130013"/>
            <a:ext cx="8052304" cy="2262404"/>
            <a:chOff x="260869" y="4130013"/>
            <a:chExt cx="8052304" cy="2262404"/>
          </a:xfrm>
        </p:grpSpPr>
        <p:cxnSp>
          <p:nvCxnSpPr>
            <p:cNvPr id="5" name="直線コネクタ 4">
              <a:extLst>
                <a:ext uri="{FF2B5EF4-FFF2-40B4-BE49-F238E27FC236}">
                  <a16:creationId xmlns:a16="http://schemas.microsoft.com/office/drawing/2014/main" id="{A9F42109-52A0-A459-4F6E-AEBADB02DF99}"/>
                </a:ext>
              </a:extLst>
            </p:cNvPr>
            <p:cNvCxnSpPr>
              <a:cxnSpLocks/>
            </p:cNvCxnSpPr>
            <p:nvPr/>
          </p:nvCxnSpPr>
          <p:spPr>
            <a:xfrm>
              <a:off x="5938887" y="4263461"/>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2FCB73A6-6CEA-797C-1B09-E401DFA14990}"/>
                </a:ext>
              </a:extLst>
            </p:cNvPr>
            <p:cNvSpPr/>
            <p:nvPr/>
          </p:nvSpPr>
          <p:spPr>
            <a:xfrm>
              <a:off x="308898" y="5055044"/>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9A7FEA12-8F2F-1399-0607-7E69EC8E464B}"/>
                </a:ext>
              </a:extLst>
            </p:cNvPr>
            <p:cNvSpPr/>
            <p:nvPr/>
          </p:nvSpPr>
          <p:spPr>
            <a:xfrm>
              <a:off x="7287218" y="5039447"/>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21" name="直線コネクタ 20">
              <a:extLst>
                <a:ext uri="{FF2B5EF4-FFF2-40B4-BE49-F238E27FC236}">
                  <a16:creationId xmlns:a16="http://schemas.microsoft.com/office/drawing/2014/main" id="{83B667E3-94F5-B624-2CF7-2A8FFE409694}"/>
                </a:ext>
              </a:extLst>
            </p:cNvPr>
            <p:cNvCxnSpPr>
              <a:cxnSpLocks/>
              <a:stCxn id="18" idx="3"/>
              <a:endCxn id="19" idx="1"/>
            </p:cNvCxnSpPr>
            <p:nvPr/>
          </p:nvCxnSpPr>
          <p:spPr>
            <a:xfrm flipV="1">
              <a:off x="2040124" y="5404856"/>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2" name="テキスト ボックス 21">
              <a:extLst>
                <a:ext uri="{FF2B5EF4-FFF2-40B4-BE49-F238E27FC236}">
                  <a16:creationId xmlns:a16="http://schemas.microsoft.com/office/drawing/2014/main" id="{62D746A5-9BF6-8910-2160-A8654901322B}"/>
                </a:ext>
              </a:extLst>
            </p:cNvPr>
            <p:cNvSpPr txBox="1"/>
            <p:nvPr/>
          </p:nvSpPr>
          <p:spPr>
            <a:xfrm>
              <a:off x="921129" y="5768747"/>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p:sp>
          <p:nvSpPr>
            <p:cNvPr id="9" name="円弧 8">
              <a:extLst>
                <a:ext uri="{FF2B5EF4-FFF2-40B4-BE49-F238E27FC236}">
                  <a16:creationId xmlns:a16="http://schemas.microsoft.com/office/drawing/2014/main" id="{21E1F151-A319-1C8B-AE0B-71C23E1F9867}"/>
                </a:ext>
              </a:extLst>
            </p:cNvPr>
            <p:cNvSpPr/>
            <p:nvPr/>
          </p:nvSpPr>
          <p:spPr>
            <a:xfrm>
              <a:off x="4891072" y="4519419"/>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A49A3D08-F7FC-EA88-1C12-A6B966DCBAF7}"/>
                </a:ext>
              </a:extLst>
            </p:cNvPr>
            <p:cNvCxnSpPr>
              <a:cxnSpLocks/>
            </p:cNvCxnSpPr>
            <p:nvPr/>
          </p:nvCxnSpPr>
          <p:spPr>
            <a:xfrm rot="1800000">
              <a:off x="6220069" y="4398507"/>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2FB5A6E-3FFD-1749-579A-E0F5FBE4463E}"/>
                    </a:ext>
                  </a:extLst>
                </p:cNvPr>
                <p:cNvSpPr txBox="1"/>
                <p:nvPr/>
              </p:nvSpPr>
              <p:spPr>
                <a:xfrm>
                  <a:off x="6018572" y="4143760"/>
                  <a:ext cx="402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12FB5A6E-3FFD-1749-579A-E0F5FBE4463E}"/>
                    </a:ext>
                  </a:extLst>
                </p:cNvPr>
                <p:cNvSpPr txBox="1">
                  <a:spLocks noRot="1" noChangeAspect="1" noMove="1" noResize="1" noEditPoints="1" noAdjustHandles="1" noChangeArrowheads="1" noChangeShapeType="1" noTextEdit="1"/>
                </p:cNvSpPr>
                <p:nvPr/>
              </p:nvSpPr>
              <p:spPr>
                <a:xfrm>
                  <a:off x="6018572" y="4143760"/>
                  <a:ext cx="402995"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C4B2FBD-F761-C0C9-D61B-07495D307D4B}"/>
                    </a:ext>
                  </a:extLst>
                </p:cNvPr>
                <p:cNvSpPr txBox="1"/>
                <p:nvPr/>
              </p:nvSpPr>
              <p:spPr>
                <a:xfrm>
                  <a:off x="7468962" y="4553380"/>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C4B2FBD-F761-C0C9-D61B-07495D307D4B}"/>
                    </a:ext>
                  </a:extLst>
                </p:cNvPr>
                <p:cNvSpPr txBox="1">
                  <a:spLocks noRot="1" noChangeAspect="1" noMove="1" noResize="1" noEditPoints="1" noAdjustHandles="1" noChangeArrowheads="1" noChangeShapeType="1" noTextEdit="1"/>
                </p:cNvSpPr>
                <p:nvPr/>
              </p:nvSpPr>
              <p:spPr>
                <a:xfrm>
                  <a:off x="7468962" y="4553380"/>
                  <a:ext cx="690830" cy="369332"/>
                </a:xfrm>
                <a:prstGeom prst="rect">
                  <a:avLst/>
                </a:prstGeom>
                <a:blipFill>
                  <a:blip r:embed="rId6"/>
                  <a:stretch>
                    <a:fillRect b="-14754"/>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6E307E6C-89A4-42D8-CE23-AE244F9D1BF8}"/>
                </a:ext>
              </a:extLst>
            </p:cNvPr>
            <p:cNvGrpSpPr/>
            <p:nvPr/>
          </p:nvGrpSpPr>
          <p:grpSpPr>
            <a:xfrm rot="1800000">
              <a:off x="5654255" y="4837203"/>
              <a:ext cx="576221" cy="1166497"/>
              <a:chOff x="6376067" y="4122443"/>
              <a:chExt cx="576221" cy="1166497"/>
            </a:xfrm>
          </p:grpSpPr>
          <p:sp>
            <p:nvSpPr>
              <p:cNvPr id="27" name="楕円 26">
                <a:extLst>
                  <a:ext uri="{FF2B5EF4-FFF2-40B4-BE49-F238E27FC236}">
                    <a16:creationId xmlns:a16="http://schemas.microsoft.com/office/drawing/2014/main" id="{93DB6037-23FA-72F3-B27D-CED77F76B4B3}"/>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C83984C-545C-9A8F-A8AF-F6F3DEA16C52}"/>
                  </a:ext>
                </a:extLst>
              </p:cNvPr>
              <p:cNvCxnSpPr>
                <a:stCxn id="27" idx="1"/>
                <a:endCxn id="27"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EDA13C4-F378-1201-8B6C-B168F08F2DF3}"/>
                  </a:ext>
                </a:extLst>
              </p:cNvPr>
              <p:cNvCxnSpPr>
                <a:stCxn id="27" idx="0"/>
                <a:endCxn id="27"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BB3F641-4AFB-675B-D9BF-A40AA045158A}"/>
                  </a:ext>
                </a:extLst>
              </p:cNvPr>
              <p:cNvCxnSpPr>
                <a:stCxn id="27" idx="7"/>
                <a:endCxn id="27"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ABF11BA-CE6F-2657-387A-70DE0C1FA3F1}"/>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0670C1D-ED5F-69F8-1898-08746AE2C95B}"/>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テキスト ボックス 1">
              <a:extLst>
                <a:ext uri="{FF2B5EF4-FFF2-40B4-BE49-F238E27FC236}">
                  <a16:creationId xmlns:a16="http://schemas.microsoft.com/office/drawing/2014/main" id="{2A40E757-C00F-5475-E61C-1FB877660B9C}"/>
                </a:ext>
              </a:extLst>
            </p:cNvPr>
            <p:cNvSpPr txBox="1"/>
            <p:nvPr/>
          </p:nvSpPr>
          <p:spPr>
            <a:xfrm>
              <a:off x="260869" y="4293933"/>
              <a:ext cx="513282" cy="369332"/>
            </a:xfrm>
            <a:prstGeom prst="rect">
              <a:avLst/>
            </a:prstGeom>
            <a:noFill/>
          </p:spPr>
          <p:txBody>
            <a:bodyPr wrap="none" rtlCol="0">
              <a:spAutoFit/>
            </a:bodyPr>
            <a:lstStyle/>
            <a:p>
              <a:r>
                <a:rPr kumimoji="1" lang="en-US" altLang="ja-JP" dirty="0"/>
                <a:t>(c)</a:t>
              </a:r>
              <a:endParaRPr kumimoji="1" lang="ja-JP" altLang="en-US" dirty="0"/>
            </a:p>
          </p:txBody>
        </p:sp>
        <p:grpSp>
          <p:nvGrpSpPr>
            <p:cNvPr id="121" name="グループ化 120">
              <a:extLst>
                <a:ext uri="{FF2B5EF4-FFF2-40B4-BE49-F238E27FC236}">
                  <a16:creationId xmlns:a16="http://schemas.microsoft.com/office/drawing/2014/main" id="{C086ABB0-AF4B-FF2F-6FBF-F6D4B982CAD0}"/>
                </a:ext>
              </a:extLst>
            </p:cNvPr>
            <p:cNvGrpSpPr/>
            <p:nvPr/>
          </p:nvGrpSpPr>
          <p:grpSpPr>
            <a:xfrm>
              <a:off x="3375794" y="4130013"/>
              <a:ext cx="2179231" cy="2256077"/>
              <a:chOff x="3718694" y="4130013"/>
              <a:chExt cx="2179231" cy="2256077"/>
            </a:xfrm>
          </p:grpSpPr>
          <p:cxnSp>
            <p:nvCxnSpPr>
              <p:cNvPr id="98" name="直線コネクタ 97">
                <a:extLst>
                  <a:ext uri="{FF2B5EF4-FFF2-40B4-BE49-F238E27FC236}">
                    <a16:creationId xmlns:a16="http://schemas.microsoft.com/office/drawing/2014/main" id="{1F8D2C51-ABCF-B549-0FF9-CDC30B9905B9}"/>
                  </a:ext>
                </a:extLst>
              </p:cNvPr>
              <p:cNvCxnSpPr>
                <a:cxnSpLocks/>
              </p:cNvCxnSpPr>
              <p:nvPr/>
            </p:nvCxnSpPr>
            <p:spPr>
              <a:xfrm rot="1800000">
                <a:off x="5047691" y="4392180"/>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A7D69497-0898-45FC-5BD6-F9E32DC58F86}"/>
                  </a:ext>
                </a:extLst>
              </p:cNvPr>
              <p:cNvCxnSpPr>
                <a:cxnSpLocks/>
              </p:cNvCxnSpPr>
              <p:nvPr/>
            </p:nvCxnSpPr>
            <p:spPr>
              <a:xfrm>
                <a:off x="4766509" y="4257134"/>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85DDD893-D2A1-6424-FB81-675B9C0FF3CB}"/>
                  </a:ext>
                </a:extLst>
              </p:cNvPr>
              <p:cNvSpPr/>
              <p:nvPr/>
            </p:nvSpPr>
            <p:spPr>
              <a:xfrm rot="1800000">
                <a:off x="4602838" y="4954451"/>
                <a:ext cx="340658" cy="9144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円弧 96">
                <a:extLst>
                  <a:ext uri="{FF2B5EF4-FFF2-40B4-BE49-F238E27FC236}">
                    <a16:creationId xmlns:a16="http://schemas.microsoft.com/office/drawing/2014/main" id="{491FE11B-9F0B-8A3A-512C-F11765C26AB9}"/>
                  </a:ext>
                </a:extLst>
              </p:cNvPr>
              <p:cNvSpPr/>
              <p:nvPr/>
            </p:nvSpPr>
            <p:spPr>
              <a:xfrm>
                <a:off x="3718694" y="4513092"/>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9C119719-3F17-AD27-E896-AF10432DD525}"/>
                      </a:ext>
                    </a:extLst>
                  </p:cNvPr>
                  <p:cNvSpPr txBox="1"/>
                  <p:nvPr/>
                </p:nvSpPr>
                <p:spPr>
                  <a:xfrm>
                    <a:off x="4805959" y="4130013"/>
                    <a:ext cx="10919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0" dirty="0" smtClean="0">
                              <a:latin typeface="Cambria Math" panose="02040503050406030204" pitchFamily="18" charset="0"/>
                            </a:rPr>
                            <m:t>0</m:t>
                          </m:r>
                          <m:r>
                            <a:rPr kumimoji="1" lang="en-US" altLang="ja-JP" b="0" i="1" dirty="0" smtClean="0">
                              <a:latin typeface="Cambria Math" panose="02040503050406030204" pitchFamily="18" charset="0"/>
                            </a:rPr>
                            <m:t>° ~ 45°</m:t>
                          </m:r>
                        </m:oMath>
                      </m:oMathPara>
                    </a14:m>
                    <a:endParaRPr kumimoji="1" lang="ja-JP" altLang="en-US" dirty="0"/>
                  </a:p>
                </p:txBody>
              </p:sp>
            </mc:Choice>
            <mc:Fallback xmlns="">
              <p:sp>
                <p:nvSpPr>
                  <p:cNvPr id="99" name="テキスト ボックス 98">
                    <a:extLst>
                      <a:ext uri="{FF2B5EF4-FFF2-40B4-BE49-F238E27FC236}">
                        <a16:creationId xmlns:a16="http://schemas.microsoft.com/office/drawing/2014/main" id="{9C119719-3F17-AD27-E896-AF10432DD525}"/>
                      </a:ext>
                    </a:extLst>
                  </p:cNvPr>
                  <p:cNvSpPr txBox="1">
                    <a:spLocks noRot="1" noChangeAspect="1" noMove="1" noResize="1" noEditPoints="1" noAdjustHandles="1" noChangeArrowheads="1" noChangeShapeType="1" noTextEdit="1"/>
                  </p:cNvSpPr>
                  <p:nvPr/>
                </p:nvSpPr>
                <p:spPr>
                  <a:xfrm>
                    <a:off x="4805959" y="4130013"/>
                    <a:ext cx="1091966" cy="369332"/>
                  </a:xfrm>
                  <a:prstGeom prst="rect">
                    <a:avLst/>
                  </a:prstGeom>
                  <a:blipFill>
                    <a:blip r:embed="rId7"/>
                    <a:stretch>
                      <a:fillRect/>
                    </a:stretch>
                  </a:blipFill>
                </p:spPr>
                <p:txBody>
                  <a:bodyPr/>
                  <a:lstStyle/>
                  <a:p>
                    <a:r>
                      <a:rPr lang="ja-JP" altLang="en-US">
                        <a:noFill/>
                      </a:rPr>
                      <a:t> </a:t>
                    </a:r>
                  </a:p>
                </p:txBody>
              </p:sp>
            </mc:Fallback>
          </mc:AlternateContent>
        </p:grpSp>
        <p:grpSp>
          <p:nvGrpSpPr>
            <p:cNvPr id="100" name="グループ化 99">
              <a:extLst>
                <a:ext uri="{FF2B5EF4-FFF2-40B4-BE49-F238E27FC236}">
                  <a16:creationId xmlns:a16="http://schemas.microsoft.com/office/drawing/2014/main" id="{6B4CABB3-1E0F-F624-707C-C842E09FC798}"/>
                </a:ext>
              </a:extLst>
            </p:cNvPr>
            <p:cNvGrpSpPr/>
            <p:nvPr/>
          </p:nvGrpSpPr>
          <p:grpSpPr>
            <a:xfrm>
              <a:off x="2561212" y="4837199"/>
              <a:ext cx="576221" cy="1166497"/>
              <a:chOff x="6376067" y="4122443"/>
              <a:chExt cx="576221" cy="1166497"/>
            </a:xfrm>
          </p:grpSpPr>
          <p:sp>
            <p:nvSpPr>
              <p:cNvPr id="101" name="楕円 100">
                <a:extLst>
                  <a:ext uri="{FF2B5EF4-FFF2-40B4-BE49-F238E27FC236}">
                    <a16:creationId xmlns:a16="http://schemas.microsoft.com/office/drawing/2014/main" id="{A9297AD8-E558-0A62-2652-DF548F466BD3}"/>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a:extLst>
                  <a:ext uri="{FF2B5EF4-FFF2-40B4-BE49-F238E27FC236}">
                    <a16:creationId xmlns:a16="http://schemas.microsoft.com/office/drawing/2014/main" id="{75909D43-59AA-510C-9E1F-386E8D590D49}"/>
                  </a:ext>
                </a:extLst>
              </p:cNvPr>
              <p:cNvCxnSpPr>
                <a:stCxn id="101" idx="1"/>
                <a:endCxn id="101"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B06CB2D0-D45D-DF5D-CF2D-B5AED1A5EEFC}"/>
                  </a:ext>
                </a:extLst>
              </p:cNvPr>
              <p:cNvCxnSpPr>
                <a:stCxn id="101" idx="0"/>
                <a:endCxn id="101"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FAC7BDEE-4EB9-F66D-EC9C-5AF445AD8DE1}"/>
                  </a:ext>
                </a:extLst>
              </p:cNvPr>
              <p:cNvCxnSpPr>
                <a:stCxn id="101" idx="7"/>
                <a:endCxn id="101"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CF46115C-1C3A-44D5-0F96-37D882596F32}"/>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2B519272-3841-0978-641D-C2CC35D6B706}"/>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168" name="グループ化 167">
            <a:extLst>
              <a:ext uri="{FF2B5EF4-FFF2-40B4-BE49-F238E27FC236}">
                <a16:creationId xmlns:a16="http://schemas.microsoft.com/office/drawing/2014/main" id="{9B8DC0B3-93C8-239B-80E6-3881172F74A8}"/>
              </a:ext>
            </a:extLst>
          </p:cNvPr>
          <p:cNvGrpSpPr/>
          <p:nvPr/>
        </p:nvGrpSpPr>
        <p:grpSpPr>
          <a:xfrm>
            <a:off x="253031" y="2465083"/>
            <a:ext cx="8052304" cy="2128956"/>
            <a:chOff x="253031" y="2465083"/>
            <a:chExt cx="8052304" cy="2128956"/>
          </a:xfrm>
        </p:grpSpPr>
        <p:cxnSp>
          <p:nvCxnSpPr>
            <p:cNvPr id="124" name="直線コネクタ 123">
              <a:extLst>
                <a:ext uri="{FF2B5EF4-FFF2-40B4-BE49-F238E27FC236}">
                  <a16:creationId xmlns:a16="http://schemas.microsoft.com/office/drawing/2014/main" id="{A45A6020-E5E5-ED63-4A7C-797B708AE00F}"/>
                </a:ext>
              </a:extLst>
            </p:cNvPr>
            <p:cNvCxnSpPr>
              <a:cxnSpLocks/>
            </p:cNvCxnSpPr>
            <p:nvPr/>
          </p:nvCxnSpPr>
          <p:spPr>
            <a:xfrm>
              <a:off x="5931049" y="2465083"/>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25" name="正方形/長方形 124">
              <a:extLst>
                <a:ext uri="{FF2B5EF4-FFF2-40B4-BE49-F238E27FC236}">
                  <a16:creationId xmlns:a16="http://schemas.microsoft.com/office/drawing/2014/main" id="{233752B2-D03C-1740-34FC-12B9216F9AB7}"/>
                </a:ext>
              </a:extLst>
            </p:cNvPr>
            <p:cNvSpPr/>
            <p:nvPr/>
          </p:nvSpPr>
          <p:spPr>
            <a:xfrm>
              <a:off x="301060" y="3256666"/>
              <a:ext cx="1731226"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26" name="正方形/長方形 125">
              <a:extLst>
                <a:ext uri="{FF2B5EF4-FFF2-40B4-BE49-F238E27FC236}">
                  <a16:creationId xmlns:a16="http://schemas.microsoft.com/office/drawing/2014/main" id="{6DF575C8-582E-C91E-C2DE-15549BF1E69D}"/>
                </a:ext>
              </a:extLst>
            </p:cNvPr>
            <p:cNvSpPr/>
            <p:nvPr/>
          </p:nvSpPr>
          <p:spPr>
            <a:xfrm>
              <a:off x="7279380" y="3241069"/>
              <a:ext cx="1025955" cy="73081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127" name="直線コネクタ 126">
              <a:extLst>
                <a:ext uri="{FF2B5EF4-FFF2-40B4-BE49-F238E27FC236}">
                  <a16:creationId xmlns:a16="http://schemas.microsoft.com/office/drawing/2014/main" id="{26CD38C9-D84E-7248-160F-C974A4E886CD}"/>
                </a:ext>
              </a:extLst>
            </p:cNvPr>
            <p:cNvCxnSpPr>
              <a:cxnSpLocks/>
              <a:stCxn id="125" idx="3"/>
              <a:endCxn id="126" idx="1"/>
            </p:cNvCxnSpPr>
            <p:nvPr/>
          </p:nvCxnSpPr>
          <p:spPr>
            <a:xfrm flipV="1">
              <a:off x="2032286" y="3606478"/>
              <a:ext cx="5247094" cy="15596"/>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135" name="テキスト ボックス 134">
              <a:extLst>
                <a:ext uri="{FF2B5EF4-FFF2-40B4-BE49-F238E27FC236}">
                  <a16:creationId xmlns:a16="http://schemas.microsoft.com/office/drawing/2014/main" id="{AD1D775D-B616-2FA3-A64E-6C203CD3285C}"/>
                </a:ext>
              </a:extLst>
            </p:cNvPr>
            <p:cNvSpPr txBox="1"/>
            <p:nvPr/>
          </p:nvSpPr>
          <p:spPr>
            <a:xfrm>
              <a:off x="913291" y="3970369"/>
              <a:ext cx="1118995" cy="392630"/>
            </a:xfrm>
            <a:prstGeom prst="rect">
              <a:avLst/>
            </a:prstGeom>
            <a:noFill/>
          </p:spPr>
          <p:txBody>
            <a:bodyPr wrap="none" rtlCol="0">
              <a:spAutoFit/>
            </a:bodyPr>
            <a:lstStyle/>
            <a:p>
              <a:r>
                <a:rPr kumimoji="1" lang="en-US" altLang="ja-JP" sz="1400" dirty="0"/>
                <a:t>633 nm</a:t>
              </a:r>
              <a:endParaRPr kumimoji="1" lang="ja-JP" altLang="en-US" sz="1400" dirty="0"/>
            </a:p>
          </p:txBody>
        </p:sp>
        <mc:AlternateContent xmlns:mc="http://schemas.openxmlformats.org/markup-compatibility/2006" xmlns:a14="http://schemas.microsoft.com/office/drawing/2010/main">
          <mc:Choice Requires="a14">
            <p:sp>
              <p:nvSpPr>
                <p:cNvPr id="140" name="テキスト ボックス 139">
                  <a:extLst>
                    <a:ext uri="{FF2B5EF4-FFF2-40B4-BE49-F238E27FC236}">
                      <a16:creationId xmlns:a16="http://schemas.microsoft.com/office/drawing/2014/main" id="{4707B7AA-F586-FE39-A803-7D55140D7D2C}"/>
                    </a:ext>
                  </a:extLst>
                </p:cNvPr>
                <p:cNvSpPr txBox="1"/>
                <p:nvPr/>
              </p:nvSpPr>
              <p:spPr>
                <a:xfrm>
                  <a:off x="7461124" y="2755002"/>
                  <a:ext cx="717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m:rPr>
                                <m:sty m:val="p"/>
                              </m:rPr>
                              <a:rPr kumimoji="1" lang="en-US" altLang="ja-JP" b="0" i="0" dirty="0" smtClean="0">
                                <a:latin typeface="Cambria Math" panose="02040503050406030204" pitchFamily="18" charset="0"/>
                              </a:rPr>
                              <m:t>max</m:t>
                            </m:r>
                          </m:sub>
                        </m:sSub>
                      </m:oMath>
                    </m:oMathPara>
                  </a14:m>
                  <a:endParaRPr kumimoji="1" lang="ja-JP" altLang="en-US" dirty="0"/>
                </a:p>
              </p:txBody>
            </p:sp>
          </mc:Choice>
          <mc:Fallback xmlns="">
            <p:sp>
              <p:nvSpPr>
                <p:cNvPr id="140" name="テキスト ボックス 139">
                  <a:extLst>
                    <a:ext uri="{FF2B5EF4-FFF2-40B4-BE49-F238E27FC236}">
                      <a16:creationId xmlns:a16="http://schemas.microsoft.com/office/drawing/2014/main" id="{4707B7AA-F586-FE39-A803-7D55140D7D2C}"/>
                    </a:ext>
                  </a:extLst>
                </p:cNvPr>
                <p:cNvSpPr txBox="1">
                  <a:spLocks noRot="1" noChangeAspect="1" noMove="1" noResize="1" noEditPoints="1" noAdjustHandles="1" noChangeArrowheads="1" noChangeShapeType="1" noTextEdit="1"/>
                </p:cNvSpPr>
                <p:nvPr/>
              </p:nvSpPr>
              <p:spPr>
                <a:xfrm>
                  <a:off x="7461124" y="2755002"/>
                  <a:ext cx="717376" cy="369332"/>
                </a:xfrm>
                <a:prstGeom prst="rect">
                  <a:avLst/>
                </a:prstGeom>
                <a:blipFill>
                  <a:blip r:embed="rId8"/>
                  <a:stretch>
                    <a:fillRect/>
                  </a:stretch>
                </a:blipFill>
              </p:spPr>
              <p:txBody>
                <a:bodyPr/>
                <a:lstStyle/>
                <a:p>
                  <a:r>
                    <a:rPr lang="ja-JP" altLang="en-US">
                      <a:noFill/>
                    </a:rPr>
                    <a:t> </a:t>
                  </a:r>
                </a:p>
              </p:txBody>
            </p:sp>
          </mc:Fallback>
        </mc:AlternateContent>
        <p:grpSp>
          <p:nvGrpSpPr>
            <p:cNvPr id="141" name="グループ化 140">
              <a:extLst>
                <a:ext uri="{FF2B5EF4-FFF2-40B4-BE49-F238E27FC236}">
                  <a16:creationId xmlns:a16="http://schemas.microsoft.com/office/drawing/2014/main" id="{903855E3-7C91-E955-26EB-59A7A4A618BA}"/>
                </a:ext>
              </a:extLst>
            </p:cNvPr>
            <p:cNvGrpSpPr/>
            <p:nvPr/>
          </p:nvGrpSpPr>
          <p:grpSpPr>
            <a:xfrm>
              <a:off x="5638797" y="3038825"/>
              <a:ext cx="576221" cy="1166497"/>
              <a:chOff x="6376067" y="4122443"/>
              <a:chExt cx="576221" cy="1166497"/>
            </a:xfrm>
          </p:grpSpPr>
          <p:sp>
            <p:nvSpPr>
              <p:cNvPr id="158" name="楕円 157">
                <a:extLst>
                  <a:ext uri="{FF2B5EF4-FFF2-40B4-BE49-F238E27FC236}">
                    <a16:creationId xmlns:a16="http://schemas.microsoft.com/office/drawing/2014/main" id="{32ED0C6A-9C2E-1003-7A99-121325DE28D7}"/>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コネクタ 158">
                <a:extLst>
                  <a:ext uri="{FF2B5EF4-FFF2-40B4-BE49-F238E27FC236}">
                    <a16:creationId xmlns:a16="http://schemas.microsoft.com/office/drawing/2014/main" id="{9CC003DD-2166-F250-3CDB-EDD77E2A17BC}"/>
                  </a:ext>
                </a:extLst>
              </p:cNvPr>
              <p:cNvCxnSpPr>
                <a:stCxn id="158" idx="1"/>
                <a:endCxn id="158"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76D2B751-24EE-8475-29B8-7FD3C2E00EBF}"/>
                  </a:ext>
                </a:extLst>
              </p:cNvPr>
              <p:cNvCxnSpPr>
                <a:stCxn id="158" idx="0"/>
                <a:endCxn id="158"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C704F024-E55A-DFB8-8566-21E3AB9B0098}"/>
                  </a:ext>
                </a:extLst>
              </p:cNvPr>
              <p:cNvCxnSpPr>
                <a:stCxn id="158" idx="7"/>
                <a:endCxn id="158"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CA5C427F-804B-5EB2-7BC7-3AE1DC6235EF}"/>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4C552B24-49CC-BC26-2647-30926D02AD35}"/>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42" name="テキスト ボックス 141">
              <a:extLst>
                <a:ext uri="{FF2B5EF4-FFF2-40B4-BE49-F238E27FC236}">
                  <a16:creationId xmlns:a16="http://schemas.microsoft.com/office/drawing/2014/main" id="{AEC8FF8E-2C91-3E86-91F3-A04866A466B2}"/>
                </a:ext>
              </a:extLst>
            </p:cNvPr>
            <p:cNvSpPr txBox="1"/>
            <p:nvPr/>
          </p:nvSpPr>
          <p:spPr>
            <a:xfrm>
              <a:off x="253031" y="2495555"/>
              <a:ext cx="537327" cy="369332"/>
            </a:xfrm>
            <a:prstGeom prst="rect">
              <a:avLst/>
            </a:prstGeom>
            <a:noFill/>
          </p:spPr>
          <p:txBody>
            <a:bodyPr wrap="none" rtlCol="0">
              <a:spAutoFit/>
            </a:bodyPr>
            <a:lstStyle/>
            <a:p>
              <a:r>
                <a:rPr kumimoji="1" lang="en-US" altLang="ja-JP" dirty="0"/>
                <a:t>(b)</a:t>
              </a:r>
              <a:endParaRPr kumimoji="1" lang="ja-JP" altLang="en-US" dirty="0"/>
            </a:p>
          </p:txBody>
        </p:sp>
        <p:grpSp>
          <p:nvGrpSpPr>
            <p:cNvPr id="144" name="グループ化 143">
              <a:extLst>
                <a:ext uri="{FF2B5EF4-FFF2-40B4-BE49-F238E27FC236}">
                  <a16:creationId xmlns:a16="http://schemas.microsoft.com/office/drawing/2014/main" id="{1CCE6C04-0B6E-9856-CE01-B6E037698479}"/>
                </a:ext>
              </a:extLst>
            </p:cNvPr>
            <p:cNvGrpSpPr/>
            <p:nvPr/>
          </p:nvGrpSpPr>
          <p:grpSpPr>
            <a:xfrm>
              <a:off x="3883862" y="3013650"/>
              <a:ext cx="1220809" cy="1423026"/>
              <a:chOff x="4234600" y="4812028"/>
              <a:chExt cx="1220809" cy="1423026"/>
            </a:xfrm>
          </p:grpSpPr>
          <p:sp>
            <p:nvSpPr>
              <p:cNvPr id="155" name="正方形/長方形 154">
                <a:extLst>
                  <a:ext uri="{FF2B5EF4-FFF2-40B4-BE49-F238E27FC236}">
                    <a16:creationId xmlns:a16="http://schemas.microsoft.com/office/drawing/2014/main" id="{8C2FDD37-5AAB-7001-D082-0947AC4D061E}"/>
                  </a:ext>
                </a:extLst>
              </p:cNvPr>
              <p:cNvSpPr/>
              <p:nvPr/>
            </p:nvSpPr>
            <p:spPr>
              <a:xfrm rot="21120000">
                <a:off x="4663798" y="4954451"/>
                <a:ext cx="340658" cy="9144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6" name="円弧 155">
                <a:extLst>
                  <a:ext uri="{FF2B5EF4-FFF2-40B4-BE49-F238E27FC236}">
                    <a16:creationId xmlns:a16="http://schemas.microsoft.com/office/drawing/2014/main" id="{35BA9634-C869-9640-A2EB-DA66E743EEC2}"/>
                  </a:ext>
                </a:extLst>
              </p:cNvPr>
              <p:cNvSpPr/>
              <p:nvPr/>
            </p:nvSpPr>
            <p:spPr>
              <a:xfrm>
                <a:off x="4234600" y="4812028"/>
                <a:ext cx="1220809" cy="1423026"/>
              </a:xfrm>
              <a:prstGeom prst="arc">
                <a:avLst>
                  <a:gd name="adj1" fmla="val 14412992"/>
                  <a:gd name="adj2" fmla="val 17936038"/>
                </a:avLst>
              </a:prstGeom>
              <a:ln w="28575">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45" name="グループ化 144">
              <a:extLst>
                <a:ext uri="{FF2B5EF4-FFF2-40B4-BE49-F238E27FC236}">
                  <a16:creationId xmlns:a16="http://schemas.microsoft.com/office/drawing/2014/main" id="{BAAD8EF1-4929-BCEB-074E-C0056FBDC99D}"/>
                </a:ext>
              </a:extLst>
            </p:cNvPr>
            <p:cNvGrpSpPr/>
            <p:nvPr/>
          </p:nvGrpSpPr>
          <p:grpSpPr>
            <a:xfrm>
              <a:off x="2553374" y="3038821"/>
              <a:ext cx="576221" cy="1166497"/>
              <a:chOff x="6376067" y="4122443"/>
              <a:chExt cx="576221" cy="1166497"/>
            </a:xfrm>
          </p:grpSpPr>
          <p:sp>
            <p:nvSpPr>
              <p:cNvPr id="147" name="楕円 146">
                <a:extLst>
                  <a:ext uri="{FF2B5EF4-FFF2-40B4-BE49-F238E27FC236}">
                    <a16:creationId xmlns:a16="http://schemas.microsoft.com/office/drawing/2014/main" id="{E1E4B479-5D28-EA54-C265-21CD6358D7AB}"/>
                  </a:ext>
                </a:extLst>
              </p:cNvPr>
              <p:cNvSpPr/>
              <p:nvPr/>
            </p:nvSpPr>
            <p:spPr>
              <a:xfrm>
                <a:off x="6376067" y="4122443"/>
                <a:ext cx="576221" cy="116649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8" name="直線コネクタ 147">
                <a:extLst>
                  <a:ext uri="{FF2B5EF4-FFF2-40B4-BE49-F238E27FC236}">
                    <a16:creationId xmlns:a16="http://schemas.microsoft.com/office/drawing/2014/main" id="{39B8D5F4-DB6A-EC3E-5B6C-BCF201F2BC10}"/>
                  </a:ext>
                </a:extLst>
              </p:cNvPr>
              <p:cNvCxnSpPr>
                <a:stCxn id="147" idx="1"/>
                <a:endCxn id="147" idx="3"/>
              </p:cNvCxnSpPr>
              <p:nvPr/>
            </p:nvCxnSpPr>
            <p:spPr>
              <a:xfrm>
                <a:off x="6460448"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3AEBCF31-2B3B-9BF6-766F-B9415B6D66A2}"/>
                  </a:ext>
                </a:extLst>
              </p:cNvPr>
              <p:cNvCxnSpPr>
                <a:stCxn id="147" idx="0"/>
                <a:endCxn id="147" idx="4"/>
              </p:cNvCxnSpPr>
              <p:nvPr/>
            </p:nvCxnSpPr>
            <p:spPr>
              <a:xfrm>
                <a:off x="6664173" y="4122443"/>
                <a:ext cx="0" cy="1166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95C9BE9B-2CEC-9379-3ED3-61BBF51BB8EF}"/>
                  </a:ext>
                </a:extLst>
              </p:cNvPr>
              <p:cNvCxnSpPr>
                <a:stCxn id="147" idx="7"/>
                <a:endCxn id="147" idx="5"/>
              </p:cNvCxnSpPr>
              <p:nvPr/>
            </p:nvCxnSpPr>
            <p:spPr>
              <a:xfrm>
                <a:off x="6867897" y="4293273"/>
                <a:ext cx="0" cy="82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5716D7EB-8580-AA7E-E813-571EEFA664FA}"/>
                  </a:ext>
                </a:extLst>
              </p:cNvPr>
              <p:cNvCxnSpPr>
                <a:cxnSpLocks/>
              </p:cNvCxnSpPr>
              <p:nvPr/>
            </p:nvCxnSpPr>
            <p:spPr>
              <a:xfrm>
                <a:off x="6764614" y="4165687"/>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AFC801DA-E30E-4BA1-49D6-876B12892695}"/>
                  </a:ext>
                </a:extLst>
              </p:cNvPr>
              <p:cNvCxnSpPr>
                <a:cxnSpLocks/>
              </p:cNvCxnSpPr>
              <p:nvPr/>
            </p:nvCxnSpPr>
            <p:spPr>
              <a:xfrm>
                <a:off x="6570199" y="4165688"/>
                <a:ext cx="0" cy="1102202"/>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94718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3AD3D-9941-FFA6-12E2-153C9A6E2AE5}"/>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76BDE66-C571-C7D6-28CE-7361400BD39C}"/>
              </a:ext>
            </a:extLst>
          </p:cNvPr>
          <p:cNvSpPr>
            <a:spLocks noGrp="1"/>
          </p:cNvSpPr>
          <p:nvPr>
            <p:ph type="sldNum" sz="quarter" idx="4294967295"/>
          </p:nvPr>
        </p:nvSpPr>
        <p:spPr>
          <a:xfrm>
            <a:off x="9393238" y="6477000"/>
            <a:ext cx="512762" cy="215900"/>
          </a:xfrm>
        </p:spPr>
        <p:txBody>
          <a:bodyPr/>
          <a:lstStyle/>
          <a:p>
            <a:fld id="{3976CDD0-C26C-4561-A9EF-A0090B2270A4}" type="slidenum">
              <a:rPr kumimoji="1" lang="ja-JP" altLang="en-US" smtClean="0"/>
              <a:t>14</a:t>
            </a:fld>
            <a:endParaRPr kumimoji="1" lang="ja-JP" altLang="en-US"/>
          </a:p>
        </p:txBody>
      </p:sp>
      <p:grpSp>
        <p:nvGrpSpPr>
          <p:cNvPr id="4" name="グループ化 3">
            <a:extLst>
              <a:ext uri="{FF2B5EF4-FFF2-40B4-BE49-F238E27FC236}">
                <a16:creationId xmlns:a16="http://schemas.microsoft.com/office/drawing/2014/main" id="{4840EE59-BFC6-2737-4A8F-6DB493E59C0A}"/>
              </a:ext>
            </a:extLst>
          </p:cNvPr>
          <p:cNvGrpSpPr/>
          <p:nvPr/>
        </p:nvGrpSpPr>
        <p:grpSpPr>
          <a:xfrm>
            <a:off x="950862" y="2191871"/>
            <a:ext cx="8004275" cy="2726287"/>
            <a:chOff x="950863" y="1458087"/>
            <a:chExt cx="8004275" cy="2726287"/>
          </a:xfrm>
        </p:grpSpPr>
        <p:cxnSp>
          <p:nvCxnSpPr>
            <p:cNvPr id="5" name="直線コネクタ 4">
              <a:extLst>
                <a:ext uri="{FF2B5EF4-FFF2-40B4-BE49-F238E27FC236}">
                  <a16:creationId xmlns:a16="http://schemas.microsoft.com/office/drawing/2014/main" id="{BA8F5289-CECD-E236-2B0B-AF130979384B}"/>
                </a:ext>
              </a:extLst>
            </p:cNvPr>
            <p:cNvCxnSpPr>
              <a:cxnSpLocks/>
            </p:cNvCxnSpPr>
            <p:nvPr/>
          </p:nvCxnSpPr>
          <p:spPr>
            <a:xfrm>
              <a:off x="6498776" y="1577788"/>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6" name="グループ化 5">
              <a:extLst>
                <a:ext uri="{FF2B5EF4-FFF2-40B4-BE49-F238E27FC236}">
                  <a16:creationId xmlns:a16="http://schemas.microsoft.com/office/drawing/2014/main" id="{B67224EB-C11E-B25C-C2BA-D3BD93CF53D4}"/>
                </a:ext>
              </a:extLst>
            </p:cNvPr>
            <p:cNvGrpSpPr/>
            <p:nvPr/>
          </p:nvGrpSpPr>
          <p:grpSpPr>
            <a:xfrm>
              <a:off x="950863" y="2151529"/>
              <a:ext cx="8004275" cy="1580462"/>
              <a:chOff x="1363308" y="2323580"/>
              <a:chExt cx="5907069" cy="1166364"/>
            </a:xfrm>
          </p:grpSpPr>
          <p:grpSp>
            <p:nvGrpSpPr>
              <p:cNvPr id="17" name="グループ化 16">
                <a:extLst>
                  <a:ext uri="{FF2B5EF4-FFF2-40B4-BE49-F238E27FC236}">
                    <a16:creationId xmlns:a16="http://schemas.microsoft.com/office/drawing/2014/main" id="{E001D66A-E610-0710-F4BC-FA11F708DA42}"/>
                  </a:ext>
                </a:extLst>
              </p:cNvPr>
              <p:cNvGrpSpPr/>
              <p:nvPr/>
            </p:nvGrpSpPr>
            <p:grpSpPr>
              <a:xfrm>
                <a:off x="3801914" y="2449651"/>
                <a:ext cx="1385852" cy="1040293"/>
                <a:chOff x="3801914" y="2449651"/>
                <a:chExt cx="1385852" cy="1040293"/>
              </a:xfrm>
            </p:grpSpPr>
            <p:sp>
              <p:nvSpPr>
                <p:cNvPr id="39" name="正方形/長方形 38">
                  <a:extLst>
                    <a:ext uri="{FF2B5EF4-FFF2-40B4-BE49-F238E27FC236}">
                      <a16:creationId xmlns:a16="http://schemas.microsoft.com/office/drawing/2014/main" id="{3E22B614-D276-0FF9-99FF-73793DFA4A0D}"/>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E0CD8E9-A559-4EFD-12D1-1AF393479A4E}"/>
                    </a:ext>
                  </a:extLst>
                </p:cNvPr>
                <p:cNvSpPr/>
                <p:nvPr/>
              </p:nvSpPr>
              <p:spPr>
                <a:xfrm>
                  <a:off x="3801914" y="2449651"/>
                  <a:ext cx="1385852" cy="5740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10C23BBC-F3E5-D3A6-67C0-494D2EDD261F}"/>
                    </a:ext>
                  </a:extLst>
                </p:cNvPr>
                <p:cNvCxnSpPr/>
                <p:nvPr/>
              </p:nvCxnSpPr>
              <p:spPr>
                <a:xfrm>
                  <a:off x="3945752" y="3025187"/>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5BB8A09-6F2F-EFA9-2315-EBF6E7747369}"/>
                    </a:ext>
                  </a:extLst>
                </p:cNvPr>
                <p:cNvCxnSpPr/>
                <p:nvPr/>
              </p:nvCxnSpPr>
              <p:spPr>
                <a:xfrm>
                  <a:off x="5069672" y="3006555"/>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8" name="正方形/長方形 17">
                <a:extLst>
                  <a:ext uri="{FF2B5EF4-FFF2-40B4-BE49-F238E27FC236}">
                    <a16:creationId xmlns:a16="http://schemas.microsoft.com/office/drawing/2014/main" id="{48ACA187-2F7B-9878-6229-209FB25DBA07}"/>
                  </a:ext>
                </a:extLst>
              </p:cNvPr>
              <p:cNvSpPr/>
              <p:nvPr/>
            </p:nvSpPr>
            <p:spPr>
              <a:xfrm>
                <a:off x="1363308" y="2484344"/>
                <a:ext cx="1277626"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19143F4B-76D7-E8F4-39D0-2C6F73CD0D81}"/>
                  </a:ext>
                </a:extLst>
              </p:cNvPr>
              <p:cNvSpPr/>
              <p:nvPr/>
            </p:nvSpPr>
            <p:spPr>
              <a:xfrm>
                <a:off x="6513233" y="2472834"/>
                <a:ext cx="757144"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20" name="グループ化 19">
                <a:extLst>
                  <a:ext uri="{FF2B5EF4-FFF2-40B4-BE49-F238E27FC236}">
                    <a16:creationId xmlns:a16="http://schemas.microsoft.com/office/drawing/2014/main" id="{C0D5F55C-8ADC-8340-99B2-3EE56EDED963}"/>
                  </a:ext>
                </a:extLst>
              </p:cNvPr>
              <p:cNvGrpSpPr/>
              <p:nvPr/>
            </p:nvGrpSpPr>
            <p:grpSpPr>
              <a:xfrm>
                <a:off x="2825071" y="2323580"/>
                <a:ext cx="425245" cy="860862"/>
                <a:chOff x="3194892" y="1454226"/>
                <a:chExt cx="451691" cy="914400"/>
              </a:xfrm>
            </p:grpSpPr>
            <p:sp>
              <p:nvSpPr>
                <p:cNvPr id="33" name="楕円 32">
                  <a:extLst>
                    <a:ext uri="{FF2B5EF4-FFF2-40B4-BE49-F238E27FC236}">
                      <a16:creationId xmlns:a16="http://schemas.microsoft.com/office/drawing/2014/main" id="{D9D5905A-807B-F477-86EC-D3151EA9BF8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D2E7A48E-C9CF-7B08-8D41-5A720301BC31}"/>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AA934BC-EAAA-75F2-D882-56597F4DA8D7}"/>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F9D771D-9A2E-88CC-BA1B-687329B495CC}"/>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002794B-493F-B6C3-5CDD-23D0B58FC1F3}"/>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AEBE6C-9AD5-C9EB-AB0E-23A576292F9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43EFE7A9-C8B9-6131-8787-C6B25A97BB19}"/>
                  </a:ext>
                </a:extLst>
              </p:cNvPr>
              <p:cNvCxnSpPr>
                <a:cxnSpLocks/>
                <a:stCxn id="18" idx="3"/>
                <a:endCxn id="19" idx="1"/>
              </p:cNvCxnSpPr>
              <p:nvPr/>
            </p:nvCxnSpPr>
            <p:spPr>
              <a:xfrm flipV="1">
                <a:off x="2640934" y="2742502"/>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22" name="テキスト ボックス 21">
                <a:extLst>
                  <a:ext uri="{FF2B5EF4-FFF2-40B4-BE49-F238E27FC236}">
                    <a16:creationId xmlns:a16="http://schemas.microsoft.com/office/drawing/2014/main" id="{DD7F430A-57A7-2839-7CB9-74C48E3AC3F1}"/>
                  </a:ext>
                </a:extLst>
              </p:cNvPr>
              <p:cNvSpPr txBox="1"/>
              <p:nvPr/>
            </p:nvSpPr>
            <p:spPr>
              <a:xfrm>
                <a:off x="1815128" y="3011049"/>
                <a:ext cx="825806" cy="289757"/>
              </a:xfrm>
              <a:prstGeom prst="rect">
                <a:avLst/>
              </a:prstGeom>
              <a:noFill/>
            </p:spPr>
            <p:txBody>
              <a:bodyPr wrap="none" rtlCol="0">
                <a:spAutoFit/>
              </a:bodyPr>
              <a:lstStyle/>
              <a:p>
                <a:r>
                  <a:rPr kumimoji="1" lang="en-US" altLang="ja-JP" sz="1400" dirty="0"/>
                  <a:t>633 nm</a:t>
                </a:r>
                <a:endParaRPr kumimoji="1" lang="ja-JP" altLang="en-US" sz="1400" dirty="0"/>
              </a:p>
            </p:txBody>
          </p:sp>
          <p:cxnSp>
            <p:nvCxnSpPr>
              <p:cNvPr id="23" name="直線矢印コネクタ 22">
                <a:extLst>
                  <a:ext uri="{FF2B5EF4-FFF2-40B4-BE49-F238E27FC236}">
                    <a16:creationId xmlns:a16="http://schemas.microsoft.com/office/drawing/2014/main" id="{35CB4F51-13FC-7022-57AC-6E1553CA0A1E}"/>
                  </a:ext>
                </a:extLst>
              </p:cNvPr>
              <p:cNvCxnSpPr>
                <a:cxnSpLocks/>
              </p:cNvCxnSpPr>
              <p:nvPr/>
            </p:nvCxnSpPr>
            <p:spPr>
              <a:xfrm>
                <a:off x="3405879"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24" name="グループ化 23">
                <a:extLst>
                  <a:ext uri="{FF2B5EF4-FFF2-40B4-BE49-F238E27FC236}">
                    <a16:creationId xmlns:a16="http://schemas.microsoft.com/office/drawing/2014/main" id="{6576BD6C-A9B6-1357-E977-491302C3336C}"/>
                  </a:ext>
                </a:extLst>
              </p:cNvPr>
              <p:cNvGrpSpPr/>
              <p:nvPr/>
            </p:nvGrpSpPr>
            <p:grpSpPr>
              <a:xfrm>
                <a:off x="5691228" y="2323580"/>
                <a:ext cx="425245" cy="860862"/>
                <a:chOff x="3194892" y="1454226"/>
                <a:chExt cx="451691" cy="914400"/>
              </a:xfrm>
            </p:grpSpPr>
            <p:sp>
              <p:nvSpPr>
                <p:cNvPr id="27" name="楕円 26">
                  <a:extLst>
                    <a:ext uri="{FF2B5EF4-FFF2-40B4-BE49-F238E27FC236}">
                      <a16:creationId xmlns:a16="http://schemas.microsoft.com/office/drawing/2014/main" id="{40EAB98F-A615-3334-A84F-9844BC0201F6}"/>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53986DCD-E684-862A-603C-A499B98CF37D}"/>
                    </a:ext>
                  </a:extLst>
                </p:cNvPr>
                <p:cNvCxnSpPr>
                  <a:stCxn id="27" idx="1"/>
                  <a:endCxn id="27"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8927967-EA39-9F53-1276-2F44A5A500E1}"/>
                    </a:ext>
                  </a:extLst>
                </p:cNvPr>
                <p:cNvCxnSpPr>
                  <a:stCxn id="27" idx="0"/>
                  <a:endCxn id="27"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AB90171-BFA3-D6E3-DE92-BB4ECB2E0554}"/>
                    </a:ext>
                  </a:extLst>
                </p:cNvPr>
                <p:cNvCxnSpPr>
                  <a:stCxn id="27" idx="7"/>
                  <a:endCxn id="27"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18B9CEE-A227-A699-25A9-A91B029D08DA}"/>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31CB845-4E6D-E5EA-C76C-3946885458C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5" name="直線矢印コネクタ 24">
                <a:extLst>
                  <a:ext uri="{FF2B5EF4-FFF2-40B4-BE49-F238E27FC236}">
                    <a16:creationId xmlns:a16="http://schemas.microsoft.com/office/drawing/2014/main" id="{514E2D3D-FF01-CFB1-E12F-4A3C72794AE6}"/>
                  </a:ext>
                </a:extLst>
              </p:cNvPr>
              <p:cNvCxnSpPr>
                <a:cxnSpLocks/>
              </p:cNvCxnSpPr>
              <p:nvPr/>
            </p:nvCxnSpPr>
            <p:spPr>
              <a:xfrm rot="1800000">
                <a:off x="5457608"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7" name="グループ化 6">
              <a:extLst>
                <a:ext uri="{FF2B5EF4-FFF2-40B4-BE49-F238E27FC236}">
                  <a16:creationId xmlns:a16="http://schemas.microsoft.com/office/drawing/2014/main" id="{DE4ACAD0-6C59-5D55-6491-F83D6EB04C6A}"/>
                </a:ext>
              </a:extLst>
            </p:cNvPr>
            <p:cNvGrpSpPr/>
            <p:nvPr/>
          </p:nvGrpSpPr>
          <p:grpSpPr>
            <a:xfrm>
              <a:off x="3336367" y="1464777"/>
              <a:ext cx="2672526" cy="982865"/>
              <a:chOff x="5042226" y="1685419"/>
              <a:chExt cx="2672526" cy="982865"/>
            </a:xfrm>
          </p:grpSpPr>
          <p:sp>
            <p:nvSpPr>
              <p:cNvPr id="15" name="テキスト ボックス 14">
                <a:extLst>
                  <a:ext uri="{FF2B5EF4-FFF2-40B4-BE49-F238E27FC236}">
                    <a16:creationId xmlns:a16="http://schemas.microsoft.com/office/drawing/2014/main" id="{D25C70C8-E847-5802-D4BE-1E79460D2C1B}"/>
                  </a:ext>
                </a:extLst>
              </p:cNvPr>
              <p:cNvSpPr txBox="1"/>
              <p:nvPr/>
            </p:nvSpPr>
            <p:spPr>
              <a:xfrm>
                <a:off x="5042226" y="1685419"/>
                <a:ext cx="2672526" cy="369332"/>
              </a:xfrm>
              <a:prstGeom prst="rect">
                <a:avLst/>
              </a:prstGeom>
              <a:noFill/>
            </p:spPr>
            <p:txBody>
              <a:bodyPr wrap="none" rtlCol="0">
                <a:spAutoFit/>
              </a:bodyPr>
              <a:lstStyle/>
              <a:p>
                <a:r>
                  <a:rPr kumimoji="1" lang="ja-JP" altLang="en-US" dirty="0"/>
                  <a:t>磁気ガラス　</a:t>
                </a:r>
                <a:r>
                  <a:rPr kumimoji="1" lang="en-US" altLang="ja-JP" dirty="0"/>
                  <a:t>(</a:t>
                </a:r>
                <a:r>
                  <a:rPr kumimoji="1" lang="ja-JP" altLang="en-US" dirty="0"/>
                  <a:t>含</a:t>
                </a:r>
                <a:r>
                  <a:rPr kumimoji="1" lang="en-US" altLang="ja-JP" dirty="0"/>
                  <a:t>Tb</a:t>
                </a:r>
                <a:r>
                  <a:rPr kumimoji="1" lang="en-US" altLang="ja-JP" baseline="-25000" dirty="0"/>
                  <a:t>2</a:t>
                </a:r>
                <a:r>
                  <a:rPr kumimoji="1" lang="en-US" altLang="ja-JP" dirty="0"/>
                  <a:t>O</a:t>
                </a:r>
                <a:r>
                  <a:rPr kumimoji="1" lang="en-US" altLang="ja-JP" baseline="-25000" dirty="0"/>
                  <a:t>3</a:t>
                </a:r>
                <a:r>
                  <a:rPr kumimoji="1" lang="en-US" altLang="ja-JP" dirty="0"/>
                  <a:t>)</a:t>
                </a:r>
                <a:endParaRPr kumimoji="1" lang="ja-JP" altLang="en-US" dirty="0"/>
              </a:p>
            </p:txBody>
          </p:sp>
          <p:cxnSp>
            <p:nvCxnSpPr>
              <p:cNvPr id="16" name="直線コネクタ 15">
                <a:extLst>
                  <a:ext uri="{FF2B5EF4-FFF2-40B4-BE49-F238E27FC236}">
                    <a16:creationId xmlns:a16="http://schemas.microsoft.com/office/drawing/2014/main" id="{1ECDC00A-0458-DB32-BC0E-C5C463BC4B25}"/>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7A497B7B-8787-1A14-7CD7-AB0073BA7163}"/>
                </a:ext>
              </a:extLst>
            </p:cNvPr>
            <p:cNvGrpSpPr/>
            <p:nvPr/>
          </p:nvGrpSpPr>
          <p:grpSpPr>
            <a:xfrm>
              <a:off x="2223930" y="3147196"/>
              <a:ext cx="3055516" cy="1037178"/>
              <a:chOff x="2272129" y="900165"/>
              <a:chExt cx="3055516" cy="1037178"/>
            </a:xfrm>
          </p:grpSpPr>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33FCB79-080C-8578-7CB7-01756E152032}"/>
                      </a:ext>
                    </a:extLst>
                  </p:cNvPr>
                  <p:cNvSpPr txBox="1"/>
                  <p:nvPr/>
                </p:nvSpPr>
                <p:spPr>
                  <a:xfrm>
                    <a:off x="2272129" y="1568011"/>
                    <a:ext cx="3055516" cy="369332"/>
                  </a:xfrm>
                  <a:prstGeom prst="rect">
                    <a:avLst/>
                  </a:prstGeom>
                  <a:noFill/>
                </p:spPr>
                <p:txBody>
                  <a:bodyPr wrap="none" rtlCol="0">
                    <a:spAutoFit/>
                  </a:bodyPr>
                  <a:lstStyle/>
                  <a:p>
                    <a:r>
                      <a:rPr kumimoji="1" lang="ja-JP" altLang="en-US" dirty="0"/>
                      <a:t>ソレノイドコイル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𝑛𝑖</m:t>
                        </m:r>
                      </m:oMath>
                    </a14:m>
                    <a:endParaRPr kumimoji="1" lang="ja-JP" altLang="en-US" dirty="0"/>
                  </a:p>
                </p:txBody>
              </p:sp>
            </mc:Choice>
            <mc:Fallback xmlns="">
              <p:sp>
                <p:nvSpPr>
                  <p:cNvPr id="13" name="テキスト ボックス 12">
                    <a:extLst>
                      <a:ext uri="{FF2B5EF4-FFF2-40B4-BE49-F238E27FC236}">
                        <a16:creationId xmlns:a16="http://schemas.microsoft.com/office/drawing/2014/main" id="{C33FCB79-080C-8578-7CB7-01756E152032}"/>
                      </a:ext>
                    </a:extLst>
                  </p:cNvPr>
                  <p:cNvSpPr txBox="1">
                    <a:spLocks noRot="1" noChangeAspect="1" noMove="1" noResize="1" noEditPoints="1" noAdjustHandles="1" noChangeArrowheads="1" noChangeShapeType="1" noTextEdit="1"/>
                  </p:cNvSpPr>
                  <p:nvPr/>
                </p:nvSpPr>
                <p:spPr>
                  <a:xfrm>
                    <a:off x="2272129" y="1568011"/>
                    <a:ext cx="3055516" cy="369332"/>
                  </a:xfrm>
                  <a:prstGeom prst="rect">
                    <a:avLst/>
                  </a:prstGeom>
                  <a:blipFill>
                    <a:blip r:embed="rId2"/>
                    <a:stretch>
                      <a:fillRect l="-1796" t="-4918" b="-27869"/>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2848CE4C-C412-BE44-563A-C8946BA73673}"/>
                  </a:ext>
                </a:extLst>
              </p:cNvPr>
              <p:cNvCxnSpPr>
                <a:cxnSpLocks/>
              </p:cNvCxnSpPr>
              <p:nvPr/>
            </p:nvCxnSpPr>
            <p:spPr>
              <a:xfrm flipH="1">
                <a:off x="3856145" y="900165"/>
                <a:ext cx="1132219" cy="6020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円弧 8">
              <a:extLst>
                <a:ext uri="{FF2B5EF4-FFF2-40B4-BE49-F238E27FC236}">
                  <a16:creationId xmlns:a16="http://schemas.microsoft.com/office/drawing/2014/main" id="{83AC52B2-87F6-46CA-CEA0-8E39557F9CE1}"/>
                </a:ext>
              </a:extLst>
            </p:cNvPr>
            <p:cNvSpPr/>
            <p:nvPr/>
          </p:nvSpPr>
          <p:spPr>
            <a:xfrm>
              <a:off x="5450957" y="1833746"/>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5C46C77E-271C-F145-9C55-1B3E02AEE79A}"/>
                </a:ext>
              </a:extLst>
            </p:cNvPr>
            <p:cNvCxnSpPr>
              <a:cxnSpLocks/>
            </p:cNvCxnSpPr>
            <p:nvPr/>
          </p:nvCxnSpPr>
          <p:spPr>
            <a:xfrm rot="1800000">
              <a:off x="6779954" y="1712834"/>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BD4D63-6A04-3F3D-B3E8-51DD9608BBD9}"/>
                    </a:ext>
                  </a:extLst>
                </p:cNvPr>
                <p:cNvSpPr txBox="1"/>
                <p:nvPr/>
              </p:nvSpPr>
              <p:spPr>
                <a:xfrm>
                  <a:off x="6578457" y="1458087"/>
                  <a:ext cx="7704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4BD4D63-6A04-3F3D-B3E8-51DD9608BBD9}"/>
                    </a:ext>
                  </a:extLst>
                </p:cNvPr>
                <p:cNvSpPr txBox="1">
                  <a:spLocks noRot="1" noChangeAspect="1" noMove="1" noResize="1" noEditPoints="1" noAdjustHandles="1" noChangeArrowheads="1" noChangeShapeType="1" noTextEdit="1"/>
                </p:cNvSpPr>
                <p:nvPr/>
              </p:nvSpPr>
              <p:spPr>
                <a:xfrm>
                  <a:off x="6578457" y="1458087"/>
                  <a:ext cx="770404" cy="369332"/>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85FBD49F-FB4E-2B65-3D52-D0CF2020BAE8}"/>
                    </a:ext>
                  </a:extLst>
                </p:cNvPr>
                <p:cNvSpPr txBox="1"/>
                <p:nvPr/>
              </p:nvSpPr>
              <p:spPr>
                <a:xfrm>
                  <a:off x="8020364" y="1827419"/>
                  <a:ext cx="7293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en-US" altLang="ja-JP" dirty="0"/>
                </a:p>
              </p:txBody>
            </p:sp>
          </mc:Choice>
          <mc:Fallback>
            <p:sp>
              <p:nvSpPr>
                <p:cNvPr id="12" name="テキスト ボックス 11">
                  <a:extLst>
                    <a:ext uri="{FF2B5EF4-FFF2-40B4-BE49-F238E27FC236}">
                      <a16:creationId xmlns:a16="http://schemas.microsoft.com/office/drawing/2014/main" id="{85FBD49F-FB4E-2B65-3D52-D0CF2020BAE8}"/>
                    </a:ext>
                  </a:extLst>
                </p:cNvPr>
                <p:cNvSpPr txBox="1">
                  <a:spLocks noRot="1" noChangeAspect="1" noMove="1" noResize="1" noEditPoints="1" noAdjustHandles="1" noChangeArrowheads="1" noChangeShapeType="1" noTextEdit="1"/>
                </p:cNvSpPr>
                <p:nvPr/>
              </p:nvSpPr>
              <p:spPr>
                <a:xfrm>
                  <a:off x="8020364" y="1827419"/>
                  <a:ext cx="729302" cy="369332"/>
                </a:xfrm>
                <a:prstGeom prst="rect">
                  <a:avLst/>
                </a:prstGeom>
                <a:blipFill>
                  <a:blip r:embed="rId4"/>
                  <a:stretch>
                    <a:fillRect b="-16393"/>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88789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36291-54D4-2EDB-FA34-4522B4F0F470}"/>
              </a:ext>
            </a:extLst>
          </p:cNvPr>
          <p:cNvSpPr>
            <a:spLocks noGrp="1"/>
          </p:cNvSpPr>
          <p:nvPr>
            <p:ph type="title"/>
          </p:nvPr>
        </p:nvSpPr>
        <p:spPr>
          <a:xfrm>
            <a:off x="2346384" y="1085428"/>
            <a:ext cx="6746815" cy="723275"/>
          </a:xfrm>
        </p:spPr>
        <p:txBody>
          <a:bodyPr/>
          <a:lstStyle/>
          <a:p>
            <a:r>
              <a:rPr kumimoji="1" lang="ja-JP" altLang="en-US" dirty="0"/>
              <a:t>ファラデー効果</a:t>
            </a:r>
            <a:br>
              <a:rPr kumimoji="1" lang="en-US" altLang="ja-JP" dirty="0"/>
            </a:br>
            <a:r>
              <a:rPr kumimoji="1" lang="ja-JP" altLang="en-US" b="0" dirty="0"/>
              <a:t>磁化のある媒質中を通った後の直線偏光の様子</a:t>
            </a:r>
          </a:p>
        </p:txBody>
      </p:sp>
      <p:sp>
        <p:nvSpPr>
          <p:cNvPr id="3" name="スライド番号プレースホルダー 2">
            <a:extLst>
              <a:ext uri="{FF2B5EF4-FFF2-40B4-BE49-F238E27FC236}">
                <a16:creationId xmlns:a16="http://schemas.microsoft.com/office/drawing/2014/main" id="{31E62B52-16AC-03C9-F5BF-221ED2526839}"/>
              </a:ext>
            </a:extLst>
          </p:cNvPr>
          <p:cNvSpPr>
            <a:spLocks noGrp="1"/>
          </p:cNvSpPr>
          <p:nvPr>
            <p:ph type="sldNum" sz="quarter" idx="12"/>
          </p:nvPr>
        </p:nvSpPr>
        <p:spPr/>
        <p:txBody>
          <a:bodyPr/>
          <a:lstStyle/>
          <a:p>
            <a:fld id="{3976CDD0-C26C-4561-A9EF-A0090B2270A4}" type="slidenum">
              <a:rPr lang="ja-JP" altLang="en-US" smtClean="0"/>
              <a:pPr/>
              <a:t>2</a:t>
            </a:fld>
            <a:endParaRPr lang="ja-JP" altLang="en-US" dirty="0"/>
          </a:p>
        </p:txBody>
      </p:sp>
      <p:sp>
        <p:nvSpPr>
          <p:cNvPr id="5" name="テキスト ボックス 4">
            <a:extLst>
              <a:ext uri="{FF2B5EF4-FFF2-40B4-BE49-F238E27FC236}">
                <a16:creationId xmlns:a16="http://schemas.microsoft.com/office/drawing/2014/main" id="{42CF59AD-08F7-8A15-23E7-CA59736ABCF9}"/>
              </a:ext>
            </a:extLst>
          </p:cNvPr>
          <p:cNvSpPr txBox="1"/>
          <p:nvPr/>
        </p:nvSpPr>
        <p:spPr>
          <a:xfrm>
            <a:off x="2346383" y="1808703"/>
            <a:ext cx="6746815" cy="3643562"/>
          </a:xfrm>
          <a:prstGeom prst="rect">
            <a:avLst/>
          </a:prstGeom>
          <a:noFill/>
        </p:spPr>
        <p:txBody>
          <a:bodyPr wrap="square" numCol="1" rtlCol="0">
            <a:spAutoFit/>
          </a:bodyPr>
          <a:lstStyle/>
          <a:p>
            <a:pPr>
              <a:lnSpc>
                <a:spcPct val="150000"/>
              </a:lnSpc>
            </a:pPr>
            <a:r>
              <a:rPr kumimoji="1" lang="en-US" altLang="ja-JP" sz="2000" b="1" dirty="0"/>
              <a:t>Introduction</a:t>
            </a:r>
          </a:p>
          <a:p>
            <a:pPr marL="342900" indent="-342900">
              <a:lnSpc>
                <a:spcPct val="150000"/>
              </a:lnSpc>
              <a:buFont typeface="Arial" panose="020B0604020202020204" pitchFamily="34" charset="0"/>
              <a:buChar char="•"/>
            </a:pPr>
            <a:r>
              <a:rPr kumimoji="1" lang="ja-JP" altLang="en-US" sz="2000" dirty="0"/>
              <a:t>光の偏光 </a:t>
            </a:r>
            <a:r>
              <a:rPr kumimoji="1" lang="en-US" altLang="ja-JP" sz="1600" dirty="0"/>
              <a:t>(p.3)</a:t>
            </a:r>
            <a:endParaRPr kumimoji="1" lang="en-US" altLang="ja-JP" sz="2000" dirty="0"/>
          </a:p>
          <a:p>
            <a:pPr>
              <a:lnSpc>
                <a:spcPct val="150000"/>
              </a:lnSpc>
            </a:pPr>
            <a:r>
              <a:rPr kumimoji="1" lang="ja-JP" altLang="en-US" sz="2000" b="1" dirty="0"/>
              <a:t>実験</a:t>
            </a:r>
            <a:r>
              <a:rPr kumimoji="1" lang="en-US" altLang="ja-JP" sz="2000" b="1" dirty="0"/>
              <a:t>1</a:t>
            </a:r>
          </a:p>
          <a:p>
            <a:pPr marL="342900" indent="-342900">
              <a:lnSpc>
                <a:spcPct val="150000"/>
              </a:lnSpc>
              <a:buFont typeface="Arial" panose="020B0604020202020204" pitchFamily="34" charset="0"/>
              <a:buChar char="•"/>
            </a:pPr>
            <a:r>
              <a:rPr kumimoji="1" lang="ja-JP" altLang="en-US" sz="2000" dirty="0"/>
              <a:t>直線偏光の特性・マリュス則 </a:t>
            </a:r>
            <a:r>
              <a:rPr kumimoji="1" lang="en-US" altLang="ja-JP" sz="1600" dirty="0"/>
              <a:t>(p.4, 5)</a:t>
            </a:r>
          </a:p>
          <a:p>
            <a:pPr>
              <a:lnSpc>
                <a:spcPct val="150000"/>
              </a:lnSpc>
            </a:pPr>
            <a:r>
              <a:rPr kumimoji="1" lang="ja-JP" altLang="en-US" sz="2000" b="1" dirty="0"/>
              <a:t>実験</a:t>
            </a:r>
            <a:r>
              <a:rPr kumimoji="1" lang="en-US" altLang="ja-JP" sz="2000" b="1" dirty="0"/>
              <a:t>2</a:t>
            </a:r>
          </a:p>
          <a:p>
            <a:pPr marL="342900" indent="-342900">
              <a:lnSpc>
                <a:spcPct val="150000"/>
              </a:lnSpc>
              <a:buFont typeface="Arial" panose="020B0604020202020204" pitchFamily="34" charset="0"/>
              <a:buChar char="•"/>
            </a:pPr>
            <a:r>
              <a:rPr kumimoji="1" lang="ja-JP" altLang="en-US" sz="2000" dirty="0"/>
              <a:t>磁化のある媒質中を通った後の直線偏光の様子</a:t>
            </a:r>
            <a:r>
              <a:rPr kumimoji="1" lang="en-US" altLang="ja-JP" sz="1600" dirty="0"/>
              <a:t>(p.6-10)</a:t>
            </a:r>
          </a:p>
          <a:p>
            <a:pPr>
              <a:lnSpc>
                <a:spcPct val="150000"/>
              </a:lnSpc>
            </a:pPr>
            <a:r>
              <a:rPr kumimoji="1" lang="ja-JP" altLang="en-US" sz="2000" b="1"/>
              <a:t>まとめ</a:t>
            </a:r>
            <a:endParaRPr kumimoji="1" lang="en-US" altLang="ja-JP" sz="2000" b="1" dirty="0"/>
          </a:p>
          <a:p>
            <a:pPr marL="342900" indent="-342900">
              <a:lnSpc>
                <a:spcPct val="150000"/>
              </a:lnSpc>
              <a:buFont typeface="Arial" panose="020B0604020202020204" pitchFamily="34" charset="0"/>
              <a:buChar char="•"/>
            </a:pPr>
            <a:endParaRPr kumimoji="1" lang="en-US" altLang="ja-JP" sz="1600" dirty="0"/>
          </a:p>
        </p:txBody>
      </p:sp>
    </p:spTree>
    <p:extLst>
      <p:ext uri="{BB962C8B-B14F-4D97-AF65-F5344CB8AC3E}">
        <p14:creationId xmlns:p14="http://schemas.microsoft.com/office/powerpoint/2010/main" val="217217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CBEC0-11EA-A0F0-3238-3C55360225EE}"/>
              </a:ext>
            </a:extLst>
          </p:cNvPr>
          <p:cNvSpPr>
            <a:spLocks noGrp="1"/>
          </p:cNvSpPr>
          <p:nvPr>
            <p:ph type="title"/>
          </p:nvPr>
        </p:nvSpPr>
        <p:spPr/>
        <p:txBody>
          <a:bodyPr/>
          <a:lstStyle/>
          <a:p>
            <a:r>
              <a:rPr kumimoji="1" lang="en-US" altLang="ja-JP" dirty="0"/>
              <a:t>Intro. | </a:t>
            </a:r>
            <a:r>
              <a:rPr lang="ja-JP" altLang="en-US" dirty="0"/>
              <a:t>光の偏光</a:t>
            </a:r>
            <a:endParaRPr kumimoji="1" lang="ja-JP" altLang="en-US" dirty="0"/>
          </a:p>
        </p:txBody>
      </p:sp>
      <p:sp>
        <p:nvSpPr>
          <p:cNvPr id="3" name="スライド番号プレースホルダー 2">
            <a:extLst>
              <a:ext uri="{FF2B5EF4-FFF2-40B4-BE49-F238E27FC236}">
                <a16:creationId xmlns:a16="http://schemas.microsoft.com/office/drawing/2014/main" id="{57345A39-FD47-8B7C-4125-69CB9782C782}"/>
              </a:ext>
            </a:extLst>
          </p:cNvPr>
          <p:cNvSpPr>
            <a:spLocks noGrp="1"/>
          </p:cNvSpPr>
          <p:nvPr>
            <p:ph type="sldNum" sz="quarter" idx="12"/>
          </p:nvPr>
        </p:nvSpPr>
        <p:spPr/>
        <p:txBody>
          <a:bodyPr/>
          <a:lstStyle/>
          <a:p>
            <a:fld id="{3976CDD0-C26C-4561-A9EF-A0090B2270A4}"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76604A6-39D6-4D91-4213-D977537FCB16}"/>
                  </a:ext>
                </a:extLst>
              </p:cNvPr>
              <p:cNvSpPr txBox="1"/>
              <p:nvPr/>
            </p:nvSpPr>
            <p:spPr>
              <a:xfrm>
                <a:off x="583894" y="649991"/>
                <a:ext cx="6465744" cy="830997"/>
              </a:xfrm>
              <a:prstGeom prst="rect">
                <a:avLst/>
              </a:prstGeom>
              <a:noFill/>
            </p:spPr>
            <p:txBody>
              <a:bodyPr wrap="none" rtlCol="0">
                <a:spAutoFit/>
              </a:bodyPr>
              <a:lstStyle/>
              <a:p>
                <a14:m>
                  <m:oMath xmlns:m="http://schemas.openxmlformats.org/officeDocument/2006/math">
                    <m:r>
                      <m:rPr>
                        <m:sty m:val="p"/>
                      </m:rP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=0</m:t>
                    </m:r>
                  </m:oMath>
                </a14:m>
                <a:r>
                  <a:rPr kumimoji="1" lang="ja-JP" altLang="en-US" sz="2400" dirty="0"/>
                  <a:t> より光電場は横波である</a:t>
                </a:r>
                <a:endParaRPr kumimoji="1" lang="en-US" altLang="ja-JP" sz="2400" dirty="0"/>
              </a:p>
              <a:p>
                <a:r>
                  <a:rPr kumimoji="1" lang="ja-JP" altLang="en-US" sz="2400" dirty="0"/>
                  <a:t>つまり、</a:t>
                </a:r>
                <a:r>
                  <a:rPr kumimoji="1" lang="en-US" altLang="ja-JP" sz="2400" dirty="0"/>
                  <a:t>2</a:t>
                </a:r>
                <a:r>
                  <a:rPr kumimoji="1" lang="ja-JP" altLang="en-US" sz="2400" dirty="0"/>
                  <a:t>つの自由度がある。</a:t>
                </a:r>
                <a:endParaRPr kumimoji="1" lang="en-US" altLang="ja-JP" sz="2400" dirty="0"/>
              </a:p>
            </p:txBody>
          </p:sp>
        </mc:Choice>
        <mc:Fallback xmlns="">
          <p:sp>
            <p:nvSpPr>
              <p:cNvPr id="4" name="テキスト ボックス 3">
                <a:extLst>
                  <a:ext uri="{FF2B5EF4-FFF2-40B4-BE49-F238E27FC236}">
                    <a16:creationId xmlns:a16="http://schemas.microsoft.com/office/drawing/2014/main" id="{376604A6-39D6-4D91-4213-D977537FCB16}"/>
                  </a:ext>
                </a:extLst>
              </p:cNvPr>
              <p:cNvSpPr txBox="1">
                <a:spLocks noRot="1" noChangeAspect="1" noMove="1" noResize="1" noEditPoints="1" noAdjustHandles="1" noChangeArrowheads="1" noChangeShapeType="1" noTextEdit="1"/>
              </p:cNvSpPr>
              <p:nvPr/>
            </p:nvSpPr>
            <p:spPr>
              <a:xfrm>
                <a:off x="583894" y="649991"/>
                <a:ext cx="6465744" cy="830997"/>
              </a:xfrm>
              <a:prstGeom prst="rect">
                <a:avLst/>
              </a:prstGeom>
              <a:blipFill>
                <a:blip r:embed="rId2"/>
                <a:stretch>
                  <a:fillRect l="-1509" t="-4412" r="-566"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408EC38-751D-411D-F408-D3BC5FE56CD7}"/>
                  </a:ext>
                </a:extLst>
              </p:cNvPr>
              <p:cNvSpPr txBox="1"/>
              <p:nvPr/>
            </p:nvSpPr>
            <p:spPr>
              <a:xfrm>
                <a:off x="602713" y="1475121"/>
                <a:ext cx="4510274"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𝑥</m:t>
                                  </m:r>
                                </m:sub>
                              </m:sSub>
                              <m:r>
                                <a:rPr kumimoji="1" lang="en-US" altLang="ja-JP" sz="2400" b="0" i="1" smtClean="0">
                                  <a:latin typeface="Cambria Math" panose="02040503050406030204" pitchFamily="18" charset="0"/>
                                </a:rPr>
                                <m:t>(</m:t>
                              </m:r>
                              <m:m>
                                <m:mPr>
                                  <m:plcHide m:val="on"/>
                                  <m:mcs>
                                    <m:mc>
                                      <m:mcPr>
                                        <m:count m:val="1"/>
                                        <m:mcJc m:val="center"/>
                                      </m:mcPr>
                                    </m:mc>
                                  </m:mcs>
                                  <m:ctrlPr>
                                    <a:rPr kumimoji="1" lang="en-US" altLang="ja-JP" sz="2400" b="0" i="1" smtClean="0">
                                      <a:latin typeface="Cambria Math" panose="02040503050406030204" pitchFamily="18" charset="0"/>
                                    </a:rPr>
                                  </m:ctrlPr>
                                </m:mPr>
                                <m:mr>
                                  <m:e>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mr>
                              </m:m>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𝑦</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e>
                          </m:eqAr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m>
                                <m:mPr>
                                  <m:plcHide m:val="on"/>
                                  <m:mcs>
                                    <m:mc>
                                      <m:mcPr>
                                        <m:count m:val="1"/>
                                        <m:mcJc m:val="center"/>
                                      </m:mcPr>
                                    </m:mc>
                                  </m:mcs>
                                  <m:ctrlPr>
                                    <a:rPr kumimoji="1" lang="en-US" altLang="ja-JP" sz="2400" b="0" i="1" smtClean="0">
                                      <a:latin typeface="Cambria Math" panose="02040503050406030204" pitchFamily="18" charset="0"/>
                                    </a:rPr>
                                  </m:ctrlPr>
                                </m:mPr>
                                <m:mr>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𝐸</m:t>
                                        </m:r>
                                      </m:e>
                                      <m:sub>
                                        <m:r>
                                          <a:rPr kumimoji="1" lang="en-US" altLang="ja-JP" sz="2400" i="1">
                                            <a:latin typeface="Cambria Math" panose="02040503050406030204" pitchFamily="18" charset="0"/>
                                          </a:rPr>
                                          <m:t>0</m:t>
                                        </m:r>
                                        <m:r>
                                          <a:rPr kumimoji="1" lang="en-US" altLang="ja-JP" sz="2400" b="0" i="1" smtClean="0">
                                            <a:latin typeface="Cambria Math" panose="02040503050406030204" pitchFamily="18" charset="0"/>
                                          </a:rPr>
                                          <m:t>𝑥</m:t>
                                        </m:r>
                                      </m:sub>
                                    </m:sSub>
                                  </m:e>
                                </m:mr>
                              </m:m>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𝑦</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𝜙</m:t>
                                  </m:r>
                                </m:sup>
                              </m:sSup>
                            </m:e>
                          </m:eqArr>
                        </m:e>
                      </m:d>
                    </m:oMath>
                  </m:oMathPara>
                </a14:m>
                <a:endParaRPr kumimoji="1" lang="ja-JP" altLang="en-US" sz="2400" dirty="0"/>
              </a:p>
            </p:txBody>
          </p:sp>
        </mc:Choice>
        <mc:Fallback xmlns="">
          <p:sp>
            <p:nvSpPr>
              <p:cNvPr id="18" name="テキスト ボックス 17">
                <a:extLst>
                  <a:ext uri="{FF2B5EF4-FFF2-40B4-BE49-F238E27FC236}">
                    <a16:creationId xmlns:a16="http://schemas.microsoft.com/office/drawing/2014/main" id="{7408EC38-751D-411D-F408-D3BC5FE56CD7}"/>
                  </a:ext>
                </a:extLst>
              </p:cNvPr>
              <p:cNvSpPr txBox="1">
                <a:spLocks noRot="1" noChangeAspect="1" noMove="1" noResize="1" noEditPoints="1" noAdjustHandles="1" noChangeArrowheads="1" noChangeShapeType="1" noTextEdit="1"/>
              </p:cNvSpPr>
              <p:nvPr/>
            </p:nvSpPr>
            <p:spPr>
              <a:xfrm>
                <a:off x="602713" y="1475121"/>
                <a:ext cx="4510274" cy="922176"/>
              </a:xfrm>
              <a:prstGeom prst="rect">
                <a:avLst/>
              </a:prstGeom>
              <a:blipFill>
                <a:blip r:embed="rId3"/>
                <a:stretch>
                  <a:fillRect/>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E4304456-A9F8-E988-9117-3E7FFB291EE1}"/>
              </a:ext>
            </a:extLst>
          </p:cNvPr>
          <p:cNvGrpSpPr/>
          <p:nvPr/>
        </p:nvGrpSpPr>
        <p:grpSpPr>
          <a:xfrm>
            <a:off x="4649271" y="1057617"/>
            <a:ext cx="4626063" cy="4803526"/>
            <a:chOff x="5235292" y="1189769"/>
            <a:chExt cx="4626063" cy="4803526"/>
          </a:xfrm>
        </p:grpSpPr>
        <p:pic>
          <p:nvPicPr>
            <p:cNvPr id="20" name="グラフィックス 19">
              <a:extLst>
                <a:ext uri="{FF2B5EF4-FFF2-40B4-BE49-F238E27FC236}">
                  <a16:creationId xmlns:a16="http://schemas.microsoft.com/office/drawing/2014/main" id="{8EA655DA-AFDB-96F3-5821-2467A349F898}"/>
                </a:ext>
              </a:extLst>
            </p:cNvPr>
            <p:cNvPicPr>
              <a:picLocks noChangeAspect="1"/>
            </p:cNvPicPr>
            <p:nvPr/>
          </p:nvPicPr>
          <p:blipFill>
            <a:blip r:embed="rId4">
              <a:extLst>
                <a:ext uri="{96DAC541-7B7A-43D3-8B79-37D633B846F1}">
                  <asvg:svgBlip xmlns:asvg="http://schemas.microsoft.com/office/drawing/2016/SVG/main" r:embed="rId5"/>
                </a:ext>
              </a:extLst>
            </a:blip>
            <a:srcRect l="24459" t="17082" r="22346" b="16997"/>
            <a:stretch/>
          </p:blipFill>
          <p:spPr>
            <a:xfrm rot="5400000">
              <a:off x="7531340" y="1854532"/>
              <a:ext cx="2088000" cy="1582431"/>
            </a:xfrm>
            <a:prstGeom prst="rect">
              <a:avLst/>
            </a:prstGeom>
          </p:spPr>
        </p:pic>
        <p:pic>
          <p:nvPicPr>
            <p:cNvPr id="21" name="グラフィックス 20">
              <a:extLst>
                <a:ext uri="{FF2B5EF4-FFF2-40B4-BE49-F238E27FC236}">
                  <a16:creationId xmlns:a16="http://schemas.microsoft.com/office/drawing/2014/main" id="{169F63FE-1FF8-0B2D-5FDE-A09A3A70DF8F}"/>
                </a:ext>
              </a:extLst>
            </p:cNvPr>
            <p:cNvPicPr>
              <a:picLocks noChangeAspect="1"/>
            </p:cNvPicPr>
            <p:nvPr/>
          </p:nvPicPr>
          <p:blipFill>
            <a:blip r:embed="rId4">
              <a:extLst>
                <a:ext uri="{96DAC541-7B7A-43D3-8B79-37D633B846F1}">
                  <asvg:svgBlip xmlns:asvg="http://schemas.microsoft.com/office/drawing/2016/SVG/main" r:embed="rId5"/>
                </a:ext>
              </a:extLst>
            </a:blip>
            <a:srcRect l="24459" t="17082" r="22346" b="16997"/>
            <a:stretch/>
          </p:blipFill>
          <p:spPr>
            <a:xfrm rot="10800000">
              <a:off x="5235292" y="4443293"/>
              <a:ext cx="2088000" cy="923172"/>
            </a:xfrm>
            <a:prstGeom prst="rect">
              <a:avLst/>
            </a:prstGeom>
          </p:spPr>
        </p:pic>
        <p:cxnSp>
          <p:nvCxnSpPr>
            <p:cNvPr id="31" name="直線コネクタ 30">
              <a:extLst>
                <a:ext uri="{FF2B5EF4-FFF2-40B4-BE49-F238E27FC236}">
                  <a16:creationId xmlns:a16="http://schemas.microsoft.com/office/drawing/2014/main" id="{E866A92D-BF08-2374-A971-8B1F3D96D492}"/>
                </a:ext>
              </a:extLst>
            </p:cNvPr>
            <p:cNvCxnSpPr>
              <a:cxnSpLocks/>
              <a:endCxn id="22" idx="3"/>
            </p:cNvCxnSpPr>
            <p:nvPr/>
          </p:nvCxnSpPr>
          <p:spPr>
            <a:xfrm flipV="1">
              <a:off x="7323292" y="5324777"/>
              <a:ext cx="779543" cy="2873"/>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6F07C2AD-59E9-DDE5-C78F-F4BC8CD4CEE1}"/>
                    </a:ext>
                  </a:extLst>
                </p:cNvPr>
                <p:cNvSpPr txBox="1"/>
                <p:nvPr/>
              </p:nvSpPr>
              <p:spPr>
                <a:xfrm>
                  <a:off x="5427645" y="4055366"/>
                  <a:ext cx="1482649"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𝑥</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e>
                            </m:d>
                          </m:sup>
                        </m:sSup>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6F07C2AD-59E9-DDE5-C78F-F4BC8CD4CEE1}"/>
                    </a:ext>
                  </a:extLst>
                </p:cNvPr>
                <p:cNvSpPr txBox="1">
                  <a:spLocks noRot="1" noChangeAspect="1" noMove="1" noResize="1" noEditPoints="1" noAdjustHandles="1" noChangeArrowheads="1" noChangeShapeType="1" noTextEdit="1"/>
                </p:cNvSpPr>
                <p:nvPr/>
              </p:nvSpPr>
              <p:spPr>
                <a:xfrm>
                  <a:off x="5427645" y="4055366"/>
                  <a:ext cx="1482649" cy="387927"/>
                </a:xfrm>
                <a:prstGeom prst="rect">
                  <a:avLst/>
                </a:prstGeom>
                <a:blipFill>
                  <a:blip r:embed="rId6"/>
                  <a:stretch>
                    <a:fillRect b="-31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AFFFB80-6506-1AD3-7D60-FB7B5A1B55B3}"/>
                    </a:ext>
                  </a:extLst>
                </p:cNvPr>
                <p:cNvSpPr txBox="1"/>
                <p:nvPr/>
              </p:nvSpPr>
              <p:spPr>
                <a:xfrm>
                  <a:off x="7784124" y="1189769"/>
                  <a:ext cx="1743939" cy="416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𝑦</m:t>
                            </m:r>
                          </m:sub>
                        </m:s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𝑖</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𝜙</m:t>
                                </m:r>
                              </m:e>
                            </m:d>
                          </m:sup>
                        </m:sSup>
                      </m:oMath>
                    </m:oMathPara>
                  </a14:m>
                  <a:endParaRPr kumimoji="1" lang="ja-JP" altLang="en-US" dirty="0"/>
                </a:p>
              </p:txBody>
            </p:sp>
          </mc:Choice>
          <mc:Fallback xmlns="">
            <p:sp>
              <p:nvSpPr>
                <p:cNvPr id="39" name="テキスト ボックス 38">
                  <a:extLst>
                    <a:ext uri="{FF2B5EF4-FFF2-40B4-BE49-F238E27FC236}">
                      <a16:creationId xmlns:a16="http://schemas.microsoft.com/office/drawing/2014/main" id="{AAFFFB80-6506-1AD3-7D60-FB7B5A1B55B3}"/>
                    </a:ext>
                  </a:extLst>
                </p:cNvPr>
                <p:cNvSpPr txBox="1">
                  <a:spLocks noRot="1" noChangeAspect="1" noMove="1" noResize="1" noEditPoints="1" noAdjustHandles="1" noChangeArrowheads="1" noChangeShapeType="1" noTextEdit="1"/>
                </p:cNvSpPr>
                <p:nvPr/>
              </p:nvSpPr>
              <p:spPr>
                <a:xfrm>
                  <a:off x="7784124" y="1189769"/>
                  <a:ext cx="1743939" cy="416204"/>
                </a:xfrm>
                <a:prstGeom prst="rect">
                  <a:avLst/>
                </a:prstGeom>
                <a:blipFill>
                  <a:blip r:embed="rId7"/>
                  <a:stretch>
                    <a:fillRect b="-5797"/>
                  </a:stretch>
                </a:blipFill>
              </p:spPr>
              <p:txBody>
                <a:bodyPr/>
                <a:lstStyle/>
                <a:p>
                  <a:r>
                    <a:rPr lang="ja-JP" altLang="en-US">
                      <a:noFill/>
                    </a:rPr>
                    <a:t> </a:t>
                  </a:r>
                </a:p>
              </p:txBody>
            </p:sp>
          </mc:Fallback>
        </mc:AlternateContent>
        <p:grpSp>
          <p:nvGrpSpPr>
            <p:cNvPr id="46" name="グループ化 45">
              <a:extLst>
                <a:ext uri="{FF2B5EF4-FFF2-40B4-BE49-F238E27FC236}">
                  <a16:creationId xmlns:a16="http://schemas.microsoft.com/office/drawing/2014/main" id="{341438B5-1665-E0CA-7CC3-09A561F99D9C}"/>
                </a:ext>
              </a:extLst>
            </p:cNvPr>
            <p:cNvGrpSpPr/>
            <p:nvPr/>
          </p:nvGrpSpPr>
          <p:grpSpPr>
            <a:xfrm>
              <a:off x="7479229" y="3689748"/>
              <a:ext cx="2382126" cy="2303547"/>
              <a:chOff x="7479229" y="3689748"/>
              <a:chExt cx="2382126" cy="2303547"/>
            </a:xfrm>
          </p:grpSpPr>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E2BB7BDA-24A2-E8B0-AFE2-FAF0FEAAB5D3}"/>
                      </a:ext>
                    </a:extLst>
                  </p:cNvPr>
                  <p:cNvSpPr txBox="1"/>
                  <p:nvPr/>
                </p:nvSpPr>
                <p:spPr>
                  <a:xfrm>
                    <a:off x="9349613" y="4928075"/>
                    <a:ext cx="5117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𝑥</m:t>
                              </m:r>
                            </m:sub>
                          </m:sSub>
                        </m:oMath>
                      </m:oMathPara>
                    </a14:m>
                    <a:endParaRPr kumimoji="1" lang="ja-JP" altLang="en-US" dirty="0"/>
                  </a:p>
                </p:txBody>
              </p:sp>
            </mc:Choice>
            <mc:Fallback xmlns="">
              <p:sp>
                <p:nvSpPr>
                  <p:cNvPr id="36" name="テキスト ボックス 35">
                    <a:extLst>
                      <a:ext uri="{FF2B5EF4-FFF2-40B4-BE49-F238E27FC236}">
                        <a16:creationId xmlns:a16="http://schemas.microsoft.com/office/drawing/2014/main" id="{E2BB7BDA-24A2-E8B0-AFE2-FAF0FEAAB5D3}"/>
                      </a:ext>
                    </a:extLst>
                  </p:cNvPr>
                  <p:cNvSpPr txBox="1">
                    <a:spLocks noRot="1" noChangeAspect="1" noMove="1" noResize="1" noEditPoints="1" noAdjustHandles="1" noChangeArrowheads="1" noChangeShapeType="1" noTextEdit="1"/>
                  </p:cNvSpPr>
                  <p:nvPr/>
                </p:nvSpPr>
                <p:spPr>
                  <a:xfrm>
                    <a:off x="9349613" y="4928075"/>
                    <a:ext cx="511742" cy="369332"/>
                  </a:xfrm>
                  <a:prstGeom prst="rect">
                    <a:avLst/>
                  </a:prstGeom>
                  <a:blipFill>
                    <a:blip r:embed="rId8"/>
                    <a:stretch>
                      <a:fillRect/>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720F7F81-F657-A9D1-E326-BC14768ABD5E}"/>
                  </a:ext>
                </a:extLst>
              </p:cNvPr>
              <p:cNvSpPr/>
              <p:nvPr/>
            </p:nvSpPr>
            <p:spPr>
              <a:xfrm rot="20542085">
                <a:off x="7758385" y="4565867"/>
                <a:ext cx="1656096" cy="69485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B68BACF2-E0BB-9854-9D49-DCDE7073E3E2}"/>
                  </a:ext>
                </a:extLst>
              </p:cNvPr>
              <p:cNvCxnSpPr/>
              <p:nvPr/>
            </p:nvCxnSpPr>
            <p:spPr>
              <a:xfrm flipV="1">
                <a:off x="8559230" y="3833295"/>
                <a:ext cx="0" cy="2160000"/>
              </a:xfrm>
              <a:prstGeom prst="line">
                <a:avLst/>
              </a:prstGeom>
              <a:solidFill>
                <a:schemeClr val="bg1"/>
              </a:solidFill>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51715D0-FE3E-5F0D-BB8C-7D889D264814}"/>
                  </a:ext>
                </a:extLst>
              </p:cNvPr>
              <p:cNvCxnSpPr>
                <a:cxnSpLocks/>
              </p:cNvCxnSpPr>
              <p:nvPr/>
            </p:nvCxnSpPr>
            <p:spPr>
              <a:xfrm rot="16200000" flipV="1">
                <a:off x="8559229" y="3837025"/>
                <a:ext cx="0" cy="2160000"/>
              </a:xfrm>
              <a:prstGeom prst="line">
                <a:avLst/>
              </a:prstGeom>
              <a:solidFill>
                <a:schemeClr val="bg1"/>
              </a:solidFill>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A26D2FC-8586-D4D2-D729-586EADF036CA}"/>
                  </a:ext>
                </a:extLst>
              </p:cNvPr>
              <p:cNvCxnSpPr>
                <a:cxnSpLocks/>
                <a:endCxn id="22" idx="3"/>
              </p:cNvCxnSpPr>
              <p:nvPr/>
            </p:nvCxnSpPr>
            <p:spPr>
              <a:xfrm flipH="1">
                <a:off x="8102835" y="4913295"/>
                <a:ext cx="472505" cy="411482"/>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D29C2EA-F10B-E6B7-3311-A405F73AF617}"/>
                      </a:ext>
                    </a:extLst>
                  </p:cNvPr>
                  <p:cNvSpPr txBox="1"/>
                  <p:nvPr/>
                </p:nvSpPr>
                <p:spPr>
                  <a:xfrm>
                    <a:off x="8575340" y="3689748"/>
                    <a:ext cx="519373"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𝑦</m:t>
                              </m:r>
                            </m:sub>
                          </m:sSub>
                        </m:oMath>
                      </m:oMathPara>
                    </a14:m>
                    <a:endParaRPr kumimoji="1" lang="ja-JP" altLang="en-US" dirty="0"/>
                  </a:p>
                </p:txBody>
              </p:sp>
            </mc:Choice>
            <mc:Fallback xmlns="">
              <p:sp>
                <p:nvSpPr>
                  <p:cNvPr id="37" name="テキスト ボックス 36">
                    <a:extLst>
                      <a:ext uri="{FF2B5EF4-FFF2-40B4-BE49-F238E27FC236}">
                        <a16:creationId xmlns:a16="http://schemas.microsoft.com/office/drawing/2014/main" id="{8D29C2EA-F10B-E6B7-3311-A405F73AF617}"/>
                      </a:ext>
                    </a:extLst>
                  </p:cNvPr>
                  <p:cNvSpPr txBox="1">
                    <a:spLocks noRot="1" noChangeAspect="1" noMove="1" noResize="1" noEditPoints="1" noAdjustHandles="1" noChangeArrowheads="1" noChangeShapeType="1" noTextEdit="1"/>
                  </p:cNvSpPr>
                  <p:nvPr/>
                </p:nvSpPr>
                <p:spPr>
                  <a:xfrm>
                    <a:off x="8575340" y="3689748"/>
                    <a:ext cx="519373" cy="391261"/>
                  </a:xfrm>
                  <a:prstGeom prst="rect">
                    <a:avLst/>
                  </a:prstGeom>
                  <a:blipFill>
                    <a:blip r:embed="rId9"/>
                    <a:stretch>
                      <a:fillRect b="-3125"/>
                    </a:stretch>
                  </a:blipFill>
                </p:spPr>
                <p:txBody>
                  <a:bodyPr/>
                  <a:lstStyle/>
                  <a:p>
                    <a:r>
                      <a:rPr lang="ja-JP" altLang="en-US">
                        <a:noFill/>
                      </a:rPr>
                      <a:t> </a:t>
                    </a:r>
                  </a:p>
                </p:txBody>
              </p:sp>
            </mc:Fallback>
          </mc:AlternateContent>
          <p:sp>
            <p:nvSpPr>
              <p:cNvPr id="42" name="円弧 41">
                <a:extLst>
                  <a:ext uri="{FF2B5EF4-FFF2-40B4-BE49-F238E27FC236}">
                    <a16:creationId xmlns:a16="http://schemas.microsoft.com/office/drawing/2014/main" id="{F9A672CF-407E-1205-7C07-0AE791CDDE5D}"/>
                  </a:ext>
                </a:extLst>
              </p:cNvPr>
              <p:cNvSpPr/>
              <p:nvPr/>
            </p:nvSpPr>
            <p:spPr>
              <a:xfrm rot="20520000">
                <a:off x="7506368" y="4423681"/>
                <a:ext cx="2261634" cy="962397"/>
              </a:xfrm>
              <a:prstGeom prst="arc">
                <a:avLst>
                  <a:gd name="adj1" fmla="val 6098220"/>
                  <a:gd name="adj2" fmla="val 9418846"/>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0B1E047C-F774-30F9-8BA1-0D56FA7A116C}"/>
                </a:ext>
              </a:extLst>
            </p:cNvPr>
            <p:cNvCxnSpPr>
              <a:cxnSpLocks/>
            </p:cNvCxnSpPr>
            <p:nvPr/>
          </p:nvCxnSpPr>
          <p:spPr>
            <a:xfrm>
              <a:off x="8070850" y="3689748"/>
              <a:ext cx="0" cy="1637902"/>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DDEDAFB-7856-F7FB-CD7E-5993115DA0EB}"/>
                  </a:ext>
                </a:extLst>
              </p:cNvPr>
              <p:cNvSpPr txBox="1"/>
              <p:nvPr/>
            </p:nvSpPr>
            <p:spPr>
              <a:xfrm>
                <a:off x="544220" y="2853831"/>
                <a:ext cx="4843121"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𝑥</m:t>
                    </m:r>
                  </m:oMath>
                </a14:m>
                <a:r>
                  <a:rPr kumimoji="1" lang="ja-JP" altLang="en-US" sz="2400" dirty="0"/>
                  <a:t>成分、</a:t>
                </a:r>
                <a14:m>
                  <m:oMath xmlns:m="http://schemas.openxmlformats.org/officeDocument/2006/math">
                    <m:r>
                      <a:rPr kumimoji="1" lang="en-US" altLang="ja-JP" sz="2400" b="0" i="1" smtClean="0">
                        <a:latin typeface="Cambria Math" panose="02040503050406030204" pitchFamily="18" charset="0"/>
                      </a:rPr>
                      <m:t>𝑦</m:t>
                    </m:r>
                  </m:oMath>
                </a14:m>
                <a:r>
                  <a:rPr kumimoji="1" lang="ja-JP" altLang="en-US" sz="2400" dirty="0"/>
                  <a:t>成分の位相差がないとき</a:t>
                </a:r>
                <a:endParaRPr kumimoji="1" lang="en-US" altLang="ja-JP" sz="2400" dirty="0"/>
              </a:p>
              <a:p>
                <a:r>
                  <a:rPr kumimoji="1" lang="ja-JP" altLang="en-US" sz="2400" dirty="0"/>
                  <a:t>直線偏光と呼ばれる。</a:t>
                </a:r>
                <a:endParaRPr kumimoji="1" lang="en-US" altLang="ja-JP" sz="2400" dirty="0"/>
              </a:p>
            </p:txBody>
          </p:sp>
        </mc:Choice>
        <mc:Fallback xmlns="">
          <p:sp>
            <p:nvSpPr>
              <p:cNvPr id="45" name="テキスト ボックス 44">
                <a:extLst>
                  <a:ext uri="{FF2B5EF4-FFF2-40B4-BE49-F238E27FC236}">
                    <a16:creationId xmlns:a16="http://schemas.microsoft.com/office/drawing/2014/main" id="{DDDEDAFB-7856-F7FB-CD7E-5993115DA0EB}"/>
                  </a:ext>
                </a:extLst>
              </p:cNvPr>
              <p:cNvSpPr txBox="1">
                <a:spLocks noRot="1" noChangeAspect="1" noMove="1" noResize="1" noEditPoints="1" noAdjustHandles="1" noChangeArrowheads="1" noChangeShapeType="1" noTextEdit="1"/>
              </p:cNvSpPr>
              <p:nvPr/>
            </p:nvSpPr>
            <p:spPr>
              <a:xfrm>
                <a:off x="544220" y="2853831"/>
                <a:ext cx="4843121" cy="830997"/>
              </a:xfrm>
              <a:prstGeom prst="rect">
                <a:avLst/>
              </a:prstGeom>
              <a:blipFill>
                <a:blip r:embed="rId10"/>
                <a:stretch>
                  <a:fillRect l="-1887" t="-4412" r="-1006" b="-17647"/>
                </a:stretch>
              </a:blipFill>
            </p:spPr>
            <p:txBody>
              <a:bodyPr/>
              <a:lstStyle/>
              <a:p>
                <a:r>
                  <a:rPr lang="ja-JP" altLang="en-US">
                    <a:noFill/>
                  </a:rPr>
                  <a:t> </a:t>
                </a:r>
              </a:p>
            </p:txBody>
          </p:sp>
        </mc:Fallback>
      </mc:AlternateContent>
      <p:grpSp>
        <p:nvGrpSpPr>
          <p:cNvPr id="64" name="グループ化 63">
            <a:extLst>
              <a:ext uri="{FF2B5EF4-FFF2-40B4-BE49-F238E27FC236}">
                <a16:creationId xmlns:a16="http://schemas.microsoft.com/office/drawing/2014/main" id="{D1A8A9A4-B969-D74C-BC1B-40AE2C5E81B4}"/>
              </a:ext>
            </a:extLst>
          </p:cNvPr>
          <p:cNvGrpSpPr/>
          <p:nvPr/>
        </p:nvGrpSpPr>
        <p:grpSpPr>
          <a:xfrm>
            <a:off x="1095397" y="3654458"/>
            <a:ext cx="2721369" cy="2303547"/>
            <a:chOff x="1095397" y="4326490"/>
            <a:chExt cx="2721369" cy="2303547"/>
          </a:xfrm>
        </p:grpSpPr>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7E568B-CA49-7F46-E869-1294493ACD42}"/>
                    </a:ext>
                  </a:extLst>
                </p:cNvPr>
                <p:cNvSpPr txBox="1"/>
                <p:nvPr/>
              </p:nvSpPr>
              <p:spPr>
                <a:xfrm>
                  <a:off x="2965781" y="5564817"/>
                  <a:ext cx="5117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𝑥</m:t>
                            </m:r>
                          </m:sub>
                        </m:sSub>
                      </m:oMath>
                    </m:oMathPara>
                  </a14:m>
                  <a:endParaRPr kumimoji="1" lang="ja-JP" altLang="en-US" dirty="0"/>
                </a:p>
              </p:txBody>
            </p:sp>
          </mc:Choice>
          <mc:Fallback xmlns="">
            <p:sp>
              <p:nvSpPr>
                <p:cNvPr id="48" name="テキスト ボックス 47">
                  <a:extLst>
                    <a:ext uri="{FF2B5EF4-FFF2-40B4-BE49-F238E27FC236}">
                      <a16:creationId xmlns:a16="http://schemas.microsoft.com/office/drawing/2014/main" id="{607E568B-CA49-7F46-E869-1294493ACD42}"/>
                    </a:ext>
                  </a:extLst>
                </p:cNvPr>
                <p:cNvSpPr txBox="1">
                  <a:spLocks noRot="1" noChangeAspect="1" noMove="1" noResize="1" noEditPoints="1" noAdjustHandles="1" noChangeArrowheads="1" noChangeShapeType="1" noTextEdit="1"/>
                </p:cNvSpPr>
                <p:nvPr/>
              </p:nvSpPr>
              <p:spPr>
                <a:xfrm>
                  <a:off x="2965781" y="5564817"/>
                  <a:ext cx="511742" cy="369332"/>
                </a:xfrm>
                <a:prstGeom prst="rect">
                  <a:avLst/>
                </a:prstGeom>
                <a:blipFill>
                  <a:blip r:embed="rId11"/>
                  <a:stretch>
                    <a:fillRect/>
                  </a:stretch>
                </a:blipFill>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49DFE230-E972-8D6F-0A9F-E1B5D819C91C}"/>
                </a:ext>
              </a:extLst>
            </p:cNvPr>
            <p:cNvCxnSpPr>
              <a:cxnSpLocks/>
            </p:cNvCxnSpPr>
            <p:nvPr/>
          </p:nvCxnSpPr>
          <p:spPr>
            <a:xfrm flipH="1">
              <a:off x="1405152" y="4898514"/>
              <a:ext cx="1530231" cy="1332605"/>
            </a:xfrm>
            <a:prstGeom prst="straightConnector1">
              <a:avLst/>
            </a:prstGeom>
            <a:ln w="19050">
              <a:solidFill>
                <a:schemeClr val="accent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0" name="直線コネクタ 49">
              <a:extLst>
                <a:ext uri="{FF2B5EF4-FFF2-40B4-BE49-F238E27FC236}">
                  <a16:creationId xmlns:a16="http://schemas.microsoft.com/office/drawing/2014/main" id="{59D82807-04D9-BA04-7D1A-118EC609132C}"/>
                </a:ext>
              </a:extLst>
            </p:cNvPr>
            <p:cNvCxnSpPr/>
            <p:nvPr/>
          </p:nvCxnSpPr>
          <p:spPr>
            <a:xfrm flipV="1">
              <a:off x="2175398" y="4470037"/>
              <a:ext cx="0" cy="2160000"/>
            </a:xfrm>
            <a:prstGeom prst="line">
              <a:avLst/>
            </a:prstGeom>
            <a:solidFill>
              <a:schemeClr val="bg1"/>
            </a:solidFill>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AB0FC53-67A4-0900-CFC9-CB785CB85A71}"/>
                </a:ext>
              </a:extLst>
            </p:cNvPr>
            <p:cNvCxnSpPr>
              <a:cxnSpLocks/>
            </p:cNvCxnSpPr>
            <p:nvPr/>
          </p:nvCxnSpPr>
          <p:spPr>
            <a:xfrm rot="16200000" flipV="1">
              <a:off x="2175397" y="4473767"/>
              <a:ext cx="0" cy="2160000"/>
            </a:xfrm>
            <a:prstGeom prst="line">
              <a:avLst/>
            </a:prstGeom>
            <a:solidFill>
              <a:schemeClr val="bg1"/>
            </a:solidFill>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E9C3FED-7313-A767-B62F-09A2BC2AC5DD}"/>
                </a:ext>
              </a:extLst>
            </p:cNvPr>
            <p:cNvCxnSpPr>
              <a:cxnSpLocks/>
            </p:cNvCxnSpPr>
            <p:nvPr/>
          </p:nvCxnSpPr>
          <p:spPr>
            <a:xfrm flipH="1">
              <a:off x="1719003" y="5550037"/>
              <a:ext cx="472505" cy="411482"/>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B7ECA65B-6F5A-704C-F5E5-BA9D5A656ACE}"/>
                    </a:ext>
                  </a:extLst>
                </p:cNvPr>
                <p:cNvSpPr txBox="1"/>
                <p:nvPr/>
              </p:nvSpPr>
              <p:spPr>
                <a:xfrm>
                  <a:off x="2191508" y="4326490"/>
                  <a:ext cx="519373"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𝑦</m:t>
                            </m:r>
                          </m:sub>
                        </m:sSub>
                      </m:oMath>
                    </m:oMathPara>
                  </a14:m>
                  <a:endParaRPr kumimoji="1" lang="ja-JP" altLang="en-US" dirty="0"/>
                </a:p>
              </p:txBody>
            </p:sp>
          </mc:Choice>
          <mc:Fallback xmlns="">
            <p:sp>
              <p:nvSpPr>
                <p:cNvPr id="53" name="テキスト ボックス 52">
                  <a:extLst>
                    <a:ext uri="{FF2B5EF4-FFF2-40B4-BE49-F238E27FC236}">
                      <a16:creationId xmlns:a16="http://schemas.microsoft.com/office/drawing/2014/main" id="{B7ECA65B-6F5A-704C-F5E5-BA9D5A656ACE}"/>
                    </a:ext>
                  </a:extLst>
                </p:cNvPr>
                <p:cNvSpPr txBox="1">
                  <a:spLocks noRot="1" noChangeAspect="1" noMove="1" noResize="1" noEditPoints="1" noAdjustHandles="1" noChangeArrowheads="1" noChangeShapeType="1" noTextEdit="1"/>
                </p:cNvSpPr>
                <p:nvPr/>
              </p:nvSpPr>
              <p:spPr>
                <a:xfrm>
                  <a:off x="2191508" y="4326490"/>
                  <a:ext cx="519373" cy="391261"/>
                </a:xfrm>
                <a:prstGeom prst="rect">
                  <a:avLst/>
                </a:prstGeom>
                <a:blipFill>
                  <a:blip r:embed="rId12"/>
                  <a:stretch>
                    <a:fillRect b="-3077"/>
                  </a:stretch>
                </a:blipFill>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D7282C94-2893-0CBF-EEEA-2B6B2C433207}"/>
                </a:ext>
              </a:extLst>
            </p:cNvPr>
            <p:cNvCxnSpPr>
              <a:cxnSpLocks/>
            </p:cNvCxnSpPr>
            <p:nvPr/>
          </p:nvCxnSpPr>
          <p:spPr>
            <a:xfrm flipH="1">
              <a:off x="1605876" y="5888712"/>
              <a:ext cx="472505" cy="411482"/>
            </a:xfrm>
            <a:prstGeom prst="straightConnector1">
              <a:avLst/>
            </a:prstGeom>
            <a:ln w="28575">
              <a:solidFill>
                <a:schemeClr val="accent1"/>
              </a:solidFill>
              <a:headEnd type="arrow" w="med" len="med"/>
              <a:tailEnd type="arrow" w="med" len="med"/>
            </a:ln>
          </p:spPr>
          <p:style>
            <a:lnRef idx="1">
              <a:schemeClr val="accent2"/>
            </a:lnRef>
            <a:fillRef idx="0">
              <a:schemeClr val="accent2"/>
            </a:fillRef>
            <a:effectRef idx="0">
              <a:schemeClr val="accent2"/>
            </a:effectRef>
            <a:fontRef idx="minor">
              <a:schemeClr val="tx1"/>
            </a:fontRef>
          </p:style>
        </p:cxnSp>
        <p:sp>
          <p:nvSpPr>
            <p:cNvPr id="60" name="円弧 59">
              <a:extLst>
                <a:ext uri="{FF2B5EF4-FFF2-40B4-BE49-F238E27FC236}">
                  <a16:creationId xmlns:a16="http://schemas.microsoft.com/office/drawing/2014/main" id="{DFCB50C5-9006-2482-2905-2E7BE1320055}"/>
                </a:ext>
              </a:extLst>
            </p:cNvPr>
            <p:cNvSpPr/>
            <p:nvPr/>
          </p:nvSpPr>
          <p:spPr>
            <a:xfrm>
              <a:off x="1918026" y="5337973"/>
              <a:ext cx="503144" cy="447764"/>
            </a:xfrm>
            <a:prstGeom prst="arc">
              <a:avLst>
                <a:gd name="adj1" fmla="val 19352965"/>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E81AC1AB-CFAF-9CDD-4BDD-03420989EF4F}"/>
                    </a:ext>
                  </a:extLst>
                </p:cNvPr>
                <p:cNvSpPr txBox="1"/>
                <p:nvPr/>
              </p:nvSpPr>
              <p:spPr>
                <a:xfrm>
                  <a:off x="2857850" y="4676217"/>
                  <a:ext cx="9589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b="0" i="1" smtClean="0">
                            <a:latin typeface="Cambria Math" panose="02040503050406030204" pitchFamily="18" charset="0"/>
                          </a:rPr>
                          <m:t>偏光面</m:t>
                        </m:r>
                      </m:oMath>
                    </m:oMathPara>
                  </a14:m>
                  <a:endParaRPr kumimoji="1" lang="en-US" altLang="ja-JP" dirty="0"/>
                </a:p>
              </p:txBody>
            </p:sp>
          </mc:Choice>
          <mc:Fallback xmlns="">
            <p:sp>
              <p:nvSpPr>
                <p:cNvPr id="62" name="テキスト ボックス 61">
                  <a:extLst>
                    <a:ext uri="{FF2B5EF4-FFF2-40B4-BE49-F238E27FC236}">
                      <a16:creationId xmlns:a16="http://schemas.microsoft.com/office/drawing/2014/main" id="{E81AC1AB-CFAF-9CDD-4BDD-03420989EF4F}"/>
                    </a:ext>
                  </a:extLst>
                </p:cNvPr>
                <p:cNvSpPr txBox="1">
                  <a:spLocks noRot="1" noChangeAspect="1" noMove="1" noResize="1" noEditPoints="1" noAdjustHandles="1" noChangeArrowheads="1" noChangeShapeType="1" noTextEdit="1"/>
                </p:cNvSpPr>
                <p:nvPr/>
              </p:nvSpPr>
              <p:spPr>
                <a:xfrm>
                  <a:off x="2857850" y="4676217"/>
                  <a:ext cx="958916" cy="369332"/>
                </a:xfrm>
                <a:prstGeom prst="rect">
                  <a:avLst/>
                </a:prstGeom>
                <a:blipFill>
                  <a:blip r:embed="rId13"/>
                  <a:stretch>
                    <a:fillRect b="-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6E13026-C75F-9E00-BD54-AE83DD8F7BED}"/>
                    </a:ext>
                  </a:extLst>
                </p:cNvPr>
                <p:cNvSpPr txBox="1"/>
                <p:nvPr/>
              </p:nvSpPr>
              <p:spPr>
                <a:xfrm>
                  <a:off x="2335684" y="5234998"/>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6E13026-C75F-9E00-BD54-AE83DD8F7BED}"/>
                    </a:ext>
                  </a:extLst>
                </p:cNvPr>
                <p:cNvSpPr txBox="1">
                  <a:spLocks noRot="1" noChangeAspect="1" noMove="1" noResize="1" noEditPoints="1" noAdjustHandles="1" noChangeArrowheads="1" noChangeShapeType="1" noTextEdit="1"/>
                </p:cNvSpPr>
                <p:nvPr/>
              </p:nvSpPr>
              <p:spPr>
                <a:xfrm>
                  <a:off x="2335684" y="5234998"/>
                  <a:ext cx="402994" cy="369332"/>
                </a:xfrm>
                <a:prstGeom prst="rect">
                  <a:avLst/>
                </a:prstGeom>
                <a:blipFill>
                  <a:blip r:embed="rId14"/>
                  <a:stretch>
                    <a:fillRect/>
                  </a:stretch>
                </a:blipFill>
              </p:spPr>
              <p:txBody>
                <a:bodyPr/>
                <a:lstStyle/>
                <a:p>
                  <a:r>
                    <a:rPr lang="ja-JP" altLang="en-US">
                      <a:noFill/>
                    </a:rPr>
                    <a:t> </a:t>
                  </a:r>
                </a:p>
              </p:txBody>
            </p:sp>
          </mc:Fallback>
        </mc:AlternateContent>
      </p:grpSp>
      <p:sp>
        <p:nvSpPr>
          <p:cNvPr id="65" name="テキスト ボックス 64">
            <a:extLst>
              <a:ext uri="{FF2B5EF4-FFF2-40B4-BE49-F238E27FC236}">
                <a16:creationId xmlns:a16="http://schemas.microsoft.com/office/drawing/2014/main" id="{5ECCF6AB-EACB-A213-1804-D54317ED4F1F}"/>
              </a:ext>
            </a:extLst>
          </p:cNvPr>
          <p:cNvSpPr txBox="1"/>
          <p:nvPr/>
        </p:nvSpPr>
        <p:spPr>
          <a:xfrm>
            <a:off x="244020" y="6027587"/>
            <a:ext cx="9417963" cy="369332"/>
          </a:xfrm>
          <a:prstGeom prst="rect">
            <a:avLst/>
          </a:prstGeom>
          <a:solidFill>
            <a:schemeClr val="bg2"/>
          </a:solidFill>
        </p:spPr>
        <p:txBody>
          <a:bodyPr wrap="none" rtlCol="0">
            <a:spAutoFit/>
          </a:bodyPr>
          <a:lstStyle/>
          <a:p>
            <a:pPr algn="ctr"/>
            <a:r>
              <a:rPr kumimoji="1" lang="ja-JP" altLang="en-US" b="1" dirty="0"/>
              <a:t>目的：磁化が生じている媒質中を直線偏光を通ったときにどのようなことが生じるのか</a:t>
            </a:r>
          </a:p>
        </p:txBody>
      </p:sp>
    </p:spTree>
    <p:extLst>
      <p:ext uri="{BB962C8B-B14F-4D97-AF65-F5344CB8AC3E}">
        <p14:creationId xmlns:p14="http://schemas.microsoft.com/office/powerpoint/2010/main" val="404686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56ABD-BA3E-49E9-6978-E324CBFC618D}"/>
              </a:ext>
            </a:extLst>
          </p:cNvPr>
          <p:cNvSpPr>
            <a:spLocks noGrp="1"/>
          </p:cNvSpPr>
          <p:nvPr>
            <p:ph type="title"/>
          </p:nvPr>
        </p:nvSpPr>
        <p:spPr/>
        <p:txBody>
          <a:bodyPr/>
          <a:lstStyle/>
          <a:p>
            <a:r>
              <a:rPr kumimoji="1" lang="ja-JP" altLang="en-US" dirty="0"/>
              <a:t>実験</a:t>
            </a:r>
            <a:r>
              <a:rPr kumimoji="1" lang="en-US" altLang="ja-JP" dirty="0"/>
              <a:t>1 | </a:t>
            </a:r>
            <a:r>
              <a:rPr kumimoji="1" lang="ja-JP" altLang="en-US" dirty="0"/>
              <a:t>直線偏光の特性・マリュス則</a:t>
            </a:r>
          </a:p>
        </p:txBody>
      </p:sp>
      <p:sp>
        <p:nvSpPr>
          <p:cNvPr id="3" name="スライド番号プレースホルダー 2">
            <a:extLst>
              <a:ext uri="{FF2B5EF4-FFF2-40B4-BE49-F238E27FC236}">
                <a16:creationId xmlns:a16="http://schemas.microsoft.com/office/drawing/2014/main" id="{5F963F3B-2B22-1076-E874-2E5D8DD49951}"/>
              </a:ext>
            </a:extLst>
          </p:cNvPr>
          <p:cNvSpPr>
            <a:spLocks noGrp="1"/>
          </p:cNvSpPr>
          <p:nvPr>
            <p:ph type="sldNum" sz="quarter" idx="12"/>
          </p:nvPr>
        </p:nvSpPr>
        <p:spPr/>
        <p:txBody>
          <a:bodyPr/>
          <a:lstStyle/>
          <a:p>
            <a:fld id="{3976CDD0-C26C-4561-A9EF-A0090B2270A4}" type="slidenum">
              <a:rPr kumimoji="1" lang="ja-JP" altLang="en-US" smtClean="0"/>
              <a:t>4</a:t>
            </a:fld>
            <a:endParaRPr kumimoji="1" lang="ja-JP" altLang="en-US"/>
          </a:p>
        </p:txBody>
      </p:sp>
      <p:sp>
        <p:nvSpPr>
          <p:cNvPr id="94" name="テキスト ボックス 93">
            <a:extLst>
              <a:ext uri="{FF2B5EF4-FFF2-40B4-BE49-F238E27FC236}">
                <a16:creationId xmlns:a16="http://schemas.microsoft.com/office/drawing/2014/main" id="{50E3111B-841C-9DBB-7CDF-9D28625E4C6B}"/>
              </a:ext>
            </a:extLst>
          </p:cNvPr>
          <p:cNvSpPr txBox="1"/>
          <p:nvPr/>
        </p:nvSpPr>
        <p:spPr>
          <a:xfrm>
            <a:off x="681038" y="910132"/>
            <a:ext cx="2377574"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光学系の概要</a:t>
            </a:r>
          </a:p>
        </p:txBody>
      </p:sp>
      <p:grpSp>
        <p:nvGrpSpPr>
          <p:cNvPr id="109" name="グループ化 108">
            <a:extLst>
              <a:ext uri="{FF2B5EF4-FFF2-40B4-BE49-F238E27FC236}">
                <a16:creationId xmlns:a16="http://schemas.microsoft.com/office/drawing/2014/main" id="{1CA13651-D668-D1F1-1E1C-82F61C913BEC}"/>
              </a:ext>
            </a:extLst>
          </p:cNvPr>
          <p:cNvGrpSpPr/>
          <p:nvPr/>
        </p:nvGrpSpPr>
        <p:grpSpPr>
          <a:xfrm>
            <a:off x="565449" y="1776074"/>
            <a:ext cx="4141454" cy="2315497"/>
            <a:chOff x="426069" y="1441395"/>
            <a:chExt cx="4141454" cy="2315497"/>
          </a:xfrm>
        </p:grpSpPr>
        <p:sp>
          <p:nvSpPr>
            <p:cNvPr id="36" name="正方形/長方形 35">
              <a:extLst>
                <a:ext uri="{FF2B5EF4-FFF2-40B4-BE49-F238E27FC236}">
                  <a16:creationId xmlns:a16="http://schemas.microsoft.com/office/drawing/2014/main" id="{7794C3D4-4542-5198-21BF-4540AE9A3D8C}"/>
                </a:ext>
              </a:extLst>
            </p:cNvPr>
            <p:cNvSpPr/>
            <p:nvPr/>
          </p:nvSpPr>
          <p:spPr>
            <a:xfrm>
              <a:off x="426069" y="2516299"/>
              <a:ext cx="1357082"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5372C9B8-F834-1026-7BDF-5BD774C20F05}"/>
                </a:ext>
              </a:extLst>
            </p:cNvPr>
            <p:cNvSpPr/>
            <p:nvPr/>
          </p:nvSpPr>
          <p:spPr>
            <a:xfrm>
              <a:off x="3763292" y="2516299"/>
              <a:ext cx="804231"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38" name="グループ化 37">
              <a:extLst>
                <a:ext uri="{FF2B5EF4-FFF2-40B4-BE49-F238E27FC236}">
                  <a16:creationId xmlns:a16="http://schemas.microsoft.com/office/drawing/2014/main" id="{0B9C0042-0C3E-2918-4D57-4E86D0156772}"/>
                </a:ext>
              </a:extLst>
            </p:cNvPr>
            <p:cNvGrpSpPr/>
            <p:nvPr/>
          </p:nvGrpSpPr>
          <p:grpSpPr>
            <a:xfrm>
              <a:off x="1978740" y="2345537"/>
              <a:ext cx="451691" cy="914400"/>
              <a:chOff x="3194892" y="1454226"/>
              <a:chExt cx="451691" cy="914400"/>
            </a:xfrm>
          </p:grpSpPr>
          <p:sp>
            <p:nvSpPr>
              <p:cNvPr id="50" name="楕円 49">
                <a:extLst>
                  <a:ext uri="{FF2B5EF4-FFF2-40B4-BE49-F238E27FC236}">
                    <a16:creationId xmlns:a16="http://schemas.microsoft.com/office/drawing/2014/main" id="{1DCAC11C-7F99-EC16-14F4-EF6CD86FCA9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210A8F69-FD16-741C-45EA-76E691CD537E}"/>
                  </a:ext>
                </a:extLst>
              </p:cNvPr>
              <p:cNvCxnSpPr>
                <a:stCxn id="50" idx="1"/>
                <a:endCxn id="50"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5B1A64E-DDD2-C777-7C61-F7C6FF12EDDB}"/>
                  </a:ext>
                </a:extLst>
              </p:cNvPr>
              <p:cNvCxnSpPr>
                <a:stCxn id="50" idx="0"/>
                <a:endCxn id="50"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962DF63-97B2-A59E-4412-2BE3D86C1D4D}"/>
                  </a:ext>
                </a:extLst>
              </p:cNvPr>
              <p:cNvCxnSpPr>
                <a:stCxn id="50" idx="7"/>
                <a:endCxn id="50"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6B9404C-C0C2-0F1A-6007-1C04E6A7133F}"/>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AD5576F5-170E-CC37-40A3-B0B9293E09B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コネクタ 40">
              <a:extLst>
                <a:ext uri="{FF2B5EF4-FFF2-40B4-BE49-F238E27FC236}">
                  <a16:creationId xmlns:a16="http://schemas.microsoft.com/office/drawing/2014/main" id="{2852D72B-8DF8-9A6A-7526-6A5B37A406EC}"/>
                </a:ext>
              </a:extLst>
            </p:cNvPr>
            <p:cNvCxnSpPr>
              <a:cxnSpLocks/>
              <a:stCxn id="36" idx="3"/>
              <a:endCxn id="37" idx="1"/>
            </p:cNvCxnSpPr>
            <p:nvPr/>
          </p:nvCxnSpPr>
          <p:spPr>
            <a:xfrm>
              <a:off x="1783151" y="2802738"/>
              <a:ext cx="1980141"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83" name="テキスト ボックス 82">
              <a:extLst>
                <a:ext uri="{FF2B5EF4-FFF2-40B4-BE49-F238E27FC236}">
                  <a16:creationId xmlns:a16="http://schemas.microsoft.com/office/drawing/2014/main" id="{514DE103-F844-1BCF-86FA-19B20F158021}"/>
                </a:ext>
              </a:extLst>
            </p:cNvPr>
            <p:cNvSpPr txBox="1"/>
            <p:nvPr/>
          </p:nvSpPr>
          <p:spPr>
            <a:xfrm>
              <a:off x="905988" y="3075760"/>
              <a:ext cx="877163" cy="307777"/>
            </a:xfrm>
            <a:prstGeom prst="rect">
              <a:avLst/>
            </a:prstGeom>
            <a:noFill/>
          </p:spPr>
          <p:txBody>
            <a:bodyPr wrap="none" rtlCol="0">
              <a:spAutoFit/>
            </a:bodyPr>
            <a:lstStyle/>
            <a:p>
              <a:r>
                <a:rPr kumimoji="1" lang="en-US" altLang="ja-JP" sz="1400" dirty="0"/>
                <a:t>633 nm</a:t>
              </a:r>
              <a:endParaRPr kumimoji="1" lang="ja-JP" altLang="en-US" sz="1400" dirty="0"/>
            </a:p>
          </p:txBody>
        </p:sp>
        <p:grpSp>
          <p:nvGrpSpPr>
            <p:cNvPr id="66" name="グループ化 65">
              <a:extLst>
                <a:ext uri="{FF2B5EF4-FFF2-40B4-BE49-F238E27FC236}">
                  <a16:creationId xmlns:a16="http://schemas.microsoft.com/office/drawing/2014/main" id="{1BAD0408-7C47-2B85-D702-B58DF2AC829B}"/>
                </a:ext>
              </a:extLst>
            </p:cNvPr>
            <p:cNvGrpSpPr/>
            <p:nvPr/>
          </p:nvGrpSpPr>
          <p:grpSpPr>
            <a:xfrm>
              <a:off x="2488925" y="1696026"/>
              <a:ext cx="1214908" cy="2060866"/>
              <a:chOff x="6059017" y="3283915"/>
              <a:chExt cx="1214908" cy="2060866"/>
            </a:xfrm>
          </p:grpSpPr>
          <p:cxnSp>
            <p:nvCxnSpPr>
              <p:cNvPr id="67" name="直線コネクタ 66">
                <a:extLst>
                  <a:ext uri="{FF2B5EF4-FFF2-40B4-BE49-F238E27FC236}">
                    <a16:creationId xmlns:a16="http://schemas.microsoft.com/office/drawing/2014/main" id="{2C4DBE71-4F52-5A4E-1593-87F9F55978E5}"/>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7C4BD54E-62E1-4050-6EF6-7F7215962C5B}"/>
                  </a:ext>
                </a:extLst>
              </p:cNvPr>
              <p:cNvGrpSpPr/>
              <p:nvPr/>
            </p:nvGrpSpPr>
            <p:grpSpPr>
              <a:xfrm rot="1800000">
                <a:off x="6445903" y="3900735"/>
                <a:ext cx="451691" cy="914400"/>
                <a:chOff x="3194892" y="1454226"/>
                <a:chExt cx="451691" cy="914400"/>
              </a:xfrm>
              <a:solidFill>
                <a:schemeClr val="bg1"/>
              </a:solidFill>
            </p:grpSpPr>
            <p:sp>
              <p:nvSpPr>
                <p:cNvPr id="72" name="楕円 71">
                  <a:extLst>
                    <a:ext uri="{FF2B5EF4-FFF2-40B4-BE49-F238E27FC236}">
                      <a16:creationId xmlns:a16="http://schemas.microsoft.com/office/drawing/2014/main" id="{AA6DCB9C-8616-5505-5F94-8CAE577B55B2}"/>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E98563A7-0AB9-9B9D-AC7C-4E7A6EA4CC0A}"/>
                    </a:ext>
                  </a:extLst>
                </p:cNvPr>
                <p:cNvCxnSpPr>
                  <a:cxnSpLocks/>
                  <a:stCxn id="72" idx="1"/>
                  <a:endCxn id="72"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9AE0AF71-2CC6-58CB-41E9-2D2315223AD8}"/>
                    </a:ext>
                  </a:extLst>
                </p:cNvPr>
                <p:cNvCxnSpPr>
                  <a:cxnSpLocks/>
                  <a:stCxn id="72" idx="0"/>
                  <a:endCxn id="72"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F54DDA96-59BB-A76E-7187-9E36998003F3}"/>
                    </a:ext>
                  </a:extLst>
                </p:cNvPr>
                <p:cNvCxnSpPr>
                  <a:cxnSpLocks/>
                  <a:stCxn id="72" idx="7"/>
                  <a:endCxn id="72"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B6D4E9D-6F52-9318-4F12-0624B2B924D7}"/>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1A93044-DD8C-1813-58E9-4112410EB10A}"/>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69" name="直線コネクタ 68">
                <a:extLst>
                  <a:ext uri="{FF2B5EF4-FFF2-40B4-BE49-F238E27FC236}">
                    <a16:creationId xmlns:a16="http://schemas.microsoft.com/office/drawing/2014/main" id="{7BF13A42-E34E-5FFF-34BE-665DFD014152}"/>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円弧 69">
                <a:extLst>
                  <a:ext uri="{FF2B5EF4-FFF2-40B4-BE49-F238E27FC236}">
                    <a16:creationId xmlns:a16="http://schemas.microsoft.com/office/drawing/2014/main" id="{F011C438-E5B1-3A38-55AA-3459097F7F3B}"/>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AFBEB20B-EF7B-77DF-D1BC-41DA59250BAD}"/>
                      </a:ext>
                    </a:extLst>
                  </p:cNvPr>
                  <p:cNvSpPr txBox="1"/>
                  <p:nvPr/>
                </p:nvSpPr>
                <p:spPr>
                  <a:xfrm>
                    <a:off x="6648405" y="3283915"/>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en-US" altLang="ja-JP" b="0" dirty="0"/>
                  </a:p>
                </p:txBody>
              </p:sp>
            </mc:Choice>
            <mc:Fallback xmlns="">
              <p:sp>
                <p:nvSpPr>
                  <p:cNvPr id="71" name="テキスト ボックス 70">
                    <a:extLst>
                      <a:ext uri="{FF2B5EF4-FFF2-40B4-BE49-F238E27FC236}">
                        <a16:creationId xmlns:a16="http://schemas.microsoft.com/office/drawing/2014/main" id="{AFBEB20B-EF7B-77DF-D1BC-41DA59250BAD}"/>
                      </a:ext>
                    </a:extLst>
                  </p:cNvPr>
                  <p:cNvSpPr txBox="1">
                    <a:spLocks noRot="1" noChangeAspect="1" noMove="1" noResize="1" noEditPoints="1" noAdjustHandles="1" noChangeArrowheads="1" noChangeShapeType="1" noTextEdit="1"/>
                  </p:cNvSpPr>
                  <p:nvPr/>
                </p:nvSpPr>
                <p:spPr>
                  <a:xfrm>
                    <a:off x="6648405" y="3283915"/>
                    <a:ext cx="402994" cy="369332"/>
                  </a:xfrm>
                  <a:prstGeom prst="rect">
                    <a:avLst/>
                  </a:prstGeom>
                  <a:blipFill>
                    <a:blip r:embed="rId2"/>
                    <a:stretch>
                      <a:fillRect/>
                    </a:stretch>
                  </a:blipFill>
                </p:spPr>
                <p:txBody>
                  <a:bodyPr/>
                  <a:lstStyle/>
                  <a:p>
                    <a:r>
                      <a:rPr lang="ja-JP" altLang="en-US">
                        <a:noFill/>
                      </a:rPr>
                      <a:t> </a:t>
                    </a:r>
                  </a:p>
                </p:txBody>
              </p:sp>
            </mc:Fallback>
          </mc:AlternateContent>
        </p:grpSp>
        <p:sp>
          <p:nvSpPr>
            <p:cNvPr id="99" name="テキスト ボックス 98">
              <a:extLst>
                <a:ext uri="{FF2B5EF4-FFF2-40B4-BE49-F238E27FC236}">
                  <a16:creationId xmlns:a16="http://schemas.microsoft.com/office/drawing/2014/main" id="{A90F4633-CBF1-19FC-2FE8-D5BE0A0915DB}"/>
                </a:ext>
              </a:extLst>
            </p:cNvPr>
            <p:cNvSpPr txBox="1"/>
            <p:nvPr/>
          </p:nvSpPr>
          <p:spPr>
            <a:xfrm>
              <a:off x="525317" y="1441395"/>
              <a:ext cx="1838965" cy="369332"/>
            </a:xfrm>
            <a:prstGeom prst="rect">
              <a:avLst/>
            </a:prstGeom>
            <a:noFill/>
          </p:spPr>
          <p:txBody>
            <a:bodyPr wrap="none" rtlCol="0">
              <a:spAutoFit/>
            </a:bodyPr>
            <a:lstStyle/>
            <a:p>
              <a:r>
                <a:rPr kumimoji="1" lang="ja-JP" altLang="en-US" dirty="0"/>
                <a:t>・</a:t>
              </a:r>
              <a:r>
                <a:rPr kumimoji="1" lang="en-US" altLang="ja-JP" dirty="0"/>
                <a:t>0°</a:t>
              </a:r>
              <a:r>
                <a:rPr kumimoji="1" lang="ja-JP" altLang="en-US" dirty="0"/>
                <a:t>の直線偏光</a:t>
              </a:r>
            </a:p>
          </p:txBody>
        </p:sp>
        <p:cxnSp>
          <p:nvCxnSpPr>
            <p:cNvPr id="106" name="直線矢印コネクタ 105">
              <a:extLst>
                <a:ext uri="{FF2B5EF4-FFF2-40B4-BE49-F238E27FC236}">
                  <a16:creationId xmlns:a16="http://schemas.microsoft.com/office/drawing/2014/main" id="{7A5DE234-0B5D-17FA-700F-DC48FE63123B}"/>
                </a:ext>
              </a:extLst>
            </p:cNvPr>
            <p:cNvCxnSpPr>
              <a:cxnSpLocks/>
            </p:cNvCxnSpPr>
            <p:nvPr/>
          </p:nvCxnSpPr>
          <p:spPr>
            <a:xfrm flipH="1">
              <a:off x="2595668" y="2542315"/>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7" name="直線矢印コネクタ 106">
              <a:extLst>
                <a:ext uri="{FF2B5EF4-FFF2-40B4-BE49-F238E27FC236}">
                  <a16:creationId xmlns:a16="http://schemas.microsoft.com/office/drawing/2014/main" id="{259ED9E3-69A9-9604-90D2-CCA8965721FD}"/>
                </a:ext>
              </a:extLst>
            </p:cNvPr>
            <p:cNvCxnSpPr>
              <a:cxnSpLocks/>
            </p:cNvCxnSpPr>
            <p:nvPr/>
          </p:nvCxnSpPr>
          <p:spPr>
            <a:xfrm rot="1800000" flipH="1">
              <a:off x="3510396" y="2598923"/>
              <a:ext cx="0" cy="45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110" name="グループ化 109">
            <a:extLst>
              <a:ext uri="{FF2B5EF4-FFF2-40B4-BE49-F238E27FC236}">
                <a16:creationId xmlns:a16="http://schemas.microsoft.com/office/drawing/2014/main" id="{F0AB659A-0BCF-AB4B-A431-DC5E9D211F26}"/>
              </a:ext>
            </a:extLst>
          </p:cNvPr>
          <p:cNvGrpSpPr/>
          <p:nvPr/>
        </p:nvGrpSpPr>
        <p:grpSpPr>
          <a:xfrm>
            <a:off x="5030233" y="1795312"/>
            <a:ext cx="4462583" cy="2364048"/>
            <a:chOff x="85442" y="3484920"/>
            <a:chExt cx="4462583" cy="2364048"/>
          </a:xfrm>
        </p:grpSpPr>
        <p:sp>
          <p:nvSpPr>
            <p:cNvPr id="4" name="正方形/長方形 3">
              <a:extLst>
                <a:ext uri="{FF2B5EF4-FFF2-40B4-BE49-F238E27FC236}">
                  <a16:creationId xmlns:a16="http://schemas.microsoft.com/office/drawing/2014/main" id="{DEA7C778-34F0-364B-17EA-2C93B90BB6CE}"/>
                </a:ext>
              </a:extLst>
            </p:cNvPr>
            <p:cNvSpPr/>
            <p:nvPr/>
          </p:nvSpPr>
          <p:spPr>
            <a:xfrm>
              <a:off x="488774" y="4556226"/>
              <a:ext cx="1357082"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BCA1F49-3F08-FEA6-0D64-1FD8F77BA73A}"/>
                </a:ext>
              </a:extLst>
            </p:cNvPr>
            <p:cNvSpPr/>
            <p:nvPr/>
          </p:nvSpPr>
          <p:spPr>
            <a:xfrm>
              <a:off x="3743794" y="4556226"/>
              <a:ext cx="804231" cy="57287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cxnSp>
          <p:nvCxnSpPr>
            <p:cNvPr id="6" name="直線コネクタ 5">
              <a:extLst>
                <a:ext uri="{FF2B5EF4-FFF2-40B4-BE49-F238E27FC236}">
                  <a16:creationId xmlns:a16="http://schemas.microsoft.com/office/drawing/2014/main" id="{E20FD2B1-9F91-81CD-7BA4-80633A88993B}"/>
                </a:ext>
              </a:extLst>
            </p:cNvPr>
            <p:cNvCxnSpPr>
              <a:cxnSpLocks/>
              <a:stCxn id="4" idx="3"/>
              <a:endCxn id="7" idx="1"/>
            </p:cNvCxnSpPr>
            <p:nvPr/>
          </p:nvCxnSpPr>
          <p:spPr>
            <a:xfrm>
              <a:off x="1845856" y="4842665"/>
              <a:ext cx="1897938" cy="0"/>
            </a:xfrm>
            <a:prstGeom prst="line">
              <a:avLst/>
            </a:prstGeom>
            <a:ln w="19050"/>
          </p:spPr>
          <p:style>
            <a:lnRef idx="1">
              <a:schemeClr val="accent3"/>
            </a:lnRef>
            <a:fillRef idx="0">
              <a:schemeClr val="accent3"/>
            </a:fillRef>
            <a:effectRef idx="0">
              <a:schemeClr val="accent3"/>
            </a:effectRef>
            <a:fontRef idx="minor">
              <a:schemeClr val="tx1"/>
            </a:fontRef>
          </p:style>
        </p:cxnSp>
        <p:grpSp>
          <p:nvGrpSpPr>
            <p:cNvPr id="82" name="グループ化 81">
              <a:extLst>
                <a:ext uri="{FF2B5EF4-FFF2-40B4-BE49-F238E27FC236}">
                  <a16:creationId xmlns:a16="http://schemas.microsoft.com/office/drawing/2014/main" id="{E4025D79-3AC7-AAA5-0C78-2ED59C0B6E6E}"/>
                </a:ext>
              </a:extLst>
            </p:cNvPr>
            <p:cNvGrpSpPr/>
            <p:nvPr/>
          </p:nvGrpSpPr>
          <p:grpSpPr>
            <a:xfrm>
              <a:off x="2496796" y="3788102"/>
              <a:ext cx="1214908" cy="2060866"/>
              <a:chOff x="6059017" y="3283915"/>
              <a:chExt cx="1214908" cy="2060866"/>
            </a:xfrm>
          </p:grpSpPr>
          <p:cxnSp>
            <p:nvCxnSpPr>
              <p:cNvPr id="27" name="直線コネクタ 26">
                <a:extLst>
                  <a:ext uri="{FF2B5EF4-FFF2-40B4-BE49-F238E27FC236}">
                    <a16:creationId xmlns:a16="http://schemas.microsoft.com/office/drawing/2014/main" id="{A239CB47-037D-76FE-10AC-A78A2190C98E}"/>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BAA5195B-BCA1-12EF-3037-9C7EF87A41A4}"/>
                  </a:ext>
                </a:extLst>
              </p:cNvPr>
              <p:cNvGrpSpPr/>
              <p:nvPr/>
            </p:nvGrpSpPr>
            <p:grpSpPr>
              <a:xfrm rot="1800000">
                <a:off x="6445903" y="3900735"/>
                <a:ext cx="451691" cy="914400"/>
                <a:chOff x="3194892" y="1454226"/>
                <a:chExt cx="451691" cy="914400"/>
              </a:xfrm>
              <a:solidFill>
                <a:schemeClr val="bg1"/>
              </a:solidFill>
            </p:grpSpPr>
            <p:sp>
              <p:nvSpPr>
                <p:cNvPr id="20" name="楕円 19">
                  <a:extLst>
                    <a:ext uri="{FF2B5EF4-FFF2-40B4-BE49-F238E27FC236}">
                      <a16:creationId xmlns:a16="http://schemas.microsoft.com/office/drawing/2014/main" id="{AEBA3629-93C8-18B2-3407-CF7EDCCEF969}"/>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32D477C6-5207-DC8F-C456-5B127187D118}"/>
                    </a:ext>
                  </a:extLst>
                </p:cNvPr>
                <p:cNvCxnSpPr>
                  <a:cxnSpLocks/>
                  <a:stCxn id="20" idx="1"/>
                  <a:endCxn id="2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8DAFB4A-3052-45DC-A7CE-E0A95844E338}"/>
                    </a:ext>
                  </a:extLst>
                </p:cNvPr>
                <p:cNvCxnSpPr>
                  <a:cxnSpLocks/>
                  <a:stCxn id="20" idx="0"/>
                  <a:endCxn id="2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2786BC8-1B85-9297-C716-781A11B52FDC}"/>
                    </a:ext>
                  </a:extLst>
                </p:cNvPr>
                <p:cNvCxnSpPr>
                  <a:cxnSpLocks/>
                  <a:stCxn id="20" idx="7"/>
                  <a:endCxn id="2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A6DDC13-E704-ABF6-14DA-07EFA232A89B}"/>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B9C655F-DD63-D47F-524B-9146F658EC31}"/>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100FC82A-8C00-45F5-5844-A944A8294603}"/>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円弧 30">
                <a:extLst>
                  <a:ext uri="{FF2B5EF4-FFF2-40B4-BE49-F238E27FC236}">
                    <a16:creationId xmlns:a16="http://schemas.microsoft.com/office/drawing/2014/main" id="{9A4552EB-17E2-9B2C-0785-CCE6469A6D43}"/>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609627DF-59F2-CD54-BB3E-082EB846B8C5}"/>
                      </a:ext>
                    </a:extLst>
                  </p:cNvPr>
                  <p:cNvSpPr txBox="1"/>
                  <p:nvPr/>
                </p:nvSpPr>
                <p:spPr>
                  <a:xfrm>
                    <a:off x="6648405" y="3283915"/>
                    <a:ext cx="4029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oMath>
                      </m:oMathPara>
                    </a14:m>
                    <a:endParaRPr kumimoji="1" lang="ja-JP" altLang="en-US" dirty="0"/>
                  </a:p>
                </p:txBody>
              </p:sp>
            </mc:Choice>
            <mc:Fallback xmlns="">
              <p:sp>
                <p:nvSpPr>
                  <p:cNvPr id="32" name="テキスト ボックス 31">
                    <a:extLst>
                      <a:ext uri="{FF2B5EF4-FFF2-40B4-BE49-F238E27FC236}">
                        <a16:creationId xmlns:a16="http://schemas.microsoft.com/office/drawing/2014/main" id="{609627DF-59F2-CD54-BB3E-082EB846B8C5}"/>
                      </a:ext>
                    </a:extLst>
                  </p:cNvPr>
                  <p:cNvSpPr txBox="1">
                    <a:spLocks noRot="1" noChangeAspect="1" noMove="1" noResize="1" noEditPoints="1" noAdjustHandles="1" noChangeArrowheads="1" noChangeShapeType="1" noTextEdit="1"/>
                  </p:cNvSpPr>
                  <p:nvPr/>
                </p:nvSpPr>
                <p:spPr>
                  <a:xfrm>
                    <a:off x="6648405" y="3283915"/>
                    <a:ext cx="402994" cy="369332"/>
                  </a:xfrm>
                  <a:prstGeom prst="rect">
                    <a:avLst/>
                  </a:prstGeom>
                  <a:blipFill>
                    <a:blip r:embed="rId3"/>
                    <a:stretch>
                      <a:fillRect/>
                    </a:stretch>
                  </a:blipFill>
                </p:spPr>
                <p:txBody>
                  <a:bodyPr/>
                  <a:lstStyle/>
                  <a:p>
                    <a:r>
                      <a:rPr lang="ja-JP" altLang="en-US">
                        <a:noFill/>
                      </a:rPr>
                      <a:t> </a:t>
                    </a:r>
                  </a:p>
                </p:txBody>
              </p:sp>
            </mc:Fallback>
          </mc:AlternateContent>
        </p:grpSp>
        <p:sp>
          <p:nvSpPr>
            <p:cNvPr id="84" name="テキスト ボックス 83">
              <a:extLst>
                <a:ext uri="{FF2B5EF4-FFF2-40B4-BE49-F238E27FC236}">
                  <a16:creationId xmlns:a16="http://schemas.microsoft.com/office/drawing/2014/main" id="{3ACF06AF-3B2C-B6C2-EC57-C3EF4087464D}"/>
                </a:ext>
              </a:extLst>
            </p:cNvPr>
            <p:cNvSpPr txBox="1"/>
            <p:nvPr/>
          </p:nvSpPr>
          <p:spPr>
            <a:xfrm>
              <a:off x="951572" y="5120809"/>
              <a:ext cx="877163" cy="307777"/>
            </a:xfrm>
            <a:prstGeom prst="rect">
              <a:avLst/>
            </a:prstGeom>
            <a:noFill/>
          </p:spPr>
          <p:txBody>
            <a:bodyPr wrap="none" rtlCol="0">
              <a:spAutoFit/>
            </a:bodyPr>
            <a:lstStyle/>
            <a:p>
              <a:r>
                <a:rPr kumimoji="1" lang="en-US" altLang="ja-JP" sz="1400" dirty="0"/>
                <a:t>633 nm</a:t>
              </a:r>
              <a:endParaRPr kumimoji="1" lang="ja-JP" altLang="en-US" sz="1400" dirty="0"/>
            </a:p>
          </p:txBody>
        </p:sp>
        <p:grpSp>
          <p:nvGrpSpPr>
            <p:cNvPr id="56" name="グループ化 55">
              <a:extLst>
                <a:ext uri="{FF2B5EF4-FFF2-40B4-BE49-F238E27FC236}">
                  <a16:creationId xmlns:a16="http://schemas.microsoft.com/office/drawing/2014/main" id="{820AC69E-F3B1-4D49-2FA8-73F06239ED6B}"/>
                </a:ext>
              </a:extLst>
            </p:cNvPr>
            <p:cNvGrpSpPr/>
            <p:nvPr/>
          </p:nvGrpSpPr>
          <p:grpSpPr>
            <a:xfrm rot="20700000" flipH="1">
              <a:off x="2031648" y="4375876"/>
              <a:ext cx="451691" cy="914400"/>
              <a:chOff x="3194892" y="1454226"/>
              <a:chExt cx="451691" cy="914400"/>
            </a:xfrm>
            <a:solidFill>
              <a:schemeClr val="bg1"/>
            </a:solidFill>
          </p:grpSpPr>
          <p:sp>
            <p:nvSpPr>
              <p:cNvPr id="60" name="楕円 59">
                <a:extLst>
                  <a:ext uri="{FF2B5EF4-FFF2-40B4-BE49-F238E27FC236}">
                    <a16:creationId xmlns:a16="http://schemas.microsoft.com/office/drawing/2014/main" id="{DD5803F9-C05C-29FF-7337-132FDC62F9FC}"/>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2F3C39DE-7C14-6D03-79B8-E6CDFF42F6C5}"/>
                  </a:ext>
                </a:extLst>
              </p:cNvPr>
              <p:cNvCxnSpPr>
                <a:cxnSpLocks/>
                <a:stCxn id="60" idx="1"/>
                <a:endCxn id="6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7A282A4-ACA6-4946-C1A9-0B85A67F1FED}"/>
                  </a:ext>
                </a:extLst>
              </p:cNvPr>
              <p:cNvCxnSpPr>
                <a:cxnSpLocks/>
                <a:stCxn id="60" idx="0"/>
                <a:endCxn id="6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8C4B8834-848C-8D8E-F657-410B517A53A0}"/>
                  </a:ext>
                </a:extLst>
              </p:cNvPr>
              <p:cNvCxnSpPr>
                <a:cxnSpLocks/>
                <a:stCxn id="60" idx="7"/>
                <a:endCxn id="6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1E132A4-FB76-A3E2-4E7F-1EEC347731F2}"/>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A38AF0C9-582B-458F-B33D-47594BA78E9A}"/>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100" name="テキスト ボックス 99">
              <a:extLst>
                <a:ext uri="{FF2B5EF4-FFF2-40B4-BE49-F238E27FC236}">
                  <a16:creationId xmlns:a16="http://schemas.microsoft.com/office/drawing/2014/main" id="{2460B817-E337-1A1A-D0C1-89416B39A35A}"/>
                </a:ext>
              </a:extLst>
            </p:cNvPr>
            <p:cNvSpPr txBox="1"/>
            <p:nvPr/>
          </p:nvSpPr>
          <p:spPr>
            <a:xfrm>
              <a:off x="85442" y="3484920"/>
              <a:ext cx="1986441" cy="369332"/>
            </a:xfrm>
            <a:prstGeom prst="rect">
              <a:avLst/>
            </a:prstGeom>
            <a:noFill/>
          </p:spPr>
          <p:txBody>
            <a:bodyPr wrap="none" rtlCol="0">
              <a:spAutoFit/>
            </a:bodyPr>
            <a:lstStyle/>
            <a:p>
              <a:r>
                <a:rPr kumimoji="1" lang="ja-JP" altLang="en-US" dirty="0"/>
                <a:t>・</a:t>
              </a:r>
              <a:r>
                <a:rPr kumimoji="1" lang="en-US" altLang="ja-JP" dirty="0"/>
                <a:t>45°</a:t>
              </a:r>
              <a:r>
                <a:rPr kumimoji="1" lang="ja-JP" altLang="en-US" dirty="0"/>
                <a:t>の直線偏光</a:t>
              </a:r>
            </a:p>
          </p:txBody>
        </p:sp>
        <p:cxnSp>
          <p:nvCxnSpPr>
            <p:cNvPr id="105" name="直線矢印コネクタ 104">
              <a:extLst>
                <a:ext uri="{FF2B5EF4-FFF2-40B4-BE49-F238E27FC236}">
                  <a16:creationId xmlns:a16="http://schemas.microsoft.com/office/drawing/2014/main" id="{9D859979-403D-D8AC-7F03-5E25ECC8D566}"/>
                </a:ext>
              </a:extLst>
            </p:cNvPr>
            <p:cNvCxnSpPr>
              <a:cxnSpLocks/>
            </p:cNvCxnSpPr>
            <p:nvPr/>
          </p:nvCxnSpPr>
          <p:spPr>
            <a:xfrm rot="20400000">
              <a:off x="2624915" y="4569060"/>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8" name="直線矢印コネクタ 107">
              <a:extLst>
                <a:ext uri="{FF2B5EF4-FFF2-40B4-BE49-F238E27FC236}">
                  <a16:creationId xmlns:a16="http://schemas.microsoft.com/office/drawing/2014/main" id="{558833EE-B731-04A9-E4EB-905DE26F0398}"/>
                </a:ext>
              </a:extLst>
            </p:cNvPr>
            <p:cNvCxnSpPr>
              <a:cxnSpLocks/>
            </p:cNvCxnSpPr>
            <p:nvPr/>
          </p:nvCxnSpPr>
          <p:spPr>
            <a:xfrm rot="1800000" flipH="1">
              <a:off x="3540955" y="4717734"/>
              <a:ext cx="0" cy="27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19F864A3-7F20-3FBE-2F4B-76DAFB226B93}"/>
                  </a:ext>
                </a:extLst>
              </p:cNvPr>
              <p:cNvSpPr txBox="1"/>
              <p:nvPr/>
            </p:nvSpPr>
            <p:spPr>
              <a:xfrm>
                <a:off x="664697" y="4728154"/>
                <a:ext cx="7978787" cy="1438855"/>
              </a:xfrm>
              <a:prstGeom prst="rect">
                <a:avLst/>
              </a:prstGeom>
              <a:noFill/>
            </p:spPr>
            <p:txBody>
              <a:bodyPr wrap="none" rtlCol="0">
                <a:spAutoFit/>
              </a:bodyPr>
              <a:lstStyle/>
              <a:p>
                <a:pPr marL="457200" indent="-457200">
                  <a:lnSpc>
                    <a:spcPct val="150000"/>
                  </a:lnSpc>
                  <a:buFont typeface="+mj-lt"/>
                  <a:buAutoNum type="arabicPeriod"/>
                </a:pPr>
                <a:r>
                  <a:rPr kumimoji="1" lang="en-US" altLang="ja-JP" sz="2000" dirty="0"/>
                  <a:t>LASER </a:t>
                </a:r>
                <a:r>
                  <a:rPr kumimoji="1" lang="ja-JP" altLang="en-US" sz="2000" dirty="0"/>
                  <a:t>光を偏光子に通すことで偏光子の方向の直線偏光にする</a:t>
                </a:r>
                <a:endParaRPr kumimoji="1" lang="en-US" altLang="ja-JP" sz="2000" dirty="0"/>
              </a:p>
              <a:p>
                <a:pPr marL="457200" indent="-457200">
                  <a:lnSpc>
                    <a:spcPct val="150000"/>
                  </a:lnSpc>
                  <a:buFont typeface="+mj-lt"/>
                  <a:buAutoNum type="arabicPeriod"/>
                </a:pPr>
                <a:r>
                  <a:rPr kumimoji="1" lang="ja-JP" altLang="en-US" sz="2000" dirty="0"/>
                  <a:t>その直線偏光の振動面との角度が</a:t>
                </a:r>
                <a14:m>
                  <m:oMath xmlns:m="http://schemas.openxmlformats.org/officeDocument/2006/math">
                    <m:r>
                      <a:rPr kumimoji="1" lang="en-US" altLang="ja-JP" sz="2000" b="0" i="1" smtClean="0">
                        <a:latin typeface="Cambria Math" panose="02040503050406030204" pitchFamily="18" charset="0"/>
                      </a:rPr>
                      <m:t>𝜃</m:t>
                    </m:r>
                  </m:oMath>
                </a14:m>
                <a:r>
                  <a:rPr kumimoji="1" lang="ja-JP" altLang="en-US" sz="2000" dirty="0"/>
                  <a:t>の検光子を通す</a:t>
                </a:r>
                <a:endParaRPr kumimoji="1" lang="en-US" altLang="ja-JP" sz="2000" dirty="0"/>
              </a:p>
              <a:p>
                <a:pPr marL="457200" indent="-457200">
                  <a:lnSpc>
                    <a:spcPct val="150000"/>
                  </a:lnSpc>
                  <a:buFont typeface="+mj-lt"/>
                  <a:buAutoNum type="arabicPeriod"/>
                </a:pPr>
                <a:r>
                  <a:rPr kumimoji="1" lang="ja-JP" altLang="en-US" sz="2000" dirty="0"/>
                  <a:t>強度をフォトダイオードで測定する</a:t>
                </a:r>
              </a:p>
            </p:txBody>
          </p:sp>
        </mc:Choice>
        <mc:Fallback xmlns="">
          <p:sp>
            <p:nvSpPr>
              <p:cNvPr id="127" name="テキスト ボックス 126">
                <a:extLst>
                  <a:ext uri="{FF2B5EF4-FFF2-40B4-BE49-F238E27FC236}">
                    <a16:creationId xmlns:a16="http://schemas.microsoft.com/office/drawing/2014/main" id="{19F864A3-7F20-3FBE-2F4B-76DAFB226B93}"/>
                  </a:ext>
                </a:extLst>
              </p:cNvPr>
              <p:cNvSpPr txBox="1">
                <a:spLocks noRot="1" noChangeAspect="1" noMove="1" noResize="1" noEditPoints="1" noAdjustHandles="1" noChangeArrowheads="1" noChangeShapeType="1" noTextEdit="1"/>
              </p:cNvSpPr>
              <p:nvPr/>
            </p:nvSpPr>
            <p:spPr>
              <a:xfrm>
                <a:off x="664697" y="4728154"/>
                <a:ext cx="7978787" cy="1438855"/>
              </a:xfrm>
              <a:prstGeom prst="rect">
                <a:avLst/>
              </a:prstGeom>
              <a:blipFill>
                <a:blip r:embed="rId4"/>
                <a:stretch>
                  <a:fillRect l="-840" r="-76" b="-72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6612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AED02-7EF4-EC29-564C-4E4759ECEC0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BFE3EE-C547-0568-E118-395C5C8E869B}"/>
              </a:ext>
            </a:extLst>
          </p:cNvPr>
          <p:cNvSpPr>
            <a:spLocks noGrp="1"/>
          </p:cNvSpPr>
          <p:nvPr>
            <p:ph type="title"/>
          </p:nvPr>
        </p:nvSpPr>
        <p:spPr/>
        <p:txBody>
          <a:bodyPr/>
          <a:lstStyle/>
          <a:p>
            <a:r>
              <a:rPr kumimoji="1" lang="ja-JP" altLang="en-US" dirty="0"/>
              <a:t>実験</a:t>
            </a:r>
            <a:r>
              <a:rPr kumimoji="1" lang="en-US" altLang="ja-JP" dirty="0"/>
              <a:t>1 | </a:t>
            </a:r>
            <a:r>
              <a:rPr kumimoji="1" lang="ja-JP" altLang="en-US" dirty="0"/>
              <a:t>直線偏光の特性・マリュス則</a:t>
            </a:r>
          </a:p>
        </p:txBody>
      </p:sp>
      <p:sp>
        <p:nvSpPr>
          <p:cNvPr id="3" name="スライド番号プレースホルダー 2">
            <a:extLst>
              <a:ext uri="{FF2B5EF4-FFF2-40B4-BE49-F238E27FC236}">
                <a16:creationId xmlns:a16="http://schemas.microsoft.com/office/drawing/2014/main" id="{1BFC3FD7-B7C1-EF80-CA8C-AB89F2C11214}"/>
              </a:ext>
            </a:extLst>
          </p:cNvPr>
          <p:cNvSpPr>
            <a:spLocks noGrp="1"/>
          </p:cNvSpPr>
          <p:nvPr>
            <p:ph type="sldNum" sz="quarter" idx="12"/>
          </p:nvPr>
        </p:nvSpPr>
        <p:spPr/>
        <p:txBody>
          <a:bodyPr/>
          <a:lstStyle/>
          <a:p>
            <a:fld id="{3976CDD0-C26C-4561-A9EF-A0090B2270A4}" type="slidenum">
              <a:rPr kumimoji="1" lang="ja-JP" altLang="en-US" smtClean="0"/>
              <a:t>5</a:t>
            </a:fld>
            <a:endParaRPr kumimoji="1" lang="ja-JP" altLang="en-US"/>
          </a:p>
        </p:txBody>
      </p:sp>
      <p:grpSp>
        <p:nvGrpSpPr>
          <p:cNvPr id="15" name="グループ化 14">
            <a:extLst>
              <a:ext uri="{FF2B5EF4-FFF2-40B4-BE49-F238E27FC236}">
                <a16:creationId xmlns:a16="http://schemas.microsoft.com/office/drawing/2014/main" id="{6393E933-4170-D75D-D33F-3173AB0D0789}"/>
              </a:ext>
            </a:extLst>
          </p:cNvPr>
          <p:cNvGrpSpPr/>
          <p:nvPr/>
        </p:nvGrpSpPr>
        <p:grpSpPr>
          <a:xfrm>
            <a:off x="7211703" y="31258"/>
            <a:ext cx="2687782" cy="1809781"/>
            <a:chOff x="6733309" y="1552255"/>
            <a:chExt cx="2687782" cy="1809781"/>
          </a:xfrm>
        </p:grpSpPr>
        <p:sp>
          <p:nvSpPr>
            <p:cNvPr id="14" name="正方形/長方形 13">
              <a:extLst>
                <a:ext uri="{FF2B5EF4-FFF2-40B4-BE49-F238E27FC236}">
                  <a16:creationId xmlns:a16="http://schemas.microsoft.com/office/drawing/2014/main" id="{4AE24FB6-6280-79F2-ED62-F03959ECC852}"/>
                </a:ext>
              </a:extLst>
            </p:cNvPr>
            <p:cNvSpPr/>
            <p:nvPr/>
          </p:nvSpPr>
          <p:spPr>
            <a:xfrm>
              <a:off x="6733309" y="1552255"/>
              <a:ext cx="2687782" cy="18097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0" name="グループ化 109">
              <a:extLst>
                <a:ext uri="{FF2B5EF4-FFF2-40B4-BE49-F238E27FC236}">
                  <a16:creationId xmlns:a16="http://schemas.microsoft.com/office/drawing/2014/main" id="{4AEE64F9-0990-9725-225C-711B41CCB88A}"/>
                </a:ext>
              </a:extLst>
            </p:cNvPr>
            <p:cNvGrpSpPr/>
            <p:nvPr/>
          </p:nvGrpSpPr>
          <p:grpSpPr>
            <a:xfrm>
              <a:off x="6822720" y="1618697"/>
              <a:ext cx="2526622" cy="1658115"/>
              <a:chOff x="1076382" y="3788102"/>
              <a:chExt cx="3140331" cy="2060866"/>
            </a:xfrm>
          </p:grpSpPr>
          <p:sp>
            <p:nvSpPr>
              <p:cNvPr id="4" name="正方形/長方形 3">
                <a:extLst>
                  <a:ext uri="{FF2B5EF4-FFF2-40B4-BE49-F238E27FC236}">
                    <a16:creationId xmlns:a16="http://schemas.microsoft.com/office/drawing/2014/main" id="{37A472D2-44C5-D9FB-494D-ABAD20CD2B67}"/>
                  </a:ext>
                </a:extLst>
              </p:cNvPr>
              <p:cNvSpPr/>
              <p:nvPr/>
            </p:nvSpPr>
            <p:spPr>
              <a:xfrm>
                <a:off x="1076382" y="4672511"/>
                <a:ext cx="769473" cy="34030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7" name="正方形/長方形 6">
                <a:extLst>
                  <a:ext uri="{FF2B5EF4-FFF2-40B4-BE49-F238E27FC236}">
                    <a16:creationId xmlns:a16="http://schemas.microsoft.com/office/drawing/2014/main" id="{FC16DF2F-9A3D-804E-5F3C-040507631CDE}"/>
                  </a:ext>
                </a:extLst>
              </p:cNvPr>
              <p:cNvSpPr/>
              <p:nvPr/>
            </p:nvSpPr>
            <p:spPr>
              <a:xfrm>
                <a:off x="3743795" y="4661994"/>
                <a:ext cx="472918" cy="36134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cxnSp>
            <p:nvCxnSpPr>
              <p:cNvPr id="6" name="直線コネクタ 5">
                <a:extLst>
                  <a:ext uri="{FF2B5EF4-FFF2-40B4-BE49-F238E27FC236}">
                    <a16:creationId xmlns:a16="http://schemas.microsoft.com/office/drawing/2014/main" id="{43D13AF3-0E7B-4160-567D-03D4043DC322}"/>
                  </a:ext>
                </a:extLst>
              </p:cNvPr>
              <p:cNvCxnSpPr>
                <a:cxnSpLocks/>
                <a:stCxn id="4" idx="3"/>
                <a:endCxn id="7" idx="1"/>
              </p:cNvCxnSpPr>
              <p:nvPr/>
            </p:nvCxnSpPr>
            <p:spPr>
              <a:xfrm>
                <a:off x="1845855" y="4842665"/>
                <a:ext cx="1897940" cy="0"/>
              </a:xfrm>
              <a:prstGeom prst="line">
                <a:avLst/>
              </a:prstGeom>
              <a:ln w="19050"/>
            </p:spPr>
            <p:style>
              <a:lnRef idx="1">
                <a:schemeClr val="accent3"/>
              </a:lnRef>
              <a:fillRef idx="0">
                <a:schemeClr val="accent3"/>
              </a:fillRef>
              <a:effectRef idx="0">
                <a:schemeClr val="accent3"/>
              </a:effectRef>
              <a:fontRef idx="minor">
                <a:schemeClr val="tx1"/>
              </a:fontRef>
            </p:style>
          </p:cxnSp>
          <p:grpSp>
            <p:nvGrpSpPr>
              <p:cNvPr id="82" name="グループ化 81">
                <a:extLst>
                  <a:ext uri="{FF2B5EF4-FFF2-40B4-BE49-F238E27FC236}">
                    <a16:creationId xmlns:a16="http://schemas.microsoft.com/office/drawing/2014/main" id="{23937F06-28D2-9096-167D-81195E85F65C}"/>
                  </a:ext>
                </a:extLst>
              </p:cNvPr>
              <p:cNvGrpSpPr/>
              <p:nvPr/>
            </p:nvGrpSpPr>
            <p:grpSpPr>
              <a:xfrm>
                <a:off x="1658957" y="3788102"/>
                <a:ext cx="2052747" cy="2060866"/>
                <a:chOff x="5221178" y="3283915"/>
                <a:chExt cx="2052747" cy="2060866"/>
              </a:xfrm>
            </p:grpSpPr>
            <p:cxnSp>
              <p:nvCxnSpPr>
                <p:cNvPr id="27" name="直線コネクタ 26">
                  <a:extLst>
                    <a:ext uri="{FF2B5EF4-FFF2-40B4-BE49-F238E27FC236}">
                      <a16:creationId xmlns:a16="http://schemas.microsoft.com/office/drawing/2014/main" id="{73B3ADAA-5C13-8CC5-0A59-6B3C033F9B4A}"/>
                    </a:ext>
                  </a:extLst>
                </p:cNvPr>
                <p:cNvCxnSpPr>
                  <a:cxnSpLocks/>
                </p:cNvCxnSpPr>
                <p:nvPr/>
              </p:nvCxnSpPr>
              <p:spPr>
                <a:xfrm>
                  <a:off x="6648405" y="3544781"/>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82688F69-131F-B0FE-20DF-02E403EFAB31}"/>
                    </a:ext>
                  </a:extLst>
                </p:cNvPr>
                <p:cNvGrpSpPr/>
                <p:nvPr/>
              </p:nvGrpSpPr>
              <p:grpSpPr>
                <a:xfrm rot="1800000">
                  <a:off x="6445903" y="3900735"/>
                  <a:ext cx="451691" cy="914400"/>
                  <a:chOff x="3194892" y="1454226"/>
                  <a:chExt cx="451691" cy="914400"/>
                </a:xfrm>
                <a:solidFill>
                  <a:schemeClr val="bg1"/>
                </a:solidFill>
              </p:grpSpPr>
              <p:sp>
                <p:nvSpPr>
                  <p:cNvPr id="20" name="楕円 19">
                    <a:extLst>
                      <a:ext uri="{FF2B5EF4-FFF2-40B4-BE49-F238E27FC236}">
                        <a16:creationId xmlns:a16="http://schemas.microsoft.com/office/drawing/2014/main" id="{A3EA4E68-5B11-4465-62BA-BEDE0BC2934A}"/>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1" name="直線コネクタ 20">
                    <a:extLst>
                      <a:ext uri="{FF2B5EF4-FFF2-40B4-BE49-F238E27FC236}">
                        <a16:creationId xmlns:a16="http://schemas.microsoft.com/office/drawing/2014/main" id="{CA944850-CE8E-C119-ACD8-2056695F8B7B}"/>
                      </a:ext>
                    </a:extLst>
                  </p:cNvPr>
                  <p:cNvCxnSpPr>
                    <a:cxnSpLocks/>
                    <a:stCxn id="20" idx="1"/>
                    <a:endCxn id="2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4B66EC5-7895-80CD-1FB2-9F1DBD77FEB8}"/>
                      </a:ext>
                    </a:extLst>
                  </p:cNvPr>
                  <p:cNvCxnSpPr>
                    <a:cxnSpLocks/>
                    <a:stCxn id="20" idx="0"/>
                    <a:endCxn id="2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B386658-705E-FEBC-9932-93957AF0E220}"/>
                      </a:ext>
                    </a:extLst>
                  </p:cNvPr>
                  <p:cNvCxnSpPr>
                    <a:cxnSpLocks/>
                    <a:stCxn id="20" idx="7"/>
                    <a:endCxn id="2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FB12D1B-542C-9B8E-B964-F30EF4B44762}"/>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AA44D1C-0245-C8A3-9484-1F982B122269}"/>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7C7A5AC-18ED-6556-BDCB-F68ADD8F6FB9}"/>
                    </a:ext>
                  </a:extLst>
                </p:cNvPr>
                <p:cNvCxnSpPr>
                  <a:cxnSpLocks/>
                </p:cNvCxnSpPr>
                <p:nvPr/>
              </p:nvCxnSpPr>
              <p:spPr>
                <a:xfrm rot="1800000">
                  <a:off x="6655154" y="3486625"/>
                  <a:ext cx="0" cy="180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1" name="円弧 30">
                  <a:extLst>
                    <a:ext uri="{FF2B5EF4-FFF2-40B4-BE49-F238E27FC236}">
                      <a16:creationId xmlns:a16="http://schemas.microsoft.com/office/drawing/2014/main" id="{6E579552-7F70-3F9D-CA87-A5EC651C7223}"/>
                    </a:ext>
                  </a:extLst>
                </p:cNvPr>
                <p:cNvSpPr/>
                <p:nvPr/>
              </p:nvSpPr>
              <p:spPr>
                <a:xfrm>
                  <a:off x="6059017" y="3709471"/>
                  <a:ext cx="1214908" cy="1278152"/>
                </a:xfrm>
                <a:prstGeom prst="arc">
                  <a:avLst>
                    <a:gd name="adj1" fmla="val 16200000"/>
                    <a:gd name="adj2" fmla="val 1797437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7185F5E-87DB-8E00-9B1E-14B3F6F6D882}"/>
                        </a:ext>
                      </a:extLst>
                    </p:cNvPr>
                    <p:cNvSpPr txBox="1"/>
                    <p:nvPr/>
                  </p:nvSpPr>
                  <p:spPr>
                    <a:xfrm>
                      <a:off x="6648405" y="3283915"/>
                      <a:ext cx="3782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𝜃</m:t>
                            </m:r>
                          </m:oMath>
                        </m:oMathPara>
                      </a14:m>
                      <a:endParaRPr kumimoji="1" lang="ja-JP" altLang="en-US" sz="1600" dirty="0"/>
                    </a:p>
                  </p:txBody>
                </p:sp>
              </mc:Choice>
              <mc:Fallback xmlns="">
                <p:sp>
                  <p:nvSpPr>
                    <p:cNvPr id="32" name="テキスト ボックス 31">
                      <a:extLst>
                        <a:ext uri="{FF2B5EF4-FFF2-40B4-BE49-F238E27FC236}">
                          <a16:creationId xmlns:a16="http://schemas.microsoft.com/office/drawing/2014/main" id="{E7185F5E-87DB-8E00-9B1E-14B3F6F6D882}"/>
                        </a:ext>
                      </a:extLst>
                    </p:cNvPr>
                    <p:cNvSpPr txBox="1">
                      <a:spLocks noRot="1" noChangeAspect="1" noMove="1" noResize="1" noEditPoints="1" noAdjustHandles="1" noChangeArrowheads="1" noChangeShapeType="1" noTextEdit="1"/>
                    </p:cNvSpPr>
                    <p:nvPr/>
                  </p:nvSpPr>
                  <p:spPr>
                    <a:xfrm>
                      <a:off x="6648405" y="3283915"/>
                      <a:ext cx="378245" cy="338554"/>
                    </a:xfrm>
                    <a:prstGeom prst="rect">
                      <a:avLst/>
                    </a:prstGeom>
                    <a:blipFill>
                      <a:blip r:embed="rId2"/>
                      <a:stretch>
                        <a:fillRect b="-1777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9CB7D94-1217-A062-0406-0652AE16FED2}"/>
                    </a:ext>
                  </a:extLst>
                </p:cNvPr>
                <p:cNvSpPr txBox="1"/>
                <p:nvPr/>
              </p:nvSpPr>
              <p:spPr>
                <a:xfrm>
                  <a:off x="5221178" y="3428092"/>
                  <a:ext cx="1026244" cy="307777"/>
                </a:xfrm>
                <a:prstGeom prst="rect">
                  <a:avLst/>
                </a:prstGeom>
                <a:noFill/>
              </p:spPr>
              <p:txBody>
                <a:bodyPr wrap="none" rtlCol="0">
                  <a:spAutoFit/>
                </a:bodyPr>
                <a:lstStyle/>
                <a:p>
                  <a:r>
                    <a:rPr kumimoji="1" lang="en-US" altLang="ja-JP" sz="1400" dirty="0"/>
                    <a:t>0° or 45°</a:t>
                  </a:r>
                  <a:endParaRPr kumimoji="1" lang="ja-JP" altLang="en-US" sz="1400" dirty="0"/>
                </a:p>
              </p:txBody>
            </p:sp>
          </p:grpSp>
          <p:grpSp>
            <p:nvGrpSpPr>
              <p:cNvPr id="56" name="グループ化 55">
                <a:extLst>
                  <a:ext uri="{FF2B5EF4-FFF2-40B4-BE49-F238E27FC236}">
                    <a16:creationId xmlns:a16="http://schemas.microsoft.com/office/drawing/2014/main" id="{4AFFC33C-94D0-F2ED-009E-7342CD37678B}"/>
                  </a:ext>
                </a:extLst>
              </p:cNvPr>
              <p:cNvGrpSpPr/>
              <p:nvPr/>
            </p:nvGrpSpPr>
            <p:grpSpPr>
              <a:xfrm rot="20700000" flipH="1">
                <a:off x="2031648" y="4375876"/>
                <a:ext cx="451691" cy="914400"/>
                <a:chOff x="3194892" y="1454226"/>
                <a:chExt cx="451691" cy="914400"/>
              </a:xfrm>
              <a:solidFill>
                <a:schemeClr val="bg1"/>
              </a:solidFill>
            </p:grpSpPr>
            <p:sp>
              <p:nvSpPr>
                <p:cNvPr id="60" name="楕円 59">
                  <a:extLst>
                    <a:ext uri="{FF2B5EF4-FFF2-40B4-BE49-F238E27FC236}">
                      <a16:creationId xmlns:a16="http://schemas.microsoft.com/office/drawing/2014/main" id="{9A4A90FD-B699-35CE-0B22-52FF79B6AE0C}"/>
                    </a:ext>
                  </a:extLst>
                </p:cNvPr>
                <p:cNvSpPr/>
                <p:nvPr/>
              </p:nvSpPr>
              <p:spPr>
                <a:xfrm>
                  <a:off x="3194892" y="1454226"/>
                  <a:ext cx="451691" cy="914400"/>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61" name="直線コネクタ 60">
                  <a:extLst>
                    <a:ext uri="{FF2B5EF4-FFF2-40B4-BE49-F238E27FC236}">
                      <a16:creationId xmlns:a16="http://schemas.microsoft.com/office/drawing/2014/main" id="{A6BF5AB7-4158-E0F5-531B-1F793C93B897}"/>
                    </a:ext>
                  </a:extLst>
                </p:cNvPr>
                <p:cNvCxnSpPr>
                  <a:cxnSpLocks/>
                  <a:stCxn id="60" idx="1"/>
                  <a:endCxn id="60" idx="3"/>
                </p:cNvCxnSpPr>
                <p:nvPr/>
              </p:nvCxnSpPr>
              <p:spPr>
                <a:xfrm>
                  <a:off x="3261041"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289A22D-4D5D-7AAF-A705-7D960265B297}"/>
                    </a:ext>
                  </a:extLst>
                </p:cNvPr>
                <p:cNvCxnSpPr>
                  <a:cxnSpLocks/>
                  <a:stCxn id="60" idx="0"/>
                  <a:endCxn id="60" idx="4"/>
                </p:cNvCxnSpPr>
                <p:nvPr/>
              </p:nvCxnSpPr>
              <p:spPr>
                <a:xfrm>
                  <a:off x="3420738" y="1454226"/>
                  <a:ext cx="0" cy="9144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51A4BDF-67DB-E68B-EE40-04586CC5F13C}"/>
                    </a:ext>
                  </a:extLst>
                </p:cNvPr>
                <p:cNvCxnSpPr>
                  <a:cxnSpLocks/>
                  <a:stCxn id="60" idx="7"/>
                  <a:endCxn id="60" idx="5"/>
                </p:cNvCxnSpPr>
                <p:nvPr/>
              </p:nvCxnSpPr>
              <p:spPr>
                <a:xfrm>
                  <a:off x="3580434" y="1588137"/>
                  <a:ext cx="0" cy="646578"/>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288982-A601-7C0D-F4C9-28EED5357599}"/>
                    </a:ext>
                  </a:extLst>
                </p:cNvPr>
                <p:cNvCxnSpPr>
                  <a:cxnSpLocks/>
                </p:cNvCxnSpPr>
                <p:nvPr/>
              </p:nvCxnSpPr>
              <p:spPr>
                <a:xfrm>
                  <a:off x="3499472"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115EFC3-C841-B448-611F-A243027FED74}"/>
                    </a:ext>
                  </a:extLst>
                </p:cNvPr>
                <p:cNvCxnSpPr>
                  <a:cxnSpLocks/>
                </p:cNvCxnSpPr>
                <p:nvPr/>
              </p:nvCxnSpPr>
              <p:spPr>
                <a:xfrm>
                  <a:off x="3347073" y="1488124"/>
                  <a:ext cx="0" cy="864000"/>
                </a:xfrm>
                <a:prstGeom prst="line">
                  <a:avLst/>
                </a:prstGeom>
                <a:grpFill/>
                <a:ln w="19050"/>
              </p:spPr>
              <p:style>
                <a:lnRef idx="1">
                  <a:schemeClr val="accent1"/>
                </a:lnRef>
                <a:fillRef idx="0">
                  <a:schemeClr val="accent1"/>
                </a:fillRef>
                <a:effectRef idx="0">
                  <a:schemeClr val="accent1"/>
                </a:effectRef>
                <a:fontRef idx="minor">
                  <a:schemeClr val="tx1"/>
                </a:fontRef>
              </p:style>
            </p:cxnSp>
          </p:grpSp>
          <p:cxnSp>
            <p:nvCxnSpPr>
              <p:cNvPr id="105" name="直線矢印コネクタ 104">
                <a:extLst>
                  <a:ext uri="{FF2B5EF4-FFF2-40B4-BE49-F238E27FC236}">
                    <a16:creationId xmlns:a16="http://schemas.microsoft.com/office/drawing/2014/main" id="{7FC011DB-11F1-B255-7B26-6429D7FD1226}"/>
                  </a:ext>
                </a:extLst>
              </p:cNvPr>
              <p:cNvCxnSpPr>
                <a:cxnSpLocks/>
              </p:cNvCxnSpPr>
              <p:nvPr/>
            </p:nvCxnSpPr>
            <p:spPr>
              <a:xfrm rot="20400000">
                <a:off x="2624915" y="4569060"/>
                <a:ext cx="0" cy="54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08" name="直線矢印コネクタ 107">
                <a:extLst>
                  <a:ext uri="{FF2B5EF4-FFF2-40B4-BE49-F238E27FC236}">
                    <a16:creationId xmlns:a16="http://schemas.microsoft.com/office/drawing/2014/main" id="{29A4F697-F2DD-BD46-3DC8-AC4530AF2A2C}"/>
                  </a:ext>
                </a:extLst>
              </p:cNvPr>
              <p:cNvCxnSpPr>
                <a:cxnSpLocks/>
              </p:cNvCxnSpPr>
              <p:nvPr/>
            </p:nvCxnSpPr>
            <p:spPr>
              <a:xfrm rot="1800000" flipH="1">
                <a:off x="3540955" y="4717734"/>
                <a:ext cx="0" cy="270000"/>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grpSp>
        <p:nvGrpSpPr>
          <p:cNvPr id="125" name="グループ化 124">
            <a:extLst>
              <a:ext uri="{FF2B5EF4-FFF2-40B4-BE49-F238E27FC236}">
                <a16:creationId xmlns:a16="http://schemas.microsoft.com/office/drawing/2014/main" id="{D2C2A8D4-400B-3A88-9898-FBCC6FB4C116}"/>
              </a:ext>
            </a:extLst>
          </p:cNvPr>
          <p:cNvGrpSpPr/>
          <p:nvPr/>
        </p:nvGrpSpPr>
        <p:grpSpPr>
          <a:xfrm>
            <a:off x="285851" y="794565"/>
            <a:ext cx="4781001" cy="4453046"/>
            <a:chOff x="4968610" y="1145546"/>
            <a:chExt cx="4781001" cy="4453046"/>
          </a:xfrm>
        </p:grpSpPr>
        <p:pic>
          <p:nvPicPr>
            <p:cNvPr id="93" name="図 92" descr="グラフ, 折れ線グラフ&#10;&#10;自動的に生成された説明">
              <a:extLst>
                <a:ext uri="{FF2B5EF4-FFF2-40B4-BE49-F238E27FC236}">
                  <a16:creationId xmlns:a16="http://schemas.microsoft.com/office/drawing/2014/main" id="{569C3CB0-279D-0044-B9C5-C9CCF5C2B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610" y="2034290"/>
              <a:ext cx="4781001" cy="3564302"/>
            </a:xfrm>
            <a:prstGeom prst="rect">
              <a:avLst/>
            </a:prstGeom>
          </p:spPr>
        </p:pic>
        <p:sp>
          <p:nvSpPr>
            <p:cNvPr id="98" name="テキスト ボックス 97">
              <a:extLst>
                <a:ext uri="{FF2B5EF4-FFF2-40B4-BE49-F238E27FC236}">
                  <a16:creationId xmlns:a16="http://schemas.microsoft.com/office/drawing/2014/main" id="{3519E463-40BA-4AD0-BEF8-2724085C8ACD}"/>
                </a:ext>
              </a:extLst>
            </p:cNvPr>
            <p:cNvSpPr txBox="1"/>
            <p:nvPr/>
          </p:nvSpPr>
          <p:spPr>
            <a:xfrm>
              <a:off x="5120891" y="1145546"/>
              <a:ext cx="800219" cy="461665"/>
            </a:xfrm>
            <a:prstGeom prst="rect">
              <a:avLst/>
            </a:prstGeom>
            <a:noFill/>
          </p:spPr>
          <p:txBody>
            <a:bodyPr wrap="none" rtlCol="0">
              <a:spAutoFit/>
            </a:bodyPr>
            <a:lstStyle/>
            <a:p>
              <a:r>
                <a:rPr kumimoji="1" lang="ja-JP" altLang="en-US" sz="2400" dirty="0"/>
                <a:t>結果</a:t>
              </a:r>
              <a:endParaRPr kumimoji="1" lang="en-US" altLang="ja-JP" sz="2400" dirty="0"/>
            </a:p>
          </p:txBody>
        </p: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8E652CC9-6C5E-DEDF-36D0-57FCA92CEFCC}"/>
                    </a:ext>
                  </a:extLst>
                </p:cNvPr>
                <p:cNvSpPr txBox="1"/>
                <p:nvPr/>
              </p:nvSpPr>
              <p:spPr>
                <a:xfrm>
                  <a:off x="5914294" y="1718570"/>
                  <a:ext cx="1457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0" smtClean="0">
                                        <a:latin typeface="Cambria Math" panose="02040503050406030204" pitchFamily="18" charset="0"/>
                                      </a:rPr>
                                      <m:t>0</m:t>
                                    </m:r>
                                  </m:sub>
                                </m:sSub>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𝜃</m:t>
                            </m:r>
                          </m:e>
                        </m:func>
                      </m:oMath>
                    </m:oMathPara>
                  </a14:m>
                  <a:endParaRPr kumimoji="1" lang="ja-JP" altLang="en-US" dirty="0"/>
                </a:p>
              </p:txBody>
            </p:sp>
          </mc:Choice>
          <mc:Fallback xmlns="">
            <p:sp>
              <p:nvSpPr>
                <p:cNvPr id="113" name="テキスト ボックス 112">
                  <a:extLst>
                    <a:ext uri="{FF2B5EF4-FFF2-40B4-BE49-F238E27FC236}">
                      <a16:creationId xmlns:a16="http://schemas.microsoft.com/office/drawing/2014/main" id="{8E652CC9-6C5E-DEDF-36D0-57FCA92CEFCC}"/>
                    </a:ext>
                  </a:extLst>
                </p:cNvPr>
                <p:cNvSpPr txBox="1">
                  <a:spLocks noRot="1" noChangeAspect="1" noMove="1" noResize="1" noEditPoints="1" noAdjustHandles="1" noChangeArrowheads="1" noChangeShapeType="1" noTextEdit="1"/>
                </p:cNvSpPr>
                <p:nvPr/>
              </p:nvSpPr>
              <p:spPr>
                <a:xfrm>
                  <a:off x="5914294" y="1718570"/>
                  <a:ext cx="1457835" cy="369332"/>
                </a:xfrm>
                <a:prstGeom prst="rect">
                  <a:avLst/>
                </a:prstGeom>
                <a:blipFill>
                  <a:blip r:embed="rId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DED2A8F8-BFE1-B76B-8E07-41483F5A3E68}"/>
                    </a:ext>
                  </a:extLst>
                </p:cNvPr>
                <p:cNvSpPr txBox="1"/>
                <p:nvPr/>
              </p:nvSpPr>
              <p:spPr>
                <a:xfrm>
                  <a:off x="7359110" y="1721024"/>
                  <a:ext cx="22304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b="0" i="1" smtClean="0">
                                <a:latin typeface="Cambria Math" panose="02040503050406030204" pitchFamily="18" charset="0"/>
                              </a:rPr>
                            </m:ctrlPr>
                          </m:funcPr>
                          <m:fNa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𝐼</m:t>
                                </m:r>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0" smtClean="0">
                                        <a:latin typeface="Cambria Math" panose="02040503050406030204" pitchFamily="18" charset="0"/>
                                      </a:rPr>
                                      <m:t>0</m:t>
                                    </m:r>
                                  </m:sub>
                                </m:sSub>
                                <m:r>
                                  <m:rPr>
                                    <m:sty m:val="p"/>
                                  </m:rPr>
                                  <a:rPr kumimoji="1" lang="en-US" altLang="ja-JP" b="0" i="0" smtClean="0">
                                    <a:latin typeface="Cambria Math" panose="02040503050406030204" pitchFamily="18" charset="0"/>
                                  </a:rPr>
                                  <m:t>cos</m:t>
                                </m:r>
                              </m:e>
                              <m:sup>
                                <m:r>
                                  <a:rPr kumimoji="1" lang="en-US" altLang="ja-JP" b="0" i="1" smtClean="0">
                                    <a:latin typeface="Cambria Math" panose="02040503050406030204" pitchFamily="18" charset="0"/>
                                  </a:rPr>
                                  <m:t>2</m:t>
                                </m:r>
                              </m:sup>
                            </m:sSup>
                          </m:fName>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𝜃</m:t>
                            </m:r>
                            <m:r>
                              <a:rPr kumimoji="1" lang="en-US" altLang="ja-JP" b="0" i="1" smtClean="0">
                                <a:latin typeface="Cambria Math" panose="02040503050406030204" pitchFamily="18" charset="0"/>
                              </a:rPr>
                              <m:t>+45°)</m:t>
                            </m:r>
                          </m:e>
                        </m:func>
                      </m:oMath>
                    </m:oMathPara>
                  </a14:m>
                  <a:endParaRPr kumimoji="1" lang="ja-JP" altLang="en-US" dirty="0"/>
                </a:p>
              </p:txBody>
            </p:sp>
          </mc:Choice>
          <mc:Fallback xmlns="">
            <p:sp>
              <p:nvSpPr>
                <p:cNvPr id="114" name="テキスト ボックス 113">
                  <a:extLst>
                    <a:ext uri="{FF2B5EF4-FFF2-40B4-BE49-F238E27FC236}">
                      <a16:creationId xmlns:a16="http://schemas.microsoft.com/office/drawing/2014/main" id="{DED2A8F8-BFE1-B76B-8E07-41483F5A3E68}"/>
                    </a:ext>
                  </a:extLst>
                </p:cNvPr>
                <p:cNvSpPr txBox="1">
                  <a:spLocks noRot="1" noChangeAspect="1" noMove="1" noResize="1" noEditPoints="1" noAdjustHandles="1" noChangeArrowheads="1" noChangeShapeType="1" noTextEdit="1"/>
                </p:cNvSpPr>
                <p:nvPr/>
              </p:nvSpPr>
              <p:spPr>
                <a:xfrm>
                  <a:off x="7359110" y="1721024"/>
                  <a:ext cx="2230482" cy="369332"/>
                </a:xfrm>
                <a:prstGeom prst="rect">
                  <a:avLst/>
                </a:prstGeom>
                <a:blipFill>
                  <a:blip r:embed="rId5"/>
                  <a:stretch>
                    <a:fillRect b="-16667"/>
                  </a:stretch>
                </a:blipFill>
              </p:spPr>
              <p:txBody>
                <a:bodyPr/>
                <a:lstStyle/>
                <a:p>
                  <a:r>
                    <a:rPr lang="ja-JP" altLang="en-US">
                      <a:noFill/>
                    </a:rPr>
                    <a:t> </a:t>
                  </a:r>
                </a:p>
              </p:txBody>
            </p:sp>
          </mc:Fallback>
        </mc:AlternateContent>
        <p:cxnSp>
          <p:nvCxnSpPr>
            <p:cNvPr id="116" name="直線コネクタ 115">
              <a:extLst>
                <a:ext uri="{FF2B5EF4-FFF2-40B4-BE49-F238E27FC236}">
                  <a16:creationId xmlns:a16="http://schemas.microsoft.com/office/drawing/2014/main" id="{EFDF5F5D-1F07-C9CE-E9E5-E707B8584E84}"/>
                </a:ext>
              </a:extLst>
            </p:cNvPr>
            <p:cNvCxnSpPr>
              <a:cxnSpLocks/>
            </p:cNvCxnSpPr>
            <p:nvPr/>
          </p:nvCxnSpPr>
          <p:spPr>
            <a:xfrm flipH="1">
              <a:off x="5870798" y="2087902"/>
              <a:ext cx="681074" cy="10409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933274BC-B152-03BD-31AA-D00F2BC31241}"/>
                </a:ext>
              </a:extLst>
            </p:cNvPr>
            <p:cNvCxnSpPr>
              <a:cxnSpLocks/>
            </p:cNvCxnSpPr>
            <p:nvPr/>
          </p:nvCxnSpPr>
          <p:spPr>
            <a:xfrm flipH="1">
              <a:off x="7189450" y="2121582"/>
              <a:ext cx="945684" cy="67715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24" name="テキスト ボックス 123">
            <a:extLst>
              <a:ext uri="{FF2B5EF4-FFF2-40B4-BE49-F238E27FC236}">
                <a16:creationId xmlns:a16="http://schemas.microsoft.com/office/drawing/2014/main" id="{7C723FCB-D249-7487-8C4F-F9670D269255}"/>
              </a:ext>
            </a:extLst>
          </p:cNvPr>
          <p:cNvSpPr txBox="1"/>
          <p:nvPr/>
        </p:nvSpPr>
        <p:spPr>
          <a:xfrm>
            <a:off x="868224" y="5731562"/>
            <a:ext cx="8224976" cy="461665"/>
          </a:xfrm>
          <a:prstGeom prst="rect">
            <a:avLst/>
          </a:prstGeom>
          <a:solidFill>
            <a:schemeClr val="bg2"/>
          </a:solidFill>
        </p:spPr>
        <p:txBody>
          <a:bodyPr wrap="square" rtlCol="0">
            <a:spAutoFit/>
          </a:bodyPr>
          <a:lstStyle/>
          <a:p>
            <a:pPr algn="ctr"/>
            <a:r>
              <a:rPr kumimoji="1" lang="ja-JP" altLang="en-US" sz="2400" b="1" dirty="0"/>
              <a:t>直線偏光と検光子の相対角度が光強度によってわかる</a:t>
            </a:r>
            <a:endParaRPr kumimoji="1" lang="ja-JP" altLang="en-US" sz="2400" dirty="0"/>
          </a:p>
        </p:txBody>
      </p:sp>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A7BC045A-F1CC-45BC-B4CB-22DACD331A22}"/>
                  </a:ext>
                </a:extLst>
              </p:cNvPr>
              <p:cNvSpPr txBox="1"/>
              <p:nvPr/>
            </p:nvSpPr>
            <p:spPr>
              <a:xfrm>
                <a:off x="5704430" y="2287283"/>
                <a:ext cx="3518038" cy="1623521"/>
              </a:xfrm>
              <a:prstGeom prst="rect">
                <a:avLst/>
              </a:prstGeom>
              <a:noFill/>
              <a:ln w="28575">
                <a:noFill/>
              </a:ln>
            </p:spPr>
            <p:txBody>
              <a:bodyPr wrap="square" rtlCol="0">
                <a:spAutoFit/>
              </a:bodyPr>
              <a:lstStyle/>
              <a:p>
                <a:pPr>
                  <a:lnSpc>
                    <a:spcPct val="150000"/>
                  </a:lnSpc>
                </a:pPr>
                <a:r>
                  <a:rPr kumimoji="1" lang="ja-JP" altLang="en-US" sz="2400" b="0" i="1" dirty="0">
                    <a:latin typeface="Cambria Math" panose="02040503050406030204" pitchFamily="18" charset="0"/>
                  </a:rPr>
                  <a:t>マリュス則</a:t>
                </a:r>
                <a:endParaRPr kumimoji="1" lang="en-US" altLang="ja-JP" sz="24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cos</m:t>
                              </m:r>
                            </m:e>
                            <m:sup>
                              <m:r>
                                <a:rPr kumimoji="1" lang="en-US" altLang="ja-JP" sz="2400" b="0" i="1" smtClean="0">
                                  <a:latin typeface="Cambria Math" panose="02040503050406030204" pitchFamily="18" charset="0"/>
                                </a:rPr>
                                <m:t>2</m:t>
                              </m:r>
                            </m:sup>
                          </m:sSup>
                        </m:fName>
                        <m:e>
                          <m:r>
                            <a:rPr kumimoji="1" lang="en-US" altLang="ja-JP" sz="2400" b="0" i="1" smtClean="0">
                              <a:latin typeface="Cambria Math" panose="02040503050406030204" pitchFamily="18" charset="0"/>
                            </a:rPr>
                            <m:t>𝜃</m:t>
                          </m:r>
                        </m:e>
                      </m:func>
                    </m:oMath>
                  </m:oMathPara>
                </a14:m>
                <a:endParaRPr kumimoji="1" lang="en-US" altLang="ja-JP" sz="2000" dirty="0"/>
              </a:p>
              <a:p>
                <a:pPr>
                  <a:lnSpc>
                    <a:spcPct val="150000"/>
                  </a:lnSpc>
                </a:pPr>
                <a:r>
                  <a:rPr kumimoji="1" lang="ja-JP" altLang="en-US" sz="2000" b="0" i="1" dirty="0">
                    <a:latin typeface="Cambria Math" panose="02040503050406030204" pitchFamily="18" charset="0"/>
                  </a:rPr>
                  <a:t>が確認できた</a:t>
                </a:r>
                <a:endParaRPr kumimoji="1" lang="en-US" altLang="ja-JP" sz="2000" b="0" i="1" dirty="0">
                  <a:latin typeface="Cambria Math" panose="02040503050406030204" pitchFamily="18" charset="0"/>
                </a:endParaRPr>
              </a:p>
            </p:txBody>
          </p:sp>
        </mc:Choice>
        <mc:Fallback xmlns="">
          <p:sp>
            <p:nvSpPr>
              <p:cNvPr id="126" name="テキスト ボックス 125">
                <a:extLst>
                  <a:ext uri="{FF2B5EF4-FFF2-40B4-BE49-F238E27FC236}">
                    <a16:creationId xmlns:a16="http://schemas.microsoft.com/office/drawing/2014/main" id="{A7BC045A-F1CC-45BC-B4CB-22DACD331A22}"/>
                  </a:ext>
                </a:extLst>
              </p:cNvPr>
              <p:cNvSpPr txBox="1">
                <a:spLocks noRot="1" noChangeAspect="1" noMove="1" noResize="1" noEditPoints="1" noAdjustHandles="1" noChangeArrowheads="1" noChangeShapeType="1" noTextEdit="1"/>
              </p:cNvSpPr>
              <p:nvPr/>
            </p:nvSpPr>
            <p:spPr>
              <a:xfrm>
                <a:off x="5704430" y="2287283"/>
                <a:ext cx="3518038" cy="1623521"/>
              </a:xfrm>
              <a:prstGeom prst="rect">
                <a:avLst/>
              </a:prstGeom>
              <a:blipFill>
                <a:blip r:embed="rId6"/>
                <a:stretch>
                  <a:fillRect l="-2773" b="-5618"/>
                </a:stretch>
              </a:blipFill>
              <a:ln w="28575">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DEC4E43-3A15-9B4A-F751-61A6D813AE68}"/>
                  </a:ext>
                </a:extLst>
              </p:cNvPr>
              <p:cNvSpPr txBox="1"/>
              <p:nvPr/>
            </p:nvSpPr>
            <p:spPr>
              <a:xfrm>
                <a:off x="6628673" y="4140529"/>
                <a:ext cx="3245459" cy="430887"/>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14:m>
                  <m:oMath xmlns:m="http://schemas.openxmlformats.org/officeDocument/2006/math">
                    <m:r>
                      <a:rPr kumimoji="1" lang="en-US" altLang="ja-JP" sz="1600" b="0" i="1" u="none" strike="noStrike" kern="1200" cap="none" spc="0" normalizeH="0" baseline="0" noProof="0" dirty="0" smtClean="0">
                        <a:ln>
                          <a:noFill/>
                        </a:ln>
                        <a:solidFill>
                          <a:srgbClr val="373737"/>
                        </a:solidFill>
                        <a:effectLst/>
                        <a:uLnTx/>
                        <a:uFillTx/>
                        <a:latin typeface="Cambria Math" panose="02040503050406030204" pitchFamily="18" charset="0"/>
                        <a:cs typeface="+mn-cs"/>
                      </a:rPr>
                      <m:t>𝜃</m:t>
                    </m:r>
                  </m:oMath>
                </a14:m>
                <a:r>
                  <a:rPr kumimoji="1" lang="en-US" altLang="ja-JP" sz="1600" b="0" i="0" u="none" strike="noStrike" kern="1200" cap="none" spc="0" normalizeH="0" baseline="0" noProof="0" dirty="0">
                    <a:ln>
                      <a:noFill/>
                    </a:ln>
                    <a:solidFill>
                      <a:srgbClr val="373737"/>
                    </a:solidFill>
                    <a:effectLst/>
                    <a:uLnTx/>
                    <a:uFillTx/>
                    <a:latin typeface="Verdana"/>
                    <a:ea typeface="メイリオ"/>
                    <a:cs typeface="+mn-cs"/>
                  </a:rPr>
                  <a:t>:</a:t>
                </a:r>
                <a:r>
                  <a:rPr kumimoji="1" lang="ja-JP" altLang="en-US" sz="1600" b="0" i="0" u="none" strike="noStrike" kern="1200" cap="none" spc="0" normalizeH="0" baseline="0" noProof="0" dirty="0">
                    <a:ln>
                      <a:noFill/>
                    </a:ln>
                    <a:solidFill>
                      <a:srgbClr val="373737"/>
                    </a:solidFill>
                    <a:effectLst/>
                    <a:uLnTx/>
                    <a:uFillTx/>
                    <a:latin typeface="Verdana"/>
                    <a:ea typeface="メイリオ"/>
                    <a:cs typeface="+mn-cs"/>
                  </a:rPr>
                  <a:t>直線偏光と検光子の相対角度</a:t>
                </a:r>
              </a:p>
            </p:txBody>
          </p:sp>
        </mc:Choice>
        <mc:Fallback xmlns="">
          <p:sp>
            <p:nvSpPr>
              <p:cNvPr id="26" name="テキスト ボックス 25">
                <a:extLst>
                  <a:ext uri="{FF2B5EF4-FFF2-40B4-BE49-F238E27FC236}">
                    <a16:creationId xmlns:a16="http://schemas.microsoft.com/office/drawing/2014/main" id="{8DEC4E43-3A15-9B4A-F751-61A6D813AE68}"/>
                  </a:ext>
                </a:extLst>
              </p:cNvPr>
              <p:cNvSpPr txBox="1">
                <a:spLocks noRot="1" noChangeAspect="1" noMove="1" noResize="1" noEditPoints="1" noAdjustHandles="1" noChangeArrowheads="1" noChangeShapeType="1" noTextEdit="1"/>
              </p:cNvSpPr>
              <p:nvPr/>
            </p:nvSpPr>
            <p:spPr>
              <a:xfrm>
                <a:off x="6628673" y="4140529"/>
                <a:ext cx="3245459" cy="430887"/>
              </a:xfrm>
              <a:prstGeom prst="rect">
                <a:avLst/>
              </a:prstGeom>
              <a:blipFill>
                <a:blip r:embed="rId7"/>
                <a:stretch>
                  <a:fillRect b="-197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532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A415-BCC2-5FA1-B957-F5A0C0DF27A0}"/>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b="0" dirty="0"/>
              <a:t>磁化のある媒質中を通った後の直線偏光の様子</a:t>
            </a:r>
            <a:endParaRPr kumimoji="1" lang="ja-JP" altLang="en-US" dirty="0"/>
          </a:p>
        </p:txBody>
      </p:sp>
      <p:sp>
        <p:nvSpPr>
          <p:cNvPr id="3" name="スライド番号プレースホルダー 2">
            <a:extLst>
              <a:ext uri="{FF2B5EF4-FFF2-40B4-BE49-F238E27FC236}">
                <a16:creationId xmlns:a16="http://schemas.microsoft.com/office/drawing/2014/main" id="{A6D69476-0003-E190-0C4C-FC602A533E7C}"/>
              </a:ext>
            </a:extLst>
          </p:cNvPr>
          <p:cNvSpPr>
            <a:spLocks noGrp="1"/>
          </p:cNvSpPr>
          <p:nvPr>
            <p:ph type="sldNum" sz="quarter" idx="12"/>
          </p:nvPr>
        </p:nvSpPr>
        <p:spPr/>
        <p:txBody>
          <a:bodyPr/>
          <a:lstStyle/>
          <a:p>
            <a:fld id="{3976CDD0-C26C-4561-A9EF-A0090B2270A4}"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50670011-4554-B914-386E-ADF43F1F932A}"/>
                  </a:ext>
                </a:extLst>
              </p:cNvPr>
              <p:cNvSpPr txBox="1"/>
              <p:nvPr/>
            </p:nvSpPr>
            <p:spPr>
              <a:xfrm>
                <a:off x="664697" y="4728154"/>
                <a:ext cx="8021235" cy="1490536"/>
              </a:xfrm>
              <a:prstGeom prst="rect">
                <a:avLst/>
              </a:prstGeom>
              <a:noFill/>
            </p:spPr>
            <p:txBody>
              <a:bodyPr wrap="none" rtlCol="0">
                <a:spAutoFit/>
              </a:bodyPr>
              <a:lstStyle/>
              <a:p>
                <a:pPr marL="457200" indent="-457200">
                  <a:lnSpc>
                    <a:spcPct val="150000"/>
                  </a:lnSpc>
                  <a:buFont typeface="+mj-lt"/>
                  <a:buAutoNum type="arabicPeriod"/>
                </a:pPr>
                <a:r>
                  <a:rPr kumimoji="1" lang="ja-JP" altLang="en-US" sz="2000" dirty="0"/>
                  <a:t>ソレノイドコイルに電流を流し磁場</a:t>
                </a:r>
                <a14:m>
                  <m:oMath xmlns:m="http://schemas.openxmlformats.org/officeDocument/2006/math">
                    <m:r>
                      <a:rPr kumimoji="1" lang="en-US" altLang="ja-JP" sz="2000" b="0" i="1" smtClean="0">
                        <a:latin typeface="Cambria Math" panose="02040503050406030204" pitchFamily="18" charset="0"/>
                      </a:rPr>
                      <m:t>𝐻</m:t>
                    </m:r>
                  </m:oMath>
                </a14:m>
                <a:r>
                  <a:rPr kumimoji="1" lang="ja-JP" altLang="en-US" sz="2000" dirty="0"/>
                  <a:t>を作り、磁化を発生させる</a:t>
                </a:r>
                <a:endParaRPr kumimoji="1" lang="en-US" altLang="ja-JP" sz="2000" dirty="0"/>
              </a:p>
              <a:p>
                <a:pPr marL="457200" indent="-457200">
                  <a:lnSpc>
                    <a:spcPct val="150000"/>
                  </a:lnSpc>
                  <a:buFont typeface="+mj-lt"/>
                  <a:buAutoNum type="arabicPeriod"/>
                </a:pPr>
                <a:r>
                  <a:rPr kumimoji="1" lang="ja-JP" altLang="en-US" sz="2000" dirty="0"/>
                  <a:t>電流と</a:t>
                </a:r>
                <a:r>
                  <a:rPr kumimoji="1" lang="en-US" altLang="ja-JP" sz="2000" dirty="0"/>
                  <a:t>PD</a:t>
                </a:r>
                <a:r>
                  <a:rPr kumimoji="1" lang="ja-JP" altLang="en-US" sz="2000" dirty="0"/>
                  <a:t>から磁場と直線偏光の回転角を解析する</a:t>
                </a:r>
                <a:endParaRPr kumimoji="1" lang="en-US" altLang="ja-JP" sz="2000" dirty="0"/>
              </a:p>
              <a:p>
                <a:pPr marL="457200" indent="-457200">
                  <a:lnSpc>
                    <a:spcPct val="150000"/>
                  </a:lnSpc>
                  <a:buFont typeface="+mj-lt"/>
                  <a:buAutoNum type="arabicPeriod"/>
                </a:pPr>
                <a:r>
                  <a:rPr kumimoji="1" lang="ja-JP" altLang="en-US" sz="2000" dirty="0"/>
                  <a:t>これを</a:t>
                </a:r>
                <a:r>
                  <a:rPr kumimoji="1" lang="ja-JP" altLang="en-US" sz="2000" b="1" dirty="0"/>
                  <a:t>巻き数 </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 と </a:t>
                </a:r>
                <a:r>
                  <a:rPr kumimoji="1" lang="ja-JP" altLang="en-US" sz="2000" b="1" dirty="0"/>
                  <a:t>電流の強さ </a:t>
                </a:r>
                <a14:m>
                  <m:oMath xmlns:m="http://schemas.openxmlformats.org/officeDocument/2006/math">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 </m:t>
                    </m:r>
                  </m:oMath>
                </a14:m>
                <a:r>
                  <a:rPr kumimoji="1" lang="ja-JP" altLang="en-US" sz="2000" dirty="0"/>
                  <a:t>を変えて行う</a:t>
                </a:r>
              </a:p>
            </p:txBody>
          </p:sp>
        </mc:Choice>
        <mc:Fallback xmlns="">
          <p:sp>
            <p:nvSpPr>
              <p:cNvPr id="58" name="テキスト ボックス 57">
                <a:extLst>
                  <a:ext uri="{FF2B5EF4-FFF2-40B4-BE49-F238E27FC236}">
                    <a16:creationId xmlns:a16="http://schemas.microsoft.com/office/drawing/2014/main" id="{50670011-4554-B914-386E-ADF43F1F932A}"/>
                  </a:ext>
                </a:extLst>
              </p:cNvPr>
              <p:cNvSpPr txBox="1">
                <a:spLocks noRot="1" noChangeAspect="1" noMove="1" noResize="1" noEditPoints="1" noAdjustHandles="1" noChangeArrowheads="1" noChangeShapeType="1" noTextEdit="1"/>
              </p:cNvSpPr>
              <p:nvPr/>
            </p:nvSpPr>
            <p:spPr>
              <a:xfrm>
                <a:off x="664697" y="4728154"/>
                <a:ext cx="8021235" cy="1490536"/>
              </a:xfrm>
              <a:prstGeom prst="rect">
                <a:avLst/>
              </a:prstGeom>
              <a:blipFill>
                <a:blip r:embed="rId2"/>
                <a:stretch>
                  <a:fillRect l="-836" r="-76" b="-3689"/>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7C712ED1-CC8C-379F-06C6-B026F44EACA3}"/>
              </a:ext>
            </a:extLst>
          </p:cNvPr>
          <p:cNvSpPr txBox="1"/>
          <p:nvPr/>
        </p:nvSpPr>
        <p:spPr>
          <a:xfrm>
            <a:off x="681038" y="910132"/>
            <a:ext cx="2377574"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光学系の概要</a:t>
            </a:r>
          </a:p>
        </p:txBody>
      </p:sp>
      <p:grpSp>
        <p:nvGrpSpPr>
          <p:cNvPr id="70" name="グループ化 69">
            <a:extLst>
              <a:ext uri="{FF2B5EF4-FFF2-40B4-BE49-F238E27FC236}">
                <a16:creationId xmlns:a16="http://schemas.microsoft.com/office/drawing/2014/main" id="{1C299CEB-C846-A3AF-8FE6-045B41BF6F6D}"/>
              </a:ext>
            </a:extLst>
          </p:cNvPr>
          <p:cNvGrpSpPr/>
          <p:nvPr/>
        </p:nvGrpSpPr>
        <p:grpSpPr>
          <a:xfrm>
            <a:off x="950862" y="1686832"/>
            <a:ext cx="8269356" cy="3191101"/>
            <a:chOff x="950863" y="1458087"/>
            <a:chExt cx="8269356" cy="3191101"/>
          </a:xfrm>
        </p:grpSpPr>
        <p:cxnSp>
          <p:nvCxnSpPr>
            <p:cNvPr id="60" name="直線コネクタ 59">
              <a:extLst>
                <a:ext uri="{FF2B5EF4-FFF2-40B4-BE49-F238E27FC236}">
                  <a16:creationId xmlns:a16="http://schemas.microsoft.com/office/drawing/2014/main" id="{56EEC82E-C100-0BB4-F200-1913B64E04C2}"/>
                </a:ext>
              </a:extLst>
            </p:cNvPr>
            <p:cNvCxnSpPr>
              <a:cxnSpLocks/>
            </p:cNvCxnSpPr>
            <p:nvPr/>
          </p:nvCxnSpPr>
          <p:spPr>
            <a:xfrm>
              <a:off x="6498776" y="1577788"/>
              <a:ext cx="0" cy="21289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7" name="グループ化 46">
              <a:extLst>
                <a:ext uri="{FF2B5EF4-FFF2-40B4-BE49-F238E27FC236}">
                  <a16:creationId xmlns:a16="http://schemas.microsoft.com/office/drawing/2014/main" id="{9BDF6D90-DD5D-7C40-C811-C5761A57ACDE}"/>
                </a:ext>
              </a:extLst>
            </p:cNvPr>
            <p:cNvGrpSpPr/>
            <p:nvPr/>
          </p:nvGrpSpPr>
          <p:grpSpPr>
            <a:xfrm>
              <a:off x="950863" y="2151529"/>
              <a:ext cx="8004275" cy="1580462"/>
              <a:chOff x="1363308" y="2323580"/>
              <a:chExt cx="5907069" cy="1166364"/>
            </a:xfrm>
          </p:grpSpPr>
          <p:grpSp>
            <p:nvGrpSpPr>
              <p:cNvPr id="44" name="グループ化 43">
                <a:extLst>
                  <a:ext uri="{FF2B5EF4-FFF2-40B4-BE49-F238E27FC236}">
                    <a16:creationId xmlns:a16="http://schemas.microsoft.com/office/drawing/2014/main" id="{93DE72E7-4AE3-A316-FBD7-557EDB7098F6}"/>
                  </a:ext>
                </a:extLst>
              </p:cNvPr>
              <p:cNvGrpSpPr/>
              <p:nvPr/>
            </p:nvGrpSpPr>
            <p:grpSpPr>
              <a:xfrm>
                <a:off x="3801914" y="2449651"/>
                <a:ext cx="1385852" cy="1040293"/>
                <a:chOff x="3801914" y="2449651"/>
                <a:chExt cx="1385852" cy="1040293"/>
              </a:xfrm>
            </p:grpSpPr>
            <p:sp>
              <p:nvSpPr>
                <p:cNvPr id="39" name="正方形/長方形 38">
                  <a:extLst>
                    <a:ext uri="{FF2B5EF4-FFF2-40B4-BE49-F238E27FC236}">
                      <a16:creationId xmlns:a16="http://schemas.microsoft.com/office/drawing/2014/main" id="{F9A36996-053C-6391-CC42-BD245149D8E6}"/>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F5FA77CA-D777-7E61-9B05-EB3301ED5B3B}"/>
                    </a:ext>
                  </a:extLst>
                </p:cNvPr>
                <p:cNvSpPr/>
                <p:nvPr/>
              </p:nvSpPr>
              <p:spPr>
                <a:xfrm>
                  <a:off x="3801914" y="2449651"/>
                  <a:ext cx="1385852" cy="5740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F549E25-245C-8DBB-03AA-E4E5FA1BE9B0}"/>
                    </a:ext>
                  </a:extLst>
                </p:cNvPr>
                <p:cNvCxnSpPr/>
                <p:nvPr/>
              </p:nvCxnSpPr>
              <p:spPr>
                <a:xfrm>
                  <a:off x="3945752" y="3025187"/>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0BD6C9E-DAB8-11B8-B791-75FBC8622C16}"/>
                    </a:ext>
                  </a:extLst>
                </p:cNvPr>
                <p:cNvCxnSpPr/>
                <p:nvPr/>
              </p:nvCxnSpPr>
              <p:spPr>
                <a:xfrm>
                  <a:off x="5069672" y="3006555"/>
                  <a:ext cx="0" cy="46475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正方形/長方形 4">
                <a:extLst>
                  <a:ext uri="{FF2B5EF4-FFF2-40B4-BE49-F238E27FC236}">
                    <a16:creationId xmlns:a16="http://schemas.microsoft.com/office/drawing/2014/main" id="{A185261E-0408-C93F-EE75-73DCCF95458C}"/>
                  </a:ext>
                </a:extLst>
              </p:cNvPr>
              <p:cNvSpPr/>
              <p:nvPr/>
            </p:nvSpPr>
            <p:spPr>
              <a:xfrm>
                <a:off x="1363308" y="2484344"/>
                <a:ext cx="1277626"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He-Ne LASER</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F83A6829-EAA2-9D15-E6B9-3E28E3D313CD}"/>
                  </a:ext>
                </a:extLst>
              </p:cNvPr>
              <p:cNvSpPr/>
              <p:nvPr/>
            </p:nvSpPr>
            <p:spPr>
              <a:xfrm>
                <a:off x="6513233" y="2472834"/>
                <a:ext cx="757144" cy="5393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PD</a:t>
                </a:r>
                <a:endParaRPr kumimoji="1" lang="ja-JP" altLang="en-US" dirty="0">
                  <a:solidFill>
                    <a:schemeClr val="tx1"/>
                  </a:solidFill>
                </a:endParaRPr>
              </a:p>
            </p:txBody>
          </p:sp>
          <p:grpSp>
            <p:nvGrpSpPr>
              <p:cNvPr id="7" name="グループ化 6">
                <a:extLst>
                  <a:ext uri="{FF2B5EF4-FFF2-40B4-BE49-F238E27FC236}">
                    <a16:creationId xmlns:a16="http://schemas.microsoft.com/office/drawing/2014/main" id="{4B6B5DD6-6EFF-16A8-3B41-BCAFE41E7267}"/>
                  </a:ext>
                </a:extLst>
              </p:cNvPr>
              <p:cNvGrpSpPr/>
              <p:nvPr/>
            </p:nvGrpSpPr>
            <p:grpSpPr>
              <a:xfrm>
                <a:off x="2825071" y="2323580"/>
                <a:ext cx="425245" cy="860862"/>
                <a:chOff x="3194892" y="1454226"/>
                <a:chExt cx="451691" cy="914400"/>
              </a:xfrm>
            </p:grpSpPr>
            <p:sp>
              <p:nvSpPr>
                <p:cNvPr id="25" name="楕円 24">
                  <a:extLst>
                    <a:ext uri="{FF2B5EF4-FFF2-40B4-BE49-F238E27FC236}">
                      <a16:creationId xmlns:a16="http://schemas.microsoft.com/office/drawing/2014/main" id="{BEEBD881-DC13-657F-154F-B5490EC455FC}"/>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4779E48-D916-0372-A78A-80942E45C474}"/>
                    </a:ext>
                  </a:extLst>
                </p:cNvPr>
                <p:cNvCxnSpPr>
                  <a:stCxn id="25" idx="1"/>
                  <a:endCxn id="2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225E282-B5DF-A7F5-7894-A12B29FD55AB}"/>
                    </a:ext>
                  </a:extLst>
                </p:cNvPr>
                <p:cNvCxnSpPr>
                  <a:stCxn id="25" idx="0"/>
                  <a:endCxn id="2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2E2D22B-50D3-A982-A1FD-3637F1E32BE1}"/>
                    </a:ext>
                  </a:extLst>
                </p:cNvPr>
                <p:cNvCxnSpPr>
                  <a:stCxn id="25" idx="7"/>
                  <a:endCxn id="2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006E100-45B9-D20F-EBF5-81CEFA5C3B96}"/>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83A9E24-B643-1BD7-459A-7787B181C47C}"/>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線コネクタ 7">
                <a:extLst>
                  <a:ext uri="{FF2B5EF4-FFF2-40B4-BE49-F238E27FC236}">
                    <a16:creationId xmlns:a16="http://schemas.microsoft.com/office/drawing/2014/main" id="{7E59D355-6B73-6ECC-CFCF-FD33EE2CACF8}"/>
                  </a:ext>
                </a:extLst>
              </p:cNvPr>
              <p:cNvCxnSpPr>
                <a:cxnSpLocks/>
                <a:stCxn id="5" idx="3"/>
                <a:endCxn id="6" idx="1"/>
              </p:cNvCxnSpPr>
              <p:nvPr/>
            </p:nvCxnSpPr>
            <p:spPr>
              <a:xfrm flipV="1">
                <a:off x="2640934" y="2742502"/>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9" name="テキスト ボックス 8">
                <a:extLst>
                  <a:ext uri="{FF2B5EF4-FFF2-40B4-BE49-F238E27FC236}">
                    <a16:creationId xmlns:a16="http://schemas.microsoft.com/office/drawing/2014/main" id="{199D5415-32F2-750B-3745-361A6417868D}"/>
                  </a:ext>
                </a:extLst>
              </p:cNvPr>
              <p:cNvSpPr txBox="1"/>
              <p:nvPr/>
            </p:nvSpPr>
            <p:spPr>
              <a:xfrm>
                <a:off x="1815128" y="3011049"/>
                <a:ext cx="825806" cy="289757"/>
              </a:xfrm>
              <a:prstGeom prst="rect">
                <a:avLst/>
              </a:prstGeom>
              <a:noFill/>
            </p:spPr>
            <p:txBody>
              <a:bodyPr wrap="none" rtlCol="0">
                <a:spAutoFit/>
              </a:bodyPr>
              <a:lstStyle/>
              <a:p>
                <a:r>
                  <a:rPr kumimoji="1" lang="en-US" altLang="ja-JP" sz="1400" dirty="0"/>
                  <a:t>633 nm</a:t>
                </a:r>
                <a:endParaRPr kumimoji="1" lang="ja-JP" altLang="en-US" sz="1400" dirty="0"/>
              </a:p>
            </p:txBody>
          </p:sp>
          <p:cxnSp>
            <p:nvCxnSpPr>
              <p:cNvPr id="12" name="直線矢印コネクタ 11">
                <a:extLst>
                  <a:ext uri="{FF2B5EF4-FFF2-40B4-BE49-F238E27FC236}">
                    <a16:creationId xmlns:a16="http://schemas.microsoft.com/office/drawing/2014/main" id="{F4E2979D-D0F8-69FE-CAD7-7FC2EAA38D2C}"/>
                  </a:ext>
                </a:extLst>
              </p:cNvPr>
              <p:cNvCxnSpPr>
                <a:cxnSpLocks/>
              </p:cNvCxnSpPr>
              <p:nvPr/>
            </p:nvCxnSpPr>
            <p:spPr>
              <a:xfrm>
                <a:off x="3405879"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32" name="グループ化 31">
                <a:extLst>
                  <a:ext uri="{FF2B5EF4-FFF2-40B4-BE49-F238E27FC236}">
                    <a16:creationId xmlns:a16="http://schemas.microsoft.com/office/drawing/2014/main" id="{D15170F6-880B-5F0D-E87E-D6B4E1735F7B}"/>
                  </a:ext>
                </a:extLst>
              </p:cNvPr>
              <p:cNvGrpSpPr/>
              <p:nvPr/>
            </p:nvGrpSpPr>
            <p:grpSpPr>
              <a:xfrm>
                <a:off x="5691228" y="2323580"/>
                <a:ext cx="425245" cy="860862"/>
                <a:chOff x="3194892" y="1454226"/>
                <a:chExt cx="451691" cy="914400"/>
              </a:xfrm>
            </p:grpSpPr>
            <p:sp>
              <p:nvSpPr>
                <p:cNvPr id="33" name="楕円 32">
                  <a:extLst>
                    <a:ext uri="{FF2B5EF4-FFF2-40B4-BE49-F238E27FC236}">
                      <a16:creationId xmlns:a16="http://schemas.microsoft.com/office/drawing/2014/main" id="{FFB5144E-C63E-EBAA-6D9C-02EC2F8AA47A}"/>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EA473609-E426-F33B-0067-DAB892AB7176}"/>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06457AF-291D-3A44-75F8-54FACAD513E4}"/>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7918BD43-D4D3-C654-2A2F-CF4900CEC624}"/>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B85ECA5-50D3-C5A0-46DC-2A8EB2535F44}"/>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7CB44AE-3412-1B82-AB54-7EBFAA2103C7}"/>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3" name="直線矢印コネクタ 62">
                <a:extLst>
                  <a:ext uri="{FF2B5EF4-FFF2-40B4-BE49-F238E27FC236}">
                    <a16:creationId xmlns:a16="http://schemas.microsoft.com/office/drawing/2014/main" id="{B985C84D-3594-4D32-24F8-68D7508ADB8A}"/>
                  </a:ext>
                </a:extLst>
              </p:cNvPr>
              <p:cNvCxnSpPr>
                <a:cxnSpLocks/>
              </p:cNvCxnSpPr>
              <p:nvPr/>
            </p:nvCxnSpPr>
            <p:spPr>
              <a:xfrm rot="1800000">
                <a:off x="5457608" y="2355494"/>
                <a:ext cx="0" cy="797028"/>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5" name="直線矢印コネクタ 64">
                <a:extLst>
                  <a:ext uri="{FF2B5EF4-FFF2-40B4-BE49-F238E27FC236}">
                    <a16:creationId xmlns:a16="http://schemas.microsoft.com/office/drawing/2014/main" id="{0ED80F4F-5FB4-0856-4055-B824C4ED5998}"/>
                  </a:ext>
                </a:extLst>
              </p:cNvPr>
              <p:cNvCxnSpPr>
                <a:cxnSpLocks/>
              </p:cNvCxnSpPr>
              <p:nvPr/>
            </p:nvCxnSpPr>
            <p:spPr>
              <a:xfrm>
                <a:off x="6325402" y="2460600"/>
                <a:ext cx="0" cy="597771"/>
              </a:xfrm>
              <a:prstGeom prst="straightConnector1">
                <a:avLst/>
              </a:prstGeom>
              <a:ln w="3810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grpSp>
          <p:nvGrpSpPr>
            <p:cNvPr id="51" name="グループ化 50">
              <a:extLst>
                <a:ext uri="{FF2B5EF4-FFF2-40B4-BE49-F238E27FC236}">
                  <a16:creationId xmlns:a16="http://schemas.microsoft.com/office/drawing/2014/main" id="{89107D65-9C42-DE4B-9DB6-55F5239F4DCD}"/>
                </a:ext>
              </a:extLst>
            </p:cNvPr>
            <p:cNvGrpSpPr/>
            <p:nvPr/>
          </p:nvGrpSpPr>
          <p:grpSpPr>
            <a:xfrm>
              <a:off x="3336367" y="1464777"/>
              <a:ext cx="2672526" cy="982865"/>
              <a:chOff x="5042226" y="1685419"/>
              <a:chExt cx="2672526" cy="982865"/>
            </a:xfrm>
          </p:grpSpPr>
          <p:sp>
            <p:nvSpPr>
              <p:cNvPr id="48" name="テキスト ボックス 47">
                <a:extLst>
                  <a:ext uri="{FF2B5EF4-FFF2-40B4-BE49-F238E27FC236}">
                    <a16:creationId xmlns:a16="http://schemas.microsoft.com/office/drawing/2014/main" id="{D63E26C7-1C4B-0769-D5B8-C22321876A75}"/>
                  </a:ext>
                </a:extLst>
              </p:cNvPr>
              <p:cNvSpPr txBox="1"/>
              <p:nvPr/>
            </p:nvSpPr>
            <p:spPr>
              <a:xfrm>
                <a:off x="5042226" y="1685419"/>
                <a:ext cx="2672526" cy="369332"/>
              </a:xfrm>
              <a:prstGeom prst="rect">
                <a:avLst/>
              </a:prstGeom>
              <a:noFill/>
            </p:spPr>
            <p:txBody>
              <a:bodyPr wrap="none" rtlCol="0">
                <a:spAutoFit/>
              </a:bodyPr>
              <a:lstStyle/>
              <a:p>
                <a:r>
                  <a:rPr kumimoji="1" lang="ja-JP" altLang="en-US" dirty="0"/>
                  <a:t>磁気ガラス　</a:t>
                </a:r>
                <a:r>
                  <a:rPr kumimoji="1" lang="en-US" altLang="ja-JP" dirty="0"/>
                  <a:t>(</a:t>
                </a:r>
                <a:r>
                  <a:rPr kumimoji="1" lang="ja-JP" altLang="en-US" dirty="0"/>
                  <a:t>含</a:t>
                </a:r>
                <a:r>
                  <a:rPr kumimoji="1" lang="en-US" altLang="ja-JP" dirty="0"/>
                  <a:t>Tb</a:t>
                </a:r>
                <a:r>
                  <a:rPr kumimoji="1" lang="en-US" altLang="ja-JP" baseline="-25000" dirty="0"/>
                  <a:t>2</a:t>
                </a:r>
                <a:r>
                  <a:rPr kumimoji="1" lang="en-US" altLang="ja-JP" dirty="0"/>
                  <a:t>O</a:t>
                </a:r>
                <a:r>
                  <a:rPr kumimoji="1" lang="en-US" altLang="ja-JP" baseline="-25000" dirty="0"/>
                  <a:t>3</a:t>
                </a:r>
                <a:r>
                  <a:rPr kumimoji="1" lang="en-US" altLang="ja-JP" dirty="0"/>
                  <a:t>)</a:t>
                </a:r>
                <a:endParaRPr kumimoji="1" lang="ja-JP" altLang="en-US" dirty="0"/>
              </a:p>
            </p:txBody>
          </p:sp>
          <p:cxnSp>
            <p:nvCxnSpPr>
              <p:cNvPr id="50" name="直線コネクタ 49">
                <a:extLst>
                  <a:ext uri="{FF2B5EF4-FFF2-40B4-BE49-F238E27FC236}">
                    <a16:creationId xmlns:a16="http://schemas.microsoft.com/office/drawing/2014/main" id="{59356D45-17F9-AF73-A868-D492F65F831E}"/>
                  </a:ext>
                </a:extLst>
              </p:cNvPr>
              <p:cNvCxnSpPr>
                <a:cxnSpLocks/>
              </p:cNvCxnSpPr>
              <p:nvPr/>
            </p:nvCxnSpPr>
            <p:spPr>
              <a:xfrm>
                <a:off x="6472535" y="2054388"/>
                <a:ext cx="596377" cy="6138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11A2F2CB-A2C2-C0F7-3BA4-2F8748A747D6}"/>
                </a:ext>
              </a:extLst>
            </p:cNvPr>
            <p:cNvGrpSpPr/>
            <p:nvPr/>
          </p:nvGrpSpPr>
          <p:grpSpPr>
            <a:xfrm>
              <a:off x="2223930" y="3147196"/>
              <a:ext cx="6516717" cy="1501992"/>
              <a:chOff x="2272129" y="900165"/>
              <a:chExt cx="6516717" cy="1501992"/>
            </a:xfrm>
          </p:grpSpPr>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03C59ED5-504D-56AD-C87E-D685D9F652C0}"/>
                      </a:ext>
                    </a:extLst>
                  </p:cNvPr>
                  <p:cNvSpPr txBox="1"/>
                  <p:nvPr/>
                </p:nvSpPr>
                <p:spPr>
                  <a:xfrm>
                    <a:off x="2272129" y="1568011"/>
                    <a:ext cx="3055516" cy="369332"/>
                  </a:xfrm>
                  <a:prstGeom prst="rect">
                    <a:avLst/>
                  </a:prstGeom>
                  <a:noFill/>
                </p:spPr>
                <p:txBody>
                  <a:bodyPr wrap="none" rtlCol="0">
                    <a:spAutoFit/>
                  </a:bodyPr>
                  <a:lstStyle/>
                  <a:p>
                    <a:r>
                      <a:rPr kumimoji="1" lang="ja-JP" altLang="en-US" dirty="0"/>
                      <a:t>ソレノイドコイル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𝑛𝑖</m:t>
                        </m:r>
                      </m:oMath>
                    </a14:m>
                    <a:endParaRPr kumimoji="1" lang="ja-JP" altLang="en-US" dirty="0"/>
                  </a:p>
                </p:txBody>
              </p:sp>
            </mc:Choice>
            <mc:Fallback xmlns="">
              <p:sp>
                <p:nvSpPr>
                  <p:cNvPr id="54" name="テキスト ボックス 53">
                    <a:extLst>
                      <a:ext uri="{FF2B5EF4-FFF2-40B4-BE49-F238E27FC236}">
                        <a16:creationId xmlns:a16="http://schemas.microsoft.com/office/drawing/2014/main" id="{03C59ED5-504D-56AD-C87E-D685D9F652C0}"/>
                      </a:ext>
                    </a:extLst>
                  </p:cNvPr>
                  <p:cNvSpPr txBox="1">
                    <a:spLocks noRot="1" noChangeAspect="1" noMove="1" noResize="1" noEditPoints="1" noAdjustHandles="1" noChangeArrowheads="1" noChangeShapeType="1" noTextEdit="1"/>
                  </p:cNvSpPr>
                  <p:nvPr/>
                </p:nvSpPr>
                <p:spPr>
                  <a:xfrm>
                    <a:off x="2272129" y="1568011"/>
                    <a:ext cx="3055516" cy="369332"/>
                  </a:xfrm>
                  <a:prstGeom prst="rect">
                    <a:avLst/>
                  </a:prstGeom>
                  <a:blipFill>
                    <a:blip r:embed="rId3"/>
                    <a:stretch>
                      <a:fillRect l="-1796" t="-4918" b="-27869"/>
                    </a:stretch>
                  </a:blipFill>
                </p:spPr>
                <p:txBody>
                  <a:bodyPr/>
                  <a:lstStyle/>
                  <a:p>
                    <a:r>
                      <a:rPr lang="ja-JP" altLang="en-US">
                        <a:noFill/>
                      </a:rPr>
                      <a:t> </a:t>
                    </a:r>
                  </a:p>
                </p:txBody>
              </p:sp>
            </mc:Fallback>
          </mc:AlternateContent>
          <p:cxnSp>
            <p:nvCxnSpPr>
              <p:cNvPr id="55" name="直線コネクタ 54">
                <a:extLst>
                  <a:ext uri="{FF2B5EF4-FFF2-40B4-BE49-F238E27FC236}">
                    <a16:creationId xmlns:a16="http://schemas.microsoft.com/office/drawing/2014/main" id="{51905F51-111D-8D16-6045-18F969F412FC}"/>
                  </a:ext>
                </a:extLst>
              </p:cNvPr>
              <p:cNvCxnSpPr>
                <a:cxnSpLocks/>
              </p:cNvCxnSpPr>
              <p:nvPr/>
            </p:nvCxnSpPr>
            <p:spPr>
              <a:xfrm flipH="1">
                <a:off x="3856145" y="900165"/>
                <a:ext cx="1132219" cy="60208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18580382-D0D7-D5E5-2FB7-A350994D1791}"/>
                      </a:ext>
                    </a:extLst>
                  </p:cNvPr>
                  <p:cNvSpPr txBox="1"/>
                  <p:nvPr/>
                </p:nvSpPr>
                <p:spPr>
                  <a:xfrm>
                    <a:off x="6090671" y="1663493"/>
                    <a:ext cx="2698175" cy="738664"/>
                  </a:xfrm>
                  <a:prstGeom prst="rect">
                    <a:avLst/>
                  </a:prstGeom>
                  <a:noFill/>
                </p:spPr>
                <p:txBody>
                  <a:bodyPr wrap="square" rtlCol="0">
                    <a:spAutoFit/>
                  </a:bodyPr>
                  <a:lstStyle/>
                  <a:p>
                    <a:r>
                      <a:rPr kumimoji="1" lang="ja-JP" altLang="en-US" sz="1400" dirty="0"/>
                      <a:t>有限長のソレノイドコイルより</a:t>
                    </a:r>
                    <a:endParaRPr kumimoji="1" lang="en-US" altLang="ja-JP" sz="1400" dirty="0"/>
                  </a:p>
                  <a:p>
                    <a:r>
                      <a:rPr kumimoji="1" lang="ja-JP" altLang="en-US" sz="1400" dirty="0"/>
                      <a:t>長岡係数 </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𝑛</m:t>
                            </m:r>
                          </m:sub>
                        </m:sSub>
                      </m:oMath>
                    </a14:m>
                    <a:r>
                      <a:rPr kumimoji="1" lang="ja-JP" altLang="en-US" sz="1400" dirty="0"/>
                      <a:t> による補正が必要 </a:t>
                    </a:r>
                    <a:r>
                      <a:rPr kumimoji="1" lang="en-US" altLang="ja-JP" sz="1400" dirty="0"/>
                      <a:t>(</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𝐾</m:t>
                            </m:r>
                          </m:e>
                          <m:sub>
                            <m:r>
                              <a:rPr kumimoji="1" lang="en-US" altLang="ja-JP" sz="1400" b="0" i="1" smtClean="0">
                                <a:latin typeface="Cambria Math" panose="02040503050406030204" pitchFamily="18" charset="0"/>
                              </a:rPr>
                              <m:t>𝑛</m:t>
                            </m:r>
                          </m:sub>
                        </m:sSub>
                      </m:oMath>
                    </a14:m>
                    <a:r>
                      <a:rPr kumimoji="1" lang="ja-JP" altLang="en-US" sz="1400" dirty="0"/>
                      <a:t> </a:t>
                    </a:r>
                    <a:r>
                      <a:rPr kumimoji="1" lang="en-US" altLang="ja-JP" sz="1400" dirty="0"/>
                      <a:t>= 0.87 </a:t>
                    </a:r>
                    <a:r>
                      <a:rPr kumimoji="1" lang="ja-JP" altLang="en-US" sz="1400" dirty="0"/>
                      <a:t>程度</a:t>
                    </a:r>
                    <a:r>
                      <a:rPr kumimoji="1" lang="en-US" altLang="ja-JP" sz="1400" dirty="0"/>
                      <a:t>)</a:t>
                    </a:r>
                    <a:endParaRPr kumimoji="1" lang="ja-JP" altLang="en-US" sz="1400" dirty="0"/>
                  </a:p>
                </p:txBody>
              </p:sp>
            </mc:Choice>
            <mc:Fallback xmlns="">
              <p:sp>
                <p:nvSpPr>
                  <p:cNvPr id="71" name="テキスト ボックス 70">
                    <a:extLst>
                      <a:ext uri="{FF2B5EF4-FFF2-40B4-BE49-F238E27FC236}">
                        <a16:creationId xmlns:a16="http://schemas.microsoft.com/office/drawing/2014/main" id="{18580382-D0D7-D5E5-2FB7-A350994D1791}"/>
                      </a:ext>
                    </a:extLst>
                  </p:cNvPr>
                  <p:cNvSpPr txBox="1">
                    <a:spLocks noRot="1" noChangeAspect="1" noMove="1" noResize="1" noEditPoints="1" noAdjustHandles="1" noChangeArrowheads="1" noChangeShapeType="1" noTextEdit="1"/>
                  </p:cNvSpPr>
                  <p:nvPr/>
                </p:nvSpPr>
                <p:spPr>
                  <a:xfrm>
                    <a:off x="6090671" y="1663493"/>
                    <a:ext cx="2698175" cy="738664"/>
                  </a:xfrm>
                  <a:prstGeom prst="rect">
                    <a:avLst/>
                  </a:prstGeom>
                  <a:blipFill>
                    <a:blip r:embed="rId4"/>
                    <a:stretch>
                      <a:fillRect l="-677" t="-826" b="-9091"/>
                    </a:stretch>
                  </a:blipFill>
                </p:spPr>
                <p:txBody>
                  <a:bodyPr/>
                  <a:lstStyle/>
                  <a:p>
                    <a:r>
                      <a:rPr lang="ja-JP" altLang="en-US">
                        <a:noFill/>
                      </a:rPr>
                      <a:t> </a:t>
                    </a:r>
                  </a:p>
                </p:txBody>
              </p:sp>
            </mc:Fallback>
          </mc:AlternateContent>
        </p:grpSp>
        <p:sp>
          <p:nvSpPr>
            <p:cNvPr id="66" name="円弧 65">
              <a:extLst>
                <a:ext uri="{FF2B5EF4-FFF2-40B4-BE49-F238E27FC236}">
                  <a16:creationId xmlns:a16="http://schemas.microsoft.com/office/drawing/2014/main" id="{D7452B17-163F-57F3-603A-78691DA1FBB5}"/>
                </a:ext>
              </a:extLst>
            </p:cNvPr>
            <p:cNvSpPr/>
            <p:nvPr/>
          </p:nvSpPr>
          <p:spPr>
            <a:xfrm>
              <a:off x="5450957" y="1833746"/>
              <a:ext cx="2079524" cy="1721962"/>
            </a:xfrm>
            <a:prstGeom prst="arc">
              <a:avLst>
                <a:gd name="adj1" fmla="val 16200000"/>
                <a:gd name="adj2" fmla="val 18149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6A6C4994-3112-C5FA-3C34-27D10D2120B8}"/>
                </a:ext>
              </a:extLst>
            </p:cNvPr>
            <p:cNvCxnSpPr>
              <a:cxnSpLocks/>
            </p:cNvCxnSpPr>
            <p:nvPr/>
          </p:nvCxnSpPr>
          <p:spPr>
            <a:xfrm rot="1800000">
              <a:off x="6779954" y="1712834"/>
              <a:ext cx="0" cy="10800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BEA95B38-02D6-68AC-1097-F93225F419D2}"/>
                    </a:ext>
                  </a:extLst>
                </p:cNvPr>
                <p:cNvSpPr txBox="1"/>
                <p:nvPr/>
              </p:nvSpPr>
              <p:spPr>
                <a:xfrm>
                  <a:off x="6578457" y="1458087"/>
                  <a:ext cx="7704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BEA95B38-02D6-68AC-1097-F93225F419D2}"/>
                    </a:ext>
                  </a:extLst>
                </p:cNvPr>
                <p:cNvSpPr txBox="1">
                  <a:spLocks noRot="1" noChangeAspect="1" noMove="1" noResize="1" noEditPoints="1" noAdjustHandles="1" noChangeArrowheads="1" noChangeShapeType="1" noTextEdit="1"/>
                </p:cNvSpPr>
                <p:nvPr/>
              </p:nvSpPr>
              <p:spPr>
                <a:xfrm>
                  <a:off x="6578457" y="1458087"/>
                  <a:ext cx="770404" cy="369332"/>
                </a:xfrm>
                <a:prstGeom prst="rect">
                  <a:avLst/>
                </a:prstGeom>
                <a:blipFill>
                  <a:blip r:embed="rId5"/>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76F75C21-E3E4-FACD-BD38-EEC3893CF0EE}"/>
                    </a:ext>
                  </a:extLst>
                </p:cNvPr>
                <p:cNvSpPr txBox="1"/>
                <p:nvPr/>
              </p:nvSpPr>
              <p:spPr>
                <a:xfrm>
                  <a:off x="7724618" y="1829662"/>
                  <a:ext cx="14956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𝐼</m:t>
                            </m:r>
                          </m:e>
                          <m:sub>
                            <m:r>
                              <a:rPr kumimoji="1" lang="en-US" altLang="ja-JP" b="0" i="1" dirty="0" smtClean="0">
                                <a:latin typeface="Cambria Math" panose="02040503050406030204" pitchFamily="18" charset="0"/>
                              </a:rPr>
                              <m:t>0</m:t>
                            </m:r>
                          </m:sub>
                        </m:sSub>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e>
                        </m:func>
                      </m:oMath>
                    </m:oMathPara>
                  </a14:m>
                  <a:endParaRPr kumimoji="1" lang="ja-JP" altLang="en-US" dirty="0"/>
                </a:p>
              </p:txBody>
            </p:sp>
          </mc:Choice>
          <mc:Fallback xmlns="">
            <p:sp>
              <p:nvSpPr>
                <p:cNvPr id="72" name="テキスト ボックス 71">
                  <a:extLst>
                    <a:ext uri="{FF2B5EF4-FFF2-40B4-BE49-F238E27FC236}">
                      <a16:creationId xmlns:a16="http://schemas.microsoft.com/office/drawing/2014/main" id="{76F75C21-E3E4-FACD-BD38-EEC3893CF0EE}"/>
                    </a:ext>
                  </a:extLst>
                </p:cNvPr>
                <p:cNvSpPr txBox="1">
                  <a:spLocks noRot="1" noChangeAspect="1" noMove="1" noResize="1" noEditPoints="1" noAdjustHandles="1" noChangeArrowheads="1" noChangeShapeType="1" noTextEdit="1"/>
                </p:cNvSpPr>
                <p:nvPr/>
              </p:nvSpPr>
              <p:spPr>
                <a:xfrm>
                  <a:off x="7724618" y="1829662"/>
                  <a:ext cx="1495601" cy="369332"/>
                </a:xfrm>
                <a:prstGeom prst="rect">
                  <a:avLst/>
                </a:prstGeom>
                <a:blipFill>
                  <a:blip r:embed="rId6"/>
                  <a:stretch>
                    <a:fillRect b="-3333"/>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07849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1EC37-EF95-EFF7-A51A-E578489534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6ED7E3-03A8-07DF-412E-0B0E2266E3F2}"/>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kern="1200" dirty="0">
                <a:solidFill>
                  <a:srgbClr val="373737"/>
                </a:solidFill>
                <a:effectLst/>
                <a:latin typeface="Verdana" panose="020B0604030504040204" pitchFamily="34" charset="0"/>
                <a:ea typeface="メイリオ" panose="020B0604030504040204" pitchFamily="50" charset="-128"/>
                <a:cs typeface="+mj-cs"/>
              </a:rPr>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F2D295AB-5226-90C2-BC6D-9F0EE59E4042}"/>
              </a:ext>
            </a:extLst>
          </p:cNvPr>
          <p:cNvSpPr>
            <a:spLocks noGrp="1"/>
          </p:cNvSpPr>
          <p:nvPr>
            <p:ph type="sldNum" sz="quarter" idx="12"/>
          </p:nvPr>
        </p:nvSpPr>
        <p:spPr/>
        <p:txBody>
          <a:bodyPr/>
          <a:lstStyle/>
          <a:p>
            <a:fld id="{3976CDD0-C26C-4561-A9EF-A0090B2270A4}" type="slidenum">
              <a:rPr kumimoji="1" lang="ja-JP" altLang="en-US" smtClean="0"/>
              <a:t>7</a:t>
            </a:fld>
            <a:endParaRPr kumimoji="1" lang="ja-JP" altLang="en-US"/>
          </a:p>
        </p:txBody>
      </p:sp>
      <p:sp>
        <p:nvSpPr>
          <p:cNvPr id="59" name="テキスト ボックス 58">
            <a:extLst>
              <a:ext uri="{FF2B5EF4-FFF2-40B4-BE49-F238E27FC236}">
                <a16:creationId xmlns:a16="http://schemas.microsoft.com/office/drawing/2014/main" id="{77FA98B0-A391-67D8-86E9-A110C016EFB4}"/>
              </a:ext>
            </a:extLst>
          </p:cNvPr>
          <p:cNvSpPr txBox="1"/>
          <p:nvPr/>
        </p:nvSpPr>
        <p:spPr>
          <a:xfrm>
            <a:off x="681038" y="910132"/>
            <a:ext cx="114646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結果</a:t>
            </a:r>
          </a:p>
        </p:txBody>
      </p:sp>
      <p:grpSp>
        <p:nvGrpSpPr>
          <p:cNvPr id="9" name="グループ化 8">
            <a:extLst>
              <a:ext uri="{FF2B5EF4-FFF2-40B4-BE49-F238E27FC236}">
                <a16:creationId xmlns:a16="http://schemas.microsoft.com/office/drawing/2014/main" id="{AFACD1A7-6EA9-C918-6DAA-97778A469F98}"/>
              </a:ext>
            </a:extLst>
          </p:cNvPr>
          <p:cNvGrpSpPr/>
          <p:nvPr/>
        </p:nvGrpSpPr>
        <p:grpSpPr>
          <a:xfrm>
            <a:off x="5916245" y="81919"/>
            <a:ext cx="4057492" cy="994820"/>
            <a:chOff x="5848508" y="729055"/>
            <a:chExt cx="4057492" cy="994820"/>
          </a:xfrm>
        </p:grpSpPr>
        <p:sp>
          <p:nvSpPr>
            <p:cNvPr id="4" name="正方形/長方形 3">
              <a:extLst>
                <a:ext uri="{FF2B5EF4-FFF2-40B4-BE49-F238E27FC236}">
                  <a16:creationId xmlns:a16="http://schemas.microsoft.com/office/drawing/2014/main" id="{B7558F5A-9CDE-6F7A-6DEE-B972428C5D04}"/>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E699CADD-B75E-5342-B52C-62A2F9F32F83}"/>
                </a:ext>
              </a:extLst>
            </p:cNvPr>
            <p:cNvGrpSpPr/>
            <p:nvPr/>
          </p:nvGrpSpPr>
          <p:grpSpPr>
            <a:xfrm>
              <a:off x="5848508" y="762923"/>
              <a:ext cx="4057492" cy="960952"/>
              <a:chOff x="1464122" y="2151528"/>
              <a:chExt cx="7573176" cy="1793585"/>
            </a:xfrm>
          </p:grpSpPr>
          <p:grpSp>
            <p:nvGrpSpPr>
              <p:cNvPr id="47" name="グループ化 46">
                <a:extLst>
                  <a:ext uri="{FF2B5EF4-FFF2-40B4-BE49-F238E27FC236}">
                    <a16:creationId xmlns:a16="http://schemas.microsoft.com/office/drawing/2014/main" id="{03882C70-CBDB-5F07-6E01-3F49B80895E4}"/>
                  </a:ext>
                </a:extLst>
              </p:cNvPr>
              <p:cNvGrpSpPr/>
              <p:nvPr/>
            </p:nvGrpSpPr>
            <p:grpSpPr>
              <a:xfrm>
                <a:off x="1464122" y="2151528"/>
                <a:ext cx="7179165" cy="1219470"/>
                <a:chOff x="1742088" y="2323580"/>
                <a:chExt cx="5298147" cy="899956"/>
              </a:xfrm>
            </p:grpSpPr>
            <p:grpSp>
              <p:nvGrpSpPr>
                <p:cNvPr id="44" name="グループ化 43">
                  <a:extLst>
                    <a:ext uri="{FF2B5EF4-FFF2-40B4-BE49-F238E27FC236}">
                      <a16:creationId xmlns:a16="http://schemas.microsoft.com/office/drawing/2014/main" id="{5B328F65-3FDE-D501-2EDC-0A5A614B9BCE}"/>
                    </a:ext>
                  </a:extLst>
                </p:cNvPr>
                <p:cNvGrpSpPr/>
                <p:nvPr/>
              </p:nvGrpSpPr>
              <p:grpSpPr>
                <a:xfrm>
                  <a:off x="3801914" y="2449651"/>
                  <a:ext cx="1385852" cy="773885"/>
                  <a:chOff x="3801914" y="2449651"/>
                  <a:chExt cx="1385852" cy="773885"/>
                </a:xfrm>
              </p:grpSpPr>
              <p:sp>
                <p:nvSpPr>
                  <p:cNvPr id="39" name="正方形/長方形 38">
                    <a:extLst>
                      <a:ext uri="{FF2B5EF4-FFF2-40B4-BE49-F238E27FC236}">
                        <a16:creationId xmlns:a16="http://schemas.microsoft.com/office/drawing/2014/main" id="{93DBB614-801A-C53A-B66A-F4EF4D5693C7}"/>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E78A67E-9485-F247-AB83-2FBC1AE5D011}"/>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FC1F3FF4-9467-FD19-004B-3DFA9EA5860F}"/>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1A15460-5E8F-1866-DC6F-4A6960D9A1BD}"/>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5" name="正方形/長方形 4">
                  <a:extLst>
                    <a:ext uri="{FF2B5EF4-FFF2-40B4-BE49-F238E27FC236}">
                      <a16:creationId xmlns:a16="http://schemas.microsoft.com/office/drawing/2014/main" id="{82DB61A0-27E0-028C-7191-2A46E3EC0686}"/>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B94673B4-4968-601C-F038-FF8680EC8D75}"/>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7" name="グループ化 6">
                  <a:extLst>
                    <a:ext uri="{FF2B5EF4-FFF2-40B4-BE49-F238E27FC236}">
                      <a16:creationId xmlns:a16="http://schemas.microsoft.com/office/drawing/2014/main" id="{CCFF5655-71BB-B91F-5538-8F40AB09EA90}"/>
                    </a:ext>
                  </a:extLst>
                </p:cNvPr>
                <p:cNvGrpSpPr/>
                <p:nvPr/>
              </p:nvGrpSpPr>
              <p:grpSpPr>
                <a:xfrm>
                  <a:off x="2825071" y="2323580"/>
                  <a:ext cx="425245" cy="860862"/>
                  <a:chOff x="3194892" y="1454226"/>
                  <a:chExt cx="451691" cy="914400"/>
                </a:xfrm>
              </p:grpSpPr>
              <p:sp>
                <p:nvSpPr>
                  <p:cNvPr id="25" name="楕円 24">
                    <a:extLst>
                      <a:ext uri="{FF2B5EF4-FFF2-40B4-BE49-F238E27FC236}">
                        <a16:creationId xmlns:a16="http://schemas.microsoft.com/office/drawing/2014/main" id="{AAA9A66B-9930-1C68-533B-B00FEF8AD2E4}"/>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C687ADB-F237-0942-C2DB-7F5CC0CBD0F0}"/>
                      </a:ext>
                    </a:extLst>
                  </p:cNvPr>
                  <p:cNvCxnSpPr>
                    <a:stCxn id="25" idx="1"/>
                    <a:endCxn id="2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815FC16-E685-31F5-783E-E6169DC30681}"/>
                      </a:ext>
                    </a:extLst>
                  </p:cNvPr>
                  <p:cNvCxnSpPr>
                    <a:stCxn id="25" idx="0"/>
                    <a:endCxn id="2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1E9D504-9F0F-F9C2-A122-4EDA694201ED}"/>
                      </a:ext>
                    </a:extLst>
                  </p:cNvPr>
                  <p:cNvCxnSpPr>
                    <a:stCxn id="25" idx="7"/>
                    <a:endCxn id="2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9EA3D01-5A15-BF63-F82A-A50B22E06CE4}"/>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8E46E4F-5EFF-AA69-6313-A7DCBA08DB31}"/>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線コネクタ 7">
                  <a:extLst>
                    <a:ext uri="{FF2B5EF4-FFF2-40B4-BE49-F238E27FC236}">
                      <a16:creationId xmlns:a16="http://schemas.microsoft.com/office/drawing/2014/main" id="{421BB8D0-19B2-7C23-7543-C069E0D16F9E}"/>
                    </a:ext>
                  </a:extLst>
                </p:cNvPr>
                <p:cNvCxnSpPr>
                  <a:cxnSpLocks/>
                  <a:stCxn id="5" idx="3"/>
                  <a:endCxn id="6"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 name="直線矢印コネクタ 11">
                  <a:extLst>
                    <a:ext uri="{FF2B5EF4-FFF2-40B4-BE49-F238E27FC236}">
                      <a16:creationId xmlns:a16="http://schemas.microsoft.com/office/drawing/2014/main" id="{DA2CC386-C824-406B-C0AF-6B7659EF98ED}"/>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32" name="グループ化 31">
                  <a:extLst>
                    <a:ext uri="{FF2B5EF4-FFF2-40B4-BE49-F238E27FC236}">
                      <a16:creationId xmlns:a16="http://schemas.microsoft.com/office/drawing/2014/main" id="{C1D5B8A7-8139-E66B-4B50-76EEDE7C9A0A}"/>
                    </a:ext>
                  </a:extLst>
                </p:cNvPr>
                <p:cNvGrpSpPr/>
                <p:nvPr/>
              </p:nvGrpSpPr>
              <p:grpSpPr>
                <a:xfrm>
                  <a:off x="5691228" y="2323580"/>
                  <a:ext cx="425245" cy="860862"/>
                  <a:chOff x="3194892" y="1454226"/>
                  <a:chExt cx="451691" cy="914400"/>
                </a:xfrm>
              </p:grpSpPr>
              <p:sp>
                <p:nvSpPr>
                  <p:cNvPr id="33" name="楕円 32">
                    <a:extLst>
                      <a:ext uri="{FF2B5EF4-FFF2-40B4-BE49-F238E27FC236}">
                        <a16:creationId xmlns:a16="http://schemas.microsoft.com/office/drawing/2014/main" id="{ADAF29E6-FCE7-4FA4-79CF-36949F229417}"/>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D27B044D-2050-FB9A-081C-2E656365CEC3}"/>
                      </a:ext>
                    </a:extLst>
                  </p:cNvPr>
                  <p:cNvCxnSpPr>
                    <a:stCxn id="33" idx="1"/>
                    <a:endCxn id="33"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C13D80A-F2DD-AD2B-3531-A0EAF449E5B8}"/>
                      </a:ext>
                    </a:extLst>
                  </p:cNvPr>
                  <p:cNvCxnSpPr>
                    <a:stCxn id="33" idx="0"/>
                    <a:endCxn id="33"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C4FF5CE8-F732-CBB3-F677-0C9742D341D3}"/>
                      </a:ext>
                    </a:extLst>
                  </p:cNvPr>
                  <p:cNvCxnSpPr>
                    <a:stCxn id="33" idx="7"/>
                    <a:endCxn id="33"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2D453E2-F15D-F179-D1FC-5E541055B228}"/>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90DAC94-21C6-1F69-2750-A6CF5D4F44D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63" name="直線矢印コネクタ 62">
                  <a:extLst>
                    <a:ext uri="{FF2B5EF4-FFF2-40B4-BE49-F238E27FC236}">
                      <a16:creationId xmlns:a16="http://schemas.microsoft.com/office/drawing/2014/main" id="{D0555849-60BF-69FB-2421-0DBEC1CBF29E}"/>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65" name="直線矢印コネクタ 64">
                  <a:extLst>
                    <a:ext uri="{FF2B5EF4-FFF2-40B4-BE49-F238E27FC236}">
                      <a16:creationId xmlns:a16="http://schemas.microsoft.com/office/drawing/2014/main" id="{DE52621A-7746-4A4C-FC5F-B3077C224530}"/>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51105340-985F-3B1B-FC55-B74CC8F77120}"/>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2"/>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A9C03F5-80DF-D1AB-7E21-8DC19C46E7D1}"/>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3"/>
                    <a:stretch>
                      <a:fillRect b="-16393"/>
                    </a:stretch>
                  </a:blipFill>
                </p:spPr>
                <p:txBody>
                  <a:bodyPr/>
                  <a:lstStyle/>
                  <a:p>
                    <a:r>
                      <a:rPr lang="ja-JP" altLang="en-US">
                        <a:noFill/>
                      </a:rPr>
                      <a:t> </a:t>
                    </a:r>
                  </a:p>
                </p:txBody>
              </p:sp>
            </mc:Fallback>
          </mc:AlternateContent>
        </p:grpSp>
      </p:grpSp>
      <p:grpSp>
        <p:nvGrpSpPr>
          <p:cNvPr id="57" name="グループ化 56">
            <a:extLst>
              <a:ext uri="{FF2B5EF4-FFF2-40B4-BE49-F238E27FC236}">
                <a16:creationId xmlns:a16="http://schemas.microsoft.com/office/drawing/2014/main" id="{A80B1627-F8BE-7A8E-6F12-E339B7CA60A0}"/>
              </a:ext>
            </a:extLst>
          </p:cNvPr>
          <p:cNvGrpSpPr/>
          <p:nvPr/>
        </p:nvGrpSpPr>
        <p:grpSpPr>
          <a:xfrm>
            <a:off x="189062" y="1537308"/>
            <a:ext cx="4750208" cy="3845879"/>
            <a:chOff x="189062" y="1926779"/>
            <a:chExt cx="4750208" cy="3845879"/>
          </a:xfrm>
        </p:grpSpPr>
        <p:pic>
          <p:nvPicPr>
            <p:cNvPr id="31" name="図 30">
              <a:extLst>
                <a:ext uri="{FF2B5EF4-FFF2-40B4-BE49-F238E27FC236}">
                  <a16:creationId xmlns:a16="http://schemas.microsoft.com/office/drawing/2014/main" id="{14E13393-AD20-AC8F-ACE9-083EDE4A09F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9062" y="2219534"/>
              <a:ext cx="4750208" cy="3553124"/>
            </a:xfrm>
            <a:prstGeom prst="rect">
              <a:avLst/>
            </a:prstGeom>
          </p:spPr>
        </p:pic>
        <p:sp>
          <p:nvSpPr>
            <p:cNvPr id="52" name="テキスト ボックス 51">
              <a:extLst>
                <a:ext uri="{FF2B5EF4-FFF2-40B4-BE49-F238E27FC236}">
                  <a16:creationId xmlns:a16="http://schemas.microsoft.com/office/drawing/2014/main" id="{0C08D7E3-92FC-A838-7188-8C3A86F901AB}"/>
                </a:ext>
              </a:extLst>
            </p:cNvPr>
            <p:cNvSpPr txBox="1"/>
            <p:nvPr/>
          </p:nvSpPr>
          <p:spPr>
            <a:xfrm>
              <a:off x="585018" y="1926779"/>
              <a:ext cx="1338508" cy="369332"/>
            </a:xfrm>
            <a:prstGeom prst="rect">
              <a:avLst/>
            </a:prstGeom>
            <a:noFill/>
          </p:spPr>
          <p:txBody>
            <a:bodyPr wrap="none" rtlCol="0">
              <a:spAutoFit/>
            </a:bodyPr>
            <a:lstStyle/>
            <a:p>
              <a:r>
                <a:rPr kumimoji="1" lang="ja-JP" altLang="en-US" dirty="0"/>
                <a:t>◦</a:t>
              </a:r>
              <a:r>
                <a:rPr kumimoji="1" lang="en-US" altLang="ja-JP" dirty="0"/>
                <a:t>X-T </a:t>
              </a:r>
              <a:r>
                <a:rPr kumimoji="1" lang="ja-JP" altLang="en-US" dirty="0"/>
                <a:t>表示</a:t>
              </a:r>
            </a:p>
          </p:txBody>
        </p:sp>
      </p:grpSp>
      <p:grpSp>
        <p:nvGrpSpPr>
          <p:cNvPr id="61" name="グループ化 60">
            <a:extLst>
              <a:ext uri="{FF2B5EF4-FFF2-40B4-BE49-F238E27FC236}">
                <a16:creationId xmlns:a16="http://schemas.microsoft.com/office/drawing/2014/main" id="{A6BC24D9-7964-C353-7241-205D6F6C37AA}"/>
              </a:ext>
            </a:extLst>
          </p:cNvPr>
          <p:cNvGrpSpPr/>
          <p:nvPr/>
        </p:nvGrpSpPr>
        <p:grpSpPr>
          <a:xfrm>
            <a:off x="4939269" y="1499350"/>
            <a:ext cx="4410073" cy="3883973"/>
            <a:chOff x="4939269" y="1888821"/>
            <a:chExt cx="4410073" cy="3883973"/>
          </a:xfrm>
        </p:grpSpPr>
        <p:pic>
          <p:nvPicPr>
            <p:cNvPr id="45" name="図 44">
              <a:extLst>
                <a:ext uri="{FF2B5EF4-FFF2-40B4-BE49-F238E27FC236}">
                  <a16:creationId xmlns:a16="http://schemas.microsoft.com/office/drawing/2014/main" id="{2756A1A2-0EF7-7FA9-32BE-A2A2D551A9B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966732" y="2203147"/>
              <a:ext cx="4382610" cy="3569647"/>
            </a:xfrm>
            <a:prstGeom prst="rect">
              <a:avLst/>
            </a:prstGeom>
          </p:spPr>
        </p:pic>
        <p:sp>
          <p:nvSpPr>
            <p:cNvPr id="56" name="テキスト ボックス 55">
              <a:extLst>
                <a:ext uri="{FF2B5EF4-FFF2-40B4-BE49-F238E27FC236}">
                  <a16:creationId xmlns:a16="http://schemas.microsoft.com/office/drawing/2014/main" id="{10EC3E0F-C3E5-FAE0-96B5-B145382B0B8F}"/>
                </a:ext>
              </a:extLst>
            </p:cNvPr>
            <p:cNvSpPr txBox="1"/>
            <p:nvPr/>
          </p:nvSpPr>
          <p:spPr>
            <a:xfrm>
              <a:off x="4939269" y="1888821"/>
              <a:ext cx="1339662" cy="369332"/>
            </a:xfrm>
            <a:prstGeom prst="rect">
              <a:avLst/>
            </a:prstGeom>
            <a:noFill/>
          </p:spPr>
          <p:txBody>
            <a:bodyPr wrap="none" rtlCol="0">
              <a:spAutoFit/>
            </a:bodyPr>
            <a:lstStyle/>
            <a:p>
              <a:r>
                <a:rPr kumimoji="1" lang="ja-JP" altLang="en-US" dirty="0"/>
                <a:t>◦</a:t>
              </a:r>
              <a:r>
                <a:rPr kumimoji="1" lang="en-US" altLang="ja-JP" dirty="0"/>
                <a:t>X-Y </a:t>
              </a:r>
              <a:r>
                <a:rPr kumimoji="1" lang="ja-JP" altLang="en-US" dirty="0"/>
                <a:t>表示</a:t>
              </a:r>
            </a:p>
          </p:txBody>
        </p:sp>
      </p:grpSp>
      <p:sp>
        <p:nvSpPr>
          <p:cNvPr id="10" name="テキスト ボックス 9">
            <a:extLst>
              <a:ext uri="{FF2B5EF4-FFF2-40B4-BE49-F238E27FC236}">
                <a16:creationId xmlns:a16="http://schemas.microsoft.com/office/drawing/2014/main" id="{4F969F73-92E2-1807-8F24-C970CE5B9238}"/>
              </a:ext>
            </a:extLst>
          </p:cNvPr>
          <p:cNvSpPr txBox="1"/>
          <p:nvPr/>
        </p:nvSpPr>
        <p:spPr>
          <a:xfrm>
            <a:off x="6003781" y="5822851"/>
            <a:ext cx="3679212" cy="461665"/>
          </a:xfrm>
          <a:prstGeom prst="rect">
            <a:avLst/>
          </a:prstGeom>
          <a:noFill/>
        </p:spPr>
        <p:txBody>
          <a:bodyPr wrap="none" rtlCol="0">
            <a:spAutoFit/>
          </a:bodyPr>
          <a:lstStyle/>
          <a:p>
            <a:r>
              <a:rPr kumimoji="1" lang="ja-JP" altLang="en-US" sz="2400" dirty="0"/>
              <a:t>次スライド 補正について</a:t>
            </a:r>
          </a:p>
        </p:txBody>
      </p:sp>
    </p:spTree>
    <p:extLst>
      <p:ext uri="{BB962C8B-B14F-4D97-AF65-F5344CB8AC3E}">
        <p14:creationId xmlns:p14="http://schemas.microsoft.com/office/powerpoint/2010/main" val="380460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854B2-2EBA-3FA2-CB79-F3E18EAFF9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E06E49-E823-3F7C-6B19-2DDB995A9117}"/>
              </a:ext>
            </a:extLst>
          </p:cNvPr>
          <p:cNvSpPr>
            <a:spLocks noGrp="1"/>
          </p:cNvSpPr>
          <p:nvPr>
            <p:ph type="title"/>
          </p:nvPr>
        </p:nvSpPr>
        <p:spPr/>
        <p:txBody>
          <a:bodyPr/>
          <a:lstStyle/>
          <a:p>
            <a:r>
              <a:rPr kumimoji="1" lang="ja-JP" altLang="en-US" dirty="0"/>
              <a:t>実験</a:t>
            </a:r>
            <a:r>
              <a:rPr kumimoji="1" lang="en-US" altLang="ja-JP" dirty="0"/>
              <a:t>2</a:t>
            </a:r>
            <a:r>
              <a:rPr kumimoji="1" lang="ja-JP" altLang="en-US" dirty="0"/>
              <a:t> </a:t>
            </a:r>
            <a:r>
              <a:rPr kumimoji="1" lang="en-US" altLang="ja-JP" kern="1200" dirty="0">
                <a:solidFill>
                  <a:srgbClr val="373737"/>
                </a:solidFill>
                <a:effectLst/>
                <a:latin typeface="Verdana" panose="020B0604030504040204" pitchFamily="34" charset="0"/>
                <a:ea typeface="メイリオ" panose="020B0604030504040204" pitchFamily="50" charset="-128"/>
                <a:cs typeface="+mj-cs"/>
              </a:rPr>
              <a:t>|</a:t>
            </a:r>
            <a:r>
              <a:rPr kumimoji="1" lang="ja-JP" altLang="en-US" kern="1200" dirty="0">
                <a:solidFill>
                  <a:srgbClr val="373737"/>
                </a:solidFill>
                <a:effectLst/>
                <a:latin typeface="Verdana" panose="020B0604030504040204" pitchFamily="34" charset="0"/>
                <a:ea typeface="メイリオ" panose="020B0604030504040204" pitchFamily="50" charset="-128"/>
                <a:cs typeface="+mj-cs"/>
              </a:rPr>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6AFB6489-350A-6501-6ED8-D1EBDDEB4FCB}"/>
              </a:ext>
            </a:extLst>
          </p:cNvPr>
          <p:cNvSpPr>
            <a:spLocks noGrp="1"/>
          </p:cNvSpPr>
          <p:nvPr>
            <p:ph type="sldNum" sz="quarter" idx="12"/>
          </p:nvPr>
        </p:nvSpPr>
        <p:spPr/>
        <p:txBody>
          <a:bodyPr/>
          <a:lstStyle/>
          <a:p>
            <a:fld id="{3976CDD0-C26C-4561-A9EF-A0090B2270A4}" type="slidenum">
              <a:rPr kumimoji="1" lang="ja-JP" altLang="en-US" smtClean="0"/>
              <a:t>8</a:t>
            </a:fld>
            <a:endParaRPr kumimoji="1" lang="ja-JP" altLang="en-US"/>
          </a:p>
        </p:txBody>
      </p:sp>
      <p:sp>
        <p:nvSpPr>
          <p:cNvPr id="59" name="テキスト ボックス 58">
            <a:extLst>
              <a:ext uri="{FF2B5EF4-FFF2-40B4-BE49-F238E27FC236}">
                <a16:creationId xmlns:a16="http://schemas.microsoft.com/office/drawing/2014/main" id="{31406EF6-87F1-D549-39C0-CA1658D1E9B9}"/>
              </a:ext>
            </a:extLst>
          </p:cNvPr>
          <p:cNvSpPr txBox="1"/>
          <p:nvPr/>
        </p:nvSpPr>
        <p:spPr>
          <a:xfrm>
            <a:off x="681038" y="910132"/>
            <a:ext cx="2069797"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補正の内容</a:t>
            </a:r>
          </a:p>
        </p:txBody>
      </p:sp>
      <p:grpSp>
        <p:nvGrpSpPr>
          <p:cNvPr id="57" name="グループ化 56">
            <a:extLst>
              <a:ext uri="{FF2B5EF4-FFF2-40B4-BE49-F238E27FC236}">
                <a16:creationId xmlns:a16="http://schemas.microsoft.com/office/drawing/2014/main" id="{A149B518-E4F4-9A43-8102-A2BAE964934E}"/>
              </a:ext>
            </a:extLst>
          </p:cNvPr>
          <p:cNvGrpSpPr/>
          <p:nvPr/>
        </p:nvGrpSpPr>
        <p:grpSpPr>
          <a:xfrm>
            <a:off x="189062" y="2460181"/>
            <a:ext cx="4750208" cy="3850645"/>
            <a:chOff x="189062" y="1926779"/>
            <a:chExt cx="4750208" cy="3850645"/>
          </a:xfrm>
        </p:grpSpPr>
        <p:pic>
          <p:nvPicPr>
            <p:cNvPr id="31" name="図 30">
              <a:extLst>
                <a:ext uri="{FF2B5EF4-FFF2-40B4-BE49-F238E27FC236}">
                  <a16:creationId xmlns:a16="http://schemas.microsoft.com/office/drawing/2014/main" id="{C3B6FC31-1B2E-559A-D0C9-E3808FDD7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9062" y="2214768"/>
              <a:ext cx="4750208" cy="3562656"/>
            </a:xfrm>
            <a:prstGeom prst="rect">
              <a:avLst/>
            </a:prstGeom>
          </p:spPr>
        </p:pic>
        <p:sp>
          <p:nvSpPr>
            <p:cNvPr id="52" name="テキスト ボックス 51">
              <a:extLst>
                <a:ext uri="{FF2B5EF4-FFF2-40B4-BE49-F238E27FC236}">
                  <a16:creationId xmlns:a16="http://schemas.microsoft.com/office/drawing/2014/main" id="{4A3E9F19-728E-AF60-69CD-BBFBEE88B27F}"/>
                </a:ext>
              </a:extLst>
            </p:cNvPr>
            <p:cNvSpPr txBox="1"/>
            <p:nvPr/>
          </p:nvSpPr>
          <p:spPr>
            <a:xfrm>
              <a:off x="585018" y="1926779"/>
              <a:ext cx="1338508" cy="369332"/>
            </a:xfrm>
            <a:prstGeom prst="rect">
              <a:avLst/>
            </a:prstGeom>
            <a:noFill/>
          </p:spPr>
          <p:txBody>
            <a:bodyPr wrap="none" rtlCol="0">
              <a:spAutoFit/>
            </a:bodyPr>
            <a:lstStyle/>
            <a:p>
              <a:r>
                <a:rPr kumimoji="1" lang="ja-JP" altLang="en-US" dirty="0"/>
                <a:t>◦</a:t>
              </a:r>
              <a:r>
                <a:rPr kumimoji="1" lang="en-US" altLang="ja-JP" dirty="0"/>
                <a:t>X-T </a:t>
              </a:r>
              <a:r>
                <a:rPr kumimoji="1" lang="ja-JP" altLang="en-US" dirty="0"/>
                <a:t>表示</a:t>
              </a:r>
            </a:p>
          </p:txBody>
        </p:sp>
      </p:grpSp>
      <p:grpSp>
        <p:nvGrpSpPr>
          <p:cNvPr id="61" name="グループ化 60">
            <a:extLst>
              <a:ext uri="{FF2B5EF4-FFF2-40B4-BE49-F238E27FC236}">
                <a16:creationId xmlns:a16="http://schemas.microsoft.com/office/drawing/2014/main" id="{BB4ADE7F-543D-D35F-E167-3364F8FAC2FE}"/>
              </a:ext>
            </a:extLst>
          </p:cNvPr>
          <p:cNvGrpSpPr/>
          <p:nvPr/>
        </p:nvGrpSpPr>
        <p:grpSpPr>
          <a:xfrm>
            <a:off x="4939269" y="2422223"/>
            <a:ext cx="4410074" cy="3742629"/>
            <a:chOff x="4939269" y="1888821"/>
            <a:chExt cx="4410074" cy="3742629"/>
          </a:xfrm>
        </p:grpSpPr>
        <p:pic>
          <p:nvPicPr>
            <p:cNvPr id="45" name="図 44">
              <a:extLst>
                <a:ext uri="{FF2B5EF4-FFF2-40B4-BE49-F238E27FC236}">
                  <a16:creationId xmlns:a16="http://schemas.microsoft.com/office/drawing/2014/main" id="{1F78FB07-8D2F-A3F9-DCB2-7BDD174385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66732" y="2344492"/>
              <a:ext cx="4382611" cy="3286958"/>
            </a:xfrm>
            <a:prstGeom prst="rect">
              <a:avLst/>
            </a:prstGeom>
          </p:spPr>
        </p:pic>
        <p:sp>
          <p:nvSpPr>
            <p:cNvPr id="56" name="テキスト ボックス 55">
              <a:extLst>
                <a:ext uri="{FF2B5EF4-FFF2-40B4-BE49-F238E27FC236}">
                  <a16:creationId xmlns:a16="http://schemas.microsoft.com/office/drawing/2014/main" id="{AEDA5D8F-6FC8-59D2-1205-E24738CEC910}"/>
                </a:ext>
              </a:extLst>
            </p:cNvPr>
            <p:cNvSpPr txBox="1"/>
            <p:nvPr/>
          </p:nvSpPr>
          <p:spPr>
            <a:xfrm>
              <a:off x="4939269" y="1888821"/>
              <a:ext cx="1339662" cy="369332"/>
            </a:xfrm>
            <a:prstGeom prst="rect">
              <a:avLst/>
            </a:prstGeom>
            <a:noFill/>
          </p:spPr>
          <p:txBody>
            <a:bodyPr wrap="none" rtlCol="0">
              <a:spAutoFit/>
            </a:bodyPr>
            <a:lstStyle/>
            <a:p>
              <a:r>
                <a:rPr kumimoji="1" lang="ja-JP" altLang="en-US" dirty="0"/>
                <a:t>◦</a:t>
              </a:r>
              <a:r>
                <a:rPr kumimoji="1" lang="en-US" altLang="ja-JP" dirty="0"/>
                <a:t>X-Y </a:t>
              </a:r>
              <a:r>
                <a:rPr kumimoji="1" lang="ja-JP" altLang="en-US" dirty="0"/>
                <a:t>表示</a:t>
              </a:r>
            </a:p>
          </p:txBody>
        </p:sp>
      </p:grpSp>
      <p:sp>
        <p:nvSpPr>
          <p:cNvPr id="4" name="テキスト ボックス 3">
            <a:extLst>
              <a:ext uri="{FF2B5EF4-FFF2-40B4-BE49-F238E27FC236}">
                <a16:creationId xmlns:a16="http://schemas.microsoft.com/office/drawing/2014/main" id="{24EF6A75-80AE-BAB7-DC6C-7C74666A10EE}"/>
              </a:ext>
            </a:extLst>
          </p:cNvPr>
          <p:cNvSpPr txBox="1"/>
          <p:nvPr/>
        </p:nvSpPr>
        <p:spPr>
          <a:xfrm>
            <a:off x="461908" y="1398938"/>
            <a:ext cx="6535192" cy="1015663"/>
          </a:xfrm>
          <a:prstGeom prst="rect">
            <a:avLst/>
          </a:prstGeom>
          <a:noFill/>
        </p:spPr>
        <p:txBody>
          <a:bodyPr wrap="square" rtlCol="0">
            <a:spAutoFit/>
          </a:bodyPr>
          <a:lstStyle/>
          <a:p>
            <a:r>
              <a:rPr kumimoji="1" lang="ja-JP" altLang="en-US" sz="2000" dirty="0"/>
              <a:t>同じ磁場なのに強度が違うのは不合理</a:t>
            </a:r>
            <a:endParaRPr kumimoji="1" lang="en-US" altLang="ja-JP" sz="2000" dirty="0"/>
          </a:p>
          <a:p>
            <a:r>
              <a:rPr kumimoji="1" lang="ja-JP" altLang="en-US" sz="2000" dirty="0"/>
              <a:t>→磁場に対するガラス内の磁化の応答が遅れている。</a:t>
            </a:r>
            <a:endParaRPr kumimoji="1" lang="en-US" altLang="ja-JP" sz="2000" dirty="0"/>
          </a:p>
          <a:p>
            <a:r>
              <a:rPr kumimoji="1" lang="ja-JP" altLang="en-US" sz="2000" dirty="0"/>
              <a:t>→強度を遅らせる </a:t>
            </a:r>
            <a:r>
              <a:rPr kumimoji="1" lang="en-US" altLang="ja-JP" sz="2000" dirty="0"/>
              <a:t>or </a:t>
            </a:r>
            <a:r>
              <a:rPr kumimoji="1" lang="ja-JP" altLang="en-US" sz="2000" dirty="0"/>
              <a:t>磁場を進める</a:t>
            </a:r>
          </a:p>
        </p:txBody>
      </p:sp>
      <p:sp>
        <p:nvSpPr>
          <p:cNvPr id="9" name="テキスト ボックス 8">
            <a:extLst>
              <a:ext uri="{FF2B5EF4-FFF2-40B4-BE49-F238E27FC236}">
                <a16:creationId xmlns:a16="http://schemas.microsoft.com/office/drawing/2014/main" id="{04400943-9492-3B10-7BBD-6CE510DC1AEC}"/>
              </a:ext>
            </a:extLst>
          </p:cNvPr>
          <p:cNvSpPr txBox="1"/>
          <p:nvPr/>
        </p:nvSpPr>
        <p:spPr>
          <a:xfrm>
            <a:off x="1685404" y="6138189"/>
            <a:ext cx="6535192" cy="400110"/>
          </a:xfrm>
          <a:prstGeom prst="rect">
            <a:avLst/>
          </a:prstGeom>
          <a:solidFill>
            <a:schemeClr val="bg2"/>
          </a:solidFill>
        </p:spPr>
        <p:txBody>
          <a:bodyPr wrap="square" rtlCol="0">
            <a:spAutoFit/>
          </a:bodyPr>
          <a:lstStyle/>
          <a:p>
            <a:pPr algn="ctr"/>
            <a:r>
              <a:rPr kumimoji="1" lang="ja-JP" altLang="en-US" sz="2000" b="1" dirty="0"/>
              <a:t>応答の遅れは数 </a:t>
            </a:r>
            <a:r>
              <a:rPr kumimoji="1" lang="en-US" altLang="ja-JP" sz="2000" b="1" dirty="0" err="1"/>
              <a:t>μs</a:t>
            </a:r>
            <a:r>
              <a:rPr kumimoji="1" lang="ja-JP" altLang="en-US" sz="2000" b="1" dirty="0"/>
              <a:t> オーダー</a:t>
            </a:r>
          </a:p>
        </p:txBody>
      </p:sp>
      <p:grpSp>
        <p:nvGrpSpPr>
          <p:cNvPr id="10" name="グループ化 9">
            <a:extLst>
              <a:ext uri="{FF2B5EF4-FFF2-40B4-BE49-F238E27FC236}">
                <a16:creationId xmlns:a16="http://schemas.microsoft.com/office/drawing/2014/main" id="{A8DCB0D8-D51E-9D92-E80F-304B5DC58C19}"/>
              </a:ext>
            </a:extLst>
          </p:cNvPr>
          <p:cNvGrpSpPr/>
          <p:nvPr/>
        </p:nvGrpSpPr>
        <p:grpSpPr>
          <a:xfrm>
            <a:off x="5916245" y="81919"/>
            <a:ext cx="4057492" cy="994820"/>
            <a:chOff x="5848508" y="729055"/>
            <a:chExt cx="4057492" cy="994820"/>
          </a:xfrm>
        </p:grpSpPr>
        <p:sp>
          <p:nvSpPr>
            <p:cNvPr id="11" name="正方形/長方形 10">
              <a:extLst>
                <a:ext uri="{FF2B5EF4-FFF2-40B4-BE49-F238E27FC236}">
                  <a16:creationId xmlns:a16="http://schemas.microsoft.com/office/drawing/2014/main" id="{0C9BD8E8-D31C-39A4-FD2D-5E39C27BBAD9}"/>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8DF0B290-8B6B-5D11-0EEF-1E82C0F3EC1F}"/>
                </a:ext>
              </a:extLst>
            </p:cNvPr>
            <p:cNvGrpSpPr/>
            <p:nvPr/>
          </p:nvGrpSpPr>
          <p:grpSpPr>
            <a:xfrm>
              <a:off x="5848508" y="762923"/>
              <a:ext cx="4057492" cy="960952"/>
              <a:chOff x="1464122" y="2151528"/>
              <a:chExt cx="7573176" cy="1793585"/>
            </a:xfrm>
          </p:grpSpPr>
          <p:grpSp>
            <p:nvGrpSpPr>
              <p:cNvPr id="14" name="グループ化 13">
                <a:extLst>
                  <a:ext uri="{FF2B5EF4-FFF2-40B4-BE49-F238E27FC236}">
                    <a16:creationId xmlns:a16="http://schemas.microsoft.com/office/drawing/2014/main" id="{EB3FCCE7-7BAE-0B66-2D6B-5CA5BA9EC0F3}"/>
                  </a:ext>
                </a:extLst>
              </p:cNvPr>
              <p:cNvGrpSpPr/>
              <p:nvPr/>
            </p:nvGrpSpPr>
            <p:grpSpPr>
              <a:xfrm>
                <a:off x="1464122" y="2151528"/>
                <a:ext cx="7179165" cy="1219470"/>
                <a:chOff x="1742088" y="2323580"/>
                <a:chExt cx="5298147" cy="899956"/>
              </a:xfrm>
            </p:grpSpPr>
            <p:grpSp>
              <p:nvGrpSpPr>
                <p:cNvPr id="17" name="グループ化 16">
                  <a:extLst>
                    <a:ext uri="{FF2B5EF4-FFF2-40B4-BE49-F238E27FC236}">
                      <a16:creationId xmlns:a16="http://schemas.microsoft.com/office/drawing/2014/main" id="{56ABA6EE-7C99-B669-B047-D8FAD5A4EDE6}"/>
                    </a:ext>
                  </a:extLst>
                </p:cNvPr>
                <p:cNvGrpSpPr/>
                <p:nvPr/>
              </p:nvGrpSpPr>
              <p:grpSpPr>
                <a:xfrm>
                  <a:off x="3801914" y="2449651"/>
                  <a:ext cx="1385852" cy="773885"/>
                  <a:chOff x="3801914" y="2449651"/>
                  <a:chExt cx="1385852" cy="773885"/>
                </a:xfrm>
              </p:grpSpPr>
              <p:sp>
                <p:nvSpPr>
                  <p:cNvPr id="67" name="正方形/長方形 66">
                    <a:extLst>
                      <a:ext uri="{FF2B5EF4-FFF2-40B4-BE49-F238E27FC236}">
                        <a16:creationId xmlns:a16="http://schemas.microsoft.com/office/drawing/2014/main" id="{BE5B7042-61E6-E6CB-22C8-4D878557E92C}"/>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2CF172B3-A708-034D-6B48-B664B2A0FBD8}"/>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67E12A94-9F6C-34DF-8E3D-A78FA3D5E763}"/>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403835C3-01B6-1753-46FA-6BF00671895C}"/>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18" name="正方形/長方形 17">
                  <a:extLst>
                    <a:ext uri="{FF2B5EF4-FFF2-40B4-BE49-F238E27FC236}">
                      <a16:creationId xmlns:a16="http://schemas.microsoft.com/office/drawing/2014/main" id="{B6D51E21-BEB1-8036-4336-2D585F1355E4}"/>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19" name="正方形/長方形 18">
                  <a:extLst>
                    <a:ext uri="{FF2B5EF4-FFF2-40B4-BE49-F238E27FC236}">
                      <a16:creationId xmlns:a16="http://schemas.microsoft.com/office/drawing/2014/main" id="{FF8E611B-C97F-DF09-718A-58F8C20951A7}"/>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20" name="グループ化 19">
                  <a:extLst>
                    <a:ext uri="{FF2B5EF4-FFF2-40B4-BE49-F238E27FC236}">
                      <a16:creationId xmlns:a16="http://schemas.microsoft.com/office/drawing/2014/main" id="{C4AF3161-7F2E-90D0-2920-12A5E00C0372}"/>
                    </a:ext>
                  </a:extLst>
                </p:cNvPr>
                <p:cNvGrpSpPr/>
                <p:nvPr/>
              </p:nvGrpSpPr>
              <p:grpSpPr>
                <a:xfrm>
                  <a:off x="2825071" y="2323580"/>
                  <a:ext cx="425245" cy="860862"/>
                  <a:chOff x="3194892" y="1454226"/>
                  <a:chExt cx="451691" cy="914400"/>
                </a:xfrm>
              </p:grpSpPr>
              <p:sp>
                <p:nvSpPr>
                  <p:cNvPr id="55" name="楕円 54">
                    <a:extLst>
                      <a:ext uri="{FF2B5EF4-FFF2-40B4-BE49-F238E27FC236}">
                        <a16:creationId xmlns:a16="http://schemas.microsoft.com/office/drawing/2014/main" id="{5377D374-89B9-27B7-FA93-49146B1B7851}"/>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C320AFFD-255B-7F3C-8427-E9B71B629E2A}"/>
                      </a:ext>
                    </a:extLst>
                  </p:cNvPr>
                  <p:cNvCxnSpPr>
                    <a:stCxn id="55" idx="1"/>
                    <a:endCxn id="55"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671CFB5-38E8-E0F9-1CA7-1CF3CF008139}"/>
                      </a:ext>
                    </a:extLst>
                  </p:cNvPr>
                  <p:cNvCxnSpPr>
                    <a:stCxn id="55" idx="0"/>
                    <a:endCxn id="55"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F2920BE-A31C-3A3C-7B82-174B35877A49}"/>
                      </a:ext>
                    </a:extLst>
                  </p:cNvPr>
                  <p:cNvCxnSpPr>
                    <a:stCxn id="55" idx="7"/>
                    <a:endCxn id="55"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3AA66868-410F-ECE3-8A9C-92846BA19729}"/>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5D1C68F7-A332-DD92-67D2-B2103CE02483}"/>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1614FC7-BB1C-075F-99B9-75430318D28F}"/>
                    </a:ext>
                  </a:extLst>
                </p:cNvPr>
                <p:cNvCxnSpPr>
                  <a:cxnSpLocks/>
                  <a:stCxn id="18" idx="3"/>
                  <a:endCxn id="19"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2" name="直線矢印コネクタ 21">
                  <a:extLst>
                    <a:ext uri="{FF2B5EF4-FFF2-40B4-BE49-F238E27FC236}">
                      <a16:creationId xmlns:a16="http://schemas.microsoft.com/office/drawing/2014/main" id="{5704DB2F-BCC1-2B00-7DAA-224AEE324036}"/>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24" name="グループ化 23">
                  <a:extLst>
                    <a:ext uri="{FF2B5EF4-FFF2-40B4-BE49-F238E27FC236}">
                      <a16:creationId xmlns:a16="http://schemas.microsoft.com/office/drawing/2014/main" id="{713FF746-C399-6BC6-55E0-7ECCD2A5FD61}"/>
                    </a:ext>
                  </a:extLst>
                </p:cNvPr>
                <p:cNvGrpSpPr/>
                <p:nvPr/>
              </p:nvGrpSpPr>
              <p:grpSpPr>
                <a:xfrm>
                  <a:off x="5691228" y="2323580"/>
                  <a:ext cx="425245" cy="860862"/>
                  <a:chOff x="3194892" y="1454226"/>
                  <a:chExt cx="451691" cy="914400"/>
                </a:xfrm>
              </p:grpSpPr>
              <p:sp>
                <p:nvSpPr>
                  <p:cNvPr id="48" name="楕円 47">
                    <a:extLst>
                      <a:ext uri="{FF2B5EF4-FFF2-40B4-BE49-F238E27FC236}">
                        <a16:creationId xmlns:a16="http://schemas.microsoft.com/office/drawing/2014/main" id="{C26DC332-490F-0116-FE0F-0B304F21A299}"/>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50936736-EDA1-5C1D-BE5A-3720FCF23D40}"/>
                      </a:ext>
                    </a:extLst>
                  </p:cNvPr>
                  <p:cNvCxnSpPr>
                    <a:stCxn id="48" idx="1"/>
                    <a:endCxn id="48"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23785F6F-03EA-F8BD-50FD-06646CF11D06}"/>
                      </a:ext>
                    </a:extLst>
                  </p:cNvPr>
                  <p:cNvCxnSpPr>
                    <a:stCxn id="48" idx="0"/>
                    <a:endCxn id="48"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9C3C49B-4712-CA56-56B3-938E01537CFC}"/>
                      </a:ext>
                    </a:extLst>
                  </p:cNvPr>
                  <p:cNvCxnSpPr>
                    <a:stCxn id="48" idx="7"/>
                    <a:endCxn id="48"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C3B74E1-D2E2-8EA3-00A7-F976FD4482EC}"/>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A1E69D8-1C92-64DE-9D58-174DC3DF3BF3}"/>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1" name="直線矢印コネクタ 40">
                  <a:extLst>
                    <a:ext uri="{FF2B5EF4-FFF2-40B4-BE49-F238E27FC236}">
                      <a16:creationId xmlns:a16="http://schemas.microsoft.com/office/drawing/2014/main" id="{489849D5-1913-6BC2-F9C8-D8945C502337}"/>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6" name="直線矢印コネクタ 45">
                  <a:extLst>
                    <a:ext uri="{FF2B5EF4-FFF2-40B4-BE49-F238E27FC236}">
                      <a16:creationId xmlns:a16="http://schemas.microsoft.com/office/drawing/2014/main" id="{5FC89923-5956-8A0E-7AD6-5EC7CD58EBB5}"/>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FA7BA1F-F777-0653-772C-86729920205F}"/>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667D6C8-7B4F-974D-23BA-D47EA95AE097}"/>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5"/>
                    <a:stretch>
                      <a:fillRect b="-16393"/>
                    </a:stretch>
                  </a:blipFill>
                </p:spPr>
                <p:txBody>
                  <a:bodyPr/>
                  <a:lstStyle/>
                  <a:p>
                    <a:r>
                      <a:rPr lang="ja-JP" altLang="en-US">
                        <a:noFill/>
                      </a:rPr>
                      <a:t> </a:t>
                    </a:r>
                  </a:p>
                </p:txBody>
              </p:sp>
            </mc:Fallback>
          </mc:AlternateContent>
        </p:grpSp>
      </p:grpSp>
    </p:spTree>
    <p:extLst>
      <p:ext uri="{BB962C8B-B14F-4D97-AF65-F5344CB8AC3E}">
        <p14:creationId xmlns:p14="http://schemas.microsoft.com/office/powerpoint/2010/main" val="317311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97194-0A75-BB3F-C561-78364DB390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10CE8B-6F3E-CC05-4BB5-8869253B4281}"/>
              </a:ext>
            </a:extLst>
          </p:cNvPr>
          <p:cNvSpPr>
            <a:spLocks noGrp="1"/>
          </p:cNvSpPr>
          <p:nvPr>
            <p:ph type="title"/>
          </p:nvPr>
        </p:nvSpPr>
        <p:spPr/>
        <p:txBody>
          <a:bodyPr/>
          <a:lstStyle/>
          <a:p>
            <a:r>
              <a:rPr kumimoji="1" lang="zh-CN" altLang="en-US" dirty="0"/>
              <a:t>実験</a:t>
            </a:r>
            <a:r>
              <a:rPr kumimoji="1" lang="en-US" altLang="zh-CN" dirty="0"/>
              <a:t>2 |</a:t>
            </a:r>
            <a:r>
              <a:rPr kumimoji="1" lang="zh-CN" altLang="en-US" dirty="0"/>
              <a:t>磁化光学効果</a:t>
            </a:r>
            <a:endParaRPr kumimoji="1" lang="ja-JP" altLang="en-US" dirty="0"/>
          </a:p>
        </p:txBody>
      </p:sp>
      <p:sp>
        <p:nvSpPr>
          <p:cNvPr id="3" name="スライド番号プレースホルダー 2">
            <a:extLst>
              <a:ext uri="{FF2B5EF4-FFF2-40B4-BE49-F238E27FC236}">
                <a16:creationId xmlns:a16="http://schemas.microsoft.com/office/drawing/2014/main" id="{19F83664-B4AC-946C-8981-7803DE1A843A}"/>
              </a:ext>
            </a:extLst>
          </p:cNvPr>
          <p:cNvSpPr>
            <a:spLocks noGrp="1"/>
          </p:cNvSpPr>
          <p:nvPr>
            <p:ph type="sldNum" sz="quarter" idx="12"/>
          </p:nvPr>
        </p:nvSpPr>
        <p:spPr/>
        <p:txBody>
          <a:bodyPr/>
          <a:lstStyle/>
          <a:p>
            <a:fld id="{3976CDD0-C26C-4561-A9EF-A0090B2270A4}" type="slidenum">
              <a:rPr kumimoji="1" lang="ja-JP" altLang="en-US" smtClean="0"/>
              <a:t>9</a:t>
            </a:fld>
            <a:endParaRPr kumimoji="1" lang="ja-JP" altLang="en-US"/>
          </a:p>
        </p:txBody>
      </p:sp>
      <p:sp>
        <p:nvSpPr>
          <p:cNvPr id="59" name="テキスト ボックス 58">
            <a:extLst>
              <a:ext uri="{FF2B5EF4-FFF2-40B4-BE49-F238E27FC236}">
                <a16:creationId xmlns:a16="http://schemas.microsoft.com/office/drawing/2014/main" id="{8CCD5131-CE59-3C97-3C3D-6F7B993FDDF9}"/>
              </a:ext>
            </a:extLst>
          </p:cNvPr>
          <p:cNvSpPr txBox="1"/>
          <p:nvPr/>
        </p:nvSpPr>
        <p:spPr>
          <a:xfrm>
            <a:off x="107804" y="711569"/>
            <a:ext cx="1146468"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結果</a:t>
            </a:r>
          </a:p>
        </p:txBody>
      </p:sp>
      <p:pic>
        <p:nvPicPr>
          <p:cNvPr id="45" name="図 44">
            <a:extLst>
              <a:ext uri="{FF2B5EF4-FFF2-40B4-BE49-F238E27FC236}">
                <a16:creationId xmlns:a16="http://schemas.microsoft.com/office/drawing/2014/main" id="{DBD8F78A-C675-45A9-836A-3F320B54B9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279" y="1076739"/>
            <a:ext cx="3491698" cy="2844000"/>
          </a:xfrm>
          <a:prstGeom prst="rect">
            <a:avLst/>
          </a:prstGeom>
        </p:spPr>
      </p:pic>
      <p:pic>
        <p:nvPicPr>
          <p:cNvPr id="4" name="図 3">
            <a:extLst>
              <a:ext uri="{FF2B5EF4-FFF2-40B4-BE49-F238E27FC236}">
                <a16:creationId xmlns:a16="http://schemas.microsoft.com/office/drawing/2014/main" id="{46E89007-39D3-37C0-EB67-FC39912D44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41977" y="1055108"/>
            <a:ext cx="3491703" cy="2844000"/>
          </a:xfrm>
          <a:prstGeom prst="rect">
            <a:avLst/>
          </a:prstGeom>
        </p:spPr>
      </p:pic>
      <p:pic>
        <p:nvPicPr>
          <p:cNvPr id="9" name="図 8">
            <a:extLst>
              <a:ext uri="{FF2B5EF4-FFF2-40B4-BE49-F238E27FC236}">
                <a16:creationId xmlns:a16="http://schemas.microsoft.com/office/drawing/2014/main" id="{0D70F235-05B5-ED51-BE0D-B46B6CCA5A6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268" y="3877481"/>
            <a:ext cx="3491698" cy="2843996"/>
          </a:xfrm>
          <a:prstGeom prst="rect">
            <a:avLst/>
          </a:prstGeom>
        </p:spPr>
      </p:pic>
      <p:pic>
        <p:nvPicPr>
          <p:cNvPr id="10" name="図 9">
            <a:extLst>
              <a:ext uri="{FF2B5EF4-FFF2-40B4-BE49-F238E27FC236}">
                <a16:creationId xmlns:a16="http://schemas.microsoft.com/office/drawing/2014/main" id="{42B36F50-01F0-16AC-448D-64BE8884116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641980" y="3898217"/>
            <a:ext cx="3491696" cy="2843996"/>
          </a:xfrm>
          <a:prstGeom prst="rect">
            <a:avLst/>
          </a:prstGeom>
        </p:spPr>
      </p:pic>
      <p:grpSp>
        <p:nvGrpSpPr>
          <p:cNvPr id="11" name="グループ化 10">
            <a:extLst>
              <a:ext uri="{FF2B5EF4-FFF2-40B4-BE49-F238E27FC236}">
                <a16:creationId xmlns:a16="http://schemas.microsoft.com/office/drawing/2014/main" id="{F1BFCD7B-6971-C807-09BB-312904279218}"/>
              </a:ext>
            </a:extLst>
          </p:cNvPr>
          <p:cNvGrpSpPr/>
          <p:nvPr/>
        </p:nvGrpSpPr>
        <p:grpSpPr>
          <a:xfrm>
            <a:off x="5916245" y="81919"/>
            <a:ext cx="4057492" cy="994820"/>
            <a:chOff x="5848508" y="729055"/>
            <a:chExt cx="4057492" cy="994820"/>
          </a:xfrm>
        </p:grpSpPr>
        <p:sp>
          <p:nvSpPr>
            <p:cNvPr id="13" name="正方形/長方形 12">
              <a:extLst>
                <a:ext uri="{FF2B5EF4-FFF2-40B4-BE49-F238E27FC236}">
                  <a16:creationId xmlns:a16="http://schemas.microsoft.com/office/drawing/2014/main" id="{C8CCBA79-B9A5-9DE5-0ADB-28C3A326EB5B}"/>
                </a:ext>
              </a:extLst>
            </p:cNvPr>
            <p:cNvSpPr/>
            <p:nvPr/>
          </p:nvSpPr>
          <p:spPr>
            <a:xfrm>
              <a:off x="5848508" y="729055"/>
              <a:ext cx="3989759" cy="9609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5F953806-7E09-15E8-F029-2B77CBCD3789}"/>
                </a:ext>
              </a:extLst>
            </p:cNvPr>
            <p:cNvGrpSpPr/>
            <p:nvPr/>
          </p:nvGrpSpPr>
          <p:grpSpPr>
            <a:xfrm>
              <a:off x="5848508" y="762923"/>
              <a:ext cx="4057492" cy="960952"/>
              <a:chOff x="1464122" y="2151528"/>
              <a:chExt cx="7573176" cy="1793585"/>
            </a:xfrm>
          </p:grpSpPr>
          <p:grpSp>
            <p:nvGrpSpPr>
              <p:cNvPr id="15" name="グループ化 14">
                <a:extLst>
                  <a:ext uri="{FF2B5EF4-FFF2-40B4-BE49-F238E27FC236}">
                    <a16:creationId xmlns:a16="http://schemas.microsoft.com/office/drawing/2014/main" id="{460820D9-FC8B-FBCB-0EBA-C7C273647696}"/>
                  </a:ext>
                </a:extLst>
              </p:cNvPr>
              <p:cNvGrpSpPr/>
              <p:nvPr/>
            </p:nvGrpSpPr>
            <p:grpSpPr>
              <a:xfrm>
                <a:off x="1464122" y="2151528"/>
                <a:ext cx="7179165" cy="1219470"/>
                <a:chOff x="1742088" y="2323580"/>
                <a:chExt cx="5298147" cy="899956"/>
              </a:xfrm>
            </p:grpSpPr>
            <p:grpSp>
              <p:nvGrpSpPr>
                <p:cNvPr id="18" name="グループ化 17">
                  <a:extLst>
                    <a:ext uri="{FF2B5EF4-FFF2-40B4-BE49-F238E27FC236}">
                      <a16:creationId xmlns:a16="http://schemas.microsoft.com/office/drawing/2014/main" id="{12BD65EC-DAD9-1CCA-105D-22B5E907DADB}"/>
                    </a:ext>
                  </a:extLst>
                </p:cNvPr>
                <p:cNvGrpSpPr/>
                <p:nvPr/>
              </p:nvGrpSpPr>
              <p:grpSpPr>
                <a:xfrm>
                  <a:off x="3801914" y="2449651"/>
                  <a:ext cx="1385852" cy="773885"/>
                  <a:chOff x="3801914" y="2449651"/>
                  <a:chExt cx="1385852" cy="773885"/>
                </a:xfrm>
              </p:grpSpPr>
              <p:sp>
                <p:nvSpPr>
                  <p:cNvPr id="68" name="正方形/長方形 67">
                    <a:extLst>
                      <a:ext uri="{FF2B5EF4-FFF2-40B4-BE49-F238E27FC236}">
                        <a16:creationId xmlns:a16="http://schemas.microsoft.com/office/drawing/2014/main" id="{1A62BDE9-9ED3-9178-6B65-1FBB08FE766D}"/>
                      </a:ext>
                    </a:extLst>
                  </p:cNvPr>
                  <p:cNvSpPr/>
                  <p:nvPr/>
                </p:nvSpPr>
                <p:spPr>
                  <a:xfrm>
                    <a:off x="3945752" y="2547026"/>
                    <a:ext cx="1131603" cy="369332"/>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0404557A-8B6C-D3CD-EA45-CE19DBFF71E5}"/>
                      </a:ext>
                    </a:extLst>
                  </p:cNvPr>
                  <p:cNvSpPr/>
                  <p:nvPr/>
                </p:nvSpPr>
                <p:spPr>
                  <a:xfrm>
                    <a:off x="3801914" y="2449651"/>
                    <a:ext cx="1385852" cy="574028"/>
                  </a:xfrm>
                  <a:prstGeom prst="rect">
                    <a:avLst/>
                  </a:pr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40A047B9-EC41-4345-5D60-751D3FB5C93B}"/>
                      </a:ext>
                    </a:extLst>
                  </p:cNvPr>
                  <p:cNvCxnSpPr>
                    <a:cxnSpLocks/>
                  </p:cNvCxnSpPr>
                  <p:nvPr/>
                </p:nvCxnSpPr>
                <p:spPr>
                  <a:xfrm>
                    <a:off x="3945752" y="3025186"/>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CCD73A6-EB3A-F6F9-E0F7-3D5E4960C14C}"/>
                      </a:ext>
                    </a:extLst>
                  </p:cNvPr>
                  <p:cNvCxnSpPr>
                    <a:cxnSpLocks/>
                  </p:cNvCxnSpPr>
                  <p:nvPr/>
                </p:nvCxnSpPr>
                <p:spPr>
                  <a:xfrm>
                    <a:off x="5069672" y="3006554"/>
                    <a:ext cx="0" cy="19835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19" name="正方形/長方形 18">
                  <a:extLst>
                    <a:ext uri="{FF2B5EF4-FFF2-40B4-BE49-F238E27FC236}">
                      <a16:creationId xmlns:a16="http://schemas.microsoft.com/office/drawing/2014/main" id="{21684028-9134-3206-F687-002CBF1A1A9D}"/>
                    </a:ext>
                  </a:extLst>
                </p:cNvPr>
                <p:cNvSpPr/>
                <p:nvPr/>
              </p:nvSpPr>
              <p:spPr>
                <a:xfrm>
                  <a:off x="1742088" y="2547027"/>
                  <a:ext cx="898846" cy="4139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LASER</a:t>
                  </a:r>
                  <a:endParaRPr kumimoji="1" lang="ja-JP" altLang="en-US" sz="1050" dirty="0">
                    <a:solidFill>
                      <a:schemeClr val="tx1"/>
                    </a:solidFill>
                  </a:endParaRPr>
                </a:p>
              </p:txBody>
            </p:sp>
            <p:sp>
              <p:nvSpPr>
                <p:cNvPr id="20" name="正方形/長方形 19">
                  <a:extLst>
                    <a:ext uri="{FF2B5EF4-FFF2-40B4-BE49-F238E27FC236}">
                      <a16:creationId xmlns:a16="http://schemas.microsoft.com/office/drawing/2014/main" id="{259CAF0C-E557-F7D1-B512-CD768F8D2D7A}"/>
                    </a:ext>
                  </a:extLst>
                </p:cNvPr>
                <p:cNvSpPr/>
                <p:nvPr/>
              </p:nvSpPr>
              <p:spPr>
                <a:xfrm>
                  <a:off x="6513233" y="2547027"/>
                  <a:ext cx="527002" cy="39095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rPr>
                    <a:t>PD</a:t>
                  </a:r>
                  <a:endParaRPr kumimoji="1" lang="ja-JP" altLang="en-US" sz="1050" dirty="0">
                    <a:solidFill>
                      <a:schemeClr val="tx1"/>
                    </a:solidFill>
                  </a:endParaRPr>
                </a:p>
              </p:txBody>
            </p:sp>
            <p:grpSp>
              <p:nvGrpSpPr>
                <p:cNvPr id="21" name="グループ化 20">
                  <a:extLst>
                    <a:ext uri="{FF2B5EF4-FFF2-40B4-BE49-F238E27FC236}">
                      <a16:creationId xmlns:a16="http://schemas.microsoft.com/office/drawing/2014/main" id="{858E2E15-1DF8-8B57-1472-928D3B914FAA}"/>
                    </a:ext>
                  </a:extLst>
                </p:cNvPr>
                <p:cNvGrpSpPr/>
                <p:nvPr/>
              </p:nvGrpSpPr>
              <p:grpSpPr>
                <a:xfrm>
                  <a:off x="2825071" y="2323580"/>
                  <a:ext cx="425245" cy="860862"/>
                  <a:chOff x="3194892" y="1454226"/>
                  <a:chExt cx="451691" cy="914400"/>
                </a:xfrm>
              </p:grpSpPr>
              <p:sp>
                <p:nvSpPr>
                  <p:cNvPr id="58" name="楕円 57">
                    <a:extLst>
                      <a:ext uri="{FF2B5EF4-FFF2-40B4-BE49-F238E27FC236}">
                        <a16:creationId xmlns:a16="http://schemas.microsoft.com/office/drawing/2014/main" id="{98DF58DD-8CA3-1618-A0FC-807DB0A28ED0}"/>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181DC420-EE0E-66D8-4DC3-5EA662ECC67A}"/>
                      </a:ext>
                    </a:extLst>
                  </p:cNvPr>
                  <p:cNvCxnSpPr>
                    <a:stCxn id="58" idx="1"/>
                    <a:endCxn id="58"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3CDDC84-957F-19A6-9796-07B7B143B3C7}"/>
                      </a:ext>
                    </a:extLst>
                  </p:cNvPr>
                  <p:cNvCxnSpPr>
                    <a:stCxn id="58" idx="0"/>
                    <a:endCxn id="58"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D3EB2419-D8F7-F372-F368-B1A52DDFE382}"/>
                      </a:ext>
                    </a:extLst>
                  </p:cNvPr>
                  <p:cNvCxnSpPr>
                    <a:stCxn id="58" idx="7"/>
                    <a:endCxn id="58"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750D1CD-D388-A419-A004-A8A9974A376C}"/>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71F945C-6155-7F34-C881-1077D45A43DE}"/>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2" name="直線コネクタ 21">
                  <a:extLst>
                    <a:ext uri="{FF2B5EF4-FFF2-40B4-BE49-F238E27FC236}">
                      <a16:creationId xmlns:a16="http://schemas.microsoft.com/office/drawing/2014/main" id="{970F9606-4749-5BD4-47C7-A2F1D0D90A5D}"/>
                    </a:ext>
                  </a:extLst>
                </p:cNvPr>
                <p:cNvCxnSpPr>
                  <a:cxnSpLocks/>
                  <a:stCxn id="19" idx="3"/>
                  <a:endCxn id="20" idx="1"/>
                </p:cNvCxnSpPr>
                <p:nvPr/>
              </p:nvCxnSpPr>
              <p:spPr>
                <a:xfrm flipV="1">
                  <a:off x="2640934" y="2742503"/>
                  <a:ext cx="3872299" cy="1151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4" name="直線矢印コネクタ 23">
                  <a:extLst>
                    <a:ext uri="{FF2B5EF4-FFF2-40B4-BE49-F238E27FC236}">
                      <a16:creationId xmlns:a16="http://schemas.microsoft.com/office/drawing/2014/main" id="{3BCA1669-1C70-6FB9-1ADF-B4E464787A92}"/>
                    </a:ext>
                  </a:extLst>
                </p:cNvPr>
                <p:cNvCxnSpPr>
                  <a:cxnSpLocks/>
                </p:cNvCxnSpPr>
                <p:nvPr/>
              </p:nvCxnSpPr>
              <p:spPr>
                <a:xfrm>
                  <a:off x="3405879"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p:nvGrpSpPr>
                <p:cNvPr id="41" name="グループ化 40">
                  <a:extLst>
                    <a:ext uri="{FF2B5EF4-FFF2-40B4-BE49-F238E27FC236}">
                      <a16:creationId xmlns:a16="http://schemas.microsoft.com/office/drawing/2014/main" id="{30BABC7E-E84B-6D9A-1395-0EFFAF7FC4EA}"/>
                    </a:ext>
                  </a:extLst>
                </p:cNvPr>
                <p:cNvGrpSpPr/>
                <p:nvPr/>
              </p:nvGrpSpPr>
              <p:grpSpPr>
                <a:xfrm>
                  <a:off x="5691228" y="2323580"/>
                  <a:ext cx="425245" cy="860862"/>
                  <a:chOff x="3194892" y="1454226"/>
                  <a:chExt cx="451691" cy="914400"/>
                </a:xfrm>
              </p:grpSpPr>
              <p:sp>
                <p:nvSpPr>
                  <p:cNvPr id="49" name="楕円 48">
                    <a:extLst>
                      <a:ext uri="{FF2B5EF4-FFF2-40B4-BE49-F238E27FC236}">
                        <a16:creationId xmlns:a16="http://schemas.microsoft.com/office/drawing/2014/main" id="{E7E89FB6-3C14-901F-B020-7AB4EF9F3F0E}"/>
                      </a:ext>
                    </a:extLst>
                  </p:cNvPr>
                  <p:cNvSpPr/>
                  <p:nvPr/>
                </p:nvSpPr>
                <p:spPr>
                  <a:xfrm>
                    <a:off x="3194892" y="1454226"/>
                    <a:ext cx="451691"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635E567-03E6-6A06-BACB-42B4742F72E2}"/>
                      </a:ext>
                    </a:extLst>
                  </p:cNvPr>
                  <p:cNvCxnSpPr>
                    <a:stCxn id="49" idx="1"/>
                    <a:endCxn id="49" idx="3"/>
                  </p:cNvCxnSpPr>
                  <p:nvPr/>
                </p:nvCxnSpPr>
                <p:spPr>
                  <a:xfrm>
                    <a:off x="3261041"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40F731E5-50F1-03EA-8651-F38C43F677F0}"/>
                      </a:ext>
                    </a:extLst>
                  </p:cNvPr>
                  <p:cNvCxnSpPr>
                    <a:stCxn id="49" idx="0"/>
                    <a:endCxn id="49" idx="4"/>
                  </p:cNvCxnSpPr>
                  <p:nvPr/>
                </p:nvCxnSpPr>
                <p:spPr>
                  <a:xfrm>
                    <a:off x="3420738" y="1454226"/>
                    <a:ext cx="0" cy="914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BB19B79-58FE-BDFD-034D-7C5A4D232CDC}"/>
                      </a:ext>
                    </a:extLst>
                  </p:cNvPr>
                  <p:cNvCxnSpPr>
                    <a:stCxn id="49" idx="7"/>
                    <a:endCxn id="49" idx="5"/>
                  </p:cNvCxnSpPr>
                  <p:nvPr/>
                </p:nvCxnSpPr>
                <p:spPr>
                  <a:xfrm>
                    <a:off x="3580434" y="1588137"/>
                    <a:ext cx="0" cy="6465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EA91493-008B-250A-14C6-27FE8DA6E55C}"/>
                      </a:ext>
                    </a:extLst>
                  </p:cNvPr>
                  <p:cNvCxnSpPr>
                    <a:cxnSpLocks/>
                  </p:cNvCxnSpPr>
                  <p:nvPr/>
                </p:nvCxnSpPr>
                <p:spPr>
                  <a:xfrm>
                    <a:off x="3499472"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B9898A4D-6662-63FF-8458-698C6D578A25}"/>
                      </a:ext>
                    </a:extLst>
                  </p:cNvPr>
                  <p:cNvCxnSpPr>
                    <a:cxnSpLocks/>
                  </p:cNvCxnSpPr>
                  <p:nvPr/>
                </p:nvCxnSpPr>
                <p:spPr>
                  <a:xfrm>
                    <a:off x="3347073" y="1488124"/>
                    <a:ext cx="0" cy="86400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6" name="直線矢印コネクタ 45">
                  <a:extLst>
                    <a:ext uri="{FF2B5EF4-FFF2-40B4-BE49-F238E27FC236}">
                      <a16:creationId xmlns:a16="http://schemas.microsoft.com/office/drawing/2014/main" id="{BFBB8614-AD55-7378-071F-3968A0F1C059}"/>
                    </a:ext>
                  </a:extLst>
                </p:cNvPr>
                <p:cNvCxnSpPr>
                  <a:cxnSpLocks/>
                </p:cNvCxnSpPr>
                <p:nvPr/>
              </p:nvCxnSpPr>
              <p:spPr>
                <a:xfrm rot="1800000">
                  <a:off x="5457608" y="2355494"/>
                  <a:ext cx="0" cy="797028"/>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8" name="直線矢印コネクタ 47">
                  <a:extLst>
                    <a:ext uri="{FF2B5EF4-FFF2-40B4-BE49-F238E27FC236}">
                      <a16:creationId xmlns:a16="http://schemas.microsoft.com/office/drawing/2014/main" id="{BDC1B9A4-2A94-27DC-9B79-31C9673D695B}"/>
                    </a:ext>
                  </a:extLst>
                </p:cNvPr>
                <p:cNvCxnSpPr>
                  <a:cxnSpLocks/>
                </p:cNvCxnSpPr>
                <p:nvPr/>
              </p:nvCxnSpPr>
              <p:spPr>
                <a:xfrm>
                  <a:off x="6325402" y="2460600"/>
                  <a:ext cx="0" cy="597771"/>
                </a:xfrm>
                <a:prstGeom prst="straightConnector1">
                  <a:avLst/>
                </a:prstGeom>
                <a:ln w="31750">
                  <a:solidFill>
                    <a:schemeClr val="tx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2302E01-0B24-A236-C76A-E70C7FB0C4BA}"/>
                      </a:ext>
                    </a:extLst>
                  </p:cNvPr>
                  <p:cNvSpPr txBox="1"/>
                  <p:nvPr/>
                </p:nvSpPr>
                <p:spPr>
                  <a:xfrm>
                    <a:off x="5577047" y="3203964"/>
                    <a:ext cx="3460251"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func>
                            <m:funcPr>
                              <m:ctrlPr>
                                <a:rPr kumimoji="1" lang="en-US" altLang="ja-JP" b="0" i="1" dirty="0" smtClean="0">
                                  <a:latin typeface="Cambria Math" panose="02040503050406030204" pitchFamily="18" charset="0"/>
                                </a:rPr>
                              </m:ctrlPr>
                            </m:funcPr>
                            <m:fName>
                              <m:sSup>
                                <m:sSupPr>
                                  <m:ctrlPr>
                                    <a:rPr kumimoji="1" lang="en-US" altLang="ja-JP" b="0" i="1" dirty="0" smtClean="0">
                                      <a:latin typeface="Cambria Math" panose="02040503050406030204" pitchFamily="18" charset="0"/>
                                    </a:rPr>
                                  </m:ctrlPr>
                                </m:sSupPr>
                                <m:e>
                                  <m:r>
                                    <m:rPr>
                                      <m:sty m:val="p"/>
                                    </m:rPr>
                                    <a:rPr kumimoji="1" lang="en-US" altLang="ja-JP" b="0" i="0" dirty="0" smtClean="0">
                                      <a:latin typeface="Cambria Math" panose="02040503050406030204" pitchFamily="18" charset="0"/>
                                    </a:rPr>
                                    <m:t>cos</m:t>
                                  </m:r>
                                </m:e>
                                <m:sup>
                                  <m:r>
                                    <a:rPr kumimoji="1" lang="en-US" altLang="ja-JP" b="0" i="1" dirty="0" smtClean="0">
                                      <a:latin typeface="Cambria Math" panose="02040503050406030204" pitchFamily="18" charset="0"/>
                                    </a:rPr>
                                    <m:t>2</m:t>
                                  </m:r>
                                </m:sup>
                              </m:sSup>
                            </m:fName>
                            <m:e>
                              <m:r>
                                <a:rPr kumimoji="1" lang="en-US" altLang="ja-JP" b="0" i="1" dirty="0" smtClean="0">
                                  <a:latin typeface="Cambria Math" panose="02040503050406030204" pitchFamily="18" charset="0"/>
                                </a:rPr>
                                <m:t>𝜃</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e>
                          </m:func>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51105340-985F-3B1B-FC55-B74CC8F77120}"/>
                      </a:ext>
                    </a:extLst>
                  </p:cNvPr>
                  <p:cNvSpPr txBox="1">
                    <a:spLocks noRot="1" noChangeAspect="1" noMove="1" noResize="1" noEditPoints="1" noAdjustHandles="1" noChangeArrowheads="1" noChangeShapeType="1" noTextEdit="1"/>
                  </p:cNvSpPr>
                  <p:nvPr/>
                </p:nvSpPr>
                <p:spPr>
                  <a:xfrm>
                    <a:off x="5577047" y="3203964"/>
                    <a:ext cx="3460251" cy="689346"/>
                  </a:xfrm>
                  <a:prstGeom prst="rect">
                    <a:avLst/>
                  </a:prstGeom>
                  <a:blipFill>
                    <a:blip r:embed="rId6"/>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9C30608-4CA8-A528-CC6F-BCBC3FFB363B}"/>
                      </a:ext>
                    </a:extLst>
                  </p:cNvPr>
                  <p:cNvSpPr txBox="1"/>
                  <p:nvPr/>
                </p:nvSpPr>
                <p:spPr>
                  <a:xfrm>
                    <a:off x="1639811" y="3255767"/>
                    <a:ext cx="3360683" cy="6893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dirty="0" smtClean="0">
                              <a:latin typeface="Cambria Math" panose="02040503050406030204" pitchFamily="18" charset="0"/>
                            </a:rPr>
                            <m:t>𝐻</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𝐾</m:t>
                              </m:r>
                            </m:e>
                            <m:sub>
                              <m:r>
                                <a:rPr kumimoji="1" lang="en-US" altLang="ja-JP" b="0" i="1" dirty="0" smtClean="0">
                                  <a:latin typeface="Cambria Math" panose="02040503050406030204" pitchFamily="18" charset="0"/>
                                </a:rPr>
                                <m:t>𝑛</m:t>
                              </m:r>
                            </m:sub>
                          </m:sSub>
                          <m:r>
                            <a:rPr kumimoji="1" lang="en-US" altLang="ja-JP" b="0" i="1" dirty="0" smtClean="0">
                              <a:latin typeface="Cambria Math" panose="02040503050406030204" pitchFamily="18" charset="0"/>
                            </a:rPr>
                            <m:t>𝑛𝑖</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7A9C03F5-80DF-D1AB-7E21-8DC19C46E7D1}"/>
                      </a:ext>
                    </a:extLst>
                  </p:cNvPr>
                  <p:cNvSpPr txBox="1">
                    <a:spLocks noRot="1" noChangeAspect="1" noMove="1" noResize="1" noEditPoints="1" noAdjustHandles="1" noChangeArrowheads="1" noChangeShapeType="1" noTextEdit="1"/>
                  </p:cNvSpPr>
                  <p:nvPr/>
                </p:nvSpPr>
                <p:spPr>
                  <a:xfrm>
                    <a:off x="1639811" y="3255767"/>
                    <a:ext cx="3360683" cy="689346"/>
                  </a:xfrm>
                  <a:prstGeom prst="rect">
                    <a:avLst/>
                  </a:prstGeom>
                  <a:blipFill>
                    <a:blip r:embed="rId7"/>
                    <a:stretch>
                      <a:fillRect b="-16393"/>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8D24C37-55BD-538C-A1B2-3CF495A8A272}"/>
                  </a:ext>
                </a:extLst>
              </p:cNvPr>
              <p:cNvSpPr txBox="1"/>
              <p:nvPr/>
            </p:nvSpPr>
            <p:spPr>
              <a:xfrm>
                <a:off x="7469028" y="2007163"/>
                <a:ext cx="2052357" cy="1154162"/>
              </a:xfrm>
              <a:prstGeom prst="rect">
                <a:avLst/>
              </a:prstGeom>
              <a:noFill/>
            </p:spPr>
            <p:txBody>
              <a:bodyPr wrap="none" rtlCol="0">
                <a:spAutoFit/>
              </a:bodyPr>
              <a:lstStyle/>
              <a:p>
                <a:pPr>
                  <a:lnSpc>
                    <a:spcPct val="150000"/>
                  </a:lnSpc>
                </a:pPr>
                <a14:m>
                  <m:oMath xmlns:m="http://schemas.openxmlformats.org/officeDocument/2006/math">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cos</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𝑎𝐻</m:t>
                    </m:r>
                  </m:oMath>
                </a14:m>
                <a:r>
                  <a:rPr kumimoji="1" lang="ja-JP" altLang="en-US" sz="2400" dirty="0"/>
                  <a:t> </a:t>
                </a:r>
                <a:endParaRPr kumimoji="1" lang="en-US" altLang="ja-JP" sz="2400" dirty="0"/>
              </a:p>
              <a:p>
                <a:pPr>
                  <a:lnSpc>
                    <a:spcPct val="150000"/>
                  </a:lnSpc>
                </a:pPr>
                <a:r>
                  <a:rPr kumimoji="1" lang="ja-JP" altLang="en-US" sz="2400" dirty="0"/>
                  <a:t>となっている</a:t>
                </a:r>
              </a:p>
            </p:txBody>
          </p:sp>
        </mc:Choice>
        <mc:Fallback xmlns="">
          <p:sp>
            <p:nvSpPr>
              <p:cNvPr id="5" name="テキスト ボックス 4">
                <a:extLst>
                  <a:ext uri="{FF2B5EF4-FFF2-40B4-BE49-F238E27FC236}">
                    <a16:creationId xmlns:a16="http://schemas.microsoft.com/office/drawing/2014/main" id="{98D24C37-55BD-538C-A1B2-3CF495A8A272}"/>
                  </a:ext>
                </a:extLst>
              </p:cNvPr>
              <p:cNvSpPr txBox="1">
                <a:spLocks noRot="1" noChangeAspect="1" noMove="1" noResize="1" noEditPoints="1" noAdjustHandles="1" noChangeArrowheads="1" noChangeShapeType="1" noTextEdit="1"/>
              </p:cNvSpPr>
              <p:nvPr/>
            </p:nvSpPr>
            <p:spPr>
              <a:xfrm>
                <a:off x="7469028" y="2007163"/>
                <a:ext cx="2052357" cy="1154162"/>
              </a:xfrm>
              <a:prstGeom prst="rect">
                <a:avLst/>
              </a:prstGeom>
              <a:blipFill>
                <a:blip r:embed="rId8"/>
                <a:stretch>
                  <a:fillRect l="-4451" r="-2671" b="-12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A34DE6C-4987-4F00-B0B4-67620D8BA943}"/>
                  </a:ext>
                </a:extLst>
              </p:cNvPr>
              <p:cNvSpPr txBox="1"/>
              <p:nvPr/>
            </p:nvSpPr>
            <p:spPr>
              <a:xfrm>
                <a:off x="7145571" y="4131730"/>
                <a:ext cx="2646878" cy="1683346"/>
              </a:xfrm>
              <a:prstGeom prst="rect">
                <a:avLst/>
              </a:prstGeom>
              <a:solidFill>
                <a:schemeClr val="bg2"/>
              </a:solidFill>
            </p:spPr>
            <p:txBody>
              <a:bodyPr wrap="square" rtlCol="0">
                <a:spAutoFit/>
              </a:bodyPr>
              <a:lstStyle/>
              <a:p>
                <a:pPr>
                  <a:lnSpc>
                    <a:spcPct val="150000"/>
                  </a:lnSpc>
                </a:pPr>
                <a:r>
                  <a:rPr kumimoji="1" lang="ja-JP" altLang="en-US" sz="2400" b="1" dirty="0"/>
                  <a:t>偏光面の回転角は</a:t>
                </a:r>
                <a:endParaRPr kumimoji="1" lang="en-US" altLang="ja-JP" sz="2400" b="1" dirty="0"/>
              </a:p>
              <a:p>
                <a:pPr>
                  <a:lnSpc>
                    <a:spcPct val="150000"/>
                  </a:lnSpc>
                </a:pPr>
                <a:r>
                  <a:rPr kumimoji="1" lang="ja-JP" altLang="en-US" sz="2400" b="1" dirty="0"/>
                  <a:t>磁場に比例する</a:t>
                </a:r>
                <a:endParaRPr kumimoji="1" lang="en-US" altLang="ja-JP" sz="2400" b="1" dirty="0"/>
              </a:p>
              <a:p>
                <a:pPr algn="ctr">
                  <a:lnSpc>
                    <a:spcPct val="150000"/>
                  </a:lnSpc>
                </a:pPr>
                <a14:m>
                  <m:oMath xmlns:m="http://schemas.openxmlformats.org/officeDocument/2006/math">
                    <m:r>
                      <a:rPr kumimoji="1" lang="en-US" altLang="ja-JP" sz="2400" b="0" i="1" smtClean="0">
                        <a:latin typeface="Cambria Math" panose="02040503050406030204" pitchFamily="18" charset="0"/>
                      </a:rPr>
                      <m:t>𝜃</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𝑎𝐻</m:t>
                    </m:r>
                  </m:oMath>
                </a14:m>
                <a:r>
                  <a:rPr kumimoji="1" lang="ja-JP" altLang="en-US" sz="2400" dirty="0"/>
                  <a:t> </a:t>
                </a:r>
                <a:endParaRPr kumimoji="1" lang="en-US" altLang="ja-JP" sz="2400" dirty="0"/>
              </a:p>
            </p:txBody>
          </p:sp>
        </mc:Choice>
        <mc:Fallback xmlns="">
          <p:sp>
            <p:nvSpPr>
              <p:cNvPr id="6" name="テキスト ボックス 5">
                <a:extLst>
                  <a:ext uri="{FF2B5EF4-FFF2-40B4-BE49-F238E27FC236}">
                    <a16:creationId xmlns:a16="http://schemas.microsoft.com/office/drawing/2014/main" id="{5A34DE6C-4987-4F00-B0B4-67620D8BA943}"/>
                  </a:ext>
                </a:extLst>
              </p:cNvPr>
              <p:cNvSpPr txBox="1">
                <a:spLocks noRot="1" noChangeAspect="1" noMove="1" noResize="1" noEditPoints="1" noAdjustHandles="1" noChangeArrowheads="1" noChangeShapeType="1" noTextEdit="1"/>
              </p:cNvSpPr>
              <p:nvPr/>
            </p:nvSpPr>
            <p:spPr>
              <a:xfrm>
                <a:off x="7145571" y="4131730"/>
                <a:ext cx="2646878" cy="1683346"/>
              </a:xfrm>
              <a:prstGeom prst="rect">
                <a:avLst/>
              </a:prstGeom>
              <a:blipFill>
                <a:blip r:embed="rId9"/>
                <a:stretch>
                  <a:fillRect l="-3456" r="-27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6961626"/>
      </p:ext>
    </p:extLst>
  </p:cSld>
  <p:clrMapOvr>
    <a:masterClrMapping/>
  </p:clrMapOvr>
</p:sld>
</file>

<file path=ppt/theme/theme1.xml><?xml version="1.0" encoding="utf-8"?>
<a:theme xmlns:a="http://schemas.openxmlformats.org/drawingml/2006/main" name="サンプル">
  <a:themeElements>
    <a:clrScheme name="ユーザー定義 1">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ユーザー定義 2">
      <a:majorFont>
        <a:latin typeface="Verdana"/>
        <a:ea typeface="メイリオ"/>
        <a:cs typeface=""/>
      </a:majorFont>
      <a:minorFont>
        <a:latin typeface="Verdana"/>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5798</TotalTime>
  <Words>842</Words>
  <Application>Microsoft Office PowerPoint</Application>
  <PresentationFormat>A4 210 x 297 mm</PresentationFormat>
  <Paragraphs>184</Paragraphs>
  <Slides>14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Cambria Math</vt:lpstr>
      <vt:lpstr>Verdana</vt:lpstr>
      <vt:lpstr>サンプル</vt:lpstr>
      <vt:lpstr>ファラデー効果</vt:lpstr>
      <vt:lpstr>ファラデー効果 磁化のある媒質中を通った後の直線偏光の様子</vt:lpstr>
      <vt:lpstr>Intro. | 光の偏光</vt:lpstr>
      <vt:lpstr>実験1 | 直線偏光の特性・マリュス則</vt:lpstr>
      <vt:lpstr>実験1 | 直線偏光の特性・マリュス則</vt:lpstr>
      <vt:lpstr>実験2 |磁化のある媒質中を通った後の直線偏光の様子</vt:lpstr>
      <vt:lpstr>実験2 |磁化光学効果</vt:lpstr>
      <vt:lpstr>実験2 |磁化光学効果</vt:lpstr>
      <vt:lpstr>実験2 |磁化光学効果</vt:lpstr>
      <vt:lpstr>実験2 |磁化光学効果</vt:lpstr>
      <vt:lpstr>まとめ</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ミリカンの実験による 電気素量の測定</dc:title>
  <dc:creator>西原　翔</dc:creator>
  <cp:lastModifiedBy>西原　翔</cp:lastModifiedBy>
  <cp:revision>34</cp:revision>
  <dcterms:created xsi:type="dcterms:W3CDTF">2022-06-29T04:20:23Z</dcterms:created>
  <dcterms:modified xsi:type="dcterms:W3CDTF">2024-12-18T14:56:17Z</dcterms:modified>
</cp:coreProperties>
</file>