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5" r:id="rId6"/>
    <p:sldId id="288" r:id="rId7"/>
    <p:sldId id="266" r:id="rId8"/>
    <p:sldId id="290" r:id="rId9"/>
    <p:sldId id="291" r:id="rId10"/>
    <p:sldId id="289" r:id="rId11"/>
    <p:sldId id="295" r:id="rId12"/>
    <p:sldId id="296" r:id="rId13"/>
    <p:sldId id="267" r:id="rId14"/>
    <p:sldId id="293" r:id="rId15"/>
    <p:sldId id="277" r:id="rId16"/>
    <p:sldId id="283" r:id="rId17"/>
    <p:sldId id="286" r:id="rId18"/>
    <p:sldId id="260" r:id="rId19"/>
    <p:sldId id="261" r:id="rId20"/>
    <p:sldId id="262" r:id="rId21"/>
    <p:sldId id="263" r:id="rId22"/>
    <p:sldId id="292" r:id="rId23"/>
    <p:sldId id="264" r:id="rId24"/>
    <p:sldId id="270" r:id="rId25"/>
    <p:sldId id="271" r:id="rId26"/>
    <p:sldId id="272" r:id="rId27"/>
    <p:sldId id="273" r:id="rId28"/>
    <p:sldId id="275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D5F6A-B2D6-75C8-0B97-FDE8F02BF707}" v="9" dt="2021-06-13T17:25:39.740"/>
    <p1510:client id="{5787B1AF-9EBD-4946-B414-35B98AF4E426}" v="2190" dt="2021-06-13T15:42:44.252"/>
    <p1510:client id="{61DE3AF9-7CB7-4441-FCD5-4C429FB1CC8B}" v="2198" dt="2021-06-13T16:53:49.574"/>
    <p1510:client id="{750EB866-C370-AA46-7777-50024ADA4E4B}" v="61" dt="2021-06-13T16:59:11.550"/>
    <p1510:client id="{7832D676-902E-A020-C608-74C4EEE7DFED}" v="896" dt="2021-06-13T16:51:01.480"/>
    <p1510:client id="{836CCC5F-F640-2CDF-747A-FCAD840F38B5}" v="24" dt="2021-06-13T17:23:06.321"/>
    <p1510:client id="{A01156D5-629C-1C8C-062E-2BDB46128D0E}" v="38" dt="2021-06-13T16:14:06.240"/>
    <p1510:client id="{A774D69E-CADD-7AD5-3ADE-5A8EB46949F6}" v="118" dt="2021-06-13T16:21:13.141"/>
    <p1510:client id="{CEADB356-5C7E-8E01-0226-5203F4110215}" v="2" dt="2021-06-13T15:53:08.735"/>
    <p1510:client id="{EE03ED02-C581-D546-DD22-9DFF6C9E2697}" v="774" dt="2021-06-13T17:53:45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辰其 林" userId="ee112ec480eae5fb" providerId="LiveId" clId="{1F245F73-FCD5-41B6-AAC5-E9C9CF282FF4}"/>
    <pc:docChg chg="modSld">
      <pc:chgData name="辰其 林" userId="ee112ec480eae5fb" providerId="LiveId" clId="{1F245F73-FCD5-41B6-AAC5-E9C9CF282FF4}" dt="2021-06-13T18:10:04.058" v="36" actId="20577"/>
      <pc:docMkLst>
        <pc:docMk/>
      </pc:docMkLst>
      <pc:sldChg chg="modSp">
        <pc:chgData name="辰其 林" userId="ee112ec480eae5fb" providerId="LiveId" clId="{1F245F73-FCD5-41B6-AAC5-E9C9CF282FF4}" dt="2021-06-13T18:10:04.058" v="36" actId="20577"/>
        <pc:sldMkLst>
          <pc:docMk/>
          <pc:sldMk cId="2592129946" sldId="256"/>
        </pc:sldMkLst>
        <pc:spChg chg="mod">
          <ac:chgData name="辰其 林" userId="ee112ec480eae5fb" providerId="LiveId" clId="{1F245F73-FCD5-41B6-AAC5-E9C9CF282FF4}" dt="2021-06-13T18:10:04.058" v="36" actId="20577"/>
          <ac:spMkLst>
            <pc:docMk/>
            <pc:sldMk cId="259212994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03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6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u408410990/109-2-G23-finalProject.git" TargetMode="External"/><Relationship Id="rId2" Type="http://schemas.openxmlformats.org/officeDocument/2006/relationships/hyperlink" Target="https://g23-finalproject.herokuapp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59B4FC5E-7602-47E7-A707-E3BF7A040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0" r="12434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9" name="Freeform: Shape 3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7981" y="862168"/>
            <a:ext cx="4023360" cy="3464329"/>
          </a:xfrm>
        </p:spPr>
        <p:txBody>
          <a:bodyPr anchor="b">
            <a:normAutofit/>
          </a:bodyPr>
          <a:lstStyle/>
          <a:p>
            <a:r>
              <a:rPr lang="zh-TW" altLang="en-US" sz="4800">
                <a:ea typeface="新細明體"/>
                <a:cs typeface="Calibri Light"/>
              </a:rPr>
              <a:t>資料庫</a:t>
            </a:r>
            <a:br>
              <a:rPr lang="zh-TW" altLang="en-US" sz="4800">
                <a:ea typeface="新細明體"/>
                <a:cs typeface="Calibri Light"/>
              </a:rPr>
            </a:br>
            <a:r>
              <a:rPr lang="zh-TW" altLang="en-US" sz="4800">
                <a:ea typeface="新細明體"/>
                <a:cs typeface="Calibri Light"/>
              </a:rPr>
              <a:t>期末進度報告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1700" dirty="0">
                <a:ea typeface="新細明體"/>
                <a:cs typeface="Calibri"/>
              </a:rPr>
              <a:t>資工2C </a:t>
            </a:r>
            <a:r>
              <a:rPr lang="en-US" altLang="zh-TW" sz="1700" dirty="0">
                <a:ea typeface="新細明體"/>
                <a:cs typeface="Calibri"/>
              </a:rPr>
              <a:t>408410990</a:t>
            </a:r>
            <a:r>
              <a:rPr lang="zh-TW" altLang="en-US" sz="1700" dirty="0">
                <a:ea typeface="新細明體"/>
                <a:cs typeface="Calibri"/>
              </a:rPr>
              <a:t>李亦翔</a:t>
            </a:r>
          </a:p>
          <a:p>
            <a:pPr>
              <a:lnSpc>
                <a:spcPct val="100000"/>
              </a:lnSpc>
            </a:pPr>
            <a:r>
              <a:rPr lang="zh-TW" altLang="en-US" sz="1700" dirty="0">
                <a:ea typeface="新細明體"/>
                <a:cs typeface="Calibri"/>
              </a:rPr>
              <a:t>資工2C </a:t>
            </a:r>
            <a:r>
              <a:rPr lang="en-US" altLang="zh-TW" sz="1700" dirty="0">
                <a:ea typeface="新細明體"/>
                <a:cs typeface="Calibri"/>
              </a:rPr>
              <a:t>408411238</a:t>
            </a:r>
            <a:r>
              <a:rPr lang="zh-TW" altLang="en-US" sz="1700" dirty="0">
                <a:ea typeface="新細明體"/>
                <a:cs typeface="Calibri"/>
              </a:rPr>
              <a:t>吳立暄</a:t>
            </a:r>
          </a:p>
          <a:p>
            <a:pPr>
              <a:lnSpc>
                <a:spcPct val="100000"/>
              </a:lnSpc>
            </a:pPr>
            <a:r>
              <a:rPr lang="zh-TW" sz="1700" dirty="0">
                <a:ea typeface="新細明體"/>
                <a:cs typeface="Calibri"/>
              </a:rPr>
              <a:t>資工2C </a:t>
            </a:r>
            <a:r>
              <a:rPr lang="en-US" altLang="zh-TW" sz="1700" dirty="0">
                <a:ea typeface="新細明體"/>
                <a:cs typeface="Calibri"/>
              </a:rPr>
              <a:t>408411295 </a:t>
            </a:r>
            <a:r>
              <a:rPr lang="zh-TW" sz="1700" dirty="0">
                <a:ea typeface="新細明體"/>
                <a:cs typeface="Calibri"/>
              </a:rPr>
              <a:t>林辰其</a:t>
            </a:r>
            <a:endParaRPr lang="zh-TW" sz="1700" dirty="0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C29B8-D764-4B6C-9A86-2CEF0D13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EJS 前端-動態商品</a:t>
            </a:r>
            <a:r>
              <a:rPr lang="zh-TW" altLang="en-US">
                <a:ea typeface="+mj-lt"/>
                <a:cs typeface="+mj-lt"/>
              </a:rPr>
              <a:t>頁</a:t>
            </a:r>
            <a:endParaRPr lang="zh-TW"/>
          </a:p>
        </p:txBody>
      </p:sp>
      <p:pic>
        <p:nvPicPr>
          <p:cNvPr id="6" name="圖片 7">
            <a:extLst>
              <a:ext uri="{FF2B5EF4-FFF2-40B4-BE49-F238E27FC236}">
                <a16:creationId xmlns:a16="http://schemas.microsoft.com/office/drawing/2014/main" id="{5D10D390-F989-4C1F-8892-55B0F104BC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73009" y="3493929"/>
            <a:ext cx="5263003" cy="2963343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E9937AF-D8DA-4D56-9CF7-A669B49BE91A}"/>
              </a:ext>
            </a:extLst>
          </p:cNvPr>
          <p:cNvSpPr txBox="1"/>
          <p:nvPr/>
        </p:nvSpPr>
        <p:spPr>
          <a:xfrm>
            <a:off x="496230" y="2382644"/>
            <a:ext cx="95547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如果Data沒有資料，則會出現左圖那樣，否則會像右圖那樣將所有Data呈現出來。</a:t>
            </a:r>
            <a:endParaRPr lang="en-US" altLang="zh-TW"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此頁面應用在route:/shop</a:t>
            </a:r>
            <a:r>
              <a:rPr lang="en-US" altLang="zh-TW">
                <a:ea typeface="+mn-lt"/>
                <a:cs typeface="+mn-lt"/>
              </a:rPr>
              <a:t>/brand/:bname,/shop</a:t>
            </a:r>
            <a:r>
              <a:rPr lang="en-US">
                <a:ea typeface="+mn-lt"/>
                <a:cs typeface="+mn-lt"/>
              </a:rPr>
              <a:t>/category/:cname,/shop/productpage</a:t>
            </a:r>
            <a:endParaRPr lang="zh-TW"/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573235A2-707B-4897-A5F4-E715F89E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9" y="3493817"/>
            <a:ext cx="5317272" cy="29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14035-C26F-4D67-8AE9-1051A54F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EJS 前端-動態商品頁程式</a:t>
            </a:r>
            <a:r>
              <a:rPr lang="zh-TW" altLang="en-US">
                <a:ea typeface="+mj-lt"/>
                <a:cs typeface="+mj-lt"/>
              </a:rPr>
              <a:t>碼</a:t>
            </a:r>
          </a:p>
        </p:txBody>
      </p:sp>
      <p:pic>
        <p:nvPicPr>
          <p:cNvPr id="5" name="圖片 5" descr="一張含有 文字, 監視器, 電腦, 螢幕擷取畫面 的圖片&#10;&#10;自動產生的描述">
            <a:extLst>
              <a:ext uri="{FF2B5EF4-FFF2-40B4-BE49-F238E27FC236}">
                <a16:creationId xmlns:a16="http://schemas.microsoft.com/office/drawing/2014/main" id="{205A9DF6-4F05-4355-AB36-57EB0DD315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836" y="2417197"/>
            <a:ext cx="6656906" cy="429905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406D20A-F96A-4BC1-8AA6-C8EB0FBE505E}"/>
              </a:ext>
            </a:extLst>
          </p:cNvPr>
          <p:cNvSpPr txBox="1"/>
          <p:nvPr/>
        </p:nvSpPr>
        <p:spPr>
          <a:xfrm>
            <a:off x="7242717" y="2940205"/>
            <a:ext cx="43043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65~97行:如同前面所說，利用for loop實現動態商品。</a:t>
            </a:r>
          </a:p>
        </p:txBody>
      </p:sp>
    </p:spTree>
    <p:extLst>
      <p:ext uri="{BB962C8B-B14F-4D97-AF65-F5344CB8AC3E}">
        <p14:creationId xmlns:p14="http://schemas.microsoft.com/office/powerpoint/2010/main" val="41425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8CB174-F87B-425C-AB0F-F84BD4F1B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7200" b="0"/>
              <a:t>後端</a:t>
            </a:r>
            <a:r>
              <a:rPr lang="zh-TW" altLang="en-US" sz="7200"/>
              <a:t> 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AF0EB9-68C3-40B3-83FF-5E1C387DB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zh-TW" b="1">
                <a:ea typeface="+mn-lt"/>
                <a:cs typeface="+mn-lt"/>
              </a:rPr>
              <a:t>Controller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9565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DA3E8D01-87F9-4264-A3D1-5D084D2D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235" y="3831194"/>
            <a:ext cx="10253735" cy="2879750"/>
          </a:xfr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438968AD-68BA-4A3F-B1B8-19714C6F2198}"/>
              </a:ext>
            </a:extLst>
          </p:cNvPr>
          <p:cNvSpPr txBox="1">
            <a:spLocks/>
          </p:cNvSpPr>
          <p:nvPr/>
        </p:nvSpPr>
        <p:spPr>
          <a:xfrm>
            <a:off x="1267968" y="7010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首頁-Controllers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A037332-6F45-466A-90C4-0722138731A8}"/>
              </a:ext>
            </a:extLst>
          </p:cNvPr>
          <p:cNvSpPr txBox="1"/>
          <p:nvPr/>
        </p:nvSpPr>
        <p:spPr>
          <a:xfrm>
            <a:off x="602255" y="2355772"/>
            <a:ext cx="110058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利用await strapi.services.xxx.find()非同步的抓取strapi中的catego</a:t>
            </a:r>
            <a:r>
              <a:rPr lang="en-US" altLang="en-US">
                <a:ea typeface="+mn-lt"/>
                <a:cs typeface="+mn-lt"/>
              </a:rPr>
              <a:t>r</a:t>
            </a:r>
            <a:r>
              <a:rPr lang="zh-TW">
                <a:ea typeface="+mn-lt"/>
                <a:cs typeface="+mn-lt"/>
              </a:rPr>
              <a:t>y,brand，然後呼叫shop.ejs，並向其傳送category,brand,title等資料。</a:t>
            </a:r>
          </a:p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36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0898C-4C85-4A6B-B87B-74AAD9B2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所有品牌頁面 controller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746CBDB-9C22-4C07-BC9A-EB1F9202B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98" y="3338183"/>
            <a:ext cx="10670682" cy="2904989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C3EB3DE-9E7C-41BC-BED7-C14F6F285B7C}"/>
              </a:ext>
            </a:extLst>
          </p:cNvPr>
          <p:cNvSpPr txBox="1"/>
          <p:nvPr/>
        </p:nvSpPr>
        <p:spPr>
          <a:xfrm>
            <a:off x="629798" y="234659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和前一頁所述一樣。</a:t>
            </a:r>
          </a:p>
        </p:txBody>
      </p:sp>
    </p:spTree>
    <p:extLst>
      <p:ext uri="{BB962C8B-B14F-4D97-AF65-F5344CB8AC3E}">
        <p14:creationId xmlns:p14="http://schemas.microsoft.com/office/powerpoint/2010/main" val="381866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3F892-59ED-4417-80F8-F25A82B8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所</a:t>
            </a:r>
            <a:r>
              <a:rPr lang="zh-TW" altLang="en-US">
                <a:ea typeface="+mj-lt"/>
                <a:cs typeface="+mj-lt"/>
              </a:rPr>
              <a:t>有</a:t>
            </a:r>
            <a:r>
              <a:rPr lang="zh-TW">
                <a:ea typeface="+mj-lt"/>
                <a:cs typeface="+mj-lt"/>
              </a:rPr>
              <a:t>商品頁面</a:t>
            </a:r>
            <a:r>
              <a:rPr lang="en-US" altLang="zh-TW">
                <a:ea typeface="+mj-lt"/>
                <a:cs typeface="+mj-lt"/>
              </a:rPr>
              <a:t>-controller</a:t>
            </a:r>
            <a:endParaRPr lang="zh-TW"/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086D93BD-596C-4206-9EFB-E15ADB26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414" y="3591687"/>
            <a:ext cx="8124825" cy="2990850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EC600EC-F893-4A28-A51F-8EC05CA9D510}"/>
              </a:ext>
            </a:extLst>
          </p:cNvPr>
          <p:cNvSpPr txBox="1"/>
          <p:nvPr/>
        </p:nvSpPr>
        <p:spPr>
          <a:xfrm>
            <a:off x="812180" y="2326888"/>
            <a:ext cx="104932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>
                <a:ea typeface="+mn-lt"/>
                <a:cs typeface="+mn-lt"/>
              </a:rPr>
              <a:t>利用await strapi.services.xxx.find()非同步的抓取strapi中的</a:t>
            </a:r>
            <a:r>
              <a:rPr lang="en-US" altLang="zh-TW">
                <a:ea typeface="+mn-lt"/>
                <a:cs typeface="+mn-lt"/>
              </a:rPr>
              <a:t>product,brand</a:t>
            </a:r>
            <a:r>
              <a:rPr lang="zh-TW">
                <a:ea typeface="+mn-lt"/>
                <a:cs typeface="+mn-lt"/>
              </a:rPr>
              <a:t>，然後呼叫shop.ejs，並向其傳送</a:t>
            </a:r>
            <a:r>
              <a:rPr lang="en-US" altLang="zh-TW">
                <a:ea typeface="+mn-lt"/>
                <a:cs typeface="+mn-lt"/>
              </a:rPr>
              <a:t>p</a:t>
            </a:r>
            <a:r>
              <a:rPr lang="zh-TW">
                <a:ea typeface="+mn-lt"/>
                <a:cs typeface="+mn-lt"/>
              </a:rPr>
              <a:t>r</a:t>
            </a:r>
            <a:r>
              <a:rPr lang="en-US" altLang="zh-TW">
                <a:ea typeface="+mn-lt"/>
                <a:cs typeface="+mn-lt"/>
              </a:rPr>
              <a:t>oduct</a:t>
            </a:r>
            <a:r>
              <a:rPr lang="zh-TW">
                <a:ea typeface="+mn-lt"/>
                <a:cs typeface="+mn-lt"/>
              </a:rPr>
              <a:t>,brand,title等資料。</a:t>
            </a:r>
          </a:p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10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ECD78-DACE-4831-95FA-9A7E6AFA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個</a:t>
            </a:r>
            <a:r>
              <a:rPr lang="zh-TW" altLang="en-US">
                <a:ea typeface="+mj-lt"/>
                <a:cs typeface="+mj-lt"/>
              </a:rPr>
              <a:t>別類別</a:t>
            </a:r>
            <a:r>
              <a:rPr lang="zh-TW">
                <a:ea typeface="+mj-lt"/>
                <a:cs typeface="+mj-lt"/>
              </a:rPr>
              <a:t>頁面</a:t>
            </a:r>
            <a:r>
              <a:rPr lang="en-US" altLang="zh-TW">
                <a:ea typeface="+mj-lt"/>
                <a:cs typeface="+mj-lt"/>
              </a:rPr>
              <a:t>-controller</a:t>
            </a:r>
            <a:endParaRPr lang="zh-TW" b="0">
              <a:ea typeface="+mj-lt"/>
              <a:cs typeface="+mj-lt"/>
            </a:endParaRPr>
          </a:p>
        </p:txBody>
      </p:sp>
      <p:pic>
        <p:nvPicPr>
          <p:cNvPr id="3" name="圖片 3" descr="一張含有 文字, 螢幕, 螢幕擷取畫面 的圖片&#10;&#10;自動產生的描述">
            <a:extLst>
              <a:ext uri="{FF2B5EF4-FFF2-40B4-BE49-F238E27FC236}">
                <a16:creationId xmlns:a16="http://schemas.microsoft.com/office/drawing/2014/main" id="{B5EEB8E8-AC0B-4170-B78B-D5B54C7E5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5" t="-2000" r="205" b="4878"/>
          <a:stretch/>
        </p:blipFill>
        <p:spPr>
          <a:xfrm>
            <a:off x="5874902" y="1951835"/>
            <a:ext cx="4536696" cy="111472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E35F649-7DF0-4B62-BEBE-9C1CE67D7FB1}"/>
              </a:ext>
            </a:extLst>
          </p:cNvPr>
          <p:cNvSpPr txBox="1"/>
          <p:nvPr/>
        </p:nvSpPr>
        <p:spPr>
          <a:xfrm>
            <a:off x="459059" y="2782230"/>
            <a:ext cx="487122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與前面不同的是ctx.params.cname會抓取path中的cname</a:t>
            </a:r>
            <a:r>
              <a:rPr lang="zh-TW" altLang="en-US">
                <a:ea typeface="+mn-lt"/>
                <a:cs typeface="+mn-lt"/>
              </a:rPr>
              <a:t>，再利用</a:t>
            </a:r>
            <a:r>
              <a:rPr lang="zh-TW">
                <a:ea typeface="+mn-lt"/>
                <a:cs typeface="+mn-lt"/>
              </a:rPr>
              <a:t>await strapi.services.category.findOne({name:cname})非同步尋找名為</a:t>
            </a:r>
            <a:r>
              <a:rPr lang="en-US" altLang="zh-TW" err="1">
                <a:ea typeface="+mn-lt"/>
                <a:cs typeface="+mn-lt"/>
              </a:rPr>
              <a:t>cname的category，如果有抓到，就向前端送，否則向前端傳送</a:t>
            </a:r>
            <a:r>
              <a:rPr lang="en-US" err="1">
                <a:ea typeface="+mn-lt"/>
                <a:cs typeface="+mn-lt"/>
              </a:rPr>
              <a:t>"Please</a:t>
            </a:r>
            <a:r>
              <a:rPr lang="en-US">
                <a:ea typeface="+mn-lt"/>
                <a:cs typeface="+mn-lt"/>
              </a:rPr>
              <a:t> import category data!!!"</a:t>
            </a:r>
            <a:r>
              <a:rPr lang="zh-TW" altLang="en-US">
                <a:ea typeface="+mn-lt"/>
                <a:cs typeface="+mn-lt"/>
              </a:rPr>
              <a:t>的訊息。</a:t>
            </a:r>
          </a:p>
          <a:p>
            <a:endParaRPr lang="en-US" altLang="zh-TW"/>
          </a:p>
          <a:p>
            <a:endParaRPr lang="zh-TW" altLang="en-US"/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8CBD2E27-A45D-469B-B878-D422A37BF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0867" y="3514005"/>
            <a:ext cx="6789872" cy="2975310"/>
          </a:xfrm>
        </p:spPr>
      </p:pic>
    </p:spTree>
    <p:extLst>
      <p:ext uri="{BB962C8B-B14F-4D97-AF65-F5344CB8AC3E}">
        <p14:creationId xmlns:p14="http://schemas.microsoft.com/office/powerpoint/2010/main" val="142769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BB680-483D-4C0A-91CD-8571BFBB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個別品牌頁面 controller</a:t>
            </a: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9B07FAC-824C-43F0-ACFB-F69DDD52D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739" y="3243990"/>
            <a:ext cx="9469859" cy="3391556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21F0963-8567-4F57-BF4F-300F3D19C000}"/>
              </a:ext>
            </a:extLst>
          </p:cNvPr>
          <p:cNvSpPr txBox="1"/>
          <p:nvPr/>
        </p:nvSpPr>
        <p:spPr>
          <a:xfrm>
            <a:off x="675701" y="2162977"/>
            <a:ext cx="109232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與前一頁工作原理相同，唯一不同的是這裡不用不用if else判斷，因為下拉式選單中的品牌是動態的，所以沒有brand data就不會有ㄌ鏈結按鈕，如同第5頁ppt所述。</a:t>
            </a:r>
          </a:p>
        </p:txBody>
      </p:sp>
    </p:spTree>
    <p:extLst>
      <p:ext uri="{BB962C8B-B14F-4D97-AF65-F5344CB8AC3E}">
        <p14:creationId xmlns:p14="http://schemas.microsoft.com/office/powerpoint/2010/main" val="191919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F60A1-D49C-452F-B216-B7EF1ABE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b="0">
                <a:ea typeface="+mj-lt"/>
                <a:cs typeface="+mj-lt"/>
              </a:rPr>
              <a:t>資料需求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E13621-6177-4110-B563-39170290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zh-TW" altLang="en-US"/>
              <a:t>Table:product、category、brand、area、order、member</a:t>
            </a:r>
          </a:p>
          <a:p>
            <a:r>
              <a:rPr lang="zh-TW" altLang="en-US"/>
              <a:t>Area:id、name、population</a:t>
            </a:r>
            <a:endParaRPr lang="zh-TW"/>
          </a:p>
          <a:p>
            <a:r>
              <a:rPr lang="zh-TW" altLang="en-US"/>
              <a:t>Category:id、name、remote_url、local_url、link_url</a:t>
            </a:r>
          </a:p>
          <a:p>
            <a:r>
              <a:rPr lang="zh-TW" altLang="en-US"/>
              <a:t>Member:id、name、phone、email</a:t>
            </a:r>
          </a:p>
          <a:p>
            <a:r>
              <a:rPr lang="zh-TW" altLang="en-US"/>
              <a:t>Brand:</a:t>
            </a:r>
            <a:r>
              <a:rPr lang="en-US" altLang="en-US">
                <a:ea typeface="+mn-lt"/>
                <a:cs typeface="+mn-lt"/>
              </a:rPr>
              <a:t>id、</a:t>
            </a:r>
            <a:r>
              <a:rPr lang="zh-TW">
                <a:ea typeface="+mn-lt"/>
                <a:cs typeface="+mn-lt"/>
              </a:rPr>
              <a:t>name、remote_url、local_url、link_url</a:t>
            </a:r>
          </a:p>
          <a:p>
            <a:r>
              <a:rPr lang="zh-TW" altLang="en-US"/>
              <a:t>Order:id、mid、pid、aid</a:t>
            </a:r>
          </a:p>
          <a:p>
            <a:r>
              <a:rPr lang="zh-TW" altLang="en-US"/>
              <a:t>Product:id、name、price、remote_url、local_url</a:t>
            </a:r>
          </a:p>
        </p:txBody>
      </p:sp>
    </p:spTree>
    <p:extLst>
      <p:ext uri="{BB962C8B-B14F-4D97-AF65-F5344CB8AC3E}">
        <p14:creationId xmlns:p14="http://schemas.microsoft.com/office/powerpoint/2010/main" val="247038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CB4E39-1842-4B82-B2F9-CE2EA4D5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b="0"/>
              <a:t>ER model</a:t>
            </a:r>
            <a:endParaRPr lang="en-US" altLang="zh-TW" sz="4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7DC41D92-F595-4C62-9F14-D14E1564F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116" y="774366"/>
            <a:ext cx="6146907" cy="5455380"/>
          </a:xfrm>
          <a:prstGeom prst="rect">
            <a:avLst/>
          </a:prstGeom>
        </p:spPr>
      </p:pic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622E8E0-92F0-480D-A82A-19C009095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8" t="7813" r="5128" b="6250"/>
          <a:stretch/>
        </p:blipFill>
        <p:spPr>
          <a:xfrm>
            <a:off x="8477308" y="2248629"/>
            <a:ext cx="947540" cy="499318"/>
          </a:xfrm>
          <a:prstGeom prst="rect">
            <a:avLst/>
          </a:prstGeom>
        </p:spPr>
      </p:pic>
      <p:pic>
        <p:nvPicPr>
          <p:cNvPr id="4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6D11032-8A24-4875-BC8E-E6618AD70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19" y="1964732"/>
            <a:ext cx="833495" cy="284488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B421727-A696-430E-B50A-B091B0883599}"/>
              </a:ext>
            </a:extLst>
          </p:cNvPr>
          <p:cNvCxnSpPr/>
          <p:nvPr/>
        </p:nvCxnSpPr>
        <p:spPr>
          <a:xfrm flipH="1">
            <a:off x="6088656" y="1677319"/>
            <a:ext cx="422312" cy="45903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9FC0B838-0EA5-41E7-92F0-AFB9B9DD7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774" y="5306514"/>
            <a:ext cx="952500" cy="394657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B2701B5-F8EC-44B5-9CAF-DD9E6F1A726F}"/>
              </a:ext>
            </a:extLst>
          </p:cNvPr>
          <p:cNvCxnSpPr/>
          <p:nvPr/>
        </p:nvCxnSpPr>
        <p:spPr>
          <a:xfrm flipH="1">
            <a:off x="7287313" y="5483301"/>
            <a:ext cx="413133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0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E1F97-FB6D-4EA9-B13C-CED9BDD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b="0">
                <a:ea typeface="+mj-lt"/>
                <a:cs typeface="+mj-lt"/>
              </a:rPr>
              <a:t>主要分工模式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3EE1B-0115-4DF3-8EB9-987ADFA4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李亦翔-前端</a:t>
            </a:r>
          </a:p>
          <a:p>
            <a:r>
              <a:rPr lang="zh-TW" altLang="en-US"/>
              <a:t>吳立暄-後端</a:t>
            </a:r>
          </a:p>
          <a:p>
            <a:r>
              <a:rPr lang="zh-TW" altLang="en-US"/>
              <a:t>林辰其-CRUD</a:t>
            </a:r>
          </a:p>
        </p:txBody>
      </p:sp>
    </p:spTree>
    <p:extLst>
      <p:ext uri="{BB962C8B-B14F-4D97-AF65-F5344CB8AC3E}">
        <p14:creationId xmlns:p14="http://schemas.microsoft.com/office/powerpoint/2010/main" val="551681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4A7C7-D407-49DD-9941-9C40813A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b="0">
                <a:ea typeface="+mj-lt"/>
                <a:cs typeface="+mj-lt"/>
              </a:rPr>
              <a:t>Relational Model</a:t>
            </a:r>
            <a:endParaRPr lang="zh-TW" altLang="en-US" b="0">
              <a:ea typeface="+mj-lt"/>
              <a:cs typeface="+mj-lt"/>
            </a:endParaRP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B0B7286F-DD7E-455A-9390-8385DAE09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225" y="1167757"/>
            <a:ext cx="8433254" cy="5338980"/>
          </a:xfrm>
        </p:spPr>
      </p:pic>
    </p:spTree>
    <p:extLst>
      <p:ext uri="{BB962C8B-B14F-4D97-AF65-F5344CB8AC3E}">
        <p14:creationId xmlns:p14="http://schemas.microsoft.com/office/powerpoint/2010/main" val="307813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16">
            <a:extLst>
              <a:ext uri="{FF2B5EF4-FFF2-40B4-BE49-F238E27FC236}">
                <a16:creationId xmlns:a16="http://schemas.microsoft.com/office/drawing/2014/main" id="{5680AF7D-F3E9-4098-845A-48B3971D8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09672B-BC49-4D7E-9005-C2B017A2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5" y="1143297"/>
            <a:ext cx="4989799" cy="31818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200" b="0"/>
              <a:t>資料庫，</a:t>
            </a:r>
            <a:r>
              <a:rPr lang="en-US" altLang="zh-TW" sz="3200" b="0"/>
              <a:t>tables</a:t>
            </a:r>
            <a:r>
              <a:rPr lang="zh-TW" altLang="en-US" sz="3200" b="0"/>
              <a:t>，測試資料</a:t>
            </a:r>
            <a:endParaRPr lang="en-US" altLang="zh-TW" sz="3200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B92AC6A9-638C-4A18-AF91-C0E3B41B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02" y="1265698"/>
            <a:ext cx="5989327" cy="1662038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4316A6E-9FF5-4B88-86CD-9F213A619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4071" y="3827752"/>
            <a:ext cx="2424870" cy="2338914"/>
          </a:xfrm>
          <a:prstGeom prst="rect">
            <a:avLst/>
          </a:prstGeom>
        </p:spPr>
      </p:pic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0544564E-A3EC-48E6-99FB-2046AD400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562" y="4555381"/>
            <a:ext cx="2873668" cy="88365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9E19D98-F5B6-486A-80DA-D15E2359A58E}"/>
              </a:ext>
            </a:extLst>
          </p:cNvPr>
          <p:cNvSpPr txBox="1"/>
          <p:nvPr/>
        </p:nvSpPr>
        <p:spPr>
          <a:xfrm>
            <a:off x="7084741" y="7750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brand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8F2810-DEC8-4CC2-859B-EF92DD9227BD}"/>
              </a:ext>
            </a:extLst>
          </p:cNvPr>
          <p:cNvSpPr txBox="1"/>
          <p:nvPr/>
        </p:nvSpPr>
        <p:spPr>
          <a:xfrm>
            <a:off x="5777958" y="3399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area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4CAF86-B14A-41E9-8EA9-E5F894BE5244}"/>
              </a:ext>
            </a:extLst>
          </p:cNvPr>
          <p:cNvSpPr txBox="1"/>
          <p:nvPr/>
        </p:nvSpPr>
        <p:spPr>
          <a:xfrm>
            <a:off x="9052467" y="40065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850027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25EEB4-E185-4371-A8FF-AF57010F7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8E5B15C-E67F-42E3-B1AE-F8E1176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5" y="1124712"/>
            <a:ext cx="4999091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200" b="0"/>
              <a:t>資料庫，</a:t>
            </a:r>
            <a:r>
              <a:rPr lang="en-US" altLang="zh-TW" sz="3200" b="0"/>
              <a:t>tables</a:t>
            </a:r>
            <a:r>
              <a:rPr lang="zh-TW" altLang="en-US" sz="3200" b="0"/>
              <a:t>，測試資料</a:t>
            </a:r>
            <a:endParaRPr lang="en-US" altLang="zh-TW" sz="3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D6966673-ACB3-425D-88C7-E61942F3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02" y="622139"/>
            <a:ext cx="2871216" cy="2254534"/>
          </a:xfrm>
          <a:prstGeom prst="rect">
            <a:avLst/>
          </a:prstGeom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329D08D5-77D4-4C52-9126-B4E8F08D9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5014" y="669524"/>
            <a:ext cx="2871216" cy="21597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E56FD706-E9A0-4639-8345-4D8813CA9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81" y="3531180"/>
            <a:ext cx="5637711" cy="304436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58B3C25-E282-4D69-A1BE-09C7E9BC0206}"/>
              </a:ext>
            </a:extLst>
          </p:cNvPr>
          <p:cNvSpPr txBox="1"/>
          <p:nvPr/>
        </p:nvSpPr>
        <p:spPr>
          <a:xfrm>
            <a:off x="5725481" y="5862230"/>
            <a:ext cx="5637711" cy="30443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1300">
                <a:solidFill>
                  <a:srgbClr val="FFFFFF"/>
                </a:solidFill>
              </a:rPr>
              <a:t>按一下以新增文字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4CB079-EA03-42DD-B440-5C3067B9A3FD}"/>
              </a:ext>
            </a:extLst>
          </p:cNvPr>
          <p:cNvSpPr txBox="1"/>
          <p:nvPr/>
        </p:nvSpPr>
        <p:spPr>
          <a:xfrm>
            <a:off x="5728010" y="1802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order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AC6DD5-355F-439E-852E-50E294E1982C}"/>
              </a:ext>
            </a:extLst>
          </p:cNvPr>
          <p:cNvSpPr txBox="1"/>
          <p:nvPr/>
        </p:nvSpPr>
        <p:spPr>
          <a:xfrm>
            <a:off x="8937470" y="1837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member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32ABD8-3063-47F7-A163-171921B5A7B1}"/>
              </a:ext>
            </a:extLst>
          </p:cNvPr>
          <p:cNvSpPr txBox="1"/>
          <p:nvPr/>
        </p:nvSpPr>
        <p:spPr>
          <a:xfrm>
            <a:off x="6617784" y="31609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Product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7991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33607F-609A-4358-98DB-CBB035EC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b="0"/>
              <a:t>CRUD</a:t>
            </a:r>
            <a:endParaRPr lang="en-US" altLang="zh-TW" sz="7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76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8643EF-FF2A-43D2-97F3-9E499774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b="0"/>
              <a:t> API </a:t>
            </a:r>
            <a:r>
              <a:rPr lang="zh-TW" altLang="en-US" sz="7200" b="0"/>
              <a:t>全部實作在 </a:t>
            </a:r>
            <a:r>
              <a:rPr lang="en-US" altLang="zh-TW" sz="7200" b="0"/>
              <a:t>Strapi server</a:t>
            </a:r>
            <a:r>
              <a:rPr lang="zh-TW" altLang="en-US" sz="7200" b="0"/>
              <a:t>上</a:t>
            </a:r>
            <a:endParaRPr lang="en-US" altLang="zh-TW" sz="7200"/>
          </a:p>
        </p:txBody>
      </p:sp>
      <p:sp>
        <p:nvSpPr>
          <p:cNvPr id="11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837D8-E8BC-46EB-B39E-0C8B6FA2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>
                <a:solidFill>
                  <a:schemeClr val="bg1"/>
                </a:solidFill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3252953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715C4-7D2F-444B-9054-CDE943E6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58" y="530055"/>
            <a:ext cx="10168128" cy="1179576"/>
          </a:xfrm>
        </p:spPr>
        <p:txBody>
          <a:bodyPr/>
          <a:lstStyle/>
          <a:p>
            <a:r>
              <a:rPr lang="zh-TW" altLang="en-US"/>
              <a:t>views-apiMember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B749BCA-A211-4C44-9F3F-8FA325B29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66" y="1424796"/>
            <a:ext cx="4937760" cy="823912"/>
          </a:xfrm>
        </p:spPr>
        <p:txBody>
          <a:bodyPr>
            <a:normAutofit/>
          </a:bodyPr>
          <a:lstStyle/>
          <a:p>
            <a:r>
              <a:rPr lang="zh-TW" altLang="en-US"/>
              <a:t>Add.ejs Creat資料的版面</a:t>
            </a: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8F80CF11-FB45-48AE-BEAA-0D894B7B67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7549" y="2248066"/>
            <a:ext cx="7334637" cy="2816669"/>
          </a:xfrm>
        </p:spPr>
      </p:pic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997DE426-C48F-4174-8A15-50C312688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74790" y="300383"/>
            <a:ext cx="4036368" cy="712399"/>
          </a:xfrm>
        </p:spPr>
        <p:txBody>
          <a:bodyPr>
            <a:normAutofit/>
          </a:bodyPr>
          <a:lstStyle/>
          <a:p>
            <a:r>
              <a:rPr lang="zh-TW" altLang="en-US"/>
              <a:t>Edit.ejs Update</a:t>
            </a:r>
            <a:r>
              <a:rPr lang="zh-TW">
                <a:ea typeface="+mn-lt"/>
                <a:cs typeface="+mn-lt"/>
              </a:rPr>
              <a:t>資料的版面</a:t>
            </a:r>
            <a:endParaRPr lang="zh-TW" altLang="en-US"/>
          </a:p>
        </p:txBody>
      </p:sp>
      <p:pic>
        <p:nvPicPr>
          <p:cNvPr id="9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C025C8D7-5859-45F8-9D68-FDD8F39CA4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67769" y="1066259"/>
            <a:ext cx="3845115" cy="5654209"/>
          </a:xfrm>
        </p:spPr>
      </p:pic>
    </p:spTree>
    <p:extLst>
      <p:ext uri="{BB962C8B-B14F-4D97-AF65-F5344CB8AC3E}">
        <p14:creationId xmlns:p14="http://schemas.microsoft.com/office/powerpoint/2010/main" val="2414758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894E6A-812F-42BF-8C79-700EAAB1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/>
              <a:t>views-apiMember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D3B5B4-F49B-449B-8DE0-B238C28B0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API</a:t>
            </a:r>
            <a:r>
              <a:rPr lang="zh-TW" altLang="en-US" sz="2000"/>
              <a:t>首頁版面配置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A2A21D9-883E-4C44-B37B-BA90307E3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24" r="-1" b="20024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16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0E28A08-03E2-4F57-8C43-1345D8E8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200"/>
              <a:t>member/route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0F88FF-B629-4116-B859-91D0263C0AFA}"/>
              </a:ext>
            </a:extLst>
          </p:cNvPr>
          <p:cNvSpPr txBox="1"/>
          <p:nvPr/>
        </p:nvSpPr>
        <p:spPr>
          <a:xfrm>
            <a:off x="5349240" y="586822"/>
            <a:ext cx="6007608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/>
              <a:t>設定各項</a:t>
            </a:r>
            <a:r>
              <a:rPr lang="en-US" altLang="zh-TW"/>
              <a:t>CRUD</a:t>
            </a:r>
            <a:r>
              <a:rPr lang="zh-TW" altLang="en-US"/>
              <a:t>的</a:t>
            </a:r>
            <a:r>
              <a:rPr lang="en-US" altLang="zh-TW"/>
              <a:t>path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TW" altLang="en-US"/>
              <a:t>    與其使用的函式</a:t>
            </a: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5BCB7CE6-05A4-4500-B18D-D780E383E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306" y="2138633"/>
            <a:ext cx="2633183" cy="4074628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5992063-7288-4DF2-82DD-C6BCF6D6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795" y="2138633"/>
            <a:ext cx="2686334" cy="40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34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F01CF7F-F2C8-472F-88D9-3D85AFEF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700"/>
              <a:t>member/controllers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076FB67-B663-48B2-954A-5F18656339F7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/>
              <a:t>Read Member</a:t>
            </a:r>
            <a:r>
              <a:rPr lang="zh-TW" altLang="en-US"/>
              <a:t>資料所使用的函式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04FF8B7-8879-48B9-AA61-2D09A418F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684" y="2734056"/>
            <a:ext cx="8115024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99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36F6A7-E1A4-4FDB-8D48-5B6D7C52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altLang="zh-TW" sz="4800"/>
          </a:p>
          <a:p>
            <a:r>
              <a:rPr lang="en-US" altLang="zh-TW" sz="4800">
                <a:ea typeface="+mj-lt"/>
                <a:cs typeface="+mj-lt"/>
              </a:rPr>
              <a:t>Member/controllers</a:t>
            </a:r>
            <a:endParaRPr lang="zh-TW" sz="4800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ED061DB-9F97-4BAF-AACC-0A03FD1E0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99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30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1BC1FB5-DC75-4188-AB0C-40FD248EC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err="1"/>
              <a:t>ApiAddPage:Creat</a:t>
            </a:r>
            <a:r>
              <a:rPr lang="zh-TW" altLang="en-US" sz="1800"/>
              <a:t>資料時的畫面</a:t>
            </a:r>
          </a:p>
          <a:p>
            <a:r>
              <a:rPr lang="zh-TW" altLang="en-US" sz="1800"/>
              <a:t>ApiAdd:insert資料進入table</a:t>
            </a:r>
          </a:p>
        </p:txBody>
      </p:sp>
    </p:spTree>
    <p:extLst>
      <p:ext uri="{BB962C8B-B14F-4D97-AF65-F5344CB8AC3E}">
        <p14:creationId xmlns:p14="http://schemas.microsoft.com/office/powerpoint/2010/main" val="143565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AEA72-0EFC-4445-B341-7FF7EE9D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b="0">
                <a:ea typeface="+mj-lt"/>
                <a:cs typeface="+mj-lt"/>
              </a:rPr>
              <a:t>project 執行之URL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30DE0F-6D72-4CC1-AC03-49E456E5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Heroku app</a:t>
            </a:r>
            <a:r>
              <a:rPr lang="zh-TW" altLang="en-US">
                <a:ea typeface="+mn-lt"/>
                <a:cs typeface="+mn-lt"/>
              </a:rPr>
              <a:t> </a:t>
            </a:r>
            <a:r>
              <a:rPr lang="zh-TW">
                <a:ea typeface="+mn-lt"/>
                <a:cs typeface="+mn-lt"/>
              </a:rPr>
              <a:t> URL</a:t>
            </a:r>
            <a:r>
              <a:rPr lang="en-US" altLang="zh-TW">
                <a:ea typeface="+mn-lt"/>
                <a:cs typeface="+mn-lt"/>
              </a:rPr>
              <a:t>:</a:t>
            </a:r>
            <a:r>
              <a:rPr lang="zh-TW" altLang="en-US">
                <a:ea typeface="+mn-lt"/>
                <a:cs typeface="+mn-lt"/>
                <a:hlinkClick r:id="rId2"/>
              </a:rPr>
              <a:t>https://g23-finalproject.herokuapp.com/</a:t>
            </a:r>
            <a:endParaRPr lang="zh-TW" altLang="en-US">
              <a:ea typeface="+mn-lt"/>
              <a:cs typeface="+mn-lt"/>
            </a:endParaRPr>
          </a:p>
          <a:p>
            <a:r>
              <a:rPr lang="en-US" altLang="zh-TW">
                <a:ea typeface="+mn-lt"/>
                <a:cs typeface="+mn-lt"/>
              </a:rPr>
              <a:t>G</a:t>
            </a:r>
            <a:r>
              <a:rPr lang="zh-TW">
                <a:ea typeface="+mn-lt"/>
                <a:cs typeface="+mn-lt"/>
              </a:rPr>
              <a:t>ithub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rep</a:t>
            </a:r>
            <a:r>
              <a:rPr lang="zh-TW">
                <a:ea typeface="+mn-lt"/>
                <a:cs typeface="+mn-lt"/>
              </a:rPr>
              <a:t>o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URL:</a:t>
            </a:r>
            <a:r>
              <a:rPr lang="zh-TW" altLang="en-US">
                <a:ea typeface="+mn-lt"/>
                <a:cs typeface="+mn-lt"/>
                <a:hlinkClick r:id="rId3"/>
              </a:rPr>
              <a:t>https://github.com/tku408410990/109-2-G23-finalProject.git</a:t>
            </a:r>
            <a:endParaRPr lang="zh-TW" altLang="en-US">
              <a:ea typeface="+mn-lt"/>
              <a:cs typeface="+mn-lt"/>
            </a:endParaRPr>
          </a:p>
          <a:p>
            <a:r>
              <a:rPr lang="zh-TW" altLang="en-US">
                <a:ea typeface="+mn-lt"/>
                <a:cs typeface="+mn-lt"/>
              </a:rPr>
              <a:t>要分享給老師 </a:t>
            </a:r>
            <a:r>
              <a:rPr lang="en-US" altLang="zh-TW">
                <a:ea typeface="+mn-lt"/>
                <a:cs typeface="+mn-lt"/>
              </a:rPr>
              <a:t>(</a:t>
            </a:r>
            <a:r>
              <a:rPr lang="en-US" altLang="zh-TW" err="1">
                <a:ea typeface="+mn-lt"/>
                <a:cs typeface="+mn-lt"/>
              </a:rPr>
              <a:t>htchung</a:t>
            </a:r>
            <a:r>
              <a:rPr lang="en-US" altLang="zh-TW">
                <a:ea typeface="+mn-lt"/>
                <a:cs typeface="+mn-lt"/>
              </a:rPr>
              <a:t>),</a:t>
            </a:r>
            <a:r>
              <a:rPr lang="zh-TW" altLang="en-US">
                <a:ea typeface="+mn-lt"/>
                <a:cs typeface="+mn-lt"/>
              </a:rPr>
              <a:t> 及助教 </a:t>
            </a:r>
            <a:r>
              <a:rPr lang="en-US" altLang="zh-TW">
                <a:ea typeface="+mn-lt"/>
                <a:cs typeface="+mn-lt"/>
              </a:rPr>
              <a:t>(jerry7657)</a:t>
            </a:r>
            <a:br>
              <a:rPr lang="zh-TW">
                <a:ea typeface="+mn-lt"/>
                <a:cs typeface="+mn-lt"/>
              </a:rPr>
            </a:br>
            <a:r>
              <a:rPr lang="zh-TW">
                <a:ea typeface="+mn-lt"/>
                <a:cs typeface="+mn-lt"/>
              </a:rPr>
              <a:t> 如果有兩個 heroku server，兩個都要提供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889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7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07F7171-0B98-4FCC-B42F-F6AE403A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500"/>
              <a:t>Member/controllers</a:t>
            </a: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61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02180" y="1457218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912E7D-630A-4AFC-B2A8-01A7A6B3DE2F}"/>
              </a:ext>
            </a:extLst>
          </p:cNvPr>
          <p:cNvSpPr txBox="1"/>
          <p:nvPr/>
        </p:nvSpPr>
        <p:spPr>
          <a:xfrm>
            <a:off x="3128772" y="412454"/>
            <a:ext cx="3272028" cy="21018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/>
              <a:t>Edit</a:t>
            </a:r>
            <a:r>
              <a:rPr lang="zh-TW" altLang="en-US"/>
              <a:t>資料並且Update資料</a:t>
            </a:r>
            <a:endParaRPr lang="zh-TW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TW" altLang="en-US"/>
              <a:t>    使用的函式</a:t>
            </a:r>
            <a:endParaRPr lang="zh-TW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1DAF9F9-3E6C-4A06-B551-15B422B5E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34" r="14302" b="-477"/>
          <a:stretch/>
        </p:blipFill>
        <p:spPr>
          <a:xfrm>
            <a:off x="37191" y="2866703"/>
            <a:ext cx="6809006" cy="3916890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5287EA0C-8642-406C-85DE-9B65F0751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218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CBE45A-CB46-49A4-9A04-C2621048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600"/>
              <a:t>Member/controllers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C56CD2-AF92-490E-A73E-B635B4548B65}"/>
              </a:ext>
            </a:extLst>
          </p:cNvPr>
          <p:cNvSpPr txBox="1"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700"/>
              <a:t>Delete Member</a:t>
            </a:r>
            <a:r>
              <a:rPr lang="zh-TW" altLang="en-US" sz="1700"/>
              <a:t>資料所使用的函式</a:t>
            </a:r>
            <a:endParaRPr lang="en-US" altLang="zh-TW" sz="1700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87D52D81-2334-4B33-B810-34C613EF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8" r="28920" b="-169"/>
          <a:stretch/>
        </p:blipFill>
        <p:spPr>
          <a:xfrm>
            <a:off x="4659816" y="625089"/>
            <a:ext cx="7483810" cy="55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3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FCD1CA-A156-4C0C-A13F-A1F8B9F7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7200" b="0"/>
              <a:t>實作</a:t>
            </a:r>
            <a:endParaRPr lang="en-US" altLang="zh-TW" sz="72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9C8CE6-EBBA-4E19-89E1-0252C46A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>
                <a:solidFill>
                  <a:schemeClr val="bg1"/>
                </a:solidFill>
              </a:rPr>
              <a:t>，請配合實作之截圖逐一說明</a:t>
            </a:r>
            <a:endParaRPr lang="en-US" altLang="zh-TW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18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474BB-14E6-4BE4-94F3-B6EBA6FE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97" y="307030"/>
            <a:ext cx="10168128" cy="1179576"/>
          </a:xfrm>
        </p:spPr>
        <p:txBody>
          <a:bodyPr/>
          <a:lstStyle/>
          <a:p>
            <a:r>
              <a:rPr lang="zh-TW" altLang="en-US"/>
              <a:t>EJS 前端-動態下拉式選單</a:t>
            </a: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2DE45596-9693-4599-A9CA-D0BC38486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186" y="3377335"/>
            <a:ext cx="5295900" cy="3000375"/>
          </a:xfr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E3C92F91-4E31-47C7-93ED-A25C70DB0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93" y="3374517"/>
            <a:ext cx="5084956" cy="3059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0DC7D18-50A2-4FE8-BEC4-9E24BEA68FC6}"/>
              </a:ext>
            </a:extLst>
          </p:cNvPr>
          <p:cNvSpPr txBox="1"/>
          <p:nvPr/>
        </p:nvSpPr>
        <p:spPr>
          <a:xfrm>
            <a:off x="802888" y="2456985"/>
            <a:ext cx="8662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如果Brand沒資料Dropdown會如左圖一樣，若有資料則會如右圖一樣列出來。</a:t>
            </a:r>
          </a:p>
        </p:txBody>
      </p:sp>
    </p:spTree>
    <p:extLst>
      <p:ext uri="{BB962C8B-B14F-4D97-AF65-F5344CB8AC3E}">
        <p14:creationId xmlns:p14="http://schemas.microsoft.com/office/powerpoint/2010/main" val="342452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B46A9-CFB1-452B-8AA8-A73DA8EA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EJS 前端-動態下拉式選單程碼</a:t>
            </a:r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32436-B7E8-4A08-A130-634408D620B6}"/>
              </a:ext>
            </a:extLst>
          </p:cNvPr>
          <p:cNvSpPr txBox="1"/>
          <p:nvPr/>
        </p:nvSpPr>
        <p:spPr>
          <a:xfrm>
            <a:off x="905107" y="2261839"/>
            <a:ext cx="9526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如下圖34~36行，利用for loop 從後端抓取資料實現動態的Dropdown。</a:t>
            </a:r>
          </a:p>
        </p:txBody>
      </p:sp>
      <p:pic>
        <p:nvPicPr>
          <p:cNvPr id="7" name="圖片 7" descr="一張含有 文字, 螢幕擷取畫面, 電腦 的圖片&#10;&#10;自動產生的描述">
            <a:extLst>
              <a:ext uri="{FF2B5EF4-FFF2-40B4-BE49-F238E27FC236}">
                <a16:creationId xmlns:a16="http://schemas.microsoft.com/office/drawing/2014/main" id="{F44989DF-03A9-485B-A023-1FDC63A8A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08" y="2747548"/>
            <a:ext cx="6711175" cy="390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7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4785A-1908-4508-9A94-14AD5C56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EJS 前端-動態頁面</a:t>
            </a:r>
            <a:endParaRPr lang="en-US" altLang="zh-TW"/>
          </a:p>
        </p:txBody>
      </p:sp>
      <p:pic>
        <p:nvPicPr>
          <p:cNvPr id="7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64E1B58B-F1C6-4AA4-A005-CAFF80BE76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4925" y="3425878"/>
            <a:ext cx="5754830" cy="3173785"/>
          </a:xfrm>
        </p:spPr>
      </p:pic>
      <p:pic>
        <p:nvPicPr>
          <p:cNvPr id="3" name="圖片 6">
            <a:extLst>
              <a:ext uri="{FF2B5EF4-FFF2-40B4-BE49-F238E27FC236}">
                <a16:creationId xmlns:a16="http://schemas.microsoft.com/office/drawing/2014/main" id="{96D97FE7-B006-4F0A-A080-A8999E6D9A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98666" y="3428880"/>
            <a:ext cx="5634711" cy="3167782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459903D-7E13-4095-813B-FD6AC6C244B8}"/>
              </a:ext>
            </a:extLst>
          </p:cNvPr>
          <p:cNvSpPr txBox="1"/>
          <p:nvPr/>
        </p:nvSpPr>
        <p:spPr>
          <a:xfrm>
            <a:off x="700668" y="2391936"/>
            <a:ext cx="101215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如果Data沒有資料，則會出現左圖那樣，否則會像右圖那樣將所有Data呈現出來。</a:t>
            </a:r>
          </a:p>
          <a:p>
            <a:r>
              <a:rPr lang="zh-TW" altLang="en-US"/>
              <a:t>此頁面應用在route:/shop,/shop/brand中。</a:t>
            </a:r>
          </a:p>
        </p:txBody>
      </p:sp>
    </p:spTree>
    <p:extLst>
      <p:ext uri="{BB962C8B-B14F-4D97-AF65-F5344CB8AC3E}">
        <p14:creationId xmlns:p14="http://schemas.microsoft.com/office/powerpoint/2010/main" val="371779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07E30-7240-4208-9E4C-DB16A280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EJS 前端-動態頁面</a:t>
            </a:r>
            <a:r>
              <a:rPr lang="zh-TW" altLang="en-US">
                <a:ea typeface="+mj-lt"/>
                <a:cs typeface="+mj-lt"/>
              </a:rPr>
              <a:t>程式碼</a:t>
            </a:r>
            <a:endParaRPr lang="zh-TW"/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6D0EFDEB-E151-422F-A488-9F3722E118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3461" y="3046620"/>
            <a:ext cx="8301711" cy="209067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231465D-C79A-4885-90CE-60C784C16607}"/>
              </a:ext>
            </a:extLst>
          </p:cNvPr>
          <p:cNvSpPr txBox="1"/>
          <p:nvPr/>
        </p:nvSpPr>
        <p:spPr>
          <a:xfrm>
            <a:off x="775010" y="2419814"/>
            <a:ext cx="8616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/>
              <a:t>19行 : 依據</a:t>
            </a:r>
            <a:r>
              <a:rPr lang="zh-TW">
                <a:ea typeface="+mn-lt"/>
                <a:cs typeface="+mn-lt"/>
              </a:rPr>
              <a:t>Data</a:t>
            </a:r>
            <a:r>
              <a:rPr lang="zh-TW" altLang="en-US"/>
              <a:t>的有無，選擇不同的class，導致不同的背景呈現，如前一頁一樣。</a:t>
            </a:r>
          </a:p>
        </p:txBody>
      </p:sp>
    </p:spTree>
    <p:extLst>
      <p:ext uri="{BB962C8B-B14F-4D97-AF65-F5344CB8AC3E}">
        <p14:creationId xmlns:p14="http://schemas.microsoft.com/office/powerpoint/2010/main" val="285214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F7A76-C8D5-4E9C-95C9-C1709F00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EJS 前端-動態頁</a:t>
            </a:r>
            <a:r>
              <a:rPr lang="zh-TW" altLang="en-US">
                <a:ea typeface="+mj-lt"/>
                <a:cs typeface="+mj-lt"/>
              </a:rPr>
              <a:t>面</a:t>
            </a:r>
            <a:r>
              <a:rPr lang="zh-TW">
                <a:ea typeface="+mj-lt"/>
                <a:cs typeface="+mj-lt"/>
              </a:rPr>
              <a:t>程式碼</a:t>
            </a:r>
            <a:endParaRPr lang="zh-TW" b="0">
              <a:ea typeface="+mj-lt"/>
              <a:cs typeface="+mj-lt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16063B2-4A8A-4C2C-9AB2-15C7E953DB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1933" y="2503396"/>
            <a:ext cx="7195882" cy="4117358"/>
          </a:xfr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711291-E704-4A1B-8587-03896DA52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277" y="2505902"/>
            <a:ext cx="4045662" cy="3471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000"/>
              <a:t>64~97行:將後端抓到的Data利用for loop 在前端呈現，每個</a:t>
            </a:r>
            <a:r>
              <a:rPr lang="zh-TW" sz="2000">
                <a:ea typeface="+mn-lt"/>
                <a:cs typeface="+mn-lt"/>
              </a:rPr>
              <a:t>Data</a:t>
            </a:r>
            <a:r>
              <a:rPr lang="zh-TW" sz="2000"/>
              <a:t>會有各自的img和link</a:t>
            </a:r>
            <a:r>
              <a:rPr lang="en-US" altLang="zh-TW" sz="2000"/>
              <a:t>_url</a:t>
            </a:r>
            <a:r>
              <a:rPr lang="zh-TW" altLang="en-US" sz="20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631513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41E28"/>
      </a:dk2>
      <a:lt2>
        <a:srgbClr val="E2E6E8"/>
      </a:lt2>
      <a:accent1>
        <a:srgbClr val="C37B4D"/>
      </a:accent1>
      <a:accent2>
        <a:srgbClr val="B13B3E"/>
      </a:accent2>
      <a:accent3>
        <a:srgbClr val="C34D81"/>
      </a:accent3>
      <a:accent4>
        <a:srgbClr val="B13BA0"/>
      </a:accent4>
      <a:accent5>
        <a:srgbClr val="A34DC3"/>
      </a:accent5>
      <a:accent6>
        <a:srgbClr val="5F3BB1"/>
      </a:accent6>
      <a:hlink>
        <a:srgbClr val="B1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Office PowerPoint</Application>
  <PresentationFormat>寬螢幕</PresentationFormat>
  <Paragraphs>83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Arial</vt:lpstr>
      <vt:lpstr>Avenir Next LT Pro</vt:lpstr>
      <vt:lpstr>Calibri</vt:lpstr>
      <vt:lpstr>AccentBoxVTI</vt:lpstr>
      <vt:lpstr>資料庫 期末進度報告</vt:lpstr>
      <vt:lpstr>主要分工模式</vt:lpstr>
      <vt:lpstr>project 執行之URL</vt:lpstr>
      <vt:lpstr>實作</vt:lpstr>
      <vt:lpstr>EJS 前端-動態下拉式選單</vt:lpstr>
      <vt:lpstr>EJS 前端-動態下拉式選單程碼</vt:lpstr>
      <vt:lpstr>EJS 前端-動態頁面</vt:lpstr>
      <vt:lpstr>EJS 前端-動態頁面程式碼</vt:lpstr>
      <vt:lpstr>EJS 前端-動態頁面程式碼</vt:lpstr>
      <vt:lpstr>EJS 前端-動態商品頁</vt:lpstr>
      <vt:lpstr>EJS 前端-動態商品頁程式碼</vt:lpstr>
      <vt:lpstr>後端 </vt:lpstr>
      <vt:lpstr>PowerPoint 簡報</vt:lpstr>
      <vt:lpstr>所有品牌頁面 controller</vt:lpstr>
      <vt:lpstr>所有商品頁面-controller</vt:lpstr>
      <vt:lpstr>個別類別頁面-controller</vt:lpstr>
      <vt:lpstr>個別品牌頁面 controller</vt:lpstr>
      <vt:lpstr>資料需求</vt:lpstr>
      <vt:lpstr>ER model</vt:lpstr>
      <vt:lpstr>Relational Model</vt:lpstr>
      <vt:lpstr>資料庫，tables，測試資料</vt:lpstr>
      <vt:lpstr>資料庫，tables，測試資料</vt:lpstr>
      <vt:lpstr>CRUD</vt:lpstr>
      <vt:lpstr> API 全部實作在 Strapi server上</vt:lpstr>
      <vt:lpstr>views-apiMember</vt:lpstr>
      <vt:lpstr>views-apiMember</vt:lpstr>
      <vt:lpstr>member/route</vt:lpstr>
      <vt:lpstr>member/controllers</vt:lpstr>
      <vt:lpstr> Member/controllers</vt:lpstr>
      <vt:lpstr>Member/controllers</vt:lpstr>
      <vt:lpstr>Member/controllers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林辰其</cp:lastModifiedBy>
  <cp:revision>4</cp:revision>
  <dcterms:created xsi:type="dcterms:W3CDTF">2021-06-13T13:37:45Z</dcterms:created>
  <dcterms:modified xsi:type="dcterms:W3CDTF">2021-06-13T18:10:09Z</dcterms:modified>
</cp:coreProperties>
</file>