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63" r:id="rId4"/>
    <p:sldId id="297" r:id="rId5"/>
    <p:sldId id="301" r:id="rId6"/>
    <p:sldId id="302" r:id="rId7"/>
    <p:sldId id="303" r:id="rId8"/>
    <p:sldId id="298" r:id="rId9"/>
    <p:sldId id="313" r:id="rId10"/>
    <p:sldId id="299" r:id="rId11"/>
    <p:sldId id="307" r:id="rId12"/>
    <p:sldId id="306" r:id="rId13"/>
    <p:sldId id="309" r:id="rId15"/>
    <p:sldId id="304" r:id="rId16"/>
    <p:sldId id="310" r:id="rId17"/>
    <p:sldId id="305" r:id="rId18"/>
    <p:sldId id="308" r:id="rId19"/>
    <p:sldId id="311" r:id="rId20"/>
    <p:sldId id="312" r:id="rId21"/>
    <p:sldId id="300" r:id="rId22"/>
    <p:sldId id="296" r:id="rId23"/>
    <p:sldId id="295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3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313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91313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91313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91313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91313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91313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91313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91313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91313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588387" y="1674813"/>
            <a:ext cx="2620962" cy="415607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2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87930" y="1674813"/>
            <a:ext cx="2620963" cy="415607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14"/>
          <p:cNvSpPr>
            <a:spLocks noGrp="1"/>
          </p:cNvSpPr>
          <p:nvPr>
            <p:ph type="pic" sz="half" idx="13"/>
          </p:nvPr>
        </p:nvSpPr>
        <p:spPr>
          <a:xfrm>
            <a:off x="5447162" y="1905799"/>
            <a:ext cx="6744838" cy="333863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8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348740" cy="383541"/>
          </a:xfrm>
          <a:prstGeom prst="rect">
            <a:avLst/>
          </a:prstGeom>
        </p:spPr>
        <p:txBody>
          <a:bodyPr anchor="t"/>
          <a:lstStyle>
            <a:lvl1pPr algn="l">
              <a:defRPr sz="19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algn="ctr" defTabSz="913765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 defTabSz="913765">
              <a:buSzTx/>
              <a:buFontTx/>
              <a:buNone/>
              <a:defRPr sz="2400"/>
            </a:lvl1pPr>
            <a:lvl2pPr marL="0" indent="457200" algn="ctr" defTabSz="913765">
              <a:buSzTx/>
              <a:buFontTx/>
              <a:buNone/>
              <a:defRPr sz="2400"/>
            </a:lvl2pPr>
            <a:lvl3pPr marL="0" indent="914400" algn="ctr" defTabSz="913765">
              <a:buSzTx/>
              <a:buFontTx/>
              <a:buNone/>
              <a:defRPr sz="2400"/>
            </a:lvl3pPr>
            <a:lvl4pPr marL="0" indent="1371600" algn="ctr" defTabSz="913765">
              <a:buSzTx/>
              <a:buFontTx/>
              <a:buNone/>
              <a:defRPr sz="2400"/>
            </a:lvl4pPr>
            <a:lvl5pPr marL="0" indent="1828800" algn="ctr" defTabSz="913765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5"/>
            <a:ext cx="258623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913765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9131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228600" marR="0" indent="-2286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087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659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231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803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375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994785" marR="0" indent="-337185" algn="l" defTabSz="91313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3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2"/>
          <p:cNvSpPr txBox="1"/>
          <p:nvPr/>
        </p:nvSpPr>
        <p:spPr>
          <a:xfrm>
            <a:off x="6167887" y="3321332"/>
            <a:ext cx="5194365" cy="52321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r"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400" b="1" dirty="0" smtClean="0">
                <a:sym typeface="微软雅黑" panose="020B0503020204020204" charset="-122"/>
              </a:rPr>
              <a:t>为服务调用方</a:t>
            </a:r>
            <a:r>
              <a:rPr lang="en-US" altLang="zh-CN" sz="1400" b="1" dirty="0" smtClean="0">
                <a:sym typeface="微软雅黑" panose="020B0503020204020204" charset="-122"/>
              </a:rPr>
              <a:t>(</a:t>
            </a:r>
            <a:r>
              <a:rPr lang="zh-CN" altLang="en-US" sz="1400" b="1" dirty="0" smtClean="0">
                <a:sym typeface="微软雅黑" panose="020B0503020204020204" charset="-122"/>
              </a:rPr>
              <a:t>第三方服务、</a:t>
            </a:r>
            <a:r>
              <a:rPr lang="en-US" altLang="zh-CN" sz="1400" b="1" dirty="0" smtClean="0">
                <a:sym typeface="微软雅黑" panose="020B0503020204020204" charset="-122"/>
              </a:rPr>
              <a:t>Android</a:t>
            </a:r>
            <a:r>
              <a:rPr lang="zh-CN" altLang="en-US" sz="1400" b="1" dirty="0" smtClean="0">
                <a:sym typeface="微软雅黑" panose="020B0503020204020204" charset="-122"/>
              </a:rPr>
              <a:t>客户端、</a:t>
            </a:r>
            <a:r>
              <a:rPr lang="en-US" altLang="zh-CN" sz="1400" b="1" dirty="0" smtClean="0">
                <a:sym typeface="微软雅黑" panose="020B0503020204020204" charset="-122"/>
              </a:rPr>
              <a:t>IOS</a:t>
            </a:r>
            <a:r>
              <a:rPr lang="zh-CN" altLang="en-US" sz="1400" b="1" dirty="0" smtClean="0">
                <a:sym typeface="微软雅黑" panose="020B0503020204020204" charset="-122"/>
              </a:rPr>
              <a:t>客户端、</a:t>
            </a:r>
            <a:r>
              <a:rPr lang="en-US" altLang="zh-CN" sz="1400" b="1" dirty="0" smtClean="0">
                <a:sym typeface="微软雅黑" panose="020B0503020204020204" charset="-122"/>
              </a:rPr>
              <a:t>H5)</a:t>
            </a:r>
            <a:r>
              <a:rPr lang="zh-CN" altLang="en-US" sz="1400" b="1" dirty="0" smtClean="0">
                <a:sym typeface="微软雅黑" panose="020B0503020204020204" charset="-122"/>
              </a:rPr>
              <a:t>提供格式统一、多协议支持、多版本兼容的数据通道和</a:t>
            </a:r>
            <a:r>
              <a:rPr lang="en-US" altLang="zh-CN" sz="1400" b="1" dirty="0" smtClean="0">
                <a:sym typeface="微软雅黑" panose="020B0503020204020204" charset="-122"/>
              </a:rPr>
              <a:t>SDK</a:t>
            </a:r>
            <a:endParaRPr dirty="0"/>
          </a:p>
        </p:txBody>
      </p:sp>
      <p:sp>
        <p:nvSpPr>
          <p:cNvPr id="169" name="Text Placeholder 1"/>
          <p:cNvSpPr txBox="1"/>
          <p:nvPr/>
        </p:nvSpPr>
        <p:spPr>
          <a:xfrm>
            <a:off x="4658265" y="2700396"/>
            <a:ext cx="6708606" cy="618627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r" defTabSz="914400">
              <a:lnSpc>
                <a:spcPct val="90000"/>
              </a:lnSpc>
              <a:spcBef>
                <a:spcPts val="1000"/>
              </a:spcBef>
              <a:defRPr sz="38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红魔</a:t>
            </a:r>
            <a:r>
              <a:rPr lang="en-US" altLang="zh-CN" dirty="0" smtClean="0"/>
              <a:t>(Reds)</a:t>
            </a:r>
            <a:r>
              <a:rPr lang="zh-CN" altLang="en-US" dirty="0" smtClean="0"/>
              <a:t>数据网关系统介绍</a:t>
            </a:r>
            <a:endParaRPr lang="zh-CN" altLang="en-US" dirty="0"/>
          </a:p>
        </p:txBody>
      </p:sp>
      <p:pic>
        <p:nvPicPr>
          <p:cNvPr id="171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574040"/>
            <a:ext cx="965836" cy="9658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未标题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692140"/>
            <a:ext cx="3822065" cy="134620"/>
          </a:xfrm>
          <a:prstGeom prst="rect">
            <a:avLst/>
          </a:prstGeom>
        </p:spPr>
      </p:pic>
      <p:sp>
        <p:nvSpPr>
          <p:cNvPr id="7" name="矩形 11"/>
          <p:cNvSpPr txBox="1"/>
          <p:nvPr/>
        </p:nvSpPr>
        <p:spPr>
          <a:xfrm>
            <a:off x="5511165" y="3844290"/>
            <a:ext cx="585089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r">
              <a:defRPr sz="24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zh-CN" altLang="en-US" dirty="0" smtClean="0"/>
              <a:t>业务拓展研发部</a:t>
            </a:r>
            <a:r>
              <a:rPr lang="en-US" altLang="zh-CN" dirty="0" smtClean="0"/>
              <a:t>-Remo</a:t>
            </a:r>
            <a:r>
              <a:rPr lang="zh-CN" altLang="en-US" dirty="0" smtClean="0"/>
              <a:t>技术组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杨子国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整体架构</a:t>
            </a:r>
            <a:endParaRPr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91" y="1366807"/>
            <a:ext cx="7863400" cy="53319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业务模型抽象</a:t>
            </a:r>
            <a:endParaRPr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/>
          <a:stretch>
            <a:fillRect/>
          </a:stretch>
        </p:blipFill>
        <p:spPr>
          <a:xfrm>
            <a:off x="297761" y="1219630"/>
            <a:ext cx="2681116" cy="5619101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 bwMode="auto">
          <a:xfrm>
            <a:off x="3072442" y="1219630"/>
            <a:ext cx="8870138" cy="5619101"/>
          </a:xfrm>
          <a:prstGeom prst="rect">
            <a:avLst/>
          </a:prstGeom>
        </p:spPr>
        <p:txBody>
          <a:bodyPr/>
          <a:lstStyle>
            <a:lvl1pPr marL="228600" marR="0" indent="-228600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723900" marR="0" indent="-266700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234440" marR="0" indent="-320040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17087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1659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26231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0803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35375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3994785" marR="0" indent="-337185" algn="l" defTabSz="91313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hangingPunct="1">
              <a:defRPr/>
            </a:pPr>
            <a:r>
              <a:rPr lang="zh-CN" altLang="en-US" sz="1600" dirty="0" smtClean="0"/>
              <a:t>红魔系统默认每个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都有一个底部</a:t>
            </a:r>
            <a:r>
              <a:rPr lang="en-US" altLang="zh-CN" sz="1600" dirty="0" smtClean="0"/>
              <a:t>Tab</a:t>
            </a:r>
            <a:r>
              <a:rPr lang="zh-CN" altLang="en-US" sz="1600" dirty="0" smtClean="0"/>
              <a:t>对应一个内容展示结构体系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该结构体系由两级导航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Nav,SubNav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构成，每一级导航至少有一个导航，每个一级导航至少有一个二级导航，当只有一个一级导航，这个一级导航只有一个二级导航，可以不展示导航；两级导航可设置顺序、是否默认、过滤规则</a:t>
            </a:r>
            <a:endParaRPr lang="en-US" altLang="zh-CN" sz="1600" dirty="0" smtClean="0"/>
          </a:p>
          <a:p>
            <a:pPr hangingPunct="1">
              <a:defRPr/>
            </a:pPr>
            <a:r>
              <a:rPr lang="en-US" altLang="zh-CN" sz="1600" dirty="0" err="1" smtClean="0"/>
              <a:t>Nav</a:t>
            </a:r>
            <a:r>
              <a:rPr lang="zh-CN" altLang="en-US" sz="1600" dirty="0" smtClean="0"/>
              <a:t>不对应页面，一个</a:t>
            </a:r>
            <a:r>
              <a:rPr lang="en-US" altLang="zh-CN" sz="1600" dirty="0" err="1" smtClean="0"/>
              <a:t>SubNav</a:t>
            </a:r>
            <a:r>
              <a:rPr lang="zh-CN" altLang="en-US" sz="1600" dirty="0" smtClean="0"/>
              <a:t>对应一个内容页面</a:t>
            </a:r>
            <a:endParaRPr lang="en-US" altLang="zh-CN" sz="1600" dirty="0" smtClean="0"/>
          </a:p>
          <a:p>
            <a:pPr hangingPunct="1">
              <a:defRPr/>
            </a:pPr>
            <a:r>
              <a:rPr lang="en-US" altLang="zh-CN" sz="1600" dirty="0" err="1" smtClean="0"/>
              <a:t>SubNav</a:t>
            </a:r>
            <a:r>
              <a:rPr lang="zh-CN" altLang="en-US" sz="1600" dirty="0" smtClean="0"/>
              <a:t>的内容页面由</a:t>
            </a:r>
            <a:r>
              <a:rPr lang="en-US" altLang="zh-CN" sz="1600" dirty="0" smtClean="0"/>
              <a:t>1-N</a:t>
            </a:r>
            <a:r>
              <a:rPr lang="zh-CN" altLang="en-US" sz="1600" dirty="0" smtClean="0"/>
              <a:t>个模块（</a:t>
            </a:r>
            <a:r>
              <a:rPr lang="en-US" altLang="zh-CN" sz="1600" dirty="0" smtClean="0"/>
              <a:t>Module</a:t>
            </a:r>
            <a:r>
              <a:rPr lang="zh-CN" altLang="en-US" sz="1600" dirty="0" smtClean="0"/>
              <a:t>）构成，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个模块支持排序，只有最后一个模块的展示内容可分页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模块</a:t>
            </a:r>
            <a:r>
              <a:rPr lang="en-US" altLang="zh-CN" sz="1600" dirty="0" smtClean="0"/>
              <a:t>(Module)</a:t>
            </a:r>
            <a:r>
              <a:rPr lang="zh-CN" altLang="en-US" sz="1600" dirty="0" smtClean="0"/>
              <a:t>由基本信息和关联的数据源（</a:t>
            </a:r>
            <a:r>
              <a:rPr lang="en-US" altLang="zh-CN" sz="1600" dirty="0" err="1" smtClean="0"/>
              <a:t>DataSource</a:t>
            </a:r>
            <a:r>
              <a:rPr lang="zh-CN" altLang="en-US" sz="1600" dirty="0" smtClean="0"/>
              <a:t>）组成，模块基本信息是可扩展的，关联的数据源配置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DataSourceConfig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也是可扩展的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模块类型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ModuleType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规定了该类模块由哪些基本字段组成，规定了可以配置</a:t>
            </a:r>
            <a:r>
              <a:rPr lang="zh-CN" altLang="en-US" sz="1600" dirty="0"/>
              <a:t>哪</a:t>
            </a:r>
            <a:r>
              <a:rPr lang="zh-CN" altLang="en-US" sz="1600" dirty="0" smtClean="0"/>
              <a:t>种类型的数据源输出配置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DataSourceOutPutType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数据源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DataSource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分通用素材类数据源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MaterialDataSource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和第三方数据源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通用素材类数据源由通用素材（</a:t>
            </a:r>
            <a:r>
              <a:rPr lang="en-US" altLang="zh-CN" sz="1600" dirty="0" smtClean="0"/>
              <a:t>Material</a:t>
            </a:r>
            <a:r>
              <a:rPr lang="zh-CN" altLang="en-US" sz="1600" dirty="0" smtClean="0"/>
              <a:t>）组成，每个</a:t>
            </a:r>
            <a:r>
              <a:rPr lang="en-US" altLang="zh-CN" sz="1600" dirty="0" smtClean="0"/>
              <a:t>Material</a:t>
            </a:r>
            <a:r>
              <a:rPr lang="zh-CN" altLang="en-US" sz="1600" dirty="0" smtClean="0"/>
              <a:t>都有自己的</a:t>
            </a:r>
            <a:r>
              <a:rPr lang="en-US" altLang="zh-CN" sz="1600" dirty="0" err="1" smtClean="0"/>
              <a:t>MaterialType,MaterialType</a:t>
            </a:r>
            <a:r>
              <a:rPr lang="zh-CN" altLang="en-US" sz="1600" dirty="0" smtClean="0"/>
              <a:t>分基础字段、可扩展字段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/>
              <a:t>第三</a:t>
            </a:r>
            <a:r>
              <a:rPr lang="zh-CN" altLang="en-US" sz="1600" dirty="0" smtClean="0"/>
              <a:t>方数据源是由其他数据源服务提供的数据源（笔记源、话题源、推荐源）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数据源输出配置</a:t>
            </a:r>
            <a:r>
              <a:rPr lang="en-US" altLang="zh-CN" sz="1600" dirty="0" smtClean="0"/>
              <a:t>(</a:t>
            </a:r>
            <a:r>
              <a:rPr lang="en-US" altLang="zh-CN" sz="1600" dirty="0" err="1"/>
              <a:t>DataSourceOutPutType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，每类数据源在关联一个</a:t>
            </a:r>
            <a:r>
              <a:rPr lang="en-US" altLang="zh-CN" sz="1600" dirty="0" smtClean="0"/>
              <a:t>Module</a:t>
            </a:r>
            <a:r>
              <a:rPr lang="zh-CN" altLang="en-US" sz="1600" dirty="0" smtClean="0"/>
              <a:t>时要做输出配置，主要时配置一些扩展字段，因为不同的数据源绑定不同模块时可能要处理不同的逻辑</a:t>
            </a:r>
            <a:endParaRPr lang="en-US" altLang="zh-CN" sz="1600" dirty="0" smtClean="0"/>
          </a:p>
          <a:p>
            <a:pPr hangingPunct="1">
              <a:defRPr/>
            </a:pPr>
            <a:r>
              <a:rPr lang="zh-CN" altLang="en-US" sz="1600" dirty="0" smtClean="0"/>
              <a:t>扩展字段，分为展示字段，后台逻辑字段，前端逻辑字段</a:t>
            </a:r>
            <a:endParaRPr lang="en-US" altLang="zh-CN" sz="1600" dirty="0" smtClean="0"/>
          </a:p>
          <a:p>
            <a:pPr hangingPunct="1">
              <a:defRPr/>
            </a:pPr>
            <a:endParaRPr lang="zh-CN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业务模型抽象</a:t>
            </a:r>
            <a:endParaRPr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/>
          <a:stretch>
            <a:fillRect/>
          </a:stretch>
        </p:blipFill>
        <p:spPr>
          <a:xfrm>
            <a:off x="204173" y="1219631"/>
            <a:ext cx="2700846" cy="56383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78989" y="2887352"/>
            <a:ext cx="80506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红魔系统默认无根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没有一个附属的底部</a:t>
            </a:r>
            <a:r>
              <a:rPr lang="en-US" altLang="zh-CN" dirty="0">
                <a:latin typeface="Arial" panose="020B0604020202020204" pitchFamily="34" charset="0"/>
              </a:rPr>
              <a:t>Tab)</a:t>
            </a:r>
            <a:r>
              <a:rPr lang="zh-CN" altLang="en-US" dirty="0">
                <a:latin typeface="Arial" panose="020B0604020202020204" pitchFamily="34" charset="0"/>
              </a:rPr>
              <a:t>的页面叫专题页，专题页预留可设置两级导航的功能，专题页叶子导航的页面组成同</a:t>
            </a:r>
            <a:r>
              <a:rPr lang="en-US" altLang="zh-CN" dirty="0">
                <a:latin typeface="Arial" panose="020B0604020202020204" pitchFamily="34" charset="0"/>
              </a:rPr>
              <a:t>Tab</a:t>
            </a:r>
            <a:r>
              <a:rPr lang="zh-CN" altLang="en-US" dirty="0">
                <a:latin typeface="Arial" panose="020B0604020202020204" pitchFamily="34" charset="0"/>
              </a:rPr>
              <a:t>页叶子导航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/>
              <a:t>数据</a:t>
            </a:r>
            <a:r>
              <a:rPr lang="zh-CN" altLang="en-US" dirty="0" smtClean="0"/>
              <a:t>模型抽象</a:t>
            </a:r>
            <a:endParaRPr dirty="0" smtClean="0"/>
          </a:p>
        </p:txBody>
      </p:sp>
      <p:pic>
        <p:nvPicPr>
          <p:cNvPr id="5" name="图片 4" descr="reds-data-get-flow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25644"/>
            <a:ext cx="4533900" cy="3600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15" y="1576836"/>
            <a:ext cx="7756585" cy="37397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132" y="5567810"/>
            <a:ext cx="113617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红魔系统包含多种数据信息，</a:t>
            </a:r>
            <a:r>
              <a:rPr lang="zh-CN" altLang="en-US" dirty="0" smtClean="0"/>
              <a:t>例如导航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二级</a:t>
            </a:r>
            <a:r>
              <a:rPr lang="zh-CN" altLang="en-US" dirty="0" smtClean="0"/>
              <a:t>导航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SubNav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，</a:t>
            </a:r>
            <a:r>
              <a:rPr lang="zh-CN" altLang="en-US" dirty="0"/>
              <a:t>模块的数据源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DataSourceConfig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数据源返回信息，以及后续其他扩展的数据框架信息、数据源信息</a:t>
            </a:r>
            <a:r>
              <a:rPr lang="zh-CN" altLang="en-US" dirty="0" smtClean="0"/>
              <a:t>，红</a:t>
            </a:r>
            <a:r>
              <a:rPr lang="zh-CN" altLang="en-US" dirty="0"/>
              <a:t>魔引擎设计</a:t>
            </a:r>
            <a:r>
              <a:rPr lang="zh-CN" altLang="en-US" dirty="0" smtClean="0"/>
              <a:t>如上数据结构</a:t>
            </a:r>
            <a:r>
              <a:rPr lang="zh-CN" altLang="en-US" dirty="0"/>
              <a:t>，统一定义输出数据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素材类型定义</a:t>
            </a:r>
            <a:endParaRPr dirty="0" smtClean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00418"/>
            <a:ext cx="5796280" cy="122364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09074" y="2251495"/>
            <a:ext cx="7550653" cy="4468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6008148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接口提供和调用方式</a:t>
            </a:r>
            <a:endParaRPr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 b="2633"/>
          <a:stretch>
            <a:fillRect/>
          </a:stretch>
        </p:blipFill>
        <p:spPr>
          <a:xfrm>
            <a:off x="808606" y="1219630"/>
            <a:ext cx="9353311" cy="569343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6008148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红魔引擎架构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流程</a:t>
            </a:r>
            <a:endParaRPr dirty="0" smtClean="0"/>
          </a:p>
        </p:txBody>
      </p:sp>
      <p:pic>
        <p:nvPicPr>
          <p:cNvPr id="2050" name="Picture 2" descr="data-gen流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t="4191" r="3846" b="4051"/>
          <a:stretch>
            <a:fillRect/>
          </a:stretch>
        </p:blipFill>
        <p:spPr bwMode="auto">
          <a:xfrm>
            <a:off x="86264" y="1173788"/>
            <a:ext cx="6685472" cy="56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02265" y="1289136"/>
            <a:ext cx="64812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红魔数据引擎会读取在宿主项目配置的 引擎启动HeaderKey，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按照启动Header启动data-gen流程，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引擎启动Headerkey配置示例如下: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05" y="2327814"/>
            <a:ext cx="2105025" cy="1514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02265" y="4181543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HeaderKey</a:t>
            </a:r>
            <a:r>
              <a:rPr lang="zh-CN" altLang="en-US" dirty="0"/>
              <a:t>这里针对不同类型的宿主预留了扩展性，可以从</a:t>
            </a:r>
            <a:r>
              <a:rPr lang="en-US" altLang="zh-CN" dirty="0" err="1"/>
              <a:t>nav</a:t>
            </a:r>
            <a:r>
              <a:rPr lang="zh-CN" altLang="en-US" dirty="0"/>
              <a:t>级别启动数据，也可以从</a:t>
            </a:r>
            <a:r>
              <a:rPr lang="en-US" altLang="zh-CN" dirty="0"/>
              <a:t>module</a:t>
            </a:r>
            <a:r>
              <a:rPr lang="zh-CN" altLang="en-US" dirty="0"/>
              <a:t>级别、</a:t>
            </a:r>
            <a:r>
              <a:rPr lang="en-US" altLang="zh-CN" dirty="0"/>
              <a:t>material</a:t>
            </a:r>
            <a:r>
              <a:rPr lang="zh-CN" altLang="en-US" dirty="0"/>
              <a:t>级别启动数据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6008148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红魔引擎架构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流程</a:t>
            </a:r>
            <a:endParaRPr dirty="0" smtClean="0"/>
          </a:p>
        </p:txBody>
      </p:sp>
      <p:pic>
        <p:nvPicPr>
          <p:cNvPr id="4098" name="Picture 2" descr="data-get流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4194" r="2056" b="3828"/>
          <a:stretch>
            <a:fillRect/>
          </a:stretch>
        </p:blipFill>
        <p:spPr bwMode="auto">
          <a:xfrm>
            <a:off x="0" y="1219630"/>
            <a:ext cx="8151986" cy="41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619335" y="1438843"/>
            <a:ext cx="54921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红魔引擎对外暴露数据调用接口，会把请求转化为</a:t>
            </a:r>
            <a:r>
              <a:rPr lang="en-US" altLang="zh-CN" dirty="0" err="1"/>
              <a:t>RequestContext</a:t>
            </a:r>
            <a:r>
              <a:rPr lang="zh-CN" altLang="en-US" dirty="0"/>
              <a:t>，里面定义了数据请求的路由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具体的</a:t>
            </a:r>
            <a:r>
              <a:rPr lang="en-US" altLang="zh-CN" dirty="0"/>
              <a:t>id</a:t>
            </a:r>
            <a:r>
              <a:rPr lang="zh-CN" altLang="en-US" dirty="0"/>
              <a:t>信息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6008148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设计模式</a:t>
            </a:r>
            <a:endParaRPr dirty="0" smtClean="0"/>
          </a:p>
        </p:txBody>
      </p:sp>
      <p:sp>
        <p:nvSpPr>
          <p:cNvPr id="10" name="椭圆 69"/>
          <p:cNvSpPr/>
          <p:nvPr/>
        </p:nvSpPr>
        <p:spPr>
          <a:xfrm>
            <a:off x="2488804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1" name="椭圆 70"/>
          <p:cNvSpPr/>
          <p:nvPr/>
        </p:nvSpPr>
        <p:spPr>
          <a:xfrm>
            <a:off x="4856216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" name="椭圆 71"/>
          <p:cNvSpPr/>
          <p:nvPr/>
        </p:nvSpPr>
        <p:spPr>
          <a:xfrm>
            <a:off x="121392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" name="矩形 47"/>
          <p:cNvSpPr txBox="1"/>
          <p:nvPr/>
        </p:nvSpPr>
        <p:spPr>
          <a:xfrm>
            <a:off x="282298" y="2086722"/>
            <a:ext cx="1522602" cy="124648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01</a:t>
            </a:r>
            <a:endParaRPr dirty="0"/>
          </a:p>
          <a:p>
            <a:pPr algn="ctr" defTabSz="914400">
              <a:lnSpc>
                <a:spcPct val="150000"/>
              </a:lnSpc>
              <a:defRPr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1" lang="en-US" altLang="zh-CN" sz="1100" dirty="0" err="1" smtClean="0">
                <a:solidFill>
                  <a:srgbClr val="404040"/>
                </a:solidFill>
                <a:ea typeface="微软雅黑" panose="020B0503020204020204" charset="-122"/>
              </a:rPr>
              <a:t>MicroKernal+Plugin</a:t>
            </a:r>
            <a:r>
              <a:rPr kumimoji="1" lang="en-US" altLang="zh-CN" sz="1100" dirty="0" smtClean="0">
                <a:solidFill>
                  <a:srgbClr val="404040"/>
                </a:solidFill>
                <a:ea typeface="微软雅黑" panose="020B0503020204020204" charset="-122"/>
              </a:rPr>
              <a:t>(</a:t>
            </a: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微内核</a:t>
            </a:r>
            <a:r>
              <a:rPr kumimoji="1" lang="en-US" altLang="zh-CN" sz="1100" dirty="0" smtClean="0">
                <a:solidFill>
                  <a:srgbClr val="404040"/>
                </a:solidFill>
                <a:ea typeface="微软雅黑" panose="020B0503020204020204" charset="-122"/>
              </a:rPr>
              <a:t>+</a:t>
            </a: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插件</a:t>
            </a:r>
            <a:r>
              <a:rPr kumimoji="1" lang="en-US" altLang="zh-CN" sz="1100" dirty="0" smtClean="0">
                <a:solidFill>
                  <a:srgbClr val="404040"/>
                </a:solidFill>
                <a:ea typeface="微软雅黑" panose="020B0503020204020204" charset="-122"/>
              </a:rPr>
              <a:t>)</a:t>
            </a:r>
            <a:endParaRPr sz="1100" dirty="0"/>
          </a:p>
        </p:txBody>
      </p:sp>
      <p:sp>
        <p:nvSpPr>
          <p:cNvPr id="14" name="矩形 47"/>
          <p:cNvSpPr txBox="1"/>
          <p:nvPr/>
        </p:nvSpPr>
        <p:spPr>
          <a:xfrm>
            <a:off x="2649710" y="2086722"/>
            <a:ext cx="1522602" cy="124648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02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改进的策略模式（区间定义优先级）</a:t>
            </a:r>
            <a:endParaRPr kumimoji="1" lang="zh-CN" altLang="en-US" sz="11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15" name="矩形 47"/>
          <p:cNvSpPr txBox="1"/>
          <p:nvPr/>
        </p:nvSpPr>
        <p:spPr>
          <a:xfrm>
            <a:off x="5018942" y="2086722"/>
            <a:ext cx="1522602" cy="1200318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03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规则引擎过滤，用</a:t>
            </a:r>
            <a:r>
              <a:rPr kumimoji="1" lang="en-US" altLang="zh-CN" sz="1000" dirty="0" err="1" smtClean="0">
                <a:solidFill>
                  <a:srgbClr val="404040"/>
                </a:solidFill>
                <a:ea typeface="微软雅黑" panose="020B0503020204020204" charset="-122"/>
              </a:rPr>
              <a:t>Fel</a:t>
            </a: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规则表达式过滤</a:t>
            </a:r>
            <a:endParaRPr kumimoji="1" lang="zh-CN" altLang="en-US" sz="10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95161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4900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核心流程固定，节点可扩展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880237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49976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逻辑灵活调整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扩充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65313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35052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代码只关系逻辑，业务交给产品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869" y="3067878"/>
            <a:ext cx="5556424" cy="268448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662465" y="1870161"/>
            <a:ext cx="54921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Fel</a:t>
            </a:r>
            <a:r>
              <a:rPr lang="zh-CN" altLang="en-US" dirty="0" smtClean="0"/>
              <a:t>表达式举例： 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version.equalse</a:t>
            </a:r>
            <a:r>
              <a:rPr lang="en-US" altLang="zh-CN" sz="1600" dirty="0" smtClean="0">
                <a:solidFill>
                  <a:schemeClr val="accent2"/>
                </a:solidFill>
              </a:rPr>
              <a:t>(‘1.0’)&amp;&amp;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uid</a:t>
            </a:r>
            <a:r>
              <a:rPr lang="en-US" altLang="zh-CN" sz="1600" dirty="0" smtClean="0">
                <a:solidFill>
                  <a:schemeClr val="accent2"/>
                </a:solidFill>
              </a:rPr>
              <a:t>==1011&amp;&amp;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language.equals</a:t>
            </a:r>
            <a:r>
              <a:rPr lang="en-US" altLang="zh-CN" sz="1600" dirty="0" smtClean="0">
                <a:solidFill>
                  <a:schemeClr val="accent2"/>
                </a:solidFill>
              </a:rPr>
              <a:t>(‘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ar</a:t>
            </a:r>
            <a:r>
              <a:rPr lang="en-US" altLang="zh-CN" sz="1600" dirty="0" smtClean="0">
                <a:solidFill>
                  <a:schemeClr val="accent2"/>
                </a:solidFill>
              </a:rPr>
              <a:t>’)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未来规划</a:t>
            </a:r>
            <a:endParaRPr dirty="0" smtClean="0"/>
          </a:p>
        </p:txBody>
      </p:sp>
      <p:sp>
        <p:nvSpPr>
          <p:cNvPr id="6" name="燕尾形 5"/>
          <p:cNvSpPr/>
          <p:nvPr/>
        </p:nvSpPr>
        <p:spPr>
          <a:xfrm>
            <a:off x="380105" y="1413295"/>
            <a:ext cx="237893" cy="237931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572838" y="1748607"/>
            <a:ext cx="4114799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支持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H5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IOS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等端的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生成，支持自动生成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HTTP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协议的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endParaRPr lang="zh-CN" altLang="en-US" sz="133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152" y="1389607"/>
            <a:ext cx="365996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</a:rPr>
              <a:t>.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多端多协议支持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80105" y="3615738"/>
            <a:ext cx="237893" cy="23793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838" y="3951050"/>
            <a:ext cx="4114799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Tagee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系统目前支持按照代码接口自动生成接口文档和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Mock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实例，自测压测。红魔系统由于统一的数据接口，自带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Mock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数据，后续可结合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Tagee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系统，由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mock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数据反向生成接口文档，利用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Mock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、压测功能</a:t>
            </a:r>
            <a:endParaRPr lang="zh-CN" altLang="en-US" sz="1335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152" y="3592050"/>
            <a:ext cx="3659964" cy="3371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与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Tagee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结合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80105" y="5494901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572838" y="5830213"/>
            <a:ext cx="4114799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探讨红魔的业务模型和通用数据网关在其他业务场景的适用性</a:t>
            </a:r>
            <a:endParaRPr lang="zh-CN" altLang="en-US" sz="133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152" y="5471213"/>
            <a:ext cx="3659964" cy="33718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更广义的数据网关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66770" y="2534991"/>
            <a:ext cx="237893" cy="237931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559503" y="2870303"/>
            <a:ext cx="4114799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目前的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只是输出了</a:t>
            </a:r>
            <a:r>
              <a:rPr lang="en-US" altLang="zh-CN" sz="1335" dirty="0" smtClean="0">
                <a:solidFill>
                  <a:srgbClr val="000000"/>
                </a:solidFill>
                <a:latin typeface="+mn-ea"/>
              </a:rPr>
              <a:t>class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结构，没有将每个字段的注释写入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，后续会写入</a:t>
            </a:r>
            <a:r>
              <a:rPr lang="en-US" altLang="zh-CN" sz="1335" dirty="0" err="1" smtClean="0">
                <a:solidFill>
                  <a:srgbClr val="000000"/>
                </a:solidFill>
                <a:latin typeface="+mn-ea"/>
              </a:rPr>
              <a:t>sdk</a:t>
            </a:r>
            <a:r>
              <a:rPr lang="zh-CN" altLang="en-US" sz="1335" dirty="0" smtClean="0">
                <a:solidFill>
                  <a:srgbClr val="000000"/>
                </a:solidFill>
                <a:latin typeface="+mn-ea"/>
              </a:rPr>
              <a:t>，可读性更好</a:t>
            </a:r>
            <a:endParaRPr lang="zh-CN" altLang="en-US" sz="1335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817" y="2511303"/>
            <a:ext cx="3659964" cy="33718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smtClean="0">
                <a:solidFill>
                  <a:schemeClr val="bg1"/>
                </a:solidFill>
              </a:rPr>
              <a:t>2.SDK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自带接口注释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18" name="组 128"/>
          <p:cNvGrpSpPr/>
          <p:nvPr/>
        </p:nvGrpSpPr>
        <p:grpSpPr>
          <a:xfrm>
            <a:off x="7839485" y="3352468"/>
            <a:ext cx="1615281" cy="949439"/>
            <a:chOff x="3902075" y="4498975"/>
            <a:chExt cx="831850" cy="488950"/>
          </a:xfrm>
          <a:solidFill>
            <a:schemeClr val="tx2"/>
          </a:solidFill>
          <a:effectLst/>
        </p:grpSpPr>
        <p:sp>
          <p:nvSpPr>
            <p:cNvPr id="19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0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1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2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3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4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5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25901" y="2855411"/>
            <a:ext cx="1806427" cy="3408847"/>
            <a:chOff x="4574684" y="2037457"/>
            <a:chExt cx="1354820" cy="2556635"/>
          </a:xfrm>
        </p:grpSpPr>
        <p:sp>
          <p:nvSpPr>
            <p:cNvPr id="27" name="下弧形箭头 126"/>
            <p:cNvSpPr/>
            <p:nvPr/>
          </p:nvSpPr>
          <p:spPr>
            <a:xfrm rot="14400000">
              <a:off x="3930944" y="2681197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8" name="Freeform 217"/>
            <p:cNvSpPr>
              <a:spLocks noEditPoints="1"/>
            </p:cNvSpPr>
            <p:nvPr/>
          </p:nvSpPr>
          <p:spPr bwMode="auto">
            <a:xfrm rot="3247206">
              <a:off x="4783149" y="2670927"/>
              <a:ext cx="338542" cy="24621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21095453">
              <a:off x="5329340" y="3833183"/>
              <a:ext cx="60016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</a:rPr>
                <a:t>更好用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64921" y="1353369"/>
            <a:ext cx="3408847" cy="1692208"/>
            <a:chOff x="5203949" y="910926"/>
            <a:chExt cx="2556635" cy="1269156"/>
          </a:xfrm>
        </p:grpSpPr>
        <p:sp>
          <p:nvSpPr>
            <p:cNvPr id="31" name="下弧形箭头 125"/>
            <p:cNvSpPr/>
            <p:nvPr/>
          </p:nvSpPr>
          <p:spPr>
            <a:xfrm>
              <a:off x="5203949" y="910926"/>
              <a:ext cx="2556635" cy="1269156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grpSp>
          <p:nvGrpSpPr>
            <p:cNvPr id="32" name="组 147"/>
            <p:cNvGrpSpPr/>
            <p:nvPr/>
          </p:nvGrpSpPr>
          <p:grpSpPr>
            <a:xfrm>
              <a:off x="6810350" y="1232401"/>
              <a:ext cx="396430" cy="475103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34" name="Freeform 47"/>
              <p:cNvSpPr/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35" name="Freeform 48"/>
              <p:cNvSpPr/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3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39" name="Freeform 52"/>
              <p:cNvSpPr/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40" name="Freeform 53"/>
              <p:cNvSpPr/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41" name="Freeform 54"/>
              <p:cNvSpPr/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42" name="Freeform 55"/>
              <p:cNvSpPr/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  <p:sp>
            <p:nvSpPr>
              <p:cNvPr id="43" name="Freeform 56"/>
              <p:cNvSpPr/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en-US"/>
                </a:defPPr>
                <a:lvl1pPr marL="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6096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u="sng"/>
              </a:p>
            </p:txBody>
          </p:sp>
        </p:grpSp>
        <p:sp>
          <p:nvSpPr>
            <p:cNvPr id="33" name="矩形 32"/>
            <p:cNvSpPr/>
            <p:nvPr/>
          </p:nvSpPr>
          <p:spPr>
            <a:xfrm rot="17202459">
              <a:off x="5409781" y="1438332"/>
              <a:ext cx="60016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</a:rPr>
                <a:t>更通用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20279" y="3082530"/>
            <a:ext cx="1692207" cy="3408847"/>
            <a:chOff x="6745467" y="2207796"/>
            <a:chExt cx="1269155" cy="2556635"/>
          </a:xfrm>
        </p:grpSpPr>
        <p:sp>
          <p:nvSpPr>
            <p:cNvPr id="45" name="下弧形箭头 127"/>
            <p:cNvSpPr/>
            <p:nvPr/>
          </p:nvSpPr>
          <p:spPr>
            <a:xfrm rot="7200000">
              <a:off x="6101727" y="2851536"/>
              <a:ext cx="2556635" cy="1269155"/>
            </a:xfrm>
            <a:prstGeom prst="curvedDownArrow">
              <a:avLst>
                <a:gd name="adj1" fmla="val 62168"/>
                <a:gd name="adj2" fmla="val 115702"/>
                <a:gd name="adj3" fmla="val 25000"/>
              </a:avLst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6" name="Freeform 119"/>
            <p:cNvSpPr>
              <a:spLocks noEditPoints="1"/>
            </p:cNvSpPr>
            <p:nvPr/>
          </p:nvSpPr>
          <p:spPr bwMode="auto">
            <a:xfrm>
              <a:off x="6778577" y="3735299"/>
              <a:ext cx="332804" cy="33280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3046796">
              <a:off x="7460505" y="2692434"/>
              <a:ext cx="600164" cy="25391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6096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</a:rPr>
                <a:t>更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全面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 7"/>
          <p:cNvSpPr txBox="1"/>
          <p:nvPr/>
        </p:nvSpPr>
        <p:spPr>
          <a:xfrm>
            <a:off x="3802672" y="1430857"/>
            <a:ext cx="2962689" cy="446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业务背景</a:t>
            </a:r>
            <a:endParaRPr dirty="0"/>
          </a:p>
        </p:txBody>
      </p:sp>
      <p:sp>
        <p:nvSpPr>
          <p:cNvPr id="254" name="正方形"/>
          <p:cNvSpPr/>
          <p:nvPr/>
        </p:nvSpPr>
        <p:spPr>
          <a:xfrm>
            <a:off x="2865487" y="1518684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55" name="1"/>
          <p:cNvSpPr txBox="1"/>
          <p:nvPr/>
        </p:nvSpPr>
        <p:spPr>
          <a:xfrm>
            <a:off x="2865487" y="1553493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56" name="正方形"/>
          <p:cNvSpPr/>
          <p:nvPr/>
        </p:nvSpPr>
        <p:spPr>
          <a:xfrm>
            <a:off x="2865487" y="2544613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57" name="2"/>
          <p:cNvSpPr txBox="1"/>
          <p:nvPr/>
        </p:nvSpPr>
        <p:spPr>
          <a:xfrm>
            <a:off x="2865487" y="2579421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58" name="正方形"/>
          <p:cNvSpPr/>
          <p:nvPr/>
        </p:nvSpPr>
        <p:spPr>
          <a:xfrm>
            <a:off x="2865487" y="4453016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59" name="3"/>
          <p:cNvSpPr txBox="1"/>
          <p:nvPr/>
        </p:nvSpPr>
        <p:spPr>
          <a:xfrm>
            <a:off x="2865487" y="4487824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4</a:t>
            </a:r>
            <a:endParaRPr dirty="0"/>
          </a:p>
        </p:txBody>
      </p:sp>
      <p:sp>
        <p:nvSpPr>
          <p:cNvPr id="260" name="正方形"/>
          <p:cNvSpPr/>
          <p:nvPr/>
        </p:nvSpPr>
        <p:spPr>
          <a:xfrm>
            <a:off x="2865487" y="5483450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61" name="4"/>
          <p:cNvSpPr txBox="1"/>
          <p:nvPr/>
        </p:nvSpPr>
        <p:spPr>
          <a:xfrm>
            <a:off x="2865487" y="5518259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5</a:t>
            </a:r>
            <a:endParaRPr dirty="0"/>
          </a:p>
        </p:txBody>
      </p:sp>
      <p:sp>
        <p:nvSpPr>
          <p:cNvPr id="262" name="Rectangle 3"/>
          <p:cNvSpPr txBox="1"/>
          <p:nvPr/>
        </p:nvSpPr>
        <p:spPr>
          <a:xfrm>
            <a:off x="3793866" y="1825673"/>
            <a:ext cx="4629199" cy="504879"/>
          </a:xfrm>
          <a:prstGeom prst="rect">
            <a:avLst/>
          </a:prstGeom>
          <a:ln w="12700">
            <a:miter lim="400000"/>
          </a:ln>
        </p:spPr>
        <p:txBody>
          <a:bodyPr wrap="square" lIns="46798" tIns="46798" rIns="46798" bIns="46798">
            <a:spAutoFit/>
          </a:bodyPr>
          <a:lstStyle/>
          <a:p>
            <a:pPr algn="just" defTabSz="913765">
              <a:lnSpc>
                <a:spcPts val="1600"/>
              </a:lnSpc>
              <a:defRPr sz="11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要</a:t>
            </a:r>
            <a:r>
              <a:rPr lang="zh-CN" altLang="en-US" dirty="0" smtClean="0"/>
              <a:t>在客户端展示各种信息流数据，业务方需求多变、增减字段家常便饭，接口翻新速度比翻书还快</a:t>
            </a:r>
            <a:endParaRPr dirty="0"/>
          </a:p>
        </p:txBody>
      </p:sp>
      <p:sp>
        <p:nvSpPr>
          <p:cNvPr id="263" name="矩形 24"/>
          <p:cNvSpPr txBox="1"/>
          <p:nvPr/>
        </p:nvSpPr>
        <p:spPr>
          <a:xfrm>
            <a:off x="3802672" y="2467176"/>
            <a:ext cx="2962689" cy="446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理想情况</a:t>
            </a:r>
            <a:endParaRPr dirty="0"/>
          </a:p>
        </p:txBody>
      </p:sp>
      <p:sp>
        <p:nvSpPr>
          <p:cNvPr id="264" name="Rectangle 3"/>
          <p:cNvSpPr txBox="1"/>
          <p:nvPr/>
        </p:nvSpPr>
        <p:spPr>
          <a:xfrm>
            <a:off x="3793866" y="2861992"/>
            <a:ext cx="4629199" cy="504879"/>
          </a:xfrm>
          <a:prstGeom prst="rect">
            <a:avLst/>
          </a:prstGeom>
          <a:ln w="12700">
            <a:miter lim="400000"/>
          </a:ln>
        </p:spPr>
        <p:txBody>
          <a:bodyPr wrap="square" lIns="46798" tIns="46798" rIns="46798" bIns="46798">
            <a:spAutoFit/>
          </a:bodyPr>
          <a:lstStyle/>
          <a:p>
            <a:pPr algn="just" defTabSz="913765">
              <a:lnSpc>
                <a:spcPts val="1600"/>
              </a:lnSpc>
              <a:defRPr sz="11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后台架构能应对多变的业务需求，客户端数据调用展示能做到前后版本兼容，数据拿来即用，升级更方便</a:t>
            </a:r>
            <a:endParaRPr dirty="0"/>
          </a:p>
        </p:txBody>
      </p:sp>
      <p:sp>
        <p:nvSpPr>
          <p:cNvPr id="265" name="矩形 28"/>
          <p:cNvSpPr txBox="1"/>
          <p:nvPr/>
        </p:nvSpPr>
        <p:spPr>
          <a:xfrm>
            <a:off x="3802672" y="4401213"/>
            <a:ext cx="2962689" cy="446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目前方案</a:t>
            </a:r>
            <a:endParaRPr dirty="0"/>
          </a:p>
        </p:txBody>
      </p:sp>
      <p:sp>
        <p:nvSpPr>
          <p:cNvPr id="266" name="Rectangle 3"/>
          <p:cNvSpPr txBox="1"/>
          <p:nvPr/>
        </p:nvSpPr>
        <p:spPr>
          <a:xfrm>
            <a:off x="3793866" y="4796028"/>
            <a:ext cx="4629199" cy="504879"/>
          </a:xfrm>
          <a:prstGeom prst="rect">
            <a:avLst/>
          </a:prstGeom>
          <a:ln w="12700">
            <a:miter lim="400000"/>
          </a:ln>
        </p:spPr>
        <p:txBody>
          <a:bodyPr wrap="square" lIns="46798" tIns="46798" rIns="46798" bIns="46798">
            <a:spAutoFit/>
          </a:bodyPr>
          <a:lstStyle/>
          <a:p>
            <a:pPr algn="just" defTabSz="913765">
              <a:lnSpc>
                <a:spcPts val="1600"/>
              </a:lnSpc>
              <a:defRPr sz="11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梳理了信息流类业务，对业务模型进行了抽象；统一了数据模型和易扩展的生成框架；统一了接口调用和升级方法</a:t>
            </a:r>
            <a:endParaRPr dirty="0"/>
          </a:p>
        </p:txBody>
      </p:sp>
      <p:sp>
        <p:nvSpPr>
          <p:cNvPr id="267" name="矩形 30"/>
          <p:cNvSpPr txBox="1"/>
          <p:nvPr/>
        </p:nvSpPr>
        <p:spPr>
          <a:xfrm>
            <a:off x="3802672" y="5447693"/>
            <a:ext cx="2962689" cy="446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未来规划</a:t>
            </a:r>
            <a:endParaRPr dirty="0"/>
          </a:p>
        </p:txBody>
      </p:sp>
      <p:sp>
        <p:nvSpPr>
          <p:cNvPr id="268" name="Rectangle 3"/>
          <p:cNvSpPr txBox="1"/>
          <p:nvPr/>
        </p:nvSpPr>
        <p:spPr>
          <a:xfrm>
            <a:off x="3793867" y="5842509"/>
            <a:ext cx="4629198" cy="299694"/>
          </a:xfrm>
          <a:prstGeom prst="rect">
            <a:avLst/>
          </a:prstGeom>
          <a:ln w="12700">
            <a:miter lim="400000"/>
          </a:ln>
        </p:spPr>
        <p:txBody>
          <a:bodyPr wrap="square" lIns="46798" tIns="46798" rIns="46798" bIns="46798">
            <a:spAutoFit/>
          </a:bodyPr>
          <a:lstStyle/>
          <a:p>
            <a:pPr algn="just" defTabSz="913765">
              <a:lnSpc>
                <a:spcPts val="1600"/>
              </a:lnSpc>
              <a:defRPr sz="11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 smtClean="0"/>
              <a:t> </a:t>
            </a:r>
            <a:r>
              <a:rPr lang="zh-CN" altLang="en-US" dirty="0" smtClean="0"/>
              <a:t>更通用、更好用、更全面</a:t>
            </a:r>
            <a:endParaRPr dirty="0"/>
          </a:p>
        </p:txBody>
      </p:sp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目录</a:t>
            </a:r>
            <a:endParaRPr dirty="0" smtClean="0"/>
          </a:p>
        </p:txBody>
      </p:sp>
      <p:sp>
        <p:nvSpPr>
          <p:cNvPr id="21" name="正方形"/>
          <p:cNvSpPr/>
          <p:nvPr/>
        </p:nvSpPr>
        <p:spPr>
          <a:xfrm>
            <a:off x="2862617" y="3516514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2" name="2"/>
          <p:cNvSpPr txBox="1"/>
          <p:nvPr/>
        </p:nvSpPr>
        <p:spPr>
          <a:xfrm>
            <a:off x="2862617" y="3551322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23" name="矩形 24"/>
          <p:cNvSpPr txBox="1"/>
          <p:nvPr/>
        </p:nvSpPr>
        <p:spPr>
          <a:xfrm>
            <a:off x="3799802" y="3439077"/>
            <a:ext cx="2962689" cy="4462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目前能力</a:t>
            </a:r>
            <a:endParaRPr dirty="0"/>
          </a:p>
        </p:txBody>
      </p:sp>
      <p:sp>
        <p:nvSpPr>
          <p:cNvPr id="24" name="Rectangle 3"/>
          <p:cNvSpPr txBox="1"/>
          <p:nvPr/>
        </p:nvSpPr>
        <p:spPr>
          <a:xfrm>
            <a:off x="3790996" y="3833893"/>
            <a:ext cx="4629199" cy="299694"/>
          </a:xfrm>
          <a:prstGeom prst="rect">
            <a:avLst/>
          </a:prstGeom>
          <a:ln w="12700">
            <a:miter lim="400000"/>
          </a:ln>
        </p:spPr>
        <p:txBody>
          <a:bodyPr wrap="square" lIns="46798" tIns="46798" rIns="46798" bIns="46798">
            <a:spAutoFit/>
          </a:bodyPr>
          <a:lstStyle/>
          <a:p>
            <a:pPr algn="just" defTabSz="913765">
              <a:lnSpc>
                <a:spcPts val="1600"/>
              </a:lnSpc>
              <a:defRPr sz="11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红魔系统目前实现的业务接入能力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 Placeholder 1"/>
          <p:cNvSpPr txBox="1"/>
          <p:nvPr/>
        </p:nvSpPr>
        <p:spPr>
          <a:xfrm>
            <a:off x="4952026" y="2537077"/>
            <a:ext cx="2305725" cy="92332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60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 smtClean="0"/>
              <a:t>Q&amp;A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HANK YOU！"/>
          <p:cNvSpPr txBox="1"/>
          <p:nvPr/>
        </p:nvSpPr>
        <p:spPr>
          <a:xfrm>
            <a:off x="3873722" y="2292261"/>
            <a:ext cx="4800156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 YOU！</a:t>
            </a:r>
          </a:p>
        </p:txBody>
      </p:sp>
      <p:pic>
        <p:nvPicPr>
          <p:cNvPr id="9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130" y="5952193"/>
            <a:ext cx="3903775" cy="1484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业务背景</a:t>
            </a:r>
            <a:endParaRPr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" b="5977"/>
          <a:stretch>
            <a:fillRect/>
          </a:stretch>
        </p:blipFill>
        <p:spPr>
          <a:xfrm>
            <a:off x="297762" y="1328466"/>
            <a:ext cx="2647013" cy="51499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32" y="1392484"/>
            <a:ext cx="2411067" cy="52239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11824"/>
          <a:stretch>
            <a:fillRect/>
          </a:stretch>
        </p:blipFill>
        <p:spPr>
          <a:xfrm>
            <a:off x="5774571" y="1392484"/>
            <a:ext cx="2955255" cy="5412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t="3396" b="6541"/>
          <a:stretch>
            <a:fillRect/>
          </a:stretch>
        </p:blipFill>
        <p:spPr>
          <a:xfrm>
            <a:off x="8908998" y="1328466"/>
            <a:ext cx="2776632" cy="541915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业务背景</a:t>
            </a:r>
            <a:endParaRPr dirty="0" smtClean="0"/>
          </a:p>
        </p:txBody>
      </p:sp>
      <p:sp>
        <p:nvSpPr>
          <p:cNvPr id="19" name="矩形 7"/>
          <p:cNvSpPr txBox="1"/>
          <p:nvPr/>
        </p:nvSpPr>
        <p:spPr>
          <a:xfrm>
            <a:off x="2655358" y="2145230"/>
            <a:ext cx="5349954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客户端信息流类业务内容形式多样多变</a:t>
            </a:r>
            <a:endParaRPr dirty="0"/>
          </a:p>
        </p:txBody>
      </p:sp>
      <p:sp>
        <p:nvSpPr>
          <p:cNvPr id="20" name="正方形"/>
          <p:cNvSpPr/>
          <p:nvPr/>
        </p:nvSpPr>
        <p:spPr>
          <a:xfrm>
            <a:off x="1804437" y="2062146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1" name="1"/>
          <p:cNvSpPr txBox="1"/>
          <p:nvPr/>
        </p:nvSpPr>
        <p:spPr>
          <a:xfrm>
            <a:off x="1804437" y="2096955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2" name="矩形 7"/>
          <p:cNvSpPr txBox="1"/>
          <p:nvPr/>
        </p:nvSpPr>
        <p:spPr>
          <a:xfrm>
            <a:off x="2649615" y="3116039"/>
            <a:ext cx="6249972" cy="8002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对旧有内容更新（信息、逻辑）频繁，例如，加标签，替换背景图，规则过滤、白名单、排序</a:t>
            </a:r>
            <a:r>
              <a:rPr lang="en-US" altLang="zh-CN" dirty="0" smtClean="0"/>
              <a:t>…</a:t>
            </a:r>
            <a:endParaRPr dirty="0"/>
          </a:p>
        </p:txBody>
      </p:sp>
      <p:sp>
        <p:nvSpPr>
          <p:cNvPr id="23" name="正方形"/>
          <p:cNvSpPr/>
          <p:nvPr/>
        </p:nvSpPr>
        <p:spPr>
          <a:xfrm>
            <a:off x="1801566" y="3059931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4" name="1"/>
          <p:cNvSpPr txBox="1"/>
          <p:nvPr/>
        </p:nvSpPr>
        <p:spPr>
          <a:xfrm>
            <a:off x="1801566" y="3094740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25" name="矩形 7"/>
          <p:cNvSpPr txBox="1"/>
          <p:nvPr/>
        </p:nvSpPr>
        <p:spPr>
          <a:xfrm>
            <a:off x="2649615" y="4300381"/>
            <a:ext cx="6249972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业务在不断尝试内容形态方向时新需求层出不穷</a:t>
            </a:r>
            <a:endParaRPr dirty="0"/>
          </a:p>
        </p:txBody>
      </p:sp>
      <p:sp>
        <p:nvSpPr>
          <p:cNvPr id="26" name="正方形"/>
          <p:cNvSpPr/>
          <p:nvPr/>
        </p:nvSpPr>
        <p:spPr>
          <a:xfrm>
            <a:off x="1798695" y="4187113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7" name="1"/>
          <p:cNvSpPr txBox="1"/>
          <p:nvPr/>
        </p:nvSpPr>
        <p:spPr>
          <a:xfrm>
            <a:off x="1798695" y="4221922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28" name="矩形 7"/>
          <p:cNvSpPr txBox="1"/>
          <p:nvPr/>
        </p:nvSpPr>
        <p:spPr>
          <a:xfrm>
            <a:off x="2649615" y="5224851"/>
            <a:ext cx="6249972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业务要求</a:t>
            </a:r>
            <a:r>
              <a:rPr lang="zh-CN" altLang="en-US" dirty="0" smtClean="0">
                <a:solidFill>
                  <a:srgbClr val="FF0000"/>
                </a:solidFill>
              </a:rPr>
              <a:t>快速迭代、服务稳定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9" name="正方形"/>
          <p:cNvSpPr/>
          <p:nvPr/>
        </p:nvSpPr>
        <p:spPr>
          <a:xfrm>
            <a:off x="1821703" y="5141767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30" name="1"/>
          <p:cNvSpPr txBox="1"/>
          <p:nvPr/>
        </p:nvSpPr>
        <p:spPr>
          <a:xfrm>
            <a:off x="1821703" y="5176576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4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5024736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业务背景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开发模式</a:t>
            </a:r>
            <a:endParaRPr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23" y="1558884"/>
            <a:ext cx="7067550" cy="47339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5024736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业务背景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问题和挑战</a:t>
            </a:r>
            <a:endParaRPr dirty="0" smtClean="0"/>
          </a:p>
        </p:txBody>
      </p:sp>
      <p:sp>
        <p:nvSpPr>
          <p:cNvPr id="6" name="椭圆 69"/>
          <p:cNvSpPr/>
          <p:nvPr/>
        </p:nvSpPr>
        <p:spPr>
          <a:xfrm>
            <a:off x="4412492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7" name="椭圆 70"/>
          <p:cNvSpPr/>
          <p:nvPr/>
        </p:nvSpPr>
        <p:spPr>
          <a:xfrm>
            <a:off x="6779904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" name="椭圆 71"/>
          <p:cNvSpPr/>
          <p:nvPr/>
        </p:nvSpPr>
        <p:spPr>
          <a:xfrm>
            <a:off x="2045080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" name="矩形 47"/>
          <p:cNvSpPr txBox="1"/>
          <p:nvPr/>
        </p:nvSpPr>
        <p:spPr>
          <a:xfrm>
            <a:off x="2205986" y="2086722"/>
            <a:ext cx="1522602" cy="1500401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01</a:t>
            </a:r>
            <a:endParaRPr dirty="0"/>
          </a:p>
          <a:p>
            <a:pPr algn="ctr" defTabSz="914400">
              <a:lnSpc>
                <a:spcPct val="150000"/>
              </a:lnSpc>
              <a:defRPr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旧业务改动、新内容形式都是新需求，都要走一遍流程</a:t>
            </a:r>
            <a:endParaRPr sz="1100" dirty="0"/>
          </a:p>
        </p:txBody>
      </p:sp>
      <p:sp>
        <p:nvSpPr>
          <p:cNvPr id="10" name="矩形 47"/>
          <p:cNvSpPr txBox="1"/>
          <p:nvPr/>
        </p:nvSpPr>
        <p:spPr>
          <a:xfrm>
            <a:off x="4573398" y="2086722"/>
            <a:ext cx="1522602" cy="124648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02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各端对接相互独立，协议隔离，开发联调隔离</a:t>
            </a:r>
            <a:endParaRPr kumimoji="1" lang="zh-CN" altLang="en-US" sz="11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11" name="矩形 47"/>
          <p:cNvSpPr txBox="1"/>
          <p:nvPr/>
        </p:nvSpPr>
        <p:spPr>
          <a:xfrm>
            <a:off x="6942630" y="2086722"/>
            <a:ext cx="1522602" cy="969486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03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项目初期，业务变化频繁</a:t>
            </a:r>
            <a:endParaRPr kumimoji="1" lang="zh-CN" altLang="en-US" sz="10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418849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88588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效率慢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做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多错多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803925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73664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重复工作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多，逻辑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复用难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7189001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58740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latin typeface="微软雅黑" panose="020B0503020204020204" charset="-122"/>
                <a:ea typeface="微软雅黑" panose="020B0503020204020204" charset="-122"/>
              </a:rPr>
              <a:t>版本迭代效率、服务质量压力大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理想情况</a:t>
            </a:r>
            <a:endParaRPr dirty="0" smtClean="0"/>
          </a:p>
        </p:txBody>
      </p:sp>
      <p:sp>
        <p:nvSpPr>
          <p:cNvPr id="5" name="矩形 7"/>
          <p:cNvSpPr txBox="1"/>
          <p:nvPr/>
        </p:nvSpPr>
        <p:spPr>
          <a:xfrm>
            <a:off x="2620855" y="2145230"/>
            <a:ext cx="6454133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服务通信协议接口统一、稳定，避免重复联调</a:t>
            </a:r>
            <a:endParaRPr dirty="0"/>
          </a:p>
        </p:txBody>
      </p:sp>
      <p:sp>
        <p:nvSpPr>
          <p:cNvPr id="6" name="正方形"/>
          <p:cNvSpPr/>
          <p:nvPr/>
        </p:nvSpPr>
        <p:spPr>
          <a:xfrm>
            <a:off x="1769935" y="2062146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7" name="1"/>
          <p:cNvSpPr txBox="1"/>
          <p:nvPr/>
        </p:nvSpPr>
        <p:spPr>
          <a:xfrm>
            <a:off x="1769935" y="2096955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8" name="矩形 7"/>
          <p:cNvSpPr txBox="1"/>
          <p:nvPr/>
        </p:nvSpPr>
        <p:spPr>
          <a:xfrm>
            <a:off x="2615112" y="3143015"/>
            <a:ext cx="7158615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多端接口统一接入，适配多协议，版本兼容，升级方便</a:t>
            </a:r>
            <a:endParaRPr dirty="0"/>
          </a:p>
        </p:txBody>
      </p:sp>
      <p:sp>
        <p:nvSpPr>
          <p:cNvPr id="9" name="正方形"/>
          <p:cNvSpPr/>
          <p:nvPr/>
        </p:nvSpPr>
        <p:spPr>
          <a:xfrm>
            <a:off x="1767064" y="3059931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0" name="1"/>
          <p:cNvSpPr txBox="1"/>
          <p:nvPr/>
        </p:nvSpPr>
        <p:spPr>
          <a:xfrm>
            <a:off x="1767064" y="3094740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11" name="矩形 7"/>
          <p:cNvSpPr txBox="1"/>
          <p:nvPr/>
        </p:nvSpPr>
        <p:spPr>
          <a:xfrm>
            <a:off x="2615112" y="4058418"/>
            <a:ext cx="7063725" cy="8002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适应各种业务扩展，用更小的改动应对更多的需求，保持服务稳定</a:t>
            </a:r>
            <a:endParaRPr dirty="0"/>
          </a:p>
        </p:txBody>
      </p:sp>
      <p:sp>
        <p:nvSpPr>
          <p:cNvPr id="12" name="正方形"/>
          <p:cNvSpPr/>
          <p:nvPr/>
        </p:nvSpPr>
        <p:spPr>
          <a:xfrm>
            <a:off x="1764193" y="4187113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3" name="1"/>
          <p:cNvSpPr txBox="1"/>
          <p:nvPr/>
        </p:nvSpPr>
        <p:spPr>
          <a:xfrm>
            <a:off x="1764193" y="4221922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14" name="矩形 7"/>
          <p:cNvSpPr txBox="1"/>
          <p:nvPr/>
        </p:nvSpPr>
        <p:spPr>
          <a:xfrm>
            <a:off x="2615113" y="5224851"/>
            <a:ext cx="6249972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发版日，正常下班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正方形"/>
          <p:cNvSpPr/>
          <p:nvPr/>
        </p:nvSpPr>
        <p:spPr>
          <a:xfrm>
            <a:off x="1787201" y="5141767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6" name="1"/>
          <p:cNvSpPr txBox="1"/>
          <p:nvPr/>
        </p:nvSpPr>
        <p:spPr>
          <a:xfrm>
            <a:off x="1787201" y="5176576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4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2" y="372879"/>
            <a:ext cx="4256006" cy="46165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目前能力</a:t>
            </a:r>
            <a:endParaRPr dirty="0" smtClean="0"/>
          </a:p>
        </p:txBody>
      </p:sp>
      <p:sp>
        <p:nvSpPr>
          <p:cNvPr id="17" name="椭圆 69"/>
          <p:cNvSpPr/>
          <p:nvPr/>
        </p:nvSpPr>
        <p:spPr>
          <a:xfrm>
            <a:off x="3075400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8" name="椭圆 70"/>
          <p:cNvSpPr/>
          <p:nvPr/>
        </p:nvSpPr>
        <p:spPr>
          <a:xfrm>
            <a:off x="5442812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" name="椭圆 71"/>
          <p:cNvSpPr/>
          <p:nvPr/>
        </p:nvSpPr>
        <p:spPr>
          <a:xfrm>
            <a:off x="707988" y="1979205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0" name="矩形 47"/>
          <p:cNvSpPr txBox="1"/>
          <p:nvPr/>
        </p:nvSpPr>
        <p:spPr>
          <a:xfrm>
            <a:off x="868894" y="2086722"/>
            <a:ext cx="1522602" cy="124648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01</a:t>
            </a:r>
            <a:endParaRPr dirty="0"/>
          </a:p>
          <a:p>
            <a:pPr algn="ctr" defTabSz="914400">
              <a:lnSpc>
                <a:spcPct val="150000"/>
              </a:lnSpc>
              <a:defRPr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统一信息流通信数据协议和通道</a:t>
            </a:r>
            <a:endParaRPr sz="1100" dirty="0"/>
          </a:p>
        </p:txBody>
      </p:sp>
      <p:sp>
        <p:nvSpPr>
          <p:cNvPr id="21" name="矩形 47"/>
          <p:cNvSpPr txBox="1"/>
          <p:nvPr/>
        </p:nvSpPr>
        <p:spPr>
          <a:xfrm>
            <a:off x="3236306" y="2086722"/>
            <a:ext cx="1522602" cy="1500401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02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rgbClr val="404040"/>
                </a:solidFill>
                <a:ea typeface="微软雅黑" panose="020B0503020204020204" charset="-122"/>
              </a:rPr>
              <a:t>统一定义业务数据结构，服务端提供数据解析</a:t>
            </a:r>
            <a:r>
              <a:rPr kumimoji="1" lang="en-US" altLang="zh-CN" sz="1100" dirty="0" err="1" smtClean="0">
                <a:solidFill>
                  <a:srgbClr val="404040"/>
                </a:solidFill>
                <a:ea typeface="微软雅黑" panose="020B0503020204020204" charset="-122"/>
              </a:rPr>
              <a:t>sdk</a:t>
            </a:r>
            <a:endParaRPr kumimoji="1" lang="zh-CN" altLang="en-US" sz="11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22" name="矩形 47"/>
          <p:cNvSpPr txBox="1"/>
          <p:nvPr/>
        </p:nvSpPr>
        <p:spPr>
          <a:xfrm>
            <a:off x="5605538" y="2086722"/>
            <a:ext cx="1522602" cy="1431151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03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通用素材数据源信息在线扩展，后台直接数据升级，第三方源接入改动小</a:t>
            </a:r>
            <a:endParaRPr kumimoji="1" lang="zh-CN" altLang="en-US" sz="10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81757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1496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提高效率</a:t>
            </a:r>
            <a:endParaRPr lang="en-US" altLang="zh-CN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保证稳定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466833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36572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客户端接入方便，前后兼容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851909" y="4058084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21648" y="4722838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业务扩展性强，提高客户端开发效率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70"/>
          <p:cNvSpPr/>
          <p:nvPr/>
        </p:nvSpPr>
        <p:spPr>
          <a:xfrm>
            <a:off x="8062362" y="2002213"/>
            <a:ext cx="1784684" cy="1784684"/>
          </a:xfrm>
          <a:prstGeom prst="ellipse">
            <a:avLst/>
          </a:prstGeom>
          <a:solidFill>
            <a:srgbClr val="F2F2F2">
              <a:alpha val="0"/>
            </a:srgbClr>
          </a:solidFill>
          <a:ln w="762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0" name="矩形 47"/>
          <p:cNvSpPr txBox="1"/>
          <p:nvPr/>
        </p:nvSpPr>
        <p:spPr>
          <a:xfrm>
            <a:off x="8225088" y="2109730"/>
            <a:ext cx="1522602" cy="1661983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algn="ctr" defTabSz="914400">
              <a:lnSpc>
                <a:spcPct val="150000"/>
              </a:lnSpc>
              <a:defRPr sz="2800" b="1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smtClean="0"/>
              <a:t>0</a:t>
            </a:r>
            <a:r>
              <a:rPr lang="en-US" altLang="zh-CN" dirty="0" smtClean="0"/>
              <a:t>4</a:t>
            </a:r>
            <a:endParaRPr dirty="0"/>
          </a:p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rgbClr val="404040"/>
                </a:solidFill>
                <a:ea typeface="微软雅黑" panose="020B0503020204020204" charset="-122"/>
              </a:rPr>
              <a:t>第三</a:t>
            </a: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方应用直接拷贝部署，</a:t>
            </a:r>
            <a:r>
              <a:rPr kumimoji="1" lang="zh-CN" altLang="en-US" sz="1000" dirty="0">
                <a:solidFill>
                  <a:srgbClr val="404040"/>
                </a:solidFill>
                <a:ea typeface="微软雅黑" panose="020B0503020204020204" charset="-122"/>
              </a:rPr>
              <a:t>零</a:t>
            </a:r>
            <a:r>
              <a:rPr kumimoji="1" lang="zh-CN" altLang="en-US" sz="1000" dirty="0" smtClean="0">
                <a:solidFill>
                  <a:srgbClr val="404040"/>
                </a:solidFill>
                <a:ea typeface="微软雅黑" panose="020B0503020204020204" charset="-122"/>
              </a:rPr>
              <a:t>开发成本接入；第三方应用服务接入，零成本</a:t>
            </a:r>
            <a:endParaRPr kumimoji="1" lang="zh-CN" altLang="en-US" sz="1000" dirty="0">
              <a:solidFill>
                <a:srgbClr val="404040"/>
              </a:solidFill>
              <a:ea typeface="微软雅黑" panose="020B0503020204020204" charset="-122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8471459" y="4081092"/>
            <a:ext cx="1037146" cy="511222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31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141198" y="4745846"/>
            <a:ext cx="1640000" cy="1269244"/>
          </a:xfrm>
          <a:prstGeom prst="rect">
            <a:avLst/>
          </a:prstGeom>
          <a:solidFill>
            <a:srgbClr val="52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数据网关中台解决方案输出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0" y="-12217"/>
            <a:ext cx="12192000" cy="1186005"/>
          </a:xfrm>
          <a:prstGeom prst="rect">
            <a:avLst/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71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3951" y="252838"/>
            <a:ext cx="688629" cy="6872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47"/>
          <p:cNvSpPr txBox="1"/>
          <p:nvPr/>
        </p:nvSpPr>
        <p:spPr>
          <a:xfrm>
            <a:off x="297761" y="372879"/>
            <a:ext cx="5214517" cy="461655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defTabSz="914400">
              <a:lnSpc>
                <a:spcPct val="80000"/>
              </a:lnSpc>
              <a:spcBef>
                <a:spcPts val="600"/>
              </a:spcBef>
              <a:defRPr sz="3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/>
              <a:t>目前方案</a:t>
            </a:r>
            <a:endParaRPr dirty="0" smtClean="0"/>
          </a:p>
        </p:txBody>
      </p:sp>
      <p:sp>
        <p:nvSpPr>
          <p:cNvPr id="5" name="矩形 7"/>
          <p:cNvSpPr txBox="1"/>
          <p:nvPr/>
        </p:nvSpPr>
        <p:spPr>
          <a:xfrm>
            <a:off x="2620855" y="1696658"/>
            <a:ext cx="6454133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整体架构概览</a:t>
            </a:r>
            <a:endParaRPr dirty="0"/>
          </a:p>
        </p:txBody>
      </p:sp>
      <p:sp>
        <p:nvSpPr>
          <p:cNvPr id="6" name="正方形"/>
          <p:cNvSpPr/>
          <p:nvPr/>
        </p:nvSpPr>
        <p:spPr>
          <a:xfrm>
            <a:off x="1769935" y="1613574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7" name="1"/>
          <p:cNvSpPr txBox="1"/>
          <p:nvPr/>
        </p:nvSpPr>
        <p:spPr>
          <a:xfrm>
            <a:off x="1769935" y="1648383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8" name="矩形 7"/>
          <p:cNvSpPr txBox="1"/>
          <p:nvPr/>
        </p:nvSpPr>
        <p:spPr>
          <a:xfrm>
            <a:off x="2615112" y="2521915"/>
            <a:ext cx="7158615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业务模型的抽象</a:t>
            </a:r>
            <a:endParaRPr dirty="0"/>
          </a:p>
        </p:txBody>
      </p:sp>
      <p:sp>
        <p:nvSpPr>
          <p:cNvPr id="9" name="正方形"/>
          <p:cNvSpPr/>
          <p:nvPr/>
        </p:nvSpPr>
        <p:spPr>
          <a:xfrm>
            <a:off x="1767064" y="2438831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0" name="1"/>
          <p:cNvSpPr txBox="1"/>
          <p:nvPr/>
        </p:nvSpPr>
        <p:spPr>
          <a:xfrm>
            <a:off x="1767064" y="2473640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2</a:t>
            </a:r>
            <a:endParaRPr dirty="0"/>
          </a:p>
        </p:txBody>
      </p:sp>
      <p:sp>
        <p:nvSpPr>
          <p:cNvPr id="11" name="矩形 7"/>
          <p:cNvSpPr txBox="1"/>
          <p:nvPr/>
        </p:nvSpPr>
        <p:spPr>
          <a:xfrm>
            <a:off x="2615112" y="3398471"/>
            <a:ext cx="7063725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数据模型的抽象</a:t>
            </a:r>
            <a:endParaRPr dirty="0"/>
          </a:p>
        </p:txBody>
      </p:sp>
      <p:sp>
        <p:nvSpPr>
          <p:cNvPr id="12" name="正方形"/>
          <p:cNvSpPr/>
          <p:nvPr/>
        </p:nvSpPr>
        <p:spPr>
          <a:xfrm>
            <a:off x="1764193" y="3358986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3" name="1"/>
          <p:cNvSpPr txBox="1"/>
          <p:nvPr/>
        </p:nvSpPr>
        <p:spPr>
          <a:xfrm>
            <a:off x="1764193" y="3393795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3</a:t>
            </a:r>
            <a:endParaRPr dirty="0"/>
          </a:p>
        </p:txBody>
      </p:sp>
      <p:sp>
        <p:nvSpPr>
          <p:cNvPr id="15" name="正方形"/>
          <p:cNvSpPr/>
          <p:nvPr/>
        </p:nvSpPr>
        <p:spPr>
          <a:xfrm>
            <a:off x="1787201" y="4313640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16" name="1"/>
          <p:cNvSpPr txBox="1"/>
          <p:nvPr/>
        </p:nvSpPr>
        <p:spPr>
          <a:xfrm>
            <a:off x="1787201" y="4348449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4</a:t>
            </a:r>
            <a:endParaRPr dirty="0"/>
          </a:p>
        </p:txBody>
      </p:sp>
      <p:sp>
        <p:nvSpPr>
          <p:cNvPr id="17" name="矩形 7"/>
          <p:cNvSpPr txBox="1"/>
          <p:nvPr/>
        </p:nvSpPr>
        <p:spPr>
          <a:xfrm>
            <a:off x="2615111" y="4348449"/>
            <a:ext cx="7063725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新的开发迭代模式</a:t>
            </a:r>
            <a:endParaRPr dirty="0"/>
          </a:p>
        </p:txBody>
      </p:sp>
      <p:sp>
        <p:nvSpPr>
          <p:cNvPr id="21" name="矩形 7"/>
          <p:cNvSpPr txBox="1"/>
          <p:nvPr/>
        </p:nvSpPr>
        <p:spPr>
          <a:xfrm>
            <a:off x="2612233" y="5165082"/>
            <a:ext cx="7063725" cy="446272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lvl1pPr defTabSz="913765">
              <a:defRPr sz="2300" b="1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红魔数据引擎架构</a:t>
            </a:r>
            <a:endParaRPr dirty="0"/>
          </a:p>
        </p:txBody>
      </p:sp>
      <p:sp>
        <p:nvSpPr>
          <p:cNvPr id="22" name="正方形"/>
          <p:cNvSpPr/>
          <p:nvPr/>
        </p:nvSpPr>
        <p:spPr>
          <a:xfrm>
            <a:off x="1787201" y="5116162"/>
            <a:ext cx="529356" cy="529356"/>
          </a:xfrm>
          <a:prstGeom prst="roundRect">
            <a:avLst>
              <a:gd name="adj" fmla="val 0"/>
            </a:avLst>
          </a:prstGeom>
          <a:solidFill>
            <a:schemeClr val="accent1">
              <a:hueOff val="-10473118"/>
              <a:satOff val="40776"/>
              <a:lumOff val="-25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765">
              <a:defRPr sz="2400" b="1">
                <a:solidFill>
                  <a:srgbClr val="FCE000"/>
                </a:solidFill>
              </a:defRPr>
            </a:pPr>
          </a:p>
        </p:txBody>
      </p:sp>
      <p:sp>
        <p:nvSpPr>
          <p:cNvPr id="23" name="1"/>
          <p:cNvSpPr txBox="1"/>
          <p:nvPr/>
        </p:nvSpPr>
        <p:spPr>
          <a:xfrm>
            <a:off x="1787201" y="5150971"/>
            <a:ext cx="529356" cy="459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3765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5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WPS 演示</Application>
  <PresentationFormat>宽屏</PresentationFormat>
  <Paragraphs>230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Arial</vt:lpstr>
      <vt:lpstr>微软雅黑</vt:lpstr>
      <vt:lpstr>Helvetica</vt:lpstr>
      <vt:lpstr>Arial Unicode MS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羊纸国</cp:lastModifiedBy>
  <cp:revision>56</cp:revision>
  <dcterms:created xsi:type="dcterms:W3CDTF">2018-08-16T10:23:00Z</dcterms:created>
  <dcterms:modified xsi:type="dcterms:W3CDTF">2020-03-30T08:05:36Z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