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5" r:id="rId12"/>
    <p:sldId id="267" r:id="rId13"/>
    <p:sldId id="268" r:id="rId14"/>
    <p:sldId id="269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42F3-A822-4DBA-A2AB-0D6AC23C54AF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CA5A-112A-442E-8B95-2094B50EE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CA5A-112A-442E-8B95-2094B50EEB2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hyperlink" Target="http://en.wikipedia.org/wiki/File:Glasses_800_edit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Ray-traced_steel_balls.jp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en.wikipedia.org/wiki/File:BallsRender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40166" y="47134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Physwf</a:t>
            </a:r>
            <a:endParaRPr lang="zh-CN" alt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843088"/>
            <a:ext cx="835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4370" y="2538659"/>
            <a:ext cx="6727105" cy="60459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III.  </a:t>
            </a:r>
            <a:r>
              <a:rPr lang="en-US" altLang="zh-CN" b="1" dirty="0" smtClean="0"/>
              <a:t>Hello, </a:t>
            </a:r>
            <a:r>
              <a:rPr lang="en-US" altLang="zh-CN" b="1" dirty="0" smtClean="0"/>
              <a:t>world.   Hello</a:t>
            </a:r>
            <a:r>
              <a:rPr lang="en-US" altLang="zh-CN" b="1" dirty="0" smtClean="0"/>
              <a:t>, triangles.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71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两个阶段</a:t>
            </a:r>
            <a:endParaRPr lang="zh-CN" altLang="en-US" sz="2400" b="1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2620654" y="2978873"/>
            <a:ext cx="3384221" cy="942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653" y="1517716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Vertex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0606" y="154599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Fragment(Pixel)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40265" y="3241936"/>
            <a:ext cx="1155667" cy="2085895"/>
            <a:chOff x="1640265" y="3241936"/>
            <a:chExt cx="1155667" cy="20858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0082" y="3241936"/>
              <a:ext cx="1085850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640265" y="4958499"/>
              <a:ext cx="112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Key frame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74715" y="3303850"/>
            <a:ext cx="2266950" cy="2052261"/>
            <a:chOff x="5474715" y="3303850"/>
            <a:chExt cx="2266950" cy="205226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74715" y="3303850"/>
              <a:ext cx="2266950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6231119" y="4986779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Animation</a:t>
              </a:r>
              <a:endParaRPr lang="zh-CN" altLang="en-US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01038" y="3619893"/>
            <a:ext cx="1630838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Tween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477115" y="1348033"/>
            <a:ext cx="2018809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Interpolation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5052" y="4751109"/>
            <a:ext cx="1716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Computer will 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take the charge.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313" y="980388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All human work.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43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指定几何对象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glBegin(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三角形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glColor(R,G,B);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glTexCoord(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s,q,r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,);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glVertex(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glEnd();</a:t>
            </a: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716"/>
            <a:ext cx="8229600" cy="57879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展望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1800" b="1" dirty="0" smtClean="0"/>
              <a:t>电影级别的画质？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光栅化图形学的极限？</a:t>
            </a:r>
            <a:endParaRPr lang="zh-CN" altLang="en-US" sz="1800" b="1" dirty="0"/>
          </a:p>
        </p:txBody>
      </p:sp>
      <p:pic>
        <p:nvPicPr>
          <p:cNvPr id="1026" name="Picture 2" descr="C:\Documents and Settings\Administrator\My Documents\Downloads\112031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724025"/>
            <a:ext cx="5505450" cy="3440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其他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图形学技术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射线追踪</a:t>
            </a:r>
            <a:r>
              <a:rPr lang="en-US" altLang="zh-CN" sz="1800" b="1" dirty="0" smtClean="0"/>
              <a:t>(ray tracing)</a:t>
            </a:r>
            <a:endParaRPr lang="zh-CN" altLang="en-US" sz="1800" b="1" dirty="0"/>
          </a:p>
        </p:txBody>
      </p:sp>
      <p:pic>
        <p:nvPicPr>
          <p:cNvPr id="2050" name="Picture 2" descr="http://upload.wikimedia.org/wikipedia/commons/thumb/e/ec/Glasses_800_edit.png/300px-Glasses_800_edit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25" y="1381125"/>
            <a:ext cx="2857500" cy="2143125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en/thumb/a/ae/BallsRender.png/300px-BallsRender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7375" y="3954462"/>
            <a:ext cx="2857500" cy="1609726"/>
          </a:xfrm>
          <a:prstGeom prst="rect">
            <a:avLst/>
          </a:prstGeom>
          <a:noFill/>
        </p:spPr>
      </p:pic>
      <p:pic>
        <p:nvPicPr>
          <p:cNvPr id="2054" name="Picture 6" descr="http://upload.wikimedia.org/wikipedia/commons/thumb/3/36/Ray-traced_steel_balls.jpg/300px-Ray-traced_steel_balls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2400" y="1352550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738" y="2081213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75395" y="2270876"/>
            <a:ext cx="5277930" cy="492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altLang="zh-CN" b="1" dirty="0" smtClean="0">
                <a:latin typeface="Calibri" pitchFamily="34" charset="0"/>
                <a:cs typeface="Times New Roman" pitchFamily="18" charset="0"/>
              </a:rPr>
              <a:t>Visualize your code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5900" y="604042"/>
            <a:ext cx="38671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trace(“hello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world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echo “hello, world”;</a:t>
            </a:r>
            <a:endParaRPr lang="zh-CN" alt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15" y="2749677"/>
            <a:ext cx="3883660" cy="24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img.15game.com.cn/photo/100609/m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1425" y="2771775"/>
            <a:ext cx="3687233" cy="2765425"/>
          </a:xfrm>
          <a:prstGeom prst="rect">
            <a:avLst/>
          </a:prstGeom>
          <a:noFill/>
        </p:spPr>
      </p:pic>
      <p:sp>
        <p:nvSpPr>
          <p:cNvPr id="7" name="右箭头 6"/>
          <p:cNvSpPr/>
          <p:nvPr/>
        </p:nvSpPr>
        <p:spPr>
          <a:xfrm rot="5400000">
            <a:off x="4089400" y="1701800"/>
            <a:ext cx="8001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://t0.gstatic.com/images?q=tbn:ANd9GcTqXeR_l40WoWEgJRr02u2v4ZN7Xsy5DUWjkH_kTxOb_Na2DC7Pul9gj4FR4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6976" y="1498601"/>
            <a:ext cx="1066800" cy="1066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24075" y="52768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1775" y="5591175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World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42" y="1769884"/>
            <a:ext cx="8229600" cy="1340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altLang="zh-CN" b="1" dirty="0" smtClean="0"/>
              <a:t>If you don’t know the history,</a:t>
            </a:r>
          </a:p>
          <a:p>
            <a:pPr algn="r">
              <a:buNone/>
            </a:pPr>
            <a:r>
              <a:rPr lang="en-US" altLang="zh-CN" b="1" dirty="0" smtClean="0"/>
              <a:t> you know nothing.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7008"/>
            <a:ext cx="8229600" cy="545105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、显示设备的历史</a:t>
            </a:r>
            <a:endParaRPr lang="en-US" altLang="zh-CN" sz="2400" b="1" dirty="0" smtClean="0"/>
          </a:p>
          <a:p>
            <a:pPr marL="0">
              <a:buNone/>
            </a:pPr>
            <a:r>
              <a:rPr lang="zh-CN" altLang="en-US" sz="2400" b="1" dirty="0" smtClean="0"/>
              <a:t>①最原始的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>
              <a:buNone/>
            </a:pPr>
            <a:endParaRPr lang="zh-CN" altLang="en-US" sz="2400" b="1" dirty="0"/>
          </a:p>
        </p:txBody>
      </p:sp>
      <p:sp>
        <p:nvSpPr>
          <p:cNvPr id="7" name="圆角矩形 6"/>
          <p:cNvSpPr/>
          <p:nvPr/>
        </p:nvSpPr>
        <p:spPr>
          <a:xfrm>
            <a:off x="1549400" y="1882775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存储设备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98900" y="1882775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转换设备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61100" y="1882775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显示设备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>
            <a:off x="3175000" y="2289175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24500" y="2251075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86387" y="2872730"/>
            <a:ext cx="2421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纸带</a:t>
            </a:r>
            <a:r>
              <a:rPr lang="zh-CN" altLang="en-US" b="1" dirty="0" smtClean="0"/>
              <a:t>（配备打孔机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35687" y="331723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灯泡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46487" y="2872730"/>
            <a:ext cx="1189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</a:rPr>
              <a:t>继电器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44887" y="3317230"/>
            <a:ext cx="1189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放大电路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27200" y="3025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存储芯片</a:t>
            </a:r>
            <a:endParaRPr lang="zh-CN" altLang="en-US" b="1" dirty="0"/>
          </a:p>
        </p:txBody>
      </p:sp>
      <p:sp>
        <p:nvSpPr>
          <p:cNvPr id="22" name="圆角矩形 21"/>
          <p:cNvSpPr/>
          <p:nvPr/>
        </p:nvSpPr>
        <p:spPr>
          <a:xfrm>
            <a:off x="2095500" y="3800475"/>
            <a:ext cx="49530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2095500" y="41116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95500" y="44291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101850" y="47466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01850" y="50387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5991" y="3781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85991" y="408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85991" y="4419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85991" y="469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85991" y="5000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692900" y="3759835"/>
            <a:ext cx="533400" cy="1609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871335" y="3890010"/>
            <a:ext cx="154940" cy="154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773680" y="397573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773680" y="429577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58440" y="461581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758440" y="490537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712720" y="521017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880860" y="4547235"/>
            <a:ext cx="154940" cy="154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880860" y="4832985"/>
            <a:ext cx="154940" cy="154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6704330" y="478155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704330" y="509270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6710680" y="443865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710680" y="410845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00475" y="5324475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 bit per hole</a:t>
            </a:r>
            <a:endParaRPr lang="zh-CN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1433513"/>
            <a:ext cx="78105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070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②平面即时显示设备</a:t>
            </a:r>
            <a:endParaRPr lang="en-US" altLang="zh-CN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1435100" y="1416050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存储设备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84600" y="1416050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转换设备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146800" y="1416050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显示设备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060700" y="182245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10200" y="178435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43275" y="2307334"/>
            <a:ext cx="241935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视频</a:t>
            </a:r>
            <a:r>
              <a:rPr lang="zh-CN" altLang="en-US" b="1" dirty="0" smtClean="0">
                <a:solidFill>
                  <a:prstClr val="black"/>
                </a:solidFill>
              </a:rPr>
              <a:t>控制器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显示卡</a:t>
            </a:r>
            <a:r>
              <a:rPr lang="en-US" altLang="zh-CN" b="1" dirty="0" smtClean="0">
                <a:solidFill>
                  <a:prstClr val="black"/>
                </a:solidFill>
              </a:rPr>
              <a:t>(Display Card</a:t>
            </a:r>
            <a:r>
              <a:rPr lang="en-US" altLang="zh-CN" b="1" dirty="0" smtClean="0">
                <a:solidFill>
                  <a:prstClr val="black"/>
                </a:solidFill>
              </a:rPr>
              <a:t>)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图形卡</a:t>
            </a:r>
            <a:r>
              <a:rPr lang="en-US" altLang="zh-CN" b="1" dirty="0" smtClean="0">
                <a:solidFill>
                  <a:prstClr val="black"/>
                </a:solidFill>
              </a:rPr>
              <a:t>(Graphics Card)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50" y="2621659"/>
            <a:ext cx="124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内存</a:t>
            </a:r>
            <a:endParaRPr lang="en-US" altLang="zh-CN" b="1" dirty="0" smtClean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2225" y="2469259"/>
            <a:ext cx="124777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altLang="zh-CN" b="1" dirty="0" smtClean="0">
                <a:solidFill>
                  <a:prstClr val="black"/>
                </a:solidFill>
              </a:rPr>
              <a:t>CRT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altLang="zh-CN" b="1" dirty="0" smtClean="0">
                <a:solidFill>
                  <a:prstClr val="black"/>
                </a:solidFill>
              </a:rPr>
              <a:t>LCD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838325" y="3724275"/>
            <a:ext cx="49530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826895" y="4768215"/>
            <a:ext cx="5048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8650" y="4002784"/>
            <a:ext cx="124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系统内存</a:t>
            </a:r>
            <a:endParaRPr lang="en-US" altLang="zh-CN" b="1" dirty="0" smtClean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000" y="4821934"/>
            <a:ext cx="1695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帧缓存</a:t>
            </a:r>
            <a:r>
              <a:rPr lang="en-US" altLang="zh-CN" b="1" dirty="0" smtClean="0">
                <a:solidFill>
                  <a:prstClr val="black"/>
                </a:solidFill>
              </a:rPr>
              <a:t>FM</a:t>
            </a:r>
            <a:endParaRPr lang="en-US" altLang="zh-CN" b="1" dirty="0" smtClean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4375" y="5029200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 unit per pixel</a:t>
            </a:r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16650" y="3667125"/>
            <a:ext cx="1790700" cy="1771650"/>
            <a:chOff x="6076950" y="3686175"/>
            <a:chExt cx="1790700" cy="1771650"/>
          </a:xfrm>
        </p:grpSpPr>
        <p:sp>
          <p:nvSpPr>
            <p:cNvPr id="23" name="圆角矩形 22"/>
            <p:cNvSpPr/>
            <p:nvPr/>
          </p:nvSpPr>
          <p:spPr>
            <a:xfrm>
              <a:off x="6076950" y="3686175"/>
              <a:ext cx="1790700" cy="17716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296025" y="3924300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481763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653213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838950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7037388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7229476" y="39290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7415213" y="39290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7613651" y="39290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298406" y="414575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484144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655594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6841331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039769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7231857" y="41505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7417594" y="41505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7616032" y="41505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298406" y="4364831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484144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55594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841331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7039769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231857" y="436959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7417594" y="436959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7616032" y="436959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6298406" y="4572000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484144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55594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6841331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7039769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7231857" y="45767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7417594" y="45767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16032" y="45767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6298406" y="478631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6484144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9" name="椭圆 58"/>
            <p:cNvSpPr/>
            <p:nvPr/>
          </p:nvSpPr>
          <p:spPr>
            <a:xfrm>
              <a:off x="6655594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6841331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7039769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7231857" y="479107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7417594" y="479107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7616032" y="479107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6296025" y="5017295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6481763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6653213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6838950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7037388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7229476" y="5022057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7415213" y="5022057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7613651" y="5022057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3" name="椭圆 72"/>
            <p:cNvSpPr/>
            <p:nvPr/>
          </p:nvSpPr>
          <p:spPr>
            <a:xfrm>
              <a:off x="6298406" y="5236370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6484144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6655594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6841331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7039769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7231857" y="52411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7417594" y="52411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7616032" y="52411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2466975" y="5000625"/>
            <a:ext cx="360997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1071563"/>
            <a:ext cx="89249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7774" y="374716"/>
            <a:ext cx="8229600" cy="4904294"/>
          </a:xfrm>
        </p:spPr>
        <p:txBody>
          <a:bodyPr/>
          <a:lstStyle/>
          <a:p>
            <a:pPr marL="0" lvl="0">
              <a:buNone/>
            </a:pPr>
            <a:r>
              <a:rPr lang="zh-CN" altLang="en-US" sz="2400" b="1" dirty="0" smtClean="0">
                <a:solidFill>
                  <a:prstClr val="black"/>
                </a:solidFill>
              </a:rPr>
              <a:t>③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GPU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的诞生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 lvl="0">
              <a:buNone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nVidia GeForce 256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将多边形转换和</a:t>
            </a:r>
            <a:r>
              <a:rPr lang="zh-CN" altLang="en-US" sz="2400" b="1" dirty="0" smtClean="0"/>
              <a:t>光照处理</a:t>
            </a:r>
            <a:r>
              <a:rPr lang="en-US" altLang="zh-CN" sz="2400" b="1" dirty="0" smtClean="0"/>
              <a:t>(T&amp;L)</a:t>
            </a:r>
            <a:r>
              <a:rPr lang="zh-CN" altLang="en-US" sz="2400" b="1" dirty="0" smtClean="0"/>
              <a:t>整合</a:t>
            </a:r>
            <a:r>
              <a:rPr lang="zh-CN" altLang="en-US" sz="2400" b="1" dirty="0" smtClean="0"/>
              <a:t>到显示处理单元中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627" y="45013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、显卡编程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①软件与硬件之间的协议</a:t>
            </a:r>
            <a:r>
              <a:rPr lang="en-US" altLang="zh-CN" sz="2400" b="1" dirty="0" smtClean="0"/>
              <a:t>(API)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4147794" y="2168166"/>
            <a:ext cx="141402" cy="7164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87159" y="2347274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Real time rendering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3146" y="3487917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Off-line rendering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552637" y="1984778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OpenGL </a:t>
            </a:r>
          </a:p>
        </p:txBody>
      </p:sp>
      <p:sp>
        <p:nvSpPr>
          <p:cNvPr id="9" name="矩形 8"/>
          <p:cNvSpPr/>
          <p:nvPr/>
        </p:nvSpPr>
        <p:spPr>
          <a:xfrm>
            <a:off x="2548174" y="2578813"/>
            <a:ext cx="130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Direct3D</a:t>
            </a:r>
          </a:p>
        </p:txBody>
      </p:sp>
      <p:sp>
        <p:nvSpPr>
          <p:cNvPr id="10" name="矩形 9"/>
          <p:cNvSpPr/>
          <p:nvPr/>
        </p:nvSpPr>
        <p:spPr>
          <a:xfrm>
            <a:off x="2542430" y="3436423"/>
            <a:ext cx="169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RenderMan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73" y="53497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</a:t>
            </a:r>
            <a:r>
              <a:rPr lang="en-US" altLang="zh-CN" sz="2400" b="1" dirty="0" smtClean="0"/>
              <a:t>Fixed </a:t>
            </a:r>
            <a:r>
              <a:rPr lang="en-US" altLang="zh-CN" sz="2400" b="1" dirty="0" smtClean="0"/>
              <a:t>Function Pipeline   </a:t>
            </a:r>
            <a:r>
              <a:rPr lang="zh-CN" altLang="en-US" sz="2400" b="1" dirty="0" smtClean="0"/>
              <a:t>固定</a:t>
            </a:r>
            <a:r>
              <a:rPr lang="zh-CN" altLang="en-US" sz="2400" b="1" dirty="0" smtClean="0"/>
              <a:t>功能管线  </a:t>
            </a:r>
            <a:r>
              <a:rPr lang="en-US" altLang="zh-CN" sz="2400" b="1" dirty="0" smtClean="0"/>
              <a:t>  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显</a:t>
            </a:r>
            <a:r>
              <a:rPr lang="zh-CN" altLang="en-US" sz="2400" b="1" dirty="0" smtClean="0"/>
              <a:t>卡</a:t>
            </a:r>
            <a:r>
              <a:rPr lang="zh-CN" altLang="en-US" sz="2400" b="1" dirty="0" smtClean="0"/>
              <a:t>“编程”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233</Words>
  <Application>Microsoft Office PowerPoint</Application>
  <PresentationFormat>全屏显示(4:3)</PresentationFormat>
  <Paragraphs>75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216</cp:revision>
  <dcterms:created xsi:type="dcterms:W3CDTF">2011-12-11T01:58:04Z</dcterms:created>
  <dcterms:modified xsi:type="dcterms:W3CDTF">2011-12-13T08:59:22Z</dcterms:modified>
</cp:coreProperties>
</file>