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0" r:id="rId4"/>
    <p:sldId id="258" r:id="rId5"/>
    <p:sldId id="260" r:id="rId6"/>
    <p:sldId id="261" r:id="rId7"/>
    <p:sldId id="262" r:id="rId8"/>
    <p:sldId id="263" r:id="rId9"/>
    <p:sldId id="264" r:id="rId10"/>
    <p:sldId id="259" r:id="rId11"/>
    <p:sldId id="265" r:id="rId12"/>
    <p:sldId id="267" r:id="rId13"/>
    <p:sldId id="268" r:id="rId14"/>
    <p:sldId id="269" r:id="rId15"/>
    <p:sldId id="266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30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B42F3-A822-4DBA-A2AB-0D6AC23C54AF}" type="datetimeFigureOut">
              <a:rPr lang="zh-CN" altLang="en-US" smtClean="0"/>
              <a:pPr/>
              <a:t>2011-12-15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3CA5A-112A-442E-8B95-2094B50EEB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3CA5A-112A-442E-8B95-2094B50EEB2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2200-67C1-42E8-945D-FA6D0561F8DE}" type="datetimeFigureOut">
              <a:rPr lang="zh-CN" altLang="en-US" smtClean="0"/>
              <a:pPr/>
              <a:t>2011-12-15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72200-67C1-42E8-945D-FA6D0561F8DE}" type="datetimeFigureOut">
              <a:rPr lang="zh-CN" altLang="en-US" smtClean="0"/>
              <a:pPr/>
              <a:t>2011-12-15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E31D3-8E2A-45B2-BCF7-9CFFA29254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jpeg"/><Relationship Id="rId2" Type="http://schemas.openxmlformats.org/officeDocument/2006/relationships/hyperlink" Target="http://en.wikipedia.org/wiki/File:Glasses_800_edit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File:Ray-traced_steel_balls.jpg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://en.wikipedia.org/wiki/File:BallsRender.pn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40166" y="4713402"/>
            <a:ext cx="112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by Physwf</a:t>
            </a:r>
            <a:endParaRPr lang="zh-CN" altLang="en-US" dirty="0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238" y="1843088"/>
            <a:ext cx="83534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4370" y="2538659"/>
            <a:ext cx="6727105" cy="604592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III.  </a:t>
            </a:r>
            <a:r>
              <a:rPr lang="en-US" altLang="zh-CN" b="1" dirty="0" smtClean="0"/>
              <a:t>Hello, world.   Hello, triangles.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74716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 smtClean="0"/>
              <a:t>两个阶段</a:t>
            </a:r>
            <a:endParaRPr lang="zh-CN" altLang="en-US" sz="2400" b="1" dirty="0"/>
          </a:p>
        </p:txBody>
      </p:sp>
      <p:cxnSp>
        <p:nvCxnSpPr>
          <p:cNvPr id="5" name="直接连接符 4"/>
          <p:cNvCxnSpPr/>
          <p:nvPr/>
        </p:nvCxnSpPr>
        <p:spPr>
          <a:xfrm rot="5400000">
            <a:off x="2620654" y="2978873"/>
            <a:ext cx="3384221" cy="9429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47653" y="1517716"/>
            <a:ext cx="785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Vertex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10606" y="1545997"/>
            <a:ext cx="165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Fragment(Pixel)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1640265" y="3241936"/>
            <a:ext cx="1155667" cy="2085895"/>
            <a:chOff x="1640265" y="3241936"/>
            <a:chExt cx="1155667" cy="208589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10082" y="3241936"/>
              <a:ext cx="1085850" cy="1543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1640265" y="4958499"/>
              <a:ext cx="1128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Key frame</a:t>
              </a:r>
              <a:endParaRPr lang="zh-CN" alt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474715" y="3303850"/>
            <a:ext cx="2266950" cy="2052261"/>
            <a:chOff x="5474715" y="3303850"/>
            <a:chExt cx="2266950" cy="2052261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474715" y="3303850"/>
              <a:ext cx="2266950" cy="141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TextBox 10"/>
            <p:cNvSpPr txBox="1"/>
            <p:nvPr/>
          </p:nvSpPr>
          <p:spPr>
            <a:xfrm>
              <a:off x="6231119" y="4986779"/>
              <a:ext cx="115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Animation</a:t>
              </a:r>
              <a:endParaRPr lang="zh-CN" altLang="en-US" dirty="0"/>
            </a:p>
          </p:txBody>
        </p:sp>
      </p:grpSp>
      <p:sp>
        <p:nvSpPr>
          <p:cNvPr id="13" name="右箭头 12"/>
          <p:cNvSpPr/>
          <p:nvPr/>
        </p:nvSpPr>
        <p:spPr>
          <a:xfrm>
            <a:off x="3601038" y="3619893"/>
            <a:ext cx="1630838" cy="810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Tween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3477115" y="1348033"/>
            <a:ext cx="2018809" cy="810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Interpolation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35052" y="4751109"/>
            <a:ext cx="1716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Computer will </a:t>
            </a:r>
          </a:p>
          <a:p>
            <a:r>
              <a:rPr lang="en-US" altLang="zh-CN" b="1" dirty="0" smtClean="0">
                <a:solidFill>
                  <a:srgbClr val="00B050"/>
                </a:solidFill>
              </a:rPr>
              <a:t>take the charge.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76313" y="980388"/>
            <a:ext cx="176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All human work.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 animBg="1"/>
      <p:bldP spid="14" grpId="0" animBg="1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46435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 smtClean="0">
                <a:latin typeface="Courier New" pitchFamily="49" charset="0"/>
                <a:cs typeface="Courier New" pitchFamily="49" charset="0"/>
              </a:rPr>
              <a:t>指定几何对象</a:t>
            </a:r>
            <a:endParaRPr lang="en-US" altLang="zh-CN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glBegin(</a:t>
            </a:r>
            <a:r>
              <a:rPr lang="zh-CN" altLang="en-US" sz="2400" b="1" dirty="0" smtClean="0">
                <a:latin typeface="Courier New" pitchFamily="49" charset="0"/>
                <a:cs typeface="Courier New" pitchFamily="49" charset="0"/>
              </a:rPr>
              <a:t>三角形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glColor(R,G,B);</a:t>
            </a:r>
          </a:p>
          <a:p>
            <a:pPr lvl="1"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glTexCoord(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s,q,r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,);</a:t>
            </a:r>
          </a:p>
          <a:p>
            <a:pPr lvl="1"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glVertex(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x,y,z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glEnd();</a:t>
            </a:r>
          </a:p>
          <a:p>
            <a:pPr>
              <a:buNone/>
            </a:pP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glFlush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74716"/>
            <a:ext cx="8229600" cy="57879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 smtClean="0"/>
              <a:t>展望</a:t>
            </a:r>
            <a:endParaRPr lang="en-US" altLang="zh-CN" sz="2400" b="1" dirty="0" smtClean="0"/>
          </a:p>
          <a:p>
            <a:pPr>
              <a:buNone/>
            </a:pPr>
            <a:r>
              <a:rPr lang="zh-CN" altLang="en-US" sz="1800" b="1" dirty="0" smtClean="0"/>
              <a:t>电影级别的画质？</a:t>
            </a:r>
            <a:endParaRPr lang="en-US" altLang="zh-CN" sz="1800" b="1" dirty="0" smtClean="0"/>
          </a:p>
          <a:p>
            <a:pPr>
              <a:buNone/>
            </a:pPr>
            <a:r>
              <a:rPr lang="zh-CN" altLang="en-US" sz="1800" b="1" dirty="0" smtClean="0"/>
              <a:t>光栅化图形学的极限？</a:t>
            </a:r>
            <a:endParaRPr lang="zh-CN" altLang="en-US" sz="1800" b="1" dirty="0"/>
          </a:p>
        </p:txBody>
      </p:sp>
      <p:pic>
        <p:nvPicPr>
          <p:cNvPr id="1026" name="Picture 2" descr="C:\Documents and Settings\Administrator\My Documents\Downloads\1120311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3075" y="1724025"/>
            <a:ext cx="5505450" cy="34409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3375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 smtClean="0"/>
              <a:t>其他</a:t>
            </a:r>
            <a:r>
              <a:rPr lang="en-US" altLang="zh-CN" sz="2400" b="1" dirty="0" smtClean="0"/>
              <a:t>3d</a:t>
            </a:r>
            <a:r>
              <a:rPr lang="zh-CN" altLang="en-US" sz="2400" b="1" dirty="0" smtClean="0"/>
              <a:t>图形学技术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1800" b="1" dirty="0" smtClean="0"/>
              <a:t>	</a:t>
            </a:r>
            <a:r>
              <a:rPr lang="zh-CN" altLang="en-US" sz="1800" b="1" dirty="0" smtClean="0"/>
              <a:t>射线追踪</a:t>
            </a:r>
            <a:r>
              <a:rPr lang="en-US" altLang="zh-CN" sz="1800" b="1" dirty="0" smtClean="0"/>
              <a:t>(ray tracing)</a:t>
            </a:r>
            <a:endParaRPr lang="zh-CN" altLang="en-US" sz="1800" b="1" dirty="0"/>
          </a:p>
        </p:txBody>
      </p:sp>
      <p:pic>
        <p:nvPicPr>
          <p:cNvPr id="2050" name="Picture 2" descr="http://upload.wikimedia.org/wikipedia/commons/thumb/e/ec/Glasses_800_edit.png/300px-Glasses_800_edit.pn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7125" y="1381125"/>
            <a:ext cx="2857500" cy="2143125"/>
          </a:xfrm>
          <a:prstGeom prst="rect">
            <a:avLst/>
          </a:prstGeom>
          <a:noFill/>
        </p:spPr>
      </p:pic>
      <p:pic>
        <p:nvPicPr>
          <p:cNvPr id="2052" name="Picture 4" descr="http://upload.wikimedia.org/wikipedia/en/thumb/a/ae/BallsRender.png/300px-BallsRender.png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27375" y="3954462"/>
            <a:ext cx="2857500" cy="1609726"/>
          </a:xfrm>
          <a:prstGeom prst="rect">
            <a:avLst/>
          </a:prstGeom>
          <a:noFill/>
        </p:spPr>
      </p:pic>
      <p:pic>
        <p:nvPicPr>
          <p:cNvPr id="2054" name="Picture 6" descr="http://upload.wikimedia.org/wikipedia/commons/thumb/3/36/Ray-traced_steel_balls.jpg/300px-Ray-traced_steel_balls.jpg">
            <a:hlinkClick r:id="rId6"/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232400" y="1352550"/>
            <a:ext cx="2857500" cy="214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3738" y="2081213"/>
            <a:ext cx="25050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275395" y="2270876"/>
            <a:ext cx="5277930" cy="4925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en-US" altLang="zh-CN" b="1" dirty="0" smtClean="0">
                <a:latin typeface="Calibri" pitchFamily="34" charset="0"/>
                <a:cs typeface="Times New Roman" pitchFamily="18" charset="0"/>
              </a:rPr>
              <a:t>Visualize your code</a:t>
            </a:r>
            <a:r>
              <a:rPr lang="en-US" altLang="zh-CN" b="1" dirty="0" smtClean="0"/>
              <a:t>.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55900" y="604042"/>
            <a:ext cx="38671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trace(“hello, world”);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echo “hello, world”;</a:t>
            </a:r>
            <a:endParaRPr lang="zh-CN" altLang="en-US" sz="20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815" y="2749677"/>
            <a:ext cx="3883660" cy="2400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ttp://img.15game.com.cn/photo/100609/mo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1425" y="2771775"/>
            <a:ext cx="3687233" cy="2765425"/>
          </a:xfrm>
          <a:prstGeom prst="rect">
            <a:avLst/>
          </a:prstGeom>
          <a:noFill/>
        </p:spPr>
      </p:pic>
      <p:sp>
        <p:nvSpPr>
          <p:cNvPr id="7" name="右箭头 6"/>
          <p:cNvSpPr/>
          <p:nvPr/>
        </p:nvSpPr>
        <p:spPr>
          <a:xfrm rot="5400000">
            <a:off x="4089400" y="1701800"/>
            <a:ext cx="800100" cy="723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http://t0.gstatic.com/images?q=tbn:ANd9GcTqXeR_l40WoWEgJRr02u2v4ZN7Xsy5DUWjkH_kTxOb_Na2DC7Pul9gj4FR4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6976" y="1498601"/>
            <a:ext cx="1066800" cy="10668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124075" y="52768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GUI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81775" y="5591175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World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2042" y="1769884"/>
            <a:ext cx="8229600" cy="1340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altLang="zh-CN" b="1" dirty="0" smtClean="0"/>
              <a:t>If you don’t know the history,</a:t>
            </a:r>
          </a:p>
          <a:p>
            <a:pPr algn="r">
              <a:buNone/>
            </a:pPr>
            <a:r>
              <a:rPr lang="en-US" altLang="zh-CN" b="1" dirty="0" smtClean="0"/>
              <a:t> you know nothing.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7008"/>
            <a:ext cx="8229600" cy="5451050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、显示设备的历史</a:t>
            </a:r>
            <a:endParaRPr lang="en-US" altLang="zh-CN" sz="2400" b="1" dirty="0" smtClean="0"/>
          </a:p>
          <a:p>
            <a:pPr marL="0">
              <a:buNone/>
            </a:pPr>
            <a:r>
              <a:rPr lang="zh-CN" altLang="en-US" sz="2400" b="1" dirty="0" smtClean="0"/>
              <a:t>①最原始的：</a:t>
            </a:r>
            <a:endParaRPr lang="en-US" altLang="zh-CN" sz="2400" b="1" dirty="0" smtClean="0"/>
          </a:p>
          <a:p>
            <a:pPr marL="0">
              <a:buNone/>
            </a:pPr>
            <a:endParaRPr lang="zh-CN" altLang="en-US" sz="2400" b="1" dirty="0"/>
          </a:p>
        </p:txBody>
      </p:sp>
      <p:sp>
        <p:nvSpPr>
          <p:cNvPr id="7" name="圆角矩形 6"/>
          <p:cNvSpPr/>
          <p:nvPr/>
        </p:nvSpPr>
        <p:spPr>
          <a:xfrm>
            <a:off x="1549400" y="1882775"/>
            <a:ext cx="1625600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存储设备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898900" y="1882775"/>
            <a:ext cx="1625600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转换设备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261100" y="1882775"/>
            <a:ext cx="1625600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显示设备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7" idx="3"/>
            <a:endCxn id="8" idx="1"/>
          </p:cNvCxnSpPr>
          <p:nvPr/>
        </p:nvCxnSpPr>
        <p:spPr>
          <a:xfrm>
            <a:off x="3175000" y="2289175"/>
            <a:ext cx="7239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524500" y="2251075"/>
            <a:ext cx="7239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986387" y="2872730"/>
            <a:ext cx="2421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prstClr val="black"/>
                </a:solidFill>
              </a:rPr>
              <a:t>纸带</a:t>
            </a:r>
            <a:r>
              <a:rPr lang="zh-CN" altLang="en-US" b="1" dirty="0" smtClean="0"/>
              <a:t>（配备打孔机）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735687" y="3317230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prstClr val="black"/>
                </a:solidFill>
              </a:rPr>
              <a:t>灯泡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246487" y="2872730"/>
            <a:ext cx="1189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</a:rPr>
              <a:t> </a:t>
            </a:r>
            <a:r>
              <a:rPr lang="zh-CN" altLang="en-US" b="1" dirty="0" smtClean="0">
                <a:solidFill>
                  <a:prstClr val="black"/>
                </a:solidFill>
              </a:rPr>
              <a:t>继电器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144887" y="3317230"/>
            <a:ext cx="1189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放大电路</a:t>
            </a:r>
            <a:endParaRPr lang="zh-CN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727200" y="30257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存储芯片</a:t>
            </a:r>
            <a:endParaRPr lang="zh-CN" altLang="en-US" b="1" dirty="0"/>
          </a:p>
        </p:txBody>
      </p:sp>
      <p:sp>
        <p:nvSpPr>
          <p:cNvPr id="22" name="圆角矩形 21"/>
          <p:cNvSpPr/>
          <p:nvPr/>
        </p:nvSpPr>
        <p:spPr>
          <a:xfrm>
            <a:off x="2095500" y="3800475"/>
            <a:ext cx="495300" cy="1524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2095500" y="4111625"/>
            <a:ext cx="485775" cy="31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2095500" y="4429125"/>
            <a:ext cx="485775" cy="31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101850" y="4746625"/>
            <a:ext cx="485775" cy="31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101850" y="5038725"/>
            <a:ext cx="485775" cy="31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85991" y="37814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85991" y="4086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185991" y="44195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185991" y="46958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185991" y="5000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692900" y="3759835"/>
            <a:ext cx="533400" cy="16090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871335" y="3890010"/>
            <a:ext cx="154940" cy="1549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2773680" y="3975735"/>
            <a:ext cx="383286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2773680" y="4295775"/>
            <a:ext cx="383286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758440" y="4615815"/>
            <a:ext cx="383286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2758440" y="4905375"/>
            <a:ext cx="383286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2712720" y="5210175"/>
            <a:ext cx="383286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6880860" y="4547235"/>
            <a:ext cx="154940" cy="1549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880860" y="4832985"/>
            <a:ext cx="154940" cy="1549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 flipV="1">
            <a:off x="6704330" y="4781550"/>
            <a:ext cx="515620" cy="6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6704330" y="5092700"/>
            <a:ext cx="515620" cy="6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6710680" y="4438650"/>
            <a:ext cx="515620" cy="6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6710680" y="4108450"/>
            <a:ext cx="515620" cy="6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800475" y="5324475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per bit per hole</a:t>
            </a:r>
            <a:endParaRPr lang="zh-CN" altLang="en-US" dirty="0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6775" y="1433513"/>
            <a:ext cx="78105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40703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 smtClean="0"/>
              <a:t>②平面即时显示设备</a:t>
            </a:r>
            <a:endParaRPr lang="en-US" altLang="zh-CN" sz="2400" b="1" dirty="0" smtClean="0"/>
          </a:p>
          <a:p>
            <a:pPr>
              <a:buNone/>
            </a:pPr>
            <a:endParaRPr lang="zh-CN" altLang="en-US" sz="2400" b="1" dirty="0"/>
          </a:p>
        </p:txBody>
      </p:sp>
      <p:sp>
        <p:nvSpPr>
          <p:cNvPr id="4" name="圆角矩形 3"/>
          <p:cNvSpPr/>
          <p:nvPr/>
        </p:nvSpPr>
        <p:spPr>
          <a:xfrm>
            <a:off x="1435100" y="1416050"/>
            <a:ext cx="1625600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存储设备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784600" y="1416050"/>
            <a:ext cx="1625600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转换设备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6146800" y="1416050"/>
            <a:ext cx="1625600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显示设备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3060700" y="1822450"/>
            <a:ext cx="7239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5410200" y="1784350"/>
            <a:ext cx="7239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343275" y="2307334"/>
            <a:ext cx="2419350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zh-CN" altLang="en-US" b="1" dirty="0" smtClean="0">
                <a:solidFill>
                  <a:prstClr val="black"/>
                </a:solidFill>
              </a:rPr>
              <a:t>视频控制器</a:t>
            </a:r>
            <a:endParaRPr lang="en-US" altLang="zh-CN" b="1" dirty="0" smtClean="0">
              <a:solidFill>
                <a:prstClr val="black"/>
              </a:solidFill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zh-CN" altLang="en-US" b="1" dirty="0" smtClean="0">
                <a:solidFill>
                  <a:prstClr val="black"/>
                </a:solidFill>
              </a:rPr>
              <a:t>显示卡</a:t>
            </a:r>
            <a:r>
              <a:rPr lang="en-US" altLang="zh-CN" b="1" dirty="0" smtClean="0">
                <a:solidFill>
                  <a:prstClr val="black"/>
                </a:solidFill>
              </a:rPr>
              <a:t>(Display Card)</a:t>
            </a:r>
          </a:p>
          <a:p>
            <a:pPr marL="342900" lvl="0" indent="-342900" algn="ctr">
              <a:spcBef>
                <a:spcPct val="20000"/>
              </a:spcBef>
            </a:pPr>
            <a:r>
              <a:rPr lang="zh-CN" altLang="en-US" b="1" dirty="0" smtClean="0">
                <a:solidFill>
                  <a:prstClr val="black"/>
                </a:solidFill>
              </a:rPr>
              <a:t>图形卡</a:t>
            </a:r>
            <a:r>
              <a:rPr lang="en-US" altLang="zh-CN" b="1" dirty="0" smtClean="0">
                <a:solidFill>
                  <a:prstClr val="black"/>
                </a:solidFill>
              </a:rPr>
              <a:t>(Graphics Card)</a:t>
            </a:r>
          </a:p>
        </p:txBody>
      </p:sp>
      <p:sp>
        <p:nvSpPr>
          <p:cNvPr id="10" name="矩形 9"/>
          <p:cNvSpPr/>
          <p:nvPr/>
        </p:nvSpPr>
        <p:spPr>
          <a:xfrm>
            <a:off x="1428750" y="2621659"/>
            <a:ext cx="1247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zh-CN" altLang="en-US" b="1" dirty="0" smtClean="0">
                <a:solidFill>
                  <a:prstClr val="black"/>
                </a:solidFill>
              </a:rPr>
              <a:t>内存</a:t>
            </a:r>
            <a:endParaRPr lang="en-US" altLang="zh-CN" b="1" dirty="0" smtClean="0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72225" y="2469259"/>
            <a:ext cx="1247775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altLang="zh-CN" b="1" dirty="0" smtClean="0">
                <a:solidFill>
                  <a:prstClr val="black"/>
                </a:solidFill>
              </a:rPr>
              <a:t>CRT</a:t>
            </a:r>
          </a:p>
          <a:p>
            <a:pPr marL="342900" lvl="0" indent="-342900" algn="ctr">
              <a:spcBef>
                <a:spcPct val="20000"/>
              </a:spcBef>
            </a:pPr>
            <a:r>
              <a:rPr lang="en-US" altLang="zh-CN" b="1" dirty="0" smtClean="0">
                <a:solidFill>
                  <a:prstClr val="black"/>
                </a:solidFill>
              </a:rPr>
              <a:t>LCD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838325" y="3724275"/>
            <a:ext cx="495300" cy="1524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826895" y="4768215"/>
            <a:ext cx="504825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28650" y="4002784"/>
            <a:ext cx="1247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zh-CN" altLang="en-US" b="1" dirty="0" smtClean="0">
                <a:solidFill>
                  <a:prstClr val="black"/>
                </a:solidFill>
              </a:rPr>
              <a:t>系统内存</a:t>
            </a:r>
            <a:endParaRPr lang="en-US" altLang="zh-CN" b="1" dirty="0" smtClean="0">
              <a:solidFill>
                <a:prstClr val="black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1000" y="4821934"/>
            <a:ext cx="1695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zh-CN" altLang="en-US" b="1" dirty="0" smtClean="0">
                <a:solidFill>
                  <a:prstClr val="black"/>
                </a:solidFill>
              </a:rPr>
              <a:t>帧缓存</a:t>
            </a:r>
            <a:r>
              <a:rPr lang="en-US" altLang="zh-CN" b="1" dirty="0" smtClean="0">
                <a:solidFill>
                  <a:prstClr val="black"/>
                </a:solidFill>
              </a:rPr>
              <a:t>FM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54375" y="5029200"/>
            <a:ext cx="179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per unit per pixel</a:t>
            </a:r>
            <a:endParaRPr lang="zh-CN" altLang="en-US" dirty="0"/>
          </a:p>
        </p:txBody>
      </p:sp>
      <p:grpSp>
        <p:nvGrpSpPr>
          <p:cNvPr id="81" name="组合 80"/>
          <p:cNvGrpSpPr/>
          <p:nvPr/>
        </p:nvGrpSpPr>
        <p:grpSpPr>
          <a:xfrm>
            <a:off x="6216650" y="3667125"/>
            <a:ext cx="1790700" cy="1771650"/>
            <a:chOff x="6076950" y="3686175"/>
            <a:chExt cx="1790700" cy="1771650"/>
          </a:xfrm>
        </p:grpSpPr>
        <p:sp>
          <p:nvSpPr>
            <p:cNvPr id="23" name="圆角矩形 22"/>
            <p:cNvSpPr/>
            <p:nvPr/>
          </p:nvSpPr>
          <p:spPr>
            <a:xfrm>
              <a:off x="6076950" y="3686175"/>
              <a:ext cx="1790700" cy="17716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6296025" y="3924300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6481763" y="3921918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27" name="椭圆 26"/>
            <p:cNvSpPr/>
            <p:nvPr/>
          </p:nvSpPr>
          <p:spPr>
            <a:xfrm>
              <a:off x="6653213" y="3921918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28" name="椭圆 27"/>
            <p:cNvSpPr/>
            <p:nvPr/>
          </p:nvSpPr>
          <p:spPr>
            <a:xfrm>
              <a:off x="6838950" y="3921918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7037388" y="3921918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30" name="椭圆 29"/>
            <p:cNvSpPr/>
            <p:nvPr/>
          </p:nvSpPr>
          <p:spPr>
            <a:xfrm>
              <a:off x="7229476" y="3929062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31" name="椭圆 30"/>
            <p:cNvSpPr/>
            <p:nvPr/>
          </p:nvSpPr>
          <p:spPr>
            <a:xfrm>
              <a:off x="7415213" y="3929062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32" name="椭圆 31"/>
            <p:cNvSpPr/>
            <p:nvPr/>
          </p:nvSpPr>
          <p:spPr>
            <a:xfrm>
              <a:off x="7613651" y="3929062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6298406" y="4145756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6484144" y="4143374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35" name="椭圆 34"/>
            <p:cNvSpPr/>
            <p:nvPr/>
          </p:nvSpPr>
          <p:spPr>
            <a:xfrm>
              <a:off x="6655594" y="4143374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36" name="椭圆 35"/>
            <p:cNvSpPr/>
            <p:nvPr/>
          </p:nvSpPr>
          <p:spPr>
            <a:xfrm>
              <a:off x="6841331" y="4143374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37" name="椭圆 36"/>
            <p:cNvSpPr/>
            <p:nvPr/>
          </p:nvSpPr>
          <p:spPr>
            <a:xfrm>
              <a:off x="7039769" y="4143374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38" name="椭圆 37"/>
            <p:cNvSpPr/>
            <p:nvPr/>
          </p:nvSpPr>
          <p:spPr>
            <a:xfrm>
              <a:off x="7231857" y="4150518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39" name="椭圆 38"/>
            <p:cNvSpPr/>
            <p:nvPr/>
          </p:nvSpPr>
          <p:spPr>
            <a:xfrm>
              <a:off x="7417594" y="4150518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40" name="椭圆 39"/>
            <p:cNvSpPr/>
            <p:nvPr/>
          </p:nvSpPr>
          <p:spPr>
            <a:xfrm>
              <a:off x="7616032" y="4150518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6298406" y="4364831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42" name="椭圆 41"/>
            <p:cNvSpPr/>
            <p:nvPr/>
          </p:nvSpPr>
          <p:spPr>
            <a:xfrm>
              <a:off x="6484144" y="4362449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6655594" y="4362449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44" name="椭圆 43"/>
            <p:cNvSpPr/>
            <p:nvPr/>
          </p:nvSpPr>
          <p:spPr>
            <a:xfrm>
              <a:off x="6841331" y="4362449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45" name="椭圆 44"/>
            <p:cNvSpPr/>
            <p:nvPr/>
          </p:nvSpPr>
          <p:spPr>
            <a:xfrm>
              <a:off x="7039769" y="4362449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46" name="椭圆 45"/>
            <p:cNvSpPr/>
            <p:nvPr/>
          </p:nvSpPr>
          <p:spPr>
            <a:xfrm>
              <a:off x="7231857" y="4369593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47" name="椭圆 46"/>
            <p:cNvSpPr/>
            <p:nvPr/>
          </p:nvSpPr>
          <p:spPr>
            <a:xfrm>
              <a:off x="7417594" y="4369593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48" name="椭圆 47"/>
            <p:cNvSpPr/>
            <p:nvPr/>
          </p:nvSpPr>
          <p:spPr>
            <a:xfrm>
              <a:off x="7616032" y="4369593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49" name="椭圆 48"/>
            <p:cNvSpPr/>
            <p:nvPr/>
          </p:nvSpPr>
          <p:spPr>
            <a:xfrm>
              <a:off x="6298406" y="4572000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50" name="椭圆 49"/>
            <p:cNvSpPr/>
            <p:nvPr/>
          </p:nvSpPr>
          <p:spPr>
            <a:xfrm>
              <a:off x="6484144" y="4569618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55594" y="4569618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52" name="椭圆 51"/>
            <p:cNvSpPr/>
            <p:nvPr/>
          </p:nvSpPr>
          <p:spPr>
            <a:xfrm>
              <a:off x="6841331" y="4569618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53" name="椭圆 52"/>
            <p:cNvSpPr/>
            <p:nvPr/>
          </p:nvSpPr>
          <p:spPr>
            <a:xfrm>
              <a:off x="7039769" y="4569618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54" name="椭圆 53"/>
            <p:cNvSpPr/>
            <p:nvPr/>
          </p:nvSpPr>
          <p:spPr>
            <a:xfrm>
              <a:off x="7231857" y="4576762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55" name="椭圆 54"/>
            <p:cNvSpPr/>
            <p:nvPr/>
          </p:nvSpPr>
          <p:spPr>
            <a:xfrm>
              <a:off x="7417594" y="4576762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56" name="椭圆 55"/>
            <p:cNvSpPr/>
            <p:nvPr/>
          </p:nvSpPr>
          <p:spPr>
            <a:xfrm>
              <a:off x="7616032" y="4576762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57" name="椭圆 56"/>
            <p:cNvSpPr/>
            <p:nvPr/>
          </p:nvSpPr>
          <p:spPr>
            <a:xfrm>
              <a:off x="6298406" y="4786314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58" name="椭圆 57"/>
            <p:cNvSpPr/>
            <p:nvPr/>
          </p:nvSpPr>
          <p:spPr>
            <a:xfrm>
              <a:off x="6484144" y="4783932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59" name="椭圆 58"/>
            <p:cNvSpPr/>
            <p:nvPr/>
          </p:nvSpPr>
          <p:spPr>
            <a:xfrm>
              <a:off x="6655594" y="4783932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60" name="椭圆 59"/>
            <p:cNvSpPr/>
            <p:nvPr/>
          </p:nvSpPr>
          <p:spPr>
            <a:xfrm>
              <a:off x="6841331" y="4783932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61" name="椭圆 60"/>
            <p:cNvSpPr/>
            <p:nvPr/>
          </p:nvSpPr>
          <p:spPr>
            <a:xfrm>
              <a:off x="7039769" y="4783932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62" name="椭圆 61"/>
            <p:cNvSpPr/>
            <p:nvPr/>
          </p:nvSpPr>
          <p:spPr>
            <a:xfrm>
              <a:off x="7231857" y="4791076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63" name="椭圆 62"/>
            <p:cNvSpPr/>
            <p:nvPr/>
          </p:nvSpPr>
          <p:spPr>
            <a:xfrm>
              <a:off x="7417594" y="4791076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64" name="椭圆 63"/>
            <p:cNvSpPr/>
            <p:nvPr/>
          </p:nvSpPr>
          <p:spPr>
            <a:xfrm>
              <a:off x="7616032" y="4791076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65" name="椭圆 64"/>
            <p:cNvSpPr/>
            <p:nvPr/>
          </p:nvSpPr>
          <p:spPr>
            <a:xfrm>
              <a:off x="6296025" y="5017295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66" name="椭圆 65"/>
            <p:cNvSpPr/>
            <p:nvPr/>
          </p:nvSpPr>
          <p:spPr>
            <a:xfrm>
              <a:off x="6481763" y="5014913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67" name="椭圆 66"/>
            <p:cNvSpPr/>
            <p:nvPr/>
          </p:nvSpPr>
          <p:spPr>
            <a:xfrm>
              <a:off x="6653213" y="5014913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68" name="椭圆 67"/>
            <p:cNvSpPr/>
            <p:nvPr/>
          </p:nvSpPr>
          <p:spPr>
            <a:xfrm>
              <a:off x="6838950" y="5014913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69" name="椭圆 68"/>
            <p:cNvSpPr/>
            <p:nvPr/>
          </p:nvSpPr>
          <p:spPr>
            <a:xfrm>
              <a:off x="7037388" y="5014913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70" name="椭圆 69"/>
            <p:cNvSpPr/>
            <p:nvPr/>
          </p:nvSpPr>
          <p:spPr>
            <a:xfrm>
              <a:off x="7229476" y="5022057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71" name="椭圆 70"/>
            <p:cNvSpPr/>
            <p:nvPr/>
          </p:nvSpPr>
          <p:spPr>
            <a:xfrm>
              <a:off x="7415213" y="5022057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72" name="椭圆 71"/>
            <p:cNvSpPr/>
            <p:nvPr/>
          </p:nvSpPr>
          <p:spPr>
            <a:xfrm>
              <a:off x="7613651" y="5022057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73" name="椭圆 72"/>
            <p:cNvSpPr/>
            <p:nvPr/>
          </p:nvSpPr>
          <p:spPr>
            <a:xfrm>
              <a:off x="6298406" y="5236370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74" name="椭圆 73"/>
            <p:cNvSpPr/>
            <p:nvPr/>
          </p:nvSpPr>
          <p:spPr>
            <a:xfrm>
              <a:off x="6484144" y="5233988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75" name="椭圆 74"/>
            <p:cNvSpPr/>
            <p:nvPr/>
          </p:nvSpPr>
          <p:spPr>
            <a:xfrm>
              <a:off x="6655594" y="5233988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76" name="椭圆 75"/>
            <p:cNvSpPr/>
            <p:nvPr/>
          </p:nvSpPr>
          <p:spPr>
            <a:xfrm>
              <a:off x="6841331" y="5233988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77" name="椭圆 76"/>
            <p:cNvSpPr/>
            <p:nvPr/>
          </p:nvSpPr>
          <p:spPr>
            <a:xfrm>
              <a:off x="7039769" y="5233988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78" name="椭圆 77"/>
            <p:cNvSpPr/>
            <p:nvPr/>
          </p:nvSpPr>
          <p:spPr>
            <a:xfrm>
              <a:off x="7231857" y="5241132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79" name="椭圆 78"/>
            <p:cNvSpPr/>
            <p:nvPr/>
          </p:nvSpPr>
          <p:spPr>
            <a:xfrm>
              <a:off x="7417594" y="5241132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80" name="椭圆 79"/>
            <p:cNvSpPr/>
            <p:nvPr/>
          </p:nvSpPr>
          <p:spPr>
            <a:xfrm>
              <a:off x="7616032" y="5241132"/>
              <a:ext cx="45719" cy="500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</p:grpSp>
      <p:cxnSp>
        <p:nvCxnSpPr>
          <p:cNvPr id="83" name="直接箭头连接符 82"/>
          <p:cNvCxnSpPr/>
          <p:nvPr/>
        </p:nvCxnSpPr>
        <p:spPr>
          <a:xfrm>
            <a:off x="2466975" y="5000625"/>
            <a:ext cx="3609975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13" y="1071563"/>
            <a:ext cx="8924925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47774" y="374716"/>
            <a:ext cx="8229600" cy="4904294"/>
          </a:xfrm>
        </p:spPr>
        <p:txBody>
          <a:bodyPr/>
          <a:lstStyle/>
          <a:p>
            <a:pPr marL="0" lvl="0">
              <a:buNone/>
            </a:pPr>
            <a:r>
              <a:rPr lang="zh-CN" altLang="en-US" sz="2400" b="1" dirty="0" smtClean="0">
                <a:solidFill>
                  <a:prstClr val="black"/>
                </a:solidFill>
              </a:rPr>
              <a:t>③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GPU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的诞生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0" lvl="0">
              <a:buNone/>
            </a:pP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Arial"/>
              </a:rPr>
              <a:t>nVidia GeForce 256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>
              <a:buNone/>
            </a:pP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将多边形转换和光照处理</a:t>
            </a:r>
            <a:r>
              <a:rPr lang="en-US" altLang="zh-CN" sz="2400" b="1" dirty="0" smtClean="0"/>
              <a:t>(T&amp;L)</a:t>
            </a:r>
            <a:r>
              <a:rPr lang="zh-CN" altLang="en-US" sz="2400" b="1" dirty="0" smtClean="0"/>
              <a:t>整合到显示处理单元中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627" y="45013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、显卡编程</a:t>
            </a:r>
            <a:endParaRPr lang="en-US" altLang="zh-CN" sz="2400" b="1" dirty="0" smtClean="0"/>
          </a:p>
          <a:p>
            <a:pPr>
              <a:buNone/>
            </a:pPr>
            <a:r>
              <a:rPr lang="zh-CN" altLang="en-US" sz="2400" b="1" dirty="0" smtClean="0"/>
              <a:t>①软件与硬件之间的协议</a:t>
            </a:r>
            <a:r>
              <a:rPr lang="en-US" altLang="zh-CN" sz="2400" b="1" dirty="0" smtClean="0"/>
              <a:t>(API)</a:t>
            </a:r>
          </a:p>
        </p:txBody>
      </p:sp>
      <p:sp>
        <p:nvSpPr>
          <p:cNvPr id="5" name="右大括号 4"/>
          <p:cNvSpPr/>
          <p:nvPr/>
        </p:nvSpPr>
        <p:spPr>
          <a:xfrm>
            <a:off x="4147794" y="2168166"/>
            <a:ext cx="141402" cy="71643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87159" y="2347274"/>
            <a:ext cx="206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Real time rendering</a:t>
            </a:r>
            <a:endParaRPr lang="zh-CN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53146" y="3487917"/>
            <a:ext cx="188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Off-line rendering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2552637" y="1984778"/>
            <a:ext cx="1273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2400" b="1" dirty="0" smtClean="0">
                <a:solidFill>
                  <a:prstClr val="black"/>
                </a:solidFill>
              </a:rPr>
              <a:t>OpenGL </a:t>
            </a:r>
          </a:p>
        </p:txBody>
      </p:sp>
      <p:sp>
        <p:nvSpPr>
          <p:cNvPr id="9" name="矩形 8"/>
          <p:cNvSpPr/>
          <p:nvPr/>
        </p:nvSpPr>
        <p:spPr>
          <a:xfrm>
            <a:off x="2548174" y="2578813"/>
            <a:ext cx="13000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2400" b="1" dirty="0" smtClean="0">
                <a:solidFill>
                  <a:prstClr val="black"/>
                </a:solidFill>
              </a:rPr>
              <a:t>Direct3D</a:t>
            </a:r>
          </a:p>
        </p:txBody>
      </p:sp>
      <p:sp>
        <p:nvSpPr>
          <p:cNvPr id="10" name="矩形 9"/>
          <p:cNvSpPr/>
          <p:nvPr/>
        </p:nvSpPr>
        <p:spPr>
          <a:xfrm>
            <a:off x="2542430" y="3436423"/>
            <a:ext cx="1690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2400" b="1" dirty="0" smtClean="0">
                <a:solidFill>
                  <a:prstClr val="black"/>
                </a:solidFill>
              </a:rPr>
              <a:t>RenderMan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1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773" y="534971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 smtClean="0"/>
              <a:t>②</a:t>
            </a:r>
            <a:r>
              <a:rPr lang="en-US" altLang="zh-CN" sz="2400" b="1" dirty="0" smtClean="0"/>
              <a:t>Fixed Function Pipeline   </a:t>
            </a:r>
            <a:r>
              <a:rPr lang="zh-CN" altLang="en-US" sz="2400" b="1" dirty="0" smtClean="0"/>
              <a:t>固定功能管线  </a:t>
            </a:r>
            <a:r>
              <a:rPr lang="en-US" altLang="zh-CN" sz="2400" b="1" dirty="0" smtClean="0"/>
              <a:t>  </a:t>
            </a:r>
          </a:p>
          <a:p>
            <a:pPr>
              <a:buNone/>
            </a:pPr>
            <a:r>
              <a:rPr lang="zh-CN" altLang="en-US" sz="2400" b="1" dirty="0" smtClean="0"/>
              <a:t>显卡“编程”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233</Words>
  <Application>Microsoft Office PowerPoint</Application>
  <PresentationFormat>全屏显示(4:3)</PresentationFormat>
  <Paragraphs>75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Company>WwW.YlmF.CoM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微软用户</cp:lastModifiedBy>
  <cp:revision>216</cp:revision>
  <dcterms:created xsi:type="dcterms:W3CDTF">2011-12-11T01:58:04Z</dcterms:created>
  <dcterms:modified xsi:type="dcterms:W3CDTF">2011-12-15T03:31:51Z</dcterms:modified>
</cp:coreProperties>
</file>