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42F3-A822-4DBA-A2AB-0D6AC23C54AF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3CA5A-112A-442E-8B95-2094B50EE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3CA5A-112A-442E-8B95-2094B50EEB2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2200-67C1-42E8-945D-FA6D0561F8DE}" type="datetimeFigureOut">
              <a:rPr lang="zh-CN" altLang="en-US" smtClean="0"/>
              <a:pPr/>
              <a:t>2011-12-13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hyperlink" Target="http://en.wikipedia.org/wiki/File:Glasses_800_edit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Ray-traced_steel_balls.jpg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en.wikipedia.org/wiki/File:BallsRender.p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2233" y="1951348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ooper Std Black" pitchFamily="18" charset="0"/>
                <a:ea typeface="DFPKanTeiRyu-XB" pitchFamily="66" charset="-128"/>
              </a:rPr>
              <a:t>Fixed Function Pipeline</a:t>
            </a:r>
            <a:endParaRPr lang="zh-CN" altLang="en-US" sz="3200" dirty="0">
              <a:latin typeface="Cooper Std Black" pitchFamily="18" charset="0"/>
              <a:ea typeface="DFPKanTeiRyu-XB" pitchFamily="66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0166" y="4713402"/>
            <a:ext cx="11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 Physwf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471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两个阶段</a:t>
            </a:r>
            <a:endParaRPr lang="zh-CN" altLang="en-US" sz="2400" b="1" dirty="0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2620654" y="2978873"/>
            <a:ext cx="3384221" cy="9429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7653" y="1517716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Vertex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0606" y="154599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Fragment(Pixel)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640265" y="3241936"/>
            <a:ext cx="1155667" cy="2085895"/>
            <a:chOff x="1640265" y="3241936"/>
            <a:chExt cx="1155667" cy="208589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0082" y="3241936"/>
              <a:ext cx="1085850" cy="154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640265" y="4958499"/>
              <a:ext cx="112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Key frame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74715" y="3303850"/>
            <a:ext cx="2266950" cy="2052261"/>
            <a:chOff x="5474715" y="3303850"/>
            <a:chExt cx="2266950" cy="205226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74715" y="3303850"/>
              <a:ext cx="2266950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6231119" y="4986779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Animation</a:t>
              </a:r>
              <a:endParaRPr lang="zh-CN" altLang="en-US" dirty="0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3601038" y="3619893"/>
            <a:ext cx="1630838" cy="81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Tween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3610466" y="1348033"/>
            <a:ext cx="1725106" cy="81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Interpolation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5052" y="4751109"/>
            <a:ext cx="168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Computer will </a:t>
            </a:r>
          </a:p>
          <a:p>
            <a:r>
              <a:rPr lang="en-US" altLang="zh-CN" dirty="0" smtClean="0"/>
              <a:t>take the charge.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76313" y="980388"/>
            <a:ext cx="171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human work.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643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指定几何对象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三角形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glColor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(R,G,B);</a:t>
            </a:r>
          </a:p>
          <a:p>
            <a:pPr lvl="1"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glTexCoord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s,q,r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,);</a:t>
            </a:r>
          </a:p>
          <a:p>
            <a:pPr lvl="1"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glVertex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4716"/>
            <a:ext cx="8229600" cy="57879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展望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1800" b="1" dirty="0" smtClean="0"/>
              <a:t>电影级别的画质？</a:t>
            </a:r>
            <a:endParaRPr lang="en-US" altLang="zh-CN" sz="1800" b="1" dirty="0" smtClean="0"/>
          </a:p>
          <a:p>
            <a:pPr>
              <a:buNone/>
            </a:pPr>
            <a:r>
              <a:rPr lang="zh-CN" altLang="en-US" sz="1800" b="1" dirty="0" smtClean="0"/>
              <a:t>光栅化图形</a:t>
            </a:r>
            <a:r>
              <a:rPr lang="zh-CN" altLang="en-US" sz="1800" b="1" dirty="0" smtClean="0"/>
              <a:t>学的极限？</a:t>
            </a:r>
            <a:endParaRPr lang="zh-CN" altLang="en-US" sz="1800" b="1" dirty="0"/>
          </a:p>
        </p:txBody>
      </p:sp>
      <p:pic>
        <p:nvPicPr>
          <p:cNvPr id="1026" name="Picture 2" descr="C:\Documents and Settings\Administrator\My Documents\Downloads\112031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5" y="1724025"/>
            <a:ext cx="5505450" cy="34409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其他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图形学技术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1800" b="1" dirty="0" smtClean="0"/>
              <a:t>	</a:t>
            </a:r>
            <a:r>
              <a:rPr lang="zh-CN" altLang="en-US" sz="1800" b="1" dirty="0" smtClean="0"/>
              <a:t>射线追踪</a:t>
            </a:r>
            <a:r>
              <a:rPr lang="en-US" altLang="zh-CN" sz="1800" b="1" dirty="0" smtClean="0"/>
              <a:t>(ray tracing)</a:t>
            </a:r>
            <a:endParaRPr lang="zh-CN" altLang="en-US" sz="1800" b="1" dirty="0"/>
          </a:p>
        </p:txBody>
      </p:sp>
      <p:pic>
        <p:nvPicPr>
          <p:cNvPr id="2050" name="Picture 2" descr="http://upload.wikimedia.org/wikipedia/commons/thumb/e/ec/Glasses_800_edit.png/300px-Glasses_800_edit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7125" y="1381125"/>
            <a:ext cx="2857500" cy="2143125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en/thumb/a/ae/BallsRender.png/300px-BallsRender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7375" y="3954462"/>
            <a:ext cx="2857500" cy="1609726"/>
          </a:xfrm>
          <a:prstGeom prst="rect">
            <a:avLst/>
          </a:prstGeom>
          <a:noFill/>
        </p:spPr>
      </p:pic>
      <p:pic>
        <p:nvPicPr>
          <p:cNvPr id="2054" name="Picture 6" descr="http://upload.wikimedia.org/wikipedia/commons/thumb/3/36/Ray-traced_steel_balls.jpg/300px-Ray-traced_steel_balls.jpg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32400" y="1352550"/>
            <a:ext cx="2857500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9612" y="214931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DFGMaruGothic-SU" pitchFamily="50" charset="-128"/>
                <a:ea typeface="DFGMaruGothic-SU" pitchFamily="50" charset="-128"/>
              </a:rPr>
              <a:t>Thanks</a:t>
            </a:r>
            <a:r>
              <a:rPr lang="en-US" altLang="zh-CN" dirty="0" smtClean="0">
                <a:latin typeface="DFGMaruGothic-SU" pitchFamily="50" charset="-128"/>
                <a:ea typeface="DFGMaruGothic-SU" pitchFamily="50" charset="-128"/>
              </a:rPr>
              <a:t>!</a:t>
            </a:r>
            <a:endParaRPr lang="zh-CN" altLang="en-US" dirty="0">
              <a:latin typeface="DFGMaruGothic-SU" pitchFamily="50" charset="-128"/>
              <a:ea typeface="DFGMaruGothic-SU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89695" y="2137526"/>
            <a:ext cx="3879130" cy="492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I.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追求你所热爱的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042" y="1769884"/>
            <a:ext cx="8229600" cy="1340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altLang="zh-CN" b="1" dirty="0" smtClean="0"/>
              <a:t>If you don’t know the history,</a:t>
            </a:r>
          </a:p>
          <a:p>
            <a:pPr algn="r">
              <a:buNone/>
            </a:pPr>
            <a:r>
              <a:rPr lang="en-US" altLang="zh-CN" b="1" dirty="0" smtClean="0"/>
              <a:t> you know nothing.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7008"/>
            <a:ext cx="8229600" cy="545105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、显示设备的历史</a:t>
            </a:r>
            <a:endParaRPr lang="en-US" altLang="zh-CN" sz="2400" b="1" dirty="0" smtClean="0"/>
          </a:p>
          <a:p>
            <a:pPr marL="0">
              <a:buNone/>
            </a:pPr>
            <a:r>
              <a:rPr lang="zh-CN" altLang="en-US" sz="2400" b="1" dirty="0" smtClean="0"/>
              <a:t>①最原始的：具有两种容易区别的状态，而且容易切换状态的物体。如，纸带（配备打孔机），灯泡，发光二极管（后期）。</a:t>
            </a:r>
            <a:endParaRPr lang="en-US" altLang="zh-CN" sz="2400" b="1" dirty="0" smtClean="0"/>
          </a:p>
          <a:p>
            <a:pPr marL="0">
              <a:buNone/>
            </a:pPr>
            <a:endParaRPr lang="zh-CN" altLang="en-US" sz="24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2564090" y="2205872"/>
            <a:ext cx="3478491" cy="2938823"/>
            <a:chOff x="2564090" y="2205872"/>
            <a:chExt cx="3478491" cy="2938823"/>
          </a:xfrm>
        </p:grpSpPr>
        <p:pic>
          <p:nvPicPr>
            <p:cNvPr id="1026" name="Picture 2" descr="C:\Documents and Settings\Administrator\桌面\20107122134074007.jpg"/>
            <p:cNvPicPr>
              <a:picLocks noChangeAspect="1" noChangeArrowheads="1"/>
            </p:cNvPicPr>
            <p:nvPr/>
          </p:nvPicPr>
          <p:blipFill>
            <a:blip r:embed="rId2" cstate="print"/>
            <a:srcRect l="34653" t="4041" r="6101" b="39443"/>
            <a:stretch>
              <a:fillRect/>
            </a:stretch>
          </p:blipFill>
          <p:spPr bwMode="auto">
            <a:xfrm>
              <a:off x="2564090" y="2205872"/>
              <a:ext cx="3478491" cy="2488676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327662" y="4883085"/>
              <a:ext cx="18774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 smtClean="0"/>
                <a:t>数字电路版上的发光二极管</a:t>
              </a:r>
              <a:endParaRPr lang="zh-CN" altLang="en-US" sz="11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070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②平面即时显示设备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视频控制器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显示处理单元</a:t>
            </a:r>
            <a:endParaRPr lang="en-US" altLang="zh-CN" sz="2400" b="1" dirty="0" smtClean="0"/>
          </a:p>
          <a:p>
            <a:pPr lvl="1">
              <a:buNone/>
            </a:pPr>
            <a:r>
              <a:rPr lang="en-US" altLang="zh-CN" sz="2000" b="1" dirty="0" smtClean="0"/>
              <a:t>MDA</a:t>
            </a:r>
          </a:p>
          <a:p>
            <a:pPr lvl="1">
              <a:buNone/>
            </a:pPr>
            <a:r>
              <a:rPr lang="en-US" altLang="zh-CN" sz="2000" b="1" dirty="0" smtClean="0"/>
              <a:t>CGA</a:t>
            </a:r>
          </a:p>
          <a:p>
            <a:pPr lvl="1">
              <a:buNone/>
            </a:pPr>
            <a:r>
              <a:rPr lang="en-US" altLang="zh-CN" sz="2000" b="1" dirty="0" smtClean="0"/>
              <a:t>VGA</a:t>
            </a:r>
          </a:p>
          <a:p>
            <a:pPr>
              <a:buNone/>
            </a:pPr>
            <a:endParaRPr lang="zh-CN" altLang="en-US" sz="2400" b="1" dirty="0"/>
          </a:p>
        </p:txBody>
      </p:sp>
      <p:pic>
        <p:nvPicPr>
          <p:cNvPr id="2050" name="Picture 2" descr="阴极射线管电视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488" y="955722"/>
            <a:ext cx="2857500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7774" y="374716"/>
            <a:ext cx="8229600" cy="4904294"/>
          </a:xfrm>
        </p:spPr>
        <p:txBody>
          <a:bodyPr/>
          <a:lstStyle/>
          <a:p>
            <a:pPr marL="0" lvl="0">
              <a:buNone/>
            </a:pPr>
            <a:r>
              <a:rPr lang="zh-CN" altLang="en-US" sz="2400" b="1" dirty="0" smtClean="0">
                <a:solidFill>
                  <a:prstClr val="black"/>
                </a:solidFill>
              </a:rPr>
              <a:t>③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GPU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的诞生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0" lvl="0">
              <a:buNone/>
            </a:pP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0" lvl="0">
              <a:buNone/>
            </a:pPr>
            <a:r>
              <a:rPr lang="zh-CN" altLang="en-US" sz="2400" b="1" dirty="0" smtClean="0">
                <a:solidFill>
                  <a:prstClr val="black"/>
                </a:solidFill>
              </a:rPr>
              <a:t>显示卡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(Display Card)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→图形卡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(Graphics Card)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→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GPU</a:t>
            </a:r>
          </a:p>
          <a:p>
            <a:pPr marL="0" lvl="0">
              <a:buNone/>
            </a:pP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nVidia GeForce 256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将多边形转换和光照处理整合到显示处理单元中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627" y="45013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、显卡编程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①软件与硬件之间的协议</a:t>
            </a:r>
            <a:r>
              <a:rPr lang="en-US" altLang="zh-CN" sz="2400" b="1" dirty="0" smtClean="0"/>
              <a:t>(API)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4147794" y="2168166"/>
            <a:ext cx="141402" cy="71643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87159" y="2347274"/>
            <a:ext cx="206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Real time rendering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53146" y="3487917"/>
            <a:ext cx="18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Off-line rendering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552637" y="1984778"/>
            <a:ext cx="1273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OpenGL </a:t>
            </a:r>
          </a:p>
        </p:txBody>
      </p:sp>
      <p:sp>
        <p:nvSpPr>
          <p:cNvPr id="9" name="矩形 8"/>
          <p:cNvSpPr/>
          <p:nvPr/>
        </p:nvSpPr>
        <p:spPr>
          <a:xfrm>
            <a:off x="2548174" y="2578813"/>
            <a:ext cx="1300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Direct3D</a:t>
            </a:r>
          </a:p>
        </p:txBody>
      </p:sp>
      <p:sp>
        <p:nvSpPr>
          <p:cNvPr id="10" name="矩形 9"/>
          <p:cNvSpPr/>
          <p:nvPr/>
        </p:nvSpPr>
        <p:spPr>
          <a:xfrm>
            <a:off x="2542430" y="3436423"/>
            <a:ext cx="169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RenderMan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773" y="534971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②两种渲染方式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a. Fixed Function Pipeline   </a:t>
            </a:r>
            <a:r>
              <a:rPr lang="zh-CN" altLang="en-US" sz="2400" b="1" dirty="0" smtClean="0"/>
              <a:t>固定功能管线  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显卡“编程”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b. Programmable Pipeline </a:t>
            </a:r>
            <a:r>
              <a:rPr lang="zh-CN" altLang="en-US" sz="2400" b="1" dirty="0" smtClean="0"/>
              <a:t>可编程管线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(OpenGL 3.0</a:t>
            </a:r>
            <a:r>
              <a:rPr lang="zh-CN" altLang="en-US" sz="2400" b="1" dirty="0" smtClean="0"/>
              <a:t>以上，</a:t>
            </a:r>
            <a:r>
              <a:rPr lang="en-US" altLang="zh-CN" sz="2400" b="1" dirty="0" smtClean="0"/>
              <a:t>D3D9</a:t>
            </a:r>
            <a:r>
              <a:rPr lang="zh-CN" altLang="en-US" sz="2400" b="1" dirty="0" smtClean="0"/>
              <a:t>以上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7270" y="2033833"/>
            <a:ext cx="5726784" cy="1604913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III.  </a:t>
            </a:r>
            <a:r>
              <a:rPr lang="en-US" altLang="zh-CN" b="1" dirty="0" smtClean="0"/>
              <a:t>Hello, world.</a:t>
            </a:r>
          </a:p>
          <a:p>
            <a:pPr>
              <a:buNone/>
            </a:pPr>
            <a:r>
              <a:rPr lang="en-US" altLang="zh-CN" b="1" dirty="0" smtClean="0"/>
              <a:t>                             Hello, triangles.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238</Words>
  <Application>Microsoft Office PowerPoint</Application>
  <PresentationFormat>全屏显示(4:3)</PresentationFormat>
  <Paragraphs>58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156</cp:revision>
  <dcterms:created xsi:type="dcterms:W3CDTF">2011-12-11T01:58:04Z</dcterms:created>
  <dcterms:modified xsi:type="dcterms:W3CDTF">2011-12-13T04:40:43Z</dcterms:modified>
</cp:coreProperties>
</file>