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Old Standard TT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8F5775-2F96-445A-9247-897A6AB458F1}">
  <a:tblStyle styleId="{C68F5775-2F96-445A-9247-897A6AB458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3600" y="5120852"/>
            <a:ext cx="10824900" cy="105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415600" y="1386200"/>
            <a:ext cx="11360700" cy="2808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15600" y="1562233"/>
            <a:ext cx="53331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6443200" y="1562233"/>
            <a:ext cx="53331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6706233" y="5994000"/>
            <a:ext cx="91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354000" y="1843133"/>
            <a:ext cx="5393700" cy="177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Stock Trend Prediction with Reddit Posts</a:t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83600" y="5120852"/>
            <a:ext cx="10824900" cy="105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Team: mcmc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2102600" y="2361199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Model Training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Package: Pyspark.ml</a:t>
            </a:r>
            <a:endParaRPr/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683600" y="5120852"/>
            <a:ext cx="108249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Package:  pyspark.ml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Shape 130"/>
          <p:cNvGraphicFramePr/>
          <p:nvPr/>
        </p:nvGraphicFramePr>
        <p:xfrm>
          <a:off x="952500" y="247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{C68F5775-2F96-445A-9247-897A6AB458F1}</a:tableStyleId>
              </a:tblPr>
              <a:tblGrid>
                <a:gridCol w="5143500"/>
                <a:gridCol w="5143500"/>
              </a:tblGrid>
              <a:tr h="44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Previous study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Our Research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9545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label data by hand </a:t>
                      </a:r>
                      <a:endParaRPr sz="1800"/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learn a model to predict the sentiment</a:t>
                      </a:r>
                      <a:endParaRPr sz="1800"/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predict based on how many positive and negative post in one day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aggregate all text from one day</a:t>
                      </a:r>
                      <a:endParaRPr sz="1800"/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train model with stock status as  labels</a:t>
                      </a:r>
                      <a:endParaRPr sz="1800"/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predict directly from all the text in one day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7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Source:     twitter, news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Source:     subreddit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9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label today’s text with next day’s stock status</a:t>
                      </a:r>
                      <a:endParaRPr sz="18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include previous day’s stock status as feature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Shape 131"/>
          <p:cNvSpPr txBox="1"/>
          <p:nvPr/>
        </p:nvSpPr>
        <p:spPr>
          <a:xfrm>
            <a:off x="952500" y="338850"/>
            <a:ext cx="4942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Uniqueness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450629" y="-93639"/>
            <a:ext cx="6988139" cy="1406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Subreddit (feature)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450629" y="948690"/>
            <a:ext cx="7135415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{'subreddit': 'apple’,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'author_flair_text': None,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'author_flair_css_class': None,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'distinguished': None,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'is_submitter': True,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'permalink': '/r/apple/comments/7afkse/apply_at_apple_store/dp9kso8/’,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'subreddit_id': 't5_2qh1f’,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'subreddit_type': 'public’,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'parent_id': 't1_dp9jeal’,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'stickied': False,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'controversiality': 0,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'id': 'dp9kso8’,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'can_gild': True,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'score': 2,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'edited': False,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'body': 'How would I email Tim? I don’t know his email address??’,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'created_utc': '2017-11-03’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'author': 'Profaniter’,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'retrieved_on': 1512067724,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'link_id': 't3_7afkse'}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450629" y="-93639"/>
            <a:ext cx="6988139" cy="1406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(label)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629" y="1031273"/>
            <a:ext cx="6440470" cy="5538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2298357" y="926757"/>
            <a:ext cx="1013254" cy="541225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652712" y="1031273"/>
            <a:ext cx="1006683" cy="530774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487700" y="42288"/>
            <a:ext cx="6988139" cy="1406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521046" y="1940010"/>
            <a:ext cx="1775251" cy="400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Subreddit data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642550" y="5263978"/>
            <a:ext cx="1655805" cy="38168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data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2994450" y="1662995"/>
            <a:ext cx="1725900" cy="140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Group by day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(too many text)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Filter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Merge text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193959" y="1940010"/>
            <a:ext cx="1503404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(date, string)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7228700" y="1379821"/>
            <a:ext cx="2109000" cy="2255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common words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HashingTF + IDF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tricks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2836710" y="5251621"/>
            <a:ext cx="2738247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(close – Open &gt; 0)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6058929" y="5140408"/>
            <a:ext cx="1655805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(date,bool)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9971902" y="1820045"/>
            <a:ext cx="2084173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(date, vector)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9697992" y="4053014"/>
            <a:ext cx="2351904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cxnSp>
        <p:nvCxnSpPr>
          <p:cNvPr id="160" name="Shape 160"/>
          <p:cNvCxnSpPr/>
          <p:nvPr/>
        </p:nvCxnSpPr>
        <p:spPr>
          <a:xfrm>
            <a:off x="2483708" y="2118497"/>
            <a:ext cx="35300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Shape 161"/>
          <p:cNvCxnSpPr/>
          <p:nvPr/>
        </p:nvCxnSpPr>
        <p:spPr>
          <a:xfrm>
            <a:off x="4779172" y="2143210"/>
            <a:ext cx="35300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" name="Shape 162"/>
          <p:cNvCxnSpPr/>
          <p:nvPr/>
        </p:nvCxnSpPr>
        <p:spPr>
          <a:xfrm>
            <a:off x="6764486" y="2143210"/>
            <a:ext cx="35300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Shape 163"/>
          <p:cNvCxnSpPr/>
          <p:nvPr/>
        </p:nvCxnSpPr>
        <p:spPr>
          <a:xfrm>
            <a:off x="9462383" y="2143210"/>
            <a:ext cx="35300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Shape 164"/>
          <p:cNvCxnSpPr/>
          <p:nvPr/>
        </p:nvCxnSpPr>
        <p:spPr>
          <a:xfrm>
            <a:off x="10880124" y="2586341"/>
            <a:ext cx="24101" cy="11766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Shape 165"/>
          <p:cNvCxnSpPr/>
          <p:nvPr/>
        </p:nvCxnSpPr>
        <p:spPr>
          <a:xfrm>
            <a:off x="2397209" y="5446584"/>
            <a:ext cx="35300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Shape 166"/>
          <p:cNvCxnSpPr/>
          <p:nvPr/>
        </p:nvCxnSpPr>
        <p:spPr>
          <a:xfrm>
            <a:off x="5656499" y="5446584"/>
            <a:ext cx="35300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Shape 167"/>
          <p:cNvCxnSpPr/>
          <p:nvPr/>
        </p:nvCxnSpPr>
        <p:spPr>
          <a:xfrm flipH="1" rot="10800000">
            <a:off x="7996045" y="4572000"/>
            <a:ext cx="1466338" cy="86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Shape 168"/>
          <p:cNvCxnSpPr/>
          <p:nvPr/>
        </p:nvCxnSpPr>
        <p:spPr>
          <a:xfrm>
            <a:off x="10861893" y="4891224"/>
            <a:ext cx="0" cy="4583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" name="Shape 169"/>
          <p:cNvSpPr txBox="1"/>
          <p:nvPr/>
        </p:nvSpPr>
        <p:spPr>
          <a:xfrm>
            <a:off x="9728273" y="5569990"/>
            <a:ext cx="2351904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classification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487700" y="42288"/>
            <a:ext cx="9657197" cy="1406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Test, evaluate and Improve the model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420550" y="2128925"/>
            <a:ext cx="64104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test contains two models, with difference on a part of the model and all other steps the same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which performs better in the previous test will be the base setting of the next model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Shape 176"/>
          <p:cNvGrpSpPr/>
          <p:nvPr/>
        </p:nvGrpSpPr>
        <p:grpSpPr>
          <a:xfrm>
            <a:off x="6916493" y="1854150"/>
            <a:ext cx="3949149" cy="3631611"/>
            <a:chOff x="379005" y="637"/>
            <a:chExt cx="3949149" cy="3631611"/>
          </a:xfrm>
        </p:grpSpPr>
        <p:sp>
          <p:nvSpPr>
            <p:cNvPr id="177" name="Shape 177"/>
            <p:cNvSpPr/>
            <p:nvPr/>
          </p:nvSpPr>
          <p:spPr>
            <a:xfrm>
              <a:off x="1564073" y="637"/>
              <a:ext cx="1579013" cy="1579013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1795314" y="231878"/>
              <a:ext cx="1116531" cy="1116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 on current  model</a:t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 rot="3600000">
              <a:off x="2730533" y="1539707"/>
              <a:ext cx="419294" cy="5329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 rot="3600000">
              <a:off x="2761980" y="1591822"/>
              <a:ext cx="293506" cy="319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2749141" y="2053235"/>
              <a:ext cx="1579013" cy="1579013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2980382" y="2284476"/>
              <a:ext cx="1116531" cy="1116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Analysis the result</a:t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10800000">
              <a:off x="2155799" y="2576283"/>
              <a:ext cx="419294" cy="5329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2281587" y="2682866"/>
              <a:ext cx="293506" cy="319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379005" y="2053235"/>
              <a:ext cx="1579013" cy="1579013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610246" y="2284476"/>
              <a:ext cx="1116531" cy="1116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improve according to the observation</a:t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 rot="-3600000">
              <a:off x="1545465" y="1560261"/>
              <a:ext cx="419294" cy="5329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 rot="-3600000">
              <a:off x="1576912" y="1721312"/>
              <a:ext cx="293506" cy="319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376489" y="178212"/>
            <a:ext cx="9496560" cy="1406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data to training set and testing set 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1421025" y="1893922"/>
            <a:ext cx="73646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we randomly split data into two size of 0.8 and 0.2 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1442454" y="2770734"/>
            <a:ext cx="73646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we have a time stamp for each data. (an attempt to simulate training the past data and predict the future)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1485799" y="4197836"/>
            <a:ext cx="7364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 tried keep the time order. Use the older data as the training set and, more recent data as the test set.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1545649" y="5442336"/>
            <a:ext cx="7364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 at the start: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accuracy  of different models not different much. reduce the randomness of testing data.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357989" y="150412"/>
            <a:ext cx="94965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350" y="3017150"/>
            <a:ext cx="4365150" cy="32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00" y="1519350"/>
            <a:ext cx="5999326" cy="45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2" y="39350"/>
            <a:ext cx="109239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First experiment: </a:t>
            </a:r>
            <a:r>
              <a:rPr lang="en-US" sz="4400"/>
              <a:t>Word2vec VS. TF-IDF</a:t>
            </a:r>
            <a:endParaRPr sz="4400"/>
          </a:p>
        </p:txBody>
      </p:sp>
      <p:sp>
        <p:nvSpPr>
          <p:cNvPr id="210" name="Shape 210"/>
          <p:cNvSpPr txBox="1"/>
          <p:nvPr/>
        </p:nvSpPr>
        <p:spPr>
          <a:xfrm>
            <a:off x="1047575" y="1941475"/>
            <a:ext cx="43857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852000" y="1885600"/>
            <a:ext cx="76821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2" name="Shape 212"/>
          <p:cNvSpPr txBox="1"/>
          <p:nvPr/>
        </p:nvSpPr>
        <p:spPr>
          <a:xfrm>
            <a:off x="670500" y="1947325"/>
            <a:ext cx="101856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Our hypothesis:   word2vec proform better than TF-IDF.</a:t>
            </a:r>
            <a:endParaRPr sz="3000"/>
          </a:p>
        </p:txBody>
      </p:sp>
      <p:sp>
        <p:nvSpPr>
          <p:cNvPr id="213" name="Shape 213"/>
          <p:cNvSpPr txBox="1"/>
          <p:nvPr/>
        </p:nvSpPr>
        <p:spPr>
          <a:xfrm>
            <a:off x="779000" y="3011300"/>
            <a:ext cx="12626700" cy="3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Word2vec:    take co-occurrence into account.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IDF:      Simplest measure of word frequency 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        (cannot reflect the relationship between words)</a:t>
            </a:r>
            <a:endParaRPr sz="3000">
              <a:solidFill>
                <a:srgbClr val="2427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1047575" y="1941475"/>
            <a:ext cx="43857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125" y="252050"/>
            <a:ext cx="9578999" cy="63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Financial institutions use sentiment analysis for stock trend prediction regularly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However, they use highly financially specialized data(financial news, annual financial reports)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What kind of prediction can we make from an active, public anonymous forum of a business?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1047575" y="1941475"/>
            <a:ext cx="43857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3386350" y="555850"/>
            <a:ext cx="55449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Word2vec is fast.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endParaRPr sz="2400"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-14012" l="0" r="-5685" t="0"/>
          <a:stretch/>
        </p:blipFill>
        <p:spPr>
          <a:xfrm>
            <a:off x="1755925" y="1703914"/>
            <a:ext cx="7682100" cy="415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4200"/>
            <a:ext cx="11444198" cy="46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321225" y="313650"/>
            <a:ext cx="79335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Word2vec VS. TF-IDF</a:t>
            </a:r>
            <a:endParaRPr sz="4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357989" y="150412"/>
            <a:ext cx="94965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Second Experiment:</a:t>
            </a:r>
            <a:endParaRPr sz="4400"/>
          </a:p>
        </p:txBody>
      </p:sp>
      <p:sp>
        <p:nvSpPr>
          <p:cNvPr id="238" name="Shape 238"/>
          <p:cNvSpPr txBox="1"/>
          <p:nvPr/>
        </p:nvSpPr>
        <p:spPr>
          <a:xfrm>
            <a:off x="921875" y="1557100"/>
            <a:ext cx="9861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Modification: introduce the delay factor.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Delay between </a:t>
            </a:r>
            <a:r>
              <a:rPr lang="en-US" sz="2400"/>
              <a:t>posted </a:t>
            </a:r>
            <a:r>
              <a:rPr lang="en-US" sz="2400"/>
              <a:t>Reddits and stock price </a:t>
            </a:r>
            <a:r>
              <a:rPr lang="en-US" sz="2400"/>
              <a:t>fluctuation</a:t>
            </a: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8975"/>
            <a:ext cx="11887200" cy="508606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1550375" y="600600"/>
            <a:ext cx="80451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335200" y="0"/>
            <a:ext cx="118872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Second Experiment: Add delay to data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1550375" y="600600"/>
            <a:ext cx="80451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335200" y="0"/>
            <a:ext cx="79056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Word2vec and logistic model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91675" y="2360500"/>
            <a:ext cx="80451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Prediction Accuracy: 52.6% is still not good enough.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2900"/>
            <a:ext cx="11887198" cy="474905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468525" y="421500"/>
            <a:ext cx="10845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Third Experiment: Include</a:t>
            </a:r>
            <a:r>
              <a:rPr lang="en-US" sz="4400"/>
              <a:t> price difference</a:t>
            </a:r>
            <a:endParaRPr sz="4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376500" y="178200"/>
            <a:ext cx="110166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our model doesn’t have a higher accuracy</a:t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50" y="1405174"/>
            <a:ext cx="10380425" cy="51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2948125" y="1653150"/>
            <a:ext cx="7053600" cy="21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Questions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All post history of reddit r/apple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609600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Stock price of Apple(AAPL)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609600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Analyze from 2014 to 2017(Four years).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609600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Why this time interval?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Apple?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Very active reddit population (compared to other tech companies)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609600" rtl="0">
              <a:spcBef>
                <a:spcPts val="21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Hardware products that are widely used(currently)</a:t>
            </a:r>
            <a:endParaRPr/>
          </a:p>
          <a:p>
            <a:pPr indent="-457200" lvl="0" marL="6096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High brand recognition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33" y="2330968"/>
            <a:ext cx="3797300" cy="159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429" y="2330962"/>
            <a:ext cx="2846899" cy="159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Reddit?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Each subreddit focuses on one topic.</a:t>
            </a:r>
            <a:endParaRPr/>
          </a:p>
          <a:p>
            <a:pPr indent="-3492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Easy for sharding data...</a:t>
            </a:r>
            <a:endParaRPr/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Sufficient public data set from 2004.</a:t>
            </a:r>
            <a:endParaRPr/>
          </a:p>
          <a:p>
            <a:pPr indent="-3492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Personal Crawler can only access 25 pages submissions...about 20,000 items or 8 days...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Beautiful structure ---- JSON.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Less work for parsing...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As mentioned, we collect three-year data</a:t>
            </a:r>
            <a:endParaRPr/>
          </a:p>
          <a:p>
            <a:pPr indent="-457200" lvl="0" marL="6096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Size: over </a:t>
            </a:r>
            <a:r>
              <a:rPr b="1" lang="en-US"/>
              <a:t>250Gb compressed</a:t>
            </a:r>
            <a:r>
              <a:rPr lang="en-US"/>
              <a:t> data →  over </a:t>
            </a:r>
            <a:r>
              <a:rPr b="1" lang="en-US"/>
              <a:t>1Tb raw </a:t>
            </a:r>
            <a:r>
              <a:rPr lang="en-US"/>
              <a:t>data in total</a:t>
            </a:r>
            <a:endParaRPr/>
          </a:p>
          <a:p>
            <a:pPr indent="-425450" lvl="1" marL="1219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“Error: There is not enough space on the cluster…”</a:t>
            </a:r>
            <a:endParaRPr/>
          </a:p>
          <a:p>
            <a:pPr indent="-425450" lvl="1" marL="1219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“Error: Files exceed hdfs...”</a:t>
            </a:r>
            <a:endParaRPr/>
          </a:p>
          <a:p>
            <a:pPr indent="-425450" lvl="1" marL="1219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“SHUTDOWN!!!”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125" y="4179708"/>
            <a:ext cx="47720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125" y="4609208"/>
            <a:ext cx="43719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How?</a:t>
            </a:r>
            <a:endParaRPr/>
          </a:p>
          <a:p>
            <a:pPr indent="-425450" lvl="1" marL="1219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Download one month data → Uncompress → copyFromLocal → Filter → Ready…</a:t>
            </a:r>
            <a:endParaRPr/>
          </a:p>
          <a:p>
            <a:pPr indent="-425450" lvl="1" marL="1219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Repeat 48 times…Wait!!! Uncompressing will cost 20 minutes...</a:t>
            </a:r>
            <a:endParaRPr/>
          </a:p>
          <a:p>
            <a:pPr indent="-425450" lvl="1" marL="1219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Wrote a bash script to download and parse reddit data automatically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How?</a:t>
            </a:r>
            <a:endParaRPr/>
          </a:p>
          <a:p>
            <a:pPr indent="-425450" lvl="1" marL="1219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Download one month data → Uncompress → copyFromLocal → Filter → Ready…</a:t>
            </a:r>
            <a:endParaRPr/>
          </a:p>
          <a:p>
            <a:pPr indent="-425450" lvl="1" marL="1219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Repeat 48 times…Wait!!! Uncompressing will cost 20 minutes...</a:t>
            </a:r>
            <a:endParaRPr/>
          </a:p>
          <a:p>
            <a:pPr indent="-425450" lvl="1" marL="1219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Wrote a bash script to download and parse reddit data automatically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750" y="4086538"/>
            <a:ext cx="5053575" cy="223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Spark</a:t>
            </a:r>
            <a:endParaRPr/>
          </a:p>
          <a:p>
            <a:pPr indent="-425450" lvl="1" marL="1219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Filter by Subreddit</a:t>
            </a:r>
            <a:endParaRPr/>
          </a:p>
          <a:p>
            <a:pPr indent="-425450" lvl="2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We don’t want irrelated data</a:t>
            </a:r>
            <a:endParaRPr/>
          </a:p>
          <a:p>
            <a:pPr indent="-425450" lvl="1" marL="1219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Revise the time(convert from UTC epoch to datetime)</a:t>
            </a:r>
            <a:endParaRPr/>
          </a:p>
          <a:p>
            <a:pPr indent="-425450" lvl="2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It is important to match the comment date to the stock price.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