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0" r:id="rId1"/>
  </p:sldMasterIdLst>
  <p:notesMasterIdLst>
    <p:notesMasterId r:id="rId35"/>
  </p:notesMasterIdLst>
  <p:sldIdLst>
    <p:sldId id="28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96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92160-9809-4317-BDE8-3F6C935B482E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EC086-EB19-4AC4-A829-94BC4F1B4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0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allpaperscraft.com/image/wood_planks_parquet_texture_surface_44962_1024x768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58" y="3991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578" y="7848"/>
            <a:ext cx="9146721" cy="2969929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8200" y="-15332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2260744"/>
          </a:xfrm>
        </p:spPr>
        <p:txBody>
          <a:bodyPr>
            <a:normAutofit/>
          </a:bodyPr>
          <a:lstStyle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5006087"/>
            <a:ext cx="3309803" cy="67701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977974" y="1253265"/>
            <a:ext cx="28456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PYSC3010</a:t>
            </a:r>
            <a:endParaRPr lang="en-U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028" name="Picture 4" descr="http://www.memphis.edu/_uofm_resources/img/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018" y="166149"/>
            <a:ext cx="28384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00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>
            <a:spLocks noChangeArrowheads="1"/>
          </p:cNvSpPr>
          <p:nvPr userDrawn="1"/>
        </p:nvSpPr>
        <p:spPr bwMode="auto">
          <a:xfrm>
            <a:off x="228600" y="6553200"/>
            <a:ext cx="274320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ea typeface="ＭＳ Ｐゴシック" pitchFamily="34" charset="-128"/>
              </a:rPr>
              <a:t>@ </a:t>
            </a:r>
            <a:r>
              <a:rPr lang="en-US" sz="1200" dirty="0" smtClean="0"/>
              <a:t>2012 Wadsworth, </a:t>
            </a:r>
            <a:r>
              <a:rPr lang="en-US" sz="1200" dirty="0" err="1" smtClean="0"/>
              <a:t>Cengage</a:t>
            </a:r>
            <a:r>
              <a:rPr lang="en-US" sz="1200" dirty="0" smtClean="0"/>
              <a:t> Learning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 b="1">
                <a:latin typeface="Constant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CDCB5-550B-410C-B6F9-C5F6C6F610E5}" type="datetime1">
              <a:rPr lang="en-US"/>
              <a:pPr>
                <a:defRPr/>
              </a:pPr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C53D46F-D7ED-4EF8-8C44-805EEF9103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252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https://wallpaperscraft.com/image/wood_planks_parquet_texture_surface_44962_1024x768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https://wallpaperscraft.com/image/wood_planks_parquet_texture_surface_44962_1024x768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42"/>
            <a:ext cx="9146588" cy="685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https://wallpaperscraft.com/image/wood_planks_parquet_texture_surface_44962_1024x768.jpg"/>
          <p:cNvPicPr>
            <a:picLocks noChangeAspect="1" noChangeArrowheads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72000" y="6173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 userDrawn="1"/>
        </p:nvSpPr>
        <p:spPr>
          <a:xfrm>
            <a:off x="4671932" y="43826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0" dirty="0" smtClean="0"/>
              <a:t>UMPSYC3010</a:t>
            </a:r>
            <a:endParaRPr lang="en-US" b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pic>
        <p:nvPicPr>
          <p:cNvPr id="71684" name="Picture 4" descr="http://www.memphis.edu/_uofm_resources/img/logo.png"/>
          <p:cNvPicPr>
            <a:picLocks noChangeAspect="1" noChangeArrowheads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932" y="55414"/>
            <a:ext cx="1851126" cy="57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81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u="sng" dirty="0">
                <a:latin typeface="Constantia" panose="02030602050306030303" pitchFamily="18" charset="0"/>
              </a:rPr>
              <a:t>Chapter 3</a:t>
            </a:r>
            <a:r>
              <a:rPr lang="en-US" altLang="en-US" dirty="0">
                <a:latin typeface="Constantia" panose="02030602050306030303" pitchFamily="18" charset="0"/>
              </a:rPr>
              <a:t/>
            </a:r>
            <a:br>
              <a:rPr lang="en-US" altLang="en-US" dirty="0">
                <a:latin typeface="Constantia" panose="02030602050306030303" pitchFamily="18" charset="0"/>
              </a:rPr>
            </a:br>
            <a:r>
              <a:rPr lang="en-US" altLang="en-US" dirty="0">
                <a:latin typeface="Constantia" panose="02030602050306030303" pitchFamily="18" charset="0"/>
              </a:rPr>
              <a:t>Defining,</a:t>
            </a:r>
            <a:br>
              <a:rPr lang="en-US" altLang="en-US" dirty="0">
                <a:latin typeface="Constantia" panose="02030602050306030303" pitchFamily="18" charset="0"/>
              </a:rPr>
            </a:br>
            <a:r>
              <a:rPr lang="en-US" altLang="en-US" dirty="0">
                <a:latin typeface="Constantia" panose="02030602050306030303" pitchFamily="18" charset="0"/>
              </a:rPr>
              <a:t>Measuring, and</a:t>
            </a:r>
            <a:br>
              <a:rPr lang="en-US" altLang="en-US" dirty="0">
                <a:latin typeface="Constantia" panose="02030602050306030303" pitchFamily="18" charset="0"/>
              </a:rPr>
            </a:br>
            <a:r>
              <a:rPr lang="en-US" altLang="en-US" dirty="0">
                <a:latin typeface="Constantia" panose="02030602050306030303" pitchFamily="18" charset="0"/>
              </a:rPr>
              <a:t>Manipulating</a:t>
            </a:r>
            <a:br>
              <a:rPr lang="en-US" altLang="en-US" dirty="0">
                <a:latin typeface="Constantia" panose="02030602050306030303" pitchFamily="18" charset="0"/>
              </a:rPr>
            </a:br>
            <a:r>
              <a:rPr lang="en-US" altLang="en-US" dirty="0" smtClean="0">
                <a:latin typeface="Constantia" panose="02030602050306030303" pitchFamily="18" charset="0"/>
              </a:rPr>
              <a:t>Variables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84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Nominal Scale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Objects or individuals are assigned to categories that have no numerical properties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Characteristic of identity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Categorical variables: variables measured on a nominal scale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Examples: ethnicity, gender, political affiliation</a:t>
            </a:r>
          </a:p>
        </p:txBody>
      </p:sp>
    </p:spTree>
    <p:extLst>
      <p:ext uri="{BB962C8B-B14F-4D97-AF65-F5344CB8AC3E}">
        <p14:creationId xmlns:p14="http://schemas.microsoft.com/office/powerpoint/2010/main" val="39436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Ordinal Scale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Objects or individuals are categorized, and the categories form a rank order along a continuum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Properties of identity and magnitude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Ordinal data: referred to as ranked data 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Example: reporting how students did on an exam based on their rank</a:t>
            </a: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5934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Interval Scale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Intervals between the numbers on the scale are all equal in size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Criteria of identity, magnitude, and equal unit size are met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Example: Fahrenheit temperature scale</a:t>
            </a:r>
          </a:p>
        </p:txBody>
      </p:sp>
    </p:spTree>
    <p:extLst>
      <p:ext uri="{BB962C8B-B14F-4D97-AF65-F5344CB8AC3E}">
        <p14:creationId xmlns:p14="http://schemas.microsoft.com/office/powerpoint/2010/main" val="4121823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Ratio Scale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 scale in which, in addition to order and equal units of measurement, an absolute zero indicates an absence of the variable being measured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Ratio data have all properties of measurement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Examples: weight, time, height</a:t>
            </a:r>
          </a:p>
        </p:txBody>
      </p:sp>
    </p:spTree>
    <p:extLst>
      <p:ext uri="{BB962C8B-B14F-4D97-AF65-F5344CB8AC3E}">
        <p14:creationId xmlns:p14="http://schemas.microsoft.com/office/powerpoint/2010/main" val="3095271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422400"/>
            <a:ext cx="7988300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4"/>
          <p:cNvSpPr txBox="1">
            <a:spLocks noChangeArrowheads="1"/>
          </p:cNvSpPr>
          <p:nvPr/>
        </p:nvSpPr>
        <p:spPr bwMode="auto">
          <a:xfrm>
            <a:off x="2895600" y="5638800"/>
            <a:ext cx="3435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</a:rPr>
              <a:t>Features of Scales of Measurement</a:t>
            </a:r>
          </a:p>
        </p:txBody>
      </p:sp>
    </p:spTree>
    <p:extLst>
      <p:ext uri="{BB962C8B-B14F-4D97-AF65-F5344CB8AC3E}">
        <p14:creationId xmlns:p14="http://schemas.microsoft.com/office/powerpoint/2010/main" val="2367777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Discrete and Continuous Variables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36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Discrete Variables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Consist of whole number units or categories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Made up of chunks or units that are detached and distinct from one another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Most nominal and ordinal data are discrete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Examples: gender, political party, ethnicity 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Some interval or ratio data can be discrete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Example: number of children in a family</a:t>
            </a:r>
          </a:p>
        </p:txBody>
      </p:sp>
    </p:spTree>
    <p:extLst>
      <p:ext uri="{BB962C8B-B14F-4D97-AF65-F5344CB8AC3E}">
        <p14:creationId xmlns:p14="http://schemas.microsoft.com/office/powerpoint/2010/main" val="1588315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Continuous Variables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Usually fall along a continuum and allow for fractional amounts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Examples: age (22.7 years), height              (64.5 inches), weight (113.25 pounds)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Most interval and ratio data are continuous in nature</a:t>
            </a:r>
          </a:p>
        </p:txBody>
      </p:sp>
    </p:spTree>
    <p:extLst>
      <p:ext uri="{BB962C8B-B14F-4D97-AF65-F5344CB8AC3E}">
        <p14:creationId xmlns:p14="http://schemas.microsoft.com/office/powerpoint/2010/main" val="3719088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Types of Measure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23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Self-Report Measures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Questionnaires or interviews that measure how people report that they act, think, or feel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Behavioral self-report measures: ask people to report how often they do something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Cognitive self-report measures: ask individuals to report what they think about something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Affective self-report measures: ask individuals to report how they feel about something</a:t>
            </a:r>
          </a:p>
        </p:txBody>
      </p:sp>
    </p:spTree>
    <p:extLst>
      <p:ext uri="{BB962C8B-B14F-4D97-AF65-F5344CB8AC3E}">
        <p14:creationId xmlns:p14="http://schemas.microsoft.com/office/powerpoint/2010/main" val="252417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Topics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itchFamily="34" charset="-128"/>
              </a:rPr>
              <a:t>Defining Variables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itchFamily="34" charset="-128"/>
              </a:rPr>
              <a:t>Properties of Measurement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itchFamily="34" charset="-128"/>
              </a:rPr>
              <a:t>Scales of Measurement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itchFamily="34" charset="-128"/>
              </a:rPr>
              <a:t>Discrete and 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1102478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Tests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Measurement instruments used to assess individual differences in various content areas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Personality tests: designed to measure aspects of an individual’s personality and feelings about certain things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Ability tests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Not self-report measures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Aptitude tests and achievement tests</a:t>
            </a:r>
          </a:p>
        </p:txBody>
      </p:sp>
    </p:spTree>
    <p:extLst>
      <p:ext uri="{BB962C8B-B14F-4D97-AF65-F5344CB8AC3E}">
        <p14:creationId xmlns:p14="http://schemas.microsoft.com/office/powerpoint/2010/main" val="4265928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Behavioral Measures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Measures taken by carefully observing and recording behavior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Often referred to as observational measures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Reactivity: a possible reaction by participants in which they act unnaturally because they know they are being observed</a:t>
            </a:r>
          </a:p>
        </p:txBody>
      </p:sp>
    </p:spTree>
    <p:extLst>
      <p:ext uri="{BB962C8B-B14F-4D97-AF65-F5344CB8AC3E}">
        <p14:creationId xmlns:p14="http://schemas.microsoft.com/office/powerpoint/2010/main" val="3164839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Physical Measures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Measures of bodily activity 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May be taken with a piece of equipment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Example: weight is measured with a scale</a:t>
            </a:r>
          </a:p>
        </p:txBody>
      </p:sp>
    </p:spTree>
    <p:extLst>
      <p:ext uri="{BB962C8B-B14F-4D97-AF65-F5344CB8AC3E}">
        <p14:creationId xmlns:p14="http://schemas.microsoft.com/office/powerpoint/2010/main" val="1022355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Reliability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45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Reliability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Reliability: an indication of the consistency or stability of a measuring instrument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Formula for observed score:</a:t>
            </a: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Formula for reliability:</a:t>
            </a:r>
          </a:p>
        </p:txBody>
      </p:sp>
      <p:pic>
        <p:nvPicPr>
          <p:cNvPr id="2765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3352800"/>
            <a:ext cx="786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4495800"/>
            <a:ext cx="57785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766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Reliability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Correlation coefficient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Measure of the degree of relationship between two sets of scores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Varies between -1.00 and +1.00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Positive correlation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Direct relationship between two variables in which an increase in one is related to an increase in the other, and a decrease in one is related to a decrease in the other</a:t>
            </a:r>
          </a:p>
        </p:txBody>
      </p:sp>
    </p:spTree>
    <p:extLst>
      <p:ext uri="{BB962C8B-B14F-4D97-AF65-F5344CB8AC3E}">
        <p14:creationId xmlns:p14="http://schemas.microsoft.com/office/powerpoint/2010/main" val="2605461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Reliability (cont’d.)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Negative correlation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An inverse relationship between two variables in which an increase in one variable is related to a decrease in the other and vice versa</a:t>
            </a:r>
          </a:p>
        </p:txBody>
      </p:sp>
      <p:pic>
        <p:nvPicPr>
          <p:cNvPr id="2970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86200"/>
            <a:ext cx="6184900" cy="149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1143000" y="5529263"/>
            <a:ext cx="6788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</a:rPr>
              <a:t>Table 3.1 Values for Weak, Moderate, and Strong Correlation Coefficients</a:t>
            </a:r>
          </a:p>
        </p:txBody>
      </p:sp>
    </p:spTree>
    <p:extLst>
      <p:ext uri="{BB962C8B-B14F-4D97-AF65-F5344CB8AC3E}">
        <p14:creationId xmlns:p14="http://schemas.microsoft.com/office/powerpoint/2010/main" val="2107892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Reliability (cont’d.)</a:t>
            </a:r>
          </a:p>
        </p:txBody>
      </p:sp>
      <p:sp>
        <p:nvSpPr>
          <p:cNvPr id="30723" name="TextBox 4"/>
          <p:cNvSpPr txBox="1">
            <a:spLocks noChangeArrowheads="1"/>
          </p:cNvSpPr>
          <p:nvPr/>
        </p:nvSpPr>
        <p:spPr bwMode="auto">
          <a:xfrm>
            <a:off x="3124200" y="4953000"/>
            <a:ext cx="29860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</a:rPr>
              <a:t>Features of Types of Reliability</a:t>
            </a:r>
          </a:p>
        </p:txBody>
      </p:sp>
      <p:pic>
        <p:nvPicPr>
          <p:cNvPr id="3072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2057400"/>
            <a:ext cx="80137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65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Validity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14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Validity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Validity: a measure of the truthfulness of a measuring instrument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Content validity: the extent to which a measuring instrument covers a representative sample of the domain of behaviors to be measured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Face validity: the extent to which a measuring instrument appears valid on its surface</a:t>
            </a:r>
          </a:p>
        </p:txBody>
      </p:sp>
    </p:spTree>
    <p:extLst>
      <p:ext uri="{BB962C8B-B14F-4D97-AF65-F5344CB8AC3E}">
        <p14:creationId xmlns:p14="http://schemas.microsoft.com/office/powerpoint/2010/main" val="71610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Topics (cont’d.)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anose="020F0502020204030204" pitchFamily="34" charset="0"/>
              <a:buAutoNum type="arabicPeriod" startAt="5"/>
            </a:pPr>
            <a:r>
              <a:rPr lang="en-US" altLang="en-US" smtClean="0">
                <a:ea typeface="ＭＳ Ｐゴシック" pitchFamily="34" charset="-128"/>
              </a:rPr>
              <a:t>Types of Measures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 startAt="5"/>
            </a:pPr>
            <a:r>
              <a:rPr lang="en-US" altLang="en-US" smtClean="0">
                <a:ea typeface="ＭＳ Ｐゴシック" pitchFamily="34" charset="-128"/>
              </a:rPr>
              <a:t>Reliability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 startAt="5"/>
            </a:pPr>
            <a:r>
              <a:rPr lang="en-US" altLang="en-US" smtClean="0">
                <a:ea typeface="ＭＳ Ｐゴシック" pitchFamily="34" charset="-128"/>
              </a:rPr>
              <a:t>Validity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 startAt="5"/>
            </a:pPr>
            <a:r>
              <a:rPr lang="en-US" altLang="en-US" smtClean="0">
                <a:ea typeface="ＭＳ Ｐゴシック" pitchFamily="34" charset="-128"/>
              </a:rPr>
              <a:t>The Relationship Between Reliability and Validity</a:t>
            </a:r>
          </a:p>
        </p:txBody>
      </p:sp>
    </p:spTree>
    <p:extLst>
      <p:ext uri="{BB962C8B-B14F-4D97-AF65-F5344CB8AC3E}">
        <p14:creationId xmlns:p14="http://schemas.microsoft.com/office/powerpoint/2010/main" val="3669629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Validity (cont’d.)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Criterion validity: the extent to which a measuring instrument accurately predicts behavior or ability in a given area</a:t>
            </a:r>
          </a:p>
          <a:p>
            <a:r>
              <a:rPr lang="en-US" altLang="en-US" smtClean="0">
                <a:ea typeface="ＭＳ Ｐゴシック" pitchFamily="34" charset="-128"/>
              </a:rPr>
              <a:t>Construct validity: the degree to which a measuring instrument accurately measures a theoretical construct or trait that it is designed to measure</a:t>
            </a:r>
          </a:p>
        </p:txBody>
      </p:sp>
    </p:spTree>
    <p:extLst>
      <p:ext uri="{BB962C8B-B14F-4D97-AF65-F5344CB8AC3E}">
        <p14:creationId xmlns:p14="http://schemas.microsoft.com/office/powerpoint/2010/main" val="1654485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The Relationship Between Reliability and Validity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99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The Relationship Between Reliability and Validity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Can a test be reliable without being valid? 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Can a test be valid without being reliable?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 test can be reliable and not valid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If a test is valid, it is by default reliable</a:t>
            </a:r>
          </a:p>
        </p:txBody>
      </p:sp>
    </p:spTree>
    <p:extLst>
      <p:ext uri="{BB962C8B-B14F-4D97-AF65-F5344CB8AC3E}">
        <p14:creationId xmlns:p14="http://schemas.microsoft.com/office/powerpoint/2010/main" val="4203873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Summary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Importance of operationally defining variables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Level of measurement helps determine the appropriate statistics to be used with the data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Data can be discrete or continuous 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Several types of measures: self-report, test, behavioral, and physical measures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Various types of reliability and validity in measures</a:t>
            </a:r>
          </a:p>
        </p:txBody>
      </p:sp>
    </p:spTree>
    <p:extLst>
      <p:ext uri="{BB962C8B-B14F-4D97-AF65-F5344CB8AC3E}">
        <p14:creationId xmlns:p14="http://schemas.microsoft.com/office/powerpoint/2010/main" val="109173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Defining Variables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7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Defining Variables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Operational definition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A definition of a variable in terms of the operations a researcher uses to measure or manipulate it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Specifies the activities of the researcher in measuring and/or manipulating a variable (Kerlinger, 1986)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Operational definition of hunger: hunger occurs when 12 hours have passed with no food intake </a:t>
            </a:r>
          </a:p>
        </p:txBody>
      </p:sp>
    </p:spTree>
    <p:extLst>
      <p:ext uri="{BB962C8B-B14F-4D97-AF65-F5344CB8AC3E}">
        <p14:creationId xmlns:p14="http://schemas.microsoft.com/office/powerpoint/2010/main" val="409819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Properties of Measurement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8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Properties of Measurement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Identity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Objects that are different receive different scores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Example: if subjects in a study had different political affiliations, they would receive different scores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Magnitude: ordering of numbers reflects the ordering of the variable</a:t>
            </a: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6463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Properties of Measurement (cont’d.)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Equal unit size: a difference of 1 is the same amount throughout the entire scale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Absolute zero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Assigning a score of zero indicates an absence of the variable being measured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Example: time spent studying</a:t>
            </a: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43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Scales of Measurement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41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8836</TotalTime>
  <Words>908</Words>
  <Application>Microsoft Office PowerPoint</Application>
  <PresentationFormat>On-screen Show (4:3)</PresentationFormat>
  <Paragraphs>118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ＭＳ Ｐゴシック</vt:lpstr>
      <vt:lpstr>Arial</vt:lpstr>
      <vt:lpstr>Calibri</vt:lpstr>
      <vt:lpstr>Century Gothic</vt:lpstr>
      <vt:lpstr>Constantia</vt:lpstr>
      <vt:lpstr>Wingdings 2</vt:lpstr>
      <vt:lpstr>Austin</vt:lpstr>
      <vt:lpstr>Chapter 3 Defining, Measuring, and Manipulating Variables</vt:lpstr>
      <vt:lpstr>Topics</vt:lpstr>
      <vt:lpstr>Topics (cont’d.)</vt:lpstr>
      <vt:lpstr>Defining Variables</vt:lpstr>
      <vt:lpstr>Defining Variables</vt:lpstr>
      <vt:lpstr>Properties of Measurement</vt:lpstr>
      <vt:lpstr>Properties of Measurement</vt:lpstr>
      <vt:lpstr>Properties of Measurement (cont’d.)</vt:lpstr>
      <vt:lpstr>Scales of Measurement</vt:lpstr>
      <vt:lpstr>Nominal Scale</vt:lpstr>
      <vt:lpstr>Ordinal Scale</vt:lpstr>
      <vt:lpstr>Interval Scale</vt:lpstr>
      <vt:lpstr>Ratio Scale</vt:lpstr>
      <vt:lpstr>PowerPoint Presentation</vt:lpstr>
      <vt:lpstr>Discrete and Continuous Variables</vt:lpstr>
      <vt:lpstr>Discrete Variables</vt:lpstr>
      <vt:lpstr>Continuous Variables</vt:lpstr>
      <vt:lpstr>Types of Measure</vt:lpstr>
      <vt:lpstr>Self-Report Measures</vt:lpstr>
      <vt:lpstr>Tests</vt:lpstr>
      <vt:lpstr>Behavioral Measures</vt:lpstr>
      <vt:lpstr>Physical Measures</vt:lpstr>
      <vt:lpstr>Reliability</vt:lpstr>
      <vt:lpstr>Reliability</vt:lpstr>
      <vt:lpstr>Reliability (cont’d.)</vt:lpstr>
      <vt:lpstr>Reliability (cont’d.)</vt:lpstr>
      <vt:lpstr>Reliability (cont’d.)</vt:lpstr>
      <vt:lpstr>Validity</vt:lpstr>
      <vt:lpstr>Validity</vt:lpstr>
      <vt:lpstr>Validity (cont’d.)</vt:lpstr>
      <vt:lpstr>The Relationship Between Reliability and Validity</vt:lpstr>
      <vt:lpstr>The Relationship Between Reliability and Validity</vt:lpstr>
      <vt:lpstr>Summary</vt:lpstr>
    </vt:vector>
  </TitlesOfParts>
  <Company>University of Memphis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PSYC 3010!</dc:title>
  <dc:creator>Jeff Sable</dc:creator>
  <cp:lastModifiedBy>xiangen hu</cp:lastModifiedBy>
  <cp:revision>41</cp:revision>
  <dcterms:created xsi:type="dcterms:W3CDTF">2011-12-20T00:36:50Z</dcterms:created>
  <dcterms:modified xsi:type="dcterms:W3CDTF">2016-01-12T18:26:30Z</dcterms:modified>
</cp:coreProperties>
</file>