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28"/>
  </p:notes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96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2160-9809-4317-BDE8-3F6C935B482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C086-EB19-4AC4-A829-94BC4F1B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399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78" y="7848"/>
            <a:ext cx="9146721" cy="296992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8200" y="-15332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260744"/>
          </a:xfrm>
        </p:spPr>
        <p:txBody>
          <a:bodyPr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006087"/>
            <a:ext cx="3309803" cy="6770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7974" y="1253265"/>
            <a:ext cx="2845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PYSC3010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18" y="166149"/>
            <a:ext cx="2838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228600" y="6553200"/>
            <a:ext cx="2743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ea typeface="ＭＳ Ｐゴシック" pitchFamily="34" charset="-128"/>
              </a:rPr>
              <a:t>@ </a:t>
            </a:r>
            <a:r>
              <a:rPr lang="en-US" sz="1200" dirty="0" smtClean="0"/>
              <a:t>2012 Wadsworth, </a:t>
            </a:r>
            <a:r>
              <a:rPr lang="en-US" sz="1200" dirty="0" err="1" smtClean="0"/>
              <a:t>Cengage</a:t>
            </a:r>
            <a:r>
              <a:rPr lang="en-US" sz="1200" dirty="0" smtClean="0"/>
              <a:t>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Constant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CDCB5-550B-410C-B6F9-C5F6C6F610E5}" type="datetime1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53D46F-D7ED-4EF8-8C44-805EEF910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2"/>
            <a:ext cx="9146588" cy="68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72000" y="6173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4671932" y="43826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0" dirty="0" smtClean="0"/>
              <a:t>UMPSYC3010</a:t>
            </a:r>
            <a:endParaRPr lang="en-US" b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pic>
        <p:nvPicPr>
          <p:cNvPr id="71684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32" y="55414"/>
            <a:ext cx="1851126" cy="5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u="sng" dirty="0">
                <a:latin typeface="Constantia" panose="02030602050306030303" pitchFamily="18" charset="0"/>
              </a:rPr>
              <a:t>Chapter 4 </a:t>
            </a:r>
            <a:r>
              <a:rPr lang="en-US" altLang="en-US" dirty="0">
                <a:latin typeface="Constantia" panose="02030602050306030303" pitchFamily="18" charset="0"/>
              </a:rPr>
              <a:t/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>
                <a:latin typeface="Constantia" panose="02030602050306030303" pitchFamily="18" charset="0"/>
              </a:rPr>
              <a:t>Descriptive</a:t>
            </a:r>
            <a:br>
              <a:rPr lang="en-US" altLang="en-US" dirty="0">
                <a:latin typeface="Constantia" panose="02030602050306030303" pitchFamily="18" charset="0"/>
              </a:rPr>
            </a:br>
            <a:r>
              <a:rPr lang="en-US" altLang="en-US" dirty="0" smtClean="0">
                <a:latin typeface="Constantia" panose="02030602050306030303" pitchFamily="18" charset="0"/>
              </a:rPr>
              <a:t>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Qualitative Methods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Qualitative Methods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Qualitative research: a type of social research based on field observations that is analyzed without statistics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Case study method: an in-depth study of one or more individuals, groups, social settings, or events in the hope of revealing things that are true of all of us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06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Qualitative Methods (cont’d.)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Archival method: a descriptive research method that involves describing data that existed before the time of the study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Interview: a method that typically involves asking questions in a face-to-face manner that may be conducted anywhere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Focus group interview: involves interviewing six to ten individuals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79559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Qualitative Methods (cont’d.)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Field studies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Involve observing everyday activities as they happen in a natural setting; the observer is directly involved with those that are being observed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Action research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Research is conducted by a group of people to identify a problem, attempt to resolve it, and then assess how successful their efforts were</a:t>
            </a:r>
          </a:p>
          <a:p>
            <a:pPr lvl="1"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945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Qualitative Data Analysis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Main difference between qualitative and quantitative data analyses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Statistics and mathematical formulas are not used with qualitative analyses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Data are verbal in nature</a:t>
            </a:r>
          </a:p>
        </p:txBody>
      </p:sp>
    </p:spTree>
    <p:extLst>
      <p:ext uri="{BB962C8B-B14F-4D97-AF65-F5344CB8AC3E}">
        <p14:creationId xmlns:p14="http://schemas.microsoft.com/office/powerpoint/2010/main" val="316012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Survey Methods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30" y="801523"/>
            <a:ext cx="5834063" cy="542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2209800" y="6248400"/>
            <a:ext cx="4708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Table 4.1 Examples of Types of Survey Questions</a:t>
            </a:r>
          </a:p>
        </p:txBody>
      </p:sp>
    </p:spTree>
    <p:extLst>
      <p:ext uri="{BB962C8B-B14F-4D97-AF65-F5344CB8AC3E}">
        <p14:creationId xmlns:p14="http://schemas.microsoft.com/office/powerpoint/2010/main" val="12808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Survey Methods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Open-ended questions: questions for which participants formulate their own responses</a:t>
            </a:r>
          </a:p>
          <a:p>
            <a:r>
              <a:rPr lang="en-US" altLang="en-US" smtClean="0">
                <a:ea typeface="ＭＳ Ｐゴシック" pitchFamily="34" charset="-128"/>
              </a:rPr>
              <a:t>Closed-ended questions: questions for which participants choose from a limited number of alternatives</a:t>
            </a:r>
          </a:p>
          <a:p>
            <a:r>
              <a:rPr lang="en-US" altLang="en-US" smtClean="0">
                <a:ea typeface="ＭＳ Ｐゴシック" pitchFamily="34" charset="-128"/>
              </a:rPr>
              <a:t>Partially open-ended questions: closed-ended questions with an open-ended “Other” option</a:t>
            </a:r>
          </a:p>
        </p:txBody>
      </p:sp>
    </p:spTree>
    <p:extLst>
      <p:ext uri="{BB962C8B-B14F-4D97-AF65-F5344CB8AC3E}">
        <p14:creationId xmlns:p14="http://schemas.microsoft.com/office/powerpoint/2010/main" val="6126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Survey Methods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Rating scale: a numerical scale on which survey respondents indicate the direction and strength of their response</a:t>
            </a:r>
          </a:p>
          <a:p>
            <a:r>
              <a:rPr lang="en-US" altLang="en-US" smtClean="0">
                <a:ea typeface="ＭＳ Ｐゴシック" pitchFamily="34" charset="-128"/>
              </a:rPr>
              <a:t>Likert rating scale: a type of numerical rating scale developed by Renis Likert in 1932</a:t>
            </a:r>
          </a:p>
          <a:p>
            <a:r>
              <a:rPr lang="en-US" altLang="en-US" smtClean="0">
                <a:ea typeface="ＭＳ Ｐゴシック" pitchFamily="34" charset="-128"/>
              </a:rPr>
              <a:t>Loaded question: a question that includes nonneutral or emotionally laden terms</a:t>
            </a:r>
          </a:p>
        </p:txBody>
      </p:sp>
    </p:spTree>
    <p:extLst>
      <p:ext uri="{BB962C8B-B14F-4D97-AF65-F5344CB8AC3E}">
        <p14:creationId xmlns:p14="http://schemas.microsoft.com/office/powerpoint/2010/main" val="59998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Survey Methods (cont’d.)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Leading question: a question that sways the respondent to answer in a desired manner</a:t>
            </a:r>
          </a:p>
          <a:p>
            <a:r>
              <a:rPr lang="en-US" altLang="en-US" smtClean="0">
                <a:ea typeface="ＭＳ Ｐゴシック" pitchFamily="34" charset="-128"/>
              </a:rPr>
              <a:t>Double-barreled question: a question that asks more than one thing</a:t>
            </a:r>
          </a:p>
          <a:p>
            <a:r>
              <a:rPr lang="en-US" altLang="en-US" smtClean="0">
                <a:ea typeface="ＭＳ Ｐゴシック" pitchFamily="34" charset="-128"/>
              </a:rPr>
              <a:t>Response bias: the tendency to consistently give the same answer to almost all of the items on a survey</a:t>
            </a:r>
          </a:p>
        </p:txBody>
      </p:sp>
    </p:spTree>
    <p:extLst>
      <p:ext uri="{BB962C8B-B14F-4D97-AF65-F5344CB8AC3E}">
        <p14:creationId xmlns:p14="http://schemas.microsoft.com/office/powerpoint/2010/main" val="360421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Topics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Observational Methods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Qualitative Methods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Survey Methods</a:t>
            </a:r>
          </a:p>
        </p:txBody>
      </p:sp>
    </p:spTree>
    <p:extLst>
      <p:ext uri="{BB962C8B-B14F-4D97-AF65-F5344CB8AC3E}">
        <p14:creationId xmlns:p14="http://schemas.microsoft.com/office/powerpoint/2010/main" val="296147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Survey Methods (cont’d.)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Demographic questions: questions that ask for basic information, such as age, gender, ethnicity, or income</a:t>
            </a:r>
          </a:p>
          <a:p>
            <a:r>
              <a:rPr lang="en-US" altLang="en-US" smtClean="0">
                <a:ea typeface="ＭＳ Ｐゴシック" pitchFamily="34" charset="-128"/>
              </a:rPr>
              <a:t>Mail survey: a written survey that is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itchFamily="34" charset="-128"/>
              </a:rPr>
              <a:t>	self-administered</a:t>
            </a:r>
          </a:p>
          <a:p>
            <a:r>
              <a:rPr lang="en-US" altLang="en-US" smtClean="0">
                <a:ea typeface="ＭＳ Ｐゴシック" pitchFamily="34" charset="-128"/>
              </a:rPr>
              <a:t>Sampling bias: a tendency for one group to be overrepresented in a sample</a:t>
            </a:r>
          </a:p>
        </p:txBody>
      </p:sp>
    </p:spTree>
    <p:extLst>
      <p:ext uri="{BB962C8B-B14F-4D97-AF65-F5344CB8AC3E}">
        <p14:creationId xmlns:p14="http://schemas.microsoft.com/office/powerpoint/2010/main" val="149779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Survey Methods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Interviewer bias: the tendency for the person asking the questions to bias the participants’ answers</a:t>
            </a:r>
          </a:p>
          <a:p>
            <a:r>
              <a:rPr lang="en-US" altLang="en-US" smtClean="0">
                <a:ea typeface="ＭＳ Ｐゴシック" pitchFamily="34" charset="-128"/>
              </a:rPr>
              <a:t>Telephone survey: questions are read to participants over the telephone</a:t>
            </a:r>
          </a:p>
          <a:p>
            <a:r>
              <a:rPr lang="en-US" altLang="en-US" smtClean="0">
                <a:ea typeface="ＭＳ Ｐゴシック" pitchFamily="34" charset="-128"/>
              </a:rPr>
              <a:t>Socially desirable response: a response that is given because a respondent believes it is deemed appropriate by society</a:t>
            </a:r>
          </a:p>
        </p:txBody>
      </p:sp>
    </p:spTree>
    <p:extLst>
      <p:ext uri="{BB962C8B-B14F-4D97-AF65-F5344CB8AC3E}">
        <p14:creationId xmlns:p14="http://schemas.microsoft.com/office/powerpoint/2010/main" val="2127550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Survey Methods (cont’d.)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Personal interview: a survey in which the questions are asked face-to-face</a:t>
            </a:r>
          </a:p>
          <a:p>
            <a:r>
              <a:rPr lang="en-US" altLang="en-US" smtClean="0">
                <a:ea typeface="ＭＳ Ｐゴシック" pitchFamily="34" charset="-128"/>
              </a:rPr>
              <a:t>Representative sample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sample that is like the population</a:t>
            </a:r>
          </a:p>
          <a:p>
            <a:r>
              <a:rPr lang="en-US" altLang="en-US" smtClean="0">
                <a:ea typeface="ＭＳ Ｐゴシック" pitchFamily="34" charset="-128"/>
              </a:rPr>
              <a:t>Probability sampling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sampling technique in which each member of the population has a known probability of being selected to be part of the sample</a:t>
            </a:r>
          </a:p>
        </p:txBody>
      </p:sp>
    </p:spTree>
    <p:extLst>
      <p:ext uri="{BB962C8B-B14F-4D97-AF65-F5344CB8AC3E}">
        <p14:creationId xmlns:p14="http://schemas.microsoft.com/office/powerpoint/2010/main" val="313335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Survey Methods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Random selection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method of generating a random sample in which each member of the population is equally likely to be chosen as part of the sample</a:t>
            </a:r>
          </a:p>
          <a:p>
            <a:r>
              <a:rPr lang="en-US" altLang="en-US" smtClean="0">
                <a:ea typeface="ＭＳ Ｐゴシック" pitchFamily="34" charset="-128"/>
              </a:rPr>
              <a:t>Stratified random sampling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sampling technique designed to ensure that subgroups or strata are fairly represented</a:t>
            </a:r>
          </a:p>
        </p:txBody>
      </p:sp>
    </p:spTree>
    <p:extLst>
      <p:ext uri="{BB962C8B-B14F-4D97-AF65-F5344CB8AC3E}">
        <p14:creationId xmlns:p14="http://schemas.microsoft.com/office/powerpoint/2010/main" val="1468953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Survey Methods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Cluster sampling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sampling technique in which clusters of participants that represent the population are used</a:t>
            </a:r>
          </a:p>
          <a:p>
            <a:r>
              <a:rPr lang="en-US" altLang="en-US" smtClean="0">
                <a:ea typeface="ＭＳ Ｐゴシック" pitchFamily="34" charset="-128"/>
              </a:rPr>
              <a:t>Nonprobability sampling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sampling technique in which the individual members of the population do not have an equal likelihood of being selected to be a member of the sample</a:t>
            </a:r>
          </a:p>
        </p:txBody>
      </p:sp>
    </p:spTree>
    <p:extLst>
      <p:ext uri="{BB962C8B-B14F-4D97-AF65-F5344CB8AC3E}">
        <p14:creationId xmlns:p14="http://schemas.microsoft.com/office/powerpoint/2010/main" val="935001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Survey Methods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Convenience sampling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sampling technique in which participants are obtained wherever they can be found and typically wherever is convenient for the researcher</a:t>
            </a:r>
          </a:p>
          <a:p>
            <a:r>
              <a:rPr lang="en-US" altLang="en-US" smtClean="0">
                <a:ea typeface="ＭＳ Ｐゴシック" pitchFamily="34" charset="-128"/>
              </a:rPr>
              <a:t>Quota sampling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sampling technique that involves ensuring that the sample is like the population on certain characteristics but uses convenience sampling to obtain the participants</a:t>
            </a:r>
          </a:p>
        </p:txBody>
      </p:sp>
    </p:spTree>
    <p:extLst>
      <p:ext uri="{BB962C8B-B14F-4D97-AF65-F5344CB8AC3E}">
        <p14:creationId xmlns:p14="http://schemas.microsoft.com/office/powerpoint/2010/main" val="259279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Ways of conducting a descriptive study: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Observational method (naturalistic vs. laboratory)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Qualitative methods (case study, archival, inter- views, field studies, or action research)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Survey method (mail, telephone, or personal interview)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These methods do not allow you to make accurate predictions or determine cause-and-effect relationships</a:t>
            </a:r>
          </a:p>
        </p:txBody>
      </p:sp>
    </p:spTree>
    <p:extLst>
      <p:ext uri="{BB962C8B-B14F-4D97-AF65-F5344CB8AC3E}">
        <p14:creationId xmlns:p14="http://schemas.microsoft.com/office/powerpoint/2010/main" val="72980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Observational Methods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6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Naturalistic Observation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Involves watching people or animals in their natural habitats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Ecological validity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extent to which research can be generalized to real-life situations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Undisguised observation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Studies in which the participants are aware that the researcher is observing their behavior</a:t>
            </a:r>
          </a:p>
        </p:txBody>
      </p:sp>
    </p:spTree>
    <p:extLst>
      <p:ext uri="{BB962C8B-B14F-4D97-AF65-F5344CB8AC3E}">
        <p14:creationId xmlns:p14="http://schemas.microsoft.com/office/powerpoint/2010/main" val="302945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Naturalistic Observation (cont’d.)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Nonparticipant observation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Studies in which the researcher does not participate in the situation in which the research participants are involved</a:t>
            </a:r>
          </a:p>
          <a:p>
            <a:r>
              <a:rPr lang="en-US" altLang="en-US" smtClean="0">
                <a:ea typeface="ＭＳ Ｐゴシック" pitchFamily="34" charset="-128"/>
              </a:rPr>
              <a:t>Participant observation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Studies in which the researcher actively participates in the situation in which the research participants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04561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Naturalistic Observation (cont’d.)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Disguised observation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Studies in which the participants are unaware that the researcher is observing their behavior</a:t>
            </a:r>
          </a:p>
          <a:p>
            <a:r>
              <a:rPr lang="en-US" altLang="en-US" smtClean="0">
                <a:ea typeface="ＭＳ Ｐゴシック" pitchFamily="34" charset="-128"/>
              </a:rPr>
              <a:t>Expectancy effects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influence of the researcher’s expectations on the outcome of the study</a:t>
            </a:r>
          </a:p>
        </p:txBody>
      </p:sp>
    </p:spTree>
    <p:extLst>
      <p:ext uri="{BB962C8B-B14F-4D97-AF65-F5344CB8AC3E}">
        <p14:creationId xmlns:p14="http://schemas.microsoft.com/office/powerpoint/2010/main" val="4958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Laboratory Observation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Involves observing behavior in a more contrived setting and focusing on a small number of carefully defined behaviors</a:t>
            </a:r>
          </a:p>
          <a:p>
            <a:r>
              <a:rPr lang="en-US" altLang="en-US" smtClean="0">
                <a:ea typeface="ＭＳ Ｐゴシック" pitchFamily="34" charset="-128"/>
              </a:rPr>
              <a:t>Narrative records: full narrative descriptions of a participant’s behavior</a:t>
            </a:r>
          </a:p>
          <a:p>
            <a:r>
              <a:rPr lang="en-US" altLang="en-US" smtClean="0">
                <a:ea typeface="ＭＳ Ｐゴシック" pitchFamily="34" charset="-128"/>
              </a:rPr>
              <a:t>Checklist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tally sheet on which the researcher records attributes of the participants and whether particular behaviors were observed</a:t>
            </a:r>
          </a:p>
        </p:txBody>
      </p:sp>
    </p:spTree>
    <p:extLst>
      <p:ext uri="{BB962C8B-B14F-4D97-AF65-F5344CB8AC3E}">
        <p14:creationId xmlns:p14="http://schemas.microsoft.com/office/powerpoint/2010/main" val="113261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Laboratory Observation (cont’d.)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Static item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type of item used on a checklist on which attributes that will not change are recorded</a:t>
            </a:r>
          </a:p>
          <a:p>
            <a:r>
              <a:rPr lang="en-US" altLang="en-US" smtClean="0">
                <a:ea typeface="ＭＳ Ｐゴシック" pitchFamily="34" charset="-128"/>
              </a:rPr>
              <a:t>Action item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type of item used on a checklist to note the presence or absence of behaviors</a:t>
            </a:r>
          </a:p>
        </p:txBody>
      </p:sp>
    </p:spTree>
    <p:extLst>
      <p:ext uri="{BB962C8B-B14F-4D97-AF65-F5344CB8AC3E}">
        <p14:creationId xmlns:p14="http://schemas.microsoft.com/office/powerpoint/2010/main" val="71363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Observational Methods (cont’d.)</a:t>
            </a: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638300"/>
            <a:ext cx="79756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2513013" y="5410200"/>
            <a:ext cx="4116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Features of Types of Observational Studies</a:t>
            </a:r>
          </a:p>
        </p:txBody>
      </p:sp>
    </p:spTree>
    <p:extLst>
      <p:ext uri="{BB962C8B-B14F-4D97-AF65-F5344CB8AC3E}">
        <p14:creationId xmlns:p14="http://schemas.microsoft.com/office/powerpoint/2010/main" val="2367599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8839</TotalTime>
  <Words>928</Words>
  <Application>Microsoft Office PowerPoint</Application>
  <PresentationFormat>On-screen Show (4:3)</PresentationFormat>
  <Paragraphs>101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Calibri</vt:lpstr>
      <vt:lpstr>Century Gothic</vt:lpstr>
      <vt:lpstr>Constantia</vt:lpstr>
      <vt:lpstr>Wingdings 2</vt:lpstr>
      <vt:lpstr>Austin</vt:lpstr>
      <vt:lpstr>Chapter 4  Descriptive Methods</vt:lpstr>
      <vt:lpstr>Topics</vt:lpstr>
      <vt:lpstr>Observational Methods</vt:lpstr>
      <vt:lpstr>Naturalistic Observation</vt:lpstr>
      <vt:lpstr>Naturalistic Observation (cont’d.)</vt:lpstr>
      <vt:lpstr>Naturalistic Observation (cont’d.)</vt:lpstr>
      <vt:lpstr>Laboratory Observation</vt:lpstr>
      <vt:lpstr>Laboratory Observation (cont’d.)</vt:lpstr>
      <vt:lpstr>Observational Methods (cont’d.)</vt:lpstr>
      <vt:lpstr>Qualitative Methods</vt:lpstr>
      <vt:lpstr>Qualitative Methods</vt:lpstr>
      <vt:lpstr>Qualitative Methods (cont’d.)</vt:lpstr>
      <vt:lpstr>Qualitative Methods (cont’d.)</vt:lpstr>
      <vt:lpstr>Qualitative Data Analysis</vt:lpstr>
      <vt:lpstr>Survey Methods</vt:lpstr>
      <vt:lpstr>PowerPoint Presentation</vt:lpstr>
      <vt:lpstr>Survey Methods (cont’d.)</vt:lpstr>
      <vt:lpstr>Survey Methods (cont’d.)</vt:lpstr>
      <vt:lpstr>Survey Methods (cont’d.)</vt:lpstr>
      <vt:lpstr>Survey Methods (cont’d.)</vt:lpstr>
      <vt:lpstr>Survey Methods (cont’d.)</vt:lpstr>
      <vt:lpstr>Survey Methods (cont’d.)</vt:lpstr>
      <vt:lpstr>Survey Methods (cont’d.)</vt:lpstr>
      <vt:lpstr>Survey Methods (cont’d.)</vt:lpstr>
      <vt:lpstr>Survey Methods (cont’d.)</vt:lpstr>
      <vt:lpstr>Summary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PSYC 3010!</dc:title>
  <dc:creator>Jeff Sable</dc:creator>
  <cp:lastModifiedBy>xiangen hu</cp:lastModifiedBy>
  <cp:revision>42</cp:revision>
  <dcterms:created xsi:type="dcterms:W3CDTF">2011-12-20T00:36:50Z</dcterms:created>
  <dcterms:modified xsi:type="dcterms:W3CDTF">2016-01-12T18:29:31Z</dcterms:modified>
</cp:coreProperties>
</file>