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0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7 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Probability and 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Hypothesis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 smtClean="0">
                <a:latin typeface="Constantia" panose="02030602050306030303" pitchFamily="18" charset="0"/>
              </a:rPr>
              <a:t>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Rules of Probability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Addition rule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probability rule stating that the probability of one outcome or another outcome occurring on a particular trial is the sum of their individual probabilities, when the outcomes are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57495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Rules of Probability (cont’d.)</a:t>
            </a: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3124200" y="5224463"/>
            <a:ext cx="236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The Rules of Probability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146800" cy="230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03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Probability and the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Standard Normal Distribution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2266950" y="5376863"/>
            <a:ext cx="466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7.3 Area under the standard normal curve.</a:t>
            </a:r>
          </a:p>
        </p:txBody>
      </p:sp>
      <p:pic>
        <p:nvPicPr>
          <p:cNvPr id="1536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18" y="2438400"/>
            <a:ext cx="5124450" cy="275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6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Standard Normal Distribution (cont’d.)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911350" y="5122863"/>
            <a:ext cx="5511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7.4 Standard normal curve with </a:t>
            </a:r>
            <a:r>
              <a:rPr lang="en-US" altLang="en-US" sz="1600" i="1">
                <a:latin typeface="Arial" panose="020B0604020202020204" pitchFamily="34" charset="0"/>
              </a:rPr>
              <a:t>z </a:t>
            </a:r>
            <a:r>
              <a:rPr lang="en-US" altLang="en-US" sz="1600">
                <a:latin typeface="Arial" panose="020B0604020202020204" pitchFamily="34" charset="0"/>
              </a:rPr>
              <a:t>= +1.27 indicated.</a:t>
            </a:r>
          </a:p>
        </p:txBody>
      </p:sp>
      <p:pic>
        <p:nvPicPr>
          <p:cNvPr id="1638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12" y="2334201"/>
            <a:ext cx="46101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Standard Normal Distribution (cont’d.)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1989138" y="5029200"/>
            <a:ext cx="540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7.5 Standard normal curve with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 = - 1.0 indicated.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3803"/>
            <a:ext cx="4673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Standard Normal Distribution (cont’d.)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143000" y="5029200"/>
            <a:ext cx="6891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7.7 Standard normal curve with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 = - 1.33 and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 = + 1.67 indicated.</a:t>
            </a: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404048"/>
            <a:ext cx="4229100" cy="247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89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Hypothesis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Null and Alternative Hypotheses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Null hypothesis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hypothesis predicting that no difference exists between the groups being compared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Statistical notation: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12" y="4800600"/>
            <a:ext cx="7404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1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Null and Alternative Hypotheses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Alternative hypothesis (research hypothesis)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hypothesis that the researcher wants to support, predicting that a significant difference exists between the groups being compared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Statistical notation: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62" y="5257800"/>
            <a:ext cx="7162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4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One- and Two-Tailed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Hypothesis Tests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One-tailed hypothesis (directional hypothesis)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An alternative hypothesis in which the researcher predicts the direction of the expected difference between the groups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Null hypothesis:</a:t>
            </a:r>
          </a:p>
        </p:txBody>
      </p:sp>
      <p:sp>
        <p:nvSpPr>
          <p:cNvPr id="22532" name="Picture 3"/>
          <p:cNvSpPr>
            <a:spLocks noChangeAspect="1"/>
          </p:cNvSpPr>
          <p:nvPr/>
        </p:nvSpPr>
        <p:spPr bwMode="auto">
          <a:xfrm>
            <a:off x="1333500" y="4191000"/>
            <a:ext cx="7200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Probability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Hypothesis Testing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Single-Sample Research and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16274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One- and Two-Tailed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Hypothesis Tests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Two-tailed hypothesis (nondirectional hypothesis)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An alternative hypothesis in which the researcher predicts that the groups being compared differ but does not predict the direction of the difference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Statistical notation: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2" y="5181600"/>
            <a:ext cx="725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84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Type I and II Errors in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Hypothesis Testing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Type I error: an error in hypothesis testing in which the null hypothesis is rejected when it is true</a:t>
            </a:r>
          </a:p>
          <a:p>
            <a:r>
              <a:rPr lang="en-US" altLang="en-US" smtClean="0">
                <a:ea typeface="ＭＳ Ｐゴシック" pitchFamily="34" charset="-128"/>
              </a:rPr>
              <a:t>Type II error: an error in hypothesis testing in which there is a failure to reject the null hypothesis when it is false</a:t>
            </a:r>
          </a:p>
        </p:txBody>
      </p:sp>
    </p:spTree>
    <p:extLst>
      <p:ext uri="{BB962C8B-B14F-4D97-AF65-F5344CB8AC3E}">
        <p14:creationId xmlns:p14="http://schemas.microsoft.com/office/powerpoint/2010/main" val="210079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Type I and II Errors in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Hypothesis Testing (cont’d.)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11" y="2768082"/>
            <a:ext cx="7327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334824" y="5562600"/>
            <a:ext cx="6442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</a:rPr>
              <a:t>Table 7.1 The Four Possible Outcomes in Statistical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3999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Statistical Significance and Errors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Statistical significance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An observed difference between two descriptive statistics (such as means) that is unlikely to have occurred by chance</a:t>
            </a:r>
          </a:p>
          <a:p>
            <a:r>
              <a:rPr lang="en-US" altLang="en-US" smtClean="0">
                <a:ea typeface="ＭＳ Ｐゴシック" pitchFamily="34" charset="-128"/>
              </a:rPr>
              <a:t>Which type of error is considered more serious by researchers?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130930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Single-Sample Research and Inferential Statistics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4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Single-Sample Research and Inferential Statistics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Single-group design: a research study in which there is only one group of participants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Inferential statistics: procedures for drawing conclusions about a population based on data collected from a sample</a:t>
            </a:r>
          </a:p>
        </p:txBody>
      </p:sp>
    </p:spTree>
    <p:extLst>
      <p:ext uri="{BB962C8B-B14F-4D97-AF65-F5344CB8AC3E}">
        <p14:creationId xmlns:p14="http://schemas.microsoft.com/office/powerpoint/2010/main" val="414358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Single-Sample Research and Inferential Statistics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Parametric test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statistical test that involves making assumptions about estimates of population characteristics, or parameters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Nonparametric test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statistical test that does not involve the use of any population parameters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μ and σ are not needed 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The underlying distribution does not have to be normal</a:t>
            </a:r>
          </a:p>
        </p:txBody>
      </p:sp>
    </p:spTree>
    <p:extLst>
      <p:ext uri="{BB962C8B-B14F-4D97-AF65-F5344CB8AC3E}">
        <p14:creationId xmlns:p14="http://schemas.microsoft.com/office/powerpoint/2010/main" val="97079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5" y="2667000"/>
            <a:ext cx="6835512" cy="254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124200" y="5943600"/>
            <a:ext cx="2552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</a:rPr>
              <a:t>Inferential Statistical Tests</a:t>
            </a:r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Single-Sample Research and Inferential Statistics (cont’d.)</a:t>
            </a:r>
          </a:p>
        </p:txBody>
      </p:sp>
    </p:spTree>
    <p:extLst>
      <p:ext uri="{BB962C8B-B14F-4D97-AF65-F5344CB8AC3E}">
        <p14:creationId xmlns:p14="http://schemas.microsoft.com/office/powerpoint/2010/main" val="152397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Calculate basic probabilities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 the multiplication and addition rules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Null and alternative hypotheses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One- and two-tailed hypothesis tests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Type I and Type II errors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Single-group design: the performance of a sample is compared with that of the general population</a:t>
            </a:r>
          </a:p>
        </p:txBody>
      </p:sp>
    </p:spTree>
    <p:extLst>
      <p:ext uri="{BB962C8B-B14F-4D97-AF65-F5344CB8AC3E}">
        <p14:creationId xmlns:p14="http://schemas.microsoft.com/office/powerpoint/2010/main" val="4234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Probability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Basics Probability Concepts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Probability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number of ways a particular outcome (event) can occur divided by the total number of outcomes (events)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Often presented as proportions</a:t>
            </a:r>
          </a:p>
        </p:txBody>
      </p:sp>
    </p:spTree>
    <p:extLst>
      <p:ext uri="{BB962C8B-B14F-4D97-AF65-F5344CB8AC3E}">
        <p14:creationId xmlns:p14="http://schemas.microsoft.com/office/powerpoint/2010/main" val="7016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Basics Probability Concepts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What is the probability of getting a “head” when tossing a coin?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How likely would it be to roll a 2 in one roll of a die?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62" y="5029200"/>
            <a:ext cx="5638800" cy="6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477000" cy="8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Basics Probability Concepts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What is the probability of rolling an odd number in a single roll of a die? 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What is the probability of rolling a single-digit number in a single roll of a die? 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50854"/>
            <a:ext cx="742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7" y="4994190"/>
            <a:ext cx="69532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Rules of Probability</a:t>
            </a:r>
          </a:p>
        </p:txBody>
      </p:sp>
      <p:pic>
        <p:nvPicPr>
          <p:cNvPr id="1024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14112"/>
            <a:ext cx="4337050" cy="252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828800" y="5562600"/>
            <a:ext cx="5180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</a:rPr>
              <a:t>Figure 7.1 Tree diagram of possible coin toss outcome.</a:t>
            </a:r>
          </a:p>
        </p:txBody>
      </p:sp>
    </p:spTree>
    <p:extLst>
      <p:ext uri="{BB962C8B-B14F-4D97-AF65-F5344CB8AC3E}">
        <p14:creationId xmlns:p14="http://schemas.microsoft.com/office/powerpoint/2010/main" val="175223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Rules of Probability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Multiplication rule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probability rule stating that the probability of a series of outcomes occurring on successive trials is the product of their individual probabilities when the sequence of outcomes is independent</a:t>
            </a:r>
          </a:p>
        </p:txBody>
      </p:sp>
    </p:spTree>
    <p:extLst>
      <p:ext uri="{BB962C8B-B14F-4D97-AF65-F5344CB8AC3E}">
        <p14:creationId xmlns:p14="http://schemas.microsoft.com/office/powerpoint/2010/main" val="24891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Rules of Probability (cont’d.)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2370138" y="5910263"/>
            <a:ext cx="4564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7.2 Tree diagram of possible birth orders.</a:t>
            </a:r>
          </a:p>
        </p:txBody>
      </p:sp>
      <p:pic>
        <p:nvPicPr>
          <p:cNvPr id="1229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0664"/>
            <a:ext cx="4696088" cy="342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36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8853</TotalTime>
  <Words>692</Words>
  <Application>Microsoft Office PowerPoint</Application>
  <PresentationFormat>On-screen Show (4:3)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7  Probability and  Hypothesis Testing</vt:lpstr>
      <vt:lpstr>Topics</vt:lpstr>
      <vt:lpstr>Probability</vt:lpstr>
      <vt:lpstr>Basics Probability Concepts</vt:lpstr>
      <vt:lpstr>Basics Probability Concepts (cont’d.)</vt:lpstr>
      <vt:lpstr>Basics Probability Concepts (cont’d.)</vt:lpstr>
      <vt:lpstr>The Rules of Probability</vt:lpstr>
      <vt:lpstr>The Rules of Probability (cont’d.)</vt:lpstr>
      <vt:lpstr>The Rules of Probability (cont’d.)</vt:lpstr>
      <vt:lpstr>The Rules of Probability (cont’d.)</vt:lpstr>
      <vt:lpstr>The Rules of Probability (cont’d.)</vt:lpstr>
      <vt:lpstr>Probability and the  Standard Normal Distribution</vt:lpstr>
      <vt:lpstr>The Standard Normal Distribution (cont’d.)</vt:lpstr>
      <vt:lpstr>The Standard Normal Distribution (cont’d.)</vt:lpstr>
      <vt:lpstr>The Standard Normal Distribution (cont’d.)</vt:lpstr>
      <vt:lpstr>Hypothesis Testing</vt:lpstr>
      <vt:lpstr>Null and Alternative Hypotheses</vt:lpstr>
      <vt:lpstr>Null and Alternative Hypotheses (cont’d.)</vt:lpstr>
      <vt:lpstr>One- and Two-Tailed  Hypothesis Tests</vt:lpstr>
      <vt:lpstr>One- and Two-Tailed  Hypothesis Tests (cont’d.)</vt:lpstr>
      <vt:lpstr>Type I and II Errors in  Hypothesis Testing</vt:lpstr>
      <vt:lpstr>Type I and II Errors in  Hypothesis Testing (cont’d.)</vt:lpstr>
      <vt:lpstr>Statistical Significance and Errors</vt:lpstr>
      <vt:lpstr>Single-Sample Research and Inferential Statistics</vt:lpstr>
      <vt:lpstr>Single-Sample Research and Inferential Statistics</vt:lpstr>
      <vt:lpstr>Single-Sample Research and Inferential Statistics (cont’d.)</vt:lpstr>
      <vt:lpstr>Single-Sample Research and Inferential Statistics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46</cp:revision>
  <dcterms:created xsi:type="dcterms:W3CDTF">2011-12-20T00:36:50Z</dcterms:created>
  <dcterms:modified xsi:type="dcterms:W3CDTF">2016-01-12T18:47:29Z</dcterms:modified>
</cp:coreProperties>
</file>