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0" r:id="rId1"/>
  </p:sldMasterIdLst>
  <p:notesMasterIdLst>
    <p:notesMasterId r:id="rId35"/>
  </p:notesMasterIdLst>
  <p:sldIdLst>
    <p:sldId id="28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966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92160-9809-4317-BDE8-3F6C935B482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EC086-EB19-4AC4-A829-94BC4F1B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0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8" y="3991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578" y="7848"/>
            <a:ext cx="9146721" cy="2969929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8200" y="-15332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2260744"/>
          </a:xfrm>
        </p:spPr>
        <p:txBody>
          <a:bodyPr>
            <a:normAutofit/>
          </a:bodyPr>
          <a:lstStyle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5006087"/>
            <a:ext cx="3309803" cy="67701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77974" y="1253265"/>
            <a:ext cx="28456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PYSC3010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28" name="Picture 4" descr="http://www.memphis.edu/_uofm_resources/img/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018" y="166149"/>
            <a:ext cx="28384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228600" y="6553200"/>
            <a:ext cx="27432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ea typeface="ＭＳ Ｐゴシック" pitchFamily="34" charset="-128"/>
              </a:rPr>
              <a:t>@ </a:t>
            </a:r>
            <a:r>
              <a:rPr lang="en-US" sz="1200" dirty="0" smtClean="0"/>
              <a:t>2012 Wadsworth, </a:t>
            </a:r>
            <a:r>
              <a:rPr lang="en-US" sz="1200" dirty="0" err="1" smtClean="0"/>
              <a:t>Cengage</a:t>
            </a:r>
            <a:r>
              <a:rPr lang="en-US" sz="1200" dirty="0" smtClean="0"/>
              <a:t> Learning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latin typeface="Constant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CDCB5-550B-410C-B6F9-C5F6C6F610E5}" type="datetime1">
              <a:rPr lang="en-US"/>
              <a:pPr>
                <a:defRPr/>
              </a:pPr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C53D46F-D7ED-4EF8-8C44-805EEF9103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52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42"/>
            <a:ext cx="9146588" cy="685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72000" y="6173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 userDrawn="1"/>
        </p:nvSpPr>
        <p:spPr>
          <a:xfrm>
            <a:off x="4671932" y="43826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0" dirty="0" smtClean="0"/>
              <a:t>UMPSYC3010</a:t>
            </a:r>
            <a:endParaRPr lang="en-US" b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pic>
        <p:nvPicPr>
          <p:cNvPr id="71684" name="Picture 4" descr="http://www.memphis.edu/_uofm_resources/img/logo.png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932" y="55414"/>
            <a:ext cx="1851126" cy="57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u="sng" dirty="0">
                <a:latin typeface="Constantia" panose="02030602050306030303" pitchFamily="18" charset="0"/>
              </a:rPr>
              <a:t>Chapter 8 </a:t>
            </a:r>
            <a:r>
              <a:rPr lang="en-US" altLang="en-US" dirty="0">
                <a:latin typeface="Constantia" panose="02030602050306030303" pitchFamily="18" charset="0"/>
              </a:rPr>
              <a:t/>
            </a:r>
            <a:br>
              <a:rPr lang="en-US" altLang="en-US" dirty="0">
                <a:latin typeface="Constantia" panose="02030602050306030303" pitchFamily="18" charset="0"/>
              </a:rPr>
            </a:br>
            <a:r>
              <a:rPr lang="en-US" altLang="en-US" dirty="0">
                <a:latin typeface="Constantia" panose="02030602050306030303" pitchFamily="18" charset="0"/>
              </a:rPr>
              <a:t>Introduction to </a:t>
            </a:r>
            <a:br>
              <a:rPr lang="en-US" altLang="en-US" dirty="0">
                <a:latin typeface="Constantia" panose="02030602050306030303" pitchFamily="18" charset="0"/>
              </a:rPr>
            </a:br>
            <a:r>
              <a:rPr lang="en-US" altLang="en-US" dirty="0">
                <a:latin typeface="Constantia" panose="02030602050306030303" pitchFamily="18" charset="0"/>
              </a:rPr>
              <a:t>Inferential</a:t>
            </a:r>
            <a:br>
              <a:rPr lang="en-US" altLang="en-US" dirty="0">
                <a:latin typeface="Constantia" panose="02030602050306030303" pitchFamily="18" charset="0"/>
              </a:rPr>
            </a:br>
            <a:r>
              <a:rPr lang="en-US" altLang="en-US" dirty="0" smtClean="0">
                <a:latin typeface="Constantia" panose="02030602050306030303" pitchFamily="18" charset="0"/>
              </a:rPr>
              <a:t>Statistics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4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Interpreting the One-Tailed </a:t>
            </a:r>
            <a:r>
              <a:rPr lang="en-US" altLang="en-US" i="1" smtClean="0">
                <a:ea typeface="ＭＳ Ｐゴシック" pitchFamily="34" charset="-128"/>
              </a:rPr>
              <a:t>z </a:t>
            </a:r>
            <a:r>
              <a:rPr lang="en-US" altLang="en-US" smtClean="0">
                <a:ea typeface="ＭＳ Ｐゴシック" pitchFamily="34" charset="-128"/>
              </a:rPr>
              <a:t>Test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Critical value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The value of a test statistic that marks the edge of the region of rejection in a sampling distribution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Values equal to it or beyond it fall in the region of rejection</a:t>
            </a:r>
          </a:p>
          <a:p>
            <a:r>
              <a:rPr lang="en-US" altLang="en-US" smtClean="0">
                <a:ea typeface="ＭＳ Ｐゴシック" pitchFamily="34" charset="-128"/>
              </a:rPr>
              <a:t>Region of rejection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The area of a sampling distribution that lies beyond the test statistic’s critical value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When a score falls within this region, </a:t>
            </a:r>
            <a:r>
              <a:rPr lang="en-US" altLang="en-US" i="1" smtClean="0">
                <a:ea typeface="ＭＳ Ｐゴシック" pitchFamily="34" charset="-128"/>
              </a:rPr>
              <a:t>H</a:t>
            </a:r>
            <a:r>
              <a:rPr lang="en-US" altLang="en-US" baseline="-25000" smtClean="0">
                <a:ea typeface="ＭＳ Ｐゴシック" pitchFamily="34" charset="-128"/>
              </a:rPr>
              <a:t>0</a:t>
            </a:r>
            <a:r>
              <a:rPr lang="en-US" altLang="en-US" smtClean="0">
                <a:ea typeface="ＭＳ Ｐゴシック" pitchFamily="34" charset="-128"/>
              </a:rPr>
              <a:t>, is rejected</a:t>
            </a:r>
          </a:p>
        </p:txBody>
      </p:sp>
    </p:spTree>
    <p:extLst>
      <p:ext uri="{BB962C8B-B14F-4D97-AF65-F5344CB8AC3E}">
        <p14:creationId xmlns:p14="http://schemas.microsoft.com/office/powerpoint/2010/main" val="1617143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Interpreting the One-Tailed </a:t>
            </a:r>
            <a:r>
              <a:rPr lang="en-US" altLang="en-US" i="1" smtClean="0">
                <a:ea typeface="ＭＳ Ｐゴシック" pitchFamily="34" charset="-128"/>
              </a:rPr>
              <a:t>z </a:t>
            </a:r>
            <a:r>
              <a:rPr lang="en-US" altLang="en-US" smtClean="0">
                <a:ea typeface="ＭＳ Ｐゴシック" pitchFamily="34" charset="-128"/>
              </a:rPr>
              <a:t>Test (cont’d.)</a:t>
            </a:r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1331913" y="5715000"/>
            <a:ext cx="6646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Figure 8.2 The </a:t>
            </a:r>
            <a:r>
              <a:rPr lang="en-US" altLang="en-US" sz="1600" i="1">
                <a:latin typeface="Arial" panose="020B0604020202020204" pitchFamily="34" charset="0"/>
              </a:rPr>
              <a:t>z</a:t>
            </a:r>
            <a:r>
              <a:rPr lang="en-US" altLang="en-US" sz="1600">
                <a:latin typeface="Arial" panose="020B0604020202020204" pitchFamily="34" charset="0"/>
              </a:rPr>
              <a:t>-critical value and the </a:t>
            </a:r>
            <a:r>
              <a:rPr lang="en-US" altLang="en-US" sz="1600" i="1">
                <a:latin typeface="Arial" panose="020B0604020202020204" pitchFamily="34" charset="0"/>
              </a:rPr>
              <a:t>z</a:t>
            </a:r>
            <a:r>
              <a:rPr lang="en-US" altLang="en-US" sz="1600">
                <a:latin typeface="Arial" panose="020B0604020202020204" pitchFamily="34" charset="0"/>
              </a:rPr>
              <a:t>-obtained for the </a:t>
            </a:r>
            <a:r>
              <a:rPr lang="en-US" altLang="en-US" sz="1600" i="1">
                <a:latin typeface="Arial" panose="020B0604020202020204" pitchFamily="34" charset="0"/>
              </a:rPr>
              <a:t>z</a:t>
            </a:r>
            <a:r>
              <a:rPr lang="en-US" altLang="en-US" sz="1600">
                <a:latin typeface="Arial" panose="020B0604020202020204" pitchFamily="34" charset="0"/>
              </a:rPr>
              <a:t> test example</a:t>
            </a:r>
          </a:p>
        </p:txBody>
      </p:sp>
      <p:pic>
        <p:nvPicPr>
          <p:cNvPr id="1331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58884"/>
            <a:ext cx="46482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63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Calculations for the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Two-Tailed </a:t>
            </a:r>
            <a:r>
              <a:rPr lang="en-US" altLang="en-US" i="1" smtClean="0">
                <a:ea typeface="ＭＳ Ｐゴシック" pitchFamily="34" charset="-128"/>
              </a:rPr>
              <a:t>z</a:t>
            </a:r>
            <a:r>
              <a:rPr lang="en-US" altLang="en-US" smtClean="0">
                <a:ea typeface="ＭＳ Ｐゴシック" pitchFamily="34" charset="-128"/>
              </a:rPr>
              <a:t> Test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Suppose that in the previous example, we used a two-tailed test</a:t>
            </a:r>
          </a:p>
          <a:p>
            <a:r>
              <a:rPr lang="en-US" altLang="en-US" smtClean="0">
                <a:ea typeface="ＭＳ Ｐゴシック" pitchFamily="34" charset="-128"/>
              </a:rPr>
              <a:t>All of the measurements are the same:</a:t>
            </a:r>
          </a:p>
          <a:p>
            <a:endParaRPr lang="en-US" altLang="en-US" smtClean="0">
              <a:ea typeface="ＭＳ Ｐゴシック" pitchFamily="34" charset="-128"/>
            </a:endParaRPr>
          </a:p>
          <a:p>
            <a:endParaRPr lang="en-US" altLang="en-US" smtClean="0">
              <a:ea typeface="ＭＳ Ｐゴシック" pitchFamily="34" charset="-128"/>
            </a:endParaRPr>
          </a:p>
        </p:txBody>
      </p:sp>
      <p:pic>
        <p:nvPicPr>
          <p:cNvPr id="14340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962400"/>
            <a:ext cx="42926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332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Interpreting the Two-Tailed </a:t>
            </a:r>
            <a:r>
              <a:rPr lang="en-US" altLang="en-US" i="1" smtClean="0">
                <a:ea typeface="ＭＳ Ｐゴシック" pitchFamily="34" charset="-128"/>
              </a:rPr>
              <a:t>z </a:t>
            </a:r>
            <a:r>
              <a:rPr lang="en-US" altLang="en-US" smtClean="0">
                <a:ea typeface="ＭＳ Ｐゴシック" pitchFamily="34" charset="-128"/>
              </a:rPr>
              <a:t>Test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609600" y="6062663"/>
            <a:ext cx="80089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Figure 8.3 Regions of rejection and critical values for one-tailed versus two-tailed tests</a:t>
            </a:r>
          </a:p>
        </p:txBody>
      </p:sp>
      <p:pic>
        <p:nvPicPr>
          <p:cNvPr id="1536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5562600" cy="343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1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Interpreting the Two-Tailed </a:t>
            </a:r>
            <a:r>
              <a:rPr lang="en-US" altLang="en-US" i="1" smtClean="0">
                <a:ea typeface="ＭＳ Ｐゴシック" pitchFamily="34" charset="-128"/>
              </a:rPr>
              <a:t>z </a:t>
            </a:r>
            <a:r>
              <a:rPr lang="en-US" altLang="en-US" smtClean="0">
                <a:ea typeface="ＭＳ Ｐゴシック" pitchFamily="34" charset="-128"/>
              </a:rPr>
              <a:t>Test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One-tailed test: statistically a more powerful test than a two-tailed test</a:t>
            </a:r>
          </a:p>
          <a:p>
            <a:r>
              <a:rPr lang="en-US" altLang="en-US" smtClean="0">
                <a:ea typeface="ＭＳ Ｐゴシック" pitchFamily="34" charset="-128"/>
              </a:rPr>
              <a:t>Statistical power: the probability of correctly rejecting a false </a:t>
            </a:r>
            <a:r>
              <a:rPr lang="en-US" altLang="en-US" i="1" smtClean="0">
                <a:ea typeface="ＭＳ Ｐゴシック" pitchFamily="34" charset="-128"/>
              </a:rPr>
              <a:t>H</a:t>
            </a:r>
            <a:r>
              <a:rPr lang="en-US" altLang="en-US" baseline="-25000" smtClean="0">
                <a:ea typeface="ＭＳ Ｐゴシック" pitchFamily="34" charset="-128"/>
              </a:rPr>
              <a:t>0</a:t>
            </a:r>
          </a:p>
          <a:p>
            <a:r>
              <a:rPr lang="en-US" altLang="en-US" smtClean="0">
                <a:ea typeface="ＭＳ Ｐゴシック" pitchFamily="34" charset="-128"/>
              </a:rPr>
              <a:t>With a one-tailed test, we are more likely to reject </a:t>
            </a:r>
            <a:r>
              <a:rPr lang="en-US" altLang="en-US" i="1" smtClean="0">
                <a:ea typeface="ＭＳ Ｐゴシック" pitchFamily="34" charset="-128"/>
              </a:rPr>
              <a:t>H</a:t>
            </a:r>
            <a:r>
              <a:rPr lang="en-US" altLang="en-US" baseline="-25000" smtClean="0">
                <a:ea typeface="ＭＳ Ｐゴシック" pitchFamily="34" charset="-128"/>
              </a:rPr>
              <a:t>0</a:t>
            </a:r>
            <a:r>
              <a:rPr lang="en-US" altLang="en-US" smtClean="0">
                <a:ea typeface="ＭＳ Ｐゴシック" pitchFamily="34" charset="-128"/>
              </a:rPr>
              <a:t> </a:t>
            </a:r>
          </a:p>
          <a:p>
            <a:pPr lvl="1"/>
            <a:r>
              <a:rPr lang="en-US" altLang="en-US" i="1" smtClean="0">
                <a:ea typeface="ＭＳ Ｐゴシック" pitchFamily="34" charset="-128"/>
              </a:rPr>
              <a:t>z</a:t>
            </a:r>
            <a:r>
              <a:rPr lang="en-US" altLang="en-US" baseline="-25000" smtClean="0">
                <a:ea typeface="ＭＳ Ｐゴシック" pitchFamily="34" charset="-128"/>
              </a:rPr>
              <a:t>obt</a:t>
            </a:r>
            <a:r>
              <a:rPr lang="en-US" altLang="en-US" smtClean="0">
                <a:ea typeface="ＭＳ Ｐゴシック" pitchFamily="34" charset="-128"/>
              </a:rPr>
              <a:t> does not have to be as large to be considered significantly different from the population mean</a:t>
            </a:r>
            <a:endParaRPr lang="en-US" altLang="en-US" baseline="-2500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4122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The z Test: What It Is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and What It Does (cont’d.)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As the sample size increases: 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The standard error of the mean           decreases</a:t>
            </a:r>
          </a:p>
          <a:p>
            <a:r>
              <a:rPr lang="en-US" altLang="en-US" smtClean="0">
                <a:ea typeface="ＭＳ Ｐゴシック" pitchFamily="34" charset="-128"/>
              </a:rPr>
              <a:t>The </a:t>
            </a:r>
            <a:r>
              <a:rPr lang="en-US" altLang="en-US" i="1" smtClean="0">
                <a:ea typeface="ＭＳ Ｐゴシック" pitchFamily="34" charset="-128"/>
              </a:rPr>
              <a:t>z</a:t>
            </a:r>
            <a:r>
              <a:rPr lang="en-US" altLang="en-US" smtClean="0">
                <a:ea typeface="ＭＳ Ｐゴシック" pitchFamily="34" charset="-128"/>
              </a:rPr>
              <a:t> test is appropriate to use: 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If the parameters, such as </a:t>
            </a:r>
            <a:r>
              <a:rPr lang="en-US" altLang="en-US" i="1" smtClean="0">
                <a:ea typeface="ＭＳ Ｐゴシック" pitchFamily="34" charset="-128"/>
              </a:rPr>
              <a:t>μ</a:t>
            </a:r>
            <a:r>
              <a:rPr lang="en-US" altLang="en-US" smtClean="0">
                <a:ea typeface="ＭＳ Ｐゴシック" pitchFamily="34" charset="-128"/>
              </a:rPr>
              <a:t> and </a:t>
            </a:r>
            <a:r>
              <a:rPr lang="en-US" altLang="en-US" i="1" smtClean="0">
                <a:ea typeface="ＭＳ Ｐゴシック" pitchFamily="34" charset="-128"/>
              </a:rPr>
              <a:t>σ</a:t>
            </a:r>
            <a:r>
              <a:rPr lang="en-US" altLang="en-US" smtClean="0">
                <a:ea typeface="ＭＳ Ｐゴシック" pitchFamily="34" charset="-128"/>
              </a:rPr>
              <a:t>, are known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With interval or ratio data</a:t>
            </a:r>
          </a:p>
          <a:p>
            <a:r>
              <a:rPr lang="en-US" altLang="en-US" smtClean="0">
                <a:ea typeface="ＭＳ Ｐゴシック" pitchFamily="34" charset="-128"/>
              </a:rPr>
              <a:t>The </a:t>
            </a:r>
            <a:r>
              <a:rPr lang="en-US" altLang="en-US" i="1" smtClean="0">
                <a:ea typeface="ＭＳ Ｐゴシック" pitchFamily="34" charset="-128"/>
              </a:rPr>
              <a:t>t</a:t>
            </a:r>
            <a:r>
              <a:rPr lang="en-US" altLang="en-US" smtClean="0">
                <a:ea typeface="ＭＳ Ｐゴシック" pitchFamily="34" charset="-128"/>
              </a:rPr>
              <a:t> test is appropriate to use: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In cases where the sample size is small or 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Where σ is not known</a:t>
            </a:r>
          </a:p>
          <a:p>
            <a:endParaRPr lang="en-US" altLang="en-US" smtClean="0">
              <a:ea typeface="ＭＳ Ｐゴシック" pitchFamily="34" charset="-128"/>
            </a:endParaRPr>
          </a:p>
        </p:txBody>
      </p:sp>
      <p:pic>
        <p:nvPicPr>
          <p:cNvPr id="174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743200"/>
            <a:ext cx="6858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667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smtClean="0">
                <a:ea typeface="ＭＳ Ｐゴシック" pitchFamily="34" charset="-128"/>
              </a:rPr>
              <a:t>Confidence Intervals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Based on the </a:t>
            </a:r>
            <a:r>
              <a:rPr lang="en-US" altLang="en-US" i="1" smtClean="0">
                <a:ea typeface="ＭＳ Ｐゴシック" pitchFamily="34" charset="-128"/>
              </a:rPr>
              <a:t>z </a:t>
            </a:r>
            <a:r>
              <a:rPr lang="en-US" altLang="en-US" smtClean="0">
                <a:ea typeface="ＭＳ Ｐゴシック" pitchFamily="34" charset="-128"/>
              </a:rPr>
              <a:t>Distribution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89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Confidence Intervals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Based on the </a:t>
            </a:r>
            <a:r>
              <a:rPr lang="en-US" altLang="en-US" i="1" smtClean="0">
                <a:ea typeface="ＭＳ Ｐゴシック" pitchFamily="34" charset="-128"/>
              </a:rPr>
              <a:t>z </a:t>
            </a:r>
            <a:r>
              <a:rPr lang="en-US" altLang="en-US" smtClean="0">
                <a:ea typeface="ＭＳ Ｐゴシック" pitchFamily="34" charset="-128"/>
              </a:rPr>
              <a:t>Distribution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Confidence interval: an interval of a certain width that we feel confident will contain </a:t>
            </a:r>
            <a:r>
              <a:rPr lang="en-US" altLang="en-US" i="1" smtClean="0">
                <a:ea typeface="ＭＳ Ｐゴシック" pitchFamily="34" charset="-128"/>
              </a:rPr>
              <a:t>μ</a:t>
            </a:r>
          </a:p>
          <a:p>
            <a:r>
              <a:rPr lang="en-US" altLang="en-US" smtClean="0">
                <a:ea typeface="ＭＳ Ｐゴシック" pitchFamily="34" charset="-128"/>
              </a:rPr>
              <a:t>Formula for the confidence interval:</a:t>
            </a:r>
          </a:p>
          <a:p>
            <a:endParaRPr lang="en-US" altLang="en-US" smtClean="0">
              <a:ea typeface="ＭＳ Ｐゴシック" pitchFamily="34" charset="-128"/>
            </a:endParaRPr>
          </a:p>
          <a:p>
            <a:endParaRPr lang="en-US" altLang="en-US" smtClean="0">
              <a:ea typeface="ＭＳ Ｐゴシック" pitchFamily="34" charset="-128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mtClean="0">
              <a:ea typeface="ＭＳ Ｐゴシック" pitchFamily="34" charset="-128"/>
            </a:endParaRPr>
          </a:p>
          <a:p>
            <a:r>
              <a:rPr lang="en-US" altLang="en-US" smtClean="0">
                <a:ea typeface="ＭＳ Ｐゴシック" pitchFamily="34" charset="-128"/>
              </a:rPr>
              <a:t>Statisticians recommend a 95% or a 99% confidence interval</a:t>
            </a:r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33800"/>
            <a:ext cx="4889500" cy="120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705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smtClean="0">
                <a:ea typeface="ＭＳ Ｐゴシック" pitchFamily="34" charset="-128"/>
              </a:rPr>
              <a:t>The </a:t>
            </a:r>
            <a:r>
              <a:rPr lang="en-US" altLang="en-US" i="1" smtClean="0">
                <a:ea typeface="ＭＳ Ｐゴシック" pitchFamily="34" charset="-128"/>
              </a:rPr>
              <a:t>t</a:t>
            </a:r>
            <a:r>
              <a:rPr lang="en-US" altLang="en-US" smtClean="0">
                <a:ea typeface="ＭＳ Ｐゴシック" pitchFamily="34" charset="-128"/>
              </a:rPr>
              <a:t> Test: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What It Is and What It Does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32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The </a:t>
            </a:r>
            <a:r>
              <a:rPr lang="en-US" altLang="en-US" i="1" smtClean="0">
                <a:ea typeface="ＭＳ Ｐゴシック" pitchFamily="34" charset="-128"/>
              </a:rPr>
              <a:t>t</a:t>
            </a:r>
            <a:r>
              <a:rPr lang="en-US" altLang="en-US" smtClean="0">
                <a:ea typeface="ＭＳ Ｐゴシック" pitchFamily="34" charset="-128"/>
              </a:rPr>
              <a:t> Test: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What It Is and What It Does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i="1" smtClean="0">
                <a:ea typeface="ＭＳ Ｐゴシック" pitchFamily="34" charset="-128"/>
              </a:rPr>
              <a:t>t </a:t>
            </a:r>
            <a:r>
              <a:rPr lang="en-US" altLang="en-US" smtClean="0">
                <a:ea typeface="ＭＳ Ｐゴシック" pitchFamily="34" charset="-128"/>
              </a:rPr>
              <a:t>test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 parametric inferential statistical test of the null hypothesis for a single sample where the population variance is not known</a:t>
            </a:r>
          </a:p>
          <a:p>
            <a:r>
              <a:rPr lang="en-US" altLang="en-US" smtClean="0">
                <a:ea typeface="ＭＳ Ｐゴシック" pitchFamily="34" charset="-128"/>
              </a:rPr>
              <a:t>Student’s </a:t>
            </a:r>
            <a:r>
              <a:rPr lang="en-US" altLang="en-US" i="1" smtClean="0">
                <a:ea typeface="ＭＳ Ｐゴシック" pitchFamily="34" charset="-128"/>
              </a:rPr>
              <a:t>t</a:t>
            </a:r>
            <a:r>
              <a:rPr lang="en-US" altLang="en-US" smtClean="0">
                <a:ea typeface="ＭＳ Ｐゴシック" pitchFamily="34" charset="-128"/>
              </a:rPr>
              <a:t> distribution: a set of distributions that, although symmetrical and bell-shaped, are not normally distributed</a:t>
            </a:r>
          </a:p>
          <a:p>
            <a:r>
              <a:rPr lang="en-US" altLang="en-US" smtClean="0">
                <a:ea typeface="ＭＳ Ｐゴシック" pitchFamily="34" charset="-128"/>
              </a:rPr>
              <a:t>Degrees of freedom (</a:t>
            </a:r>
            <a:r>
              <a:rPr lang="en-US" altLang="en-US" i="1" smtClean="0">
                <a:ea typeface="ＭＳ Ｐゴシック" pitchFamily="34" charset="-128"/>
              </a:rPr>
              <a:t>df</a:t>
            </a:r>
            <a:r>
              <a:rPr lang="en-US" altLang="en-US" smtClean="0">
                <a:ea typeface="ＭＳ Ｐゴシック" pitchFamily="34" charset="-128"/>
              </a:rPr>
              <a:t>): the number of scores in a sample that are free to vary</a:t>
            </a:r>
            <a:endParaRPr lang="en-US" altLang="en-US" i="1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281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Topics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The </a:t>
            </a:r>
            <a:r>
              <a:rPr lang="en-US" altLang="en-US" i="1" smtClean="0">
                <a:ea typeface="ＭＳ Ｐゴシック" pitchFamily="34" charset="-128"/>
              </a:rPr>
              <a:t>z </a:t>
            </a:r>
            <a:r>
              <a:rPr lang="en-US" altLang="en-US" smtClean="0">
                <a:ea typeface="ＭＳ Ｐゴシック" pitchFamily="34" charset="-128"/>
              </a:rPr>
              <a:t>Test: What It Is and What It Does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Confidence Intervals Based on the </a:t>
            </a:r>
            <a:r>
              <a:rPr lang="en-US" altLang="en-US" i="1" smtClean="0">
                <a:ea typeface="ＭＳ Ｐゴシック" pitchFamily="34" charset="-128"/>
              </a:rPr>
              <a:t>z </a:t>
            </a:r>
            <a:r>
              <a:rPr lang="en-US" altLang="en-US" smtClean="0">
                <a:ea typeface="ＭＳ Ｐゴシック" pitchFamily="34" charset="-128"/>
              </a:rPr>
              <a:t>Distribution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The </a:t>
            </a:r>
            <a:r>
              <a:rPr lang="en-US" altLang="en-US" i="1" smtClean="0">
                <a:ea typeface="ＭＳ Ｐゴシック" pitchFamily="34" charset="-128"/>
              </a:rPr>
              <a:t>t</a:t>
            </a:r>
            <a:r>
              <a:rPr lang="en-US" altLang="en-US" smtClean="0">
                <a:ea typeface="ＭＳ Ｐゴシック" pitchFamily="34" charset="-128"/>
              </a:rPr>
              <a:t> Test: What It Is and What It Does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Confidence Intervals Based on the </a:t>
            </a:r>
            <a:r>
              <a:rPr lang="en-US" altLang="en-US" i="1" smtClean="0">
                <a:ea typeface="ＭＳ Ｐゴシック" pitchFamily="34" charset="-128"/>
              </a:rPr>
              <a:t>t</a:t>
            </a:r>
            <a:r>
              <a:rPr lang="en-US" altLang="en-US" smtClean="0">
                <a:ea typeface="ＭＳ Ｐゴシック" pitchFamily="34" charset="-128"/>
              </a:rPr>
              <a:t> Distribution</a:t>
            </a:r>
          </a:p>
        </p:txBody>
      </p:sp>
    </p:spTree>
    <p:extLst>
      <p:ext uri="{BB962C8B-B14F-4D97-AF65-F5344CB8AC3E}">
        <p14:creationId xmlns:p14="http://schemas.microsoft.com/office/powerpoint/2010/main" val="1476710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The </a:t>
            </a:r>
            <a:r>
              <a:rPr lang="en-US" altLang="en-US" i="1" smtClean="0">
                <a:ea typeface="ＭＳ Ｐゴシック" pitchFamily="34" charset="-128"/>
              </a:rPr>
              <a:t>t</a:t>
            </a:r>
            <a:r>
              <a:rPr lang="en-US" altLang="en-US" smtClean="0">
                <a:ea typeface="ＭＳ Ｐゴシック" pitchFamily="34" charset="-128"/>
              </a:rPr>
              <a:t> Test: What It Is and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What It Does (cont’d.)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Null and alternative hypotheses:</a:t>
            </a:r>
          </a:p>
          <a:p>
            <a:endParaRPr lang="en-US" altLang="en-US" i="1" dirty="0" smtClean="0">
              <a:ea typeface="ＭＳ Ｐゴシック" pitchFamily="34" charset="-128"/>
            </a:endParaRPr>
          </a:p>
          <a:p>
            <a:endParaRPr lang="en-US" altLang="en-US" i="1" dirty="0" smtClean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Formula for the </a:t>
            </a:r>
            <a:r>
              <a:rPr lang="en-US" altLang="en-US" i="1" dirty="0" smtClean="0">
                <a:ea typeface="ＭＳ Ｐゴシック" pitchFamily="34" charset="-128"/>
              </a:rPr>
              <a:t>t</a:t>
            </a:r>
            <a:r>
              <a:rPr lang="en-US" altLang="en-US" dirty="0" smtClean="0">
                <a:ea typeface="ＭＳ Ｐゴシック" pitchFamily="34" charset="-128"/>
              </a:rPr>
              <a:t> test:</a:t>
            </a:r>
            <a:endParaRPr lang="en-US" altLang="en-US" i="1" dirty="0" smtClean="0">
              <a:ea typeface="ＭＳ Ｐゴシック" pitchFamily="34" charset="-128"/>
            </a:endParaRPr>
          </a:p>
        </p:txBody>
      </p:sp>
      <p:pic>
        <p:nvPicPr>
          <p:cNvPr id="225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19400"/>
            <a:ext cx="5638800" cy="76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72000"/>
            <a:ext cx="14097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122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The </a:t>
            </a:r>
            <a:r>
              <a:rPr lang="en-US" altLang="en-US" i="1" smtClean="0">
                <a:ea typeface="ＭＳ Ｐゴシック" pitchFamily="34" charset="-128"/>
              </a:rPr>
              <a:t>t</a:t>
            </a:r>
            <a:r>
              <a:rPr lang="en-US" altLang="en-US" smtClean="0">
                <a:ea typeface="ＭＳ Ｐゴシック" pitchFamily="34" charset="-128"/>
              </a:rPr>
              <a:t> Test: What It Is and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What It Does (cont’d.)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Estimated standard error of the mean: an estimate of the standard deviation of the sampling distribution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Formula for       :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 smtClean="0">
              <a:ea typeface="ＭＳ Ｐゴシック" pitchFamily="34" charset="-128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dirty="0" smtClean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In APA style, the result is reported as</a:t>
            </a:r>
          </a:p>
        </p:txBody>
      </p:sp>
      <p:pic>
        <p:nvPicPr>
          <p:cNvPr id="2355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822" y="3678090"/>
            <a:ext cx="14986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57716"/>
            <a:ext cx="40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410200"/>
            <a:ext cx="29337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940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Calculations for the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Two-Tailed </a:t>
            </a:r>
            <a:r>
              <a:rPr lang="en-US" altLang="en-US" i="1" smtClean="0">
                <a:ea typeface="ＭＳ Ｐゴシック" pitchFamily="34" charset="-128"/>
              </a:rPr>
              <a:t>t</a:t>
            </a:r>
            <a:r>
              <a:rPr lang="en-US" altLang="en-US" smtClean="0">
                <a:ea typeface="ＭＳ Ｐゴシック" pitchFamily="34" charset="-128"/>
              </a:rPr>
              <a:t> Test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In a two-tailed test, the null and alternative hypotheses are:</a:t>
            </a:r>
          </a:p>
          <a:p>
            <a:endParaRPr lang="en-US" altLang="en-US" dirty="0" smtClean="0">
              <a:ea typeface="ＭＳ Ｐゴシック" pitchFamily="34" charset="-128"/>
            </a:endParaRPr>
          </a:p>
          <a:p>
            <a:endParaRPr lang="en-US" altLang="en-US" dirty="0" smtClean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We end up with the same </a:t>
            </a:r>
            <a:r>
              <a:rPr lang="en-US" altLang="en-US" i="1" dirty="0" smtClean="0">
                <a:ea typeface="ＭＳ Ｐゴシック" pitchFamily="34" charset="-128"/>
              </a:rPr>
              <a:t>t</a:t>
            </a:r>
            <a:r>
              <a:rPr lang="en-US" altLang="en-US" dirty="0" smtClean="0">
                <a:ea typeface="ＭＳ Ｐゴシック" pitchFamily="34" charset="-128"/>
              </a:rPr>
              <a:t>-test score of ±2.06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What is the difference  between the two-tailed </a:t>
            </a:r>
            <a:r>
              <a:rPr lang="en-US" altLang="en-US" i="1" dirty="0" smtClean="0">
                <a:ea typeface="ＭＳ Ｐゴシック" pitchFamily="34" charset="-128"/>
              </a:rPr>
              <a:t>t</a:t>
            </a:r>
            <a:r>
              <a:rPr lang="en-US" altLang="en-US" dirty="0" smtClean="0">
                <a:ea typeface="ＭＳ Ｐゴシック" pitchFamily="34" charset="-128"/>
              </a:rPr>
              <a:t> tests?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The critical values differ</a:t>
            </a:r>
          </a:p>
        </p:txBody>
      </p:sp>
      <p:pic>
        <p:nvPicPr>
          <p:cNvPr id="24580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24200"/>
            <a:ext cx="5016350" cy="65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137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Interpreting the Two-Tailed </a:t>
            </a:r>
            <a:r>
              <a:rPr lang="en-US" altLang="en-US" i="1" smtClean="0">
                <a:ea typeface="ＭＳ Ｐゴシック" pitchFamily="34" charset="-128"/>
              </a:rPr>
              <a:t>t</a:t>
            </a:r>
            <a:r>
              <a:rPr lang="en-US" altLang="en-US" smtClean="0">
                <a:ea typeface="ＭＳ Ｐゴシック" pitchFamily="34" charset="-128"/>
              </a:rPr>
              <a:t> Test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With a two-tailed alternative hypothesis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The region of rejection is divided evenly between the two tails of the sampling distribution</a:t>
            </a:r>
          </a:p>
          <a:p>
            <a:r>
              <a:rPr lang="en-US" altLang="en-US" smtClean="0">
                <a:ea typeface="ＭＳ Ｐゴシック" pitchFamily="34" charset="-128"/>
              </a:rPr>
              <a:t>With exactly the same data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We rejected </a:t>
            </a:r>
            <a:r>
              <a:rPr lang="en-US" altLang="en-US" i="1" smtClean="0">
                <a:ea typeface="ＭＳ Ｐゴシック" pitchFamily="34" charset="-128"/>
              </a:rPr>
              <a:t>H</a:t>
            </a:r>
            <a:r>
              <a:rPr lang="en-US" altLang="en-US" baseline="-25000" smtClean="0">
                <a:ea typeface="ＭＳ Ｐゴシック" pitchFamily="34" charset="-128"/>
              </a:rPr>
              <a:t>0</a:t>
            </a:r>
            <a:r>
              <a:rPr lang="en-US" altLang="en-US" smtClean="0">
                <a:ea typeface="ＭＳ Ｐゴシック" pitchFamily="34" charset="-128"/>
              </a:rPr>
              <a:t> with a one-tailed test but failed to reject </a:t>
            </a:r>
            <a:r>
              <a:rPr lang="en-US" altLang="en-US" i="1" smtClean="0">
                <a:ea typeface="ＭＳ Ｐゴシック" pitchFamily="34" charset="-128"/>
              </a:rPr>
              <a:t>H</a:t>
            </a:r>
            <a:r>
              <a:rPr lang="en-US" altLang="en-US" baseline="-25000" smtClean="0">
                <a:ea typeface="ＭＳ Ｐゴシック" pitchFamily="34" charset="-128"/>
              </a:rPr>
              <a:t>0</a:t>
            </a:r>
            <a:r>
              <a:rPr lang="en-US" altLang="en-US" smtClean="0">
                <a:ea typeface="ＭＳ Ｐゴシック" pitchFamily="34" charset="-128"/>
              </a:rPr>
              <a:t> with a two-tailed test</a:t>
            </a:r>
          </a:p>
          <a:p>
            <a:r>
              <a:rPr lang="en-US" altLang="en-US" smtClean="0">
                <a:ea typeface="ＭＳ Ｐゴシック" pitchFamily="34" charset="-128"/>
              </a:rPr>
              <a:t>One-tailed tests are more powerful than two-tailed tests</a:t>
            </a:r>
          </a:p>
        </p:txBody>
      </p:sp>
    </p:spTree>
    <p:extLst>
      <p:ext uri="{BB962C8B-B14F-4D97-AF65-F5344CB8AC3E}">
        <p14:creationId xmlns:p14="http://schemas.microsoft.com/office/powerpoint/2010/main" val="301658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The </a:t>
            </a:r>
            <a:r>
              <a:rPr lang="en-US" altLang="en-US" i="1" smtClean="0">
                <a:ea typeface="ＭＳ Ｐゴシック" pitchFamily="34" charset="-128"/>
              </a:rPr>
              <a:t>t</a:t>
            </a:r>
            <a:r>
              <a:rPr lang="en-US" altLang="en-US" smtClean="0">
                <a:ea typeface="ＭＳ Ｐゴシック" pitchFamily="34" charset="-128"/>
              </a:rPr>
              <a:t> Test: What It Is and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What It Does (cont’d.)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Assumptions of the </a:t>
            </a:r>
            <a:r>
              <a:rPr lang="en-US" altLang="en-US" i="1" smtClean="0">
                <a:ea typeface="ＭＳ Ｐゴシック" pitchFamily="34" charset="-128"/>
              </a:rPr>
              <a:t>t</a:t>
            </a:r>
            <a:r>
              <a:rPr lang="en-US" altLang="en-US" smtClean="0">
                <a:ea typeface="ＭＳ Ｐゴシック" pitchFamily="34" charset="-128"/>
              </a:rPr>
              <a:t> test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Data are interval or ratio 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Population distribution of scores is symmetrical</a:t>
            </a:r>
          </a:p>
          <a:p>
            <a:r>
              <a:rPr lang="en-US" altLang="en-US" smtClean="0">
                <a:ea typeface="ＭＳ Ｐゴシック" pitchFamily="34" charset="-128"/>
              </a:rPr>
              <a:t>The </a:t>
            </a:r>
            <a:r>
              <a:rPr lang="en-US" altLang="en-US" i="1" smtClean="0">
                <a:ea typeface="ＭＳ Ｐゴシック" pitchFamily="34" charset="-128"/>
              </a:rPr>
              <a:t>t</a:t>
            </a:r>
            <a:r>
              <a:rPr lang="en-US" altLang="en-US" smtClean="0">
                <a:ea typeface="ＭＳ Ｐゴシック" pitchFamily="34" charset="-128"/>
              </a:rPr>
              <a:t> test is used in situations in which: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Population mean is known 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But the population standard deviation (</a:t>
            </a:r>
            <a:r>
              <a:rPr lang="en-US" altLang="en-US" i="1" smtClean="0">
                <a:ea typeface="ＭＳ Ｐゴシック" pitchFamily="34" charset="-128"/>
              </a:rPr>
              <a:t>σ</a:t>
            </a:r>
            <a:r>
              <a:rPr lang="en-US" altLang="en-US" smtClean="0">
                <a:ea typeface="ＭＳ Ｐゴシック" pitchFamily="34" charset="-128"/>
              </a:rPr>
              <a:t>) is not known</a:t>
            </a:r>
          </a:p>
          <a:p>
            <a:r>
              <a:rPr lang="en-US" altLang="en-US" smtClean="0">
                <a:ea typeface="ＭＳ Ｐゴシック" pitchFamily="34" charset="-128"/>
              </a:rPr>
              <a:t>If these criteria are not met: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 non-parametric test is more appropriate</a:t>
            </a:r>
          </a:p>
        </p:txBody>
      </p:sp>
    </p:spTree>
    <p:extLst>
      <p:ext uri="{BB962C8B-B14F-4D97-AF65-F5344CB8AC3E}">
        <p14:creationId xmlns:p14="http://schemas.microsoft.com/office/powerpoint/2010/main" val="3305568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smtClean="0">
                <a:ea typeface="ＭＳ Ｐゴシック" pitchFamily="34" charset="-128"/>
              </a:rPr>
              <a:t>Confidence Intervals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Based on the </a:t>
            </a:r>
            <a:r>
              <a:rPr lang="en-US" altLang="en-US" i="1" smtClean="0">
                <a:ea typeface="ＭＳ Ｐゴシック" pitchFamily="34" charset="-128"/>
              </a:rPr>
              <a:t>t</a:t>
            </a:r>
            <a:r>
              <a:rPr lang="en-US" altLang="en-US" smtClean="0">
                <a:ea typeface="ＭＳ Ｐゴシック" pitchFamily="34" charset="-128"/>
              </a:rPr>
              <a:t> Distribution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30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Confidence Intervals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Based on the </a:t>
            </a:r>
            <a:r>
              <a:rPr lang="en-US" altLang="en-US" i="1" smtClean="0">
                <a:ea typeface="ＭＳ Ｐゴシック" pitchFamily="34" charset="-128"/>
              </a:rPr>
              <a:t>t</a:t>
            </a:r>
            <a:r>
              <a:rPr lang="en-US" altLang="en-US" smtClean="0">
                <a:ea typeface="ＭＳ Ｐゴシック" pitchFamily="34" charset="-128"/>
              </a:rPr>
              <a:t> Distribution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For a one-sample t test, the confidence interval is determined by: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mtClean="0">
              <a:ea typeface="ＭＳ Ｐゴシック" pitchFamily="34" charset="-128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mtClean="0">
              <a:ea typeface="ＭＳ Ｐゴシック" pitchFamily="34" charset="-128"/>
            </a:endParaRPr>
          </a:p>
          <a:p>
            <a:r>
              <a:rPr lang="en-US" altLang="en-US" smtClean="0">
                <a:ea typeface="ＭＳ Ｐゴシック" pitchFamily="34" charset="-128"/>
              </a:rPr>
              <a:t>Typically, statisticians recommend using either the 95% or 99% confidence interval</a:t>
            </a:r>
          </a:p>
        </p:txBody>
      </p:sp>
      <p:pic>
        <p:nvPicPr>
          <p:cNvPr id="286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76600"/>
            <a:ext cx="1803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43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514350" indent="-514350" eaLnBrk="1" hangingPunct="1"/>
            <a:r>
              <a:rPr lang="en-US" altLang="en-US" sz="2800" dirty="0" smtClean="0">
                <a:ea typeface="ＭＳ Ｐゴシック" pitchFamily="34" charset="-128"/>
              </a:rPr>
              <a:t>The Chi-Square (</a:t>
            </a:r>
            <a:r>
              <a:rPr lang="en-US" altLang="en-US" sz="2800" i="1" dirty="0" smtClean="0">
                <a:ea typeface="ＭＳ Ｐゴシック" pitchFamily="34" charset="-128"/>
              </a:rPr>
              <a:t>χ</a:t>
            </a:r>
            <a:r>
              <a:rPr lang="en-US" altLang="en-US" sz="2800" baseline="30000" dirty="0" smtClean="0">
                <a:ea typeface="ＭＳ Ｐゴシック" pitchFamily="34" charset="-128"/>
              </a:rPr>
              <a:t>2</a:t>
            </a:r>
            <a:r>
              <a:rPr lang="en-US" altLang="en-US" sz="2800" dirty="0" smtClean="0">
                <a:ea typeface="ＭＳ Ｐゴシック" pitchFamily="34" charset="-128"/>
              </a:rPr>
              <a:t>) Goodness-of-Fit Test: What It Is and What It Does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87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The Chi-Square (</a:t>
            </a:r>
            <a:r>
              <a:rPr lang="en-US" altLang="en-US" i="1" smtClean="0">
                <a:ea typeface="ＭＳ Ｐゴシック" pitchFamily="34" charset="-128"/>
              </a:rPr>
              <a:t>χ</a:t>
            </a:r>
            <a:r>
              <a:rPr lang="en-US" altLang="en-US" baseline="30000" smtClean="0">
                <a:ea typeface="ＭＳ Ｐゴシック" pitchFamily="34" charset="-128"/>
              </a:rPr>
              <a:t>2</a:t>
            </a:r>
            <a:r>
              <a:rPr lang="en-US" altLang="en-US" smtClean="0">
                <a:ea typeface="ＭＳ Ｐゴシック" pitchFamily="34" charset="-128"/>
              </a:rPr>
              <a:t>)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Goodness-of-Fit Test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Chi-square (</a:t>
            </a:r>
            <a:r>
              <a:rPr lang="en-US" altLang="en-US" i="1" smtClean="0">
                <a:ea typeface="ＭＳ Ｐゴシック" pitchFamily="34" charset="-128"/>
              </a:rPr>
              <a:t>χ</a:t>
            </a:r>
            <a:r>
              <a:rPr lang="en-US" altLang="en-US" baseline="30000" smtClean="0">
                <a:ea typeface="ＭＳ Ｐゴシック" pitchFamily="34" charset="-128"/>
              </a:rPr>
              <a:t>2</a:t>
            </a:r>
            <a:r>
              <a:rPr lang="en-US" altLang="en-US" smtClean="0">
                <a:ea typeface="ＭＳ Ｐゴシック" pitchFamily="34" charset="-128"/>
              </a:rPr>
              <a:t>) goodness-of-fit test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 nonparametric inferential procedure that determines how well an observed frequency distribution fits an expected distribution</a:t>
            </a:r>
          </a:p>
          <a:p>
            <a:r>
              <a:rPr lang="en-US" altLang="en-US" smtClean="0">
                <a:ea typeface="ＭＳ Ｐゴシック" pitchFamily="34" charset="-128"/>
              </a:rPr>
              <a:t>Observed frequency: the frequency with which participants fall into a category</a:t>
            </a:r>
          </a:p>
          <a:p>
            <a:r>
              <a:rPr lang="en-US" altLang="en-US" smtClean="0">
                <a:ea typeface="ＭＳ Ｐゴシック" pitchFamily="34" charset="-128"/>
              </a:rPr>
              <a:t>Expected frequency: the frequency expected in a category if the sample data represent the population</a:t>
            </a:r>
            <a:endParaRPr lang="en-US" altLang="en-US" i="1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749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The Chi-Square (</a:t>
            </a:r>
            <a:r>
              <a:rPr lang="en-US" altLang="en-US" i="1" smtClean="0">
                <a:ea typeface="ＭＳ Ｐゴシック" pitchFamily="34" charset="-128"/>
              </a:rPr>
              <a:t>χ</a:t>
            </a:r>
            <a:r>
              <a:rPr lang="en-US" altLang="en-US" baseline="30000" smtClean="0">
                <a:ea typeface="ＭＳ Ｐゴシック" pitchFamily="34" charset="-128"/>
              </a:rPr>
              <a:t>2</a:t>
            </a:r>
            <a:r>
              <a:rPr lang="en-US" altLang="en-US" smtClean="0">
                <a:ea typeface="ＭＳ Ｐゴシック" pitchFamily="34" charset="-128"/>
              </a:rPr>
              <a:t>)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Goodness-of-Fit Test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Formula for chi-square: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en-US" sz="3200" dirty="0" smtClean="0">
              <a:ea typeface="ＭＳ Ｐゴシック" pitchFamily="34" charset="-128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en-US" dirty="0" smtClean="0">
              <a:ea typeface="ＭＳ Ｐゴシック" pitchFamily="34" charset="-128"/>
            </a:endParaRPr>
          </a:p>
          <a:p>
            <a:pPr marL="342900" lvl="1" indent="-342900">
              <a:buFont typeface="Arial" panose="020B0604020202020204" pitchFamily="34" charset="0"/>
              <a:buNone/>
            </a:pPr>
            <a:r>
              <a:rPr lang="en-US" altLang="en-US" dirty="0" smtClean="0">
                <a:ea typeface="ＭＳ Ｐゴシック" pitchFamily="34" charset="-128"/>
              </a:rPr>
              <a:t>	where </a:t>
            </a:r>
          </a:p>
          <a:p>
            <a:pPr marL="342900" lvl="1" indent="-342900">
              <a:buFont typeface="Arial" panose="020B0604020202020204" pitchFamily="34" charset="0"/>
              <a:buNone/>
            </a:pPr>
            <a:r>
              <a:rPr lang="en-US" altLang="en-US" i="1" dirty="0" smtClean="0">
                <a:ea typeface="ＭＳ Ｐゴシック" pitchFamily="34" charset="-128"/>
              </a:rPr>
              <a:t>		O</a:t>
            </a:r>
            <a:r>
              <a:rPr lang="en-US" altLang="en-US" dirty="0" smtClean="0">
                <a:ea typeface="ＭＳ Ｐゴシック" pitchFamily="34" charset="-128"/>
              </a:rPr>
              <a:t> is the observed frequency</a:t>
            </a:r>
          </a:p>
          <a:p>
            <a:pPr marL="342900" lvl="1" indent="-342900">
              <a:buFont typeface="Arial" panose="020B0604020202020204" pitchFamily="34" charset="0"/>
              <a:buNone/>
            </a:pPr>
            <a:r>
              <a:rPr lang="en-US" altLang="en-US" dirty="0" smtClean="0">
                <a:ea typeface="ＭＳ Ｐゴシック" pitchFamily="34" charset="-128"/>
              </a:rPr>
              <a:t>		</a:t>
            </a:r>
            <a:r>
              <a:rPr lang="en-US" altLang="en-US" i="1" dirty="0" smtClean="0">
                <a:ea typeface="ＭＳ Ｐゴシック" pitchFamily="34" charset="-128"/>
              </a:rPr>
              <a:t>E</a:t>
            </a:r>
            <a:r>
              <a:rPr lang="en-US" altLang="en-US" dirty="0" smtClean="0">
                <a:ea typeface="ＭＳ Ｐゴシック" pitchFamily="34" charset="-128"/>
              </a:rPr>
              <a:t> is the expected </a:t>
            </a:r>
            <a:r>
              <a:rPr lang="en-US" altLang="en-US" dirty="0" smtClean="0">
                <a:ea typeface="ＭＳ Ｐゴシック" pitchFamily="34" charset="-128"/>
              </a:rPr>
              <a:t>frequency</a:t>
            </a:r>
          </a:p>
          <a:p>
            <a:pPr marL="342900" lvl="1" indent="-342900">
              <a:buFont typeface="Arial" panose="020B0604020202020204" pitchFamily="34" charset="0"/>
              <a:buNone/>
            </a:pPr>
            <a:endParaRPr lang="en-US" altLang="en-US" dirty="0" smtClean="0">
              <a:ea typeface="ＭＳ Ｐゴシック" pitchFamily="34" charset="-128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ea typeface="ＭＳ Ｐゴシック" pitchFamily="34" charset="-128"/>
              </a:rPr>
              <a:t>In APA style, the result is reported as:</a:t>
            </a:r>
          </a:p>
          <a:p>
            <a:endParaRPr lang="en-US" altLang="en-US" dirty="0" smtClean="0">
              <a:ea typeface="ＭＳ Ｐゴシック" pitchFamily="34" charset="-128"/>
            </a:endParaRPr>
          </a:p>
          <a:p>
            <a:pPr marL="342900" lvl="1" indent="-342900"/>
            <a:endParaRPr lang="en-US" altLang="en-US" dirty="0" smtClean="0">
              <a:ea typeface="ＭＳ Ｐゴシック" pitchFamily="34" charset="-128"/>
            </a:endParaRPr>
          </a:p>
          <a:p>
            <a:pPr marL="342900" lvl="1" indent="-342900"/>
            <a:endParaRPr lang="en-US" altLang="en-US" dirty="0" smtClean="0">
              <a:ea typeface="ＭＳ Ｐゴシック" pitchFamily="34" charset="-128"/>
            </a:endParaRPr>
          </a:p>
          <a:p>
            <a:pPr marL="342900" lvl="1" indent="-342900">
              <a:buFont typeface="Arial" panose="020B0604020202020204" pitchFamily="34" charset="0"/>
              <a:buNone/>
            </a:pPr>
            <a:r>
              <a:rPr lang="en-US" altLang="en-US" dirty="0" smtClean="0">
                <a:ea typeface="ＭＳ Ｐゴシック" pitchFamily="34" charset="-128"/>
              </a:rPr>
              <a:t>	</a:t>
            </a:r>
          </a:p>
          <a:p>
            <a:pPr marL="342900" lvl="1" indent="-342900">
              <a:buFont typeface="Arial" panose="020B0604020202020204" pitchFamily="34" charset="0"/>
              <a:buNone/>
            </a:pPr>
            <a:r>
              <a:rPr lang="en-US" altLang="en-US" dirty="0" smtClean="0">
                <a:ea typeface="ＭＳ Ｐゴシック" pitchFamily="34" charset="-128"/>
              </a:rPr>
              <a:t>	</a:t>
            </a:r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667000"/>
            <a:ext cx="1905000" cy="64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724400"/>
            <a:ext cx="444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24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Topics (cont’d.)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AutoNum type="arabicPeriod" startAt="5"/>
            </a:pPr>
            <a:r>
              <a:rPr lang="en-US" altLang="en-US" smtClean="0">
                <a:ea typeface="ＭＳ Ｐゴシック" pitchFamily="34" charset="-128"/>
              </a:rPr>
              <a:t>The Chi-Square (</a:t>
            </a:r>
            <a:r>
              <a:rPr lang="en-US" altLang="en-US" i="1" smtClean="0">
                <a:ea typeface="ＭＳ Ｐゴシック" pitchFamily="34" charset="-128"/>
              </a:rPr>
              <a:t>χ</a:t>
            </a:r>
            <a:r>
              <a:rPr lang="en-US" altLang="en-US" baseline="30000" smtClean="0">
                <a:ea typeface="ＭＳ Ｐゴシック" pitchFamily="34" charset="-128"/>
              </a:rPr>
              <a:t>2</a:t>
            </a:r>
            <a:r>
              <a:rPr lang="en-US" altLang="en-US" smtClean="0">
                <a:ea typeface="ＭＳ Ｐゴシック" pitchFamily="34" charset="-128"/>
              </a:rPr>
              <a:t>) Goodness-of-Fit Test: What It Is and What It Does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 startAt="5"/>
            </a:pPr>
            <a:r>
              <a:rPr lang="en-US" altLang="en-US" smtClean="0">
                <a:ea typeface="ＭＳ Ｐゴシック" pitchFamily="34" charset="-128"/>
              </a:rPr>
              <a:t>Correlation Coefficients and Statistical Significance</a:t>
            </a:r>
          </a:p>
        </p:txBody>
      </p:sp>
    </p:spTree>
    <p:extLst>
      <p:ext uri="{BB962C8B-B14F-4D97-AF65-F5344CB8AC3E}">
        <p14:creationId xmlns:p14="http://schemas.microsoft.com/office/powerpoint/2010/main" val="1379770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The Chi-Square (</a:t>
            </a:r>
            <a:r>
              <a:rPr lang="en-US" altLang="en-US" i="1" smtClean="0">
                <a:ea typeface="ＭＳ Ｐゴシック" pitchFamily="34" charset="-128"/>
              </a:rPr>
              <a:t>χ</a:t>
            </a:r>
            <a:r>
              <a:rPr lang="en-US" altLang="en-US" baseline="30000" smtClean="0">
                <a:ea typeface="ＭＳ Ｐゴシック" pitchFamily="34" charset="-128"/>
              </a:rPr>
              <a:t>2</a:t>
            </a:r>
            <a:r>
              <a:rPr lang="en-US" altLang="en-US" smtClean="0">
                <a:ea typeface="ＭＳ Ｐゴシック" pitchFamily="34" charset="-128"/>
              </a:rPr>
              <a:t>)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Goodness-of-Fit Test (cont’d.)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Assumptions and appropriate use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Appropriate for nominal (categorical) data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The frequencies in each expected frequency cell should not be too small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The sample should be randomly selected and the observations must be independent</a:t>
            </a:r>
          </a:p>
          <a:p>
            <a:endParaRPr lang="en-US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1634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514350" indent="-514350" eaLnBrk="1" hangingPunct="1"/>
            <a:r>
              <a:rPr lang="en-US" altLang="en-US" smtClean="0">
                <a:ea typeface="ＭＳ Ｐゴシック" pitchFamily="34" charset="-128"/>
              </a:rPr>
              <a:t>Correlation Coefficients and Statistical Significance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33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Correlation Coefficients and Statistical Significance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 one-tailed test of a correlation coefficient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Means that we have predicted the expected direction of the correlation coefficient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 two-tailed test 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Means that we have not predicted the direction of the correlation coefficient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Degrees of freedom for the Pearson product: </a:t>
            </a:r>
            <a:r>
              <a:rPr lang="en-US" altLang="en-US" i="1" smtClean="0">
                <a:ea typeface="ＭＳ Ｐゴシック" pitchFamily="34" charset="-128"/>
              </a:rPr>
              <a:t>N</a:t>
            </a:r>
            <a:r>
              <a:rPr lang="en-US" altLang="en-US" smtClean="0">
                <a:ea typeface="ＭＳ Ｐゴシック" pitchFamily="34" charset="-128"/>
              </a:rPr>
              <a:t> – 2, where N represents the total number of pairs of observations</a:t>
            </a:r>
          </a:p>
        </p:txBody>
      </p:sp>
    </p:spTree>
    <p:extLst>
      <p:ext uri="{BB962C8B-B14F-4D97-AF65-F5344CB8AC3E}">
        <p14:creationId xmlns:p14="http://schemas.microsoft.com/office/powerpoint/2010/main" val="2439043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Summary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Parametric tests: the </a:t>
            </a:r>
            <a:r>
              <a:rPr lang="en-US" altLang="en-US" i="1" smtClean="0">
                <a:ea typeface="ＭＳ Ｐゴシック" pitchFamily="34" charset="-128"/>
              </a:rPr>
              <a:t>z</a:t>
            </a:r>
            <a:r>
              <a:rPr lang="en-US" altLang="en-US" smtClean="0">
                <a:ea typeface="ＭＳ Ｐゴシック" pitchFamily="34" charset="-128"/>
              </a:rPr>
              <a:t> test and the </a:t>
            </a:r>
            <a:r>
              <a:rPr lang="en-US" altLang="en-US" i="1" smtClean="0">
                <a:ea typeface="ＭＳ Ｐゴシック" pitchFamily="34" charset="-128"/>
              </a:rPr>
              <a:t>t</a:t>
            </a:r>
            <a:r>
              <a:rPr lang="en-US" altLang="en-US" smtClean="0">
                <a:ea typeface="ＭＳ Ｐゴシック" pitchFamily="34" charset="-128"/>
              </a:rPr>
              <a:t> test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The distributions should be bell-shaped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Certain parameters should be known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Data should be interval or ratio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Nonparametric test: chi-square test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Population parameters are not needed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The underlying distribution of scores is not assumed to be normal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Data are most commonly nominal or ordinal</a:t>
            </a:r>
          </a:p>
        </p:txBody>
      </p:sp>
    </p:spTree>
    <p:extLst>
      <p:ext uri="{BB962C8B-B14F-4D97-AF65-F5344CB8AC3E}">
        <p14:creationId xmlns:p14="http://schemas.microsoft.com/office/powerpoint/2010/main" val="167762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smtClean="0">
                <a:ea typeface="ＭＳ Ｐゴシック" pitchFamily="34" charset="-128"/>
              </a:rPr>
              <a:t>The </a:t>
            </a:r>
            <a:r>
              <a:rPr lang="en-US" altLang="en-US" i="1" smtClean="0">
                <a:ea typeface="ＭＳ Ｐゴシック" pitchFamily="34" charset="-128"/>
              </a:rPr>
              <a:t>z </a:t>
            </a:r>
            <a:r>
              <a:rPr lang="en-US" altLang="en-US" smtClean="0">
                <a:ea typeface="ＭＳ Ｐゴシック" pitchFamily="34" charset="-128"/>
              </a:rPr>
              <a:t>Test: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What It Is and What It Does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6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The </a:t>
            </a:r>
            <a:r>
              <a:rPr lang="en-US" altLang="en-US" i="1" smtClean="0">
                <a:ea typeface="ＭＳ Ｐゴシック" pitchFamily="34" charset="-128"/>
              </a:rPr>
              <a:t>z </a:t>
            </a:r>
            <a:r>
              <a:rPr lang="en-US" altLang="en-US" smtClean="0">
                <a:ea typeface="ＭＳ Ｐゴシック" pitchFamily="34" charset="-128"/>
              </a:rPr>
              <a:t>Test: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What It Is and What It Does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i="1" smtClean="0">
                <a:ea typeface="ＭＳ Ｐゴシック" pitchFamily="34" charset="-128"/>
              </a:rPr>
              <a:t>z</a:t>
            </a:r>
            <a:r>
              <a:rPr lang="en-US" altLang="en-US" smtClean="0">
                <a:ea typeface="ＭＳ Ｐゴシック" pitchFamily="34" charset="-128"/>
              </a:rPr>
              <a:t> test: a parametric inferential statistical test of the null hypothesis for a single sample where the population variance is known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Sampling distribution: a distribution of sample means based on random samples of a fixed size from a population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Standard error of the mean: the standard deviation of the sampling distribution</a:t>
            </a:r>
          </a:p>
        </p:txBody>
      </p:sp>
    </p:spTree>
    <p:extLst>
      <p:ext uri="{BB962C8B-B14F-4D97-AF65-F5344CB8AC3E}">
        <p14:creationId xmlns:p14="http://schemas.microsoft.com/office/powerpoint/2010/main" val="195636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The </a:t>
            </a:r>
            <a:r>
              <a:rPr lang="en-US" altLang="en-US" i="1" smtClean="0">
                <a:ea typeface="ＭＳ Ｐゴシック" pitchFamily="34" charset="-128"/>
              </a:rPr>
              <a:t>z </a:t>
            </a:r>
            <a:r>
              <a:rPr lang="en-US" altLang="en-US" smtClean="0">
                <a:ea typeface="ＭＳ Ｐゴシック" pitchFamily="34" charset="-128"/>
              </a:rPr>
              <a:t>Test: What It Is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and What It Does (cont’d.)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Central limit theorem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States that for any population with a mean </a:t>
            </a:r>
            <a:r>
              <a:rPr lang="en-US" altLang="en-US" i="1" smtClean="0">
                <a:ea typeface="ＭＳ Ｐゴシック" pitchFamily="34" charset="-128"/>
              </a:rPr>
              <a:t>μ</a:t>
            </a:r>
            <a:r>
              <a:rPr lang="en-US" altLang="en-US" smtClean="0">
                <a:ea typeface="ＭＳ Ｐゴシック" pitchFamily="34" charset="-128"/>
              </a:rPr>
              <a:t> and a standard deviation </a:t>
            </a:r>
            <a:r>
              <a:rPr lang="en-US" altLang="en-US" i="1" smtClean="0">
                <a:ea typeface="ＭＳ Ｐゴシック" pitchFamily="34" charset="-128"/>
              </a:rPr>
              <a:t>σ</a:t>
            </a:r>
            <a:r>
              <a:rPr lang="en-US" altLang="en-US" smtClean="0">
                <a:ea typeface="ＭＳ Ｐゴシック" pitchFamily="34" charset="-128"/>
              </a:rPr>
              <a:t>, the distribution of sample means for sample size </a:t>
            </a:r>
            <a:r>
              <a:rPr lang="en-US" altLang="en-US" i="1" smtClean="0">
                <a:ea typeface="ＭＳ Ｐゴシック" pitchFamily="34" charset="-128"/>
              </a:rPr>
              <a:t>N:</a:t>
            </a:r>
          </a:p>
          <a:p>
            <a:pPr lvl="2" eaLnBrk="1" hangingPunct="1"/>
            <a:r>
              <a:rPr lang="en-US" altLang="en-US" smtClean="0">
                <a:ea typeface="ＭＳ Ｐゴシック" pitchFamily="34" charset="-128"/>
              </a:rPr>
              <a:t>Will have a mean of </a:t>
            </a:r>
            <a:r>
              <a:rPr lang="en-US" altLang="en-US" i="1" smtClean="0">
                <a:ea typeface="ＭＳ Ｐゴシック" pitchFamily="34" charset="-128"/>
              </a:rPr>
              <a:t>μ</a:t>
            </a:r>
          </a:p>
          <a:p>
            <a:pPr lvl="2" eaLnBrk="1" hangingPunct="1"/>
            <a:r>
              <a:rPr lang="en-US" altLang="en-US" smtClean="0">
                <a:ea typeface="ＭＳ Ｐゴシック" pitchFamily="34" charset="-128"/>
              </a:rPr>
              <a:t>Will have a standard deviation of 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ea typeface="ＭＳ Ｐゴシック" pitchFamily="34" charset="-128"/>
              </a:rPr>
              <a:t>           </a:t>
            </a:r>
          </a:p>
          <a:p>
            <a:pPr lvl="2" eaLnBrk="1" hangingPunct="1"/>
            <a:endParaRPr lang="en-US" altLang="en-US" smtClean="0">
              <a:ea typeface="ＭＳ Ｐゴシック" pitchFamily="34" charset="-128"/>
            </a:endParaRPr>
          </a:p>
          <a:p>
            <a:pPr lvl="2" eaLnBrk="1" hangingPunct="1"/>
            <a:r>
              <a:rPr lang="en-US" altLang="en-US" smtClean="0">
                <a:ea typeface="ＭＳ Ｐゴシック" pitchFamily="34" charset="-128"/>
              </a:rPr>
              <a:t>Will approach a normal distribution as </a:t>
            </a:r>
            <a:r>
              <a:rPr lang="en-US" altLang="en-US" i="1" smtClean="0">
                <a:ea typeface="ＭＳ Ｐゴシック" pitchFamily="34" charset="-128"/>
              </a:rPr>
              <a:t>N</a:t>
            </a:r>
            <a:r>
              <a:rPr lang="en-US" altLang="en-US" smtClean="0">
                <a:ea typeface="ＭＳ Ｐゴシック" pitchFamily="34" charset="-128"/>
              </a:rPr>
              <a:t> approaches infinity</a:t>
            </a:r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419600"/>
            <a:ext cx="5349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87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The </a:t>
            </a:r>
            <a:r>
              <a:rPr lang="en-US" altLang="en-US" i="1" smtClean="0">
                <a:ea typeface="ＭＳ Ｐゴシック" pitchFamily="34" charset="-128"/>
              </a:rPr>
              <a:t>z </a:t>
            </a:r>
            <a:r>
              <a:rPr lang="en-US" altLang="en-US" smtClean="0">
                <a:ea typeface="ＭＳ Ｐゴシック" pitchFamily="34" charset="-128"/>
              </a:rPr>
              <a:t>Test: What It Is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and What It Does (cont’d.)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043490" y="2286000"/>
            <a:ext cx="6777317" cy="3508977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Formula for </a:t>
            </a:r>
            <a:r>
              <a:rPr lang="en-US" altLang="en-US" i="1" smtClean="0">
                <a:ea typeface="ＭＳ Ｐゴシック" pitchFamily="34" charset="-128"/>
              </a:rPr>
              <a:t>z</a:t>
            </a:r>
            <a:r>
              <a:rPr lang="en-US" altLang="en-US" smtClean="0">
                <a:ea typeface="ＭＳ Ｐゴシック" pitchFamily="34" charset="-128"/>
              </a:rPr>
              <a:t>:</a:t>
            </a:r>
          </a:p>
        </p:txBody>
      </p:sp>
      <p:pic>
        <p:nvPicPr>
          <p:cNvPr id="1024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70866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52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Calculations for the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One-Tailed </a:t>
            </a:r>
            <a:r>
              <a:rPr lang="en-US" altLang="en-US" i="1" smtClean="0">
                <a:ea typeface="ＭＳ Ｐゴシック" pitchFamily="34" charset="-128"/>
              </a:rPr>
              <a:t>z</a:t>
            </a:r>
            <a:r>
              <a:rPr lang="en-US" altLang="en-US" smtClean="0">
                <a:ea typeface="ＭＳ Ｐゴシック" pitchFamily="34" charset="-128"/>
              </a:rPr>
              <a:t> Test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Suppose the mean IQ score for the sample of 75 children enrolled in after-school programs is 103.5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We can calculate       :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 smtClean="0">
              <a:ea typeface="ＭＳ Ｐゴシック" pitchFamily="34" charset="-128"/>
            </a:endParaRPr>
          </a:p>
        </p:txBody>
      </p:sp>
      <p:pic>
        <p:nvPicPr>
          <p:cNvPr id="1126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243464"/>
            <a:ext cx="35941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581400"/>
            <a:ext cx="444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021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Calculations for the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One-Tailed </a:t>
            </a:r>
            <a:r>
              <a:rPr lang="en-US" altLang="en-US" i="1" smtClean="0">
                <a:ea typeface="ＭＳ Ｐゴシック" pitchFamily="34" charset="-128"/>
              </a:rPr>
              <a:t>z</a:t>
            </a:r>
            <a:r>
              <a:rPr lang="en-US" altLang="en-US" smtClean="0">
                <a:ea typeface="ＭＳ Ｐゴシック" pitchFamily="34" charset="-128"/>
              </a:rPr>
              <a:t> Test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endParaRPr lang="en-US" altLang="en-US" dirty="0" smtClean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We now use       (1.73) in the z-test formula:</a:t>
            </a:r>
          </a:p>
          <a:p>
            <a:endParaRPr lang="en-US" altLang="en-US" dirty="0" smtClean="0">
              <a:ea typeface="ＭＳ Ｐゴシック" pitchFamily="34" charset="-128"/>
            </a:endParaRPr>
          </a:p>
          <a:p>
            <a:endParaRPr lang="en-US" altLang="en-US" dirty="0" smtClean="0">
              <a:ea typeface="ＭＳ Ｐゴシック" pitchFamily="34" charset="-128"/>
            </a:endParaRPr>
          </a:p>
          <a:p>
            <a:pPr lvl="2"/>
            <a:endParaRPr lang="en-US" altLang="en-US" sz="200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marL="685800" lvl="2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  <a:ea typeface="ＭＳ Ｐゴシック" pitchFamily="34" charset="-128"/>
              </a:rPr>
              <a:t>Note </a:t>
            </a:r>
            <a:r>
              <a:rPr lang="en-US" altLang="en-US" sz="2000" dirty="0" smtClean="0">
                <a:solidFill>
                  <a:srgbClr val="FF0000"/>
                </a:solidFill>
                <a:ea typeface="ＭＳ Ｐゴシック" pitchFamily="34" charset="-128"/>
              </a:rPr>
              <a:t>to editor: Please verify whether </a:t>
            </a:r>
            <a:r>
              <a:rPr lang="en-US" altLang="en-US" sz="2000" i="1" dirty="0" smtClean="0">
                <a:solidFill>
                  <a:srgbClr val="FF0000"/>
                </a:solidFill>
                <a:ea typeface="ＭＳ Ｐゴシック" pitchFamily="34" charset="-128"/>
              </a:rPr>
              <a:t>x</a:t>
            </a:r>
            <a:r>
              <a:rPr lang="en-US" altLang="en-US" sz="2000" dirty="0" smtClean="0">
                <a:solidFill>
                  <a:srgbClr val="FF0000"/>
                </a:solidFill>
                <a:ea typeface="ＭＳ Ｐゴシック" pitchFamily="34" charset="-128"/>
              </a:rPr>
              <a:t> needs a bar in equations</a:t>
            </a:r>
          </a:p>
        </p:txBody>
      </p:sp>
      <p:pic>
        <p:nvPicPr>
          <p:cNvPr id="1126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700" y="3420174"/>
            <a:ext cx="46609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53206"/>
            <a:ext cx="444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524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8860</TotalTime>
  <Words>1088</Words>
  <Application>Microsoft Office PowerPoint</Application>
  <PresentationFormat>On-screen Show (4:3)</PresentationFormat>
  <Paragraphs>156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ＭＳ Ｐゴシック</vt:lpstr>
      <vt:lpstr>Arial</vt:lpstr>
      <vt:lpstr>Calibri</vt:lpstr>
      <vt:lpstr>Century Gothic</vt:lpstr>
      <vt:lpstr>Constantia</vt:lpstr>
      <vt:lpstr>Wingdings 2</vt:lpstr>
      <vt:lpstr>Austin</vt:lpstr>
      <vt:lpstr>Chapter 8  Introduction to  Inferential Statistics</vt:lpstr>
      <vt:lpstr>Topics</vt:lpstr>
      <vt:lpstr>Topics (cont’d.)</vt:lpstr>
      <vt:lpstr>The z Test:  What It Is and What It Does</vt:lpstr>
      <vt:lpstr>The z Test:  What It Is and What It Does</vt:lpstr>
      <vt:lpstr>The z Test: What It Is  and What It Does (cont’d.)</vt:lpstr>
      <vt:lpstr>The z Test: What It Is  and What It Does (cont’d.)</vt:lpstr>
      <vt:lpstr>Calculations for the  One-Tailed z Test</vt:lpstr>
      <vt:lpstr>Calculations for the  One-Tailed z Test</vt:lpstr>
      <vt:lpstr>Interpreting the One-Tailed z Test</vt:lpstr>
      <vt:lpstr>Interpreting the One-Tailed z Test (cont’d.)</vt:lpstr>
      <vt:lpstr>Calculations for the  Two-Tailed z Test</vt:lpstr>
      <vt:lpstr>Interpreting the Two-Tailed z Test</vt:lpstr>
      <vt:lpstr>Interpreting the Two-Tailed z Test (cont’d.)</vt:lpstr>
      <vt:lpstr>The z Test: What It Is  and What It Does (cont’d.)</vt:lpstr>
      <vt:lpstr>Confidence Intervals  Based on the z Distribution</vt:lpstr>
      <vt:lpstr>Confidence Intervals  Based on the z Distribution</vt:lpstr>
      <vt:lpstr>The t Test:  What It Is and What It Does</vt:lpstr>
      <vt:lpstr>The t Test:  What It Is and What It Does</vt:lpstr>
      <vt:lpstr>The t Test: What It Is and  What It Does (cont’d.)</vt:lpstr>
      <vt:lpstr>The t Test: What It Is and  What It Does (cont’d.)</vt:lpstr>
      <vt:lpstr>Calculations for the  Two-Tailed t Test</vt:lpstr>
      <vt:lpstr>Interpreting the Two-Tailed t Test</vt:lpstr>
      <vt:lpstr>The t Test: What It Is and  What It Does (cont’d.)</vt:lpstr>
      <vt:lpstr>Confidence Intervals  Based on the t Distribution</vt:lpstr>
      <vt:lpstr>Confidence Intervals  Based on the t Distribution</vt:lpstr>
      <vt:lpstr>The Chi-Square (χ2) Goodness-of-Fit Test: What It Is and What It Does</vt:lpstr>
      <vt:lpstr>The Chi-Square (χ2)  Goodness-of-Fit Test</vt:lpstr>
      <vt:lpstr>The Chi-Square (χ2)  Goodness-of-Fit Test (cont’d.)</vt:lpstr>
      <vt:lpstr>The Chi-Square (χ2)  Goodness-of-Fit Test (cont’d.)</vt:lpstr>
      <vt:lpstr>Correlation Coefficients and Statistical Significance</vt:lpstr>
      <vt:lpstr>Correlation Coefficients and Statistical Significance</vt:lpstr>
      <vt:lpstr>Summary</vt:lpstr>
    </vt:vector>
  </TitlesOfParts>
  <Company>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PSYC 3010!</dc:title>
  <dc:creator>Jeff Sable</dc:creator>
  <cp:lastModifiedBy>xiangen hu</cp:lastModifiedBy>
  <cp:revision>47</cp:revision>
  <dcterms:created xsi:type="dcterms:W3CDTF">2011-12-20T00:36:50Z</dcterms:created>
  <dcterms:modified xsi:type="dcterms:W3CDTF">2016-01-12T18:54:35Z</dcterms:modified>
</cp:coreProperties>
</file>