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54"/>
  </p:notesMasterIdLst>
  <p:sldIdLst>
    <p:sldId id="31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6FB264-7003-473F-B497-9425C1E93C6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2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B7867F-02A2-45AC-B625-8042E10C58D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2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1C56D0-762F-4C4C-B050-2C462C94374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46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A19A45-E049-401A-88C1-5C4E2B801CC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3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614262-BD81-4B81-BD62-FEACFA9F855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80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7D8D99-EC47-4FE0-9147-994251ABEAF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35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4394E0-7C05-4B04-9DFA-CC20011171DB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279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F98766-1F05-4878-8CF0-7C2718CE502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063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BF295F-E484-4A8A-AB82-5B40A9BA640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912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DCA3C9-9C34-48C2-B5EE-278FD52C25F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81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359ED2-EA79-44F1-94AF-2F60AEDDC1D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8268FC-3925-4AA2-8D8A-CBE4FA13A6D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786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CD684-5A0C-42B9-B2BF-4202070E77A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80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BB6AD9-9A9B-4910-BBC6-E521F22FC0F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064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379EC4-38A7-4319-8858-6230063F708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75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C1EDA-609E-4B09-B2B1-12A8C7241132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02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A11B7-D848-4DC7-9D0B-C0CD6786198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446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B8227F-27A8-4871-B292-52BF13B6CBF2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7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3F1F2-8FED-4F7A-8C81-6AF5659D80A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571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DD10C0-0EAE-445A-B679-182E7A632372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1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AAB23D-0CA9-43AB-A514-BD1E081525F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51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0BE544-4EA8-494B-963B-562EA2C45D1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02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9B30AF-3D39-407A-BE01-59C3D8260A2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69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74C0BE-AB24-4B3C-AF66-86817B4161F0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751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5751B4-A01D-468D-B7BF-F39E614ED99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507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DF3C12-416D-42B1-AB84-20F07119EBB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25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8EAB39-E523-4BF9-8CF3-C11159005A49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4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8DFCF7-49C3-4B0D-B257-88883DE561AF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47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2252AF-4671-4110-AD28-8F4AE347A112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256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A4E152-95D5-4AB7-A160-CC91C390AD0E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857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E26BFC-5FE4-4441-8883-05B90D29895D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664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83BDDF-7B0A-45B2-B056-5A2CA3E9DB71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6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BDEAC4-3D07-4BED-9536-4188BD65A00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03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071A98-0FB1-4ED5-BCBC-CDDAE611ABD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200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65689-C6E9-4668-A69E-A2AD0792131C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836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23ADFF-4F56-48B8-BF09-F6DD111D4EB0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498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BA349-0EF9-4498-9887-2ECFF8F4DBA0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20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3F13D8-7AAF-46D2-B610-5BA683358768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092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12B53A-F100-4D1E-9130-936DE6D1BB23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743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825E63-0AEF-4AE9-A2E7-D7247AEBA99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104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488A43-692A-4C9F-A382-DB2AD0314045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862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CC618D-15F9-4777-A8AB-FDD19A32E580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72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497606-C3F6-416A-AB04-6D4842DB050D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225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BD162D-23BD-446F-981E-711FF5F89ECF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8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A7522C-8C6A-4F2D-A95A-580B5879BF5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342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57EEB2-905C-4221-A735-2CA144F4EC0B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5974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4BDCA9-2CD6-40BE-94BC-E23BE55D925D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4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C1319-1B13-483B-8AED-DE71212789B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5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E4E1FA-5F19-41E8-9757-2856CF43D6C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8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4D37F1-7986-4E81-A310-8D19C276CF2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74A5A8-10AB-49EC-9119-4BAB03B96A1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81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9 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The Logic of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Experimental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 smtClean="0">
                <a:latin typeface="Constantia" panose="02030602050306030303" pitchFamily="18" charset="0"/>
              </a:rPr>
              <a:t>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Testing effect</a:t>
            </a:r>
          </a:p>
          <a:p>
            <a:pPr lvl="1"/>
            <a:r>
              <a:rPr lang="en-US" altLang="en-US" smtClean="0"/>
              <a:t>Repeated testing leads to better or worse scores</a:t>
            </a:r>
          </a:p>
          <a:p>
            <a:pPr lvl="1"/>
            <a:r>
              <a:rPr lang="en-US" altLang="en-US" smtClean="0"/>
              <a:t>Practice effect</a:t>
            </a:r>
          </a:p>
          <a:p>
            <a:pPr lvl="1"/>
            <a:r>
              <a:rPr lang="en-US" altLang="en-US" smtClean="0"/>
              <a:t>Fatigue effect</a:t>
            </a:r>
          </a:p>
          <a:p>
            <a:r>
              <a:rPr lang="en-US" altLang="en-US" smtClean="0"/>
              <a:t>Regression to the mean: extreme scores, upon retesting, tend to be less extreme, moving toward the mean</a:t>
            </a:r>
          </a:p>
        </p:txBody>
      </p:sp>
    </p:spTree>
    <p:extLst>
      <p:ext uri="{BB962C8B-B14F-4D97-AF65-F5344CB8AC3E}">
        <p14:creationId xmlns:p14="http://schemas.microsoft.com/office/powerpoint/2010/main" val="64262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Instrumentation effect: changes in the dependent variable may be due to changes in the measuring device</a:t>
            </a:r>
          </a:p>
          <a:p>
            <a:r>
              <a:rPr lang="en-US" altLang="en-US" smtClean="0"/>
              <a:t>Mortality (attrition)</a:t>
            </a:r>
          </a:p>
          <a:p>
            <a:pPr lvl="1"/>
            <a:r>
              <a:rPr lang="en-US" altLang="en-US" smtClean="0"/>
              <a:t>Differential dropout rates may be observed in the experimental and control groups</a:t>
            </a:r>
          </a:p>
          <a:p>
            <a:pPr lvl="1"/>
            <a:r>
              <a:rPr lang="en-US" altLang="en-US" smtClean="0"/>
              <a:t>Lead to inequality between the groups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46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Diffusion of treatment</a:t>
            </a:r>
          </a:p>
          <a:p>
            <a:pPr lvl="1"/>
            <a:r>
              <a:rPr lang="en-US" altLang="en-US" smtClean="0"/>
              <a:t>Observed changes in the behaviors or responses of subjects may be due to information received from other subjects in the study</a:t>
            </a:r>
          </a:p>
          <a:p>
            <a:r>
              <a:rPr lang="en-US" altLang="en-US" smtClean="0"/>
              <a:t>Experimenter effect</a:t>
            </a:r>
          </a:p>
          <a:p>
            <a:pPr lvl="1"/>
            <a:r>
              <a:rPr lang="en-US" altLang="en-US" smtClean="0"/>
              <a:t>The experimenter, consciously or unconsciously, affects the results of the study</a:t>
            </a:r>
          </a:p>
          <a:p>
            <a:pPr lvl="1"/>
            <a:r>
              <a:rPr lang="en-US" altLang="en-US" smtClean="0"/>
              <a:t>Experimenter bias or expectancy effect</a:t>
            </a:r>
          </a:p>
        </p:txBody>
      </p:sp>
    </p:spTree>
    <p:extLst>
      <p:ext uri="{BB962C8B-B14F-4D97-AF65-F5344CB8AC3E}">
        <p14:creationId xmlns:p14="http://schemas.microsoft.com/office/powerpoint/2010/main" val="111746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Single-blind experiment</a:t>
            </a:r>
          </a:p>
          <a:p>
            <a:pPr lvl="1"/>
            <a:r>
              <a:rPr lang="en-US" altLang="en-US" smtClean="0"/>
              <a:t>An experimental procedure in which either the subjects or the experimenters are blind to the manipulation being made</a:t>
            </a:r>
          </a:p>
          <a:p>
            <a:r>
              <a:rPr lang="en-US" altLang="en-US" smtClean="0"/>
              <a:t>Double-blind experiment</a:t>
            </a:r>
          </a:p>
          <a:p>
            <a:pPr lvl="1"/>
            <a:r>
              <a:rPr lang="en-US" altLang="en-US" smtClean="0"/>
              <a:t>An experimental procedure in which neither the experimenter nor the subject knows the condition to which each subject has been assigned</a:t>
            </a:r>
          </a:p>
          <a:p>
            <a:pPr lvl="1"/>
            <a:r>
              <a:rPr lang="en-US" altLang="en-US" smtClean="0"/>
              <a:t>Both parties are blind to the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4473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Subject effect: the subject, consciously or unconsciously, affects the results of the study</a:t>
            </a:r>
          </a:p>
          <a:p>
            <a:r>
              <a:rPr lang="en-US" altLang="en-US" smtClean="0"/>
              <a:t>Placebo group: a group or condition in which subjects believe they are receiving treatment but are not</a:t>
            </a:r>
          </a:p>
          <a:p>
            <a:r>
              <a:rPr lang="en-US" altLang="en-US" smtClean="0"/>
              <a:t>Placebo: an inert substance that subjects believe is a treatment</a:t>
            </a:r>
          </a:p>
        </p:txBody>
      </p:sp>
    </p:spTree>
    <p:extLst>
      <p:ext uri="{BB962C8B-B14F-4D97-AF65-F5344CB8AC3E}">
        <p14:creationId xmlns:p14="http://schemas.microsoft.com/office/powerpoint/2010/main" val="94343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Internal Validity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Floor effect</a:t>
            </a:r>
          </a:p>
          <a:p>
            <a:pPr lvl="1"/>
            <a:r>
              <a:rPr lang="en-US" altLang="en-US" smtClean="0"/>
              <a:t>A limitation of the measuring instrument that decreases its capability to differentiate between scores at the bottom of the scale</a:t>
            </a:r>
          </a:p>
          <a:p>
            <a:r>
              <a:rPr lang="en-US" altLang="en-US" smtClean="0"/>
              <a:t>Ceiling effect</a:t>
            </a:r>
          </a:p>
          <a:p>
            <a:pPr lvl="1"/>
            <a:r>
              <a:rPr lang="en-US" altLang="en-US" smtClean="0"/>
              <a:t>A limitation of the measuring instrument that decreases its capability to differentiate between scores at the top of the scale</a:t>
            </a:r>
          </a:p>
        </p:txBody>
      </p:sp>
    </p:spTree>
    <p:extLst>
      <p:ext uri="{BB962C8B-B14F-4D97-AF65-F5344CB8AC3E}">
        <p14:creationId xmlns:p14="http://schemas.microsoft.com/office/powerpoint/2010/main" val="23127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Threats to External Validity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External validity: the extent to which the results of an experiment can be generalized</a:t>
            </a:r>
          </a:p>
          <a:p>
            <a:r>
              <a:rPr lang="en-US" altLang="en-US" smtClean="0"/>
              <a:t>College sophomore problem: results from using mainly college sophomores as subjects in research studies</a:t>
            </a:r>
          </a:p>
          <a:p>
            <a:r>
              <a:rPr lang="en-US" altLang="en-US" smtClean="0"/>
              <a:t>Exercise some caution </a:t>
            </a:r>
          </a:p>
          <a:p>
            <a:pPr lvl="1"/>
            <a:r>
              <a:rPr lang="en-US" altLang="en-US" smtClean="0"/>
              <a:t>When generalizing from the laboratory setting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57530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External Validity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Exact replication</a:t>
            </a:r>
          </a:p>
          <a:p>
            <a:pPr lvl="1"/>
            <a:r>
              <a:rPr lang="en-US" altLang="en-US" smtClean="0"/>
              <a:t>Repeating a study using the same means of manipulating and </a:t>
            </a:r>
          </a:p>
          <a:p>
            <a:pPr lvl="1"/>
            <a:r>
              <a:rPr lang="en-US" altLang="en-US" smtClean="0"/>
              <a:t>Measuring the variables as in the original study</a:t>
            </a:r>
          </a:p>
          <a:p>
            <a:r>
              <a:rPr lang="en-US" altLang="en-US" smtClean="0"/>
              <a:t>Conceptual replication</a:t>
            </a:r>
          </a:p>
          <a:p>
            <a:pPr lvl="1"/>
            <a:r>
              <a:rPr lang="en-US" altLang="en-US" smtClean="0"/>
              <a:t>A study based on another study that uses:</a:t>
            </a:r>
          </a:p>
          <a:p>
            <a:pPr lvl="2"/>
            <a:r>
              <a:rPr lang="en-US" altLang="en-US" smtClean="0"/>
              <a:t>Different methods</a:t>
            </a:r>
          </a:p>
          <a:p>
            <a:pPr lvl="2"/>
            <a:r>
              <a:rPr lang="en-US" altLang="en-US" smtClean="0"/>
              <a:t>A different manipulation or a different measure</a:t>
            </a:r>
          </a:p>
        </p:txBody>
      </p:sp>
    </p:spTree>
    <p:extLst>
      <p:ext uri="{BB962C8B-B14F-4D97-AF65-F5344CB8AC3E}">
        <p14:creationId xmlns:p14="http://schemas.microsoft.com/office/powerpoint/2010/main" val="17658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Threats to External Validity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Systematic replication</a:t>
            </a:r>
          </a:p>
          <a:p>
            <a:pPr lvl="1"/>
            <a:r>
              <a:rPr lang="en-US" altLang="en-US" smtClean="0"/>
              <a:t>A study that varies from an original study in one systematic way</a:t>
            </a:r>
          </a:p>
          <a:p>
            <a:pPr lvl="1"/>
            <a:r>
              <a:rPr lang="en-US" altLang="en-US" smtClean="0"/>
              <a:t>For example, by using: </a:t>
            </a:r>
          </a:p>
          <a:p>
            <a:pPr lvl="2"/>
            <a:r>
              <a:rPr lang="en-US" altLang="en-US" smtClean="0"/>
              <a:t>A different number or type of subjects</a:t>
            </a:r>
          </a:p>
          <a:p>
            <a:pPr lvl="2"/>
            <a:r>
              <a:rPr lang="en-US" altLang="en-US" smtClean="0"/>
              <a:t>A different setting or more levels of the independent variable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355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/>
              <a:t>Correlated-Groups Designs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Between-Subjects Experimental Designs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Correlated-Groups </a:t>
            </a:r>
            <a:r>
              <a:rPr lang="en-US" altLang="en-US" dirty="0" smtClean="0"/>
              <a:t>Designs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 smtClean="0"/>
              <a:t>Parametric </a:t>
            </a:r>
            <a:r>
              <a:rPr lang="en-US" altLang="en-US" dirty="0"/>
              <a:t>Statistics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dirty="0"/>
              <a:t>Nonparametric Tests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70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Correlated-Groups Designs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Correlated-groups design</a:t>
            </a:r>
          </a:p>
          <a:p>
            <a:pPr lvl="1"/>
            <a:r>
              <a:rPr lang="en-US" altLang="en-US" smtClean="0"/>
              <a:t>An experimental design in which the subjects in the experimental and control groups are related in some way</a:t>
            </a:r>
          </a:p>
          <a:p>
            <a:r>
              <a:rPr lang="en-US" altLang="en-US" smtClean="0"/>
              <a:t>Within-subjects design: a type of correlated-groups design in which the same subjects are used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21848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Advantages of within-subjects designs:</a:t>
            </a:r>
          </a:p>
          <a:p>
            <a:pPr lvl="1"/>
            <a:r>
              <a:rPr lang="en-US" altLang="en-US" smtClean="0"/>
              <a:t>Require fewer subjects than between-subjects designs</a:t>
            </a:r>
          </a:p>
          <a:p>
            <a:pPr lvl="1"/>
            <a:r>
              <a:rPr lang="en-US" altLang="en-US" smtClean="0"/>
              <a:t>Require less time to conduct than between-subjects designs</a:t>
            </a:r>
          </a:p>
          <a:p>
            <a:pPr lvl="1"/>
            <a:r>
              <a:rPr lang="en-US" altLang="en-US" smtClean="0"/>
              <a:t>Increase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41251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Order effects</a:t>
            </a:r>
          </a:p>
          <a:p>
            <a:pPr lvl="1"/>
            <a:r>
              <a:rPr lang="en-US" altLang="en-US" smtClean="0"/>
              <a:t>A problem for within-subjects designs in which the order of the conditions has an effect on the dependent variable</a:t>
            </a:r>
          </a:p>
          <a:p>
            <a:r>
              <a:rPr lang="en-US" altLang="en-US" smtClean="0"/>
              <a:t>Counterbalancing </a:t>
            </a:r>
          </a:p>
          <a:p>
            <a:pPr lvl="1"/>
            <a:r>
              <a:rPr lang="en-US" altLang="en-US" smtClean="0"/>
              <a:t>A mechanism for controlling order effects either:</a:t>
            </a:r>
          </a:p>
          <a:p>
            <a:pPr lvl="2"/>
            <a:r>
              <a:rPr lang="en-US" altLang="en-US" smtClean="0"/>
              <a:t>By including all orders of treatment presentation </a:t>
            </a:r>
            <a:r>
              <a:rPr lang="en-US" altLang="en-US" i="1" smtClean="0"/>
              <a:t>or</a:t>
            </a:r>
          </a:p>
          <a:p>
            <a:pPr lvl="2"/>
            <a:r>
              <a:rPr lang="en-US" altLang="en-US" smtClean="0"/>
              <a:t>By randomly determining the order for each subject</a:t>
            </a:r>
          </a:p>
          <a:p>
            <a:pPr lvl="2"/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90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Latin square: a counterbalancing technique to control for order effects without using all possible orders</a:t>
            </a:r>
          </a:p>
          <a:p>
            <a:endParaRPr lang="en-US" altLang="en-US" smtClean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56" y="3733800"/>
            <a:ext cx="5716588" cy="183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911350" y="5943600"/>
            <a:ext cx="549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Table 9.1 A Latin Square for a Design with Four Conditions</a:t>
            </a:r>
          </a:p>
        </p:txBody>
      </p:sp>
    </p:spTree>
    <p:extLst>
      <p:ext uri="{BB962C8B-B14F-4D97-AF65-F5344CB8AC3E}">
        <p14:creationId xmlns:p14="http://schemas.microsoft.com/office/powerpoint/2010/main" val="415379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Matched-subjects design</a:t>
            </a:r>
          </a:p>
          <a:p>
            <a:pPr lvl="1"/>
            <a:r>
              <a:rPr lang="en-US" altLang="en-US" smtClean="0"/>
              <a:t>A type of correlated-groups design in which subjects are matched between conditions on variable(s) that the researcher believes is (are) relevant to the study</a:t>
            </a:r>
          </a:p>
          <a:p>
            <a:r>
              <a:rPr lang="en-US" altLang="en-US" smtClean="0"/>
              <a:t>A within-subjects design has perfect matching</a:t>
            </a:r>
          </a:p>
          <a:p>
            <a:r>
              <a:rPr lang="en-US" altLang="en-US" smtClean="0"/>
              <a:t>Why do we not simply use a within-subjects design? </a:t>
            </a:r>
          </a:p>
          <a:p>
            <a:pPr lvl="1"/>
            <a:r>
              <a:rPr lang="en-US" altLang="en-US" smtClean="0"/>
              <a:t>Carryover effects</a:t>
            </a:r>
          </a:p>
        </p:txBody>
      </p:sp>
    </p:spTree>
    <p:extLst>
      <p:ext uri="{BB962C8B-B14F-4D97-AF65-F5344CB8AC3E}">
        <p14:creationId xmlns:p14="http://schemas.microsoft.com/office/powerpoint/2010/main" val="406285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Advantages of matched-subjects designs</a:t>
            </a:r>
          </a:p>
          <a:p>
            <a:pPr lvl="1"/>
            <a:r>
              <a:rPr lang="en-US" altLang="en-US" smtClean="0"/>
              <a:t>Testing effects and demand characteristics are minimized in comparison to a within-subjects design</a:t>
            </a:r>
          </a:p>
          <a:p>
            <a:pPr lvl="1"/>
            <a:r>
              <a:rPr lang="en-US" altLang="en-US" smtClean="0"/>
              <a:t>Groups are more equivalent than those in a between-subjects design and </a:t>
            </a:r>
          </a:p>
          <a:p>
            <a:pPr lvl="1"/>
            <a:r>
              <a:rPr lang="en-US" altLang="en-US" smtClean="0"/>
              <a:t>Almost as equivalent as those in a within-subjects design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32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Correlated-Groups Designs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Same types of statistics used for the within-subjects designs are used for the matched-subjects designs</a:t>
            </a:r>
          </a:p>
          <a:p>
            <a:r>
              <a:rPr lang="en-US" altLang="en-US" smtClean="0"/>
              <a:t>Weaknesses of matched-subjects designs</a:t>
            </a:r>
          </a:p>
          <a:p>
            <a:pPr lvl="1"/>
            <a:r>
              <a:rPr lang="en-US" altLang="en-US" smtClean="0"/>
              <a:t>More subjects are needed than in a within-subjects design</a:t>
            </a:r>
          </a:p>
          <a:p>
            <a:pPr lvl="1"/>
            <a:r>
              <a:rPr lang="en-US" altLang="en-US" smtClean="0"/>
              <a:t>Mortality is more of an issue </a:t>
            </a:r>
          </a:p>
          <a:p>
            <a:pPr lvl="1"/>
            <a:r>
              <a:rPr lang="en-US" altLang="en-US" smtClean="0"/>
              <a:t>Difficult to find enough subjects who are matches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976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several factors when designing and evaluating a true experiment:</a:t>
            </a:r>
          </a:p>
          <a:p>
            <a:pPr lvl="1" eaLnBrk="1" hangingPunct="1"/>
            <a:r>
              <a:rPr lang="en-US" altLang="en-US" smtClean="0"/>
              <a:t>Address the issues of control and possible confounds</a:t>
            </a:r>
          </a:p>
          <a:p>
            <a:pPr lvl="1" eaLnBrk="1" hangingPunct="1"/>
            <a:r>
              <a:rPr lang="en-US" altLang="en-US" smtClean="0"/>
              <a:t>External validity</a:t>
            </a:r>
          </a:p>
          <a:p>
            <a:pPr lvl="1" eaLnBrk="1" hangingPunct="1"/>
            <a:r>
              <a:rPr lang="en-US" altLang="en-US" smtClean="0"/>
              <a:t>Use the most appropriate design</a:t>
            </a:r>
          </a:p>
        </p:txBody>
      </p:sp>
    </p:spTree>
    <p:extLst>
      <p:ext uri="{BB962C8B-B14F-4D97-AF65-F5344CB8AC3E}">
        <p14:creationId xmlns:p14="http://schemas.microsoft.com/office/powerpoint/2010/main" val="1520561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/>
              <a:t>Parametric Statistics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Parametric Statistics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Null hypothesis tested in a two-group design using a two-tailed test: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Alternative hypothesis: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00" y="327660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76763"/>
            <a:ext cx="1701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7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/>
              <a:t>       Between-Subjects                 Experimental Designs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 one-tailed test, the null hypothesis is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Depending on which alternative hypothesis is being tested: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Alpha is typically set at .05 (α= .05)</a:t>
            </a:r>
          </a:p>
          <a:p>
            <a:endParaRPr lang="en-US" altLang="en-US" smtClean="0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3124200" cy="40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7244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9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Parametric tests</a:t>
            </a:r>
          </a:p>
          <a:p>
            <a:pPr lvl="1"/>
            <a:r>
              <a:rPr lang="en-US" altLang="en-US" smtClean="0"/>
              <a:t>The data fit a bell-shaped distribution</a:t>
            </a:r>
          </a:p>
          <a:p>
            <a:pPr lvl="1"/>
            <a:r>
              <a:rPr lang="en-US" altLang="en-US" smtClean="0"/>
              <a:t>Certain parameters are known</a:t>
            </a:r>
          </a:p>
          <a:p>
            <a:pPr lvl="2"/>
            <a:r>
              <a:rPr lang="en-US" altLang="en-US" smtClean="0"/>
              <a:t>Mean (</a:t>
            </a:r>
            <a:r>
              <a:rPr lang="en-US" altLang="en-US" i="1" smtClean="0"/>
              <a:t>μ</a:t>
            </a:r>
            <a:r>
              <a:rPr lang="en-US" altLang="en-US" smtClean="0"/>
              <a:t>) </a:t>
            </a:r>
          </a:p>
          <a:p>
            <a:pPr lvl="2"/>
            <a:r>
              <a:rPr lang="en-US" altLang="en-US" smtClean="0"/>
              <a:t>Standard deviation (</a:t>
            </a:r>
            <a:r>
              <a:rPr lang="en-US" altLang="en-US" i="1" smtClean="0"/>
              <a:t>σ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Use interval-ratio data</a:t>
            </a:r>
          </a:p>
        </p:txBody>
      </p:sp>
    </p:spTree>
    <p:extLst>
      <p:ext uri="{BB962C8B-B14F-4D97-AF65-F5344CB8AC3E}">
        <p14:creationId xmlns:p14="http://schemas.microsoft.com/office/powerpoint/2010/main" val="2623715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Independent-groups </a:t>
            </a:r>
            <a:r>
              <a:rPr lang="en-US" altLang="en-US" i="1" smtClean="0"/>
              <a:t>t </a:t>
            </a:r>
            <a:r>
              <a:rPr lang="en-US" altLang="en-US" smtClean="0"/>
              <a:t>test: a parametric inferential test for comparing sample means of two independent groups of scores</a:t>
            </a:r>
          </a:p>
          <a:p>
            <a:r>
              <a:rPr lang="en-US" altLang="en-US" smtClean="0"/>
              <a:t>Example: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31" y="4572000"/>
            <a:ext cx="4780661" cy="60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6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Formula for an independent-groups </a:t>
            </a:r>
            <a:r>
              <a:rPr lang="en-US" altLang="en-US" i="1" smtClean="0"/>
              <a:t>t</a:t>
            </a:r>
            <a:r>
              <a:rPr lang="en-US" altLang="en-US" smtClean="0"/>
              <a:t> test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Standard error of the difference between means</a:t>
            </a:r>
          </a:p>
          <a:p>
            <a:pPr lvl="1"/>
            <a:r>
              <a:rPr lang="en-US" altLang="en-US" smtClean="0"/>
              <a:t>The standard deviation of the sampling distribution of mean differences between dependent samples in a two-group experiment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39887"/>
            <a:ext cx="1524000" cy="72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8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Formula for converting the mean differences to standard errors</a:t>
            </a: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2933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7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Putting all of this together, the formula for determining </a:t>
            </a:r>
            <a:r>
              <a:rPr lang="en-US" altLang="en-US" i="1" smtClean="0"/>
              <a:t>t </a:t>
            </a:r>
            <a:r>
              <a:rPr lang="en-US" altLang="en-US" smtClean="0"/>
              <a:t>is: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86193"/>
            <a:ext cx="6943622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170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APA style the result is reported as: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When a result is significant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i="1" smtClean="0"/>
              <a:t>p </a:t>
            </a:r>
            <a:r>
              <a:rPr lang="en-US" altLang="en-US" smtClean="0"/>
              <a:t>value is reported as less than (&lt;) .05</a:t>
            </a:r>
          </a:p>
          <a:p>
            <a:r>
              <a:rPr lang="en-US" altLang="en-US" i="1" smtClean="0"/>
              <a:t>p </a:t>
            </a:r>
            <a:r>
              <a:rPr lang="en-US" altLang="en-US" smtClean="0"/>
              <a:t>value or alpha level: indicates the probability of a Type I error</a:t>
            </a:r>
          </a:p>
          <a:p>
            <a:pPr lvl="1"/>
            <a:r>
              <a:rPr lang="en-US" altLang="en-US" smtClean="0"/>
              <a:t>We want this probability to be small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4114800" cy="41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2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Three aspects of a study can increase power:</a:t>
            </a:r>
          </a:p>
          <a:p>
            <a:pPr lvl="1"/>
            <a:r>
              <a:rPr lang="en-US" altLang="en-US" smtClean="0"/>
              <a:t>Greater differences produced by the independent variable </a:t>
            </a:r>
          </a:p>
          <a:p>
            <a:pPr lvl="1"/>
            <a:r>
              <a:rPr lang="en-US" altLang="en-US" smtClean="0"/>
              <a:t>Less variability of raw scores in each condition</a:t>
            </a:r>
          </a:p>
          <a:p>
            <a:pPr lvl="1"/>
            <a:r>
              <a:rPr lang="en-US" altLang="en-US" smtClean="0"/>
              <a:t>Increased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42570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Effect size</a:t>
            </a:r>
          </a:p>
          <a:p>
            <a:pPr lvl="1"/>
            <a:r>
              <a:rPr lang="en-US" altLang="en-US" smtClean="0"/>
              <a:t>The proportion of variance in the dependent variable that is accounted for by the manipulation of the independent variable</a:t>
            </a:r>
          </a:p>
          <a:p>
            <a:r>
              <a:rPr lang="en-US" altLang="en-US" smtClean="0"/>
              <a:t>Cohen’s </a:t>
            </a:r>
            <a:r>
              <a:rPr lang="en-US" altLang="en-US" i="1" smtClean="0"/>
              <a:t>d</a:t>
            </a:r>
            <a:r>
              <a:rPr lang="en-US" altLang="en-US" smtClean="0"/>
              <a:t>: inferential</a:t>
            </a:r>
            <a:r>
              <a:rPr lang="en-US" altLang="en-US" i="1" smtClean="0"/>
              <a:t> </a:t>
            </a:r>
            <a:r>
              <a:rPr lang="en-US" altLang="en-US" smtClean="0"/>
              <a:t>statistic for measuring effect size</a:t>
            </a:r>
          </a:p>
        </p:txBody>
      </p:sp>
    </p:spTree>
    <p:extLst>
      <p:ext uri="{BB962C8B-B14F-4D97-AF65-F5344CB8AC3E}">
        <p14:creationId xmlns:p14="http://schemas.microsoft.com/office/powerpoint/2010/main" val="527769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Formula for Cohen’s </a:t>
            </a:r>
            <a:r>
              <a:rPr lang="en-US" altLang="en-US" i="1" dirty="0" smtClean="0"/>
              <a:t>d</a:t>
            </a:r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r>
              <a:rPr lang="en-US" altLang="en-US" dirty="0" smtClean="0"/>
              <a:t>Report Cohen’s </a:t>
            </a:r>
            <a:r>
              <a:rPr lang="en-US" altLang="en-US" i="1" dirty="0" smtClean="0"/>
              <a:t>d </a:t>
            </a:r>
            <a:r>
              <a:rPr lang="en-US" altLang="en-US" dirty="0" smtClean="0"/>
              <a:t>with the t-score:</a:t>
            </a:r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endParaRPr lang="en-US" altLang="en-US" i="1" dirty="0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52688"/>
            <a:ext cx="19939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66421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Between-Subjects </a:t>
            </a:r>
            <a:br>
              <a:rPr lang="en-US" altLang="en-US" smtClean="0"/>
            </a:br>
            <a:r>
              <a:rPr lang="en-US" altLang="en-US" smtClean="0"/>
              <a:t>Experimental Designs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Between-subjects design: an experiment in which different subjects are assigned to each group</a:t>
            </a:r>
          </a:p>
          <a:p>
            <a:r>
              <a:rPr lang="en-US" altLang="en-US" smtClean="0"/>
              <a:t>Experimentation involves control</a:t>
            </a:r>
          </a:p>
          <a:p>
            <a:r>
              <a:rPr lang="en-US" altLang="en-US" smtClean="0"/>
              <a:t>Control who is in the study</a:t>
            </a:r>
          </a:p>
          <a:p>
            <a:pPr lvl="1"/>
            <a:r>
              <a:rPr lang="en-US" altLang="en-US" smtClean="0"/>
              <a:t>Random sampling </a:t>
            </a:r>
          </a:p>
          <a:p>
            <a:pPr lvl="1"/>
            <a:r>
              <a:rPr lang="en-US" altLang="en-US" smtClean="0"/>
              <a:t>Random assignment of subjects to the conditions</a:t>
            </a:r>
          </a:p>
        </p:txBody>
      </p:sp>
    </p:spTree>
    <p:extLst>
      <p:ext uri="{BB962C8B-B14F-4D97-AF65-F5344CB8AC3E}">
        <p14:creationId xmlns:p14="http://schemas.microsoft.com/office/powerpoint/2010/main" val="840297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Measure effect size for the independent-groups </a:t>
            </a:r>
            <a:r>
              <a:rPr lang="en-US" altLang="en-US" i="1" smtClean="0"/>
              <a:t>t</a:t>
            </a:r>
            <a:r>
              <a:rPr lang="en-US" altLang="en-US" smtClean="0"/>
              <a:t> test using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</a:p>
          <a:p>
            <a:pPr lvl="1"/>
            <a:r>
              <a:rPr lang="en-US" altLang="en-US" smtClean="0"/>
              <a:t>Use the formula:</a:t>
            </a:r>
          </a:p>
          <a:p>
            <a:endParaRPr lang="en-US" altLang="en-US" baseline="30000" smtClean="0"/>
          </a:p>
          <a:p>
            <a:endParaRPr lang="en-US" altLang="en-US" baseline="30000" smtClean="0"/>
          </a:p>
          <a:p>
            <a:endParaRPr lang="en-US" altLang="en-US" baseline="30000" smtClean="0"/>
          </a:p>
          <a:p>
            <a:r>
              <a:rPr lang="en-US" altLang="en-US" smtClean="0"/>
              <a:t>If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is .01, the effect size is small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is .09, it is medium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is .25, it is large</a:t>
            </a:r>
            <a:endParaRPr lang="en-US" altLang="en-US" baseline="30000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18415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68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Formula for the 95% confidence interval: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Assumptions of the independent-groups </a:t>
            </a:r>
            <a:r>
              <a:rPr lang="en-US" altLang="en-US" i="1" smtClean="0"/>
              <a:t>t</a:t>
            </a:r>
            <a:r>
              <a:rPr lang="en-US" altLang="en-US" smtClean="0"/>
              <a:t> test:</a:t>
            </a:r>
          </a:p>
          <a:p>
            <a:pPr lvl="1"/>
            <a:r>
              <a:rPr lang="en-US" altLang="en-US" smtClean="0"/>
              <a:t>The data are interval-ratio scale</a:t>
            </a:r>
          </a:p>
          <a:p>
            <a:pPr lvl="1"/>
            <a:r>
              <a:rPr lang="en-US" altLang="en-US" smtClean="0"/>
              <a:t>The underlying distributions are bell-shaped</a:t>
            </a:r>
          </a:p>
          <a:p>
            <a:pPr lvl="1"/>
            <a:r>
              <a:rPr lang="en-US" altLang="en-US" smtClean="0"/>
              <a:t>The observations are independent</a:t>
            </a:r>
          </a:p>
          <a:p>
            <a:pPr lvl="1"/>
            <a:r>
              <a:rPr lang="en-US" altLang="en-US" smtClean="0"/>
              <a:t>Homogeneity of variance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352800" cy="48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8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Correlated-groups </a:t>
            </a:r>
            <a:r>
              <a:rPr lang="en-US" altLang="en-US" i="1" smtClean="0"/>
              <a:t>t </a:t>
            </a:r>
            <a:r>
              <a:rPr lang="en-US" altLang="en-US" smtClean="0"/>
              <a:t>test</a:t>
            </a:r>
          </a:p>
          <a:p>
            <a:pPr lvl="1"/>
            <a:r>
              <a:rPr lang="en-US" altLang="en-US" smtClean="0"/>
              <a:t>A parametric inferential test used to compare the means of two related (within- or matched- subjects) samples</a:t>
            </a:r>
          </a:p>
          <a:p>
            <a:r>
              <a:rPr lang="en-US" altLang="en-US" smtClean="0"/>
              <a:t>Difference scores</a:t>
            </a:r>
          </a:p>
          <a:p>
            <a:pPr lvl="1"/>
            <a:r>
              <a:rPr lang="en-US" altLang="en-US" smtClean="0"/>
              <a:t>Scores representing the difference between subjects’ performance in one condition and their performance in a second condition</a:t>
            </a:r>
          </a:p>
        </p:txBody>
      </p:sp>
    </p:spTree>
    <p:extLst>
      <p:ext uri="{BB962C8B-B14F-4D97-AF65-F5344CB8AC3E}">
        <p14:creationId xmlns:p14="http://schemas.microsoft.com/office/powerpoint/2010/main" val="875669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Standard error of the difference scores</a:t>
            </a:r>
          </a:p>
          <a:p>
            <a:pPr lvl="1"/>
            <a:r>
              <a:rPr lang="en-US" altLang="en-US" smtClean="0"/>
              <a:t>The standard deviation of the sampling distribution of differences between the means of independent samples in a two-sample experiment</a:t>
            </a:r>
          </a:p>
          <a:p>
            <a:r>
              <a:rPr lang="en-US" altLang="en-US" smtClean="0"/>
              <a:t>For the correlated-groups </a:t>
            </a:r>
            <a:r>
              <a:rPr lang="en-US" altLang="en-US" i="1" smtClean="0"/>
              <a:t>t </a:t>
            </a:r>
            <a:r>
              <a:rPr lang="en-US" altLang="en-US" smtClean="0"/>
              <a:t>test, the formula for Cohen’s </a:t>
            </a:r>
            <a:r>
              <a:rPr lang="en-US" altLang="en-US" i="1" smtClean="0"/>
              <a:t>d </a:t>
            </a:r>
            <a:r>
              <a:rPr lang="en-US" altLang="en-US" smtClean="0"/>
              <a:t>is: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05400"/>
            <a:ext cx="1104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115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Parametric Statistics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Assumptions for the correlated-groups </a:t>
            </a:r>
            <a:r>
              <a:rPr lang="en-US" altLang="en-US" i="1" smtClean="0"/>
              <a:t>t </a:t>
            </a:r>
            <a:r>
              <a:rPr lang="en-US" altLang="en-US" smtClean="0"/>
              <a:t>test:</a:t>
            </a:r>
          </a:p>
          <a:p>
            <a:pPr lvl="1"/>
            <a:r>
              <a:rPr lang="en-US" altLang="en-US" smtClean="0"/>
              <a:t>Same as those for the independent- groups </a:t>
            </a:r>
            <a:r>
              <a:rPr lang="en-US" altLang="en-US" i="1" smtClean="0"/>
              <a:t>t </a:t>
            </a:r>
            <a:r>
              <a:rPr lang="en-US" altLang="en-US" smtClean="0"/>
              <a:t>test except the observations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3243558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/>
              <a:t>Nonparametric Tests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Nonparametric Tests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Wilcoxon rank-sum test: a nonparametric inferential test for comparing sample medians of two independent groups of scores</a:t>
            </a:r>
          </a:p>
          <a:p>
            <a:r>
              <a:rPr lang="en-US" altLang="en-US" smtClean="0"/>
              <a:t>Highest rank should be equal to </a:t>
            </a:r>
            <a:r>
              <a:rPr lang="en-US" altLang="en-US" i="1" smtClean="0"/>
              <a:t>n</a:t>
            </a:r>
            <a:r>
              <a:rPr lang="en-US" altLang="en-US" baseline="-25000" smtClean="0"/>
              <a:t>1</a:t>
            </a:r>
            <a:r>
              <a:rPr lang="en-US" altLang="en-US" smtClean="0"/>
              <a:t> + </a:t>
            </a:r>
            <a:r>
              <a:rPr lang="en-US" altLang="en-US" i="1" smtClean="0"/>
              <a:t>n</a:t>
            </a:r>
            <a:r>
              <a:rPr lang="en-US" altLang="en-US" baseline="-25000" smtClean="0"/>
              <a:t>2</a:t>
            </a:r>
          </a:p>
          <a:p>
            <a:r>
              <a:rPr lang="en-US" altLang="en-US" smtClean="0"/>
              <a:t>First sum the ranks </a:t>
            </a:r>
          </a:p>
          <a:p>
            <a:pPr lvl="1"/>
            <a:r>
              <a:rPr lang="en-US" altLang="en-US" smtClean="0"/>
              <a:t>For the group expected to have the smaller total</a:t>
            </a:r>
            <a:endParaRPr lang="en-US" alt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09241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Nonparametric Tests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Assumptions of the Wilcoxon rank-sum test:</a:t>
            </a:r>
          </a:p>
          <a:p>
            <a:pPr lvl="1"/>
            <a:r>
              <a:rPr lang="en-US" altLang="en-US" smtClean="0"/>
              <a:t>The data are ratio, interval, or ordinal in scale</a:t>
            </a:r>
          </a:p>
          <a:p>
            <a:pPr lvl="2"/>
            <a:r>
              <a:rPr lang="en-US" altLang="en-US" smtClean="0"/>
              <a:t>All of which must be converted to ranked (ordinal) data</a:t>
            </a:r>
          </a:p>
          <a:p>
            <a:pPr lvl="1"/>
            <a:r>
              <a:rPr lang="en-US" altLang="en-US" smtClean="0"/>
              <a:t>The underlying distribution is not normal</a:t>
            </a:r>
          </a:p>
          <a:p>
            <a:pPr lvl="1"/>
            <a:r>
              <a:rPr lang="en-US" altLang="en-US" smtClean="0"/>
              <a:t>The observations are independent</a:t>
            </a:r>
          </a:p>
          <a:p>
            <a:r>
              <a:rPr lang="en-US" altLang="en-US" smtClean="0"/>
              <a:t>Wilcoxon matched-pairs signed-ranks </a:t>
            </a:r>
            <a:r>
              <a:rPr lang="en-US" altLang="en-US" i="1" smtClean="0"/>
              <a:t>T </a:t>
            </a:r>
            <a:r>
              <a:rPr lang="en-US" altLang="en-US" smtClean="0"/>
              <a:t>test</a:t>
            </a:r>
          </a:p>
          <a:p>
            <a:pPr lvl="1"/>
            <a:r>
              <a:rPr lang="en-US" altLang="en-US" smtClean="0"/>
              <a:t>Similar to the correlated-groups </a:t>
            </a:r>
            <a:r>
              <a:rPr lang="en-US" altLang="en-US" i="1" smtClean="0"/>
              <a:t>t </a:t>
            </a:r>
            <a:r>
              <a:rPr lang="en-US" altLang="en-US" smtClean="0"/>
              <a:t>test</a:t>
            </a:r>
          </a:p>
          <a:p>
            <a:pPr lvl="2"/>
            <a:r>
              <a:rPr lang="en-US" altLang="en-US" smtClean="0"/>
              <a:t>Except that it is nonparametric and compares medians rather than means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8030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Nonparametric Tests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Assumptions of the Wilcoxon matched-pairs signed-ranks </a:t>
            </a:r>
            <a:r>
              <a:rPr lang="en-US" altLang="en-US" i="1" smtClean="0"/>
              <a:t>T </a:t>
            </a:r>
            <a:r>
              <a:rPr lang="en-US" altLang="en-US" smtClean="0"/>
              <a:t>test:</a:t>
            </a:r>
          </a:p>
          <a:p>
            <a:pPr lvl="1"/>
            <a:r>
              <a:rPr lang="en-US" altLang="en-US" smtClean="0"/>
              <a:t>The data are ratio, interval, or ordinal in scale</a:t>
            </a:r>
          </a:p>
          <a:p>
            <a:pPr lvl="2"/>
            <a:r>
              <a:rPr lang="en-US" altLang="en-US" smtClean="0"/>
              <a:t>All of which must be converted to ranked (ordinal) data</a:t>
            </a:r>
          </a:p>
          <a:p>
            <a:pPr lvl="1"/>
            <a:r>
              <a:rPr lang="en-US" altLang="en-US" smtClean="0"/>
              <a:t>The underlying distribution is not normal</a:t>
            </a:r>
          </a:p>
          <a:p>
            <a:pPr lvl="1"/>
            <a:r>
              <a:rPr lang="en-US" altLang="en-US" smtClean="0"/>
              <a:t>The observations are dependent or related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4490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Nonparametric Tests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Chi-square (</a:t>
            </a:r>
            <a:r>
              <a:rPr lang="en-US" altLang="en-US" i="1" smtClean="0"/>
              <a:t>χ</a:t>
            </a:r>
            <a:r>
              <a:rPr lang="en-US" altLang="en-US" baseline="30000" smtClean="0"/>
              <a:t>2</a:t>
            </a:r>
            <a:r>
              <a:rPr lang="en-US" altLang="en-US" smtClean="0"/>
              <a:t>) test of independence </a:t>
            </a:r>
          </a:p>
          <a:p>
            <a:pPr lvl="1"/>
            <a:r>
              <a:rPr lang="en-US" altLang="en-US" smtClean="0"/>
              <a:t>A nonparametric inferential test used when frequency data have been collected to determine</a:t>
            </a:r>
          </a:p>
          <a:p>
            <a:pPr lvl="1"/>
            <a:r>
              <a:rPr lang="en-US" altLang="en-US" smtClean="0"/>
              <a:t>How well an observed breakdown of people over various categories fits some expected breakdown</a:t>
            </a:r>
          </a:p>
          <a:p>
            <a:pPr lvl="1"/>
            <a:r>
              <a:rPr lang="en-US" altLang="en-US" smtClean="0"/>
              <a:t>Formula:</a:t>
            </a: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12" y="5181600"/>
            <a:ext cx="2476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0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Between-Subjects </a:t>
            </a:r>
            <a:br>
              <a:rPr lang="en-US" altLang="en-US" smtClean="0"/>
            </a:br>
            <a:r>
              <a:rPr lang="en-US" altLang="en-US" smtClean="0"/>
              <a:t>Experimental Designs (cont’d.)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1265238" y="4805363"/>
            <a:ext cx="665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9.1 Experimental study of the effects of smoking on cancer rates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438400"/>
            <a:ext cx="7670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145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Nonparametric Tests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Phi coefficient: an inferential test used to determine effect size for a chi-square test</a:t>
            </a:r>
          </a:p>
          <a:p>
            <a:r>
              <a:rPr lang="en-US" altLang="en-US" smtClean="0"/>
              <a:t>For a 2 X 2 contingency table, we use the phi coefficient, where: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43400"/>
            <a:ext cx="1511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501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Nonparametric Tests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Assumptions of the </a:t>
            </a:r>
            <a:r>
              <a:rPr lang="en-US" altLang="en-US" i="1" smtClean="0"/>
              <a:t>χ</a:t>
            </a:r>
            <a:r>
              <a:rPr lang="en-US" altLang="en-US" baseline="30000" smtClean="0"/>
              <a:t>2</a:t>
            </a:r>
            <a:r>
              <a:rPr lang="en-US" altLang="en-US" smtClean="0"/>
              <a:t> test of independence</a:t>
            </a:r>
          </a:p>
          <a:p>
            <a:pPr lvl="1"/>
            <a:r>
              <a:rPr lang="en-US" altLang="en-US" smtClean="0"/>
              <a:t>The sample is random</a:t>
            </a:r>
          </a:p>
          <a:p>
            <a:pPr lvl="1"/>
            <a:r>
              <a:rPr lang="en-US" altLang="en-US" smtClean="0"/>
              <a:t>The observations are independent</a:t>
            </a:r>
          </a:p>
          <a:p>
            <a:pPr lvl="1"/>
            <a:r>
              <a:rPr lang="en-US" altLang="en-US" smtClean="0"/>
              <a:t>The data are nominal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042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Use the appropriate statistic to analyze data</a:t>
            </a:r>
          </a:p>
          <a:p>
            <a:pPr eaLnBrk="1" hangingPunct="1"/>
            <a:r>
              <a:rPr lang="en-US" altLang="en-US" smtClean="0"/>
              <a:t>Consider whether the statistic should be a parametric or nonparametric</a:t>
            </a:r>
          </a:p>
          <a:p>
            <a:pPr lvl="1" eaLnBrk="1" hangingPunct="1"/>
            <a:r>
              <a:rPr lang="en-US" altLang="en-US" smtClean="0"/>
              <a:t>Based on: </a:t>
            </a:r>
          </a:p>
          <a:p>
            <a:pPr lvl="2" eaLnBrk="1" hangingPunct="1"/>
            <a:r>
              <a:rPr lang="en-US" altLang="en-US" smtClean="0"/>
              <a:t>The type of data collected</a:t>
            </a:r>
          </a:p>
          <a:p>
            <a:pPr lvl="2" eaLnBrk="1" hangingPunct="1"/>
            <a:r>
              <a:rPr lang="en-US" altLang="en-US" smtClean="0"/>
              <a:t>The type of distribution to which the data conform</a:t>
            </a:r>
          </a:p>
          <a:p>
            <a:pPr lvl="2" eaLnBrk="1" hangingPunct="1"/>
            <a:r>
              <a:rPr lang="en-US" altLang="en-US" smtClean="0"/>
              <a:t>Whether any parameters of the distribution are known</a:t>
            </a:r>
          </a:p>
          <a:p>
            <a:pPr eaLnBrk="1" hangingPunct="1"/>
            <a:r>
              <a:rPr lang="en-US" altLang="en-US" smtClean="0"/>
              <a:t>Consider whether a between-subjects or correlated-groups design has been used</a:t>
            </a:r>
          </a:p>
        </p:txBody>
      </p:sp>
    </p:spTree>
    <p:extLst>
      <p:ext uri="{BB962C8B-B14F-4D97-AF65-F5344CB8AC3E}">
        <p14:creationId xmlns:p14="http://schemas.microsoft.com/office/powerpoint/2010/main" val="24582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Between-Subjects </a:t>
            </a:r>
            <a:br>
              <a:rPr lang="en-US" altLang="en-US" smtClean="0"/>
            </a:br>
            <a:r>
              <a:rPr lang="en-US" altLang="en-US" smtClean="0"/>
              <a:t>Experimental Designs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Posttest-only control group design</a:t>
            </a:r>
          </a:p>
          <a:p>
            <a:pPr lvl="1"/>
            <a:r>
              <a:rPr lang="en-US" altLang="en-US" smtClean="0"/>
              <a:t>An experimental design in which the dependent variable is measured after the manipulation of the independent variable</a:t>
            </a:r>
          </a:p>
          <a:p>
            <a:r>
              <a:rPr lang="en-US" altLang="en-US" smtClean="0"/>
              <a:t>Pretest/posttest control group design</a:t>
            </a:r>
          </a:p>
          <a:p>
            <a:pPr lvl="1"/>
            <a:r>
              <a:rPr lang="en-US" altLang="en-US" smtClean="0"/>
              <a:t>An experimental design in which the dependent variable is measured both before and after manipulation of the independent variable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85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Between-Subjects </a:t>
            </a:r>
            <a:br>
              <a:rPr lang="en-US" altLang="en-US" smtClean="0"/>
            </a:br>
            <a:r>
              <a:rPr lang="en-US" altLang="en-US" smtClean="0"/>
              <a:t>Experimental Designs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Disadvantages of the pretest/posttest control group design:</a:t>
            </a:r>
          </a:p>
          <a:p>
            <a:pPr lvl="1"/>
            <a:r>
              <a:rPr lang="en-US" altLang="en-US" smtClean="0"/>
              <a:t>Possibility of increasing demand characteristics and</a:t>
            </a:r>
          </a:p>
          <a:p>
            <a:pPr lvl="1"/>
            <a:r>
              <a:rPr lang="en-US" altLang="en-US" smtClean="0"/>
              <a:t>Experimenter effects</a:t>
            </a:r>
          </a:p>
          <a:p>
            <a:pPr lvl="1"/>
            <a:r>
              <a:rPr lang="en-US" altLang="en-US" smtClean="0"/>
              <a:t>Subjects might guess before the posttest what is being measured in the study</a:t>
            </a:r>
          </a:p>
          <a:p>
            <a:pPr lvl="1"/>
            <a:r>
              <a:rPr lang="en-US" altLang="en-US" smtClean="0"/>
              <a:t>With multiple testings, more opportunity for an experimenter to influence the subjects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95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and Confounds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Confound: an uncontrolled extraneous variable or flaw in an experiment</a:t>
            </a:r>
          </a:p>
          <a:p>
            <a:r>
              <a:rPr lang="en-US" altLang="en-US" smtClean="0"/>
              <a:t>Internal validity</a:t>
            </a:r>
          </a:p>
          <a:p>
            <a:pPr lvl="1"/>
            <a:r>
              <a:rPr lang="en-US" altLang="en-US" smtClean="0"/>
              <a:t>The extent to which the results of an experiment can be attributed to the manipulation of the independent variable rather than to some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238151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Threats to Internal Validity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Nonequivalent control group</a:t>
            </a:r>
          </a:p>
          <a:p>
            <a:r>
              <a:rPr lang="en-US" altLang="en-US" smtClean="0"/>
              <a:t>History effect</a:t>
            </a:r>
          </a:p>
          <a:p>
            <a:pPr lvl="1"/>
            <a:r>
              <a:rPr lang="en-US" altLang="en-US" smtClean="0"/>
              <a:t>An outside event that is not a part of the manipulation of the experiment could be responsible for the results</a:t>
            </a:r>
          </a:p>
          <a:p>
            <a:r>
              <a:rPr lang="en-US" altLang="en-US" smtClean="0"/>
              <a:t>Maturation effect: naturally occurring changes within the subjects could be responsible for the observed results</a:t>
            </a:r>
          </a:p>
        </p:txBody>
      </p:sp>
    </p:spTree>
    <p:extLst>
      <p:ext uri="{BB962C8B-B14F-4D97-AF65-F5344CB8AC3E}">
        <p14:creationId xmlns:p14="http://schemas.microsoft.com/office/powerpoint/2010/main" val="122580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8937</TotalTime>
  <Words>1870</Words>
  <Application>Microsoft Office PowerPoint</Application>
  <PresentationFormat>On-screen Show (4:3)</PresentationFormat>
  <Paragraphs>308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9  The Logic of Experimental Design</vt:lpstr>
      <vt:lpstr>Topics</vt:lpstr>
      <vt:lpstr>       Between-Subjects                 Experimental Designs</vt:lpstr>
      <vt:lpstr>Between-Subjects  Experimental Designs</vt:lpstr>
      <vt:lpstr>Between-Subjects  Experimental Designs (cont’d.)</vt:lpstr>
      <vt:lpstr>Between-Subjects  Experimental Designs (cont’d.)</vt:lpstr>
      <vt:lpstr>Between-Subjects  Experimental Designs (cont’d.)</vt:lpstr>
      <vt:lpstr>Control and Confounds</vt:lpstr>
      <vt:lpstr>Threats to Internal Validity</vt:lpstr>
      <vt:lpstr>Threats to Internal Validity (cont’d.)</vt:lpstr>
      <vt:lpstr>Threats to Internal Validity (cont’d.)</vt:lpstr>
      <vt:lpstr>Threats to Internal Validity (cont’d.)</vt:lpstr>
      <vt:lpstr>Threats to Internal Validity (cont’d.)</vt:lpstr>
      <vt:lpstr>Threats to Internal Validity (cont’d.)</vt:lpstr>
      <vt:lpstr>Threats to Internal Validity (cont’d.)</vt:lpstr>
      <vt:lpstr>Threats to External Validity</vt:lpstr>
      <vt:lpstr>Threats to External Validity (cont’d.)</vt:lpstr>
      <vt:lpstr>Threats to External Validity (cont’d.)</vt:lpstr>
      <vt:lpstr>Correlated-Groups Designs</vt:lpstr>
      <vt:lpstr>Correlated-Groups Designs</vt:lpstr>
      <vt:lpstr>Correlated-Groups Designs (cont’d.)</vt:lpstr>
      <vt:lpstr>Correlated-Groups Designs (cont’d.)</vt:lpstr>
      <vt:lpstr>Correlated-Groups Designs (cont’d.)</vt:lpstr>
      <vt:lpstr>Correlated-Groups Designs (cont’d.)</vt:lpstr>
      <vt:lpstr>Correlated-Groups Designs (cont’d.)</vt:lpstr>
      <vt:lpstr>Correlated-Groups Designs (cont’d.)</vt:lpstr>
      <vt:lpstr>Summary</vt:lpstr>
      <vt:lpstr>Parametric Statistics</vt:lpstr>
      <vt:lpstr>Parametric Statistics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Parametric Statistics (cont’d.)</vt:lpstr>
      <vt:lpstr>Nonparametric Tests</vt:lpstr>
      <vt:lpstr>Nonparametric Tests</vt:lpstr>
      <vt:lpstr>Nonparametric Tests (cont’d.)</vt:lpstr>
      <vt:lpstr>Nonparametric Tests (cont’d.)</vt:lpstr>
      <vt:lpstr>Nonparametric Tests (cont’d.)</vt:lpstr>
      <vt:lpstr>Nonparametric Tests (cont’d.)</vt:lpstr>
      <vt:lpstr>Nonparametric Tests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51</cp:revision>
  <dcterms:created xsi:type="dcterms:W3CDTF">2011-12-20T00:36:50Z</dcterms:created>
  <dcterms:modified xsi:type="dcterms:W3CDTF">2016-01-12T20:11:36Z</dcterms:modified>
</cp:coreProperties>
</file>