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8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966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How many pass?</a:t>
            </a:r>
            <a:endParaRPr lang="en-US" dirty="0"/>
          </a:p>
        </c:rich>
      </c:tx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Pass/Fail</c:v>
                </c:pt>
              </c:strCache>
            </c:strRef>
          </c:tx>
          <c:spPr>
            <a:solidFill>
              <a:srgbClr val="FF0000"/>
            </a:solidFill>
          </c:spPr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A4B2-4A6C-9594-BF07B4F3A9E9}"/>
              </c:ext>
            </c:extLst>
          </c:dPt>
          <c:dLbls>
            <c:dLbl>
              <c:idx val="0"/>
              <c:layout>
                <c:manualLayout>
                  <c:x val="-0.28709407145833793"/>
                  <c:y val="-0.1437877763203949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4B2-4A6C-9594-BF07B4F3A9E9}"/>
                </c:ext>
              </c:extLst>
            </c:dLbl>
            <c:dLbl>
              <c:idx val="1"/>
              <c:layout>
                <c:manualLayout>
                  <c:x val="0.22245432412870397"/>
                  <c:y val="5.593049056878091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4B2-4A6C-9594-BF07B4F3A9E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Pass</c:v>
                </c:pt>
                <c:pt idx="1">
                  <c:v>Fail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0.67</c:v>
                </c:pt>
                <c:pt idx="1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4B2-4A6C-9594-BF07B4F3A9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How many qualify for PSYC 3020?</a:t>
            </a:r>
            <a:endParaRPr lang="en-US" dirty="0"/>
          </a:p>
        </c:rich>
      </c:tx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Continue/Retake</c:v>
                </c:pt>
              </c:strCache>
            </c:strRef>
          </c:tx>
          <c:dPt>
            <c:idx val="1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1-2AA5-4ED5-9213-CAFD0EDCE505}"/>
              </c:ext>
            </c:extLst>
          </c:dPt>
          <c:dLbls>
            <c:dLbl>
              <c:idx val="0"/>
              <c:layout>
                <c:manualLayout>
                  <c:x val="-0.24670366064966107"/>
                  <c:y val="-5.51506015734582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AA5-4ED5-9213-CAFD0EDCE505}"/>
                </c:ext>
              </c:extLst>
            </c:dLbl>
            <c:dLbl>
              <c:idx val="1"/>
              <c:layout>
                <c:manualLayout>
                  <c:x val="0.26805957054811042"/>
                  <c:y val="-5.605927957718282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AA5-4ED5-9213-CAFD0EDCE505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Continue</c:v>
                </c:pt>
                <c:pt idx="1">
                  <c:v>Retake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AA5-4ED5-9213-CAFD0EDCE5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92160-9809-4317-BDE8-3F6C935B482E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EC086-EB19-4AC4-A829-94BC4F1B4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04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EC086-EB19-4AC4-A829-94BC4F1B40C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66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EC086-EB19-4AC4-A829-94BC4F1B40C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41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allpaperscraft.com/image/wood_planks_parquet_texture_surface_44962_1024x768.jp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58" y="39919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578" y="7848"/>
            <a:ext cx="9146721" cy="2969929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8200" y="-15332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2260744"/>
          </a:xfrm>
        </p:spPr>
        <p:txBody>
          <a:bodyPr>
            <a:normAutofit/>
          </a:bodyPr>
          <a:lstStyle>
            <a:lvl1pPr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5006087"/>
            <a:ext cx="3309803" cy="67701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977974" y="1253265"/>
            <a:ext cx="284565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PYSC3010</a:t>
            </a:r>
            <a:endParaRPr lang="en-US" sz="4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1028" name="Picture 4" descr="http://www.memphis.edu/_uofm_resources/img/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018" y="166149"/>
            <a:ext cx="28384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120D204-50EA-4131-BB3A-D9F9DA9E11D2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120D204-50EA-4131-BB3A-D9F9DA9E11D2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rgbClr val="009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>
            <a:spLocks noChangeArrowheads="1"/>
          </p:cNvSpPr>
          <p:nvPr userDrawn="1"/>
        </p:nvSpPr>
        <p:spPr bwMode="auto">
          <a:xfrm>
            <a:off x="228600" y="6553200"/>
            <a:ext cx="2743200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ea typeface="ＭＳ Ｐゴシック" pitchFamily="34" charset="-128"/>
              </a:rPr>
              <a:t>@ </a:t>
            </a:r>
            <a:r>
              <a:rPr lang="en-US" sz="1200" dirty="0" smtClean="0"/>
              <a:t>2012 Wadsworth, </a:t>
            </a:r>
            <a:r>
              <a:rPr lang="en-US" sz="1200" dirty="0" err="1" smtClean="0"/>
              <a:t>Cengage</a:t>
            </a:r>
            <a:r>
              <a:rPr lang="en-US" sz="1200" dirty="0" smtClean="0"/>
              <a:t> Learning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 b="1">
                <a:latin typeface="Constant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7CDCB5-550B-410C-B6F9-C5F6C6F610E5}" type="datetime1">
              <a:rPr lang="en-US"/>
              <a:pPr>
                <a:defRPr/>
              </a:pPr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C53D46F-D7ED-4EF8-8C44-805EEF9103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252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120D204-50EA-4131-BB3A-D9F9DA9E11D2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120D204-50EA-4131-BB3A-D9F9DA9E11D2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120D204-50EA-4131-BB3A-D9F9DA9E11D2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120D204-50EA-4131-BB3A-D9F9DA9E11D2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120D204-50EA-4131-BB3A-D9F9DA9E11D2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 descr="https://wallpaperscraft.com/image/wood_planks_parquet_texture_surface_44962_1024x768.jp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120D204-50EA-4131-BB3A-D9F9DA9E11D2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 descr="https://wallpaperscraft.com/image/wood_planks_parquet_texture_surface_44962_1024x768.jp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42"/>
            <a:ext cx="9146588" cy="685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120D204-50EA-4131-BB3A-D9F9DA9E11D2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 descr="https://wallpaperscraft.com/image/wood_planks_parquet_texture_surface_44962_1024x768.jpg"/>
          <p:cNvPicPr>
            <a:picLocks noChangeAspect="1" noChangeArrowheads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72000" y="6173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 userDrawn="1"/>
        </p:nvSpPr>
        <p:spPr>
          <a:xfrm>
            <a:off x="4671932" y="43826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0" dirty="0" smtClean="0"/>
              <a:t>UMPSYC3010</a:t>
            </a:r>
            <a:endParaRPr lang="en-US" b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pic>
        <p:nvPicPr>
          <p:cNvPr id="71684" name="Picture 4" descr="http://www.memphis.edu/_uofm_resources/img/logo.png"/>
          <p:cNvPicPr>
            <a:picLocks noChangeAspect="1" noChangeArrowheads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932" y="55414"/>
            <a:ext cx="1851126" cy="57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81" r:id="rId1"/>
    <p:sldLayoutId id="2147484382" r:id="rId2"/>
    <p:sldLayoutId id="2147484383" r:id="rId3"/>
    <p:sldLayoutId id="2147484384" r:id="rId4"/>
    <p:sldLayoutId id="2147484385" r:id="rId5"/>
    <p:sldLayoutId id="2147484386" r:id="rId6"/>
    <p:sldLayoutId id="2147484387" r:id="rId7"/>
    <p:sldLayoutId id="2147484388" r:id="rId8"/>
    <p:sldLayoutId id="2147484389" r:id="rId9"/>
    <p:sldLayoutId id="2147484390" r:id="rId10"/>
    <p:sldLayoutId id="2147484391" r:id="rId11"/>
    <p:sldLayoutId id="2147484392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learn.memphis.edu/d2l/tools/system_check/systemcheck.asp?ou=6638" TargetMode="External"/><Relationship Id="rId2" Type="http://schemas.openxmlformats.org/officeDocument/2006/relationships/hyperlink" Target="http://www.memphis.edu/ecampus/technical.ph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RULES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Critical Details for </a:t>
            </a:r>
          </a:p>
          <a:p>
            <a:r>
              <a:rPr lang="en-US" dirty="0" smtClean="0"/>
              <a:t>Surviving PSYC 3010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93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ZERO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rule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 have a simple rule about completing things on time: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If </a:t>
            </a:r>
            <a:r>
              <a:rPr lang="en-US" b="1" dirty="0"/>
              <a:t>you don’t take a test or submit an assignment by </a:t>
            </a:r>
            <a:r>
              <a:rPr lang="en-US" b="1" dirty="0" smtClean="0"/>
              <a:t>the time </a:t>
            </a:r>
            <a:r>
              <a:rPr lang="en-US" b="1" dirty="0"/>
              <a:t>it is due, and you haven’t made alternative arrangements with me in advance, you get a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ZERO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on it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sz="1200" i="1" dirty="0" smtClean="0"/>
              <a:t>Note: </a:t>
            </a:r>
            <a:r>
              <a:rPr lang="en-US" sz="1200" dirty="0" smtClean="0"/>
              <a:t>This is taken directly from the syllabus.</a:t>
            </a:r>
            <a:endParaRPr lang="en-US" sz="1200" i="1" dirty="0" smtClean="0"/>
          </a:p>
        </p:txBody>
      </p:sp>
    </p:spTree>
    <p:extLst>
      <p:ext uri="{BB962C8B-B14F-4D97-AF65-F5344CB8AC3E}">
        <p14:creationId xmlns:p14="http://schemas.microsoft.com/office/powerpoint/2010/main" val="156981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Corollaries of the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ZERO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/>
              <a:t>rule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Cause: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 don’t submit an exam within the time limit,</a:t>
            </a:r>
          </a:p>
          <a:p>
            <a:r>
              <a:rPr lang="en-US" dirty="0" smtClean="0"/>
              <a:t>You don’t submit a Methods Exercise on time,</a:t>
            </a:r>
          </a:p>
          <a:p>
            <a:r>
              <a:rPr lang="en-US" dirty="0"/>
              <a:t>Y</a:t>
            </a:r>
            <a:r>
              <a:rPr lang="en-US" dirty="0" smtClean="0"/>
              <a:t>ou don’t submit a Lab Exercise on time,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Effect: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342900" lvl="1"/>
            <a:endParaRPr lang="en-US" sz="800" b="1" dirty="0" smtClean="0"/>
          </a:p>
          <a:p>
            <a:pPr marL="342900" lvl="1"/>
            <a:r>
              <a:rPr lang="en-US" sz="2200" b="1" dirty="0" smtClean="0"/>
              <a:t>You </a:t>
            </a:r>
            <a:r>
              <a:rPr lang="en-US" sz="2200" b="1" dirty="0"/>
              <a:t>get a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ZERO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b="1" dirty="0"/>
              <a:t>on </a:t>
            </a:r>
            <a:r>
              <a:rPr lang="en-US" sz="2200" b="1" dirty="0" smtClean="0"/>
              <a:t>it!</a:t>
            </a:r>
            <a:endParaRPr lang="en-US" sz="2200" b="1" dirty="0"/>
          </a:p>
          <a:p>
            <a:pPr marL="342900" lvl="1"/>
            <a:endParaRPr lang="en-US" sz="3000" b="1" dirty="0" smtClean="0"/>
          </a:p>
          <a:p>
            <a:pPr marL="342900" lvl="1"/>
            <a:r>
              <a:rPr lang="en-US" sz="2200" b="1" dirty="0" smtClean="0"/>
              <a:t>You </a:t>
            </a:r>
            <a:r>
              <a:rPr lang="en-US" sz="2200" b="1" dirty="0"/>
              <a:t>get a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ZERO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b="1" dirty="0"/>
              <a:t>on </a:t>
            </a:r>
            <a:r>
              <a:rPr lang="en-US" sz="2200" b="1" dirty="0" smtClean="0"/>
              <a:t>it!</a:t>
            </a:r>
            <a:endParaRPr lang="en-US" sz="2200" b="1" dirty="0"/>
          </a:p>
          <a:p>
            <a:pPr marL="342900" lvl="1"/>
            <a:endParaRPr lang="en-US" sz="3000" b="1" dirty="0" smtClean="0"/>
          </a:p>
          <a:p>
            <a:pPr marL="342900" lvl="1"/>
            <a:r>
              <a:rPr lang="en-US" sz="2200" b="1" dirty="0" smtClean="0"/>
              <a:t>You </a:t>
            </a:r>
            <a:r>
              <a:rPr lang="en-US" sz="2200" b="1" dirty="0"/>
              <a:t>get a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ZERO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b="1" dirty="0"/>
              <a:t>on </a:t>
            </a:r>
            <a:r>
              <a:rPr lang="en-US" sz="2200" b="1" dirty="0" smtClean="0"/>
              <a:t>it!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11632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Quizzes and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Each Quiz has a </a:t>
            </a:r>
            <a:r>
              <a:rPr lang="en-US" b="1" dirty="0" smtClean="0"/>
              <a:t>due date and time </a:t>
            </a:r>
            <a:r>
              <a:rPr lang="en-US" dirty="0" smtClean="0"/>
              <a:t>(shown on the syllabus).</a:t>
            </a:r>
          </a:p>
          <a:p>
            <a:r>
              <a:rPr lang="en-US" dirty="0" smtClean="0"/>
              <a:t>You may take each Quiz </a:t>
            </a:r>
            <a:r>
              <a:rPr lang="en-US" i="1" dirty="0" smtClean="0"/>
              <a:t>as many times as you’d like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must receive at least 8 out of 10 on a Quiz </a:t>
            </a:r>
            <a:r>
              <a:rPr lang="en-US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before the due date and time </a:t>
            </a:r>
            <a:r>
              <a:rPr lang="en-US" dirty="0" smtClean="0"/>
              <a:t>in order to do the Methods Exercises and Lab Exercises for that chapter!</a:t>
            </a:r>
            <a:endParaRPr lang="en-US" dirty="0"/>
          </a:p>
          <a:p>
            <a:r>
              <a:rPr lang="en-US" dirty="0" smtClean="0"/>
              <a:t>You must complete all exercises for a chapter before you can move on to the Quiz for the next chapter.</a:t>
            </a:r>
          </a:p>
        </p:txBody>
      </p:sp>
    </p:spTree>
    <p:extLst>
      <p:ext uri="{BB962C8B-B14F-4D97-AF65-F5344CB8AC3E}">
        <p14:creationId xmlns:p14="http://schemas.microsoft.com/office/powerpoint/2010/main" val="33521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Think about it…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 smtClean="0"/>
              <a:t>But, Professor, if we don’t get 80% on a quiz and we’re not able to continue in the course, what happens then?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This is an empirical question. </a:t>
            </a:r>
          </a:p>
          <a:p>
            <a:r>
              <a:rPr lang="en-US" dirty="0" smtClean="0"/>
              <a:t>What is your hypothesis? </a:t>
            </a:r>
          </a:p>
          <a:p>
            <a:r>
              <a:rPr lang="en-US" dirty="0" smtClean="0"/>
              <a:t>Do you want to test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544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are the Quiz grades determined?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you do not complete a Quiz before it is due, </a:t>
            </a:r>
            <a:r>
              <a:rPr lang="en-US" b="1" dirty="0" smtClean="0"/>
              <a:t>the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ZERO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rule </a:t>
            </a:r>
            <a:r>
              <a:rPr lang="en-US" dirty="0" smtClean="0"/>
              <a:t>applies.</a:t>
            </a:r>
          </a:p>
          <a:p>
            <a:r>
              <a:rPr lang="en-US" dirty="0" smtClean="0"/>
              <a:t>If you complete a Quiz </a:t>
            </a:r>
            <a:r>
              <a:rPr lang="en-US" i="1" dirty="0" smtClean="0"/>
              <a:t>once</a:t>
            </a:r>
            <a:r>
              <a:rPr lang="en-US" dirty="0" smtClean="0"/>
              <a:t>, you will receive that grade.</a:t>
            </a:r>
          </a:p>
          <a:p>
            <a:r>
              <a:rPr lang="en-US" dirty="0" smtClean="0"/>
              <a:t>If you complete a Quiz </a:t>
            </a:r>
            <a:r>
              <a:rPr lang="en-US" i="1" dirty="0" smtClean="0"/>
              <a:t>multiple times</a:t>
            </a:r>
            <a:r>
              <a:rPr lang="en-US" dirty="0" smtClean="0"/>
              <a:t>, you will receive the highest grade received </a:t>
            </a:r>
            <a:r>
              <a:rPr lang="en-US" b="1" i="1" dirty="0" smtClean="0"/>
              <a:t>before the due date/time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you receive a higher (or lower) Quiz grade after the due date/time, it </a:t>
            </a:r>
            <a:r>
              <a:rPr lang="en-US" b="1" i="1" dirty="0" smtClean="0"/>
              <a:t>will not </a:t>
            </a:r>
            <a:r>
              <a:rPr lang="en-US" dirty="0" smtClean="0"/>
              <a:t>be recorded.</a:t>
            </a:r>
          </a:p>
        </p:txBody>
      </p:sp>
    </p:spTree>
    <p:extLst>
      <p:ext uri="{BB962C8B-B14F-4D97-AF65-F5344CB8AC3E}">
        <p14:creationId xmlns:p14="http://schemas.microsoft.com/office/powerpoint/2010/main" val="284773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questions…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sz="2000" dirty="0" smtClean="0"/>
              <a:t>Do you offer extra credit opportunities?</a:t>
            </a:r>
          </a:p>
          <a:p>
            <a:pPr marL="525780" indent="-457200">
              <a:buFont typeface="+mj-lt"/>
              <a:buAutoNum type="arabicPeriod"/>
            </a:pPr>
            <a:r>
              <a:rPr lang="en-US" sz="2000" dirty="0" smtClean="0"/>
              <a:t>Is this course difficult?</a:t>
            </a:r>
          </a:p>
          <a:p>
            <a:pPr marL="525780" indent="-457200">
              <a:buFont typeface="+mj-lt"/>
              <a:buAutoNum type="arabicPeriod"/>
            </a:pPr>
            <a:endParaRPr lang="en-US" sz="5000" dirty="0" smtClean="0"/>
          </a:p>
          <a:p>
            <a:pPr marL="525780" indent="-457200">
              <a:buFont typeface="+mj-lt"/>
              <a:buAutoNum type="arabicPeriod"/>
            </a:pPr>
            <a:r>
              <a:rPr lang="en-US" sz="2000" dirty="0" smtClean="0"/>
              <a:t>Does anyone ever get an A in this class?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sz="2000" dirty="0"/>
              <a:t>Once in a while, but don’t count on it.</a:t>
            </a:r>
          </a:p>
          <a:p>
            <a:pPr marL="525780" indent="-457200">
              <a:buFont typeface="+mj-lt"/>
              <a:buAutoNum type="arabicPeriod"/>
            </a:pPr>
            <a:r>
              <a:rPr lang="en-US" sz="2000" dirty="0"/>
              <a:t>Yes. Next to PSYC 3020, this may be your most difficult college course.</a:t>
            </a:r>
          </a:p>
          <a:p>
            <a:pPr marL="525780" indent="-457200">
              <a:buFont typeface="+mj-lt"/>
              <a:buAutoNum type="arabicPeriod"/>
            </a:pPr>
            <a:r>
              <a:rPr lang="en-US" sz="2000" dirty="0" smtClean="0"/>
              <a:t>Yes. Once.             (just kidding—more than once)</a:t>
            </a:r>
          </a:p>
        </p:txBody>
      </p:sp>
    </p:spTree>
    <p:extLst>
      <p:ext uri="{BB962C8B-B14F-4D97-AF65-F5344CB8AC3E}">
        <p14:creationId xmlns:p14="http://schemas.microsoft.com/office/powerpoint/2010/main" val="2849581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questions…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25780" indent="-457200">
              <a:buFont typeface="+mj-lt"/>
              <a:buAutoNum type="arabicPeriod" startAt="4"/>
            </a:pPr>
            <a:r>
              <a:rPr lang="en-US" sz="2000" dirty="0" smtClean="0"/>
              <a:t>Do you actually like statistics?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 marL="525780" indent="-457200">
              <a:buFont typeface="+mj-lt"/>
              <a:buAutoNum type="arabicPeriod" startAt="4"/>
            </a:pPr>
            <a:r>
              <a:rPr lang="en-US" sz="2000" dirty="0" smtClean="0"/>
              <a:t>No, not really. But they are very useful (and required in some cases), they can make you a lot of money, and there are a few general things that you can learn that make them bearable—sometimes even fun.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9015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Performance (approx.):</a:t>
            </a:r>
            <a:br>
              <a:rPr lang="en-US" dirty="0" smtClean="0"/>
            </a:br>
            <a:r>
              <a:rPr lang="en-US" dirty="0" smtClean="0"/>
              <a:t>                    </a:t>
            </a:r>
            <a:r>
              <a:rPr lang="en-US" b="1" i="1" dirty="0" smtClean="0"/>
              <a:t>Where will you fall?</a:t>
            </a:r>
            <a:endParaRPr lang="en-US" b="1" i="1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3"/>
            <p:extLst/>
          </p:nvPr>
        </p:nvGraphicFramePr>
        <p:xfrm>
          <a:off x="1042988" y="2312988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sz="quarter" idx="14"/>
            <p:extLst/>
          </p:nvPr>
        </p:nvGraphicFramePr>
        <p:xfrm>
          <a:off x="4645025" y="2312988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4719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with the rules?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You are beginning a daunting journey that begins here and concludes at the end of PSYC 3020.</a:t>
            </a:r>
          </a:p>
          <a:p>
            <a:r>
              <a:rPr lang="en-US" dirty="0" smtClean="0"/>
              <a:t>There are two important characteristics of this journey:</a:t>
            </a:r>
          </a:p>
          <a:p>
            <a:pPr lvl="1"/>
            <a:r>
              <a:rPr lang="en-US" dirty="0" smtClean="0"/>
              <a:t>The material you encounter later builds on the material you encounter earlier, so we follow a very specific sequence.</a:t>
            </a:r>
          </a:p>
          <a:p>
            <a:pPr lvl="1"/>
            <a:r>
              <a:rPr lang="en-US" dirty="0" smtClean="0"/>
              <a:t>Following directions and paying close attention to details is part of the journey. If you don’t follow directions and pay attention, your grade will suffer.</a:t>
            </a:r>
          </a:p>
          <a:p>
            <a:r>
              <a:rPr lang="en-US" dirty="0" smtClean="0"/>
              <a:t>And so I present:  </a:t>
            </a:r>
            <a:r>
              <a:rPr lang="en-US" b="1" dirty="0" smtClean="0"/>
              <a:t>THE RULES</a:t>
            </a:r>
            <a:r>
              <a:rPr lang="en-US" dirty="0" smtClean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3519257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/>
              <a:t>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/>
              <a:t>are responsible for making sure you have adequate computer, software, and connection resources to complete this course.</a:t>
            </a:r>
          </a:p>
          <a:p>
            <a:pPr lvl="1"/>
            <a:r>
              <a:rPr lang="en-US" dirty="0" smtClean="0"/>
              <a:t>UM </a:t>
            </a:r>
            <a:r>
              <a:rPr lang="en-US" dirty="0" err="1" smtClean="0"/>
              <a:t>eCampus</a:t>
            </a:r>
            <a:r>
              <a:rPr lang="en-US" dirty="0" smtClean="0"/>
              <a:t> has technical requirements for all </a:t>
            </a:r>
            <a:r>
              <a:rPr lang="en-US" dirty="0"/>
              <a:t>online </a:t>
            </a:r>
            <a:r>
              <a:rPr lang="en-US" dirty="0" smtClean="0"/>
              <a:t>courses, which may be viewed at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www.memphis.edu/ecampus/technical.php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includes a browser and system check which can be </a:t>
            </a:r>
            <a:r>
              <a:rPr lang="en-US" dirty="0"/>
              <a:t>done at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elearn.memphis.edu/d2l/tools/system_check/systemcheck.asp?ou=6638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You will also need Microsoft Word, Microsoft Excel (preferably 2010), and Adobe reader for this course.</a:t>
            </a:r>
          </a:p>
          <a:p>
            <a:r>
              <a:rPr lang="en-US" dirty="0" smtClean="0"/>
              <a:t>If you do not meet these requirements, you may not be able to meet the requirements of the course.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128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your </a:t>
            </a:r>
            <a:b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@memphis.edu e-mail </a:t>
            </a:r>
            <a:r>
              <a:rPr lang="en-US" dirty="0" smtClean="0"/>
              <a:t>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Check your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@memphis.edu </a:t>
            </a:r>
            <a:r>
              <a:rPr lang="en-US" dirty="0" smtClean="0"/>
              <a:t>e-mail frequently!</a:t>
            </a:r>
          </a:p>
          <a:p>
            <a:r>
              <a:rPr lang="en-US" dirty="0" smtClean="0"/>
              <a:t>If you want to e-mail me: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end it to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xhu@memphis.edu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DO NOT e-mail me through the </a:t>
            </a:r>
            <a:r>
              <a:rPr lang="en-US" dirty="0" err="1" smtClean="0"/>
              <a:t>eCourseware</a:t>
            </a:r>
            <a:r>
              <a:rPr lang="en-US" dirty="0" smtClean="0"/>
              <a:t> e-mail.</a:t>
            </a:r>
          </a:p>
          <a:p>
            <a:r>
              <a:rPr lang="en-US" dirty="0" smtClean="0"/>
              <a:t>If you want me to respond:</a:t>
            </a:r>
          </a:p>
          <a:p>
            <a:pPr lvl="1"/>
            <a:r>
              <a:rPr lang="en-US" dirty="0" smtClean="0"/>
              <a:t>Send the e-mail FROM your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@memphis.edu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/>
              <a:t>account.</a:t>
            </a:r>
          </a:p>
          <a:p>
            <a:pPr lvl="1"/>
            <a:r>
              <a:rPr lang="en-US" dirty="0" smtClean="0"/>
              <a:t>DO NOT send it from </a:t>
            </a:r>
            <a:r>
              <a:rPr lang="en-US" dirty="0" err="1" smtClean="0"/>
              <a:t>eCourseware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00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your </a:t>
            </a:r>
            <a:b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@gmail.com e-mail </a:t>
            </a:r>
            <a:r>
              <a:rPr lang="en-US" dirty="0" smtClean="0"/>
              <a:t>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do not have </a:t>
            </a:r>
            <a:r>
              <a:rPr lang="en-US" dirty="0" err="1" smtClean="0"/>
              <a:t>gmail</a:t>
            </a:r>
            <a:r>
              <a:rPr lang="en-US" dirty="0" smtClean="0"/>
              <a:t> account, you may apply one. It is Free!</a:t>
            </a:r>
          </a:p>
          <a:p>
            <a:r>
              <a:rPr lang="en-US" dirty="0" smtClean="0"/>
              <a:t>If you already have </a:t>
            </a:r>
            <a:r>
              <a:rPr lang="en-US" dirty="0" err="1" smtClean="0"/>
              <a:t>gmail</a:t>
            </a:r>
            <a:r>
              <a:rPr lang="en-US" dirty="0" smtClean="0"/>
              <a:t> account, use it or create a new one.</a:t>
            </a:r>
          </a:p>
          <a:p>
            <a:r>
              <a:rPr lang="en-US" dirty="0" smtClean="0"/>
              <a:t>You may need to login to your </a:t>
            </a:r>
            <a:r>
              <a:rPr lang="en-US" dirty="0" err="1" smtClean="0"/>
              <a:t>gmail</a:t>
            </a:r>
            <a:r>
              <a:rPr lang="en-US" dirty="0" smtClean="0"/>
              <a:t> with some special assignments.</a:t>
            </a:r>
          </a:p>
        </p:txBody>
      </p:sp>
    </p:spTree>
    <p:extLst>
      <p:ext uri="{BB962C8B-B14F-4D97-AF65-F5344CB8AC3E}">
        <p14:creationId xmlns:p14="http://schemas.microsoft.com/office/powerpoint/2010/main" val="2329361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not use the e-mail in </a:t>
            </a:r>
            <a:r>
              <a:rPr lang="en-US" dirty="0" err="1" smtClean="0"/>
              <a:t>eCourseware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Excellent question!</a:t>
            </a:r>
          </a:p>
          <a:p>
            <a:r>
              <a:rPr lang="en-US" dirty="0" smtClean="0"/>
              <a:t>Answer: There are multiple reasons, including…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eCourseware</a:t>
            </a:r>
            <a:r>
              <a:rPr lang="en-US" dirty="0" smtClean="0"/>
              <a:t> e-mail is less reliable than the regular UM e-mail system.</a:t>
            </a:r>
          </a:p>
          <a:p>
            <a:pPr lvl="1"/>
            <a:r>
              <a:rPr lang="en-US" dirty="0" smtClean="0"/>
              <a:t>I can usually respond to your e-mail through the UM system much more quickly than I can through </a:t>
            </a:r>
            <a:r>
              <a:rPr lang="en-US" dirty="0" err="1" smtClean="0"/>
              <a:t>eCourseware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21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Nike rule: “Just do it”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Riding a motorcycle is procedural knowledge: </a:t>
            </a:r>
            <a:r>
              <a:rPr lang="en-US" dirty="0" smtClean="0"/>
              <a:t>I could talk until I’m blue in the face about how to ride a motorcycle, but it’s when you get ON the bike that you really learn.</a:t>
            </a:r>
          </a:p>
        </p:txBody>
      </p:sp>
      <p:pic>
        <p:nvPicPr>
          <p:cNvPr id="1026" name="Picture 2" descr="C:\Users\Jeff Sable\AppData\Local\Microsoft\Windows\Temporary Internet Files\Content.IE5\708PI4I1\MC900441295[1].png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162" y="2688431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686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Nike rule: “Just do it”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Methods and </a:t>
            </a:r>
            <a:r>
              <a:rPr lang="en-US" b="1" dirty="0" err="1" smtClean="0"/>
              <a:t>Statiscs</a:t>
            </a:r>
            <a:r>
              <a:rPr lang="en-US" b="1" dirty="0" smtClean="0"/>
              <a:t> are procedural knowledge: </a:t>
            </a:r>
            <a:r>
              <a:rPr lang="en-US" dirty="0" smtClean="0"/>
              <a:t>I could talk until I’m blue in the face about how to think about research and do statistics, but it’s when you DO IT that you really learn.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645152" y="3900221"/>
            <a:ext cx="3419856" cy="1906217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The majority of this course will NOT be lectures!</a:t>
            </a:r>
          </a:p>
          <a:p>
            <a:r>
              <a:rPr lang="en-US" b="1" dirty="0" smtClean="0"/>
              <a:t>It will be YOU:</a:t>
            </a:r>
          </a:p>
          <a:p>
            <a:pPr lvl="1"/>
            <a:r>
              <a:rPr lang="en-US" b="1" dirty="0" smtClean="0"/>
              <a:t>Evaluating research</a:t>
            </a:r>
          </a:p>
          <a:p>
            <a:pPr lvl="1"/>
            <a:r>
              <a:rPr lang="en-US" b="1" dirty="0" smtClean="0"/>
              <a:t>Designing research</a:t>
            </a:r>
          </a:p>
          <a:p>
            <a:pPr lvl="1"/>
            <a:r>
              <a:rPr lang="en-US" b="1" dirty="0" smtClean="0"/>
              <a:t>Doing statistics</a:t>
            </a:r>
            <a:endParaRPr lang="en-US" b="1" dirty="0"/>
          </a:p>
        </p:txBody>
      </p:sp>
      <p:pic>
        <p:nvPicPr>
          <p:cNvPr id="2052" name="Picture 4" descr="C:\Users\Jeff Sable\AppData\Local\Microsoft\Windows\Temporary Internet Files\Content.IE5\G1A4YPQC\MC900156979[1]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113" y="2057400"/>
            <a:ext cx="1840687" cy="176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900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ZERO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rule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a.k.a.</a:t>
            </a:r>
          </a:p>
          <a:p>
            <a:r>
              <a:rPr lang="en-US" dirty="0" smtClean="0"/>
              <a:t>The zero tolerance rule for late 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67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8830</TotalTime>
  <Words>944</Words>
  <Application>Microsoft Office PowerPoint</Application>
  <PresentationFormat>On-screen Show (4:3)</PresentationFormat>
  <Paragraphs>99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ＭＳ Ｐゴシック</vt:lpstr>
      <vt:lpstr>Arial</vt:lpstr>
      <vt:lpstr>Calibri</vt:lpstr>
      <vt:lpstr>Century Gothic</vt:lpstr>
      <vt:lpstr>Constantia</vt:lpstr>
      <vt:lpstr>Wingdings 2</vt:lpstr>
      <vt:lpstr>Austin</vt:lpstr>
      <vt:lpstr>THE RULES</vt:lpstr>
      <vt:lpstr>What’s with the rules?</vt:lpstr>
      <vt:lpstr>The computer rule</vt:lpstr>
      <vt:lpstr>The use your  @memphis.edu e-mail rule</vt:lpstr>
      <vt:lpstr>The use your  @gmail.com e-mail rule</vt:lpstr>
      <vt:lpstr>Why not use the e-mail in eCourseware?</vt:lpstr>
      <vt:lpstr>The Nike rule: “Just do it”</vt:lpstr>
      <vt:lpstr>The Nike rule: “Just do it”</vt:lpstr>
      <vt:lpstr>The ZERO rule</vt:lpstr>
      <vt:lpstr>The ZERO rule </vt:lpstr>
      <vt:lpstr>Corollaries of the ZERO rule</vt:lpstr>
      <vt:lpstr>Quizzes and Exercises</vt:lpstr>
      <vt:lpstr>Think about it…</vt:lpstr>
      <vt:lpstr>How are the Quiz grades determined?</vt:lpstr>
      <vt:lpstr>Other questions…</vt:lpstr>
      <vt:lpstr>Other questions…</vt:lpstr>
      <vt:lpstr>Class Performance (approx.):                     Where will you fall?</vt:lpstr>
    </vt:vector>
  </TitlesOfParts>
  <Company>University of Memphis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PSYC 3010!</dc:title>
  <dc:creator>Jeff Sable</dc:creator>
  <cp:lastModifiedBy>xiangen hu</cp:lastModifiedBy>
  <cp:revision>39</cp:revision>
  <dcterms:created xsi:type="dcterms:W3CDTF">2011-12-20T00:36:50Z</dcterms:created>
  <dcterms:modified xsi:type="dcterms:W3CDTF">2016-01-12T18:20:14Z</dcterms:modified>
</cp:coreProperties>
</file>