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37"/>
  </p:notes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05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2160-9809-4317-BDE8-3F6C935B482E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C086-EB19-4AC4-A829-94BC4F1B4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8" y="3991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78" y="7848"/>
            <a:ext cx="9146721" cy="296992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8200" y="-15332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260744"/>
          </a:xfrm>
        </p:spPr>
        <p:txBody>
          <a:bodyPr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006087"/>
            <a:ext cx="3309803" cy="6770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77974" y="1253265"/>
            <a:ext cx="28456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PYSC3010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8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18" y="166149"/>
            <a:ext cx="28384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228600" y="6553200"/>
            <a:ext cx="2743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ea typeface="ＭＳ Ｐゴシック" pitchFamily="34" charset="-128"/>
              </a:rPr>
              <a:t>@ </a:t>
            </a:r>
            <a:r>
              <a:rPr lang="en-US" sz="1200" dirty="0" smtClean="0"/>
              <a:t>2012 Wadsworth, </a:t>
            </a:r>
            <a:r>
              <a:rPr lang="en-US" sz="1200" dirty="0" err="1" smtClean="0"/>
              <a:t>Cengage</a:t>
            </a:r>
            <a:r>
              <a:rPr lang="en-US" sz="1200" dirty="0" smtClean="0"/>
              <a:t>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Constant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CDCB5-550B-410C-B6F9-C5F6C6F610E5}" type="datetime1">
              <a:rPr lang="en-US"/>
              <a:pPr>
                <a:defRPr/>
              </a:pPr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3D46F-D7ED-4EF8-8C44-805EEF910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42"/>
            <a:ext cx="9146588" cy="68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8120D204-50EA-4131-BB3A-D9F9DA9E11D2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6D819CD8-88F8-48B9-B192-293F026F75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s://wallpaperscraft.com/image/wood_planks_parquet_texture_surface_44962_1024x768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6173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4671932" y="43826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0" dirty="0" smtClean="0"/>
              <a:t>UMPSYC3010</a:t>
            </a:r>
            <a:endParaRPr lang="en-US" b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pic>
        <p:nvPicPr>
          <p:cNvPr id="71684" name="Picture 4" descr="http://www.memphis.edu/_uofm_resources/img/logo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932" y="55414"/>
            <a:ext cx="1851126" cy="5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u="sng" dirty="0" smtClean="0">
                <a:latin typeface="Constantia" charset="0"/>
              </a:rPr>
              <a:t>Chapter </a:t>
            </a:r>
            <a:r>
              <a:rPr lang="en-US" u="sng" dirty="0">
                <a:latin typeface="Constantia" charset="0"/>
              </a:rPr>
              <a:t>1 </a:t>
            </a:r>
            <a:r>
              <a:rPr lang="en-US" dirty="0">
                <a:latin typeface="Constantia" charset="0"/>
              </a:rPr>
              <a:t>Thinking Like a </a:t>
            </a:r>
            <a:r>
              <a:rPr lang="en-US" dirty="0" smtClean="0">
                <a:latin typeface="Constantia" charset="0"/>
              </a:rPr>
              <a:t>Scientist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5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Sources of Knowledge (cont’d.)</a:t>
            </a: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587500"/>
            <a:ext cx="7962900" cy="40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3352800" y="5791200"/>
            <a:ext cx="223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Sources of Knowledge</a:t>
            </a:r>
          </a:p>
        </p:txBody>
      </p:sp>
    </p:spTree>
    <p:extLst>
      <p:ext uri="{BB962C8B-B14F-4D97-AF65-F5344CB8AC3E}">
        <p14:creationId xmlns:p14="http://schemas.microsoft.com/office/powerpoint/2010/main" val="131827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Scientific (Critical Thinking) Approach and Psychology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Scientific (Critical Thinking) Approach and Psychology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Skeptic: person who questions the validity or truth of something purporting to be factual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Systematic empiricism: making observations in a systematic manner to test hypotheses and refute or develop a theory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Publicly verifiable knowledge: presenting research so that it can be criticized and tested</a:t>
            </a:r>
          </a:p>
        </p:txBody>
      </p:sp>
    </p:spTree>
    <p:extLst>
      <p:ext uri="{BB962C8B-B14F-4D97-AF65-F5344CB8AC3E}">
        <p14:creationId xmlns:p14="http://schemas.microsoft.com/office/powerpoint/2010/main" val="108683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Scientific (Critical Thinking) Approach and Psychology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Empirically solvable problems: questions that are potentially answerable by means of currently available research techniques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Principle of falsifiability: a scientific theory must be stated in such a way that it is possible to refute or disconfirm it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Pseudoscience: appear to be scientific but that actually violate the criteria of science</a:t>
            </a:r>
          </a:p>
        </p:txBody>
      </p:sp>
    </p:spTree>
    <p:extLst>
      <p:ext uri="{BB962C8B-B14F-4D97-AF65-F5344CB8AC3E}">
        <p14:creationId xmlns:p14="http://schemas.microsoft.com/office/powerpoint/2010/main" val="44481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Scientific (Critical Thinking) Approach and Psychology (cont’d.)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352800" y="4953000"/>
            <a:ext cx="2339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The Scientific Approach</a:t>
            </a:r>
          </a:p>
        </p:txBody>
      </p:sp>
      <p:pic>
        <p:nvPicPr>
          <p:cNvPr id="1741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59000"/>
            <a:ext cx="7975600" cy="26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9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Basic and Applied Research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19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Basic and Applied Research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Basic research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Seek knowledge for its own sake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identifying whether cognitive maps can be mentally rotated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Applied research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Practical significance and potential solutions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Example: identifying factors associated with weight gain</a:t>
            </a:r>
          </a:p>
        </p:txBody>
      </p:sp>
    </p:spTree>
    <p:extLst>
      <p:ext uri="{BB962C8B-B14F-4D97-AF65-F5344CB8AC3E}">
        <p14:creationId xmlns:p14="http://schemas.microsoft.com/office/powerpoint/2010/main" val="373975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Goals of Science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Goals of Science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Description: observing behavior in order to describe it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Prediction: identifying the factors that indicate when an event will occur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Explanation: identifying the causes that determine when and why a behavior occurs</a:t>
            </a:r>
          </a:p>
        </p:txBody>
      </p:sp>
    </p:spTree>
    <p:extLst>
      <p:ext uri="{BB962C8B-B14F-4D97-AF65-F5344CB8AC3E}">
        <p14:creationId xmlns:p14="http://schemas.microsoft.com/office/powerpoint/2010/main" val="231243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An Introduction to Research Methods in Science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Areas of Psychological Research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Sources of Knowledge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The Scientific (Critical Thinking) Approach and Psychology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Basic and Applied Research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Goals of Science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>
                <a:ea typeface="ＭＳ Ｐゴシック" pitchFamily="34" charset="-128"/>
              </a:rPr>
              <a:t>An Introduction to Research Methods in Science</a:t>
            </a:r>
          </a:p>
          <a:p>
            <a:pPr marL="514350" indent="-514350"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68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Methods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Observational method: making observations of human or animal behavior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Naturalistic observation: observing behavior of humans or animals in their natural habitat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Laboratory observation: observing behavior in a more controlled situation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Case study method: in-depth study of one or more individuals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20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Descriptive Methods (cont’d.)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Survey method: questioning individuals on a topic and then describing their responses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Sample: group who participate in a study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Population: all of the people about whom a study is meant to generalize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Random sample: achieved through random selection in which each member of the population is equally likely to be chosen</a:t>
            </a:r>
          </a:p>
        </p:txBody>
      </p:sp>
    </p:spTree>
    <p:extLst>
      <p:ext uri="{BB962C8B-B14F-4D97-AF65-F5344CB8AC3E}">
        <p14:creationId xmlns:p14="http://schemas.microsoft.com/office/powerpoint/2010/main" val="3963627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Predictive (Relational) Methods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Correlational method: assesses the degree of relationship between two variables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Correlation does not imply causation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Positive relationship: an increase in one variable is accompanied by an increase in the other variable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421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Predictive (Relational) Methods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Negative relationship: an increase in one variable is accompanied by a decrease in the other variable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Quasi-experimental method: compares naturally occurring groups of individuals; the variable of interest cannot be manipulated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Subject (participant) variable: a characteristic inherent in subjects that cannot be changed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5218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Predictive (Relational) Methods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Alternative explanation: possible that some extraneous variable may be responsible for the observed relationship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34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Explanatory Method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Allows a researcher to establish a              cause-and-effect relationship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Through manipulation of a variable and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Control of the situation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Independent variable: variable that is manipulated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Dependent variable: variable that is measured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0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Explanatory Method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Control group: group that does not receive any level of the independent variable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Experimental group: group that receives some level of the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45209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Explanatory Method (cont’d.)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Random assignment: assigning subjects to conditions in such a way that every participant has an equal probability of being placed in any condition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Control: manipulating the independent variable or any other extraneous variables that could affect the results</a:t>
            </a:r>
          </a:p>
        </p:txBody>
      </p:sp>
    </p:spTree>
    <p:extLst>
      <p:ext uri="{BB962C8B-B14F-4D97-AF65-F5344CB8AC3E}">
        <p14:creationId xmlns:p14="http://schemas.microsoft.com/office/powerpoint/2010/main" val="37593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Explanatory Method (cont’d.)</a:t>
            </a:r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752600"/>
            <a:ext cx="796290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5"/>
          <p:cNvSpPr txBox="1">
            <a:spLocks noChangeArrowheads="1"/>
          </p:cNvSpPr>
          <p:nvPr/>
        </p:nvSpPr>
        <p:spPr bwMode="auto">
          <a:xfrm>
            <a:off x="2667000" y="5257800"/>
            <a:ext cx="3571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Arial" panose="020B0604020202020204" pitchFamily="34" charset="0"/>
              </a:rPr>
              <a:t>An Introduction to Research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333466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Doing Science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Topics (cont’d.)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 smtClean="0">
                <a:ea typeface="ＭＳ Ｐゴシック" pitchFamily="34" charset="-128"/>
              </a:rPr>
              <a:t>Doing Science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 smtClean="0">
                <a:ea typeface="ＭＳ Ｐゴシック" pitchFamily="34" charset="-128"/>
              </a:rPr>
              <a:t>Proof and Disproof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 smtClean="0">
                <a:ea typeface="ＭＳ Ｐゴシック" pitchFamily="34" charset="-128"/>
              </a:rPr>
              <a:t>The Research Process</a:t>
            </a:r>
          </a:p>
          <a:p>
            <a:pPr marL="514350" indent="-514350"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40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Doing Science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We cannot  accept a conclusion from only one study because: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There may be control problems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Study may be limited by available technical equipment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A single study cannot tell us everything about a theory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Science is not static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Theories evolve and change over time </a:t>
            </a:r>
          </a:p>
        </p:txBody>
      </p:sp>
    </p:spTree>
    <p:extLst>
      <p:ext uri="{BB962C8B-B14F-4D97-AF65-F5344CB8AC3E}">
        <p14:creationId xmlns:p14="http://schemas.microsoft.com/office/powerpoint/2010/main" val="1385776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Proof and Disproof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8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Proof and Disproof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Proof of a theory is logically impossible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Example: “If a person is drinking alcohol, then the person is 21 or over”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Test a hypothesis 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By attempting to falsify or disconfirm it</a:t>
            </a: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416300"/>
            <a:ext cx="5080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451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Research Process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6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 Research Process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Identify a problem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Review the literature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Generate hypotheses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Design and conduct the study 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Analyze the data and interpret the results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Communicate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2423561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Scientific method is a combination of empiricism and rationalism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Goals of science: description, prediction, explanation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Experimental method allows for explanation of cause-and-effect relationships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Testing a hypothesis involves attempting to falsify it</a:t>
            </a:r>
          </a:p>
        </p:txBody>
      </p:sp>
    </p:spTree>
    <p:extLst>
      <p:ext uri="{BB962C8B-B14F-4D97-AF65-F5344CB8AC3E}">
        <p14:creationId xmlns:p14="http://schemas.microsoft.com/office/powerpoint/2010/main" val="121346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Areas of Psychological Research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Areas of Psychological Research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Psychobiology: combines biology and psychology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Cognition: how humans solve problems, etc.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Human development: physical, social, and cognitive development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Social psychology: how we view and affect one another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Psychotherapy: assess effectiveness of therapy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lvl="1"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6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Sources of Knowledge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Sources of Knowledge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Superstition: knowledge that is based on subjective feelings, interpreting random events as nonrandom events, or believing in magical events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Intuition: knowledge gained without being consciously aware of its source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Authority: knowledge gained from those viewed as authority figures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27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Sources of Knowledge (cont’d.)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Tenacity: knowledge gained from repeated ideas that are stubbornly clung to despite evidence to the contrary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Rationalism: knowledge gained through logical reasoning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Empiricism: knowledge gained through objective observations of organisms and events in the real world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1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Sources of Knowledge (cont’d.)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Science: knowledge gained through a combination of empirical methods and logical reasoning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Hypothesis:  prediction regarding the outcome of a study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Theory: organized system of assumptions and principles that attempts to explain certain phenomena and how they are related</a:t>
            </a:r>
          </a:p>
        </p:txBody>
      </p:sp>
    </p:spTree>
    <p:extLst>
      <p:ext uri="{BB962C8B-B14F-4D97-AF65-F5344CB8AC3E}">
        <p14:creationId xmlns:p14="http://schemas.microsoft.com/office/powerpoint/2010/main" val="1423073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8833</TotalTime>
  <Words>978</Words>
  <Application>Microsoft Office PowerPoint</Application>
  <PresentationFormat>On-screen Show (4:3)</PresentationFormat>
  <Paragraphs>122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Century Gothic</vt:lpstr>
      <vt:lpstr>Constantia</vt:lpstr>
      <vt:lpstr>Wingdings 2</vt:lpstr>
      <vt:lpstr>Austin</vt:lpstr>
      <vt:lpstr>Chapter 1 Thinking Like a Scientist</vt:lpstr>
      <vt:lpstr>Topics</vt:lpstr>
      <vt:lpstr>Topics (cont’d.)</vt:lpstr>
      <vt:lpstr>Areas of Psychological Research</vt:lpstr>
      <vt:lpstr>Areas of Psychological Research</vt:lpstr>
      <vt:lpstr>Sources of Knowledge</vt:lpstr>
      <vt:lpstr>Sources of Knowledge</vt:lpstr>
      <vt:lpstr>Sources of Knowledge (cont’d.)</vt:lpstr>
      <vt:lpstr>Sources of Knowledge (cont’d.)</vt:lpstr>
      <vt:lpstr>Sources of Knowledge (cont’d.)</vt:lpstr>
      <vt:lpstr>The Scientific (Critical Thinking) Approach and Psychology</vt:lpstr>
      <vt:lpstr>The Scientific (Critical Thinking) Approach and Psychology</vt:lpstr>
      <vt:lpstr>The Scientific (Critical Thinking) Approach and Psychology (cont’d.)</vt:lpstr>
      <vt:lpstr>The Scientific (Critical Thinking) Approach and Psychology (cont’d.)</vt:lpstr>
      <vt:lpstr>Basic and Applied Research</vt:lpstr>
      <vt:lpstr>Basic and Applied Research</vt:lpstr>
      <vt:lpstr>Goals of Science</vt:lpstr>
      <vt:lpstr>Goals of Science</vt:lpstr>
      <vt:lpstr>An Introduction to Research Methods in Science</vt:lpstr>
      <vt:lpstr>Descriptive Methods</vt:lpstr>
      <vt:lpstr>Descriptive Methods (cont’d.)</vt:lpstr>
      <vt:lpstr>Predictive (Relational) Methods</vt:lpstr>
      <vt:lpstr>Predictive (Relational) Methods (cont’d.)</vt:lpstr>
      <vt:lpstr>Predictive (Relational) Methods (cont’d.)</vt:lpstr>
      <vt:lpstr>Explanatory Method</vt:lpstr>
      <vt:lpstr>Explanatory Method (cont’d.)</vt:lpstr>
      <vt:lpstr>Explanatory Method (cont’d.)</vt:lpstr>
      <vt:lpstr>Explanatory Method (cont’d.)</vt:lpstr>
      <vt:lpstr>Doing Science</vt:lpstr>
      <vt:lpstr>Doing Science</vt:lpstr>
      <vt:lpstr>Proof and Disproof</vt:lpstr>
      <vt:lpstr>Proof and Disproof</vt:lpstr>
      <vt:lpstr>The Research Process</vt:lpstr>
      <vt:lpstr>The Research Process</vt:lpstr>
      <vt:lpstr>Summary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PSYC 3010!</dc:title>
  <dc:creator>Jeff Sable</dc:creator>
  <cp:lastModifiedBy>xiangen hu</cp:lastModifiedBy>
  <cp:revision>40</cp:revision>
  <dcterms:created xsi:type="dcterms:W3CDTF">2011-12-20T00:36:50Z</dcterms:created>
  <dcterms:modified xsi:type="dcterms:W3CDTF">2016-01-12T18:23:44Z</dcterms:modified>
</cp:coreProperties>
</file>