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0" r:id="rId1"/>
  </p:sldMasterIdLst>
  <p:notesMasterIdLst>
    <p:notesMasterId r:id="rId31"/>
  </p:notes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96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2160-9809-4317-BDE8-3F6C935B482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C086-EB19-4AC4-A829-94BC4F1B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8" y="3991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578" y="7848"/>
            <a:ext cx="9146721" cy="296992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8200" y="-15332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2260744"/>
          </a:xfrm>
        </p:spPr>
        <p:txBody>
          <a:bodyPr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5006087"/>
            <a:ext cx="3309803" cy="67701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7974" y="1253265"/>
            <a:ext cx="2845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PYSC3010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8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18" y="166149"/>
            <a:ext cx="2838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228600" y="6553200"/>
            <a:ext cx="27432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ea typeface="ＭＳ Ｐゴシック" pitchFamily="34" charset="-128"/>
              </a:rPr>
              <a:t>@ </a:t>
            </a:r>
            <a:r>
              <a:rPr lang="en-US" sz="1200" dirty="0" smtClean="0"/>
              <a:t>2012 Wadsworth, </a:t>
            </a:r>
            <a:r>
              <a:rPr lang="en-US" sz="1200" dirty="0" err="1" smtClean="0"/>
              <a:t>Cengage</a:t>
            </a:r>
            <a:r>
              <a:rPr lang="en-US" sz="1200" dirty="0" smtClean="0"/>
              <a:t>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Constant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CDCB5-550B-410C-B6F9-C5F6C6F610E5}" type="datetime1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53D46F-D7ED-4EF8-8C44-805EEF910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5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42"/>
            <a:ext cx="9146588" cy="68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72000" y="6173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4671932" y="43826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0" dirty="0" smtClean="0"/>
              <a:t>UMPSYC3010</a:t>
            </a:r>
            <a:endParaRPr lang="en-US" b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pic>
        <p:nvPicPr>
          <p:cNvPr id="71684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32" y="55414"/>
            <a:ext cx="1851126" cy="57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3311324"/>
          </a:xfrm>
        </p:spPr>
        <p:txBody>
          <a:bodyPr>
            <a:normAutofit/>
          </a:bodyPr>
          <a:lstStyle/>
          <a:p>
            <a:r>
              <a:rPr lang="en-US" altLang="en-US" b="1" u="sng" dirty="0">
                <a:latin typeface="Constantia" panose="02030602050306030303" pitchFamily="18" charset="0"/>
              </a:rPr>
              <a:t>Chapter 2 </a:t>
            </a:r>
            <a:r>
              <a:rPr lang="en-US" altLang="en-US" b="1" dirty="0">
                <a:latin typeface="Constantia" panose="02030602050306030303" pitchFamily="18" charset="0"/>
              </a:rPr>
              <a:t/>
            </a:r>
            <a:br>
              <a:rPr lang="en-US" altLang="en-US" b="1" dirty="0">
                <a:latin typeface="Constantia" panose="02030602050306030303" pitchFamily="18" charset="0"/>
              </a:rPr>
            </a:br>
            <a:r>
              <a:rPr lang="en-US" altLang="en-US" b="1" dirty="0">
                <a:latin typeface="Constantia" panose="02030602050306030303" pitchFamily="18" charset="0"/>
              </a:rPr>
              <a:t>Getting Started: </a:t>
            </a:r>
            <a:br>
              <a:rPr lang="en-US" altLang="en-US" b="1" dirty="0">
                <a:latin typeface="Constantia" panose="02030602050306030303" pitchFamily="18" charset="0"/>
              </a:rPr>
            </a:br>
            <a:r>
              <a:rPr lang="en-US" altLang="en-US" b="1" dirty="0">
                <a:latin typeface="Constantia" panose="02030602050306030303" pitchFamily="18" charset="0"/>
              </a:rPr>
              <a:t>Ideas, </a:t>
            </a:r>
            <a:br>
              <a:rPr lang="en-US" altLang="en-US" b="1" dirty="0">
                <a:latin typeface="Constantia" panose="02030602050306030303" pitchFamily="18" charset="0"/>
              </a:rPr>
            </a:br>
            <a:r>
              <a:rPr lang="en-US" altLang="en-US" b="1" dirty="0">
                <a:latin typeface="Constantia" panose="02030602050306030303" pitchFamily="18" charset="0"/>
              </a:rPr>
              <a:t>Resources, </a:t>
            </a:r>
            <a:br>
              <a:rPr lang="en-US" altLang="en-US" b="1" dirty="0">
                <a:latin typeface="Constantia" panose="02030602050306030303" pitchFamily="18" charset="0"/>
              </a:rPr>
            </a:br>
            <a:r>
              <a:rPr lang="en-US" altLang="en-US" b="1" dirty="0">
                <a:latin typeface="Constantia" panose="02030602050306030303" pitchFamily="18" charset="0"/>
              </a:rPr>
              <a:t>and </a:t>
            </a:r>
            <a:r>
              <a:rPr lang="en-US" altLang="en-US" b="1" dirty="0" smtClean="0">
                <a:latin typeface="Constantia" panose="02030602050306030303" pitchFamily="18" charset="0"/>
              </a:rPr>
              <a:t>Ethics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1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20750"/>
            <a:ext cx="8001000" cy="501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6"/>
          <p:cNvSpPr txBox="1">
            <a:spLocks noChangeArrowheads="1"/>
          </p:cNvSpPr>
          <p:nvPr/>
        </p:nvSpPr>
        <p:spPr bwMode="auto">
          <a:xfrm>
            <a:off x="3740150" y="6019800"/>
            <a:ext cx="1746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Library Research</a:t>
            </a:r>
          </a:p>
        </p:txBody>
      </p:sp>
    </p:spTree>
    <p:extLst>
      <p:ext uri="{BB962C8B-B14F-4D97-AF65-F5344CB8AC3E}">
        <p14:creationId xmlns:p14="http://schemas.microsoft.com/office/powerpoint/2010/main" val="283870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Reading a Journal Article: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What to Expect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9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Abstract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Brief description of the entire paper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Introduction, method, results, and discussion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Between 150 and 250 words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Describes the problem under investigation and the purpose of the study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Participants and general methodology; findings; and conclusions of the study</a:t>
            </a:r>
          </a:p>
        </p:txBody>
      </p:sp>
    </p:spTree>
    <p:extLst>
      <p:ext uri="{BB962C8B-B14F-4D97-AF65-F5344CB8AC3E}">
        <p14:creationId xmlns:p14="http://schemas.microsoft.com/office/powerpoint/2010/main" val="386883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Introduction to the problem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Review of relevant previous research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Not works of marginal significance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Purpose and rationale for the study</a:t>
            </a:r>
          </a:p>
        </p:txBody>
      </p:sp>
    </p:spTree>
    <p:extLst>
      <p:ext uri="{BB962C8B-B14F-4D97-AF65-F5344CB8AC3E}">
        <p14:creationId xmlns:p14="http://schemas.microsoft.com/office/powerpoint/2010/main" val="396339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Method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Describes how the study was conducted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Subsections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Subjects: description of the subjects and how they were obtained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Materials: describes any testing materials used 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Apparatus: describes any specific equipment used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Procedure: summarizes each step in the execution of the research</a:t>
            </a:r>
          </a:p>
        </p:txBody>
      </p:sp>
    </p:spTree>
    <p:extLst>
      <p:ext uri="{BB962C8B-B14F-4D97-AF65-F5344CB8AC3E}">
        <p14:creationId xmlns:p14="http://schemas.microsoft.com/office/powerpoint/2010/main" val="89722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Results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Summarizes data and type of statistic(s) used 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Reported with respect to the variables measured and/or manipulated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Should not include an explanation of results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Depict results in tables and graphs or figures</a:t>
            </a:r>
          </a:p>
        </p:txBody>
      </p:sp>
    </p:spTree>
    <p:extLst>
      <p:ext uri="{BB962C8B-B14F-4D97-AF65-F5344CB8AC3E}">
        <p14:creationId xmlns:p14="http://schemas.microsoft.com/office/powerpoint/2010/main" val="188676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Discussion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Restatement of the predictions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Whether or not the predictions were supported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Relationship between the results and past research 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Criticisms of the study 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Implications for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113115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Ethical Standards in Research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with Human Subjects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5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Ethical Standards in Research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with Human Subjects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Researcher is responsible for the welfare of the subjects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What harm could a participant suffer in a research study?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Nuremberg code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Basis of ethical guidelines we use today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Lists 10 principles for the Nazi war crimes trials following World War II</a:t>
            </a:r>
          </a:p>
        </p:txBody>
      </p:sp>
    </p:spTree>
    <p:extLst>
      <p:ext uri="{BB962C8B-B14F-4D97-AF65-F5344CB8AC3E}">
        <p14:creationId xmlns:p14="http://schemas.microsoft.com/office/powerpoint/2010/main" val="267824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Ethical Standards in Research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with Human Subjects (cont’d.)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Nazi doctors used Jews for inhumane research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Determining the effects on humans of viruses, poisons, toxins, and drugs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Tuskegee syphilis study (1932-1972)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Examined the course of the disease in untreated individuals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Subjects were approximately 400 black men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0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Topics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Selecting a Problem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Reviewing the Literature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Reading a Journal Article: What to Expect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Ethical Standards in Research with Human Subjects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Ethical Standards in Research with Children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Ethical Standards in Research with Animals</a:t>
            </a:r>
          </a:p>
        </p:txBody>
      </p:sp>
    </p:spTree>
    <p:extLst>
      <p:ext uri="{BB962C8B-B14F-4D97-AF65-F5344CB8AC3E}">
        <p14:creationId xmlns:p14="http://schemas.microsoft.com/office/powerpoint/2010/main" val="4281395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Ethical Standards in Research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with Human Subjects (cont’d.)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 1953, APA developed ethical guidelines for research with human participants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Stanley Milgram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Research on obedience to authority (1963)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Was it an ethical use of human subjects?</a:t>
            </a:r>
          </a:p>
        </p:txBody>
      </p:sp>
    </p:spTree>
    <p:extLst>
      <p:ext uri="{BB962C8B-B14F-4D97-AF65-F5344CB8AC3E}">
        <p14:creationId xmlns:p14="http://schemas.microsoft.com/office/powerpoint/2010/main" val="202436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Ethical Standards in Research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with Human Subjects (cont’d.)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Institutional review board (IRB)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Made up of faculty members, usually from diverse backgrounds, and members of the community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Oversees all federally funded research involving human participants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Informed consent: form given to individuals before they participate in a study to inform them of the general nature of the study and to obtain their consent to participate</a:t>
            </a:r>
          </a:p>
          <a:p>
            <a:pPr lvl="1"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244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Ethical Standards in Research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with Human Subjects (cont’d.)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Subjects classified as “at minimal risk”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Placed under no more physical or emotional risk than would be encountered in daily life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Example: paper-and-pencil tests, research on memory processes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Subjects classified as “at risk”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Studies in which the subjects are at risk for physical or emotional harm, or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If their privacy is compromised</a:t>
            </a:r>
          </a:p>
          <a:p>
            <a:pPr lvl="1" eaLnBrk="1" hangingPunct="1"/>
            <a:endParaRPr lang="en-US" altLang="en-US" smtClean="0">
              <a:ea typeface="ＭＳ Ｐゴシック" pitchFamily="34" charset="-128"/>
            </a:endParaRPr>
          </a:p>
          <a:p>
            <a:pPr lvl="1"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64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Ethical Standards in Research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with Human Subjects (cont’d.)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Deception: lying to the participants concerning the true nature of a study because knowing the true nature of the study might affect their performance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Debriefing: providing information about the true purpose of a study as soon after the completion of data collection as possible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1339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Ethical Standards in Research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with Children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1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Ethical Standards in Research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with Children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How does informed consent work with children?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How do researchers properly debrief a child?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Informed consent must be obtained from the parents or legal guardians for all persons under the age of 18</a:t>
            </a:r>
          </a:p>
        </p:txBody>
      </p:sp>
    </p:spTree>
    <p:extLst>
      <p:ext uri="{BB962C8B-B14F-4D97-AF65-F5344CB8AC3E}">
        <p14:creationId xmlns:p14="http://schemas.microsoft.com/office/powerpoint/2010/main" val="4009026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Ethical Standards in Research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with Animals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89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Ethical Standards in Research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with Animals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Controversial issue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Some believe that no research should be conducted on animals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Other believe that research with animals is advantageous 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Guidelines for Ethical Conduct in the Care and Use of Animals (1996)</a:t>
            </a:r>
          </a:p>
        </p:txBody>
      </p:sp>
    </p:spTree>
    <p:extLst>
      <p:ext uri="{BB962C8B-B14F-4D97-AF65-F5344CB8AC3E}">
        <p14:creationId xmlns:p14="http://schemas.microsoft.com/office/powerpoint/2010/main" val="3832449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Ethical Standards in Research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with Animals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Researcher must ensure that: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Care and housing of the animals meet federal regulations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All experimental procedures are humane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Treatments involving pain are used only when necessary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Alternative procedures that minimize discomfort are used when available</a:t>
            </a:r>
          </a:p>
        </p:txBody>
      </p:sp>
    </p:spTree>
    <p:extLst>
      <p:ext uri="{BB962C8B-B14F-4D97-AF65-F5344CB8AC3E}">
        <p14:creationId xmlns:p14="http://schemas.microsoft.com/office/powerpoint/2010/main" val="1505194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Psych Abstracts, PsycINFO, SSCI, and SCI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APA’s ethical guidelines for using humans for research purposes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Importance of IRBs and informed consent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Use of deception in research and debriefing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Considerations when using children as subjects and APA guidelines on the use of animals in research</a:t>
            </a:r>
          </a:p>
        </p:txBody>
      </p:sp>
    </p:spTree>
    <p:extLst>
      <p:ext uri="{BB962C8B-B14F-4D97-AF65-F5344CB8AC3E}">
        <p14:creationId xmlns:p14="http://schemas.microsoft.com/office/powerpoint/2010/main" val="83287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Selecting a Problem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Selecting a Problem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Look at completed research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Gives you a firm foundation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May help suggest a hypothesis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Find a cursory review of theories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Identify an interesting class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Look at the textbook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Narrow it down to a topic</a:t>
            </a:r>
          </a:p>
        </p:txBody>
      </p:sp>
    </p:spTree>
    <p:extLst>
      <p:ext uri="{BB962C8B-B14F-4D97-AF65-F5344CB8AC3E}">
        <p14:creationId xmlns:p14="http://schemas.microsoft.com/office/powerpoint/2010/main" val="111891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Selecting a Problem (cont’d.)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Observe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Example: you may believe that listening to a specific affects a person’s mood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Base ideas on practical problems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Example: does art therapy improve the general well-being of those recovering from surgery? </a:t>
            </a:r>
          </a:p>
        </p:txBody>
      </p:sp>
    </p:spTree>
    <p:extLst>
      <p:ext uri="{BB962C8B-B14F-4D97-AF65-F5344CB8AC3E}">
        <p14:creationId xmlns:p14="http://schemas.microsoft.com/office/powerpoint/2010/main" val="180470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Reviewing the Literature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0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Reviewing the Literature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Literature review: searching the published studies on a topic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Begin your research at the library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Important resource: library staff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Published research appears in journals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Peer review: each paper published is first submitted to the editor, who sends the paper out for review by other scientists</a:t>
            </a:r>
          </a:p>
        </p:txBody>
      </p:sp>
    </p:spTree>
    <p:extLst>
      <p:ext uri="{BB962C8B-B14F-4D97-AF65-F5344CB8AC3E}">
        <p14:creationId xmlns:p14="http://schemas.microsoft.com/office/powerpoint/2010/main" val="374587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Reviewing the Literature (cont’d.)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Psychological (Psych) abstracts: reference resource published by the APA that contains abstracts of articles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PsycINFO:  electronic database that provides abstracts and citations to the literature in the behavioral sciences and mental health</a:t>
            </a:r>
          </a:p>
        </p:txBody>
      </p:sp>
    </p:spTree>
    <p:extLst>
      <p:ext uri="{BB962C8B-B14F-4D97-AF65-F5344CB8AC3E}">
        <p14:creationId xmlns:p14="http://schemas.microsoft.com/office/powerpoint/2010/main" val="396314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Reviewing the Literature (cont’d.)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Social Science Citation Index (SSCI)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Can help you to work from a given article and see what has been published on that topic since the key article was published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Includes social and behavioral sciences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Science Citation Index (SCI)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Includes biology, chemistry, and medicine</a:t>
            </a:r>
          </a:p>
        </p:txBody>
      </p:sp>
    </p:spTree>
    <p:extLst>
      <p:ext uri="{BB962C8B-B14F-4D97-AF65-F5344CB8AC3E}">
        <p14:creationId xmlns:p14="http://schemas.microsoft.com/office/powerpoint/2010/main" val="1911798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8829</TotalTime>
  <Words>925</Words>
  <Application>Microsoft Office PowerPoint</Application>
  <PresentationFormat>On-screen Show (4:3)</PresentationFormat>
  <Paragraphs>125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Calibri</vt:lpstr>
      <vt:lpstr>Century Gothic</vt:lpstr>
      <vt:lpstr>Constantia</vt:lpstr>
      <vt:lpstr>Wingdings 2</vt:lpstr>
      <vt:lpstr>Austin</vt:lpstr>
      <vt:lpstr>Chapter 2  Getting Started:  Ideas,  Resources,  and Ethics</vt:lpstr>
      <vt:lpstr>Topics</vt:lpstr>
      <vt:lpstr>Selecting a Problem</vt:lpstr>
      <vt:lpstr>Selecting a Problem</vt:lpstr>
      <vt:lpstr>Selecting a Problem (cont’d.)</vt:lpstr>
      <vt:lpstr>Reviewing the Literature</vt:lpstr>
      <vt:lpstr>Reviewing the Literature</vt:lpstr>
      <vt:lpstr>Reviewing the Literature (cont’d.)</vt:lpstr>
      <vt:lpstr>Reviewing the Literature (cont’d.)</vt:lpstr>
      <vt:lpstr>PowerPoint Presentation</vt:lpstr>
      <vt:lpstr>Reading a Journal Article:  What to Expect</vt:lpstr>
      <vt:lpstr>Abstract</vt:lpstr>
      <vt:lpstr>Introduction</vt:lpstr>
      <vt:lpstr>Method</vt:lpstr>
      <vt:lpstr>Results</vt:lpstr>
      <vt:lpstr>Discussion</vt:lpstr>
      <vt:lpstr>Ethical Standards in Research  with Human Subjects </vt:lpstr>
      <vt:lpstr>Ethical Standards in Research  with Human Subjects</vt:lpstr>
      <vt:lpstr>Ethical Standards in Research  with Human Subjects (cont’d.)</vt:lpstr>
      <vt:lpstr>Ethical Standards in Research  with Human Subjects (cont’d.)</vt:lpstr>
      <vt:lpstr>Ethical Standards in Research  with Human Subjects (cont’d.)</vt:lpstr>
      <vt:lpstr>Ethical Standards in Research  with Human Subjects (cont’d.)</vt:lpstr>
      <vt:lpstr>Ethical Standards in Research  with Human Subjects (cont’d.)</vt:lpstr>
      <vt:lpstr>Ethical Standards in Research  with Children</vt:lpstr>
      <vt:lpstr>Ethical Standards in Research  with Children</vt:lpstr>
      <vt:lpstr>Ethical Standards in Research with Animals</vt:lpstr>
      <vt:lpstr>Ethical Standards in Research with Animals</vt:lpstr>
      <vt:lpstr>Ethical Standards in Research with Animals (cont’d.)</vt:lpstr>
      <vt:lpstr>Summary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PSYC 3010!</dc:title>
  <dc:creator>Jeff Sable</dc:creator>
  <cp:lastModifiedBy>xiangen hu</cp:lastModifiedBy>
  <cp:revision>38</cp:revision>
  <dcterms:created xsi:type="dcterms:W3CDTF">2011-12-20T00:36:50Z</dcterms:created>
  <dcterms:modified xsi:type="dcterms:W3CDTF">2016-01-12T18:19:16Z</dcterms:modified>
</cp:coreProperties>
</file>