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29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5 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Data Organization and Descriptive </a:t>
            </a:r>
            <a:r>
              <a:rPr lang="en-US" altLang="en-US" dirty="0" smtClean="0">
                <a:latin typeface="Constantia" panose="02030602050306030303" pitchFamily="18" charset="0"/>
              </a:rPr>
              <a:t>Statistics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Numerical measures that describe a distribution by providing: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Information on the central tendency of the distribution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width of the distribution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shape of the distribution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 of central tendency: a number that characterizes the “middleness” of an entire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5731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57400"/>
            <a:ext cx="800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2743200" y="4953000"/>
            <a:ext cx="3568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Types of Central Tendency Measures</a:t>
            </a:r>
          </a:p>
        </p:txBody>
      </p:sp>
    </p:spTree>
    <p:extLst>
      <p:ext uri="{BB962C8B-B14F-4D97-AF65-F5344CB8AC3E}">
        <p14:creationId xmlns:p14="http://schemas.microsoft.com/office/powerpoint/2010/main" val="290781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Measure of variation: a number that indicates the degree to which scores are either clustered or spread out in a distribution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Range: the difference between the lowest and the highest scores in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2921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Standard deviation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average difference between the scores in the distribution and the mean or central point of the distribution, or the square root of the average squared deviation from the mean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Average deviation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Like the standard deviation, indicates the average difference between the scores in a distribution and the mean of the distribution</a:t>
            </a: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31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Standard Deviation Raw-Score Formula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5" y="3048000"/>
            <a:ext cx="7847013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Variance: the standard deviation squared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124200" y="5847045"/>
            <a:ext cx="2770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</a:rPr>
              <a:t>Types of Variation Measures</a:t>
            </a:r>
          </a:p>
        </p:txBody>
      </p:sp>
      <p:pic>
        <p:nvPicPr>
          <p:cNvPr id="184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" y="2861172"/>
            <a:ext cx="79502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83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Normal curve: a symmetrical, bell-shaped frequency polygon representing a normal distribution</a:t>
            </a:r>
          </a:p>
          <a:p>
            <a:r>
              <a:rPr lang="en-US" altLang="en-US" smtClean="0">
                <a:ea typeface="ＭＳ Ｐゴシック" pitchFamily="34" charset="-128"/>
              </a:rPr>
              <a:t>Normal distribution: a theoretical frequency distribution that has certain special characteristics</a:t>
            </a:r>
          </a:p>
          <a:p>
            <a:r>
              <a:rPr lang="en-US" altLang="en-US" smtClean="0">
                <a:ea typeface="ＭＳ Ｐゴシック" pitchFamily="34" charset="-128"/>
              </a:rPr>
              <a:t>Kurtosis: how flat or peaked a normal distribution is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97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3031331" y="5791200"/>
            <a:ext cx="3081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</a:rPr>
              <a:t>Figure 5.4 A Normal Distribution</a:t>
            </a:r>
          </a:p>
        </p:txBody>
      </p:sp>
      <p:pic>
        <p:nvPicPr>
          <p:cNvPr id="2048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70664"/>
            <a:ext cx="5067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43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Mesokurtic: normal curves that have peaks of medium height and distributions that are moderate in breadth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Leptokurtic: normal curves that are tall and thin, with only a few scores in the middle of the distribution having a high frequency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Platykurtic: normal curves that are short and more dispersed (broader)</a:t>
            </a:r>
          </a:p>
        </p:txBody>
      </p:sp>
    </p:spTree>
    <p:extLst>
      <p:ext uri="{BB962C8B-B14F-4D97-AF65-F5344CB8AC3E}">
        <p14:creationId xmlns:p14="http://schemas.microsoft.com/office/powerpoint/2010/main" val="131965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1828800" y="48006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5.5 Types of distributions: leptokurtic and platykurtic</a:t>
            </a:r>
          </a:p>
        </p:txBody>
      </p:sp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209800"/>
            <a:ext cx="5321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9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Organizing Data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Descriptive Statistics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138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276725"/>
            <a:ext cx="5781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828800" y="52578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5.6 Positively and negatively skewed distributions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71600" y="4812506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n-lt"/>
              </a:rPr>
              <a:t>Positively Skewed Distribution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19600" y="4818856"/>
            <a:ext cx="342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n-lt"/>
              </a:rPr>
              <a:t>Negatively Skewed Distribution</a:t>
            </a: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4" y="2170664"/>
            <a:ext cx="57816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0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170664"/>
            <a:ext cx="8229600" cy="3925336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ea typeface="ＭＳ Ｐゴシック" pitchFamily="34" charset="-128"/>
              </a:rPr>
              <a:t>z</a:t>
            </a:r>
            <a:r>
              <a:rPr lang="en-US" altLang="en-US" dirty="0" smtClean="0">
                <a:ea typeface="ＭＳ Ｐゴシック" pitchFamily="34" charset="-128"/>
              </a:rPr>
              <a:t>-score (standard score): a number that indicates how many standard deviation units a raw score is from the mean of a distribution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Formulas for a </a:t>
            </a:r>
            <a:r>
              <a:rPr lang="en-US" altLang="en-US" i="1" dirty="0" smtClean="0">
                <a:ea typeface="ＭＳ Ｐゴシック" pitchFamily="34" charset="-128"/>
              </a:rPr>
              <a:t>z</a:t>
            </a:r>
            <a:r>
              <a:rPr lang="en-US" altLang="en-US" dirty="0" smtClean="0">
                <a:ea typeface="ＭＳ Ｐゴシック" pitchFamily="34" charset="-128"/>
              </a:rPr>
              <a:t>-score transformation: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21637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21526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5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Standard normal distribution: a normal distribution with a mean of 0 and a standard deviation of 1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Probability: the expected relative frequency of a particular outcome</a:t>
            </a: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20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6296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2438400" y="55626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5.7 Area under the standard normal curve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14" y="2091550"/>
            <a:ext cx="62960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800225" y="5167999"/>
            <a:ext cx="579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+mn-lt"/>
              </a:rPr>
              <a:t>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325733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/>
          <p:cNvSpPr txBox="1">
            <a:spLocks noChangeArrowheads="1"/>
          </p:cNvSpPr>
          <p:nvPr/>
        </p:nvSpPr>
        <p:spPr bwMode="auto">
          <a:xfrm>
            <a:off x="762000" y="4902200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5.8 Standard normal curve 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with </a:t>
            </a:r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-score of +1.00 indicated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4876800" y="4902200"/>
            <a:ext cx="396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5.9 Standard normal curve with </a:t>
            </a:r>
          </a:p>
          <a:p>
            <a:pPr eaLnBrk="1" hangingPunct="1"/>
            <a:r>
              <a:rPr lang="en-US" altLang="en-US" sz="1600" i="1">
                <a:latin typeface="Arial" panose="020B0604020202020204" pitchFamily="34" charset="0"/>
              </a:rPr>
              <a:t>z</a:t>
            </a:r>
            <a:r>
              <a:rPr lang="en-US" altLang="en-US" sz="1600">
                <a:latin typeface="Arial" panose="020B0604020202020204" pitchFamily="34" charset="0"/>
              </a:rPr>
              <a:t>-scores of –1.0 and –1.5 indicated</a:t>
            </a:r>
          </a:p>
        </p:txBody>
      </p:sp>
      <p:pic>
        <p:nvPicPr>
          <p:cNvPr id="2765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352800" cy="211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13" y="2290119"/>
            <a:ext cx="3319388" cy="21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</p:spTree>
    <p:extLst>
      <p:ext uri="{BB962C8B-B14F-4D97-AF65-F5344CB8AC3E}">
        <p14:creationId xmlns:p14="http://schemas.microsoft.com/office/powerpoint/2010/main" val="4171023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Percentile rank: a score that indicates the percentage of people who scored at or below a given raw score</a:t>
            </a:r>
          </a:p>
        </p:txBody>
      </p:sp>
    </p:spTree>
    <p:extLst>
      <p:ext uri="{BB962C8B-B14F-4D97-AF65-F5344CB8AC3E}">
        <p14:creationId xmlns:p14="http://schemas.microsoft.com/office/powerpoint/2010/main" val="40947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 (cont’d.)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527425" y="5199063"/>
            <a:ext cx="2179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Types of Distributions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162800" cy="253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65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Measures of central tendency: mean, median, and mode 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Measures of variation: range, average deviation, and standard deviation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 distribution may be normal, positively skewed, or negatively skewed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Calculation of </a:t>
            </a:r>
            <a:r>
              <a:rPr lang="en-US" altLang="en-US" i="1" dirty="0" smtClean="0">
                <a:ea typeface="ＭＳ Ｐゴシック" pitchFamily="34" charset="-128"/>
              </a:rPr>
              <a:t>z</a:t>
            </a:r>
            <a:r>
              <a:rPr lang="en-US" altLang="en-US" dirty="0" smtClean="0">
                <a:ea typeface="ＭＳ Ｐゴシック" pitchFamily="34" charset="-128"/>
              </a:rPr>
              <a:t>-score transformations as a means of standardizing raw scores</a:t>
            </a:r>
          </a:p>
        </p:txBody>
      </p:sp>
    </p:spTree>
    <p:extLst>
      <p:ext uri="{BB962C8B-B14F-4D97-AF65-F5344CB8AC3E}">
        <p14:creationId xmlns:p14="http://schemas.microsoft.com/office/powerpoint/2010/main" val="23107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Organizing Data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Organizing Data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Frequency distribution: a table in which all of the scores are listed along with the frequency with which each occurs</a:t>
            </a:r>
          </a:p>
          <a:p>
            <a:r>
              <a:rPr lang="en-US" altLang="en-US" smtClean="0">
                <a:ea typeface="ＭＳ Ｐゴシック" pitchFamily="34" charset="-128"/>
              </a:rPr>
              <a:t>Class interval frequency distribution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table in which the scores are grouped into intervals and listed along with the frequency of scores in each interval</a:t>
            </a:r>
          </a:p>
        </p:txBody>
      </p:sp>
    </p:spTree>
    <p:extLst>
      <p:ext uri="{BB962C8B-B14F-4D97-AF65-F5344CB8AC3E}">
        <p14:creationId xmlns:p14="http://schemas.microsoft.com/office/powerpoint/2010/main" val="35294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Organizing Data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Qualitative variable: a categorical variable for which each value represents a discrete category</a:t>
            </a:r>
          </a:p>
          <a:p>
            <a:r>
              <a:rPr lang="en-US" altLang="en-US" smtClean="0">
                <a:ea typeface="ＭＳ Ｐゴシック" pitchFamily="34" charset="-128"/>
              </a:rPr>
              <a:t>Quantitative variable: a variable for which the scores represent a change in quantity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629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Organizing Data (cont’d.)</a:t>
            </a: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105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667000" y="5283200"/>
            <a:ext cx="4573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5.1 Bar graph representing political affiliation for a distribution of 30 individuals</a:t>
            </a:r>
          </a:p>
        </p:txBody>
      </p:sp>
    </p:spTree>
    <p:extLst>
      <p:ext uri="{BB962C8B-B14F-4D97-AF65-F5344CB8AC3E}">
        <p14:creationId xmlns:p14="http://schemas.microsoft.com/office/powerpoint/2010/main" val="8501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Organizing Data (cont’d.)</a:t>
            </a:r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676400"/>
            <a:ext cx="5473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524000" y="5376863"/>
            <a:ext cx="617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5.2 Histogram representing IQ score data for 30 individuals</a:t>
            </a:r>
          </a:p>
        </p:txBody>
      </p:sp>
    </p:spTree>
    <p:extLst>
      <p:ext uri="{BB962C8B-B14F-4D97-AF65-F5344CB8AC3E}">
        <p14:creationId xmlns:p14="http://schemas.microsoft.com/office/powerpoint/2010/main" val="21871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Organizing Data (cont’d.)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524000" y="5376863"/>
            <a:ext cx="617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Figure 5.3 Frequency polygon of IQ score data for 30 individuals</a:t>
            </a:r>
          </a:p>
        </p:txBody>
      </p:sp>
      <p:pic>
        <p:nvPicPr>
          <p:cNvPr id="1126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1800"/>
            <a:ext cx="5486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8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Statistics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8844</TotalTime>
  <Words>658</Words>
  <Application>Microsoft Office PowerPoint</Application>
  <PresentationFormat>On-screen Show (4:3)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5  Data Organization and Descriptive Statistics</vt:lpstr>
      <vt:lpstr>Topics</vt:lpstr>
      <vt:lpstr>Organizing Data</vt:lpstr>
      <vt:lpstr>Organizing Data</vt:lpstr>
      <vt:lpstr>Organizing Data (cont’d.)</vt:lpstr>
      <vt:lpstr>Organizing Data (cont’d.)</vt:lpstr>
      <vt:lpstr>Organizing Data (cont’d.)</vt:lpstr>
      <vt:lpstr>Organizing Data (cont’d.)</vt:lpstr>
      <vt:lpstr>Descriptive Statistics</vt:lpstr>
      <vt:lpstr>Descriptive Statistics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Descriptive Statistics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43</cp:revision>
  <dcterms:created xsi:type="dcterms:W3CDTF">2011-12-20T00:36:50Z</dcterms:created>
  <dcterms:modified xsi:type="dcterms:W3CDTF">2016-01-12T18:34:29Z</dcterms:modified>
</cp:coreProperties>
</file>