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96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2160-9809-4317-BDE8-3F6C935B482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C086-EB19-4AC4-A829-94BC4F1B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E0A97D-F571-48F7-A124-FBB86559716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88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8" y="3991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578" y="7848"/>
            <a:ext cx="9146721" cy="296992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8200" y="-15332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2260744"/>
          </a:xfrm>
        </p:spPr>
        <p:txBody>
          <a:bodyPr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006087"/>
            <a:ext cx="3309803" cy="67701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7974" y="1253265"/>
            <a:ext cx="2845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PYSC3010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8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18" y="166149"/>
            <a:ext cx="2838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228600" y="6553200"/>
            <a:ext cx="27432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ea typeface="ＭＳ Ｐゴシック" pitchFamily="34" charset="-128"/>
              </a:rPr>
              <a:t>@ </a:t>
            </a:r>
            <a:r>
              <a:rPr lang="en-US" sz="1200" dirty="0" smtClean="0"/>
              <a:t>2012 Wadsworth, </a:t>
            </a:r>
            <a:r>
              <a:rPr lang="en-US" sz="1200" dirty="0" err="1" smtClean="0"/>
              <a:t>Cengage</a:t>
            </a:r>
            <a:r>
              <a:rPr lang="en-US" sz="1200" dirty="0" smtClean="0"/>
              <a:t>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Constant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CDCB5-550B-410C-B6F9-C5F6C6F610E5}" type="datetime1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53D46F-D7ED-4EF8-8C44-805EEF910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5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42"/>
            <a:ext cx="9146588" cy="68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72000" y="6173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4671932" y="43826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0" dirty="0" smtClean="0"/>
              <a:t>UMPSYC3010</a:t>
            </a:r>
            <a:endParaRPr lang="en-US" b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pic>
        <p:nvPicPr>
          <p:cNvPr id="71684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32" y="55414"/>
            <a:ext cx="1851126" cy="57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ftp://thecovers:Coverth1s!@ftp.cengage.com/covers/c2012/Psychology/Jackson9781111346553.jpg"/>
          <p:cNvSpPr>
            <a:spLocks noChangeAspect="1" noChangeArrowheads="1"/>
          </p:cNvSpPr>
          <p:nvPr/>
        </p:nvSpPr>
        <p:spPr bwMode="auto">
          <a:xfrm>
            <a:off x="63500" y="-136525"/>
            <a:ext cx="6438900" cy="80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" name="AutoShape 4" descr="ftp://thecovers:Coverth1s!@ftp.cengage.com/covers/c2012/Psychology/Jackson9781111346553.jpg"/>
          <p:cNvSpPr>
            <a:spLocks noChangeAspect="1" noChangeArrowheads="1"/>
          </p:cNvSpPr>
          <p:nvPr/>
        </p:nvSpPr>
        <p:spPr bwMode="auto">
          <a:xfrm>
            <a:off x="63500" y="-136525"/>
            <a:ext cx="6438900" cy="80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" name="Rectangle 76"/>
          <p:cNvSpPr/>
          <p:nvPr/>
        </p:nvSpPr>
        <p:spPr>
          <a:xfrm>
            <a:off x="0" y="0"/>
            <a:ext cx="9372600" cy="6858000"/>
          </a:xfrm>
          <a:prstGeom prst="rect">
            <a:avLst/>
          </a:prstGeom>
          <a:gradFill flip="none" rotWithShape="1">
            <a:gsLst>
              <a:gs pos="0">
                <a:srgbClr val="005E5E"/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077" name="AutoShape 6" descr="ftp://thecovers:Coverth1s!@ftp.cengage.com/covers/c2012/Psychology/Jackson9781111346553.jpg"/>
          <p:cNvSpPr>
            <a:spLocks noChangeAspect="1" noChangeArrowheads="1"/>
          </p:cNvSpPr>
          <p:nvPr/>
        </p:nvSpPr>
        <p:spPr bwMode="auto">
          <a:xfrm>
            <a:off x="4724400" y="0"/>
            <a:ext cx="6438900" cy="80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TextBox 72"/>
          <p:cNvSpPr txBox="1">
            <a:spLocks noChangeArrowheads="1"/>
          </p:cNvSpPr>
          <p:nvPr/>
        </p:nvSpPr>
        <p:spPr bwMode="auto">
          <a:xfrm>
            <a:off x="5791200" y="2133600"/>
            <a:ext cx="3048000" cy="289242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514350" indent="-5143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500" b="1">
              <a:latin typeface="Constantia" panose="02030602050306030303" pitchFamily="18" charset="0"/>
            </a:endParaRPr>
          </a:p>
          <a:p>
            <a:pPr algn="ctr" eaLnBrk="1" hangingPunct="1"/>
            <a:r>
              <a:rPr lang="en-US" altLang="en-US" sz="2800" b="1" u="sng">
                <a:latin typeface="Constantia" panose="02030602050306030303" pitchFamily="18" charset="0"/>
              </a:rPr>
              <a:t>Chapter 6 </a:t>
            </a:r>
            <a:endParaRPr lang="en-US" altLang="en-US" sz="2800" b="1">
              <a:latin typeface="Constantia" panose="02030602050306030303" pitchFamily="18" charset="0"/>
            </a:endParaRPr>
          </a:p>
          <a:p>
            <a:pPr algn="ctr" eaLnBrk="1" hangingPunct="1"/>
            <a:r>
              <a:rPr lang="en-US" altLang="en-US" sz="2800" b="1">
                <a:latin typeface="Constantia" panose="02030602050306030303" pitchFamily="18" charset="0"/>
              </a:rPr>
              <a:t>Correlation</a:t>
            </a:r>
          </a:p>
          <a:p>
            <a:pPr algn="ctr" eaLnBrk="1" hangingPunct="1"/>
            <a:r>
              <a:rPr lang="en-US" altLang="en-US" sz="2800" b="1">
                <a:latin typeface="Constantia" panose="02030602050306030303" pitchFamily="18" charset="0"/>
              </a:rPr>
              <a:t>Methods and</a:t>
            </a:r>
          </a:p>
          <a:p>
            <a:pPr algn="ctr" eaLnBrk="1" hangingPunct="1"/>
            <a:r>
              <a:rPr lang="en-US" altLang="en-US" sz="2800" b="1">
                <a:latin typeface="Constantia" panose="02030602050306030303" pitchFamily="18" charset="0"/>
              </a:rPr>
              <a:t>Statistics</a:t>
            </a:r>
          </a:p>
          <a:p>
            <a:pPr algn="ctr" eaLnBrk="1" hangingPunct="1"/>
            <a:endParaRPr lang="en-US" altLang="en-US" sz="3500" b="1">
              <a:latin typeface="Constantia" panose="02030602050306030303" pitchFamily="18" charset="0"/>
            </a:endParaRPr>
          </a:p>
        </p:txBody>
      </p:sp>
      <p:sp>
        <p:nvSpPr>
          <p:cNvPr id="79" name="Frame 78"/>
          <p:cNvSpPr/>
          <p:nvPr/>
        </p:nvSpPr>
        <p:spPr>
          <a:xfrm>
            <a:off x="5486400" y="1905000"/>
            <a:ext cx="3657600" cy="3276600"/>
          </a:xfrm>
          <a:prstGeom prst="frame">
            <a:avLst>
              <a:gd name="adj1" fmla="val 15470"/>
            </a:avLst>
          </a:prstGeom>
          <a:blipFill>
            <a:blip r:embed="rId4" cstate="print"/>
            <a:tile tx="0" ty="0" sx="100000" sy="100000" flip="none" algn="tl"/>
          </a:blipFill>
          <a:ln w="57150">
            <a:solidFill>
              <a:schemeClr val="tx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sz="1800" dirty="0" smtClean="0"/>
          </a:p>
        </p:txBody>
      </p:sp>
      <p:pic>
        <p:nvPicPr>
          <p:cNvPr id="3082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20313" r="34688" b="14844"/>
          <a:stretch>
            <a:fillRect/>
          </a:stretch>
        </p:blipFill>
        <p:spPr bwMode="auto">
          <a:xfrm>
            <a:off x="304800" y="200025"/>
            <a:ext cx="5105400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228600" y="6553200"/>
            <a:ext cx="27432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+mn-lt"/>
                <a:ea typeface="ＭＳ Ｐゴシック" pitchFamily="34" charset="-128"/>
                <a:cs typeface="+mn-cs"/>
              </a:rPr>
              <a:t>@ </a:t>
            </a:r>
            <a:r>
              <a:rPr lang="en-US" sz="1200" dirty="0" smtClean="0">
                <a:latin typeface="+mn-lt"/>
              </a:rPr>
              <a:t>2012 Wadsworth, </a:t>
            </a:r>
            <a:r>
              <a:rPr lang="en-US" sz="1200" dirty="0" err="1" smtClean="0">
                <a:latin typeface="+mn-lt"/>
              </a:rPr>
              <a:t>Cengage</a:t>
            </a:r>
            <a:r>
              <a:rPr lang="en-US" sz="1200" dirty="0" smtClean="0">
                <a:latin typeface="+mn-lt"/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69247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Magnitude, Scatterplots, and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Types of Relationships (cont’d.)</a:t>
            </a: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2927350" y="6019800"/>
            <a:ext cx="316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Relationships Between Variables</a:t>
            </a:r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90700"/>
            <a:ext cx="79248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90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>
                <a:ea typeface="ＭＳ Ｐゴシック" pitchFamily="34" charset="-128"/>
              </a:rPr>
              <a:t>Misinterpreting Correlations</a:t>
            </a:r>
          </a:p>
        </p:txBody>
      </p:sp>
    </p:spTree>
    <p:extLst>
      <p:ext uri="{BB962C8B-B14F-4D97-AF65-F5344CB8AC3E}">
        <p14:creationId xmlns:p14="http://schemas.microsoft.com/office/powerpoint/2010/main" val="243578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Assumptions of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Causality and Directionality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Causality: the assumption that a correlation indicates a causal relationship between the two variables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Directionality: the inference made with respect to the direction of a causal relationship between two variables</a:t>
            </a:r>
          </a:p>
        </p:txBody>
      </p:sp>
    </p:spTree>
    <p:extLst>
      <p:ext uri="{BB962C8B-B14F-4D97-AF65-F5344CB8AC3E}">
        <p14:creationId xmlns:p14="http://schemas.microsoft.com/office/powerpoint/2010/main" val="260278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Third-Variable Problem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problem of a correlation between two variables being dependent on another (third) variable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Partial correlation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 correlational technique that involves measuring three variables and then statistically removing the effect of the third variable from the correlation of the remaining two variables</a:t>
            </a:r>
          </a:p>
        </p:txBody>
      </p:sp>
    </p:spTree>
    <p:extLst>
      <p:ext uri="{BB962C8B-B14F-4D97-AF65-F5344CB8AC3E}">
        <p14:creationId xmlns:p14="http://schemas.microsoft.com/office/powerpoint/2010/main" val="348641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Restrictive Range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 variable that is truncated and has limited variability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391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590800" y="5943600"/>
            <a:ext cx="4084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6.3 Restricted range and correlation</a:t>
            </a:r>
          </a:p>
        </p:txBody>
      </p:sp>
    </p:spTree>
    <p:extLst>
      <p:ext uri="{BB962C8B-B14F-4D97-AF65-F5344CB8AC3E}">
        <p14:creationId xmlns:p14="http://schemas.microsoft.com/office/powerpoint/2010/main" val="92949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Curvilinear Relationships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When a correlation coefficient does not adequately indicate the degree of relationship between the variables</a:t>
            </a:r>
          </a:p>
        </p:txBody>
      </p:sp>
    </p:spTree>
    <p:extLst>
      <p:ext uri="{BB962C8B-B14F-4D97-AF65-F5344CB8AC3E}">
        <p14:creationId xmlns:p14="http://schemas.microsoft.com/office/powerpoint/2010/main" val="419647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Misinterpreting Correlations (cont’d.)</a:t>
            </a:r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689100"/>
            <a:ext cx="79375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3249613" y="6062663"/>
            <a:ext cx="26939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Misinterpreting Correlations</a:t>
            </a:r>
          </a:p>
        </p:txBody>
      </p:sp>
    </p:spTree>
    <p:extLst>
      <p:ext uri="{BB962C8B-B14F-4D97-AF65-F5344CB8AC3E}">
        <p14:creationId xmlns:p14="http://schemas.microsoft.com/office/powerpoint/2010/main" val="183508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>
                <a:ea typeface="ＭＳ Ｐゴシック" pitchFamily="34" charset="-128"/>
              </a:rPr>
              <a:t>Prediction and Correlation</a:t>
            </a:r>
          </a:p>
        </p:txBody>
      </p:sp>
    </p:spTree>
    <p:extLst>
      <p:ext uri="{BB962C8B-B14F-4D97-AF65-F5344CB8AC3E}">
        <p14:creationId xmlns:p14="http://schemas.microsoft.com/office/powerpoint/2010/main" val="221614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Prediction and Correlation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Example: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Strong positive correlation between smoking and cancer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You may know someone who has smoked for 30 years and does not have cancer 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Person-who argument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Arguing that a well-established statistical trend is invalid because we know a “person who” went against the trend</a:t>
            </a:r>
          </a:p>
        </p:txBody>
      </p:sp>
    </p:spTree>
    <p:extLst>
      <p:ext uri="{BB962C8B-B14F-4D97-AF65-F5344CB8AC3E}">
        <p14:creationId xmlns:p14="http://schemas.microsoft.com/office/powerpoint/2010/main" val="41856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>
                <a:ea typeface="ＭＳ Ｐゴシック" pitchFamily="34" charset="-128"/>
              </a:rPr>
              <a:t>Statistical Analysis: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Correlation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48257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Topics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Conducting Correlational Research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Magnitude, Scatterplots, and Types of Relationships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Misinterpreting Correlations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Prediction and Correlation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Statistical Analysis: Correlation Coefficients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Advanced Correlational Techniques: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041476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Statistical Analysis: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Correlation Coefficients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Pearson product-moment correlation coefficient (Pearson’s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 most commonly used correlation coefficient when both variables are measured on an interval or ratio scale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Formula for Pearson’s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smtClean="0">
                <a:ea typeface="ＭＳ Ｐゴシック" pitchFamily="34" charset="-128"/>
              </a:rPr>
              <a:t>:</a:t>
            </a:r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19685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294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Statistical Analysis: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Correlation Coefficients (cont’d.)</a:t>
            </a:r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362200"/>
            <a:ext cx="73533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533400" y="5224463"/>
            <a:ext cx="8126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Table 6.4 Computational Formula for Pearson’s Product-Moment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76565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Statistical Analysis: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Correlation Coefficients (cont’d.)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Coefficient of determination (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baseline="30000" smtClean="0">
                <a:ea typeface="ＭＳ Ｐゴシック" pitchFamily="34" charset="-128"/>
              </a:rPr>
              <a:t>2</a:t>
            </a:r>
            <a:r>
              <a:rPr lang="en-US" altLang="en-US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 measure of the proportion of the variance in one variable that is accounted for by another variable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Calculated by squaring the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397213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Statistical Analysis: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Correlation Coefficients (cont’d.)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Spearman’s rank-order correlation coefficient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correlation coefficient used when one (or more) of the variables is measured on an ordinal (ranking) scale</a:t>
            </a:r>
          </a:p>
          <a:p>
            <a:r>
              <a:rPr lang="en-US" altLang="en-US" smtClean="0">
                <a:ea typeface="ＭＳ Ｐゴシック" pitchFamily="34" charset="-128"/>
              </a:rPr>
              <a:t>Point-biserial correlation coefficient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correlation coefficient used when one of the variables is measured on a dichotomous nominal scale and the other is measured on an interval or ratio scale</a:t>
            </a:r>
          </a:p>
        </p:txBody>
      </p:sp>
    </p:spTree>
    <p:extLst>
      <p:ext uri="{BB962C8B-B14F-4D97-AF65-F5344CB8AC3E}">
        <p14:creationId xmlns:p14="http://schemas.microsoft.com/office/powerpoint/2010/main" val="48690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Statistical Analysis: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Correlation Coefficients (cont’d.)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Phi coefficient: the correlation coefficient used when both measured variables are dichotomous and nominal</a:t>
            </a:r>
          </a:p>
        </p:txBody>
      </p:sp>
    </p:spTree>
    <p:extLst>
      <p:ext uri="{BB962C8B-B14F-4D97-AF65-F5344CB8AC3E}">
        <p14:creationId xmlns:p14="http://schemas.microsoft.com/office/powerpoint/2010/main" val="176003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Statistical Analysis: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Correlation Coefficients (cont’d.)</a:t>
            </a: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3200400" y="5105400"/>
            <a:ext cx="2312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Correlation Coefficients</a:t>
            </a:r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273300"/>
            <a:ext cx="79375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107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>
                <a:ea typeface="ＭＳ Ｐゴシック" pitchFamily="34" charset="-128"/>
              </a:rPr>
              <a:t>Advanced Correlational Techniques: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90790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Advanced Correlational Techniques: Regression Analysis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Regression analysis 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 procedure that allows us to predict an individual’s score on one variable based on knowing one or more other variables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Regression line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 best-fitting straight line drawn through the center of a scatterplot 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Indicates the relationship between the variables height and weight for this group of individuals</a:t>
            </a:r>
          </a:p>
        </p:txBody>
      </p:sp>
    </p:spTree>
    <p:extLst>
      <p:ext uri="{BB962C8B-B14F-4D97-AF65-F5344CB8AC3E}">
        <p14:creationId xmlns:p14="http://schemas.microsoft.com/office/powerpoint/2010/main" val="3235471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Regression Analysis (cont’d.)</a:t>
            </a: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2514600" y="5638800"/>
            <a:ext cx="4268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6.4 The relationship between height 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and weight with the regression line indicated</a:t>
            </a:r>
          </a:p>
        </p:txBody>
      </p:sp>
      <p:pic>
        <p:nvPicPr>
          <p:cNvPr id="3072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1714500"/>
            <a:ext cx="49403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978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Correlations vary in type and magnitude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Errors are commonly made when interpreting correlations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Correlation coefficients: Pearson’s, Spearman’s, point-biserial, and phi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Coefficient of determination and regression analysis provide a tool for predicting from one variable to another</a:t>
            </a:r>
          </a:p>
        </p:txBody>
      </p:sp>
    </p:spTree>
    <p:extLst>
      <p:ext uri="{BB962C8B-B14F-4D97-AF65-F5344CB8AC3E}">
        <p14:creationId xmlns:p14="http://schemas.microsoft.com/office/powerpoint/2010/main" val="249481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>
                <a:ea typeface="ＭＳ Ｐゴシック" pitchFamily="34" charset="-128"/>
              </a:rPr>
              <a:t>Conducting Correlational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277633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Conducting Correlational Research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Determine whether two variables are related to each other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Example: do people who are taller tend to weigh more?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Allow us to make predictions from one variable to another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Example: estimate an individual’s weight based on height</a:t>
            </a:r>
          </a:p>
        </p:txBody>
      </p:sp>
    </p:spTree>
    <p:extLst>
      <p:ext uri="{BB962C8B-B14F-4D97-AF65-F5344CB8AC3E}">
        <p14:creationId xmlns:p14="http://schemas.microsoft.com/office/powerpoint/2010/main" val="337292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Conducting Correlational Research (cont’d.)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Reasons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Ethically impossible to do an experimental study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Useful in measuring many variables and assessing the relationships between them</a:t>
            </a:r>
          </a:p>
        </p:txBody>
      </p:sp>
    </p:spTree>
    <p:extLst>
      <p:ext uri="{BB962C8B-B14F-4D97-AF65-F5344CB8AC3E}">
        <p14:creationId xmlns:p14="http://schemas.microsoft.com/office/powerpoint/2010/main" val="87705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>
                <a:ea typeface="ＭＳ Ｐゴシック" pitchFamily="34" charset="-128"/>
              </a:rPr>
              <a:t>	Magnitude, Scatterplots, and Types of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652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Magnitude: an indication of the strength of the relationship between two variables</a:t>
            </a: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990600" y="4800600"/>
            <a:ext cx="7134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Table 6.1 Estimates for Weak, Moderate, and Strong Correlation Coefficients</a:t>
            </a:r>
          </a:p>
        </p:txBody>
      </p:sp>
      <p:pic>
        <p:nvPicPr>
          <p:cNvPr id="92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276600"/>
            <a:ext cx="72898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Magnitude, Scatterplots, and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Types of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39066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Scatterplot: a figure that graphically represents the relationship between two variables</a:t>
            </a: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2514600" y="6367463"/>
            <a:ext cx="4889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6.1 Scatterplot for height and weight</a:t>
            </a:r>
          </a:p>
        </p:txBody>
      </p:sp>
      <p:pic>
        <p:nvPicPr>
          <p:cNvPr id="10244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51163"/>
            <a:ext cx="4159250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Magnitude, Scatterplots, and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Types of Relationships (cont’d.)</a:t>
            </a:r>
          </a:p>
        </p:txBody>
      </p:sp>
    </p:spTree>
    <p:extLst>
      <p:ext uri="{BB962C8B-B14F-4D97-AF65-F5344CB8AC3E}">
        <p14:creationId xmlns:p14="http://schemas.microsoft.com/office/powerpoint/2010/main" val="190777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Magnitude, Scatterplots, and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Types of Relationships (cont’d.)</a:t>
            </a:r>
          </a:p>
        </p:txBody>
      </p:sp>
      <p:pic>
        <p:nvPicPr>
          <p:cNvPr id="11267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981200"/>
            <a:ext cx="4676775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2171700" y="5880100"/>
            <a:ext cx="5157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6.2 Possible types of correlational relationships: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(a) positive; (b) negative; (c) none; (d) curvilinear</a:t>
            </a:r>
          </a:p>
        </p:txBody>
      </p:sp>
    </p:spTree>
    <p:extLst>
      <p:ext uri="{BB962C8B-B14F-4D97-AF65-F5344CB8AC3E}">
        <p14:creationId xmlns:p14="http://schemas.microsoft.com/office/powerpoint/2010/main" val="2799789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8845</TotalTime>
  <Words>667</Words>
  <Application>Microsoft Office PowerPoint</Application>
  <PresentationFormat>On-screen Show (4:3)</PresentationFormat>
  <Paragraphs>93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Calibri</vt:lpstr>
      <vt:lpstr>Century Gothic</vt:lpstr>
      <vt:lpstr>Constantia</vt:lpstr>
      <vt:lpstr>Wingdings 2</vt:lpstr>
      <vt:lpstr>Austin</vt:lpstr>
      <vt:lpstr>PowerPoint Presentation</vt:lpstr>
      <vt:lpstr>Topics</vt:lpstr>
      <vt:lpstr>Conducting Correlational Research</vt:lpstr>
      <vt:lpstr>Conducting Correlational Research</vt:lpstr>
      <vt:lpstr>Conducting Correlational Research (cont’d.)</vt:lpstr>
      <vt:lpstr> Magnitude, Scatterplots, and Types of Relationships</vt:lpstr>
      <vt:lpstr>Magnitude, Scatterplots, and  Types of Relationships</vt:lpstr>
      <vt:lpstr>Magnitude, Scatterplots, and  Types of Relationships (cont’d.)</vt:lpstr>
      <vt:lpstr>Magnitude, Scatterplots, and  Types of Relationships (cont’d.)</vt:lpstr>
      <vt:lpstr>Magnitude, Scatterplots, and  Types of Relationships (cont’d.)</vt:lpstr>
      <vt:lpstr>Misinterpreting Correlations</vt:lpstr>
      <vt:lpstr>The Assumptions of  Causality and Directionality</vt:lpstr>
      <vt:lpstr>The Third-Variable Problem</vt:lpstr>
      <vt:lpstr>Restrictive Range</vt:lpstr>
      <vt:lpstr>Curvilinear Relationships</vt:lpstr>
      <vt:lpstr>Misinterpreting Correlations (cont’d.)</vt:lpstr>
      <vt:lpstr>Prediction and Correlation</vt:lpstr>
      <vt:lpstr>Prediction and Correlation</vt:lpstr>
      <vt:lpstr>Statistical Analysis:  Correlation Coefficients</vt:lpstr>
      <vt:lpstr>Statistical Analysis:  Correlation Coefficients</vt:lpstr>
      <vt:lpstr>Statistical Analysis:  Correlation Coefficients (cont’d.)</vt:lpstr>
      <vt:lpstr>Statistical Analysis:  Correlation Coefficients (cont’d.)</vt:lpstr>
      <vt:lpstr>Statistical Analysis:  Correlation Coefficients (cont’d.)</vt:lpstr>
      <vt:lpstr>Statistical Analysis:  Correlation Coefficients (cont’d.)</vt:lpstr>
      <vt:lpstr>Statistical Analysis:  Correlation Coefficients (cont’d.)</vt:lpstr>
      <vt:lpstr>Advanced Correlational Techniques: Regression Analysis</vt:lpstr>
      <vt:lpstr>Advanced Correlational Techniques: Regression Analysis</vt:lpstr>
      <vt:lpstr>Regression Analysis (cont’d.)</vt:lpstr>
      <vt:lpstr>Summary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PSYC 3010!</dc:title>
  <dc:creator>Jeff Sable</dc:creator>
  <cp:lastModifiedBy>xiangen hu</cp:lastModifiedBy>
  <cp:revision>44</cp:revision>
  <dcterms:created xsi:type="dcterms:W3CDTF">2011-12-20T00:36:50Z</dcterms:created>
  <dcterms:modified xsi:type="dcterms:W3CDTF">2016-01-12T18:35:54Z</dcterms:modified>
</cp:coreProperties>
</file>