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8" r:id="rId12"/>
    <p:sldId id="269" r:id="rId13"/>
    <p:sldId id="270" r:id="rId14"/>
    <p:sldId id="271" r:id="rId15"/>
    <p:sldId id="272" r:id="rId16"/>
    <p:sldId id="273" r:id="rId17"/>
    <p:sldId id="274" r:id="rId18"/>
    <p:sldId id="275" r:id="rId19"/>
    <p:sldId id="276" r:id="rId20"/>
    <p:sldId id="285" r:id="rId21"/>
    <p:sldId id="284" r:id="rId22"/>
    <p:sldId id="277" r:id="rId23"/>
    <p:sldId id="278" r:id="rId24"/>
    <p:sldId id="279" r:id="rId25"/>
    <p:sldId id="280" r:id="rId26"/>
    <p:sldId id="281" r:id="rId27"/>
    <p:sldId id="282" r:id="rId28"/>
    <p:sldId id="283" r:id="rId29"/>
    <p:sldId id="286" r:id="rId30"/>
    <p:sldId id="28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6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D1444-1796-40AB-BFA9-6DEAAC62A1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8D29C82-13A2-4049-9856-7588D73B9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81A9F5-5A6D-4237-93BC-4AD4E6B275CF}"/>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82E0074B-E09C-4272-9095-D0F9EA857D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E984C-A2AE-4D9F-968E-5A74A5375DCC}"/>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143515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A0DAE-EFBD-47EC-BC0B-BFBBB62162D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E33A5E3-8A49-47A7-A618-2A122F97546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6FD841-A019-4322-8F8D-B401EF5FC99B}"/>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83FD1ED5-9752-486B-B9FA-4B737A07C0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659FC8-9C75-44E2-A79C-8F78A330CBA4}"/>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172669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853DD7-AB4F-42DE-98AE-ACBE03A9A0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5C7DE7E-BC60-480C-A976-16898718947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43B101-AF0B-4981-A102-71F983FE9F99}"/>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2B09B836-FABA-4199-908B-AD0C2B1A27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916E04-B47E-48A2-889A-87AE5838A78A}"/>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264596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CE860-6D20-428D-91A5-5CA201BB07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E0EFE5-EF34-4AEF-95E2-627888202A3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2C4F9D-9723-4DEE-AE5A-03D248C1C91A}"/>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2673F6FD-2DC7-4EFA-9C0F-2ACEF8B7C7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4B0AF2-98DE-4D2E-8CB5-579521AF7366}"/>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100355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23DED-E099-4990-832A-6F639A596D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C2AD9C-3EAF-477D-8FF6-DA2AEDDDA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5AE26E6-5CC1-4EBA-9DBC-71AC3AAFAEF3}"/>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D44D3CDE-B1C4-4E00-8C12-F5FFCD8B9B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0FB15D-6729-4351-8608-198E0FD52127}"/>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2513087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997B9-4B51-458C-A99C-B7CB681749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E35D10-DC83-48AE-87F9-673CC63217B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E00BC5E-B5BC-46BA-B2AD-CC281F5B056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8CA26FF-8E6E-4C71-99FF-30269A65BC2D}"/>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6" name="页脚占位符 5">
            <a:extLst>
              <a:ext uri="{FF2B5EF4-FFF2-40B4-BE49-F238E27FC236}">
                <a16:creationId xmlns:a16="http://schemas.microsoft.com/office/drawing/2014/main" id="{0A4720C1-2CB1-48D2-A4F0-3B80FC4A07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D7672E-3CAE-47DF-9D33-B61C82C138F5}"/>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113679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1B2A8-6CB7-4455-8DF9-C3C337C38C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BB2CBC9-0858-4A75-9671-1EA93EAA5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41DAF9-18D1-4285-95C2-1CEF437E108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3BF784F-03DC-4631-83A0-705E4FC9A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A0FF2D2-A3B0-41C2-ABF1-7822361BEFF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EEECA5-51AB-48C9-B6FC-BF962872F135}"/>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8" name="页脚占位符 7">
            <a:extLst>
              <a:ext uri="{FF2B5EF4-FFF2-40B4-BE49-F238E27FC236}">
                <a16:creationId xmlns:a16="http://schemas.microsoft.com/office/drawing/2014/main" id="{1AAB6457-B8AF-4D65-9B63-AC4BC7DFD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A945C1-E828-49B1-93E0-D990086FADA8}"/>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289542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D3328-FB83-48AF-857D-E11049C3FD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37BC312-F310-41BC-A093-388469FD7BF7}"/>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4" name="页脚占位符 3">
            <a:extLst>
              <a:ext uri="{FF2B5EF4-FFF2-40B4-BE49-F238E27FC236}">
                <a16:creationId xmlns:a16="http://schemas.microsoft.com/office/drawing/2014/main" id="{DE21B2C6-478C-4F2B-9604-75633235E8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4F9D51-2045-488E-981E-FE53C47EE930}"/>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152526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CBD09A-779A-4054-A839-9A0B8F2D1D96}"/>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3" name="页脚占位符 2">
            <a:extLst>
              <a:ext uri="{FF2B5EF4-FFF2-40B4-BE49-F238E27FC236}">
                <a16:creationId xmlns:a16="http://schemas.microsoft.com/office/drawing/2014/main" id="{E5BF8100-E7E6-4C51-9FAC-30192AC5E8D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97988D-F24D-471E-A659-3215EA6EE0A7}"/>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29709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7B288-FC73-4DAF-A015-583A36932E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B2657F-975B-4ED8-80DC-F7240CA9E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A2001CB-7763-4C53-B033-5FAF26FFD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4BD4C6-2F59-402F-8663-AB9E67DDA7A4}"/>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6" name="页脚占位符 5">
            <a:extLst>
              <a:ext uri="{FF2B5EF4-FFF2-40B4-BE49-F238E27FC236}">
                <a16:creationId xmlns:a16="http://schemas.microsoft.com/office/drawing/2014/main" id="{4CD8BB85-2852-4B44-96F2-D00FD7F7A8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03B339-8453-42EF-85FF-92A0BF28C1D5}"/>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143815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E03CB-5180-4C32-883E-A04C6D7B5A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C51E44-E985-4005-96EF-44D25CE78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258F19-4F4B-4430-9F46-B25B3F0BC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485091D-D59C-464B-967D-B05472AF797E}"/>
              </a:ext>
            </a:extLst>
          </p:cNvPr>
          <p:cNvSpPr>
            <a:spLocks noGrp="1"/>
          </p:cNvSpPr>
          <p:nvPr>
            <p:ph type="dt" sz="half" idx="10"/>
          </p:nvPr>
        </p:nvSpPr>
        <p:spPr/>
        <p:txBody>
          <a:bodyPr/>
          <a:lstStyle/>
          <a:p>
            <a:fld id="{93BC61BA-14C3-40AA-8163-CFD01DFE50FF}" type="datetimeFigureOut">
              <a:rPr lang="zh-CN" altLang="en-US" smtClean="0"/>
              <a:t>2023/3/15</a:t>
            </a:fld>
            <a:endParaRPr lang="zh-CN" altLang="en-US"/>
          </a:p>
        </p:txBody>
      </p:sp>
      <p:sp>
        <p:nvSpPr>
          <p:cNvPr id="6" name="页脚占位符 5">
            <a:extLst>
              <a:ext uri="{FF2B5EF4-FFF2-40B4-BE49-F238E27FC236}">
                <a16:creationId xmlns:a16="http://schemas.microsoft.com/office/drawing/2014/main" id="{15DFF204-A29C-4219-8E47-FB287AB9B7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50CAAF-A2CA-48E8-8291-8ED7AF9223FE}"/>
              </a:ext>
            </a:extLst>
          </p:cNvPr>
          <p:cNvSpPr>
            <a:spLocks noGrp="1"/>
          </p:cNvSpPr>
          <p:nvPr>
            <p:ph type="sldNum" sz="quarter" idx="12"/>
          </p:nvPr>
        </p:nvSpPr>
        <p:spPr/>
        <p:txBody>
          <a:body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310178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2BC221-604E-4923-B5DD-D4308D99E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6374B5-F826-456E-87DE-30175B94F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1E21930-4601-4D79-83BC-1A7A2C508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C61BA-14C3-40AA-8163-CFD01DFE50FF}" type="datetimeFigureOut">
              <a:rPr lang="zh-CN" altLang="en-US" smtClean="0"/>
              <a:t>2023/3/15</a:t>
            </a:fld>
            <a:endParaRPr lang="zh-CN" altLang="en-US"/>
          </a:p>
        </p:txBody>
      </p:sp>
      <p:sp>
        <p:nvSpPr>
          <p:cNvPr id="5" name="页脚占位符 4">
            <a:extLst>
              <a:ext uri="{FF2B5EF4-FFF2-40B4-BE49-F238E27FC236}">
                <a16:creationId xmlns:a16="http://schemas.microsoft.com/office/drawing/2014/main" id="{9695637C-6616-4377-9410-079B07F74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5F8541-A99D-4C7C-A131-CBE7C53D6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F4FB2-280E-4897-9B7D-2F58BD25F1A9}" type="slidenum">
              <a:rPr lang="zh-CN" altLang="en-US" smtClean="0"/>
              <a:t>‹#›</a:t>
            </a:fld>
            <a:endParaRPr lang="zh-CN" altLang="en-US"/>
          </a:p>
        </p:txBody>
      </p:sp>
    </p:spTree>
    <p:extLst>
      <p:ext uri="{BB962C8B-B14F-4D97-AF65-F5344CB8AC3E}">
        <p14:creationId xmlns:p14="http://schemas.microsoft.com/office/powerpoint/2010/main" val="3676393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EE24E-9061-4ED8-B353-E94275F36D36}"/>
              </a:ext>
            </a:extLst>
          </p:cNvPr>
          <p:cNvSpPr>
            <a:spLocks noGrp="1"/>
          </p:cNvSpPr>
          <p:nvPr>
            <p:ph type="ctrTitle"/>
          </p:nvPr>
        </p:nvSpPr>
        <p:spPr/>
        <p:txBody>
          <a:bodyPr/>
          <a:lstStyle/>
          <a:p>
            <a:r>
              <a:rPr lang="zh-CN" altLang="en-US" dirty="0"/>
              <a:t>文献分享</a:t>
            </a:r>
          </a:p>
        </p:txBody>
      </p:sp>
      <p:sp>
        <p:nvSpPr>
          <p:cNvPr id="3" name="副标题 2">
            <a:extLst>
              <a:ext uri="{FF2B5EF4-FFF2-40B4-BE49-F238E27FC236}">
                <a16:creationId xmlns:a16="http://schemas.microsoft.com/office/drawing/2014/main" id="{C092D6C5-E7E6-4A13-8314-89795A64F4A6}"/>
              </a:ext>
            </a:extLst>
          </p:cNvPr>
          <p:cNvSpPr>
            <a:spLocks noGrp="1"/>
          </p:cNvSpPr>
          <p:nvPr>
            <p:ph type="subTitle" idx="1"/>
          </p:nvPr>
        </p:nvSpPr>
        <p:spPr/>
        <p:txBody>
          <a:bodyPr/>
          <a:lstStyle/>
          <a:p>
            <a:r>
              <a:rPr lang="en-US" altLang="zh-CN" dirty="0"/>
              <a:t>2023.3.16    </a:t>
            </a:r>
            <a:r>
              <a:rPr lang="zh-CN" altLang="en-US" dirty="0"/>
              <a:t>王俪颖</a:t>
            </a:r>
          </a:p>
          <a:p>
            <a:endParaRPr lang="zh-CN" altLang="en-US" dirty="0"/>
          </a:p>
        </p:txBody>
      </p:sp>
    </p:spTree>
    <p:extLst>
      <p:ext uri="{BB962C8B-B14F-4D97-AF65-F5344CB8AC3E}">
        <p14:creationId xmlns:p14="http://schemas.microsoft.com/office/powerpoint/2010/main" val="124392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52B0E-7501-4A1C-8F15-78F06EFAE9D4}"/>
              </a:ext>
            </a:extLst>
          </p:cNvPr>
          <p:cNvSpPr>
            <a:spLocks noGrp="1"/>
          </p:cNvSpPr>
          <p:nvPr>
            <p:ph type="title"/>
          </p:nvPr>
        </p:nvSpPr>
        <p:spPr/>
        <p:txBody>
          <a:bodyPr/>
          <a:lstStyle/>
          <a:p>
            <a:r>
              <a:rPr lang="zh-CN" altLang="en-US" dirty="0"/>
              <a:t>不足</a:t>
            </a:r>
          </a:p>
        </p:txBody>
      </p:sp>
      <p:sp>
        <p:nvSpPr>
          <p:cNvPr id="3" name="内容占位符 2">
            <a:extLst>
              <a:ext uri="{FF2B5EF4-FFF2-40B4-BE49-F238E27FC236}">
                <a16:creationId xmlns:a16="http://schemas.microsoft.com/office/drawing/2014/main" id="{9C447B3E-B144-4036-8C7B-40A9099365ED}"/>
              </a:ext>
            </a:extLst>
          </p:cNvPr>
          <p:cNvSpPr>
            <a:spLocks noGrp="1"/>
          </p:cNvSpPr>
          <p:nvPr>
            <p:ph idx="1"/>
          </p:nvPr>
        </p:nvSpPr>
        <p:spPr/>
        <p:txBody>
          <a:bodyPr/>
          <a:lstStyle/>
          <a:p>
            <a:r>
              <a:rPr lang="en-US" altLang="zh-CN" sz="2400" dirty="0"/>
              <a:t>1</a:t>
            </a:r>
            <a:r>
              <a:rPr lang="zh-CN" altLang="en-US" sz="2400" dirty="0"/>
              <a:t>、仅调查了德国的用户，可能导致选择偏差。</a:t>
            </a:r>
            <a:endParaRPr lang="en-US" altLang="zh-CN" sz="2400" dirty="0"/>
          </a:p>
          <a:p>
            <a:r>
              <a:rPr lang="en-US" altLang="zh-CN" sz="2400" dirty="0"/>
              <a:t>2</a:t>
            </a:r>
            <a:r>
              <a:rPr lang="zh-CN" altLang="en-US" sz="2400" dirty="0"/>
              <a:t>、影响因素研究不全面，并且没有考虑可能的调节作用和可能的边界条件。</a:t>
            </a:r>
            <a:endParaRPr lang="en-US" altLang="zh-CN" sz="2400" dirty="0"/>
          </a:p>
          <a:p>
            <a:endParaRPr lang="zh-CN" altLang="en-US" sz="2400" dirty="0"/>
          </a:p>
        </p:txBody>
      </p:sp>
    </p:spTree>
    <p:extLst>
      <p:ext uri="{BB962C8B-B14F-4D97-AF65-F5344CB8AC3E}">
        <p14:creationId xmlns:p14="http://schemas.microsoft.com/office/powerpoint/2010/main" val="383276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69247-23F2-4E21-901B-31FA07523429}"/>
              </a:ext>
            </a:extLst>
          </p:cNvPr>
          <p:cNvSpPr>
            <a:spLocks noGrp="1"/>
          </p:cNvSpPr>
          <p:nvPr>
            <p:ph type="title"/>
          </p:nvPr>
        </p:nvSpPr>
        <p:spPr>
          <a:xfrm>
            <a:off x="838200" y="365125"/>
            <a:ext cx="10657114" cy="1325563"/>
          </a:xfrm>
        </p:spPr>
        <p:txBody>
          <a:bodyPr>
            <a:normAutofit fontScale="90000"/>
          </a:bodyPr>
          <a:lstStyle/>
          <a:p>
            <a:r>
              <a:rPr lang="en-US" altLang="zh-CN" sz="4000" dirty="0"/>
              <a:t>What makes people watch online TV clips? An empirical investigation of survey data and viewing logs</a:t>
            </a:r>
            <a:endParaRPr lang="zh-CN" altLang="en-US" sz="4000" dirty="0"/>
          </a:p>
        </p:txBody>
      </p:sp>
      <p:sp>
        <p:nvSpPr>
          <p:cNvPr id="3" name="内容占位符 2">
            <a:extLst>
              <a:ext uri="{FF2B5EF4-FFF2-40B4-BE49-F238E27FC236}">
                <a16:creationId xmlns:a16="http://schemas.microsoft.com/office/drawing/2014/main" id="{66DE5023-2141-4B39-9D3D-E156D497D83A}"/>
              </a:ext>
            </a:extLst>
          </p:cNvPr>
          <p:cNvSpPr>
            <a:spLocks noGrp="1"/>
          </p:cNvSpPr>
          <p:nvPr>
            <p:ph idx="1"/>
          </p:nvPr>
        </p:nvSpPr>
        <p:spPr/>
        <p:txBody>
          <a:bodyPr>
            <a:normAutofit/>
          </a:bodyPr>
          <a:lstStyle/>
          <a:p>
            <a:r>
              <a:rPr lang="zh-CN" altLang="en-US" sz="2000" dirty="0"/>
              <a:t>是什么让人们观看在线电视剪辑？调查数据和查看日志的实证研究</a:t>
            </a:r>
            <a:endParaRPr lang="en-US" altLang="zh-CN" sz="2000" dirty="0"/>
          </a:p>
          <a:p>
            <a:r>
              <a:rPr lang="zh-CN" altLang="en-US" sz="2000" dirty="0"/>
              <a:t>来源：</a:t>
            </a:r>
            <a:r>
              <a:rPr lang="en-US" altLang="zh-CN" sz="2000" dirty="0"/>
              <a:t>International Journal of Information Management </a:t>
            </a:r>
          </a:p>
          <a:p>
            <a:r>
              <a:rPr lang="zh-CN" altLang="en-US" sz="2000" dirty="0"/>
              <a:t>发表时间：</a:t>
            </a:r>
            <a:r>
              <a:rPr lang="en-US" altLang="zh-CN" sz="2000" dirty="0"/>
              <a:t>2021</a:t>
            </a:r>
            <a:r>
              <a:rPr lang="zh-CN" altLang="en-US" sz="2000" dirty="0"/>
              <a:t>年</a:t>
            </a:r>
            <a:r>
              <a:rPr lang="en-US" altLang="zh-CN" sz="2000" dirty="0"/>
              <a:t>2</a:t>
            </a:r>
            <a:r>
              <a:rPr lang="zh-CN" altLang="en-US" sz="2000" dirty="0"/>
              <a:t>月</a:t>
            </a:r>
          </a:p>
        </p:txBody>
      </p:sp>
    </p:spTree>
    <p:extLst>
      <p:ext uri="{BB962C8B-B14F-4D97-AF65-F5344CB8AC3E}">
        <p14:creationId xmlns:p14="http://schemas.microsoft.com/office/powerpoint/2010/main" val="154027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746A7-7F53-4AA3-9FF6-723F53EED579}"/>
              </a:ext>
            </a:extLst>
          </p:cNvPr>
          <p:cNvSpPr>
            <a:spLocks noGrp="1"/>
          </p:cNvSpPr>
          <p:nvPr>
            <p:ph type="title"/>
          </p:nvPr>
        </p:nvSpPr>
        <p:spPr/>
        <p:txBody>
          <a:bodyPr/>
          <a:lstStyle/>
          <a:p>
            <a:r>
              <a:rPr lang="zh-CN" altLang="en-US" dirty="0"/>
              <a:t>研究背景</a:t>
            </a:r>
          </a:p>
        </p:txBody>
      </p:sp>
      <p:sp>
        <p:nvSpPr>
          <p:cNvPr id="3" name="内容占位符 2">
            <a:extLst>
              <a:ext uri="{FF2B5EF4-FFF2-40B4-BE49-F238E27FC236}">
                <a16:creationId xmlns:a16="http://schemas.microsoft.com/office/drawing/2014/main" id="{AAE254A0-8B00-4FCD-B1C8-23FAACE005C0}"/>
              </a:ext>
            </a:extLst>
          </p:cNvPr>
          <p:cNvSpPr>
            <a:spLocks noGrp="1"/>
          </p:cNvSpPr>
          <p:nvPr>
            <p:ph idx="1"/>
          </p:nvPr>
        </p:nvSpPr>
        <p:spPr>
          <a:xfrm>
            <a:off x="838200" y="1477281"/>
            <a:ext cx="10515600" cy="5015593"/>
          </a:xfrm>
        </p:spPr>
        <p:txBody>
          <a:bodyPr>
            <a:normAutofit fontScale="92500"/>
          </a:bodyPr>
          <a:lstStyle/>
          <a:p>
            <a:r>
              <a:rPr lang="zh-CN" altLang="en-US" sz="2400" dirty="0"/>
              <a:t>随着流媒体和移动技术的广泛应用，电视（</a:t>
            </a:r>
            <a:r>
              <a:rPr lang="en-US" altLang="zh-CN" sz="2400" dirty="0"/>
              <a:t>TV</a:t>
            </a:r>
            <a:r>
              <a:rPr lang="zh-CN" altLang="en-US" sz="2400" dirty="0"/>
              <a:t>）观看模式正在发生重大变化。广播公司开始尝试电视剪辑，这种剪辑是指与电视内容相关的短形式亮点或宣传视频。在线电视剪辑是专业生成内容（</a:t>
            </a:r>
            <a:r>
              <a:rPr lang="en-US" altLang="zh-CN" sz="2400" dirty="0"/>
              <a:t>PGC</a:t>
            </a:r>
            <a:r>
              <a:rPr lang="zh-CN" altLang="en-US" sz="2400" dirty="0"/>
              <a:t>）的一种形式，而不是频道上的用户生成内容（</a:t>
            </a:r>
            <a:r>
              <a:rPr lang="en-US" altLang="zh-CN" sz="2400" dirty="0"/>
              <a:t>UGC</a:t>
            </a:r>
            <a:r>
              <a:rPr lang="zh-CN" altLang="en-US" sz="2400" dirty="0"/>
              <a:t>）。</a:t>
            </a:r>
            <a:endParaRPr lang="en-US" altLang="zh-CN" sz="2400" dirty="0"/>
          </a:p>
          <a:p>
            <a:r>
              <a:rPr lang="zh-CN" altLang="en-US" sz="2400" dirty="0"/>
              <a:t>对于</a:t>
            </a:r>
            <a:r>
              <a:rPr lang="zh-CN" altLang="en-US" sz="2400" b="1" dirty="0"/>
              <a:t>广播公司</a:t>
            </a:r>
            <a:r>
              <a:rPr lang="zh-CN" altLang="en-US" sz="2400" dirty="0"/>
              <a:t>来说，这种格式有潜在的好处。在线电视剪辑可以作为广告收入的主要来源，这有助于弥补线性电视广告收入的减少。</a:t>
            </a:r>
            <a:endParaRPr lang="en-US" altLang="zh-CN" sz="2400" dirty="0"/>
          </a:p>
          <a:p>
            <a:r>
              <a:rPr lang="zh-CN" altLang="en-US" sz="2400" b="1" dirty="0"/>
              <a:t>另一方面</a:t>
            </a:r>
            <a:r>
              <a:rPr lang="zh-CN" altLang="en-US" sz="2400" dirty="0"/>
              <a:t>，在线电视剪辑（</a:t>
            </a:r>
            <a:r>
              <a:rPr lang="en-US" altLang="zh-CN" sz="2400" dirty="0"/>
              <a:t>PGC</a:t>
            </a:r>
            <a:r>
              <a:rPr lang="zh-CN" altLang="en-US" sz="2400" dirty="0"/>
              <a:t>）的价值往往明显高于</a:t>
            </a:r>
            <a:r>
              <a:rPr lang="en-US" altLang="zh-CN" sz="2400" dirty="0"/>
              <a:t>UGC</a:t>
            </a:r>
            <a:r>
              <a:rPr lang="zh-CN" altLang="en-US" sz="2400" dirty="0"/>
              <a:t>。并且这种短视频提高了品牌知名度和消费者的购买意向。</a:t>
            </a:r>
            <a:endParaRPr lang="en-US" altLang="zh-CN" sz="2400" dirty="0"/>
          </a:p>
          <a:p>
            <a:r>
              <a:rPr lang="zh-CN" altLang="en-US" sz="2400" b="1" dirty="0"/>
              <a:t>观众</a:t>
            </a:r>
            <a:r>
              <a:rPr lang="zh-CN" altLang="en-US" sz="2400" dirty="0"/>
              <a:t>可以通过这些剪辑节省时间，只欣赏节目亮点。另一个优势是，在线电视剪辑通常提供与电视节目相关的其他热门内容，如演员访谈视频和其他形式的独家内容。此外，还可以与其他观众就剪辑内容进行对话和互动，并提供在线反馈。</a:t>
            </a:r>
            <a:endParaRPr lang="en-US" altLang="zh-CN" sz="2400" dirty="0"/>
          </a:p>
          <a:p>
            <a:endParaRPr lang="en-US" altLang="zh-CN" sz="2400" dirty="0"/>
          </a:p>
          <a:p>
            <a:r>
              <a:rPr lang="zh-CN" altLang="en-US" sz="2400" dirty="0"/>
              <a:t>研究问题：人们为什么决定观看在线电视剪辑？电视广播公司如何利用在线电视剪辑作为收入和收视率的替代来源？</a:t>
            </a:r>
          </a:p>
        </p:txBody>
      </p:sp>
    </p:spTree>
    <p:extLst>
      <p:ext uri="{BB962C8B-B14F-4D97-AF65-F5344CB8AC3E}">
        <p14:creationId xmlns:p14="http://schemas.microsoft.com/office/powerpoint/2010/main" val="242532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BFEBC-9EA8-40A2-BBB7-8DB64D7AC059}"/>
              </a:ext>
            </a:extLst>
          </p:cNvPr>
          <p:cNvSpPr>
            <a:spLocks noGrp="1"/>
          </p:cNvSpPr>
          <p:nvPr>
            <p:ph type="title"/>
          </p:nvPr>
        </p:nvSpPr>
        <p:spPr/>
        <p:txBody>
          <a:bodyPr/>
          <a:lstStyle/>
          <a:p>
            <a:r>
              <a:rPr lang="zh-CN" altLang="en-US" dirty="0"/>
              <a:t>理论模型</a:t>
            </a:r>
          </a:p>
        </p:txBody>
      </p:sp>
      <p:sp>
        <p:nvSpPr>
          <p:cNvPr id="3" name="内容占位符 2">
            <a:extLst>
              <a:ext uri="{FF2B5EF4-FFF2-40B4-BE49-F238E27FC236}">
                <a16:creationId xmlns:a16="http://schemas.microsoft.com/office/drawing/2014/main" id="{F74F0AE4-1F9A-44BE-B203-A7F53CF1D1FC}"/>
              </a:ext>
            </a:extLst>
          </p:cNvPr>
          <p:cNvSpPr>
            <a:spLocks noGrp="1"/>
          </p:cNvSpPr>
          <p:nvPr>
            <p:ph idx="1"/>
          </p:nvPr>
        </p:nvSpPr>
        <p:spPr/>
        <p:txBody>
          <a:bodyPr>
            <a:normAutofit/>
          </a:bodyPr>
          <a:lstStyle/>
          <a:p>
            <a:r>
              <a:rPr lang="en-US" altLang="zh-CN" sz="2400" dirty="0"/>
              <a:t>1</a:t>
            </a:r>
            <a:r>
              <a:rPr lang="zh-CN" altLang="en-US" sz="2400" dirty="0"/>
              <a:t>、</a:t>
            </a:r>
            <a:r>
              <a:rPr lang="zh-CN" altLang="en-US" sz="2400" b="1" dirty="0"/>
              <a:t>在线电视剪辑的特征</a:t>
            </a:r>
            <a:r>
              <a:rPr lang="zh-CN" altLang="en-US" sz="2400" dirty="0"/>
              <a:t>：电视剪辑通过促进观众之间的在线社交互动，为社交观看提供了更大的潜力；在线和离线环境中都可能存在</a:t>
            </a:r>
            <a:r>
              <a:rPr lang="zh-CN" altLang="en-US" sz="2400" b="1" dirty="0">
                <a:solidFill>
                  <a:srgbClr val="FF0000"/>
                </a:solidFill>
              </a:rPr>
              <a:t>社交互动</a:t>
            </a:r>
            <a:r>
              <a:rPr lang="zh-CN" altLang="en-US" sz="2400" dirty="0"/>
              <a:t>。</a:t>
            </a:r>
            <a:endParaRPr lang="en-US" altLang="zh-CN" sz="2400" dirty="0"/>
          </a:p>
          <a:p>
            <a:r>
              <a:rPr lang="zh-CN" altLang="en-US" sz="2400" dirty="0"/>
              <a:t>广播公司通常提供独家内容，如名人访谈，通过电视剪辑来刺激粉丝。因为电视剪辑的长度通常比其他模式短，所以重复观看对粉丝来说更可行。电视剪辑服务允许</a:t>
            </a:r>
            <a:r>
              <a:rPr lang="zh-CN" altLang="en-US" sz="2400" b="1" dirty="0">
                <a:solidFill>
                  <a:srgbClr val="FF0000"/>
                </a:solidFill>
              </a:rPr>
              <a:t>粉丝</a:t>
            </a:r>
            <a:r>
              <a:rPr lang="zh-CN" altLang="en-US" sz="2400" dirty="0"/>
              <a:t>之间的在线互动，从而刺激粉丝。</a:t>
            </a:r>
            <a:endParaRPr lang="en-US" altLang="zh-CN" sz="2400" dirty="0"/>
          </a:p>
          <a:p>
            <a:r>
              <a:rPr lang="en-US" altLang="zh-CN" sz="2400" dirty="0"/>
              <a:t>2</a:t>
            </a:r>
            <a:r>
              <a:rPr lang="zh-CN" altLang="en-US" sz="2400" dirty="0"/>
              <a:t>、</a:t>
            </a:r>
            <a:r>
              <a:rPr lang="zh-CN" altLang="en-US" sz="2400" b="1" dirty="0"/>
              <a:t>视频媒体消费文献综述</a:t>
            </a:r>
            <a:r>
              <a:rPr lang="zh-CN" altLang="en-US" sz="2400" dirty="0"/>
              <a:t>：基于消费价值理论中的功能性、条件性、认知性、情感性和社会性来确定预测观看在线电视剪辑的决定因素。观看电视剪辑的方便性作为观看在线电视剪辑的</a:t>
            </a:r>
            <a:r>
              <a:rPr lang="zh-CN" altLang="en-US" sz="2400" dirty="0">
                <a:solidFill>
                  <a:srgbClr val="FF0000"/>
                </a:solidFill>
              </a:rPr>
              <a:t>功能价值</a:t>
            </a:r>
            <a:r>
              <a:rPr lang="zh-CN" altLang="en-US" sz="2400" dirty="0"/>
              <a:t>。电视剪辑中的粉丝圈是观众从在线电视剪辑中获得的一个</a:t>
            </a:r>
            <a:r>
              <a:rPr lang="zh-CN" altLang="en-US" sz="2400" b="1" dirty="0">
                <a:solidFill>
                  <a:srgbClr val="FF0000"/>
                </a:solidFill>
              </a:rPr>
              <a:t>条件值</a:t>
            </a:r>
            <a:r>
              <a:rPr lang="zh-CN" altLang="en-US" sz="2400" dirty="0"/>
              <a:t>。电视剪辑的信息性是从观看电视视频剪辑中获得的</a:t>
            </a:r>
            <a:r>
              <a:rPr lang="zh-CN" altLang="en-US" sz="2400" b="1" dirty="0">
                <a:solidFill>
                  <a:srgbClr val="FF0000"/>
                </a:solidFill>
              </a:rPr>
              <a:t>认知价值</a:t>
            </a:r>
            <a:r>
              <a:rPr lang="zh-CN" altLang="en-US" sz="2400" dirty="0"/>
              <a:t>。观看电视片段的乐趣是观看在线电视片段的</a:t>
            </a:r>
            <a:r>
              <a:rPr lang="zh-CN" altLang="en-US" sz="2400" b="1" dirty="0">
                <a:solidFill>
                  <a:srgbClr val="FF0000"/>
                </a:solidFill>
              </a:rPr>
              <a:t>情感价值</a:t>
            </a:r>
            <a:r>
              <a:rPr lang="zh-CN" altLang="en-US" sz="2400" dirty="0"/>
              <a:t>。电视片段的社交观看可以提供</a:t>
            </a:r>
            <a:r>
              <a:rPr lang="zh-CN" altLang="en-US" sz="2400" b="1" dirty="0">
                <a:solidFill>
                  <a:srgbClr val="FF0000"/>
                </a:solidFill>
              </a:rPr>
              <a:t>社交价值</a:t>
            </a:r>
            <a:r>
              <a:rPr lang="zh-CN" altLang="en-US" sz="2400" dirty="0"/>
              <a:t>，因为它允许通过这种在线和</a:t>
            </a:r>
            <a:r>
              <a:rPr lang="en-US" altLang="zh-CN" sz="2400" dirty="0"/>
              <a:t>/</a:t>
            </a:r>
            <a:r>
              <a:rPr lang="zh-CN" altLang="en-US" sz="2400" dirty="0"/>
              <a:t>或离线交流形成关联。</a:t>
            </a:r>
          </a:p>
        </p:txBody>
      </p:sp>
    </p:spTree>
    <p:extLst>
      <p:ext uri="{BB962C8B-B14F-4D97-AF65-F5344CB8AC3E}">
        <p14:creationId xmlns:p14="http://schemas.microsoft.com/office/powerpoint/2010/main" val="163752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58A29-1161-42DC-B4B2-2B2C1E370F1D}"/>
              </a:ext>
            </a:extLst>
          </p:cNvPr>
          <p:cNvSpPr>
            <a:spLocks noGrp="1"/>
          </p:cNvSpPr>
          <p:nvPr>
            <p:ph type="title"/>
          </p:nvPr>
        </p:nvSpPr>
        <p:spPr/>
        <p:txBody>
          <a:bodyPr/>
          <a:lstStyle/>
          <a:p>
            <a:r>
              <a:rPr lang="zh-CN" altLang="en-US" dirty="0"/>
              <a:t>理论模型</a:t>
            </a:r>
          </a:p>
        </p:txBody>
      </p:sp>
      <p:pic>
        <p:nvPicPr>
          <p:cNvPr id="5" name="内容占位符 4">
            <a:extLst>
              <a:ext uri="{FF2B5EF4-FFF2-40B4-BE49-F238E27FC236}">
                <a16:creationId xmlns:a16="http://schemas.microsoft.com/office/drawing/2014/main" id="{0629FECE-D58A-44B5-A685-40EE6EE19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343" y="1690688"/>
            <a:ext cx="6809081" cy="4035525"/>
          </a:xfrm>
        </p:spPr>
      </p:pic>
      <p:sp>
        <p:nvSpPr>
          <p:cNvPr id="6" name="矩形 5">
            <a:extLst>
              <a:ext uri="{FF2B5EF4-FFF2-40B4-BE49-F238E27FC236}">
                <a16:creationId xmlns:a16="http://schemas.microsoft.com/office/drawing/2014/main" id="{8BB76CC7-759A-47E3-B6E1-5292BF6FAE16}"/>
              </a:ext>
            </a:extLst>
          </p:cNvPr>
          <p:cNvSpPr/>
          <p:nvPr/>
        </p:nvSpPr>
        <p:spPr>
          <a:xfrm>
            <a:off x="7424057" y="1690688"/>
            <a:ext cx="4528457" cy="3416320"/>
          </a:xfrm>
          <a:prstGeom prst="rect">
            <a:avLst/>
          </a:prstGeom>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H1.</a:t>
            </a:r>
            <a:r>
              <a:rPr lang="zh-CN" altLang="en-US" dirty="0">
                <a:solidFill>
                  <a:srgbClr val="000000"/>
                </a:solidFill>
                <a:latin typeface="微软雅黑" panose="020B0503020204020204" pitchFamily="34" charset="-122"/>
                <a:ea typeface="微软雅黑" panose="020B0503020204020204" pitchFamily="34" charset="-122"/>
              </a:rPr>
              <a:t>观看电视剪辑的便利性与持续观看电视剪辑意愿呈正相关。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H2.</a:t>
            </a:r>
            <a:r>
              <a:rPr lang="zh-CN" altLang="en-US" dirty="0">
                <a:solidFill>
                  <a:srgbClr val="000000"/>
                </a:solidFill>
                <a:latin typeface="微软雅黑" panose="020B0503020204020204" pitchFamily="34" charset="-122"/>
                <a:ea typeface="微软雅黑" panose="020B0503020204020204" pitchFamily="34" charset="-122"/>
              </a:rPr>
              <a:t>电视片段的粉丝数量与持续观看电视片段的意愿呈正相关</a:t>
            </a:r>
            <a:br>
              <a:rPr lang="zh-CN" altLang="en-US" dirty="0">
                <a:solidFill>
                  <a:srgbClr val="000000"/>
                </a:solidFill>
                <a:latin typeface="微软雅黑" panose="020B0503020204020204" pitchFamily="34" charset="-122"/>
                <a:ea typeface="微软雅黑" panose="020B0503020204020204" pitchFamily="34" charset="-122"/>
              </a:rPr>
            </a:br>
            <a:r>
              <a:rPr lang="en-US" altLang="zh-CN" dirty="0">
                <a:solidFill>
                  <a:srgbClr val="000000"/>
                </a:solidFill>
                <a:latin typeface="微软雅黑" panose="020B0503020204020204" pitchFamily="34" charset="-122"/>
                <a:ea typeface="微软雅黑" panose="020B0503020204020204" pitchFamily="34" charset="-122"/>
              </a:rPr>
              <a:t>H3.</a:t>
            </a:r>
            <a:r>
              <a:rPr lang="zh-CN" altLang="en-US" dirty="0">
                <a:solidFill>
                  <a:srgbClr val="000000"/>
                </a:solidFill>
                <a:latin typeface="微软雅黑" panose="020B0503020204020204" pitchFamily="34" charset="-122"/>
                <a:ea typeface="微软雅黑" panose="020B0503020204020204" pitchFamily="34" charset="-122"/>
              </a:rPr>
              <a:t>电视剪辑的信息性与持续观看电视的意愿呈正相关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H4.</a:t>
            </a:r>
            <a:r>
              <a:rPr lang="zh-CN" altLang="en-US" dirty="0">
                <a:solidFill>
                  <a:srgbClr val="000000"/>
                </a:solidFill>
                <a:latin typeface="微软雅黑" panose="020B0503020204020204" pitchFamily="34" charset="-122"/>
                <a:ea typeface="微软雅黑" panose="020B0503020204020204" pitchFamily="34" charset="-122"/>
              </a:rPr>
              <a:t>观看电视剪辑的乐趣与持续观看电视剪辑意愿呈正相关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H5.</a:t>
            </a:r>
            <a:r>
              <a:rPr lang="zh-CN" altLang="en-US" dirty="0">
                <a:solidFill>
                  <a:srgbClr val="000000"/>
                </a:solidFill>
                <a:latin typeface="微软雅黑" panose="020B0503020204020204" pitchFamily="34" charset="-122"/>
                <a:ea typeface="微软雅黑" panose="020B0503020204020204" pitchFamily="34" charset="-122"/>
              </a:rPr>
              <a:t>社交观看电视片段与持续观看电视片段的意愿呈正相关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H6.</a:t>
            </a:r>
            <a:r>
              <a:rPr lang="zh-CN" altLang="en-US" dirty="0">
                <a:solidFill>
                  <a:srgbClr val="000000"/>
                </a:solidFill>
                <a:latin typeface="微软雅黑" panose="020B0503020204020204" pitchFamily="34" charset="-122"/>
                <a:ea typeface="微软雅黑" panose="020B0503020204020204" pitchFamily="34" charset="-122"/>
              </a:rPr>
              <a:t>观看电视剪辑的持续意愿与观看电视剪辑频率呈正相关。</a:t>
            </a:r>
          </a:p>
        </p:txBody>
      </p:sp>
    </p:spTree>
    <p:extLst>
      <p:ext uri="{BB962C8B-B14F-4D97-AF65-F5344CB8AC3E}">
        <p14:creationId xmlns:p14="http://schemas.microsoft.com/office/powerpoint/2010/main" val="98099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52B1A-F273-40A1-86C0-A938F15322CE}"/>
              </a:ext>
            </a:extLst>
          </p:cNvPr>
          <p:cNvSpPr>
            <a:spLocks noGrp="1"/>
          </p:cNvSpPr>
          <p:nvPr>
            <p:ph type="title"/>
          </p:nvPr>
        </p:nvSpPr>
        <p:spPr/>
        <p:txBody>
          <a:bodyPr/>
          <a:lstStyle/>
          <a:p>
            <a:r>
              <a:rPr lang="zh-CN" altLang="en-US" dirty="0"/>
              <a:t>研究设计</a:t>
            </a:r>
          </a:p>
        </p:txBody>
      </p:sp>
      <p:sp>
        <p:nvSpPr>
          <p:cNvPr id="3" name="内容占位符 2">
            <a:extLst>
              <a:ext uri="{FF2B5EF4-FFF2-40B4-BE49-F238E27FC236}">
                <a16:creationId xmlns:a16="http://schemas.microsoft.com/office/drawing/2014/main" id="{71F58D0E-99DE-427F-B369-99E93756AC99}"/>
              </a:ext>
            </a:extLst>
          </p:cNvPr>
          <p:cNvSpPr>
            <a:spLocks noGrp="1"/>
          </p:cNvSpPr>
          <p:nvPr>
            <p:ph idx="1"/>
          </p:nvPr>
        </p:nvSpPr>
        <p:spPr>
          <a:xfrm>
            <a:off x="838200" y="1825625"/>
            <a:ext cx="10972800" cy="4351338"/>
          </a:xfrm>
        </p:spPr>
        <p:txBody>
          <a:bodyPr>
            <a:normAutofit/>
          </a:bodyPr>
          <a:lstStyle/>
          <a:p>
            <a:r>
              <a:rPr lang="zh-CN" altLang="en-US" sz="2400" b="1" dirty="0"/>
              <a:t>内容提供者</a:t>
            </a:r>
            <a:r>
              <a:rPr lang="zh-CN" altLang="en-US" sz="2400" dirty="0"/>
              <a:t>：</a:t>
            </a:r>
            <a:r>
              <a:rPr lang="en-US" altLang="zh-CN" sz="2400" dirty="0"/>
              <a:t>S-Service</a:t>
            </a:r>
            <a:r>
              <a:rPr lang="zh-CN" altLang="en-US" sz="2400" dirty="0"/>
              <a:t>，这家视频服务提供商与韩国的广播公司合作，按照前面描述的方法提供高质量的在线电视剪辑。选择</a:t>
            </a:r>
            <a:r>
              <a:rPr lang="en-US" altLang="zh-CN" sz="2400" dirty="0"/>
              <a:t>S-Service</a:t>
            </a:r>
            <a:r>
              <a:rPr lang="zh-CN" altLang="en-US" sz="2400" dirty="0"/>
              <a:t>是因为它在页面浏览量和独特访问者方面都很成功，提供涵盖所有类型的电视剪辑，包括肥皂剧、综艺节目、音乐、体育、新闻和时事。他们还提供独家电视剪辑，如采访、幕后一瞥和为在线分发制作的后台视频。</a:t>
            </a:r>
            <a:endParaRPr lang="en-US" altLang="zh-CN" sz="2400" dirty="0"/>
          </a:p>
          <a:p>
            <a:r>
              <a:rPr lang="zh-CN" altLang="en-US" sz="2400" b="1" dirty="0"/>
              <a:t>测量</a:t>
            </a:r>
            <a:r>
              <a:rPr lang="zh-CN" altLang="en-US" sz="2400" dirty="0"/>
              <a:t>：</a:t>
            </a:r>
            <a:r>
              <a:rPr lang="en-US" altLang="zh-CN" sz="2400" dirty="0"/>
              <a:t>1</a:t>
            </a:r>
            <a:r>
              <a:rPr lang="zh-CN" altLang="en-US" sz="2400" dirty="0"/>
              <a:t>、使用调查问卷来测量主观结构，量表由过往研究修改调整，以适应在线</a:t>
            </a:r>
            <a:r>
              <a:rPr lang="en-US" altLang="zh-CN" sz="2400" dirty="0"/>
              <a:t>TV-clip3</a:t>
            </a:r>
            <a:r>
              <a:rPr lang="zh-CN" altLang="en-US" sz="2400" dirty="0"/>
              <a:t>服务的环境</a:t>
            </a:r>
            <a:r>
              <a:rPr lang="en-US" altLang="zh-CN" sz="2400" dirty="0"/>
              <a:t>2</a:t>
            </a:r>
            <a:r>
              <a:rPr lang="zh-CN" altLang="en-US" sz="2400" dirty="0"/>
              <a:t>、使用客观测量来评估因变量（观看在线电视剪辑的频率</a:t>
            </a:r>
            <a:r>
              <a:rPr lang="en-US" altLang="zh-CN" sz="2400" dirty="0"/>
              <a:t>——</a:t>
            </a:r>
            <a:r>
              <a:rPr lang="zh-CN" altLang="en-US" sz="2400" dirty="0"/>
              <a:t>上个月观看的在线电视剪辑的数量）和控制变量之一（之前观看在线电视片段的经验</a:t>
            </a:r>
            <a:r>
              <a:rPr lang="en-US" altLang="zh-CN" sz="2400" dirty="0"/>
              <a:t>——</a:t>
            </a:r>
            <a:r>
              <a:rPr lang="zh-CN" altLang="en-US" sz="2400" dirty="0"/>
              <a:t>过去三个月内观看电视剪辑月平均频率）。其他三个控制变量，性别、年龄和偏好类型。</a:t>
            </a:r>
            <a:endParaRPr lang="en-US" altLang="zh-CN" sz="2400" dirty="0"/>
          </a:p>
          <a:p>
            <a:r>
              <a:rPr lang="zh-CN" altLang="en-US" sz="2400" b="1" dirty="0"/>
              <a:t>数据收集</a:t>
            </a:r>
            <a:r>
              <a:rPr lang="zh-CN" altLang="en-US" sz="2400" dirty="0"/>
              <a:t>：在</a:t>
            </a:r>
            <a:r>
              <a:rPr lang="en-US" altLang="zh-CN" sz="2400" dirty="0"/>
              <a:t>T1</a:t>
            </a:r>
            <a:r>
              <a:rPr lang="zh-CN" altLang="en-US" sz="2400" dirty="0"/>
              <a:t>收集所有数据，在</a:t>
            </a:r>
            <a:r>
              <a:rPr lang="en-US" altLang="zh-CN" sz="2400" dirty="0"/>
              <a:t>T2</a:t>
            </a:r>
            <a:r>
              <a:rPr lang="zh-CN" altLang="en-US" sz="2400" dirty="0"/>
              <a:t>（一个月后）收集因变量数据。共获得</a:t>
            </a:r>
            <a:r>
              <a:rPr lang="en-US" altLang="zh-CN" sz="2400" dirty="0"/>
              <a:t>398</a:t>
            </a:r>
            <a:r>
              <a:rPr lang="zh-CN" altLang="en-US" sz="2400" dirty="0"/>
              <a:t>份完整数据。</a:t>
            </a:r>
            <a:endParaRPr lang="en-US" altLang="zh-CN" sz="2400" dirty="0"/>
          </a:p>
          <a:p>
            <a:endParaRPr lang="en-US" altLang="zh-CN" sz="2400" dirty="0"/>
          </a:p>
          <a:p>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417018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E9B7D-8583-4D2E-BF3F-50D9C22D76D2}"/>
              </a:ext>
            </a:extLst>
          </p:cNvPr>
          <p:cNvSpPr>
            <a:spLocks noGrp="1"/>
          </p:cNvSpPr>
          <p:nvPr>
            <p:ph type="title"/>
          </p:nvPr>
        </p:nvSpPr>
        <p:spPr>
          <a:xfrm>
            <a:off x="838200" y="235916"/>
            <a:ext cx="10515600" cy="1325563"/>
          </a:xfrm>
        </p:spPr>
        <p:txBody>
          <a:bodyPr/>
          <a:lstStyle/>
          <a:p>
            <a:r>
              <a:rPr lang="zh-CN" altLang="en-US" dirty="0"/>
              <a:t>模型验证</a:t>
            </a:r>
          </a:p>
        </p:txBody>
      </p:sp>
      <p:sp>
        <p:nvSpPr>
          <p:cNvPr id="3" name="内容占位符 2">
            <a:extLst>
              <a:ext uri="{FF2B5EF4-FFF2-40B4-BE49-F238E27FC236}">
                <a16:creationId xmlns:a16="http://schemas.microsoft.com/office/drawing/2014/main" id="{A043EBF1-F613-4FB5-AFBB-959C9C12F810}"/>
              </a:ext>
            </a:extLst>
          </p:cNvPr>
          <p:cNvSpPr>
            <a:spLocks noGrp="1"/>
          </p:cNvSpPr>
          <p:nvPr>
            <p:ph idx="1"/>
          </p:nvPr>
        </p:nvSpPr>
        <p:spPr>
          <a:xfrm>
            <a:off x="838199" y="1185174"/>
            <a:ext cx="10515600" cy="5707622"/>
          </a:xfrm>
        </p:spPr>
        <p:txBody>
          <a:bodyPr>
            <a:normAutofit lnSpcReduction="10000"/>
          </a:bodyPr>
          <a:lstStyle/>
          <a:p>
            <a:r>
              <a:rPr lang="en-US" altLang="zh-CN" sz="2000" dirty="0"/>
              <a:t>1</a:t>
            </a:r>
            <a:r>
              <a:rPr lang="zh-CN" altLang="en-US" sz="2000" dirty="0"/>
              <a:t>、探索性因子分析（主成分分析）：发现社交在线的第一个问题负荷较低（</a:t>
            </a:r>
            <a:r>
              <a:rPr lang="en-US" altLang="zh-CN" sz="2000" dirty="0"/>
              <a:t>&lt;0.6</a:t>
            </a:r>
            <a:r>
              <a:rPr lang="zh-CN" altLang="en-US" sz="2000" dirty="0"/>
              <a:t>）（我通过分享我看过的电视片段与他人保持联系），从分析中删除这一项。</a:t>
            </a:r>
            <a:endParaRPr lang="en-US" altLang="zh-CN" sz="2000" dirty="0"/>
          </a:p>
          <a:p>
            <a:r>
              <a:rPr lang="en-US" altLang="zh-CN" sz="2000" dirty="0"/>
              <a:t>2</a:t>
            </a:r>
            <a:r>
              <a:rPr lang="zh-CN" altLang="en-US" sz="2000" dirty="0"/>
              <a:t>、验证性因子分析：使用偏最小二乘法，得到平均方差超过</a:t>
            </a:r>
            <a:r>
              <a:rPr lang="en-US" altLang="zh-CN" sz="2000" dirty="0"/>
              <a:t>0.5</a:t>
            </a:r>
            <a:r>
              <a:rPr lang="zh-CN" altLang="en-US" sz="2000" dirty="0"/>
              <a:t>，</a:t>
            </a:r>
            <a:r>
              <a:rPr lang="en-US" altLang="zh-CN" sz="2000" dirty="0"/>
              <a:t>CR</a:t>
            </a:r>
            <a:r>
              <a:rPr lang="zh-CN" altLang="en-US" sz="2000" dirty="0"/>
              <a:t>值和</a:t>
            </a:r>
            <a:r>
              <a:rPr lang="en-US" altLang="zh-CN" sz="2000" dirty="0"/>
              <a:t>Cronbach</a:t>
            </a:r>
            <a:r>
              <a:rPr lang="el-GR" altLang="zh-CN" sz="2000" dirty="0"/>
              <a:t>α</a:t>
            </a:r>
            <a:r>
              <a:rPr lang="zh-CN" altLang="en-US" sz="2000" dirty="0"/>
              <a:t>值均超过</a:t>
            </a:r>
            <a:r>
              <a:rPr lang="en-US" altLang="zh-CN" sz="2000" dirty="0"/>
              <a:t>0.7</a:t>
            </a:r>
            <a:r>
              <a:rPr lang="zh-CN" altLang="en-US" sz="2000" dirty="0"/>
              <a:t>。说明本次测量量表数据具有优秀的聚合效度。</a:t>
            </a:r>
            <a:endParaRPr lang="en-US" altLang="zh-CN" sz="2000" dirty="0"/>
          </a:p>
          <a:p>
            <a:r>
              <a:rPr lang="en-US" altLang="zh-CN" sz="2000" dirty="0"/>
              <a:t>3</a:t>
            </a:r>
            <a:r>
              <a:rPr lang="zh-CN" altLang="en-US" sz="2000" dirty="0"/>
              <a:t>、评估模型的判别有效性：每个因素的</a:t>
            </a:r>
            <a:r>
              <a:rPr lang="en-US" altLang="zh-CN" sz="2000" dirty="0"/>
              <a:t>AVE</a:t>
            </a:r>
            <a:r>
              <a:rPr lang="zh-CN" altLang="en-US" sz="2000" dirty="0"/>
              <a:t>的平方根超过了该因素与其他因素之间的相关系数，表明了度量的判别有效性</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4</a:t>
            </a:r>
            <a:r>
              <a:rPr lang="zh-CN" altLang="en-US" sz="2000" dirty="0"/>
              <a:t>、通过计算异质单性状相关比（</a:t>
            </a:r>
            <a:r>
              <a:rPr lang="en-US" altLang="zh-CN" sz="2000" dirty="0"/>
              <a:t>HTMT</a:t>
            </a:r>
            <a:r>
              <a:rPr lang="zh-CN" altLang="en-US" sz="2000" dirty="0"/>
              <a:t>）表明判别有效性，方差膨胀因子（</a:t>
            </a:r>
            <a:r>
              <a:rPr lang="en-US" altLang="zh-CN" sz="2000" dirty="0"/>
              <a:t>VIF</a:t>
            </a:r>
            <a:r>
              <a:rPr lang="zh-CN" altLang="en-US" sz="2000" dirty="0"/>
              <a:t>）确定该模型没有多重共线性。</a:t>
            </a:r>
            <a:endParaRPr lang="en-US" altLang="zh-CN" sz="2000" dirty="0"/>
          </a:p>
          <a:p>
            <a:r>
              <a:rPr lang="en-US" altLang="zh-CN" sz="2000" dirty="0"/>
              <a:t>5</a:t>
            </a:r>
            <a:r>
              <a:rPr lang="zh-CN" altLang="en-US" sz="2000" dirty="0"/>
              <a:t>、根据二阶社交观看维度的因子得分验证二阶结构，计算标准化路径载荷和和内部结构一致性。支持了社交观看电视片段的二阶反射测量的有效性和可靠性。</a:t>
            </a:r>
            <a:endParaRPr lang="en-US" altLang="zh-CN" sz="2000" dirty="0"/>
          </a:p>
        </p:txBody>
      </p:sp>
      <p:pic>
        <p:nvPicPr>
          <p:cNvPr id="6" name="图片 5">
            <a:extLst>
              <a:ext uri="{FF2B5EF4-FFF2-40B4-BE49-F238E27FC236}">
                <a16:creationId xmlns:a16="http://schemas.microsoft.com/office/drawing/2014/main" id="{C6DC9B65-0C5B-4AA5-A863-4E0843AF5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709" y="3268830"/>
            <a:ext cx="7385517" cy="2262287"/>
          </a:xfrm>
          <a:prstGeom prst="rect">
            <a:avLst/>
          </a:prstGeom>
        </p:spPr>
      </p:pic>
    </p:spTree>
    <p:extLst>
      <p:ext uri="{BB962C8B-B14F-4D97-AF65-F5344CB8AC3E}">
        <p14:creationId xmlns:p14="http://schemas.microsoft.com/office/powerpoint/2010/main" val="20111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3D15F-CD3C-42B9-B0C7-A920AC2E13B5}"/>
              </a:ext>
            </a:extLst>
          </p:cNvPr>
          <p:cNvSpPr>
            <a:spLocks noGrp="1"/>
          </p:cNvSpPr>
          <p:nvPr>
            <p:ph type="title"/>
          </p:nvPr>
        </p:nvSpPr>
        <p:spPr/>
        <p:txBody>
          <a:bodyPr/>
          <a:lstStyle/>
          <a:p>
            <a:r>
              <a:rPr lang="zh-CN" altLang="en-US" dirty="0"/>
              <a:t>模型验证</a:t>
            </a:r>
          </a:p>
        </p:txBody>
      </p:sp>
      <p:sp>
        <p:nvSpPr>
          <p:cNvPr id="3" name="内容占位符 2">
            <a:extLst>
              <a:ext uri="{FF2B5EF4-FFF2-40B4-BE49-F238E27FC236}">
                <a16:creationId xmlns:a16="http://schemas.microsoft.com/office/drawing/2014/main" id="{188CE48B-3633-493B-B790-ADBEE50A955C}"/>
              </a:ext>
            </a:extLst>
          </p:cNvPr>
          <p:cNvSpPr>
            <a:spLocks noGrp="1"/>
          </p:cNvSpPr>
          <p:nvPr>
            <p:ph idx="1"/>
          </p:nvPr>
        </p:nvSpPr>
        <p:spPr>
          <a:xfrm>
            <a:off x="838200" y="1466396"/>
            <a:ext cx="10515600" cy="4351338"/>
          </a:xfrm>
        </p:spPr>
        <p:txBody>
          <a:bodyPr>
            <a:normAutofit/>
          </a:bodyPr>
          <a:lstStyle/>
          <a:p>
            <a:r>
              <a:rPr lang="zh-CN" altLang="en-US" sz="2000" dirty="0"/>
              <a:t>观看电视剪辑的便利性（</a:t>
            </a:r>
            <a:r>
              <a:rPr lang="en-US" altLang="zh-CN" sz="2000" dirty="0"/>
              <a:t>H1</a:t>
            </a:r>
            <a:r>
              <a:rPr lang="zh-CN" altLang="en-US" sz="2000" dirty="0"/>
              <a:t>）、观看电视剪辑乐趣（</a:t>
            </a:r>
            <a:r>
              <a:rPr lang="en-US" altLang="zh-CN" sz="2000" dirty="0"/>
              <a:t>H2</a:t>
            </a:r>
            <a:r>
              <a:rPr lang="zh-CN" altLang="en-US" sz="2000" dirty="0"/>
              <a:t>）、电视剪辑中的粉丝（</a:t>
            </a:r>
            <a:r>
              <a:rPr lang="en-US" altLang="zh-CN" sz="2000" dirty="0"/>
              <a:t>H4</a:t>
            </a:r>
            <a:r>
              <a:rPr lang="zh-CN" altLang="en-US" sz="2000" dirty="0"/>
              <a:t>）和电视剪辑的社交观看（</a:t>
            </a:r>
            <a:r>
              <a:rPr lang="en-US" altLang="zh-CN" sz="2000" dirty="0"/>
              <a:t>H5</a:t>
            </a:r>
            <a:r>
              <a:rPr lang="zh-CN" altLang="en-US" sz="2000" dirty="0"/>
              <a:t>）对观看电视剪辑持续意愿有显著影响。</a:t>
            </a:r>
            <a:endParaRPr lang="en-US" altLang="zh-CN" sz="2000" dirty="0"/>
          </a:p>
          <a:p>
            <a:r>
              <a:rPr lang="zh-CN" altLang="en-US" sz="2000" dirty="0"/>
              <a:t>观看电视剪辑的持续意愿（</a:t>
            </a:r>
            <a:r>
              <a:rPr lang="en-US" altLang="zh-CN" sz="2000" dirty="0"/>
              <a:t>H6</a:t>
            </a:r>
            <a:r>
              <a:rPr lang="zh-CN" altLang="en-US" sz="2000" dirty="0"/>
              <a:t>）和观看电视剪辑作为控制变量的先前经验对观看电视剪辑频率有显著影响。</a:t>
            </a:r>
            <a:endParaRPr lang="en-US" altLang="zh-CN" sz="2000" dirty="0"/>
          </a:p>
          <a:p>
            <a:r>
              <a:rPr lang="zh-CN" altLang="en-US" sz="2000" dirty="0"/>
              <a:t>然而，没有发现电视剪辑的信息性（</a:t>
            </a:r>
            <a:r>
              <a:rPr lang="en-US" altLang="zh-CN" sz="2000" dirty="0"/>
              <a:t>H3</a:t>
            </a:r>
            <a:r>
              <a:rPr lang="zh-CN" altLang="en-US" sz="2000" dirty="0"/>
              <a:t>）对观看电视剪辑的持续意愿有显著影响。也没有发现其他五个控制变量（年龄、性别、偏好类型、主要设备和主要观看地点）对观看电视片段的频率有显著影响。</a:t>
            </a:r>
          </a:p>
        </p:txBody>
      </p:sp>
      <p:pic>
        <p:nvPicPr>
          <p:cNvPr id="6" name="图片 5">
            <a:extLst>
              <a:ext uri="{FF2B5EF4-FFF2-40B4-BE49-F238E27FC236}">
                <a16:creationId xmlns:a16="http://schemas.microsoft.com/office/drawing/2014/main" id="{9C95DE80-ABC2-48FE-AF0A-2111B23EE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8854" y="3429000"/>
            <a:ext cx="5582717" cy="3269877"/>
          </a:xfrm>
          <a:prstGeom prst="rect">
            <a:avLst/>
          </a:prstGeom>
        </p:spPr>
      </p:pic>
    </p:spTree>
    <p:extLst>
      <p:ext uri="{BB962C8B-B14F-4D97-AF65-F5344CB8AC3E}">
        <p14:creationId xmlns:p14="http://schemas.microsoft.com/office/powerpoint/2010/main" val="390949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1C34A-AB95-4690-A65F-1E0DB69539A7}"/>
              </a:ext>
            </a:extLst>
          </p:cNvPr>
          <p:cNvSpPr>
            <a:spLocks noGrp="1"/>
          </p:cNvSpPr>
          <p:nvPr>
            <p:ph type="title"/>
          </p:nvPr>
        </p:nvSpPr>
        <p:spPr/>
        <p:txBody>
          <a:bodyPr/>
          <a:lstStyle/>
          <a:p>
            <a:r>
              <a:rPr lang="zh-CN" altLang="en-US" dirty="0"/>
              <a:t>事后分析</a:t>
            </a:r>
          </a:p>
        </p:txBody>
      </p:sp>
      <p:sp>
        <p:nvSpPr>
          <p:cNvPr id="3" name="内容占位符 2">
            <a:extLst>
              <a:ext uri="{FF2B5EF4-FFF2-40B4-BE49-F238E27FC236}">
                <a16:creationId xmlns:a16="http://schemas.microsoft.com/office/drawing/2014/main" id="{B5E16CF6-D131-40B9-8EF5-E12642B52B2F}"/>
              </a:ext>
            </a:extLst>
          </p:cNvPr>
          <p:cNvSpPr>
            <a:spLocks noGrp="1"/>
          </p:cNvSpPr>
          <p:nvPr>
            <p:ph idx="1"/>
          </p:nvPr>
        </p:nvSpPr>
        <p:spPr>
          <a:xfrm>
            <a:off x="838200" y="1537389"/>
            <a:ext cx="10515600" cy="5195662"/>
          </a:xfrm>
        </p:spPr>
        <p:txBody>
          <a:bodyPr>
            <a:normAutofit/>
          </a:bodyPr>
          <a:lstStyle/>
          <a:p>
            <a:r>
              <a:rPr lang="zh-CN" altLang="en-US" sz="2000" dirty="0"/>
              <a:t>目的：确定观看电视剪辑的持续意愿是否介导了预测因素对观看电视剪辑频率的影响。</a:t>
            </a:r>
            <a:endParaRPr lang="en-US" altLang="zh-CN" sz="2000" dirty="0"/>
          </a:p>
          <a:p>
            <a:r>
              <a:rPr lang="zh-CN" altLang="en-US" sz="2000" dirty="0"/>
              <a:t>方法：使用了具有</a:t>
            </a:r>
            <a:r>
              <a:rPr lang="en-US" altLang="zh-CN" sz="2000" dirty="0"/>
              <a:t>95%</a:t>
            </a:r>
            <a:r>
              <a:rPr lang="zh-CN" altLang="en-US" sz="2000" dirty="0"/>
              <a:t>置信区间的</a:t>
            </a:r>
            <a:r>
              <a:rPr lang="en-US" altLang="zh-CN" sz="2000" dirty="0"/>
              <a:t>PROCESS</a:t>
            </a:r>
            <a:r>
              <a:rPr lang="zh-CN" altLang="en-US" sz="2000" dirty="0"/>
              <a:t>宏和</a:t>
            </a:r>
            <a:r>
              <a:rPr lang="en-US" altLang="zh-CN" sz="2000" dirty="0"/>
              <a:t>5000</a:t>
            </a:r>
            <a:r>
              <a:rPr lang="zh-CN" altLang="en-US" sz="2000" dirty="0"/>
              <a:t>个自举重采样，在</a:t>
            </a:r>
            <a:r>
              <a:rPr lang="en-US" altLang="zh-CN" sz="2000" dirty="0"/>
              <a:t>SPSS</a:t>
            </a:r>
            <a:r>
              <a:rPr lang="zh-CN" altLang="en-US" sz="2000" dirty="0"/>
              <a:t>第</a:t>
            </a:r>
            <a:r>
              <a:rPr lang="en-US" altLang="zh-CN" sz="2000" dirty="0"/>
              <a:t>24</a:t>
            </a:r>
            <a:r>
              <a:rPr lang="zh-CN" altLang="en-US" sz="2000" dirty="0"/>
              <a:t>版中使用了偏差校正自举。</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目的：评估研究模型的预测能力。</a:t>
            </a:r>
            <a:endParaRPr lang="en-US" altLang="zh-CN" sz="2000" dirty="0"/>
          </a:p>
          <a:p>
            <a:r>
              <a:rPr lang="zh-CN" altLang="en-US" sz="2000" dirty="0"/>
              <a:t>方法：使用</a:t>
            </a:r>
            <a:r>
              <a:rPr lang="en-US" altLang="zh-CN" sz="2000" dirty="0"/>
              <a:t>10</a:t>
            </a:r>
            <a:r>
              <a:rPr lang="zh-CN" altLang="en-US" sz="2000" dirty="0"/>
              <a:t>倍和</a:t>
            </a:r>
            <a:r>
              <a:rPr lang="en-US" altLang="zh-CN" sz="2000" dirty="0"/>
              <a:t>10</a:t>
            </a:r>
            <a:r>
              <a:rPr lang="zh-CN" altLang="en-US" sz="2000" dirty="0"/>
              <a:t>次重复的</a:t>
            </a:r>
            <a:r>
              <a:rPr lang="en-US" altLang="zh-CN" sz="2000" dirty="0"/>
              <a:t>PLS</a:t>
            </a:r>
            <a:r>
              <a:rPr lang="zh-CN" altLang="en-US" sz="2000" dirty="0"/>
              <a:t>预测进行测试。所有两个内生结构（即，观看电视剪辑持续意愿、观看电视剪辑的频率）指标都产生了高于</a:t>
            </a:r>
            <a:r>
              <a:rPr lang="en-US" altLang="zh-CN" sz="2000" dirty="0"/>
              <a:t>0</a:t>
            </a:r>
            <a:r>
              <a:rPr lang="zh-CN" altLang="en-US" sz="2000" dirty="0"/>
              <a:t>的</a:t>
            </a:r>
            <a:r>
              <a:rPr lang="en-US" altLang="zh-CN" sz="2000" dirty="0"/>
              <a:t>Q2</a:t>
            </a:r>
            <a:r>
              <a:rPr lang="zh-CN" altLang="en-US" sz="2000" dirty="0"/>
              <a:t>预测值。接下来，通过均方根误差（</a:t>
            </a:r>
            <a:r>
              <a:rPr lang="en-US" altLang="zh-CN" sz="2000" dirty="0"/>
              <a:t>RMSE</a:t>
            </a:r>
            <a:r>
              <a:rPr lang="zh-CN" altLang="en-US" sz="2000" dirty="0"/>
              <a:t>）评估预测能力。将</a:t>
            </a:r>
            <a:r>
              <a:rPr lang="en-US" altLang="zh-CN" sz="2000" dirty="0"/>
              <a:t>PLS</a:t>
            </a:r>
            <a:r>
              <a:rPr lang="zh-CN" altLang="en-US" sz="2000" dirty="0"/>
              <a:t>方法的</a:t>
            </a:r>
            <a:r>
              <a:rPr lang="en-US" altLang="zh-CN" sz="2000" dirty="0"/>
              <a:t>RMSE</a:t>
            </a:r>
            <a:r>
              <a:rPr lang="zh-CN" altLang="en-US" sz="2000" dirty="0"/>
              <a:t>值与作为基准的线性回归模型（</a:t>
            </a:r>
            <a:r>
              <a:rPr lang="en-US" altLang="zh-CN" sz="2000" dirty="0"/>
              <a:t>LM</a:t>
            </a:r>
            <a:r>
              <a:rPr lang="zh-CN" altLang="en-US" sz="2000" dirty="0"/>
              <a:t>）进行比较，发现在</a:t>
            </a:r>
            <a:r>
              <a:rPr lang="en-US" altLang="zh-CN" sz="2000" dirty="0"/>
              <a:t>PLS</a:t>
            </a:r>
            <a:r>
              <a:rPr lang="zh-CN" altLang="en-US" sz="2000" dirty="0"/>
              <a:t>方法中观看电视片段的频率产生的预测误差（</a:t>
            </a:r>
            <a:r>
              <a:rPr lang="en-US" altLang="zh-CN" sz="2000" dirty="0"/>
              <a:t>14.39</a:t>
            </a:r>
            <a:r>
              <a:rPr lang="zh-CN" altLang="en-US" sz="2000" dirty="0"/>
              <a:t>）小于</a:t>
            </a:r>
            <a:r>
              <a:rPr lang="en-US" altLang="zh-CN" sz="2000" dirty="0"/>
              <a:t>LM</a:t>
            </a:r>
            <a:r>
              <a:rPr lang="zh-CN" altLang="en-US" sz="2000" dirty="0"/>
              <a:t>（</a:t>
            </a:r>
            <a:r>
              <a:rPr lang="en-US" altLang="zh-CN" sz="2000" dirty="0"/>
              <a:t>14.59</a:t>
            </a:r>
            <a:r>
              <a:rPr lang="zh-CN" altLang="en-US" sz="2000" dirty="0"/>
              <a:t>）。这意味着我们的理论模型具有</a:t>
            </a:r>
            <a:r>
              <a:rPr lang="zh-CN" altLang="en-US" sz="2000" b="1" dirty="0"/>
              <a:t>足够的预测能力</a:t>
            </a:r>
            <a:r>
              <a:rPr lang="zh-CN" altLang="en-US" sz="2000" dirty="0"/>
              <a:t>。</a:t>
            </a:r>
          </a:p>
        </p:txBody>
      </p:sp>
      <p:pic>
        <p:nvPicPr>
          <p:cNvPr id="6" name="图片 5">
            <a:extLst>
              <a:ext uri="{FF2B5EF4-FFF2-40B4-BE49-F238E27FC236}">
                <a16:creationId xmlns:a16="http://schemas.microsoft.com/office/drawing/2014/main" id="{041D249E-79AE-4A82-B904-94D339741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248" y="2665395"/>
            <a:ext cx="3695890" cy="1822544"/>
          </a:xfrm>
          <a:prstGeom prst="rect">
            <a:avLst/>
          </a:prstGeom>
        </p:spPr>
      </p:pic>
    </p:spTree>
    <p:extLst>
      <p:ext uri="{BB962C8B-B14F-4D97-AF65-F5344CB8AC3E}">
        <p14:creationId xmlns:p14="http://schemas.microsoft.com/office/powerpoint/2010/main" val="253589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829D9-9862-4556-83C5-72B654A6F123}"/>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D10C0F70-45A0-43DE-8032-829C451D4C7B}"/>
              </a:ext>
            </a:extLst>
          </p:cNvPr>
          <p:cNvSpPr>
            <a:spLocks noGrp="1"/>
          </p:cNvSpPr>
          <p:nvPr>
            <p:ph idx="1"/>
          </p:nvPr>
        </p:nvSpPr>
        <p:spPr>
          <a:xfrm>
            <a:off x="838200" y="1461536"/>
            <a:ext cx="10515600" cy="5326890"/>
          </a:xfrm>
        </p:spPr>
        <p:txBody>
          <a:bodyPr>
            <a:normAutofit fontScale="92500"/>
          </a:bodyPr>
          <a:lstStyle/>
          <a:p>
            <a:pPr>
              <a:lnSpc>
                <a:spcPct val="120000"/>
              </a:lnSpc>
              <a:spcBef>
                <a:spcPts val="0"/>
              </a:spcBef>
            </a:pPr>
            <a:r>
              <a:rPr lang="en-US" altLang="zh-CN" sz="2000" dirty="0"/>
              <a:t>1</a:t>
            </a:r>
            <a:r>
              <a:rPr lang="zh-CN" altLang="en-US" sz="2000" dirty="0"/>
              <a:t>、本研究的目的是寻找预测观众在线电视剪辑消费的决策因素。研究结果表明，四个决定因素源自消费价值的亚型，通过持续意图导致观看在线电视剪辑的行为。</a:t>
            </a:r>
            <a:endParaRPr lang="en-US" altLang="zh-CN" sz="2000" dirty="0"/>
          </a:p>
          <a:p>
            <a:pPr>
              <a:lnSpc>
                <a:spcPct val="120000"/>
              </a:lnSpc>
              <a:spcBef>
                <a:spcPts val="0"/>
              </a:spcBef>
            </a:pPr>
            <a:r>
              <a:rPr lang="zh-CN" altLang="en-US" sz="2000" dirty="0"/>
              <a:t>因素</a:t>
            </a:r>
            <a:r>
              <a:rPr lang="en-US" altLang="zh-CN" sz="2000" dirty="0"/>
              <a:t>1</a:t>
            </a:r>
            <a:r>
              <a:rPr lang="zh-CN" altLang="en-US" sz="2000" dirty="0"/>
              <a:t>：观看电视剪辑的方便性对观看电视剪辑有显著影响。（该因素来源于消费价值理论的功能价值。）</a:t>
            </a:r>
            <a:endParaRPr lang="en-US" altLang="zh-CN" sz="2000" dirty="0"/>
          </a:p>
          <a:p>
            <a:pPr>
              <a:lnSpc>
                <a:spcPct val="120000"/>
              </a:lnSpc>
              <a:spcBef>
                <a:spcPts val="0"/>
              </a:spcBef>
            </a:pPr>
            <a:r>
              <a:rPr lang="zh-CN" altLang="en-US" sz="2000" dirty="0"/>
              <a:t>因素</a:t>
            </a:r>
            <a:r>
              <a:rPr lang="en-US" altLang="zh-CN" sz="2000" dirty="0"/>
              <a:t>2</a:t>
            </a:r>
            <a:r>
              <a:rPr lang="zh-CN" altLang="en-US" sz="2000" dirty="0"/>
              <a:t>：电视片段中的粉丝对观看电视片段有显著影响。（条件值）这一发现扩展了这样一种观点，即条件值在数字内容环境中的消费行为中起着重要作用，而条件值在之前的研究中没有被大量使用</a:t>
            </a:r>
            <a:endParaRPr lang="en-US" altLang="zh-CN" sz="2000" dirty="0"/>
          </a:p>
          <a:p>
            <a:pPr>
              <a:lnSpc>
                <a:spcPct val="120000"/>
              </a:lnSpc>
              <a:spcBef>
                <a:spcPts val="0"/>
              </a:spcBef>
            </a:pPr>
            <a:r>
              <a:rPr lang="zh-CN" altLang="en-US" sz="2000" dirty="0"/>
              <a:t>因素</a:t>
            </a:r>
            <a:r>
              <a:rPr lang="en-US" altLang="zh-CN" sz="2000" dirty="0"/>
              <a:t>3</a:t>
            </a:r>
            <a:r>
              <a:rPr lang="zh-CN" altLang="en-US" sz="2000" dirty="0"/>
              <a:t>：观看电视片段的乐趣对观看电视片段有显著影响。（情感价值）</a:t>
            </a:r>
            <a:endParaRPr lang="en-US" altLang="zh-CN" sz="2000" dirty="0"/>
          </a:p>
          <a:p>
            <a:pPr>
              <a:lnSpc>
                <a:spcPct val="120000"/>
              </a:lnSpc>
              <a:spcBef>
                <a:spcPts val="0"/>
              </a:spcBef>
            </a:pPr>
            <a:r>
              <a:rPr lang="zh-CN" altLang="en-US" sz="2000" dirty="0"/>
              <a:t>因素</a:t>
            </a:r>
            <a:r>
              <a:rPr lang="en-US" altLang="zh-CN" sz="2000" dirty="0"/>
              <a:t>4</a:t>
            </a:r>
            <a:r>
              <a:rPr lang="zh-CN" altLang="en-US" sz="2000" dirty="0"/>
              <a:t>：社交观看电视片段，履行了社会价值的作用对观看电视片段有显著影响。（社会价值）</a:t>
            </a:r>
            <a:endParaRPr lang="en-US" altLang="zh-CN" sz="2000" dirty="0"/>
          </a:p>
          <a:p>
            <a:pPr>
              <a:lnSpc>
                <a:spcPct val="120000"/>
              </a:lnSpc>
              <a:spcBef>
                <a:spcPts val="0"/>
              </a:spcBef>
            </a:pPr>
            <a:r>
              <a:rPr lang="en-US" altLang="zh-CN" sz="2000" dirty="0"/>
              <a:t>2</a:t>
            </a:r>
            <a:r>
              <a:rPr lang="zh-CN" altLang="en-US" sz="2000" dirty="0"/>
              <a:t>、没有发现电视剪辑中的信息性对观看电视剪辑的持续意图有显著影响，信息量不重要的一个潜在原因可能是信息量对通过享乐体验继续观看在线电视剪辑的持续意图的间接影响。</a:t>
            </a:r>
            <a:endParaRPr lang="en-US" altLang="zh-CN" sz="2000" dirty="0"/>
          </a:p>
          <a:p>
            <a:pPr>
              <a:lnSpc>
                <a:spcPct val="120000"/>
              </a:lnSpc>
              <a:spcBef>
                <a:spcPts val="0"/>
              </a:spcBef>
            </a:pPr>
            <a:r>
              <a:rPr lang="en-US" altLang="zh-CN" sz="2000" dirty="0"/>
              <a:t>3</a:t>
            </a:r>
            <a:r>
              <a:rPr lang="zh-CN" altLang="en-US" sz="2000" dirty="0"/>
              <a:t>、观众可以基于对享受的感知来观看电视剪辑。中介效应的事后分析证实了显著间接效应。</a:t>
            </a:r>
            <a:endParaRPr lang="en-US" altLang="zh-CN" sz="2000" dirty="0"/>
          </a:p>
          <a:p>
            <a:pPr>
              <a:lnSpc>
                <a:spcPct val="120000"/>
              </a:lnSpc>
              <a:spcBef>
                <a:spcPts val="0"/>
              </a:spcBef>
            </a:pPr>
            <a:r>
              <a:rPr lang="en-US" altLang="zh-CN" sz="2000" dirty="0"/>
              <a:t>4</a:t>
            </a:r>
            <a:r>
              <a:rPr lang="zh-CN" altLang="en-US" sz="2000" dirty="0"/>
              <a:t>、观看电视剪辑的持续意愿对观看电视剪辑频率有显著影响。意图和因变量之间的关系由人类行为的推理行动路径来解释。并且，以前的经验对观看在线电视片段的频率有显著影响。这种关系可以用习惯的观点来解释。</a:t>
            </a:r>
          </a:p>
        </p:txBody>
      </p:sp>
    </p:spTree>
    <p:extLst>
      <p:ext uri="{BB962C8B-B14F-4D97-AF65-F5344CB8AC3E}">
        <p14:creationId xmlns:p14="http://schemas.microsoft.com/office/powerpoint/2010/main" val="109180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05E28-1ED5-465E-92DF-16EAC8ACEC38}"/>
              </a:ext>
            </a:extLst>
          </p:cNvPr>
          <p:cNvSpPr>
            <a:spLocks noGrp="1"/>
          </p:cNvSpPr>
          <p:nvPr>
            <p:ph type="title"/>
          </p:nvPr>
        </p:nvSpPr>
        <p:spPr/>
        <p:txBody>
          <a:bodyPr>
            <a:normAutofit fontScale="90000"/>
          </a:bodyPr>
          <a:lstStyle/>
          <a:p>
            <a:r>
              <a:rPr lang="en-US" altLang="zh-CN" sz="3200" dirty="0"/>
              <a:t>Determinants of mHealth success: An empirical investigation of the </a:t>
            </a:r>
            <a:br>
              <a:rPr lang="en-US" altLang="zh-CN" sz="3200" dirty="0"/>
            </a:br>
            <a:r>
              <a:rPr lang="en-US" altLang="zh-CN" sz="3200" dirty="0"/>
              <a:t>user perspective</a:t>
            </a:r>
            <a:endParaRPr lang="zh-CN" altLang="en-US" sz="3200" dirty="0"/>
          </a:p>
        </p:txBody>
      </p:sp>
      <p:sp>
        <p:nvSpPr>
          <p:cNvPr id="3" name="内容占位符 2">
            <a:extLst>
              <a:ext uri="{FF2B5EF4-FFF2-40B4-BE49-F238E27FC236}">
                <a16:creationId xmlns:a16="http://schemas.microsoft.com/office/drawing/2014/main" id="{D112C0BC-1039-46BD-A47B-BCA0435E22F4}"/>
              </a:ext>
            </a:extLst>
          </p:cNvPr>
          <p:cNvSpPr>
            <a:spLocks noGrp="1"/>
          </p:cNvSpPr>
          <p:nvPr>
            <p:ph idx="1"/>
          </p:nvPr>
        </p:nvSpPr>
        <p:spPr/>
        <p:txBody>
          <a:bodyPr/>
          <a:lstStyle/>
          <a:p>
            <a:r>
              <a:rPr lang="en-US" altLang="zh-CN" dirty="0"/>
              <a:t>mHealth</a:t>
            </a:r>
            <a:r>
              <a:rPr lang="zh-CN" altLang="en-US" dirty="0"/>
              <a:t>成功的决定因素：用户视角的实证研究</a:t>
            </a:r>
            <a:endParaRPr lang="en-US" altLang="zh-CN" dirty="0"/>
          </a:p>
          <a:p>
            <a:r>
              <a:rPr lang="zh-CN" altLang="en-US" dirty="0"/>
              <a:t>来源：</a:t>
            </a:r>
            <a:r>
              <a:rPr lang="en-US" altLang="zh-CN" dirty="0"/>
              <a:t>International Journal of Information Management </a:t>
            </a:r>
          </a:p>
          <a:p>
            <a:r>
              <a:rPr lang="zh-CN" altLang="en-US" dirty="0"/>
              <a:t>发表时间：</a:t>
            </a:r>
            <a:r>
              <a:rPr lang="en-US" altLang="zh-CN" dirty="0"/>
              <a:t>2021</a:t>
            </a:r>
            <a:r>
              <a:rPr lang="zh-CN" altLang="en-US" dirty="0"/>
              <a:t>年</a:t>
            </a:r>
            <a:r>
              <a:rPr lang="en-US" altLang="zh-CN" dirty="0"/>
              <a:t>4</a:t>
            </a:r>
            <a:r>
              <a:rPr lang="zh-CN" altLang="en-US" dirty="0"/>
              <a:t>月</a:t>
            </a:r>
          </a:p>
        </p:txBody>
      </p:sp>
    </p:spTree>
    <p:extLst>
      <p:ext uri="{BB962C8B-B14F-4D97-AF65-F5344CB8AC3E}">
        <p14:creationId xmlns:p14="http://schemas.microsoft.com/office/powerpoint/2010/main" val="3868024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829D9-9862-4556-83C5-72B654A6F123}"/>
              </a:ext>
            </a:extLst>
          </p:cNvPr>
          <p:cNvSpPr>
            <a:spLocks noGrp="1"/>
          </p:cNvSpPr>
          <p:nvPr>
            <p:ph type="title"/>
          </p:nvPr>
        </p:nvSpPr>
        <p:spPr/>
        <p:txBody>
          <a:bodyPr/>
          <a:lstStyle/>
          <a:p>
            <a:r>
              <a:rPr lang="zh-CN" altLang="en-US" dirty="0"/>
              <a:t>实践价值</a:t>
            </a:r>
          </a:p>
        </p:txBody>
      </p:sp>
      <p:sp>
        <p:nvSpPr>
          <p:cNvPr id="3" name="内容占位符 2">
            <a:extLst>
              <a:ext uri="{FF2B5EF4-FFF2-40B4-BE49-F238E27FC236}">
                <a16:creationId xmlns:a16="http://schemas.microsoft.com/office/drawing/2014/main" id="{D10C0F70-45A0-43DE-8032-829C451D4C7B}"/>
              </a:ext>
            </a:extLst>
          </p:cNvPr>
          <p:cNvSpPr>
            <a:spLocks noGrp="1"/>
          </p:cNvSpPr>
          <p:nvPr>
            <p:ph idx="1"/>
          </p:nvPr>
        </p:nvSpPr>
        <p:spPr>
          <a:xfrm>
            <a:off x="838200" y="1825624"/>
            <a:ext cx="10515600" cy="5032375"/>
          </a:xfrm>
        </p:spPr>
        <p:txBody>
          <a:bodyPr>
            <a:normAutofit/>
          </a:bodyPr>
          <a:lstStyle/>
          <a:p>
            <a:pPr>
              <a:lnSpc>
                <a:spcPct val="120000"/>
              </a:lnSpc>
              <a:spcBef>
                <a:spcPts val="0"/>
              </a:spcBef>
            </a:pPr>
            <a:r>
              <a:rPr lang="en-US" altLang="zh-CN" sz="2000" dirty="0"/>
              <a:t>1</a:t>
            </a:r>
            <a:r>
              <a:rPr lang="zh-CN" altLang="en-US" sz="2000" dirty="0"/>
              <a:t>、</a:t>
            </a:r>
            <a:r>
              <a:rPr lang="zh-CN" altLang="en-US" sz="2000" b="1" dirty="0"/>
              <a:t>观众希望通过观看这些片段来节省时间和精力。</a:t>
            </a:r>
            <a:r>
              <a:rPr lang="zh-CN" altLang="en-US" sz="2000" dirty="0"/>
              <a:t>为了提高方便性，在线电视剪辑服务提供商可以考虑为定制搜索引擎提供图像识别技术，使用户可以轻松找到他们想要的电视剪辑。向观众提供每个剪辑的高光将非常有用。推荐功能也有助于根据个人之前观看的片段来建议下一个要观看的片段。这样的搜索和推荐功能可以节省观众的时间和精力。增加观看的便利性最终可以扩大观看在线电视剪辑的观众。</a:t>
            </a:r>
            <a:endParaRPr lang="en-US" altLang="zh-CN" sz="2000" dirty="0"/>
          </a:p>
          <a:p>
            <a:pPr>
              <a:lnSpc>
                <a:spcPct val="120000"/>
              </a:lnSpc>
              <a:spcBef>
                <a:spcPts val="0"/>
              </a:spcBef>
            </a:pPr>
            <a:r>
              <a:rPr lang="en-US" altLang="zh-CN" sz="2000" dirty="0"/>
              <a:t>2</a:t>
            </a:r>
            <a:r>
              <a:rPr lang="zh-CN" altLang="en-US" sz="2000" dirty="0"/>
              <a:t>、</a:t>
            </a:r>
            <a:r>
              <a:rPr lang="zh-CN" altLang="en-US" sz="2000" b="1" dirty="0"/>
              <a:t>在线电视剪辑提供商应该刺激粉丝。</a:t>
            </a:r>
            <a:r>
              <a:rPr lang="zh-CN" altLang="en-US" sz="2000" dirty="0"/>
              <a:t>服务提供商应提供独家内容，如名人访谈视频或热门电视节目的特别视频，以提高粉丝度。刺激粉丝也是增加这些片段观看次数的一种方法。</a:t>
            </a:r>
            <a:endParaRPr lang="en-US" altLang="zh-CN" sz="2000" dirty="0"/>
          </a:p>
          <a:p>
            <a:pPr>
              <a:lnSpc>
                <a:spcPct val="120000"/>
              </a:lnSpc>
              <a:spcBef>
                <a:spcPts val="0"/>
              </a:spcBef>
            </a:pPr>
            <a:r>
              <a:rPr lang="en-US" altLang="zh-CN" sz="2000" dirty="0"/>
              <a:t>3</a:t>
            </a:r>
            <a:r>
              <a:rPr lang="zh-CN" altLang="en-US" sz="2000" dirty="0"/>
              <a:t>、为了</a:t>
            </a:r>
            <a:r>
              <a:rPr lang="zh-CN" altLang="en-US" sz="2000" b="1" dirty="0"/>
              <a:t>提高研究所建议的享受</a:t>
            </a:r>
            <a:r>
              <a:rPr lang="zh-CN" altLang="en-US" sz="2000" dirty="0"/>
              <a:t>，提供商和广播公司需要分析电视剪辑中的哪些场景以及每种类型中的哪种电视剪辑为观众提供更大的享受。</a:t>
            </a:r>
            <a:endParaRPr lang="en-US" altLang="zh-CN" sz="2000" dirty="0"/>
          </a:p>
          <a:p>
            <a:pPr>
              <a:lnSpc>
                <a:spcPct val="120000"/>
              </a:lnSpc>
              <a:spcBef>
                <a:spcPts val="0"/>
              </a:spcBef>
            </a:pPr>
            <a:r>
              <a:rPr lang="en-US" altLang="zh-CN" sz="2000" dirty="0"/>
              <a:t>4</a:t>
            </a:r>
            <a:r>
              <a:rPr lang="zh-CN" altLang="en-US" sz="2000" dirty="0"/>
              <a:t>、</a:t>
            </a:r>
            <a:r>
              <a:rPr lang="zh-CN" altLang="en-US" sz="2000" b="1" dirty="0"/>
              <a:t>社交观看功能是必不可少的，</a:t>
            </a:r>
            <a:r>
              <a:rPr lang="zh-CN" altLang="en-US" sz="2000" dirty="0"/>
              <a:t>在播出时间之前、期间或之后激活的热门电视节目提供实时聊天服务。服务提供商还可以考虑使用移动信使应用程序或</a:t>
            </a:r>
            <a:r>
              <a:rPr lang="en-US" altLang="zh-CN" sz="2000" dirty="0"/>
              <a:t>Facebook</a:t>
            </a:r>
            <a:r>
              <a:rPr lang="zh-CN" altLang="en-US" sz="2000" dirty="0"/>
              <a:t>等社交媒体来分享电视片段，以吸引新的观众。</a:t>
            </a:r>
          </a:p>
        </p:txBody>
      </p:sp>
    </p:spTree>
    <p:extLst>
      <p:ext uri="{BB962C8B-B14F-4D97-AF65-F5344CB8AC3E}">
        <p14:creationId xmlns:p14="http://schemas.microsoft.com/office/powerpoint/2010/main" val="1852820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829D9-9862-4556-83C5-72B654A6F123}"/>
              </a:ext>
            </a:extLst>
          </p:cNvPr>
          <p:cNvSpPr>
            <a:spLocks noGrp="1"/>
          </p:cNvSpPr>
          <p:nvPr>
            <p:ph type="title"/>
          </p:nvPr>
        </p:nvSpPr>
        <p:spPr/>
        <p:txBody>
          <a:bodyPr/>
          <a:lstStyle/>
          <a:p>
            <a:r>
              <a:rPr lang="zh-CN" altLang="en-US" dirty="0"/>
              <a:t>局限性</a:t>
            </a:r>
          </a:p>
        </p:txBody>
      </p:sp>
      <p:sp>
        <p:nvSpPr>
          <p:cNvPr id="3" name="内容占位符 2">
            <a:extLst>
              <a:ext uri="{FF2B5EF4-FFF2-40B4-BE49-F238E27FC236}">
                <a16:creationId xmlns:a16="http://schemas.microsoft.com/office/drawing/2014/main" id="{D10C0F70-45A0-43DE-8032-829C451D4C7B}"/>
              </a:ext>
            </a:extLst>
          </p:cNvPr>
          <p:cNvSpPr>
            <a:spLocks noGrp="1"/>
          </p:cNvSpPr>
          <p:nvPr>
            <p:ph idx="1"/>
          </p:nvPr>
        </p:nvSpPr>
        <p:spPr>
          <a:xfrm>
            <a:off x="838200" y="1825624"/>
            <a:ext cx="10515600" cy="5032375"/>
          </a:xfrm>
        </p:spPr>
        <p:txBody>
          <a:bodyPr>
            <a:normAutofit/>
          </a:bodyPr>
          <a:lstStyle/>
          <a:p>
            <a:pPr>
              <a:lnSpc>
                <a:spcPct val="120000"/>
              </a:lnSpc>
              <a:spcBef>
                <a:spcPts val="0"/>
              </a:spcBef>
            </a:pPr>
            <a:r>
              <a:rPr lang="en-US" altLang="zh-CN" sz="2000" dirty="0"/>
              <a:t>1</a:t>
            </a:r>
            <a:r>
              <a:rPr lang="zh-CN" altLang="en-US" sz="2000" dirty="0"/>
              <a:t>、本研究使用的是韩国一家在线电视剪辑服务商的用户数据，如果推广到其他国家需要谨慎测试，并且可以尝试利用</a:t>
            </a:r>
            <a:r>
              <a:rPr lang="en-US" altLang="zh-CN" sz="2000" dirty="0"/>
              <a:t>YouTube</a:t>
            </a:r>
            <a:r>
              <a:rPr lang="zh-CN" altLang="en-US" sz="2000" dirty="0"/>
              <a:t>这样的全球在线视频平台进行研究。</a:t>
            </a:r>
            <a:endParaRPr lang="en-US" altLang="zh-CN" sz="2000" dirty="0"/>
          </a:p>
          <a:p>
            <a:pPr>
              <a:lnSpc>
                <a:spcPct val="120000"/>
              </a:lnSpc>
              <a:spcBef>
                <a:spcPts val="0"/>
              </a:spcBef>
            </a:pPr>
            <a:r>
              <a:rPr lang="en-US" altLang="zh-CN" sz="2000" dirty="0"/>
              <a:t>2</a:t>
            </a:r>
            <a:r>
              <a:rPr lang="zh-CN" altLang="en-US" sz="2000" dirty="0"/>
              <a:t>、对于影响因素的研究还可以尝试拓展，例如，电视节目的流行可能会影响相关电视片段的观看。未来的研究还可以通过使用基于协方差的结构方程建模方法的约束检验来检验显著前因的相对影响。</a:t>
            </a:r>
            <a:endParaRPr lang="en-US" altLang="zh-CN" sz="2000" dirty="0"/>
          </a:p>
          <a:p>
            <a:pPr>
              <a:lnSpc>
                <a:spcPct val="120000"/>
              </a:lnSpc>
              <a:spcBef>
                <a:spcPts val="0"/>
              </a:spcBef>
            </a:pPr>
            <a:r>
              <a:rPr lang="en-US" altLang="zh-CN" sz="2000" dirty="0"/>
              <a:t>3</a:t>
            </a:r>
            <a:r>
              <a:rPr lang="zh-CN" altLang="en-US" sz="2000" dirty="0"/>
              <a:t>、目前的研究并没有对使用者观看视频的设备或观看类型进行详细评估，如果有足够大的样本，可以考虑每种类型和设备的不同动机。</a:t>
            </a:r>
            <a:endParaRPr lang="en-US" altLang="zh-CN" sz="2000" dirty="0"/>
          </a:p>
          <a:p>
            <a:pPr>
              <a:lnSpc>
                <a:spcPct val="120000"/>
              </a:lnSpc>
              <a:spcBef>
                <a:spcPts val="0"/>
              </a:spcBef>
            </a:pPr>
            <a:r>
              <a:rPr lang="en-US" altLang="zh-CN" sz="2000" dirty="0"/>
              <a:t>4</a:t>
            </a:r>
            <a:r>
              <a:rPr lang="zh-CN" altLang="en-US" sz="2000" dirty="0"/>
              <a:t>、未来的研究还可以通过相关理论识别和检验多组分析或其他潜在的调节者。最后，在线电视剪辑和广播公司的电视内容之间可能存在互补或替代效应。未来的研究可以更深入地探讨这个问题。</a:t>
            </a:r>
          </a:p>
        </p:txBody>
      </p:sp>
    </p:spTree>
    <p:extLst>
      <p:ext uri="{BB962C8B-B14F-4D97-AF65-F5344CB8AC3E}">
        <p14:creationId xmlns:p14="http://schemas.microsoft.com/office/powerpoint/2010/main" val="19068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26640-A1A8-4B72-96E0-5DD43328EAAC}"/>
              </a:ext>
            </a:extLst>
          </p:cNvPr>
          <p:cNvSpPr>
            <a:spLocks noGrp="1"/>
          </p:cNvSpPr>
          <p:nvPr>
            <p:ph type="title"/>
          </p:nvPr>
        </p:nvSpPr>
        <p:spPr/>
        <p:txBody>
          <a:bodyPr>
            <a:normAutofit/>
          </a:bodyPr>
          <a:lstStyle/>
          <a:p>
            <a:r>
              <a:rPr lang="en-US" altLang="zh-CN" sz="3200" dirty="0"/>
              <a:t>The dual concept of consumer value in social media brand community: A trust transfer perspective </a:t>
            </a:r>
            <a:endParaRPr lang="zh-CN" altLang="en-US" sz="3200" dirty="0"/>
          </a:p>
        </p:txBody>
      </p:sp>
      <p:sp>
        <p:nvSpPr>
          <p:cNvPr id="3" name="内容占位符 2">
            <a:extLst>
              <a:ext uri="{FF2B5EF4-FFF2-40B4-BE49-F238E27FC236}">
                <a16:creationId xmlns:a16="http://schemas.microsoft.com/office/drawing/2014/main" id="{6A23E462-1848-47D7-BFD4-96BF398D7360}"/>
              </a:ext>
            </a:extLst>
          </p:cNvPr>
          <p:cNvSpPr>
            <a:spLocks noGrp="1"/>
          </p:cNvSpPr>
          <p:nvPr>
            <p:ph idx="1"/>
          </p:nvPr>
        </p:nvSpPr>
        <p:spPr/>
        <p:txBody>
          <a:bodyPr>
            <a:normAutofit/>
          </a:bodyPr>
          <a:lstStyle/>
          <a:p>
            <a:r>
              <a:rPr lang="zh-CN" altLang="en-US" sz="2400" dirty="0"/>
              <a:t>社交媒体品牌社区中消费者价值的双重概念：信任转移视角</a:t>
            </a:r>
            <a:endParaRPr lang="en-US" altLang="zh-CN" sz="2400" dirty="0"/>
          </a:p>
          <a:p>
            <a:r>
              <a:rPr lang="zh-CN" altLang="en-US" sz="2400" dirty="0"/>
              <a:t>来源：</a:t>
            </a:r>
            <a:r>
              <a:rPr lang="en-US" altLang="zh-CN" sz="2400" dirty="0"/>
              <a:t>International Journal of Information Management</a:t>
            </a:r>
          </a:p>
          <a:p>
            <a:r>
              <a:rPr lang="zh-CN" altLang="en-US" sz="2400" dirty="0"/>
              <a:t>发表信息：</a:t>
            </a:r>
            <a:r>
              <a:rPr lang="en-US" altLang="zh-CN" sz="2400" dirty="0"/>
              <a:t>2021</a:t>
            </a:r>
            <a:r>
              <a:rPr lang="zh-CN" altLang="en-US" sz="2400" dirty="0"/>
              <a:t>年</a:t>
            </a:r>
            <a:r>
              <a:rPr lang="en-US" altLang="zh-CN" sz="2400" dirty="0"/>
              <a:t>2</a:t>
            </a:r>
            <a:r>
              <a:rPr lang="zh-CN" altLang="en-US" sz="2400" dirty="0"/>
              <a:t>月</a:t>
            </a:r>
          </a:p>
        </p:txBody>
      </p:sp>
    </p:spTree>
    <p:extLst>
      <p:ext uri="{BB962C8B-B14F-4D97-AF65-F5344CB8AC3E}">
        <p14:creationId xmlns:p14="http://schemas.microsoft.com/office/powerpoint/2010/main" val="1847239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43988-9806-4EC9-9DAD-F524D883EFCC}"/>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A894F7B9-AA27-4C3A-BBE2-1C067FA5015C}"/>
              </a:ext>
            </a:extLst>
          </p:cNvPr>
          <p:cNvSpPr>
            <a:spLocks noGrp="1"/>
          </p:cNvSpPr>
          <p:nvPr>
            <p:ph idx="1"/>
          </p:nvPr>
        </p:nvSpPr>
        <p:spPr/>
        <p:txBody>
          <a:bodyPr>
            <a:normAutofit/>
          </a:bodyPr>
          <a:lstStyle/>
          <a:p>
            <a:r>
              <a:rPr lang="zh-CN" altLang="en-US" sz="2400" dirty="0"/>
              <a:t>社交媒体为营销人员创建了一个新的商业沟通渠道以推广他们的品牌，销售他们的产品，并提供消费者服务，这些都属于“社交商业” 。社交媒体品牌社区可以被视为一种社交商业，公司可以通过与消费者互动获得竞争优势（例如，品牌知名度）并增加销售额。</a:t>
            </a:r>
            <a:endParaRPr lang="en-US" altLang="zh-CN" sz="2400" dirty="0"/>
          </a:p>
          <a:p>
            <a:r>
              <a:rPr lang="zh-CN" altLang="en-US" sz="2400" dirty="0"/>
              <a:t>社交媒体品牌社区是指社交媒体上的专门品牌社区，品牌的崇拜者可以很容易地加入社区并参与一系列社会关系。在社交媒体品牌社区上，公司可以在其</a:t>
            </a:r>
            <a:r>
              <a:rPr lang="en-US" altLang="zh-CN" sz="2400" dirty="0"/>
              <a:t>Facebook</a:t>
            </a:r>
            <a:r>
              <a:rPr lang="zh-CN" altLang="en-US" sz="2400" dirty="0"/>
              <a:t>品牌页面上与消费者分享其商业帖子。同时，消费者可以与公司和</a:t>
            </a:r>
            <a:r>
              <a:rPr lang="en-US" altLang="zh-CN" sz="2400" dirty="0"/>
              <a:t>/</a:t>
            </a:r>
            <a:r>
              <a:rPr lang="zh-CN" altLang="en-US" sz="2400" dirty="0"/>
              <a:t>或其他消费者互动，以获得他们做出购买决策所需的信息。</a:t>
            </a:r>
            <a:endParaRPr lang="en-US" altLang="zh-CN" sz="2400" dirty="0"/>
          </a:p>
          <a:p>
            <a:r>
              <a:rPr lang="zh-CN" altLang="en-US" sz="2400" dirty="0"/>
              <a:t>社交媒体品牌社区既为消费者创造价值（即，消费者感知价值），同时也从中提取价值（即消费者产生的价值），这反映了社交媒体品牌社区中消费者价值的双重概念。</a:t>
            </a:r>
          </a:p>
        </p:txBody>
      </p:sp>
    </p:spTree>
    <p:extLst>
      <p:ext uri="{BB962C8B-B14F-4D97-AF65-F5344CB8AC3E}">
        <p14:creationId xmlns:p14="http://schemas.microsoft.com/office/powerpoint/2010/main" val="323163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F6EF2-7108-4AD7-A922-536180CF7BFA}"/>
              </a:ext>
            </a:extLst>
          </p:cNvPr>
          <p:cNvSpPr>
            <a:spLocks noGrp="1"/>
          </p:cNvSpPr>
          <p:nvPr>
            <p:ph type="title"/>
          </p:nvPr>
        </p:nvSpPr>
        <p:spPr/>
        <p:txBody>
          <a:bodyPr/>
          <a:lstStyle/>
          <a:p>
            <a:r>
              <a:rPr lang="zh-CN" altLang="en-US" dirty="0"/>
              <a:t>研究目的</a:t>
            </a:r>
          </a:p>
        </p:txBody>
      </p:sp>
      <p:sp>
        <p:nvSpPr>
          <p:cNvPr id="3" name="内容占位符 2">
            <a:extLst>
              <a:ext uri="{FF2B5EF4-FFF2-40B4-BE49-F238E27FC236}">
                <a16:creationId xmlns:a16="http://schemas.microsoft.com/office/drawing/2014/main" id="{E9E260A6-B8B3-4F33-B757-5C36CAF82B33}"/>
              </a:ext>
            </a:extLst>
          </p:cNvPr>
          <p:cNvSpPr>
            <a:spLocks noGrp="1"/>
          </p:cNvSpPr>
          <p:nvPr>
            <p:ph idx="1"/>
          </p:nvPr>
        </p:nvSpPr>
        <p:spPr/>
        <p:txBody>
          <a:bodyPr>
            <a:normAutofit/>
          </a:bodyPr>
          <a:lstStyle/>
          <a:p>
            <a:r>
              <a:rPr lang="en-US" altLang="zh-CN" dirty="0"/>
              <a:t>1</a:t>
            </a:r>
            <a:r>
              <a:rPr lang="zh-CN" altLang="en-US" dirty="0"/>
              <a:t>、在社交媒体品牌社区中，各种类型的消费者感知价值对消费者信任的影响是什么？</a:t>
            </a:r>
          </a:p>
          <a:p>
            <a:endParaRPr lang="zh-CN" altLang="en-US" dirty="0"/>
          </a:p>
          <a:p>
            <a:r>
              <a:rPr lang="en-US" altLang="zh-CN" dirty="0"/>
              <a:t>2</a:t>
            </a:r>
            <a:r>
              <a:rPr lang="zh-CN" altLang="en-US" dirty="0"/>
              <a:t>、消费者如何建立对品牌的信任，从而通过传播口碑和从品牌中购买来为公司创造价值？</a:t>
            </a:r>
            <a:endParaRPr lang="en-US" altLang="zh-CN" dirty="0"/>
          </a:p>
          <a:p>
            <a:endParaRPr lang="en-US" altLang="zh-CN" dirty="0"/>
          </a:p>
          <a:p>
            <a:r>
              <a:rPr lang="zh-CN" altLang="en-US" dirty="0"/>
              <a:t>总体目的：解释从消费者感知价值发展而来的社交媒体品牌社区信任，通过对品牌的信任和遵循信任转移机制的社交媒体信任产生“消费者产生价值”的过程。</a:t>
            </a:r>
          </a:p>
        </p:txBody>
      </p:sp>
    </p:spTree>
    <p:extLst>
      <p:ext uri="{BB962C8B-B14F-4D97-AF65-F5344CB8AC3E}">
        <p14:creationId xmlns:p14="http://schemas.microsoft.com/office/powerpoint/2010/main" val="379716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71A1B-1C0C-4288-BEBF-547202378BDF}"/>
              </a:ext>
            </a:extLst>
          </p:cNvPr>
          <p:cNvSpPr>
            <a:spLocks noGrp="1"/>
          </p:cNvSpPr>
          <p:nvPr>
            <p:ph type="title"/>
          </p:nvPr>
        </p:nvSpPr>
        <p:spPr/>
        <p:txBody>
          <a:bodyPr/>
          <a:lstStyle/>
          <a:p>
            <a:r>
              <a:rPr lang="zh-CN" altLang="en-US" dirty="0"/>
              <a:t>概念</a:t>
            </a:r>
          </a:p>
        </p:txBody>
      </p:sp>
      <p:sp>
        <p:nvSpPr>
          <p:cNvPr id="3" name="内容占位符 2">
            <a:extLst>
              <a:ext uri="{FF2B5EF4-FFF2-40B4-BE49-F238E27FC236}">
                <a16:creationId xmlns:a16="http://schemas.microsoft.com/office/drawing/2014/main" id="{6B8E03CA-D9DE-4391-BABE-11782586CB84}"/>
              </a:ext>
            </a:extLst>
          </p:cNvPr>
          <p:cNvSpPr>
            <a:spLocks noGrp="1"/>
          </p:cNvSpPr>
          <p:nvPr>
            <p:ph idx="1"/>
          </p:nvPr>
        </p:nvSpPr>
        <p:spPr/>
        <p:txBody>
          <a:bodyPr>
            <a:normAutofit/>
          </a:bodyPr>
          <a:lstStyle/>
          <a:p>
            <a:r>
              <a:rPr lang="zh-CN" altLang="en-US" sz="2400" b="1" dirty="0">
                <a:solidFill>
                  <a:srgbClr val="00B0F0"/>
                </a:solidFill>
              </a:rPr>
              <a:t>消费者感知价值</a:t>
            </a:r>
            <a:r>
              <a:rPr lang="zh-CN" altLang="en-US" sz="2400" dirty="0"/>
              <a:t>：指消费者对产品或服务为满足其需求所能创造的潜在利益（例如，经济、功能和心理）的感知。本文确定了消费者感知价值的三个维度：社交媒体品牌社区的</a:t>
            </a:r>
            <a:r>
              <a:rPr lang="zh-CN" altLang="en-US" sz="2400" b="1" dirty="0"/>
              <a:t>实用价值</a:t>
            </a:r>
            <a:r>
              <a:rPr lang="zh-CN" altLang="en-US" sz="2400" dirty="0"/>
              <a:t>（产品信息等）、社交媒体品牌社区的</a:t>
            </a:r>
            <a:r>
              <a:rPr lang="zh-CN" altLang="en-US" sz="2400" b="1" dirty="0"/>
              <a:t>独特价值</a:t>
            </a:r>
            <a:r>
              <a:rPr lang="zh-CN" altLang="en-US" sz="2400" dirty="0"/>
              <a:t>（享乐价值）、社交媒体品牌社区的</a:t>
            </a:r>
            <a:r>
              <a:rPr lang="zh-CN" altLang="en-US" sz="2400" b="1" dirty="0"/>
              <a:t>社会价值</a:t>
            </a:r>
            <a:r>
              <a:rPr lang="zh-CN" altLang="en-US" sz="2400" dirty="0"/>
              <a:t>（社交互动等）。</a:t>
            </a:r>
            <a:endParaRPr lang="en-US" altLang="zh-CN" sz="2400" dirty="0"/>
          </a:p>
          <a:p>
            <a:r>
              <a:rPr lang="zh-CN" altLang="en-US" sz="2400" b="1" dirty="0">
                <a:solidFill>
                  <a:srgbClr val="00B0F0"/>
                </a:solidFill>
              </a:rPr>
              <a:t>消费者创造的价值</a:t>
            </a:r>
            <a:r>
              <a:rPr lang="zh-CN" altLang="en-US" sz="2400" dirty="0"/>
              <a:t>：分为直接和间接贡献。直接贡献即</a:t>
            </a:r>
            <a:r>
              <a:rPr lang="zh-CN" altLang="en-US" sz="2400" b="1" dirty="0"/>
              <a:t>直接交易</a:t>
            </a:r>
            <a:r>
              <a:rPr lang="zh-CN" altLang="en-US" sz="2400" dirty="0"/>
              <a:t>，间接贡献即</a:t>
            </a:r>
            <a:r>
              <a:rPr lang="zh-CN" altLang="en-US" sz="2400" b="1" dirty="0"/>
              <a:t>社交媒体口碑</a:t>
            </a:r>
            <a:r>
              <a:rPr lang="zh-CN" altLang="en-US" sz="2400" dirty="0"/>
              <a:t>。</a:t>
            </a:r>
            <a:endParaRPr lang="en-US" altLang="zh-CN" sz="2400" dirty="0"/>
          </a:p>
          <a:p>
            <a:r>
              <a:rPr lang="zh-CN" altLang="en-US" sz="2400" dirty="0"/>
              <a:t>当消费者预测他们可以从社交媒体品牌社区获得感知价值时，他们可能会对品牌社区形成</a:t>
            </a:r>
            <a:r>
              <a:rPr lang="zh-CN" altLang="en-US" sz="2400" b="1" dirty="0">
                <a:solidFill>
                  <a:srgbClr val="00B0F0"/>
                </a:solidFill>
              </a:rPr>
              <a:t>信任</a:t>
            </a:r>
            <a:r>
              <a:rPr lang="zh-CN" altLang="en-US" sz="2400" dirty="0"/>
              <a:t>。消费者信任反过来为企业创造价值。</a:t>
            </a:r>
          </a:p>
        </p:txBody>
      </p:sp>
    </p:spTree>
    <p:extLst>
      <p:ext uri="{BB962C8B-B14F-4D97-AF65-F5344CB8AC3E}">
        <p14:creationId xmlns:p14="http://schemas.microsoft.com/office/powerpoint/2010/main" val="2887476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07CC2-09CB-4041-94D6-80D89F18FE25}"/>
              </a:ext>
            </a:extLst>
          </p:cNvPr>
          <p:cNvSpPr>
            <a:spLocks noGrp="1"/>
          </p:cNvSpPr>
          <p:nvPr>
            <p:ph type="title"/>
          </p:nvPr>
        </p:nvSpPr>
        <p:spPr/>
        <p:txBody>
          <a:bodyPr/>
          <a:lstStyle/>
          <a:p>
            <a:r>
              <a:rPr lang="zh-CN" altLang="en-US" dirty="0"/>
              <a:t>理论模型</a:t>
            </a:r>
          </a:p>
        </p:txBody>
      </p:sp>
      <p:pic>
        <p:nvPicPr>
          <p:cNvPr id="8" name="内容占位符 7">
            <a:extLst>
              <a:ext uri="{FF2B5EF4-FFF2-40B4-BE49-F238E27FC236}">
                <a16:creationId xmlns:a16="http://schemas.microsoft.com/office/drawing/2014/main" id="{366B19AE-C094-4D2F-8509-DDF989209F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949" y="2049916"/>
            <a:ext cx="6693244" cy="3346622"/>
          </a:xfrm>
        </p:spPr>
      </p:pic>
      <p:sp>
        <p:nvSpPr>
          <p:cNvPr id="11" name="矩形 10">
            <a:extLst>
              <a:ext uri="{FF2B5EF4-FFF2-40B4-BE49-F238E27FC236}">
                <a16:creationId xmlns:a16="http://schemas.microsoft.com/office/drawing/2014/main" id="{AA589983-C20C-42A4-9632-0C77D4CFD51A}"/>
              </a:ext>
            </a:extLst>
          </p:cNvPr>
          <p:cNvSpPr/>
          <p:nvPr/>
        </p:nvSpPr>
        <p:spPr>
          <a:xfrm>
            <a:off x="7319907" y="1581205"/>
            <a:ext cx="4654378" cy="4524315"/>
          </a:xfrm>
          <a:prstGeom prst="rect">
            <a:avLst/>
          </a:prstGeom>
        </p:spPr>
        <p:txBody>
          <a:bodyPr wrap="square">
            <a:spAutoFit/>
          </a:bodyPr>
          <a:lstStyle/>
          <a:p>
            <a:pPr algn="just"/>
            <a:r>
              <a:rPr lang="en-US" altLang="zh-CN" dirty="0">
                <a:solidFill>
                  <a:srgbClr val="000000"/>
                </a:solidFill>
                <a:latin typeface="微软雅黑" panose="020B0503020204020204" pitchFamily="34" charset="-122"/>
                <a:ea typeface="微软雅黑" panose="020B0503020204020204" pitchFamily="34" charset="-122"/>
              </a:rPr>
              <a:t>H1a</a:t>
            </a:r>
            <a:r>
              <a:rPr lang="zh-CN" altLang="en-US" dirty="0">
                <a:solidFill>
                  <a:srgbClr val="000000"/>
                </a:solidFill>
                <a:latin typeface="微软雅黑" panose="020B0503020204020204" pitchFamily="34" charset="-122"/>
                <a:ea typeface="微软雅黑" panose="020B0503020204020204" pitchFamily="34" charset="-122"/>
              </a:rPr>
              <a:t> 功利主义价值与消费者对社交媒体品牌社区的信任呈正相关。</a:t>
            </a:r>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en-US" altLang="zh-CN" dirty="0">
                <a:solidFill>
                  <a:srgbClr val="000000"/>
                </a:solidFill>
                <a:latin typeface="微软雅黑" panose="020B0503020204020204" pitchFamily="34" charset="-122"/>
                <a:ea typeface="微软雅黑" panose="020B0503020204020204" pitchFamily="34" charset="-122"/>
              </a:rPr>
              <a:t>H1b</a:t>
            </a:r>
            <a:r>
              <a:rPr lang="zh-CN" altLang="en-US" dirty="0">
                <a:solidFill>
                  <a:srgbClr val="000000"/>
                </a:solidFill>
                <a:latin typeface="微软雅黑" panose="020B0503020204020204" pitchFamily="34" charset="-122"/>
                <a:ea typeface="微软雅黑" panose="020B0503020204020204" pitchFamily="34" charset="-122"/>
              </a:rPr>
              <a:t> 个性价值与消费者对社交媒体品牌社区的信任呈正相关。</a:t>
            </a:r>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en-US" altLang="zh-CN" dirty="0">
                <a:solidFill>
                  <a:srgbClr val="000000"/>
                </a:solidFill>
                <a:latin typeface="微软雅黑" panose="020B0503020204020204" pitchFamily="34" charset="-122"/>
                <a:ea typeface="微软雅黑" panose="020B0503020204020204" pitchFamily="34" charset="-122"/>
              </a:rPr>
              <a:t>H1c</a:t>
            </a:r>
            <a:r>
              <a:rPr lang="zh-CN" altLang="en-US" dirty="0">
                <a:solidFill>
                  <a:srgbClr val="000000"/>
                </a:solidFill>
                <a:latin typeface="微软雅黑" panose="020B0503020204020204" pitchFamily="34" charset="-122"/>
                <a:ea typeface="微软雅黑" panose="020B0503020204020204" pitchFamily="34" charset="-122"/>
              </a:rPr>
              <a:t> 社会价值与消费者对社交媒体品牌社区的信任呈正相关。</a:t>
            </a:r>
          </a:p>
          <a:p>
            <a:r>
              <a:rPr lang="en-US" altLang="zh-CN" dirty="0">
                <a:solidFill>
                  <a:srgbClr val="000000"/>
                </a:solidFill>
                <a:latin typeface="微软雅黑" panose="020B0503020204020204" pitchFamily="34" charset="-122"/>
                <a:ea typeface="微软雅黑" panose="020B0503020204020204" pitchFamily="34" charset="-122"/>
              </a:rPr>
              <a:t>H2a</a:t>
            </a:r>
            <a:r>
              <a:rPr lang="zh-CN" altLang="en-US" dirty="0">
                <a:solidFill>
                  <a:srgbClr val="000000"/>
                </a:solidFill>
                <a:latin typeface="微软雅黑" panose="020B0503020204020204" pitchFamily="34" charset="-122"/>
                <a:ea typeface="微软雅黑" panose="020B0503020204020204" pitchFamily="34" charset="-122"/>
              </a:rPr>
              <a:t> 对社交媒体品牌社区的信任与对品牌的信任呈正相关。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H2b</a:t>
            </a:r>
            <a:r>
              <a:rPr lang="zh-CN" altLang="en-US" dirty="0">
                <a:solidFill>
                  <a:srgbClr val="000000"/>
                </a:solidFill>
                <a:latin typeface="微软雅黑" panose="020B0503020204020204" pitchFamily="34" charset="-122"/>
                <a:ea typeface="微软雅黑" panose="020B0503020204020204" pitchFamily="34" charset="-122"/>
              </a:rPr>
              <a:t> 对社交媒体品牌社区的信任与对社交媒体的信任呈正相关。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H2c</a:t>
            </a:r>
            <a:r>
              <a:rPr lang="zh-CN" altLang="en-US" dirty="0">
                <a:solidFill>
                  <a:srgbClr val="000000"/>
                </a:solidFill>
                <a:latin typeface="微软雅黑" panose="020B0503020204020204" pitchFamily="34" charset="-122"/>
                <a:ea typeface="微软雅黑" panose="020B0503020204020204" pitchFamily="34" charset="-122"/>
              </a:rPr>
              <a:t> 对社交媒体的信任与对品牌的信任呈正相关。</a:t>
            </a:r>
            <a:br>
              <a:rPr lang="zh-CN" altLang="en-US" dirty="0">
                <a:solidFill>
                  <a:srgbClr val="000000"/>
                </a:solidFill>
                <a:latin typeface="微软雅黑" panose="020B0503020204020204" pitchFamily="34" charset="-122"/>
                <a:ea typeface="微软雅黑" panose="020B0503020204020204" pitchFamily="34" charset="-122"/>
              </a:rPr>
            </a:br>
            <a:r>
              <a:rPr lang="en-US" altLang="zh-CN" dirty="0">
                <a:solidFill>
                  <a:srgbClr val="000000"/>
                </a:solidFill>
                <a:latin typeface="微软雅黑" panose="020B0503020204020204" pitchFamily="34" charset="-122"/>
                <a:ea typeface="微软雅黑" panose="020B0503020204020204" pitchFamily="34" charset="-122"/>
              </a:rPr>
              <a:t>H3a</a:t>
            </a:r>
            <a:r>
              <a:rPr lang="zh-CN" altLang="en-US" dirty="0">
                <a:solidFill>
                  <a:srgbClr val="000000"/>
                </a:solidFill>
                <a:latin typeface="微软雅黑" panose="020B0503020204020204" pitchFamily="34" charset="-122"/>
                <a:ea typeface="微软雅黑" panose="020B0503020204020204" pitchFamily="34" charset="-122"/>
              </a:rPr>
              <a:t> 对品牌的信任与社交媒体的口碑呈正相关。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H3b</a:t>
            </a:r>
            <a:r>
              <a:rPr lang="zh-CN" altLang="en-US" dirty="0">
                <a:solidFill>
                  <a:srgbClr val="000000"/>
                </a:solidFill>
                <a:latin typeface="微软雅黑" panose="020B0503020204020204" pitchFamily="34" charset="-122"/>
                <a:ea typeface="微软雅黑" panose="020B0503020204020204" pitchFamily="34" charset="-122"/>
              </a:rPr>
              <a:t> 对品牌的信任与购买意愿呈正相关。</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H4</a:t>
            </a:r>
            <a:r>
              <a:rPr lang="zh-CN" altLang="en-US" dirty="0">
                <a:solidFill>
                  <a:srgbClr val="000000"/>
                </a:solidFill>
                <a:latin typeface="微软雅黑" panose="020B0503020204020204" pitchFamily="34" charset="-122"/>
                <a:ea typeface="微软雅黑" panose="020B0503020204020204" pitchFamily="34" charset="-122"/>
              </a:rPr>
              <a:t> 对社交媒体的信任与口碑呈正相关。</a:t>
            </a:r>
          </a:p>
        </p:txBody>
      </p:sp>
      <p:sp>
        <p:nvSpPr>
          <p:cNvPr id="12" name="矩形 11">
            <a:extLst>
              <a:ext uri="{FF2B5EF4-FFF2-40B4-BE49-F238E27FC236}">
                <a16:creationId xmlns:a16="http://schemas.microsoft.com/office/drawing/2014/main" id="{58974DB0-526F-4B3B-BEE1-2994C7755CB4}"/>
              </a:ext>
            </a:extLst>
          </p:cNvPr>
          <p:cNvSpPr/>
          <p:nvPr/>
        </p:nvSpPr>
        <p:spPr>
          <a:xfrm>
            <a:off x="707571" y="5743235"/>
            <a:ext cx="5508172" cy="923330"/>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信任转移理论，当“未知目标被认为与被转移的信任的来源有关”时，就会发生信任转移。</a:t>
            </a:r>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、沟通过程，</a:t>
            </a:r>
            <a:r>
              <a:rPr lang="en-US" altLang="zh-CN" dirty="0">
                <a:solidFill>
                  <a:srgbClr val="000000"/>
                </a:solidFill>
                <a:latin typeface="微软雅黑" panose="020B0503020204020204" pitchFamily="34" charset="-122"/>
                <a:ea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rPr>
              <a:t>、认知过程。</a:t>
            </a:r>
            <a:endParaRPr lang="zh-CN" altLang="en-US" dirty="0"/>
          </a:p>
        </p:txBody>
      </p:sp>
    </p:spTree>
    <p:extLst>
      <p:ext uri="{BB962C8B-B14F-4D97-AF65-F5344CB8AC3E}">
        <p14:creationId xmlns:p14="http://schemas.microsoft.com/office/powerpoint/2010/main" val="160792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1C05B-DCE0-4EF0-B74F-CB292506A8D2}"/>
              </a:ext>
            </a:extLst>
          </p:cNvPr>
          <p:cNvSpPr>
            <a:spLocks noGrp="1"/>
          </p:cNvSpPr>
          <p:nvPr>
            <p:ph type="title"/>
          </p:nvPr>
        </p:nvSpPr>
        <p:spPr/>
        <p:txBody>
          <a:bodyPr/>
          <a:lstStyle/>
          <a:p>
            <a:r>
              <a:rPr lang="zh-CN" altLang="en-US" dirty="0"/>
              <a:t>实验过程</a:t>
            </a:r>
          </a:p>
        </p:txBody>
      </p:sp>
      <p:sp>
        <p:nvSpPr>
          <p:cNvPr id="3" name="内容占位符 2">
            <a:extLst>
              <a:ext uri="{FF2B5EF4-FFF2-40B4-BE49-F238E27FC236}">
                <a16:creationId xmlns:a16="http://schemas.microsoft.com/office/drawing/2014/main" id="{9A751A71-5347-4C24-8637-02A7EDA958F5}"/>
              </a:ext>
            </a:extLst>
          </p:cNvPr>
          <p:cNvSpPr>
            <a:spLocks noGrp="1"/>
          </p:cNvSpPr>
          <p:nvPr>
            <p:ph idx="1"/>
          </p:nvPr>
        </p:nvSpPr>
        <p:spPr/>
        <p:txBody>
          <a:bodyPr>
            <a:normAutofit/>
          </a:bodyPr>
          <a:lstStyle/>
          <a:p>
            <a:r>
              <a:rPr lang="en-US" altLang="zh-CN" sz="2000" dirty="0"/>
              <a:t>1</a:t>
            </a:r>
            <a:r>
              <a:rPr lang="zh-CN" altLang="en-US" sz="2000" dirty="0"/>
              <a:t>、本实验选取</a:t>
            </a:r>
            <a:r>
              <a:rPr lang="en-US" altLang="zh-CN" sz="2000" dirty="0"/>
              <a:t>Facebook</a:t>
            </a:r>
            <a:r>
              <a:rPr lang="zh-CN" altLang="en-US" sz="2000" dirty="0"/>
              <a:t>品牌页面进行研究，通过系统抽样的方式向潜在参与者发出邀请，对参与者的访问内容，使用频率都进行了规定，共进行两轮调查，第二轮调查与第一轮调查相隔一个月，最终获得</a:t>
            </a:r>
            <a:r>
              <a:rPr lang="en-US" altLang="zh-CN" sz="2000" dirty="0"/>
              <a:t>409</a:t>
            </a:r>
            <a:r>
              <a:rPr lang="zh-CN" altLang="en-US" sz="2000" dirty="0"/>
              <a:t>份有效回复。</a:t>
            </a:r>
            <a:endParaRPr lang="en-US" altLang="zh-CN" sz="2000" dirty="0"/>
          </a:p>
          <a:p>
            <a:r>
              <a:rPr lang="en-US" altLang="zh-CN" sz="2000" dirty="0"/>
              <a:t>2</a:t>
            </a:r>
            <a:r>
              <a:rPr lang="zh-CN" altLang="en-US" sz="2000" dirty="0"/>
              <a:t>、本调查使用量表改变自过往文献，使用</a:t>
            </a:r>
            <a:r>
              <a:rPr lang="en-US" altLang="zh-CN" sz="2000" dirty="0"/>
              <a:t>7</a:t>
            </a:r>
            <a:r>
              <a:rPr lang="zh-CN" altLang="en-US" sz="2000" dirty="0"/>
              <a:t>分制李克特量表。</a:t>
            </a:r>
            <a:endParaRPr lang="en-US" altLang="zh-CN" sz="2000" dirty="0"/>
          </a:p>
          <a:p>
            <a:r>
              <a:rPr lang="en-US" altLang="zh-CN" sz="2000" dirty="0"/>
              <a:t>3</a:t>
            </a:r>
            <a:r>
              <a:rPr lang="zh-CN" altLang="en-US" sz="2000" dirty="0"/>
              <a:t>、用偏最小二乘法检验模型，并且进行了中介作用的测试，</a:t>
            </a:r>
          </a:p>
        </p:txBody>
      </p:sp>
      <p:pic>
        <p:nvPicPr>
          <p:cNvPr id="5" name="图片 4">
            <a:extLst>
              <a:ext uri="{FF2B5EF4-FFF2-40B4-BE49-F238E27FC236}">
                <a16:creationId xmlns:a16="http://schemas.microsoft.com/office/drawing/2014/main" id="{170D951C-4BD0-44A2-B251-C69249D52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997" y="3531617"/>
            <a:ext cx="7712005" cy="3326383"/>
          </a:xfrm>
          <a:prstGeom prst="rect">
            <a:avLst/>
          </a:prstGeom>
        </p:spPr>
      </p:pic>
    </p:spTree>
    <p:extLst>
      <p:ext uri="{BB962C8B-B14F-4D97-AF65-F5344CB8AC3E}">
        <p14:creationId xmlns:p14="http://schemas.microsoft.com/office/powerpoint/2010/main" val="3756030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2AA8A-6A79-44B3-A3B2-72140CD53EEF}"/>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BD11D373-A395-4380-A15E-66A5D3F7F845}"/>
              </a:ext>
            </a:extLst>
          </p:cNvPr>
          <p:cNvSpPr>
            <a:spLocks noGrp="1"/>
          </p:cNvSpPr>
          <p:nvPr>
            <p:ph idx="1"/>
          </p:nvPr>
        </p:nvSpPr>
        <p:spPr>
          <a:xfrm>
            <a:off x="838200" y="1376836"/>
            <a:ext cx="3494313" cy="4980421"/>
          </a:xfrm>
        </p:spPr>
        <p:txBody>
          <a:bodyPr>
            <a:normAutofit/>
          </a:bodyPr>
          <a:lstStyle/>
          <a:p>
            <a:r>
              <a:rPr lang="en-US" altLang="zh-CN" sz="2000" dirty="0"/>
              <a:t>1</a:t>
            </a:r>
            <a:r>
              <a:rPr lang="zh-CN" altLang="en-US" sz="2000" dirty="0"/>
              <a:t>、评估结构模型，支持本文所有假设。</a:t>
            </a:r>
            <a:endParaRPr lang="en-US" altLang="zh-CN" sz="2000" dirty="0"/>
          </a:p>
          <a:p>
            <a:r>
              <a:rPr lang="en-US" altLang="zh-CN" sz="2000" dirty="0"/>
              <a:t>2</a:t>
            </a:r>
            <a:r>
              <a:rPr lang="zh-CN" altLang="en-US" sz="2000" dirty="0"/>
              <a:t>、检验中介作用，结论：对</a:t>
            </a:r>
            <a:r>
              <a:rPr lang="zh-CN" altLang="en-US" sz="2000" b="1" dirty="0"/>
              <a:t>社交媒体品牌社区的信任</a:t>
            </a:r>
            <a:r>
              <a:rPr lang="zh-CN" altLang="en-US" sz="2000" dirty="0"/>
              <a:t>部分地调节了消费者感知价值（即功利、享乐和社会价值）与对品牌</a:t>
            </a:r>
            <a:r>
              <a:rPr lang="en-US" altLang="zh-CN" sz="2000" dirty="0"/>
              <a:t>/</a:t>
            </a:r>
            <a:r>
              <a:rPr lang="zh-CN" altLang="en-US" sz="2000" dirty="0"/>
              <a:t>社交媒体的信任之间的关系。对</a:t>
            </a:r>
            <a:r>
              <a:rPr lang="zh-CN" altLang="en-US" sz="2000" b="1" dirty="0"/>
              <a:t>品牌的信任</a:t>
            </a:r>
            <a:r>
              <a:rPr lang="zh-CN" altLang="en-US" sz="2000" dirty="0"/>
              <a:t>部分地调节了对社交媒体的信任与社交媒体口碑之间的关系，并完全调节了对社会媒体的信任和购买意愿之间的关系。然而，对</a:t>
            </a:r>
            <a:r>
              <a:rPr lang="zh-CN" altLang="en-US" sz="2000" b="1" dirty="0"/>
              <a:t>社交媒体的信任</a:t>
            </a:r>
            <a:r>
              <a:rPr lang="zh-CN" altLang="en-US" sz="2000" dirty="0"/>
              <a:t>并不能调节对社交媒体品牌社区的信任与社交媒体口碑之间的关系。</a:t>
            </a:r>
          </a:p>
        </p:txBody>
      </p:sp>
      <p:pic>
        <p:nvPicPr>
          <p:cNvPr id="5" name="图片 4">
            <a:extLst>
              <a:ext uri="{FF2B5EF4-FFF2-40B4-BE49-F238E27FC236}">
                <a16:creationId xmlns:a16="http://schemas.microsoft.com/office/drawing/2014/main" id="{6CDB21ED-FC30-4765-8E96-4F387623B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021" y="527749"/>
            <a:ext cx="7211828" cy="1943307"/>
          </a:xfrm>
          <a:prstGeom prst="rect">
            <a:avLst/>
          </a:prstGeom>
        </p:spPr>
      </p:pic>
      <p:pic>
        <p:nvPicPr>
          <p:cNvPr id="7" name="图片 6">
            <a:extLst>
              <a:ext uri="{FF2B5EF4-FFF2-40B4-BE49-F238E27FC236}">
                <a16:creationId xmlns:a16="http://schemas.microsoft.com/office/drawing/2014/main" id="{69B9E1F4-99E4-427C-9632-E98D88A8C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787" y="2780970"/>
            <a:ext cx="7233062" cy="3211949"/>
          </a:xfrm>
          <a:prstGeom prst="rect">
            <a:avLst/>
          </a:prstGeom>
        </p:spPr>
      </p:pic>
      <p:sp>
        <p:nvSpPr>
          <p:cNvPr id="8" name="椭圆 7">
            <a:extLst>
              <a:ext uri="{FF2B5EF4-FFF2-40B4-BE49-F238E27FC236}">
                <a16:creationId xmlns:a16="http://schemas.microsoft.com/office/drawing/2014/main" id="{1C4E0AA1-4D67-4B0F-AC54-E17B651D67D4}"/>
              </a:ext>
            </a:extLst>
          </p:cNvPr>
          <p:cNvSpPr/>
          <p:nvPr/>
        </p:nvSpPr>
        <p:spPr>
          <a:xfrm>
            <a:off x="10700657" y="3782785"/>
            <a:ext cx="326571" cy="1197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1140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B43E2-B1D5-4715-8109-78E511EB3772}"/>
              </a:ext>
            </a:extLst>
          </p:cNvPr>
          <p:cNvSpPr>
            <a:spLocks noGrp="1"/>
          </p:cNvSpPr>
          <p:nvPr>
            <p:ph type="title"/>
          </p:nvPr>
        </p:nvSpPr>
        <p:spPr/>
        <p:txBody>
          <a:bodyPr/>
          <a:lstStyle/>
          <a:p>
            <a:r>
              <a:rPr lang="zh-CN" altLang="en-US" dirty="0"/>
              <a:t>讨论</a:t>
            </a:r>
          </a:p>
        </p:txBody>
      </p:sp>
      <p:sp>
        <p:nvSpPr>
          <p:cNvPr id="3" name="内容占位符 2">
            <a:extLst>
              <a:ext uri="{FF2B5EF4-FFF2-40B4-BE49-F238E27FC236}">
                <a16:creationId xmlns:a16="http://schemas.microsoft.com/office/drawing/2014/main" id="{0384BEED-5840-468A-9DAD-9776055DB9E6}"/>
              </a:ext>
            </a:extLst>
          </p:cNvPr>
          <p:cNvSpPr>
            <a:spLocks noGrp="1"/>
          </p:cNvSpPr>
          <p:nvPr>
            <p:ph idx="1"/>
          </p:nvPr>
        </p:nvSpPr>
        <p:spPr>
          <a:xfrm>
            <a:off x="838200" y="1825624"/>
            <a:ext cx="10515600" cy="4893227"/>
          </a:xfrm>
        </p:spPr>
        <p:txBody>
          <a:bodyPr>
            <a:normAutofit/>
          </a:bodyPr>
          <a:lstStyle/>
          <a:p>
            <a:r>
              <a:rPr lang="en-US" altLang="zh-CN" sz="2400" dirty="0"/>
              <a:t>1</a:t>
            </a:r>
            <a:r>
              <a:rPr lang="zh-CN" altLang="en-US" sz="2400" dirty="0"/>
              <a:t>、三种类型的价值（即功利价值、享乐价值和社会价值）可以增强消费者对品牌社区的信任，从而导致他们对品牌和社交媒体的信任。</a:t>
            </a:r>
            <a:r>
              <a:rPr lang="zh-CN" altLang="en-US" sz="2400" b="1" dirty="0"/>
              <a:t>消费者对品牌和社交媒体的信任最终会产生积极的口碑</a:t>
            </a:r>
            <a:r>
              <a:rPr lang="zh-CN" altLang="en-US" sz="2400" dirty="0"/>
              <a:t>。</a:t>
            </a:r>
            <a:r>
              <a:rPr lang="zh-CN" altLang="en-US" sz="2400" b="1" dirty="0"/>
              <a:t>享乐价值权重最高</a:t>
            </a:r>
            <a:r>
              <a:rPr lang="zh-CN" altLang="en-US" sz="2400" dirty="0"/>
              <a:t>。</a:t>
            </a:r>
            <a:endParaRPr lang="en-US" altLang="zh-CN" sz="2400" dirty="0"/>
          </a:p>
          <a:p>
            <a:r>
              <a:rPr lang="en-US" altLang="zh-CN" sz="2400" dirty="0"/>
              <a:t>2</a:t>
            </a:r>
            <a:r>
              <a:rPr lang="zh-CN" altLang="en-US" sz="2400" dirty="0"/>
              <a:t>、对品牌的信任调节了对社交媒体的信任与社交媒体口碑</a:t>
            </a:r>
            <a:r>
              <a:rPr lang="en-US" altLang="zh-CN" sz="2400" dirty="0"/>
              <a:t>/</a:t>
            </a:r>
            <a:r>
              <a:rPr lang="zh-CN" altLang="en-US" sz="2400" dirty="0"/>
              <a:t>购买意愿之间的关系。因此，虽然对社交媒体的信任不会直接将对社交媒体品牌社区的信任转化为客户创造的价值，</a:t>
            </a:r>
            <a:r>
              <a:rPr lang="zh-CN" altLang="en-US" sz="2400" b="1" dirty="0"/>
              <a:t>但它通过对品牌的信任间接实现了这一点</a:t>
            </a:r>
            <a:r>
              <a:rPr lang="zh-CN" altLang="en-US" sz="2400" dirty="0"/>
              <a:t>。</a:t>
            </a:r>
            <a:endParaRPr lang="en-US" altLang="zh-CN" sz="2400" dirty="0"/>
          </a:p>
          <a:p>
            <a:r>
              <a:rPr lang="en-US" altLang="zh-CN" sz="2400" dirty="0"/>
              <a:t>3</a:t>
            </a:r>
            <a:r>
              <a:rPr lang="zh-CN" altLang="en-US" sz="2400" dirty="0"/>
              <a:t>、本研究阐明了</a:t>
            </a:r>
            <a:r>
              <a:rPr lang="zh-CN" altLang="en-US" sz="2400" b="1" dirty="0"/>
              <a:t>信任发展的过程</a:t>
            </a:r>
            <a:r>
              <a:rPr lang="zh-CN" altLang="en-US" sz="2400" dirty="0"/>
              <a:t>。随着消费者在社交媒体品牌社区中建立信任，这种信任可以被转移，从而导致对品牌和社交媒体的信任。可以引申为，消费者对在线对象（即社交媒体和社交媒体品牌社区）的信任与消费者对线下对象（即品牌）的信任呈正相关。</a:t>
            </a:r>
            <a:endParaRPr lang="en-US" altLang="zh-CN" sz="2400" dirty="0"/>
          </a:p>
          <a:p>
            <a:r>
              <a:rPr lang="en-US" altLang="zh-CN" sz="2400" dirty="0"/>
              <a:t>4</a:t>
            </a:r>
            <a:r>
              <a:rPr lang="zh-CN" altLang="en-US" sz="2400" dirty="0"/>
              <a:t>、公司可以根据本研究提出的三种价值针对性的对社交媒体上的品牌社区服务进行优化拓展，从而提升消费者的信任，为公司带来</a:t>
            </a:r>
            <a:r>
              <a:rPr lang="zh-CN" altLang="en-US" sz="2400" b="1" dirty="0"/>
              <a:t>直接和间接价值</a:t>
            </a:r>
            <a:r>
              <a:rPr lang="zh-CN" altLang="en-US" sz="2400" dirty="0"/>
              <a:t>。</a:t>
            </a:r>
          </a:p>
        </p:txBody>
      </p:sp>
    </p:spTree>
    <p:extLst>
      <p:ext uri="{BB962C8B-B14F-4D97-AF65-F5344CB8AC3E}">
        <p14:creationId xmlns:p14="http://schemas.microsoft.com/office/powerpoint/2010/main" val="410012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723BD-90F7-4183-9393-D6D6EEB75D8A}"/>
              </a:ext>
            </a:extLst>
          </p:cNvPr>
          <p:cNvSpPr>
            <a:spLocks noGrp="1"/>
          </p:cNvSpPr>
          <p:nvPr>
            <p:ph type="title"/>
          </p:nvPr>
        </p:nvSpPr>
        <p:spPr/>
        <p:txBody>
          <a:bodyPr/>
          <a:lstStyle/>
          <a:p>
            <a:r>
              <a:rPr lang="zh-CN" altLang="en-US" dirty="0"/>
              <a:t>研究问题</a:t>
            </a:r>
          </a:p>
        </p:txBody>
      </p:sp>
      <p:sp>
        <p:nvSpPr>
          <p:cNvPr id="3" name="内容占位符 2">
            <a:extLst>
              <a:ext uri="{FF2B5EF4-FFF2-40B4-BE49-F238E27FC236}">
                <a16:creationId xmlns:a16="http://schemas.microsoft.com/office/drawing/2014/main" id="{DA37E53C-C8B5-4A29-A480-5578F7B2FF44}"/>
              </a:ext>
            </a:extLst>
          </p:cNvPr>
          <p:cNvSpPr>
            <a:spLocks noGrp="1"/>
          </p:cNvSpPr>
          <p:nvPr>
            <p:ph idx="1"/>
          </p:nvPr>
        </p:nvSpPr>
        <p:spPr/>
        <p:txBody>
          <a:bodyPr>
            <a:normAutofit/>
          </a:bodyPr>
          <a:lstStyle/>
          <a:p>
            <a:r>
              <a:rPr lang="en-US" altLang="zh-CN" sz="2000" dirty="0"/>
              <a:t>mHealth</a:t>
            </a:r>
            <a:r>
              <a:rPr lang="zh-CN" altLang="en-US" sz="2000" dirty="0"/>
              <a:t>是指在私人医疗保健中使用移动设备的统称。</a:t>
            </a:r>
            <a:r>
              <a:rPr lang="en-US" altLang="zh-CN" sz="2000" dirty="0"/>
              <a:t>mHealth</a:t>
            </a:r>
            <a:r>
              <a:rPr lang="zh-CN" altLang="en-US" sz="2000" dirty="0"/>
              <a:t>相关研究以理论为主，实证研究较少，本文试图建立一个基于理论的结构模型用于解释移动医疗应用程序的成功。</a:t>
            </a:r>
            <a:endParaRPr lang="en-US" altLang="zh-CN" sz="2000" dirty="0"/>
          </a:p>
          <a:p>
            <a:r>
              <a:rPr lang="zh-CN" altLang="en-US" sz="2000" dirty="0"/>
              <a:t>什么因素促使用户对移动健康应用程序持积极态度？</a:t>
            </a:r>
            <a:endParaRPr lang="en-US" altLang="zh-CN" sz="2000" dirty="0"/>
          </a:p>
          <a:p>
            <a:r>
              <a:rPr lang="zh-CN" altLang="en-US" sz="2000" dirty="0"/>
              <a:t>哪些因素决定了用户对移动医疗应用程序的满意度？</a:t>
            </a:r>
            <a:endParaRPr lang="en-US" altLang="zh-CN" sz="2000" dirty="0"/>
          </a:p>
          <a:p>
            <a:r>
              <a:rPr lang="zh-CN" altLang="en-US" sz="2000" dirty="0"/>
              <a:t>什么是持续使用移动医疗应用和相应的积极口碑（</a:t>
            </a:r>
            <a:r>
              <a:rPr lang="en-US" altLang="zh-CN" sz="2000" dirty="0" err="1"/>
              <a:t>WoM</a:t>
            </a:r>
            <a:r>
              <a:rPr lang="zh-CN" altLang="en-US" sz="2000" dirty="0"/>
              <a:t>）的决定性成功因素？</a:t>
            </a:r>
          </a:p>
        </p:txBody>
      </p:sp>
    </p:spTree>
    <p:extLst>
      <p:ext uri="{BB962C8B-B14F-4D97-AF65-F5344CB8AC3E}">
        <p14:creationId xmlns:p14="http://schemas.microsoft.com/office/powerpoint/2010/main" val="3064549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621D1-C22A-46B2-A1E8-3B0DB9ED4EB1}"/>
              </a:ext>
            </a:extLst>
          </p:cNvPr>
          <p:cNvSpPr>
            <a:spLocks noGrp="1"/>
          </p:cNvSpPr>
          <p:nvPr>
            <p:ph type="title"/>
          </p:nvPr>
        </p:nvSpPr>
        <p:spPr/>
        <p:txBody>
          <a:bodyPr/>
          <a:lstStyle/>
          <a:p>
            <a:r>
              <a:rPr lang="zh-CN" altLang="en-US" dirty="0"/>
              <a:t>局限与展望</a:t>
            </a:r>
          </a:p>
        </p:txBody>
      </p:sp>
      <p:sp>
        <p:nvSpPr>
          <p:cNvPr id="3" name="内容占位符 2">
            <a:extLst>
              <a:ext uri="{FF2B5EF4-FFF2-40B4-BE49-F238E27FC236}">
                <a16:creationId xmlns:a16="http://schemas.microsoft.com/office/drawing/2014/main" id="{413089CE-FA3C-43D3-9C57-D25A33A0D953}"/>
              </a:ext>
            </a:extLst>
          </p:cNvPr>
          <p:cNvSpPr>
            <a:spLocks noGrp="1"/>
          </p:cNvSpPr>
          <p:nvPr>
            <p:ph idx="1"/>
          </p:nvPr>
        </p:nvSpPr>
        <p:spPr/>
        <p:txBody>
          <a:bodyPr>
            <a:normAutofit/>
          </a:bodyPr>
          <a:lstStyle/>
          <a:p>
            <a:r>
              <a:rPr lang="en-US" altLang="zh-CN" sz="2400" dirty="0"/>
              <a:t>1</a:t>
            </a:r>
            <a:r>
              <a:rPr lang="zh-CN" altLang="en-US" sz="2400" dirty="0"/>
              <a:t>、本研究使用的</a:t>
            </a:r>
            <a:r>
              <a:rPr lang="en-US" altLang="zh-CN" sz="2400" dirty="0"/>
              <a:t>Facebook</a:t>
            </a:r>
            <a:r>
              <a:rPr lang="zh-CN" altLang="en-US" sz="2400" dirty="0"/>
              <a:t>平台虽然是全球化平台，但是还有其他更加适合社交商业的平台可以研究，并且本研究数据来源美国，可能存在不同国家间的文化差异。</a:t>
            </a:r>
            <a:endParaRPr lang="en-US" altLang="zh-CN" sz="2400" dirty="0"/>
          </a:p>
          <a:p>
            <a:r>
              <a:rPr lang="en-US" altLang="zh-CN" sz="2400" dirty="0"/>
              <a:t>2</a:t>
            </a:r>
            <a:r>
              <a:rPr lang="zh-CN" altLang="en-US" sz="2400" dirty="0"/>
              <a:t>、本研究主要借用消费者价值的双重概念，但是对于信任的前因可能不止这三种价值，未来可以探索更多前因。</a:t>
            </a:r>
            <a:endParaRPr lang="en-US" altLang="zh-CN" sz="2400" dirty="0"/>
          </a:p>
          <a:p>
            <a:r>
              <a:rPr lang="en-US" altLang="zh-CN" sz="2400" dirty="0"/>
              <a:t>3</a:t>
            </a:r>
            <a:r>
              <a:rPr lang="zh-CN" altLang="en-US" sz="2400" dirty="0"/>
              <a:t>、本研究侧重的信任路线是：社交媒体品牌社区中的信任→ 对品牌的信任</a:t>
            </a:r>
            <a:r>
              <a:rPr lang="en-US" altLang="zh-CN" sz="2400" dirty="0"/>
              <a:t>/</a:t>
            </a:r>
            <a:r>
              <a:rPr lang="zh-CN" altLang="en-US" sz="2400" dirty="0"/>
              <a:t>对社交媒体的信任；而对品牌的信任等关系→ 在其他情况下，对社交媒体品牌社区的信任也可能存在。未来可以加以评估，以及评估不同的信任转移过程。</a:t>
            </a:r>
            <a:endParaRPr lang="en-US" altLang="zh-CN" sz="2400" dirty="0"/>
          </a:p>
          <a:p>
            <a:r>
              <a:rPr lang="en-US" altLang="zh-CN" sz="2400" dirty="0"/>
              <a:t>4</a:t>
            </a:r>
            <a:r>
              <a:rPr lang="zh-CN" altLang="en-US" sz="2400" dirty="0"/>
              <a:t>、本研究并没有收集客观数据，未来可以利用客观数据验证信任是否增加消费者的购买行为。</a:t>
            </a:r>
          </a:p>
        </p:txBody>
      </p:sp>
    </p:spTree>
    <p:extLst>
      <p:ext uri="{BB962C8B-B14F-4D97-AF65-F5344CB8AC3E}">
        <p14:creationId xmlns:p14="http://schemas.microsoft.com/office/powerpoint/2010/main" val="27450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19B5E-310E-4232-AC5E-CD8862181AD3}"/>
              </a:ext>
            </a:extLst>
          </p:cNvPr>
          <p:cNvSpPr>
            <a:spLocks noGrp="1"/>
          </p:cNvSpPr>
          <p:nvPr>
            <p:ph type="title"/>
          </p:nvPr>
        </p:nvSpPr>
        <p:spPr/>
        <p:txBody>
          <a:bodyPr/>
          <a:lstStyle/>
          <a:p>
            <a:r>
              <a:rPr lang="zh-CN" altLang="en-US" dirty="0"/>
              <a:t>研究方法</a:t>
            </a:r>
          </a:p>
        </p:txBody>
      </p:sp>
      <p:sp>
        <p:nvSpPr>
          <p:cNvPr id="3" name="内容占位符 2">
            <a:extLst>
              <a:ext uri="{FF2B5EF4-FFF2-40B4-BE49-F238E27FC236}">
                <a16:creationId xmlns:a16="http://schemas.microsoft.com/office/drawing/2014/main" id="{83D4D61C-451A-4B48-8480-24976C4F4877}"/>
              </a:ext>
            </a:extLst>
          </p:cNvPr>
          <p:cNvSpPr>
            <a:spLocks noGrp="1"/>
          </p:cNvSpPr>
          <p:nvPr>
            <p:ph idx="1"/>
          </p:nvPr>
        </p:nvSpPr>
        <p:spPr/>
        <p:txBody>
          <a:bodyPr>
            <a:normAutofit/>
          </a:bodyPr>
          <a:lstStyle/>
          <a:p>
            <a:r>
              <a:rPr lang="zh-CN" altLang="en-US" sz="2400" dirty="0"/>
              <a:t>本文模型开发基于定性研究的三个步骤</a:t>
            </a:r>
            <a:endParaRPr lang="en-US" altLang="zh-CN" sz="2400" dirty="0"/>
          </a:p>
          <a:p>
            <a:r>
              <a:rPr lang="en-US" altLang="zh-CN" sz="2400" dirty="0"/>
              <a:t>1</a:t>
            </a:r>
            <a:r>
              <a:rPr lang="zh-CN" altLang="en-US" sz="2400" dirty="0"/>
              <a:t>、确定相关成功因素的决定因素和相应影响关系：整理</a:t>
            </a:r>
            <a:r>
              <a:rPr lang="en-US" altLang="zh-CN" sz="2400" dirty="0"/>
              <a:t>18</a:t>
            </a:r>
            <a:r>
              <a:rPr lang="zh-CN" altLang="en-US" sz="2400" dirty="0"/>
              <a:t>篇</a:t>
            </a:r>
            <a:r>
              <a:rPr lang="en-US" altLang="zh-CN" sz="2400" dirty="0"/>
              <a:t>mHealth</a:t>
            </a:r>
            <a:r>
              <a:rPr lang="zh-CN" altLang="en-US" sz="2400" dirty="0"/>
              <a:t>定量实证文献，整理出来各项研究常使用技术接受模型（</a:t>
            </a:r>
            <a:r>
              <a:rPr lang="en-US" altLang="zh-CN" sz="2400" dirty="0"/>
              <a:t>TAM</a:t>
            </a:r>
            <a:r>
              <a:rPr lang="zh-CN" altLang="en-US" sz="2400" dirty="0"/>
              <a:t>）或技术接受和使用统一理论（</a:t>
            </a:r>
            <a:r>
              <a:rPr lang="en-US" altLang="zh-CN" sz="2400" dirty="0"/>
              <a:t>UTAUT</a:t>
            </a:r>
            <a:r>
              <a:rPr lang="zh-CN" altLang="en-US" sz="2400" dirty="0"/>
              <a:t>），以及信息系统成功因素模型、理性行动理论。</a:t>
            </a:r>
            <a:endParaRPr lang="en-US" altLang="zh-CN" sz="2400" dirty="0"/>
          </a:p>
          <a:p>
            <a:r>
              <a:rPr lang="en-US" altLang="zh-CN" sz="2400" dirty="0"/>
              <a:t>2</a:t>
            </a:r>
            <a:r>
              <a:rPr lang="zh-CN" altLang="en-US" sz="2400" dirty="0"/>
              <a:t>、对市场上排名前十的</a:t>
            </a:r>
            <a:r>
              <a:rPr lang="en-US" altLang="zh-CN" sz="2400" dirty="0"/>
              <a:t>mHealth</a:t>
            </a:r>
            <a:r>
              <a:rPr lang="zh-CN" altLang="en-US" sz="2400" dirty="0"/>
              <a:t>应用程序在功能、功能、服务和相关内容方面进行了定性分析。</a:t>
            </a:r>
            <a:endParaRPr lang="en-US" altLang="zh-CN" sz="2400" dirty="0"/>
          </a:p>
          <a:p>
            <a:r>
              <a:rPr lang="en-US" altLang="zh-CN" sz="2400" dirty="0"/>
              <a:t>3</a:t>
            </a:r>
            <a:r>
              <a:rPr lang="zh-CN" altLang="en-US" sz="2400" dirty="0"/>
              <a:t>、基于前两个步骤，我们确定了一组相关的</a:t>
            </a:r>
            <a:r>
              <a:rPr lang="en-US" altLang="zh-CN" sz="2400" dirty="0"/>
              <a:t>mHealth</a:t>
            </a:r>
            <a:r>
              <a:rPr lang="zh-CN" altLang="en-US" sz="2400" dirty="0"/>
              <a:t>因素。在第三步中，对</a:t>
            </a:r>
            <a:r>
              <a:rPr lang="en-US" altLang="zh-CN" sz="2400" dirty="0"/>
              <a:t>11</a:t>
            </a:r>
            <a:r>
              <a:rPr lang="zh-CN" altLang="en-US" sz="2400" dirty="0"/>
              <a:t>名</a:t>
            </a:r>
            <a:r>
              <a:rPr lang="en-US" altLang="zh-CN" sz="2400" dirty="0"/>
              <a:t>mHealth</a:t>
            </a:r>
            <a:r>
              <a:rPr lang="zh-CN" altLang="en-US" sz="2400" dirty="0"/>
              <a:t>应用程序的密集用户进行了访谈。</a:t>
            </a:r>
            <a:endParaRPr lang="en-US" altLang="zh-CN" sz="2400" dirty="0"/>
          </a:p>
          <a:p>
            <a:endParaRPr lang="en-US" altLang="zh-CN" sz="2400" dirty="0"/>
          </a:p>
          <a:p>
            <a:r>
              <a:rPr lang="zh-CN" altLang="en-US" sz="2400" dirty="0"/>
              <a:t>验证：对</a:t>
            </a:r>
            <a:r>
              <a:rPr lang="en-US" altLang="zh-CN" sz="2400" dirty="0"/>
              <a:t>9</a:t>
            </a:r>
            <a:r>
              <a:rPr lang="zh-CN" altLang="en-US" sz="2400" dirty="0"/>
              <a:t>名在该领域进行研究的学者和</a:t>
            </a:r>
            <a:r>
              <a:rPr lang="en-US" altLang="zh-CN" sz="2400" dirty="0"/>
              <a:t>7</a:t>
            </a:r>
            <a:r>
              <a:rPr lang="zh-CN" altLang="en-US" sz="2400" dirty="0"/>
              <a:t>名来自数字和移动行业的从业人员进行了半结构化专家访谈。</a:t>
            </a:r>
            <a:endParaRPr lang="en-US" altLang="zh-CN" sz="2400" dirty="0"/>
          </a:p>
        </p:txBody>
      </p:sp>
    </p:spTree>
    <p:extLst>
      <p:ext uri="{BB962C8B-B14F-4D97-AF65-F5344CB8AC3E}">
        <p14:creationId xmlns:p14="http://schemas.microsoft.com/office/powerpoint/2010/main" val="5365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2C7CD-51B7-4D29-ABB5-FE28286CC33E}"/>
              </a:ext>
            </a:extLst>
          </p:cNvPr>
          <p:cNvSpPr>
            <a:spLocks noGrp="1"/>
          </p:cNvSpPr>
          <p:nvPr>
            <p:ph type="title"/>
          </p:nvPr>
        </p:nvSpPr>
        <p:spPr/>
        <p:txBody>
          <a:bodyPr/>
          <a:lstStyle/>
          <a:p>
            <a:r>
              <a:rPr lang="zh-CN" altLang="en-US" dirty="0"/>
              <a:t>模型</a:t>
            </a:r>
          </a:p>
        </p:txBody>
      </p:sp>
      <p:pic>
        <p:nvPicPr>
          <p:cNvPr id="12" name="内容占位符 11">
            <a:extLst>
              <a:ext uri="{FF2B5EF4-FFF2-40B4-BE49-F238E27FC236}">
                <a16:creationId xmlns:a16="http://schemas.microsoft.com/office/drawing/2014/main" id="{540A2255-9245-4E2A-AB95-864892BCE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7372"/>
            <a:ext cx="6921856" cy="3632387"/>
          </a:xfrm>
        </p:spPr>
      </p:pic>
      <p:sp>
        <p:nvSpPr>
          <p:cNvPr id="13" name="矩形 12">
            <a:extLst>
              <a:ext uri="{FF2B5EF4-FFF2-40B4-BE49-F238E27FC236}">
                <a16:creationId xmlns:a16="http://schemas.microsoft.com/office/drawing/2014/main" id="{425EA9A6-B953-453D-97F9-06DC31DCAF8C}"/>
              </a:ext>
            </a:extLst>
          </p:cNvPr>
          <p:cNvSpPr/>
          <p:nvPr/>
        </p:nvSpPr>
        <p:spPr>
          <a:xfrm>
            <a:off x="8131629" y="2248637"/>
            <a:ext cx="3222171" cy="1754326"/>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概念模型包括态度、满意度、持续使用意图以及口碑的内生结构。</a:t>
            </a:r>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持续使用意愿和积极口碑（</a:t>
            </a:r>
            <a:r>
              <a:rPr lang="en-US" altLang="zh-CN" dirty="0" err="1">
                <a:solidFill>
                  <a:srgbClr val="000000"/>
                </a:solidFill>
                <a:latin typeface="微软雅黑" panose="020B0503020204020204" pitchFamily="34" charset="-122"/>
                <a:ea typeface="微软雅黑" panose="020B0503020204020204" pitchFamily="34" charset="-122"/>
              </a:rPr>
              <a:t>WoM</a:t>
            </a:r>
            <a:r>
              <a:rPr lang="zh-CN" altLang="en-US" dirty="0">
                <a:solidFill>
                  <a:srgbClr val="000000"/>
                </a:solidFill>
                <a:latin typeface="微软雅黑" panose="020B0503020204020204" pitchFamily="34" charset="-122"/>
                <a:ea typeface="微软雅黑" panose="020B0503020204020204" pitchFamily="34" charset="-122"/>
              </a:rPr>
              <a:t>）的意图是</a:t>
            </a:r>
            <a:r>
              <a:rPr lang="en-US" altLang="zh-CN" dirty="0">
                <a:solidFill>
                  <a:srgbClr val="000000"/>
                </a:solidFill>
                <a:latin typeface="微软雅黑" panose="020B0503020204020204" pitchFamily="34" charset="-122"/>
                <a:ea typeface="微软雅黑" panose="020B0503020204020204" pitchFamily="34" charset="-122"/>
              </a:rPr>
              <a:t>mHealth</a:t>
            </a:r>
            <a:r>
              <a:rPr lang="zh-CN" altLang="en-US" dirty="0">
                <a:solidFill>
                  <a:srgbClr val="000000"/>
                </a:solidFill>
                <a:latin typeface="微软雅黑" panose="020B0503020204020204" pitchFamily="34" charset="-122"/>
                <a:ea typeface="微软雅黑" panose="020B0503020204020204" pitchFamily="34" charset="-122"/>
              </a:rPr>
              <a:t>应用程序的基本成功因素。</a:t>
            </a:r>
            <a:endParaRPr lang="zh-CN" altLang="en-US" dirty="0"/>
          </a:p>
        </p:txBody>
      </p:sp>
    </p:spTree>
    <p:extLst>
      <p:ext uri="{BB962C8B-B14F-4D97-AF65-F5344CB8AC3E}">
        <p14:creationId xmlns:p14="http://schemas.microsoft.com/office/powerpoint/2010/main" val="292756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DB42E-4F65-4D87-8572-C22732C38959}"/>
              </a:ext>
            </a:extLst>
          </p:cNvPr>
          <p:cNvSpPr>
            <a:spLocks noGrp="1"/>
          </p:cNvSpPr>
          <p:nvPr>
            <p:ph type="title"/>
          </p:nvPr>
        </p:nvSpPr>
        <p:spPr/>
        <p:txBody>
          <a:bodyPr/>
          <a:lstStyle/>
          <a:p>
            <a:r>
              <a:rPr lang="zh-CN" altLang="en-US" dirty="0"/>
              <a:t>假设</a:t>
            </a:r>
          </a:p>
        </p:txBody>
      </p:sp>
      <p:sp>
        <p:nvSpPr>
          <p:cNvPr id="3" name="内容占位符 2">
            <a:extLst>
              <a:ext uri="{FF2B5EF4-FFF2-40B4-BE49-F238E27FC236}">
                <a16:creationId xmlns:a16="http://schemas.microsoft.com/office/drawing/2014/main" id="{939AA3EB-1989-4BFB-A017-BD9E6F361ED5}"/>
              </a:ext>
            </a:extLst>
          </p:cNvPr>
          <p:cNvSpPr>
            <a:spLocks noGrp="1"/>
          </p:cNvSpPr>
          <p:nvPr>
            <p:ph idx="1"/>
          </p:nvPr>
        </p:nvSpPr>
        <p:spPr>
          <a:xfrm>
            <a:off x="838200" y="1825624"/>
            <a:ext cx="10515600" cy="4835525"/>
          </a:xfrm>
        </p:spPr>
        <p:txBody>
          <a:bodyPr>
            <a:normAutofit lnSpcReduction="10000"/>
          </a:bodyPr>
          <a:lstStyle/>
          <a:p>
            <a:r>
              <a:rPr lang="en-US" altLang="zh-CN" sz="2400" dirty="0"/>
              <a:t>H1.</a:t>
            </a:r>
            <a:r>
              <a:rPr lang="zh-CN" altLang="en-US" sz="2400" dirty="0"/>
              <a:t>感知到的健康威胁会积极影响用户对</a:t>
            </a:r>
            <a:r>
              <a:rPr lang="en-US" altLang="zh-CN" sz="2400" dirty="0"/>
              <a:t>mHealth</a:t>
            </a:r>
            <a:r>
              <a:rPr lang="zh-CN" altLang="en-US" sz="2400" dirty="0"/>
              <a:t>的态度。</a:t>
            </a:r>
            <a:endParaRPr lang="en-US" altLang="zh-CN" sz="2400" dirty="0"/>
          </a:p>
          <a:p>
            <a:r>
              <a:rPr lang="en-US" altLang="zh-CN" sz="2400" dirty="0"/>
              <a:t>H2.</a:t>
            </a:r>
            <a:r>
              <a:rPr lang="zh-CN" altLang="en-US" sz="2400" dirty="0"/>
              <a:t>健康意识积极影响用户对</a:t>
            </a:r>
            <a:r>
              <a:rPr lang="en-US" altLang="zh-CN" sz="2400" dirty="0"/>
              <a:t>mHealth</a:t>
            </a:r>
            <a:r>
              <a:rPr lang="zh-CN" altLang="en-US" sz="2400" dirty="0"/>
              <a:t>的态度。</a:t>
            </a:r>
            <a:endParaRPr lang="en-US" altLang="zh-CN" sz="2400" dirty="0"/>
          </a:p>
          <a:p>
            <a:r>
              <a:rPr lang="en-US" altLang="zh-CN" sz="2400" dirty="0"/>
              <a:t>H3.</a:t>
            </a:r>
            <a:r>
              <a:rPr lang="zh-CN" altLang="en-US" sz="2400" dirty="0"/>
              <a:t>个性化对</a:t>
            </a:r>
            <a:r>
              <a:rPr lang="en-US" altLang="zh-CN" sz="2400" dirty="0"/>
              <a:t>mHealth</a:t>
            </a:r>
            <a:r>
              <a:rPr lang="zh-CN" altLang="en-US" sz="2400" dirty="0"/>
              <a:t>服务的用户满意度有积极影响。</a:t>
            </a:r>
            <a:endParaRPr lang="en-US" altLang="zh-CN" sz="2400" dirty="0"/>
          </a:p>
          <a:p>
            <a:r>
              <a:rPr lang="en-US" altLang="zh-CN" sz="2400" dirty="0"/>
              <a:t>H4.</a:t>
            </a:r>
            <a:r>
              <a:rPr lang="zh-CN" altLang="en-US" sz="2400" dirty="0"/>
              <a:t>互动积极影响</a:t>
            </a:r>
            <a:r>
              <a:rPr lang="en-US" altLang="zh-CN" sz="2400" dirty="0"/>
              <a:t>mHealth</a:t>
            </a:r>
            <a:r>
              <a:rPr lang="zh-CN" altLang="en-US" sz="2400" dirty="0"/>
              <a:t>的用户满意度。</a:t>
            </a:r>
            <a:endParaRPr lang="en-US" altLang="zh-CN" sz="2400" dirty="0"/>
          </a:p>
          <a:p>
            <a:r>
              <a:rPr lang="en-US" altLang="zh-CN" sz="2400" dirty="0"/>
              <a:t>H5.</a:t>
            </a:r>
            <a:r>
              <a:rPr lang="zh-CN" altLang="en-US" sz="2400" dirty="0"/>
              <a:t>良好感知的移动应用程序设计会积极影响</a:t>
            </a:r>
            <a:r>
              <a:rPr lang="en-US" altLang="zh-CN" sz="2400" dirty="0"/>
              <a:t>mHealth</a:t>
            </a:r>
            <a:r>
              <a:rPr lang="zh-CN" altLang="en-US" sz="2400" dirty="0"/>
              <a:t>用户满意度。</a:t>
            </a:r>
          </a:p>
          <a:p>
            <a:r>
              <a:rPr lang="en-US" altLang="zh-CN" sz="2400" dirty="0"/>
              <a:t>H6.</a:t>
            </a:r>
            <a:r>
              <a:rPr lang="zh-CN" altLang="en-US" sz="2400" dirty="0"/>
              <a:t>社交网络积极影响</a:t>
            </a:r>
            <a:r>
              <a:rPr lang="en-US" altLang="zh-CN" sz="2400" dirty="0"/>
              <a:t>mHealth</a:t>
            </a:r>
            <a:r>
              <a:rPr lang="zh-CN" altLang="en-US" sz="2400" dirty="0"/>
              <a:t>的用户满意度。</a:t>
            </a:r>
          </a:p>
          <a:p>
            <a:r>
              <a:rPr lang="en-US" altLang="zh-CN" sz="2400" dirty="0"/>
              <a:t>H7.</a:t>
            </a:r>
            <a:r>
              <a:rPr lang="zh-CN" altLang="en-US" sz="2400" dirty="0"/>
              <a:t>对</a:t>
            </a:r>
            <a:r>
              <a:rPr lang="en-US" altLang="zh-CN" sz="2400" dirty="0"/>
              <a:t>mHealth</a:t>
            </a:r>
            <a:r>
              <a:rPr lang="zh-CN" altLang="en-US" sz="2400" dirty="0"/>
              <a:t>的积极态度会提高</a:t>
            </a:r>
            <a:r>
              <a:rPr lang="en-US" altLang="zh-CN" sz="2400" dirty="0"/>
              <a:t>mHealth</a:t>
            </a:r>
            <a:r>
              <a:rPr lang="zh-CN" altLang="en-US" sz="2400" dirty="0"/>
              <a:t>用户的满意度。</a:t>
            </a:r>
            <a:endParaRPr lang="en-US" altLang="zh-CN" sz="2400" dirty="0"/>
          </a:p>
          <a:p>
            <a:r>
              <a:rPr lang="en-US" altLang="zh-CN" sz="2400" dirty="0"/>
              <a:t>H8.</a:t>
            </a:r>
            <a:r>
              <a:rPr lang="zh-CN" altLang="en-US" sz="2400" dirty="0"/>
              <a:t>对</a:t>
            </a:r>
            <a:r>
              <a:rPr lang="en-US" altLang="zh-CN" sz="2400" dirty="0"/>
              <a:t>mHealth</a:t>
            </a:r>
            <a:r>
              <a:rPr lang="zh-CN" altLang="en-US" sz="2400" dirty="0"/>
              <a:t>的积极态度将增加使用</a:t>
            </a:r>
            <a:r>
              <a:rPr lang="en-US" altLang="zh-CN" sz="2400" dirty="0"/>
              <a:t>mHealth</a:t>
            </a:r>
            <a:r>
              <a:rPr lang="zh-CN" altLang="en-US" sz="2400" dirty="0"/>
              <a:t>的持续意愿。</a:t>
            </a:r>
            <a:endParaRPr lang="en-US" altLang="zh-CN" sz="2400" dirty="0"/>
          </a:p>
          <a:p>
            <a:r>
              <a:rPr lang="en-US" altLang="zh-CN" sz="2400" dirty="0"/>
              <a:t>H9. mHealth</a:t>
            </a:r>
            <a:r>
              <a:rPr lang="zh-CN" altLang="en-US" sz="2400" dirty="0"/>
              <a:t>的用户满意度正向影响使用</a:t>
            </a:r>
            <a:r>
              <a:rPr lang="en-US" altLang="zh-CN" sz="2400" dirty="0"/>
              <a:t>mHealth</a:t>
            </a:r>
            <a:r>
              <a:rPr lang="zh-CN" altLang="en-US" sz="2400" dirty="0"/>
              <a:t>的持续意图。</a:t>
            </a:r>
            <a:endParaRPr lang="en-US" altLang="zh-CN" sz="2400" dirty="0"/>
          </a:p>
          <a:p>
            <a:r>
              <a:rPr lang="en-US" altLang="zh-CN" sz="2400" dirty="0"/>
              <a:t>H10. mHealth</a:t>
            </a:r>
            <a:r>
              <a:rPr lang="zh-CN" altLang="en-US" sz="2400" dirty="0"/>
              <a:t>的用户满意度对</a:t>
            </a:r>
            <a:r>
              <a:rPr lang="en-US" altLang="zh-CN" sz="2400" dirty="0"/>
              <a:t>mHealth</a:t>
            </a:r>
            <a:r>
              <a:rPr lang="zh-CN" altLang="en-US" sz="2400" dirty="0"/>
              <a:t>用户的口碑有积极影响。</a:t>
            </a:r>
            <a:endParaRPr lang="en-US" altLang="zh-CN" sz="2400" dirty="0"/>
          </a:p>
          <a:p>
            <a:r>
              <a:rPr lang="en-US" altLang="zh-CN" sz="2400" dirty="0"/>
              <a:t>H11.</a:t>
            </a:r>
            <a:r>
              <a:rPr lang="zh-CN" altLang="en-US" sz="2400" dirty="0"/>
              <a:t>继续使用</a:t>
            </a:r>
            <a:r>
              <a:rPr lang="en-US" altLang="zh-CN" sz="2400" dirty="0"/>
              <a:t>mHealth</a:t>
            </a:r>
            <a:r>
              <a:rPr lang="zh-CN" altLang="en-US" sz="2400" dirty="0"/>
              <a:t>的意愿对</a:t>
            </a:r>
            <a:r>
              <a:rPr lang="en-US" altLang="zh-CN" sz="2400" dirty="0"/>
              <a:t>mHealth</a:t>
            </a:r>
            <a:r>
              <a:rPr lang="zh-CN" altLang="en-US" sz="2400" dirty="0"/>
              <a:t>用户的口碑有积极影响。</a:t>
            </a:r>
          </a:p>
        </p:txBody>
      </p:sp>
    </p:spTree>
    <p:extLst>
      <p:ext uri="{BB962C8B-B14F-4D97-AF65-F5344CB8AC3E}">
        <p14:creationId xmlns:p14="http://schemas.microsoft.com/office/powerpoint/2010/main" val="227740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F46B9-6D34-4FF3-A7EC-22F8746327DE}"/>
              </a:ext>
            </a:extLst>
          </p:cNvPr>
          <p:cNvSpPr>
            <a:spLocks noGrp="1"/>
          </p:cNvSpPr>
          <p:nvPr>
            <p:ph type="title"/>
          </p:nvPr>
        </p:nvSpPr>
        <p:spPr/>
        <p:txBody>
          <a:bodyPr/>
          <a:lstStyle/>
          <a:p>
            <a:r>
              <a:rPr lang="zh-CN" altLang="en-US" dirty="0"/>
              <a:t>检验</a:t>
            </a:r>
          </a:p>
        </p:txBody>
      </p:sp>
      <p:sp>
        <p:nvSpPr>
          <p:cNvPr id="4" name="内容占位符 3">
            <a:extLst>
              <a:ext uri="{FF2B5EF4-FFF2-40B4-BE49-F238E27FC236}">
                <a16:creationId xmlns:a16="http://schemas.microsoft.com/office/drawing/2014/main" id="{979AD672-6AA6-432B-88AF-25253C3EBE89}"/>
              </a:ext>
            </a:extLst>
          </p:cNvPr>
          <p:cNvSpPr>
            <a:spLocks noGrp="1"/>
          </p:cNvSpPr>
          <p:nvPr>
            <p:ph idx="1"/>
          </p:nvPr>
        </p:nvSpPr>
        <p:spPr>
          <a:xfrm>
            <a:off x="838200" y="1597580"/>
            <a:ext cx="10515600" cy="4351338"/>
          </a:xfrm>
        </p:spPr>
        <p:txBody>
          <a:bodyPr/>
          <a:lstStyle/>
          <a:p>
            <a:r>
              <a:rPr lang="zh-CN" altLang="en-US" dirty="0"/>
              <a:t>选择</a:t>
            </a:r>
            <a:r>
              <a:rPr lang="en-US" altLang="zh-CN" dirty="0"/>
              <a:t>MyFitnessPal</a:t>
            </a:r>
            <a:r>
              <a:rPr lang="zh-CN" altLang="en-US" dirty="0"/>
              <a:t>应用程序，它是最大的</a:t>
            </a:r>
            <a:r>
              <a:rPr lang="en-US" altLang="zh-CN" dirty="0"/>
              <a:t>mHealth</a:t>
            </a:r>
            <a:r>
              <a:rPr lang="zh-CN" altLang="en-US" dirty="0"/>
              <a:t>应用程序之一。用户活跃度高，且需要用户选择。</a:t>
            </a:r>
            <a:endParaRPr lang="en-US" altLang="zh-CN" dirty="0"/>
          </a:p>
          <a:p>
            <a:r>
              <a:rPr lang="zh-CN" altLang="en-US" dirty="0"/>
              <a:t>收集</a:t>
            </a:r>
            <a:r>
              <a:rPr lang="en-US" altLang="zh-CN" dirty="0"/>
              <a:t>263</a:t>
            </a:r>
            <a:r>
              <a:rPr lang="zh-CN" altLang="en-US" dirty="0"/>
              <a:t>份问卷，回收</a:t>
            </a:r>
            <a:r>
              <a:rPr lang="en-US" altLang="zh-CN" dirty="0"/>
              <a:t>249</a:t>
            </a:r>
            <a:r>
              <a:rPr lang="zh-CN" altLang="en-US" dirty="0"/>
              <a:t>份有效问卷。用卡方齐性检验确定调查结果的代表性。</a:t>
            </a:r>
            <a:endParaRPr lang="en-US" altLang="zh-CN" dirty="0"/>
          </a:p>
          <a:p>
            <a:r>
              <a:rPr lang="zh-CN" altLang="en-US" dirty="0"/>
              <a:t>检验是否有系统性偏差，主要包括无响应偏差和常见方法偏差。</a:t>
            </a:r>
          </a:p>
        </p:txBody>
      </p:sp>
    </p:spTree>
    <p:extLst>
      <p:ext uri="{BB962C8B-B14F-4D97-AF65-F5344CB8AC3E}">
        <p14:creationId xmlns:p14="http://schemas.microsoft.com/office/powerpoint/2010/main" val="2964667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7C32D-908A-40E9-8CCA-73C2B1114F9E}"/>
              </a:ext>
            </a:extLst>
          </p:cNvPr>
          <p:cNvSpPr>
            <a:spLocks noGrp="1"/>
          </p:cNvSpPr>
          <p:nvPr>
            <p:ph type="title"/>
          </p:nvPr>
        </p:nvSpPr>
        <p:spPr/>
        <p:txBody>
          <a:bodyPr/>
          <a:lstStyle/>
          <a:p>
            <a:r>
              <a:rPr lang="zh-CN" altLang="en-US" dirty="0"/>
              <a:t>结果</a:t>
            </a:r>
          </a:p>
        </p:txBody>
      </p:sp>
      <p:pic>
        <p:nvPicPr>
          <p:cNvPr id="5" name="内容占位符 4">
            <a:extLst>
              <a:ext uri="{FF2B5EF4-FFF2-40B4-BE49-F238E27FC236}">
                <a16:creationId xmlns:a16="http://schemas.microsoft.com/office/drawing/2014/main" id="{F9CCC66F-21A2-4759-8D08-D72EB5840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542" y="1584230"/>
            <a:ext cx="6763098" cy="3689540"/>
          </a:xfrm>
        </p:spPr>
      </p:pic>
      <p:sp>
        <p:nvSpPr>
          <p:cNvPr id="6" name="文本框 5">
            <a:extLst>
              <a:ext uri="{FF2B5EF4-FFF2-40B4-BE49-F238E27FC236}">
                <a16:creationId xmlns:a16="http://schemas.microsoft.com/office/drawing/2014/main" id="{F6CA01E1-9641-4574-BD58-22848AC91777}"/>
              </a:ext>
            </a:extLst>
          </p:cNvPr>
          <p:cNvSpPr txBox="1"/>
          <p:nvPr/>
        </p:nvSpPr>
        <p:spPr>
          <a:xfrm>
            <a:off x="1186542" y="5649685"/>
            <a:ext cx="8512628" cy="646331"/>
          </a:xfrm>
          <a:prstGeom prst="rect">
            <a:avLst/>
          </a:prstGeom>
          <a:noFill/>
        </p:spPr>
        <p:txBody>
          <a:bodyPr wrap="square" rtlCol="0">
            <a:spAutoFit/>
          </a:bodyPr>
          <a:lstStyle/>
          <a:p>
            <a:r>
              <a:rPr lang="en-US" altLang="zh-CN" dirty="0"/>
              <a:t>11</a:t>
            </a:r>
            <a:r>
              <a:rPr lang="zh-CN" altLang="en-US" dirty="0"/>
              <a:t>种路径关系中有</a:t>
            </a:r>
            <a:r>
              <a:rPr lang="en-US" altLang="zh-CN" dirty="0"/>
              <a:t>10</a:t>
            </a:r>
            <a:r>
              <a:rPr lang="zh-CN" altLang="en-US" dirty="0"/>
              <a:t>种显示出很高的统计意义。所有假设都得到了支持，外生因素与内生因素表现出显著的正相关。</a:t>
            </a:r>
          </a:p>
        </p:txBody>
      </p:sp>
      <p:sp>
        <p:nvSpPr>
          <p:cNvPr id="8" name="文本框 7">
            <a:extLst>
              <a:ext uri="{FF2B5EF4-FFF2-40B4-BE49-F238E27FC236}">
                <a16:creationId xmlns:a16="http://schemas.microsoft.com/office/drawing/2014/main" id="{F70DB866-6672-44A8-9140-C0C46DC31C35}"/>
              </a:ext>
            </a:extLst>
          </p:cNvPr>
          <p:cNvSpPr txBox="1"/>
          <p:nvPr/>
        </p:nvSpPr>
        <p:spPr>
          <a:xfrm>
            <a:off x="8817429" y="2090057"/>
            <a:ext cx="2754085" cy="1754326"/>
          </a:xfrm>
          <a:prstGeom prst="rect">
            <a:avLst/>
          </a:prstGeom>
          <a:noFill/>
        </p:spPr>
        <p:txBody>
          <a:bodyPr wrap="square" rtlCol="0">
            <a:spAutoFit/>
          </a:bodyPr>
          <a:lstStyle/>
          <a:p>
            <a:r>
              <a:rPr lang="en-US" altLang="zh-CN" dirty="0"/>
              <a:t>mHealth</a:t>
            </a:r>
            <a:r>
              <a:rPr lang="zh-CN" altLang="en-US" dirty="0"/>
              <a:t>成功的核心因素：用户的总体</a:t>
            </a:r>
            <a:r>
              <a:rPr lang="en-US" altLang="zh-CN" dirty="0"/>
              <a:t>mHealth</a:t>
            </a:r>
            <a:r>
              <a:rPr lang="zh-CN" altLang="en-US" dirty="0"/>
              <a:t>态度（非特定</a:t>
            </a:r>
            <a:r>
              <a:rPr lang="en-US" altLang="zh-CN" dirty="0"/>
              <a:t>mHealth</a:t>
            </a:r>
            <a:r>
              <a:rPr lang="zh-CN" altLang="en-US" dirty="0"/>
              <a:t>态度）、用户满意度</a:t>
            </a:r>
            <a:endParaRPr lang="en-US" altLang="zh-CN" dirty="0"/>
          </a:p>
          <a:p>
            <a:r>
              <a:rPr lang="zh-CN" altLang="en-US" dirty="0"/>
              <a:t>内生成功因素：持续使用意愿和口碑。</a:t>
            </a:r>
          </a:p>
        </p:txBody>
      </p:sp>
    </p:spTree>
    <p:extLst>
      <p:ext uri="{BB962C8B-B14F-4D97-AF65-F5344CB8AC3E}">
        <p14:creationId xmlns:p14="http://schemas.microsoft.com/office/powerpoint/2010/main" val="304263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0619D-D3C9-44D3-A58D-8253D79C2FBE}"/>
              </a:ext>
            </a:extLst>
          </p:cNvPr>
          <p:cNvSpPr>
            <a:spLocks noGrp="1"/>
          </p:cNvSpPr>
          <p:nvPr>
            <p:ph type="title"/>
          </p:nvPr>
        </p:nvSpPr>
        <p:spPr/>
        <p:txBody>
          <a:bodyPr/>
          <a:lstStyle/>
          <a:p>
            <a:r>
              <a:rPr lang="zh-CN" altLang="en-US" dirty="0"/>
              <a:t>创新之处</a:t>
            </a:r>
          </a:p>
        </p:txBody>
      </p:sp>
      <p:sp>
        <p:nvSpPr>
          <p:cNvPr id="6" name="内容占位符 5">
            <a:extLst>
              <a:ext uri="{FF2B5EF4-FFF2-40B4-BE49-F238E27FC236}">
                <a16:creationId xmlns:a16="http://schemas.microsoft.com/office/drawing/2014/main" id="{CA4A9144-B65C-4DF5-9DFE-0184DD84BB2C}"/>
              </a:ext>
            </a:extLst>
          </p:cNvPr>
          <p:cNvSpPr>
            <a:spLocks noGrp="1"/>
          </p:cNvSpPr>
          <p:nvPr>
            <p:ph idx="1"/>
          </p:nvPr>
        </p:nvSpPr>
        <p:spPr>
          <a:xfrm>
            <a:off x="838200" y="1568115"/>
            <a:ext cx="10515600" cy="4351338"/>
          </a:xfrm>
        </p:spPr>
        <p:txBody>
          <a:bodyPr/>
          <a:lstStyle/>
          <a:p>
            <a:r>
              <a:rPr lang="en-US" altLang="zh-CN" dirty="0"/>
              <a:t>1</a:t>
            </a:r>
            <a:r>
              <a:rPr lang="zh-CN" altLang="en-US" dirty="0"/>
              <a:t>、</a:t>
            </a:r>
            <a:r>
              <a:rPr lang="zh-CN" altLang="en-US" b="1" dirty="0"/>
              <a:t>理论作用</a:t>
            </a:r>
            <a:r>
              <a:rPr lang="zh-CN" altLang="en-US" dirty="0"/>
              <a:t>：将技术接受模型中的态度定义从对特定应用程序的态度扩展为对于</a:t>
            </a:r>
            <a:r>
              <a:rPr lang="en-US" altLang="zh-CN" dirty="0"/>
              <a:t>mHealth</a:t>
            </a:r>
            <a:r>
              <a:rPr lang="zh-CN" altLang="en-US" dirty="0"/>
              <a:t>的普遍态度。并且通过实证检验作用于态度的两个决定因素比作用于满意度的四个决定因素影响更为明显。</a:t>
            </a:r>
            <a:endParaRPr lang="en-US" altLang="zh-CN" dirty="0"/>
          </a:p>
          <a:p>
            <a:endParaRPr lang="en-US" altLang="zh-CN" dirty="0"/>
          </a:p>
          <a:p>
            <a:r>
              <a:rPr lang="en-US" altLang="zh-CN" dirty="0"/>
              <a:t>2</a:t>
            </a:r>
            <a:r>
              <a:rPr lang="zh-CN" altLang="en-US" dirty="0"/>
              <a:t>、</a:t>
            </a:r>
            <a:r>
              <a:rPr lang="zh-CN" altLang="en-US" b="1" dirty="0"/>
              <a:t>实际作用</a:t>
            </a:r>
            <a:r>
              <a:rPr lang="zh-CN" altLang="en-US" dirty="0"/>
              <a:t>：四个内生变量（用户态度、满意度、持续使用意愿、口碑）可以成为引入和运营健康应用程序的重要成功因素。认知的变化，例如大流行，肯定会影响</a:t>
            </a:r>
            <a:r>
              <a:rPr lang="en-US" altLang="zh-CN" dirty="0"/>
              <a:t>mHealth</a:t>
            </a:r>
            <a:r>
              <a:rPr lang="zh-CN" altLang="en-US" dirty="0"/>
              <a:t>产品的成功。社交媒体因素与用户满意度的相关性不如个性化、互动和设计因素。但是这四个外生因素强烈地解释了用户满意度。</a:t>
            </a:r>
            <a:endParaRPr lang="en-US" altLang="zh-CN" dirty="0"/>
          </a:p>
        </p:txBody>
      </p:sp>
    </p:spTree>
    <p:extLst>
      <p:ext uri="{BB962C8B-B14F-4D97-AF65-F5344CB8AC3E}">
        <p14:creationId xmlns:p14="http://schemas.microsoft.com/office/powerpoint/2010/main" val="534617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2432</TotalTime>
  <Words>3918</Words>
  <Application>Microsoft Office PowerPoint</Application>
  <PresentationFormat>宽屏</PresentationFormat>
  <Paragraphs>166</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微软雅黑</vt:lpstr>
      <vt:lpstr>Arial</vt:lpstr>
      <vt:lpstr>Office 主题​​</vt:lpstr>
      <vt:lpstr>文献分享</vt:lpstr>
      <vt:lpstr>Determinants of mHealth success: An empirical investigation of the  user perspective</vt:lpstr>
      <vt:lpstr>研究问题</vt:lpstr>
      <vt:lpstr>研究方法</vt:lpstr>
      <vt:lpstr>模型</vt:lpstr>
      <vt:lpstr>假设</vt:lpstr>
      <vt:lpstr>检验</vt:lpstr>
      <vt:lpstr>结果</vt:lpstr>
      <vt:lpstr>创新之处</vt:lpstr>
      <vt:lpstr>不足</vt:lpstr>
      <vt:lpstr>What makes people watch online TV clips? An empirical investigation of survey data and viewing logs</vt:lpstr>
      <vt:lpstr>研究背景</vt:lpstr>
      <vt:lpstr>理论模型</vt:lpstr>
      <vt:lpstr>理论模型</vt:lpstr>
      <vt:lpstr>研究设计</vt:lpstr>
      <vt:lpstr>模型验证</vt:lpstr>
      <vt:lpstr>模型验证</vt:lpstr>
      <vt:lpstr>事后分析</vt:lpstr>
      <vt:lpstr>结论</vt:lpstr>
      <vt:lpstr>实践价值</vt:lpstr>
      <vt:lpstr>局限性</vt:lpstr>
      <vt:lpstr>The dual concept of consumer value in social media brand community: A trust transfer perspective </vt:lpstr>
      <vt:lpstr>背景</vt:lpstr>
      <vt:lpstr>研究目的</vt:lpstr>
      <vt:lpstr>概念</vt:lpstr>
      <vt:lpstr>理论模型</vt:lpstr>
      <vt:lpstr>实验过程</vt:lpstr>
      <vt:lpstr>实验结果</vt:lpstr>
      <vt:lpstr>讨论</vt:lpstr>
      <vt:lpstr>局限与展望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文献分享</dc:title>
  <dc:creator>liying wang</dc:creator>
  <cp:lastModifiedBy>liying wang</cp:lastModifiedBy>
  <cp:revision>83</cp:revision>
  <dcterms:created xsi:type="dcterms:W3CDTF">2022-09-18T02:00:11Z</dcterms:created>
  <dcterms:modified xsi:type="dcterms:W3CDTF">2023-03-15T14:43:52Z</dcterms:modified>
</cp:coreProperties>
</file>