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sldIdLst>
    <p:sldId id="257" r:id="rId4"/>
    <p:sldId id="259" r:id="rId5"/>
    <p:sldId id="258" r:id="rId6"/>
    <p:sldId id="262" r:id="rId8"/>
    <p:sldId id="263" r:id="rId9"/>
    <p:sldId id="264" r:id="rId10"/>
    <p:sldId id="266" r:id="rId11"/>
    <p:sldId id="269" r:id="rId12"/>
    <p:sldId id="270" r:id="rId13"/>
    <p:sldId id="271" r:id="rId14"/>
    <p:sldId id="272" r:id="rId15"/>
    <p:sldId id="273" r:id="rId16"/>
    <p:sldId id="274"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61" r:id="rId30"/>
    <p:sldId id="289" r:id="rId31"/>
    <p:sldId id="291" r:id="rId32"/>
    <p:sldId id="290" r:id="rId33"/>
    <p:sldId id="292" r:id="rId34"/>
    <p:sldId id="293" r:id="rId35"/>
    <p:sldId id="294"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Lst>
  <p:sldSz cx="12192000" cy="6858000"/>
  <p:notesSz cx="6858000" cy="9144000"/>
  <p:custDataLst>
    <p:tags r:id="rId5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9" userDrawn="1">
          <p15:clr>
            <a:srgbClr val="A4A3A4"/>
          </p15:clr>
        </p15:guide>
        <p15:guide id="2" pos="377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059"/>
        <p:guide pos="3777"/>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3" Type="http://schemas.openxmlformats.org/officeDocument/2006/relationships/tags" Target="tags/tag272.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b="1" i="1">
                <a:latin typeface="Times New Roman" panose="02020603050405020304" charset="0"/>
                <a:cs typeface="Times New Roman" panose="02020603050405020304" charset="0"/>
                <a:sym typeface="+mn-ea"/>
              </a:rPr>
              <a:t>r</a:t>
            </a:r>
            <a:r>
              <a:rPr lang="en-US" altLang="zh-CN" b="1" i="1" baseline="-25000">
                <a:latin typeface="Times New Roman" panose="02020603050405020304" charset="0"/>
                <a:cs typeface="Times New Roman" panose="02020603050405020304" charset="0"/>
                <a:sym typeface="+mn-ea"/>
              </a:rPr>
              <a:t>3</a:t>
            </a:r>
            <a:r>
              <a:rPr lang="zh-CN" altLang="en-US">
                <a:latin typeface="Times New Roman" panose="02020603050405020304" charset="0"/>
                <a:cs typeface="Times New Roman" panose="02020603050405020304" charset="0"/>
                <a:sym typeface="+mn-ea"/>
              </a:rPr>
              <a:t>即网民选择</a:t>
            </a:r>
            <a:r>
              <a:rPr lang="en-US" altLang="zh-CN" b="1" i="1">
                <a:latin typeface="Times New Roman" panose="02020603050405020304" charset="0"/>
                <a:cs typeface="Times New Roman" panose="02020603050405020304" charset="0"/>
                <a:sym typeface="+mn-ea"/>
              </a:rPr>
              <a:t>T</a:t>
            </a:r>
            <a:r>
              <a:rPr lang="zh-CN" altLang="en-US" b="1">
                <a:latin typeface="Times New Roman" panose="02020603050405020304" charset="0"/>
                <a:cs typeface="Times New Roman" panose="02020603050405020304" charset="0"/>
                <a:sym typeface="+mn-ea"/>
              </a:rPr>
              <a:t>策略</a:t>
            </a:r>
            <a:r>
              <a:rPr lang="zh-CN" altLang="en-US">
                <a:latin typeface="Times New Roman" panose="02020603050405020304" charset="0"/>
                <a:cs typeface="Times New Roman" panose="02020603050405020304" charset="0"/>
                <a:sym typeface="+mn-ea"/>
              </a:rPr>
              <a:t>，企业选择</a:t>
            </a:r>
            <a:r>
              <a:rPr b="1" i="1">
                <a:latin typeface="Times New Roman" panose="02020603050405020304" charset="0"/>
                <a:cs typeface="Times New Roman" panose="02020603050405020304" charset="0"/>
                <a:sym typeface="+mn-ea"/>
              </a:rPr>
              <a:t>N</a:t>
            </a:r>
            <a:r>
              <a:rPr b="1">
                <a:latin typeface="Times New Roman" panose="02020603050405020304" charset="0"/>
                <a:cs typeface="Times New Roman" panose="02020603050405020304" charset="0"/>
                <a:sym typeface="+mn-ea"/>
              </a:rPr>
              <a:t>策略</a:t>
            </a:r>
            <a:r>
              <a:rPr lang="zh-CN">
                <a:latin typeface="Times New Roman" panose="02020603050405020304" charset="0"/>
                <a:cs typeface="Times New Roman" panose="02020603050405020304" charset="0"/>
                <a:sym typeface="+mn-ea"/>
              </a:rPr>
              <a:t>时对企业造成的声誉损失</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如果辩护行为是基于个人喜好或信仰，那么辩护行为可能</a:t>
            </a:r>
            <a:r>
              <a:rPr lang="zh-CN" altLang="en-US" b="1"/>
              <a:t>植根于个人特质</a:t>
            </a:r>
            <a:r>
              <a:rPr lang="zh-CN" altLang="en-US"/>
              <a:t>，这可能是由于与公司的长期关系或个人经历和价值观。</a:t>
            </a:r>
            <a:r>
              <a:rPr lang="zh-CN" altLang="en-US" b="1"/>
              <a:t>这种特征不太可能通过观察他人的行为来学习</a:t>
            </a:r>
            <a:r>
              <a:rPr lang="zh-CN" altLang="en-US"/>
              <a:t>，因此我们的模型</a:t>
            </a:r>
            <a:r>
              <a:rPr lang="zh-CN" altLang="en-US" b="1">
                <a:solidFill>
                  <a:srgbClr val="C00000"/>
                </a:solidFill>
              </a:rPr>
              <a:t>无法涵盖</a:t>
            </a:r>
            <a:r>
              <a:rPr lang="zh-CN" altLang="en-US"/>
              <a:t>它。</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sym typeface="+mn-ea"/>
              </a:rPr>
              <a:t>反生产知识</a:t>
            </a:r>
            <a:r>
              <a:rPr lang="zh-CN">
                <a:sym typeface="+mn-ea"/>
              </a:rPr>
              <a:t>行为：counterproductive knowledge behaviors</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在现实中，企业可能会采用多种具体的危机沟通策略。为了避免过多地参与具体的技术细节，并突出企业的关键权衡，我们从具体的应对方法中抽象出来，考虑了</a:t>
            </a:r>
            <a:r>
              <a:rPr lang="zh-CN" altLang="en-US" b="1"/>
              <a:t>消极和积极的两种广泛</a:t>
            </a:r>
            <a:r>
              <a:rPr lang="zh-CN" altLang="en-US"/>
              <a:t>的</a:t>
            </a:r>
            <a:r>
              <a:rPr lang="zh-CN" altLang="en-US"/>
              <a:t>策略选择。</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但是网络空间的知识隐瞒行为是一种普遍</a:t>
            </a:r>
            <a:r>
              <a:rPr lang="zh-CN" altLang="en-US"/>
              <a:t>现象</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当负面事件出来时，不管企业采取任何策略，声誉损失已经造成（对于传播负面评论的网友行为</a:t>
            </a:r>
            <a:r>
              <a:rPr lang="zh-CN" altLang="en-US"/>
              <a:t>而言），只不过是积极回应会稍微挽救一下，而消极回应造成的声誉损失</a:t>
            </a:r>
            <a:r>
              <a:rPr lang="zh-CN" altLang="en-US"/>
              <a:t>更大。</a:t>
            </a:r>
            <a:endParaRPr lang="zh-CN" altLang="en-US"/>
          </a:p>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request</a:t>
            </a:r>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策略在演化过程中所占比例的变化与策略的回报与所有策略的平均回报之间的差异有关。特别是，如果一个策略的效用在演化过程中低于策略的平均效用，那么该策略的比例将逐渐降低，直到为零。相反，如果一个策略的效用在演化过程中大于策略的平均效用，那么该策略的比例将逐渐增加，成为均衡策略。</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b="1" i="1">
                <a:latin typeface="Times New Roman" panose="02020603050405020304" charset="0"/>
                <a:cs typeface="Times New Roman" panose="02020603050405020304" charset="0"/>
                <a:sym typeface="+mn-ea"/>
              </a:rPr>
              <a:t>r</a:t>
            </a:r>
            <a:r>
              <a:rPr lang="en-US" altLang="zh-CN" b="1" i="1" baseline="-25000">
                <a:latin typeface="Times New Roman" panose="02020603050405020304" charset="0"/>
                <a:cs typeface="Times New Roman" panose="02020603050405020304" charset="0"/>
                <a:sym typeface="+mn-ea"/>
              </a:rPr>
              <a:t>3</a:t>
            </a:r>
            <a:r>
              <a:rPr lang="zh-CN" altLang="en-US">
                <a:latin typeface="Times New Roman" panose="02020603050405020304" charset="0"/>
                <a:cs typeface="Times New Roman" panose="02020603050405020304" charset="0"/>
                <a:sym typeface="+mn-ea"/>
              </a:rPr>
              <a:t>即网民选择</a:t>
            </a:r>
            <a:r>
              <a:rPr lang="en-US" altLang="zh-CN" b="1" i="1">
                <a:latin typeface="Times New Roman" panose="02020603050405020304" charset="0"/>
                <a:cs typeface="Times New Roman" panose="02020603050405020304" charset="0"/>
                <a:sym typeface="+mn-ea"/>
              </a:rPr>
              <a:t>T</a:t>
            </a:r>
            <a:r>
              <a:rPr lang="zh-CN" altLang="en-US" b="1">
                <a:latin typeface="Times New Roman" panose="02020603050405020304" charset="0"/>
                <a:cs typeface="Times New Roman" panose="02020603050405020304" charset="0"/>
                <a:sym typeface="+mn-ea"/>
              </a:rPr>
              <a:t>策略</a:t>
            </a:r>
            <a:r>
              <a:rPr lang="zh-CN" altLang="en-US">
                <a:latin typeface="Times New Roman" panose="02020603050405020304" charset="0"/>
                <a:cs typeface="Times New Roman" panose="02020603050405020304" charset="0"/>
                <a:sym typeface="+mn-ea"/>
              </a:rPr>
              <a:t>，企业选择</a:t>
            </a:r>
            <a:r>
              <a:rPr b="1" i="1">
                <a:latin typeface="Times New Roman" panose="02020603050405020304" charset="0"/>
                <a:cs typeface="Times New Roman" panose="02020603050405020304" charset="0"/>
                <a:sym typeface="+mn-ea"/>
              </a:rPr>
              <a:t>N</a:t>
            </a:r>
            <a:r>
              <a:rPr b="1">
                <a:latin typeface="Times New Roman" panose="02020603050405020304" charset="0"/>
                <a:cs typeface="Times New Roman" panose="02020603050405020304" charset="0"/>
                <a:sym typeface="+mn-ea"/>
              </a:rPr>
              <a:t>策略</a:t>
            </a:r>
            <a:r>
              <a:rPr lang="zh-CN">
                <a:latin typeface="Times New Roman" panose="02020603050405020304" charset="0"/>
                <a:cs typeface="Times New Roman" panose="02020603050405020304" charset="0"/>
                <a:sym typeface="+mn-ea"/>
              </a:rPr>
              <a:t>时对企业造成的声誉损失</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b="1" i="1">
                <a:latin typeface="Times New Roman" panose="02020603050405020304" charset="0"/>
                <a:cs typeface="Times New Roman" panose="02020603050405020304" charset="0"/>
                <a:sym typeface="+mn-ea"/>
              </a:rPr>
              <a:t>r</a:t>
            </a:r>
            <a:r>
              <a:rPr lang="en-US" altLang="zh-CN" b="1" i="1" baseline="-25000">
                <a:latin typeface="Times New Roman" panose="02020603050405020304" charset="0"/>
                <a:cs typeface="Times New Roman" panose="02020603050405020304" charset="0"/>
                <a:sym typeface="+mn-ea"/>
              </a:rPr>
              <a:t>3</a:t>
            </a:r>
            <a:r>
              <a:rPr lang="zh-CN" altLang="en-US">
                <a:latin typeface="Times New Roman" panose="02020603050405020304" charset="0"/>
                <a:cs typeface="Times New Roman" panose="02020603050405020304" charset="0"/>
                <a:sym typeface="+mn-ea"/>
              </a:rPr>
              <a:t>即网民选择</a:t>
            </a:r>
            <a:r>
              <a:rPr lang="en-US" altLang="zh-CN" b="1" i="1">
                <a:latin typeface="Times New Roman" panose="02020603050405020304" charset="0"/>
                <a:cs typeface="Times New Roman" panose="02020603050405020304" charset="0"/>
                <a:sym typeface="+mn-ea"/>
              </a:rPr>
              <a:t>T</a:t>
            </a:r>
            <a:r>
              <a:rPr lang="zh-CN" altLang="en-US" b="1">
                <a:latin typeface="Times New Roman" panose="02020603050405020304" charset="0"/>
                <a:cs typeface="Times New Roman" panose="02020603050405020304" charset="0"/>
                <a:sym typeface="+mn-ea"/>
              </a:rPr>
              <a:t>策略</a:t>
            </a:r>
            <a:r>
              <a:rPr lang="zh-CN" altLang="en-US">
                <a:latin typeface="Times New Roman" panose="02020603050405020304" charset="0"/>
                <a:cs typeface="Times New Roman" panose="02020603050405020304" charset="0"/>
                <a:sym typeface="+mn-ea"/>
              </a:rPr>
              <a:t>，企业选择</a:t>
            </a:r>
            <a:r>
              <a:rPr b="1" i="1">
                <a:latin typeface="Times New Roman" panose="02020603050405020304" charset="0"/>
                <a:cs typeface="Times New Roman" panose="02020603050405020304" charset="0"/>
                <a:sym typeface="+mn-ea"/>
              </a:rPr>
              <a:t>N</a:t>
            </a:r>
            <a:r>
              <a:rPr b="1">
                <a:latin typeface="Times New Roman" panose="02020603050405020304" charset="0"/>
                <a:cs typeface="Times New Roman" panose="02020603050405020304" charset="0"/>
                <a:sym typeface="+mn-ea"/>
              </a:rPr>
              <a:t>策略</a:t>
            </a:r>
            <a:r>
              <a:rPr lang="zh-CN">
                <a:latin typeface="Times New Roman" panose="02020603050405020304" charset="0"/>
                <a:cs typeface="Times New Roman" panose="02020603050405020304" charset="0"/>
                <a:sym typeface="+mn-ea"/>
              </a:rPr>
              <a:t>时对企业造成的声誉损失</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5.xml"/></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3.xml"/><Relationship Id="rId7" Type="http://schemas.openxmlformats.org/officeDocument/2006/relationships/tags" Target="../tags/tag142.xml"/><Relationship Id="rId6" Type="http://schemas.openxmlformats.org/officeDocument/2006/relationships/tags" Target="../tags/tag141.xml"/><Relationship Id="rId5" Type="http://schemas.openxmlformats.org/officeDocument/2006/relationships/image" Target="../media/image2.png"/><Relationship Id="rId4" Type="http://schemas.openxmlformats.org/officeDocument/2006/relationships/tags" Target="../tags/tag140.xml"/><Relationship Id="rId3" Type="http://schemas.openxmlformats.org/officeDocument/2006/relationships/tags" Target="../tags/tag139.xml"/><Relationship Id="rId2" Type="http://schemas.openxmlformats.org/officeDocument/2006/relationships/image" Target="../media/image1.png"/><Relationship Id="rId1" Type="http://schemas.openxmlformats.org/officeDocument/2006/relationships/tags" Target="../tags/tag138.xml"/></Relationships>
</file>

<file path=ppt/slides/_rels/slide11.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147.xml"/><Relationship Id="rId7" Type="http://schemas.openxmlformats.org/officeDocument/2006/relationships/image" Target="../media/image5.png"/><Relationship Id="rId6" Type="http://schemas.openxmlformats.org/officeDocument/2006/relationships/tags" Target="../tags/tag146.xml"/><Relationship Id="rId5" Type="http://schemas.openxmlformats.org/officeDocument/2006/relationships/image" Target="../media/image4.png"/><Relationship Id="rId4" Type="http://schemas.openxmlformats.org/officeDocument/2006/relationships/tags" Target="../tags/tag145.xml"/><Relationship Id="rId3" Type="http://schemas.openxmlformats.org/officeDocument/2006/relationships/image" Target="../media/image3.png"/><Relationship Id="rId2" Type="http://schemas.openxmlformats.org/officeDocument/2006/relationships/tags" Target="../tags/tag144.xml"/><Relationship Id="rId12" Type="http://schemas.openxmlformats.org/officeDocument/2006/relationships/notesSlide" Target="../notesSlides/notesSlide6.xml"/><Relationship Id="rId11" Type="http://schemas.openxmlformats.org/officeDocument/2006/relationships/slideLayout" Target="../slideLayouts/slideLayout13.xml"/><Relationship Id="rId10" Type="http://schemas.openxmlformats.org/officeDocument/2006/relationships/tags" Target="../tags/tag148.xml"/><Relationship Id="rId1" Type="http://schemas.openxmlformats.org/officeDocument/2006/relationships/tags" Target="../tags/tag143.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3.xml"/><Relationship Id="rId4" Type="http://schemas.openxmlformats.org/officeDocument/2006/relationships/tags" Target="../tags/tag151.xml"/><Relationship Id="rId3" Type="http://schemas.openxmlformats.org/officeDocument/2006/relationships/image" Target="../media/image7.png"/><Relationship Id="rId2" Type="http://schemas.openxmlformats.org/officeDocument/2006/relationships/tags" Target="../tags/tag150.xml"/><Relationship Id="rId1" Type="http://schemas.openxmlformats.org/officeDocument/2006/relationships/tags" Target="../tags/tag149.xml"/></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tags" Target="../tags/tag156.xml"/><Relationship Id="rId7" Type="http://schemas.openxmlformats.org/officeDocument/2006/relationships/image" Target="../media/image10.png"/><Relationship Id="rId6" Type="http://schemas.openxmlformats.org/officeDocument/2006/relationships/tags" Target="../tags/tag155.xml"/><Relationship Id="rId5" Type="http://schemas.openxmlformats.org/officeDocument/2006/relationships/image" Target="../media/image9.png"/><Relationship Id="rId4" Type="http://schemas.openxmlformats.org/officeDocument/2006/relationships/tags" Target="../tags/tag154.xml"/><Relationship Id="rId3" Type="http://schemas.openxmlformats.org/officeDocument/2006/relationships/image" Target="../media/image8.png"/><Relationship Id="rId2" Type="http://schemas.openxmlformats.org/officeDocument/2006/relationships/tags" Target="../tags/tag153.xml"/><Relationship Id="rId10" Type="http://schemas.openxmlformats.org/officeDocument/2006/relationships/notesSlide" Target="../notesSlides/notesSlide8.xml"/><Relationship Id="rId1" Type="http://schemas.openxmlformats.org/officeDocument/2006/relationships/tags" Target="../tags/tag152.xml"/></Relationships>
</file>

<file path=ppt/slides/_rels/slide14.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tags" Target="../tags/tag161.xml"/><Relationship Id="rId7" Type="http://schemas.openxmlformats.org/officeDocument/2006/relationships/image" Target="../media/image12.png"/><Relationship Id="rId6" Type="http://schemas.openxmlformats.org/officeDocument/2006/relationships/tags" Target="../tags/tag160.xml"/><Relationship Id="rId5" Type="http://schemas.openxmlformats.org/officeDocument/2006/relationships/image" Target="../media/image11.png"/><Relationship Id="rId4" Type="http://schemas.openxmlformats.org/officeDocument/2006/relationships/tags" Target="../tags/tag159.xml"/><Relationship Id="rId3" Type="http://schemas.openxmlformats.org/officeDocument/2006/relationships/image" Target="../media/image10.png"/><Relationship Id="rId2" Type="http://schemas.openxmlformats.org/officeDocument/2006/relationships/tags" Target="../tags/tag158.xml"/><Relationship Id="rId12" Type="http://schemas.openxmlformats.org/officeDocument/2006/relationships/notesSlide" Target="../notesSlides/notesSlide9.xml"/><Relationship Id="rId11" Type="http://schemas.openxmlformats.org/officeDocument/2006/relationships/slideLayout" Target="../slideLayouts/slideLayout13.xml"/><Relationship Id="rId10" Type="http://schemas.openxmlformats.org/officeDocument/2006/relationships/tags" Target="../tags/tag162.xml"/><Relationship Id="rId1" Type="http://schemas.openxmlformats.org/officeDocument/2006/relationships/tags" Target="../tags/tag157.xml"/></Relationships>
</file>

<file path=ppt/slides/_rels/slide15.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tags" Target="../tags/tag167.xml"/><Relationship Id="rId7" Type="http://schemas.openxmlformats.org/officeDocument/2006/relationships/image" Target="../media/image16.png"/><Relationship Id="rId6" Type="http://schemas.openxmlformats.org/officeDocument/2006/relationships/tags" Target="../tags/tag166.xml"/><Relationship Id="rId5" Type="http://schemas.openxmlformats.org/officeDocument/2006/relationships/image" Target="../media/image15.png"/><Relationship Id="rId4" Type="http://schemas.openxmlformats.org/officeDocument/2006/relationships/tags" Target="../tags/tag165.xml"/><Relationship Id="rId3" Type="http://schemas.openxmlformats.org/officeDocument/2006/relationships/image" Target="../media/image14.png"/><Relationship Id="rId2" Type="http://schemas.openxmlformats.org/officeDocument/2006/relationships/tags" Target="../tags/tag164.xml"/><Relationship Id="rId16" Type="http://schemas.openxmlformats.org/officeDocument/2006/relationships/notesSlide" Target="../notesSlides/notesSlide10.xml"/><Relationship Id="rId15" Type="http://schemas.openxmlformats.org/officeDocument/2006/relationships/slideLayout" Target="../slideLayouts/slideLayout13.xml"/><Relationship Id="rId14" Type="http://schemas.openxmlformats.org/officeDocument/2006/relationships/tags" Target="../tags/tag170.xml"/><Relationship Id="rId13" Type="http://schemas.openxmlformats.org/officeDocument/2006/relationships/image" Target="../media/image19.png"/><Relationship Id="rId12" Type="http://schemas.openxmlformats.org/officeDocument/2006/relationships/tags" Target="../tags/tag169.xml"/><Relationship Id="rId11" Type="http://schemas.openxmlformats.org/officeDocument/2006/relationships/image" Target="../media/image18.png"/><Relationship Id="rId10" Type="http://schemas.openxmlformats.org/officeDocument/2006/relationships/tags" Target="../tags/tag168.xml"/><Relationship Id="rId1" Type="http://schemas.openxmlformats.org/officeDocument/2006/relationships/tags" Target="../tags/tag163.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3.xml"/><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3.xml"/><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6.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3.xml"/><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3.xml"/><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3.xml"/><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3.xml"/><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3.xml"/><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20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204.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3.xml"/><Relationship Id="rId2" Type="http://schemas.openxmlformats.org/officeDocument/2006/relationships/tags" Target="../tags/tag206.xml"/><Relationship Id="rId1" Type="http://schemas.openxmlformats.org/officeDocument/2006/relationships/tags" Target="../tags/tag20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12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08.xml"/><Relationship Id="rId1" Type="http://schemas.openxmlformats.org/officeDocument/2006/relationships/tags" Target="../tags/tag207.xml"/></Relationships>
</file>

<file path=ppt/slides/_rels/slide31.xml.rels><?xml version="1.0" encoding="UTF-8" standalone="yes"?>
<Relationships xmlns="http://schemas.openxmlformats.org/package/2006/relationships"><Relationship Id="rId9" Type="http://schemas.openxmlformats.org/officeDocument/2006/relationships/tags" Target="../tags/tag216.xml"/><Relationship Id="rId8" Type="http://schemas.openxmlformats.org/officeDocument/2006/relationships/tags" Target="../tags/tag215.xml"/><Relationship Id="rId7" Type="http://schemas.openxmlformats.org/officeDocument/2006/relationships/tags" Target="../tags/tag214.xml"/><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image" Target="../media/image20.jpeg"/><Relationship Id="rId10" Type="http://schemas.openxmlformats.org/officeDocument/2006/relationships/slideLayout" Target="../slideLayouts/slideLayout13.xml"/><Relationship Id="rId1" Type="http://schemas.openxmlformats.org/officeDocument/2006/relationships/tags" Target="../tags/tag209.xml"/></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13.xml"/><Relationship Id="rId5" Type="http://schemas.openxmlformats.org/officeDocument/2006/relationships/tags" Target="../tags/tag220.xml"/><Relationship Id="rId4" Type="http://schemas.openxmlformats.org/officeDocument/2006/relationships/image" Target="../media/image21.png"/><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tags" Target="../tags/tag217.xml"/></Relationships>
</file>

<file path=ppt/slides/_rels/slide33.xml.rels><?xml version="1.0" encoding="UTF-8" standalone="yes"?>
<Relationships xmlns="http://schemas.openxmlformats.org/package/2006/relationships"><Relationship Id="rId9" Type="http://schemas.openxmlformats.org/officeDocument/2006/relationships/tags" Target="../tags/tag228.xml"/><Relationship Id="rId8" Type="http://schemas.openxmlformats.org/officeDocument/2006/relationships/tags" Target="../tags/tag227.xml"/><Relationship Id="rId7" Type="http://schemas.openxmlformats.org/officeDocument/2006/relationships/tags" Target="../tags/tag226.xml"/><Relationship Id="rId6" Type="http://schemas.openxmlformats.org/officeDocument/2006/relationships/tags" Target="../tags/tag225.xml"/><Relationship Id="rId5" Type="http://schemas.openxmlformats.org/officeDocument/2006/relationships/tags" Target="../tags/tag224.xml"/><Relationship Id="rId4" Type="http://schemas.openxmlformats.org/officeDocument/2006/relationships/tags" Target="../tags/tag223.xml"/><Relationship Id="rId3" Type="http://schemas.openxmlformats.org/officeDocument/2006/relationships/tags" Target="../tags/tag222.xml"/><Relationship Id="rId2" Type="http://schemas.openxmlformats.org/officeDocument/2006/relationships/tags" Target="../tags/tag221.xml"/><Relationship Id="rId13" Type="http://schemas.openxmlformats.org/officeDocument/2006/relationships/notesSlide" Target="../notesSlides/notesSlide23.xml"/><Relationship Id="rId12" Type="http://schemas.openxmlformats.org/officeDocument/2006/relationships/slideLayout" Target="../slideLayouts/slideLayout13.xml"/><Relationship Id="rId11" Type="http://schemas.openxmlformats.org/officeDocument/2006/relationships/tags" Target="../tags/tag230.xml"/><Relationship Id="rId10" Type="http://schemas.openxmlformats.org/officeDocument/2006/relationships/tags" Target="../tags/tag229.xml"/><Relationship Id="rId1" Type="http://schemas.openxmlformats.org/officeDocument/2006/relationships/image" Target="../media/image22.jpeg"/></Relationships>
</file>

<file path=ppt/slides/_rels/slide34.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tags" Target="../tags/tag237.xml"/><Relationship Id="rId7" Type="http://schemas.openxmlformats.org/officeDocument/2006/relationships/tags" Target="../tags/tag236.xml"/><Relationship Id="rId6" Type="http://schemas.openxmlformats.org/officeDocument/2006/relationships/tags" Target="../tags/tag235.xml"/><Relationship Id="rId5" Type="http://schemas.openxmlformats.org/officeDocument/2006/relationships/tags" Target="../tags/tag234.xml"/><Relationship Id="rId4" Type="http://schemas.openxmlformats.org/officeDocument/2006/relationships/tags" Target="../tags/tag233.xml"/><Relationship Id="rId3" Type="http://schemas.openxmlformats.org/officeDocument/2006/relationships/tags" Target="../tags/tag232.xml"/><Relationship Id="rId2" Type="http://schemas.openxmlformats.org/officeDocument/2006/relationships/image" Target="../media/image23.png"/><Relationship Id="rId10" Type="http://schemas.openxmlformats.org/officeDocument/2006/relationships/notesSlide" Target="../notesSlides/notesSlide24.xml"/><Relationship Id="rId1" Type="http://schemas.openxmlformats.org/officeDocument/2006/relationships/tags" Target="../tags/tag231.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3.xml"/><Relationship Id="rId3" Type="http://schemas.openxmlformats.org/officeDocument/2006/relationships/tags" Target="../tags/tag240.xml"/><Relationship Id="rId2" Type="http://schemas.openxmlformats.org/officeDocument/2006/relationships/tags" Target="../tags/tag239.xml"/><Relationship Id="rId1" Type="http://schemas.openxmlformats.org/officeDocument/2006/relationships/tags" Target="../tags/tag238.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13.xml"/><Relationship Id="rId3" Type="http://schemas.openxmlformats.org/officeDocument/2006/relationships/tags" Target="../tags/tag243.xml"/><Relationship Id="rId2" Type="http://schemas.openxmlformats.org/officeDocument/2006/relationships/tags" Target="../tags/tag242.xml"/><Relationship Id="rId1" Type="http://schemas.openxmlformats.org/officeDocument/2006/relationships/tags" Target="../tags/tag24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4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24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24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29.xml"/><Relationship Id="rId1" Type="http://schemas.openxmlformats.org/officeDocument/2006/relationships/tags" Target="../tags/tag128.xml"/></Relationships>
</file>

<file path=ppt/slides/_rels/slide40.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13.xml"/><Relationship Id="rId4" Type="http://schemas.openxmlformats.org/officeDocument/2006/relationships/tags" Target="../tags/tag250.xml"/><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s>
</file>

<file path=ppt/slides/_rels/slide41.xml.rels><?xml version="1.0" encoding="UTF-8" standalone="yes"?>
<Relationships xmlns="http://schemas.openxmlformats.org/package/2006/relationships"><Relationship Id="rId9" Type="http://schemas.openxmlformats.org/officeDocument/2006/relationships/tags" Target="../tags/tag258.xml"/><Relationship Id="rId8" Type="http://schemas.openxmlformats.org/officeDocument/2006/relationships/tags" Target="../tags/tag257.xml"/><Relationship Id="rId7" Type="http://schemas.openxmlformats.org/officeDocument/2006/relationships/tags" Target="../tags/tag256.xml"/><Relationship Id="rId6" Type="http://schemas.openxmlformats.org/officeDocument/2006/relationships/tags" Target="../tags/tag255.xml"/><Relationship Id="rId5" Type="http://schemas.openxmlformats.org/officeDocument/2006/relationships/tags" Target="../tags/tag254.xml"/><Relationship Id="rId4" Type="http://schemas.openxmlformats.org/officeDocument/2006/relationships/tags" Target="../tags/tag253.xml"/><Relationship Id="rId3" Type="http://schemas.openxmlformats.org/officeDocument/2006/relationships/tags" Target="../tags/tag252.xml"/><Relationship Id="rId2" Type="http://schemas.openxmlformats.org/officeDocument/2006/relationships/image" Target="../media/image24.png"/><Relationship Id="rId15" Type="http://schemas.openxmlformats.org/officeDocument/2006/relationships/notesSlide" Target="../notesSlides/notesSlide30.xml"/><Relationship Id="rId14" Type="http://schemas.openxmlformats.org/officeDocument/2006/relationships/slideLayout" Target="../slideLayouts/slideLayout13.xml"/><Relationship Id="rId13" Type="http://schemas.openxmlformats.org/officeDocument/2006/relationships/tags" Target="../tags/tag262.xml"/><Relationship Id="rId12" Type="http://schemas.openxmlformats.org/officeDocument/2006/relationships/tags" Target="../tags/tag261.xml"/><Relationship Id="rId11" Type="http://schemas.openxmlformats.org/officeDocument/2006/relationships/tags" Target="../tags/tag260.xml"/><Relationship Id="rId10" Type="http://schemas.openxmlformats.org/officeDocument/2006/relationships/tags" Target="../tags/tag259.xml"/><Relationship Id="rId1" Type="http://schemas.openxmlformats.org/officeDocument/2006/relationships/tags" Target="../tags/tag251.xml"/></Relationships>
</file>

<file path=ppt/slides/_rels/slide42.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13.xml"/><Relationship Id="rId4" Type="http://schemas.openxmlformats.org/officeDocument/2006/relationships/tags" Target="../tags/tag265.xml"/><Relationship Id="rId3" Type="http://schemas.openxmlformats.org/officeDocument/2006/relationships/image" Target="../media/image25.png"/><Relationship Id="rId2" Type="http://schemas.openxmlformats.org/officeDocument/2006/relationships/tags" Target="../tags/tag264.xml"/><Relationship Id="rId1" Type="http://schemas.openxmlformats.org/officeDocument/2006/relationships/tags" Target="../tags/tag263.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13.xml"/><Relationship Id="rId3" Type="http://schemas.openxmlformats.org/officeDocument/2006/relationships/tags" Target="../tags/tag267.xml"/><Relationship Id="rId2" Type="http://schemas.openxmlformats.org/officeDocument/2006/relationships/image" Target="../media/image26.png"/><Relationship Id="rId1" Type="http://schemas.openxmlformats.org/officeDocument/2006/relationships/tags" Target="../tags/tag266.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3.xml"/><Relationship Id="rId2" Type="http://schemas.openxmlformats.org/officeDocument/2006/relationships/tags" Target="../tags/tag269.xml"/><Relationship Id="rId1" Type="http://schemas.openxmlformats.org/officeDocument/2006/relationships/tags" Target="../tags/tag268.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3.xml"/><Relationship Id="rId2" Type="http://schemas.openxmlformats.org/officeDocument/2006/relationships/tags" Target="../tags/tag271.xml"/><Relationship Id="rId1" Type="http://schemas.openxmlformats.org/officeDocument/2006/relationships/tags" Target="../tags/tag27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tags" Target="../tags/tag133.xml"/><Relationship Id="rId1" Type="http://schemas.openxmlformats.org/officeDocument/2006/relationships/tags" Target="../tags/tag13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3.xml"/><Relationship Id="rId2" Type="http://schemas.openxmlformats.org/officeDocument/2006/relationships/tags" Target="../tags/tag135.xml"/><Relationship Id="rId1" Type="http://schemas.openxmlformats.org/officeDocument/2006/relationships/tags" Target="../tags/tag134.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tags" Target="../tags/tag137.xml"/><Relationship Id="rId1" Type="http://schemas.openxmlformats.org/officeDocument/2006/relationships/tags" Target="../tags/tag1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18273" y="2038350"/>
            <a:ext cx="9354185" cy="922020"/>
          </a:xfrm>
          <a:prstGeom prst="rect">
            <a:avLst/>
          </a:prstGeom>
          <a:noFill/>
        </p:spPr>
        <p:txBody>
          <a:bodyPr wrap="square" rtlCol="0">
            <a:spAutoFit/>
          </a:bodyPr>
          <a:lstStyle/>
          <a:p>
            <a:pPr algn="ctr"/>
            <a:r>
              <a:rPr lang="zh-CN" altLang="en-US" sz="5400" b="1">
                <a:latin typeface="楷体" panose="02010609060101010101" charset="-122"/>
                <a:ea typeface="楷体" panose="02010609060101010101" charset="-122"/>
              </a:rPr>
              <a:t>文献分享</a:t>
            </a:r>
            <a:endParaRPr lang="zh-CN" altLang="en-US" sz="5400" b="1">
              <a:latin typeface="楷体" panose="02010609060101010101" charset="-122"/>
              <a:ea typeface="楷体" panose="02010609060101010101" charset="-122"/>
            </a:endParaRPr>
          </a:p>
        </p:txBody>
      </p:sp>
      <p:sp>
        <p:nvSpPr>
          <p:cNvPr id="6" name="文本框 5"/>
          <p:cNvSpPr txBox="1"/>
          <p:nvPr/>
        </p:nvSpPr>
        <p:spPr>
          <a:xfrm>
            <a:off x="5547360" y="3249930"/>
            <a:ext cx="1097915" cy="535940"/>
          </a:xfrm>
          <a:prstGeom prst="rect">
            <a:avLst/>
          </a:prstGeom>
          <a:noFill/>
        </p:spPr>
        <p:txBody>
          <a:bodyPr wrap="square" rtlCol="0">
            <a:noAutofit/>
          </a:bodyPr>
          <a:lstStyle/>
          <a:p>
            <a:pPr algn="ctr">
              <a:lnSpc>
                <a:spcPct val="140000"/>
              </a:lnSpc>
            </a:pPr>
            <a:r>
              <a:rPr lang="zh-CN" altLang="en-US" sz="2400">
                <a:latin typeface="楷体" panose="02010609060101010101" charset="-122"/>
                <a:ea typeface="楷体" panose="02010609060101010101" charset="-122"/>
                <a:cs typeface="Times New Roman" panose="02020603050405020304" charset="0"/>
              </a:rPr>
              <a:t>龚宇新</a:t>
            </a:r>
            <a:endParaRPr lang="zh-CN" altLang="en-US" sz="2400">
              <a:latin typeface="楷体" panose="02010609060101010101" charset="-122"/>
              <a:ea typeface="楷体" panose="02010609060101010101" charset="-122"/>
              <a:cs typeface="Times New Roman" panose="02020603050405020304" charset="0"/>
            </a:endParaRPr>
          </a:p>
          <a:p>
            <a:pPr algn="ctr">
              <a:lnSpc>
                <a:spcPct val="140000"/>
              </a:lnSpc>
            </a:pPr>
            <a:endParaRPr lang="zh-CN" altLang="en-US" sz="2400">
              <a:latin typeface="楷体" panose="02010609060101010101" charset="-122"/>
              <a:ea typeface="楷体" panose="02010609060101010101"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dirty="0"/>
          </a:p>
        </p:txBody>
      </p:sp>
      <p:sp>
        <p:nvSpPr>
          <p:cNvPr id="3" name="文本框 2"/>
          <p:cNvSpPr txBox="1"/>
          <p:nvPr/>
        </p:nvSpPr>
        <p:spPr>
          <a:xfrm>
            <a:off x="5434330" y="3984625"/>
            <a:ext cx="1323975" cy="368300"/>
          </a:xfrm>
          <a:prstGeom prst="rect">
            <a:avLst/>
          </a:prstGeom>
          <a:noFill/>
        </p:spPr>
        <p:txBody>
          <a:bodyPr wrap="square" rtlCol="0">
            <a:spAutoFit/>
          </a:bodyPr>
          <a:p>
            <a:r>
              <a:rPr lang="en-US" altLang="zh-CN"/>
              <a:t>2023.11.15</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01470" y="2332355"/>
            <a:ext cx="6151245" cy="776605"/>
          </a:xfrm>
          <a:prstGeom prst="rect">
            <a:avLst/>
          </a:prstGeom>
          <a:noFill/>
        </p:spPr>
        <p:txBody>
          <a:bodyPr wrap="square" rtlCol="0">
            <a:noAutofit/>
          </a:bodyPr>
          <a:lstStyle/>
          <a:p>
            <a:pPr lvl="1" indent="0" algn="l">
              <a:lnSpc>
                <a:spcPct val="150000"/>
              </a:lnSpc>
              <a:buFont typeface="Wingdings" panose="05000000000000000000" charset="0"/>
              <a:buNone/>
            </a:pPr>
            <a:r>
              <a:rPr lang="zh-CN" altLang="en-US" sz="2400">
                <a:latin typeface="Times New Roman" panose="02020603050405020304" charset="0"/>
                <a:cs typeface="Times New Roman" panose="02020603050405020304" charset="0"/>
              </a:rPr>
              <a:t>函数</a:t>
            </a:r>
            <a:r>
              <a:rPr lang="en-US" altLang="zh-CN" sz="2400" b="1" i="1">
                <a:latin typeface="Times New Roman" panose="02020603050405020304" charset="0"/>
                <a:cs typeface="Times New Roman" panose="02020603050405020304" charset="0"/>
              </a:rPr>
              <a:t>u</a:t>
            </a:r>
            <a:r>
              <a:rPr lang="en-US" altLang="zh-CN" sz="2400" b="1">
                <a:latin typeface="Times New Roman" panose="02020603050405020304" charset="0"/>
                <a:cs typeface="Times New Roman" panose="02020603050405020304" charset="0"/>
              </a:rPr>
              <a:t>(</a:t>
            </a:r>
            <a:r>
              <a:rPr lang="en-US" altLang="zh-CN" sz="2400" b="1" i="1">
                <a:latin typeface="Times New Roman" panose="02020603050405020304" charset="0"/>
                <a:cs typeface="Times New Roman" panose="02020603050405020304" charset="0"/>
              </a:rPr>
              <a:t>f , t</a:t>
            </a:r>
            <a:r>
              <a:rPr lang="en-US" altLang="zh-CN" sz="2400" b="1">
                <a:latin typeface="Times New Roman" panose="02020603050405020304" charset="0"/>
                <a:cs typeface="Times New Roman" panose="02020603050405020304" charset="0"/>
              </a:rPr>
              <a:t>)</a:t>
            </a:r>
            <a:r>
              <a:rPr lang="zh-CN" altLang="en-US" sz="2400">
                <a:latin typeface="Times New Roman" panose="02020603050405020304" charset="0"/>
                <a:cs typeface="Times New Roman" panose="02020603050405020304" charset="0"/>
              </a:rPr>
              <a:t>表示特定</a:t>
            </a:r>
            <a:r>
              <a:rPr lang="zh-CN" altLang="en-US" sz="2400" b="1">
                <a:latin typeface="Times New Roman" panose="02020603050405020304" charset="0"/>
                <a:cs typeface="Times New Roman" panose="02020603050405020304" charset="0"/>
              </a:rPr>
              <a:t>策略</a:t>
            </a:r>
            <a:r>
              <a:rPr lang="en-US" altLang="zh-CN" sz="2400" b="1" i="1">
                <a:latin typeface="Times New Roman" panose="02020603050405020304" charset="0"/>
                <a:cs typeface="Times New Roman" panose="02020603050405020304" charset="0"/>
                <a:sym typeface="+mn-ea"/>
              </a:rPr>
              <a:t>f </a:t>
            </a:r>
            <a:r>
              <a:rPr lang="zh-CN" altLang="en-US" sz="2400">
                <a:latin typeface="Times New Roman" panose="02020603050405020304" charset="0"/>
                <a:cs typeface="Times New Roman" panose="02020603050405020304" charset="0"/>
              </a:rPr>
              <a:t>在</a:t>
            </a:r>
            <a:r>
              <a:rPr lang="zh-CN" altLang="en-US" sz="2400" b="1">
                <a:latin typeface="Times New Roman" panose="02020603050405020304" charset="0"/>
                <a:cs typeface="Times New Roman" panose="02020603050405020304" charset="0"/>
              </a:rPr>
              <a:t>时间</a:t>
            </a:r>
            <a:r>
              <a:rPr lang="en-US" altLang="zh-CN" sz="2400" b="1" i="1">
                <a:latin typeface="Times New Roman" panose="02020603050405020304" charset="0"/>
                <a:cs typeface="Times New Roman" panose="02020603050405020304" charset="0"/>
                <a:sym typeface="+mn-ea"/>
              </a:rPr>
              <a:t>t </a:t>
            </a:r>
            <a:r>
              <a:rPr lang="zh-CN" altLang="en-US" sz="2400">
                <a:latin typeface="Times New Roman" panose="02020603050405020304" charset="0"/>
                <a:cs typeface="Times New Roman" panose="02020603050405020304" charset="0"/>
              </a:rPr>
              <a:t>的</a:t>
            </a:r>
            <a:r>
              <a:rPr lang="zh-CN" altLang="en-US" sz="2400">
                <a:latin typeface="Times New Roman" panose="02020603050405020304" charset="0"/>
                <a:cs typeface="Times New Roman" panose="02020603050405020304" charset="0"/>
              </a:rPr>
              <a:t>效用</a:t>
            </a:r>
            <a:endParaRPr lang="zh-CN" altLang="en-US" sz="2400">
              <a:latin typeface="Times New Roman" panose="02020603050405020304" charset="0"/>
              <a:cs typeface="Times New Roman" panose="02020603050405020304" charset="0"/>
            </a:endParaRPr>
          </a:p>
        </p:txBody>
      </p:sp>
      <p:sp>
        <p:nvSpPr>
          <p:cNvPr id="6" name="矩形 5"/>
          <p:cNvSpPr/>
          <p:nvPr/>
        </p:nvSpPr>
        <p:spPr>
          <a:xfrm>
            <a:off x="222885" y="241300"/>
            <a:ext cx="4169410"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Times New Roman" panose="02020603050405020304" charset="0"/>
                <a:cs typeface="Times New Roman" panose="02020603050405020304" charset="0"/>
              </a:rPr>
              <a:t>3</a:t>
            </a:r>
            <a:r>
              <a:rPr lang="zh-CN" altLang="en-US" sz="3200" b="1">
                <a:latin typeface="Times New Roman" panose="02020603050405020304" charset="0"/>
                <a:cs typeface="Times New Roman" panose="02020603050405020304" charset="0"/>
              </a:rPr>
              <a:t>、广义复制动态</a:t>
            </a:r>
            <a:r>
              <a:rPr lang="zh-CN" altLang="en-US" sz="3200" b="1">
                <a:latin typeface="Times New Roman" panose="02020603050405020304" charset="0"/>
                <a:cs typeface="Times New Roman" panose="02020603050405020304" charset="0"/>
              </a:rPr>
              <a:t>方程</a:t>
            </a:r>
            <a:endParaRPr lang="zh-CN" altLang="en-US" sz="3200" b="1">
              <a:latin typeface="Times New Roman" panose="02020603050405020304" charset="0"/>
              <a:cs typeface="Times New Roman" panose="02020603050405020304" charset="0"/>
            </a:endParaRPr>
          </a:p>
        </p:txBody>
      </p:sp>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3" name="图片 2"/>
          <p:cNvPicPr>
            <a:picLocks noChangeAspect="1"/>
          </p:cNvPicPr>
          <p:nvPr>
            <p:custDataLst>
              <p:tags r:id="rId1"/>
            </p:custDataLst>
          </p:nvPr>
        </p:nvPicPr>
        <p:blipFill>
          <a:blip r:embed="rId2"/>
          <a:stretch>
            <a:fillRect/>
          </a:stretch>
        </p:blipFill>
        <p:spPr>
          <a:xfrm>
            <a:off x="466725" y="1205865"/>
            <a:ext cx="3494405" cy="1126490"/>
          </a:xfrm>
          <a:prstGeom prst="rect">
            <a:avLst/>
          </a:prstGeom>
        </p:spPr>
      </p:pic>
      <p:cxnSp>
        <p:nvCxnSpPr>
          <p:cNvPr id="8" name="直接箭头连接符 7"/>
          <p:cNvCxnSpPr/>
          <p:nvPr/>
        </p:nvCxnSpPr>
        <p:spPr>
          <a:xfrm>
            <a:off x="2305050" y="1962150"/>
            <a:ext cx="257175" cy="561975"/>
          </a:xfrm>
          <a:prstGeom prst="straightConnector1">
            <a:avLst/>
          </a:prstGeom>
          <a:ln w="19050">
            <a:solidFill>
              <a:schemeClr val="accent1"/>
            </a:solidFill>
            <a:tailEnd type="arrow"/>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9" name="文本框 8"/>
              <p:cNvSpPr txBox="1"/>
              <p:nvPr>
                <p:custDataLst>
                  <p:tags r:id="rId3"/>
                </p:custDataLst>
              </p:nvPr>
            </p:nvSpPr>
            <p:spPr>
              <a:xfrm>
                <a:off x="3837305" y="1097280"/>
                <a:ext cx="7400925" cy="776605"/>
              </a:xfrm>
              <a:prstGeom prst="rect">
                <a:avLst/>
              </a:prstGeom>
              <a:noFill/>
            </p:spPr>
            <p:txBody>
              <a:bodyPr wrap="square" rtlCol="0">
                <a:noAutofit/>
              </a:bodyPr>
              <a:p>
                <a:pPr lvl="1" indent="0" algn="l">
                  <a:lnSpc>
                    <a:spcPct val="150000"/>
                  </a:lnSpc>
                  <a:buFont typeface="Wingdings" panose="05000000000000000000" charset="0"/>
                  <a:buNone/>
                </a:pPr>
                <a14:m>
                  <m:oMath xmlns:m="http://schemas.openxmlformats.org/officeDocument/2006/math">
                    <m:acc>
                      <m:accPr>
                        <m:chr m:val="̅"/>
                        <m:ctrlPr>
                          <a:rPr lang="en-US" sz="2400" i="1">
                            <a:latin typeface="Cambria Math" panose="02040503050406030204" charset="0"/>
                            <a:cs typeface="Cambria Math" panose="02040503050406030204" charset="0"/>
                          </a:rPr>
                        </m:ctrlPr>
                      </m:accPr>
                      <m:e>
                        <m:r>
                          <a:rPr lang="en-US" sz="2400" i="1">
                            <a:latin typeface="Cambria Math" panose="02040503050406030204" charset="0"/>
                            <a:cs typeface="Cambria Math" panose="02040503050406030204" charset="0"/>
                          </a:rPr>
                          <m:t>𝑢</m:t>
                        </m:r>
                      </m:e>
                    </m:acc>
                    <m:r>
                      <a:rPr lang="en-US" sz="2400" i="1">
                        <a:latin typeface="Cambria Math" panose="02040503050406030204" charset="0"/>
                        <a:cs typeface="Cambria Math" panose="02040503050406030204" charset="0"/>
                      </a:rPr>
                      <m:t>(</m:t>
                    </m:r>
                    <m:r>
                      <a:rPr lang="en-US" sz="2400" i="1">
                        <a:latin typeface="Cambria Math" panose="02040503050406030204" charset="0"/>
                        <a:cs typeface="Cambria Math" panose="02040503050406030204" charset="0"/>
                      </a:rPr>
                      <m:t>𝑡</m:t>
                    </m:r>
                    <m:r>
                      <a:rPr lang="en-US" sz="2400" i="1">
                        <a:latin typeface="Cambria Math" panose="02040503050406030204" charset="0"/>
                        <a:cs typeface="Cambria Math" panose="02040503050406030204" charset="0"/>
                      </a:rPr>
                      <m:t>)</m:t>
                    </m:r>
                  </m:oMath>
                </a14:m>
                <a:r>
                  <a:rPr sz="2400">
                    <a:latin typeface="Times New Roman" panose="02020603050405020304" charset="0"/>
                    <a:cs typeface="Times New Roman" panose="02020603050405020304" charset="0"/>
                  </a:rPr>
                  <a:t>表示在</a:t>
                </a:r>
                <a:r>
                  <a:rPr sz="2400" b="1" i="1">
                    <a:latin typeface="Times New Roman" panose="02020603050405020304" charset="0"/>
                    <a:cs typeface="Times New Roman" panose="02020603050405020304" charset="0"/>
                  </a:rPr>
                  <a:t>t</a:t>
                </a:r>
                <a:r>
                  <a:rPr sz="2400">
                    <a:latin typeface="Times New Roman" panose="02020603050405020304" charset="0"/>
                    <a:cs typeface="Times New Roman" panose="02020603050405020304" charset="0"/>
                  </a:rPr>
                  <a:t>时刻，所有策略对所有个体的</a:t>
                </a:r>
                <a:r>
                  <a:rPr sz="2400" b="1">
                    <a:latin typeface="Times New Roman" panose="02020603050405020304" charset="0"/>
                    <a:cs typeface="Times New Roman" panose="02020603050405020304" charset="0"/>
                  </a:rPr>
                  <a:t>平均效用</a:t>
                </a:r>
                <a:r>
                  <a:rPr sz="2400">
                    <a:latin typeface="Times New Roman" panose="02020603050405020304" charset="0"/>
                    <a:cs typeface="Times New Roman" panose="02020603050405020304" charset="0"/>
                  </a:rPr>
                  <a:t>。</a:t>
                </a:r>
                <a:endParaRPr lang="zh-CN" altLang="en-US" sz="2400">
                  <a:latin typeface="Times New Roman" panose="02020603050405020304" charset="0"/>
                  <a:cs typeface="Times New Roman" panose="02020603050405020304" charset="0"/>
                </a:endParaRPr>
              </a:p>
            </p:txBody>
          </p:sp>
        </mc:Choice>
        <mc:Fallback>
          <p:sp>
            <p:nvSpPr>
              <p:cNvPr id="9" name="文本框 8"/>
              <p:cNvSpPr txBox="1">
                <a:spLocks noRot="1" noChangeAspect="1" noMove="1" noResize="1" noEditPoints="1" noAdjustHandles="1" noChangeArrowheads="1" noChangeShapeType="1" noTextEdit="1"/>
              </p:cNvSpPr>
              <p:nvPr>
                <p:custDataLst>
                  <p:tags r:id="rId4"/>
                </p:custDataLst>
              </p:nvPr>
            </p:nvSpPr>
            <p:spPr>
              <a:xfrm>
                <a:off x="3837305" y="1097280"/>
                <a:ext cx="7400925" cy="776605"/>
              </a:xfrm>
              <a:prstGeom prst="rect">
                <a:avLst/>
              </a:prstGeom>
              <a:blipFill rotWithShape="1">
                <a:blip r:embed="rId5"/>
                <a:stretch>
                  <a:fillRect r="-2437"/>
                </a:stretch>
              </a:blipFill>
            </p:spPr>
            <p:txBody>
              <a:bodyPr/>
              <a:lstStyle/>
              <a:p>
                <a:r>
                  <a:rPr lang="zh-CN" altLang="en-US">
                    <a:noFill/>
                  </a:rPr>
                  <a:t> </a:t>
                </a:r>
              </a:p>
            </p:txBody>
          </p:sp>
        </mc:Fallback>
      </mc:AlternateContent>
      <p:cxnSp>
        <p:nvCxnSpPr>
          <p:cNvPr id="12" name="直接箭头连接符 11"/>
          <p:cNvCxnSpPr/>
          <p:nvPr/>
        </p:nvCxnSpPr>
        <p:spPr>
          <a:xfrm flipV="1">
            <a:off x="3448050" y="1476375"/>
            <a:ext cx="857250" cy="152400"/>
          </a:xfrm>
          <a:prstGeom prst="straightConnector1">
            <a:avLst/>
          </a:prstGeom>
          <a:ln w="19050">
            <a:tailEnd type="arrow"/>
          </a:ln>
        </p:spPr>
        <p:style>
          <a:lnRef idx="2">
            <a:schemeClr val="accent1"/>
          </a:lnRef>
          <a:fillRef idx="0">
            <a:srgbClr val="FFFFFF"/>
          </a:fillRef>
          <a:effectRef idx="0">
            <a:srgbClr val="FFFFFF"/>
          </a:effectRef>
          <a:fontRef idx="minor">
            <a:schemeClr val="tx1"/>
          </a:fontRef>
        </p:style>
      </p:cxnSp>
      <p:sp>
        <p:nvSpPr>
          <p:cNvPr id="14" name="文本框 13"/>
          <p:cNvSpPr txBox="1"/>
          <p:nvPr>
            <p:custDataLst>
              <p:tags r:id="rId6"/>
            </p:custDataLst>
          </p:nvPr>
        </p:nvSpPr>
        <p:spPr>
          <a:xfrm>
            <a:off x="99060" y="3352800"/>
            <a:ext cx="11846560" cy="2572385"/>
          </a:xfrm>
          <a:prstGeom prst="rect">
            <a:avLst/>
          </a:prstGeom>
          <a:noFill/>
        </p:spPr>
        <p:txBody>
          <a:bodyPr wrap="square" rtlCol="0">
            <a:noAutofit/>
          </a:bodyPr>
          <a:p>
            <a:pPr lvl="1" indent="0">
              <a:lnSpc>
                <a:spcPct val="150000"/>
              </a:lnSpc>
              <a:buFont typeface="Wingdings" panose="05000000000000000000" charset="0"/>
              <a:buNone/>
            </a:pPr>
            <a:r>
              <a:rPr lang="zh-CN" altLang="en-US" sz="2400">
                <a:sym typeface="+mn-ea"/>
              </a:rPr>
              <a:t>策略在演化过程中所占比例的变化与</a:t>
            </a:r>
            <a:r>
              <a:rPr lang="zh-CN" altLang="en-US" sz="2400" b="1">
                <a:sym typeface="+mn-ea"/>
              </a:rPr>
              <a:t>策略的回报与所有策略的平均回报之间的差异有关</a:t>
            </a:r>
            <a:r>
              <a:rPr lang="zh-CN" altLang="en-US" sz="2400">
                <a:sym typeface="+mn-ea"/>
              </a:rPr>
              <a:t>。特别是，如果一个策略的效用在演化过程中低于策略的平均效用，那么该策略的比例将逐渐降低，直到为零。相反，如果一个策略的效用在演化过程中大于策略的平均效用，那么该策略的比例将逐渐增加，成为均衡策略。</a:t>
            </a:r>
            <a:endParaRPr lang="zh-CN" altLang="en-US" sz="2400">
              <a:latin typeface="Times New Roman" panose="02020603050405020304" charset="0"/>
              <a:cs typeface="Times New Roman" panose="02020603050405020304" charset="0"/>
            </a:endParaRPr>
          </a:p>
        </p:txBody>
      </p:sp>
    </p:spTree>
    <p:custDataLst>
      <p:tags r:id="rId7"/>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0510" y="165100"/>
            <a:ext cx="6415405"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Times New Roman" panose="02020603050405020304" charset="0"/>
                <a:cs typeface="Times New Roman" panose="02020603050405020304" charset="0"/>
              </a:rPr>
              <a:t>3</a:t>
            </a:r>
            <a:r>
              <a:rPr lang="zh-CN" altLang="en-US" sz="3200" b="1">
                <a:latin typeface="Times New Roman" panose="02020603050405020304" charset="0"/>
                <a:cs typeface="Times New Roman" panose="02020603050405020304" charset="0"/>
              </a:rPr>
              <a:t>、情境一：网民只追求</a:t>
            </a:r>
            <a:r>
              <a:rPr lang="en-US" altLang="zh-CN" sz="3200" b="1" i="1">
                <a:latin typeface="Times New Roman" panose="02020603050405020304" charset="0"/>
                <a:cs typeface="Times New Roman" panose="02020603050405020304" charset="0"/>
                <a:sym typeface="+mn-ea"/>
              </a:rPr>
              <a:t>I</a:t>
            </a:r>
            <a:r>
              <a:rPr lang="zh-CN" altLang="en-US" sz="3200" b="1">
                <a:latin typeface="Times New Roman" panose="02020603050405020304" charset="0"/>
                <a:cs typeface="Times New Roman" panose="02020603050405020304" charset="0"/>
                <a:sym typeface="+mn-ea"/>
              </a:rPr>
              <a:t>、</a:t>
            </a:r>
            <a:r>
              <a:rPr lang="en-US" altLang="zh-CN" sz="3200" b="1" i="1">
                <a:latin typeface="Times New Roman" panose="02020603050405020304" charset="0"/>
                <a:cs typeface="Times New Roman" panose="02020603050405020304" charset="0"/>
                <a:sym typeface="+mn-ea"/>
              </a:rPr>
              <a:t>S</a:t>
            </a:r>
            <a:r>
              <a:rPr lang="zh-CN" altLang="en-US" sz="3200" b="1">
                <a:latin typeface="Times New Roman" panose="02020603050405020304" charset="0"/>
                <a:cs typeface="Times New Roman" panose="02020603050405020304" charset="0"/>
                <a:sym typeface="+mn-ea"/>
              </a:rPr>
              <a:t>策略</a:t>
            </a:r>
            <a:endParaRPr lang="zh-CN" altLang="en-US" sz="3200" b="1">
              <a:latin typeface="Times New Roman" panose="02020603050405020304" charset="0"/>
              <a:cs typeface="Times New Roman" panose="02020603050405020304" charset="0"/>
              <a:sym typeface="+mn-ea"/>
            </a:endParaRPr>
          </a:p>
        </p:txBody>
      </p:sp>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文本框 4"/>
          <p:cNvSpPr txBox="1"/>
          <p:nvPr>
            <p:custDataLst>
              <p:tags r:id="rId1"/>
            </p:custDataLst>
          </p:nvPr>
        </p:nvSpPr>
        <p:spPr>
          <a:xfrm>
            <a:off x="270510" y="1052195"/>
            <a:ext cx="11500485" cy="5805805"/>
          </a:xfrm>
          <a:prstGeom prst="rect">
            <a:avLst/>
          </a:prstGeom>
          <a:noFill/>
        </p:spPr>
        <p:txBody>
          <a:bodyPr wrap="square" rtlCol="0">
            <a:noAutofit/>
          </a:bodyPr>
          <a:p>
            <a:pPr marL="342900" indent="-342900">
              <a:lnSpc>
                <a:spcPct val="150000"/>
              </a:lnSpc>
              <a:buFont typeface="Wingdings" panose="05000000000000000000" charset="0"/>
              <a:buChar char="l"/>
            </a:pPr>
            <a:r>
              <a:rPr lang="zh-CN" altLang="en-US" sz="2400"/>
              <a:t>企业采用</a:t>
            </a:r>
            <a:r>
              <a:rPr lang="en-US" altLang="zh-CN" sz="2400" b="1" i="1">
                <a:latin typeface="Times New Roman" panose="02020603050405020304" charset="0"/>
                <a:cs typeface="Times New Roman" panose="02020603050405020304" charset="0"/>
              </a:rPr>
              <a:t>P</a:t>
            </a:r>
            <a:r>
              <a:rPr lang="zh-CN" altLang="en-US" sz="2400" b="1"/>
              <a:t>策略</a:t>
            </a:r>
            <a:r>
              <a:rPr lang="zh-CN" altLang="en-US" sz="2400"/>
              <a:t>的预期效用</a:t>
            </a:r>
            <a:r>
              <a:rPr lang="zh-CN" altLang="en-US" sz="2400"/>
              <a:t>为：</a:t>
            </a:r>
            <a:endParaRPr lang="zh-CN" altLang="en-US" sz="2400"/>
          </a:p>
          <a:p>
            <a:pPr marL="342900" indent="-342900">
              <a:lnSpc>
                <a:spcPct val="150000"/>
              </a:lnSpc>
              <a:buFont typeface="Wingdings" panose="05000000000000000000" charset="0"/>
              <a:buChar char="l"/>
            </a:pPr>
            <a:r>
              <a:rPr lang="zh-CN" altLang="en-US" sz="2400"/>
              <a:t>企业采用</a:t>
            </a:r>
            <a:r>
              <a:rPr lang="en-US" altLang="zh-CN" sz="2400" b="1" i="1">
                <a:latin typeface="Times New Roman" panose="02020603050405020304" charset="0"/>
                <a:cs typeface="Times New Roman" panose="02020603050405020304" charset="0"/>
              </a:rPr>
              <a:t>N</a:t>
            </a:r>
            <a:r>
              <a:rPr lang="zh-CN" altLang="en-US" sz="2400" b="1"/>
              <a:t>策略</a:t>
            </a:r>
            <a:r>
              <a:rPr lang="zh-CN" altLang="en-US" sz="2400"/>
              <a:t>的预期效用</a:t>
            </a:r>
            <a:r>
              <a:rPr lang="zh-CN" altLang="en-US" sz="2400"/>
              <a:t>为：</a:t>
            </a:r>
            <a:endParaRPr lang="zh-CN" altLang="en-US" sz="2400"/>
          </a:p>
          <a:p>
            <a:pPr algn="l">
              <a:lnSpc>
                <a:spcPct val="150000"/>
              </a:lnSpc>
            </a:pPr>
            <a:endParaRPr lang="zh-CN" altLang="en-US" sz="2000">
              <a:latin typeface="Times New Roman" panose="02020603050405020304" charset="0"/>
              <a:cs typeface="Times New Roman" panose="02020603050405020304" charset="0"/>
            </a:endParaRPr>
          </a:p>
          <a:p>
            <a:pPr algn="l">
              <a:lnSpc>
                <a:spcPct val="150000"/>
              </a:lnSpc>
            </a:pPr>
            <a:endParaRPr lang="zh-CN" altLang="en-US" sz="2000">
              <a:latin typeface="Times New Roman" panose="02020603050405020304" charset="0"/>
              <a:cs typeface="Times New Roman" panose="02020603050405020304" charset="0"/>
            </a:endParaRPr>
          </a:p>
          <a:p>
            <a:pPr indent="0" algn="l">
              <a:lnSpc>
                <a:spcPct val="150000"/>
              </a:lnSpc>
              <a:buFont typeface="Wingdings" panose="05000000000000000000" charset="0"/>
              <a:buNone/>
            </a:pPr>
            <a:r>
              <a:rPr lang="en-US" altLang="zh-CN" sz="2400">
                <a:latin typeface="Times New Roman" panose="02020603050405020304" charset="0"/>
                <a:cs typeface="Times New Roman" panose="02020603050405020304" charset="0"/>
              </a:rPr>
              <a:t>1)  </a:t>
            </a:r>
            <a:r>
              <a:rPr lang="zh-CN" altLang="en-US" sz="2400">
                <a:latin typeface="Times New Roman" panose="02020603050405020304" charset="0"/>
                <a:cs typeface="Times New Roman" panose="02020603050405020304" charset="0"/>
              </a:rPr>
              <a:t>如果</a:t>
            </a:r>
            <a:r>
              <a:rPr lang="en-US" altLang="zh-CN" sz="2400" b="1" i="1">
                <a:latin typeface="Times New Roman" panose="02020603050405020304" charset="0"/>
                <a:cs typeface="Times New Roman" panose="02020603050405020304" charset="0"/>
                <a:sym typeface="+mn-ea"/>
              </a:rPr>
              <a:t>c</a:t>
            </a:r>
            <a:r>
              <a:rPr lang="en-US" altLang="zh-CN" sz="2400" b="1" i="1" baseline="-25000">
                <a:latin typeface="Times New Roman" panose="02020603050405020304" charset="0"/>
                <a:cs typeface="Times New Roman" panose="02020603050405020304" charset="0"/>
                <a:sym typeface="+mn-ea"/>
              </a:rPr>
              <a:t>1 </a:t>
            </a:r>
            <a:r>
              <a:rPr lang="en-US" altLang="zh-CN" sz="2400">
                <a:latin typeface="Times New Roman" panose="02020603050405020304" charset="0"/>
                <a:cs typeface="Times New Roman" panose="02020603050405020304" charset="0"/>
              </a:rPr>
              <a:t>&lt; </a:t>
            </a:r>
            <a:r>
              <a:rPr lang="en-US" altLang="zh-CN" sz="2400" b="1" i="1">
                <a:latin typeface="Times New Roman" panose="02020603050405020304" charset="0"/>
                <a:cs typeface="Times New Roman" panose="02020603050405020304" charset="0"/>
                <a:sym typeface="+mn-ea"/>
              </a:rPr>
              <a:t>r</a:t>
            </a:r>
            <a:r>
              <a:rPr lang="en-US" altLang="zh-CN" sz="2400" b="1" i="1" baseline="-25000">
                <a:latin typeface="Times New Roman" panose="02020603050405020304" charset="0"/>
                <a:cs typeface="Times New Roman" panose="02020603050405020304" charset="0"/>
                <a:sym typeface="+mn-ea"/>
              </a:rPr>
              <a:t>1 </a:t>
            </a:r>
            <a:r>
              <a:rPr lang="zh-CN" altLang="en-US" sz="2400">
                <a:latin typeface="Times New Roman" panose="02020603050405020304" charset="0"/>
                <a:cs typeface="Times New Roman" panose="02020603050405020304" charset="0"/>
              </a:rPr>
              <a:t>和</a:t>
            </a:r>
            <a:r>
              <a:rPr lang="en-US" altLang="zh-CN" sz="2400">
                <a:latin typeface="Times New Roman" panose="02020603050405020304" charset="0"/>
                <a:cs typeface="Times New Roman" panose="02020603050405020304" charset="0"/>
              </a:rPr>
              <a:t> </a:t>
            </a:r>
            <a:r>
              <a:rPr lang="en-US" altLang="zh-CN" sz="2400" b="1" i="1">
                <a:latin typeface="Times New Roman" panose="02020603050405020304" charset="0"/>
                <a:cs typeface="Times New Roman" panose="02020603050405020304" charset="0"/>
                <a:sym typeface="+mn-ea"/>
              </a:rPr>
              <a:t>θ</a:t>
            </a:r>
            <a:r>
              <a:rPr lang="en-US" altLang="zh-CN" sz="2400" b="1" i="1" baseline="-25000">
                <a:latin typeface="Times New Roman" panose="02020603050405020304" charset="0"/>
                <a:cs typeface="Times New Roman" panose="02020603050405020304" charset="0"/>
                <a:sym typeface="+mn-ea"/>
              </a:rPr>
              <a:t>S </a:t>
            </a:r>
            <a:r>
              <a:rPr lang="en-US" altLang="zh-CN" sz="2400">
                <a:latin typeface="Times New Roman" panose="02020603050405020304" charset="0"/>
                <a:cs typeface="Times New Roman" panose="02020603050405020304" charset="0"/>
              </a:rPr>
              <a:t>&gt; </a:t>
            </a:r>
            <a:r>
              <a:rPr lang="en-US" altLang="zh-CN" sz="2400" b="1" i="1">
                <a:latin typeface="Times New Roman" panose="02020603050405020304" charset="0"/>
                <a:cs typeface="Times New Roman" panose="02020603050405020304" charset="0"/>
                <a:sym typeface="+mn-ea"/>
              </a:rPr>
              <a:t>c</a:t>
            </a:r>
            <a:r>
              <a:rPr lang="en-US" altLang="zh-CN" sz="2400" b="1" i="1" baseline="-25000">
                <a:latin typeface="Times New Roman" panose="02020603050405020304" charset="0"/>
                <a:cs typeface="Times New Roman" panose="02020603050405020304" charset="0"/>
                <a:sym typeface="+mn-ea"/>
              </a:rPr>
              <a:t>1 </a:t>
            </a:r>
            <a:r>
              <a:rPr lang="en-US" altLang="zh-CN" sz="2400">
                <a:latin typeface="Times New Roman" panose="02020603050405020304" charset="0"/>
                <a:cs typeface="Times New Roman" panose="02020603050405020304" charset="0"/>
              </a:rPr>
              <a:t>/</a:t>
            </a:r>
            <a:r>
              <a:rPr lang="en-US" altLang="zh-CN" sz="2400" b="1" i="1">
                <a:latin typeface="Times New Roman" panose="02020603050405020304" charset="0"/>
                <a:cs typeface="Times New Roman" panose="02020603050405020304" charset="0"/>
                <a:sym typeface="+mn-ea"/>
              </a:rPr>
              <a:t>r</a:t>
            </a:r>
            <a:r>
              <a:rPr lang="en-US" altLang="zh-CN" sz="2400" b="1" i="1" baseline="-25000">
                <a:latin typeface="Times New Roman" panose="02020603050405020304" charset="0"/>
                <a:cs typeface="Times New Roman" panose="02020603050405020304" charset="0"/>
                <a:sym typeface="+mn-ea"/>
              </a:rPr>
              <a:t>1</a:t>
            </a:r>
            <a:r>
              <a:rPr lang="zh-CN" altLang="en-US" sz="2400">
                <a:latin typeface="Times New Roman" panose="02020603050405020304" charset="0"/>
                <a:cs typeface="Times New Roman" panose="02020603050405020304" charset="0"/>
                <a:sym typeface="+mn-ea"/>
              </a:rPr>
              <a:t>，即</a:t>
            </a:r>
            <a:r>
              <a:rPr lang="en-US" altLang="zh-CN" sz="2400">
                <a:latin typeface="Times New Roman" panose="02020603050405020304" charset="0"/>
                <a:cs typeface="Times New Roman" panose="02020603050405020304" charset="0"/>
                <a:sym typeface="+mn-ea"/>
              </a:rPr>
              <a:t>U</a:t>
            </a:r>
            <a:r>
              <a:rPr lang="en-US" altLang="zh-CN" sz="2400" baseline="-25000">
                <a:latin typeface="Times New Roman" panose="02020603050405020304" charset="0"/>
                <a:cs typeface="Times New Roman" panose="02020603050405020304" charset="0"/>
                <a:sym typeface="+mn-ea"/>
              </a:rPr>
              <a:t>P</a:t>
            </a:r>
            <a:r>
              <a:rPr lang="en-US" altLang="zh-CN" sz="2400">
                <a:latin typeface="Times New Roman" panose="02020603050405020304" charset="0"/>
                <a:cs typeface="Times New Roman" panose="02020603050405020304" charset="0"/>
                <a:sym typeface="+mn-ea"/>
              </a:rPr>
              <a:t> &gt; U</a:t>
            </a:r>
            <a:r>
              <a:rPr lang="en-US" altLang="zh-CN" sz="2400" baseline="-25000">
                <a:latin typeface="Times New Roman" panose="02020603050405020304" charset="0"/>
                <a:cs typeface="Times New Roman" panose="02020603050405020304" charset="0"/>
                <a:sym typeface="+mn-ea"/>
              </a:rPr>
              <a:t>N</a:t>
            </a:r>
            <a:r>
              <a:rPr lang="zh-CN" altLang="en-US" sz="2400">
                <a:latin typeface="Times New Roman" panose="02020603050405020304" charset="0"/>
                <a:cs typeface="Times New Roman" panose="02020603050405020304" charset="0"/>
                <a:sym typeface="+mn-ea"/>
              </a:rPr>
              <a:t>，则企业采用</a:t>
            </a:r>
            <a:r>
              <a:rPr lang="en-US" altLang="zh-CN" sz="2400" b="1" i="1">
                <a:latin typeface="Times New Roman" panose="02020603050405020304" charset="0"/>
                <a:cs typeface="Times New Roman" panose="02020603050405020304" charset="0"/>
                <a:sym typeface="+mn-ea"/>
              </a:rPr>
              <a:t>P</a:t>
            </a:r>
            <a:r>
              <a:rPr lang="zh-CN" altLang="en-US" sz="2400" b="1">
                <a:sym typeface="+mn-ea"/>
              </a:rPr>
              <a:t>策略</a:t>
            </a:r>
            <a:endParaRPr lang="zh-CN" altLang="en-US" sz="2400" b="1">
              <a:sym typeface="+mn-ea"/>
            </a:endParaRPr>
          </a:p>
          <a:p>
            <a:pPr marL="342900" indent="-342900" algn="l">
              <a:lnSpc>
                <a:spcPct val="150000"/>
              </a:lnSpc>
              <a:buFont typeface="Wingdings" panose="05000000000000000000" charset="0"/>
              <a:buChar char="l"/>
            </a:pPr>
            <a:endParaRPr lang="zh-CN" altLang="en-US" sz="2400" b="1">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b="1">
              <a:solidFill>
                <a:srgbClr val="C00000"/>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r>
              <a:rPr lang="zh-CN" altLang="en-US" sz="2400" b="1">
                <a:solidFill>
                  <a:srgbClr val="C00000"/>
                </a:solidFill>
                <a:latin typeface="Times New Roman" panose="02020603050405020304" charset="0"/>
                <a:cs typeface="Times New Roman" panose="02020603050405020304" charset="0"/>
                <a:sym typeface="+mn-ea"/>
              </a:rPr>
              <a:t>推论一：</a:t>
            </a:r>
            <a:r>
              <a:rPr lang="zh-CN" altLang="en-US" sz="2400">
                <a:solidFill>
                  <a:schemeClr val="tx1"/>
                </a:solidFill>
                <a:latin typeface="Times New Roman" panose="02020603050405020304" charset="0"/>
                <a:cs typeface="Times New Roman" panose="02020603050405020304" charset="0"/>
                <a:sym typeface="+mn-ea"/>
              </a:rPr>
              <a:t>如果当网民选择</a:t>
            </a:r>
            <a:r>
              <a:rPr lang="zh-CN" altLang="en-US" sz="2400" b="1" i="1">
                <a:solidFill>
                  <a:schemeClr val="tx1"/>
                </a:solidFill>
                <a:latin typeface="Times New Roman" panose="02020603050405020304" charset="0"/>
                <a:cs typeface="Times New Roman" panose="02020603050405020304" charset="0"/>
                <a:sym typeface="+mn-ea"/>
              </a:rPr>
              <a:t>S</a:t>
            </a:r>
            <a:r>
              <a:rPr lang="zh-CN" altLang="en-US" sz="2400" b="1">
                <a:solidFill>
                  <a:schemeClr val="tx1"/>
                </a:solidFill>
                <a:latin typeface="Times New Roman" panose="02020603050405020304" charset="0"/>
                <a:cs typeface="Times New Roman" panose="02020603050405020304" charset="0"/>
                <a:sym typeface="+mn-ea"/>
              </a:rPr>
              <a:t>策略</a:t>
            </a:r>
            <a:r>
              <a:rPr lang="zh-CN" altLang="en-US" sz="2400">
                <a:solidFill>
                  <a:schemeClr val="tx1"/>
                </a:solidFill>
                <a:latin typeface="Times New Roman" panose="02020603050405020304" charset="0"/>
                <a:cs typeface="Times New Roman" panose="02020603050405020304" charset="0"/>
                <a:sym typeface="+mn-ea"/>
              </a:rPr>
              <a:t>时，企业的</a:t>
            </a:r>
            <a:r>
              <a:rPr lang="en-US" altLang="zh-CN" sz="2400" b="1" i="1">
                <a:latin typeface="Times New Roman" panose="02020603050405020304" charset="0"/>
                <a:cs typeface="Times New Roman" panose="02020603050405020304" charset="0"/>
                <a:sym typeface="+mn-ea"/>
              </a:rPr>
              <a:t>P</a:t>
            </a:r>
            <a:r>
              <a:rPr lang="zh-CN" altLang="en-US" sz="2400" b="1">
                <a:solidFill>
                  <a:schemeClr val="tx1"/>
                </a:solidFill>
                <a:latin typeface="Times New Roman" panose="02020603050405020304" charset="0"/>
                <a:cs typeface="Times New Roman" panose="02020603050405020304" charset="0"/>
                <a:sym typeface="+mn-ea"/>
              </a:rPr>
              <a:t>策略</a:t>
            </a:r>
            <a:r>
              <a:rPr lang="zh-CN" altLang="en-US" sz="2400">
                <a:solidFill>
                  <a:schemeClr val="tx1"/>
                </a:solidFill>
                <a:latin typeface="Times New Roman" panose="02020603050405020304" charset="0"/>
                <a:cs typeface="Times New Roman" panose="02020603050405020304" charset="0"/>
                <a:sym typeface="+mn-ea"/>
              </a:rPr>
              <a:t>的成本小于</a:t>
            </a:r>
            <a:r>
              <a:rPr lang="en-US" altLang="zh-CN" sz="2400" b="1" i="1">
                <a:latin typeface="Times New Roman" panose="02020603050405020304" charset="0"/>
                <a:cs typeface="Times New Roman" panose="02020603050405020304" charset="0"/>
                <a:sym typeface="+mn-ea"/>
              </a:rPr>
              <a:t>N</a:t>
            </a:r>
            <a:r>
              <a:rPr lang="zh-CN" altLang="en-US" sz="2400" b="1">
                <a:sym typeface="+mn-ea"/>
              </a:rPr>
              <a:t>策略</a:t>
            </a:r>
            <a:r>
              <a:rPr lang="zh-CN" altLang="en-US" sz="2400">
                <a:solidFill>
                  <a:schemeClr val="tx1"/>
                </a:solidFill>
                <a:latin typeface="Times New Roman" panose="02020603050405020304" charset="0"/>
                <a:cs typeface="Times New Roman" panose="02020603050405020304" charset="0"/>
                <a:sym typeface="+mn-ea"/>
              </a:rPr>
              <a:t>的损失，且</a:t>
            </a:r>
            <a:r>
              <a:rPr lang="zh-CN" altLang="en-US" sz="2400">
                <a:latin typeface="Times New Roman" panose="02020603050405020304" charset="0"/>
                <a:cs typeface="Times New Roman" panose="02020603050405020304" charset="0"/>
                <a:sym typeface="+mn-ea"/>
              </a:rPr>
              <a:t>大多</a:t>
            </a:r>
            <a:r>
              <a:rPr lang="zh-CN" altLang="en-US" sz="2400">
                <a:solidFill>
                  <a:schemeClr val="tx1"/>
                </a:solidFill>
                <a:latin typeface="Times New Roman" panose="02020603050405020304" charset="0"/>
                <a:cs typeface="Times New Roman" panose="02020603050405020304" charset="0"/>
                <a:sym typeface="+mn-ea"/>
              </a:rPr>
              <a:t>网民选择</a:t>
            </a:r>
            <a:r>
              <a:rPr lang="zh-CN" altLang="en-US" sz="2400" i="1">
                <a:latin typeface="Times New Roman" panose="02020603050405020304" charset="0"/>
                <a:cs typeface="Times New Roman" panose="02020603050405020304" charset="0"/>
                <a:sym typeface="+mn-ea"/>
              </a:rPr>
              <a:t>S</a:t>
            </a:r>
            <a:r>
              <a:rPr lang="zh-CN" altLang="en-US" sz="2400">
                <a:solidFill>
                  <a:schemeClr val="tx1"/>
                </a:solidFill>
                <a:latin typeface="Times New Roman" panose="02020603050405020304" charset="0"/>
                <a:cs typeface="Times New Roman" panose="02020603050405020304" charset="0"/>
                <a:sym typeface="+mn-ea"/>
              </a:rPr>
              <a:t>策略，那么企业最终将采用</a:t>
            </a:r>
            <a:r>
              <a:rPr lang="en-US" altLang="zh-CN" sz="2400" i="1">
                <a:latin typeface="Times New Roman" panose="02020603050405020304" charset="0"/>
                <a:cs typeface="Times New Roman" panose="02020603050405020304" charset="0"/>
                <a:sym typeface="+mn-ea"/>
              </a:rPr>
              <a:t>P</a:t>
            </a:r>
            <a:r>
              <a:rPr lang="zh-CN" altLang="en-US" sz="2400">
                <a:solidFill>
                  <a:schemeClr val="tx1"/>
                </a:solidFill>
                <a:latin typeface="Times New Roman" panose="02020603050405020304" charset="0"/>
                <a:cs typeface="Times New Roman" panose="02020603050405020304" charset="0"/>
                <a:sym typeface="+mn-ea"/>
              </a:rPr>
              <a:t>策略。在这种情况下，网民的</a:t>
            </a:r>
            <a:r>
              <a:rPr lang="zh-CN" altLang="en-US" sz="2400" i="1">
                <a:latin typeface="Times New Roman" panose="02020603050405020304" charset="0"/>
                <a:cs typeface="Times New Roman" panose="02020603050405020304" charset="0"/>
                <a:sym typeface="+mn-ea"/>
              </a:rPr>
              <a:t>S</a:t>
            </a:r>
            <a:r>
              <a:rPr lang="zh-CN" altLang="en-US" sz="2400">
                <a:solidFill>
                  <a:schemeClr val="tx1"/>
                </a:solidFill>
                <a:latin typeface="Times New Roman" panose="02020603050405020304" charset="0"/>
                <a:cs typeface="Times New Roman" panose="02020603050405020304" charset="0"/>
                <a:sym typeface="+mn-ea"/>
              </a:rPr>
              <a:t>策略分布接近于1。由此产生的策略均衡是网民的</a:t>
            </a:r>
            <a:r>
              <a:rPr lang="zh-CN" altLang="en-US" sz="2400" i="1">
                <a:latin typeface="Times New Roman" panose="02020603050405020304" charset="0"/>
                <a:cs typeface="Times New Roman" panose="02020603050405020304" charset="0"/>
                <a:sym typeface="+mn-ea"/>
              </a:rPr>
              <a:t>S</a:t>
            </a:r>
            <a:r>
              <a:rPr lang="zh-CN" altLang="en-US" sz="2400">
                <a:solidFill>
                  <a:schemeClr val="tx1"/>
                </a:solidFill>
                <a:latin typeface="Times New Roman" panose="02020603050405020304" charset="0"/>
                <a:cs typeface="Times New Roman" panose="02020603050405020304" charset="0"/>
                <a:sym typeface="+mn-ea"/>
              </a:rPr>
              <a:t>策略和企业的</a:t>
            </a:r>
            <a:r>
              <a:rPr lang="en-US" altLang="zh-CN" sz="2400" i="1">
                <a:latin typeface="Times New Roman" panose="02020603050405020304" charset="0"/>
                <a:cs typeface="Times New Roman" panose="02020603050405020304" charset="0"/>
                <a:sym typeface="+mn-ea"/>
              </a:rPr>
              <a:t>P</a:t>
            </a:r>
            <a:r>
              <a:rPr lang="zh-CN" altLang="en-US" sz="2400">
                <a:solidFill>
                  <a:schemeClr val="tx1"/>
                </a:solidFill>
                <a:latin typeface="Times New Roman" panose="02020603050405020304" charset="0"/>
                <a:cs typeface="Times New Roman" panose="02020603050405020304" charset="0"/>
                <a:sym typeface="+mn-ea"/>
              </a:rPr>
              <a:t>策略，即均衡为</a:t>
            </a:r>
            <a:r>
              <a:rPr lang="zh-CN" altLang="en-US" sz="2400" b="1">
                <a:solidFill>
                  <a:schemeClr val="tx1"/>
                </a:solidFill>
                <a:latin typeface="Times New Roman" panose="02020603050405020304" charset="0"/>
                <a:cs typeface="Times New Roman" panose="02020603050405020304" charset="0"/>
                <a:sym typeface="+mn-ea"/>
              </a:rPr>
              <a:t>（</a:t>
            </a:r>
            <a:r>
              <a:rPr lang="zh-CN" altLang="en-US" sz="2400" b="1" i="1">
                <a:latin typeface="Times New Roman" panose="02020603050405020304" charset="0"/>
                <a:cs typeface="Times New Roman" panose="02020603050405020304" charset="0"/>
                <a:sym typeface="+mn-ea"/>
              </a:rPr>
              <a:t>S</a:t>
            </a:r>
            <a:r>
              <a:rPr lang="zh-CN" altLang="en-US" sz="2400" b="1">
                <a:solidFill>
                  <a:schemeClr val="tx1"/>
                </a:solidFill>
                <a:latin typeface="Times New Roman" panose="02020603050405020304" charset="0"/>
                <a:cs typeface="Times New Roman" panose="02020603050405020304" charset="0"/>
                <a:sym typeface="+mn-ea"/>
              </a:rPr>
              <a:t>，</a:t>
            </a:r>
            <a:r>
              <a:rPr lang="en-US" altLang="zh-CN" sz="2400" b="1" i="1">
                <a:latin typeface="Times New Roman" panose="02020603050405020304" charset="0"/>
                <a:cs typeface="Times New Roman" panose="02020603050405020304" charset="0"/>
                <a:sym typeface="+mn-ea"/>
              </a:rPr>
              <a:t>P</a:t>
            </a:r>
            <a:r>
              <a:rPr lang="zh-CN" altLang="en-US" sz="2400" b="1">
                <a:solidFill>
                  <a:schemeClr val="tx1"/>
                </a:solidFill>
                <a:latin typeface="Times New Roman" panose="02020603050405020304" charset="0"/>
                <a:cs typeface="Times New Roman" panose="02020603050405020304" charset="0"/>
                <a:sym typeface="+mn-ea"/>
              </a:rPr>
              <a:t>）</a:t>
            </a:r>
            <a:r>
              <a:rPr lang="zh-CN" altLang="en-US" sz="2400">
                <a:solidFill>
                  <a:schemeClr val="tx1"/>
                </a:solidFill>
                <a:latin typeface="Times New Roman" panose="02020603050405020304" charset="0"/>
                <a:cs typeface="Times New Roman" panose="02020603050405020304" charset="0"/>
                <a:sym typeface="+mn-ea"/>
              </a:rPr>
              <a:t>。</a:t>
            </a:r>
            <a:endParaRPr lang="zh-CN" altLang="en-US" sz="2400" b="1">
              <a:solidFill>
                <a:srgbClr val="C00000"/>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b="1">
              <a:solidFill>
                <a:srgbClr val="C00000"/>
              </a:solidFill>
              <a:latin typeface="Times New Roman" panose="02020603050405020304" charset="0"/>
              <a:cs typeface="Times New Roman" panose="02020603050405020304" charset="0"/>
              <a:sym typeface="+mn-ea"/>
            </a:endParaRPr>
          </a:p>
        </p:txBody>
      </p:sp>
      <p:pic>
        <p:nvPicPr>
          <p:cNvPr id="7" name="图片 6"/>
          <p:cNvPicPr>
            <a:picLocks noChangeAspect="1"/>
          </p:cNvPicPr>
          <p:nvPr>
            <p:custDataLst>
              <p:tags r:id="rId2"/>
            </p:custDataLst>
          </p:nvPr>
        </p:nvPicPr>
        <p:blipFill>
          <a:blip r:embed="rId3"/>
          <a:stretch>
            <a:fillRect/>
          </a:stretch>
        </p:blipFill>
        <p:spPr>
          <a:xfrm>
            <a:off x="4760595" y="985520"/>
            <a:ext cx="6046470" cy="808990"/>
          </a:xfrm>
          <a:prstGeom prst="rect">
            <a:avLst/>
          </a:prstGeom>
        </p:spPr>
      </p:pic>
      <p:pic>
        <p:nvPicPr>
          <p:cNvPr id="10" name="图片 9"/>
          <p:cNvPicPr>
            <a:picLocks noChangeAspect="1"/>
          </p:cNvPicPr>
          <p:nvPr>
            <p:custDataLst>
              <p:tags r:id="rId4"/>
            </p:custDataLst>
          </p:nvPr>
        </p:nvPicPr>
        <p:blipFill>
          <a:blip r:embed="rId5"/>
          <a:srcRect t="10995" r="-1389"/>
          <a:stretch>
            <a:fillRect/>
          </a:stretch>
        </p:blipFill>
        <p:spPr>
          <a:xfrm>
            <a:off x="4693920" y="1614805"/>
            <a:ext cx="4946015" cy="651510"/>
          </a:xfrm>
          <a:prstGeom prst="rect">
            <a:avLst/>
          </a:prstGeom>
        </p:spPr>
      </p:pic>
      <p:cxnSp>
        <p:nvCxnSpPr>
          <p:cNvPr id="13" name="直接连接符 12"/>
          <p:cNvCxnSpPr/>
          <p:nvPr/>
        </p:nvCxnSpPr>
        <p:spPr>
          <a:xfrm>
            <a:off x="8697595" y="1438275"/>
            <a:ext cx="2028825" cy="28575"/>
          </a:xfrm>
          <a:prstGeom prst="line">
            <a:avLst/>
          </a:prstGeom>
          <a:ln w="19050">
            <a:solidFill>
              <a:srgbClr val="C00000"/>
            </a:solidFill>
          </a:ln>
        </p:spPr>
        <p:style>
          <a:lnRef idx="2">
            <a:schemeClr val="accent1"/>
          </a:lnRef>
          <a:fillRef idx="0">
            <a:srgbClr val="FFFFFF"/>
          </a:fillRef>
          <a:effectRef idx="0">
            <a:srgbClr val="FFFFFF"/>
          </a:effectRef>
          <a:fontRef idx="minor">
            <a:schemeClr val="tx1"/>
          </a:fontRef>
        </p:style>
      </p:cxnSp>
      <p:cxnSp>
        <p:nvCxnSpPr>
          <p:cNvPr id="15" name="直接连接符 14"/>
          <p:cNvCxnSpPr/>
          <p:nvPr/>
        </p:nvCxnSpPr>
        <p:spPr>
          <a:xfrm>
            <a:off x="7897495" y="1990725"/>
            <a:ext cx="1533525" cy="0"/>
          </a:xfrm>
          <a:prstGeom prst="line">
            <a:avLst/>
          </a:prstGeom>
          <a:ln w="19050">
            <a:solidFill>
              <a:srgbClr val="C00000"/>
            </a:solidFill>
          </a:ln>
        </p:spPr>
        <p:style>
          <a:lnRef idx="2">
            <a:schemeClr val="accent1"/>
          </a:lnRef>
          <a:fillRef idx="0">
            <a:srgbClr val="FFFFFF"/>
          </a:fillRef>
          <a:effectRef idx="0">
            <a:srgbClr val="FFFFFF"/>
          </a:effectRef>
          <a:fontRef idx="minor">
            <a:schemeClr val="tx1"/>
          </a:fontRef>
        </p:style>
      </p:cxnSp>
      <p:pic>
        <p:nvPicPr>
          <p:cNvPr id="16" name="图片 15"/>
          <p:cNvPicPr>
            <a:picLocks noChangeAspect="1"/>
          </p:cNvPicPr>
          <p:nvPr>
            <p:custDataLst>
              <p:tags r:id="rId6"/>
            </p:custDataLst>
          </p:nvPr>
        </p:nvPicPr>
        <p:blipFill>
          <a:blip r:embed="rId7"/>
          <a:srcRect t="12853" r="-369"/>
          <a:stretch>
            <a:fillRect/>
          </a:stretch>
        </p:blipFill>
        <p:spPr>
          <a:xfrm>
            <a:off x="270510" y="2219325"/>
            <a:ext cx="6911340" cy="1037590"/>
          </a:xfrm>
          <a:prstGeom prst="rect">
            <a:avLst/>
          </a:prstGeom>
        </p:spPr>
      </p:pic>
      <p:pic>
        <p:nvPicPr>
          <p:cNvPr id="17" name="图片 16"/>
          <p:cNvPicPr>
            <a:picLocks noChangeAspect="1"/>
          </p:cNvPicPr>
          <p:nvPr>
            <p:custDataLst>
              <p:tags r:id="rId8"/>
            </p:custDataLst>
          </p:nvPr>
        </p:nvPicPr>
        <p:blipFill>
          <a:blip r:embed="rId9"/>
          <a:stretch>
            <a:fillRect/>
          </a:stretch>
        </p:blipFill>
        <p:spPr>
          <a:xfrm>
            <a:off x="470535" y="3662045"/>
            <a:ext cx="4669790" cy="1280160"/>
          </a:xfrm>
          <a:prstGeom prst="rect">
            <a:avLst/>
          </a:prstGeom>
        </p:spPr>
      </p:pic>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0510" y="165100"/>
            <a:ext cx="6415405"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Times New Roman" panose="02020603050405020304" charset="0"/>
                <a:cs typeface="Times New Roman" panose="02020603050405020304" charset="0"/>
              </a:rPr>
              <a:t>3</a:t>
            </a:r>
            <a:r>
              <a:rPr lang="zh-CN" altLang="en-US" sz="3200" b="1">
                <a:latin typeface="Times New Roman" panose="02020603050405020304" charset="0"/>
                <a:cs typeface="Times New Roman" panose="02020603050405020304" charset="0"/>
              </a:rPr>
              <a:t>、情境一：网民只追求</a:t>
            </a:r>
            <a:r>
              <a:rPr lang="en-US" altLang="zh-CN" sz="3200" b="1" i="1">
                <a:latin typeface="Times New Roman" panose="02020603050405020304" charset="0"/>
                <a:cs typeface="Times New Roman" panose="02020603050405020304" charset="0"/>
                <a:sym typeface="+mn-ea"/>
              </a:rPr>
              <a:t>I</a:t>
            </a:r>
            <a:r>
              <a:rPr lang="zh-CN" altLang="en-US" sz="3200" b="1">
                <a:latin typeface="Times New Roman" panose="02020603050405020304" charset="0"/>
                <a:cs typeface="Times New Roman" panose="02020603050405020304" charset="0"/>
                <a:sym typeface="+mn-ea"/>
              </a:rPr>
              <a:t>、</a:t>
            </a:r>
            <a:r>
              <a:rPr lang="en-US" altLang="zh-CN" sz="3200" b="1" i="1">
                <a:latin typeface="Times New Roman" panose="02020603050405020304" charset="0"/>
                <a:cs typeface="Times New Roman" panose="02020603050405020304" charset="0"/>
                <a:sym typeface="+mn-ea"/>
              </a:rPr>
              <a:t>S</a:t>
            </a:r>
            <a:r>
              <a:rPr lang="zh-CN" altLang="en-US" sz="3200" b="1">
                <a:latin typeface="Times New Roman" panose="02020603050405020304" charset="0"/>
                <a:cs typeface="Times New Roman" panose="02020603050405020304" charset="0"/>
                <a:sym typeface="+mn-ea"/>
              </a:rPr>
              <a:t>策略</a:t>
            </a:r>
            <a:endParaRPr lang="zh-CN" altLang="en-US" sz="3200" b="1">
              <a:latin typeface="Times New Roman" panose="02020603050405020304" charset="0"/>
              <a:cs typeface="Times New Roman" panose="02020603050405020304" charset="0"/>
              <a:sym typeface="+mn-ea"/>
            </a:endParaRPr>
          </a:p>
        </p:txBody>
      </p:sp>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文本框 4"/>
          <p:cNvSpPr txBox="1"/>
          <p:nvPr>
            <p:custDataLst>
              <p:tags r:id="rId1"/>
            </p:custDataLst>
          </p:nvPr>
        </p:nvSpPr>
        <p:spPr>
          <a:xfrm>
            <a:off x="270510" y="1109345"/>
            <a:ext cx="11500485" cy="5805805"/>
          </a:xfrm>
          <a:prstGeom prst="rect">
            <a:avLst/>
          </a:prstGeom>
          <a:noFill/>
        </p:spPr>
        <p:txBody>
          <a:bodyPr wrap="square" rtlCol="0">
            <a:noAutofit/>
          </a:bodyPr>
          <a:p>
            <a:pPr indent="0" algn="l">
              <a:lnSpc>
                <a:spcPct val="150000"/>
              </a:lnSpc>
              <a:buFont typeface="Wingdings" panose="05000000000000000000" charset="0"/>
              <a:buNone/>
            </a:pPr>
            <a:r>
              <a:rPr lang="en-US" altLang="zh-CN" sz="2400">
                <a:latin typeface="Times New Roman" panose="02020603050405020304" charset="0"/>
                <a:cs typeface="Times New Roman" panose="02020603050405020304" charset="0"/>
              </a:rPr>
              <a:t>2)  </a:t>
            </a:r>
            <a:r>
              <a:rPr lang="zh-CN" altLang="en-US" sz="2400">
                <a:latin typeface="Times New Roman" panose="02020603050405020304" charset="0"/>
                <a:cs typeface="Times New Roman" panose="02020603050405020304" charset="0"/>
              </a:rPr>
              <a:t>如果</a:t>
            </a:r>
            <a:r>
              <a:rPr lang="en-US" altLang="zh-CN" sz="2400" b="1" i="1">
                <a:latin typeface="Times New Roman" panose="02020603050405020304" charset="0"/>
                <a:cs typeface="Times New Roman" panose="02020603050405020304" charset="0"/>
                <a:sym typeface="+mn-ea"/>
              </a:rPr>
              <a:t>c</a:t>
            </a:r>
            <a:r>
              <a:rPr lang="en-US" altLang="zh-CN" sz="2400" b="1" i="1" baseline="-25000">
                <a:latin typeface="Times New Roman" panose="02020603050405020304" charset="0"/>
                <a:cs typeface="Times New Roman" panose="02020603050405020304" charset="0"/>
                <a:sym typeface="+mn-ea"/>
              </a:rPr>
              <a:t>1 </a:t>
            </a:r>
            <a:r>
              <a:rPr lang="en-US" altLang="zh-CN" sz="2400">
                <a:latin typeface="Times New Roman" panose="02020603050405020304" charset="0"/>
                <a:cs typeface="Times New Roman" panose="02020603050405020304" charset="0"/>
              </a:rPr>
              <a:t>&lt; </a:t>
            </a:r>
            <a:r>
              <a:rPr lang="en-US" altLang="zh-CN" sz="2400" b="1" i="1">
                <a:latin typeface="Times New Roman" panose="02020603050405020304" charset="0"/>
                <a:cs typeface="Times New Roman" panose="02020603050405020304" charset="0"/>
                <a:sym typeface="+mn-ea"/>
              </a:rPr>
              <a:t>r</a:t>
            </a:r>
            <a:r>
              <a:rPr lang="en-US" altLang="zh-CN" sz="2400" b="1" i="1" baseline="-25000">
                <a:latin typeface="Times New Roman" panose="02020603050405020304" charset="0"/>
                <a:cs typeface="Times New Roman" panose="02020603050405020304" charset="0"/>
                <a:sym typeface="+mn-ea"/>
              </a:rPr>
              <a:t>1 </a:t>
            </a:r>
            <a:r>
              <a:rPr lang="zh-CN" altLang="en-US" sz="2400">
                <a:latin typeface="Times New Roman" panose="02020603050405020304" charset="0"/>
                <a:cs typeface="Times New Roman" panose="02020603050405020304" charset="0"/>
              </a:rPr>
              <a:t>和</a:t>
            </a:r>
            <a:r>
              <a:rPr lang="en-US" altLang="zh-CN" sz="2400">
                <a:latin typeface="Times New Roman" panose="02020603050405020304" charset="0"/>
                <a:cs typeface="Times New Roman" panose="02020603050405020304" charset="0"/>
              </a:rPr>
              <a:t> </a:t>
            </a:r>
            <a:r>
              <a:rPr lang="en-US" altLang="zh-CN" sz="2400" b="1" i="1">
                <a:latin typeface="Times New Roman" panose="02020603050405020304" charset="0"/>
                <a:cs typeface="Times New Roman" panose="02020603050405020304" charset="0"/>
                <a:sym typeface="+mn-ea"/>
              </a:rPr>
              <a:t>θ</a:t>
            </a:r>
            <a:r>
              <a:rPr lang="en-US" altLang="zh-CN" sz="2400" b="1" i="1" baseline="-25000">
                <a:latin typeface="Times New Roman" panose="02020603050405020304" charset="0"/>
                <a:cs typeface="Times New Roman" panose="02020603050405020304" charset="0"/>
                <a:sym typeface="+mn-ea"/>
              </a:rPr>
              <a:t>S </a:t>
            </a:r>
            <a:r>
              <a:rPr lang="en-US" altLang="zh-CN" sz="2400">
                <a:latin typeface="Times New Roman" panose="02020603050405020304" charset="0"/>
                <a:cs typeface="Times New Roman" panose="02020603050405020304" charset="0"/>
              </a:rPr>
              <a:t>&lt; </a:t>
            </a:r>
            <a:r>
              <a:rPr lang="en-US" altLang="zh-CN" sz="2400" b="1" i="1">
                <a:latin typeface="Times New Roman" panose="02020603050405020304" charset="0"/>
                <a:cs typeface="Times New Roman" panose="02020603050405020304" charset="0"/>
                <a:sym typeface="+mn-ea"/>
              </a:rPr>
              <a:t>c</a:t>
            </a:r>
            <a:r>
              <a:rPr lang="en-US" altLang="zh-CN" sz="2400" b="1" i="1" baseline="-25000">
                <a:latin typeface="Times New Roman" panose="02020603050405020304" charset="0"/>
                <a:cs typeface="Times New Roman" panose="02020603050405020304" charset="0"/>
                <a:sym typeface="+mn-ea"/>
              </a:rPr>
              <a:t>1 </a:t>
            </a:r>
            <a:r>
              <a:rPr lang="en-US" altLang="zh-CN" sz="2400">
                <a:latin typeface="Times New Roman" panose="02020603050405020304" charset="0"/>
                <a:cs typeface="Times New Roman" panose="02020603050405020304" charset="0"/>
              </a:rPr>
              <a:t>/</a:t>
            </a:r>
            <a:r>
              <a:rPr lang="en-US" altLang="zh-CN" sz="2400" b="1" i="1">
                <a:latin typeface="Times New Roman" panose="02020603050405020304" charset="0"/>
                <a:cs typeface="Times New Roman" panose="02020603050405020304" charset="0"/>
                <a:sym typeface="+mn-ea"/>
              </a:rPr>
              <a:t>r</a:t>
            </a:r>
            <a:r>
              <a:rPr lang="en-US" altLang="zh-CN" sz="2400" b="1" i="1" baseline="-25000">
                <a:latin typeface="Times New Roman" panose="02020603050405020304" charset="0"/>
                <a:cs typeface="Times New Roman" panose="02020603050405020304" charset="0"/>
                <a:sym typeface="+mn-ea"/>
              </a:rPr>
              <a:t>1</a:t>
            </a:r>
            <a:r>
              <a:rPr lang="zh-CN" altLang="en-US" sz="2400">
                <a:latin typeface="Times New Roman" panose="02020603050405020304" charset="0"/>
                <a:cs typeface="Times New Roman" panose="02020603050405020304" charset="0"/>
                <a:sym typeface="+mn-ea"/>
              </a:rPr>
              <a:t>或者</a:t>
            </a:r>
            <a:r>
              <a:rPr lang="en-US" altLang="zh-CN" sz="2400" b="1" i="1">
                <a:latin typeface="Times New Roman" panose="02020603050405020304" charset="0"/>
                <a:cs typeface="Times New Roman" panose="02020603050405020304" charset="0"/>
                <a:sym typeface="+mn-ea"/>
              </a:rPr>
              <a:t>c</a:t>
            </a:r>
            <a:r>
              <a:rPr lang="en-US" altLang="zh-CN" sz="2400" b="1" i="1" baseline="-25000">
                <a:latin typeface="Times New Roman" panose="02020603050405020304" charset="0"/>
                <a:cs typeface="Times New Roman" panose="02020603050405020304" charset="0"/>
                <a:sym typeface="+mn-ea"/>
              </a:rPr>
              <a:t>1</a:t>
            </a:r>
            <a:r>
              <a:rPr lang="en-US" altLang="zh-CN" sz="2400" b="1" i="1">
                <a:latin typeface="Times New Roman" panose="02020603050405020304" charset="0"/>
                <a:cs typeface="Times New Roman" panose="02020603050405020304" charset="0"/>
                <a:sym typeface="+mn-ea"/>
              </a:rPr>
              <a:t>&gt;</a:t>
            </a:r>
            <a:r>
              <a:rPr lang="en-US" altLang="zh-CN" sz="2400">
                <a:latin typeface="Times New Roman" panose="02020603050405020304" charset="0"/>
                <a:cs typeface="Times New Roman" panose="02020603050405020304" charset="0"/>
                <a:sym typeface="+mn-ea"/>
              </a:rPr>
              <a:t> </a:t>
            </a:r>
            <a:r>
              <a:rPr lang="en-US" altLang="zh-CN" sz="2400" b="1" i="1">
                <a:latin typeface="Times New Roman" panose="02020603050405020304" charset="0"/>
                <a:cs typeface="Times New Roman" panose="02020603050405020304" charset="0"/>
                <a:sym typeface="+mn-ea"/>
              </a:rPr>
              <a:t>r</a:t>
            </a:r>
            <a:r>
              <a:rPr lang="en-US" altLang="zh-CN" sz="2400" b="1" i="1" baseline="-25000">
                <a:latin typeface="Times New Roman" panose="02020603050405020304" charset="0"/>
                <a:cs typeface="Times New Roman" panose="02020603050405020304" charset="0"/>
                <a:sym typeface="+mn-ea"/>
              </a:rPr>
              <a:t>1 </a:t>
            </a:r>
            <a:r>
              <a:rPr lang="zh-CN" altLang="en-US" sz="2400">
                <a:latin typeface="Times New Roman" panose="02020603050405020304" charset="0"/>
                <a:cs typeface="Times New Roman" panose="02020603050405020304" charset="0"/>
                <a:sym typeface="+mn-ea"/>
              </a:rPr>
              <a:t>，即</a:t>
            </a:r>
            <a:r>
              <a:rPr lang="en-US" altLang="zh-CN" sz="2400">
                <a:latin typeface="Times New Roman" panose="02020603050405020304" charset="0"/>
                <a:cs typeface="Times New Roman" panose="02020603050405020304" charset="0"/>
                <a:sym typeface="+mn-ea"/>
              </a:rPr>
              <a:t>U</a:t>
            </a:r>
            <a:r>
              <a:rPr lang="en-US" altLang="zh-CN" sz="2400" baseline="-25000">
                <a:latin typeface="Times New Roman" panose="02020603050405020304" charset="0"/>
                <a:cs typeface="Times New Roman" panose="02020603050405020304" charset="0"/>
                <a:sym typeface="+mn-ea"/>
              </a:rPr>
              <a:t>P</a:t>
            </a:r>
            <a:r>
              <a:rPr lang="en-US" altLang="zh-CN" sz="2400">
                <a:latin typeface="Times New Roman" panose="02020603050405020304" charset="0"/>
                <a:cs typeface="Times New Roman" panose="02020603050405020304" charset="0"/>
                <a:sym typeface="+mn-ea"/>
              </a:rPr>
              <a:t> &lt; U</a:t>
            </a:r>
            <a:r>
              <a:rPr lang="en-US" altLang="zh-CN" sz="2400" baseline="-25000">
                <a:latin typeface="Times New Roman" panose="02020603050405020304" charset="0"/>
                <a:cs typeface="Times New Roman" panose="02020603050405020304" charset="0"/>
                <a:sym typeface="+mn-ea"/>
              </a:rPr>
              <a:t>N</a:t>
            </a:r>
            <a:r>
              <a:rPr lang="zh-CN" altLang="en-US" sz="2400">
                <a:latin typeface="Times New Roman" panose="02020603050405020304" charset="0"/>
                <a:cs typeface="Times New Roman" panose="02020603050405020304" charset="0"/>
                <a:sym typeface="+mn-ea"/>
              </a:rPr>
              <a:t>，则企业采用</a:t>
            </a:r>
            <a:r>
              <a:rPr lang="en-US" altLang="zh-CN" sz="2400" b="1" i="1">
                <a:latin typeface="Times New Roman" panose="02020603050405020304" charset="0"/>
                <a:cs typeface="Times New Roman" panose="02020603050405020304" charset="0"/>
                <a:sym typeface="+mn-ea"/>
              </a:rPr>
              <a:t>N</a:t>
            </a:r>
            <a:r>
              <a:rPr lang="zh-CN" altLang="en-US" sz="2400" b="1">
                <a:sym typeface="+mn-ea"/>
              </a:rPr>
              <a:t>策略</a:t>
            </a:r>
            <a:endParaRPr lang="zh-CN" altLang="en-US" sz="2400" b="1">
              <a:sym typeface="+mn-ea"/>
            </a:endParaRPr>
          </a:p>
          <a:p>
            <a:pPr marL="342900" indent="-342900" algn="l">
              <a:lnSpc>
                <a:spcPct val="150000"/>
              </a:lnSpc>
              <a:buFont typeface="Wingdings" panose="05000000000000000000" charset="0"/>
              <a:buChar char="l"/>
            </a:pPr>
            <a:endParaRPr lang="zh-CN" altLang="en-US" sz="2400" b="1">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b="1">
              <a:solidFill>
                <a:srgbClr val="C00000"/>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r>
              <a:rPr lang="zh-CN" altLang="en-US" sz="2400" b="1">
                <a:solidFill>
                  <a:srgbClr val="C00000"/>
                </a:solidFill>
                <a:latin typeface="Times New Roman" panose="02020603050405020304" charset="0"/>
                <a:cs typeface="Times New Roman" panose="02020603050405020304" charset="0"/>
                <a:sym typeface="+mn-ea"/>
              </a:rPr>
              <a:t>推论二：</a:t>
            </a:r>
            <a:r>
              <a:rPr lang="zh-CN" altLang="en-US" sz="2400">
                <a:solidFill>
                  <a:schemeClr val="tx1"/>
                </a:solidFill>
                <a:latin typeface="Times New Roman" panose="02020603050405020304" charset="0"/>
                <a:cs typeface="Times New Roman" panose="02020603050405020304" charset="0"/>
                <a:sym typeface="+mn-ea"/>
              </a:rPr>
              <a:t>当</a:t>
            </a:r>
            <a:r>
              <a:rPr lang="en-US" altLang="zh-CN" sz="2400" b="1" i="1">
                <a:latin typeface="Times New Roman" panose="02020603050405020304" charset="0"/>
                <a:cs typeface="Times New Roman" panose="02020603050405020304" charset="0"/>
                <a:sym typeface="+mn-ea"/>
              </a:rPr>
              <a:t>c</a:t>
            </a:r>
            <a:r>
              <a:rPr lang="en-US" altLang="zh-CN" sz="2400" b="1" i="1" baseline="-25000">
                <a:latin typeface="Times New Roman" panose="02020603050405020304" charset="0"/>
                <a:cs typeface="Times New Roman" panose="02020603050405020304" charset="0"/>
                <a:sym typeface="+mn-ea"/>
              </a:rPr>
              <a:t>1 </a:t>
            </a:r>
            <a:r>
              <a:rPr lang="en-US" altLang="zh-CN" sz="2400">
                <a:latin typeface="Times New Roman" panose="02020603050405020304" charset="0"/>
                <a:cs typeface="Times New Roman" panose="02020603050405020304" charset="0"/>
                <a:sym typeface="+mn-ea"/>
              </a:rPr>
              <a:t>&lt; </a:t>
            </a:r>
            <a:r>
              <a:rPr lang="en-US" altLang="zh-CN" sz="2400" b="1" i="1">
                <a:latin typeface="Times New Roman" panose="02020603050405020304" charset="0"/>
                <a:cs typeface="Times New Roman" panose="02020603050405020304" charset="0"/>
                <a:sym typeface="+mn-ea"/>
              </a:rPr>
              <a:t>r</a:t>
            </a:r>
            <a:r>
              <a:rPr lang="en-US" altLang="zh-CN" sz="2400" b="1" i="1" baseline="-25000">
                <a:latin typeface="Times New Roman" panose="02020603050405020304" charset="0"/>
                <a:cs typeface="Times New Roman" panose="02020603050405020304" charset="0"/>
                <a:sym typeface="+mn-ea"/>
              </a:rPr>
              <a:t>1 </a:t>
            </a:r>
            <a:r>
              <a:rPr lang="zh-CN" altLang="en-US" sz="2400">
                <a:latin typeface="Times New Roman" panose="02020603050405020304" charset="0"/>
                <a:cs typeface="Times New Roman" panose="02020603050405020304" charset="0"/>
                <a:sym typeface="+mn-ea"/>
              </a:rPr>
              <a:t>和</a:t>
            </a:r>
            <a:r>
              <a:rPr lang="en-US" altLang="zh-CN" sz="2400">
                <a:latin typeface="Times New Roman" panose="02020603050405020304" charset="0"/>
                <a:cs typeface="Times New Roman" panose="02020603050405020304" charset="0"/>
                <a:sym typeface="+mn-ea"/>
              </a:rPr>
              <a:t> </a:t>
            </a:r>
            <a:r>
              <a:rPr lang="en-US" altLang="zh-CN" sz="2400" b="1" i="1">
                <a:latin typeface="Times New Roman" panose="02020603050405020304" charset="0"/>
                <a:cs typeface="Times New Roman" panose="02020603050405020304" charset="0"/>
                <a:sym typeface="+mn-ea"/>
              </a:rPr>
              <a:t>θ</a:t>
            </a:r>
            <a:r>
              <a:rPr lang="en-US" altLang="zh-CN" sz="2400" b="1" i="1" baseline="-25000">
                <a:latin typeface="Times New Roman" panose="02020603050405020304" charset="0"/>
                <a:cs typeface="Times New Roman" panose="02020603050405020304" charset="0"/>
                <a:sym typeface="+mn-ea"/>
              </a:rPr>
              <a:t>S </a:t>
            </a:r>
            <a:r>
              <a:rPr lang="en-US" altLang="zh-CN" sz="2400">
                <a:latin typeface="Times New Roman" panose="02020603050405020304" charset="0"/>
                <a:cs typeface="Times New Roman" panose="02020603050405020304" charset="0"/>
                <a:sym typeface="+mn-ea"/>
              </a:rPr>
              <a:t>&lt; </a:t>
            </a:r>
            <a:r>
              <a:rPr lang="en-US" altLang="zh-CN" sz="2400" b="1" i="1">
                <a:latin typeface="Times New Roman" panose="02020603050405020304" charset="0"/>
                <a:cs typeface="Times New Roman" panose="02020603050405020304" charset="0"/>
                <a:sym typeface="+mn-ea"/>
              </a:rPr>
              <a:t>c</a:t>
            </a:r>
            <a:r>
              <a:rPr lang="en-US" altLang="zh-CN" sz="2400" b="1" i="1" baseline="-25000">
                <a:latin typeface="Times New Roman" panose="02020603050405020304" charset="0"/>
                <a:cs typeface="Times New Roman" panose="02020603050405020304" charset="0"/>
                <a:sym typeface="+mn-ea"/>
              </a:rPr>
              <a:t>1 </a:t>
            </a:r>
            <a:r>
              <a:rPr lang="en-US" altLang="zh-CN" sz="2400">
                <a:latin typeface="Times New Roman" panose="02020603050405020304" charset="0"/>
                <a:cs typeface="Times New Roman" panose="02020603050405020304" charset="0"/>
                <a:sym typeface="+mn-ea"/>
              </a:rPr>
              <a:t>/</a:t>
            </a:r>
            <a:r>
              <a:rPr lang="en-US" altLang="zh-CN" sz="2400" b="1" i="1">
                <a:latin typeface="Times New Roman" panose="02020603050405020304" charset="0"/>
                <a:cs typeface="Times New Roman" panose="02020603050405020304" charset="0"/>
                <a:sym typeface="+mn-ea"/>
              </a:rPr>
              <a:t>r</a:t>
            </a:r>
            <a:r>
              <a:rPr lang="en-US" altLang="zh-CN" sz="2400" b="1" i="1" baseline="-25000">
                <a:latin typeface="Times New Roman" panose="02020603050405020304" charset="0"/>
                <a:cs typeface="Times New Roman" panose="02020603050405020304" charset="0"/>
                <a:sym typeface="+mn-ea"/>
              </a:rPr>
              <a:t>1</a:t>
            </a:r>
            <a:r>
              <a:rPr lang="zh-CN" altLang="en-US" sz="2400">
                <a:latin typeface="Times New Roman" panose="02020603050405020304" charset="0"/>
                <a:cs typeface="Times New Roman" panose="02020603050405020304" charset="0"/>
                <a:sym typeface="+mn-ea"/>
              </a:rPr>
              <a:t>或者</a:t>
            </a:r>
            <a:r>
              <a:rPr lang="en-US" altLang="zh-CN" sz="2400" b="1" i="1">
                <a:latin typeface="Times New Roman" panose="02020603050405020304" charset="0"/>
                <a:cs typeface="Times New Roman" panose="02020603050405020304" charset="0"/>
                <a:sym typeface="+mn-ea"/>
              </a:rPr>
              <a:t>c</a:t>
            </a:r>
            <a:r>
              <a:rPr lang="en-US" altLang="zh-CN" sz="2400" b="1" i="1" baseline="-25000">
                <a:latin typeface="Times New Roman" panose="02020603050405020304" charset="0"/>
                <a:cs typeface="Times New Roman" panose="02020603050405020304" charset="0"/>
                <a:sym typeface="+mn-ea"/>
              </a:rPr>
              <a:t>1</a:t>
            </a:r>
            <a:r>
              <a:rPr lang="en-US" altLang="zh-CN" sz="2400" b="1" i="1">
                <a:latin typeface="Times New Roman" panose="02020603050405020304" charset="0"/>
                <a:cs typeface="Times New Roman" panose="02020603050405020304" charset="0"/>
                <a:sym typeface="+mn-ea"/>
              </a:rPr>
              <a:t>&gt;</a:t>
            </a:r>
            <a:r>
              <a:rPr lang="en-US" altLang="zh-CN" sz="2400">
                <a:latin typeface="Times New Roman" panose="02020603050405020304" charset="0"/>
                <a:cs typeface="Times New Roman" panose="02020603050405020304" charset="0"/>
                <a:sym typeface="+mn-ea"/>
              </a:rPr>
              <a:t> </a:t>
            </a:r>
            <a:r>
              <a:rPr lang="en-US" altLang="zh-CN" sz="2400" b="1" i="1">
                <a:latin typeface="Times New Roman" panose="02020603050405020304" charset="0"/>
                <a:cs typeface="Times New Roman" panose="02020603050405020304" charset="0"/>
                <a:sym typeface="+mn-ea"/>
              </a:rPr>
              <a:t>r</a:t>
            </a:r>
            <a:r>
              <a:rPr lang="en-US" altLang="zh-CN" sz="2400" b="1" i="1" baseline="-25000">
                <a:latin typeface="Times New Roman" panose="02020603050405020304" charset="0"/>
                <a:cs typeface="Times New Roman" panose="02020603050405020304" charset="0"/>
                <a:sym typeface="+mn-ea"/>
              </a:rPr>
              <a:t>1</a:t>
            </a:r>
            <a:r>
              <a:rPr lang="zh-CN" altLang="en-US" sz="2400">
                <a:latin typeface="Times New Roman" panose="02020603050405020304" charset="0"/>
                <a:cs typeface="Times New Roman" panose="02020603050405020304" charset="0"/>
                <a:sym typeface="+mn-ea"/>
              </a:rPr>
              <a:t>时，</a:t>
            </a:r>
            <a:r>
              <a:rPr sz="2400">
                <a:latin typeface="Times New Roman" panose="02020603050405020304" charset="0"/>
                <a:cs typeface="Times New Roman" panose="02020603050405020304" charset="0"/>
                <a:sym typeface="+mn-ea"/>
              </a:rPr>
              <a:t>企业采用</a:t>
            </a:r>
            <a:r>
              <a:rPr sz="2400" b="1" i="1">
                <a:latin typeface="Times New Roman" panose="02020603050405020304" charset="0"/>
                <a:cs typeface="Times New Roman" panose="02020603050405020304" charset="0"/>
                <a:sym typeface="+mn-ea"/>
              </a:rPr>
              <a:t>N</a:t>
            </a:r>
            <a:r>
              <a:rPr sz="2400" b="1">
                <a:latin typeface="Times New Roman" panose="02020603050405020304" charset="0"/>
                <a:cs typeface="Times New Roman" panose="02020603050405020304" charset="0"/>
                <a:sym typeface="+mn-ea"/>
              </a:rPr>
              <a:t>策略</a:t>
            </a:r>
            <a:r>
              <a:rPr sz="2400">
                <a:latin typeface="Times New Roman" panose="02020603050405020304" charset="0"/>
                <a:cs typeface="Times New Roman" panose="02020603050405020304" charset="0"/>
                <a:sym typeface="+mn-ea"/>
              </a:rPr>
              <a:t>，网民倾向于选择</a:t>
            </a:r>
            <a:r>
              <a:rPr lang="en-US" altLang="zh-CN" sz="2400" b="1" i="1">
                <a:latin typeface="Times New Roman" panose="02020603050405020304" charset="0"/>
                <a:cs typeface="Times New Roman" panose="02020603050405020304" charset="0"/>
                <a:sym typeface="+mn-ea"/>
              </a:rPr>
              <a:t>I</a:t>
            </a:r>
            <a:r>
              <a:rPr sz="2400" b="1">
                <a:latin typeface="Times New Roman" panose="02020603050405020304" charset="0"/>
                <a:cs typeface="Times New Roman" panose="02020603050405020304" charset="0"/>
                <a:sym typeface="+mn-ea"/>
              </a:rPr>
              <a:t>策略</a:t>
            </a:r>
            <a:r>
              <a:rPr lang="zh-CN" sz="2400">
                <a:latin typeface="Times New Roman" panose="02020603050405020304" charset="0"/>
                <a:cs typeface="Times New Roman" panose="02020603050405020304" charset="0"/>
                <a:sym typeface="+mn-ea"/>
              </a:rPr>
              <a:t>，由此产生的策略</a:t>
            </a:r>
            <a:r>
              <a:rPr lang="zh-CN" altLang="en-US" sz="2400">
                <a:solidFill>
                  <a:schemeClr val="tx1"/>
                </a:solidFill>
                <a:latin typeface="Times New Roman" panose="02020603050405020304" charset="0"/>
                <a:cs typeface="Times New Roman" panose="02020603050405020304" charset="0"/>
                <a:sym typeface="+mn-ea"/>
              </a:rPr>
              <a:t>均衡为</a:t>
            </a:r>
            <a:r>
              <a:rPr lang="zh-CN" altLang="en-US" sz="2400" b="1">
                <a:solidFill>
                  <a:schemeClr val="tx1"/>
                </a:solidFill>
                <a:latin typeface="Times New Roman" panose="02020603050405020304" charset="0"/>
                <a:cs typeface="Times New Roman" panose="02020603050405020304" charset="0"/>
                <a:sym typeface="+mn-ea"/>
              </a:rPr>
              <a:t>（</a:t>
            </a:r>
            <a:r>
              <a:rPr lang="en-US" altLang="zh-CN" sz="2400" b="1" i="1">
                <a:latin typeface="Times New Roman" panose="02020603050405020304" charset="0"/>
                <a:cs typeface="Times New Roman" panose="02020603050405020304" charset="0"/>
                <a:sym typeface="+mn-ea"/>
              </a:rPr>
              <a:t>I</a:t>
            </a:r>
            <a:r>
              <a:rPr lang="zh-CN" altLang="en-US" sz="2400" b="1">
                <a:solidFill>
                  <a:schemeClr val="tx1"/>
                </a:solidFill>
                <a:latin typeface="Times New Roman" panose="02020603050405020304" charset="0"/>
                <a:cs typeface="Times New Roman" panose="02020603050405020304" charset="0"/>
                <a:sym typeface="+mn-ea"/>
              </a:rPr>
              <a:t>，</a:t>
            </a:r>
            <a:r>
              <a:rPr lang="en-US" altLang="zh-CN" sz="2400" b="1" i="1">
                <a:latin typeface="Times New Roman" panose="02020603050405020304" charset="0"/>
                <a:cs typeface="Times New Roman" panose="02020603050405020304" charset="0"/>
                <a:sym typeface="+mn-ea"/>
              </a:rPr>
              <a:t>N</a:t>
            </a:r>
            <a:r>
              <a:rPr lang="zh-CN" altLang="en-US" sz="2400" b="1">
                <a:solidFill>
                  <a:schemeClr val="tx1"/>
                </a:solidFill>
                <a:latin typeface="Times New Roman" panose="02020603050405020304" charset="0"/>
                <a:cs typeface="Times New Roman" panose="02020603050405020304" charset="0"/>
                <a:sym typeface="+mn-ea"/>
              </a:rPr>
              <a:t>）</a:t>
            </a:r>
            <a:r>
              <a:rPr lang="zh-CN" altLang="en-US" sz="2400">
                <a:solidFill>
                  <a:schemeClr val="tx1"/>
                </a:solidFill>
                <a:latin typeface="Times New Roman" panose="02020603050405020304" charset="0"/>
                <a:cs typeface="Times New Roman" panose="02020603050405020304" charset="0"/>
                <a:sym typeface="+mn-ea"/>
              </a:rPr>
              <a:t>。</a:t>
            </a:r>
            <a:endParaRPr lang="zh-CN" altLang="en-US" sz="2400" b="1">
              <a:solidFill>
                <a:srgbClr val="C00000"/>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b="1">
              <a:solidFill>
                <a:srgbClr val="C00000"/>
              </a:solidFill>
              <a:latin typeface="Times New Roman" panose="02020603050405020304" charset="0"/>
              <a:cs typeface="Times New Roman" panose="02020603050405020304" charset="0"/>
              <a:sym typeface="+mn-ea"/>
            </a:endParaRPr>
          </a:p>
        </p:txBody>
      </p:sp>
      <p:pic>
        <p:nvPicPr>
          <p:cNvPr id="3" name="图片 2"/>
          <p:cNvPicPr>
            <a:picLocks noChangeAspect="1"/>
          </p:cNvPicPr>
          <p:nvPr>
            <p:custDataLst>
              <p:tags r:id="rId2"/>
            </p:custDataLst>
          </p:nvPr>
        </p:nvPicPr>
        <p:blipFill>
          <a:blip r:embed="rId3"/>
          <a:srcRect t="11006" r="1196"/>
          <a:stretch>
            <a:fillRect/>
          </a:stretch>
        </p:blipFill>
        <p:spPr>
          <a:xfrm>
            <a:off x="655320" y="1684655"/>
            <a:ext cx="6030595" cy="1252855"/>
          </a:xfrm>
          <a:prstGeom prst="rect">
            <a:avLst/>
          </a:prstGeom>
        </p:spPr>
      </p:pic>
    </p:spTree>
    <p:custDataLst>
      <p:tags r:id="rId4"/>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0510" y="165100"/>
            <a:ext cx="6415405"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Times New Roman" panose="02020603050405020304" charset="0"/>
                <a:cs typeface="Times New Roman" panose="02020603050405020304" charset="0"/>
              </a:rPr>
              <a:t>3</a:t>
            </a:r>
            <a:r>
              <a:rPr lang="zh-CN" altLang="en-US" sz="3200" b="1">
                <a:latin typeface="Times New Roman" panose="02020603050405020304" charset="0"/>
                <a:cs typeface="Times New Roman" panose="02020603050405020304" charset="0"/>
              </a:rPr>
              <a:t>、情境二：网民追求</a:t>
            </a:r>
            <a:r>
              <a:rPr lang="en-US" altLang="zh-CN" sz="3200" b="1" i="1">
                <a:latin typeface="Times New Roman" panose="02020603050405020304" charset="0"/>
                <a:cs typeface="Times New Roman" panose="02020603050405020304" charset="0"/>
                <a:sym typeface="+mn-ea"/>
              </a:rPr>
              <a:t>I</a:t>
            </a:r>
            <a:r>
              <a:rPr lang="zh-CN" altLang="en-US" sz="3200" b="1">
                <a:latin typeface="Times New Roman" panose="02020603050405020304" charset="0"/>
                <a:cs typeface="Times New Roman" panose="02020603050405020304" charset="0"/>
                <a:sym typeface="+mn-ea"/>
              </a:rPr>
              <a:t>、</a:t>
            </a:r>
            <a:r>
              <a:rPr lang="en-US" altLang="zh-CN" sz="3200" b="1" i="1">
                <a:latin typeface="Times New Roman" panose="02020603050405020304" charset="0"/>
                <a:cs typeface="Times New Roman" panose="02020603050405020304" charset="0"/>
                <a:sym typeface="+mn-ea"/>
              </a:rPr>
              <a:t>S</a:t>
            </a:r>
            <a:r>
              <a:rPr lang="zh-CN" altLang="en-US" sz="3200" b="1" i="1">
                <a:latin typeface="Times New Roman" panose="02020603050405020304" charset="0"/>
                <a:cs typeface="Times New Roman" panose="02020603050405020304" charset="0"/>
                <a:sym typeface="+mn-ea"/>
              </a:rPr>
              <a:t>、</a:t>
            </a:r>
            <a:r>
              <a:rPr lang="en-US" altLang="zh-CN" sz="3200" b="1" i="1">
                <a:latin typeface="Times New Roman" panose="02020603050405020304" charset="0"/>
                <a:cs typeface="Times New Roman" panose="02020603050405020304" charset="0"/>
                <a:sym typeface="+mn-ea"/>
              </a:rPr>
              <a:t>T</a:t>
            </a:r>
            <a:r>
              <a:rPr lang="zh-CN" altLang="en-US" sz="3200" b="1">
                <a:latin typeface="Times New Roman" panose="02020603050405020304" charset="0"/>
                <a:cs typeface="Times New Roman" panose="02020603050405020304" charset="0"/>
                <a:sym typeface="+mn-ea"/>
              </a:rPr>
              <a:t>策略</a:t>
            </a:r>
            <a:endParaRPr lang="zh-CN" altLang="en-US" sz="3200" b="1">
              <a:latin typeface="Times New Roman" panose="02020603050405020304" charset="0"/>
              <a:cs typeface="Times New Roman" panose="02020603050405020304" charset="0"/>
              <a:sym typeface="+mn-ea"/>
            </a:endParaRPr>
          </a:p>
        </p:txBody>
      </p:sp>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文本框 4"/>
          <p:cNvSpPr txBox="1"/>
          <p:nvPr>
            <p:custDataLst>
              <p:tags r:id="rId1"/>
            </p:custDataLst>
          </p:nvPr>
        </p:nvSpPr>
        <p:spPr>
          <a:xfrm>
            <a:off x="270510" y="1052195"/>
            <a:ext cx="11500485" cy="5664835"/>
          </a:xfrm>
          <a:prstGeom prst="rect">
            <a:avLst/>
          </a:prstGeom>
          <a:noFill/>
        </p:spPr>
        <p:txBody>
          <a:bodyPr wrap="square" rtlCol="0">
            <a:noAutofit/>
          </a:bodyPr>
          <a:p>
            <a:pPr indent="0" algn="l">
              <a:lnSpc>
                <a:spcPct val="150000"/>
              </a:lnSpc>
              <a:buFont typeface="Wingdings" panose="05000000000000000000" charset="0"/>
              <a:buNone/>
            </a:pPr>
            <a:r>
              <a:rPr lang="zh-CN" altLang="en-US" sz="2400">
                <a:latin typeface="Times New Roman" panose="02020603050405020304" charset="0"/>
                <a:cs typeface="Times New Roman" panose="02020603050405020304" charset="0"/>
              </a:rPr>
              <a:t>如果</a:t>
            </a:r>
            <a:r>
              <a:rPr lang="en-US" altLang="zh-CN" sz="2400" b="1" i="1">
                <a:latin typeface="Times New Roman" panose="02020603050405020304" charset="0"/>
                <a:cs typeface="Times New Roman" panose="02020603050405020304" charset="0"/>
                <a:sym typeface="+mn-ea"/>
              </a:rPr>
              <a:t>θ</a:t>
            </a:r>
            <a:r>
              <a:rPr lang="en-US" altLang="zh-CN" sz="2400" b="1" i="1" baseline="-25000">
                <a:latin typeface="Times New Roman" panose="02020603050405020304" charset="0"/>
                <a:cs typeface="Times New Roman" panose="02020603050405020304" charset="0"/>
                <a:sym typeface="+mn-ea"/>
              </a:rPr>
              <a:t>T</a:t>
            </a:r>
            <a:r>
              <a:rPr lang="en-US" altLang="zh-CN" sz="2400">
                <a:latin typeface="Times New Roman" panose="02020603050405020304" charset="0"/>
                <a:cs typeface="Times New Roman" panose="02020603050405020304" charset="0"/>
              </a:rPr>
              <a:t>&gt;0</a:t>
            </a:r>
            <a:r>
              <a:rPr lang="zh-CN" altLang="en-US" sz="2400">
                <a:latin typeface="Times New Roman" panose="02020603050405020304" charset="0"/>
                <a:cs typeface="Times New Roman" panose="02020603050405020304" charset="0"/>
              </a:rPr>
              <a:t>，即意味着一些网民会以负面评论公开谴责该企业，并在社交媒体上转发负面内容。</a:t>
            </a:r>
            <a:endParaRPr lang="zh-CN" altLang="en-US" sz="2400">
              <a:latin typeface="Times New Roman" panose="02020603050405020304" charset="0"/>
              <a:cs typeface="Times New Roman" panose="02020603050405020304" charset="0"/>
            </a:endParaRPr>
          </a:p>
          <a:p>
            <a:pPr indent="0" algn="l">
              <a:lnSpc>
                <a:spcPct val="150000"/>
              </a:lnSpc>
              <a:buFont typeface="Wingdings" panose="05000000000000000000" charset="0"/>
              <a:buNone/>
            </a:pPr>
            <a:r>
              <a:rPr lang="en-US" altLang="zh-CN" sz="2400">
                <a:latin typeface="Times New Roman" panose="02020603050405020304" charset="0"/>
                <a:cs typeface="Times New Roman" panose="02020603050405020304" charset="0"/>
              </a:rPr>
              <a:t>1)  </a:t>
            </a:r>
            <a:r>
              <a:rPr lang="zh-CN" altLang="en-US" sz="2400">
                <a:latin typeface="Times New Roman" panose="02020603050405020304" charset="0"/>
                <a:cs typeface="Times New Roman" panose="02020603050405020304" charset="0"/>
              </a:rPr>
              <a:t>如果</a:t>
            </a:r>
            <a:r>
              <a:rPr lang="en-US" altLang="zh-CN" sz="2400">
                <a:latin typeface="Times New Roman" panose="02020603050405020304" charset="0"/>
                <a:cs typeface="Times New Roman" panose="02020603050405020304" charset="0"/>
              </a:rPr>
              <a:t> </a:t>
            </a:r>
            <a:r>
              <a:rPr lang="en-US" altLang="zh-CN" sz="2400" b="1" i="1">
                <a:latin typeface="Times New Roman" panose="02020603050405020304" charset="0"/>
                <a:cs typeface="Times New Roman" panose="02020603050405020304" charset="0"/>
                <a:sym typeface="+mn-ea"/>
              </a:rPr>
              <a:t>r</a:t>
            </a:r>
            <a:r>
              <a:rPr lang="en-US" altLang="zh-CN" sz="2400" b="1" i="1" baseline="-25000">
                <a:latin typeface="Times New Roman" panose="02020603050405020304" charset="0"/>
                <a:cs typeface="Times New Roman" panose="02020603050405020304" charset="0"/>
                <a:sym typeface="+mn-ea"/>
              </a:rPr>
              <a:t>3 </a:t>
            </a:r>
            <a:r>
              <a:rPr lang="zh-CN" altLang="en-US" sz="2400" b="1">
                <a:solidFill>
                  <a:srgbClr val="FF0000"/>
                </a:solidFill>
                <a:latin typeface="Times New Roman" panose="02020603050405020304" charset="0"/>
                <a:cs typeface="Times New Roman" panose="02020603050405020304" charset="0"/>
              </a:rPr>
              <a:t>很小</a:t>
            </a:r>
            <a:r>
              <a:rPr lang="zh-CN" altLang="en-US" sz="2400">
                <a:latin typeface="Times New Roman" panose="02020603050405020304" charset="0"/>
                <a:cs typeface="Times New Roman" panose="02020603050405020304" charset="0"/>
              </a:rPr>
              <a:t>，</a:t>
            </a:r>
            <a:r>
              <a:rPr lang="zh-CN" sz="2400">
                <a:latin typeface="Times New Roman" panose="02020603050405020304" charset="0"/>
                <a:cs typeface="Times New Roman" panose="02020603050405020304" charset="0"/>
                <a:sym typeface="+mn-ea"/>
              </a:rPr>
              <a:t>网民的谴责对企业的声誉影响不大，那么</a:t>
            </a:r>
            <a:r>
              <a:rPr sz="2400" b="1" i="1">
                <a:latin typeface="Times New Roman" panose="02020603050405020304" charset="0"/>
                <a:cs typeface="Times New Roman" panose="02020603050405020304" charset="0"/>
                <a:sym typeface="+mn-ea"/>
              </a:rPr>
              <a:t>N</a:t>
            </a:r>
            <a:r>
              <a:rPr sz="2400" b="1">
                <a:latin typeface="Times New Roman" panose="02020603050405020304" charset="0"/>
                <a:cs typeface="Times New Roman" panose="02020603050405020304" charset="0"/>
                <a:sym typeface="+mn-ea"/>
              </a:rPr>
              <a:t>策略</a:t>
            </a:r>
            <a:r>
              <a:rPr lang="zh-CN" sz="2400">
                <a:latin typeface="Times New Roman" panose="02020603050405020304" charset="0"/>
                <a:cs typeface="Times New Roman" panose="02020603050405020304" charset="0"/>
                <a:sym typeface="+mn-ea"/>
              </a:rPr>
              <a:t>造成的损失对企业来说是可控的。在这种情况下，企业采取</a:t>
            </a:r>
            <a:r>
              <a:rPr sz="2400" b="1" i="1">
                <a:solidFill>
                  <a:srgbClr val="FF0000"/>
                </a:solidFill>
                <a:latin typeface="Times New Roman" panose="02020603050405020304" charset="0"/>
                <a:cs typeface="Times New Roman" panose="02020603050405020304" charset="0"/>
                <a:sym typeface="+mn-ea"/>
              </a:rPr>
              <a:t>N</a:t>
            </a:r>
            <a:r>
              <a:rPr sz="2400" b="1">
                <a:solidFill>
                  <a:srgbClr val="FF0000"/>
                </a:solidFill>
                <a:latin typeface="Times New Roman" panose="02020603050405020304" charset="0"/>
                <a:cs typeface="Times New Roman" panose="02020603050405020304" charset="0"/>
                <a:sym typeface="+mn-ea"/>
              </a:rPr>
              <a:t>策略</a:t>
            </a:r>
            <a:r>
              <a:rPr lang="zh-CN" sz="2400">
                <a:latin typeface="Times New Roman" panose="02020603050405020304" charset="0"/>
                <a:cs typeface="Times New Roman" panose="02020603050405020304" charset="0"/>
                <a:sym typeface="+mn-ea"/>
              </a:rPr>
              <a:t>。</a:t>
            </a:r>
            <a:endParaRPr lang="zh-CN" sz="2400">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Ø"/>
            </a:pPr>
            <a:r>
              <a:rPr lang="zh-CN" sz="2400">
                <a:latin typeface="Times New Roman" panose="02020603050405020304" charset="0"/>
                <a:cs typeface="Times New Roman" panose="02020603050405020304" charset="0"/>
                <a:sym typeface="+mn-ea"/>
              </a:rPr>
              <a:t>采取</a:t>
            </a:r>
            <a:r>
              <a:rPr lang="en-US" altLang="zh-CN" sz="2400" b="1" i="1">
                <a:latin typeface="Times New Roman" panose="02020603050405020304" charset="0"/>
                <a:cs typeface="Times New Roman" panose="02020603050405020304" charset="0"/>
                <a:sym typeface="+mn-ea"/>
              </a:rPr>
              <a:t>I</a:t>
            </a:r>
            <a:r>
              <a:rPr lang="zh-CN" altLang="en-US" sz="2400" b="1">
                <a:latin typeface="Times New Roman" panose="02020603050405020304" charset="0"/>
                <a:cs typeface="Times New Roman" panose="02020603050405020304" charset="0"/>
                <a:sym typeface="+mn-ea"/>
              </a:rPr>
              <a:t>策略</a:t>
            </a:r>
            <a:r>
              <a:rPr lang="zh-CN" altLang="en-US" sz="2400">
                <a:latin typeface="Times New Roman" panose="02020603050405020304" charset="0"/>
                <a:cs typeface="Times New Roman" panose="02020603050405020304" charset="0"/>
                <a:sym typeface="+mn-ea"/>
              </a:rPr>
              <a:t>：</a:t>
            </a:r>
            <a:endParaRPr lang="zh-CN" sz="2400">
              <a:latin typeface="Times New Roman" panose="02020603050405020304" charset="0"/>
              <a:cs typeface="Times New Roman" panose="02020603050405020304" charset="0"/>
              <a:sym typeface="+mn-ea"/>
            </a:endParaRPr>
          </a:p>
          <a:p>
            <a:pPr lvl="2" indent="-342900" algn="l">
              <a:lnSpc>
                <a:spcPct val="150000"/>
              </a:lnSpc>
              <a:buFont typeface="Arial" panose="020B0604020202020204" pitchFamily="34" charset="0"/>
              <a:buChar char="•"/>
            </a:pPr>
            <a:r>
              <a:rPr lang="zh-CN" altLang="en-US" sz="2400">
                <a:latin typeface="Times New Roman" panose="02020603050405020304" charset="0"/>
                <a:cs typeface="Times New Roman" panose="02020603050405020304" charset="0"/>
                <a:sym typeface="+mn-ea"/>
              </a:rPr>
              <a:t>采取</a:t>
            </a:r>
            <a:r>
              <a:rPr lang="en-US" altLang="zh-CN" sz="2400" i="1">
                <a:latin typeface="Times New Roman" panose="02020603050405020304" charset="0"/>
                <a:cs typeface="Times New Roman" panose="02020603050405020304" charset="0"/>
                <a:sym typeface="+mn-ea"/>
              </a:rPr>
              <a:t>I</a:t>
            </a:r>
            <a:r>
              <a:rPr lang="zh-CN" altLang="en-US" sz="2400">
                <a:latin typeface="Times New Roman" panose="02020603050405020304" charset="0"/>
                <a:cs typeface="Times New Roman" panose="02020603050405020304" charset="0"/>
                <a:sym typeface="+mn-ea"/>
              </a:rPr>
              <a:t>策略的网民比例将会</a:t>
            </a:r>
            <a:r>
              <a:rPr lang="zh-CN" altLang="en-US" sz="2400" b="1">
                <a:latin typeface="Times New Roman" panose="02020603050405020304" charset="0"/>
                <a:cs typeface="Times New Roman" panose="02020603050405020304" charset="0"/>
                <a:sym typeface="+mn-ea"/>
              </a:rPr>
              <a:t>增加</a:t>
            </a:r>
            <a:endParaRPr lang="zh-CN" sz="2400">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Ø"/>
            </a:pPr>
            <a:r>
              <a:rPr lang="zh-CN" sz="2400">
                <a:latin typeface="Times New Roman" panose="02020603050405020304" charset="0"/>
                <a:cs typeface="Times New Roman" panose="02020603050405020304" charset="0"/>
                <a:sym typeface="+mn-ea"/>
              </a:rPr>
              <a:t>采取</a:t>
            </a:r>
            <a:r>
              <a:rPr lang="en-US" altLang="zh-CN" sz="2400" b="1" i="1">
                <a:latin typeface="Times New Roman" panose="02020603050405020304" charset="0"/>
                <a:cs typeface="Times New Roman" panose="02020603050405020304" charset="0"/>
                <a:sym typeface="+mn-ea"/>
              </a:rPr>
              <a:t>T</a:t>
            </a:r>
            <a:r>
              <a:rPr lang="zh-CN" altLang="en-US" sz="2400" b="1">
                <a:latin typeface="Times New Roman" panose="02020603050405020304" charset="0"/>
                <a:cs typeface="Times New Roman" panose="02020603050405020304" charset="0"/>
                <a:sym typeface="+mn-ea"/>
              </a:rPr>
              <a:t>策略</a:t>
            </a:r>
            <a:r>
              <a:rPr lang="zh-CN" altLang="en-US" sz="2400">
                <a:latin typeface="Times New Roman" panose="02020603050405020304" charset="0"/>
                <a:cs typeface="Times New Roman" panose="02020603050405020304" charset="0"/>
                <a:sym typeface="+mn-ea"/>
              </a:rPr>
              <a:t>：</a:t>
            </a:r>
            <a:endParaRPr lang="zh-CN" altLang="en-US" sz="2400">
              <a:latin typeface="Times New Roman" panose="02020603050405020304" charset="0"/>
              <a:cs typeface="Times New Roman" panose="02020603050405020304" charset="0"/>
              <a:sym typeface="+mn-ea"/>
            </a:endParaRPr>
          </a:p>
          <a:p>
            <a:pPr lvl="2" indent="-342900" algn="l">
              <a:lnSpc>
                <a:spcPct val="150000"/>
              </a:lnSpc>
              <a:buFont typeface="Arial" panose="020B0604020202020204" pitchFamily="34" charset="0"/>
              <a:buChar char="•"/>
            </a:pPr>
            <a:r>
              <a:rPr lang="zh-CN" altLang="en-US" sz="2400">
                <a:latin typeface="Times New Roman" panose="02020603050405020304" charset="0"/>
                <a:cs typeface="Times New Roman" panose="02020603050405020304" charset="0"/>
                <a:sym typeface="+mn-ea"/>
              </a:rPr>
              <a:t>采取</a:t>
            </a:r>
            <a:r>
              <a:rPr lang="en-US" altLang="zh-CN" sz="2400" i="1">
                <a:latin typeface="Times New Roman" panose="02020603050405020304" charset="0"/>
                <a:cs typeface="Times New Roman" panose="02020603050405020304" charset="0"/>
                <a:sym typeface="+mn-ea"/>
              </a:rPr>
              <a:t>T</a:t>
            </a:r>
            <a:r>
              <a:rPr lang="zh-CN" altLang="en-US" sz="2400">
                <a:latin typeface="Times New Roman" panose="02020603050405020304" charset="0"/>
                <a:cs typeface="Times New Roman" panose="02020603050405020304" charset="0"/>
                <a:sym typeface="+mn-ea"/>
              </a:rPr>
              <a:t>策略的网民比例将会</a:t>
            </a:r>
            <a:r>
              <a:rPr lang="zh-CN" altLang="en-US" sz="2400" b="1">
                <a:latin typeface="Times New Roman" panose="02020603050405020304" charset="0"/>
                <a:cs typeface="Times New Roman" panose="02020603050405020304" charset="0"/>
                <a:sym typeface="+mn-ea"/>
              </a:rPr>
              <a:t>下降</a:t>
            </a:r>
            <a:endParaRPr lang="zh-CN" sz="2400">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Ø"/>
            </a:pPr>
            <a:r>
              <a:rPr lang="zh-CN" sz="2400">
                <a:latin typeface="Times New Roman" panose="02020603050405020304" charset="0"/>
                <a:cs typeface="Times New Roman" panose="02020603050405020304" charset="0"/>
                <a:sym typeface="+mn-ea"/>
              </a:rPr>
              <a:t>采取</a:t>
            </a:r>
            <a:r>
              <a:rPr lang="en-US" altLang="zh-CN" sz="2400" b="1" i="1">
                <a:latin typeface="Times New Roman" panose="02020603050405020304" charset="0"/>
                <a:cs typeface="Times New Roman" panose="02020603050405020304" charset="0"/>
                <a:sym typeface="+mn-ea"/>
              </a:rPr>
              <a:t>S</a:t>
            </a:r>
            <a:r>
              <a:rPr lang="zh-CN" altLang="en-US" sz="2400" b="1">
                <a:latin typeface="Times New Roman" panose="02020603050405020304" charset="0"/>
                <a:cs typeface="Times New Roman" panose="02020603050405020304" charset="0"/>
                <a:sym typeface="+mn-ea"/>
              </a:rPr>
              <a:t>策略</a:t>
            </a:r>
            <a:r>
              <a:rPr lang="zh-CN" altLang="en-US" sz="2400">
                <a:latin typeface="Times New Roman" panose="02020603050405020304" charset="0"/>
                <a:cs typeface="Times New Roman" panose="02020603050405020304" charset="0"/>
                <a:sym typeface="+mn-ea"/>
              </a:rPr>
              <a:t>：</a:t>
            </a:r>
            <a:endParaRPr lang="zh-CN" altLang="en-US" sz="2400">
              <a:latin typeface="Times New Roman" panose="02020603050405020304" charset="0"/>
              <a:cs typeface="Times New Roman" panose="02020603050405020304" charset="0"/>
              <a:sym typeface="+mn-ea"/>
            </a:endParaRPr>
          </a:p>
          <a:p>
            <a:pPr lvl="2" indent="-342900" algn="l">
              <a:lnSpc>
                <a:spcPct val="150000"/>
              </a:lnSpc>
              <a:buFont typeface="Arial" panose="020B0604020202020204" pitchFamily="34" charset="0"/>
              <a:buChar char="•"/>
            </a:pPr>
            <a:r>
              <a:rPr lang="zh-CN" altLang="en-US" sz="2400">
                <a:latin typeface="Times New Roman" panose="02020603050405020304" charset="0"/>
                <a:cs typeface="Times New Roman" panose="02020603050405020304" charset="0"/>
                <a:sym typeface="+mn-ea"/>
              </a:rPr>
              <a:t>分情况讨论</a:t>
            </a:r>
            <a:endParaRPr lang="zh-CN" altLang="en-US" sz="2400">
              <a:latin typeface="Times New Roman" panose="02020603050405020304" charset="0"/>
              <a:cs typeface="Times New Roman" panose="02020603050405020304" charset="0"/>
              <a:sym typeface="+mn-ea"/>
            </a:endParaRPr>
          </a:p>
        </p:txBody>
      </p:sp>
      <p:pic>
        <p:nvPicPr>
          <p:cNvPr id="4" name="图片 3"/>
          <p:cNvPicPr>
            <a:picLocks noChangeAspect="1"/>
          </p:cNvPicPr>
          <p:nvPr>
            <p:custDataLst>
              <p:tags r:id="rId2"/>
            </p:custDataLst>
          </p:nvPr>
        </p:nvPicPr>
        <p:blipFill>
          <a:blip r:embed="rId3"/>
          <a:srcRect l="3897" t="23339" r="804" b="8721"/>
          <a:stretch>
            <a:fillRect/>
          </a:stretch>
        </p:blipFill>
        <p:spPr>
          <a:xfrm>
            <a:off x="2198370" y="3429000"/>
            <a:ext cx="4968875" cy="519430"/>
          </a:xfrm>
          <a:prstGeom prst="rect">
            <a:avLst/>
          </a:prstGeom>
        </p:spPr>
      </p:pic>
      <p:pic>
        <p:nvPicPr>
          <p:cNvPr id="7" name="图片 6"/>
          <p:cNvPicPr>
            <a:picLocks noChangeAspect="1"/>
          </p:cNvPicPr>
          <p:nvPr>
            <p:custDataLst>
              <p:tags r:id="rId4"/>
            </p:custDataLst>
          </p:nvPr>
        </p:nvPicPr>
        <p:blipFill>
          <a:blip r:embed="rId5"/>
          <a:srcRect l="1773" b="2072"/>
          <a:stretch>
            <a:fillRect/>
          </a:stretch>
        </p:blipFill>
        <p:spPr>
          <a:xfrm>
            <a:off x="2198370" y="4392295"/>
            <a:ext cx="5206365" cy="660400"/>
          </a:xfrm>
          <a:prstGeom prst="rect">
            <a:avLst/>
          </a:prstGeom>
        </p:spPr>
      </p:pic>
      <p:pic>
        <p:nvPicPr>
          <p:cNvPr id="8" name="图片 7"/>
          <p:cNvPicPr>
            <a:picLocks noChangeAspect="1"/>
          </p:cNvPicPr>
          <p:nvPr>
            <p:custDataLst>
              <p:tags r:id="rId6"/>
            </p:custDataLst>
          </p:nvPr>
        </p:nvPicPr>
        <p:blipFill>
          <a:blip r:embed="rId7"/>
          <a:stretch>
            <a:fillRect/>
          </a:stretch>
        </p:blipFill>
        <p:spPr>
          <a:xfrm>
            <a:off x="2112010" y="5626100"/>
            <a:ext cx="4396740" cy="482600"/>
          </a:xfrm>
          <a:prstGeom prst="rect">
            <a:avLst/>
          </a:prstGeom>
        </p:spPr>
      </p:pic>
    </p:spTree>
    <p:custDataLst>
      <p:tags r:id="rId8"/>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0510" y="165100"/>
            <a:ext cx="6415405"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Times New Roman" panose="02020603050405020304" charset="0"/>
                <a:cs typeface="Times New Roman" panose="02020603050405020304" charset="0"/>
              </a:rPr>
              <a:t>3</a:t>
            </a:r>
            <a:r>
              <a:rPr lang="zh-CN" altLang="en-US" sz="3200" b="1">
                <a:latin typeface="Times New Roman" panose="02020603050405020304" charset="0"/>
                <a:cs typeface="Times New Roman" panose="02020603050405020304" charset="0"/>
              </a:rPr>
              <a:t>、情境二：网民追求</a:t>
            </a:r>
            <a:r>
              <a:rPr lang="en-US" altLang="zh-CN" sz="3200" b="1" i="1">
                <a:latin typeface="Times New Roman" panose="02020603050405020304" charset="0"/>
                <a:cs typeface="Times New Roman" panose="02020603050405020304" charset="0"/>
                <a:sym typeface="+mn-ea"/>
              </a:rPr>
              <a:t>I</a:t>
            </a:r>
            <a:r>
              <a:rPr lang="zh-CN" altLang="en-US" sz="3200" b="1">
                <a:latin typeface="Times New Roman" panose="02020603050405020304" charset="0"/>
                <a:cs typeface="Times New Roman" panose="02020603050405020304" charset="0"/>
                <a:sym typeface="+mn-ea"/>
              </a:rPr>
              <a:t>、</a:t>
            </a:r>
            <a:r>
              <a:rPr lang="en-US" altLang="zh-CN" sz="3200" b="1" i="1">
                <a:latin typeface="Times New Roman" panose="02020603050405020304" charset="0"/>
                <a:cs typeface="Times New Roman" panose="02020603050405020304" charset="0"/>
                <a:sym typeface="+mn-ea"/>
              </a:rPr>
              <a:t>S</a:t>
            </a:r>
            <a:r>
              <a:rPr lang="zh-CN" altLang="en-US" sz="3200" b="1" i="1">
                <a:latin typeface="Times New Roman" panose="02020603050405020304" charset="0"/>
                <a:cs typeface="Times New Roman" panose="02020603050405020304" charset="0"/>
                <a:sym typeface="+mn-ea"/>
              </a:rPr>
              <a:t>、</a:t>
            </a:r>
            <a:r>
              <a:rPr lang="en-US" altLang="zh-CN" sz="3200" b="1" i="1">
                <a:latin typeface="Times New Roman" panose="02020603050405020304" charset="0"/>
                <a:cs typeface="Times New Roman" panose="02020603050405020304" charset="0"/>
                <a:sym typeface="+mn-ea"/>
              </a:rPr>
              <a:t>T</a:t>
            </a:r>
            <a:r>
              <a:rPr lang="zh-CN" altLang="en-US" sz="3200" b="1">
                <a:latin typeface="Times New Roman" panose="02020603050405020304" charset="0"/>
                <a:cs typeface="Times New Roman" panose="02020603050405020304" charset="0"/>
                <a:sym typeface="+mn-ea"/>
              </a:rPr>
              <a:t>策略</a:t>
            </a:r>
            <a:endParaRPr lang="zh-CN" altLang="en-US" sz="3200" b="1">
              <a:latin typeface="Times New Roman" panose="02020603050405020304" charset="0"/>
              <a:cs typeface="Times New Roman" panose="02020603050405020304" charset="0"/>
              <a:sym typeface="+mn-ea"/>
            </a:endParaRPr>
          </a:p>
        </p:txBody>
      </p:sp>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文本框 4"/>
          <p:cNvSpPr txBox="1"/>
          <p:nvPr>
            <p:custDataLst>
              <p:tags r:id="rId1"/>
            </p:custDataLst>
          </p:nvPr>
        </p:nvSpPr>
        <p:spPr>
          <a:xfrm>
            <a:off x="135255" y="966470"/>
            <a:ext cx="11920855" cy="5664835"/>
          </a:xfrm>
          <a:prstGeom prst="rect">
            <a:avLst/>
          </a:prstGeom>
          <a:noFill/>
        </p:spPr>
        <p:txBody>
          <a:bodyPr wrap="square" rtlCol="0">
            <a:noAutofit/>
          </a:bodyPr>
          <a:p>
            <a:pPr marL="342900" indent="-342900" algn="l">
              <a:lnSpc>
                <a:spcPct val="150000"/>
              </a:lnSpc>
              <a:buFont typeface="Wingdings" panose="05000000000000000000" charset="0"/>
              <a:buChar char="Ø"/>
            </a:pPr>
            <a:r>
              <a:rPr lang="zh-CN" sz="2400">
                <a:latin typeface="Times New Roman" panose="02020603050405020304" charset="0"/>
                <a:cs typeface="Times New Roman" panose="02020603050405020304" charset="0"/>
                <a:sym typeface="+mn-ea"/>
              </a:rPr>
              <a:t>采取</a:t>
            </a:r>
            <a:r>
              <a:rPr lang="en-US" altLang="zh-CN" sz="2400" b="1" i="1">
                <a:latin typeface="Times New Roman" panose="02020603050405020304" charset="0"/>
                <a:cs typeface="Times New Roman" panose="02020603050405020304" charset="0"/>
                <a:sym typeface="+mn-ea"/>
              </a:rPr>
              <a:t>S</a:t>
            </a:r>
            <a:r>
              <a:rPr lang="zh-CN" altLang="en-US" sz="2400" b="1">
                <a:latin typeface="Times New Roman" panose="02020603050405020304" charset="0"/>
                <a:cs typeface="Times New Roman" panose="02020603050405020304" charset="0"/>
                <a:sym typeface="+mn-ea"/>
              </a:rPr>
              <a:t>策略</a:t>
            </a:r>
            <a:r>
              <a:rPr lang="zh-CN" altLang="en-US" sz="2400">
                <a:latin typeface="Times New Roman" panose="02020603050405020304" charset="0"/>
                <a:cs typeface="Times New Roman" panose="02020603050405020304" charset="0"/>
                <a:sym typeface="+mn-ea"/>
              </a:rPr>
              <a:t>：</a:t>
            </a:r>
            <a:endParaRPr lang="zh-CN" altLang="en-US" sz="2400">
              <a:latin typeface="Times New Roman" panose="02020603050405020304" charset="0"/>
              <a:cs typeface="Times New Roman" panose="02020603050405020304" charset="0"/>
              <a:sym typeface="+mn-ea"/>
            </a:endParaRPr>
          </a:p>
          <a:p>
            <a:pPr marL="800100" lvl="1" indent="-342900" algn="l">
              <a:lnSpc>
                <a:spcPct val="150000"/>
              </a:lnSpc>
              <a:buFont typeface="Arial" panose="020B0604020202020204" pitchFamily="34" charset="0"/>
              <a:buChar char="•"/>
            </a:pPr>
            <a:r>
              <a:rPr lang="zh-CN" altLang="en-US" sz="2400">
                <a:latin typeface="Times New Roman" panose="02020603050405020304" charset="0"/>
                <a:cs typeface="Times New Roman" panose="02020603050405020304" charset="0"/>
                <a:sym typeface="+mn-ea"/>
              </a:rPr>
              <a:t>分情况讨论</a:t>
            </a:r>
            <a:endParaRPr lang="en-US" altLang="zh-CN" sz="2400">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Ø"/>
            </a:pPr>
            <a:r>
              <a:rPr lang="en-US" altLang="zh-CN" sz="2400">
                <a:latin typeface="Times New Roman" panose="02020603050405020304" charset="0"/>
                <a:cs typeface="Times New Roman" panose="02020603050405020304" charset="0"/>
                <a:sym typeface="+mn-ea"/>
              </a:rPr>
              <a:t>1</a:t>
            </a:r>
            <a:r>
              <a:rPr lang="zh-CN" altLang="en-US" sz="2400">
                <a:latin typeface="Times New Roman" panose="02020603050405020304" charset="0"/>
                <a:cs typeface="Times New Roman" panose="02020603050405020304" charset="0"/>
                <a:sym typeface="+mn-ea"/>
              </a:rPr>
              <a:t>、</a:t>
            </a:r>
            <a:endParaRPr lang="zh-CN" altLang="en-US" sz="2400">
              <a:latin typeface="Times New Roman" panose="02020603050405020304" charset="0"/>
              <a:cs typeface="Times New Roman" panose="02020603050405020304" charset="0"/>
              <a:sym typeface="+mn-ea"/>
            </a:endParaRPr>
          </a:p>
          <a:p>
            <a:pPr marL="800100" lvl="1" indent="-342900" algn="l">
              <a:lnSpc>
                <a:spcPct val="150000"/>
              </a:lnSpc>
              <a:buFont typeface="Arial" panose="020B0604020202020204" pitchFamily="34" charset="0"/>
              <a:buChar char="•"/>
            </a:pPr>
            <a:r>
              <a:rPr lang="zh-CN" altLang="en-US" sz="2400">
                <a:latin typeface="Times New Roman" panose="02020603050405020304" charset="0"/>
                <a:cs typeface="Times New Roman" panose="02020603050405020304" charset="0"/>
                <a:sym typeface="+mn-ea"/>
              </a:rPr>
              <a:t>采取</a:t>
            </a:r>
            <a:r>
              <a:rPr lang="en-US" altLang="zh-CN" sz="2400" i="1">
                <a:latin typeface="Times New Roman" panose="02020603050405020304" charset="0"/>
                <a:cs typeface="Times New Roman" panose="02020603050405020304" charset="0"/>
                <a:sym typeface="+mn-ea"/>
              </a:rPr>
              <a:t>S</a:t>
            </a:r>
            <a:r>
              <a:rPr lang="zh-CN" altLang="en-US" sz="2400">
                <a:latin typeface="Times New Roman" panose="02020603050405020304" charset="0"/>
                <a:cs typeface="Times New Roman" panose="02020603050405020304" charset="0"/>
                <a:sym typeface="+mn-ea"/>
              </a:rPr>
              <a:t>策略的网民比例将会</a:t>
            </a:r>
            <a:r>
              <a:rPr lang="zh-CN" altLang="en-US" sz="2400" b="1">
                <a:latin typeface="Times New Roman" panose="02020603050405020304" charset="0"/>
                <a:cs typeface="Times New Roman" panose="02020603050405020304" charset="0"/>
                <a:sym typeface="+mn-ea"/>
              </a:rPr>
              <a:t>增加</a:t>
            </a:r>
            <a:r>
              <a:rPr lang="zh-CN" altLang="en-US" sz="2400">
                <a:latin typeface="Times New Roman" panose="02020603050405020304" charset="0"/>
                <a:cs typeface="Times New Roman" panose="02020603050405020304" charset="0"/>
                <a:sym typeface="+mn-ea"/>
              </a:rPr>
              <a:t>，</a:t>
            </a:r>
            <a:r>
              <a:rPr lang="en-US" altLang="zh-CN" sz="2400">
                <a:latin typeface="Times New Roman" panose="02020603050405020304" charset="0"/>
                <a:cs typeface="Times New Roman" panose="02020603050405020304" charset="0"/>
                <a:sym typeface="+mn-ea"/>
              </a:rPr>
              <a:t>                                  </a:t>
            </a:r>
            <a:r>
              <a:rPr lang="zh-CN" altLang="en-US" sz="2400">
                <a:latin typeface="Times New Roman" panose="02020603050405020304" charset="0"/>
                <a:cs typeface="Times New Roman" panose="02020603050405020304" charset="0"/>
                <a:sym typeface="+mn-ea"/>
              </a:rPr>
              <a:t>，策略均衡结果为</a:t>
            </a:r>
            <a:r>
              <a:rPr lang="zh-CN" altLang="en-US" sz="2400" b="1">
                <a:latin typeface="Times New Roman" panose="02020603050405020304" charset="0"/>
                <a:cs typeface="Times New Roman" panose="02020603050405020304" charset="0"/>
                <a:sym typeface="+mn-ea"/>
              </a:rPr>
              <a:t>（</a:t>
            </a:r>
            <a:r>
              <a:rPr lang="en-US" altLang="zh-CN" sz="2400" b="1" i="1">
                <a:latin typeface="Times New Roman" panose="02020603050405020304" charset="0"/>
                <a:cs typeface="Times New Roman" panose="02020603050405020304" charset="0"/>
                <a:sym typeface="+mn-ea"/>
              </a:rPr>
              <a:t>I</a:t>
            </a:r>
            <a:r>
              <a:rPr lang="zh-CN" altLang="en-US" sz="2400" b="1">
                <a:latin typeface="Times New Roman" panose="02020603050405020304" charset="0"/>
                <a:cs typeface="Times New Roman" panose="02020603050405020304" charset="0"/>
                <a:sym typeface="+mn-ea"/>
              </a:rPr>
              <a:t>和</a:t>
            </a:r>
            <a:r>
              <a:rPr lang="en-US" altLang="zh-CN" sz="2400" b="1" i="1">
                <a:latin typeface="Times New Roman" panose="02020603050405020304" charset="0"/>
                <a:cs typeface="Times New Roman" panose="02020603050405020304" charset="0"/>
                <a:sym typeface="+mn-ea"/>
              </a:rPr>
              <a:t>S</a:t>
            </a:r>
            <a:r>
              <a:rPr lang="zh-CN" altLang="en-US" sz="2400" b="1">
                <a:latin typeface="Times New Roman" panose="02020603050405020304" charset="0"/>
                <a:cs typeface="Times New Roman" panose="02020603050405020304" charset="0"/>
                <a:sym typeface="+mn-ea"/>
              </a:rPr>
              <a:t>，</a:t>
            </a:r>
            <a:r>
              <a:rPr lang="en-US" altLang="zh-CN" sz="2400" b="1" i="1">
                <a:latin typeface="Times New Roman" panose="02020603050405020304" charset="0"/>
                <a:cs typeface="Times New Roman" panose="02020603050405020304" charset="0"/>
                <a:sym typeface="+mn-ea"/>
              </a:rPr>
              <a:t>N</a:t>
            </a:r>
            <a:r>
              <a:rPr lang="zh-CN" altLang="en-US" sz="2400" b="1">
                <a:latin typeface="Times New Roman" panose="02020603050405020304" charset="0"/>
                <a:cs typeface="Times New Roman" panose="02020603050405020304" charset="0"/>
                <a:sym typeface="+mn-ea"/>
              </a:rPr>
              <a:t>）</a:t>
            </a:r>
            <a:endParaRPr lang="zh-CN" altLang="en-US" sz="2400">
              <a:latin typeface="Times New Roman" panose="02020603050405020304" charset="0"/>
              <a:cs typeface="Times New Roman" panose="02020603050405020304" charset="0"/>
              <a:sym typeface="+mn-ea"/>
            </a:endParaRPr>
          </a:p>
          <a:p>
            <a:pPr marL="342900" lvl="0" indent="-342900" algn="l">
              <a:lnSpc>
                <a:spcPct val="150000"/>
              </a:lnSpc>
              <a:buFont typeface="Wingdings" panose="05000000000000000000" charset="0"/>
              <a:buChar char="Ø"/>
            </a:pPr>
            <a:r>
              <a:rPr lang="en-US" altLang="zh-CN" sz="2400">
                <a:latin typeface="Times New Roman" panose="02020603050405020304" charset="0"/>
                <a:cs typeface="Times New Roman" panose="02020603050405020304" charset="0"/>
                <a:sym typeface="+mn-ea"/>
              </a:rPr>
              <a:t>2</a:t>
            </a:r>
            <a:r>
              <a:rPr lang="zh-CN" altLang="en-US" sz="2400">
                <a:latin typeface="Times New Roman" panose="02020603050405020304" charset="0"/>
                <a:cs typeface="Times New Roman" panose="02020603050405020304" charset="0"/>
                <a:sym typeface="+mn-ea"/>
              </a:rPr>
              <a:t>、</a:t>
            </a:r>
            <a:endParaRPr lang="zh-CN" altLang="en-US" sz="2400">
              <a:latin typeface="Times New Roman" panose="02020603050405020304" charset="0"/>
              <a:cs typeface="Times New Roman" panose="02020603050405020304" charset="0"/>
              <a:sym typeface="+mn-ea"/>
            </a:endParaRPr>
          </a:p>
          <a:p>
            <a:pPr marL="800100" lvl="1" indent="-342900" algn="l">
              <a:lnSpc>
                <a:spcPct val="150000"/>
              </a:lnSpc>
              <a:buFont typeface="Arial" panose="020B0604020202020204" pitchFamily="34" charset="0"/>
              <a:buChar char="•"/>
            </a:pPr>
            <a:r>
              <a:rPr lang="zh-CN" altLang="en-US" sz="2400">
                <a:latin typeface="Times New Roman" panose="02020603050405020304" charset="0"/>
                <a:cs typeface="Times New Roman" panose="02020603050405020304" charset="0"/>
                <a:sym typeface="+mn-ea"/>
              </a:rPr>
              <a:t>采取</a:t>
            </a:r>
            <a:r>
              <a:rPr lang="en-US" altLang="zh-CN" sz="2400" i="1">
                <a:latin typeface="Times New Roman" panose="02020603050405020304" charset="0"/>
                <a:cs typeface="Times New Roman" panose="02020603050405020304" charset="0"/>
                <a:sym typeface="+mn-ea"/>
              </a:rPr>
              <a:t>S</a:t>
            </a:r>
            <a:r>
              <a:rPr lang="zh-CN" altLang="en-US" sz="2400">
                <a:latin typeface="Times New Roman" panose="02020603050405020304" charset="0"/>
                <a:cs typeface="Times New Roman" panose="02020603050405020304" charset="0"/>
                <a:sym typeface="+mn-ea"/>
              </a:rPr>
              <a:t>策略的网民比例将会下降，策略均衡结果为</a:t>
            </a:r>
            <a:r>
              <a:rPr lang="zh-CN" altLang="en-US" sz="2400" b="1">
                <a:latin typeface="Times New Roman" panose="02020603050405020304" charset="0"/>
                <a:cs typeface="Times New Roman" panose="02020603050405020304" charset="0"/>
                <a:sym typeface="+mn-ea"/>
              </a:rPr>
              <a:t>（</a:t>
            </a:r>
            <a:r>
              <a:rPr lang="en-US" altLang="zh-CN" sz="2400" b="1" i="1">
                <a:latin typeface="Times New Roman" panose="02020603050405020304" charset="0"/>
                <a:cs typeface="Times New Roman" panose="02020603050405020304" charset="0"/>
                <a:sym typeface="+mn-ea"/>
              </a:rPr>
              <a:t>I</a:t>
            </a:r>
            <a:r>
              <a:rPr lang="zh-CN" altLang="en-US" sz="2400" b="1">
                <a:latin typeface="Times New Roman" panose="02020603050405020304" charset="0"/>
                <a:cs typeface="Times New Roman" panose="02020603050405020304" charset="0"/>
                <a:sym typeface="+mn-ea"/>
              </a:rPr>
              <a:t>，</a:t>
            </a:r>
            <a:r>
              <a:rPr lang="en-US" altLang="zh-CN" sz="2400" b="1" i="1">
                <a:latin typeface="Times New Roman" panose="02020603050405020304" charset="0"/>
                <a:cs typeface="Times New Roman" panose="02020603050405020304" charset="0"/>
                <a:sym typeface="+mn-ea"/>
              </a:rPr>
              <a:t>N</a:t>
            </a:r>
            <a:r>
              <a:rPr lang="zh-CN" altLang="en-US" sz="2400" b="1">
                <a:latin typeface="Times New Roman" panose="02020603050405020304" charset="0"/>
                <a:cs typeface="Times New Roman" panose="02020603050405020304" charset="0"/>
                <a:sym typeface="+mn-ea"/>
              </a:rPr>
              <a:t>）</a:t>
            </a:r>
            <a:endParaRPr lang="zh-CN" altLang="en-US" sz="2400">
              <a:latin typeface="Times New Roman" panose="02020603050405020304" charset="0"/>
              <a:cs typeface="Times New Roman" panose="02020603050405020304" charset="0"/>
              <a:sym typeface="+mn-ea"/>
            </a:endParaRPr>
          </a:p>
          <a:p>
            <a:pPr marL="0" lvl="1" indent="0" algn="l">
              <a:lnSpc>
                <a:spcPct val="150000"/>
              </a:lnSpc>
              <a:buNone/>
            </a:pPr>
            <a:r>
              <a:rPr lang="zh-CN" altLang="en-US" sz="2400" b="1">
                <a:solidFill>
                  <a:srgbClr val="C00000"/>
                </a:solidFill>
                <a:latin typeface="Times New Roman" panose="02020603050405020304" charset="0"/>
                <a:cs typeface="Times New Roman" panose="02020603050405020304" charset="0"/>
                <a:sym typeface="+mn-ea"/>
              </a:rPr>
              <a:t>推论三：</a:t>
            </a:r>
            <a:r>
              <a:rPr lang="zh-CN" altLang="en-US" sz="2400">
                <a:latin typeface="Times New Roman" panose="02020603050405020304" charset="0"/>
                <a:cs typeface="Times New Roman" panose="02020603050405020304" charset="0"/>
                <a:sym typeface="+mn-ea"/>
              </a:rPr>
              <a:t>如果当网民采用</a:t>
            </a:r>
            <a:r>
              <a:rPr lang="en-US" altLang="zh-CN" sz="2400" b="1" i="1">
                <a:latin typeface="Times New Roman" panose="02020603050405020304" charset="0"/>
                <a:cs typeface="Times New Roman" panose="02020603050405020304" charset="0"/>
                <a:sym typeface="+mn-ea"/>
              </a:rPr>
              <a:t>T</a:t>
            </a:r>
            <a:r>
              <a:rPr lang="zh-CN" altLang="en-US" sz="2400" b="1">
                <a:latin typeface="Times New Roman" panose="02020603050405020304" charset="0"/>
                <a:cs typeface="Times New Roman" panose="02020603050405020304" charset="0"/>
                <a:sym typeface="+mn-ea"/>
              </a:rPr>
              <a:t>策略</a:t>
            </a:r>
            <a:r>
              <a:rPr lang="zh-CN" altLang="en-US" sz="2400">
                <a:latin typeface="Times New Roman" panose="02020603050405020304" charset="0"/>
                <a:cs typeface="Times New Roman" panose="02020603050405020304" charset="0"/>
                <a:sym typeface="+mn-ea"/>
              </a:rPr>
              <a:t>时，采用</a:t>
            </a:r>
            <a:r>
              <a:rPr lang="en-US" altLang="zh-CN" sz="2400" b="1" i="1">
                <a:latin typeface="Times New Roman" panose="02020603050405020304" charset="0"/>
                <a:cs typeface="Times New Roman" panose="02020603050405020304" charset="0"/>
                <a:sym typeface="+mn-ea"/>
              </a:rPr>
              <a:t>N</a:t>
            </a:r>
            <a:r>
              <a:rPr lang="zh-CN" altLang="en-US" sz="2400" b="1">
                <a:latin typeface="Times New Roman" panose="02020603050405020304" charset="0"/>
                <a:cs typeface="Times New Roman" panose="02020603050405020304" charset="0"/>
                <a:sym typeface="+mn-ea"/>
              </a:rPr>
              <a:t>策略</a:t>
            </a:r>
            <a:r>
              <a:rPr lang="zh-CN" altLang="en-US" sz="2400">
                <a:latin typeface="Times New Roman" panose="02020603050405020304" charset="0"/>
                <a:cs typeface="Times New Roman" panose="02020603050405020304" charset="0"/>
                <a:sym typeface="+mn-ea"/>
              </a:rPr>
              <a:t>的企业损失较小，那么在演化过程中，企业最终将选择</a:t>
            </a:r>
            <a:r>
              <a:rPr lang="en-US" altLang="zh-CN" sz="2400" i="1">
                <a:latin typeface="Times New Roman" panose="02020603050405020304" charset="0"/>
                <a:cs typeface="Times New Roman" panose="02020603050405020304" charset="0"/>
                <a:sym typeface="+mn-ea"/>
              </a:rPr>
              <a:t>N</a:t>
            </a:r>
            <a:r>
              <a:rPr lang="zh-CN" altLang="en-US" sz="2400">
                <a:latin typeface="Times New Roman" panose="02020603050405020304" charset="0"/>
                <a:cs typeface="Times New Roman" panose="02020603050405020304" charset="0"/>
                <a:sym typeface="+mn-ea"/>
              </a:rPr>
              <a:t>策略，网民将逐渐采取非谴责策略，即</a:t>
            </a:r>
            <a:r>
              <a:rPr lang="zh-CN" altLang="en-US" sz="2400" i="1">
                <a:latin typeface="Times New Roman" panose="02020603050405020304" charset="0"/>
                <a:cs typeface="Times New Roman" panose="02020603050405020304" charset="0"/>
                <a:sym typeface="+mn-ea"/>
              </a:rPr>
              <a:t>I</a:t>
            </a:r>
            <a:r>
              <a:rPr lang="zh-CN" altLang="en-US" sz="2400">
                <a:latin typeface="Times New Roman" panose="02020603050405020304" charset="0"/>
                <a:cs typeface="Times New Roman" panose="02020603050405020304" charset="0"/>
                <a:sym typeface="+mn-ea"/>
              </a:rPr>
              <a:t>策略。在这种情况下，所得到的策略均衡是</a:t>
            </a:r>
            <a:r>
              <a:rPr lang="zh-CN" altLang="en-US" sz="2400" b="1">
                <a:latin typeface="Times New Roman" panose="02020603050405020304" charset="0"/>
                <a:cs typeface="Times New Roman" panose="02020603050405020304" charset="0"/>
                <a:sym typeface="+mn-ea"/>
              </a:rPr>
              <a:t>（</a:t>
            </a:r>
            <a:r>
              <a:rPr lang="en-US" altLang="zh-CN" sz="2400" b="1" i="1">
                <a:latin typeface="Times New Roman" panose="02020603050405020304" charset="0"/>
                <a:cs typeface="Times New Roman" panose="02020603050405020304" charset="0"/>
                <a:sym typeface="+mn-ea"/>
              </a:rPr>
              <a:t>I</a:t>
            </a:r>
            <a:r>
              <a:rPr lang="zh-CN" altLang="en-US" sz="2400" b="1">
                <a:latin typeface="Times New Roman" panose="02020603050405020304" charset="0"/>
                <a:cs typeface="Times New Roman" panose="02020603050405020304" charset="0"/>
                <a:sym typeface="+mn-ea"/>
              </a:rPr>
              <a:t>，</a:t>
            </a:r>
            <a:r>
              <a:rPr lang="en-US" altLang="zh-CN" sz="2400" b="1" i="1">
                <a:latin typeface="Times New Roman" panose="02020603050405020304" charset="0"/>
                <a:cs typeface="Times New Roman" panose="02020603050405020304" charset="0"/>
                <a:sym typeface="+mn-ea"/>
              </a:rPr>
              <a:t>N</a:t>
            </a:r>
            <a:r>
              <a:rPr lang="zh-CN" altLang="en-US" sz="2400" b="1">
                <a:latin typeface="Times New Roman" panose="02020603050405020304" charset="0"/>
                <a:cs typeface="Times New Roman" panose="02020603050405020304" charset="0"/>
                <a:sym typeface="+mn-ea"/>
              </a:rPr>
              <a:t>）</a:t>
            </a:r>
            <a:r>
              <a:rPr lang="zh-CN" altLang="en-US" sz="2400">
                <a:latin typeface="Times New Roman" panose="02020603050405020304" charset="0"/>
                <a:cs typeface="Times New Roman" panose="02020603050405020304" charset="0"/>
                <a:sym typeface="+mn-ea"/>
              </a:rPr>
              <a:t>。</a:t>
            </a:r>
            <a:endParaRPr lang="zh-CN" altLang="en-US" sz="2400">
              <a:latin typeface="Times New Roman" panose="02020603050405020304" charset="0"/>
              <a:cs typeface="Times New Roman" panose="02020603050405020304" charset="0"/>
              <a:sym typeface="+mn-ea"/>
            </a:endParaRPr>
          </a:p>
          <a:p>
            <a:pPr lvl="0" indent="0" algn="l">
              <a:lnSpc>
                <a:spcPct val="150000"/>
              </a:lnSpc>
              <a:buNone/>
            </a:pPr>
            <a:endParaRPr lang="zh-CN" altLang="en-US" sz="2400">
              <a:latin typeface="Times New Roman" panose="02020603050405020304" charset="0"/>
              <a:cs typeface="Times New Roman" panose="02020603050405020304" charset="0"/>
              <a:sym typeface="+mn-ea"/>
            </a:endParaRPr>
          </a:p>
          <a:p>
            <a:pPr marL="571500" lvl="2" indent="0" algn="l">
              <a:lnSpc>
                <a:spcPct val="150000"/>
              </a:lnSpc>
              <a:buFont typeface="Arial" panose="020B0604020202020204" pitchFamily="34" charset="0"/>
              <a:buNone/>
            </a:pPr>
            <a:endParaRPr lang="zh-CN" altLang="en-US" sz="2400">
              <a:latin typeface="Times New Roman" panose="02020603050405020304" charset="0"/>
              <a:cs typeface="Times New Roman" panose="02020603050405020304" charset="0"/>
              <a:sym typeface="+mn-ea"/>
            </a:endParaRPr>
          </a:p>
        </p:txBody>
      </p:sp>
      <p:pic>
        <p:nvPicPr>
          <p:cNvPr id="8" name="图片 7"/>
          <p:cNvPicPr>
            <a:picLocks noChangeAspect="1"/>
          </p:cNvPicPr>
          <p:nvPr>
            <p:custDataLst>
              <p:tags r:id="rId2"/>
            </p:custDataLst>
          </p:nvPr>
        </p:nvPicPr>
        <p:blipFill>
          <a:blip r:embed="rId3"/>
          <a:stretch>
            <a:fillRect/>
          </a:stretch>
        </p:blipFill>
        <p:spPr>
          <a:xfrm>
            <a:off x="2030095" y="1135380"/>
            <a:ext cx="4396740" cy="482600"/>
          </a:xfrm>
          <a:prstGeom prst="rect">
            <a:avLst/>
          </a:prstGeom>
        </p:spPr>
      </p:pic>
      <p:pic>
        <p:nvPicPr>
          <p:cNvPr id="3" name="图片 2"/>
          <p:cNvPicPr>
            <a:picLocks noChangeAspect="1"/>
          </p:cNvPicPr>
          <p:nvPr>
            <p:custDataLst>
              <p:tags r:id="rId4"/>
            </p:custDataLst>
          </p:nvPr>
        </p:nvPicPr>
        <p:blipFill>
          <a:blip r:embed="rId5"/>
          <a:srcRect r="6428" b="16576"/>
          <a:stretch>
            <a:fillRect/>
          </a:stretch>
        </p:blipFill>
        <p:spPr>
          <a:xfrm>
            <a:off x="982345" y="2171065"/>
            <a:ext cx="4224655" cy="485775"/>
          </a:xfrm>
          <a:prstGeom prst="rect">
            <a:avLst/>
          </a:prstGeom>
        </p:spPr>
      </p:pic>
      <p:pic>
        <p:nvPicPr>
          <p:cNvPr id="10" name="图片 9"/>
          <p:cNvPicPr>
            <a:picLocks noChangeAspect="1"/>
          </p:cNvPicPr>
          <p:nvPr>
            <p:custDataLst>
              <p:tags r:id="rId6"/>
            </p:custDataLst>
          </p:nvPr>
        </p:nvPicPr>
        <p:blipFill>
          <a:blip r:embed="rId7"/>
          <a:stretch>
            <a:fillRect/>
          </a:stretch>
        </p:blipFill>
        <p:spPr>
          <a:xfrm>
            <a:off x="5419090" y="2789555"/>
            <a:ext cx="2587625" cy="464820"/>
          </a:xfrm>
          <a:prstGeom prst="rect">
            <a:avLst/>
          </a:prstGeom>
        </p:spPr>
      </p:pic>
      <p:pic>
        <p:nvPicPr>
          <p:cNvPr id="11" name="图片 10"/>
          <p:cNvPicPr>
            <a:picLocks noChangeAspect="1"/>
          </p:cNvPicPr>
          <p:nvPr>
            <p:custDataLst>
              <p:tags r:id="rId8"/>
            </p:custDataLst>
          </p:nvPr>
        </p:nvPicPr>
        <p:blipFill>
          <a:blip r:embed="rId9"/>
          <a:stretch>
            <a:fillRect/>
          </a:stretch>
        </p:blipFill>
        <p:spPr>
          <a:xfrm>
            <a:off x="897255" y="3336290"/>
            <a:ext cx="4246245" cy="404495"/>
          </a:xfrm>
          <a:prstGeom prst="rect">
            <a:avLst/>
          </a:prstGeom>
        </p:spPr>
      </p:pic>
    </p:spTree>
    <p:custDataLst>
      <p:tags r:id="rId10"/>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0510" y="165100"/>
            <a:ext cx="6415405"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Times New Roman" panose="02020603050405020304" charset="0"/>
                <a:cs typeface="Times New Roman" panose="02020603050405020304" charset="0"/>
              </a:rPr>
              <a:t>3</a:t>
            </a:r>
            <a:r>
              <a:rPr lang="zh-CN" altLang="en-US" sz="3200" b="1">
                <a:latin typeface="Times New Roman" panose="02020603050405020304" charset="0"/>
                <a:cs typeface="Times New Roman" panose="02020603050405020304" charset="0"/>
              </a:rPr>
              <a:t>、情境二：网民追求</a:t>
            </a:r>
            <a:r>
              <a:rPr lang="en-US" altLang="zh-CN" sz="3200" b="1" i="1">
                <a:latin typeface="Times New Roman" panose="02020603050405020304" charset="0"/>
                <a:cs typeface="Times New Roman" panose="02020603050405020304" charset="0"/>
                <a:sym typeface="+mn-ea"/>
              </a:rPr>
              <a:t>I</a:t>
            </a:r>
            <a:r>
              <a:rPr lang="zh-CN" altLang="en-US" sz="3200" b="1">
                <a:latin typeface="Times New Roman" panose="02020603050405020304" charset="0"/>
                <a:cs typeface="Times New Roman" panose="02020603050405020304" charset="0"/>
                <a:sym typeface="+mn-ea"/>
              </a:rPr>
              <a:t>、</a:t>
            </a:r>
            <a:r>
              <a:rPr lang="en-US" altLang="zh-CN" sz="3200" b="1" i="1">
                <a:latin typeface="Times New Roman" panose="02020603050405020304" charset="0"/>
                <a:cs typeface="Times New Roman" panose="02020603050405020304" charset="0"/>
                <a:sym typeface="+mn-ea"/>
              </a:rPr>
              <a:t>S</a:t>
            </a:r>
            <a:r>
              <a:rPr lang="zh-CN" altLang="en-US" sz="3200" b="1" i="1">
                <a:latin typeface="Times New Roman" panose="02020603050405020304" charset="0"/>
                <a:cs typeface="Times New Roman" panose="02020603050405020304" charset="0"/>
                <a:sym typeface="+mn-ea"/>
              </a:rPr>
              <a:t>、</a:t>
            </a:r>
            <a:r>
              <a:rPr lang="en-US" altLang="zh-CN" sz="3200" b="1" i="1">
                <a:latin typeface="Times New Roman" panose="02020603050405020304" charset="0"/>
                <a:cs typeface="Times New Roman" panose="02020603050405020304" charset="0"/>
                <a:sym typeface="+mn-ea"/>
              </a:rPr>
              <a:t>T</a:t>
            </a:r>
            <a:r>
              <a:rPr lang="zh-CN" altLang="en-US" sz="3200" b="1">
                <a:latin typeface="Times New Roman" panose="02020603050405020304" charset="0"/>
                <a:cs typeface="Times New Roman" panose="02020603050405020304" charset="0"/>
                <a:sym typeface="+mn-ea"/>
              </a:rPr>
              <a:t>策略</a:t>
            </a:r>
            <a:endParaRPr lang="zh-CN" altLang="en-US" sz="3200" b="1">
              <a:latin typeface="Times New Roman" panose="02020603050405020304" charset="0"/>
              <a:cs typeface="Times New Roman" panose="02020603050405020304" charset="0"/>
              <a:sym typeface="+mn-ea"/>
            </a:endParaRPr>
          </a:p>
        </p:txBody>
      </p:sp>
      <p:sp>
        <p:nvSpPr>
          <p:cNvPr id="2" name="灯片编号占位符 1"/>
          <p:cNvSpPr>
            <a:spLocks noGrp="1"/>
          </p:cNvSpPr>
          <p:nvPr>
            <p:ph type="sldNum" sz="quarter" idx="12"/>
          </p:nvPr>
        </p:nvSpPr>
        <p:spPr>
          <a:xfrm>
            <a:off x="8877600" y="6166445"/>
            <a:ext cx="2700000" cy="316800"/>
          </a:xfrm>
        </p:spPr>
        <p:txBody>
          <a:bodyPr/>
          <a:lstStyle/>
          <a:p>
            <a:fld id="{49AE70B2-8BF9-45C0-BB95-33D1B9D3A854}" type="slidenum">
              <a:rPr lang="zh-CN" altLang="en-US" smtClean="0"/>
            </a:fld>
            <a:endParaRPr lang="zh-CN" altLang="en-US"/>
          </a:p>
        </p:txBody>
      </p:sp>
      <p:sp>
        <p:nvSpPr>
          <p:cNvPr id="5" name="文本框 4"/>
          <p:cNvSpPr txBox="1"/>
          <p:nvPr>
            <p:custDataLst>
              <p:tags r:id="rId1"/>
            </p:custDataLst>
          </p:nvPr>
        </p:nvSpPr>
        <p:spPr>
          <a:xfrm>
            <a:off x="270510" y="904240"/>
            <a:ext cx="11808460" cy="5664835"/>
          </a:xfrm>
          <a:prstGeom prst="rect">
            <a:avLst/>
          </a:prstGeom>
          <a:noFill/>
        </p:spPr>
        <p:txBody>
          <a:bodyPr wrap="square" rtlCol="0">
            <a:noAutofit/>
          </a:bodyPr>
          <a:p>
            <a:pPr indent="0" algn="l">
              <a:lnSpc>
                <a:spcPct val="150000"/>
              </a:lnSpc>
              <a:buFont typeface="Wingdings" panose="05000000000000000000" charset="0"/>
              <a:buNone/>
            </a:pPr>
            <a:r>
              <a:rPr lang="en-US" altLang="zh-CN" sz="2400">
                <a:latin typeface="Times New Roman" panose="02020603050405020304" charset="0"/>
                <a:cs typeface="Times New Roman" panose="02020603050405020304" charset="0"/>
              </a:rPr>
              <a:t>2)  </a:t>
            </a:r>
            <a:r>
              <a:rPr lang="zh-CN" altLang="en-US" sz="2400">
                <a:latin typeface="Times New Roman" panose="02020603050405020304" charset="0"/>
                <a:cs typeface="Times New Roman" panose="02020603050405020304" charset="0"/>
              </a:rPr>
              <a:t>如果</a:t>
            </a:r>
            <a:r>
              <a:rPr lang="en-US" altLang="zh-CN" sz="2400">
                <a:latin typeface="Times New Roman" panose="02020603050405020304" charset="0"/>
                <a:cs typeface="Times New Roman" panose="02020603050405020304" charset="0"/>
              </a:rPr>
              <a:t> </a:t>
            </a:r>
            <a:r>
              <a:rPr lang="en-US" altLang="zh-CN" sz="2400" b="1" i="1">
                <a:latin typeface="Times New Roman" panose="02020603050405020304" charset="0"/>
                <a:cs typeface="Times New Roman" panose="02020603050405020304" charset="0"/>
                <a:sym typeface="+mn-ea"/>
              </a:rPr>
              <a:t>r</a:t>
            </a:r>
            <a:r>
              <a:rPr lang="en-US" altLang="zh-CN" sz="2400" b="1" i="1" baseline="-25000">
                <a:latin typeface="Times New Roman" panose="02020603050405020304" charset="0"/>
                <a:cs typeface="Times New Roman" panose="02020603050405020304" charset="0"/>
                <a:sym typeface="+mn-ea"/>
              </a:rPr>
              <a:t>3 </a:t>
            </a:r>
            <a:r>
              <a:rPr lang="zh-CN" altLang="en-US" sz="2400" b="1">
                <a:solidFill>
                  <a:srgbClr val="FF0000"/>
                </a:solidFill>
                <a:latin typeface="Times New Roman" panose="02020603050405020304" charset="0"/>
                <a:cs typeface="Times New Roman" panose="02020603050405020304" charset="0"/>
              </a:rPr>
              <a:t>大</a:t>
            </a:r>
            <a:r>
              <a:rPr lang="zh-CN" altLang="en-US" sz="2400">
                <a:latin typeface="Times New Roman" panose="02020603050405020304" charset="0"/>
                <a:cs typeface="Times New Roman" panose="02020603050405020304" charset="0"/>
              </a:rPr>
              <a:t>，那么企业的主导战略就是</a:t>
            </a:r>
            <a:r>
              <a:rPr lang="en-US" sz="2400" b="1" i="1">
                <a:solidFill>
                  <a:srgbClr val="FF0000"/>
                </a:solidFill>
                <a:latin typeface="Times New Roman" panose="02020603050405020304" charset="0"/>
                <a:cs typeface="Times New Roman" panose="02020603050405020304" charset="0"/>
                <a:sym typeface="+mn-ea"/>
              </a:rPr>
              <a:t>P</a:t>
            </a:r>
            <a:r>
              <a:rPr sz="2400" b="1">
                <a:solidFill>
                  <a:srgbClr val="FF0000"/>
                </a:solidFill>
                <a:latin typeface="Times New Roman" panose="02020603050405020304" charset="0"/>
                <a:cs typeface="Times New Roman" panose="02020603050405020304" charset="0"/>
                <a:sym typeface="+mn-ea"/>
              </a:rPr>
              <a:t>策略</a:t>
            </a:r>
            <a:r>
              <a:rPr lang="zh-CN" altLang="en-US" sz="2400">
                <a:latin typeface="Times New Roman" panose="02020603050405020304" charset="0"/>
                <a:cs typeface="Times New Roman" panose="02020603050405020304" charset="0"/>
              </a:rPr>
              <a:t>，即企业通过道歉和承诺改进来做出积极的回应。</a:t>
            </a:r>
            <a:endParaRPr lang="zh-CN" sz="2400">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Ø"/>
            </a:pPr>
            <a:r>
              <a:rPr lang="zh-CN" sz="2400">
                <a:latin typeface="Times New Roman" panose="02020603050405020304" charset="0"/>
                <a:cs typeface="Times New Roman" panose="02020603050405020304" charset="0"/>
                <a:sym typeface="+mn-ea"/>
              </a:rPr>
              <a:t>采取</a:t>
            </a:r>
            <a:r>
              <a:rPr lang="en-US" altLang="zh-CN" sz="2400" b="1" i="1">
                <a:latin typeface="Times New Roman" panose="02020603050405020304" charset="0"/>
                <a:cs typeface="Times New Roman" panose="02020603050405020304" charset="0"/>
                <a:sym typeface="+mn-ea"/>
              </a:rPr>
              <a:t>I</a:t>
            </a:r>
            <a:r>
              <a:rPr lang="zh-CN" altLang="en-US" sz="2400" b="1">
                <a:latin typeface="Times New Roman" panose="02020603050405020304" charset="0"/>
                <a:cs typeface="Times New Roman" panose="02020603050405020304" charset="0"/>
                <a:sym typeface="+mn-ea"/>
              </a:rPr>
              <a:t>策略</a:t>
            </a:r>
            <a:r>
              <a:rPr lang="zh-CN" altLang="en-US" sz="2400">
                <a:latin typeface="Times New Roman" panose="02020603050405020304" charset="0"/>
                <a:cs typeface="Times New Roman" panose="02020603050405020304" charset="0"/>
                <a:sym typeface="+mn-ea"/>
              </a:rPr>
              <a:t>的网民比例</a:t>
            </a:r>
            <a:r>
              <a:rPr lang="zh-CN" altLang="en-US" sz="2400">
                <a:latin typeface="Times New Roman" panose="02020603050405020304" charset="0"/>
                <a:cs typeface="Times New Roman" panose="02020603050405020304" charset="0"/>
                <a:sym typeface="+mn-ea"/>
              </a:rPr>
              <a:t>分布：</a:t>
            </a:r>
            <a:endParaRPr lang="zh-CN" sz="2400">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Ø"/>
            </a:pPr>
            <a:r>
              <a:rPr lang="zh-CN" sz="2400">
                <a:latin typeface="Times New Roman" panose="02020603050405020304" charset="0"/>
                <a:cs typeface="Times New Roman" panose="02020603050405020304" charset="0"/>
                <a:sym typeface="+mn-ea"/>
              </a:rPr>
              <a:t>采取</a:t>
            </a:r>
            <a:r>
              <a:rPr lang="en-US" altLang="zh-CN" sz="2400" b="1" i="1">
                <a:latin typeface="Times New Roman" panose="02020603050405020304" charset="0"/>
                <a:cs typeface="Times New Roman" panose="02020603050405020304" charset="0"/>
                <a:sym typeface="+mn-ea"/>
              </a:rPr>
              <a:t>S</a:t>
            </a:r>
            <a:r>
              <a:rPr lang="zh-CN" altLang="en-US" sz="2400" b="1">
                <a:latin typeface="Times New Roman" panose="02020603050405020304" charset="0"/>
                <a:cs typeface="Times New Roman" panose="02020603050405020304" charset="0"/>
                <a:sym typeface="+mn-ea"/>
              </a:rPr>
              <a:t>策略</a:t>
            </a:r>
            <a:r>
              <a:rPr lang="zh-CN" altLang="en-US" sz="2400">
                <a:latin typeface="Times New Roman" panose="02020603050405020304" charset="0"/>
                <a:cs typeface="Times New Roman" panose="02020603050405020304" charset="0"/>
                <a:sym typeface="+mn-ea"/>
              </a:rPr>
              <a:t>的网民比例分布</a:t>
            </a:r>
            <a:r>
              <a:rPr lang="zh-CN" altLang="en-US" sz="2400">
                <a:latin typeface="Times New Roman" panose="02020603050405020304" charset="0"/>
                <a:cs typeface="Times New Roman" panose="02020603050405020304" charset="0"/>
                <a:sym typeface="+mn-ea"/>
              </a:rPr>
              <a:t>：</a:t>
            </a:r>
            <a:endParaRPr lang="zh-CN" altLang="en-US" sz="2400">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Ø"/>
            </a:pPr>
            <a:r>
              <a:rPr lang="zh-CN" sz="2400">
                <a:latin typeface="Times New Roman" panose="02020603050405020304" charset="0"/>
                <a:cs typeface="Times New Roman" panose="02020603050405020304" charset="0"/>
                <a:sym typeface="+mn-ea"/>
              </a:rPr>
              <a:t>采</a:t>
            </a:r>
            <a:r>
              <a:rPr lang="zh-CN" sz="2400">
                <a:latin typeface="Times New Roman" panose="02020603050405020304" charset="0"/>
                <a:cs typeface="Times New Roman" panose="02020603050405020304" charset="0"/>
                <a:sym typeface="+mn-ea"/>
              </a:rPr>
              <a:t>取</a:t>
            </a:r>
            <a:r>
              <a:rPr lang="en-US" altLang="zh-CN" sz="2400" b="1" i="1">
                <a:latin typeface="Times New Roman" panose="02020603050405020304" charset="0"/>
                <a:cs typeface="Times New Roman" panose="02020603050405020304" charset="0"/>
                <a:sym typeface="+mn-ea"/>
              </a:rPr>
              <a:t>T</a:t>
            </a:r>
            <a:r>
              <a:rPr lang="zh-CN" altLang="en-US" sz="2400" b="1">
                <a:latin typeface="Times New Roman" panose="02020603050405020304" charset="0"/>
                <a:cs typeface="Times New Roman" panose="02020603050405020304" charset="0"/>
                <a:sym typeface="+mn-ea"/>
              </a:rPr>
              <a:t>策略</a:t>
            </a:r>
            <a:r>
              <a:rPr lang="zh-CN" altLang="en-US" sz="2400">
                <a:latin typeface="Times New Roman" panose="02020603050405020304" charset="0"/>
                <a:cs typeface="Times New Roman" panose="02020603050405020304" charset="0"/>
                <a:sym typeface="+mn-ea"/>
              </a:rPr>
              <a:t>的网民比例分布：</a:t>
            </a:r>
            <a:endParaRPr lang="zh-CN" sz="2400">
              <a:latin typeface="Times New Roman" panose="02020603050405020304" charset="0"/>
              <a:cs typeface="Times New Roman" panose="02020603050405020304" charset="0"/>
              <a:sym typeface="+mn-ea"/>
            </a:endParaRPr>
          </a:p>
          <a:p>
            <a:pPr indent="0" algn="l">
              <a:lnSpc>
                <a:spcPct val="150000"/>
              </a:lnSpc>
              <a:buNone/>
            </a:pPr>
            <a:r>
              <a:rPr lang="zh-CN" sz="2000">
                <a:latin typeface="Times New Roman" panose="02020603050405020304" charset="0"/>
                <a:cs typeface="Times New Roman" panose="02020603050405020304" charset="0"/>
                <a:sym typeface="Wingdings" panose="05000000000000000000" charset="0"/>
              </a:rPr>
              <a:t>采</a:t>
            </a:r>
            <a:r>
              <a:rPr lang="zh-CN" sz="2000">
                <a:latin typeface="Times New Roman" panose="02020603050405020304" charset="0"/>
                <a:cs typeface="Times New Roman" panose="02020603050405020304" charset="0"/>
                <a:sym typeface="Wingdings" panose="05000000000000000000" charset="0"/>
              </a:rPr>
              <a:t>用</a:t>
            </a:r>
            <a:r>
              <a:rPr lang="en-US" altLang="zh-CN" sz="2000" b="1" i="1">
                <a:latin typeface="Times New Roman" panose="02020603050405020304" charset="0"/>
                <a:cs typeface="Times New Roman" panose="02020603050405020304" charset="0"/>
                <a:sym typeface="+mn-ea"/>
              </a:rPr>
              <a:t>S</a:t>
            </a:r>
            <a:r>
              <a:rPr lang="zh-CN" altLang="en-US" sz="2000" b="1">
                <a:latin typeface="Times New Roman" panose="02020603050405020304" charset="0"/>
                <a:cs typeface="Times New Roman" panose="02020603050405020304" charset="0"/>
                <a:sym typeface="+mn-ea"/>
              </a:rPr>
              <a:t>策略</a:t>
            </a:r>
            <a:r>
              <a:rPr lang="zh-CN" altLang="en-US" sz="2000">
                <a:latin typeface="Times New Roman" panose="02020603050405020304" charset="0"/>
                <a:cs typeface="Times New Roman" panose="02020603050405020304" charset="0"/>
                <a:sym typeface="+mn-ea"/>
              </a:rPr>
              <a:t>的效用大于采用</a:t>
            </a:r>
            <a:r>
              <a:rPr lang="en-US" altLang="zh-CN" sz="2000" b="1" i="1">
                <a:latin typeface="Times New Roman" panose="02020603050405020304" charset="0"/>
                <a:cs typeface="Times New Roman" panose="02020603050405020304" charset="0"/>
                <a:sym typeface="+mn-ea"/>
              </a:rPr>
              <a:t>T</a:t>
            </a:r>
            <a:r>
              <a:rPr lang="zh-CN" altLang="en-US" sz="2000" b="1">
                <a:latin typeface="Times New Roman" panose="02020603050405020304" charset="0"/>
                <a:cs typeface="Times New Roman" panose="02020603050405020304" charset="0"/>
                <a:sym typeface="+mn-ea"/>
              </a:rPr>
              <a:t>策略</a:t>
            </a:r>
            <a:r>
              <a:rPr lang="zh-CN" altLang="en-US" sz="2000">
                <a:latin typeface="Times New Roman" panose="02020603050405020304" charset="0"/>
                <a:cs typeface="Times New Roman" panose="02020603050405020304" charset="0"/>
                <a:sym typeface="+mn-ea"/>
              </a:rPr>
              <a:t>的效用，即</a:t>
            </a:r>
            <a:r>
              <a:rPr lang="en-US" altLang="zh-CN" sz="2000">
                <a:latin typeface="Times New Roman" panose="02020603050405020304" charset="0"/>
                <a:cs typeface="Times New Roman" panose="02020603050405020304" charset="0"/>
                <a:sym typeface="+mn-ea"/>
              </a:rPr>
              <a:t> </a:t>
            </a:r>
            <a:r>
              <a:rPr lang="en-US" altLang="zh-CN" sz="2000">
                <a:sym typeface="+mn-ea"/>
              </a:rPr>
              <a:t>-</a:t>
            </a:r>
            <a:r>
              <a:rPr lang="en-US" altLang="zh-CN" sz="2000" b="1" i="1">
                <a:latin typeface="Times New Roman" panose="02020603050405020304" charset="0"/>
                <a:cs typeface="Times New Roman" panose="02020603050405020304" charset="0"/>
                <a:sym typeface="+mn-ea"/>
              </a:rPr>
              <a:t>d</a:t>
            </a:r>
            <a:r>
              <a:rPr lang="en-US" altLang="zh-CN" sz="2000" b="1" i="1" baseline="-25000">
                <a:latin typeface="Times New Roman" panose="02020603050405020304" charset="0"/>
                <a:cs typeface="Times New Roman" panose="02020603050405020304" charset="0"/>
                <a:sym typeface="+mn-ea"/>
              </a:rPr>
              <a:t>1</a:t>
            </a:r>
            <a:r>
              <a:rPr lang="en-US" altLang="zh-CN" sz="2000">
                <a:latin typeface="Times New Roman" panose="02020603050405020304" charset="0"/>
                <a:cs typeface="Times New Roman" panose="02020603050405020304" charset="0"/>
                <a:sym typeface="+mn-ea"/>
              </a:rPr>
              <a:t>+</a:t>
            </a:r>
            <a:r>
              <a:rPr lang="en-US" altLang="zh-CN" sz="2000" b="1" i="1">
                <a:latin typeface="Times New Roman" panose="02020603050405020304" charset="0"/>
                <a:cs typeface="Times New Roman" panose="02020603050405020304" charset="0"/>
                <a:sym typeface="+mn-ea"/>
              </a:rPr>
              <a:t>c</a:t>
            </a:r>
            <a:r>
              <a:rPr lang="en-US" altLang="zh-CN" sz="2000" b="1" i="1" baseline="-25000">
                <a:latin typeface="Times New Roman" panose="02020603050405020304" charset="0"/>
                <a:cs typeface="Times New Roman" panose="02020603050405020304" charset="0"/>
                <a:sym typeface="+mn-ea"/>
              </a:rPr>
              <a:t>1 </a:t>
            </a:r>
            <a:r>
              <a:rPr lang="en-US" altLang="zh-CN" sz="2000">
                <a:latin typeface="Times New Roman" panose="02020603050405020304" charset="0"/>
                <a:cs typeface="Times New Roman" panose="02020603050405020304" charset="0"/>
                <a:sym typeface="+mn-ea"/>
              </a:rPr>
              <a:t>&gt; </a:t>
            </a:r>
            <a:r>
              <a:rPr lang="en-US" altLang="zh-CN" sz="2000">
                <a:sym typeface="+mn-ea"/>
              </a:rPr>
              <a:t>-</a:t>
            </a:r>
            <a:r>
              <a:rPr lang="en-US" altLang="zh-CN" sz="2000" b="1" i="1">
                <a:latin typeface="Times New Roman" panose="02020603050405020304" charset="0"/>
                <a:cs typeface="Times New Roman" panose="02020603050405020304" charset="0"/>
                <a:sym typeface="+mn-ea"/>
              </a:rPr>
              <a:t>d</a:t>
            </a:r>
            <a:r>
              <a:rPr lang="en-US" altLang="zh-CN" sz="2000" b="1" i="1" baseline="-25000">
                <a:latin typeface="Times New Roman" panose="02020603050405020304" charset="0"/>
                <a:cs typeface="Times New Roman" panose="02020603050405020304" charset="0"/>
                <a:sym typeface="+mn-ea"/>
              </a:rPr>
              <a:t>2</a:t>
            </a:r>
            <a:r>
              <a:rPr lang="en-US" altLang="zh-CN" sz="2000">
                <a:latin typeface="Times New Roman" panose="02020603050405020304" charset="0"/>
                <a:cs typeface="Times New Roman" panose="02020603050405020304" charset="0"/>
                <a:sym typeface="+mn-ea"/>
              </a:rPr>
              <a:t>+</a:t>
            </a:r>
            <a:r>
              <a:rPr lang="en-US" altLang="zh-CN" sz="2000" b="1" i="1">
                <a:latin typeface="Times New Roman" panose="02020603050405020304" charset="0"/>
                <a:cs typeface="Times New Roman" panose="02020603050405020304" charset="0"/>
                <a:sym typeface="+mn-ea"/>
              </a:rPr>
              <a:t>c</a:t>
            </a:r>
            <a:r>
              <a:rPr lang="en-US" altLang="zh-CN" sz="2000" b="1" i="1" baseline="-25000">
                <a:latin typeface="Times New Roman" panose="02020603050405020304" charset="0"/>
                <a:cs typeface="Times New Roman" panose="02020603050405020304" charset="0"/>
                <a:sym typeface="+mn-ea"/>
              </a:rPr>
              <a:t>2 </a:t>
            </a:r>
            <a:r>
              <a:rPr lang="en-US" altLang="zh-CN" sz="2000">
                <a:latin typeface="Times New Roman" panose="02020603050405020304" charset="0"/>
                <a:cs typeface="Times New Roman" panose="02020603050405020304" charset="0"/>
                <a:sym typeface="+mn-ea"/>
              </a:rPr>
              <a:t>&gt; 0</a:t>
            </a:r>
            <a:r>
              <a:rPr lang="zh-CN" altLang="en-US" sz="2000">
                <a:latin typeface="Times New Roman" panose="02020603050405020304" charset="0"/>
                <a:cs typeface="Times New Roman" panose="02020603050405020304" charset="0"/>
                <a:sym typeface="+mn-ea"/>
              </a:rPr>
              <a:t>，则：</a:t>
            </a:r>
            <a:endParaRPr lang="zh-CN" altLang="en-US" sz="2000">
              <a:latin typeface="Times New Roman" panose="02020603050405020304" charset="0"/>
              <a:cs typeface="Times New Roman" panose="02020603050405020304" charset="0"/>
              <a:sym typeface="+mn-ea"/>
            </a:endParaRPr>
          </a:p>
          <a:p>
            <a:pPr indent="0" algn="l">
              <a:lnSpc>
                <a:spcPct val="150000"/>
              </a:lnSpc>
              <a:buNone/>
            </a:pPr>
            <a:r>
              <a:rPr lang="en-US" altLang="zh-CN" sz="2000">
                <a:latin typeface="Times New Roman" panose="02020603050405020304" charset="0"/>
                <a:cs typeface="Times New Roman" panose="02020603050405020304" charset="0"/>
                <a:sym typeface="Wingdings" panose="05000000000000000000" charset="0"/>
              </a:rPr>
              <a:t>                                                </a:t>
            </a:r>
            <a:r>
              <a:rPr lang="zh-CN" altLang="en-US" sz="2000">
                <a:latin typeface="Times New Roman" panose="02020603050405020304" charset="0"/>
                <a:cs typeface="Times New Roman" panose="02020603050405020304" charset="0"/>
                <a:sym typeface="Wingdings" panose="05000000000000000000" charset="0"/>
              </a:rPr>
              <a:t>网民倾向于选择</a:t>
            </a:r>
            <a:r>
              <a:rPr lang="en-US" altLang="zh-CN" sz="2000" b="1" i="1">
                <a:latin typeface="Times New Roman" panose="02020603050405020304" charset="0"/>
                <a:cs typeface="Times New Roman" panose="02020603050405020304" charset="0"/>
                <a:sym typeface="+mn-ea"/>
              </a:rPr>
              <a:t>S</a:t>
            </a:r>
            <a:r>
              <a:rPr lang="zh-CN" altLang="en-US" sz="2000" b="1">
                <a:latin typeface="Times New Roman" panose="02020603050405020304" charset="0"/>
                <a:cs typeface="Times New Roman" panose="02020603050405020304" charset="0"/>
                <a:sym typeface="+mn-ea"/>
              </a:rPr>
              <a:t>策略</a:t>
            </a:r>
            <a:r>
              <a:rPr lang="zh-CN" altLang="en-US" sz="2000">
                <a:latin typeface="Times New Roman" panose="02020603050405020304" charset="0"/>
                <a:cs typeface="Times New Roman" panose="02020603050405020304" charset="0"/>
                <a:sym typeface="Wingdings" panose="05000000000000000000" charset="0"/>
              </a:rPr>
              <a:t>，此时策略均衡为</a:t>
            </a:r>
            <a:r>
              <a:rPr lang="zh-CN" altLang="en-US" sz="2000" b="1">
                <a:latin typeface="Times New Roman" panose="02020603050405020304" charset="0"/>
                <a:cs typeface="Times New Roman" panose="02020603050405020304" charset="0"/>
                <a:sym typeface="+mn-ea"/>
              </a:rPr>
              <a:t>（</a:t>
            </a:r>
            <a:r>
              <a:rPr lang="en-US" altLang="zh-CN" sz="2000" b="1" i="1">
                <a:latin typeface="Times New Roman" panose="02020603050405020304" charset="0"/>
                <a:cs typeface="Times New Roman" panose="02020603050405020304" charset="0"/>
                <a:sym typeface="+mn-ea"/>
              </a:rPr>
              <a:t>S</a:t>
            </a:r>
            <a:r>
              <a:rPr lang="zh-CN" altLang="en-US" sz="2000" b="1">
                <a:latin typeface="Times New Roman" panose="02020603050405020304" charset="0"/>
                <a:cs typeface="Times New Roman" panose="02020603050405020304" charset="0"/>
                <a:sym typeface="+mn-ea"/>
              </a:rPr>
              <a:t>，</a:t>
            </a:r>
            <a:r>
              <a:rPr lang="en-US" altLang="zh-CN" sz="2000" b="1" i="1">
                <a:latin typeface="Times New Roman" panose="02020603050405020304" charset="0"/>
                <a:cs typeface="Times New Roman" panose="02020603050405020304" charset="0"/>
                <a:sym typeface="+mn-ea"/>
              </a:rPr>
              <a:t>P</a:t>
            </a:r>
            <a:r>
              <a:rPr lang="zh-CN" altLang="en-US" sz="2000" b="1">
                <a:latin typeface="Times New Roman" panose="02020603050405020304" charset="0"/>
                <a:cs typeface="Times New Roman" panose="02020603050405020304" charset="0"/>
                <a:sym typeface="+mn-ea"/>
              </a:rPr>
              <a:t>）</a:t>
            </a:r>
            <a:endParaRPr lang="zh-CN" altLang="en-US" sz="2000" b="1">
              <a:latin typeface="Times New Roman" panose="02020603050405020304" charset="0"/>
              <a:cs typeface="Times New Roman" panose="02020603050405020304" charset="0"/>
              <a:sym typeface="+mn-ea"/>
            </a:endParaRPr>
          </a:p>
          <a:p>
            <a:pPr indent="0" algn="l">
              <a:lnSpc>
                <a:spcPct val="150000"/>
              </a:lnSpc>
              <a:buNone/>
            </a:pPr>
            <a:r>
              <a:rPr lang="zh-CN" altLang="en-US" sz="2000" b="1">
                <a:latin typeface="Times New Roman" panose="02020603050405020304" charset="0"/>
                <a:cs typeface="Times New Roman" panose="02020603050405020304" charset="0"/>
                <a:sym typeface="Wingdings" panose="05000000000000000000" charset="0"/>
              </a:rPr>
              <a:t></a:t>
            </a:r>
            <a:r>
              <a:rPr lang="zh-CN" sz="2000">
                <a:latin typeface="Times New Roman" panose="02020603050405020304" charset="0"/>
                <a:cs typeface="Times New Roman" panose="02020603050405020304" charset="0"/>
                <a:sym typeface="Wingdings" panose="05000000000000000000" charset="0"/>
              </a:rPr>
              <a:t>采用</a:t>
            </a:r>
            <a:r>
              <a:rPr lang="en-US" altLang="zh-CN" sz="2000" b="1" i="1">
                <a:latin typeface="Times New Roman" panose="02020603050405020304" charset="0"/>
                <a:cs typeface="Times New Roman" panose="02020603050405020304" charset="0"/>
                <a:sym typeface="+mn-ea"/>
              </a:rPr>
              <a:t>T</a:t>
            </a:r>
            <a:r>
              <a:rPr lang="zh-CN" altLang="en-US" sz="2000" b="1">
                <a:latin typeface="Times New Roman" panose="02020603050405020304" charset="0"/>
                <a:cs typeface="Times New Roman" panose="02020603050405020304" charset="0"/>
                <a:sym typeface="+mn-ea"/>
              </a:rPr>
              <a:t>策略</a:t>
            </a:r>
            <a:r>
              <a:rPr lang="zh-CN" altLang="en-US" sz="2000">
                <a:latin typeface="Times New Roman" panose="02020603050405020304" charset="0"/>
                <a:cs typeface="Times New Roman" panose="02020603050405020304" charset="0"/>
                <a:sym typeface="+mn-ea"/>
              </a:rPr>
              <a:t>的效用大于采用</a:t>
            </a:r>
            <a:r>
              <a:rPr lang="en-US" altLang="zh-CN" sz="2000" b="1" i="1">
                <a:latin typeface="Times New Roman" panose="02020603050405020304" charset="0"/>
                <a:cs typeface="Times New Roman" panose="02020603050405020304" charset="0"/>
                <a:sym typeface="+mn-ea"/>
              </a:rPr>
              <a:t>S</a:t>
            </a:r>
            <a:r>
              <a:rPr lang="zh-CN" altLang="en-US" sz="2000" b="1">
                <a:latin typeface="Times New Roman" panose="02020603050405020304" charset="0"/>
                <a:cs typeface="Times New Roman" panose="02020603050405020304" charset="0"/>
                <a:sym typeface="+mn-ea"/>
              </a:rPr>
              <a:t>策略</a:t>
            </a:r>
            <a:r>
              <a:rPr lang="zh-CN" altLang="en-US" sz="2000">
                <a:latin typeface="Times New Roman" panose="02020603050405020304" charset="0"/>
                <a:cs typeface="Times New Roman" panose="02020603050405020304" charset="0"/>
                <a:sym typeface="+mn-ea"/>
              </a:rPr>
              <a:t>的效用，即</a:t>
            </a:r>
            <a:r>
              <a:rPr lang="en-US" altLang="zh-CN" sz="2000">
                <a:latin typeface="Times New Roman" panose="02020603050405020304" charset="0"/>
                <a:cs typeface="Times New Roman" panose="02020603050405020304" charset="0"/>
                <a:sym typeface="+mn-ea"/>
              </a:rPr>
              <a:t>  </a:t>
            </a:r>
            <a:r>
              <a:rPr lang="en-US" altLang="zh-CN" sz="2000">
                <a:sym typeface="+mn-ea"/>
              </a:rPr>
              <a:t>-</a:t>
            </a:r>
            <a:r>
              <a:rPr lang="en-US" altLang="zh-CN" sz="2000" b="1" i="1">
                <a:latin typeface="Times New Roman" panose="02020603050405020304" charset="0"/>
                <a:cs typeface="Times New Roman" panose="02020603050405020304" charset="0"/>
                <a:sym typeface="+mn-ea"/>
              </a:rPr>
              <a:t>d</a:t>
            </a:r>
            <a:r>
              <a:rPr lang="en-US" altLang="zh-CN" sz="2000" b="1" i="1" baseline="-25000">
                <a:latin typeface="Times New Roman" panose="02020603050405020304" charset="0"/>
                <a:cs typeface="Times New Roman" panose="02020603050405020304" charset="0"/>
                <a:sym typeface="+mn-ea"/>
              </a:rPr>
              <a:t>2</a:t>
            </a:r>
            <a:r>
              <a:rPr lang="en-US" altLang="zh-CN" sz="2000">
                <a:latin typeface="Times New Roman" panose="02020603050405020304" charset="0"/>
                <a:cs typeface="Times New Roman" panose="02020603050405020304" charset="0"/>
                <a:sym typeface="+mn-ea"/>
              </a:rPr>
              <a:t>+</a:t>
            </a:r>
            <a:r>
              <a:rPr lang="en-US" altLang="zh-CN" sz="2000" b="1" i="1">
                <a:latin typeface="Times New Roman" panose="02020603050405020304" charset="0"/>
                <a:cs typeface="Times New Roman" panose="02020603050405020304" charset="0"/>
                <a:sym typeface="+mn-ea"/>
              </a:rPr>
              <a:t>c</a:t>
            </a:r>
            <a:r>
              <a:rPr lang="en-US" altLang="zh-CN" sz="2000" b="1" i="1" baseline="-25000">
                <a:latin typeface="Times New Roman" panose="02020603050405020304" charset="0"/>
                <a:cs typeface="Times New Roman" panose="02020603050405020304" charset="0"/>
                <a:sym typeface="+mn-ea"/>
              </a:rPr>
              <a:t>2 </a:t>
            </a:r>
            <a:r>
              <a:rPr lang="en-US" altLang="zh-CN" sz="2000">
                <a:latin typeface="Times New Roman" panose="02020603050405020304" charset="0"/>
                <a:cs typeface="Times New Roman" panose="02020603050405020304" charset="0"/>
                <a:sym typeface="+mn-ea"/>
              </a:rPr>
              <a:t>&gt; </a:t>
            </a:r>
            <a:r>
              <a:rPr lang="en-US" altLang="zh-CN" sz="2000">
                <a:sym typeface="+mn-ea"/>
              </a:rPr>
              <a:t>-</a:t>
            </a:r>
            <a:r>
              <a:rPr lang="en-US" altLang="zh-CN" sz="2000" b="1" i="1">
                <a:latin typeface="Times New Roman" panose="02020603050405020304" charset="0"/>
                <a:cs typeface="Times New Roman" panose="02020603050405020304" charset="0"/>
                <a:sym typeface="+mn-ea"/>
              </a:rPr>
              <a:t>d</a:t>
            </a:r>
            <a:r>
              <a:rPr lang="en-US" altLang="zh-CN" sz="2000" b="1" i="1" baseline="-25000">
                <a:latin typeface="Times New Roman" panose="02020603050405020304" charset="0"/>
                <a:cs typeface="Times New Roman" panose="02020603050405020304" charset="0"/>
                <a:sym typeface="+mn-ea"/>
              </a:rPr>
              <a:t>1</a:t>
            </a:r>
            <a:r>
              <a:rPr lang="en-US" altLang="zh-CN" sz="2000">
                <a:latin typeface="Times New Roman" panose="02020603050405020304" charset="0"/>
                <a:cs typeface="Times New Roman" panose="02020603050405020304" charset="0"/>
                <a:sym typeface="+mn-ea"/>
              </a:rPr>
              <a:t>+</a:t>
            </a:r>
            <a:r>
              <a:rPr lang="en-US" altLang="zh-CN" sz="2000" b="1" i="1">
                <a:latin typeface="Times New Roman" panose="02020603050405020304" charset="0"/>
                <a:cs typeface="Times New Roman" panose="02020603050405020304" charset="0"/>
                <a:sym typeface="+mn-ea"/>
              </a:rPr>
              <a:t>c</a:t>
            </a:r>
            <a:r>
              <a:rPr lang="en-US" altLang="zh-CN" sz="2000" b="1" i="1" baseline="-25000">
                <a:latin typeface="Times New Roman" panose="02020603050405020304" charset="0"/>
                <a:cs typeface="Times New Roman" panose="02020603050405020304" charset="0"/>
                <a:sym typeface="+mn-ea"/>
              </a:rPr>
              <a:t>1 </a:t>
            </a:r>
            <a:r>
              <a:rPr lang="en-US" altLang="zh-CN" sz="2000">
                <a:latin typeface="Times New Roman" panose="02020603050405020304" charset="0"/>
                <a:cs typeface="Times New Roman" panose="02020603050405020304" charset="0"/>
                <a:sym typeface="+mn-ea"/>
              </a:rPr>
              <a:t>&gt;0</a:t>
            </a:r>
            <a:r>
              <a:rPr lang="zh-CN" altLang="en-US" sz="2000">
                <a:latin typeface="Times New Roman" panose="02020603050405020304" charset="0"/>
                <a:cs typeface="Times New Roman" panose="02020603050405020304" charset="0"/>
                <a:sym typeface="+mn-ea"/>
              </a:rPr>
              <a:t>，则：</a:t>
            </a:r>
            <a:endParaRPr lang="zh-CN" altLang="en-US" sz="2000">
              <a:latin typeface="Times New Roman" panose="02020603050405020304" charset="0"/>
              <a:cs typeface="Times New Roman" panose="02020603050405020304" charset="0"/>
              <a:sym typeface="+mn-ea"/>
            </a:endParaRPr>
          </a:p>
          <a:p>
            <a:pPr indent="0" algn="l">
              <a:lnSpc>
                <a:spcPct val="150000"/>
              </a:lnSpc>
              <a:buNone/>
            </a:pPr>
            <a:r>
              <a:rPr lang="en-US" altLang="zh-CN" sz="2000" b="1">
                <a:latin typeface="Times New Roman" panose="02020603050405020304" charset="0"/>
                <a:cs typeface="Times New Roman" panose="02020603050405020304" charset="0"/>
                <a:sym typeface="Wingdings" panose="05000000000000000000" charset="0"/>
              </a:rPr>
              <a:t>                                                </a:t>
            </a:r>
            <a:r>
              <a:rPr lang="zh-CN" altLang="en-US" sz="2000">
                <a:latin typeface="Times New Roman" panose="02020603050405020304" charset="0"/>
                <a:cs typeface="Times New Roman" panose="02020603050405020304" charset="0"/>
                <a:sym typeface="Wingdings" panose="05000000000000000000" charset="0"/>
              </a:rPr>
              <a:t>网民倾向于选择</a:t>
            </a:r>
            <a:r>
              <a:rPr lang="en-US" altLang="zh-CN" sz="2000" b="1" i="1">
                <a:latin typeface="Times New Roman" panose="02020603050405020304" charset="0"/>
                <a:cs typeface="Times New Roman" panose="02020603050405020304" charset="0"/>
                <a:sym typeface="+mn-ea"/>
              </a:rPr>
              <a:t>T</a:t>
            </a:r>
            <a:r>
              <a:rPr lang="zh-CN" altLang="en-US" sz="2000" b="1">
                <a:latin typeface="Times New Roman" panose="02020603050405020304" charset="0"/>
                <a:cs typeface="Times New Roman" panose="02020603050405020304" charset="0"/>
                <a:sym typeface="+mn-ea"/>
              </a:rPr>
              <a:t>策略</a:t>
            </a:r>
            <a:r>
              <a:rPr lang="zh-CN" altLang="en-US" sz="2000">
                <a:latin typeface="Times New Roman" panose="02020603050405020304" charset="0"/>
                <a:cs typeface="Times New Roman" panose="02020603050405020304" charset="0"/>
                <a:sym typeface="Wingdings" panose="05000000000000000000" charset="0"/>
              </a:rPr>
              <a:t>，此时策略均衡为</a:t>
            </a:r>
            <a:r>
              <a:rPr lang="zh-CN" altLang="en-US" sz="2000" b="1">
                <a:latin typeface="Times New Roman" panose="02020603050405020304" charset="0"/>
                <a:cs typeface="Times New Roman" panose="02020603050405020304" charset="0"/>
                <a:sym typeface="+mn-ea"/>
              </a:rPr>
              <a:t>（</a:t>
            </a:r>
            <a:r>
              <a:rPr lang="en-US" altLang="zh-CN" sz="2000" b="1" i="1">
                <a:latin typeface="Times New Roman" panose="02020603050405020304" charset="0"/>
                <a:cs typeface="Times New Roman" panose="02020603050405020304" charset="0"/>
                <a:sym typeface="+mn-ea"/>
              </a:rPr>
              <a:t>T</a:t>
            </a:r>
            <a:r>
              <a:rPr lang="zh-CN" altLang="en-US" sz="2000" b="1">
                <a:latin typeface="Times New Roman" panose="02020603050405020304" charset="0"/>
                <a:cs typeface="Times New Roman" panose="02020603050405020304" charset="0"/>
                <a:sym typeface="+mn-ea"/>
              </a:rPr>
              <a:t>，</a:t>
            </a:r>
            <a:r>
              <a:rPr lang="en-US" altLang="zh-CN" sz="2000" b="1" i="1">
                <a:latin typeface="Times New Roman" panose="02020603050405020304" charset="0"/>
                <a:cs typeface="Times New Roman" panose="02020603050405020304" charset="0"/>
                <a:sym typeface="+mn-ea"/>
              </a:rPr>
              <a:t>P</a:t>
            </a:r>
            <a:r>
              <a:rPr lang="zh-CN" altLang="en-US" sz="2000" b="1">
                <a:latin typeface="Times New Roman" panose="02020603050405020304" charset="0"/>
                <a:cs typeface="Times New Roman" panose="02020603050405020304" charset="0"/>
                <a:sym typeface="+mn-ea"/>
              </a:rPr>
              <a:t>）</a:t>
            </a:r>
            <a:endParaRPr lang="zh-CN" altLang="en-US" sz="2000" b="1">
              <a:latin typeface="Times New Roman" panose="02020603050405020304" charset="0"/>
              <a:cs typeface="Times New Roman" panose="02020603050405020304" charset="0"/>
              <a:sym typeface="+mn-ea"/>
            </a:endParaRPr>
          </a:p>
          <a:p>
            <a:pPr indent="0" algn="l">
              <a:lnSpc>
                <a:spcPct val="150000"/>
              </a:lnSpc>
              <a:buNone/>
            </a:pPr>
            <a:r>
              <a:rPr lang="zh-CN" altLang="en-US" sz="2000" b="1">
                <a:latin typeface="Times New Roman" panose="02020603050405020304" charset="0"/>
                <a:cs typeface="Times New Roman" panose="02020603050405020304" charset="0"/>
                <a:sym typeface="Wingdings" panose="05000000000000000000" charset="0"/>
              </a:rPr>
              <a:t></a:t>
            </a:r>
            <a:r>
              <a:rPr lang="zh-CN" sz="2000">
                <a:latin typeface="Times New Roman" panose="02020603050405020304" charset="0"/>
                <a:cs typeface="Times New Roman" panose="02020603050405020304" charset="0"/>
                <a:sym typeface="Wingdings" panose="05000000000000000000" charset="0"/>
              </a:rPr>
              <a:t>采用</a:t>
            </a:r>
            <a:r>
              <a:rPr lang="en-US" altLang="zh-CN" sz="2000" b="1" i="1">
                <a:latin typeface="Times New Roman" panose="02020603050405020304" charset="0"/>
                <a:cs typeface="Times New Roman" panose="02020603050405020304" charset="0"/>
                <a:sym typeface="+mn-ea"/>
              </a:rPr>
              <a:t>T</a:t>
            </a:r>
            <a:r>
              <a:rPr lang="zh-CN" altLang="en-US" sz="2000" b="1">
                <a:latin typeface="Times New Roman" panose="02020603050405020304" charset="0"/>
                <a:cs typeface="Times New Roman" panose="02020603050405020304" charset="0"/>
                <a:sym typeface="+mn-ea"/>
              </a:rPr>
              <a:t>策略</a:t>
            </a:r>
            <a:r>
              <a:rPr lang="zh-CN" altLang="en-US" sz="2000">
                <a:latin typeface="Times New Roman" panose="02020603050405020304" charset="0"/>
                <a:cs typeface="Times New Roman" panose="02020603050405020304" charset="0"/>
                <a:sym typeface="+mn-ea"/>
              </a:rPr>
              <a:t>的效用等于采用</a:t>
            </a:r>
            <a:r>
              <a:rPr lang="en-US" altLang="zh-CN" sz="2000" b="1" i="1">
                <a:latin typeface="Times New Roman" panose="02020603050405020304" charset="0"/>
                <a:cs typeface="Times New Roman" panose="02020603050405020304" charset="0"/>
                <a:sym typeface="+mn-ea"/>
              </a:rPr>
              <a:t>S</a:t>
            </a:r>
            <a:r>
              <a:rPr lang="zh-CN" altLang="en-US" sz="2000" b="1">
                <a:latin typeface="Times New Roman" panose="02020603050405020304" charset="0"/>
                <a:cs typeface="Times New Roman" panose="02020603050405020304" charset="0"/>
                <a:sym typeface="+mn-ea"/>
              </a:rPr>
              <a:t>策略</a:t>
            </a:r>
            <a:r>
              <a:rPr lang="zh-CN" altLang="en-US" sz="2000">
                <a:latin typeface="Times New Roman" panose="02020603050405020304" charset="0"/>
                <a:cs typeface="Times New Roman" panose="02020603050405020304" charset="0"/>
                <a:sym typeface="+mn-ea"/>
              </a:rPr>
              <a:t>的效用，即</a:t>
            </a:r>
            <a:r>
              <a:rPr lang="en-US" altLang="zh-CN" sz="2000">
                <a:latin typeface="Times New Roman" panose="02020603050405020304" charset="0"/>
                <a:cs typeface="Times New Roman" panose="02020603050405020304" charset="0"/>
                <a:sym typeface="+mn-ea"/>
              </a:rPr>
              <a:t>  </a:t>
            </a:r>
            <a:r>
              <a:rPr lang="en-US" altLang="zh-CN" sz="2000">
                <a:sym typeface="+mn-ea"/>
              </a:rPr>
              <a:t>-</a:t>
            </a:r>
            <a:r>
              <a:rPr lang="en-US" altLang="zh-CN" sz="2000" b="1" i="1">
                <a:latin typeface="Times New Roman" panose="02020603050405020304" charset="0"/>
                <a:cs typeface="Times New Roman" panose="02020603050405020304" charset="0"/>
                <a:sym typeface="+mn-ea"/>
              </a:rPr>
              <a:t>d</a:t>
            </a:r>
            <a:r>
              <a:rPr lang="en-US" altLang="zh-CN" sz="2000" b="1" i="1" baseline="-25000">
                <a:latin typeface="Times New Roman" panose="02020603050405020304" charset="0"/>
                <a:cs typeface="Times New Roman" panose="02020603050405020304" charset="0"/>
                <a:sym typeface="+mn-ea"/>
              </a:rPr>
              <a:t>2</a:t>
            </a:r>
            <a:r>
              <a:rPr lang="en-US" altLang="zh-CN" sz="2000">
                <a:latin typeface="Times New Roman" panose="02020603050405020304" charset="0"/>
                <a:cs typeface="Times New Roman" panose="02020603050405020304" charset="0"/>
                <a:sym typeface="+mn-ea"/>
              </a:rPr>
              <a:t>+</a:t>
            </a:r>
            <a:r>
              <a:rPr lang="en-US" altLang="zh-CN" sz="2000" b="1" i="1">
                <a:latin typeface="Times New Roman" panose="02020603050405020304" charset="0"/>
                <a:cs typeface="Times New Roman" panose="02020603050405020304" charset="0"/>
                <a:sym typeface="+mn-ea"/>
              </a:rPr>
              <a:t>c</a:t>
            </a:r>
            <a:r>
              <a:rPr lang="en-US" altLang="zh-CN" sz="2000" b="1" i="1" baseline="-25000">
                <a:latin typeface="Times New Roman" panose="02020603050405020304" charset="0"/>
                <a:cs typeface="Times New Roman" panose="02020603050405020304" charset="0"/>
                <a:sym typeface="+mn-ea"/>
              </a:rPr>
              <a:t>2</a:t>
            </a:r>
            <a:r>
              <a:rPr lang="en-US" altLang="zh-CN" sz="2000" b="1" i="1">
                <a:latin typeface="Times New Roman" panose="02020603050405020304" charset="0"/>
                <a:cs typeface="Times New Roman" panose="02020603050405020304" charset="0"/>
                <a:sym typeface="+mn-ea"/>
              </a:rPr>
              <a:t>=</a:t>
            </a:r>
            <a:r>
              <a:rPr lang="en-US" altLang="zh-CN" sz="2000">
                <a:latin typeface="Times New Roman" panose="02020603050405020304" charset="0"/>
                <a:cs typeface="Times New Roman" panose="02020603050405020304" charset="0"/>
                <a:sym typeface="+mn-ea"/>
              </a:rPr>
              <a:t> </a:t>
            </a:r>
            <a:r>
              <a:rPr lang="en-US" altLang="zh-CN" sz="2000">
                <a:sym typeface="+mn-ea"/>
              </a:rPr>
              <a:t>-</a:t>
            </a:r>
            <a:r>
              <a:rPr lang="en-US" altLang="zh-CN" sz="2000" b="1" i="1">
                <a:latin typeface="Times New Roman" panose="02020603050405020304" charset="0"/>
                <a:cs typeface="Times New Roman" panose="02020603050405020304" charset="0"/>
                <a:sym typeface="+mn-ea"/>
              </a:rPr>
              <a:t>d</a:t>
            </a:r>
            <a:r>
              <a:rPr lang="en-US" altLang="zh-CN" sz="2000" b="1" i="1" baseline="-25000">
                <a:latin typeface="Times New Roman" panose="02020603050405020304" charset="0"/>
                <a:cs typeface="Times New Roman" panose="02020603050405020304" charset="0"/>
                <a:sym typeface="+mn-ea"/>
              </a:rPr>
              <a:t>1</a:t>
            </a:r>
            <a:r>
              <a:rPr lang="en-US" altLang="zh-CN" sz="2000">
                <a:latin typeface="Times New Roman" panose="02020603050405020304" charset="0"/>
                <a:cs typeface="Times New Roman" panose="02020603050405020304" charset="0"/>
                <a:sym typeface="+mn-ea"/>
              </a:rPr>
              <a:t>+</a:t>
            </a:r>
            <a:r>
              <a:rPr lang="en-US" altLang="zh-CN" sz="2000" b="1" i="1">
                <a:latin typeface="Times New Roman" panose="02020603050405020304" charset="0"/>
                <a:cs typeface="Times New Roman" panose="02020603050405020304" charset="0"/>
                <a:sym typeface="+mn-ea"/>
              </a:rPr>
              <a:t>c</a:t>
            </a:r>
            <a:r>
              <a:rPr lang="en-US" altLang="zh-CN" sz="2000" b="1" i="1" baseline="-25000">
                <a:latin typeface="Times New Roman" panose="02020603050405020304" charset="0"/>
                <a:cs typeface="Times New Roman" panose="02020603050405020304" charset="0"/>
                <a:sym typeface="+mn-ea"/>
              </a:rPr>
              <a:t>1 </a:t>
            </a:r>
            <a:r>
              <a:rPr lang="en-US" altLang="zh-CN" sz="2000">
                <a:latin typeface="Times New Roman" panose="02020603050405020304" charset="0"/>
                <a:cs typeface="Times New Roman" panose="02020603050405020304" charset="0"/>
                <a:sym typeface="+mn-ea"/>
              </a:rPr>
              <a:t>&gt;0</a:t>
            </a:r>
            <a:r>
              <a:rPr lang="zh-CN" altLang="en-US" sz="2000">
                <a:latin typeface="Times New Roman" panose="02020603050405020304" charset="0"/>
                <a:cs typeface="Times New Roman" panose="02020603050405020304" charset="0"/>
                <a:sym typeface="+mn-ea"/>
              </a:rPr>
              <a:t>，则：</a:t>
            </a:r>
            <a:endParaRPr lang="zh-CN" altLang="en-US" sz="2000">
              <a:latin typeface="Times New Roman" panose="02020603050405020304" charset="0"/>
              <a:cs typeface="Times New Roman" panose="02020603050405020304" charset="0"/>
              <a:sym typeface="+mn-ea"/>
            </a:endParaRPr>
          </a:p>
          <a:p>
            <a:pPr indent="0" algn="l">
              <a:lnSpc>
                <a:spcPct val="150000"/>
              </a:lnSpc>
              <a:buNone/>
            </a:pPr>
            <a:r>
              <a:rPr lang="en-US" altLang="zh-CN" sz="2000">
                <a:latin typeface="Times New Roman" panose="02020603050405020304" charset="0"/>
                <a:cs typeface="Times New Roman" panose="02020603050405020304" charset="0"/>
                <a:sym typeface="Wingdings" panose="05000000000000000000" charset="0"/>
              </a:rPr>
              <a:t>                                                               </a:t>
            </a:r>
            <a:r>
              <a:rPr lang="zh-CN" altLang="en-US" sz="2000">
                <a:latin typeface="Times New Roman" panose="02020603050405020304" charset="0"/>
                <a:cs typeface="Times New Roman" panose="02020603050405020304" charset="0"/>
                <a:sym typeface="Wingdings" panose="05000000000000000000" charset="0"/>
              </a:rPr>
              <a:t>网民选择的策略取决于</a:t>
            </a:r>
            <a:r>
              <a:rPr lang="en-US" altLang="zh-CN" sz="2000" b="1" i="1">
                <a:latin typeface="Times New Roman" panose="02020603050405020304" charset="0"/>
                <a:cs typeface="Times New Roman" panose="02020603050405020304" charset="0"/>
                <a:sym typeface="+mn-ea"/>
              </a:rPr>
              <a:t>S</a:t>
            </a:r>
            <a:r>
              <a:rPr lang="zh-CN" altLang="en-US" sz="2000" b="1">
                <a:latin typeface="Times New Roman" panose="02020603050405020304" charset="0"/>
                <a:cs typeface="Times New Roman" panose="02020603050405020304" charset="0"/>
                <a:sym typeface="+mn-ea"/>
              </a:rPr>
              <a:t>，</a:t>
            </a:r>
            <a:r>
              <a:rPr lang="en-US" altLang="zh-CN" sz="2000" b="1" i="1">
                <a:latin typeface="Times New Roman" panose="02020603050405020304" charset="0"/>
                <a:cs typeface="Times New Roman" panose="02020603050405020304" charset="0"/>
                <a:sym typeface="+mn-ea"/>
              </a:rPr>
              <a:t>T</a:t>
            </a:r>
            <a:r>
              <a:rPr lang="zh-CN" altLang="en-US" sz="2000">
                <a:latin typeface="Times New Roman" panose="02020603050405020304" charset="0"/>
                <a:cs typeface="Times New Roman" panose="02020603050405020304" charset="0"/>
                <a:sym typeface="+mn-ea"/>
              </a:rPr>
              <a:t>的初始分布，</a:t>
            </a:r>
            <a:r>
              <a:rPr lang="zh-CN" altLang="en-US" sz="2000">
                <a:latin typeface="Times New Roman" panose="02020603050405020304" charset="0"/>
                <a:cs typeface="Times New Roman" panose="02020603050405020304" charset="0"/>
                <a:sym typeface="Wingdings" panose="05000000000000000000" charset="0"/>
              </a:rPr>
              <a:t>此时策略均衡为</a:t>
            </a:r>
            <a:r>
              <a:rPr lang="zh-CN" altLang="en-US" sz="2000" b="1">
                <a:latin typeface="Times New Roman" panose="02020603050405020304" charset="0"/>
                <a:cs typeface="Times New Roman" panose="02020603050405020304" charset="0"/>
                <a:sym typeface="+mn-ea"/>
              </a:rPr>
              <a:t>（</a:t>
            </a:r>
            <a:r>
              <a:rPr lang="en-US" altLang="zh-CN" sz="2000" b="1" i="1">
                <a:latin typeface="Times New Roman" panose="02020603050405020304" charset="0"/>
                <a:cs typeface="Times New Roman" panose="02020603050405020304" charset="0"/>
                <a:sym typeface="+mn-ea"/>
              </a:rPr>
              <a:t>S</a:t>
            </a:r>
            <a:r>
              <a:rPr lang="zh-CN" altLang="en-US" sz="2000" b="1">
                <a:latin typeface="Times New Roman" panose="02020603050405020304" charset="0"/>
                <a:cs typeface="Times New Roman" panose="02020603050405020304" charset="0"/>
                <a:sym typeface="+mn-ea"/>
              </a:rPr>
              <a:t>和</a:t>
            </a:r>
            <a:r>
              <a:rPr lang="en-US" altLang="zh-CN" sz="2000" b="1" i="1">
                <a:latin typeface="Times New Roman" panose="02020603050405020304" charset="0"/>
                <a:cs typeface="Times New Roman" panose="02020603050405020304" charset="0"/>
                <a:sym typeface="+mn-ea"/>
              </a:rPr>
              <a:t>T</a:t>
            </a:r>
            <a:r>
              <a:rPr lang="zh-CN" altLang="en-US" sz="2000" b="1">
                <a:latin typeface="Times New Roman" panose="02020603050405020304" charset="0"/>
                <a:cs typeface="Times New Roman" panose="02020603050405020304" charset="0"/>
                <a:sym typeface="+mn-ea"/>
              </a:rPr>
              <a:t>，</a:t>
            </a:r>
            <a:r>
              <a:rPr lang="en-US" altLang="zh-CN" sz="2000" b="1" i="1">
                <a:latin typeface="Times New Roman" panose="02020603050405020304" charset="0"/>
                <a:cs typeface="Times New Roman" panose="02020603050405020304" charset="0"/>
                <a:sym typeface="+mn-ea"/>
              </a:rPr>
              <a:t>P</a:t>
            </a:r>
            <a:r>
              <a:rPr lang="zh-CN" altLang="en-US" sz="2000" b="1">
                <a:latin typeface="Times New Roman" panose="02020603050405020304" charset="0"/>
                <a:cs typeface="Times New Roman" panose="02020603050405020304" charset="0"/>
                <a:sym typeface="+mn-ea"/>
              </a:rPr>
              <a:t>）</a:t>
            </a:r>
            <a:endParaRPr lang="zh-CN" altLang="en-US" sz="2000">
              <a:latin typeface="Times New Roman" panose="02020603050405020304" charset="0"/>
              <a:cs typeface="Times New Roman" panose="02020603050405020304" charset="0"/>
              <a:sym typeface="+mn-ea"/>
            </a:endParaRPr>
          </a:p>
        </p:txBody>
      </p:sp>
      <p:pic>
        <p:nvPicPr>
          <p:cNvPr id="3" name="图片 2"/>
          <p:cNvPicPr>
            <a:picLocks noChangeAspect="1"/>
          </p:cNvPicPr>
          <p:nvPr>
            <p:custDataLst>
              <p:tags r:id="rId2"/>
            </p:custDataLst>
          </p:nvPr>
        </p:nvPicPr>
        <p:blipFill>
          <a:blip r:embed="rId3"/>
          <a:srcRect l="1335" b="10030"/>
          <a:stretch>
            <a:fillRect/>
          </a:stretch>
        </p:blipFill>
        <p:spPr>
          <a:xfrm>
            <a:off x="4359910" y="2045335"/>
            <a:ext cx="7604125" cy="563880"/>
          </a:xfrm>
          <a:prstGeom prst="rect">
            <a:avLst/>
          </a:prstGeom>
        </p:spPr>
      </p:pic>
      <p:cxnSp>
        <p:nvCxnSpPr>
          <p:cNvPr id="10" name="直接箭头连接符 9"/>
          <p:cNvCxnSpPr/>
          <p:nvPr/>
        </p:nvCxnSpPr>
        <p:spPr>
          <a:xfrm>
            <a:off x="11853545" y="2119630"/>
            <a:ext cx="0" cy="489585"/>
          </a:xfrm>
          <a:prstGeom prst="straightConnector1">
            <a:avLst/>
          </a:prstGeom>
          <a:ln w="19050">
            <a:solidFill>
              <a:srgbClr val="C00000"/>
            </a:solidFill>
            <a:tailEnd type="arrow"/>
          </a:ln>
        </p:spPr>
        <p:style>
          <a:lnRef idx="2">
            <a:schemeClr val="accent1"/>
          </a:lnRef>
          <a:fillRef idx="0">
            <a:srgbClr val="FFFFFF"/>
          </a:fillRef>
          <a:effectRef idx="0">
            <a:srgbClr val="FFFFFF"/>
          </a:effectRef>
          <a:fontRef idx="minor">
            <a:schemeClr val="tx1"/>
          </a:fontRef>
        </p:style>
      </p:cxnSp>
      <p:pic>
        <p:nvPicPr>
          <p:cNvPr id="11" name="图片 10"/>
          <p:cNvPicPr>
            <a:picLocks noChangeAspect="1"/>
          </p:cNvPicPr>
          <p:nvPr>
            <p:custDataLst>
              <p:tags r:id="rId4"/>
            </p:custDataLst>
          </p:nvPr>
        </p:nvPicPr>
        <p:blipFill>
          <a:blip r:embed="rId5"/>
          <a:stretch>
            <a:fillRect/>
          </a:stretch>
        </p:blipFill>
        <p:spPr>
          <a:xfrm>
            <a:off x="4359910" y="2763520"/>
            <a:ext cx="6788150" cy="404495"/>
          </a:xfrm>
          <a:prstGeom prst="rect">
            <a:avLst/>
          </a:prstGeom>
        </p:spPr>
      </p:pic>
      <p:pic>
        <p:nvPicPr>
          <p:cNvPr id="12" name="图片 11"/>
          <p:cNvPicPr>
            <a:picLocks noChangeAspect="1"/>
          </p:cNvPicPr>
          <p:nvPr>
            <p:custDataLst>
              <p:tags r:id="rId6"/>
            </p:custDataLst>
          </p:nvPr>
        </p:nvPicPr>
        <p:blipFill>
          <a:blip r:embed="rId7"/>
          <a:stretch>
            <a:fillRect/>
          </a:stretch>
        </p:blipFill>
        <p:spPr>
          <a:xfrm>
            <a:off x="4423410" y="3240405"/>
            <a:ext cx="6724650" cy="501650"/>
          </a:xfrm>
          <a:prstGeom prst="rect">
            <a:avLst/>
          </a:prstGeom>
        </p:spPr>
      </p:pic>
      <p:pic>
        <p:nvPicPr>
          <p:cNvPr id="13" name="图片 12"/>
          <p:cNvPicPr>
            <a:picLocks noChangeAspect="1"/>
          </p:cNvPicPr>
          <p:nvPr>
            <p:custDataLst>
              <p:tags r:id="rId8"/>
            </p:custDataLst>
          </p:nvPr>
        </p:nvPicPr>
        <p:blipFill>
          <a:blip r:embed="rId9"/>
          <a:stretch>
            <a:fillRect/>
          </a:stretch>
        </p:blipFill>
        <p:spPr>
          <a:xfrm>
            <a:off x="217170" y="4202430"/>
            <a:ext cx="3054350" cy="442595"/>
          </a:xfrm>
          <a:prstGeom prst="rect">
            <a:avLst/>
          </a:prstGeom>
        </p:spPr>
      </p:pic>
      <p:pic>
        <p:nvPicPr>
          <p:cNvPr id="14" name="图片 13"/>
          <p:cNvPicPr>
            <a:picLocks noChangeAspect="1"/>
          </p:cNvPicPr>
          <p:nvPr>
            <p:custDataLst>
              <p:tags r:id="rId10"/>
            </p:custDataLst>
          </p:nvPr>
        </p:nvPicPr>
        <p:blipFill>
          <a:blip r:embed="rId11"/>
          <a:stretch>
            <a:fillRect/>
          </a:stretch>
        </p:blipFill>
        <p:spPr>
          <a:xfrm>
            <a:off x="217170" y="5105400"/>
            <a:ext cx="3054350" cy="450215"/>
          </a:xfrm>
          <a:prstGeom prst="rect">
            <a:avLst/>
          </a:prstGeom>
        </p:spPr>
      </p:pic>
      <p:pic>
        <p:nvPicPr>
          <p:cNvPr id="15" name="图片 14"/>
          <p:cNvPicPr>
            <a:picLocks noChangeAspect="1"/>
          </p:cNvPicPr>
          <p:nvPr>
            <p:custDataLst>
              <p:tags r:id="rId12"/>
            </p:custDataLst>
          </p:nvPr>
        </p:nvPicPr>
        <p:blipFill>
          <a:blip r:embed="rId13"/>
          <a:stretch>
            <a:fillRect/>
          </a:stretch>
        </p:blipFill>
        <p:spPr>
          <a:xfrm>
            <a:off x="217170" y="6082665"/>
            <a:ext cx="4142740" cy="400685"/>
          </a:xfrm>
          <a:prstGeom prst="rect">
            <a:avLst/>
          </a:prstGeom>
        </p:spPr>
      </p:pic>
    </p:spTree>
    <p:custDataLst>
      <p:tags r:id="rId14"/>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矩形 5"/>
          <p:cNvSpPr/>
          <p:nvPr>
            <p:custDataLst>
              <p:tags r:id="rId1"/>
            </p:custDataLst>
          </p:nvPr>
        </p:nvSpPr>
        <p:spPr>
          <a:xfrm>
            <a:off x="270510" y="165100"/>
            <a:ext cx="6415405"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latin typeface="Times New Roman" panose="02020603050405020304" charset="0"/>
                <a:cs typeface="Times New Roman" panose="02020603050405020304" charset="0"/>
              </a:rPr>
              <a:t>3</a:t>
            </a:r>
            <a:r>
              <a:rPr lang="zh-CN" altLang="en-US" sz="3200" b="1">
                <a:latin typeface="Times New Roman" panose="02020603050405020304" charset="0"/>
                <a:cs typeface="Times New Roman" panose="02020603050405020304" charset="0"/>
              </a:rPr>
              <a:t>、情境二：网民追求</a:t>
            </a:r>
            <a:r>
              <a:rPr lang="en-US" altLang="zh-CN" sz="3200" b="1" i="1">
                <a:latin typeface="Times New Roman" panose="02020603050405020304" charset="0"/>
                <a:cs typeface="Times New Roman" panose="02020603050405020304" charset="0"/>
                <a:sym typeface="+mn-ea"/>
              </a:rPr>
              <a:t>I</a:t>
            </a:r>
            <a:r>
              <a:rPr lang="zh-CN" altLang="en-US" sz="3200" b="1">
                <a:latin typeface="Times New Roman" panose="02020603050405020304" charset="0"/>
                <a:cs typeface="Times New Roman" panose="02020603050405020304" charset="0"/>
                <a:sym typeface="+mn-ea"/>
              </a:rPr>
              <a:t>、</a:t>
            </a:r>
            <a:r>
              <a:rPr lang="en-US" altLang="zh-CN" sz="3200" b="1" i="1">
                <a:latin typeface="Times New Roman" panose="02020603050405020304" charset="0"/>
                <a:cs typeface="Times New Roman" panose="02020603050405020304" charset="0"/>
                <a:sym typeface="+mn-ea"/>
              </a:rPr>
              <a:t>S</a:t>
            </a:r>
            <a:r>
              <a:rPr lang="zh-CN" altLang="en-US" sz="3200" b="1" i="1">
                <a:latin typeface="Times New Roman" panose="02020603050405020304" charset="0"/>
                <a:cs typeface="Times New Roman" panose="02020603050405020304" charset="0"/>
                <a:sym typeface="+mn-ea"/>
              </a:rPr>
              <a:t>、</a:t>
            </a:r>
            <a:r>
              <a:rPr lang="en-US" altLang="zh-CN" sz="3200" b="1" i="1">
                <a:latin typeface="Times New Roman" panose="02020603050405020304" charset="0"/>
                <a:cs typeface="Times New Roman" panose="02020603050405020304" charset="0"/>
                <a:sym typeface="+mn-ea"/>
              </a:rPr>
              <a:t>T</a:t>
            </a:r>
            <a:r>
              <a:rPr lang="zh-CN" altLang="en-US" sz="3200" b="1">
                <a:latin typeface="Times New Roman" panose="02020603050405020304" charset="0"/>
                <a:cs typeface="Times New Roman" panose="02020603050405020304" charset="0"/>
                <a:sym typeface="+mn-ea"/>
              </a:rPr>
              <a:t>策略</a:t>
            </a:r>
            <a:endParaRPr lang="zh-CN" altLang="en-US" sz="3200" b="1">
              <a:latin typeface="Times New Roman" panose="02020603050405020304" charset="0"/>
              <a:cs typeface="Times New Roman" panose="02020603050405020304" charset="0"/>
              <a:sym typeface="+mn-ea"/>
            </a:endParaRPr>
          </a:p>
        </p:txBody>
      </p:sp>
      <p:sp>
        <p:nvSpPr>
          <p:cNvPr id="7" name="文本框 6"/>
          <p:cNvSpPr txBox="1"/>
          <p:nvPr>
            <p:custDataLst>
              <p:tags r:id="rId2"/>
            </p:custDataLst>
          </p:nvPr>
        </p:nvSpPr>
        <p:spPr>
          <a:xfrm>
            <a:off x="270510" y="1109345"/>
            <a:ext cx="11500485" cy="5805805"/>
          </a:xfrm>
          <a:prstGeom prst="rect">
            <a:avLst/>
          </a:prstGeom>
          <a:noFill/>
        </p:spPr>
        <p:txBody>
          <a:bodyPr wrap="square" rtlCol="0">
            <a:noAutofit/>
          </a:bodyPr>
          <a:p>
            <a:pPr indent="0" algn="l">
              <a:lnSpc>
                <a:spcPct val="150000"/>
              </a:lnSpc>
              <a:buFont typeface="Wingdings" panose="05000000000000000000" charset="0"/>
              <a:buNone/>
            </a:pPr>
            <a:r>
              <a:rPr lang="zh-CN" altLang="en-US" sz="2400" b="1">
                <a:solidFill>
                  <a:srgbClr val="C00000"/>
                </a:solidFill>
                <a:latin typeface="Times New Roman" panose="02020603050405020304" charset="0"/>
                <a:cs typeface="Times New Roman" panose="02020603050405020304" charset="0"/>
                <a:sym typeface="+mn-ea"/>
              </a:rPr>
              <a:t>推论四：</a:t>
            </a:r>
            <a:r>
              <a:rPr sz="2400">
                <a:latin typeface="Times New Roman" panose="02020603050405020304" charset="0"/>
                <a:cs typeface="Times New Roman" panose="02020603050405020304" charset="0"/>
                <a:sym typeface="+mn-ea"/>
              </a:rPr>
              <a:t>当企业因在互联网上出现负面信息而面临危机，网民已经在社交媒体上表现出大规模的活动时，采用</a:t>
            </a:r>
            <a:r>
              <a:rPr lang="en-US" altLang="zh-CN" sz="2400" b="1" i="1">
                <a:latin typeface="Times New Roman" panose="02020603050405020304" charset="0"/>
                <a:cs typeface="Times New Roman" panose="02020603050405020304" charset="0"/>
                <a:sym typeface="+mn-ea"/>
              </a:rPr>
              <a:t>N</a:t>
            </a:r>
            <a:r>
              <a:rPr lang="zh-CN" altLang="en-US" sz="2400" b="1">
                <a:latin typeface="Times New Roman" panose="02020603050405020304" charset="0"/>
                <a:cs typeface="Times New Roman" panose="02020603050405020304" charset="0"/>
                <a:sym typeface="+mn-ea"/>
              </a:rPr>
              <a:t>策略</a:t>
            </a:r>
            <a:r>
              <a:rPr sz="2400">
                <a:latin typeface="Times New Roman" panose="02020603050405020304" charset="0"/>
                <a:cs typeface="Times New Roman" panose="02020603050405020304" charset="0"/>
                <a:sym typeface="+mn-ea"/>
              </a:rPr>
              <a:t>将给企业带来巨大的损失。因此，在这种情况下，企业应该采取的主导</a:t>
            </a:r>
            <a:r>
              <a:rPr lang="zh-CN" sz="2400">
                <a:latin typeface="Times New Roman" panose="02020603050405020304" charset="0"/>
                <a:cs typeface="Times New Roman" panose="02020603050405020304" charset="0"/>
                <a:sym typeface="+mn-ea"/>
              </a:rPr>
              <a:t>策略</a:t>
            </a:r>
            <a:r>
              <a:rPr sz="2400">
                <a:latin typeface="Times New Roman" panose="02020603050405020304" charset="0"/>
                <a:cs typeface="Times New Roman" panose="02020603050405020304" charset="0"/>
                <a:sym typeface="+mn-ea"/>
              </a:rPr>
              <a:t>是</a:t>
            </a:r>
            <a:r>
              <a:rPr lang="en-US" altLang="zh-CN" sz="2400" b="1" i="1">
                <a:latin typeface="Times New Roman" panose="02020603050405020304" charset="0"/>
                <a:cs typeface="Times New Roman" panose="02020603050405020304" charset="0"/>
                <a:sym typeface="+mn-ea"/>
              </a:rPr>
              <a:t>P</a:t>
            </a:r>
            <a:r>
              <a:rPr lang="zh-CN" altLang="en-US" sz="2400" b="1">
                <a:latin typeface="Times New Roman" panose="02020603050405020304" charset="0"/>
                <a:cs typeface="Times New Roman" panose="02020603050405020304" charset="0"/>
                <a:sym typeface="+mn-ea"/>
              </a:rPr>
              <a:t>策略</a:t>
            </a:r>
            <a:r>
              <a:rPr sz="2400">
                <a:latin typeface="Times New Roman" panose="02020603050405020304" charset="0"/>
                <a:cs typeface="Times New Roman" panose="02020603050405020304" charset="0"/>
                <a:sym typeface="+mn-ea"/>
              </a:rPr>
              <a:t>。此外，如果企业的</a:t>
            </a:r>
            <a:r>
              <a:rPr lang="en-US" altLang="zh-CN" sz="2400" b="1" i="1">
                <a:latin typeface="Times New Roman" panose="02020603050405020304" charset="0"/>
                <a:cs typeface="Times New Roman" panose="02020603050405020304" charset="0"/>
                <a:sym typeface="+mn-ea"/>
              </a:rPr>
              <a:t>P</a:t>
            </a:r>
            <a:r>
              <a:rPr lang="zh-CN" altLang="en-US" sz="2400" b="1">
                <a:latin typeface="Times New Roman" panose="02020603050405020304" charset="0"/>
                <a:cs typeface="Times New Roman" panose="02020603050405020304" charset="0"/>
                <a:sym typeface="+mn-ea"/>
              </a:rPr>
              <a:t>策略</a:t>
            </a:r>
            <a:r>
              <a:rPr sz="2400">
                <a:latin typeface="Times New Roman" panose="02020603050405020304" charset="0"/>
                <a:cs typeface="Times New Roman" panose="02020603050405020304" charset="0"/>
                <a:sym typeface="+mn-ea"/>
              </a:rPr>
              <a:t>成本满足一定条件，那么网民的抵制可以带来更大的利益，即采用</a:t>
            </a:r>
            <a:r>
              <a:rPr lang="en-US" altLang="zh-CN" sz="2400" b="1" i="1">
                <a:latin typeface="Times New Roman" panose="02020603050405020304" charset="0"/>
                <a:cs typeface="Times New Roman" panose="02020603050405020304" charset="0"/>
                <a:sym typeface="+mn-ea"/>
              </a:rPr>
              <a:t>S</a:t>
            </a:r>
            <a:r>
              <a:rPr lang="zh-CN" altLang="en-US" sz="2400" b="1">
                <a:latin typeface="Times New Roman" panose="02020603050405020304" charset="0"/>
                <a:cs typeface="Times New Roman" panose="02020603050405020304" charset="0"/>
                <a:sym typeface="+mn-ea"/>
              </a:rPr>
              <a:t>策略</a:t>
            </a:r>
            <a:r>
              <a:rPr sz="2400">
                <a:latin typeface="Times New Roman" panose="02020603050405020304" charset="0"/>
                <a:cs typeface="Times New Roman" panose="02020603050405020304" charset="0"/>
                <a:sym typeface="+mn-ea"/>
              </a:rPr>
              <a:t>的网民会</a:t>
            </a:r>
            <a:r>
              <a:rPr sz="2400" u="sng">
                <a:latin typeface="Times New Roman" panose="02020603050405020304" charset="0"/>
                <a:cs typeface="Times New Roman" panose="02020603050405020304" charset="0"/>
                <a:sym typeface="+mn-ea"/>
              </a:rPr>
              <a:t>更倾向于</a:t>
            </a:r>
            <a:r>
              <a:rPr sz="2400">
                <a:latin typeface="Times New Roman" panose="02020603050405020304" charset="0"/>
                <a:cs typeface="Times New Roman" panose="02020603050405020304" charset="0"/>
                <a:sym typeface="+mn-ea"/>
              </a:rPr>
              <a:t>积极表达自己的意见和抗议，以获得企业的积极回应。</a:t>
            </a:r>
            <a:endParaRPr sz="2400">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b="1">
              <a:solidFill>
                <a:srgbClr val="C00000"/>
              </a:solidFill>
              <a:latin typeface="Times New Roman" panose="02020603050405020304" charset="0"/>
              <a:cs typeface="Times New Roman" panose="02020603050405020304" charset="0"/>
              <a:sym typeface="+mn-ea"/>
            </a:endParaRPr>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矩形 5"/>
          <p:cNvSpPr/>
          <p:nvPr>
            <p:custDataLst>
              <p:tags r:id="rId1"/>
            </p:custDataLst>
          </p:nvPr>
        </p:nvSpPr>
        <p:spPr>
          <a:xfrm>
            <a:off x="270510" y="165100"/>
            <a:ext cx="6415405"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latin typeface="Times New Roman" panose="02020603050405020304" charset="0"/>
                <a:cs typeface="Times New Roman" panose="02020603050405020304" charset="0"/>
              </a:rPr>
              <a:t>4</a:t>
            </a:r>
            <a:r>
              <a:rPr lang="zh-CN" altLang="en-US" sz="3200" b="1">
                <a:latin typeface="Times New Roman" panose="02020603050405020304" charset="0"/>
                <a:cs typeface="Times New Roman" panose="02020603050405020304" charset="0"/>
              </a:rPr>
              <a:t>、模型扩展</a:t>
            </a:r>
            <a:r>
              <a:rPr lang="en-US" altLang="zh-CN" sz="3200" b="1">
                <a:latin typeface="Times New Roman" panose="02020603050405020304" charset="0"/>
                <a:cs typeface="Times New Roman" panose="02020603050405020304" charset="0"/>
              </a:rPr>
              <a:t>——</a:t>
            </a:r>
            <a:r>
              <a:rPr lang="zh-CN" altLang="en-US" sz="3200" b="1">
                <a:latin typeface="Times New Roman" panose="02020603050405020304" charset="0"/>
                <a:cs typeface="Times New Roman" panose="02020603050405020304" charset="0"/>
              </a:rPr>
              <a:t>复杂网络的</a:t>
            </a:r>
            <a:r>
              <a:rPr lang="zh-CN" altLang="en-US" sz="3200" b="1">
                <a:latin typeface="Times New Roman" panose="02020603050405020304" charset="0"/>
                <a:cs typeface="Times New Roman" panose="02020603050405020304" charset="0"/>
              </a:rPr>
              <a:t>扩展</a:t>
            </a:r>
            <a:endParaRPr lang="zh-CN" altLang="en-US" sz="3200" b="1">
              <a:latin typeface="Times New Roman" panose="02020603050405020304" charset="0"/>
              <a:cs typeface="Times New Roman" panose="02020603050405020304" charset="0"/>
            </a:endParaRPr>
          </a:p>
        </p:txBody>
      </p:sp>
      <p:sp>
        <p:nvSpPr>
          <p:cNvPr id="7" name="文本框 6"/>
          <p:cNvSpPr txBox="1"/>
          <p:nvPr>
            <p:custDataLst>
              <p:tags r:id="rId2"/>
            </p:custDataLst>
          </p:nvPr>
        </p:nvSpPr>
        <p:spPr>
          <a:xfrm>
            <a:off x="216535" y="1109345"/>
            <a:ext cx="11500485" cy="5805805"/>
          </a:xfrm>
          <a:prstGeom prst="rect">
            <a:avLst/>
          </a:prstGeom>
          <a:noFill/>
        </p:spPr>
        <p:txBody>
          <a:bodyPr wrap="square" rtlCol="0">
            <a:noAutofit/>
          </a:bodyPr>
          <a:p>
            <a:pPr marL="342900" indent="-342900" algn="l">
              <a:lnSpc>
                <a:spcPct val="150000"/>
              </a:lnSpc>
              <a:buFont typeface="Wingdings" panose="05000000000000000000" charset="0"/>
              <a:buChar char="l"/>
            </a:pPr>
            <a:r>
              <a:rPr lang="zh-CN" altLang="en-US" sz="2400">
                <a:solidFill>
                  <a:schemeClr val="tx1"/>
                </a:solidFill>
                <a:latin typeface="Times New Roman" panose="02020603050405020304" charset="0"/>
                <a:cs typeface="Times New Roman" panose="02020603050405020304" charset="0"/>
                <a:sym typeface="+mn-ea"/>
              </a:rPr>
              <a:t>演化博弈模型的学习规则假设</a:t>
            </a:r>
            <a:r>
              <a:rPr lang="zh-CN" altLang="en-US" sz="2400" b="1">
                <a:solidFill>
                  <a:schemeClr val="tx1"/>
                </a:solidFill>
                <a:latin typeface="Times New Roman" panose="02020603050405020304" charset="0"/>
                <a:cs typeface="Times New Roman" panose="02020603050405020304" charset="0"/>
                <a:sym typeface="+mn-ea"/>
              </a:rPr>
              <a:t>每个人都观察所有其他个体</a:t>
            </a:r>
            <a:r>
              <a:rPr lang="zh-CN" altLang="en-US" sz="2400">
                <a:solidFill>
                  <a:schemeClr val="tx1"/>
                </a:solidFill>
                <a:latin typeface="Times New Roman" panose="02020603050405020304" charset="0"/>
                <a:cs typeface="Times New Roman" panose="02020603050405020304" charset="0"/>
                <a:sym typeface="+mn-ea"/>
              </a:rPr>
              <a:t>的策略，并根据这些观察结果选择最佳策略。然而，在现实世界的社交媒体中，时间和精力有限的个人只考虑</a:t>
            </a:r>
            <a:r>
              <a:rPr lang="zh-CN" altLang="en-US" sz="2400" b="1">
                <a:solidFill>
                  <a:schemeClr val="tx1"/>
                </a:solidFill>
                <a:latin typeface="Times New Roman" panose="02020603050405020304" charset="0"/>
                <a:cs typeface="Times New Roman" panose="02020603050405020304" charset="0"/>
                <a:sym typeface="+mn-ea"/>
              </a:rPr>
              <a:t>有限数量</a:t>
            </a:r>
            <a:r>
              <a:rPr lang="zh-CN" altLang="en-US" sz="2400">
                <a:solidFill>
                  <a:schemeClr val="tx1"/>
                </a:solidFill>
                <a:latin typeface="Times New Roman" panose="02020603050405020304" charset="0"/>
                <a:cs typeface="Times New Roman" panose="02020603050405020304" charset="0"/>
                <a:sym typeface="+mn-ea"/>
              </a:rPr>
              <a:t>的选定</a:t>
            </a:r>
            <a:r>
              <a:rPr lang="zh-CN" altLang="en-US" sz="2400">
                <a:solidFill>
                  <a:schemeClr val="tx1"/>
                </a:solidFill>
                <a:latin typeface="Times New Roman" panose="02020603050405020304" charset="0"/>
                <a:cs typeface="Times New Roman" panose="02020603050405020304" charset="0"/>
                <a:sym typeface="+mn-ea"/>
              </a:rPr>
              <a:t>个体，例如朋友和意见领袖。因此，网民在社交媒体上形成了一个结构化网络。</a:t>
            </a:r>
            <a:endParaRPr lang="zh-CN" altLang="en-US" sz="2400">
              <a:solidFill>
                <a:schemeClr val="tx1"/>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r>
              <a:rPr lang="zh-CN" altLang="en-US" sz="2400">
                <a:solidFill>
                  <a:schemeClr val="tx1"/>
                </a:solidFill>
                <a:latin typeface="Times New Roman" panose="02020603050405020304" charset="0"/>
                <a:cs typeface="Times New Roman" panose="02020603050405020304" charset="0"/>
                <a:sym typeface="+mn-ea"/>
              </a:rPr>
              <a:t>不同类型的复杂网络结构：</a:t>
            </a:r>
            <a:r>
              <a:rPr lang="zh-CN" altLang="en-US" sz="2400" u="sng">
                <a:solidFill>
                  <a:schemeClr val="tx1"/>
                </a:solidFill>
                <a:latin typeface="Times New Roman" panose="02020603050405020304" charset="0"/>
                <a:cs typeface="Times New Roman" panose="02020603050405020304" charset="0"/>
                <a:sym typeface="+mn-ea"/>
              </a:rPr>
              <a:t>随机图、小世界网络</a:t>
            </a:r>
            <a:r>
              <a:rPr lang="zh-CN" altLang="en-US" sz="2400">
                <a:solidFill>
                  <a:schemeClr val="tx1"/>
                </a:solidFill>
                <a:latin typeface="Times New Roman" panose="02020603050405020304" charset="0"/>
                <a:cs typeface="Times New Roman" panose="02020603050405020304" charset="0"/>
                <a:sym typeface="+mn-ea"/>
              </a:rPr>
              <a:t>、无标度</a:t>
            </a:r>
            <a:r>
              <a:rPr lang="zh-CN" altLang="en-US" sz="2400">
                <a:solidFill>
                  <a:schemeClr val="tx1"/>
                </a:solidFill>
                <a:latin typeface="Times New Roman" panose="02020603050405020304" charset="0"/>
                <a:cs typeface="Times New Roman" panose="02020603050405020304" charset="0"/>
                <a:sym typeface="+mn-ea"/>
              </a:rPr>
              <a:t>网络</a:t>
            </a:r>
            <a:endParaRPr lang="zh-CN" altLang="en-US" sz="2400">
              <a:solidFill>
                <a:schemeClr val="tx1"/>
              </a:solidFill>
              <a:latin typeface="Times New Roman" panose="02020603050405020304" charset="0"/>
              <a:cs typeface="Times New Roman" panose="02020603050405020304" charset="0"/>
              <a:sym typeface="+mn-ea"/>
            </a:endParaRPr>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矩形 5"/>
          <p:cNvSpPr/>
          <p:nvPr>
            <p:custDataLst>
              <p:tags r:id="rId1"/>
            </p:custDataLst>
          </p:nvPr>
        </p:nvSpPr>
        <p:spPr>
          <a:xfrm>
            <a:off x="270510" y="165100"/>
            <a:ext cx="6415405"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latin typeface="Times New Roman" panose="02020603050405020304" charset="0"/>
                <a:cs typeface="Times New Roman" panose="02020603050405020304" charset="0"/>
              </a:rPr>
              <a:t>4</a:t>
            </a:r>
            <a:r>
              <a:rPr lang="zh-CN" altLang="en-US" sz="3200" b="1">
                <a:latin typeface="Times New Roman" panose="02020603050405020304" charset="0"/>
                <a:cs typeface="Times New Roman" panose="02020603050405020304" charset="0"/>
              </a:rPr>
              <a:t>、模型扩展</a:t>
            </a:r>
            <a:r>
              <a:rPr lang="en-US" altLang="zh-CN" sz="3200" b="1">
                <a:latin typeface="Times New Roman" panose="02020603050405020304" charset="0"/>
                <a:cs typeface="Times New Roman" panose="02020603050405020304" charset="0"/>
              </a:rPr>
              <a:t>——</a:t>
            </a:r>
            <a:r>
              <a:rPr lang="zh-CN" altLang="en-US" sz="3200" b="1">
                <a:latin typeface="Times New Roman" panose="02020603050405020304" charset="0"/>
                <a:cs typeface="Times New Roman" panose="02020603050405020304" charset="0"/>
              </a:rPr>
              <a:t>防御</a:t>
            </a:r>
            <a:r>
              <a:rPr lang="zh-CN" altLang="en-US" sz="3200" b="1">
                <a:latin typeface="Times New Roman" panose="02020603050405020304" charset="0"/>
                <a:cs typeface="Times New Roman" panose="02020603050405020304" charset="0"/>
              </a:rPr>
              <a:t>策略的</a:t>
            </a:r>
            <a:r>
              <a:rPr lang="zh-CN" altLang="en-US" sz="3200" b="1">
                <a:latin typeface="Times New Roman" panose="02020603050405020304" charset="0"/>
                <a:cs typeface="Times New Roman" panose="02020603050405020304" charset="0"/>
              </a:rPr>
              <a:t>扩展</a:t>
            </a:r>
            <a:endParaRPr lang="zh-CN" altLang="en-US" sz="3200" b="1">
              <a:latin typeface="Times New Roman" panose="02020603050405020304" charset="0"/>
              <a:cs typeface="Times New Roman" panose="02020603050405020304" charset="0"/>
            </a:endParaRPr>
          </a:p>
        </p:txBody>
      </p:sp>
      <p:sp>
        <p:nvSpPr>
          <p:cNvPr id="7" name="文本框 6"/>
          <p:cNvSpPr txBox="1"/>
          <p:nvPr>
            <p:custDataLst>
              <p:tags r:id="rId2"/>
            </p:custDataLst>
          </p:nvPr>
        </p:nvSpPr>
        <p:spPr>
          <a:xfrm>
            <a:off x="161925" y="904240"/>
            <a:ext cx="11500485" cy="5805805"/>
          </a:xfrm>
          <a:prstGeom prst="rect">
            <a:avLst/>
          </a:prstGeom>
          <a:noFill/>
        </p:spPr>
        <p:txBody>
          <a:bodyPr wrap="square" rtlCol="0">
            <a:noAutofit/>
          </a:bodyPr>
          <a:p>
            <a:pPr marL="342900" indent="-342900" algn="l">
              <a:lnSpc>
                <a:spcPct val="150000"/>
              </a:lnSpc>
              <a:buFont typeface="Wingdings" panose="05000000000000000000" charset="0"/>
              <a:buChar char="l"/>
            </a:pPr>
            <a:r>
              <a:rPr lang="zh-CN" altLang="en-US" sz="2400">
                <a:solidFill>
                  <a:schemeClr val="tx1"/>
                </a:solidFill>
                <a:latin typeface="Times New Roman" panose="02020603050405020304" charset="0"/>
                <a:cs typeface="Times New Roman" panose="02020603050405020304" charset="0"/>
                <a:sym typeface="+mn-ea"/>
              </a:rPr>
              <a:t>出于不同的原因，网民也可能在社交媒体危机期间采取</a:t>
            </a:r>
            <a:r>
              <a:rPr lang="zh-CN" altLang="en-US" sz="2400" b="1">
                <a:solidFill>
                  <a:schemeClr val="tx1"/>
                </a:solidFill>
                <a:latin typeface="Times New Roman" panose="02020603050405020304" charset="0"/>
                <a:cs typeface="Times New Roman" panose="02020603050405020304" charset="0"/>
                <a:sym typeface="+mn-ea"/>
              </a:rPr>
              <a:t>保护企业</a:t>
            </a:r>
            <a:r>
              <a:rPr lang="zh-CN" altLang="en-US" sz="2400">
                <a:solidFill>
                  <a:schemeClr val="tx1"/>
                </a:solidFill>
                <a:latin typeface="Times New Roman" panose="02020603050405020304" charset="0"/>
                <a:cs typeface="Times New Roman" panose="02020603050405020304" charset="0"/>
                <a:sym typeface="+mn-ea"/>
              </a:rPr>
              <a:t>的策略。这种行为可能基于</a:t>
            </a:r>
            <a:r>
              <a:rPr lang="zh-CN" altLang="en-US" sz="2400" b="1">
                <a:solidFill>
                  <a:srgbClr val="C00000"/>
                </a:solidFill>
                <a:latin typeface="Times New Roman" panose="02020603050405020304" charset="0"/>
                <a:cs typeface="Times New Roman" panose="02020603050405020304" charset="0"/>
                <a:sym typeface="+mn-ea"/>
              </a:rPr>
              <a:t>利益</a:t>
            </a:r>
            <a:r>
              <a:rPr lang="zh-CN" altLang="en-US" sz="2400">
                <a:solidFill>
                  <a:schemeClr val="tx1"/>
                </a:solidFill>
                <a:latin typeface="Times New Roman" panose="02020603050405020304" charset="0"/>
                <a:cs typeface="Times New Roman" panose="02020603050405020304" charset="0"/>
                <a:sym typeface="+mn-ea"/>
              </a:rPr>
              <a:t>、个人偏好（例如粉丝的忠诚度）或信仰。</a:t>
            </a:r>
            <a:endParaRPr lang="zh-CN" altLang="en-US" sz="2400">
              <a:solidFill>
                <a:schemeClr val="tx1"/>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a:solidFill>
                <a:schemeClr val="tx1"/>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a:solidFill>
                <a:schemeClr val="tx1"/>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a:solidFill>
                <a:schemeClr val="tx1"/>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a:solidFill>
                <a:schemeClr val="tx1"/>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a:solidFill>
                <a:schemeClr val="tx1"/>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a:solidFill>
                <a:schemeClr val="tx1"/>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a:solidFill>
                <a:schemeClr val="tx1"/>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r>
              <a:rPr lang="en-US" altLang="zh-CN" sz="2000" b="1" i="1">
                <a:latin typeface="Times New Roman" panose="02020603050405020304" charset="0"/>
                <a:cs typeface="Times New Roman" panose="02020603050405020304" charset="0"/>
                <a:sym typeface="+mn-ea"/>
              </a:rPr>
              <a:t>c</a:t>
            </a:r>
            <a:r>
              <a:rPr lang="en-US" altLang="zh-CN" sz="2000" b="1" i="1" baseline="-25000">
                <a:latin typeface="Times New Roman" panose="02020603050405020304" charset="0"/>
                <a:cs typeface="Times New Roman" panose="02020603050405020304" charset="0"/>
                <a:sym typeface="+mn-ea"/>
              </a:rPr>
              <a:t>3</a:t>
            </a:r>
            <a:r>
              <a:rPr lang="zh-CN" altLang="en-US" sz="2000">
                <a:latin typeface="Times New Roman" panose="02020603050405020304" charset="0"/>
                <a:cs typeface="Times New Roman" panose="02020603050405020304" charset="0"/>
                <a:sym typeface="+mn-ea"/>
              </a:rPr>
              <a:t>：</a:t>
            </a:r>
            <a:r>
              <a:rPr sz="2000">
                <a:sym typeface="+mn-ea"/>
              </a:rPr>
              <a:t>在网民选择</a:t>
            </a:r>
            <a:r>
              <a:rPr lang="en-US" sz="2000" b="1" i="1">
                <a:latin typeface="Times New Roman" panose="02020603050405020304" charset="0"/>
                <a:cs typeface="Times New Roman" panose="02020603050405020304" charset="0"/>
                <a:sym typeface="+mn-ea"/>
              </a:rPr>
              <a:t>D</a:t>
            </a:r>
            <a:r>
              <a:rPr sz="2000">
                <a:latin typeface="Times New Roman" panose="02020603050405020304" charset="0"/>
                <a:cs typeface="Times New Roman" panose="02020603050405020304" charset="0"/>
                <a:sym typeface="+mn-ea"/>
              </a:rPr>
              <a:t>策略的情况下，企业</a:t>
            </a:r>
            <a:r>
              <a:rPr lang="zh-CN" sz="2000">
                <a:latin typeface="Times New Roman" panose="02020603050405020304" charset="0"/>
                <a:cs typeface="Times New Roman" panose="02020603050405020304" charset="0"/>
                <a:sym typeface="+mn-ea"/>
              </a:rPr>
              <a:t>选择</a:t>
            </a:r>
            <a:r>
              <a:rPr sz="2000" b="1" i="1">
                <a:latin typeface="Times New Roman" panose="02020603050405020304" charset="0"/>
                <a:cs typeface="Times New Roman" panose="02020603050405020304" charset="0"/>
                <a:sym typeface="+mn-ea"/>
              </a:rPr>
              <a:t>P</a:t>
            </a:r>
            <a:r>
              <a:rPr sz="2000">
                <a:latin typeface="Times New Roman" panose="02020603050405020304" charset="0"/>
                <a:cs typeface="Times New Roman" panose="02020603050405020304" charset="0"/>
                <a:sym typeface="+mn-ea"/>
              </a:rPr>
              <a:t>策略</a:t>
            </a:r>
            <a:r>
              <a:rPr sz="2000">
                <a:sym typeface="+mn-ea"/>
              </a:rPr>
              <a:t>的成本</a:t>
            </a:r>
            <a:r>
              <a:rPr lang="zh-CN" altLang="en-US" sz="2000">
                <a:solidFill>
                  <a:schemeClr val="tx1"/>
                </a:solidFill>
                <a:latin typeface="Times New Roman" panose="02020603050405020304" charset="0"/>
                <a:cs typeface="Times New Roman" panose="02020603050405020304" charset="0"/>
                <a:sym typeface="+mn-ea"/>
              </a:rPr>
              <a:t>；</a:t>
            </a:r>
            <a:r>
              <a:rPr lang="en-US" altLang="zh-CN" sz="2000" b="1" i="1">
                <a:latin typeface="Times New Roman" panose="02020603050405020304" charset="0"/>
                <a:cs typeface="Times New Roman" panose="02020603050405020304" charset="0"/>
                <a:sym typeface="+mn-ea"/>
              </a:rPr>
              <a:t>d</a:t>
            </a:r>
            <a:r>
              <a:rPr lang="en-US" altLang="zh-CN" sz="2000" b="1" i="1" baseline="-25000">
                <a:latin typeface="Times New Roman" panose="02020603050405020304" charset="0"/>
                <a:cs typeface="Times New Roman" panose="02020603050405020304" charset="0"/>
                <a:sym typeface="+mn-ea"/>
              </a:rPr>
              <a:t>3</a:t>
            </a:r>
            <a:r>
              <a:rPr lang="zh-CN" altLang="en-US" sz="2000" b="1">
                <a:latin typeface="Times New Roman" panose="02020603050405020304" charset="0"/>
                <a:cs typeface="Times New Roman" panose="02020603050405020304" charset="0"/>
                <a:sym typeface="+mn-ea"/>
              </a:rPr>
              <a:t>：</a:t>
            </a:r>
            <a:r>
              <a:rPr lang="en-US" altLang="zh-CN" sz="2000" b="1" i="1">
                <a:solidFill>
                  <a:schemeClr val="tx1"/>
                </a:solidFill>
                <a:latin typeface="Times New Roman" panose="02020603050405020304" charset="0"/>
                <a:cs typeface="Times New Roman" panose="02020603050405020304" charset="0"/>
                <a:sym typeface="+mn-ea"/>
              </a:rPr>
              <a:t>D</a:t>
            </a:r>
            <a:r>
              <a:rPr lang="en-US" altLang="zh-CN" sz="2000">
                <a:solidFill>
                  <a:schemeClr val="tx1"/>
                </a:solidFill>
                <a:latin typeface="Times New Roman" panose="02020603050405020304" charset="0"/>
                <a:cs typeface="Times New Roman" panose="02020603050405020304" charset="0"/>
                <a:sym typeface="+mn-ea"/>
              </a:rPr>
              <a:t>策略对网民的成本</a:t>
            </a:r>
            <a:r>
              <a:rPr lang="zh-CN" altLang="en-US" sz="2000">
                <a:solidFill>
                  <a:schemeClr val="tx1"/>
                </a:solidFill>
                <a:latin typeface="Times New Roman" panose="02020603050405020304" charset="0"/>
                <a:cs typeface="Times New Roman" panose="02020603050405020304" charset="0"/>
                <a:sym typeface="+mn-ea"/>
              </a:rPr>
              <a:t>，</a:t>
            </a:r>
            <a:r>
              <a:rPr lang="en-US" altLang="zh-CN" sz="2000" b="1" i="1">
                <a:latin typeface="Times New Roman" panose="02020603050405020304" charset="0"/>
                <a:cs typeface="Times New Roman" panose="02020603050405020304" charset="0"/>
                <a:sym typeface="+mn-ea"/>
              </a:rPr>
              <a:t>d</a:t>
            </a:r>
            <a:r>
              <a:rPr lang="en-US" altLang="zh-CN" sz="2000" b="1" i="1" baseline="-25000">
                <a:latin typeface="Times New Roman" panose="02020603050405020304" charset="0"/>
                <a:cs typeface="Times New Roman" panose="02020603050405020304" charset="0"/>
                <a:sym typeface="+mn-ea"/>
              </a:rPr>
              <a:t>3</a:t>
            </a:r>
            <a:r>
              <a:rPr lang="en-US" altLang="zh-CN" sz="2000">
                <a:solidFill>
                  <a:schemeClr val="tx1"/>
                </a:solidFill>
                <a:latin typeface="Times New Roman" panose="02020603050405020304" charset="0"/>
                <a:cs typeface="Times New Roman" panose="02020603050405020304" charset="0"/>
                <a:sym typeface="+mn-ea"/>
              </a:rPr>
              <a:t>&gt;</a:t>
            </a:r>
            <a:r>
              <a:rPr lang="en-US" altLang="zh-CN" sz="2000" b="1" i="1">
                <a:latin typeface="Times New Roman" panose="02020603050405020304" charset="0"/>
                <a:cs typeface="Times New Roman" panose="02020603050405020304" charset="0"/>
                <a:sym typeface="+mn-ea"/>
              </a:rPr>
              <a:t>d</a:t>
            </a:r>
            <a:r>
              <a:rPr lang="en-US" altLang="zh-CN" sz="2000" b="1" i="1" baseline="-25000">
                <a:latin typeface="Times New Roman" panose="02020603050405020304" charset="0"/>
                <a:cs typeface="Times New Roman" panose="02020603050405020304" charset="0"/>
                <a:sym typeface="+mn-ea"/>
              </a:rPr>
              <a:t>1</a:t>
            </a:r>
            <a:r>
              <a:rPr lang="zh-CN" altLang="en-US" sz="2000">
                <a:solidFill>
                  <a:schemeClr val="tx1"/>
                </a:solidFill>
                <a:latin typeface="Times New Roman" panose="02020603050405020304" charset="0"/>
                <a:cs typeface="Times New Roman" panose="02020603050405020304" charset="0"/>
                <a:sym typeface="+mn-ea"/>
              </a:rPr>
              <a:t>；</a:t>
            </a:r>
            <a:r>
              <a:rPr lang="en-US" altLang="zh-CN" sz="2000" b="1" i="1">
                <a:latin typeface="Times New Roman" panose="02020603050405020304" charset="0"/>
                <a:cs typeface="Times New Roman" panose="02020603050405020304" charset="0"/>
                <a:sym typeface="+mn-ea"/>
              </a:rPr>
              <a:t>r</a:t>
            </a:r>
            <a:r>
              <a:rPr lang="en-US" altLang="zh-CN" sz="2000" b="1" i="1" baseline="-25000">
                <a:latin typeface="Times New Roman" panose="02020603050405020304" charset="0"/>
                <a:cs typeface="Times New Roman" panose="02020603050405020304" charset="0"/>
                <a:sym typeface="+mn-ea"/>
              </a:rPr>
              <a:t>4</a:t>
            </a:r>
            <a:r>
              <a:rPr lang="zh-CN" altLang="en-US" sz="2000">
                <a:solidFill>
                  <a:schemeClr val="tx1"/>
                </a:solidFill>
                <a:latin typeface="Times New Roman" panose="02020603050405020304" charset="0"/>
                <a:cs typeface="Times New Roman" panose="02020603050405020304" charset="0"/>
                <a:sym typeface="+mn-ea"/>
              </a:rPr>
              <a:t>：</a:t>
            </a:r>
            <a:r>
              <a:rPr sz="2000" b="1" i="1">
                <a:latin typeface="Times New Roman" panose="02020603050405020304" charset="0"/>
                <a:cs typeface="Times New Roman" panose="02020603050405020304" charset="0"/>
                <a:sym typeface="+mn-ea"/>
              </a:rPr>
              <a:t>P</a:t>
            </a:r>
            <a:r>
              <a:rPr lang="zh-CN" altLang="en-US" sz="2000">
                <a:solidFill>
                  <a:schemeClr val="tx1"/>
                </a:solidFill>
                <a:latin typeface="Times New Roman" panose="02020603050405020304" charset="0"/>
                <a:cs typeface="Times New Roman" panose="02020603050405020304" charset="0"/>
                <a:sym typeface="+mn-ea"/>
              </a:rPr>
              <a:t>策略下，防御</a:t>
            </a:r>
            <a:r>
              <a:rPr lang="zh-CN" altLang="en-US" sz="2000">
                <a:solidFill>
                  <a:schemeClr val="tx1"/>
                </a:solidFill>
                <a:latin typeface="Times New Roman" panose="02020603050405020304" charset="0"/>
                <a:cs typeface="Times New Roman" panose="02020603050405020304" charset="0"/>
                <a:sym typeface="+mn-ea"/>
              </a:rPr>
              <a:t>网民给予企业的声誉奖励。</a:t>
            </a:r>
            <a:endParaRPr lang="en-US" altLang="zh-CN" sz="2000">
              <a:solidFill>
                <a:schemeClr val="tx1"/>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a:solidFill>
                <a:schemeClr val="tx1"/>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a:solidFill>
                <a:schemeClr val="tx1"/>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a:solidFill>
                <a:schemeClr val="tx1"/>
              </a:solidFill>
              <a:latin typeface="Times New Roman" panose="02020603050405020304" charset="0"/>
              <a:cs typeface="Times New Roman" panose="02020603050405020304" charset="0"/>
              <a:sym typeface="+mn-ea"/>
            </a:endParaRPr>
          </a:p>
        </p:txBody>
      </p:sp>
      <p:graphicFrame>
        <p:nvGraphicFramePr>
          <p:cNvPr id="5" name="表格 4"/>
          <p:cNvGraphicFramePr/>
          <p:nvPr>
            <p:custDataLst>
              <p:tags r:id="rId3"/>
            </p:custDataLst>
          </p:nvPr>
        </p:nvGraphicFramePr>
        <p:xfrm>
          <a:off x="1431925" y="2226945"/>
          <a:ext cx="8804910" cy="3566160"/>
        </p:xfrm>
        <a:graphic>
          <a:graphicData uri="http://schemas.openxmlformats.org/drawingml/2006/table">
            <a:tbl>
              <a:tblPr firstRow="1" bandRow="1">
                <a:tableStyleId>{5C22544A-7EE6-4342-B048-85BDC9FD1C3A}</a:tableStyleId>
              </a:tblPr>
              <a:tblGrid>
                <a:gridCol w="1402080"/>
                <a:gridCol w="3554095"/>
                <a:gridCol w="3848735"/>
              </a:tblGrid>
              <a:tr h="396240">
                <a:tc>
                  <a:txBody>
                    <a:bodyPr/>
                    <a:p>
                      <a:pPr>
                        <a:buNone/>
                      </a:pPr>
                      <a:endParaRPr lang="zh-CN" altLang="en-US" sz="2000"/>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2000">
                          <a:solidFill>
                            <a:schemeClr val="tx1"/>
                          </a:solidFill>
                        </a:rPr>
                        <a:t>网民</a:t>
                      </a:r>
                      <a:endParaRPr lang="zh-CN" altLang="en-US" sz="200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2000">
                          <a:solidFill>
                            <a:schemeClr val="tx1"/>
                          </a:solidFill>
                        </a:rPr>
                        <a:t>企业</a:t>
                      </a:r>
                      <a:endParaRPr lang="zh-CN" altLang="en-US" sz="200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r>
              <a:tr h="396240">
                <a:tc>
                  <a:txBody>
                    <a:bodyPr/>
                    <a:p>
                      <a:pPr>
                        <a:buNone/>
                      </a:pPr>
                      <a:r>
                        <a:rPr lang="zh-CN" altLang="en-US" sz="2000"/>
                        <a:t>（</a:t>
                      </a:r>
                      <a:r>
                        <a:rPr lang="en-US" sz="2000" b="1" i="1">
                          <a:latin typeface="Times New Roman" panose="02020603050405020304" charset="0"/>
                          <a:cs typeface="Times New Roman" panose="02020603050405020304" charset="0"/>
                          <a:sym typeface="+mn-ea"/>
                        </a:rPr>
                        <a:t>I</a:t>
                      </a:r>
                      <a:r>
                        <a:rPr lang="zh-CN" altLang="en-US" sz="2000" b="1">
                          <a:latin typeface="Times New Roman" panose="02020603050405020304" charset="0"/>
                          <a:cs typeface="Times New Roman" panose="02020603050405020304" charset="0"/>
                          <a:sym typeface="+mn-ea"/>
                        </a:rPr>
                        <a:t>，</a:t>
                      </a:r>
                      <a:r>
                        <a:rPr lang="en-US" altLang="zh-CN" sz="2000" b="1" i="1">
                          <a:latin typeface="Times New Roman" panose="02020603050405020304" charset="0"/>
                          <a:cs typeface="Times New Roman" panose="02020603050405020304" charset="0"/>
                          <a:sym typeface="+mn-ea"/>
                        </a:rPr>
                        <a:t>P</a:t>
                      </a:r>
                      <a:r>
                        <a:rPr lang="zh-CN" altLang="en-US" sz="2000"/>
                        <a:t>）</a:t>
                      </a:r>
                      <a:endParaRPr lang="zh-CN" altLang="en-US" sz="2000"/>
                    </a:p>
                  </a:txBody>
                  <a:tcPr>
                    <a:lnL>
                      <a:noFill/>
                    </a:lnL>
                    <a:lnR>
                      <a:noFill/>
                    </a:lnR>
                    <a:lnT w="12700">
                      <a:solidFill>
                        <a:schemeClr val="tx1"/>
                      </a:solidFill>
                      <a:prstDash val="solid"/>
                    </a:lnT>
                    <a:lnB>
                      <a:noFill/>
                    </a:lnB>
                    <a:lnTlToBr>
                      <a:noFill/>
                    </a:lnTlToBr>
                    <a:lnBlToTr>
                      <a:noFill/>
                    </a:lnBlToTr>
                    <a:noFill/>
                  </a:tcPr>
                </a:tc>
                <a:tc>
                  <a:txBody>
                    <a:bodyPr/>
                    <a:p>
                      <a:pPr algn="ctr">
                        <a:buNone/>
                      </a:pPr>
                      <a:r>
                        <a:rPr lang="en-US" altLang="zh-CN" sz="2000">
                          <a:latin typeface="Times New Roman" panose="02020603050405020304" charset="0"/>
                          <a:cs typeface="Times New Roman" panose="02020603050405020304" charset="0"/>
                        </a:rPr>
                        <a:t>0</a:t>
                      </a:r>
                      <a:endParaRPr lang="en-US" altLang="zh-CN" sz="2000">
                        <a:latin typeface="Times New Roman" panose="02020603050405020304" charset="0"/>
                        <a:cs typeface="Times New Roman" panose="02020603050405020304" charset="0"/>
                      </a:endParaRPr>
                    </a:p>
                  </a:txBody>
                  <a:tcPr>
                    <a:lnL>
                      <a:noFill/>
                    </a:lnL>
                    <a:lnR>
                      <a:noFill/>
                    </a:lnR>
                    <a:lnT w="12700">
                      <a:solidFill>
                        <a:schemeClr val="tx1"/>
                      </a:solidFill>
                      <a:prstDash val="solid"/>
                    </a:lnT>
                    <a:lnB>
                      <a:noFill/>
                    </a:lnB>
                    <a:lnTlToBr>
                      <a:noFill/>
                    </a:lnTlToBr>
                    <a:lnBlToTr>
                      <a:noFill/>
                    </a:lnBlToTr>
                    <a:noFill/>
                  </a:tcPr>
                </a:tc>
                <a:tc>
                  <a:txBody>
                    <a:bodyPr/>
                    <a:p>
                      <a:pPr algn="ctr">
                        <a:buNone/>
                      </a:pPr>
                      <a:r>
                        <a:rPr lang="en-US" altLang="zh-CN" sz="2000" b="1" i="1">
                          <a:latin typeface="Times New Roman" panose="02020603050405020304" charset="0"/>
                          <a:cs typeface="Times New Roman" panose="02020603050405020304" charset="0"/>
                          <a:sym typeface="+mn-ea"/>
                        </a:rPr>
                        <a:t>v-c</a:t>
                      </a:r>
                      <a:r>
                        <a:rPr lang="en-US" altLang="zh-CN" sz="2000" b="1" i="1" baseline="-25000">
                          <a:latin typeface="Times New Roman" panose="02020603050405020304" charset="0"/>
                          <a:cs typeface="Times New Roman" panose="02020603050405020304" charset="0"/>
                          <a:sym typeface="+mn-ea"/>
                        </a:rPr>
                        <a:t>1</a:t>
                      </a:r>
                      <a:endParaRPr lang="en-US" altLang="zh-CN" sz="2000" b="1" i="1">
                        <a:latin typeface="Times New Roman" panose="02020603050405020304" charset="0"/>
                        <a:cs typeface="Times New Roman" panose="02020603050405020304" charset="0"/>
                        <a:sym typeface="+mn-ea"/>
                      </a:endParaRPr>
                    </a:p>
                  </a:txBody>
                  <a:tcPr>
                    <a:lnL>
                      <a:noFill/>
                    </a:lnL>
                    <a:lnR>
                      <a:noFill/>
                    </a:lnR>
                    <a:lnT w="12700">
                      <a:solidFill>
                        <a:schemeClr val="tx1"/>
                      </a:solidFill>
                      <a:prstDash val="solid"/>
                    </a:lnT>
                    <a:lnB>
                      <a:noFill/>
                    </a:lnB>
                    <a:lnTlToBr>
                      <a:noFill/>
                    </a:lnTlToBr>
                    <a:lnBlToTr>
                      <a:noFill/>
                    </a:lnBlToTr>
                    <a:noFill/>
                  </a:tcPr>
                </a:tc>
              </a:tr>
              <a:tr h="396240">
                <a:tc>
                  <a:txBody>
                    <a:bodyPr/>
                    <a:p>
                      <a:pPr>
                        <a:buNone/>
                      </a:pPr>
                      <a:r>
                        <a:rPr lang="zh-CN" altLang="en-US" sz="2000">
                          <a:sym typeface="+mn-ea"/>
                        </a:rPr>
                        <a:t>（</a:t>
                      </a:r>
                      <a:r>
                        <a:rPr lang="en-US" sz="2000" b="1" i="1">
                          <a:latin typeface="Times New Roman" panose="02020603050405020304" charset="0"/>
                          <a:cs typeface="Times New Roman" panose="02020603050405020304" charset="0"/>
                          <a:sym typeface="+mn-ea"/>
                        </a:rPr>
                        <a:t>I</a:t>
                      </a:r>
                      <a:r>
                        <a:rPr lang="zh-CN" altLang="en-US" sz="2000" b="1">
                          <a:latin typeface="Times New Roman" panose="02020603050405020304" charset="0"/>
                          <a:cs typeface="Times New Roman" panose="02020603050405020304" charset="0"/>
                          <a:sym typeface="+mn-ea"/>
                        </a:rPr>
                        <a:t>，</a:t>
                      </a:r>
                      <a:r>
                        <a:rPr lang="en-US" altLang="zh-CN" sz="2000" b="1" i="1">
                          <a:latin typeface="Times New Roman" panose="02020603050405020304" charset="0"/>
                          <a:cs typeface="Times New Roman" panose="02020603050405020304" charset="0"/>
                          <a:sym typeface="+mn-ea"/>
                        </a:rPr>
                        <a:t>N</a:t>
                      </a:r>
                      <a:r>
                        <a:rPr lang="zh-CN" altLang="en-US" sz="2000">
                          <a:sym typeface="+mn-ea"/>
                        </a:rPr>
                        <a:t>）</a:t>
                      </a:r>
                      <a:endParaRPr lang="zh-CN" altLang="en-US" sz="2000">
                        <a:sym typeface="+mn-ea"/>
                      </a:endParaRPr>
                    </a:p>
                  </a:txBody>
                  <a:tcPr>
                    <a:lnL>
                      <a:noFill/>
                    </a:lnL>
                    <a:lnR>
                      <a:noFill/>
                    </a:lnR>
                    <a:lnT>
                      <a:noFill/>
                    </a:lnT>
                    <a:lnB>
                      <a:noFill/>
                    </a:lnB>
                    <a:lnTlToBr>
                      <a:noFill/>
                    </a:lnTlToBr>
                    <a:lnBlToTr>
                      <a:noFill/>
                    </a:lnBlToTr>
                    <a:noFill/>
                  </a:tcPr>
                </a:tc>
                <a:tc>
                  <a:txBody>
                    <a:bodyPr/>
                    <a:p>
                      <a:pPr algn="ctr">
                        <a:buNone/>
                      </a:pPr>
                      <a:r>
                        <a:rPr lang="en-US" altLang="zh-CN" sz="2000">
                          <a:latin typeface="Times New Roman" panose="02020603050405020304" charset="0"/>
                          <a:cs typeface="Times New Roman" panose="02020603050405020304" charset="0"/>
                        </a:rPr>
                        <a:t>0</a:t>
                      </a:r>
                      <a:endParaRPr lang="en-US" altLang="zh-CN" sz="2000">
                        <a:latin typeface="Times New Roman" panose="02020603050405020304" charset="0"/>
                        <a:cs typeface="Times New Roman" panose="02020603050405020304" charset="0"/>
                      </a:endParaRPr>
                    </a:p>
                  </a:txBody>
                  <a:tcPr>
                    <a:lnL>
                      <a:noFill/>
                    </a:lnL>
                    <a:lnR>
                      <a:noFill/>
                    </a:lnR>
                    <a:lnT>
                      <a:noFill/>
                    </a:lnT>
                    <a:lnB>
                      <a:noFill/>
                    </a:lnB>
                    <a:lnTlToBr>
                      <a:noFill/>
                    </a:lnTlToBr>
                    <a:lnBlToTr>
                      <a:noFill/>
                    </a:lnBlToTr>
                    <a:noFill/>
                  </a:tcPr>
                </a:tc>
                <a:tc>
                  <a:txBody>
                    <a:bodyPr/>
                    <a:p>
                      <a:pPr algn="ctr">
                        <a:buNone/>
                      </a:pPr>
                      <a:r>
                        <a:rPr lang="en-US" altLang="zh-CN" sz="2000" b="1" i="1">
                          <a:latin typeface="Times New Roman" panose="02020603050405020304" charset="0"/>
                          <a:cs typeface="Times New Roman" panose="02020603050405020304" charset="0"/>
                          <a:sym typeface="+mn-ea"/>
                        </a:rPr>
                        <a:t>v</a:t>
                      </a:r>
                      <a:endParaRPr lang="en-US" altLang="zh-CN" sz="2000" b="1" i="1">
                        <a:latin typeface="Times New Roman" panose="02020603050405020304" charset="0"/>
                        <a:cs typeface="Times New Roman" panose="02020603050405020304" charset="0"/>
                        <a:sym typeface="+mn-ea"/>
                      </a:endParaRPr>
                    </a:p>
                  </a:txBody>
                  <a:tcPr>
                    <a:lnL>
                      <a:noFill/>
                    </a:lnL>
                    <a:lnR>
                      <a:noFill/>
                    </a:lnR>
                    <a:lnT>
                      <a:noFill/>
                    </a:lnT>
                    <a:lnB>
                      <a:noFill/>
                    </a:lnB>
                    <a:lnTlToBr>
                      <a:noFill/>
                    </a:lnTlToBr>
                    <a:lnBlToTr>
                      <a:noFill/>
                    </a:lnBlToTr>
                    <a:noFill/>
                  </a:tcPr>
                </a:tc>
              </a:tr>
              <a:tr h="396240">
                <a:tc>
                  <a:txBody>
                    <a:bodyPr/>
                    <a:p>
                      <a:pPr>
                        <a:buNone/>
                      </a:pPr>
                      <a:r>
                        <a:rPr lang="zh-CN" altLang="en-US" sz="2000">
                          <a:sym typeface="+mn-ea"/>
                        </a:rPr>
                        <a:t>（</a:t>
                      </a:r>
                      <a:r>
                        <a:rPr lang="en-US" sz="2000" b="1" i="1">
                          <a:latin typeface="Times New Roman" panose="02020603050405020304" charset="0"/>
                          <a:cs typeface="Times New Roman" panose="02020603050405020304" charset="0"/>
                          <a:sym typeface="+mn-ea"/>
                        </a:rPr>
                        <a:t>S</a:t>
                      </a:r>
                      <a:r>
                        <a:rPr lang="zh-CN" altLang="en-US" sz="2000" b="1">
                          <a:latin typeface="Times New Roman" panose="02020603050405020304" charset="0"/>
                          <a:cs typeface="Times New Roman" panose="02020603050405020304" charset="0"/>
                          <a:sym typeface="+mn-ea"/>
                        </a:rPr>
                        <a:t>，</a:t>
                      </a:r>
                      <a:r>
                        <a:rPr lang="en-US" altLang="zh-CN" sz="2000" b="1" i="1">
                          <a:latin typeface="Times New Roman" panose="02020603050405020304" charset="0"/>
                          <a:cs typeface="Times New Roman" panose="02020603050405020304" charset="0"/>
                          <a:sym typeface="+mn-ea"/>
                        </a:rPr>
                        <a:t>P</a:t>
                      </a:r>
                      <a:r>
                        <a:rPr lang="zh-CN" altLang="en-US" sz="2000">
                          <a:sym typeface="+mn-ea"/>
                        </a:rPr>
                        <a:t>）</a:t>
                      </a:r>
                      <a:endParaRPr lang="zh-CN" altLang="en-US" sz="2000">
                        <a:sym typeface="+mn-ea"/>
                      </a:endParaRPr>
                    </a:p>
                  </a:txBody>
                  <a:tcPr>
                    <a:lnL>
                      <a:noFill/>
                    </a:lnL>
                    <a:lnR>
                      <a:noFill/>
                    </a:lnR>
                    <a:lnT>
                      <a:noFill/>
                    </a:lnT>
                    <a:lnB>
                      <a:noFill/>
                    </a:lnB>
                    <a:lnTlToBr>
                      <a:noFill/>
                    </a:lnTlToBr>
                    <a:lnBlToTr>
                      <a:noFill/>
                    </a:lnBlToTr>
                    <a:noFill/>
                  </a:tcPr>
                </a:tc>
                <a:tc>
                  <a:txBody>
                    <a:bodyPr/>
                    <a:p>
                      <a:pPr algn="ctr">
                        <a:buNone/>
                      </a:pPr>
                      <a:r>
                        <a:rPr lang="en-US" altLang="zh-CN" sz="2000" b="1" i="1">
                          <a:latin typeface="Times New Roman" panose="02020603050405020304" charset="0"/>
                          <a:cs typeface="Times New Roman" panose="02020603050405020304" charset="0"/>
                          <a:sym typeface="+mn-ea"/>
                        </a:rPr>
                        <a:t>c</a:t>
                      </a:r>
                      <a:r>
                        <a:rPr lang="en-US" altLang="zh-CN" sz="2000" b="1" i="1" baseline="-25000">
                          <a:latin typeface="Times New Roman" panose="02020603050405020304" charset="0"/>
                          <a:cs typeface="Times New Roman" panose="02020603050405020304" charset="0"/>
                          <a:sym typeface="+mn-ea"/>
                        </a:rPr>
                        <a:t>1</a:t>
                      </a:r>
                      <a:r>
                        <a:rPr lang="en-US" altLang="zh-CN" sz="2000"/>
                        <a:t>-</a:t>
                      </a:r>
                      <a:r>
                        <a:rPr lang="en-US" altLang="zh-CN" sz="2000" b="1" i="1">
                          <a:latin typeface="Times New Roman" panose="02020603050405020304" charset="0"/>
                          <a:cs typeface="Times New Roman" panose="02020603050405020304" charset="0"/>
                          <a:sym typeface="+mn-ea"/>
                        </a:rPr>
                        <a:t>d</a:t>
                      </a:r>
                      <a:r>
                        <a:rPr lang="en-US" altLang="zh-CN" sz="2000" b="1" i="1" baseline="-25000">
                          <a:latin typeface="Times New Roman" panose="02020603050405020304" charset="0"/>
                          <a:cs typeface="Times New Roman" panose="02020603050405020304" charset="0"/>
                          <a:sym typeface="+mn-ea"/>
                        </a:rPr>
                        <a:t>1</a:t>
                      </a:r>
                      <a:endParaRPr lang="en-US" altLang="zh-CN" sz="2000"/>
                    </a:p>
                  </a:txBody>
                  <a:tcPr>
                    <a:lnL>
                      <a:noFill/>
                    </a:lnL>
                    <a:lnR>
                      <a:noFill/>
                    </a:lnR>
                    <a:lnT>
                      <a:noFill/>
                    </a:lnT>
                    <a:lnB>
                      <a:noFill/>
                    </a:lnB>
                    <a:lnTlToBr>
                      <a:noFill/>
                    </a:lnTlToBr>
                    <a:lnBlToTr>
                      <a:noFill/>
                    </a:lnBlToTr>
                    <a:noFill/>
                  </a:tcPr>
                </a:tc>
                <a:tc>
                  <a:txBody>
                    <a:bodyPr/>
                    <a:p>
                      <a:pPr algn="ctr">
                        <a:buNone/>
                      </a:pPr>
                      <a:r>
                        <a:rPr lang="en-US" altLang="zh-CN" sz="2000" b="1" i="1">
                          <a:latin typeface="Times New Roman" panose="02020603050405020304" charset="0"/>
                          <a:cs typeface="Times New Roman" panose="02020603050405020304" charset="0"/>
                          <a:sym typeface="+mn-ea"/>
                        </a:rPr>
                        <a:t>v-c</a:t>
                      </a:r>
                      <a:r>
                        <a:rPr lang="en-US" altLang="zh-CN" sz="2000" b="1" i="1" baseline="-25000">
                          <a:latin typeface="Times New Roman" panose="02020603050405020304" charset="0"/>
                          <a:cs typeface="Times New Roman" panose="02020603050405020304" charset="0"/>
                          <a:sym typeface="+mn-ea"/>
                        </a:rPr>
                        <a:t>1</a:t>
                      </a:r>
                      <a:endParaRPr lang="en-US" altLang="zh-CN" sz="2000" b="1" i="1">
                        <a:latin typeface="Times New Roman" panose="02020603050405020304" charset="0"/>
                        <a:cs typeface="Times New Roman" panose="02020603050405020304" charset="0"/>
                        <a:sym typeface="+mn-ea"/>
                      </a:endParaRPr>
                    </a:p>
                  </a:txBody>
                  <a:tcPr>
                    <a:lnL>
                      <a:noFill/>
                    </a:lnL>
                    <a:lnR>
                      <a:noFill/>
                    </a:lnR>
                    <a:lnT>
                      <a:noFill/>
                    </a:lnT>
                    <a:lnB>
                      <a:noFill/>
                    </a:lnB>
                    <a:lnTlToBr>
                      <a:noFill/>
                    </a:lnTlToBr>
                    <a:lnBlToTr>
                      <a:noFill/>
                    </a:lnBlToTr>
                    <a:noFill/>
                  </a:tcPr>
                </a:tc>
              </a:tr>
              <a:tr h="396240">
                <a:tc>
                  <a:txBody>
                    <a:bodyPr/>
                    <a:p>
                      <a:pPr>
                        <a:buNone/>
                      </a:pPr>
                      <a:r>
                        <a:rPr lang="zh-CN" altLang="en-US" sz="2000">
                          <a:sym typeface="+mn-ea"/>
                        </a:rPr>
                        <a:t>（</a:t>
                      </a:r>
                      <a:r>
                        <a:rPr lang="en-US" sz="2000" b="1" i="1">
                          <a:latin typeface="Times New Roman" panose="02020603050405020304" charset="0"/>
                          <a:cs typeface="Times New Roman" panose="02020603050405020304" charset="0"/>
                          <a:sym typeface="+mn-ea"/>
                        </a:rPr>
                        <a:t>S</a:t>
                      </a:r>
                      <a:r>
                        <a:rPr lang="zh-CN" altLang="en-US" sz="2000" b="1">
                          <a:latin typeface="Times New Roman" panose="02020603050405020304" charset="0"/>
                          <a:cs typeface="Times New Roman" panose="02020603050405020304" charset="0"/>
                          <a:sym typeface="+mn-ea"/>
                        </a:rPr>
                        <a:t>，</a:t>
                      </a:r>
                      <a:r>
                        <a:rPr lang="en-US" altLang="zh-CN" sz="2000" b="1" i="1">
                          <a:latin typeface="Times New Roman" panose="02020603050405020304" charset="0"/>
                          <a:cs typeface="Times New Roman" panose="02020603050405020304" charset="0"/>
                          <a:sym typeface="+mn-ea"/>
                        </a:rPr>
                        <a:t>N</a:t>
                      </a:r>
                      <a:r>
                        <a:rPr lang="zh-CN" altLang="en-US" sz="2000">
                          <a:sym typeface="+mn-ea"/>
                        </a:rPr>
                        <a:t>）</a:t>
                      </a:r>
                      <a:endParaRPr lang="zh-CN" altLang="en-US" sz="2000">
                        <a:sym typeface="+mn-ea"/>
                      </a:endParaRPr>
                    </a:p>
                  </a:txBody>
                  <a:tcPr>
                    <a:lnL>
                      <a:noFill/>
                    </a:lnL>
                    <a:lnR>
                      <a:noFill/>
                    </a:lnR>
                    <a:lnT>
                      <a:noFill/>
                    </a:lnT>
                    <a:lnB>
                      <a:noFill/>
                    </a:lnB>
                    <a:lnTlToBr>
                      <a:noFill/>
                    </a:lnTlToBr>
                    <a:lnBlToTr>
                      <a:noFill/>
                    </a:lnBlToTr>
                    <a:noFill/>
                  </a:tcPr>
                </a:tc>
                <a:tc>
                  <a:txBody>
                    <a:bodyPr/>
                    <a:p>
                      <a:pPr algn="ctr">
                        <a:buNone/>
                      </a:pPr>
                      <a:r>
                        <a:rPr lang="en-US" altLang="zh-CN" sz="2000">
                          <a:sym typeface="+mn-ea"/>
                        </a:rPr>
                        <a:t>-</a:t>
                      </a:r>
                      <a:r>
                        <a:rPr lang="en-US" altLang="zh-CN" sz="2000" b="1" i="1">
                          <a:latin typeface="Times New Roman" panose="02020603050405020304" charset="0"/>
                          <a:cs typeface="Times New Roman" panose="02020603050405020304" charset="0"/>
                          <a:sym typeface="+mn-ea"/>
                        </a:rPr>
                        <a:t>d</a:t>
                      </a:r>
                      <a:r>
                        <a:rPr lang="en-US" altLang="zh-CN" sz="2000" b="1" i="1" baseline="-25000">
                          <a:latin typeface="Times New Roman" panose="02020603050405020304" charset="0"/>
                          <a:cs typeface="Times New Roman" panose="02020603050405020304" charset="0"/>
                          <a:sym typeface="+mn-ea"/>
                        </a:rPr>
                        <a:t>1</a:t>
                      </a:r>
                      <a:endParaRPr lang="en-US" altLang="zh-CN" sz="2000">
                        <a:sym typeface="+mn-ea"/>
                      </a:endParaRPr>
                    </a:p>
                  </a:txBody>
                  <a:tcPr>
                    <a:lnL>
                      <a:noFill/>
                    </a:lnL>
                    <a:lnR>
                      <a:noFill/>
                    </a:lnR>
                    <a:lnT>
                      <a:noFill/>
                    </a:lnT>
                    <a:lnB>
                      <a:noFill/>
                    </a:lnB>
                    <a:lnTlToBr>
                      <a:noFill/>
                    </a:lnTlToBr>
                    <a:lnBlToTr>
                      <a:noFill/>
                    </a:lnBlToTr>
                    <a:noFill/>
                  </a:tcPr>
                </a:tc>
                <a:tc>
                  <a:txBody>
                    <a:bodyPr/>
                    <a:p>
                      <a:pPr algn="ctr">
                        <a:buNone/>
                      </a:pPr>
                      <a:r>
                        <a:rPr lang="en-US" altLang="zh-CN" sz="2000" b="1" i="1">
                          <a:latin typeface="Times New Roman" panose="02020603050405020304" charset="0"/>
                          <a:cs typeface="Times New Roman" panose="02020603050405020304" charset="0"/>
                          <a:sym typeface="+mn-ea"/>
                        </a:rPr>
                        <a:t>v-r</a:t>
                      </a:r>
                      <a:r>
                        <a:rPr lang="en-US" altLang="zh-CN" sz="2000" b="1" i="1" baseline="-25000">
                          <a:latin typeface="Times New Roman" panose="02020603050405020304" charset="0"/>
                          <a:cs typeface="Times New Roman" panose="02020603050405020304" charset="0"/>
                          <a:sym typeface="+mn-ea"/>
                        </a:rPr>
                        <a:t>1</a:t>
                      </a:r>
                      <a:endParaRPr lang="en-US" altLang="zh-CN" sz="2000" b="1" i="1">
                        <a:latin typeface="Times New Roman" panose="02020603050405020304" charset="0"/>
                        <a:cs typeface="Times New Roman" panose="02020603050405020304" charset="0"/>
                        <a:sym typeface="+mn-ea"/>
                      </a:endParaRPr>
                    </a:p>
                  </a:txBody>
                  <a:tcPr>
                    <a:lnL>
                      <a:noFill/>
                    </a:lnL>
                    <a:lnR>
                      <a:noFill/>
                    </a:lnR>
                    <a:lnT>
                      <a:noFill/>
                    </a:lnT>
                    <a:lnB>
                      <a:noFill/>
                    </a:lnB>
                    <a:lnTlToBr>
                      <a:noFill/>
                    </a:lnTlToBr>
                    <a:lnBlToTr>
                      <a:noFill/>
                    </a:lnBlToTr>
                    <a:noFill/>
                  </a:tcPr>
                </a:tc>
              </a:tr>
              <a:tr h="396240">
                <a:tc>
                  <a:txBody>
                    <a:bodyPr/>
                    <a:p>
                      <a:pPr>
                        <a:buNone/>
                      </a:pPr>
                      <a:r>
                        <a:rPr lang="zh-CN" altLang="en-US" sz="2000">
                          <a:sym typeface="+mn-ea"/>
                        </a:rPr>
                        <a:t>（</a:t>
                      </a:r>
                      <a:r>
                        <a:rPr lang="en-US" sz="2000" b="1" i="1">
                          <a:latin typeface="Times New Roman" panose="02020603050405020304" charset="0"/>
                          <a:cs typeface="Times New Roman" panose="02020603050405020304" charset="0"/>
                          <a:sym typeface="+mn-ea"/>
                        </a:rPr>
                        <a:t>T</a:t>
                      </a:r>
                      <a:r>
                        <a:rPr lang="zh-CN" altLang="en-US" sz="2000" b="1">
                          <a:latin typeface="Times New Roman" panose="02020603050405020304" charset="0"/>
                          <a:cs typeface="Times New Roman" panose="02020603050405020304" charset="0"/>
                          <a:sym typeface="+mn-ea"/>
                        </a:rPr>
                        <a:t>，</a:t>
                      </a:r>
                      <a:r>
                        <a:rPr lang="en-US" altLang="zh-CN" sz="2000" b="1" i="1">
                          <a:latin typeface="Times New Roman" panose="02020603050405020304" charset="0"/>
                          <a:cs typeface="Times New Roman" panose="02020603050405020304" charset="0"/>
                          <a:sym typeface="+mn-ea"/>
                        </a:rPr>
                        <a:t>P</a:t>
                      </a:r>
                      <a:r>
                        <a:rPr lang="zh-CN" altLang="en-US" sz="2000">
                          <a:sym typeface="+mn-ea"/>
                        </a:rPr>
                        <a:t>）</a:t>
                      </a:r>
                      <a:endParaRPr lang="zh-CN" altLang="en-US" sz="2000">
                        <a:sym typeface="+mn-ea"/>
                      </a:endParaRPr>
                    </a:p>
                  </a:txBody>
                  <a:tcPr>
                    <a:lnL>
                      <a:noFill/>
                    </a:lnL>
                    <a:lnR>
                      <a:noFill/>
                    </a:lnR>
                    <a:lnT>
                      <a:noFill/>
                    </a:lnT>
                    <a:lnB>
                      <a:noFill/>
                    </a:lnB>
                    <a:lnTlToBr>
                      <a:noFill/>
                    </a:lnTlToBr>
                    <a:lnBlToTr>
                      <a:noFill/>
                    </a:lnBlToTr>
                    <a:noFill/>
                  </a:tcPr>
                </a:tc>
                <a:tc>
                  <a:txBody>
                    <a:bodyPr/>
                    <a:p>
                      <a:pPr algn="ctr">
                        <a:buNone/>
                      </a:pPr>
                      <a:r>
                        <a:rPr lang="en-US" altLang="zh-CN" sz="2000" b="1" i="1">
                          <a:latin typeface="Times New Roman" panose="02020603050405020304" charset="0"/>
                          <a:cs typeface="Times New Roman" panose="02020603050405020304" charset="0"/>
                          <a:sym typeface="+mn-ea"/>
                        </a:rPr>
                        <a:t>c</a:t>
                      </a:r>
                      <a:r>
                        <a:rPr lang="en-US" altLang="zh-CN" sz="2000" b="1" i="1" baseline="-25000">
                          <a:latin typeface="Times New Roman" panose="02020603050405020304" charset="0"/>
                          <a:cs typeface="Times New Roman" panose="02020603050405020304" charset="0"/>
                          <a:sym typeface="+mn-ea"/>
                        </a:rPr>
                        <a:t>2</a:t>
                      </a:r>
                      <a:r>
                        <a:rPr lang="en-US" altLang="zh-CN" sz="2000">
                          <a:sym typeface="+mn-ea"/>
                        </a:rPr>
                        <a:t>-</a:t>
                      </a:r>
                      <a:r>
                        <a:rPr lang="en-US" altLang="zh-CN" sz="2000" b="1" i="1">
                          <a:latin typeface="Times New Roman" panose="02020603050405020304" charset="0"/>
                          <a:cs typeface="Times New Roman" panose="02020603050405020304" charset="0"/>
                          <a:sym typeface="+mn-ea"/>
                        </a:rPr>
                        <a:t>d</a:t>
                      </a:r>
                      <a:r>
                        <a:rPr lang="en-US" altLang="zh-CN" sz="2000" b="1" i="1" baseline="-25000">
                          <a:latin typeface="Times New Roman" panose="02020603050405020304" charset="0"/>
                          <a:cs typeface="Times New Roman" panose="02020603050405020304" charset="0"/>
                          <a:sym typeface="+mn-ea"/>
                        </a:rPr>
                        <a:t>2</a:t>
                      </a:r>
                      <a:endParaRPr lang="en-US" altLang="zh-CN" sz="2000">
                        <a:sym typeface="+mn-ea"/>
                      </a:endParaRPr>
                    </a:p>
                  </a:txBody>
                  <a:tcPr>
                    <a:lnL>
                      <a:noFill/>
                    </a:lnL>
                    <a:lnR>
                      <a:noFill/>
                    </a:lnR>
                    <a:lnT>
                      <a:noFill/>
                    </a:lnT>
                    <a:lnB>
                      <a:noFill/>
                    </a:lnB>
                    <a:lnTlToBr>
                      <a:noFill/>
                    </a:lnTlToBr>
                    <a:lnBlToTr>
                      <a:noFill/>
                    </a:lnBlToTr>
                    <a:noFill/>
                  </a:tcPr>
                </a:tc>
                <a:tc>
                  <a:txBody>
                    <a:bodyPr/>
                    <a:p>
                      <a:pPr algn="ctr">
                        <a:buNone/>
                      </a:pPr>
                      <a:r>
                        <a:rPr lang="en-US" altLang="zh-CN" sz="2000" b="1" i="1">
                          <a:latin typeface="Times New Roman" panose="02020603050405020304" charset="0"/>
                          <a:cs typeface="Times New Roman" panose="02020603050405020304" charset="0"/>
                          <a:sym typeface="+mn-ea"/>
                        </a:rPr>
                        <a:t>v-c</a:t>
                      </a:r>
                      <a:r>
                        <a:rPr lang="en-US" altLang="zh-CN" sz="2000" b="1" i="1" baseline="-25000">
                          <a:latin typeface="Times New Roman" panose="02020603050405020304" charset="0"/>
                          <a:cs typeface="Times New Roman" panose="02020603050405020304" charset="0"/>
                          <a:sym typeface="+mn-ea"/>
                        </a:rPr>
                        <a:t>2</a:t>
                      </a:r>
                      <a:r>
                        <a:rPr lang="en-US" altLang="zh-CN" sz="2000" b="1" i="1">
                          <a:latin typeface="Times New Roman" panose="02020603050405020304" charset="0"/>
                          <a:cs typeface="Times New Roman" panose="02020603050405020304" charset="0"/>
                          <a:sym typeface="+mn-ea"/>
                        </a:rPr>
                        <a:t>-r</a:t>
                      </a:r>
                      <a:r>
                        <a:rPr lang="en-US" altLang="zh-CN" sz="2000" b="1" i="1" baseline="-25000">
                          <a:latin typeface="Times New Roman" panose="02020603050405020304" charset="0"/>
                          <a:cs typeface="Times New Roman" panose="02020603050405020304" charset="0"/>
                          <a:sym typeface="+mn-ea"/>
                        </a:rPr>
                        <a:t>2</a:t>
                      </a:r>
                      <a:endParaRPr lang="en-US" altLang="zh-CN" sz="2000" b="1" i="1">
                        <a:latin typeface="Times New Roman" panose="02020603050405020304" charset="0"/>
                        <a:cs typeface="Times New Roman" panose="02020603050405020304" charset="0"/>
                        <a:sym typeface="+mn-ea"/>
                      </a:endParaRPr>
                    </a:p>
                  </a:txBody>
                  <a:tcPr>
                    <a:lnL>
                      <a:noFill/>
                    </a:lnL>
                    <a:lnR>
                      <a:noFill/>
                    </a:lnR>
                    <a:lnT>
                      <a:noFill/>
                    </a:lnT>
                    <a:lnB>
                      <a:noFill/>
                    </a:lnB>
                    <a:lnTlToBr>
                      <a:noFill/>
                    </a:lnTlToBr>
                    <a:lnBlToTr>
                      <a:noFill/>
                    </a:lnBlToTr>
                    <a:noFill/>
                  </a:tcPr>
                </a:tc>
              </a:tr>
              <a:tr h="396240">
                <a:tc>
                  <a:txBody>
                    <a:bodyPr/>
                    <a:p>
                      <a:pPr>
                        <a:buNone/>
                      </a:pPr>
                      <a:r>
                        <a:rPr lang="zh-CN" altLang="en-US" sz="2000">
                          <a:sym typeface="+mn-ea"/>
                        </a:rPr>
                        <a:t>（</a:t>
                      </a:r>
                      <a:r>
                        <a:rPr lang="en-US" sz="2000" b="1" i="1">
                          <a:latin typeface="Times New Roman" panose="02020603050405020304" charset="0"/>
                          <a:cs typeface="Times New Roman" panose="02020603050405020304" charset="0"/>
                          <a:sym typeface="+mn-ea"/>
                        </a:rPr>
                        <a:t>T</a:t>
                      </a:r>
                      <a:r>
                        <a:rPr lang="zh-CN" altLang="en-US" sz="2000" b="1">
                          <a:latin typeface="Times New Roman" panose="02020603050405020304" charset="0"/>
                          <a:cs typeface="Times New Roman" panose="02020603050405020304" charset="0"/>
                          <a:sym typeface="+mn-ea"/>
                        </a:rPr>
                        <a:t>，</a:t>
                      </a:r>
                      <a:r>
                        <a:rPr lang="en-US" altLang="zh-CN" sz="2000" b="1" i="1">
                          <a:latin typeface="Times New Roman" panose="02020603050405020304" charset="0"/>
                          <a:cs typeface="Times New Roman" panose="02020603050405020304" charset="0"/>
                          <a:sym typeface="+mn-ea"/>
                        </a:rPr>
                        <a:t>N</a:t>
                      </a:r>
                      <a:r>
                        <a:rPr lang="zh-CN" altLang="en-US" sz="2000">
                          <a:sym typeface="+mn-ea"/>
                        </a:rPr>
                        <a:t>）</a:t>
                      </a:r>
                      <a:endParaRPr lang="zh-CN" altLang="en-US" sz="2000">
                        <a:sym typeface="+mn-ea"/>
                      </a:endParaRPr>
                    </a:p>
                  </a:txBody>
                  <a:tcPr>
                    <a:lnL>
                      <a:noFill/>
                    </a:lnL>
                    <a:lnR>
                      <a:noFill/>
                    </a:lnR>
                    <a:lnT>
                      <a:noFill/>
                    </a:lnT>
                    <a:lnB>
                      <a:noFill/>
                    </a:lnB>
                    <a:lnTlToBr>
                      <a:noFill/>
                    </a:lnTlToBr>
                    <a:lnBlToTr>
                      <a:noFill/>
                    </a:lnBlToTr>
                    <a:noFill/>
                  </a:tcPr>
                </a:tc>
                <a:tc>
                  <a:txBody>
                    <a:bodyPr/>
                    <a:p>
                      <a:pPr algn="ctr">
                        <a:buNone/>
                      </a:pPr>
                      <a:r>
                        <a:rPr lang="en-US" altLang="zh-CN" sz="2000">
                          <a:sym typeface="+mn-ea"/>
                        </a:rPr>
                        <a:t>-</a:t>
                      </a:r>
                      <a:r>
                        <a:rPr lang="en-US" altLang="zh-CN" sz="2000" b="1" i="1">
                          <a:latin typeface="Times New Roman" panose="02020603050405020304" charset="0"/>
                          <a:cs typeface="Times New Roman" panose="02020603050405020304" charset="0"/>
                          <a:sym typeface="+mn-ea"/>
                        </a:rPr>
                        <a:t>d</a:t>
                      </a:r>
                      <a:r>
                        <a:rPr lang="en-US" altLang="zh-CN" sz="2000" b="1" i="1" baseline="-25000">
                          <a:latin typeface="Times New Roman" panose="02020603050405020304" charset="0"/>
                          <a:cs typeface="Times New Roman" panose="02020603050405020304" charset="0"/>
                          <a:sym typeface="+mn-ea"/>
                        </a:rPr>
                        <a:t>2</a:t>
                      </a:r>
                      <a:endParaRPr lang="en-US" altLang="zh-CN" sz="2000">
                        <a:sym typeface="+mn-ea"/>
                      </a:endParaRPr>
                    </a:p>
                  </a:txBody>
                  <a:tcPr>
                    <a:lnL>
                      <a:noFill/>
                    </a:lnL>
                    <a:lnR>
                      <a:noFill/>
                    </a:lnR>
                    <a:lnT>
                      <a:noFill/>
                    </a:lnT>
                    <a:lnB>
                      <a:noFill/>
                    </a:lnB>
                    <a:lnTlToBr>
                      <a:noFill/>
                    </a:lnTlToBr>
                    <a:lnBlToTr>
                      <a:noFill/>
                    </a:lnBlToTr>
                    <a:noFill/>
                  </a:tcPr>
                </a:tc>
                <a:tc>
                  <a:txBody>
                    <a:bodyPr/>
                    <a:p>
                      <a:pPr algn="ctr">
                        <a:buNone/>
                      </a:pPr>
                      <a:r>
                        <a:rPr lang="en-US" altLang="zh-CN" sz="2000" b="1" i="1">
                          <a:latin typeface="Times New Roman" panose="02020603050405020304" charset="0"/>
                          <a:cs typeface="Times New Roman" panose="02020603050405020304" charset="0"/>
                          <a:sym typeface="+mn-ea"/>
                        </a:rPr>
                        <a:t>v-r</a:t>
                      </a:r>
                      <a:r>
                        <a:rPr lang="en-US" altLang="zh-CN" sz="2000" b="1" i="1" baseline="-25000">
                          <a:latin typeface="Times New Roman" panose="02020603050405020304" charset="0"/>
                          <a:cs typeface="Times New Roman" panose="02020603050405020304" charset="0"/>
                          <a:sym typeface="+mn-ea"/>
                        </a:rPr>
                        <a:t>3</a:t>
                      </a:r>
                      <a:endParaRPr lang="en-US" altLang="zh-CN" sz="2000" b="1" i="1">
                        <a:latin typeface="Times New Roman" panose="02020603050405020304" charset="0"/>
                        <a:cs typeface="Times New Roman" panose="02020603050405020304" charset="0"/>
                        <a:sym typeface="+mn-ea"/>
                      </a:endParaRPr>
                    </a:p>
                  </a:txBody>
                  <a:tcPr>
                    <a:lnL>
                      <a:noFill/>
                    </a:lnL>
                    <a:lnR>
                      <a:noFill/>
                    </a:lnR>
                    <a:lnT>
                      <a:noFill/>
                    </a:lnT>
                    <a:lnB>
                      <a:noFill/>
                    </a:lnB>
                    <a:lnTlToBr>
                      <a:noFill/>
                    </a:lnTlToBr>
                    <a:lnBlToTr>
                      <a:noFill/>
                    </a:lnBlToTr>
                    <a:noFill/>
                  </a:tcPr>
                </a:tc>
              </a:tr>
              <a:tr h="396240">
                <a:tc>
                  <a:txBody>
                    <a:bodyPr/>
                    <a:p>
                      <a:pPr>
                        <a:buNone/>
                      </a:pPr>
                      <a:r>
                        <a:rPr lang="zh-CN" altLang="en-US" sz="2000">
                          <a:solidFill>
                            <a:srgbClr val="C00000"/>
                          </a:solidFill>
                          <a:sym typeface="+mn-ea"/>
                        </a:rPr>
                        <a:t>（</a:t>
                      </a:r>
                      <a:r>
                        <a:rPr lang="en-US" sz="2000" b="1" i="1">
                          <a:solidFill>
                            <a:srgbClr val="C00000"/>
                          </a:solidFill>
                          <a:latin typeface="Times New Roman" panose="02020603050405020304" charset="0"/>
                          <a:cs typeface="Times New Roman" panose="02020603050405020304" charset="0"/>
                          <a:sym typeface="+mn-ea"/>
                        </a:rPr>
                        <a:t>D</a:t>
                      </a:r>
                      <a:r>
                        <a:rPr lang="zh-CN" altLang="en-US" sz="2000" b="1">
                          <a:solidFill>
                            <a:srgbClr val="C00000"/>
                          </a:solidFill>
                          <a:latin typeface="Times New Roman" panose="02020603050405020304" charset="0"/>
                          <a:cs typeface="Times New Roman" panose="02020603050405020304" charset="0"/>
                          <a:sym typeface="+mn-ea"/>
                        </a:rPr>
                        <a:t>，</a:t>
                      </a:r>
                      <a:r>
                        <a:rPr lang="en-US" altLang="zh-CN" sz="2000" b="1" i="1">
                          <a:solidFill>
                            <a:srgbClr val="C00000"/>
                          </a:solidFill>
                          <a:latin typeface="Times New Roman" panose="02020603050405020304" charset="0"/>
                          <a:cs typeface="Times New Roman" panose="02020603050405020304" charset="0"/>
                          <a:sym typeface="+mn-ea"/>
                        </a:rPr>
                        <a:t>P</a:t>
                      </a:r>
                      <a:r>
                        <a:rPr lang="zh-CN" altLang="en-US" sz="2000">
                          <a:solidFill>
                            <a:srgbClr val="C00000"/>
                          </a:solidFill>
                          <a:sym typeface="+mn-ea"/>
                        </a:rPr>
                        <a:t>）</a:t>
                      </a:r>
                      <a:endParaRPr lang="zh-CN" altLang="en-US" sz="2000">
                        <a:solidFill>
                          <a:srgbClr val="C00000"/>
                        </a:solidFill>
                        <a:sym typeface="+mn-ea"/>
                      </a:endParaRPr>
                    </a:p>
                  </a:txBody>
                  <a:tcPr>
                    <a:lnL>
                      <a:noFill/>
                    </a:lnL>
                    <a:lnR>
                      <a:noFill/>
                    </a:lnR>
                    <a:lnT>
                      <a:noFill/>
                    </a:lnT>
                    <a:lnB>
                      <a:noFill/>
                    </a:lnB>
                    <a:lnTlToBr>
                      <a:noFill/>
                    </a:lnTlToBr>
                    <a:lnBlToTr>
                      <a:noFill/>
                    </a:lnBlToTr>
                    <a:noFill/>
                  </a:tcPr>
                </a:tc>
                <a:tc>
                  <a:txBody>
                    <a:bodyPr/>
                    <a:p>
                      <a:pPr algn="ctr">
                        <a:buNone/>
                      </a:pPr>
                      <a:r>
                        <a:rPr lang="en-US" altLang="zh-CN" sz="2000" b="1" i="1">
                          <a:latin typeface="Times New Roman" panose="02020603050405020304" charset="0"/>
                          <a:cs typeface="Times New Roman" panose="02020603050405020304" charset="0"/>
                          <a:sym typeface="+mn-ea"/>
                        </a:rPr>
                        <a:t>c</a:t>
                      </a:r>
                      <a:r>
                        <a:rPr lang="en-US" altLang="zh-CN" sz="2000" b="1" i="1" baseline="-25000">
                          <a:latin typeface="Times New Roman" panose="02020603050405020304" charset="0"/>
                          <a:cs typeface="Times New Roman" panose="02020603050405020304" charset="0"/>
                          <a:sym typeface="+mn-ea"/>
                        </a:rPr>
                        <a:t>3</a:t>
                      </a:r>
                      <a:r>
                        <a:rPr lang="en-US" altLang="zh-CN" sz="2000">
                          <a:sym typeface="+mn-ea"/>
                        </a:rPr>
                        <a:t>-</a:t>
                      </a:r>
                      <a:r>
                        <a:rPr lang="en-US" altLang="zh-CN" sz="2000" b="1" i="1">
                          <a:latin typeface="Times New Roman" panose="02020603050405020304" charset="0"/>
                          <a:cs typeface="Times New Roman" panose="02020603050405020304" charset="0"/>
                          <a:sym typeface="+mn-ea"/>
                        </a:rPr>
                        <a:t>d</a:t>
                      </a:r>
                      <a:r>
                        <a:rPr lang="en-US" altLang="zh-CN" sz="2000" b="1" i="1" baseline="-25000">
                          <a:latin typeface="Times New Roman" panose="02020603050405020304" charset="0"/>
                          <a:cs typeface="Times New Roman" panose="02020603050405020304" charset="0"/>
                          <a:sym typeface="+mn-ea"/>
                        </a:rPr>
                        <a:t>3</a:t>
                      </a:r>
                      <a:endParaRPr lang="en-US" altLang="zh-CN" sz="2000">
                        <a:sym typeface="+mn-ea"/>
                      </a:endParaRPr>
                    </a:p>
                  </a:txBody>
                  <a:tcPr>
                    <a:lnL>
                      <a:noFill/>
                    </a:lnL>
                    <a:lnR>
                      <a:noFill/>
                    </a:lnR>
                    <a:lnT>
                      <a:noFill/>
                    </a:lnT>
                    <a:lnB>
                      <a:noFill/>
                    </a:lnB>
                    <a:lnTlToBr>
                      <a:noFill/>
                    </a:lnTlToBr>
                    <a:lnBlToTr>
                      <a:noFill/>
                    </a:lnBlToTr>
                    <a:noFill/>
                  </a:tcPr>
                </a:tc>
                <a:tc>
                  <a:txBody>
                    <a:bodyPr/>
                    <a:p>
                      <a:pPr algn="ctr">
                        <a:buNone/>
                      </a:pPr>
                      <a:r>
                        <a:rPr lang="en-US" altLang="zh-CN" sz="2000" b="1" i="1">
                          <a:latin typeface="Times New Roman" panose="02020603050405020304" charset="0"/>
                          <a:cs typeface="Times New Roman" panose="02020603050405020304" charset="0"/>
                          <a:sym typeface="+mn-ea"/>
                        </a:rPr>
                        <a:t>v-c</a:t>
                      </a:r>
                      <a:r>
                        <a:rPr lang="en-US" altLang="zh-CN" sz="2000" b="1" i="1" baseline="-25000">
                          <a:latin typeface="Times New Roman" panose="02020603050405020304" charset="0"/>
                          <a:cs typeface="Times New Roman" panose="02020603050405020304" charset="0"/>
                          <a:sym typeface="+mn-ea"/>
                        </a:rPr>
                        <a:t>3</a:t>
                      </a:r>
                      <a:r>
                        <a:rPr lang="en-US" altLang="zh-CN" sz="2000" b="1" i="1">
                          <a:latin typeface="Times New Roman" panose="02020603050405020304" charset="0"/>
                          <a:cs typeface="Times New Roman" panose="02020603050405020304" charset="0"/>
                          <a:sym typeface="+mn-ea"/>
                        </a:rPr>
                        <a:t>+</a:t>
                      </a:r>
                      <a:r>
                        <a:rPr lang="en-US" altLang="zh-CN" sz="2000" b="1" i="1">
                          <a:latin typeface="Times New Roman" panose="02020603050405020304" charset="0"/>
                          <a:cs typeface="Times New Roman" panose="02020603050405020304" charset="0"/>
                          <a:sym typeface="+mn-ea"/>
                        </a:rPr>
                        <a:t>r</a:t>
                      </a:r>
                      <a:r>
                        <a:rPr lang="en-US" altLang="zh-CN" sz="2000" b="1" i="1" baseline="-25000">
                          <a:latin typeface="Times New Roman" panose="02020603050405020304" charset="0"/>
                          <a:cs typeface="Times New Roman" panose="02020603050405020304" charset="0"/>
                          <a:sym typeface="+mn-ea"/>
                        </a:rPr>
                        <a:t>4</a:t>
                      </a:r>
                      <a:endParaRPr lang="en-US" altLang="zh-CN" sz="2000" b="1" i="1">
                        <a:latin typeface="Times New Roman" panose="02020603050405020304" charset="0"/>
                        <a:cs typeface="Times New Roman" panose="02020603050405020304" charset="0"/>
                        <a:sym typeface="+mn-ea"/>
                      </a:endParaRPr>
                    </a:p>
                  </a:txBody>
                  <a:tcPr>
                    <a:lnL>
                      <a:noFill/>
                    </a:lnL>
                    <a:lnR>
                      <a:noFill/>
                    </a:lnR>
                    <a:lnT>
                      <a:noFill/>
                    </a:lnT>
                    <a:lnB>
                      <a:noFill/>
                    </a:lnB>
                    <a:lnTlToBr>
                      <a:noFill/>
                    </a:lnTlToBr>
                    <a:lnBlToTr>
                      <a:noFill/>
                    </a:lnBlToTr>
                    <a:noFill/>
                  </a:tcPr>
                </a:tc>
              </a:tr>
              <a:tr h="305435">
                <a:tc>
                  <a:txBody>
                    <a:bodyPr/>
                    <a:p>
                      <a:pPr>
                        <a:buNone/>
                      </a:pPr>
                      <a:r>
                        <a:rPr lang="zh-CN" altLang="en-US" sz="2000">
                          <a:solidFill>
                            <a:srgbClr val="C00000"/>
                          </a:solidFill>
                          <a:sym typeface="+mn-ea"/>
                        </a:rPr>
                        <a:t>（</a:t>
                      </a:r>
                      <a:r>
                        <a:rPr lang="en-US" sz="2000" b="1" i="1">
                          <a:solidFill>
                            <a:srgbClr val="C00000"/>
                          </a:solidFill>
                          <a:latin typeface="Times New Roman" panose="02020603050405020304" charset="0"/>
                          <a:cs typeface="Times New Roman" panose="02020603050405020304" charset="0"/>
                          <a:sym typeface="+mn-ea"/>
                        </a:rPr>
                        <a:t>D</a:t>
                      </a:r>
                      <a:r>
                        <a:rPr lang="zh-CN" altLang="en-US" sz="2000" b="1">
                          <a:solidFill>
                            <a:srgbClr val="C00000"/>
                          </a:solidFill>
                          <a:latin typeface="Times New Roman" panose="02020603050405020304" charset="0"/>
                          <a:cs typeface="Times New Roman" panose="02020603050405020304" charset="0"/>
                          <a:sym typeface="+mn-ea"/>
                        </a:rPr>
                        <a:t>，</a:t>
                      </a:r>
                      <a:r>
                        <a:rPr lang="en-US" altLang="zh-CN" sz="2000" b="1">
                          <a:solidFill>
                            <a:srgbClr val="C00000"/>
                          </a:solidFill>
                          <a:latin typeface="Times New Roman" panose="02020603050405020304" charset="0"/>
                          <a:cs typeface="Times New Roman" panose="02020603050405020304" charset="0"/>
                          <a:sym typeface="+mn-ea"/>
                        </a:rPr>
                        <a:t>N</a:t>
                      </a:r>
                      <a:r>
                        <a:rPr lang="zh-CN" altLang="en-US" sz="2000">
                          <a:solidFill>
                            <a:srgbClr val="C00000"/>
                          </a:solidFill>
                          <a:sym typeface="+mn-ea"/>
                        </a:rPr>
                        <a:t>）</a:t>
                      </a:r>
                      <a:endParaRPr lang="zh-CN" altLang="en-US" sz="2000">
                        <a:solidFill>
                          <a:srgbClr val="C00000"/>
                        </a:solidFill>
                        <a:sym typeface="+mn-ea"/>
                      </a:endParaRPr>
                    </a:p>
                  </a:txBody>
                  <a:tcPr>
                    <a:lnL>
                      <a:noFill/>
                    </a:lnL>
                    <a:lnR>
                      <a:noFill/>
                    </a:lnR>
                    <a:lnT>
                      <a:noFill/>
                    </a:lnT>
                    <a:lnB w="12700">
                      <a:solidFill>
                        <a:schemeClr val="tx1"/>
                      </a:solidFill>
                      <a:prstDash val="solid"/>
                    </a:lnB>
                    <a:lnTlToBr>
                      <a:noFill/>
                    </a:lnTlToBr>
                    <a:lnBlToTr>
                      <a:noFill/>
                    </a:lnBlToTr>
                    <a:noFill/>
                  </a:tcPr>
                </a:tc>
                <a:tc>
                  <a:txBody>
                    <a:bodyPr/>
                    <a:p>
                      <a:pPr algn="ctr">
                        <a:buNone/>
                      </a:pPr>
                      <a:r>
                        <a:rPr lang="en-US" altLang="zh-CN" sz="2000">
                          <a:sym typeface="+mn-ea"/>
                        </a:rPr>
                        <a:t>-</a:t>
                      </a:r>
                      <a:r>
                        <a:rPr lang="en-US" altLang="zh-CN" sz="2000" b="1" i="1">
                          <a:latin typeface="Times New Roman" panose="02020603050405020304" charset="0"/>
                          <a:cs typeface="Times New Roman" panose="02020603050405020304" charset="0"/>
                          <a:sym typeface="+mn-ea"/>
                        </a:rPr>
                        <a:t>d</a:t>
                      </a:r>
                      <a:r>
                        <a:rPr lang="en-US" altLang="zh-CN" sz="2000" b="1" i="1" baseline="-25000">
                          <a:latin typeface="Times New Roman" panose="02020603050405020304" charset="0"/>
                          <a:cs typeface="Times New Roman" panose="02020603050405020304" charset="0"/>
                          <a:sym typeface="+mn-ea"/>
                        </a:rPr>
                        <a:t>3</a:t>
                      </a:r>
                      <a:endParaRPr lang="en-US" altLang="zh-CN" sz="2000">
                        <a:sym typeface="+mn-ea"/>
                      </a:endParaRPr>
                    </a:p>
                  </a:txBody>
                  <a:tcPr>
                    <a:lnL>
                      <a:noFill/>
                    </a:lnL>
                    <a:lnR>
                      <a:noFill/>
                    </a:lnR>
                    <a:lnT>
                      <a:noFill/>
                    </a:lnT>
                    <a:lnB w="12700">
                      <a:solidFill>
                        <a:schemeClr val="tx1"/>
                      </a:solidFill>
                      <a:prstDash val="solid"/>
                    </a:lnB>
                    <a:lnTlToBr>
                      <a:noFill/>
                    </a:lnTlToBr>
                    <a:lnBlToTr>
                      <a:noFill/>
                    </a:lnBlToTr>
                    <a:noFill/>
                  </a:tcPr>
                </a:tc>
                <a:tc>
                  <a:txBody>
                    <a:bodyPr/>
                    <a:p>
                      <a:pPr algn="ctr">
                        <a:buNone/>
                      </a:pPr>
                      <a:r>
                        <a:rPr lang="en-US" altLang="zh-CN" sz="2000" b="1" i="1">
                          <a:latin typeface="Times New Roman" panose="02020603050405020304" charset="0"/>
                          <a:cs typeface="Times New Roman" panose="02020603050405020304" charset="0"/>
                          <a:sym typeface="+mn-ea"/>
                        </a:rPr>
                        <a:t>v</a:t>
                      </a:r>
                      <a:endParaRPr lang="en-US" altLang="zh-CN" sz="2000" b="1" i="1">
                        <a:latin typeface="Times New Roman" panose="02020603050405020304" charset="0"/>
                        <a:cs typeface="Times New Roman" panose="02020603050405020304" charset="0"/>
                        <a:sym typeface="+mn-ea"/>
                      </a:endParaRPr>
                    </a:p>
                  </a:txBody>
                  <a:tcPr>
                    <a:lnL>
                      <a:noFill/>
                    </a:lnL>
                    <a:lnR>
                      <a:noFill/>
                    </a:lnR>
                    <a:lnT>
                      <a:noFill/>
                    </a:lnT>
                    <a:lnB w="12700">
                      <a:solidFill>
                        <a:schemeClr val="tx1"/>
                      </a:solidFill>
                      <a:prstDash val="solid"/>
                    </a:lnB>
                    <a:lnTlToBr>
                      <a:noFill/>
                    </a:lnTlToBr>
                    <a:lnBlToTr>
                      <a:noFill/>
                    </a:lnBlToTr>
                    <a:noFill/>
                  </a:tcPr>
                </a:tc>
              </a:tr>
            </a:tbl>
          </a:graphicData>
        </a:graphic>
      </p:graphicFrame>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矩形 5"/>
          <p:cNvSpPr/>
          <p:nvPr>
            <p:custDataLst>
              <p:tags r:id="rId1"/>
            </p:custDataLst>
          </p:nvPr>
        </p:nvSpPr>
        <p:spPr>
          <a:xfrm>
            <a:off x="270510" y="165100"/>
            <a:ext cx="6415405"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latin typeface="Times New Roman" panose="02020603050405020304" charset="0"/>
                <a:cs typeface="Times New Roman" panose="02020603050405020304" charset="0"/>
              </a:rPr>
              <a:t>4</a:t>
            </a:r>
            <a:r>
              <a:rPr lang="zh-CN" altLang="en-US" sz="3200" b="1">
                <a:latin typeface="Times New Roman" panose="02020603050405020304" charset="0"/>
                <a:cs typeface="Times New Roman" panose="02020603050405020304" charset="0"/>
              </a:rPr>
              <a:t>、模型扩展</a:t>
            </a:r>
            <a:r>
              <a:rPr lang="en-US" altLang="zh-CN" sz="3200" b="1">
                <a:latin typeface="Times New Roman" panose="02020603050405020304" charset="0"/>
                <a:cs typeface="Times New Roman" panose="02020603050405020304" charset="0"/>
              </a:rPr>
              <a:t>——</a:t>
            </a:r>
            <a:r>
              <a:rPr lang="zh-CN" altLang="en-US" sz="3200" b="1">
                <a:latin typeface="Times New Roman" panose="02020603050405020304" charset="0"/>
                <a:cs typeface="Times New Roman" panose="02020603050405020304" charset="0"/>
              </a:rPr>
              <a:t>防御</a:t>
            </a:r>
            <a:r>
              <a:rPr lang="zh-CN" altLang="en-US" sz="3200" b="1">
                <a:latin typeface="Times New Roman" panose="02020603050405020304" charset="0"/>
                <a:cs typeface="Times New Roman" panose="02020603050405020304" charset="0"/>
              </a:rPr>
              <a:t>策略的</a:t>
            </a:r>
            <a:r>
              <a:rPr lang="zh-CN" altLang="en-US" sz="3200" b="1">
                <a:latin typeface="Times New Roman" panose="02020603050405020304" charset="0"/>
                <a:cs typeface="Times New Roman" panose="02020603050405020304" charset="0"/>
              </a:rPr>
              <a:t>扩展</a:t>
            </a:r>
            <a:endParaRPr lang="zh-CN" altLang="en-US" sz="3200" b="1">
              <a:latin typeface="Times New Roman" panose="02020603050405020304" charset="0"/>
              <a:cs typeface="Times New Roman" panose="02020603050405020304" charset="0"/>
            </a:endParaRPr>
          </a:p>
        </p:txBody>
      </p:sp>
      <p:sp>
        <p:nvSpPr>
          <p:cNvPr id="7" name="文本框 6"/>
          <p:cNvSpPr txBox="1"/>
          <p:nvPr>
            <p:custDataLst>
              <p:tags r:id="rId2"/>
            </p:custDataLst>
          </p:nvPr>
        </p:nvSpPr>
        <p:spPr>
          <a:xfrm>
            <a:off x="161925" y="904240"/>
            <a:ext cx="11500485" cy="5805805"/>
          </a:xfrm>
          <a:prstGeom prst="rect">
            <a:avLst/>
          </a:prstGeom>
          <a:noFill/>
        </p:spPr>
        <p:txBody>
          <a:bodyPr wrap="square" rtlCol="0">
            <a:noAutofit/>
          </a:bodyPr>
          <a:p>
            <a:pPr indent="0" algn="l">
              <a:lnSpc>
                <a:spcPct val="150000"/>
              </a:lnSpc>
              <a:buNone/>
            </a:pPr>
            <a:r>
              <a:rPr lang="zh-CN" altLang="en-US" sz="2400">
                <a:latin typeface="Times New Roman" panose="02020603050405020304" charset="0"/>
                <a:cs typeface="Times New Roman" panose="02020603050405020304" charset="0"/>
                <a:sym typeface="+mn-ea"/>
              </a:rPr>
              <a:t>分析</a:t>
            </a:r>
            <a:r>
              <a:rPr lang="en-US" altLang="zh-CN" sz="2400" b="1" i="1">
                <a:latin typeface="Times New Roman" panose="02020603050405020304" charset="0"/>
                <a:cs typeface="Times New Roman" panose="02020603050405020304" charset="0"/>
                <a:sym typeface="+mn-ea"/>
              </a:rPr>
              <a:t>D</a:t>
            </a:r>
            <a:r>
              <a:rPr lang="zh-CN" altLang="en-US" sz="2400" b="1">
                <a:latin typeface="Times New Roman" panose="02020603050405020304" charset="0"/>
                <a:cs typeface="Times New Roman" panose="02020603050405020304" charset="0"/>
                <a:sym typeface="+mn-ea"/>
              </a:rPr>
              <a:t>策略</a:t>
            </a:r>
            <a:r>
              <a:rPr lang="zh-CN" altLang="en-US" sz="2400">
                <a:latin typeface="Times New Roman" panose="02020603050405020304" charset="0"/>
                <a:cs typeface="Times New Roman" panose="02020603050405020304" charset="0"/>
                <a:sym typeface="+mn-ea"/>
              </a:rPr>
              <a:t>的演化过程</a:t>
            </a:r>
            <a:endParaRPr lang="zh-CN" altLang="en-US" sz="2400">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r>
              <a:rPr lang="zh-CN" altLang="en-US" sz="2400">
                <a:latin typeface="Times New Roman" panose="02020603050405020304" charset="0"/>
                <a:cs typeface="Times New Roman" panose="02020603050405020304" charset="0"/>
                <a:sym typeface="+mn-ea"/>
              </a:rPr>
              <a:t>如果公司采用</a:t>
            </a:r>
            <a:r>
              <a:rPr lang="zh-CN" altLang="en-US" sz="2400" b="1" i="1">
                <a:latin typeface="Times New Roman" panose="02020603050405020304" charset="0"/>
                <a:cs typeface="Times New Roman" panose="02020603050405020304" charset="0"/>
                <a:sym typeface="+mn-ea"/>
              </a:rPr>
              <a:t>N</a:t>
            </a:r>
            <a:r>
              <a:rPr lang="zh-CN" altLang="en-US" sz="2400" b="1">
                <a:latin typeface="Times New Roman" panose="02020603050405020304" charset="0"/>
                <a:cs typeface="Times New Roman" panose="02020603050405020304" charset="0"/>
                <a:sym typeface="+mn-ea"/>
              </a:rPr>
              <a:t>策略</a:t>
            </a:r>
            <a:r>
              <a:rPr lang="zh-CN" altLang="en-US" sz="2400">
                <a:latin typeface="Times New Roman" panose="02020603050405020304" charset="0"/>
                <a:cs typeface="Times New Roman" panose="02020603050405020304" charset="0"/>
                <a:sym typeface="+mn-ea"/>
              </a:rPr>
              <a:t>，很明显，</a:t>
            </a:r>
            <a:r>
              <a:rPr lang="en-US" altLang="zh-CN" sz="2400" b="1" i="1">
                <a:latin typeface="Times New Roman" panose="02020603050405020304" charset="0"/>
                <a:cs typeface="Times New Roman" panose="02020603050405020304" charset="0"/>
                <a:sym typeface="+mn-ea"/>
              </a:rPr>
              <a:t>D</a:t>
            </a:r>
            <a:r>
              <a:rPr lang="zh-CN" altLang="en-US" sz="2400" b="1">
                <a:latin typeface="Times New Roman" panose="02020603050405020304" charset="0"/>
                <a:cs typeface="Times New Roman" panose="02020603050405020304" charset="0"/>
                <a:sym typeface="+mn-ea"/>
              </a:rPr>
              <a:t>策略</a:t>
            </a:r>
            <a:r>
              <a:rPr lang="zh-CN" altLang="en-US" sz="2400">
                <a:latin typeface="Times New Roman" panose="02020603050405020304" charset="0"/>
                <a:cs typeface="Times New Roman" panose="02020603050405020304" charset="0"/>
                <a:sym typeface="+mn-ea"/>
              </a:rPr>
              <a:t>不会占主导地位，因为它没有最高的收益</a:t>
            </a:r>
            <a:endParaRPr lang="zh-CN" altLang="en-US" sz="2400">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r>
              <a:rPr lang="zh-CN" altLang="en-US" sz="2400">
                <a:latin typeface="Times New Roman" panose="02020603050405020304" charset="0"/>
                <a:cs typeface="Times New Roman" panose="02020603050405020304" charset="0"/>
                <a:sym typeface="+mn-ea"/>
              </a:rPr>
              <a:t>如果采用</a:t>
            </a:r>
            <a:r>
              <a:rPr lang="en-US" altLang="zh-CN" sz="2400" b="1" i="1">
                <a:latin typeface="Times New Roman" panose="02020603050405020304" charset="0"/>
                <a:cs typeface="Times New Roman" panose="02020603050405020304" charset="0"/>
                <a:sym typeface="+mn-ea"/>
              </a:rPr>
              <a:t>D</a:t>
            </a:r>
            <a:r>
              <a:rPr lang="zh-CN" altLang="en-US" sz="2400" b="1">
                <a:latin typeface="Times New Roman" panose="02020603050405020304" charset="0"/>
                <a:cs typeface="Times New Roman" panose="02020603050405020304" charset="0"/>
                <a:sym typeface="+mn-ea"/>
              </a:rPr>
              <a:t>策略</a:t>
            </a:r>
            <a:r>
              <a:rPr lang="zh-CN" altLang="en-US" sz="2400">
                <a:latin typeface="Times New Roman" panose="02020603050405020304" charset="0"/>
                <a:cs typeface="Times New Roman" panose="02020603050405020304" charset="0"/>
                <a:sym typeface="+mn-ea"/>
              </a:rPr>
              <a:t>的网民给予企业的声誉奖励足够高，则企业将保持</a:t>
            </a:r>
            <a:r>
              <a:rPr lang="en-US" altLang="zh-CN" sz="2400" b="1" i="1">
                <a:latin typeface="Times New Roman" panose="02020603050405020304" charset="0"/>
                <a:cs typeface="Times New Roman" panose="02020603050405020304" charset="0"/>
                <a:sym typeface="+mn-ea"/>
              </a:rPr>
              <a:t>P</a:t>
            </a:r>
            <a:r>
              <a:rPr lang="zh-CN" altLang="en-US" sz="2400" b="1">
                <a:latin typeface="Times New Roman" panose="02020603050405020304" charset="0"/>
                <a:cs typeface="Times New Roman" panose="02020603050405020304" charset="0"/>
                <a:sym typeface="+mn-ea"/>
              </a:rPr>
              <a:t>策略</a:t>
            </a:r>
            <a:endParaRPr lang="zh-CN" altLang="en-US" sz="2400" b="1">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b="1">
              <a:latin typeface="Times New Roman" panose="02020603050405020304" charset="0"/>
              <a:cs typeface="Times New Roman" panose="02020603050405020304" charset="0"/>
              <a:sym typeface="+mn-ea"/>
            </a:endParaRPr>
          </a:p>
          <a:p>
            <a:pPr indent="0" algn="l">
              <a:lnSpc>
                <a:spcPct val="150000"/>
              </a:lnSpc>
              <a:buFont typeface="Wingdings" panose="05000000000000000000" charset="0"/>
              <a:buNone/>
            </a:pPr>
            <a:r>
              <a:rPr lang="zh-CN" altLang="en-US" sz="2400" b="1">
                <a:solidFill>
                  <a:srgbClr val="C00000"/>
                </a:solidFill>
                <a:latin typeface="Times New Roman" panose="02020603050405020304" charset="0"/>
                <a:cs typeface="Times New Roman" panose="02020603050405020304" charset="0"/>
                <a:sym typeface="+mn-ea"/>
              </a:rPr>
              <a:t>推论五：</a:t>
            </a:r>
            <a:r>
              <a:rPr lang="zh-CN" altLang="en-US" sz="2400">
                <a:latin typeface="Times New Roman" panose="02020603050405020304" charset="0"/>
                <a:cs typeface="Times New Roman" panose="02020603050405020304" charset="0"/>
                <a:sym typeface="+mn-ea"/>
              </a:rPr>
              <a:t>如果声誉奖励足够大，那么企业就获得了足够的利益，提供其中的一部分，作为鼓励网民采用</a:t>
            </a:r>
            <a:r>
              <a:rPr lang="en-US" altLang="zh-CN" sz="2400" i="1">
                <a:latin typeface="Times New Roman" panose="02020603050405020304" charset="0"/>
                <a:cs typeface="Times New Roman" panose="02020603050405020304" charset="0"/>
                <a:sym typeface="+mn-ea"/>
              </a:rPr>
              <a:t>D</a:t>
            </a:r>
            <a:r>
              <a:rPr lang="zh-CN" altLang="en-US" sz="2400">
                <a:latin typeface="Times New Roman" panose="02020603050405020304" charset="0"/>
                <a:cs typeface="Times New Roman" panose="02020603050405020304" charset="0"/>
                <a:sym typeface="+mn-ea"/>
              </a:rPr>
              <a:t>策略，从而导致</a:t>
            </a:r>
            <a:r>
              <a:rPr lang="en-US" altLang="zh-CN" sz="2400" i="1">
                <a:latin typeface="Times New Roman" panose="02020603050405020304" charset="0"/>
                <a:cs typeface="Times New Roman" panose="02020603050405020304" charset="0"/>
                <a:sym typeface="+mn-ea"/>
              </a:rPr>
              <a:t>D</a:t>
            </a:r>
            <a:r>
              <a:rPr lang="zh-CN" altLang="en-US" sz="2400">
                <a:latin typeface="Times New Roman" panose="02020603050405020304" charset="0"/>
                <a:cs typeface="Times New Roman" panose="02020603050405020304" charset="0"/>
                <a:sym typeface="+mn-ea"/>
              </a:rPr>
              <a:t>策略占主导地位。如果声誉奖励低于鼓励</a:t>
            </a:r>
            <a:r>
              <a:rPr lang="en-US" altLang="zh-CN" sz="2400" i="1">
                <a:latin typeface="Times New Roman" panose="02020603050405020304" charset="0"/>
                <a:cs typeface="Times New Roman" panose="02020603050405020304" charset="0"/>
                <a:sym typeface="+mn-ea"/>
              </a:rPr>
              <a:t>D</a:t>
            </a:r>
            <a:r>
              <a:rPr lang="zh-CN" altLang="en-US" sz="2400">
                <a:latin typeface="Times New Roman" panose="02020603050405020304" charset="0"/>
                <a:cs typeface="Times New Roman" panose="02020603050405020304" charset="0"/>
                <a:sym typeface="+mn-ea"/>
              </a:rPr>
              <a:t>策略的成本，那么</a:t>
            </a:r>
            <a:r>
              <a:rPr lang="en-US" altLang="zh-CN" sz="2400" i="1">
                <a:latin typeface="Times New Roman" panose="02020603050405020304" charset="0"/>
                <a:cs typeface="Times New Roman" panose="02020603050405020304" charset="0"/>
                <a:sym typeface="+mn-ea"/>
              </a:rPr>
              <a:t>D</a:t>
            </a:r>
            <a:r>
              <a:rPr lang="zh-CN" altLang="en-US" sz="2400">
                <a:latin typeface="Times New Roman" panose="02020603050405020304" charset="0"/>
                <a:cs typeface="Times New Roman" panose="02020603050405020304" charset="0"/>
                <a:sym typeface="+mn-ea"/>
              </a:rPr>
              <a:t>战略就不能占主导地位，因为鼓励</a:t>
            </a:r>
            <a:r>
              <a:rPr lang="en-US" altLang="zh-CN" sz="2400" i="1">
                <a:latin typeface="Times New Roman" panose="02020603050405020304" charset="0"/>
                <a:cs typeface="Times New Roman" panose="02020603050405020304" charset="0"/>
                <a:sym typeface="+mn-ea"/>
              </a:rPr>
              <a:t>D</a:t>
            </a:r>
            <a:r>
              <a:rPr lang="zh-CN" altLang="en-US" sz="2400">
                <a:latin typeface="Times New Roman" panose="02020603050405020304" charset="0"/>
                <a:cs typeface="Times New Roman" panose="02020603050405020304" charset="0"/>
                <a:sym typeface="+mn-ea"/>
              </a:rPr>
              <a:t>策略最终会导致企业出现赤字。</a:t>
            </a:r>
            <a:endParaRPr lang="zh-CN" altLang="en-US" sz="2400">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a:solidFill>
                <a:schemeClr val="tx1"/>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a:solidFill>
                <a:schemeClr val="tx1"/>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a:solidFill>
                <a:schemeClr val="tx1"/>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a:solidFill>
                <a:schemeClr val="tx1"/>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a:solidFill>
                <a:schemeClr val="tx1"/>
              </a:solidFill>
              <a:latin typeface="Times New Roman" panose="02020603050405020304" charset="0"/>
              <a:cs typeface="Times New Roman" panose="02020603050405020304" charset="0"/>
              <a:sym typeface="+mn-ea"/>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4700" y="964565"/>
            <a:ext cx="10436860" cy="1938020"/>
          </a:xfrm>
          <a:prstGeom prst="rect">
            <a:avLst/>
          </a:prstGeom>
          <a:noFill/>
        </p:spPr>
        <p:txBody>
          <a:bodyPr wrap="square" rtlCol="0">
            <a:spAutoFit/>
          </a:bodyPr>
          <a:lstStyle/>
          <a:p>
            <a:pPr algn="ctr"/>
            <a:r>
              <a:rPr sz="4000" b="1">
                <a:latin typeface="Times New Roman" panose="02020603050405020304" charset="0"/>
                <a:cs typeface="Times New Roman" panose="02020603050405020304" charset="0"/>
              </a:rPr>
              <a:t> Choosing Response Strategies in Social Media Crisis Communication: </a:t>
            </a:r>
            <a:endParaRPr sz="4000" b="1">
              <a:latin typeface="Times New Roman" panose="02020603050405020304" charset="0"/>
              <a:cs typeface="Times New Roman" panose="02020603050405020304" charset="0"/>
            </a:endParaRPr>
          </a:p>
          <a:p>
            <a:pPr algn="ctr"/>
            <a:r>
              <a:rPr sz="4000" b="1">
                <a:latin typeface="Times New Roman" panose="02020603050405020304" charset="0"/>
                <a:cs typeface="Times New Roman" panose="02020603050405020304" charset="0"/>
              </a:rPr>
              <a:t>An Evolutionary Game Theory Perspective</a:t>
            </a:r>
            <a:endParaRPr sz="4000" b="1">
              <a:latin typeface="Times New Roman" panose="02020603050405020304" charset="0"/>
              <a:cs typeface="Times New Roman" panose="02020603050405020304" charset="0"/>
            </a:endParaRPr>
          </a:p>
        </p:txBody>
      </p:sp>
      <p:sp>
        <p:nvSpPr>
          <p:cNvPr id="5" name="文本框 4"/>
          <p:cNvSpPr txBox="1"/>
          <p:nvPr/>
        </p:nvSpPr>
        <p:spPr>
          <a:xfrm>
            <a:off x="1419225" y="3011170"/>
            <a:ext cx="9599930" cy="1322070"/>
          </a:xfrm>
          <a:prstGeom prst="rect">
            <a:avLst/>
          </a:prstGeom>
          <a:noFill/>
        </p:spPr>
        <p:txBody>
          <a:bodyPr wrap="square" rtlCol="0">
            <a:spAutoFit/>
          </a:bodyPr>
          <a:lstStyle/>
          <a:p>
            <a:pPr algn="ctr"/>
            <a:r>
              <a:rPr lang="zh-CN" altLang="en-US" sz="4000" b="1">
                <a:latin typeface="宋体" panose="02010600030101010101" pitchFamily="2" charset="-122"/>
                <a:ea typeface="宋体" panose="02010600030101010101" pitchFamily="2" charset="-122"/>
              </a:rPr>
              <a:t>社交媒体危机传播中的应对策略</a:t>
            </a:r>
            <a:r>
              <a:rPr lang="zh-CN" altLang="en-US" sz="4000" b="1">
                <a:latin typeface="宋体" panose="02010600030101010101" pitchFamily="2" charset="-122"/>
                <a:ea typeface="宋体" panose="02010600030101010101" pitchFamily="2" charset="-122"/>
              </a:rPr>
              <a:t>选择：</a:t>
            </a:r>
            <a:endParaRPr lang="zh-CN" altLang="en-US" sz="4000" b="1">
              <a:latin typeface="宋体" panose="02010600030101010101" pitchFamily="2" charset="-122"/>
              <a:ea typeface="宋体" panose="02010600030101010101" pitchFamily="2" charset="-122"/>
            </a:endParaRPr>
          </a:p>
          <a:p>
            <a:pPr algn="ctr"/>
            <a:r>
              <a:rPr lang="zh-CN" altLang="en-US" sz="4000" b="1">
                <a:latin typeface="宋体" panose="02010600030101010101" pitchFamily="2" charset="-122"/>
                <a:ea typeface="宋体" panose="02010600030101010101" pitchFamily="2" charset="-122"/>
              </a:rPr>
              <a:t>演化博弈论</a:t>
            </a:r>
            <a:r>
              <a:rPr lang="zh-CN" altLang="en-US" sz="4000" b="1">
                <a:latin typeface="宋体" panose="02010600030101010101" pitchFamily="2" charset="-122"/>
                <a:ea typeface="宋体" panose="02010600030101010101" pitchFamily="2" charset="-122"/>
              </a:rPr>
              <a:t>视角</a:t>
            </a:r>
            <a:endParaRPr lang="zh-CN" altLang="en-US" sz="4000" b="1">
              <a:latin typeface="宋体" panose="02010600030101010101" pitchFamily="2" charset="-122"/>
              <a:ea typeface="宋体" panose="02010600030101010101" pitchFamily="2" charset="-122"/>
            </a:endParaRPr>
          </a:p>
        </p:txBody>
      </p:sp>
      <p:sp>
        <p:nvSpPr>
          <p:cNvPr id="6" name="文本框 5"/>
          <p:cNvSpPr txBox="1"/>
          <p:nvPr/>
        </p:nvSpPr>
        <p:spPr>
          <a:xfrm>
            <a:off x="1419225" y="4333240"/>
            <a:ext cx="7864475" cy="1899285"/>
          </a:xfrm>
          <a:prstGeom prst="rect">
            <a:avLst/>
          </a:prstGeom>
          <a:noFill/>
        </p:spPr>
        <p:txBody>
          <a:bodyPr wrap="square" rtlCol="0">
            <a:spAutoFit/>
          </a:bodyPr>
          <a:lstStyle/>
          <a:p>
            <a:pPr>
              <a:lnSpc>
                <a:spcPct val="140000"/>
              </a:lnSpc>
            </a:pPr>
            <a:r>
              <a:rPr lang="en-US" altLang="zh-CN" sz="2400">
                <a:latin typeface="Times New Roman" panose="02020603050405020304" charset="0"/>
                <a:cs typeface="Times New Roman" panose="02020603050405020304" charset="0"/>
              </a:rPr>
              <a:t>Information &amp; Management    Q1</a:t>
            </a:r>
            <a:endParaRPr lang="en-US" altLang="zh-CN" sz="2400">
              <a:latin typeface="Times New Roman" panose="02020603050405020304" charset="0"/>
              <a:cs typeface="Times New Roman" panose="02020603050405020304" charset="0"/>
            </a:endParaRPr>
          </a:p>
          <a:p>
            <a:pPr>
              <a:lnSpc>
                <a:spcPct val="140000"/>
              </a:lnSpc>
            </a:pPr>
            <a:r>
              <a:rPr lang="en-US" altLang="zh-CN" sz="2400">
                <a:latin typeface="Times New Roman" panose="02020603050405020304" charset="0"/>
                <a:cs typeface="Times New Roman" panose="02020603050405020304" charset="0"/>
              </a:rPr>
              <a:t>Published 2020</a:t>
            </a:r>
            <a:endParaRPr lang="en-US" altLang="zh-CN" sz="2400">
              <a:latin typeface="Times New Roman" panose="02020603050405020304" charset="0"/>
              <a:cs typeface="Times New Roman" panose="02020603050405020304" charset="0"/>
            </a:endParaRPr>
          </a:p>
          <a:p>
            <a:pPr>
              <a:lnSpc>
                <a:spcPct val="140000"/>
              </a:lnSpc>
            </a:pPr>
            <a:r>
              <a:rPr lang="zh-CN" altLang="en-US">
                <a:latin typeface="宋体" panose="02010600030101010101" pitchFamily="2" charset="-122"/>
                <a:ea typeface="宋体" panose="02010600030101010101" pitchFamily="2" charset="-122"/>
                <a:cs typeface="Times New Roman" panose="02020603050405020304" charset="0"/>
              </a:rPr>
              <a:t>东北财经大学管理科学与工程学院</a:t>
            </a:r>
            <a:endParaRPr lang="zh-CN" altLang="en-US">
              <a:latin typeface="宋体" panose="02010600030101010101" pitchFamily="2" charset="-122"/>
              <a:ea typeface="宋体" panose="02010600030101010101" pitchFamily="2" charset="-122"/>
              <a:cs typeface="Times New Roman" panose="02020603050405020304" charset="0"/>
            </a:endParaRPr>
          </a:p>
          <a:p>
            <a:pPr>
              <a:lnSpc>
                <a:spcPct val="140000"/>
              </a:lnSpc>
            </a:pPr>
            <a:r>
              <a:rPr lang="zh-CN" altLang="en-US">
                <a:latin typeface="宋体" panose="02010600030101010101" pitchFamily="2" charset="-122"/>
                <a:ea typeface="宋体" panose="02010600030101010101" pitchFamily="2" charset="-122"/>
                <a:cs typeface="Times New Roman" panose="02020603050405020304" charset="0"/>
              </a:rPr>
              <a:t>林茨大学数据与知识工程研究所</a:t>
            </a:r>
            <a:endParaRPr lang="zh-CN" altLang="en-US">
              <a:latin typeface="宋体" panose="02010600030101010101" pitchFamily="2" charset="-122"/>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矩形 5"/>
          <p:cNvSpPr/>
          <p:nvPr>
            <p:custDataLst>
              <p:tags r:id="rId1"/>
            </p:custDataLst>
          </p:nvPr>
        </p:nvSpPr>
        <p:spPr>
          <a:xfrm>
            <a:off x="270510" y="165100"/>
            <a:ext cx="2479040"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latin typeface="Times New Roman" panose="02020603050405020304" charset="0"/>
                <a:cs typeface="Times New Roman" panose="02020603050405020304" charset="0"/>
              </a:rPr>
              <a:t>5</a:t>
            </a:r>
            <a:r>
              <a:rPr lang="zh-CN" altLang="en-US" sz="3200" b="1">
                <a:latin typeface="Times New Roman" panose="02020603050405020304" charset="0"/>
                <a:cs typeface="Times New Roman" panose="02020603050405020304" charset="0"/>
              </a:rPr>
              <a:t>、案例研究</a:t>
            </a:r>
            <a:endParaRPr lang="zh-CN" altLang="en-US" sz="3200" b="1">
              <a:latin typeface="Times New Roman" panose="02020603050405020304" charset="0"/>
              <a:cs typeface="Times New Roman" panose="02020603050405020304" charset="0"/>
            </a:endParaRPr>
          </a:p>
        </p:txBody>
      </p:sp>
      <p:sp>
        <p:nvSpPr>
          <p:cNvPr id="7" name="文本框 6"/>
          <p:cNvSpPr txBox="1"/>
          <p:nvPr>
            <p:custDataLst>
              <p:tags r:id="rId2"/>
            </p:custDataLst>
          </p:nvPr>
        </p:nvSpPr>
        <p:spPr>
          <a:xfrm>
            <a:off x="161925" y="904240"/>
            <a:ext cx="11500485" cy="5805805"/>
          </a:xfrm>
          <a:prstGeom prst="rect">
            <a:avLst/>
          </a:prstGeom>
          <a:noFill/>
        </p:spPr>
        <p:txBody>
          <a:bodyPr wrap="square" rtlCol="0">
            <a:noAutofit/>
          </a:bodyPr>
          <a:p>
            <a:pPr indent="0" algn="l">
              <a:lnSpc>
                <a:spcPct val="150000"/>
              </a:lnSpc>
              <a:buNone/>
            </a:pPr>
            <a:r>
              <a:rPr lang="zh-CN" altLang="en-US" sz="2400" b="1">
                <a:latin typeface="Times New Roman" panose="02020603050405020304" charset="0"/>
                <a:cs typeface="Times New Roman" panose="02020603050405020304" charset="0"/>
                <a:sym typeface="+mn-ea"/>
              </a:rPr>
              <a:t>案例一：</a:t>
            </a:r>
            <a:r>
              <a:rPr lang="en-US" altLang="zh-CN" sz="2400" b="1">
                <a:latin typeface="Times New Roman" panose="02020603050405020304" charset="0"/>
                <a:cs typeface="Times New Roman" panose="02020603050405020304" charset="0"/>
                <a:sym typeface="+mn-ea"/>
              </a:rPr>
              <a:t>2018</a:t>
            </a:r>
            <a:r>
              <a:rPr lang="zh-CN" altLang="en-US" sz="2400" b="1">
                <a:latin typeface="Times New Roman" panose="02020603050405020304" charset="0"/>
                <a:cs typeface="Times New Roman" panose="02020603050405020304" charset="0"/>
                <a:sym typeface="+mn-ea"/>
              </a:rPr>
              <a:t>年华裔女作家六六与京东的</a:t>
            </a:r>
            <a:r>
              <a:rPr lang="en-US" altLang="zh-CN" sz="2400" b="1">
                <a:latin typeface="Times New Roman" panose="02020603050405020304" charset="0"/>
                <a:cs typeface="Times New Roman" panose="02020603050405020304" charset="0"/>
                <a:sym typeface="+mn-ea"/>
              </a:rPr>
              <a:t>“</a:t>
            </a:r>
            <a:r>
              <a:rPr lang="zh-CN" altLang="en-US" sz="2400" b="1">
                <a:latin typeface="Times New Roman" panose="02020603050405020304" charset="0"/>
                <a:cs typeface="Times New Roman" panose="02020603050405020304" charset="0"/>
                <a:sym typeface="+mn-ea"/>
              </a:rPr>
              <a:t>售假</a:t>
            </a:r>
            <a:r>
              <a:rPr lang="en-US" altLang="zh-CN" sz="2400" b="1">
                <a:latin typeface="Times New Roman" panose="02020603050405020304" charset="0"/>
                <a:cs typeface="Times New Roman" panose="02020603050405020304" charset="0"/>
                <a:sym typeface="+mn-ea"/>
              </a:rPr>
              <a:t>”</a:t>
            </a:r>
            <a:r>
              <a:rPr lang="zh-CN" altLang="en-US" sz="2400" b="1">
                <a:latin typeface="Times New Roman" panose="02020603050405020304" charset="0"/>
                <a:cs typeface="Times New Roman" panose="02020603050405020304" charset="0"/>
                <a:sym typeface="+mn-ea"/>
              </a:rPr>
              <a:t>纠纷</a:t>
            </a:r>
            <a:endParaRPr lang="zh-CN" altLang="en-US" sz="2400" b="1">
              <a:latin typeface="Times New Roman" panose="02020603050405020304" charset="0"/>
              <a:cs typeface="Times New Roman" panose="02020603050405020304" charset="0"/>
              <a:sym typeface="+mn-ea"/>
            </a:endParaRPr>
          </a:p>
          <a:p>
            <a:pPr indent="457200" algn="l">
              <a:lnSpc>
                <a:spcPct val="150000"/>
              </a:lnSpc>
              <a:buNone/>
            </a:pPr>
            <a:r>
              <a:rPr lang="zh-CN" altLang="en-US" sz="2400">
                <a:latin typeface="Times New Roman" panose="02020603050405020304" charset="0"/>
                <a:cs typeface="Times New Roman" panose="02020603050405020304" charset="0"/>
                <a:sym typeface="+mn-ea"/>
              </a:rPr>
              <a:t>2018年3月13日，</a:t>
            </a:r>
            <a:r>
              <a:rPr lang="zh-CN" altLang="en-US" sz="2400">
                <a:latin typeface="Times New Roman" panose="02020603050405020304" charset="0"/>
                <a:cs typeface="Times New Roman" panose="02020603050405020304" charset="0"/>
                <a:sym typeface="+mn-ea"/>
              </a:rPr>
              <a:t>华裔女作家</a:t>
            </a:r>
            <a:r>
              <a:rPr lang="zh-CN" altLang="en-US" sz="2400">
                <a:latin typeface="Times New Roman" panose="02020603050405020304" charset="0"/>
                <a:cs typeface="Times New Roman" panose="02020603050405020304" charset="0"/>
                <a:sym typeface="+mn-ea"/>
              </a:rPr>
              <a:t>六六在发微博称她的一个朋友在京东买到了</a:t>
            </a:r>
            <a:r>
              <a:rPr lang="en-US" altLang="zh-CN" sz="2400">
                <a:latin typeface="Times New Roman" panose="02020603050405020304" charset="0"/>
                <a:cs typeface="Times New Roman" panose="02020603050405020304" charset="0"/>
                <a:sym typeface="+mn-ea"/>
              </a:rPr>
              <a:t>“</a:t>
            </a:r>
            <a:r>
              <a:rPr lang="zh-CN" altLang="en-US" sz="2400">
                <a:latin typeface="Times New Roman" panose="02020603050405020304" charset="0"/>
                <a:cs typeface="Times New Roman" panose="02020603050405020304" charset="0"/>
                <a:sym typeface="+mn-ea"/>
              </a:rPr>
              <a:t>假货</a:t>
            </a:r>
            <a:r>
              <a:rPr lang="en-US" altLang="zh-CN" sz="2400">
                <a:latin typeface="Times New Roman" panose="02020603050405020304" charset="0"/>
                <a:cs typeface="Times New Roman" panose="02020603050405020304" charset="0"/>
                <a:sym typeface="+mn-ea"/>
              </a:rPr>
              <a:t>”</a:t>
            </a:r>
            <a:r>
              <a:rPr lang="zh-CN" altLang="en-US" sz="2400">
                <a:latin typeface="Times New Roman" panose="02020603050405020304" charset="0"/>
                <a:cs typeface="Times New Roman" panose="02020603050405020304" charset="0"/>
                <a:sym typeface="+mn-ea"/>
              </a:rPr>
              <a:t>，但随后六六的微博在社交媒体上引起了网民的注意，京东就此发出了</a:t>
            </a:r>
            <a:r>
              <a:rPr lang="zh-CN" altLang="en-US" sz="2400" b="1">
                <a:solidFill>
                  <a:srgbClr val="C00000"/>
                </a:solidFill>
                <a:latin typeface="Times New Roman" panose="02020603050405020304" charset="0"/>
                <a:cs typeface="Times New Roman" panose="02020603050405020304" charset="0"/>
                <a:sym typeface="+mn-ea"/>
              </a:rPr>
              <a:t>最初的负面回应</a:t>
            </a:r>
            <a:r>
              <a:rPr lang="zh-CN" altLang="en-US" sz="2400">
                <a:latin typeface="Times New Roman" panose="02020603050405020304" charset="0"/>
                <a:cs typeface="Times New Roman" panose="02020603050405020304" charset="0"/>
                <a:sym typeface="+mn-ea"/>
              </a:rPr>
              <a:t>，指控六六和她的朋友诬陷，甚至威胁要采取法律行动，京东的负面回应在网民中引起了轩然大波。最后，京东不得不向六六和她的朋友</a:t>
            </a:r>
            <a:r>
              <a:rPr lang="zh-CN" altLang="en-US" sz="2400" b="1">
                <a:solidFill>
                  <a:srgbClr val="C00000"/>
                </a:solidFill>
                <a:latin typeface="Times New Roman" panose="02020603050405020304" charset="0"/>
                <a:cs typeface="Times New Roman" panose="02020603050405020304" charset="0"/>
                <a:sym typeface="+mn-ea"/>
              </a:rPr>
              <a:t>公开道歉</a:t>
            </a:r>
            <a:r>
              <a:rPr lang="zh-CN" altLang="en-US" sz="2400">
                <a:latin typeface="Times New Roman" panose="02020603050405020304" charset="0"/>
                <a:cs typeface="Times New Roman" panose="02020603050405020304" charset="0"/>
                <a:sym typeface="+mn-ea"/>
              </a:rPr>
              <a:t>。</a:t>
            </a:r>
            <a:endParaRPr lang="zh-CN" altLang="en-US" sz="2400">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a:solidFill>
                <a:schemeClr val="tx1"/>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a:solidFill>
                <a:schemeClr val="tx1"/>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a:solidFill>
                <a:schemeClr val="tx1"/>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a:solidFill>
                <a:schemeClr val="tx1"/>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a:solidFill>
                <a:schemeClr val="tx1"/>
              </a:solidFill>
              <a:latin typeface="Times New Roman" panose="02020603050405020304" charset="0"/>
              <a:cs typeface="Times New Roman" panose="02020603050405020304" charset="0"/>
              <a:sym typeface="+mn-ea"/>
            </a:endParaRPr>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矩形 5"/>
          <p:cNvSpPr/>
          <p:nvPr>
            <p:custDataLst>
              <p:tags r:id="rId1"/>
            </p:custDataLst>
          </p:nvPr>
        </p:nvSpPr>
        <p:spPr>
          <a:xfrm>
            <a:off x="270510" y="165100"/>
            <a:ext cx="2479040"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latin typeface="Times New Roman" panose="02020603050405020304" charset="0"/>
                <a:cs typeface="Times New Roman" panose="02020603050405020304" charset="0"/>
              </a:rPr>
              <a:t>5</a:t>
            </a:r>
            <a:r>
              <a:rPr lang="zh-CN" altLang="en-US" sz="3200" b="1">
                <a:latin typeface="Times New Roman" panose="02020603050405020304" charset="0"/>
                <a:cs typeface="Times New Roman" panose="02020603050405020304" charset="0"/>
              </a:rPr>
              <a:t>、案例研究</a:t>
            </a:r>
            <a:endParaRPr lang="zh-CN" altLang="en-US" sz="3200" b="1">
              <a:latin typeface="Times New Roman" panose="02020603050405020304" charset="0"/>
              <a:cs typeface="Times New Roman" panose="02020603050405020304" charset="0"/>
            </a:endParaRPr>
          </a:p>
        </p:txBody>
      </p:sp>
      <p:sp>
        <p:nvSpPr>
          <p:cNvPr id="7" name="文本框 6"/>
          <p:cNvSpPr txBox="1"/>
          <p:nvPr>
            <p:custDataLst>
              <p:tags r:id="rId2"/>
            </p:custDataLst>
          </p:nvPr>
        </p:nvSpPr>
        <p:spPr>
          <a:xfrm>
            <a:off x="161925" y="904240"/>
            <a:ext cx="11500485" cy="5404485"/>
          </a:xfrm>
          <a:prstGeom prst="rect">
            <a:avLst/>
          </a:prstGeom>
          <a:noFill/>
        </p:spPr>
        <p:txBody>
          <a:bodyPr wrap="square" rtlCol="0">
            <a:noAutofit/>
          </a:bodyPr>
          <a:p>
            <a:pPr indent="0" algn="l">
              <a:lnSpc>
                <a:spcPct val="150000"/>
              </a:lnSpc>
              <a:buNone/>
            </a:pPr>
            <a:r>
              <a:rPr lang="zh-CN" altLang="en-US" sz="2400" b="1">
                <a:latin typeface="Times New Roman" panose="02020603050405020304" charset="0"/>
                <a:cs typeface="Times New Roman" panose="02020603050405020304" charset="0"/>
                <a:sym typeface="+mn-ea"/>
              </a:rPr>
              <a:t>案例二：</a:t>
            </a:r>
            <a:r>
              <a:rPr lang="en-US" altLang="zh-CN" sz="2400" b="1">
                <a:latin typeface="Times New Roman" panose="02020603050405020304" charset="0"/>
                <a:cs typeface="Times New Roman" panose="02020603050405020304" charset="0"/>
                <a:sym typeface="+mn-ea"/>
              </a:rPr>
              <a:t>2018</a:t>
            </a:r>
            <a:r>
              <a:rPr lang="zh-CN" altLang="en-US" sz="2400" b="1">
                <a:latin typeface="Times New Roman" panose="02020603050405020304" charset="0"/>
                <a:cs typeface="Times New Roman" panose="02020603050405020304" charset="0"/>
                <a:sym typeface="+mn-ea"/>
              </a:rPr>
              <a:t>年星巴克种族偏见</a:t>
            </a:r>
            <a:r>
              <a:rPr lang="zh-CN" altLang="en-US" sz="2400" b="1">
                <a:latin typeface="Times New Roman" panose="02020603050405020304" charset="0"/>
                <a:cs typeface="Times New Roman" panose="02020603050405020304" charset="0"/>
                <a:sym typeface="+mn-ea"/>
              </a:rPr>
              <a:t>危机</a:t>
            </a:r>
            <a:endParaRPr lang="zh-CN" altLang="en-US" sz="2400" b="1">
              <a:latin typeface="Times New Roman" panose="02020603050405020304" charset="0"/>
              <a:cs typeface="Times New Roman" panose="02020603050405020304" charset="0"/>
              <a:sym typeface="+mn-ea"/>
            </a:endParaRPr>
          </a:p>
          <a:p>
            <a:pPr indent="457200" algn="just">
              <a:lnSpc>
                <a:spcPct val="150000"/>
              </a:lnSpc>
              <a:buNone/>
            </a:pPr>
            <a:r>
              <a:rPr sz="2400">
                <a:latin typeface="Times New Roman" panose="02020603050405020304" charset="0"/>
                <a:cs typeface="Times New Roman" panose="02020603050405020304" charset="0"/>
                <a:sym typeface="+mn-ea"/>
              </a:rPr>
              <a:t>2018 年 4 月 12 日</a:t>
            </a:r>
            <a:r>
              <a:rPr lang="zh-CN" sz="2400">
                <a:latin typeface="Times New Roman" panose="02020603050405020304" charset="0"/>
                <a:cs typeface="Times New Roman" panose="02020603050405020304" charset="0"/>
                <a:sym typeface="+mn-ea"/>
              </a:rPr>
              <a:t>，</a:t>
            </a:r>
            <a:r>
              <a:rPr sz="2400">
                <a:latin typeface="Times New Roman" panose="02020603050405020304" charset="0"/>
                <a:cs typeface="Times New Roman" panose="02020603050405020304" charset="0"/>
                <a:sym typeface="+mn-ea"/>
              </a:rPr>
              <a:t>两位非洲裔美国人在宾夕法尼亚州费城的一家星巴克咖啡店等待朋友，其间一直没有点餐。当他们欲借用店里的厕所时，遭到店内员工的拒绝，店员还要求他们离开星巴克。但这两位非洲裔美国人一直待在店里不肯离开，随后店员报警</a:t>
            </a:r>
            <a:r>
              <a:rPr lang="zh-CN" sz="2400">
                <a:latin typeface="Times New Roman" panose="02020603050405020304" charset="0"/>
                <a:cs typeface="Times New Roman" panose="02020603050405020304" charset="0"/>
                <a:sym typeface="+mn-ea"/>
              </a:rPr>
              <a:t>，警察闻讯赶来后，用手铐将两位非洲裔美国人带走</a:t>
            </a:r>
            <a:r>
              <a:rPr sz="2400">
                <a:latin typeface="Times New Roman" panose="02020603050405020304" charset="0"/>
                <a:cs typeface="Times New Roman" panose="02020603050405020304" charset="0"/>
                <a:sym typeface="+mn-ea"/>
              </a:rPr>
              <a:t>。</a:t>
            </a:r>
            <a:endParaRPr sz="2400">
              <a:latin typeface="Times New Roman" panose="02020603050405020304" charset="0"/>
              <a:cs typeface="Times New Roman" panose="02020603050405020304" charset="0"/>
              <a:sym typeface="+mn-ea"/>
            </a:endParaRPr>
          </a:p>
          <a:p>
            <a:pPr indent="457200" algn="just">
              <a:lnSpc>
                <a:spcPct val="150000"/>
              </a:lnSpc>
              <a:buNone/>
            </a:pPr>
            <a:r>
              <a:rPr sz="2400">
                <a:latin typeface="Times New Roman" panose="02020603050405020304" charset="0"/>
                <a:cs typeface="Times New Roman" panose="02020603050405020304" charset="0"/>
                <a:sym typeface="+mn-ea"/>
              </a:rPr>
              <a:t>这一幕被其他顾客拍下并发布在推特上，引发了社交媒体的愤怒和肢体抗议。2018年4月16日，星巴克CEO凯文·约翰逊在接受电视采访时</a:t>
            </a:r>
            <a:r>
              <a:rPr sz="2400" b="1">
                <a:solidFill>
                  <a:srgbClr val="C00000"/>
                </a:solidFill>
                <a:latin typeface="Times New Roman" panose="02020603050405020304" charset="0"/>
                <a:cs typeface="Times New Roman" panose="02020603050405020304" charset="0"/>
                <a:sym typeface="+mn-ea"/>
              </a:rPr>
              <a:t>公开道歉</a:t>
            </a:r>
            <a:r>
              <a:rPr sz="2400">
                <a:latin typeface="Times New Roman" panose="02020603050405020304" charset="0"/>
                <a:cs typeface="Times New Roman" panose="02020603050405020304" charset="0"/>
                <a:sym typeface="+mn-ea"/>
              </a:rPr>
              <a:t>。随后，在2018年4月17日，约翰逊宣布于2018年5月29日关闭所有美国星巴克门店，以便员工接受特殊培训以对抗种族偏见。到那时，星巴克总体上已经成功地控制住了</a:t>
            </a:r>
            <a:r>
              <a:rPr lang="zh-CN" sz="2400">
                <a:latin typeface="Times New Roman" panose="02020603050405020304" charset="0"/>
                <a:cs typeface="Times New Roman" panose="02020603050405020304" charset="0"/>
                <a:sym typeface="+mn-ea"/>
              </a:rPr>
              <a:t>此次</a:t>
            </a:r>
            <a:r>
              <a:rPr sz="2400">
                <a:latin typeface="Times New Roman" panose="02020603050405020304" charset="0"/>
                <a:cs typeface="Times New Roman" panose="02020603050405020304" charset="0"/>
                <a:sym typeface="+mn-ea"/>
              </a:rPr>
              <a:t>危机。</a:t>
            </a:r>
            <a:endParaRPr sz="2400">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a:solidFill>
                <a:schemeClr val="tx1"/>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a:solidFill>
                <a:schemeClr val="tx1"/>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a:solidFill>
                <a:schemeClr val="tx1"/>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a:solidFill>
                <a:schemeClr val="tx1"/>
              </a:solidFill>
              <a:latin typeface="Times New Roman" panose="02020603050405020304" charset="0"/>
              <a:cs typeface="Times New Roman" panose="02020603050405020304" charset="0"/>
              <a:sym typeface="+mn-ea"/>
            </a:endParaRPr>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矩形 5"/>
          <p:cNvSpPr/>
          <p:nvPr>
            <p:custDataLst>
              <p:tags r:id="rId1"/>
            </p:custDataLst>
          </p:nvPr>
        </p:nvSpPr>
        <p:spPr>
          <a:xfrm>
            <a:off x="270510" y="165100"/>
            <a:ext cx="2479040"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latin typeface="Times New Roman" panose="02020603050405020304" charset="0"/>
                <a:cs typeface="Times New Roman" panose="02020603050405020304" charset="0"/>
              </a:rPr>
              <a:t>6</a:t>
            </a:r>
            <a:r>
              <a:rPr lang="zh-CN" altLang="en-US" sz="3200" b="1">
                <a:latin typeface="Times New Roman" panose="02020603050405020304" charset="0"/>
                <a:cs typeface="Times New Roman" panose="02020603050405020304" charset="0"/>
              </a:rPr>
              <a:t>、仿真</a:t>
            </a:r>
            <a:r>
              <a:rPr lang="zh-CN" altLang="en-US" sz="3200" b="1">
                <a:latin typeface="Times New Roman" panose="02020603050405020304" charset="0"/>
                <a:cs typeface="Times New Roman" panose="02020603050405020304" charset="0"/>
              </a:rPr>
              <a:t>分析</a:t>
            </a:r>
            <a:endParaRPr lang="zh-CN" altLang="en-US" sz="3200" b="1">
              <a:latin typeface="Times New Roman" panose="02020603050405020304" charset="0"/>
              <a:cs typeface="Times New Roman" panose="02020603050405020304" charset="0"/>
            </a:endParaRPr>
          </a:p>
        </p:txBody>
      </p:sp>
      <p:sp>
        <p:nvSpPr>
          <p:cNvPr id="7" name="文本框 6"/>
          <p:cNvSpPr txBox="1"/>
          <p:nvPr>
            <p:custDataLst>
              <p:tags r:id="rId2"/>
            </p:custDataLst>
          </p:nvPr>
        </p:nvSpPr>
        <p:spPr>
          <a:xfrm>
            <a:off x="270510" y="1390015"/>
            <a:ext cx="7463155" cy="3654425"/>
          </a:xfrm>
          <a:prstGeom prst="rect">
            <a:avLst/>
          </a:prstGeom>
          <a:noFill/>
        </p:spPr>
        <p:txBody>
          <a:bodyPr wrap="square" rtlCol="0">
            <a:noAutofit/>
          </a:bodyPr>
          <a:p>
            <a:pPr marL="342900" indent="-342900" algn="l">
              <a:lnSpc>
                <a:spcPct val="150000"/>
              </a:lnSpc>
              <a:buFont typeface="Wingdings" panose="05000000000000000000" charset="0"/>
              <a:buChar char="l"/>
            </a:pPr>
            <a:r>
              <a:rPr lang="zh-CN" altLang="en-US" sz="2400">
                <a:sym typeface="+mn-ea"/>
              </a:rPr>
              <a:t>网民</a:t>
            </a:r>
            <a:r>
              <a:rPr lang="en-US" altLang="zh-CN" sz="2400">
                <a:sym typeface="+mn-ea"/>
              </a:rPr>
              <a:t>{</a:t>
            </a:r>
            <a:r>
              <a:rPr lang="en-US" altLang="zh-CN" sz="2400" b="1" i="1">
                <a:latin typeface="Times New Roman" panose="02020603050405020304" charset="0"/>
                <a:cs typeface="Times New Roman" panose="02020603050405020304" charset="0"/>
                <a:sym typeface="+mn-ea"/>
              </a:rPr>
              <a:t>I</a:t>
            </a:r>
            <a:r>
              <a:rPr lang="zh-CN" altLang="en-US" sz="2400" b="1">
                <a:latin typeface="Times New Roman" panose="02020603050405020304" charset="0"/>
                <a:cs typeface="Times New Roman" panose="02020603050405020304" charset="0"/>
                <a:sym typeface="+mn-ea"/>
              </a:rPr>
              <a:t>，</a:t>
            </a:r>
            <a:r>
              <a:rPr lang="en-US" altLang="zh-CN" sz="2400" b="1" i="1">
                <a:latin typeface="Times New Roman" panose="02020603050405020304" charset="0"/>
                <a:cs typeface="Times New Roman" panose="02020603050405020304" charset="0"/>
                <a:sym typeface="+mn-ea"/>
              </a:rPr>
              <a:t>S</a:t>
            </a:r>
            <a:r>
              <a:rPr lang="zh-CN" altLang="en-US" sz="2400" b="1">
                <a:latin typeface="Times New Roman" panose="02020603050405020304" charset="0"/>
                <a:cs typeface="Times New Roman" panose="02020603050405020304" charset="0"/>
                <a:sym typeface="+mn-ea"/>
              </a:rPr>
              <a:t>，</a:t>
            </a:r>
            <a:r>
              <a:rPr lang="en-US" altLang="zh-CN" sz="2400" b="1" i="1">
                <a:latin typeface="Times New Roman" panose="02020603050405020304" charset="0"/>
                <a:cs typeface="Times New Roman" panose="02020603050405020304" charset="0"/>
                <a:sym typeface="+mn-ea"/>
              </a:rPr>
              <a:t>T</a:t>
            </a:r>
            <a:r>
              <a:rPr lang="en-US" altLang="zh-CN" sz="2400">
                <a:sym typeface="+mn-ea"/>
              </a:rPr>
              <a:t>}</a:t>
            </a:r>
            <a:r>
              <a:rPr lang="zh-CN" altLang="en-US" sz="2400">
                <a:sym typeface="+mn-ea"/>
              </a:rPr>
              <a:t>与企业</a:t>
            </a:r>
            <a:r>
              <a:rPr lang="en-US" altLang="zh-CN" sz="2400">
                <a:sym typeface="+mn-ea"/>
              </a:rPr>
              <a:t>{</a:t>
            </a:r>
            <a:r>
              <a:rPr lang="en-US" altLang="zh-CN" sz="2400" b="1" i="1">
                <a:latin typeface="Times New Roman" panose="02020603050405020304" charset="0"/>
                <a:cs typeface="Times New Roman" panose="02020603050405020304" charset="0"/>
                <a:sym typeface="+mn-ea"/>
              </a:rPr>
              <a:t>P</a:t>
            </a:r>
            <a:r>
              <a:rPr lang="zh-CN" altLang="en-US" sz="2400" b="1">
                <a:latin typeface="Times New Roman" panose="02020603050405020304" charset="0"/>
                <a:cs typeface="Times New Roman" panose="02020603050405020304" charset="0"/>
                <a:sym typeface="+mn-ea"/>
              </a:rPr>
              <a:t>，</a:t>
            </a:r>
            <a:r>
              <a:rPr lang="en-US" altLang="zh-CN" sz="2400" b="1" i="1">
                <a:latin typeface="Times New Roman" panose="02020603050405020304" charset="0"/>
                <a:cs typeface="Times New Roman" panose="02020603050405020304" charset="0"/>
                <a:sym typeface="+mn-ea"/>
              </a:rPr>
              <a:t>N</a:t>
            </a:r>
            <a:r>
              <a:rPr lang="en-US" altLang="zh-CN" sz="2400">
                <a:sym typeface="+mn-ea"/>
              </a:rPr>
              <a:t>}</a:t>
            </a:r>
            <a:r>
              <a:rPr lang="zh-CN" altLang="en-US" sz="2400">
                <a:sym typeface="+mn-ea"/>
              </a:rPr>
              <a:t>，</a:t>
            </a:r>
            <a:r>
              <a:rPr lang="en-US" altLang="zh-CN" sz="2400" b="1">
                <a:latin typeface="Times New Roman" panose="02020603050405020304" charset="0"/>
                <a:cs typeface="Times New Roman" panose="02020603050405020304" charset="0"/>
                <a:sym typeface="+mn-ea"/>
              </a:rPr>
              <a:t>8</a:t>
            </a:r>
            <a:r>
              <a:rPr lang="zh-CN" altLang="en-US" sz="2400">
                <a:latin typeface="Times New Roman" panose="02020603050405020304" charset="0"/>
                <a:cs typeface="Times New Roman" panose="02020603050405020304" charset="0"/>
                <a:sym typeface="+mn-ea"/>
              </a:rPr>
              <a:t>种组合</a:t>
            </a:r>
            <a:endParaRPr lang="zh-CN" altLang="en-US" sz="2400"/>
          </a:p>
          <a:p>
            <a:pPr marL="342900" indent="-342900" algn="l">
              <a:lnSpc>
                <a:spcPct val="150000"/>
              </a:lnSpc>
              <a:buFont typeface="Wingdings" panose="05000000000000000000" charset="0"/>
              <a:buChar char="l"/>
            </a:pPr>
            <a:endParaRPr lang="zh-CN" altLang="en-US" sz="2400"/>
          </a:p>
          <a:p>
            <a:pPr marL="342900" indent="-342900" algn="l">
              <a:lnSpc>
                <a:spcPct val="150000"/>
              </a:lnSpc>
              <a:buFont typeface="Wingdings" panose="05000000000000000000" charset="0"/>
              <a:buChar char="l"/>
            </a:pPr>
            <a:r>
              <a:rPr lang="zh-CN" altLang="en-US" sz="2400">
                <a:solidFill>
                  <a:schemeClr val="tx1"/>
                </a:solidFill>
                <a:latin typeface="Times New Roman" panose="02020603050405020304" charset="0"/>
                <a:cs typeface="Times New Roman" panose="02020603050405020304" charset="0"/>
                <a:sym typeface="+mn-ea"/>
              </a:rPr>
              <a:t>复杂网络仿真，</a:t>
            </a:r>
            <a:r>
              <a:rPr lang="en-US" altLang="zh-CN" sz="2400" b="1">
                <a:solidFill>
                  <a:schemeClr val="tx1"/>
                </a:solidFill>
                <a:latin typeface="Times New Roman" panose="02020603050405020304" charset="0"/>
                <a:cs typeface="Times New Roman" panose="02020603050405020304" charset="0"/>
                <a:sym typeface="+mn-ea"/>
              </a:rPr>
              <a:t>2</a:t>
            </a:r>
            <a:r>
              <a:rPr lang="zh-CN" altLang="en-US" sz="2400">
                <a:solidFill>
                  <a:schemeClr val="tx1"/>
                </a:solidFill>
                <a:latin typeface="Times New Roman" panose="02020603050405020304" charset="0"/>
                <a:cs typeface="Times New Roman" panose="02020603050405020304" charset="0"/>
                <a:sym typeface="+mn-ea"/>
              </a:rPr>
              <a:t>类，随机图和小世界</a:t>
            </a:r>
            <a:r>
              <a:rPr lang="zh-CN" altLang="en-US" sz="2400">
                <a:solidFill>
                  <a:schemeClr val="tx1"/>
                </a:solidFill>
                <a:latin typeface="Times New Roman" panose="02020603050405020304" charset="0"/>
                <a:cs typeface="Times New Roman" panose="02020603050405020304" charset="0"/>
                <a:sym typeface="+mn-ea"/>
              </a:rPr>
              <a:t>网络</a:t>
            </a:r>
            <a:endParaRPr lang="zh-CN" altLang="en-US" sz="2400">
              <a:solidFill>
                <a:schemeClr val="tx1"/>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a:solidFill>
                <a:schemeClr val="tx1"/>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r>
              <a:rPr lang="zh-CN" altLang="en-US" sz="2400">
                <a:solidFill>
                  <a:schemeClr val="tx1"/>
                </a:solidFill>
                <a:latin typeface="Times New Roman" panose="02020603050405020304" charset="0"/>
                <a:cs typeface="Times New Roman" panose="02020603050405020304" charset="0"/>
                <a:sym typeface="+mn-ea"/>
              </a:rPr>
              <a:t>防御策略仿真，</a:t>
            </a:r>
            <a:r>
              <a:rPr lang="en-US" altLang="zh-CN" sz="2400" b="1" i="1">
                <a:latin typeface="Times New Roman" panose="02020603050405020304" charset="0"/>
                <a:cs typeface="Times New Roman" panose="02020603050405020304" charset="0"/>
                <a:sym typeface="+mn-ea"/>
              </a:rPr>
              <a:t>D</a:t>
            </a:r>
            <a:r>
              <a:rPr lang="zh-CN" altLang="en-US" sz="2400">
                <a:sym typeface="+mn-ea"/>
              </a:rPr>
              <a:t>与企业</a:t>
            </a:r>
            <a:r>
              <a:rPr lang="en-US" altLang="zh-CN" sz="2400">
                <a:sym typeface="+mn-ea"/>
              </a:rPr>
              <a:t>{</a:t>
            </a:r>
            <a:r>
              <a:rPr lang="en-US" altLang="zh-CN" sz="2400" b="1" i="1">
                <a:latin typeface="Times New Roman" panose="02020603050405020304" charset="0"/>
                <a:cs typeface="Times New Roman" panose="02020603050405020304" charset="0"/>
                <a:sym typeface="+mn-ea"/>
              </a:rPr>
              <a:t>P</a:t>
            </a:r>
            <a:r>
              <a:rPr lang="zh-CN" altLang="en-US" sz="2400" b="1">
                <a:latin typeface="Times New Roman" panose="02020603050405020304" charset="0"/>
                <a:cs typeface="Times New Roman" panose="02020603050405020304" charset="0"/>
                <a:sym typeface="+mn-ea"/>
              </a:rPr>
              <a:t>，</a:t>
            </a:r>
            <a:r>
              <a:rPr lang="en-US" altLang="zh-CN" sz="2400" b="1" i="1">
                <a:latin typeface="Times New Roman" panose="02020603050405020304" charset="0"/>
                <a:cs typeface="Times New Roman" panose="02020603050405020304" charset="0"/>
                <a:sym typeface="+mn-ea"/>
              </a:rPr>
              <a:t>N</a:t>
            </a:r>
            <a:r>
              <a:rPr lang="en-US" altLang="zh-CN" sz="2400">
                <a:sym typeface="+mn-ea"/>
              </a:rPr>
              <a:t>}</a:t>
            </a:r>
            <a:r>
              <a:rPr lang="zh-CN" altLang="en-US" sz="2400">
                <a:sym typeface="+mn-ea"/>
              </a:rPr>
              <a:t>，</a:t>
            </a:r>
            <a:r>
              <a:rPr lang="en-US" altLang="zh-CN" sz="2400" b="1">
                <a:latin typeface="Times New Roman" panose="02020603050405020304" charset="0"/>
                <a:cs typeface="Times New Roman" panose="02020603050405020304" charset="0"/>
                <a:sym typeface="+mn-ea"/>
              </a:rPr>
              <a:t>2</a:t>
            </a:r>
            <a:r>
              <a:rPr lang="zh-CN" altLang="en-US" sz="2400">
                <a:latin typeface="Times New Roman" panose="02020603050405020304" charset="0"/>
                <a:cs typeface="Times New Roman" panose="02020603050405020304" charset="0"/>
                <a:sym typeface="+mn-ea"/>
              </a:rPr>
              <a:t>种组合</a:t>
            </a:r>
            <a:endParaRPr lang="zh-CN" altLang="en-US" sz="2400">
              <a:solidFill>
                <a:schemeClr val="tx1"/>
              </a:solidFill>
              <a:latin typeface="Times New Roman" panose="02020603050405020304" charset="0"/>
              <a:cs typeface="Times New Roman" panose="02020603050405020304" charset="0"/>
              <a:sym typeface="+mn-ea"/>
            </a:endParaRPr>
          </a:p>
          <a:p>
            <a:pPr indent="0" algn="l">
              <a:lnSpc>
                <a:spcPct val="150000"/>
              </a:lnSpc>
              <a:buNone/>
            </a:pPr>
            <a:endParaRPr lang="zh-CN" altLang="en-US" sz="2400">
              <a:solidFill>
                <a:schemeClr val="tx1"/>
              </a:solidFill>
              <a:latin typeface="Times New Roman" panose="02020603050405020304" charset="0"/>
              <a:cs typeface="Times New Roman" panose="02020603050405020304" charset="0"/>
              <a:sym typeface="+mn-ea"/>
            </a:endParaRPr>
          </a:p>
          <a:p>
            <a:pPr indent="0" algn="l">
              <a:lnSpc>
                <a:spcPct val="150000"/>
              </a:lnSpc>
              <a:buNone/>
            </a:pPr>
            <a:endParaRPr lang="zh-CN" altLang="en-US" sz="2400">
              <a:solidFill>
                <a:schemeClr val="tx1"/>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a:solidFill>
                <a:schemeClr val="tx1"/>
              </a:solidFill>
              <a:latin typeface="Times New Roman" panose="02020603050405020304" charset="0"/>
              <a:cs typeface="Times New Roman" panose="02020603050405020304" charset="0"/>
              <a:sym typeface="+mn-ea"/>
            </a:endParaRPr>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矩形 5"/>
          <p:cNvSpPr/>
          <p:nvPr>
            <p:custDataLst>
              <p:tags r:id="rId1"/>
            </p:custDataLst>
          </p:nvPr>
        </p:nvSpPr>
        <p:spPr>
          <a:xfrm>
            <a:off x="270510" y="165100"/>
            <a:ext cx="1863090"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latin typeface="Times New Roman" panose="02020603050405020304" charset="0"/>
                <a:cs typeface="Times New Roman" panose="02020603050405020304" charset="0"/>
              </a:rPr>
              <a:t>7</a:t>
            </a:r>
            <a:r>
              <a:rPr lang="zh-CN" altLang="en-US" sz="3200" b="1">
                <a:latin typeface="Times New Roman" panose="02020603050405020304" charset="0"/>
                <a:cs typeface="Times New Roman" panose="02020603050405020304" charset="0"/>
              </a:rPr>
              <a:t>、</a:t>
            </a:r>
            <a:r>
              <a:rPr lang="zh-CN" altLang="en-US" sz="3200" b="1">
                <a:latin typeface="Times New Roman" panose="02020603050405020304" charset="0"/>
                <a:cs typeface="Times New Roman" panose="02020603050405020304" charset="0"/>
              </a:rPr>
              <a:t>讨论</a:t>
            </a:r>
            <a:endParaRPr lang="zh-CN" altLang="en-US" sz="3200" b="1">
              <a:latin typeface="Times New Roman" panose="02020603050405020304" charset="0"/>
              <a:cs typeface="Times New Roman" panose="02020603050405020304" charset="0"/>
            </a:endParaRPr>
          </a:p>
        </p:txBody>
      </p:sp>
      <p:sp>
        <p:nvSpPr>
          <p:cNvPr id="7" name="文本框 6"/>
          <p:cNvSpPr txBox="1"/>
          <p:nvPr>
            <p:custDataLst>
              <p:tags r:id="rId2"/>
            </p:custDataLst>
          </p:nvPr>
        </p:nvSpPr>
        <p:spPr>
          <a:xfrm>
            <a:off x="270510" y="1017905"/>
            <a:ext cx="11453495" cy="5184775"/>
          </a:xfrm>
          <a:prstGeom prst="rect">
            <a:avLst/>
          </a:prstGeom>
          <a:noFill/>
        </p:spPr>
        <p:txBody>
          <a:bodyPr wrap="square" rtlCol="0">
            <a:noAutofit/>
          </a:bodyPr>
          <a:p>
            <a:pPr indent="0" algn="l">
              <a:lnSpc>
                <a:spcPct val="150000"/>
              </a:lnSpc>
              <a:buFont typeface="Wingdings" panose="05000000000000000000" charset="0"/>
              <a:buNone/>
            </a:pPr>
            <a:r>
              <a:rPr lang="en-US" altLang="zh-CN" sz="2400" b="1">
                <a:latin typeface="Times New Roman" panose="02020603050405020304" charset="0"/>
                <a:cs typeface="Times New Roman" panose="02020603050405020304" charset="0"/>
                <a:sym typeface="+mn-ea"/>
              </a:rPr>
              <a:t>1)</a:t>
            </a:r>
            <a:r>
              <a:rPr lang="zh-CN" altLang="en-US" sz="2400" b="1">
                <a:sym typeface="+mn-ea"/>
              </a:rPr>
              <a:t>基本模型：网民</a:t>
            </a:r>
            <a:r>
              <a:rPr lang="en-US" altLang="zh-CN" sz="2400" b="1">
                <a:sym typeface="+mn-ea"/>
              </a:rPr>
              <a:t>{</a:t>
            </a:r>
            <a:r>
              <a:rPr lang="en-US" altLang="zh-CN" sz="2400" b="1" i="1">
                <a:latin typeface="Times New Roman" panose="02020603050405020304" charset="0"/>
                <a:cs typeface="Times New Roman" panose="02020603050405020304" charset="0"/>
                <a:sym typeface="+mn-ea"/>
              </a:rPr>
              <a:t>I</a:t>
            </a:r>
            <a:r>
              <a:rPr lang="zh-CN" altLang="en-US" sz="2400" b="1">
                <a:latin typeface="Times New Roman" panose="02020603050405020304" charset="0"/>
                <a:cs typeface="Times New Roman" panose="02020603050405020304" charset="0"/>
                <a:sym typeface="+mn-ea"/>
              </a:rPr>
              <a:t>，</a:t>
            </a:r>
            <a:r>
              <a:rPr lang="en-US" altLang="zh-CN" sz="2400" b="1" i="1">
                <a:latin typeface="Times New Roman" panose="02020603050405020304" charset="0"/>
                <a:cs typeface="Times New Roman" panose="02020603050405020304" charset="0"/>
                <a:sym typeface="+mn-ea"/>
              </a:rPr>
              <a:t>S</a:t>
            </a:r>
            <a:r>
              <a:rPr lang="zh-CN" altLang="en-US" sz="2400" b="1">
                <a:latin typeface="Times New Roman" panose="02020603050405020304" charset="0"/>
                <a:cs typeface="Times New Roman" panose="02020603050405020304" charset="0"/>
                <a:sym typeface="+mn-ea"/>
              </a:rPr>
              <a:t>，</a:t>
            </a:r>
            <a:r>
              <a:rPr lang="en-US" altLang="zh-CN" sz="2400" b="1" i="1">
                <a:latin typeface="Times New Roman" panose="02020603050405020304" charset="0"/>
                <a:cs typeface="Times New Roman" panose="02020603050405020304" charset="0"/>
                <a:sym typeface="+mn-ea"/>
              </a:rPr>
              <a:t>T</a:t>
            </a:r>
            <a:r>
              <a:rPr lang="en-US" altLang="zh-CN" sz="2400" b="1">
                <a:sym typeface="+mn-ea"/>
              </a:rPr>
              <a:t>}</a:t>
            </a:r>
            <a:r>
              <a:rPr lang="zh-CN" altLang="en-US" sz="2400" b="1">
                <a:sym typeface="+mn-ea"/>
              </a:rPr>
              <a:t>与企业</a:t>
            </a:r>
            <a:r>
              <a:rPr lang="en-US" altLang="zh-CN" sz="2400" b="1">
                <a:sym typeface="+mn-ea"/>
              </a:rPr>
              <a:t>{</a:t>
            </a:r>
            <a:r>
              <a:rPr lang="en-US" altLang="zh-CN" sz="2400" b="1" i="1">
                <a:latin typeface="Times New Roman" panose="02020603050405020304" charset="0"/>
                <a:cs typeface="Times New Roman" panose="02020603050405020304" charset="0"/>
                <a:sym typeface="+mn-ea"/>
              </a:rPr>
              <a:t>P</a:t>
            </a:r>
            <a:r>
              <a:rPr lang="zh-CN" altLang="en-US" sz="2400" b="1">
                <a:latin typeface="Times New Roman" panose="02020603050405020304" charset="0"/>
                <a:cs typeface="Times New Roman" panose="02020603050405020304" charset="0"/>
                <a:sym typeface="+mn-ea"/>
              </a:rPr>
              <a:t>，</a:t>
            </a:r>
            <a:r>
              <a:rPr lang="en-US" altLang="zh-CN" sz="2400" b="1" i="1">
                <a:latin typeface="Times New Roman" panose="02020603050405020304" charset="0"/>
                <a:cs typeface="Times New Roman" panose="02020603050405020304" charset="0"/>
                <a:sym typeface="+mn-ea"/>
              </a:rPr>
              <a:t>N</a:t>
            </a:r>
            <a:r>
              <a:rPr lang="en-US" altLang="zh-CN" sz="2400" b="1">
                <a:sym typeface="+mn-ea"/>
              </a:rPr>
              <a:t>}</a:t>
            </a:r>
            <a:endParaRPr lang="en-US" altLang="zh-CN" sz="2400" b="1">
              <a:sym typeface="+mn-ea"/>
            </a:endParaRPr>
          </a:p>
          <a:p>
            <a:pPr marL="342900" indent="-342900" algn="l">
              <a:lnSpc>
                <a:spcPct val="150000"/>
              </a:lnSpc>
              <a:buFont typeface="Wingdings" panose="05000000000000000000" charset="0"/>
              <a:buChar char="l"/>
            </a:pPr>
            <a:r>
              <a:rPr lang="zh-CN" altLang="en-US" sz="2400"/>
              <a:t>如果一个企业想在</a:t>
            </a:r>
            <a:r>
              <a:rPr lang="zh-CN" altLang="en-US" sz="2400"/>
              <a:t>应对策略上采取更积极的立场，企业不应该只对采取</a:t>
            </a:r>
            <a:r>
              <a:rPr lang="zh-CN" altLang="en-US" sz="2400" b="1" i="1">
                <a:latin typeface="Times New Roman" panose="02020603050405020304" charset="0"/>
                <a:cs typeface="Times New Roman" panose="02020603050405020304" charset="0"/>
              </a:rPr>
              <a:t>T</a:t>
            </a:r>
            <a:r>
              <a:rPr lang="zh-CN" altLang="en-US" sz="2400" b="1"/>
              <a:t>策略</a:t>
            </a:r>
            <a:r>
              <a:rPr lang="zh-CN" altLang="en-US" sz="2400"/>
              <a:t>的激动网民做出积极的回应，比如只对抱怨的人给予积极的反馈或补偿。</a:t>
            </a:r>
            <a:endParaRPr lang="zh-CN" altLang="en-US" sz="2400"/>
          </a:p>
          <a:p>
            <a:pPr marL="342900" indent="-342900" algn="l">
              <a:lnSpc>
                <a:spcPct val="150000"/>
              </a:lnSpc>
              <a:buFont typeface="Wingdings" panose="05000000000000000000" charset="0"/>
              <a:buChar char="l"/>
            </a:pPr>
            <a:r>
              <a:rPr lang="zh-CN" altLang="en-US" sz="2400"/>
              <a:t>而应该给所有知情的网民一个非歧视性的积极危机应对措施。 例如，以代金券的形式提供道歉和赔偿。</a:t>
            </a:r>
            <a:endParaRPr lang="zh-CN" altLang="en-US" sz="2400"/>
          </a:p>
          <a:p>
            <a:pPr marL="342900" indent="-342900" algn="l">
              <a:lnSpc>
                <a:spcPct val="150000"/>
              </a:lnSpc>
              <a:buFont typeface="Wingdings" panose="05000000000000000000" charset="0"/>
              <a:buChar char="l"/>
            </a:pPr>
            <a:r>
              <a:rPr lang="zh-CN" altLang="en-US" sz="2400"/>
              <a:t>只回应公开抱怨的个人可能会导致更多的网民采取激进的</a:t>
            </a:r>
            <a:r>
              <a:rPr lang="zh-CN" altLang="en-US" sz="2400" b="1" i="1">
                <a:latin typeface="Times New Roman" panose="02020603050405020304" charset="0"/>
                <a:cs typeface="Times New Roman" panose="02020603050405020304" charset="0"/>
                <a:sym typeface="+mn-ea"/>
              </a:rPr>
              <a:t>T</a:t>
            </a:r>
            <a:r>
              <a:rPr lang="zh-CN" altLang="en-US" sz="2400" b="1">
                <a:sym typeface="+mn-ea"/>
              </a:rPr>
              <a:t>策略</a:t>
            </a:r>
            <a:r>
              <a:rPr lang="zh-CN" altLang="en-US" sz="2400"/>
              <a:t>。对所有知情的网民给予积极反应，会降低采取积极谴责策略的网民的相对净收入，从而减少了采用</a:t>
            </a:r>
            <a:r>
              <a:rPr lang="zh-CN" altLang="en-US" sz="2400" b="1" i="1">
                <a:latin typeface="Times New Roman" panose="02020603050405020304" charset="0"/>
                <a:cs typeface="Times New Roman" panose="02020603050405020304" charset="0"/>
                <a:sym typeface="+mn-ea"/>
              </a:rPr>
              <a:t>T</a:t>
            </a:r>
            <a:r>
              <a:rPr lang="zh-CN" altLang="en-US" sz="2400" b="1">
                <a:sym typeface="+mn-ea"/>
              </a:rPr>
              <a:t>策略</a:t>
            </a:r>
            <a:r>
              <a:rPr lang="zh-CN" altLang="en-US" sz="2400">
                <a:sym typeface="+mn-ea"/>
              </a:rPr>
              <a:t>的网民数量。</a:t>
            </a:r>
            <a:endParaRPr lang="zh-CN" altLang="en-US" sz="2400"/>
          </a:p>
          <a:p>
            <a:pPr indent="0" algn="l">
              <a:lnSpc>
                <a:spcPct val="150000"/>
              </a:lnSpc>
              <a:buFont typeface="Wingdings" panose="05000000000000000000" charset="0"/>
              <a:buNone/>
            </a:pPr>
            <a:endParaRPr lang="zh-CN" altLang="en-US" sz="2400"/>
          </a:p>
          <a:p>
            <a:pPr indent="0" algn="l">
              <a:lnSpc>
                <a:spcPct val="150000"/>
              </a:lnSpc>
              <a:buFont typeface="Wingdings" panose="05000000000000000000" charset="0"/>
              <a:buNone/>
            </a:pPr>
            <a:endParaRPr lang="zh-CN" altLang="en-US" sz="2400">
              <a:solidFill>
                <a:schemeClr val="tx1"/>
              </a:solidFill>
              <a:latin typeface="Times New Roman" panose="02020603050405020304" charset="0"/>
              <a:cs typeface="Times New Roman" panose="02020603050405020304" charset="0"/>
              <a:sym typeface="+mn-ea"/>
            </a:endParaRPr>
          </a:p>
          <a:p>
            <a:pPr indent="0" algn="l">
              <a:lnSpc>
                <a:spcPct val="150000"/>
              </a:lnSpc>
              <a:buNone/>
            </a:pPr>
            <a:endParaRPr lang="zh-CN" altLang="en-US" sz="2400">
              <a:solidFill>
                <a:schemeClr val="tx1"/>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a:solidFill>
                <a:schemeClr val="tx1"/>
              </a:solidFill>
              <a:latin typeface="Times New Roman" panose="02020603050405020304" charset="0"/>
              <a:cs typeface="Times New Roman" panose="02020603050405020304" charset="0"/>
              <a:sym typeface="+mn-ea"/>
            </a:endParaRPr>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矩形 5"/>
          <p:cNvSpPr/>
          <p:nvPr>
            <p:custDataLst>
              <p:tags r:id="rId1"/>
            </p:custDataLst>
          </p:nvPr>
        </p:nvSpPr>
        <p:spPr>
          <a:xfrm>
            <a:off x="270510" y="165100"/>
            <a:ext cx="1863090"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latin typeface="Times New Roman" panose="02020603050405020304" charset="0"/>
                <a:cs typeface="Times New Roman" panose="02020603050405020304" charset="0"/>
              </a:rPr>
              <a:t>7</a:t>
            </a:r>
            <a:r>
              <a:rPr lang="zh-CN" altLang="en-US" sz="3200" b="1">
                <a:latin typeface="Times New Roman" panose="02020603050405020304" charset="0"/>
                <a:cs typeface="Times New Roman" panose="02020603050405020304" charset="0"/>
              </a:rPr>
              <a:t>、</a:t>
            </a:r>
            <a:r>
              <a:rPr lang="zh-CN" altLang="en-US" sz="3200" b="1">
                <a:latin typeface="Times New Roman" panose="02020603050405020304" charset="0"/>
                <a:cs typeface="Times New Roman" panose="02020603050405020304" charset="0"/>
              </a:rPr>
              <a:t>讨论</a:t>
            </a:r>
            <a:endParaRPr lang="zh-CN" altLang="en-US" sz="3200" b="1">
              <a:latin typeface="Times New Roman" panose="02020603050405020304" charset="0"/>
              <a:cs typeface="Times New Roman" panose="02020603050405020304" charset="0"/>
            </a:endParaRPr>
          </a:p>
        </p:txBody>
      </p:sp>
      <p:sp>
        <p:nvSpPr>
          <p:cNvPr id="7" name="文本框 6"/>
          <p:cNvSpPr txBox="1"/>
          <p:nvPr>
            <p:custDataLst>
              <p:tags r:id="rId2"/>
            </p:custDataLst>
          </p:nvPr>
        </p:nvSpPr>
        <p:spPr>
          <a:xfrm>
            <a:off x="270510" y="1017905"/>
            <a:ext cx="11453495" cy="5184775"/>
          </a:xfrm>
          <a:prstGeom prst="rect">
            <a:avLst/>
          </a:prstGeom>
          <a:noFill/>
        </p:spPr>
        <p:txBody>
          <a:bodyPr wrap="square" rtlCol="0">
            <a:noAutofit/>
          </a:bodyPr>
          <a:p>
            <a:pPr indent="0" algn="l">
              <a:lnSpc>
                <a:spcPct val="150000"/>
              </a:lnSpc>
              <a:buFont typeface="Wingdings" panose="05000000000000000000" charset="0"/>
              <a:buNone/>
            </a:pPr>
            <a:r>
              <a:rPr lang="en-US" altLang="zh-CN" sz="2400" b="1">
                <a:latin typeface="Times New Roman" panose="02020603050405020304" charset="0"/>
                <a:cs typeface="Times New Roman" panose="02020603050405020304" charset="0"/>
                <a:sym typeface="+mn-ea"/>
              </a:rPr>
              <a:t>2)</a:t>
            </a:r>
            <a:r>
              <a:rPr lang="zh-CN" altLang="en-US" sz="2400" b="1">
                <a:sym typeface="+mn-ea"/>
              </a:rPr>
              <a:t>具有复杂网络的扩展模型</a:t>
            </a:r>
            <a:endParaRPr lang="en-US" altLang="zh-CN" sz="2400" b="1">
              <a:sym typeface="+mn-ea"/>
            </a:endParaRPr>
          </a:p>
          <a:p>
            <a:pPr marL="342900" indent="-342900" algn="l">
              <a:lnSpc>
                <a:spcPct val="150000"/>
              </a:lnSpc>
              <a:buFont typeface="Wingdings" panose="05000000000000000000" charset="0"/>
              <a:buChar char="l"/>
            </a:pPr>
            <a:r>
              <a:rPr lang="zh-CN" altLang="en-US" sz="2400"/>
              <a:t>在加入有限理性假设和复杂网络结构的扩展模型中，仿真结果表明，收益相对较小的</a:t>
            </a:r>
            <a:r>
              <a:rPr lang="zh-CN" altLang="en-US" sz="2400">
                <a:sym typeface="+mn-ea"/>
              </a:rPr>
              <a:t>策略（即次优</a:t>
            </a:r>
            <a:r>
              <a:rPr lang="zh-CN" altLang="en-US" sz="2400">
                <a:sym typeface="+mn-ea"/>
              </a:rPr>
              <a:t>策略）</a:t>
            </a:r>
            <a:r>
              <a:rPr lang="zh-CN" altLang="en-US" sz="2400"/>
              <a:t>有一定概率成为主导策略。</a:t>
            </a:r>
            <a:endParaRPr lang="zh-CN" altLang="en-US" sz="2400"/>
          </a:p>
          <a:p>
            <a:pPr marL="342900" indent="-342900" algn="l">
              <a:lnSpc>
                <a:spcPct val="150000"/>
              </a:lnSpc>
              <a:buFont typeface="Wingdings" panose="05000000000000000000" charset="0"/>
              <a:buChar char="l"/>
            </a:pPr>
            <a:r>
              <a:rPr lang="zh-CN" altLang="en-US" sz="2400"/>
              <a:t>从企业的角度来看，当网民的最优策略（如</a:t>
            </a:r>
            <a:r>
              <a:rPr lang="zh-CN" altLang="en-US" sz="2400" b="1" i="1">
                <a:latin typeface="Times New Roman" panose="02020603050405020304" charset="0"/>
                <a:cs typeface="Times New Roman" panose="02020603050405020304" charset="0"/>
              </a:rPr>
              <a:t>S</a:t>
            </a:r>
            <a:r>
              <a:rPr lang="zh-CN" altLang="en-US" sz="2400" b="1"/>
              <a:t>策略</a:t>
            </a:r>
            <a:r>
              <a:rPr lang="zh-CN" altLang="en-US" sz="2400"/>
              <a:t>）对公司有利时，公司应尽量抑制负面信息的传播，防止网民误学其他策略。</a:t>
            </a:r>
            <a:endParaRPr lang="zh-CN" altLang="en-US" sz="2400"/>
          </a:p>
          <a:p>
            <a:pPr marL="342900" indent="-342900" algn="l">
              <a:lnSpc>
                <a:spcPct val="150000"/>
              </a:lnSpc>
              <a:buFont typeface="Wingdings" panose="05000000000000000000" charset="0"/>
              <a:buChar char="l"/>
            </a:pPr>
            <a:r>
              <a:rPr lang="zh-CN" altLang="en-US" sz="2400"/>
              <a:t>反之，如果网民的最优策略对企业没有好处（如</a:t>
            </a:r>
            <a:r>
              <a:rPr lang="zh-CN" altLang="en-US" sz="2400" b="1" i="1">
                <a:latin typeface="Times New Roman" panose="02020603050405020304" charset="0"/>
                <a:cs typeface="Times New Roman" panose="02020603050405020304" charset="0"/>
              </a:rPr>
              <a:t>T</a:t>
            </a:r>
            <a:r>
              <a:rPr lang="zh-CN" altLang="en-US" sz="2400" b="1"/>
              <a:t>策略</a:t>
            </a:r>
            <a:r>
              <a:rPr lang="zh-CN" altLang="en-US" sz="2400"/>
              <a:t>），企业应该尝试塑造讨论，让网民有机会学习其他策略。</a:t>
            </a:r>
            <a:endParaRPr lang="zh-CN" altLang="en-US" sz="2400"/>
          </a:p>
          <a:p>
            <a:pPr marL="342900" indent="-342900" algn="l">
              <a:lnSpc>
                <a:spcPct val="150000"/>
              </a:lnSpc>
              <a:buFont typeface="Wingdings" panose="05000000000000000000" charset="0"/>
              <a:buChar char="l"/>
            </a:pPr>
            <a:endParaRPr lang="zh-CN" altLang="en-US" sz="2400"/>
          </a:p>
          <a:p>
            <a:pPr marL="342900" indent="-342900" algn="l">
              <a:lnSpc>
                <a:spcPct val="150000"/>
              </a:lnSpc>
              <a:buFont typeface="Wingdings" panose="05000000000000000000" charset="0"/>
              <a:buChar char="l"/>
            </a:pPr>
            <a:endParaRPr lang="zh-CN" altLang="en-US" sz="2400"/>
          </a:p>
          <a:p>
            <a:pPr indent="0" algn="l">
              <a:lnSpc>
                <a:spcPct val="150000"/>
              </a:lnSpc>
              <a:buFont typeface="Wingdings" panose="05000000000000000000" charset="0"/>
              <a:buNone/>
            </a:pPr>
            <a:endParaRPr lang="zh-CN" altLang="en-US" sz="2400"/>
          </a:p>
          <a:p>
            <a:pPr indent="0" algn="l">
              <a:lnSpc>
                <a:spcPct val="150000"/>
              </a:lnSpc>
              <a:buFont typeface="Wingdings" panose="05000000000000000000" charset="0"/>
              <a:buNone/>
            </a:pPr>
            <a:endParaRPr lang="zh-CN" altLang="en-US" sz="2400">
              <a:solidFill>
                <a:schemeClr val="tx1"/>
              </a:solidFill>
              <a:latin typeface="Times New Roman" panose="02020603050405020304" charset="0"/>
              <a:cs typeface="Times New Roman" panose="02020603050405020304" charset="0"/>
              <a:sym typeface="+mn-ea"/>
            </a:endParaRPr>
          </a:p>
          <a:p>
            <a:pPr indent="0" algn="l">
              <a:lnSpc>
                <a:spcPct val="150000"/>
              </a:lnSpc>
              <a:buNone/>
            </a:pPr>
            <a:endParaRPr lang="zh-CN" altLang="en-US" sz="2400">
              <a:solidFill>
                <a:schemeClr val="tx1"/>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a:solidFill>
                <a:schemeClr val="tx1"/>
              </a:solidFill>
              <a:latin typeface="Times New Roman" panose="02020603050405020304" charset="0"/>
              <a:cs typeface="Times New Roman" panose="02020603050405020304" charset="0"/>
              <a:sym typeface="+mn-ea"/>
            </a:endParaRPr>
          </a:p>
        </p:txBody>
      </p:sp>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矩形 5"/>
          <p:cNvSpPr/>
          <p:nvPr>
            <p:custDataLst>
              <p:tags r:id="rId1"/>
            </p:custDataLst>
          </p:nvPr>
        </p:nvSpPr>
        <p:spPr>
          <a:xfrm>
            <a:off x="270510" y="165100"/>
            <a:ext cx="2125980"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latin typeface="Times New Roman" panose="02020603050405020304" charset="0"/>
                <a:cs typeface="Times New Roman" panose="02020603050405020304" charset="0"/>
              </a:rPr>
              <a:t>8</a:t>
            </a:r>
            <a:r>
              <a:rPr lang="zh-CN" altLang="en-US" sz="3200" b="1">
                <a:latin typeface="Times New Roman" panose="02020603050405020304" charset="0"/>
                <a:cs typeface="Times New Roman" panose="02020603050405020304" charset="0"/>
              </a:rPr>
              <a:t>、</a:t>
            </a:r>
            <a:r>
              <a:rPr lang="zh-CN" altLang="en-US" sz="3200" b="1">
                <a:latin typeface="Times New Roman" panose="02020603050405020304" charset="0"/>
                <a:cs typeface="Times New Roman" panose="02020603050405020304" charset="0"/>
              </a:rPr>
              <a:t>局限性</a:t>
            </a:r>
            <a:endParaRPr lang="zh-CN" altLang="en-US" sz="3200" b="1">
              <a:latin typeface="Times New Roman" panose="02020603050405020304" charset="0"/>
              <a:cs typeface="Times New Roman" panose="02020603050405020304" charset="0"/>
            </a:endParaRPr>
          </a:p>
        </p:txBody>
      </p:sp>
      <p:sp>
        <p:nvSpPr>
          <p:cNvPr id="7" name="文本框 6"/>
          <p:cNvSpPr txBox="1"/>
          <p:nvPr>
            <p:custDataLst>
              <p:tags r:id="rId2"/>
            </p:custDataLst>
          </p:nvPr>
        </p:nvSpPr>
        <p:spPr>
          <a:xfrm>
            <a:off x="270510" y="1017905"/>
            <a:ext cx="11453495" cy="5184775"/>
          </a:xfrm>
          <a:prstGeom prst="rect">
            <a:avLst/>
          </a:prstGeom>
          <a:noFill/>
        </p:spPr>
        <p:txBody>
          <a:bodyPr wrap="square" rtlCol="0">
            <a:noAutofit/>
          </a:bodyPr>
          <a:p>
            <a:pPr marL="342900" indent="-342900" algn="l">
              <a:lnSpc>
                <a:spcPct val="150000"/>
              </a:lnSpc>
              <a:buFont typeface="Wingdings" panose="05000000000000000000" charset="0"/>
              <a:buChar char="l"/>
            </a:pPr>
            <a:r>
              <a:rPr lang="zh-CN" altLang="en-US" sz="2400"/>
              <a:t>提出的具有防御策略的扩展模型可能无法解释所有类型的辩护或支持行为，例如，由</a:t>
            </a:r>
            <a:r>
              <a:rPr lang="zh-CN" altLang="en-US" sz="2400" b="1"/>
              <a:t>极端分子、忠实粉丝或网络喷子</a:t>
            </a:r>
            <a:r>
              <a:rPr lang="zh-CN" altLang="en-US" sz="2400"/>
              <a:t>进行的辩护。这种行为似乎涉及到复杂的情绪因素和个人特征，因此需要进一步的研究来充分理解辩护行为现象。</a:t>
            </a:r>
            <a:endParaRPr lang="zh-CN" altLang="en-US" sz="2400"/>
          </a:p>
          <a:p>
            <a:pPr marL="342900" indent="-342900" algn="l">
              <a:lnSpc>
                <a:spcPct val="150000"/>
              </a:lnSpc>
              <a:buFont typeface="Wingdings" panose="05000000000000000000" charset="0"/>
              <a:buChar char="l"/>
            </a:pPr>
            <a:r>
              <a:rPr lang="zh-CN" altLang="en-US" sz="2400"/>
              <a:t>没有关注公司在危机的</a:t>
            </a:r>
            <a:r>
              <a:rPr lang="zh-CN" altLang="en-US" sz="2400" b="1"/>
              <a:t>早期</a:t>
            </a:r>
            <a:r>
              <a:rPr lang="zh-CN" altLang="en-US" sz="2400"/>
              <a:t>阶段，也就是从危机事件的开始到网民的最初行动，因为这个阶段通常非常短暂，并伴随着很多不确定性。然而，这是一个有趣而重要的话题，将来应该研究。</a:t>
            </a:r>
            <a:endParaRPr lang="zh-CN" altLang="en-US" sz="2400"/>
          </a:p>
          <a:p>
            <a:pPr marL="342900" indent="-342900" algn="l">
              <a:lnSpc>
                <a:spcPct val="150000"/>
              </a:lnSpc>
              <a:buFont typeface="Wingdings" panose="05000000000000000000" charset="0"/>
              <a:buChar char="l"/>
            </a:pPr>
            <a:r>
              <a:rPr lang="zh-CN" altLang="en-US" sz="2400"/>
              <a:t>未来的研究可以考虑第三方组织的影响，如</a:t>
            </a:r>
            <a:r>
              <a:rPr lang="zh-CN" altLang="en-US" sz="2400" b="1"/>
              <a:t>政府</a:t>
            </a:r>
            <a:r>
              <a:rPr lang="zh-CN" altLang="en-US" sz="2400"/>
              <a:t>、</a:t>
            </a:r>
            <a:r>
              <a:rPr lang="zh-CN" altLang="en-US" sz="2400" b="1"/>
              <a:t>社交媒体平台</a:t>
            </a:r>
            <a:r>
              <a:rPr lang="zh-CN" altLang="en-US" sz="2400"/>
              <a:t>和</a:t>
            </a:r>
            <a:r>
              <a:rPr lang="zh-CN" altLang="en-US" sz="2400" b="1"/>
              <a:t>竞争对手</a:t>
            </a:r>
            <a:r>
              <a:rPr lang="zh-CN" altLang="en-US" sz="2400"/>
              <a:t>等。</a:t>
            </a:r>
            <a:endParaRPr lang="zh-CN" altLang="en-US" sz="2400"/>
          </a:p>
          <a:p>
            <a:pPr indent="0" algn="l">
              <a:lnSpc>
                <a:spcPct val="150000"/>
              </a:lnSpc>
              <a:buFont typeface="Wingdings" panose="05000000000000000000" charset="0"/>
              <a:buNone/>
            </a:pPr>
            <a:endParaRPr lang="zh-CN" altLang="en-US" sz="2400"/>
          </a:p>
          <a:p>
            <a:pPr marL="342900" indent="-342900" algn="l">
              <a:lnSpc>
                <a:spcPct val="150000"/>
              </a:lnSpc>
              <a:buFont typeface="Wingdings" panose="05000000000000000000" charset="0"/>
              <a:buChar char="l"/>
            </a:pPr>
            <a:endParaRPr lang="zh-CN" altLang="en-US" sz="2400"/>
          </a:p>
          <a:p>
            <a:pPr indent="0" algn="l">
              <a:lnSpc>
                <a:spcPct val="150000"/>
              </a:lnSpc>
              <a:buFont typeface="Wingdings" panose="05000000000000000000" charset="0"/>
              <a:buNone/>
            </a:pPr>
            <a:endParaRPr lang="zh-CN" altLang="en-US" sz="2400"/>
          </a:p>
          <a:p>
            <a:pPr indent="0" algn="l">
              <a:lnSpc>
                <a:spcPct val="150000"/>
              </a:lnSpc>
              <a:buFont typeface="Wingdings" panose="05000000000000000000" charset="0"/>
              <a:buNone/>
            </a:pPr>
            <a:endParaRPr lang="zh-CN" altLang="en-US" sz="2400">
              <a:solidFill>
                <a:schemeClr val="tx1"/>
              </a:solidFill>
              <a:latin typeface="Times New Roman" panose="02020603050405020304" charset="0"/>
              <a:cs typeface="Times New Roman" panose="02020603050405020304" charset="0"/>
              <a:sym typeface="+mn-ea"/>
            </a:endParaRPr>
          </a:p>
          <a:p>
            <a:pPr indent="0" algn="l">
              <a:lnSpc>
                <a:spcPct val="150000"/>
              </a:lnSpc>
              <a:buNone/>
            </a:pPr>
            <a:endParaRPr lang="zh-CN" altLang="en-US" sz="2400">
              <a:solidFill>
                <a:schemeClr val="tx1"/>
              </a:solidFill>
              <a:latin typeface="Times New Roman" panose="02020603050405020304" charset="0"/>
              <a:cs typeface="Times New Roman" panose="02020603050405020304" charset="0"/>
              <a:sym typeface="+mn-ea"/>
            </a:endParaRPr>
          </a:p>
          <a:p>
            <a:pPr marL="342900" indent="-342900" algn="l">
              <a:lnSpc>
                <a:spcPct val="150000"/>
              </a:lnSpc>
              <a:buFont typeface="Wingdings" panose="05000000000000000000" charset="0"/>
              <a:buChar char="l"/>
            </a:pPr>
            <a:endParaRPr lang="zh-CN" altLang="en-US" sz="2400">
              <a:solidFill>
                <a:schemeClr val="tx1"/>
              </a:solidFill>
              <a:latin typeface="Times New Roman" panose="02020603050405020304" charset="0"/>
              <a:cs typeface="Times New Roman" panose="02020603050405020304" charset="0"/>
              <a:sym typeface="+mn-ea"/>
            </a:endParaRPr>
          </a:p>
        </p:txBody>
      </p:sp>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4700" y="964565"/>
            <a:ext cx="10436860" cy="1938020"/>
          </a:xfrm>
          <a:prstGeom prst="rect">
            <a:avLst/>
          </a:prstGeom>
          <a:noFill/>
        </p:spPr>
        <p:txBody>
          <a:bodyPr wrap="square" rtlCol="0">
            <a:spAutoFit/>
          </a:bodyPr>
          <a:lstStyle/>
          <a:p>
            <a:pPr algn="ctr"/>
            <a:r>
              <a:rPr sz="4000" b="1">
                <a:latin typeface="Times New Roman" panose="02020603050405020304" charset="0"/>
                <a:cs typeface="Times New Roman" panose="02020603050405020304" charset="0"/>
              </a:rPr>
              <a:t>Empirical study of knowledge withholding in cyberspace: Integrating protection motivation theory and theory of reasoned behavior </a:t>
            </a:r>
            <a:endParaRPr sz="4000" b="1">
              <a:latin typeface="Times New Roman" panose="02020603050405020304" charset="0"/>
              <a:cs typeface="Times New Roman" panose="02020603050405020304" charset="0"/>
            </a:endParaRPr>
          </a:p>
        </p:txBody>
      </p:sp>
      <p:sp>
        <p:nvSpPr>
          <p:cNvPr id="5" name="文本框 4"/>
          <p:cNvSpPr txBox="1"/>
          <p:nvPr/>
        </p:nvSpPr>
        <p:spPr>
          <a:xfrm>
            <a:off x="1296035" y="3011170"/>
            <a:ext cx="9599930" cy="1322070"/>
          </a:xfrm>
          <a:prstGeom prst="rect">
            <a:avLst/>
          </a:prstGeom>
          <a:noFill/>
        </p:spPr>
        <p:txBody>
          <a:bodyPr wrap="square" rtlCol="0">
            <a:spAutoFit/>
          </a:bodyPr>
          <a:lstStyle/>
          <a:p>
            <a:pPr algn="ctr"/>
            <a:r>
              <a:rPr lang="zh-CN" altLang="en-US" sz="4000" b="1">
                <a:latin typeface="宋体" panose="02010600030101010101" pitchFamily="2" charset="-122"/>
                <a:ea typeface="宋体" panose="02010600030101010101" pitchFamily="2" charset="-122"/>
              </a:rPr>
              <a:t>网络空间知识隐瞒的实证研究：保护动机理论与</a:t>
            </a:r>
            <a:r>
              <a:rPr lang="zh-CN" altLang="en-US" sz="4000" b="1">
                <a:latin typeface="宋体" panose="02010600030101010101" pitchFamily="2" charset="-122"/>
                <a:ea typeface="宋体" panose="02010600030101010101" pitchFamily="2" charset="-122"/>
              </a:rPr>
              <a:t>理性行为理论的</a:t>
            </a:r>
            <a:r>
              <a:rPr lang="zh-CN" altLang="en-US" sz="4000" b="1">
                <a:latin typeface="宋体" panose="02010600030101010101" pitchFamily="2" charset="-122"/>
                <a:ea typeface="宋体" panose="02010600030101010101" pitchFamily="2" charset="-122"/>
              </a:rPr>
              <a:t>结合</a:t>
            </a:r>
            <a:endParaRPr lang="zh-CN" altLang="en-US" sz="4000" b="1">
              <a:latin typeface="宋体" panose="02010600030101010101" pitchFamily="2" charset="-122"/>
              <a:ea typeface="宋体" panose="02010600030101010101" pitchFamily="2" charset="-122"/>
            </a:endParaRPr>
          </a:p>
        </p:txBody>
      </p:sp>
      <p:sp>
        <p:nvSpPr>
          <p:cNvPr id="6" name="文本框 5"/>
          <p:cNvSpPr txBox="1"/>
          <p:nvPr/>
        </p:nvSpPr>
        <p:spPr>
          <a:xfrm>
            <a:off x="1419225" y="4333240"/>
            <a:ext cx="7864475" cy="2158365"/>
          </a:xfrm>
          <a:prstGeom prst="rect">
            <a:avLst/>
          </a:prstGeom>
          <a:noFill/>
        </p:spPr>
        <p:txBody>
          <a:bodyPr wrap="square" rtlCol="0">
            <a:spAutoFit/>
          </a:bodyPr>
          <a:lstStyle/>
          <a:p>
            <a:pPr>
              <a:lnSpc>
                <a:spcPct val="140000"/>
              </a:lnSpc>
            </a:pPr>
            <a:r>
              <a:rPr lang="en-US" altLang="zh-CN" sz="2400">
                <a:latin typeface="Times New Roman" panose="02020603050405020304" charset="0"/>
                <a:cs typeface="Times New Roman" panose="02020603050405020304" charset="0"/>
              </a:rPr>
              <a:t>Computers in  Human Behavior  </a:t>
            </a:r>
            <a:r>
              <a:rPr lang="en-US" altLang="zh-CN" sz="2400">
                <a:latin typeface="Times New Roman" panose="02020603050405020304" charset="0"/>
                <a:cs typeface="Times New Roman" panose="02020603050405020304" charset="0"/>
              </a:rPr>
              <a:t>Q1</a:t>
            </a:r>
            <a:endParaRPr lang="en-US" altLang="zh-CN" sz="2400">
              <a:latin typeface="Times New Roman" panose="02020603050405020304" charset="0"/>
              <a:cs typeface="Times New Roman" panose="02020603050405020304" charset="0"/>
            </a:endParaRPr>
          </a:p>
          <a:p>
            <a:pPr>
              <a:lnSpc>
                <a:spcPct val="140000"/>
              </a:lnSpc>
            </a:pPr>
            <a:r>
              <a:rPr lang="en-US" altLang="zh-CN" sz="2400">
                <a:latin typeface="Times New Roman" panose="02020603050405020304" charset="0"/>
                <a:cs typeface="Times New Roman" panose="02020603050405020304" charset="0"/>
              </a:rPr>
              <a:t>Published 2020</a:t>
            </a:r>
            <a:endParaRPr lang="en-US" altLang="zh-CN" sz="2400">
              <a:latin typeface="Times New Roman" panose="02020603050405020304" charset="0"/>
              <a:cs typeface="Times New Roman" panose="02020603050405020304" charset="0"/>
            </a:endParaRPr>
          </a:p>
          <a:p>
            <a:pPr>
              <a:lnSpc>
                <a:spcPct val="140000"/>
              </a:lnSpc>
            </a:pPr>
            <a:r>
              <a:rPr lang="zh-CN" altLang="en-US" sz="2400">
                <a:latin typeface="宋体" panose="02010600030101010101" pitchFamily="2" charset="-122"/>
                <a:ea typeface="宋体" panose="02010600030101010101" pitchFamily="2" charset="-122"/>
                <a:cs typeface="Times New Roman" panose="02020603050405020304" charset="0"/>
                <a:sym typeface="+mn-ea"/>
              </a:rPr>
              <a:t>武汉大学经济与管理学院</a:t>
            </a:r>
            <a:endParaRPr lang="zh-CN" altLang="en-US" sz="2400">
              <a:latin typeface="宋体" panose="02010600030101010101" pitchFamily="2" charset="-122"/>
              <a:ea typeface="宋体" panose="02010600030101010101" pitchFamily="2" charset="-122"/>
              <a:cs typeface="Times New Roman" panose="02020603050405020304" charset="0"/>
            </a:endParaRPr>
          </a:p>
          <a:p>
            <a:pPr>
              <a:lnSpc>
                <a:spcPct val="140000"/>
              </a:lnSpc>
            </a:pPr>
            <a:endParaRPr lang="en-US" altLang="zh-CN" sz="2400">
              <a:latin typeface="Times New Roman" panose="02020603050405020304" charset="0"/>
              <a:cs typeface="Times New Roman" panose="02020603050405020304" charset="0"/>
            </a:endParaRPr>
          </a:p>
        </p:txBody>
      </p:sp>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67055" y="1124585"/>
            <a:ext cx="11043920" cy="5262245"/>
          </a:xfrm>
          <a:prstGeom prst="rect">
            <a:avLst/>
          </a:prstGeom>
          <a:noFill/>
        </p:spPr>
        <p:txBody>
          <a:bodyPr wrap="square" rtlCol="0">
            <a:noAutofit/>
          </a:bodyPr>
          <a:lstStyle/>
          <a:p>
            <a:pPr indent="0">
              <a:lnSpc>
                <a:spcPct val="150000"/>
              </a:lnSpc>
              <a:buNone/>
            </a:pPr>
            <a:r>
              <a:rPr lang="zh-CN" altLang="en-US" sz="3200" b="1"/>
              <a:t>背景</a:t>
            </a:r>
            <a:endParaRPr lang="en-US" altLang="zh-CN" sz="3200" b="1"/>
          </a:p>
          <a:p>
            <a:pPr marL="342900" indent="-342900">
              <a:lnSpc>
                <a:spcPct val="150000"/>
              </a:lnSpc>
              <a:buFont typeface="Wingdings" panose="05000000000000000000" charset="0"/>
              <a:buChar char="l"/>
            </a:pPr>
            <a:r>
              <a:rPr lang="zh-CN" sz="2400"/>
              <a:t>互联网使知识的获取和共享变得更加容易，但随着人们对网络空间</a:t>
            </a:r>
            <a:r>
              <a:rPr lang="zh-CN" sz="2400" b="1"/>
              <a:t>隐私和安全</a:t>
            </a:r>
            <a:r>
              <a:rPr lang="zh-CN" sz="2400"/>
              <a:t>问题的关注日益增加，越来越多的互联网用户选择</a:t>
            </a:r>
            <a:r>
              <a:rPr lang="zh-CN" sz="2400" b="1"/>
              <a:t>隐瞒</a:t>
            </a:r>
            <a:r>
              <a:rPr lang="zh-CN" sz="2400"/>
              <a:t>而不是分享</a:t>
            </a:r>
            <a:r>
              <a:rPr lang="zh-CN" sz="2400"/>
              <a:t>知识。</a:t>
            </a:r>
            <a:endParaRPr lang="zh-CN" sz="2400"/>
          </a:p>
          <a:p>
            <a:pPr marL="342900" indent="-342900">
              <a:lnSpc>
                <a:spcPct val="150000"/>
              </a:lnSpc>
              <a:buFont typeface="Wingdings" panose="05000000000000000000" charset="0"/>
              <a:buChar char="l"/>
            </a:pPr>
            <a:r>
              <a:rPr lang="zh-CN" sz="2400"/>
              <a:t>作为一个总体概念，</a:t>
            </a:r>
            <a:r>
              <a:rPr lang="zh-CN" sz="2400" b="1"/>
              <a:t>知识隐瞒</a:t>
            </a:r>
            <a:r>
              <a:rPr lang="zh-CN" sz="2400"/>
              <a:t>涵盖了不同类型的反生产知识行为，如</a:t>
            </a:r>
            <a:r>
              <a:rPr lang="zh-CN" sz="2400" u="sng"/>
              <a:t>脱离知识共享、知识囤积、知识隐藏和部分知识共享</a:t>
            </a:r>
            <a:r>
              <a:rPr lang="zh-CN" sz="2400"/>
              <a:t>。</a:t>
            </a:r>
            <a:endParaRPr lang="zh-CN" sz="2400"/>
          </a:p>
          <a:p>
            <a:pPr marL="342900" indent="-342900">
              <a:lnSpc>
                <a:spcPct val="150000"/>
              </a:lnSpc>
              <a:buFont typeface="Wingdings" panose="05000000000000000000" charset="0"/>
              <a:buChar char="l"/>
            </a:pPr>
            <a:r>
              <a:rPr lang="zh-CN" sz="2400"/>
              <a:t>知识隐瞒行为很难识别，</a:t>
            </a:r>
            <a:r>
              <a:rPr lang="zh-CN" sz="2400"/>
              <a:t>而知识共享相对容易识别和评估。</a:t>
            </a:r>
            <a:endParaRPr lang="zh-CN" sz="2400"/>
          </a:p>
          <a:p>
            <a:pPr marL="342900" indent="-342900">
              <a:lnSpc>
                <a:spcPct val="150000"/>
              </a:lnSpc>
              <a:buFont typeface="Wingdings" panose="05000000000000000000" charset="0"/>
              <a:buChar char="l"/>
            </a:pPr>
            <a:r>
              <a:rPr lang="zh-CN" sz="2400"/>
              <a:t>研究发现，一些推动因素和抑制因素显著影响人们的知识共享行为。在某种程度上，可以合理地假设</a:t>
            </a:r>
            <a:r>
              <a:rPr lang="zh-CN" sz="2400" b="1"/>
              <a:t>促进知识共享的因素也应该减少知识隐瞒</a:t>
            </a:r>
            <a:r>
              <a:rPr lang="zh-CN" sz="2400"/>
              <a:t>，这导致了以往研究中的认知误解；也就是说，知识隐瞒被简单地视为缺乏知识共享。</a:t>
            </a:r>
            <a:endParaRPr lang="zh-CN" sz="2400"/>
          </a:p>
          <a:p>
            <a:pPr indent="0">
              <a:lnSpc>
                <a:spcPct val="150000"/>
              </a:lnSpc>
              <a:buNone/>
            </a:pPr>
            <a:r>
              <a:rPr lang="en-US" altLang="zh-CN" sz="2400"/>
              <a:t>    </a:t>
            </a:r>
            <a:endParaRPr lang="en-US" altLang="zh-CN" sz="2400"/>
          </a:p>
        </p:txBody>
      </p:sp>
      <p:sp>
        <p:nvSpPr>
          <p:cNvPr id="6" name="矩形 5"/>
          <p:cNvSpPr/>
          <p:nvPr/>
        </p:nvSpPr>
        <p:spPr>
          <a:xfrm>
            <a:off x="222885" y="241300"/>
            <a:ext cx="1950085"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Times New Roman" panose="02020603050405020304" charset="0"/>
                <a:cs typeface="Times New Roman" panose="02020603050405020304" charset="0"/>
              </a:rPr>
              <a:t>1</a:t>
            </a:r>
            <a:r>
              <a:rPr lang="zh-CN" altLang="en-US" sz="3200" b="1">
                <a:latin typeface="Times New Roman" panose="02020603050405020304" charset="0"/>
                <a:cs typeface="Times New Roman" panose="02020603050405020304" charset="0"/>
              </a:rPr>
              <a:t>、</a:t>
            </a:r>
            <a:r>
              <a:rPr lang="zh-CN" altLang="en-US" sz="3200" b="1">
                <a:latin typeface="Times New Roman" panose="02020603050405020304" charset="0"/>
                <a:cs typeface="Times New Roman" panose="02020603050405020304" charset="0"/>
              </a:rPr>
              <a:t>引言</a:t>
            </a:r>
            <a:endParaRPr lang="zh-CN" altLang="en-US" sz="3200" b="1">
              <a:latin typeface="Times New Roman" panose="02020603050405020304" charset="0"/>
              <a:cs typeface="Times New Roman" panose="02020603050405020304" charset="0"/>
            </a:endParaRPr>
          </a:p>
        </p:txBody>
      </p:sp>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67055" y="1124585"/>
            <a:ext cx="11043920" cy="5262245"/>
          </a:xfrm>
          <a:prstGeom prst="rect">
            <a:avLst/>
          </a:prstGeom>
          <a:noFill/>
        </p:spPr>
        <p:txBody>
          <a:bodyPr wrap="square" rtlCol="0">
            <a:noAutofit/>
          </a:bodyPr>
          <a:lstStyle/>
          <a:p>
            <a:pPr marL="342900" indent="-342900">
              <a:lnSpc>
                <a:spcPct val="150000"/>
              </a:lnSpc>
              <a:buFont typeface="Wingdings" panose="05000000000000000000" charset="0"/>
              <a:buChar char="l"/>
            </a:pPr>
            <a:r>
              <a:rPr lang="zh-CN" sz="2400"/>
              <a:t>然而，许多学者强调，知识共享和知识隐瞒并</a:t>
            </a:r>
            <a:r>
              <a:rPr lang="zh-CN" sz="2400" b="1"/>
              <a:t>不代表同一连续体的对立面</a:t>
            </a:r>
            <a:r>
              <a:rPr lang="zh-CN" sz="2400"/>
              <a:t>。因此，应该更多地关注知识隐瞒本身。</a:t>
            </a:r>
            <a:endParaRPr lang="zh-CN" sz="2400" b="1"/>
          </a:p>
          <a:p>
            <a:pPr indent="0">
              <a:lnSpc>
                <a:spcPct val="150000"/>
              </a:lnSpc>
              <a:buNone/>
            </a:pPr>
            <a:r>
              <a:rPr lang="en-US" altLang="zh-CN" sz="2400" b="1">
                <a:solidFill>
                  <a:srgbClr val="FF0000"/>
                </a:solidFill>
                <a:sym typeface="+mn-ea"/>
              </a:rPr>
              <a:t>research gap:</a:t>
            </a:r>
            <a:endParaRPr lang="en-US" altLang="zh-CN" sz="2400" b="1">
              <a:solidFill>
                <a:srgbClr val="FF0000"/>
              </a:solidFill>
            </a:endParaRPr>
          </a:p>
          <a:p>
            <a:pPr indent="0">
              <a:lnSpc>
                <a:spcPct val="150000"/>
              </a:lnSpc>
              <a:buNone/>
            </a:pPr>
            <a:r>
              <a:rPr lang="en-US" altLang="zh-CN" sz="2400">
                <a:sym typeface="Wingdings" panose="05000000000000000000" charset="0"/>
              </a:rPr>
              <a:t>与大量关于知识共享和贡献的研究相比，目前对</a:t>
            </a:r>
            <a:r>
              <a:rPr lang="zh-CN" altLang="en-US" sz="2400">
                <a:sym typeface="Wingdings" panose="05000000000000000000" charset="0"/>
              </a:rPr>
              <a:t>反生产</a:t>
            </a:r>
            <a:r>
              <a:rPr lang="en-US" altLang="zh-CN" sz="2400">
                <a:sym typeface="Wingdings" panose="05000000000000000000" charset="0"/>
              </a:rPr>
              <a:t>知识行为（如知识隐瞒、知识隐藏和知识囤积）的研究仍然相当</a:t>
            </a:r>
            <a:r>
              <a:rPr lang="en-US" altLang="zh-CN" sz="2400" b="1">
                <a:sym typeface="Wingdings" panose="05000000000000000000" charset="0"/>
              </a:rPr>
              <a:t>缺乏</a:t>
            </a:r>
            <a:r>
              <a:rPr lang="zh-CN" altLang="en-US" sz="2400">
                <a:sym typeface="Wingdings" panose="05000000000000000000" charset="0"/>
              </a:rPr>
              <a:t>，反生产</a:t>
            </a:r>
            <a:r>
              <a:rPr lang="en-US" altLang="zh-CN" sz="2400">
                <a:sym typeface="Wingdings" panose="05000000000000000000" charset="0"/>
              </a:rPr>
              <a:t>知识行为仍然无法通过现有的有限文献得到充分和彻底的理解。</a:t>
            </a:r>
            <a:endParaRPr lang="en-US" altLang="zh-CN" sz="2400">
              <a:sym typeface="Wingdings" panose="05000000000000000000" charset="0"/>
            </a:endParaRPr>
          </a:p>
          <a:p>
            <a:pPr indent="0">
              <a:lnSpc>
                <a:spcPct val="150000"/>
              </a:lnSpc>
              <a:buNone/>
            </a:pPr>
            <a:r>
              <a:rPr lang="en-US" altLang="zh-CN" sz="2400">
                <a:sym typeface="Wingdings" panose="05000000000000000000" charset="0"/>
              </a:rPr>
              <a:t>目前的大多数研究都属于</a:t>
            </a:r>
            <a:r>
              <a:rPr lang="en-US" altLang="zh-CN" sz="2400" b="1">
                <a:sym typeface="Wingdings" panose="05000000000000000000" charset="0"/>
              </a:rPr>
              <a:t>正式组织</a:t>
            </a:r>
            <a:r>
              <a:rPr lang="en-US" altLang="zh-CN" sz="2400">
                <a:sym typeface="Wingdings" panose="05000000000000000000" charset="0"/>
              </a:rPr>
              <a:t>领域</a:t>
            </a:r>
            <a:r>
              <a:rPr lang="zh-CN" altLang="en-US" sz="2400">
                <a:sym typeface="Wingdings" panose="05000000000000000000" charset="0"/>
              </a:rPr>
              <a:t>，很少有学者选择</a:t>
            </a:r>
            <a:r>
              <a:rPr lang="zh-CN" altLang="en-US" sz="2400" b="1">
                <a:sym typeface="Wingdings" panose="05000000000000000000" charset="0"/>
              </a:rPr>
              <a:t>网络空间</a:t>
            </a:r>
            <a:r>
              <a:rPr lang="zh-CN" altLang="en-US" sz="2400">
                <a:sym typeface="Wingdings" panose="05000000000000000000" charset="0"/>
              </a:rPr>
              <a:t>作为他们的研究背景来探索反</a:t>
            </a:r>
            <a:r>
              <a:rPr lang="zh-CN" altLang="en-US" sz="2400">
                <a:sym typeface="Wingdings" panose="05000000000000000000" charset="0"/>
              </a:rPr>
              <a:t>生产知识行为。</a:t>
            </a:r>
            <a:endParaRPr lang="zh-CN" altLang="en-US" sz="2400">
              <a:sym typeface="Wingdings" panose="05000000000000000000" charset="0"/>
            </a:endParaRPr>
          </a:p>
          <a:p>
            <a:pPr indent="0">
              <a:lnSpc>
                <a:spcPct val="150000"/>
              </a:lnSpc>
              <a:buNone/>
            </a:pPr>
            <a:endParaRPr lang="en-US" altLang="zh-CN" sz="2400"/>
          </a:p>
        </p:txBody>
      </p:sp>
      <p:sp>
        <p:nvSpPr>
          <p:cNvPr id="6" name="矩形 5"/>
          <p:cNvSpPr/>
          <p:nvPr/>
        </p:nvSpPr>
        <p:spPr>
          <a:xfrm>
            <a:off x="222885" y="241300"/>
            <a:ext cx="1950085"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Times New Roman" panose="02020603050405020304" charset="0"/>
                <a:cs typeface="Times New Roman" panose="02020603050405020304" charset="0"/>
              </a:rPr>
              <a:t>1</a:t>
            </a:r>
            <a:r>
              <a:rPr lang="zh-CN" altLang="en-US" sz="3200" b="1">
                <a:latin typeface="Times New Roman" panose="02020603050405020304" charset="0"/>
                <a:cs typeface="Times New Roman" panose="02020603050405020304" charset="0"/>
              </a:rPr>
              <a:t>、</a:t>
            </a:r>
            <a:r>
              <a:rPr lang="zh-CN" altLang="en-US" sz="3200" b="1">
                <a:latin typeface="Times New Roman" panose="02020603050405020304" charset="0"/>
                <a:cs typeface="Times New Roman" panose="02020603050405020304" charset="0"/>
              </a:rPr>
              <a:t>引言</a:t>
            </a:r>
            <a:endParaRPr lang="zh-CN" altLang="en-US" sz="3200" b="1">
              <a:latin typeface="Times New Roman" panose="02020603050405020304" charset="0"/>
              <a:cs typeface="Times New Roman" panose="02020603050405020304" charset="0"/>
            </a:endParaRPr>
          </a:p>
        </p:txBody>
      </p:sp>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67055" y="1124585"/>
            <a:ext cx="11043920" cy="5262245"/>
          </a:xfrm>
          <a:prstGeom prst="rect">
            <a:avLst/>
          </a:prstGeom>
          <a:noFill/>
        </p:spPr>
        <p:txBody>
          <a:bodyPr wrap="square" rtlCol="0">
            <a:noAutofit/>
          </a:bodyPr>
          <a:lstStyle/>
          <a:p>
            <a:pPr indent="0">
              <a:lnSpc>
                <a:spcPct val="150000"/>
              </a:lnSpc>
              <a:buNone/>
            </a:pPr>
            <a:r>
              <a:rPr lang="zh-CN" altLang="en-US" sz="3200" b="1"/>
              <a:t>方法：</a:t>
            </a:r>
            <a:endParaRPr lang="zh-CN" altLang="en-US" sz="3200" b="1"/>
          </a:p>
          <a:p>
            <a:pPr marL="342900" indent="-342900">
              <a:lnSpc>
                <a:spcPct val="150000"/>
              </a:lnSpc>
              <a:buFont typeface="Wingdings" panose="05000000000000000000" charset="0"/>
              <a:buChar char="l"/>
            </a:pPr>
            <a:r>
              <a:rPr sz="2400"/>
              <a:t>开发了一个基于保护动机理论</a:t>
            </a:r>
            <a:r>
              <a:rPr lang="en-US" sz="2400">
                <a:latin typeface="Times New Roman" panose="02020603050405020304" charset="0"/>
                <a:cs typeface="Times New Roman" panose="02020603050405020304" charset="0"/>
              </a:rPr>
              <a:t>(PMT)</a:t>
            </a:r>
            <a:r>
              <a:rPr sz="2400"/>
              <a:t>和</a:t>
            </a:r>
            <a:r>
              <a:rPr lang="zh-CN" sz="2400"/>
              <a:t>理性行为</a:t>
            </a:r>
            <a:r>
              <a:rPr sz="2400"/>
              <a:t>理论</a:t>
            </a:r>
            <a:r>
              <a:rPr lang="en-US" sz="2400">
                <a:latin typeface="Times New Roman" panose="02020603050405020304" charset="0"/>
                <a:cs typeface="Times New Roman" panose="02020603050405020304" charset="0"/>
              </a:rPr>
              <a:t>(TRA</a:t>
            </a:r>
            <a:r>
              <a:rPr lang="en-US" sz="2400"/>
              <a:t>)</a:t>
            </a:r>
            <a:r>
              <a:rPr sz="2400"/>
              <a:t>的综合框架，以提供对</a:t>
            </a:r>
            <a:r>
              <a:rPr lang="zh-CN" sz="2400"/>
              <a:t>知识隐瞒</a:t>
            </a:r>
            <a:r>
              <a:rPr sz="2400"/>
              <a:t>行为的新理解</a:t>
            </a:r>
            <a:r>
              <a:rPr lang="zh-CN" sz="2400"/>
              <a:t>。</a:t>
            </a:r>
            <a:endParaRPr sz="2400"/>
          </a:p>
          <a:p>
            <a:pPr marL="342900" indent="-342900">
              <a:lnSpc>
                <a:spcPct val="150000"/>
              </a:lnSpc>
              <a:buFont typeface="Wingdings" panose="05000000000000000000" charset="0"/>
              <a:buChar char="l"/>
            </a:pPr>
            <a:r>
              <a:rPr lang="zh-CN" altLang="en-US" sz="2400" b="1"/>
              <a:t>保护动机理论</a:t>
            </a:r>
            <a:r>
              <a:rPr lang="zh-CN" altLang="en-US" sz="2400"/>
              <a:t>：假设人们在危险情况下感受到威胁时，他们有动力保护自己。</a:t>
            </a:r>
            <a:r>
              <a:rPr lang="zh-CN" altLang="en-US" sz="2400" u="sng"/>
              <a:t>威胁评估（感知严重性和感知</a:t>
            </a:r>
            <a:r>
              <a:rPr lang="zh-CN" altLang="en-US" sz="2400" u="sng"/>
              <a:t>易感性）</a:t>
            </a:r>
            <a:r>
              <a:rPr lang="zh-CN" altLang="en-US" sz="2400"/>
              <a:t>和</a:t>
            </a:r>
            <a:r>
              <a:rPr lang="zh-CN" altLang="en-US" sz="2400" u="sng"/>
              <a:t>应对评估（反应效能和自我</a:t>
            </a:r>
            <a:r>
              <a:rPr lang="zh-CN" altLang="en-US" sz="2400" u="sng"/>
              <a:t>效能）</a:t>
            </a:r>
            <a:r>
              <a:rPr lang="zh-CN" altLang="en-US" sz="2400"/>
              <a:t>是</a:t>
            </a:r>
            <a:r>
              <a:rPr lang="zh-CN" altLang="en-US" sz="2400">
                <a:latin typeface="Times New Roman" panose="02020603050405020304" charset="0"/>
                <a:cs typeface="Times New Roman" panose="02020603050405020304" charset="0"/>
              </a:rPr>
              <a:t>PMT</a:t>
            </a:r>
            <a:r>
              <a:rPr lang="zh-CN" altLang="en-US" sz="2400"/>
              <a:t>的两个方面，两者都驱动一个人的保护动机，从而产生适用的适应性反应。</a:t>
            </a:r>
            <a:endParaRPr lang="zh-CN" altLang="en-US" sz="2400"/>
          </a:p>
          <a:p>
            <a:pPr marL="342900" indent="-342900">
              <a:lnSpc>
                <a:spcPct val="150000"/>
              </a:lnSpc>
              <a:buFont typeface="Wingdings" panose="05000000000000000000" charset="0"/>
              <a:buChar char="l"/>
            </a:pPr>
            <a:r>
              <a:rPr lang="zh-CN" altLang="en-US" sz="2400" b="1"/>
              <a:t>理性行为理论</a:t>
            </a:r>
            <a:r>
              <a:rPr lang="zh-CN" altLang="en-US" sz="2400"/>
              <a:t>：假设人们在决定采取行动之前对行动的意义和后果是理性和深思熟虑的。</a:t>
            </a:r>
            <a:r>
              <a:rPr lang="zh-CN" altLang="en-US" sz="2400" u="sng"/>
              <a:t>行为意图</a:t>
            </a:r>
            <a:r>
              <a:rPr lang="zh-CN" altLang="en-US" sz="2400"/>
              <a:t>是</a:t>
            </a:r>
            <a:r>
              <a:rPr lang="zh-CN" altLang="en-US" sz="2400">
                <a:latin typeface="Times New Roman" panose="02020603050405020304" charset="0"/>
                <a:cs typeface="Times New Roman" panose="02020603050405020304" charset="0"/>
              </a:rPr>
              <a:t>TRA</a:t>
            </a:r>
            <a:r>
              <a:rPr lang="zh-CN" altLang="en-US" sz="2400"/>
              <a:t>的核心概念，它假设</a:t>
            </a:r>
            <a:r>
              <a:rPr lang="zh-CN" altLang="en-US" sz="2400" u="sng"/>
              <a:t>个人行为</a:t>
            </a:r>
            <a:r>
              <a:rPr lang="zh-CN" altLang="en-US" sz="2400"/>
              <a:t>是由行为意图驱动的，行为意图是通过对行为的</a:t>
            </a:r>
            <a:r>
              <a:rPr lang="zh-CN" altLang="en-US" sz="2400" u="sng"/>
              <a:t>态度</a:t>
            </a:r>
            <a:r>
              <a:rPr lang="zh-CN" altLang="en-US" sz="2400"/>
              <a:t>和</a:t>
            </a:r>
            <a:r>
              <a:rPr lang="zh-CN" altLang="en-US" sz="2400" u="sng"/>
              <a:t>主观规范</a:t>
            </a:r>
            <a:r>
              <a:rPr lang="zh-CN" altLang="en-US" sz="2400"/>
              <a:t>形成的</a:t>
            </a:r>
            <a:endParaRPr lang="zh-CN" altLang="en-US" sz="2400"/>
          </a:p>
          <a:p>
            <a:pPr marL="342900" indent="-342900">
              <a:lnSpc>
                <a:spcPct val="150000"/>
              </a:lnSpc>
              <a:buFont typeface="Wingdings" panose="05000000000000000000" charset="0"/>
              <a:buChar char="l"/>
            </a:pPr>
            <a:endParaRPr lang="zh-CN" altLang="en-US" sz="2400"/>
          </a:p>
        </p:txBody>
      </p:sp>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矩形 4"/>
          <p:cNvSpPr/>
          <p:nvPr>
            <p:custDataLst>
              <p:tags r:id="rId1"/>
            </p:custDataLst>
          </p:nvPr>
        </p:nvSpPr>
        <p:spPr>
          <a:xfrm>
            <a:off x="222885" y="241300"/>
            <a:ext cx="1950085"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Times New Roman" panose="02020603050405020304" charset="0"/>
                <a:cs typeface="Times New Roman" panose="02020603050405020304" charset="0"/>
              </a:rPr>
              <a:t>1</a:t>
            </a:r>
            <a:r>
              <a:rPr lang="zh-CN" altLang="en-US" sz="3200" b="1">
                <a:latin typeface="Times New Roman" panose="02020603050405020304" charset="0"/>
                <a:cs typeface="Times New Roman" panose="02020603050405020304" charset="0"/>
              </a:rPr>
              <a:t>、</a:t>
            </a:r>
            <a:r>
              <a:rPr lang="zh-CN" altLang="en-US" sz="3200" b="1">
                <a:latin typeface="Times New Roman" panose="02020603050405020304" charset="0"/>
                <a:cs typeface="Times New Roman" panose="02020603050405020304" charset="0"/>
              </a:rPr>
              <a:t>引言</a:t>
            </a:r>
            <a:endParaRPr lang="zh-CN" altLang="en-US" sz="3200" b="1">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67055" y="1124585"/>
            <a:ext cx="11043920" cy="5262245"/>
          </a:xfrm>
          <a:prstGeom prst="rect">
            <a:avLst/>
          </a:prstGeom>
          <a:noFill/>
        </p:spPr>
        <p:txBody>
          <a:bodyPr wrap="square" rtlCol="0">
            <a:noAutofit/>
          </a:bodyPr>
          <a:lstStyle/>
          <a:p>
            <a:pPr indent="0">
              <a:lnSpc>
                <a:spcPct val="150000"/>
              </a:lnSpc>
              <a:buNone/>
            </a:pPr>
            <a:r>
              <a:rPr lang="zh-CN" altLang="en-US" sz="3200" b="1"/>
              <a:t>背景</a:t>
            </a:r>
            <a:endParaRPr lang="en-US" altLang="zh-CN" sz="3200" b="1"/>
          </a:p>
          <a:p>
            <a:pPr marL="342900" indent="-342900">
              <a:lnSpc>
                <a:spcPct val="150000"/>
              </a:lnSpc>
              <a:buFont typeface="Wingdings" panose="05000000000000000000" charset="0"/>
              <a:buChar char="l"/>
            </a:pPr>
            <a:r>
              <a:rPr sz="2400"/>
              <a:t>随着网络上社交媒体的兴起，社交媒体上的</a:t>
            </a:r>
            <a:r>
              <a:rPr sz="2400" b="1"/>
              <a:t>危机传播</a:t>
            </a:r>
            <a:r>
              <a:rPr lang="zh-CN" sz="2400" b="1"/>
              <a:t>（</a:t>
            </a:r>
            <a:r>
              <a:rPr lang="zh-CN" sz="2400" b="1">
                <a:latin typeface="Times New Roman" panose="02020603050405020304" charset="0"/>
                <a:cs typeface="Times New Roman" panose="02020603050405020304" charset="0"/>
              </a:rPr>
              <a:t>crisis communication</a:t>
            </a:r>
            <a:r>
              <a:rPr lang="zh-CN" sz="2400" b="1"/>
              <a:t>）</a:t>
            </a:r>
            <a:r>
              <a:rPr sz="2400"/>
              <a:t>引起了</a:t>
            </a:r>
            <a:r>
              <a:rPr lang="zh-CN" sz="2400"/>
              <a:t>行业届</a:t>
            </a:r>
            <a:r>
              <a:rPr sz="2400"/>
              <a:t>和学术界的广泛关注。</a:t>
            </a:r>
            <a:endParaRPr sz="2400"/>
          </a:p>
          <a:p>
            <a:pPr marL="342900" indent="-342900">
              <a:lnSpc>
                <a:spcPct val="150000"/>
              </a:lnSpc>
              <a:buFont typeface="Wingdings" panose="05000000000000000000" charset="0"/>
              <a:buChar char="l"/>
            </a:pPr>
            <a:r>
              <a:rPr sz="2400"/>
              <a:t>网民在危机中的</a:t>
            </a:r>
            <a:r>
              <a:rPr sz="2400" b="1"/>
              <a:t>行为</a:t>
            </a:r>
            <a:r>
              <a:rPr sz="2400"/>
              <a:t>可能会对企业的声誉产生重大影响</a:t>
            </a:r>
            <a:r>
              <a:rPr lang="zh-CN" sz="2400"/>
              <a:t>，如：</a:t>
            </a:r>
            <a:r>
              <a:rPr sz="2400"/>
              <a:t>当网民中的负面意见激增时，企业可能会选择不同的策略，导致不同程度的声誉损失</a:t>
            </a:r>
            <a:r>
              <a:rPr lang="zh-CN" sz="2400"/>
              <a:t>。</a:t>
            </a:r>
            <a:endParaRPr lang="zh-CN" sz="2400"/>
          </a:p>
          <a:p>
            <a:pPr marL="342900" indent="-342900">
              <a:lnSpc>
                <a:spcPct val="150000"/>
              </a:lnSpc>
              <a:buFont typeface="Wingdings" panose="05000000000000000000" charset="0"/>
              <a:buChar char="l"/>
            </a:pPr>
            <a:r>
              <a:rPr lang="en-US" altLang="zh-CN" sz="2400"/>
              <a:t>企业应积极观察网民的行为，倾听网民</a:t>
            </a:r>
            <a:r>
              <a:rPr lang="zh-CN" altLang="en-US" sz="2400"/>
              <a:t>的声音</a:t>
            </a:r>
            <a:r>
              <a:rPr lang="en-US" altLang="zh-CN" sz="2400"/>
              <a:t>，然后选择平衡网民和企业利益的</a:t>
            </a:r>
            <a:r>
              <a:rPr lang="en-US" altLang="zh-CN" sz="2400" b="1"/>
              <a:t>适当应对策略</a:t>
            </a:r>
            <a:r>
              <a:rPr lang="zh-CN" altLang="en-US" sz="2400"/>
              <a:t>。</a:t>
            </a:r>
            <a:endParaRPr lang="zh-CN" altLang="en-US" sz="2400"/>
          </a:p>
          <a:p>
            <a:pPr marL="342900" indent="-342900">
              <a:lnSpc>
                <a:spcPct val="150000"/>
              </a:lnSpc>
              <a:buFont typeface="Wingdings" panose="05000000000000000000" charset="0"/>
              <a:buChar char="l"/>
            </a:pPr>
            <a:r>
              <a:rPr lang="en-US" altLang="zh-CN" sz="2400"/>
              <a:t>企业在社交媒体上对危机的反应可能会促使网民</a:t>
            </a:r>
            <a:r>
              <a:rPr lang="en-US" altLang="zh-CN" sz="2400" b="1"/>
              <a:t>改变</a:t>
            </a:r>
            <a:r>
              <a:rPr lang="en-US" altLang="zh-CN" sz="2400"/>
              <a:t>他们最初的</a:t>
            </a:r>
            <a:r>
              <a:rPr lang="en-US" altLang="zh-CN" sz="2400" b="1"/>
              <a:t>行为策略</a:t>
            </a:r>
            <a:r>
              <a:rPr lang="en-US" altLang="zh-CN" sz="2400"/>
              <a:t>。</a:t>
            </a:r>
            <a:endParaRPr lang="en-US" altLang="zh-CN" sz="2400"/>
          </a:p>
          <a:p>
            <a:pPr indent="0">
              <a:lnSpc>
                <a:spcPct val="150000"/>
              </a:lnSpc>
              <a:buNone/>
            </a:pPr>
            <a:r>
              <a:rPr lang="en-US" altLang="zh-CN" sz="2400"/>
              <a:t>    </a:t>
            </a:r>
            <a:endParaRPr lang="en-US" altLang="zh-CN" sz="2400"/>
          </a:p>
        </p:txBody>
      </p:sp>
      <p:sp>
        <p:nvSpPr>
          <p:cNvPr id="6" name="矩形 5"/>
          <p:cNvSpPr/>
          <p:nvPr/>
        </p:nvSpPr>
        <p:spPr>
          <a:xfrm>
            <a:off x="222885" y="241300"/>
            <a:ext cx="1950085"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Times New Roman" panose="02020603050405020304" charset="0"/>
                <a:cs typeface="Times New Roman" panose="02020603050405020304" charset="0"/>
              </a:rPr>
              <a:t>1</a:t>
            </a:r>
            <a:r>
              <a:rPr lang="zh-CN" altLang="en-US" sz="3200" b="1">
                <a:latin typeface="Times New Roman" panose="02020603050405020304" charset="0"/>
                <a:cs typeface="Times New Roman" panose="02020603050405020304" charset="0"/>
              </a:rPr>
              <a:t>、</a:t>
            </a:r>
            <a:r>
              <a:rPr lang="zh-CN" altLang="en-US" sz="3200" b="1">
                <a:latin typeface="Times New Roman" panose="02020603050405020304" charset="0"/>
                <a:cs typeface="Times New Roman" panose="02020603050405020304" charset="0"/>
              </a:rPr>
              <a:t>引言</a:t>
            </a:r>
            <a:endParaRPr lang="zh-CN" altLang="en-US" sz="3200" b="1">
              <a:latin typeface="Times New Roman" panose="02020603050405020304" charset="0"/>
              <a:cs typeface="Times New Roman" panose="02020603050405020304" charset="0"/>
            </a:endParaRPr>
          </a:p>
        </p:txBody>
      </p:sp>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3400" y="1124585"/>
            <a:ext cx="11043920" cy="5262245"/>
          </a:xfrm>
          <a:prstGeom prst="rect">
            <a:avLst/>
          </a:prstGeom>
          <a:noFill/>
        </p:spPr>
        <p:txBody>
          <a:bodyPr wrap="square" rtlCol="0">
            <a:noAutofit/>
          </a:bodyPr>
          <a:lstStyle/>
          <a:p>
            <a:pPr marL="342900" indent="-342900">
              <a:lnSpc>
                <a:spcPct val="150000"/>
              </a:lnSpc>
              <a:buFont typeface="Wingdings" panose="05000000000000000000" charset="0"/>
              <a:buChar char="l"/>
            </a:pPr>
            <a:r>
              <a:rPr lang="en-US" altLang="zh-CN" sz="2400">
                <a:latin typeface="Times New Roman" panose="02020603050405020304" charset="0"/>
                <a:cs typeface="Times New Roman" panose="02020603050405020304" charset="0"/>
              </a:rPr>
              <a:t>H1</a:t>
            </a:r>
            <a:r>
              <a:rPr lang="zh-CN" altLang="en-US" sz="2400"/>
              <a:t>：感知严重性与网络空间中对知识隐瞒的态度呈正相关</a:t>
            </a:r>
            <a:endParaRPr lang="zh-CN" altLang="en-US" sz="2400"/>
          </a:p>
          <a:p>
            <a:pPr marL="342900" indent="-342900">
              <a:lnSpc>
                <a:spcPct val="150000"/>
              </a:lnSpc>
              <a:buFont typeface="Wingdings" panose="05000000000000000000" charset="0"/>
              <a:buChar char="l"/>
            </a:pPr>
            <a:r>
              <a:rPr lang="en-US" altLang="zh-CN" sz="2400">
                <a:latin typeface="Times New Roman" panose="02020603050405020304" charset="0"/>
                <a:cs typeface="Times New Roman" panose="02020603050405020304" charset="0"/>
                <a:sym typeface="+mn-ea"/>
              </a:rPr>
              <a:t>H2</a:t>
            </a:r>
            <a:r>
              <a:rPr lang="zh-CN" altLang="en-US" sz="2400">
                <a:latin typeface="Times New Roman" panose="02020603050405020304" charset="0"/>
                <a:cs typeface="Times New Roman" panose="02020603050405020304" charset="0"/>
                <a:sym typeface="+mn-ea"/>
              </a:rPr>
              <a:t>：感知</a:t>
            </a:r>
            <a:r>
              <a:rPr lang="zh-CN" altLang="en-US" sz="2400">
                <a:latin typeface="Times New Roman" panose="02020603050405020304" charset="0"/>
                <a:cs typeface="Times New Roman" panose="02020603050405020304" charset="0"/>
                <a:sym typeface="+mn-ea"/>
              </a:rPr>
              <a:t>易感性与网络空间中对知识隐瞒的态度呈正相关</a:t>
            </a:r>
            <a:endParaRPr lang="zh-CN" altLang="en-US" sz="2400">
              <a:latin typeface="Times New Roman" panose="02020603050405020304" charset="0"/>
              <a:cs typeface="Times New Roman" panose="02020603050405020304" charset="0"/>
              <a:sym typeface="+mn-ea"/>
            </a:endParaRPr>
          </a:p>
          <a:p>
            <a:pPr marL="342900" indent="-342900">
              <a:lnSpc>
                <a:spcPct val="150000"/>
              </a:lnSpc>
              <a:buFont typeface="Wingdings" panose="05000000000000000000" charset="0"/>
              <a:buChar char="l"/>
            </a:pPr>
            <a:r>
              <a:rPr lang="en-US" altLang="zh-CN" sz="2400">
                <a:latin typeface="Times New Roman" panose="02020603050405020304" charset="0"/>
                <a:cs typeface="Times New Roman" panose="02020603050405020304" charset="0"/>
                <a:sym typeface="+mn-ea"/>
              </a:rPr>
              <a:t>H3</a:t>
            </a:r>
            <a:r>
              <a:rPr lang="zh-CN" altLang="en-US" sz="2400">
                <a:latin typeface="Times New Roman" panose="02020603050405020304" charset="0"/>
                <a:cs typeface="Times New Roman" panose="02020603050405020304" charset="0"/>
                <a:sym typeface="+mn-ea"/>
              </a:rPr>
              <a:t>：反应</a:t>
            </a:r>
            <a:r>
              <a:rPr lang="zh-CN" altLang="en-US" sz="2400">
                <a:latin typeface="Times New Roman" panose="02020603050405020304" charset="0"/>
                <a:cs typeface="Times New Roman" panose="02020603050405020304" charset="0"/>
                <a:sym typeface="+mn-ea"/>
              </a:rPr>
              <a:t>效能与网络空间中对知识隐瞒的态度呈正相关</a:t>
            </a:r>
            <a:endParaRPr lang="zh-CN" altLang="en-US" sz="2400">
              <a:latin typeface="Times New Roman" panose="02020603050405020304" charset="0"/>
              <a:cs typeface="Times New Roman" panose="02020603050405020304" charset="0"/>
              <a:sym typeface="+mn-ea"/>
            </a:endParaRPr>
          </a:p>
          <a:p>
            <a:pPr marL="342900" indent="-342900">
              <a:lnSpc>
                <a:spcPct val="150000"/>
              </a:lnSpc>
              <a:buFont typeface="Wingdings" panose="05000000000000000000" charset="0"/>
              <a:buChar char="l"/>
            </a:pPr>
            <a:r>
              <a:rPr lang="en-US" altLang="zh-CN" sz="2400">
                <a:latin typeface="Times New Roman" panose="02020603050405020304" charset="0"/>
                <a:cs typeface="Times New Roman" panose="02020603050405020304" charset="0"/>
                <a:sym typeface="+mn-ea"/>
              </a:rPr>
              <a:t>H4</a:t>
            </a:r>
            <a:r>
              <a:rPr lang="zh-CN" altLang="en-US" sz="2400">
                <a:latin typeface="Times New Roman" panose="02020603050405020304" charset="0"/>
                <a:cs typeface="Times New Roman" panose="02020603050405020304" charset="0"/>
                <a:sym typeface="+mn-ea"/>
              </a:rPr>
              <a:t>：</a:t>
            </a:r>
            <a:r>
              <a:rPr lang="zh-CN" altLang="en-US" sz="2400">
                <a:latin typeface="Times New Roman" panose="02020603050405020304" charset="0"/>
                <a:cs typeface="Times New Roman" panose="02020603050405020304" charset="0"/>
                <a:sym typeface="+mn-ea"/>
              </a:rPr>
              <a:t>自我效能与网络空间中对知识隐瞒的态度呈正相关</a:t>
            </a:r>
            <a:endParaRPr lang="zh-CN" altLang="en-US" sz="2400">
              <a:latin typeface="Times New Roman" panose="02020603050405020304" charset="0"/>
              <a:cs typeface="Times New Roman" panose="02020603050405020304" charset="0"/>
              <a:sym typeface="+mn-ea"/>
            </a:endParaRPr>
          </a:p>
          <a:p>
            <a:pPr marL="342900" indent="-342900">
              <a:lnSpc>
                <a:spcPct val="150000"/>
              </a:lnSpc>
              <a:buFont typeface="Wingdings" panose="05000000000000000000" charset="0"/>
              <a:buChar char="l"/>
            </a:pPr>
            <a:r>
              <a:rPr lang="en-US" altLang="zh-CN" sz="2400">
                <a:latin typeface="Times New Roman" panose="02020603050405020304" charset="0"/>
                <a:cs typeface="Times New Roman" panose="02020603050405020304" charset="0"/>
                <a:sym typeface="+mn-ea"/>
              </a:rPr>
              <a:t>H5</a:t>
            </a:r>
            <a:r>
              <a:rPr lang="zh-CN" altLang="en-US" sz="2400">
                <a:latin typeface="Times New Roman" panose="02020603050405020304" charset="0"/>
                <a:cs typeface="Times New Roman" panose="02020603050405020304" charset="0"/>
                <a:sym typeface="+mn-ea"/>
              </a:rPr>
              <a:t>：在网络空间中，对知识隐瞒的态度与隐瞒知识的意图呈正相关</a:t>
            </a:r>
            <a:endParaRPr lang="zh-CN" altLang="en-US" sz="2400">
              <a:latin typeface="Times New Roman" panose="02020603050405020304" charset="0"/>
              <a:cs typeface="Times New Roman" panose="02020603050405020304" charset="0"/>
              <a:sym typeface="+mn-ea"/>
            </a:endParaRPr>
          </a:p>
          <a:p>
            <a:pPr marL="342900" indent="-342900">
              <a:lnSpc>
                <a:spcPct val="150000"/>
              </a:lnSpc>
              <a:buFont typeface="Wingdings" panose="05000000000000000000" charset="0"/>
              <a:buChar char="l"/>
            </a:pPr>
            <a:r>
              <a:rPr lang="en-US" altLang="zh-CN" sz="2400">
                <a:latin typeface="Times New Roman" panose="02020603050405020304" charset="0"/>
                <a:cs typeface="Times New Roman" panose="02020603050405020304" charset="0"/>
                <a:sym typeface="+mn-ea"/>
              </a:rPr>
              <a:t>H6~H9</a:t>
            </a:r>
            <a:r>
              <a:rPr lang="zh-CN" altLang="en-US" sz="2400">
                <a:latin typeface="Times New Roman" panose="02020603050405020304" charset="0"/>
                <a:cs typeface="Times New Roman" panose="02020603050405020304" charset="0"/>
                <a:sym typeface="+mn-ea"/>
              </a:rPr>
              <a:t>：对知识隐瞒的态度在</a:t>
            </a:r>
            <a:r>
              <a:rPr lang="zh-CN" altLang="en-US" sz="2400">
                <a:sym typeface="+mn-ea"/>
              </a:rPr>
              <a:t>感知严重性、</a:t>
            </a:r>
            <a:r>
              <a:rPr lang="zh-CN" altLang="en-US" sz="2400">
                <a:latin typeface="Times New Roman" panose="02020603050405020304" charset="0"/>
                <a:cs typeface="Times New Roman" panose="02020603050405020304" charset="0"/>
                <a:sym typeface="+mn-ea"/>
              </a:rPr>
              <a:t>感知易感性、反应效能、自我效能与知识隐瞒意图之间起中介</a:t>
            </a:r>
            <a:r>
              <a:rPr lang="zh-CN" altLang="en-US" sz="2400">
                <a:latin typeface="Times New Roman" panose="02020603050405020304" charset="0"/>
                <a:cs typeface="Times New Roman" panose="02020603050405020304" charset="0"/>
                <a:sym typeface="+mn-ea"/>
              </a:rPr>
              <a:t>作用</a:t>
            </a:r>
            <a:endParaRPr lang="zh-CN" altLang="en-US" sz="2400">
              <a:latin typeface="Times New Roman" panose="02020603050405020304" charset="0"/>
              <a:cs typeface="Times New Roman" panose="02020603050405020304" charset="0"/>
              <a:sym typeface="+mn-ea"/>
            </a:endParaRPr>
          </a:p>
          <a:p>
            <a:pPr marL="342900" indent="-342900">
              <a:lnSpc>
                <a:spcPct val="150000"/>
              </a:lnSpc>
              <a:buFont typeface="Wingdings" panose="05000000000000000000" charset="0"/>
              <a:buChar char="l"/>
            </a:pPr>
            <a:r>
              <a:rPr lang="en-US" altLang="zh-CN" sz="2400">
                <a:latin typeface="Times New Roman" panose="02020603050405020304" charset="0"/>
                <a:cs typeface="Times New Roman" panose="02020603050405020304" charset="0"/>
                <a:sym typeface="+mn-ea"/>
              </a:rPr>
              <a:t>H10</a:t>
            </a:r>
            <a:r>
              <a:rPr lang="zh-CN" altLang="en-US" sz="2400">
                <a:latin typeface="Times New Roman" panose="02020603050405020304" charset="0"/>
                <a:cs typeface="Times New Roman" panose="02020603050405020304" charset="0"/>
                <a:sym typeface="+mn-ea"/>
              </a:rPr>
              <a:t>：在网络空间中，对知识隐瞒的</a:t>
            </a:r>
            <a:r>
              <a:rPr lang="zh-CN" altLang="en-US" sz="2400">
                <a:latin typeface="Times New Roman" panose="02020603050405020304" charset="0"/>
                <a:cs typeface="Times New Roman" panose="02020603050405020304" charset="0"/>
                <a:sym typeface="+mn-ea"/>
              </a:rPr>
              <a:t>主观规范与隐瞒知识的意图呈正相关</a:t>
            </a:r>
            <a:endParaRPr lang="zh-CN" altLang="en-US" sz="2400">
              <a:latin typeface="Times New Roman" panose="02020603050405020304" charset="0"/>
              <a:cs typeface="Times New Roman" panose="02020603050405020304" charset="0"/>
              <a:sym typeface="+mn-ea"/>
            </a:endParaRPr>
          </a:p>
        </p:txBody>
      </p:sp>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矩形 4"/>
          <p:cNvSpPr/>
          <p:nvPr>
            <p:custDataLst>
              <p:tags r:id="rId1"/>
            </p:custDataLst>
          </p:nvPr>
        </p:nvSpPr>
        <p:spPr>
          <a:xfrm>
            <a:off x="222885" y="241300"/>
            <a:ext cx="2515870"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Times New Roman" panose="02020603050405020304" charset="0"/>
                <a:cs typeface="Times New Roman" panose="02020603050405020304" charset="0"/>
              </a:rPr>
              <a:t>2</a:t>
            </a:r>
            <a:r>
              <a:rPr lang="zh-CN" altLang="en-US" sz="3200" b="1">
                <a:latin typeface="Times New Roman" panose="02020603050405020304" charset="0"/>
                <a:cs typeface="Times New Roman" panose="02020603050405020304" charset="0"/>
              </a:rPr>
              <a:t>、</a:t>
            </a:r>
            <a:r>
              <a:rPr lang="zh-CN" altLang="en-US" sz="3200" b="1">
                <a:latin typeface="Times New Roman" panose="02020603050405020304" charset="0"/>
                <a:cs typeface="Times New Roman" panose="02020603050405020304" charset="0"/>
              </a:rPr>
              <a:t>研究假设</a:t>
            </a:r>
            <a:endParaRPr lang="zh-CN" altLang="en-US" sz="3200" b="1">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矩形 4"/>
          <p:cNvSpPr/>
          <p:nvPr>
            <p:custDataLst>
              <p:tags r:id="rId1"/>
            </p:custDataLst>
          </p:nvPr>
        </p:nvSpPr>
        <p:spPr>
          <a:xfrm>
            <a:off x="222885" y="241300"/>
            <a:ext cx="2515870"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Times New Roman" panose="02020603050405020304" charset="0"/>
                <a:cs typeface="Times New Roman" panose="02020603050405020304" charset="0"/>
              </a:rPr>
              <a:t>2</a:t>
            </a:r>
            <a:r>
              <a:rPr lang="zh-CN" altLang="en-US" sz="3200" b="1">
                <a:latin typeface="Times New Roman" panose="02020603050405020304" charset="0"/>
                <a:cs typeface="Times New Roman" panose="02020603050405020304" charset="0"/>
              </a:rPr>
              <a:t>、</a:t>
            </a:r>
            <a:r>
              <a:rPr lang="zh-CN" altLang="en-US" sz="3200" b="1">
                <a:latin typeface="Times New Roman" panose="02020603050405020304" charset="0"/>
                <a:cs typeface="Times New Roman" panose="02020603050405020304" charset="0"/>
              </a:rPr>
              <a:t>研究假设</a:t>
            </a:r>
            <a:endParaRPr lang="zh-CN" altLang="en-US" sz="3200" b="1">
              <a:latin typeface="Times New Roman" panose="02020603050405020304" charset="0"/>
              <a:cs typeface="Times New Roman" panose="02020603050405020304" charset="0"/>
            </a:endParaRPr>
          </a:p>
        </p:txBody>
      </p:sp>
      <p:pic>
        <p:nvPicPr>
          <p:cNvPr id="3" name="图片 2" descr="1-s2.0-S0747563219304480-egi101F94431T1_lrg"/>
          <p:cNvPicPr>
            <a:picLocks noChangeAspect="1"/>
          </p:cNvPicPr>
          <p:nvPr/>
        </p:nvPicPr>
        <p:blipFill>
          <a:blip r:embed="rId2"/>
          <a:stretch>
            <a:fillRect/>
          </a:stretch>
        </p:blipFill>
        <p:spPr>
          <a:xfrm>
            <a:off x="731520" y="1157605"/>
            <a:ext cx="10729595" cy="5156835"/>
          </a:xfrm>
          <a:prstGeom prst="rect">
            <a:avLst/>
          </a:prstGeom>
        </p:spPr>
      </p:pic>
      <p:sp>
        <p:nvSpPr>
          <p:cNvPr id="6" name="椭圆 5"/>
          <p:cNvSpPr/>
          <p:nvPr/>
        </p:nvSpPr>
        <p:spPr>
          <a:xfrm>
            <a:off x="788035" y="1548130"/>
            <a:ext cx="2049145" cy="868680"/>
          </a:xfrm>
          <a:prstGeom prst="ellipse">
            <a:avLst/>
          </a:prstGeom>
          <a:solidFill>
            <a:schemeClr val="bg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400">
                <a:solidFill>
                  <a:schemeClr val="tx1"/>
                </a:solidFill>
              </a:rPr>
              <a:t>感知</a:t>
            </a:r>
            <a:endParaRPr lang="zh-CN" altLang="en-US" sz="2400">
              <a:solidFill>
                <a:schemeClr val="tx1"/>
              </a:solidFill>
            </a:endParaRPr>
          </a:p>
          <a:p>
            <a:pPr algn="ctr"/>
            <a:r>
              <a:rPr lang="zh-CN" altLang="en-US" sz="2400">
                <a:solidFill>
                  <a:schemeClr val="tx1"/>
                </a:solidFill>
              </a:rPr>
              <a:t>严重性</a:t>
            </a:r>
            <a:endParaRPr lang="zh-CN" altLang="en-US" sz="2400">
              <a:solidFill>
                <a:schemeClr val="tx1"/>
              </a:solidFill>
            </a:endParaRPr>
          </a:p>
        </p:txBody>
      </p:sp>
      <p:sp>
        <p:nvSpPr>
          <p:cNvPr id="7" name="椭圆 6"/>
          <p:cNvSpPr/>
          <p:nvPr>
            <p:custDataLst>
              <p:tags r:id="rId3"/>
            </p:custDataLst>
          </p:nvPr>
        </p:nvSpPr>
        <p:spPr>
          <a:xfrm>
            <a:off x="807085" y="2588895"/>
            <a:ext cx="2030095" cy="726440"/>
          </a:xfrm>
          <a:prstGeom prst="ellipse">
            <a:avLst/>
          </a:prstGeom>
          <a:solidFill>
            <a:schemeClr val="bg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400">
                <a:solidFill>
                  <a:schemeClr val="tx1"/>
                </a:solidFill>
              </a:rPr>
              <a:t>感知</a:t>
            </a:r>
            <a:endParaRPr lang="zh-CN" altLang="en-US" sz="2400">
              <a:solidFill>
                <a:schemeClr val="tx1"/>
              </a:solidFill>
            </a:endParaRPr>
          </a:p>
          <a:p>
            <a:pPr algn="ctr"/>
            <a:r>
              <a:rPr lang="zh-CN" altLang="en-US" sz="2400">
                <a:solidFill>
                  <a:schemeClr val="tx1"/>
                </a:solidFill>
              </a:rPr>
              <a:t>易感性</a:t>
            </a:r>
            <a:endParaRPr lang="zh-CN" altLang="en-US" sz="2400">
              <a:solidFill>
                <a:schemeClr val="tx1"/>
              </a:solidFill>
            </a:endParaRPr>
          </a:p>
        </p:txBody>
      </p:sp>
      <p:sp>
        <p:nvSpPr>
          <p:cNvPr id="8" name="椭圆 7"/>
          <p:cNvSpPr/>
          <p:nvPr>
            <p:custDataLst>
              <p:tags r:id="rId4"/>
            </p:custDataLst>
          </p:nvPr>
        </p:nvSpPr>
        <p:spPr>
          <a:xfrm>
            <a:off x="995680" y="4302760"/>
            <a:ext cx="1765935" cy="745490"/>
          </a:xfrm>
          <a:prstGeom prst="ellipse">
            <a:avLst/>
          </a:prstGeom>
          <a:solidFill>
            <a:schemeClr val="bg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400">
                <a:solidFill>
                  <a:schemeClr val="tx1"/>
                </a:solidFill>
              </a:rPr>
              <a:t>反应</a:t>
            </a:r>
            <a:endParaRPr lang="zh-CN" altLang="en-US" sz="2400">
              <a:solidFill>
                <a:schemeClr val="tx1"/>
              </a:solidFill>
            </a:endParaRPr>
          </a:p>
          <a:p>
            <a:pPr algn="ctr"/>
            <a:r>
              <a:rPr lang="zh-CN" altLang="en-US" sz="2400">
                <a:solidFill>
                  <a:schemeClr val="tx1"/>
                </a:solidFill>
              </a:rPr>
              <a:t>效能</a:t>
            </a:r>
            <a:endParaRPr lang="zh-CN" altLang="en-US" sz="2400">
              <a:solidFill>
                <a:schemeClr val="tx1"/>
              </a:solidFill>
            </a:endParaRPr>
          </a:p>
        </p:txBody>
      </p:sp>
      <p:sp>
        <p:nvSpPr>
          <p:cNvPr id="9" name="椭圆 8"/>
          <p:cNvSpPr/>
          <p:nvPr>
            <p:custDataLst>
              <p:tags r:id="rId5"/>
            </p:custDataLst>
          </p:nvPr>
        </p:nvSpPr>
        <p:spPr>
          <a:xfrm>
            <a:off x="972820" y="5421630"/>
            <a:ext cx="1765935" cy="745490"/>
          </a:xfrm>
          <a:prstGeom prst="ellipse">
            <a:avLst/>
          </a:prstGeom>
          <a:solidFill>
            <a:schemeClr val="bg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400">
                <a:solidFill>
                  <a:schemeClr val="tx1"/>
                </a:solidFill>
              </a:rPr>
              <a:t>自我</a:t>
            </a:r>
            <a:endParaRPr lang="zh-CN" altLang="en-US" sz="2400">
              <a:solidFill>
                <a:schemeClr val="tx1"/>
              </a:solidFill>
            </a:endParaRPr>
          </a:p>
          <a:p>
            <a:pPr algn="ctr"/>
            <a:r>
              <a:rPr lang="zh-CN" altLang="en-US" sz="2400">
                <a:solidFill>
                  <a:schemeClr val="tx1"/>
                </a:solidFill>
              </a:rPr>
              <a:t>效能</a:t>
            </a:r>
            <a:endParaRPr lang="zh-CN" altLang="en-US" sz="2400">
              <a:solidFill>
                <a:schemeClr val="tx1"/>
              </a:solidFill>
            </a:endParaRPr>
          </a:p>
        </p:txBody>
      </p:sp>
      <p:sp>
        <p:nvSpPr>
          <p:cNvPr id="10" name="椭圆 9"/>
          <p:cNvSpPr/>
          <p:nvPr>
            <p:custDataLst>
              <p:tags r:id="rId6"/>
            </p:custDataLst>
          </p:nvPr>
        </p:nvSpPr>
        <p:spPr>
          <a:xfrm>
            <a:off x="4486910" y="3107690"/>
            <a:ext cx="2454275" cy="1076325"/>
          </a:xfrm>
          <a:prstGeom prst="ellipse">
            <a:avLst/>
          </a:prstGeom>
          <a:solidFill>
            <a:schemeClr val="bg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400">
                <a:solidFill>
                  <a:schemeClr val="tx1"/>
                </a:solidFill>
              </a:rPr>
              <a:t>对知识</a:t>
            </a:r>
            <a:r>
              <a:rPr lang="zh-CN" altLang="en-US" sz="2400">
                <a:solidFill>
                  <a:schemeClr val="tx1"/>
                </a:solidFill>
              </a:rPr>
              <a:t>隐瞒的态度</a:t>
            </a:r>
            <a:endParaRPr lang="zh-CN" altLang="en-US" sz="2400">
              <a:solidFill>
                <a:schemeClr val="tx1"/>
              </a:solidFill>
            </a:endParaRPr>
          </a:p>
        </p:txBody>
      </p:sp>
      <p:sp>
        <p:nvSpPr>
          <p:cNvPr id="11" name="椭圆 10"/>
          <p:cNvSpPr/>
          <p:nvPr>
            <p:custDataLst>
              <p:tags r:id="rId7"/>
            </p:custDataLst>
          </p:nvPr>
        </p:nvSpPr>
        <p:spPr>
          <a:xfrm>
            <a:off x="4486910" y="4859655"/>
            <a:ext cx="2454275" cy="1076325"/>
          </a:xfrm>
          <a:prstGeom prst="ellipse">
            <a:avLst/>
          </a:prstGeom>
          <a:solidFill>
            <a:schemeClr val="bg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400">
                <a:solidFill>
                  <a:schemeClr val="tx1"/>
                </a:solidFill>
              </a:rPr>
              <a:t>对知识隐瞒的主观</a:t>
            </a:r>
            <a:r>
              <a:rPr lang="zh-CN" altLang="en-US" sz="2400">
                <a:solidFill>
                  <a:schemeClr val="tx1"/>
                </a:solidFill>
              </a:rPr>
              <a:t>规范</a:t>
            </a:r>
            <a:endParaRPr lang="zh-CN" altLang="en-US" sz="2400">
              <a:solidFill>
                <a:schemeClr val="tx1"/>
              </a:solidFill>
            </a:endParaRPr>
          </a:p>
        </p:txBody>
      </p:sp>
      <p:sp>
        <p:nvSpPr>
          <p:cNvPr id="12" name="椭圆 11"/>
          <p:cNvSpPr/>
          <p:nvPr>
            <p:custDataLst>
              <p:tags r:id="rId8"/>
            </p:custDataLst>
          </p:nvPr>
        </p:nvSpPr>
        <p:spPr>
          <a:xfrm>
            <a:off x="8773160" y="3107690"/>
            <a:ext cx="2454275" cy="1076325"/>
          </a:xfrm>
          <a:prstGeom prst="ellipse">
            <a:avLst/>
          </a:prstGeom>
          <a:solidFill>
            <a:schemeClr val="bg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400">
                <a:solidFill>
                  <a:schemeClr val="tx1"/>
                </a:solidFill>
              </a:rPr>
              <a:t>知识隐瞒</a:t>
            </a:r>
            <a:endParaRPr lang="zh-CN" altLang="en-US" sz="2400">
              <a:solidFill>
                <a:schemeClr val="tx1"/>
              </a:solidFill>
            </a:endParaRPr>
          </a:p>
          <a:p>
            <a:pPr algn="ctr"/>
            <a:r>
              <a:rPr lang="zh-CN" altLang="en-US" sz="2400">
                <a:solidFill>
                  <a:schemeClr val="tx1"/>
                </a:solidFill>
              </a:rPr>
              <a:t>意图</a:t>
            </a:r>
            <a:endParaRPr lang="zh-CN" altLang="en-US" sz="2400">
              <a:solidFill>
                <a:schemeClr val="tx1"/>
              </a:solidFill>
            </a:endParaRPr>
          </a:p>
        </p:txBody>
      </p:sp>
    </p:spTree>
    <p:custDataLst>
      <p:tags r:id="rId9"/>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矩形 4"/>
          <p:cNvSpPr/>
          <p:nvPr>
            <p:custDataLst>
              <p:tags r:id="rId1"/>
            </p:custDataLst>
          </p:nvPr>
        </p:nvSpPr>
        <p:spPr>
          <a:xfrm>
            <a:off x="222885" y="241300"/>
            <a:ext cx="2515870"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Times New Roman" panose="02020603050405020304" charset="0"/>
                <a:cs typeface="Times New Roman" panose="02020603050405020304" charset="0"/>
              </a:rPr>
              <a:t>3</a:t>
            </a:r>
            <a:r>
              <a:rPr lang="zh-CN" altLang="en-US" sz="3200" b="1">
                <a:latin typeface="Times New Roman" panose="02020603050405020304" charset="0"/>
                <a:cs typeface="Times New Roman" panose="02020603050405020304" charset="0"/>
              </a:rPr>
              <a:t>、数据</a:t>
            </a:r>
            <a:r>
              <a:rPr lang="zh-CN" altLang="en-US" sz="3200" b="1">
                <a:latin typeface="Times New Roman" panose="02020603050405020304" charset="0"/>
                <a:cs typeface="Times New Roman" panose="02020603050405020304" charset="0"/>
              </a:rPr>
              <a:t>收集</a:t>
            </a:r>
            <a:endParaRPr lang="zh-CN" altLang="en-US" sz="3200" b="1">
              <a:latin typeface="Times New Roman" panose="02020603050405020304" charset="0"/>
              <a:cs typeface="Times New Roman" panose="02020603050405020304" charset="0"/>
            </a:endParaRPr>
          </a:p>
        </p:txBody>
      </p:sp>
      <p:sp>
        <p:nvSpPr>
          <p:cNvPr id="4" name="文本框 3"/>
          <p:cNvSpPr txBox="1"/>
          <p:nvPr>
            <p:custDataLst>
              <p:tags r:id="rId2"/>
            </p:custDataLst>
          </p:nvPr>
        </p:nvSpPr>
        <p:spPr>
          <a:xfrm>
            <a:off x="429895" y="1124585"/>
            <a:ext cx="11043920" cy="5262245"/>
          </a:xfrm>
          <a:prstGeom prst="rect">
            <a:avLst/>
          </a:prstGeom>
          <a:noFill/>
        </p:spPr>
        <p:txBody>
          <a:bodyPr wrap="square" rtlCol="0">
            <a:noAutofit/>
          </a:bodyPr>
          <a:p>
            <a:pPr marL="342900" indent="-342900">
              <a:lnSpc>
                <a:spcPct val="150000"/>
              </a:lnSpc>
              <a:buFont typeface="Wingdings" panose="05000000000000000000" charset="0"/>
              <a:buChar char="l"/>
            </a:pPr>
            <a:r>
              <a:rPr lang="zh-CN" altLang="en-US" sz="2400">
                <a:latin typeface="Times New Roman" panose="02020603050405020304" charset="0"/>
                <a:cs typeface="Times New Roman" panose="02020603050405020304" charset="0"/>
                <a:sym typeface="+mn-ea"/>
              </a:rPr>
              <a:t>问卷星，</a:t>
            </a:r>
            <a:r>
              <a:rPr lang="en-US" altLang="zh-CN" sz="2400" b="1">
                <a:latin typeface="Times New Roman" panose="02020603050405020304" charset="0"/>
                <a:cs typeface="Times New Roman" panose="02020603050405020304" charset="0"/>
                <a:sym typeface="+mn-ea"/>
              </a:rPr>
              <a:t>386</a:t>
            </a:r>
            <a:r>
              <a:rPr lang="zh-CN" altLang="en-US" sz="2400">
                <a:latin typeface="Times New Roman" panose="02020603050405020304" charset="0"/>
                <a:cs typeface="Times New Roman" panose="02020603050405020304" charset="0"/>
                <a:sym typeface="+mn-ea"/>
              </a:rPr>
              <a:t>份有效</a:t>
            </a:r>
            <a:r>
              <a:rPr lang="zh-CN" altLang="en-US" sz="2400">
                <a:latin typeface="Times New Roman" panose="02020603050405020304" charset="0"/>
                <a:cs typeface="Times New Roman" panose="02020603050405020304" charset="0"/>
                <a:sym typeface="+mn-ea"/>
              </a:rPr>
              <a:t>问卷</a:t>
            </a:r>
            <a:endParaRPr lang="zh-CN" altLang="en-US" sz="2400">
              <a:latin typeface="Times New Roman" panose="02020603050405020304" charset="0"/>
              <a:cs typeface="Times New Roman" panose="02020603050405020304" charset="0"/>
              <a:sym typeface="+mn-ea"/>
            </a:endParaRPr>
          </a:p>
          <a:p>
            <a:pPr marL="342900" indent="-342900">
              <a:lnSpc>
                <a:spcPct val="150000"/>
              </a:lnSpc>
              <a:buFont typeface="Wingdings" panose="05000000000000000000" charset="0"/>
              <a:buChar char="l"/>
            </a:pPr>
            <a:r>
              <a:rPr lang="zh-CN" altLang="en-US" sz="2400">
                <a:latin typeface="Times New Roman" panose="02020603050405020304" charset="0"/>
                <a:cs typeface="Times New Roman" panose="02020603050405020304" charset="0"/>
                <a:sym typeface="+mn-ea"/>
              </a:rPr>
              <a:t>人口统计学</a:t>
            </a:r>
            <a:r>
              <a:rPr lang="zh-CN" altLang="en-US" sz="2400">
                <a:latin typeface="Times New Roman" panose="02020603050405020304" charset="0"/>
                <a:cs typeface="Times New Roman" panose="02020603050405020304" charset="0"/>
                <a:sym typeface="+mn-ea"/>
              </a:rPr>
              <a:t>特征</a:t>
            </a:r>
            <a:endParaRPr lang="zh-CN" altLang="en-US" sz="2400">
              <a:latin typeface="Times New Roman" panose="02020603050405020304" charset="0"/>
              <a:cs typeface="Times New Roman" panose="02020603050405020304" charset="0"/>
              <a:sym typeface="+mn-ea"/>
            </a:endParaRPr>
          </a:p>
          <a:p>
            <a:pPr indent="0">
              <a:lnSpc>
                <a:spcPct val="150000"/>
              </a:lnSpc>
              <a:buFont typeface="Wingdings" panose="05000000000000000000" charset="0"/>
              <a:buNone/>
            </a:pPr>
            <a:endParaRPr lang="zh-CN" altLang="en-US" sz="2400">
              <a:latin typeface="Times New Roman" panose="02020603050405020304" charset="0"/>
              <a:cs typeface="Times New Roman" panose="02020603050405020304" charset="0"/>
              <a:sym typeface="+mn-ea"/>
            </a:endParaRPr>
          </a:p>
        </p:txBody>
      </p:sp>
      <p:pic>
        <p:nvPicPr>
          <p:cNvPr id="13" name="图片 12"/>
          <p:cNvPicPr>
            <a:picLocks noChangeAspect="1"/>
          </p:cNvPicPr>
          <p:nvPr>
            <p:custDataLst>
              <p:tags r:id="rId3"/>
            </p:custDataLst>
          </p:nvPr>
        </p:nvPicPr>
        <p:blipFill>
          <a:blip r:embed="rId4"/>
          <a:srcRect t="884" r="-136"/>
          <a:stretch>
            <a:fillRect/>
          </a:stretch>
        </p:blipFill>
        <p:spPr>
          <a:xfrm>
            <a:off x="616585" y="2247900"/>
            <a:ext cx="8024495" cy="4610100"/>
          </a:xfrm>
          <a:prstGeom prst="rect">
            <a:avLst/>
          </a:prstGeom>
        </p:spPr>
      </p:pic>
    </p:spTree>
    <p:custDataLst>
      <p:tags r:id="rId5"/>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3" name="图片 2" descr="1-s2.0-S0747563219304480-egi10HRHWNRVX4_lrg"/>
          <p:cNvPicPr>
            <a:picLocks noChangeAspect="1"/>
          </p:cNvPicPr>
          <p:nvPr/>
        </p:nvPicPr>
        <p:blipFill>
          <a:blip r:embed="rId1"/>
          <a:stretch>
            <a:fillRect/>
          </a:stretch>
        </p:blipFill>
        <p:spPr>
          <a:xfrm>
            <a:off x="667385" y="1901190"/>
            <a:ext cx="9842500" cy="4730115"/>
          </a:xfrm>
          <a:prstGeom prst="rect">
            <a:avLst/>
          </a:prstGeom>
        </p:spPr>
      </p:pic>
      <p:sp>
        <p:nvSpPr>
          <p:cNvPr id="6" name="椭圆 5"/>
          <p:cNvSpPr/>
          <p:nvPr>
            <p:custDataLst>
              <p:tags r:id="rId2"/>
            </p:custDataLst>
          </p:nvPr>
        </p:nvSpPr>
        <p:spPr>
          <a:xfrm>
            <a:off x="731520" y="2371725"/>
            <a:ext cx="1789430" cy="567055"/>
          </a:xfrm>
          <a:prstGeom prst="ellipse">
            <a:avLst/>
          </a:prstGeom>
          <a:solidFill>
            <a:schemeClr val="bg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400">
                <a:solidFill>
                  <a:schemeClr val="tx1"/>
                </a:solidFill>
              </a:rPr>
              <a:t>感知</a:t>
            </a:r>
            <a:endParaRPr lang="zh-CN" altLang="en-US" sz="2400">
              <a:solidFill>
                <a:schemeClr val="tx1"/>
              </a:solidFill>
            </a:endParaRPr>
          </a:p>
          <a:p>
            <a:pPr algn="ctr"/>
            <a:r>
              <a:rPr lang="zh-CN" altLang="en-US" sz="2400">
                <a:solidFill>
                  <a:schemeClr val="tx1"/>
                </a:solidFill>
              </a:rPr>
              <a:t>严重性</a:t>
            </a:r>
            <a:endParaRPr lang="zh-CN" altLang="en-US" sz="2400">
              <a:solidFill>
                <a:schemeClr val="tx1"/>
              </a:solidFill>
            </a:endParaRPr>
          </a:p>
        </p:txBody>
      </p:sp>
      <p:sp>
        <p:nvSpPr>
          <p:cNvPr id="7" name="椭圆 6"/>
          <p:cNvSpPr/>
          <p:nvPr>
            <p:custDataLst>
              <p:tags r:id="rId3"/>
            </p:custDataLst>
          </p:nvPr>
        </p:nvSpPr>
        <p:spPr>
          <a:xfrm>
            <a:off x="685165" y="3242945"/>
            <a:ext cx="1835785" cy="688975"/>
          </a:xfrm>
          <a:prstGeom prst="ellipse">
            <a:avLst/>
          </a:prstGeom>
          <a:solidFill>
            <a:schemeClr val="bg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400">
                <a:solidFill>
                  <a:schemeClr val="tx1"/>
                </a:solidFill>
              </a:rPr>
              <a:t>感知</a:t>
            </a:r>
            <a:endParaRPr lang="zh-CN" altLang="en-US" sz="2400">
              <a:solidFill>
                <a:schemeClr val="tx1"/>
              </a:solidFill>
            </a:endParaRPr>
          </a:p>
          <a:p>
            <a:pPr algn="ctr"/>
            <a:r>
              <a:rPr lang="zh-CN" altLang="en-US" sz="2400">
                <a:solidFill>
                  <a:schemeClr val="tx1"/>
                </a:solidFill>
              </a:rPr>
              <a:t>易感性</a:t>
            </a:r>
            <a:endParaRPr lang="zh-CN" altLang="en-US" sz="2400">
              <a:solidFill>
                <a:schemeClr val="tx1"/>
              </a:solidFill>
            </a:endParaRPr>
          </a:p>
        </p:txBody>
      </p:sp>
      <p:sp>
        <p:nvSpPr>
          <p:cNvPr id="8" name="椭圆 7"/>
          <p:cNvSpPr/>
          <p:nvPr>
            <p:custDataLst>
              <p:tags r:id="rId4"/>
            </p:custDataLst>
          </p:nvPr>
        </p:nvSpPr>
        <p:spPr>
          <a:xfrm>
            <a:off x="826135" y="4922520"/>
            <a:ext cx="1600200" cy="556895"/>
          </a:xfrm>
          <a:prstGeom prst="ellipse">
            <a:avLst/>
          </a:prstGeom>
          <a:solidFill>
            <a:schemeClr val="bg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400">
                <a:solidFill>
                  <a:schemeClr val="tx1"/>
                </a:solidFill>
              </a:rPr>
              <a:t>反应</a:t>
            </a:r>
            <a:endParaRPr lang="zh-CN" altLang="en-US" sz="2400">
              <a:solidFill>
                <a:schemeClr val="tx1"/>
              </a:solidFill>
            </a:endParaRPr>
          </a:p>
          <a:p>
            <a:pPr algn="ctr"/>
            <a:r>
              <a:rPr lang="zh-CN" altLang="en-US" sz="2400">
                <a:solidFill>
                  <a:schemeClr val="tx1"/>
                </a:solidFill>
              </a:rPr>
              <a:t>效能</a:t>
            </a:r>
            <a:endParaRPr lang="zh-CN" altLang="en-US" sz="2400">
              <a:solidFill>
                <a:schemeClr val="tx1"/>
              </a:solidFill>
            </a:endParaRPr>
          </a:p>
        </p:txBody>
      </p:sp>
      <p:sp>
        <p:nvSpPr>
          <p:cNvPr id="9" name="椭圆 8"/>
          <p:cNvSpPr/>
          <p:nvPr>
            <p:custDataLst>
              <p:tags r:id="rId5"/>
            </p:custDataLst>
          </p:nvPr>
        </p:nvSpPr>
        <p:spPr>
          <a:xfrm>
            <a:off x="897255" y="5923915"/>
            <a:ext cx="1529080" cy="575945"/>
          </a:xfrm>
          <a:prstGeom prst="ellipse">
            <a:avLst/>
          </a:prstGeom>
          <a:solidFill>
            <a:schemeClr val="bg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400">
                <a:solidFill>
                  <a:schemeClr val="tx1"/>
                </a:solidFill>
              </a:rPr>
              <a:t>自我</a:t>
            </a:r>
            <a:endParaRPr lang="zh-CN" altLang="en-US" sz="2400">
              <a:solidFill>
                <a:schemeClr val="tx1"/>
              </a:solidFill>
            </a:endParaRPr>
          </a:p>
          <a:p>
            <a:pPr algn="ctr"/>
            <a:r>
              <a:rPr lang="zh-CN" altLang="en-US" sz="2400">
                <a:solidFill>
                  <a:schemeClr val="tx1"/>
                </a:solidFill>
              </a:rPr>
              <a:t>效能</a:t>
            </a:r>
            <a:endParaRPr lang="zh-CN" altLang="en-US" sz="2400">
              <a:solidFill>
                <a:schemeClr val="tx1"/>
              </a:solidFill>
            </a:endParaRPr>
          </a:p>
        </p:txBody>
      </p:sp>
      <p:sp>
        <p:nvSpPr>
          <p:cNvPr id="10" name="椭圆 9"/>
          <p:cNvSpPr/>
          <p:nvPr>
            <p:custDataLst>
              <p:tags r:id="rId6"/>
            </p:custDataLst>
          </p:nvPr>
        </p:nvSpPr>
        <p:spPr>
          <a:xfrm>
            <a:off x="4091940" y="3696335"/>
            <a:ext cx="2235835" cy="952500"/>
          </a:xfrm>
          <a:prstGeom prst="ellipse">
            <a:avLst/>
          </a:prstGeom>
          <a:solidFill>
            <a:schemeClr val="bg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400">
                <a:solidFill>
                  <a:schemeClr val="tx1"/>
                </a:solidFill>
              </a:rPr>
              <a:t>对知识</a:t>
            </a:r>
            <a:r>
              <a:rPr lang="zh-CN" altLang="en-US" sz="2400">
                <a:solidFill>
                  <a:schemeClr val="tx1"/>
                </a:solidFill>
              </a:rPr>
              <a:t>隐瞒的态度</a:t>
            </a:r>
            <a:endParaRPr lang="zh-CN" altLang="en-US" sz="2400">
              <a:solidFill>
                <a:schemeClr val="tx1"/>
              </a:solidFill>
            </a:endParaRPr>
          </a:p>
        </p:txBody>
      </p:sp>
      <p:sp>
        <p:nvSpPr>
          <p:cNvPr id="11" name="椭圆 10"/>
          <p:cNvSpPr/>
          <p:nvPr>
            <p:custDataLst>
              <p:tags r:id="rId7"/>
            </p:custDataLst>
          </p:nvPr>
        </p:nvSpPr>
        <p:spPr>
          <a:xfrm>
            <a:off x="4014470" y="5324475"/>
            <a:ext cx="2465070" cy="923925"/>
          </a:xfrm>
          <a:prstGeom prst="ellipse">
            <a:avLst/>
          </a:prstGeom>
          <a:solidFill>
            <a:schemeClr val="bg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400">
                <a:solidFill>
                  <a:schemeClr val="tx1"/>
                </a:solidFill>
              </a:rPr>
              <a:t>对知识隐瞒的主观</a:t>
            </a:r>
            <a:r>
              <a:rPr lang="zh-CN" altLang="en-US" sz="2400">
                <a:solidFill>
                  <a:schemeClr val="tx1"/>
                </a:solidFill>
              </a:rPr>
              <a:t>规范</a:t>
            </a:r>
            <a:endParaRPr lang="zh-CN" altLang="en-US" sz="2400">
              <a:solidFill>
                <a:schemeClr val="tx1"/>
              </a:solidFill>
            </a:endParaRPr>
          </a:p>
        </p:txBody>
      </p:sp>
      <p:sp>
        <p:nvSpPr>
          <p:cNvPr id="12" name="椭圆 11"/>
          <p:cNvSpPr/>
          <p:nvPr>
            <p:custDataLst>
              <p:tags r:id="rId8"/>
            </p:custDataLst>
          </p:nvPr>
        </p:nvSpPr>
        <p:spPr>
          <a:xfrm>
            <a:off x="8074660" y="3696335"/>
            <a:ext cx="2199005" cy="952500"/>
          </a:xfrm>
          <a:prstGeom prst="ellipse">
            <a:avLst/>
          </a:prstGeom>
          <a:solidFill>
            <a:schemeClr val="bg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400">
                <a:solidFill>
                  <a:schemeClr val="tx1"/>
                </a:solidFill>
              </a:rPr>
              <a:t>知识隐瞒</a:t>
            </a:r>
            <a:endParaRPr lang="zh-CN" altLang="en-US" sz="2400">
              <a:solidFill>
                <a:schemeClr val="tx1"/>
              </a:solidFill>
            </a:endParaRPr>
          </a:p>
          <a:p>
            <a:pPr algn="ctr"/>
            <a:r>
              <a:rPr lang="zh-CN" altLang="en-US" sz="2400">
                <a:solidFill>
                  <a:schemeClr val="tx1"/>
                </a:solidFill>
              </a:rPr>
              <a:t>意图</a:t>
            </a:r>
            <a:endParaRPr lang="zh-CN" altLang="en-US" sz="2400">
              <a:solidFill>
                <a:schemeClr val="tx1"/>
              </a:solidFill>
            </a:endParaRPr>
          </a:p>
        </p:txBody>
      </p:sp>
      <p:sp>
        <p:nvSpPr>
          <p:cNvPr id="14" name="文本框 13"/>
          <p:cNvSpPr txBox="1"/>
          <p:nvPr>
            <p:custDataLst>
              <p:tags r:id="rId9"/>
            </p:custDataLst>
          </p:nvPr>
        </p:nvSpPr>
        <p:spPr>
          <a:xfrm>
            <a:off x="448310" y="980440"/>
            <a:ext cx="11043920" cy="716915"/>
          </a:xfrm>
          <a:prstGeom prst="rect">
            <a:avLst/>
          </a:prstGeom>
          <a:noFill/>
        </p:spPr>
        <p:txBody>
          <a:bodyPr wrap="square" rtlCol="0">
            <a:noAutofit/>
          </a:bodyPr>
          <a:p>
            <a:pPr indent="0">
              <a:lnSpc>
                <a:spcPct val="150000"/>
              </a:lnSpc>
              <a:buNone/>
            </a:pPr>
            <a:r>
              <a:rPr lang="en-US" altLang="zh-CN" sz="2400">
                <a:latin typeface="Times New Roman" panose="02020603050405020304" charset="0"/>
                <a:cs typeface="Times New Roman" panose="02020603050405020304" charset="0"/>
              </a:rPr>
              <a:t>H1</a:t>
            </a:r>
            <a:r>
              <a:rPr lang="zh-CN" altLang="en-US" sz="2400">
                <a:latin typeface="Times New Roman" panose="02020603050405020304" charset="0"/>
                <a:cs typeface="Times New Roman" panose="02020603050405020304" charset="0"/>
              </a:rPr>
              <a:t>、</a:t>
            </a:r>
            <a:r>
              <a:rPr lang="en-US" altLang="zh-CN" sz="2400">
                <a:latin typeface="Times New Roman" panose="02020603050405020304" charset="0"/>
                <a:cs typeface="Times New Roman" panose="02020603050405020304" charset="0"/>
              </a:rPr>
              <a:t>H2</a:t>
            </a:r>
            <a:r>
              <a:rPr lang="zh-CN" altLang="en-US" sz="2400">
                <a:latin typeface="Times New Roman" panose="02020603050405020304" charset="0"/>
                <a:cs typeface="Times New Roman" panose="02020603050405020304" charset="0"/>
              </a:rPr>
              <a:t>、</a:t>
            </a:r>
            <a:r>
              <a:rPr lang="en-US" altLang="zh-CN" sz="2400">
                <a:latin typeface="Times New Roman" panose="02020603050405020304" charset="0"/>
                <a:cs typeface="Times New Roman" panose="02020603050405020304" charset="0"/>
              </a:rPr>
              <a:t>H3</a:t>
            </a:r>
            <a:r>
              <a:rPr lang="zh-CN" altLang="en-US" sz="2400">
                <a:latin typeface="Times New Roman" panose="02020603050405020304" charset="0"/>
                <a:cs typeface="Times New Roman" panose="02020603050405020304" charset="0"/>
              </a:rPr>
              <a:t>、</a:t>
            </a:r>
            <a:r>
              <a:rPr lang="en-US" altLang="zh-CN" sz="2400">
                <a:latin typeface="Times New Roman" panose="02020603050405020304" charset="0"/>
                <a:cs typeface="Times New Roman" panose="02020603050405020304" charset="0"/>
              </a:rPr>
              <a:t>H4</a:t>
            </a:r>
            <a:r>
              <a:rPr lang="zh-CN" altLang="en-US" sz="2400">
                <a:latin typeface="Times New Roman" panose="02020603050405020304" charset="0"/>
                <a:cs typeface="Times New Roman" panose="02020603050405020304" charset="0"/>
              </a:rPr>
              <a:t>、</a:t>
            </a:r>
            <a:r>
              <a:rPr lang="en-US" altLang="zh-CN" sz="2400">
                <a:latin typeface="Times New Roman" panose="02020603050405020304" charset="0"/>
                <a:cs typeface="Times New Roman" panose="02020603050405020304" charset="0"/>
              </a:rPr>
              <a:t>H5</a:t>
            </a:r>
            <a:r>
              <a:rPr lang="zh-CN" altLang="en-US" sz="2400">
                <a:latin typeface="Times New Roman" panose="02020603050405020304" charset="0"/>
                <a:cs typeface="Times New Roman" panose="02020603050405020304" charset="0"/>
              </a:rPr>
              <a:t>、</a:t>
            </a:r>
            <a:r>
              <a:rPr lang="en-US" altLang="zh-CN" sz="2400">
                <a:latin typeface="Times New Roman" panose="02020603050405020304" charset="0"/>
                <a:cs typeface="Times New Roman" panose="02020603050405020304" charset="0"/>
              </a:rPr>
              <a:t>H10</a:t>
            </a:r>
            <a:r>
              <a:rPr lang="zh-CN" altLang="en-US" sz="2400">
                <a:latin typeface="Times New Roman" panose="02020603050405020304" charset="0"/>
                <a:cs typeface="Times New Roman" panose="02020603050405020304" charset="0"/>
              </a:rPr>
              <a:t>均得到支持</a:t>
            </a:r>
            <a:endParaRPr lang="zh-CN" altLang="en-US" sz="2400"/>
          </a:p>
          <a:p>
            <a:pPr marL="342900" indent="-342900">
              <a:lnSpc>
                <a:spcPct val="150000"/>
              </a:lnSpc>
              <a:buFont typeface="Wingdings" panose="05000000000000000000" charset="0"/>
              <a:buChar char="l"/>
            </a:pPr>
            <a:endParaRPr lang="zh-CN" altLang="en-US" sz="2400">
              <a:latin typeface="Times New Roman" panose="02020603050405020304" charset="0"/>
              <a:cs typeface="Times New Roman" panose="02020603050405020304" charset="0"/>
              <a:sym typeface="+mn-ea"/>
            </a:endParaRPr>
          </a:p>
        </p:txBody>
      </p:sp>
      <p:sp>
        <p:nvSpPr>
          <p:cNvPr id="4" name="矩形 3"/>
          <p:cNvSpPr/>
          <p:nvPr>
            <p:custDataLst>
              <p:tags r:id="rId10"/>
            </p:custDataLst>
          </p:nvPr>
        </p:nvSpPr>
        <p:spPr>
          <a:xfrm>
            <a:off x="222885" y="241300"/>
            <a:ext cx="1950085"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latin typeface="Times New Roman" panose="02020603050405020304" charset="0"/>
                <a:cs typeface="Times New Roman" panose="02020603050405020304" charset="0"/>
              </a:rPr>
              <a:t>4</a:t>
            </a:r>
            <a:r>
              <a:rPr lang="zh-CN" altLang="en-US" sz="3200" b="1">
                <a:latin typeface="Times New Roman" panose="02020603050405020304" charset="0"/>
                <a:cs typeface="Times New Roman" panose="02020603050405020304" charset="0"/>
              </a:rPr>
              <a:t>、</a:t>
            </a:r>
            <a:r>
              <a:rPr lang="zh-CN" altLang="en-US" sz="3200" b="1">
                <a:latin typeface="Times New Roman" panose="02020603050405020304" charset="0"/>
                <a:cs typeface="Times New Roman" panose="02020603050405020304" charset="0"/>
              </a:rPr>
              <a:t>结果</a:t>
            </a:r>
            <a:endParaRPr lang="zh-CN" altLang="en-US" sz="3200" b="1">
              <a:latin typeface="Times New Roman" panose="02020603050405020304" charset="0"/>
              <a:cs typeface="Times New Roman" panose="02020603050405020304" charset="0"/>
            </a:endParaRPr>
          </a:p>
        </p:txBody>
      </p:sp>
    </p:spTree>
    <p:custDataLst>
      <p:tags r:id="rId1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2"/>
          <a:stretch>
            <a:fillRect/>
          </a:stretch>
        </p:blipFill>
        <p:spPr>
          <a:xfrm>
            <a:off x="2868930" y="2402205"/>
            <a:ext cx="8990965" cy="3145155"/>
          </a:xfrm>
          <a:prstGeom prst="rect">
            <a:avLst/>
          </a:prstGeom>
        </p:spPr>
      </p:pic>
      <p:sp>
        <p:nvSpPr>
          <p:cNvPr id="13" name="文本框 12"/>
          <p:cNvSpPr txBox="1"/>
          <p:nvPr/>
        </p:nvSpPr>
        <p:spPr>
          <a:xfrm>
            <a:off x="357505" y="4148455"/>
            <a:ext cx="237109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PS → AKW </a:t>
            </a:r>
            <a:r>
              <a:rPr lang="en-US" altLang="zh-CN">
                <a:latin typeface="Times New Roman" panose="02020603050405020304" charset="0"/>
                <a:cs typeface="Times New Roman" panose="02020603050405020304" charset="0"/>
                <a:sym typeface="+mn-ea"/>
              </a:rPr>
              <a:t> → </a:t>
            </a:r>
            <a:r>
              <a:rPr lang="en-US" altLang="zh-CN">
                <a:latin typeface="Times New Roman" panose="02020603050405020304" charset="0"/>
                <a:cs typeface="Times New Roman" panose="02020603050405020304" charset="0"/>
              </a:rPr>
              <a:t>KWI</a:t>
            </a:r>
            <a:endParaRPr lang="en-US" altLang="zh-CN">
              <a:latin typeface="Times New Roman" panose="02020603050405020304" charset="0"/>
              <a:cs typeface="Times New Roman" panose="02020603050405020304" charset="0"/>
            </a:endParaRPr>
          </a:p>
        </p:txBody>
      </p:sp>
      <p:sp>
        <p:nvSpPr>
          <p:cNvPr id="15" name="文本框 14"/>
          <p:cNvSpPr txBox="1"/>
          <p:nvPr>
            <p:custDataLst>
              <p:tags r:id="rId3"/>
            </p:custDataLst>
          </p:nvPr>
        </p:nvSpPr>
        <p:spPr>
          <a:xfrm>
            <a:off x="357505" y="4451985"/>
            <a:ext cx="237109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PV → AKW </a:t>
            </a:r>
            <a:r>
              <a:rPr lang="en-US" altLang="zh-CN">
                <a:latin typeface="Times New Roman" panose="02020603050405020304" charset="0"/>
                <a:cs typeface="Times New Roman" panose="02020603050405020304" charset="0"/>
                <a:sym typeface="+mn-ea"/>
              </a:rPr>
              <a:t> → </a:t>
            </a:r>
            <a:r>
              <a:rPr lang="en-US" altLang="zh-CN">
                <a:latin typeface="Times New Roman" panose="02020603050405020304" charset="0"/>
                <a:cs typeface="Times New Roman" panose="02020603050405020304" charset="0"/>
              </a:rPr>
              <a:t>KWI</a:t>
            </a:r>
            <a:endParaRPr lang="en-US" altLang="zh-CN">
              <a:latin typeface="Times New Roman" panose="02020603050405020304" charset="0"/>
              <a:cs typeface="Times New Roman" panose="02020603050405020304" charset="0"/>
            </a:endParaRPr>
          </a:p>
        </p:txBody>
      </p:sp>
      <p:sp>
        <p:nvSpPr>
          <p:cNvPr id="16" name="文本框 15"/>
          <p:cNvSpPr txBox="1"/>
          <p:nvPr>
            <p:custDataLst>
              <p:tags r:id="rId4"/>
            </p:custDataLst>
          </p:nvPr>
        </p:nvSpPr>
        <p:spPr>
          <a:xfrm>
            <a:off x="357505" y="4737735"/>
            <a:ext cx="237109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RE → AKW </a:t>
            </a:r>
            <a:r>
              <a:rPr lang="en-US" altLang="zh-CN">
                <a:latin typeface="Times New Roman" panose="02020603050405020304" charset="0"/>
                <a:cs typeface="Times New Roman" panose="02020603050405020304" charset="0"/>
                <a:sym typeface="+mn-ea"/>
              </a:rPr>
              <a:t> → </a:t>
            </a:r>
            <a:r>
              <a:rPr lang="en-US" altLang="zh-CN">
                <a:latin typeface="Times New Roman" panose="02020603050405020304" charset="0"/>
                <a:cs typeface="Times New Roman" panose="02020603050405020304" charset="0"/>
              </a:rPr>
              <a:t>KWI</a:t>
            </a:r>
            <a:endParaRPr lang="en-US" altLang="zh-CN">
              <a:latin typeface="Times New Roman" panose="02020603050405020304" charset="0"/>
              <a:cs typeface="Times New Roman" panose="02020603050405020304" charset="0"/>
            </a:endParaRPr>
          </a:p>
        </p:txBody>
      </p:sp>
      <p:sp>
        <p:nvSpPr>
          <p:cNvPr id="17" name="文本框 16"/>
          <p:cNvSpPr txBox="1"/>
          <p:nvPr>
            <p:custDataLst>
              <p:tags r:id="rId5"/>
            </p:custDataLst>
          </p:nvPr>
        </p:nvSpPr>
        <p:spPr>
          <a:xfrm>
            <a:off x="357505" y="5048885"/>
            <a:ext cx="237109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PS → AKW </a:t>
            </a:r>
            <a:r>
              <a:rPr lang="en-US" altLang="zh-CN">
                <a:latin typeface="Times New Roman" panose="02020603050405020304" charset="0"/>
                <a:cs typeface="Times New Roman" panose="02020603050405020304" charset="0"/>
                <a:sym typeface="+mn-ea"/>
              </a:rPr>
              <a:t> → </a:t>
            </a:r>
            <a:r>
              <a:rPr lang="en-US" altLang="zh-CN">
                <a:latin typeface="Times New Roman" panose="02020603050405020304" charset="0"/>
                <a:cs typeface="Times New Roman" panose="02020603050405020304" charset="0"/>
              </a:rPr>
              <a:t>KWI</a:t>
            </a:r>
            <a:endParaRPr lang="en-US" altLang="zh-CN">
              <a:latin typeface="Times New Roman" panose="02020603050405020304" charset="0"/>
              <a:cs typeface="Times New Roman" panose="02020603050405020304" charset="0"/>
            </a:endParaRPr>
          </a:p>
        </p:txBody>
      </p:sp>
      <p:sp>
        <p:nvSpPr>
          <p:cNvPr id="18" name="矩形 17"/>
          <p:cNvSpPr/>
          <p:nvPr/>
        </p:nvSpPr>
        <p:spPr>
          <a:xfrm>
            <a:off x="5717540" y="3156585"/>
            <a:ext cx="3022600" cy="680085"/>
          </a:xfrm>
          <a:prstGeom prst="rect">
            <a:avLst/>
          </a:prstGeom>
          <a:noFill/>
          <a:ln w="190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9" name="直接箭头连接符 18"/>
          <p:cNvCxnSpPr/>
          <p:nvPr/>
        </p:nvCxnSpPr>
        <p:spPr>
          <a:xfrm flipV="1">
            <a:off x="7228840" y="1975485"/>
            <a:ext cx="642620" cy="11811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20" name="文本框 19"/>
          <p:cNvSpPr txBox="1"/>
          <p:nvPr>
            <p:custDataLst>
              <p:tags r:id="rId6"/>
            </p:custDataLst>
          </p:nvPr>
        </p:nvSpPr>
        <p:spPr>
          <a:xfrm>
            <a:off x="5843270" y="1175385"/>
            <a:ext cx="4678045" cy="716915"/>
          </a:xfrm>
          <a:prstGeom prst="rect">
            <a:avLst/>
          </a:prstGeom>
          <a:noFill/>
        </p:spPr>
        <p:txBody>
          <a:bodyPr wrap="square" rtlCol="0">
            <a:noAutofit/>
          </a:bodyPr>
          <a:p>
            <a:pPr indent="0">
              <a:lnSpc>
                <a:spcPct val="150000"/>
              </a:lnSpc>
              <a:buNone/>
            </a:pPr>
            <a:r>
              <a:rPr lang="en-US" sz="2400">
                <a:latin typeface="Times New Roman" panose="02020603050405020304" charset="0"/>
                <a:cs typeface="Times New Roman" panose="02020603050405020304" charset="0"/>
              </a:rPr>
              <a:t>95%</a:t>
            </a:r>
            <a:r>
              <a:rPr lang="zh-CN" altLang="en-US" sz="2400">
                <a:latin typeface="Times New Roman" panose="02020603050405020304" charset="0"/>
                <a:cs typeface="Times New Roman" panose="02020603050405020304" charset="0"/>
              </a:rPr>
              <a:t>置信区间，不包含</a:t>
            </a:r>
            <a:r>
              <a:rPr lang="en-US" altLang="zh-CN" sz="2400">
                <a:latin typeface="Times New Roman" panose="02020603050405020304" charset="0"/>
                <a:cs typeface="Times New Roman" panose="02020603050405020304" charset="0"/>
              </a:rPr>
              <a:t>0</a:t>
            </a:r>
            <a:r>
              <a:rPr lang="zh-CN" altLang="en-US" sz="2400">
                <a:latin typeface="Times New Roman" panose="02020603050405020304" charset="0"/>
                <a:cs typeface="Times New Roman" panose="02020603050405020304" charset="0"/>
              </a:rPr>
              <a:t>，</a:t>
            </a:r>
            <a:r>
              <a:rPr lang="zh-CN" altLang="en-US" sz="2400">
                <a:latin typeface="Times New Roman" panose="02020603050405020304" charset="0"/>
                <a:cs typeface="Times New Roman" panose="02020603050405020304" charset="0"/>
              </a:rPr>
              <a:t>显著</a:t>
            </a:r>
            <a:endParaRPr lang="zh-CN" altLang="en-US" sz="2400">
              <a:latin typeface="Times New Roman" panose="02020603050405020304" charset="0"/>
              <a:cs typeface="Times New Roman" panose="02020603050405020304" charset="0"/>
            </a:endParaRPr>
          </a:p>
        </p:txBody>
      </p:sp>
      <p:sp>
        <p:nvSpPr>
          <p:cNvPr id="21" name="矩形 20"/>
          <p:cNvSpPr/>
          <p:nvPr>
            <p:custDataLst>
              <p:tags r:id="rId7"/>
            </p:custDataLst>
          </p:nvPr>
        </p:nvSpPr>
        <p:spPr>
          <a:xfrm>
            <a:off x="222885" y="241300"/>
            <a:ext cx="1950085"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latin typeface="Times New Roman" panose="02020603050405020304" charset="0"/>
                <a:cs typeface="Times New Roman" panose="02020603050405020304" charset="0"/>
              </a:rPr>
              <a:t>4</a:t>
            </a:r>
            <a:r>
              <a:rPr lang="zh-CN" altLang="en-US" sz="3200" b="1">
                <a:latin typeface="Times New Roman" panose="02020603050405020304" charset="0"/>
                <a:cs typeface="Times New Roman" panose="02020603050405020304" charset="0"/>
              </a:rPr>
              <a:t>、</a:t>
            </a:r>
            <a:r>
              <a:rPr lang="zh-CN" altLang="en-US" sz="3200" b="1">
                <a:latin typeface="Times New Roman" panose="02020603050405020304" charset="0"/>
                <a:cs typeface="Times New Roman" panose="02020603050405020304" charset="0"/>
              </a:rPr>
              <a:t>结果</a:t>
            </a:r>
            <a:endParaRPr lang="zh-CN" altLang="en-US" sz="3200" b="1">
              <a:latin typeface="Times New Roman" panose="02020603050405020304" charset="0"/>
              <a:cs typeface="Times New Roman" panose="02020603050405020304" charset="0"/>
            </a:endParaRPr>
          </a:p>
        </p:txBody>
      </p:sp>
    </p:spTree>
    <p:custDataLst>
      <p:tags r:id="rId8"/>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custDataLst>
              <p:tags r:id="rId1"/>
            </p:custDataLst>
          </p:nvPr>
        </p:nvSpPr>
        <p:spPr>
          <a:xfrm>
            <a:off x="356870" y="1090295"/>
            <a:ext cx="11486515" cy="5354320"/>
          </a:xfrm>
          <a:prstGeom prst="rect">
            <a:avLst/>
          </a:prstGeom>
          <a:noFill/>
        </p:spPr>
        <p:txBody>
          <a:bodyPr wrap="square" rtlCol="0">
            <a:noAutofit/>
          </a:bodyPr>
          <a:p>
            <a:pPr marL="342900" indent="-342900" algn="just">
              <a:lnSpc>
                <a:spcPct val="150000"/>
              </a:lnSpc>
              <a:buFont typeface="Wingdings" panose="05000000000000000000" charset="0"/>
              <a:buChar char="l"/>
            </a:pPr>
            <a:r>
              <a:rPr lang="en-US" sz="2400" b="1">
                <a:latin typeface="Times New Roman" panose="02020603050405020304" charset="0"/>
                <a:cs typeface="Times New Roman" panose="02020603050405020304" charset="0"/>
              </a:rPr>
              <a:t>威胁评估</a:t>
            </a:r>
            <a:r>
              <a:rPr lang="en-US" sz="2400">
                <a:latin typeface="Times New Roman" panose="02020603050405020304" charset="0"/>
                <a:cs typeface="Times New Roman" panose="02020603050405020304" charset="0"/>
              </a:rPr>
              <a:t>（β = 0.31,0.32）在确定对知识隐瞒的态度方面比应对评估（β = 0.18,0.10）更为关键</a:t>
            </a:r>
            <a:r>
              <a:rPr lang="zh-CN" altLang="en-US" sz="2400">
                <a:latin typeface="Times New Roman" panose="02020603050405020304" charset="0"/>
                <a:cs typeface="Times New Roman" panose="02020603050405020304" charset="0"/>
              </a:rPr>
              <a:t>，这表明用户通常非常重视共享知识的负面后果。对此，网络社区运营者应采取</a:t>
            </a:r>
            <a:r>
              <a:rPr lang="zh-CN" altLang="en-US" sz="2400">
                <a:latin typeface="Times New Roman" panose="02020603050405020304" charset="0"/>
                <a:cs typeface="Times New Roman" panose="02020603050405020304" charset="0"/>
              </a:rPr>
              <a:t>积极措施，减少用户对知识共享所带来威胁的心理感知。</a:t>
            </a:r>
            <a:endParaRPr lang="zh-CN" altLang="en-US" sz="24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l"/>
            </a:pPr>
            <a:r>
              <a:rPr lang="zh-CN" altLang="en-US" sz="2400" b="1">
                <a:latin typeface="Times New Roman" panose="02020603050405020304" charset="0"/>
                <a:cs typeface="Times New Roman" panose="02020603050405020304" charset="0"/>
              </a:rPr>
              <a:t>主观规范</a:t>
            </a:r>
            <a:r>
              <a:rPr lang="zh-CN" altLang="en-US" sz="2400">
                <a:latin typeface="Times New Roman" panose="02020603050405020304" charset="0"/>
                <a:cs typeface="Times New Roman" panose="02020603050405020304" charset="0"/>
              </a:rPr>
              <a:t>是知识隐瞒意图的主要促进因素（0.44 &gt; 0.30，t = 38.559），因此</a:t>
            </a:r>
            <a:r>
              <a:rPr lang="zh-CN" altLang="en-US" sz="2400">
                <a:latin typeface="Times New Roman" panose="02020603050405020304" charset="0"/>
                <a:cs typeface="Times New Roman" panose="02020603050405020304" charset="0"/>
              </a:rPr>
              <a:t>可以通过鼓励分享知识而不是隐瞒知识的主观规范来减少知识隐瞒行为，特别是在强调集体主义的地区，社会影响对个体行为的作用极为重要。</a:t>
            </a:r>
            <a:endParaRPr lang="zh-CN" altLang="en-US" sz="24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l"/>
            </a:pPr>
            <a:r>
              <a:rPr lang="zh-CN" altLang="en-US" sz="2400">
                <a:latin typeface="Times New Roman" panose="02020603050405020304" charset="0"/>
                <a:cs typeface="Times New Roman" panose="02020603050405020304" charset="0"/>
              </a:rPr>
              <a:t>个体对应对行为的信念也与他们对这种行为的态度有关。从这个角度来看，减少知识隐瞒的另一种可能方法是改变用户对此类行为的评价。显然，应该考虑一些潜在的措施来防止</a:t>
            </a:r>
            <a:r>
              <a:rPr lang="zh-CN" altLang="en-US" sz="2400" b="1">
                <a:latin typeface="Times New Roman" panose="02020603050405020304" charset="0"/>
                <a:cs typeface="Times New Roman" panose="02020603050405020304" charset="0"/>
              </a:rPr>
              <a:t>应对评估</a:t>
            </a:r>
            <a:r>
              <a:rPr lang="zh-CN" altLang="en-US" sz="2400">
                <a:latin typeface="Times New Roman" panose="02020603050405020304" charset="0"/>
                <a:cs typeface="Times New Roman" panose="02020603050405020304" charset="0"/>
              </a:rPr>
              <a:t>的增长。</a:t>
            </a:r>
            <a:endParaRPr lang="zh-CN" altLang="en-US" sz="2400">
              <a:latin typeface="Times New Roman" panose="02020603050405020304" charset="0"/>
              <a:cs typeface="Times New Roman" panose="02020603050405020304" charset="0"/>
            </a:endParaRPr>
          </a:p>
        </p:txBody>
      </p:sp>
      <p:sp>
        <p:nvSpPr>
          <p:cNvPr id="2" name="矩形 1"/>
          <p:cNvSpPr/>
          <p:nvPr>
            <p:custDataLst>
              <p:tags r:id="rId2"/>
            </p:custDataLst>
          </p:nvPr>
        </p:nvSpPr>
        <p:spPr>
          <a:xfrm>
            <a:off x="222885" y="241300"/>
            <a:ext cx="1950085"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latin typeface="Times New Roman" panose="02020603050405020304" charset="0"/>
                <a:cs typeface="Times New Roman" panose="02020603050405020304" charset="0"/>
              </a:rPr>
              <a:t>5</a:t>
            </a:r>
            <a:r>
              <a:rPr lang="zh-CN" altLang="en-US" sz="3200" b="1">
                <a:latin typeface="Times New Roman" panose="02020603050405020304" charset="0"/>
                <a:cs typeface="Times New Roman" panose="02020603050405020304" charset="0"/>
              </a:rPr>
              <a:t>、</a:t>
            </a:r>
            <a:r>
              <a:rPr lang="zh-CN" altLang="en-US" sz="3200" b="1">
                <a:latin typeface="Times New Roman" panose="02020603050405020304" charset="0"/>
                <a:cs typeface="Times New Roman" panose="02020603050405020304" charset="0"/>
              </a:rPr>
              <a:t>讨论</a:t>
            </a:r>
            <a:endParaRPr lang="zh-CN" altLang="en-US" sz="3200" b="1">
              <a:latin typeface="Times New Roman" panose="02020603050405020304" charset="0"/>
              <a:cs typeface="Times New Roman" panose="02020603050405020304" charset="0"/>
            </a:endParaRPr>
          </a:p>
        </p:txBody>
      </p:sp>
    </p:spTree>
    <p:custDataLst>
      <p:tags r:id="rId3"/>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custDataLst>
              <p:tags r:id="rId1"/>
            </p:custDataLst>
          </p:nvPr>
        </p:nvSpPr>
        <p:spPr>
          <a:xfrm>
            <a:off x="429895" y="1213485"/>
            <a:ext cx="10714355" cy="2860675"/>
          </a:xfrm>
          <a:prstGeom prst="rect">
            <a:avLst/>
          </a:prstGeom>
          <a:noFill/>
        </p:spPr>
        <p:txBody>
          <a:bodyPr wrap="square" rtlCol="0">
            <a:noAutofit/>
          </a:bodyPr>
          <a:p>
            <a:pPr marL="342900" indent="-342900">
              <a:lnSpc>
                <a:spcPct val="150000"/>
              </a:lnSpc>
              <a:buFont typeface="Wingdings" panose="05000000000000000000" charset="0"/>
              <a:buChar char="l"/>
            </a:pPr>
            <a:r>
              <a:rPr lang="zh-CN" altLang="en-US" sz="2400">
                <a:latin typeface="Times New Roman" panose="02020603050405020304" charset="0"/>
                <a:cs typeface="Times New Roman" panose="02020603050405020304" charset="0"/>
              </a:rPr>
              <a:t>没有探讨保护动机理论中的一些构念，如</a:t>
            </a:r>
            <a:r>
              <a:rPr lang="zh-CN" altLang="en-US" sz="2400" b="1">
                <a:latin typeface="Times New Roman" panose="02020603050405020304" charset="0"/>
                <a:cs typeface="Times New Roman" panose="02020603050405020304" charset="0"/>
              </a:rPr>
              <a:t>反应成本</a:t>
            </a:r>
            <a:r>
              <a:rPr lang="zh-CN" altLang="en-US" sz="2400">
                <a:latin typeface="Times New Roman" panose="02020603050405020304" charset="0"/>
                <a:cs typeface="Times New Roman" panose="02020603050405020304" charset="0"/>
              </a:rPr>
              <a:t>，这是</a:t>
            </a:r>
            <a:r>
              <a:rPr lang="zh-CN" altLang="en-US" sz="2400">
                <a:latin typeface="Times New Roman" panose="02020603050405020304" charset="0"/>
                <a:cs typeface="Times New Roman" panose="02020603050405020304" charset="0"/>
              </a:rPr>
              <a:t>因为在网络空间中隐瞒知识的成本可能并不明显，</a:t>
            </a:r>
            <a:r>
              <a:rPr lang="zh-CN" altLang="en-US" sz="2400">
                <a:latin typeface="Times New Roman" panose="02020603050405020304" charset="0"/>
                <a:cs typeface="Times New Roman" panose="02020603050405020304" charset="0"/>
              </a:rPr>
              <a:t>但其他研究背景下的情况可进一步</a:t>
            </a:r>
            <a:r>
              <a:rPr lang="zh-CN" altLang="en-US" sz="2400">
                <a:latin typeface="Times New Roman" panose="02020603050405020304" charset="0"/>
                <a:cs typeface="Times New Roman" panose="02020603050405020304" charset="0"/>
              </a:rPr>
              <a:t>研究。</a:t>
            </a:r>
            <a:endParaRPr lang="zh-CN" altLang="en-US" sz="24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l"/>
            </a:pPr>
            <a:r>
              <a:rPr lang="zh-CN" altLang="en-US" sz="2400">
                <a:latin typeface="Times New Roman" panose="02020603050405020304" charset="0"/>
                <a:cs typeface="Times New Roman" panose="02020603050405020304" charset="0"/>
              </a:rPr>
              <a:t>存在</a:t>
            </a:r>
            <a:r>
              <a:rPr lang="zh-CN" altLang="en-US" sz="2400" b="1">
                <a:latin typeface="Times New Roman" panose="02020603050405020304" charset="0"/>
                <a:cs typeface="Times New Roman" panose="02020603050405020304" charset="0"/>
              </a:rPr>
              <a:t>文化差异</a:t>
            </a:r>
            <a:r>
              <a:rPr lang="zh-CN" altLang="en-US" sz="2400">
                <a:latin typeface="Times New Roman" panose="02020603050405020304" charset="0"/>
                <a:cs typeface="Times New Roman" panose="02020603050405020304" charset="0"/>
              </a:rPr>
              <a:t>，可以进行跨文化</a:t>
            </a:r>
            <a:r>
              <a:rPr lang="zh-CN" altLang="en-US" sz="2400">
                <a:latin typeface="Times New Roman" panose="02020603050405020304" charset="0"/>
                <a:cs typeface="Times New Roman" panose="02020603050405020304" charset="0"/>
              </a:rPr>
              <a:t>研究。</a:t>
            </a:r>
            <a:endParaRPr lang="zh-CN" altLang="en-US" sz="24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l"/>
            </a:pPr>
            <a:r>
              <a:rPr lang="zh-CN" altLang="en-US" sz="2400">
                <a:latin typeface="Times New Roman" panose="02020603050405020304" charset="0"/>
                <a:cs typeface="Times New Roman" panose="02020603050405020304" charset="0"/>
              </a:rPr>
              <a:t>为了快速获得足够的样本，研究采用在线调查问卷收集数据，由于缺乏监督和受访者的主观性，它可能会使结果产生</a:t>
            </a:r>
            <a:r>
              <a:rPr lang="zh-CN" altLang="en-US" sz="2400" b="1">
                <a:latin typeface="Times New Roman" panose="02020603050405020304" charset="0"/>
                <a:cs typeface="Times New Roman" panose="02020603050405020304" charset="0"/>
              </a:rPr>
              <a:t>偏差</a:t>
            </a:r>
            <a:r>
              <a:rPr lang="zh-CN" altLang="en-US" sz="2400">
                <a:latin typeface="Times New Roman" panose="02020603050405020304" charset="0"/>
                <a:cs typeface="Times New Roman" panose="02020603050405020304" charset="0"/>
              </a:rPr>
              <a:t>。</a:t>
            </a:r>
            <a:endParaRPr lang="zh-CN" altLang="en-US" sz="2400">
              <a:latin typeface="Times New Roman" panose="02020603050405020304" charset="0"/>
              <a:cs typeface="Times New Roman" panose="02020603050405020304" charset="0"/>
            </a:endParaRPr>
          </a:p>
        </p:txBody>
      </p:sp>
      <p:sp>
        <p:nvSpPr>
          <p:cNvPr id="2" name="矩形 1"/>
          <p:cNvSpPr/>
          <p:nvPr>
            <p:custDataLst>
              <p:tags r:id="rId2"/>
            </p:custDataLst>
          </p:nvPr>
        </p:nvSpPr>
        <p:spPr>
          <a:xfrm>
            <a:off x="222885" y="241300"/>
            <a:ext cx="2101215"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latin typeface="Times New Roman" panose="02020603050405020304" charset="0"/>
                <a:cs typeface="Times New Roman" panose="02020603050405020304" charset="0"/>
              </a:rPr>
              <a:t>6</a:t>
            </a:r>
            <a:r>
              <a:rPr lang="zh-CN" altLang="en-US" sz="3200" b="1">
                <a:latin typeface="Times New Roman" panose="02020603050405020304" charset="0"/>
                <a:cs typeface="Times New Roman" panose="02020603050405020304" charset="0"/>
              </a:rPr>
              <a:t>、</a:t>
            </a:r>
            <a:r>
              <a:rPr lang="zh-CN" altLang="en-US" sz="3200" b="1">
                <a:latin typeface="Times New Roman" panose="02020603050405020304" charset="0"/>
                <a:cs typeface="Times New Roman" panose="02020603050405020304" charset="0"/>
              </a:rPr>
              <a:t>局限性</a:t>
            </a:r>
            <a:endParaRPr lang="zh-CN" altLang="en-US" sz="3200" b="1">
              <a:latin typeface="Times New Roman" panose="02020603050405020304" charset="0"/>
              <a:cs typeface="Times New Roman" panose="02020603050405020304" charset="0"/>
            </a:endParaRPr>
          </a:p>
        </p:txBody>
      </p:sp>
    </p:spTree>
    <p:custDataLst>
      <p:tags r:id="rId3"/>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4700" y="964565"/>
            <a:ext cx="10436860" cy="1938020"/>
          </a:xfrm>
          <a:prstGeom prst="rect">
            <a:avLst/>
          </a:prstGeom>
          <a:noFill/>
        </p:spPr>
        <p:txBody>
          <a:bodyPr wrap="square" rtlCol="0">
            <a:spAutoFit/>
          </a:bodyPr>
          <a:lstStyle/>
          <a:p>
            <a:pPr algn="ctr"/>
            <a:r>
              <a:rPr sz="4000" b="1">
                <a:latin typeface="Times New Roman" panose="02020603050405020304" charset="0"/>
                <a:cs typeface="Times New Roman" panose="02020603050405020304" charset="0"/>
              </a:rPr>
              <a:t>Research on Influencing Factors of Knowledge Hiding Behavior in</a:t>
            </a:r>
            <a:r>
              <a:rPr lang="en-US" sz="4000" b="1">
                <a:latin typeface="Times New Roman" panose="02020603050405020304" charset="0"/>
                <a:cs typeface="Times New Roman" panose="02020603050405020304" charset="0"/>
              </a:rPr>
              <a:t> </a:t>
            </a:r>
            <a:r>
              <a:rPr sz="4000" b="1">
                <a:latin typeface="Times New Roman" panose="02020603050405020304" charset="0"/>
                <a:cs typeface="Times New Roman" panose="02020603050405020304" charset="0"/>
              </a:rPr>
              <a:t>Socialized Q&amp;A Communities: Taking Zhihu as an Example </a:t>
            </a:r>
            <a:endParaRPr sz="4000" b="1">
              <a:latin typeface="Times New Roman" panose="02020603050405020304" charset="0"/>
              <a:cs typeface="Times New Roman" panose="02020603050405020304" charset="0"/>
            </a:endParaRPr>
          </a:p>
        </p:txBody>
      </p:sp>
      <p:sp>
        <p:nvSpPr>
          <p:cNvPr id="5" name="文本框 4"/>
          <p:cNvSpPr txBox="1"/>
          <p:nvPr/>
        </p:nvSpPr>
        <p:spPr>
          <a:xfrm>
            <a:off x="1296035" y="3011170"/>
            <a:ext cx="9599930" cy="1322070"/>
          </a:xfrm>
          <a:prstGeom prst="rect">
            <a:avLst/>
          </a:prstGeom>
          <a:noFill/>
        </p:spPr>
        <p:txBody>
          <a:bodyPr wrap="square" rtlCol="0">
            <a:spAutoFit/>
          </a:bodyPr>
          <a:lstStyle/>
          <a:p>
            <a:r>
              <a:rPr lang="zh-CN" altLang="en-US" sz="4000" b="1">
                <a:latin typeface="宋体" panose="02010600030101010101" pitchFamily="2" charset="-122"/>
                <a:ea typeface="宋体" panose="02010600030101010101" pitchFamily="2" charset="-122"/>
              </a:rPr>
              <a:t>社会化问答社区中知识隐藏行为的影响因素研究：以知乎为例</a:t>
            </a:r>
            <a:endParaRPr lang="zh-CN" altLang="en-US" sz="4000" b="1">
              <a:latin typeface="宋体" panose="02010600030101010101" pitchFamily="2" charset="-122"/>
              <a:ea typeface="宋体" panose="02010600030101010101" pitchFamily="2" charset="-122"/>
            </a:endParaRPr>
          </a:p>
        </p:txBody>
      </p:sp>
      <p:sp>
        <p:nvSpPr>
          <p:cNvPr id="6" name="文本框 5"/>
          <p:cNvSpPr txBox="1"/>
          <p:nvPr/>
        </p:nvSpPr>
        <p:spPr>
          <a:xfrm>
            <a:off x="1419225" y="4333240"/>
            <a:ext cx="7864475" cy="1641475"/>
          </a:xfrm>
          <a:prstGeom prst="rect">
            <a:avLst/>
          </a:prstGeom>
          <a:noFill/>
        </p:spPr>
        <p:txBody>
          <a:bodyPr wrap="square" rtlCol="0">
            <a:spAutoFit/>
          </a:bodyPr>
          <a:lstStyle/>
          <a:p>
            <a:pPr>
              <a:lnSpc>
                <a:spcPct val="140000"/>
              </a:lnSpc>
            </a:pPr>
            <a:r>
              <a:rPr lang="en-US" altLang="zh-CN" sz="2400">
                <a:latin typeface="Times New Roman" panose="02020603050405020304" charset="0"/>
                <a:cs typeface="Times New Roman" panose="02020603050405020304" charset="0"/>
              </a:rPr>
              <a:t>Complexity </a:t>
            </a:r>
            <a:r>
              <a:rPr lang="en-US" altLang="zh-CN" sz="2400">
                <a:latin typeface="Times New Roman" panose="02020603050405020304" charset="0"/>
                <a:cs typeface="Times New Roman" panose="02020603050405020304" charset="0"/>
              </a:rPr>
              <a:t>Q4</a:t>
            </a:r>
            <a:endParaRPr lang="en-US" altLang="zh-CN" sz="2400">
              <a:latin typeface="Times New Roman" panose="02020603050405020304" charset="0"/>
              <a:cs typeface="Times New Roman" panose="02020603050405020304" charset="0"/>
            </a:endParaRPr>
          </a:p>
          <a:p>
            <a:pPr>
              <a:lnSpc>
                <a:spcPct val="140000"/>
              </a:lnSpc>
            </a:pPr>
            <a:r>
              <a:rPr lang="en-US" altLang="zh-CN" sz="2400">
                <a:latin typeface="Times New Roman" panose="02020603050405020304" charset="0"/>
                <a:cs typeface="Times New Roman" panose="02020603050405020304" charset="0"/>
              </a:rPr>
              <a:t>Published 2022</a:t>
            </a:r>
            <a:endParaRPr lang="en-US" altLang="zh-CN" sz="2400">
              <a:latin typeface="Times New Roman" panose="02020603050405020304" charset="0"/>
              <a:cs typeface="Times New Roman" panose="02020603050405020304" charset="0"/>
            </a:endParaRPr>
          </a:p>
          <a:p>
            <a:pPr>
              <a:lnSpc>
                <a:spcPct val="140000"/>
              </a:lnSpc>
            </a:pPr>
            <a:r>
              <a:rPr lang="zh-CN" altLang="en-US" sz="2400">
                <a:latin typeface="宋体" panose="02010600030101010101" pitchFamily="2" charset="-122"/>
                <a:ea typeface="宋体" panose="02010600030101010101" pitchFamily="2" charset="-122"/>
                <a:cs typeface="Times New Roman" panose="02020603050405020304" charset="0"/>
              </a:rPr>
              <a:t>北京邮电大学</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3400" y="1374775"/>
            <a:ext cx="11043920" cy="4732020"/>
          </a:xfrm>
          <a:prstGeom prst="rect">
            <a:avLst/>
          </a:prstGeom>
          <a:noFill/>
        </p:spPr>
        <p:txBody>
          <a:bodyPr wrap="square" rtlCol="0">
            <a:noAutofit/>
          </a:bodyPr>
          <a:lstStyle/>
          <a:p>
            <a:pPr marL="342900" indent="-342900">
              <a:lnSpc>
                <a:spcPct val="150000"/>
              </a:lnSpc>
              <a:buFont typeface="Wingdings" panose="05000000000000000000" charset="0"/>
              <a:buChar char="l"/>
            </a:pPr>
            <a:r>
              <a:rPr lang="zh-CN" sz="2400"/>
              <a:t>多数问答社区形成了</a:t>
            </a:r>
            <a:r>
              <a:rPr lang="en-US" altLang="zh-CN" sz="2400"/>
              <a:t>“</a:t>
            </a:r>
            <a:r>
              <a:rPr lang="en-US" altLang="zh-CN" sz="2400" b="1">
                <a:latin typeface="Times New Roman" panose="02020603050405020304" charset="0"/>
                <a:cs typeface="Times New Roman" panose="02020603050405020304" charset="0"/>
              </a:rPr>
              <a:t>90-9-1</a:t>
            </a:r>
            <a:r>
              <a:rPr lang="en-US" altLang="zh-CN" sz="2400"/>
              <a:t>”</a:t>
            </a:r>
            <a:r>
              <a:rPr lang="zh-CN" altLang="en-US" sz="2400"/>
              <a:t>的经典格局，</a:t>
            </a:r>
            <a:r>
              <a:rPr lang="zh-CN" altLang="en-US" sz="2400">
                <a:latin typeface="Times New Roman" panose="02020603050405020304" charset="0"/>
                <a:cs typeface="Times New Roman" panose="02020603050405020304" charset="0"/>
              </a:rPr>
              <a:t>即</a:t>
            </a:r>
            <a:r>
              <a:rPr lang="en-US" altLang="zh-CN" sz="2400" b="1">
                <a:latin typeface="Times New Roman" panose="02020603050405020304" charset="0"/>
                <a:cs typeface="Times New Roman" panose="02020603050405020304" charset="0"/>
              </a:rPr>
              <a:t>90%</a:t>
            </a:r>
            <a:r>
              <a:rPr lang="zh-CN" altLang="en-US" sz="2400">
                <a:latin typeface="Times New Roman" panose="02020603050405020304" charset="0"/>
                <a:cs typeface="Times New Roman" panose="02020603050405020304" charset="0"/>
              </a:rPr>
              <a:t>的用户从不贡献内容，</a:t>
            </a:r>
            <a:r>
              <a:rPr lang="en-US" altLang="zh-CN" sz="2400" b="1">
                <a:latin typeface="Times New Roman" panose="02020603050405020304" charset="0"/>
                <a:cs typeface="Times New Roman" panose="02020603050405020304" charset="0"/>
              </a:rPr>
              <a:t>9%</a:t>
            </a:r>
            <a:r>
              <a:rPr lang="zh-CN" altLang="en-US" sz="2400">
                <a:latin typeface="Times New Roman" panose="02020603050405020304" charset="0"/>
                <a:cs typeface="Times New Roman" panose="02020603050405020304" charset="0"/>
              </a:rPr>
              <a:t>是偶尔的贡献者，</a:t>
            </a:r>
            <a:r>
              <a:rPr lang="en-US" altLang="zh-CN" sz="2400">
                <a:latin typeface="Times New Roman" panose="02020603050405020304" charset="0"/>
                <a:cs typeface="Times New Roman" panose="02020603050405020304" charset="0"/>
              </a:rPr>
              <a:t>1%</a:t>
            </a:r>
            <a:r>
              <a:rPr lang="zh-CN" altLang="en-US" sz="2400">
                <a:latin typeface="Times New Roman" panose="02020603050405020304" charset="0"/>
                <a:cs typeface="Times New Roman" panose="02020603050405020304" charset="0"/>
              </a:rPr>
              <a:t>是提</a:t>
            </a:r>
            <a:r>
              <a:rPr lang="zh-CN" altLang="en-US" sz="2400"/>
              <a:t>供大部分内容的知识贡献者。</a:t>
            </a:r>
            <a:endParaRPr lang="zh-CN" sz="2400"/>
          </a:p>
          <a:p>
            <a:pPr marL="342900" indent="-342900">
              <a:lnSpc>
                <a:spcPct val="150000"/>
              </a:lnSpc>
              <a:buFont typeface="Wingdings" panose="05000000000000000000" charset="0"/>
              <a:buChar char="l"/>
            </a:pPr>
            <a:r>
              <a:rPr lang="zh-CN" sz="2400"/>
              <a:t>这表明，问答社区中的大多数用户只是浏览知识，并不积极参与知识共享，呈现出知识隐藏的倾向。</a:t>
            </a:r>
            <a:endParaRPr lang="zh-CN" sz="2400"/>
          </a:p>
          <a:p>
            <a:pPr marL="342900" indent="-342900">
              <a:lnSpc>
                <a:spcPct val="150000"/>
              </a:lnSpc>
              <a:buFont typeface="Wingdings" panose="05000000000000000000" charset="0"/>
              <a:buChar char="l"/>
            </a:pPr>
            <a:r>
              <a:rPr lang="zh-CN" sz="2400"/>
              <a:t>知识隐藏</a:t>
            </a:r>
            <a:r>
              <a:rPr lang="zh-CN" sz="2400"/>
              <a:t>的三种类型：</a:t>
            </a:r>
            <a:r>
              <a:rPr lang="zh-CN" sz="2400" b="1"/>
              <a:t>逃避性隐藏、装傻、合理化隐藏</a:t>
            </a:r>
            <a:r>
              <a:rPr lang="zh-CN" sz="2400"/>
              <a:t>。</a:t>
            </a:r>
            <a:endParaRPr lang="zh-CN" sz="2400"/>
          </a:p>
          <a:p>
            <a:pPr marL="342900" indent="-342900">
              <a:lnSpc>
                <a:spcPct val="150000"/>
              </a:lnSpc>
              <a:buFont typeface="Wingdings" panose="05000000000000000000" charset="0"/>
              <a:buChar char="l"/>
            </a:pPr>
            <a:r>
              <a:rPr lang="zh-CN" sz="2400"/>
              <a:t>从研究现状来看，学者们在知识隐藏和知识共享方面的研究平衡仍然倾向于知识共享，且关于知识隐藏的研究主要集中在组织、公司、员工三个方面，而从问答社区视角进行的知识隐藏</a:t>
            </a:r>
            <a:r>
              <a:rPr lang="zh-CN" sz="2400"/>
              <a:t>研究相对缺失。</a:t>
            </a:r>
            <a:r>
              <a:rPr lang="en-US" altLang="zh-CN" sz="2400"/>
              <a:t>    </a:t>
            </a:r>
            <a:endParaRPr lang="en-US" altLang="zh-CN" sz="2400"/>
          </a:p>
        </p:txBody>
      </p:sp>
      <p:sp>
        <p:nvSpPr>
          <p:cNvPr id="6" name="矩形 5"/>
          <p:cNvSpPr/>
          <p:nvPr/>
        </p:nvSpPr>
        <p:spPr>
          <a:xfrm>
            <a:off x="222885" y="241300"/>
            <a:ext cx="1950085"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Times New Roman" panose="02020603050405020304" charset="0"/>
                <a:cs typeface="Times New Roman" panose="02020603050405020304" charset="0"/>
              </a:rPr>
              <a:t>1</a:t>
            </a:r>
            <a:r>
              <a:rPr lang="zh-CN" altLang="en-US" sz="3200" b="1">
                <a:latin typeface="Times New Roman" panose="02020603050405020304" charset="0"/>
                <a:cs typeface="Times New Roman" panose="02020603050405020304" charset="0"/>
              </a:rPr>
              <a:t>、</a:t>
            </a:r>
            <a:r>
              <a:rPr lang="zh-CN" altLang="en-US" sz="3200" b="1">
                <a:latin typeface="Times New Roman" panose="02020603050405020304" charset="0"/>
                <a:cs typeface="Times New Roman" panose="02020603050405020304" charset="0"/>
              </a:rPr>
              <a:t>引言</a:t>
            </a:r>
            <a:endParaRPr lang="zh-CN" altLang="en-US" sz="3200" b="1">
              <a:latin typeface="Times New Roman" panose="02020603050405020304" charset="0"/>
              <a:cs typeface="Times New Roman" panose="02020603050405020304" charset="0"/>
            </a:endParaRPr>
          </a:p>
        </p:txBody>
      </p:sp>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67055" y="1124585"/>
            <a:ext cx="11043920" cy="5262245"/>
          </a:xfrm>
          <a:prstGeom prst="rect">
            <a:avLst/>
          </a:prstGeom>
          <a:noFill/>
        </p:spPr>
        <p:txBody>
          <a:bodyPr wrap="square" rtlCol="0">
            <a:noAutofit/>
          </a:bodyPr>
          <a:lstStyle/>
          <a:p>
            <a:pPr indent="0">
              <a:lnSpc>
                <a:spcPct val="150000"/>
              </a:lnSpc>
              <a:buNone/>
            </a:pPr>
            <a:r>
              <a:rPr lang="zh-CN" altLang="en-US" sz="2800" b="1"/>
              <a:t>社会认知理论</a:t>
            </a:r>
            <a:endParaRPr lang="en-US" altLang="zh-CN" sz="2800" b="1"/>
          </a:p>
          <a:p>
            <a:pPr marL="342900" indent="-342900">
              <a:lnSpc>
                <a:spcPct val="150000"/>
              </a:lnSpc>
              <a:buFont typeface="Wingdings" panose="05000000000000000000" charset="0"/>
              <a:buChar char="l"/>
            </a:pPr>
            <a:r>
              <a:rPr sz="2400"/>
              <a:t>社会认知理论证明个体、环境、行为之间存在因果关系，个体与环境可以共同影响甚至决定个体行为的发生。本研究通过社会认知理论的框架，将社会化问答社区中知识隐藏行为的影响因素分为环境因素和个体因素。</a:t>
            </a:r>
            <a:endParaRPr sz="2400"/>
          </a:p>
        </p:txBody>
      </p:sp>
      <p:sp>
        <p:nvSpPr>
          <p:cNvPr id="6" name="矩形 5"/>
          <p:cNvSpPr/>
          <p:nvPr/>
        </p:nvSpPr>
        <p:spPr>
          <a:xfrm>
            <a:off x="222885" y="241300"/>
            <a:ext cx="1950085"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Times New Roman" panose="02020603050405020304" charset="0"/>
                <a:cs typeface="Times New Roman" panose="02020603050405020304" charset="0"/>
              </a:rPr>
              <a:t>2</a:t>
            </a:r>
            <a:r>
              <a:rPr lang="zh-CN" altLang="en-US" sz="3200" b="1">
                <a:latin typeface="Times New Roman" panose="02020603050405020304" charset="0"/>
                <a:cs typeface="Times New Roman" panose="02020603050405020304" charset="0"/>
              </a:rPr>
              <a:t>、</a:t>
            </a:r>
            <a:r>
              <a:rPr lang="zh-CN" altLang="en-US" sz="3200" b="1">
                <a:latin typeface="Times New Roman" panose="02020603050405020304" charset="0"/>
                <a:cs typeface="Times New Roman" panose="02020603050405020304" charset="0"/>
              </a:rPr>
              <a:t>理论</a:t>
            </a:r>
            <a:endParaRPr lang="zh-CN" altLang="en-US" sz="3200" b="1">
              <a:latin typeface="Times New Roman" panose="02020603050405020304" charset="0"/>
              <a:cs typeface="Times New Roman" panose="02020603050405020304" charset="0"/>
            </a:endParaRPr>
          </a:p>
        </p:txBody>
      </p:sp>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0370" y="1052195"/>
            <a:ext cx="11043920" cy="5579110"/>
          </a:xfrm>
          <a:prstGeom prst="rect">
            <a:avLst/>
          </a:prstGeom>
          <a:noFill/>
        </p:spPr>
        <p:txBody>
          <a:bodyPr wrap="square" rtlCol="0">
            <a:noAutofit/>
          </a:bodyPr>
          <a:lstStyle/>
          <a:p>
            <a:pPr indent="0" algn="l">
              <a:lnSpc>
                <a:spcPct val="150000"/>
              </a:lnSpc>
              <a:buNone/>
            </a:pPr>
            <a:r>
              <a:rPr lang="en-US" altLang="zh-CN" sz="3200" b="1">
                <a:solidFill>
                  <a:srgbClr val="FF0000"/>
                </a:solidFill>
                <a:sym typeface="+mn-ea"/>
              </a:rPr>
              <a:t>research gap:</a:t>
            </a:r>
            <a:endParaRPr lang="en-US" altLang="zh-CN" sz="3200" b="1">
              <a:solidFill>
                <a:srgbClr val="FF0000"/>
              </a:solidFill>
            </a:endParaRPr>
          </a:p>
          <a:p>
            <a:pPr indent="0">
              <a:lnSpc>
                <a:spcPct val="150000"/>
              </a:lnSpc>
              <a:buNone/>
            </a:pPr>
            <a:r>
              <a:rPr lang="zh-CN" altLang="en-US" sz="2400"/>
              <a:t>以往的研究主要基于案例分析或实验方法，而对</a:t>
            </a:r>
            <a:r>
              <a:rPr lang="zh-CN" altLang="en-US" sz="2400"/>
              <a:t>企业和利益相关者在危机</a:t>
            </a:r>
            <a:r>
              <a:rPr lang="zh-CN" altLang="en-US" sz="2400"/>
              <a:t>传播过程中的博弈行为的研究较少。</a:t>
            </a:r>
            <a:endParaRPr lang="zh-CN" altLang="en-US" sz="2400"/>
          </a:p>
          <a:p>
            <a:pPr indent="0">
              <a:lnSpc>
                <a:spcPct val="150000"/>
              </a:lnSpc>
              <a:buNone/>
            </a:pPr>
            <a:r>
              <a:rPr lang="zh-CN" altLang="en-US" sz="3200" b="1"/>
              <a:t>方法：</a:t>
            </a:r>
            <a:endParaRPr lang="zh-CN" altLang="en-US" sz="3200" b="1"/>
          </a:p>
          <a:p>
            <a:pPr marL="342900" indent="-342900">
              <a:lnSpc>
                <a:spcPct val="150000"/>
              </a:lnSpc>
              <a:buFont typeface="Wingdings" panose="05000000000000000000" charset="0"/>
              <a:buChar char="l"/>
            </a:pPr>
            <a:r>
              <a:rPr lang="zh-CN" altLang="en-US" sz="2400"/>
              <a:t>提出一个</a:t>
            </a:r>
            <a:r>
              <a:rPr lang="zh-CN" altLang="en-US" sz="2400" b="1"/>
              <a:t>演化博弈模型</a:t>
            </a:r>
            <a:r>
              <a:rPr lang="zh-CN" altLang="en-US" sz="2400"/>
              <a:t>，该模型侧重于</a:t>
            </a:r>
            <a:r>
              <a:rPr lang="zh-CN" altLang="en-US" sz="2400" b="1"/>
              <a:t>企业</a:t>
            </a:r>
            <a:r>
              <a:rPr lang="zh-CN" altLang="en-US" sz="2400"/>
              <a:t>和</a:t>
            </a:r>
            <a:r>
              <a:rPr lang="zh-CN" altLang="en-US" sz="2400" b="1"/>
              <a:t>网民</a:t>
            </a:r>
            <a:r>
              <a:rPr lang="zh-CN" altLang="en-US" sz="2400"/>
              <a:t>在不同社交媒体危机情况下所采取的策略的</a:t>
            </a:r>
            <a:r>
              <a:rPr lang="zh-CN" altLang="en-US" sz="2400"/>
              <a:t>演变。</a:t>
            </a:r>
            <a:endParaRPr lang="zh-CN" altLang="en-US" sz="2400"/>
          </a:p>
          <a:p>
            <a:pPr algn="l">
              <a:lnSpc>
                <a:spcPct val="150000"/>
              </a:lnSpc>
            </a:pPr>
            <a:r>
              <a:rPr lang="zh-CN" altLang="en-US" sz="3200" b="1">
                <a:sym typeface="+mn-ea"/>
              </a:rPr>
              <a:t>主要研究问题：</a:t>
            </a:r>
            <a:endParaRPr lang="zh-CN" altLang="en-US" sz="3200" b="1">
              <a:sym typeface="+mn-ea"/>
            </a:endParaRPr>
          </a:p>
          <a:p>
            <a:pPr marL="457200" indent="-457200" algn="l">
              <a:lnSpc>
                <a:spcPct val="150000"/>
              </a:lnSpc>
              <a:buFont typeface="+mj-lt"/>
              <a:buAutoNum type="arabicPeriod"/>
            </a:pPr>
            <a:r>
              <a:rPr lang="zh-CN" altLang="en-US" sz="2400">
                <a:latin typeface="Times New Roman" panose="02020603050405020304" charset="0"/>
                <a:cs typeface="Times New Roman" panose="02020603050405020304" charset="0"/>
              </a:rPr>
              <a:t>在社交媒体危机中，企业采取的应对策略如何影响网民选择的策略？</a:t>
            </a:r>
            <a:endParaRPr lang="zh-CN" altLang="en-US" sz="2400">
              <a:latin typeface="Times New Roman" panose="02020603050405020304" charset="0"/>
              <a:cs typeface="Times New Roman" panose="02020603050405020304" charset="0"/>
            </a:endParaRPr>
          </a:p>
          <a:p>
            <a:pPr marL="457200" indent="-457200" algn="l">
              <a:lnSpc>
                <a:spcPct val="150000"/>
              </a:lnSpc>
              <a:buFont typeface="+mj-lt"/>
              <a:buAutoNum type="arabicPeriod"/>
            </a:pPr>
            <a:r>
              <a:rPr lang="zh-CN" altLang="en-US" sz="2400">
                <a:latin typeface="Times New Roman" panose="02020603050405020304" charset="0"/>
                <a:cs typeface="Times New Roman" panose="02020603050405020304" charset="0"/>
              </a:rPr>
              <a:t>企业在不同情况下进行社交媒体危机沟通的最佳策略是什么？</a:t>
            </a:r>
            <a:endParaRPr lang="zh-CN" altLang="en-US" sz="2400">
              <a:latin typeface="Times New Roman" panose="02020603050405020304" charset="0"/>
              <a:cs typeface="Times New Roman" panose="02020603050405020304" charset="0"/>
            </a:endParaRPr>
          </a:p>
          <a:p>
            <a:pPr indent="0">
              <a:lnSpc>
                <a:spcPct val="150000"/>
              </a:lnSpc>
              <a:buFont typeface="Wingdings" panose="05000000000000000000" charset="0"/>
              <a:buNone/>
            </a:pPr>
            <a:endParaRPr lang="zh-CN" altLang="en-US" sz="2400"/>
          </a:p>
        </p:txBody>
      </p:sp>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矩形 2"/>
          <p:cNvSpPr/>
          <p:nvPr>
            <p:custDataLst>
              <p:tags r:id="rId1"/>
            </p:custDataLst>
          </p:nvPr>
        </p:nvSpPr>
        <p:spPr>
          <a:xfrm>
            <a:off x="222885" y="241300"/>
            <a:ext cx="1950085"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latin typeface="Times New Roman" panose="02020603050405020304" charset="0"/>
                <a:cs typeface="Times New Roman" panose="02020603050405020304" charset="0"/>
              </a:rPr>
              <a:t>1</a:t>
            </a:r>
            <a:r>
              <a:rPr lang="zh-CN" altLang="en-US" sz="3200" b="1">
                <a:latin typeface="Times New Roman" panose="02020603050405020304" charset="0"/>
                <a:cs typeface="Times New Roman" panose="02020603050405020304" charset="0"/>
              </a:rPr>
              <a:t>、</a:t>
            </a:r>
            <a:r>
              <a:rPr lang="zh-CN" altLang="en-US" sz="3200" b="1">
                <a:latin typeface="Times New Roman" panose="02020603050405020304" charset="0"/>
                <a:cs typeface="Times New Roman" panose="02020603050405020304" charset="0"/>
              </a:rPr>
              <a:t>引言</a:t>
            </a:r>
            <a:endParaRPr lang="zh-CN" altLang="en-US" sz="3200" b="1">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矩形 4"/>
          <p:cNvSpPr/>
          <p:nvPr>
            <p:custDataLst>
              <p:tags r:id="rId1"/>
            </p:custDataLst>
          </p:nvPr>
        </p:nvSpPr>
        <p:spPr>
          <a:xfrm>
            <a:off x="222885" y="241300"/>
            <a:ext cx="2515870"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latin typeface="Times New Roman" panose="02020603050405020304" charset="0"/>
                <a:cs typeface="Times New Roman" panose="02020603050405020304" charset="0"/>
              </a:rPr>
              <a:t>3</a:t>
            </a:r>
            <a:r>
              <a:rPr lang="zh-CN" altLang="en-US" sz="3200" b="1">
                <a:latin typeface="Times New Roman" panose="02020603050405020304" charset="0"/>
                <a:cs typeface="Times New Roman" panose="02020603050405020304" charset="0"/>
              </a:rPr>
              <a:t>、</a:t>
            </a:r>
            <a:r>
              <a:rPr lang="zh-CN" altLang="en-US" sz="3200" b="1">
                <a:latin typeface="Times New Roman" panose="02020603050405020304" charset="0"/>
                <a:cs typeface="Times New Roman" panose="02020603050405020304" charset="0"/>
              </a:rPr>
              <a:t>研究假设</a:t>
            </a:r>
            <a:endParaRPr lang="zh-CN" altLang="en-US" sz="3200" b="1">
              <a:latin typeface="Times New Roman" panose="02020603050405020304" charset="0"/>
              <a:cs typeface="Times New Roman" panose="02020603050405020304" charset="0"/>
            </a:endParaRPr>
          </a:p>
        </p:txBody>
      </p:sp>
      <p:sp>
        <p:nvSpPr>
          <p:cNvPr id="3" name="文本框 2"/>
          <p:cNvSpPr txBox="1"/>
          <p:nvPr>
            <p:custDataLst>
              <p:tags r:id="rId2"/>
            </p:custDataLst>
          </p:nvPr>
        </p:nvSpPr>
        <p:spPr>
          <a:xfrm>
            <a:off x="391795" y="980440"/>
            <a:ext cx="5490210" cy="5732780"/>
          </a:xfrm>
          <a:prstGeom prst="rect">
            <a:avLst/>
          </a:prstGeom>
          <a:noFill/>
        </p:spPr>
        <p:txBody>
          <a:bodyPr wrap="square" rtlCol="0">
            <a:noAutofit/>
          </a:bodyPr>
          <a:p>
            <a:pPr indent="0">
              <a:lnSpc>
                <a:spcPct val="150000"/>
              </a:lnSpc>
              <a:buNone/>
            </a:pPr>
            <a:r>
              <a:rPr lang="en-US" altLang="zh-CN" sz="2400">
                <a:latin typeface="Times New Roman" panose="02020603050405020304" charset="0"/>
                <a:cs typeface="Times New Roman" panose="02020603050405020304" charset="0"/>
              </a:rPr>
              <a:t>H1</a:t>
            </a:r>
            <a:r>
              <a:rPr lang="zh-CN" altLang="en-US" sz="2400"/>
              <a:t>：</a:t>
            </a:r>
            <a:r>
              <a:rPr lang="zh-CN" altLang="en-US" sz="2400" b="1"/>
              <a:t>自我效能</a:t>
            </a:r>
            <a:r>
              <a:rPr lang="zh-CN" altLang="en-US" sz="2400">
                <a:sym typeface="+mn-ea"/>
              </a:rPr>
              <a:t>负面影响</a:t>
            </a:r>
            <a:r>
              <a:rPr lang="zh-CN" altLang="en-US" sz="2400"/>
              <a:t>知识隐藏行为</a:t>
            </a:r>
            <a:endParaRPr lang="zh-CN" altLang="en-US" sz="2400"/>
          </a:p>
          <a:p>
            <a:pPr marL="800100" lvl="1" indent="-342900">
              <a:lnSpc>
                <a:spcPct val="150000"/>
              </a:lnSpc>
              <a:buFont typeface="Wingdings" panose="05000000000000000000" charset="0"/>
              <a:buChar char="Ø"/>
            </a:pPr>
            <a:r>
              <a:rPr lang="en-US" altLang="zh-CN" sz="2000">
                <a:latin typeface="Times New Roman" panose="02020603050405020304" charset="0"/>
                <a:cs typeface="Times New Roman" panose="02020603050405020304" charset="0"/>
              </a:rPr>
              <a:t>H1a</a:t>
            </a:r>
            <a:r>
              <a:rPr lang="zh-CN" altLang="en-US" sz="2000">
                <a:latin typeface="Times New Roman" panose="02020603050405020304" charset="0"/>
                <a:cs typeface="Times New Roman" panose="02020603050405020304" charset="0"/>
              </a:rPr>
              <a:t>：自我效能负面影响逃避性隐藏</a:t>
            </a:r>
            <a:endParaRPr lang="zh-CN" altLang="en-US" sz="2000">
              <a:latin typeface="Times New Roman" panose="02020603050405020304" charset="0"/>
              <a:cs typeface="Times New Roman" panose="02020603050405020304" charset="0"/>
            </a:endParaRPr>
          </a:p>
          <a:p>
            <a:pPr marL="800100" lvl="1" indent="-342900">
              <a:lnSpc>
                <a:spcPct val="150000"/>
              </a:lnSpc>
              <a:buFont typeface="Wingdings" panose="05000000000000000000" charset="0"/>
              <a:buChar char="Ø"/>
            </a:pPr>
            <a:r>
              <a:rPr lang="en-US" altLang="zh-CN" sz="2000">
                <a:latin typeface="Times New Roman" panose="02020603050405020304" charset="0"/>
                <a:cs typeface="Times New Roman" panose="02020603050405020304" charset="0"/>
                <a:sym typeface="+mn-ea"/>
              </a:rPr>
              <a:t>H1b</a:t>
            </a:r>
            <a:r>
              <a:rPr lang="zh-CN" altLang="en-US" sz="2000">
                <a:latin typeface="Times New Roman" panose="02020603050405020304" charset="0"/>
                <a:cs typeface="Times New Roman" panose="02020603050405020304" charset="0"/>
                <a:sym typeface="+mn-ea"/>
              </a:rPr>
              <a:t>：自我效能负面影响装傻</a:t>
            </a:r>
            <a:endParaRPr lang="zh-CN" altLang="en-US" sz="2000">
              <a:latin typeface="Times New Roman" panose="02020603050405020304" charset="0"/>
              <a:cs typeface="Times New Roman" panose="02020603050405020304" charset="0"/>
              <a:sym typeface="+mn-ea"/>
            </a:endParaRPr>
          </a:p>
          <a:p>
            <a:pPr marL="800100" lvl="1" indent="-342900">
              <a:lnSpc>
                <a:spcPct val="150000"/>
              </a:lnSpc>
              <a:buFont typeface="Wingdings" panose="05000000000000000000" charset="0"/>
              <a:buChar char="Ø"/>
            </a:pPr>
            <a:r>
              <a:rPr lang="en-US" altLang="zh-CN" sz="2000">
                <a:latin typeface="Times New Roman" panose="02020603050405020304" charset="0"/>
                <a:cs typeface="Times New Roman" panose="02020603050405020304" charset="0"/>
                <a:sym typeface="+mn-ea"/>
              </a:rPr>
              <a:t>H1c</a:t>
            </a:r>
            <a:r>
              <a:rPr lang="zh-CN" altLang="en-US" sz="2000">
                <a:sym typeface="+mn-ea"/>
              </a:rPr>
              <a:t>：</a:t>
            </a:r>
            <a:r>
              <a:rPr lang="zh-CN" altLang="en-US" sz="2000"/>
              <a:t>自我效能负面影响合理化隐藏</a:t>
            </a:r>
            <a:endParaRPr lang="zh-CN" altLang="en-US" sz="2000"/>
          </a:p>
          <a:p>
            <a:pPr indent="0">
              <a:lnSpc>
                <a:spcPct val="150000"/>
              </a:lnSpc>
              <a:buFont typeface="Wingdings" panose="05000000000000000000" charset="0"/>
              <a:buNone/>
            </a:pPr>
            <a:r>
              <a:rPr lang="en-US" altLang="zh-CN" sz="2400">
                <a:latin typeface="Times New Roman" panose="02020603050405020304" charset="0"/>
                <a:cs typeface="Times New Roman" panose="02020603050405020304" charset="0"/>
                <a:sym typeface="+mn-ea"/>
              </a:rPr>
              <a:t>H2</a:t>
            </a:r>
            <a:r>
              <a:rPr lang="zh-CN" altLang="en-US" sz="2400">
                <a:latin typeface="Times New Roman" panose="02020603050405020304" charset="0"/>
                <a:cs typeface="Times New Roman" panose="02020603050405020304" charset="0"/>
                <a:sym typeface="+mn-ea"/>
              </a:rPr>
              <a:t>：</a:t>
            </a:r>
            <a:r>
              <a:rPr lang="zh-CN" altLang="en-US" sz="2400" b="1">
                <a:latin typeface="Times New Roman" panose="02020603050405020304" charset="0"/>
                <a:cs typeface="Times New Roman" panose="02020603050405020304" charset="0"/>
                <a:sym typeface="+mn-ea"/>
              </a:rPr>
              <a:t>结果预期</a:t>
            </a:r>
            <a:r>
              <a:rPr lang="zh-CN" altLang="en-US" sz="2400">
                <a:sym typeface="+mn-ea"/>
              </a:rPr>
              <a:t>负面影响</a:t>
            </a:r>
            <a:r>
              <a:rPr lang="zh-CN" altLang="en-US" sz="2400">
                <a:sym typeface="+mn-ea"/>
              </a:rPr>
              <a:t>知识隐藏行为</a:t>
            </a:r>
            <a:endParaRPr lang="zh-CN" altLang="en-US" sz="2400">
              <a:sym typeface="+mn-ea"/>
            </a:endParaRPr>
          </a:p>
          <a:p>
            <a:pPr marL="800100" lvl="1" indent="-342900">
              <a:lnSpc>
                <a:spcPct val="150000"/>
              </a:lnSpc>
              <a:buFont typeface="Wingdings" panose="05000000000000000000" charset="0"/>
              <a:buChar char="Ø"/>
            </a:pPr>
            <a:r>
              <a:rPr lang="en-US" altLang="zh-CN" sz="2000">
                <a:latin typeface="Times New Roman" panose="02020603050405020304" charset="0"/>
                <a:cs typeface="Times New Roman" panose="02020603050405020304" charset="0"/>
                <a:sym typeface="+mn-ea"/>
              </a:rPr>
              <a:t>H2a</a:t>
            </a:r>
            <a:r>
              <a:rPr lang="zh-CN" altLang="en-US" sz="2000">
                <a:latin typeface="Times New Roman" panose="02020603050405020304" charset="0"/>
                <a:cs typeface="Times New Roman" panose="02020603050405020304" charset="0"/>
                <a:sym typeface="+mn-ea"/>
              </a:rPr>
              <a:t>：</a:t>
            </a:r>
            <a:r>
              <a:rPr lang="zh-CN" altLang="en-US" sz="2000">
                <a:latin typeface="Times New Roman" panose="02020603050405020304" charset="0"/>
                <a:cs typeface="Times New Roman" panose="02020603050405020304" charset="0"/>
                <a:sym typeface="+mn-ea"/>
              </a:rPr>
              <a:t>结果预期</a:t>
            </a:r>
            <a:r>
              <a:rPr lang="zh-CN" altLang="en-US" sz="2000">
                <a:sym typeface="+mn-ea"/>
              </a:rPr>
              <a:t>负面影响逃避性隐藏</a:t>
            </a:r>
            <a:endParaRPr lang="zh-CN" altLang="en-US" sz="2000"/>
          </a:p>
          <a:p>
            <a:pPr marL="800100" lvl="1" indent="-342900">
              <a:lnSpc>
                <a:spcPct val="150000"/>
              </a:lnSpc>
              <a:buFont typeface="Wingdings" panose="05000000000000000000" charset="0"/>
              <a:buChar char="Ø"/>
            </a:pPr>
            <a:r>
              <a:rPr lang="en-US" altLang="zh-CN" sz="2000">
                <a:latin typeface="Times New Roman" panose="02020603050405020304" charset="0"/>
                <a:cs typeface="Times New Roman" panose="02020603050405020304" charset="0"/>
                <a:sym typeface="+mn-ea"/>
              </a:rPr>
              <a:t>H2b</a:t>
            </a:r>
            <a:r>
              <a:rPr lang="zh-CN" altLang="en-US" sz="2000">
                <a:latin typeface="Times New Roman" panose="02020603050405020304" charset="0"/>
                <a:cs typeface="Times New Roman" panose="02020603050405020304" charset="0"/>
                <a:sym typeface="+mn-ea"/>
              </a:rPr>
              <a:t>：结果预期</a:t>
            </a:r>
            <a:r>
              <a:rPr lang="zh-CN" altLang="en-US" sz="2000">
                <a:sym typeface="+mn-ea"/>
              </a:rPr>
              <a:t>负面影响装傻</a:t>
            </a:r>
            <a:endParaRPr lang="zh-CN" altLang="en-US" sz="2000">
              <a:sym typeface="+mn-ea"/>
            </a:endParaRPr>
          </a:p>
          <a:p>
            <a:pPr marL="800100" lvl="1" indent="-342900">
              <a:lnSpc>
                <a:spcPct val="150000"/>
              </a:lnSpc>
              <a:buFont typeface="Wingdings" panose="05000000000000000000" charset="0"/>
              <a:buChar char="Ø"/>
            </a:pPr>
            <a:r>
              <a:rPr lang="en-US" altLang="zh-CN" sz="2000">
                <a:latin typeface="Times New Roman" panose="02020603050405020304" charset="0"/>
                <a:cs typeface="Times New Roman" panose="02020603050405020304" charset="0"/>
                <a:sym typeface="+mn-ea"/>
              </a:rPr>
              <a:t>H2c</a:t>
            </a:r>
            <a:r>
              <a:rPr lang="zh-CN" altLang="en-US" sz="2000">
                <a:latin typeface="Times New Roman" panose="02020603050405020304" charset="0"/>
                <a:cs typeface="Times New Roman" panose="02020603050405020304" charset="0"/>
                <a:sym typeface="+mn-ea"/>
              </a:rPr>
              <a:t>：结果预期</a:t>
            </a:r>
            <a:r>
              <a:rPr lang="zh-CN" altLang="en-US" sz="2000">
                <a:sym typeface="+mn-ea"/>
              </a:rPr>
              <a:t>负面影响合理化隐藏</a:t>
            </a:r>
            <a:endParaRPr lang="zh-CN" altLang="en-US" sz="2400"/>
          </a:p>
          <a:p>
            <a:pPr indent="0">
              <a:lnSpc>
                <a:spcPct val="150000"/>
              </a:lnSpc>
              <a:buFont typeface="Wingdings" panose="05000000000000000000" charset="0"/>
              <a:buNone/>
            </a:pPr>
            <a:r>
              <a:rPr lang="en-US" altLang="zh-CN" sz="2400">
                <a:latin typeface="Times New Roman" panose="02020603050405020304" charset="0"/>
                <a:cs typeface="Times New Roman" panose="02020603050405020304" charset="0"/>
                <a:sym typeface="+mn-ea"/>
              </a:rPr>
              <a:t>H3</a:t>
            </a:r>
            <a:r>
              <a:rPr lang="zh-CN" altLang="en-US" sz="2400">
                <a:latin typeface="Times New Roman" panose="02020603050405020304" charset="0"/>
                <a:cs typeface="Times New Roman" panose="02020603050405020304" charset="0"/>
                <a:sym typeface="+mn-ea"/>
              </a:rPr>
              <a:t>：</a:t>
            </a:r>
            <a:r>
              <a:rPr lang="zh-CN" altLang="en-US" sz="2400" b="1">
                <a:latin typeface="Times New Roman" panose="02020603050405020304" charset="0"/>
                <a:cs typeface="Times New Roman" panose="02020603050405020304" charset="0"/>
                <a:sym typeface="+mn-ea"/>
              </a:rPr>
              <a:t>社区氛围</a:t>
            </a:r>
            <a:r>
              <a:rPr lang="zh-CN" altLang="en-US" sz="2400">
                <a:sym typeface="+mn-ea"/>
              </a:rPr>
              <a:t>负面影响知识隐藏行为</a:t>
            </a:r>
            <a:endParaRPr lang="zh-CN" altLang="en-US" sz="2400">
              <a:sym typeface="+mn-ea"/>
            </a:endParaRPr>
          </a:p>
          <a:p>
            <a:pPr marL="800100" lvl="1" indent="-342900">
              <a:lnSpc>
                <a:spcPct val="150000"/>
              </a:lnSpc>
              <a:buFont typeface="Wingdings" panose="05000000000000000000" charset="0"/>
              <a:buChar char="Ø"/>
            </a:pPr>
            <a:r>
              <a:rPr lang="en-US" altLang="zh-CN" sz="2000">
                <a:latin typeface="Times New Roman" panose="02020603050405020304" charset="0"/>
                <a:cs typeface="Times New Roman" panose="02020603050405020304" charset="0"/>
                <a:sym typeface="+mn-ea"/>
              </a:rPr>
              <a:t>H3a</a:t>
            </a:r>
            <a:r>
              <a:rPr lang="zh-CN" altLang="en-US" sz="2000">
                <a:latin typeface="Times New Roman" panose="02020603050405020304" charset="0"/>
                <a:cs typeface="Times New Roman" panose="02020603050405020304" charset="0"/>
                <a:sym typeface="+mn-ea"/>
              </a:rPr>
              <a:t>：社区氛围</a:t>
            </a:r>
            <a:r>
              <a:rPr lang="zh-CN" altLang="en-US" sz="2000">
                <a:sym typeface="+mn-ea"/>
              </a:rPr>
              <a:t>负面影响逃避性隐藏</a:t>
            </a:r>
            <a:endParaRPr lang="zh-CN" altLang="en-US" sz="2000"/>
          </a:p>
          <a:p>
            <a:pPr marL="800100" lvl="1" indent="-342900">
              <a:lnSpc>
                <a:spcPct val="150000"/>
              </a:lnSpc>
              <a:buFont typeface="Wingdings" panose="05000000000000000000" charset="0"/>
              <a:buChar char="Ø"/>
            </a:pPr>
            <a:r>
              <a:rPr lang="en-US" altLang="zh-CN" sz="2000">
                <a:latin typeface="Times New Roman" panose="02020603050405020304" charset="0"/>
                <a:cs typeface="Times New Roman" panose="02020603050405020304" charset="0"/>
                <a:sym typeface="+mn-ea"/>
              </a:rPr>
              <a:t>H3b</a:t>
            </a:r>
            <a:r>
              <a:rPr lang="zh-CN" altLang="en-US" sz="2000">
                <a:latin typeface="Times New Roman" panose="02020603050405020304" charset="0"/>
                <a:cs typeface="Times New Roman" panose="02020603050405020304" charset="0"/>
                <a:sym typeface="+mn-ea"/>
              </a:rPr>
              <a:t>：社区氛围</a:t>
            </a:r>
            <a:r>
              <a:rPr lang="zh-CN" altLang="en-US" sz="2000">
                <a:sym typeface="+mn-ea"/>
              </a:rPr>
              <a:t>负面影响装傻</a:t>
            </a:r>
            <a:endParaRPr lang="zh-CN" altLang="en-US" sz="2000">
              <a:sym typeface="+mn-ea"/>
            </a:endParaRPr>
          </a:p>
          <a:p>
            <a:pPr marL="800100" lvl="1" indent="-342900">
              <a:lnSpc>
                <a:spcPct val="150000"/>
              </a:lnSpc>
              <a:buFont typeface="Wingdings" panose="05000000000000000000" charset="0"/>
              <a:buChar char="Ø"/>
            </a:pPr>
            <a:r>
              <a:rPr lang="en-US" altLang="zh-CN" sz="2000">
                <a:latin typeface="Times New Roman" panose="02020603050405020304" charset="0"/>
                <a:cs typeface="Times New Roman" panose="02020603050405020304" charset="0"/>
                <a:sym typeface="+mn-ea"/>
              </a:rPr>
              <a:t>H3c</a:t>
            </a:r>
            <a:r>
              <a:rPr lang="zh-CN" altLang="en-US" sz="2000">
                <a:latin typeface="Times New Roman" panose="02020603050405020304" charset="0"/>
                <a:cs typeface="Times New Roman" panose="02020603050405020304" charset="0"/>
                <a:sym typeface="+mn-ea"/>
              </a:rPr>
              <a:t>：社区氛围</a:t>
            </a:r>
            <a:r>
              <a:rPr lang="zh-CN" altLang="en-US" sz="2000">
                <a:sym typeface="+mn-ea"/>
              </a:rPr>
              <a:t>负面影响合理化隐藏</a:t>
            </a:r>
            <a:endParaRPr lang="zh-CN" altLang="en-US" sz="2000"/>
          </a:p>
          <a:p>
            <a:pPr indent="0">
              <a:lnSpc>
                <a:spcPct val="150000"/>
              </a:lnSpc>
              <a:buFont typeface="Wingdings" panose="05000000000000000000" charset="0"/>
              <a:buNone/>
            </a:pPr>
            <a:endParaRPr lang="zh-CN" altLang="en-US" sz="2000">
              <a:latin typeface="Times New Roman" panose="02020603050405020304" charset="0"/>
              <a:cs typeface="Times New Roman" panose="02020603050405020304" charset="0"/>
              <a:sym typeface="+mn-ea"/>
            </a:endParaRPr>
          </a:p>
        </p:txBody>
      </p:sp>
      <p:sp>
        <p:nvSpPr>
          <p:cNvPr id="7" name="文本框 6"/>
          <p:cNvSpPr txBox="1"/>
          <p:nvPr>
            <p:custDataLst>
              <p:tags r:id="rId3"/>
            </p:custDataLst>
          </p:nvPr>
        </p:nvSpPr>
        <p:spPr>
          <a:xfrm>
            <a:off x="6361430" y="980440"/>
            <a:ext cx="5140960" cy="2729230"/>
          </a:xfrm>
          <a:prstGeom prst="rect">
            <a:avLst/>
          </a:prstGeom>
          <a:noFill/>
        </p:spPr>
        <p:txBody>
          <a:bodyPr wrap="square" rtlCol="0">
            <a:noAutofit/>
          </a:bodyPr>
          <a:p>
            <a:pPr indent="0">
              <a:lnSpc>
                <a:spcPct val="150000"/>
              </a:lnSpc>
              <a:buNone/>
            </a:pPr>
            <a:r>
              <a:rPr lang="en-US" altLang="zh-CN" sz="2400">
                <a:latin typeface="Times New Roman" panose="02020603050405020304" charset="0"/>
                <a:cs typeface="Times New Roman" panose="02020603050405020304" charset="0"/>
              </a:rPr>
              <a:t>H4</a:t>
            </a:r>
            <a:r>
              <a:rPr lang="zh-CN" altLang="en-US" sz="2400"/>
              <a:t>：社区氛围正向</a:t>
            </a:r>
            <a:r>
              <a:rPr lang="zh-CN" altLang="en-US" sz="2400">
                <a:sym typeface="+mn-ea"/>
              </a:rPr>
              <a:t>影响</a:t>
            </a:r>
            <a:r>
              <a:rPr lang="zh-CN" altLang="en-US" sz="2400"/>
              <a:t>结果预期</a:t>
            </a:r>
            <a:endParaRPr lang="zh-CN" altLang="en-US" sz="2400"/>
          </a:p>
          <a:p>
            <a:pPr indent="0">
              <a:lnSpc>
                <a:spcPct val="150000"/>
              </a:lnSpc>
              <a:buNone/>
            </a:pPr>
            <a:r>
              <a:rPr lang="en-US" altLang="zh-CN" sz="2400">
                <a:latin typeface="Times New Roman" panose="02020603050405020304" charset="0"/>
                <a:cs typeface="Times New Roman" panose="02020603050405020304" charset="0"/>
                <a:sym typeface="+mn-ea"/>
              </a:rPr>
              <a:t>H5</a:t>
            </a:r>
            <a:r>
              <a:rPr lang="zh-CN" altLang="en-US" sz="2400">
                <a:latin typeface="Times New Roman" panose="02020603050405020304" charset="0"/>
                <a:cs typeface="Times New Roman" panose="02020603050405020304" charset="0"/>
                <a:sym typeface="+mn-ea"/>
              </a:rPr>
              <a:t>：</a:t>
            </a:r>
            <a:r>
              <a:rPr lang="en-US" altLang="zh-CN" sz="2400">
                <a:latin typeface="Times New Roman" panose="02020603050405020304" charset="0"/>
                <a:cs typeface="Times New Roman" panose="02020603050405020304" charset="0"/>
                <a:sym typeface="+mn-ea"/>
              </a:rPr>
              <a:t>结果期望在社区氛围和知识隐藏行为之间起中介作用</a:t>
            </a:r>
            <a:endParaRPr lang="en-US" altLang="zh-CN" sz="2400">
              <a:latin typeface="Times New Roman" panose="02020603050405020304" charset="0"/>
              <a:cs typeface="Times New Roman" panose="02020603050405020304" charset="0"/>
              <a:sym typeface="+mn-ea"/>
            </a:endParaRPr>
          </a:p>
          <a:p>
            <a:pPr indent="0">
              <a:lnSpc>
                <a:spcPct val="150000"/>
              </a:lnSpc>
              <a:buNone/>
            </a:pPr>
            <a:r>
              <a:rPr lang="en-US" altLang="zh-CN" sz="2400">
                <a:latin typeface="Times New Roman" panose="02020603050405020304" charset="0"/>
                <a:cs typeface="Times New Roman" panose="02020603050405020304" charset="0"/>
                <a:sym typeface="+mn-ea"/>
              </a:rPr>
              <a:t>H6</a:t>
            </a:r>
            <a:r>
              <a:rPr lang="zh-CN" altLang="en-US" sz="2400">
                <a:latin typeface="Times New Roman" panose="02020603050405020304" charset="0"/>
                <a:cs typeface="Times New Roman" panose="02020603050405020304" charset="0"/>
                <a:sym typeface="+mn-ea"/>
              </a:rPr>
              <a:t>：</a:t>
            </a:r>
            <a:r>
              <a:rPr lang="zh-CN" altLang="en-US" sz="2400">
                <a:latin typeface="Times New Roman" panose="02020603050405020304" charset="0"/>
                <a:cs typeface="Times New Roman" panose="02020603050405020304" charset="0"/>
                <a:sym typeface="+mn-ea"/>
              </a:rPr>
              <a:t>要求负面影响知识隐藏</a:t>
            </a:r>
            <a:r>
              <a:rPr lang="zh-CN" altLang="en-US" sz="2400">
                <a:latin typeface="Times New Roman" panose="02020603050405020304" charset="0"/>
                <a:cs typeface="Times New Roman" panose="02020603050405020304" charset="0"/>
                <a:sym typeface="+mn-ea"/>
              </a:rPr>
              <a:t>行为</a:t>
            </a:r>
            <a:endParaRPr lang="zh-CN" altLang="en-US" sz="2400">
              <a:latin typeface="Times New Roman" panose="02020603050405020304" charset="0"/>
              <a:cs typeface="Times New Roman" panose="02020603050405020304" charset="0"/>
              <a:sym typeface="+mn-ea"/>
            </a:endParaRPr>
          </a:p>
        </p:txBody>
      </p:sp>
    </p:spTree>
    <p:custDataLst>
      <p:tags r:id="rId4"/>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矩形 4"/>
          <p:cNvSpPr/>
          <p:nvPr>
            <p:custDataLst>
              <p:tags r:id="rId1"/>
            </p:custDataLst>
          </p:nvPr>
        </p:nvSpPr>
        <p:spPr>
          <a:xfrm>
            <a:off x="222885" y="241300"/>
            <a:ext cx="2515870"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latin typeface="Times New Roman" panose="02020603050405020304" charset="0"/>
                <a:cs typeface="Times New Roman" panose="02020603050405020304" charset="0"/>
              </a:rPr>
              <a:t>3</a:t>
            </a:r>
            <a:r>
              <a:rPr lang="zh-CN" altLang="en-US" sz="3200" b="1">
                <a:latin typeface="Times New Roman" panose="02020603050405020304" charset="0"/>
                <a:cs typeface="Times New Roman" panose="02020603050405020304" charset="0"/>
              </a:rPr>
              <a:t>、</a:t>
            </a:r>
            <a:r>
              <a:rPr lang="zh-CN" altLang="en-US" sz="3200" b="1">
                <a:latin typeface="Times New Roman" panose="02020603050405020304" charset="0"/>
                <a:cs typeface="Times New Roman" panose="02020603050405020304" charset="0"/>
              </a:rPr>
              <a:t>研究假设</a:t>
            </a:r>
            <a:endParaRPr lang="zh-CN" altLang="en-US" sz="3200" b="1">
              <a:latin typeface="Times New Roman" panose="02020603050405020304" charset="0"/>
              <a:cs typeface="Times New Roman" panose="02020603050405020304" charset="0"/>
            </a:endParaRPr>
          </a:p>
        </p:txBody>
      </p:sp>
      <p:pic>
        <p:nvPicPr>
          <p:cNvPr id="4" name="图片 3" descr="8607185.fig.001"/>
          <p:cNvPicPr>
            <a:picLocks noChangeAspect="1"/>
          </p:cNvPicPr>
          <p:nvPr/>
        </p:nvPicPr>
        <p:blipFill>
          <a:blip r:embed="rId2"/>
          <a:stretch>
            <a:fillRect/>
          </a:stretch>
        </p:blipFill>
        <p:spPr>
          <a:xfrm>
            <a:off x="1227455" y="1109980"/>
            <a:ext cx="8035925" cy="5453380"/>
          </a:xfrm>
          <a:prstGeom prst="rect">
            <a:avLst/>
          </a:prstGeom>
        </p:spPr>
      </p:pic>
      <p:sp>
        <p:nvSpPr>
          <p:cNvPr id="6" name="矩形 5"/>
          <p:cNvSpPr/>
          <p:nvPr/>
        </p:nvSpPr>
        <p:spPr>
          <a:xfrm>
            <a:off x="1353820" y="1878965"/>
            <a:ext cx="1170940" cy="68008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400">
                <a:solidFill>
                  <a:schemeClr val="tx1"/>
                </a:solidFill>
              </a:rPr>
              <a:t>逃避性</a:t>
            </a:r>
            <a:endParaRPr lang="zh-CN" altLang="en-US" sz="2400">
              <a:solidFill>
                <a:schemeClr val="tx1"/>
              </a:solidFill>
            </a:endParaRPr>
          </a:p>
          <a:p>
            <a:pPr algn="ctr"/>
            <a:r>
              <a:rPr lang="zh-CN" altLang="en-US" sz="2400">
                <a:solidFill>
                  <a:schemeClr val="tx1"/>
                </a:solidFill>
              </a:rPr>
              <a:t>隐藏</a:t>
            </a:r>
            <a:endParaRPr lang="zh-CN" altLang="en-US" sz="2400">
              <a:solidFill>
                <a:schemeClr val="tx1"/>
              </a:solidFill>
            </a:endParaRPr>
          </a:p>
        </p:txBody>
      </p:sp>
      <p:sp>
        <p:nvSpPr>
          <p:cNvPr id="7" name="矩形 6"/>
          <p:cNvSpPr/>
          <p:nvPr>
            <p:custDataLst>
              <p:tags r:id="rId3"/>
            </p:custDataLst>
          </p:nvPr>
        </p:nvSpPr>
        <p:spPr>
          <a:xfrm>
            <a:off x="1353820" y="3611880"/>
            <a:ext cx="1170940" cy="68008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400">
                <a:solidFill>
                  <a:schemeClr val="tx1"/>
                </a:solidFill>
              </a:rPr>
              <a:t>装傻</a:t>
            </a:r>
            <a:endParaRPr lang="zh-CN" altLang="en-US" sz="2400">
              <a:solidFill>
                <a:schemeClr val="tx1"/>
              </a:solidFill>
            </a:endParaRPr>
          </a:p>
        </p:txBody>
      </p:sp>
      <p:sp>
        <p:nvSpPr>
          <p:cNvPr id="8" name="矩形 7"/>
          <p:cNvSpPr/>
          <p:nvPr>
            <p:custDataLst>
              <p:tags r:id="rId4"/>
            </p:custDataLst>
          </p:nvPr>
        </p:nvSpPr>
        <p:spPr>
          <a:xfrm>
            <a:off x="1353820" y="5553075"/>
            <a:ext cx="1170940" cy="68008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400">
                <a:solidFill>
                  <a:schemeClr val="tx1"/>
                </a:solidFill>
              </a:rPr>
              <a:t>合理化</a:t>
            </a:r>
            <a:r>
              <a:rPr lang="zh-CN" altLang="en-US" sz="2400">
                <a:solidFill>
                  <a:schemeClr val="tx1"/>
                </a:solidFill>
              </a:rPr>
              <a:t>隐藏</a:t>
            </a:r>
            <a:endParaRPr lang="zh-CN" altLang="en-US" sz="2400">
              <a:solidFill>
                <a:schemeClr val="tx1"/>
              </a:solidFill>
            </a:endParaRPr>
          </a:p>
        </p:txBody>
      </p:sp>
      <p:sp>
        <p:nvSpPr>
          <p:cNvPr id="9" name="矩形 8"/>
          <p:cNvSpPr/>
          <p:nvPr>
            <p:custDataLst>
              <p:tags r:id="rId5"/>
            </p:custDataLst>
          </p:nvPr>
        </p:nvSpPr>
        <p:spPr>
          <a:xfrm>
            <a:off x="3312795" y="3611880"/>
            <a:ext cx="1170940" cy="68008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400">
                <a:solidFill>
                  <a:schemeClr val="tx1"/>
                </a:solidFill>
              </a:rPr>
              <a:t>知识</a:t>
            </a:r>
            <a:endParaRPr lang="zh-CN" altLang="en-US" sz="2400">
              <a:solidFill>
                <a:schemeClr val="tx1"/>
              </a:solidFill>
            </a:endParaRPr>
          </a:p>
          <a:p>
            <a:pPr algn="ctr"/>
            <a:r>
              <a:rPr lang="zh-CN" altLang="en-US" sz="2400">
                <a:solidFill>
                  <a:schemeClr val="tx1"/>
                </a:solidFill>
              </a:rPr>
              <a:t>隐藏</a:t>
            </a:r>
            <a:endParaRPr lang="zh-CN" altLang="en-US" sz="2400">
              <a:solidFill>
                <a:schemeClr val="tx1"/>
              </a:solidFill>
            </a:endParaRPr>
          </a:p>
        </p:txBody>
      </p:sp>
      <p:sp>
        <p:nvSpPr>
          <p:cNvPr id="10" name="矩形 9"/>
          <p:cNvSpPr/>
          <p:nvPr>
            <p:custDataLst>
              <p:tags r:id="rId6"/>
            </p:custDataLst>
          </p:nvPr>
        </p:nvSpPr>
        <p:spPr>
          <a:xfrm>
            <a:off x="5996305" y="1198880"/>
            <a:ext cx="1170940" cy="68008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400">
                <a:solidFill>
                  <a:schemeClr val="tx1"/>
                </a:solidFill>
              </a:rPr>
              <a:t>自我</a:t>
            </a:r>
            <a:endParaRPr lang="zh-CN" altLang="en-US" sz="2400">
              <a:solidFill>
                <a:schemeClr val="tx1"/>
              </a:solidFill>
            </a:endParaRPr>
          </a:p>
          <a:p>
            <a:pPr algn="ctr"/>
            <a:r>
              <a:rPr lang="zh-CN" altLang="en-US" sz="2400">
                <a:solidFill>
                  <a:schemeClr val="tx1"/>
                </a:solidFill>
              </a:rPr>
              <a:t>效能</a:t>
            </a:r>
            <a:endParaRPr lang="zh-CN" altLang="en-US" sz="2400">
              <a:solidFill>
                <a:schemeClr val="tx1"/>
              </a:solidFill>
            </a:endParaRPr>
          </a:p>
        </p:txBody>
      </p:sp>
      <p:sp>
        <p:nvSpPr>
          <p:cNvPr id="11" name="矩形 10"/>
          <p:cNvSpPr/>
          <p:nvPr>
            <p:custDataLst>
              <p:tags r:id="rId7"/>
            </p:custDataLst>
          </p:nvPr>
        </p:nvSpPr>
        <p:spPr>
          <a:xfrm>
            <a:off x="5996305" y="2430780"/>
            <a:ext cx="1170940" cy="68008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400">
                <a:solidFill>
                  <a:schemeClr val="tx1"/>
                </a:solidFill>
              </a:rPr>
              <a:t>要求</a:t>
            </a:r>
            <a:endParaRPr lang="zh-CN" altLang="en-US" sz="2400">
              <a:solidFill>
                <a:schemeClr val="tx1"/>
              </a:solidFill>
            </a:endParaRPr>
          </a:p>
        </p:txBody>
      </p:sp>
      <p:sp>
        <p:nvSpPr>
          <p:cNvPr id="12" name="矩形 11"/>
          <p:cNvSpPr/>
          <p:nvPr>
            <p:custDataLst>
              <p:tags r:id="rId8"/>
            </p:custDataLst>
          </p:nvPr>
        </p:nvSpPr>
        <p:spPr>
          <a:xfrm>
            <a:off x="5996305" y="4131945"/>
            <a:ext cx="1170940" cy="68008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400">
                <a:solidFill>
                  <a:schemeClr val="tx1"/>
                </a:solidFill>
              </a:rPr>
              <a:t>社区</a:t>
            </a:r>
            <a:endParaRPr lang="zh-CN" altLang="en-US" sz="2400">
              <a:solidFill>
                <a:schemeClr val="tx1"/>
              </a:solidFill>
            </a:endParaRPr>
          </a:p>
          <a:p>
            <a:pPr algn="ctr"/>
            <a:r>
              <a:rPr lang="zh-CN" altLang="en-US" sz="2400">
                <a:solidFill>
                  <a:schemeClr val="tx1"/>
                </a:solidFill>
              </a:rPr>
              <a:t>氛围</a:t>
            </a:r>
            <a:endParaRPr lang="zh-CN" altLang="en-US" sz="2400">
              <a:solidFill>
                <a:schemeClr val="tx1"/>
              </a:solidFill>
            </a:endParaRPr>
          </a:p>
        </p:txBody>
      </p:sp>
      <p:sp>
        <p:nvSpPr>
          <p:cNvPr id="13" name="矩形 12"/>
          <p:cNvSpPr/>
          <p:nvPr>
            <p:custDataLst>
              <p:tags r:id="rId9"/>
            </p:custDataLst>
          </p:nvPr>
        </p:nvSpPr>
        <p:spPr>
          <a:xfrm>
            <a:off x="5996305" y="5833110"/>
            <a:ext cx="1170940" cy="68008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400">
                <a:solidFill>
                  <a:schemeClr val="tx1"/>
                </a:solidFill>
              </a:rPr>
              <a:t>结果</a:t>
            </a:r>
            <a:endParaRPr lang="zh-CN" altLang="en-US" sz="2400">
              <a:solidFill>
                <a:schemeClr val="tx1"/>
              </a:solidFill>
            </a:endParaRPr>
          </a:p>
          <a:p>
            <a:pPr algn="ctr"/>
            <a:r>
              <a:rPr lang="zh-CN" altLang="en-US" sz="2400">
                <a:solidFill>
                  <a:schemeClr val="tx1"/>
                </a:solidFill>
              </a:rPr>
              <a:t>期望</a:t>
            </a:r>
            <a:endParaRPr lang="zh-CN" altLang="en-US" sz="2400">
              <a:solidFill>
                <a:schemeClr val="tx1"/>
              </a:solidFill>
            </a:endParaRPr>
          </a:p>
        </p:txBody>
      </p:sp>
      <p:sp>
        <p:nvSpPr>
          <p:cNvPr id="14" name="矩形 13"/>
          <p:cNvSpPr/>
          <p:nvPr>
            <p:custDataLst>
              <p:tags r:id="rId10"/>
            </p:custDataLst>
          </p:nvPr>
        </p:nvSpPr>
        <p:spPr>
          <a:xfrm>
            <a:off x="7984490" y="2748915"/>
            <a:ext cx="1170940" cy="68008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400">
                <a:solidFill>
                  <a:schemeClr val="tx1"/>
                </a:solidFill>
              </a:rPr>
              <a:t>信任</a:t>
            </a:r>
            <a:endParaRPr lang="zh-CN" altLang="en-US" sz="2400">
              <a:solidFill>
                <a:schemeClr val="tx1"/>
              </a:solidFill>
            </a:endParaRPr>
          </a:p>
        </p:txBody>
      </p:sp>
      <p:sp>
        <p:nvSpPr>
          <p:cNvPr id="15" name="矩形 14"/>
          <p:cNvSpPr/>
          <p:nvPr>
            <p:custDataLst>
              <p:tags r:id="rId11"/>
            </p:custDataLst>
          </p:nvPr>
        </p:nvSpPr>
        <p:spPr>
          <a:xfrm>
            <a:off x="7984490" y="4075430"/>
            <a:ext cx="1170940" cy="68008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400">
                <a:solidFill>
                  <a:schemeClr val="tx1"/>
                </a:solidFill>
              </a:rPr>
              <a:t>互惠</a:t>
            </a:r>
            <a:endParaRPr lang="zh-CN" altLang="en-US" sz="2400">
              <a:solidFill>
                <a:schemeClr val="tx1"/>
              </a:solidFill>
            </a:endParaRPr>
          </a:p>
        </p:txBody>
      </p:sp>
      <p:sp>
        <p:nvSpPr>
          <p:cNvPr id="16" name="矩形 15"/>
          <p:cNvSpPr/>
          <p:nvPr>
            <p:custDataLst>
              <p:tags r:id="rId12"/>
            </p:custDataLst>
          </p:nvPr>
        </p:nvSpPr>
        <p:spPr>
          <a:xfrm>
            <a:off x="7984490" y="5468620"/>
            <a:ext cx="1170940" cy="68008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400">
                <a:solidFill>
                  <a:schemeClr val="tx1"/>
                </a:solidFill>
              </a:rPr>
              <a:t>公平</a:t>
            </a:r>
            <a:endParaRPr lang="zh-CN" altLang="en-US" sz="2400">
              <a:solidFill>
                <a:schemeClr val="tx1"/>
              </a:solidFill>
            </a:endParaRPr>
          </a:p>
        </p:txBody>
      </p:sp>
    </p:spTree>
    <p:custDataLst>
      <p:tags r:id="rId13"/>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矩形 4"/>
          <p:cNvSpPr/>
          <p:nvPr>
            <p:custDataLst>
              <p:tags r:id="rId1"/>
            </p:custDataLst>
          </p:nvPr>
        </p:nvSpPr>
        <p:spPr>
          <a:xfrm>
            <a:off x="222885" y="241300"/>
            <a:ext cx="2515870"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latin typeface="Times New Roman" panose="02020603050405020304" charset="0"/>
                <a:cs typeface="Times New Roman" panose="02020603050405020304" charset="0"/>
              </a:rPr>
              <a:t>4</a:t>
            </a:r>
            <a:r>
              <a:rPr lang="zh-CN" altLang="en-US" sz="3200" b="1">
                <a:latin typeface="Times New Roman" panose="02020603050405020304" charset="0"/>
                <a:cs typeface="Times New Roman" panose="02020603050405020304" charset="0"/>
              </a:rPr>
              <a:t>、数据</a:t>
            </a:r>
            <a:r>
              <a:rPr lang="zh-CN" altLang="en-US" sz="3200" b="1">
                <a:latin typeface="Times New Roman" panose="02020603050405020304" charset="0"/>
                <a:cs typeface="Times New Roman" panose="02020603050405020304" charset="0"/>
              </a:rPr>
              <a:t>收集</a:t>
            </a:r>
            <a:endParaRPr lang="zh-CN" altLang="en-US" sz="3200" b="1">
              <a:latin typeface="Times New Roman" panose="02020603050405020304" charset="0"/>
              <a:cs typeface="Times New Roman" panose="02020603050405020304" charset="0"/>
            </a:endParaRPr>
          </a:p>
        </p:txBody>
      </p:sp>
      <p:sp>
        <p:nvSpPr>
          <p:cNvPr id="3" name="文本框 2"/>
          <p:cNvSpPr txBox="1"/>
          <p:nvPr>
            <p:custDataLst>
              <p:tags r:id="rId2"/>
            </p:custDataLst>
          </p:nvPr>
        </p:nvSpPr>
        <p:spPr>
          <a:xfrm>
            <a:off x="429895" y="1124585"/>
            <a:ext cx="11043920" cy="5262245"/>
          </a:xfrm>
          <a:prstGeom prst="rect">
            <a:avLst/>
          </a:prstGeom>
          <a:noFill/>
        </p:spPr>
        <p:txBody>
          <a:bodyPr wrap="square" rtlCol="0">
            <a:noAutofit/>
          </a:bodyPr>
          <a:p>
            <a:pPr marL="342900" indent="-342900">
              <a:lnSpc>
                <a:spcPct val="150000"/>
              </a:lnSpc>
              <a:buFont typeface="Wingdings" panose="05000000000000000000" charset="0"/>
              <a:buChar char="l"/>
            </a:pPr>
            <a:r>
              <a:rPr lang="zh-CN" altLang="en-US" sz="2400">
                <a:latin typeface="Times New Roman" panose="02020603050405020304" charset="0"/>
                <a:cs typeface="Times New Roman" panose="02020603050405020304" charset="0"/>
                <a:sym typeface="+mn-ea"/>
              </a:rPr>
              <a:t>以知乎用户为研究对象，在互联网上随机发放问卷，有效问卷</a:t>
            </a:r>
            <a:r>
              <a:rPr lang="en-US" altLang="zh-CN" sz="2400" b="1">
                <a:latin typeface="Times New Roman" panose="02020603050405020304" charset="0"/>
                <a:cs typeface="Times New Roman" panose="02020603050405020304" charset="0"/>
                <a:sym typeface="+mn-ea"/>
              </a:rPr>
              <a:t>151</a:t>
            </a:r>
            <a:r>
              <a:rPr lang="zh-CN" altLang="en-US" sz="2400">
                <a:latin typeface="Times New Roman" panose="02020603050405020304" charset="0"/>
                <a:cs typeface="Times New Roman" panose="02020603050405020304" charset="0"/>
                <a:sym typeface="+mn-ea"/>
              </a:rPr>
              <a:t>份</a:t>
            </a:r>
            <a:endParaRPr lang="zh-CN" altLang="en-US" sz="2400">
              <a:latin typeface="Times New Roman" panose="02020603050405020304" charset="0"/>
              <a:cs typeface="Times New Roman" panose="02020603050405020304" charset="0"/>
              <a:sym typeface="+mn-ea"/>
            </a:endParaRPr>
          </a:p>
          <a:p>
            <a:pPr marL="342900" indent="-342900">
              <a:lnSpc>
                <a:spcPct val="150000"/>
              </a:lnSpc>
              <a:buFont typeface="Wingdings" panose="05000000000000000000" charset="0"/>
              <a:buChar char="l"/>
            </a:pPr>
            <a:r>
              <a:rPr lang="zh-CN" altLang="en-US" sz="2400">
                <a:latin typeface="Times New Roman" panose="02020603050405020304" charset="0"/>
                <a:cs typeface="Times New Roman" panose="02020603050405020304" charset="0"/>
                <a:sym typeface="+mn-ea"/>
              </a:rPr>
              <a:t>人口统计学</a:t>
            </a:r>
            <a:r>
              <a:rPr lang="zh-CN" altLang="en-US" sz="2400">
                <a:latin typeface="Times New Roman" panose="02020603050405020304" charset="0"/>
                <a:cs typeface="Times New Roman" panose="02020603050405020304" charset="0"/>
                <a:sym typeface="+mn-ea"/>
              </a:rPr>
              <a:t>特征</a:t>
            </a:r>
            <a:endParaRPr lang="zh-CN" altLang="en-US" sz="2400">
              <a:latin typeface="Times New Roman" panose="02020603050405020304" charset="0"/>
              <a:cs typeface="Times New Roman" panose="02020603050405020304" charset="0"/>
              <a:sym typeface="+mn-ea"/>
            </a:endParaRPr>
          </a:p>
          <a:p>
            <a:pPr indent="0">
              <a:lnSpc>
                <a:spcPct val="150000"/>
              </a:lnSpc>
              <a:buFont typeface="Wingdings" panose="05000000000000000000" charset="0"/>
              <a:buNone/>
            </a:pPr>
            <a:endParaRPr lang="zh-CN" altLang="en-US" sz="2400">
              <a:latin typeface="Times New Roman" panose="02020603050405020304" charset="0"/>
              <a:cs typeface="Times New Roman" panose="02020603050405020304" charset="0"/>
              <a:sym typeface="+mn-ea"/>
            </a:endParaRPr>
          </a:p>
        </p:txBody>
      </p:sp>
      <p:pic>
        <p:nvPicPr>
          <p:cNvPr id="17" name="图片 16"/>
          <p:cNvPicPr>
            <a:picLocks noChangeAspect="1"/>
          </p:cNvPicPr>
          <p:nvPr/>
        </p:nvPicPr>
        <p:blipFill>
          <a:blip r:embed="rId3"/>
          <a:stretch>
            <a:fillRect/>
          </a:stretch>
        </p:blipFill>
        <p:spPr>
          <a:xfrm>
            <a:off x="6616065" y="286385"/>
            <a:ext cx="4312285" cy="6344920"/>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2885" y="241300"/>
            <a:ext cx="1950085"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Times New Roman" panose="02020603050405020304" charset="0"/>
                <a:cs typeface="Times New Roman" panose="02020603050405020304" charset="0"/>
              </a:rPr>
              <a:t>5</a:t>
            </a:r>
            <a:r>
              <a:rPr lang="zh-CN" altLang="en-US" sz="3200" b="1">
                <a:latin typeface="Times New Roman" panose="02020603050405020304" charset="0"/>
                <a:cs typeface="Times New Roman" panose="02020603050405020304" charset="0"/>
              </a:rPr>
              <a:t>、</a:t>
            </a:r>
            <a:r>
              <a:rPr lang="zh-CN" altLang="en-US" sz="3200" b="1">
                <a:latin typeface="Times New Roman" panose="02020603050405020304" charset="0"/>
                <a:cs typeface="Times New Roman" panose="02020603050405020304" charset="0"/>
              </a:rPr>
              <a:t>结果</a:t>
            </a:r>
            <a:endParaRPr lang="zh-CN" altLang="en-US" sz="3200" b="1">
              <a:latin typeface="Times New Roman" panose="02020603050405020304" charset="0"/>
              <a:cs typeface="Times New Roman" panose="02020603050405020304" charset="0"/>
            </a:endParaRPr>
          </a:p>
        </p:txBody>
      </p:sp>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3" name="图片 2"/>
          <p:cNvPicPr>
            <a:picLocks noChangeAspect="1"/>
          </p:cNvPicPr>
          <p:nvPr>
            <p:custDataLst>
              <p:tags r:id="rId1"/>
            </p:custDataLst>
          </p:nvPr>
        </p:nvPicPr>
        <p:blipFill>
          <a:blip r:embed="rId2"/>
          <a:stretch>
            <a:fillRect/>
          </a:stretch>
        </p:blipFill>
        <p:spPr>
          <a:xfrm>
            <a:off x="2265045" y="257810"/>
            <a:ext cx="8187055" cy="6600190"/>
          </a:xfrm>
          <a:prstGeom prst="rect">
            <a:avLst/>
          </a:prstGeom>
        </p:spPr>
      </p:pic>
      <p:sp>
        <p:nvSpPr>
          <p:cNvPr id="5" name="矩形 4"/>
          <p:cNvSpPr/>
          <p:nvPr/>
        </p:nvSpPr>
        <p:spPr>
          <a:xfrm>
            <a:off x="8522970" y="980440"/>
            <a:ext cx="576580" cy="349250"/>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3"/>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2885" y="241300"/>
            <a:ext cx="3592830"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Times New Roman" panose="02020603050405020304" charset="0"/>
                <a:cs typeface="Times New Roman" panose="02020603050405020304" charset="0"/>
              </a:rPr>
              <a:t>6</a:t>
            </a:r>
            <a:r>
              <a:rPr lang="zh-CN" altLang="en-US" sz="3200" b="1">
                <a:latin typeface="Times New Roman" panose="02020603050405020304" charset="0"/>
                <a:cs typeface="Times New Roman" panose="02020603050405020304" charset="0"/>
              </a:rPr>
              <a:t>、结论及</a:t>
            </a:r>
            <a:r>
              <a:rPr lang="zh-CN" altLang="en-US" sz="3200" b="1">
                <a:latin typeface="Times New Roman" panose="02020603050405020304" charset="0"/>
                <a:cs typeface="Times New Roman" panose="02020603050405020304" charset="0"/>
              </a:rPr>
              <a:t>局限性</a:t>
            </a:r>
            <a:endParaRPr lang="zh-CN" altLang="en-US" sz="3200" b="1">
              <a:latin typeface="Times New Roman" panose="02020603050405020304" charset="0"/>
              <a:cs typeface="Times New Roman" panose="02020603050405020304" charset="0"/>
            </a:endParaRPr>
          </a:p>
        </p:txBody>
      </p:sp>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20" name="文本框 19"/>
          <p:cNvSpPr txBox="1"/>
          <p:nvPr>
            <p:custDataLst>
              <p:tags r:id="rId1"/>
            </p:custDataLst>
          </p:nvPr>
        </p:nvSpPr>
        <p:spPr>
          <a:xfrm>
            <a:off x="429895" y="1090930"/>
            <a:ext cx="10714355" cy="5344795"/>
          </a:xfrm>
          <a:prstGeom prst="rect">
            <a:avLst/>
          </a:prstGeom>
          <a:noFill/>
        </p:spPr>
        <p:txBody>
          <a:bodyPr wrap="square" rtlCol="0">
            <a:noAutofit/>
          </a:bodyPr>
          <a:p>
            <a:pPr marL="342900" indent="-342900">
              <a:lnSpc>
                <a:spcPct val="150000"/>
              </a:lnSpc>
              <a:buFont typeface="Wingdings" panose="05000000000000000000" charset="0"/>
              <a:buChar char="l"/>
            </a:pPr>
            <a:r>
              <a:rPr lang="zh-CN" altLang="en-US" sz="2400">
                <a:latin typeface="Times New Roman" panose="02020603050405020304" charset="0"/>
                <a:cs typeface="Times New Roman" panose="02020603050405020304" charset="0"/>
              </a:rPr>
              <a:t>为了提高用户在社会化问答社区中的参与度，建议在社区中促进和维护积极互惠的良性循环，</a:t>
            </a:r>
            <a:r>
              <a:rPr lang="zh-CN" altLang="en-US" sz="2400">
                <a:latin typeface="Times New Roman" panose="02020603050405020304" charset="0"/>
                <a:cs typeface="Times New Roman" panose="02020603050405020304" charset="0"/>
              </a:rPr>
              <a:t>并积极关注满足用户需求至关重要，这样用户才能充分信任和依赖社区。</a:t>
            </a:r>
            <a:endParaRPr lang="zh-CN" altLang="en-US" sz="24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l"/>
            </a:pPr>
            <a:r>
              <a:rPr lang="zh-CN" altLang="en-US" sz="2400">
                <a:latin typeface="Times New Roman" panose="02020603050405020304" charset="0"/>
                <a:cs typeface="Times New Roman" panose="02020603050405020304" charset="0"/>
              </a:rPr>
              <a:t>应确保社区环境公平和公开，并为社区管理人员和服务提供者建立监督渠道。同时，对于部分潜水员，社区可以设置适当的限制，如阅读权限限制，有效减少用户的知识隐藏行为。</a:t>
            </a:r>
            <a:endParaRPr lang="zh-CN" altLang="en-US" sz="24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l"/>
            </a:pPr>
            <a:r>
              <a:rPr lang="zh-CN" altLang="en-US" sz="2400">
                <a:latin typeface="Times New Roman" panose="02020603050405020304" charset="0"/>
                <a:cs typeface="Times New Roman" panose="02020603050405020304" charset="0"/>
              </a:rPr>
              <a:t>社区氛围正向影响结果期望，结果期望在社区氛围与知识隐藏行为之间起显著的中介作用。良好的社区氛围会加强用户之间的沟通和接触，从而影响用户对结果期望的判断。</a:t>
            </a:r>
            <a:endParaRPr lang="zh-CN" altLang="en-US" sz="24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l"/>
            </a:pPr>
            <a:endParaRPr lang="zh-CN" altLang="en-US" sz="2400">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2885" y="241300"/>
            <a:ext cx="3592830"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Times New Roman" panose="02020603050405020304" charset="0"/>
                <a:cs typeface="Times New Roman" panose="02020603050405020304" charset="0"/>
              </a:rPr>
              <a:t>6</a:t>
            </a:r>
            <a:r>
              <a:rPr lang="zh-CN" altLang="en-US" sz="3200" b="1">
                <a:latin typeface="Times New Roman" panose="02020603050405020304" charset="0"/>
                <a:cs typeface="Times New Roman" panose="02020603050405020304" charset="0"/>
              </a:rPr>
              <a:t>、结论及</a:t>
            </a:r>
            <a:r>
              <a:rPr lang="zh-CN" altLang="en-US" sz="3200" b="1">
                <a:latin typeface="Times New Roman" panose="02020603050405020304" charset="0"/>
                <a:cs typeface="Times New Roman" panose="02020603050405020304" charset="0"/>
              </a:rPr>
              <a:t>局限性</a:t>
            </a:r>
            <a:endParaRPr lang="zh-CN" altLang="en-US" sz="3200" b="1">
              <a:latin typeface="Times New Roman" panose="02020603050405020304" charset="0"/>
              <a:cs typeface="Times New Roman" panose="02020603050405020304" charset="0"/>
            </a:endParaRPr>
          </a:p>
        </p:txBody>
      </p:sp>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20" name="文本框 19"/>
          <p:cNvSpPr txBox="1"/>
          <p:nvPr>
            <p:custDataLst>
              <p:tags r:id="rId1"/>
            </p:custDataLst>
          </p:nvPr>
        </p:nvSpPr>
        <p:spPr>
          <a:xfrm>
            <a:off x="429895" y="1090930"/>
            <a:ext cx="10714355" cy="5344795"/>
          </a:xfrm>
          <a:prstGeom prst="rect">
            <a:avLst/>
          </a:prstGeom>
          <a:noFill/>
        </p:spPr>
        <p:txBody>
          <a:bodyPr wrap="square" rtlCol="0">
            <a:noAutofit/>
          </a:bodyPr>
          <a:p>
            <a:pPr marL="342900" indent="-342900">
              <a:lnSpc>
                <a:spcPct val="150000"/>
              </a:lnSpc>
              <a:buFont typeface="Wingdings" panose="05000000000000000000" charset="0"/>
              <a:buChar char="l"/>
            </a:pPr>
            <a:r>
              <a:rPr lang="zh-CN" altLang="en-US" sz="2400">
                <a:latin typeface="Times New Roman" panose="02020603050405020304" charset="0"/>
                <a:cs typeface="Times New Roman" panose="02020603050405020304" charset="0"/>
              </a:rPr>
              <a:t>有效问卷数量</a:t>
            </a:r>
            <a:r>
              <a:rPr lang="zh-CN" altLang="en-US" sz="2400" b="1">
                <a:latin typeface="Times New Roman" panose="02020603050405020304" charset="0"/>
                <a:cs typeface="Times New Roman" panose="02020603050405020304" charset="0"/>
              </a:rPr>
              <a:t>有限</a:t>
            </a:r>
            <a:endParaRPr lang="zh-CN" altLang="en-US" sz="24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l"/>
            </a:pPr>
            <a:r>
              <a:rPr lang="zh-CN" altLang="en-US" sz="2400">
                <a:latin typeface="Times New Roman" panose="02020603050405020304" charset="0"/>
                <a:cs typeface="Times New Roman" panose="02020603050405020304" charset="0"/>
              </a:rPr>
              <a:t>问卷覆盖面</a:t>
            </a:r>
            <a:r>
              <a:rPr lang="zh-CN" altLang="en-US" sz="2400" b="1">
                <a:latin typeface="Times New Roman" panose="02020603050405020304" charset="0"/>
                <a:cs typeface="Times New Roman" panose="02020603050405020304" charset="0"/>
              </a:rPr>
              <a:t>不足</a:t>
            </a:r>
            <a:r>
              <a:rPr lang="zh-CN" altLang="en-US" sz="2400">
                <a:latin typeface="Times New Roman" panose="02020603050405020304" charset="0"/>
                <a:cs typeface="Times New Roman" panose="02020603050405020304" charset="0"/>
              </a:rPr>
              <a:t>，研究数据均来自知乎，无法覆盖所有类型的</a:t>
            </a:r>
            <a:r>
              <a:rPr lang="zh-CN" altLang="en-US" sz="2400">
                <a:latin typeface="Times New Roman" panose="02020603050405020304" charset="0"/>
                <a:cs typeface="Times New Roman" panose="02020603050405020304" charset="0"/>
              </a:rPr>
              <a:t>社区</a:t>
            </a:r>
            <a:endParaRPr lang="zh-CN" altLang="en-US" sz="24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l"/>
            </a:pPr>
            <a:r>
              <a:rPr lang="zh-CN" altLang="en-US" sz="2400">
                <a:latin typeface="Times New Roman" panose="02020603050405020304" charset="0"/>
                <a:cs typeface="Times New Roman" panose="02020603050405020304" charset="0"/>
              </a:rPr>
              <a:t>对三类知识隐藏行为的讨论</a:t>
            </a:r>
            <a:r>
              <a:rPr lang="zh-CN" altLang="en-US" sz="2400" b="1">
                <a:latin typeface="Times New Roman" panose="02020603050405020304" charset="0"/>
                <a:cs typeface="Times New Roman" panose="02020603050405020304" charset="0"/>
              </a:rPr>
              <a:t>较少</a:t>
            </a:r>
            <a:endParaRPr lang="zh-CN" altLang="en-US" sz="2400" b="1">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0370" y="1052195"/>
            <a:ext cx="11043920" cy="5579110"/>
          </a:xfrm>
          <a:prstGeom prst="rect">
            <a:avLst/>
          </a:prstGeom>
          <a:noFill/>
        </p:spPr>
        <p:txBody>
          <a:bodyPr wrap="square" rtlCol="0">
            <a:noAutofit/>
          </a:bodyPr>
          <a:lstStyle/>
          <a:p>
            <a:pPr marL="342900" indent="-342900">
              <a:lnSpc>
                <a:spcPct val="150000"/>
              </a:lnSpc>
              <a:buFont typeface="Wingdings" panose="05000000000000000000" charset="0"/>
              <a:buChar char="l"/>
            </a:pPr>
            <a:r>
              <a:rPr lang="zh-CN" altLang="en-US" sz="2400"/>
              <a:t>在</a:t>
            </a:r>
            <a:r>
              <a:rPr lang="zh-CN" altLang="en-US" sz="2400" b="1"/>
              <a:t>传统博弈理论</a:t>
            </a:r>
            <a:r>
              <a:rPr lang="zh-CN" altLang="en-US" sz="2400"/>
              <a:t>中，常常假定参与人是完全</a:t>
            </a:r>
            <a:r>
              <a:rPr lang="zh-CN" altLang="en-US" sz="2400" b="1"/>
              <a:t>理性</a:t>
            </a:r>
            <a:r>
              <a:rPr lang="zh-CN" altLang="en-US" sz="2400"/>
              <a:t>的，且参与人在完全信息条件下进行的，但在现实的经济生活中的参与人来讲，参与人的完全理性与完全信息的条件是很难实现的。</a:t>
            </a:r>
            <a:endParaRPr lang="zh-CN" altLang="en-US" sz="2400"/>
          </a:p>
          <a:p>
            <a:pPr marL="342900" indent="-342900">
              <a:lnSpc>
                <a:spcPct val="150000"/>
              </a:lnSpc>
              <a:buFont typeface="Wingdings" panose="05000000000000000000" charset="0"/>
              <a:buChar char="l"/>
            </a:pPr>
            <a:r>
              <a:rPr lang="zh-CN" altLang="en-US" sz="2400" b="1"/>
              <a:t>演化博弈理论</a:t>
            </a:r>
            <a:r>
              <a:rPr lang="zh-CN" altLang="en-US" sz="2400"/>
              <a:t>并不要求参与人是完全理性的，也不要求完全信息的条件。演化博弈论的重点是分析有界理性群体参与者如何通过学习和模仿</a:t>
            </a:r>
            <a:r>
              <a:rPr lang="zh-CN" altLang="en-US" sz="2400"/>
              <a:t>的过程达到稳定平衡。</a:t>
            </a:r>
            <a:endParaRPr lang="zh-CN" altLang="en-US" sz="2400"/>
          </a:p>
          <a:p>
            <a:pPr marL="342900" indent="-342900">
              <a:lnSpc>
                <a:spcPct val="150000"/>
              </a:lnSpc>
              <a:buFont typeface="Wingdings" panose="05000000000000000000" charset="0"/>
              <a:buChar char="l"/>
            </a:pPr>
            <a:r>
              <a:rPr lang="zh-CN" altLang="en-US" sz="2400"/>
              <a:t>从演化</a:t>
            </a:r>
            <a:r>
              <a:rPr lang="zh-CN" altLang="en-US" sz="2400"/>
              <a:t>博弈的角度来看，社交媒体危机事件涉及各方在内部危机和外部影响下寻求改变游戏规则的群体行为。在参与者中，每个人都观察他人先前的行为，并根据规则复制他人的行为。最有效的策略将被复制，表现不佳的策略将被淘汰，从而产生稳定的分布。</a:t>
            </a:r>
            <a:endParaRPr lang="zh-CN" altLang="en-US" sz="2400"/>
          </a:p>
          <a:p>
            <a:pPr marL="342900" indent="-342900">
              <a:lnSpc>
                <a:spcPct val="150000"/>
              </a:lnSpc>
              <a:buFont typeface="Wingdings" panose="05000000000000000000" charset="0"/>
              <a:buChar char="l"/>
            </a:pPr>
            <a:endParaRPr lang="zh-CN" altLang="en-US" sz="2400"/>
          </a:p>
        </p:txBody>
      </p:sp>
      <p:sp>
        <p:nvSpPr>
          <p:cNvPr id="6" name="矩形 5"/>
          <p:cNvSpPr/>
          <p:nvPr/>
        </p:nvSpPr>
        <p:spPr>
          <a:xfrm>
            <a:off x="222885" y="241300"/>
            <a:ext cx="2559685"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a:latin typeface="Times New Roman" panose="02020603050405020304" charset="0"/>
                <a:cs typeface="Times New Roman" panose="02020603050405020304" charset="0"/>
              </a:rPr>
              <a:t>演化博弈论</a:t>
            </a:r>
            <a:r>
              <a:rPr lang="en-US" altLang="zh-CN" sz="3200" b="1">
                <a:latin typeface="Times New Roman" panose="02020603050405020304" charset="0"/>
                <a:cs typeface="Times New Roman" panose="02020603050405020304" charset="0"/>
              </a:rPr>
              <a:t> </a:t>
            </a:r>
            <a:endParaRPr lang="en-US" altLang="zh-CN" sz="3200" b="1">
              <a:latin typeface="Times New Roman" panose="02020603050405020304" charset="0"/>
              <a:cs typeface="Times New Roman" panose="02020603050405020304" charset="0"/>
            </a:endParaRPr>
          </a:p>
        </p:txBody>
      </p:sp>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0370" y="825500"/>
            <a:ext cx="11500485" cy="5805805"/>
          </a:xfrm>
          <a:prstGeom prst="rect">
            <a:avLst/>
          </a:prstGeom>
          <a:noFill/>
        </p:spPr>
        <p:txBody>
          <a:bodyPr wrap="square" rtlCol="0">
            <a:noAutofit/>
          </a:bodyPr>
          <a:lstStyle/>
          <a:p>
            <a:pPr indent="0">
              <a:lnSpc>
                <a:spcPct val="150000"/>
              </a:lnSpc>
              <a:buNone/>
            </a:pPr>
            <a:r>
              <a:rPr lang="zh-CN" altLang="en-US" sz="2800" b="1"/>
              <a:t>假设</a:t>
            </a:r>
            <a:r>
              <a:rPr lang="en-US" altLang="zh-CN" sz="2800" b="1"/>
              <a:t>1</a:t>
            </a:r>
            <a:endParaRPr lang="zh-CN" altLang="en-US" sz="2800" b="1"/>
          </a:p>
          <a:p>
            <a:pPr marL="342900" indent="-342900">
              <a:lnSpc>
                <a:spcPct val="150000"/>
              </a:lnSpc>
              <a:buFont typeface="Wingdings" panose="05000000000000000000" charset="0"/>
              <a:buChar char="l"/>
            </a:pPr>
            <a:r>
              <a:rPr lang="zh-CN" altLang="en-US" sz="2400"/>
              <a:t>演化模型由</a:t>
            </a:r>
            <a:r>
              <a:rPr lang="zh-CN" altLang="en-US" sz="2400" b="1"/>
              <a:t>一个</a:t>
            </a:r>
            <a:r>
              <a:rPr lang="zh-CN" altLang="en-US" sz="2400"/>
              <a:t>卷入危机事件的</a:t>
            </a:r>
            <a:r>
              <a:rPr lang="zh-CN" altLang="en-US" sz="2400" b="1">
                <a:solidFill>
                  <a:srgbClr val="FF0000"/>
                </a:solidFill>
              </a:rPr>
              <a:t>企业</a:t>
            </a:r>
            <a:r>
              <a:rPr lang="zh-CN" altLang="en-US" sz="2400"/>
              <a:t>和</a:t>
            </a:r>
            <a:r>
              <a:rPr lang="zh-CN" altLang="en-US" sz="2400" b="1"/>
              <a:t>一群</a:t>
            </a:r>
            <a:r>
              <a:rPr lang="zh-CN" altLang="en-US" sz="2400"/>
              <a:t>选择不同行动策略的</a:t>
            </a:r>
            <a:r>
              <a:rPr lang="zh-CN" altLang="en-US" sz="2400" b="1">
                <a:solidFill>
                  <a:srgbClr val="FF0000"/>
                </a:solidFill>
              </a:rPr>
              <a:t>网民</a:t>
            </a:r>
            <a:r>
              <a:rPr lang="zh-CN" altLang="en-US" sz="2400"/>
              <a:t>组成。</a:t>
            </a:r>
            <a:endParaRPr lang="zh-CN" altLang="en-US" sz="2400"/>
          </a:p>
          <a:p>
            <a:pPr marL="342900" indent="-342900">
              <a:lnSpc>
                <a:spcPct val="150000"/>
              </a:lnSpc>
              <a:buFont typeface="Wingdings" panose="05000000000000000000" charset="0"/>
              <a:buChar char="l"/>
            </a:pPr>
            <a:r>
              <a:rPr lang="zh-CN" altLang="en-US" sz="2400"/>
              <a:t>网民首先在社交媒体上采取行动，企业在观察网民后决定危机传播应对策略。随后，网民根据企业策略</a:t>
            </a:r>
            <a:r>
              <a:rPr lang="zh-CN" altLang="en-US" sz="2400"/>
              <a:t>以及网民在演化过程中的策略分布情况，重新评估自己的行动策略。</a:t>
            </a:r>
            <a:endParaRPr lang="zh-CN" altLang="en-US" sz="2400"/>
          </a:p>
          <a:p>
            <a:pPr algn="l">
              <a:lnSpc>
                <a:spcPct val="150000"/>
              </a:lnSpc>
            </a:pPr>
            <a:r>
              <a:rPr lang="zh-CN" altLang="en-US" sz="2800" b="1">
                <a:sym typeface="+mn-ea"/>
              </a:rPr>
              <a:t>假设</a:t>
            </a:r>
            <a:r>
              <a:rPr lang="en-US" altLang="zh-CN" sz="2800" b="1">
                <a:sym typeface="+mn-ea"/>
              </a:rPr>
              <a:t>2</a:t>
            </a:r>
            <a:endParaRPr lang="zh-CN" altLang="en-US" sz="2800" b="1"/>
          </a:p>
          <a:p>
            <a:pPr marL="342900" indent="-342900">
              <a:lnSpc>
                <a:spcPct val="150000"/>
              </a:lnSpc>
              <a:buFont typeface="Wingdings" panose="05000000000000000000" charset="0"/>
              <a:buChar char="l"/>
            </a:pPr>
            <a:r>
              <a:rPr lang="zh-CN" altLang="en-US" sz="2400"/>
              <a:t>网民的策略集为：</a:t>
            </a:r>
            <a:r>
              <a:rPr lang="en-US" altLang="zh-CN" sz="2400"/>
              <a:t>{</a:t>
            </a:r>
            <a:r>
              <a:rPr lang="en-US" altLang="zh-CN" sz="2400" b="1" i="1">
                <a:latin typeface="Times New Roman" panose="02020603050405020304" charset="0"/>
                <a:cs typeface="Times New Roman" panose="02020603050405020304" charset="0"/>
              </a:rPr>
              <a:t>I</a:t>
            </a:r>
            <a:r>
              <a:rPr lang="zh-CN" altLang="en-US" sz="2400" b="1">
                <a:latin typeface="Times New Roman" panose="02020603050405020304" charset="0"/>
                <a:cs typeface="Times New Roman" panose="02020603050405020304" charset="0"/>
              </a:rPr>
              <a:t>，</a:t>
            </a:r>
            <a:r>
              <a:rPr lang="en-US" altLang="zh-CN" sz="2400" b="1" i="1">
                <a:latin typeface="Times New Roman" panose="02020603050405020304" charset="0"/>
                <a:cs typeface="Times New Roman" panose="02020603050405020304" charset="0"/>
              </a:rPr>
              <a:t>S</a:t>
            </a:r>
            <a:r>
              <a:rPr lang="zh-CN" altLang="en-US" sz="2400" b="1">
                <a:latin typeface="Times New Roman" panose="02020603050405020304" charset="0"/>
                <a:cs typeface="Times New Roman" panose="02020603050405020304" charset="0"/>
              </a:rPr>
              <a:t>，</a:t>
            </a:r>
            <a:r>
              <a:rPr lang="en-US" altLang="zh-CN" sz="2400" b="1" i="1">
                <a:latin typeface="Times New Roman" panose="02020603050405020304" charset="0"/>
                <a:cs typeface="Times New Roman" panose="02020603050405020304" charset="0"/>
              </a:rPr>
              <a:t>T</a:t>
            </a:r>
            <a:r>
              <a:rPr lang="en-US" altLang="zh-CN" sz="2400"/>
              <a:t>}</a:t>
            </a:r>
            <a:endParaRPr lang="zh-CN" altLang="en-US" sz="2400"/>
          </a:p>
          <a:p>
            <a:pPr marL="800100" lvl="1" indent="-342900">
              <a:lnSpc>
                <a:spcPct val="150000"/>
              </a:lnSpc>
              <a:buFont typeface="Wingdings" panose="05000000000000000000" charset="0"/>
              <a:buChar char="Ø"/>
            </a:pPr>
            <a:r>
              <a:rPr lang="en-US" altLang="zh-CN" sz="2000" b="1" i="1">
                <a:latin typeface="Times New Roman" panose="02020603050405020304" charset="0"/>
                <a:cs typeface="Times New Roman" panose="02020603050405020304" charset="0"/>
              </a:rPr>
              <a:t>I</a:t>
            </a:r>
            <a:r>
              <a:rPr lang="zh-CN" altLang="en-US" sz="2000" b="1">
                <a:latin typeface="Times New Roman" panose="02020603050405020304" charset="0"/>
                <a:cs typeface="Times New Roman" panose="02020603050405020304" charset="0"/>
              </a:rPr>
              <a:t>策略</a:t>
            </a:r>
            <a:r>
              <a:rPr lang="zh-CN" altLang="en-US" sz="2000">
                <a:latin typeface="Times New Roman" panose="02020603050405020304" charset="0"/>
                <a:cs typeface="Times New Roman" panose="02020603050405020304" charset="0"/>
              </a:rPr>
              <a:t>：网民不关心或忽视危机以及企业的行动</a:t>
            </a:r>
            <a:endParaRPr lang="zh-CN" altLang="en-US" sz="2000">
              <a:latin typeface="Times New Roman" panose="02020603050405020304" charset="0"/>
              <a:cs typeface="Times New Roman" panose="02020603050405020304" charset="0"/>
            </a:endParaRPr>
          </a:p>
          <a:p>
            <a:pPr marL="800100" lvl="1" indent="-342900">
              <a:lnSpc>
                <a:spcPct val="150000"/>
              </a:lnSpc>
              <a:buFont typeface="Wingdings" panose="05000000000000000000" charset="0"/>
              <a:buChar char="Ø"/>
            </a:pPr>
            <a:r>
              <a:rPr lang="en-US" altLang="zh-CN" sz="2000" b="1" i="1">
                <a:latin typeface="Times New Roman" panose="02020603050405020304" charset="0"/>
                <a:cs typeface="Times New Roman" panose="02020603050405020304" charset="0"/>
              </a:rPr>
              <a:t>S</a:t>
            </a:r>
            <a:r>
              <a:rPr lang="zh-CN" altLang="en-US" sz="2000" b="1">
                <a:latin typeface="Times New Roman" panose="02020603050405020304" charset="0"/>
                <a:cs typeface="Times New Roman" panose="02020603050405020304" charset="0"/>
              </a:rPr>
              <a:t>策略</a:t>
            </a:r>
            <a:r>
              <a:rPr lang="zh-CN" altLang="en-US" sz="2000">
                <a:latin typeface="Times New Roman" panose="02020603050405020304" charset="0"/>
                <a:cs typeface="Times New Roman" panose="02020603050405020304" charset="0"/>
              </a:rPr>
              <a:t>：网民关心危机，但不在社交媒体发表意见，即处于</a:t>
            </a:r>
            <a:r>
              <a:rPr lang="en-US" altLang="zh-CN" sz="2000">
                <a:latin typeface="Times New Roman" panose="02020603050405020304" charset="0"/>
                <a:cs typeface="Times New Roman" panose="02020603050405020304" charset="0"/>
              </a:rPr>
              <a:t>“</a:t>
            </a:r>
            <a:r>
              <a:rPr lang="zh-CN" altLang="en-US" sz="2000">
                <a:latin typeface="Times New Roman" panose="02020603050405020304" charset="0"/>
                <a:cs typeface="Times New Roman" panose="02020603050405020304" charset="0"/>
              </a:rPr>
              <a:t>安静模式</a:t>
            </a:r>
            <a:r>
              <a:rPr lang="en-US" altLang="zh-CN" sz="2000">
                <a:latin typeface="Times New Roman" panose="02020603050405020304" charset="0"/>
                <a:cs typeface="Times New Roman" panose="02020603050405020304" charset="0"/>
              </a:rPr>
              <a:t>”</a:t>
            </a:r>
            <a:endParaRPr lang="zh-CN" altLang="en-US" sz="2000">
              <a:latin typeface="Times New Roman" panose="02020603050405020304" charset="0"/>
              <a:cs typeface="Times New Roman" panose="02020603050405020304" charset="0"/>
            </a:endParaRPr>
          </a:p>
          <a:p>
            <a:pPr marL="800100" lvl="1" indent="-342900">
              <a:lnSpc>
                <a:spcPct val="150000"/>
              </a:lnSpc>
              <a:buFont typeface="Wingdings" panose="05000000000000000000" charset="0"/>
              <a:buChar char="Ø"/>
            </a:pPr>
            <a:r>
              <a:rPr lang="en-US" altLang="zh-CN" sz="2000" b="1" i="1">
                <a:latin typeface="Times New Roman" panose="02020603050405020304" charset="0"/>
                <a:cs typeface="Times New Roman" panose="02020603050405020304" charset="0"/>
              </a:rPr>
              <a:t>T</a:t>
            </a:r>
            <a:r>
              <a:rPr lang="zh-CN" altLang="en-US" sz="2000" b="1">
                <a:latin typeface="Times New Roman" panose="02020603050405020304" charset="0"/>
                <a:cs typeface="Times New Roman" panose="02020603050405020304" charset="0"/>
              </a:rPr>
              <a:t>策略</a:t>
            </a:r>
            <a:r>
              <a:rPr lang="zh-CN" altLang="en-US" sz="2000">
                <a:latin typeface="Times New Roman" panose="02020603050405020304" charset="0"/>
                <a:cs typeface="Times New Roman" panose="02020603050405020304" charset="0"/>
              </a:rPr>
              <a:t>：网民关心危机，积极表达自己的担忧、诉求和期望，如谴责企业或传递负面意见等</a:t>
            </a:r>
            <a:endParaRPr lang="zh-CN" altLang="en-US" sz="2000">
              <a:latin typeface="Times New Roman" panose="02020603050405020304" charset="0"/>
              <a:cs typeface="Times New Roman" panose="02020603050405020304" charset="0"/>
            </a:endParaRPr>
          </a:p>
        </p:txBody>
      </p:sp>
      <p:sp>
        <p:nvSpPr>
          <p:cNvPr id="6" name="矩形 5"/>
          <p:cNvSpPr/>
          <p:nvPr/>
        </p:nvSpPr>
        <p:spPr>
          <a:xfrm>
            <a:off x="222885" y="241300"/>
            <a:ext cx="6195695"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Times New Roman" panose="02020603050405020304" charset="0"/>
                <a:cs typeface="Times New Roman" panose="02020603050405020304" charset="0"/>
              </a:rPr>
              <a:t>2</a:t>
            </a:r>
            <a:r>
              <a:rPr lang="zh-CN" altLang="en-US" sz="3200" b="1">
                <a:latin typeface="Times New Roman" panose="02020603050405020304" charset="0"/>
                <a:cs typeface="Times New Roman" panose="02020603050405020304" charset="0"/>
              </a:rPr>
              <a:t>、模型构建</a:t>
            </a:r>
            <a:r>
              <a:rPr lang="en-US" altLang="zh-CN" sz="3200" b="1">
                <a:latin typeface="Times New Roman" panose="02020603050405020304" charset="0"/>
                <a:cs typeface="Times New Roman" panose="02020603050405020304" charset="0"/>
              </a:rPr>
              <a:t>——</a:t>
            </a:r>
            <a:r>
              <a:rPr lang="zh-CN" altLang="en-US" sz="3200" b="1">
                <a:latin typeface="Times New Roman" panose="02020603050405020304" charset="0"/>
                <a:cs typeface="Times New Roman" panose="02020603050405020304" charset="0"/>
              </a:rPr>
              <a:t>基本定义和</a:t>
            </a:r>
            <a:r>
              <a:rPr lang="zh-CN" altLang="en-US" sz="3200" b="1">
                <a:latin typeface="Times New Roman" panose="02020603050405020304" charset="0"/>
                <a:cs typeface="Times New Roman" panose="02020603050405020304" charset="0"/>
              </a:rPr>
              <a:t>假设</a:t>
            </a:r>
            <a:endParaRPr lang="zh-CN" altLang="en-US" sz="3200" b="1">
              <a:latin typeface="Times New Roman" panose="02020603050405020304" charset="0"/>
              <a:cs typeface="Times New Roman" panose="02020603050405020304" charset="0"/>
            </a:endParaRPr>
          </a:p>
        </p:txBody>
      </p:sp>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0370" y="825500"/>
            <a:ext cx="11500485" cy="5805805"/>
          </a:xfrm>
          <a:prstGeom prst="rect">
            <a:avLst/>
          </a:prstGeom>
          <a:noFill/>
        </p:spPr>
        <p:txBody>
          <a:bodyPr wrap="square" rtlCol="0">
            <a:noAutofit/>
          </a:bodyPr>
          <a:lstStyle/>
          <a:p>
            <a:pPr indent="0">
              <a:lnSpc>
                <a:spcPct val="150000"/>
              </a:lnSpc>
              <a:buNone/>
            </a:pPr>
            <a:r>
              <a:rPr lang="zh-CN" altLang="en-US" sz="2800" b="1"/>
              <a:t>假设</a:t>
            </a:r>
            <a:r>
              <a:rPr lang="en-US" altLang="zh-CN" sz="2800" b="1"/>
              <a:t>3</a:t>
            </a:r>
            <a:endParaRPr lang="zh-CN" altLang="en-US" sz="2800" b="1"/>
          </a:p>
          <a:p>
            <a:pPr marL="342900" indent="-342900">
              <a:lnSpc>
                <a:spcPct val="150000"/>
              </a:lnSpc>
              <a:buFont typeface="Wingdings" panose="05000000000000000000" charset="0"/>
              <a:buChar char="l"/>
            </a:pPr>
            <a:r>
              <a:rPr lang="zh-CN" altLang="en-US" sz="2400"/>
              <a:t>企业的策略集为</a:t>
            </a:r>
            <a:r>
              <a:rPr lang="en-US" altLang="zh-CN" sz="2400">
                <a:latin typeface="Times New Roman" panose="02020603050405020304" charset="0"/>
                <a:cs typeface="Times New Roman" panose="02020603050405020304" charset="0"/>
              </a:rPr>
              <a:t>{</a:t>
            </a:r>
            <a:r>
              <a:rPr lang="en-US" altLang="zh-CN" sz="2400" b="1" i="1">
                <a:latin typeface="Times New Roman" panose="02020603050405020304" charset="0"/>
                <a:cs typeface="Times New Roman" panose="02020603050405020304" charset="0"/>
              </a:rPr>
              <a:t>P</a:t>
            </a:r>
            <a:r>
              <a:rPr lang="zh-CN" altLang="en-US" sz="2400">
                <a:latin typeface="Times New Roman" panose="02020603050405020304" charset="0"/>
                <a:cs typeface="Times New Roman" panose="02020603050405020304" charset="0"/>
              </a:rPr>
              <a:t>，</a:t>
            </a:r>
            <a:r>
              <a:rPr lang="en-US" altLang="zh-CN" sz="2400" b="1" i="1">
                <a:latin typeface="Times New Roman" panose="02020603050405020304" charset="0"/>
                <a:cs typeface="Times New Roman" panose="02020603050405020304" charset="0"/>
              </a:rPr>
              <a:t>N</a:t>
            </a:r>
            <a:r>
              <a:rPr lang="en-US" altLang="zh-CN" sz="2400">
                <a:latin typeface="Times New Roman" panose="02020603050405020304" charset="0"/>
                <a:cs typeface="Times New Roman" panose="02020603050405020304" charset="0"/>
              </a:rPr>
              <a:t>}</a:t>
            </a:r>
            <a:endParaRPr lang="en-US" altLang="zh-CN" sz="2400">
              <a:latin typeface="Times New Roman" panose="02020603050405020304" charset="0"/>
              <a:cs typeface="Times New Roman" panose="02020603050405020304" charset="0"/>
            </a:endParaRPr>
          </a:p>
          <a:p>
            <a:pPr marL="800100" lvl="1" indent="-342900">
              <a:lnSpc>
                <a:spcPct val="150000"/>
              </a:lnSpc>
              <a:buFont typeface="Wingdings" panose="05000000000000000000" charset="0"/>
              <a:buChar char="Ø"/>
            </a:pPr>
            <a:r>
              <a:rPr lang="en-US" altLang="zh-CN" sz="2400" b="1" i="1">
                <a:latin typeface="Times New Roman" panose="02020603050405020304" charset="0"/>
                <a:cs typeface="Times New Roman" panose="02020603050405020304" charset="0"/>
              </a:rPr>
              <a:t>P</a:t>
            </a:r>
            <a:r>
              <a:rPr lang="zh-CN" altLang="en-US" sz="2400" b="1"/>
              <a:t>策略</a:t>
            </a:r>
            <a:r>
              <a:rPr lang="zh-CN" altLang="en-US" sz="2400"/>
              <a:t>：企业在处理负面信息时采取</a:t>
            </a:r>
            <a:r>
              <a:rPr lang="zh-CN" altLang="en-US" sz="2400" b="1">
                <a:solidFill>
                  <a:srgbClr val="FF0000"/>
                </a:solidFill>
              </a:rPr>
              <a:t>积极开放</a:t>
            </a:r>
            <a:r>
              <a:rPr lang="zh-CN" altLang="en-US" sz="2400"/>
              <a:t>的态度，如及时响应、披露事实、道歉或同情、纠正措施或改进等。</a:t>
            </a:r>
            <a:endParaRPr lang="zh-CN" altLang="en-US" sz="2400"/>
          </a:p>
          <a:p>
            <a:pPr marL="800100" lvl="1" indent="-342900">
              <a:lnSpc>
                <a:spcPct val="150000"/>
              </a:lnSpc>
              <a:buFont typeface="Wingdings" panose="05000000000000000000" charset="0"/>
              <a:buChar char="Ø"/>
            </a:pPr>
            <a:r>
              <a:rPr lang="en-US" altLang="zh-CN" sz="2400" b="1" i="1">
                <a:latin typeface="Times New Roman" panose="02020603050405020304" charset="0"/>
                <a:cs typeface="Times New Roman" panose="02020603050405020304" charset="0"/>
              </a:rPr>
              <a:t>N</a:t>
            </a:r>
            <a:r>
              <a:rPr lang="zh-CN" altLang="en-US" sz="2400" b="1"/>
              <a:t>策略</a:t>
            </a:r>
            <a:r>
              <a:rPr lang="zh-CN" altLang="en-US" sz="2400"/>
              <a:t>：企业采取“强硬粗鲁的态度”，攻击原告，否认真相或拒绝公布真相，或不回应。</a:t>
            </a:r>
            <a:endParaRPr lang="zh-CN" altLang="en-US" sz="2400"/>
          </a:p>
          <a:p>
            <a:pPr marL="342900" indent="-342900">
              <a:lnSpc>
                <a:spcPct val="150000"/>
              </a:lnSpc>
              <a:buFont typeface="Wingdings" panose="05000000000000000000" charset="0"/>
              <a:buChar char="l"/>
            </a:pPr>
            <a:r>
              <a:rPr lang="zh-CN" altLang="en-US" sz="2400" b="1" i="1">
                <a:latin typeface="Times New Roman" panose="02020603050405020304" charset="0"/>
                <a:cs typeface="Times New Roman" panose="02020603050405020304" charset="0"/>
              </a:rPr>
              <a:t>P</a:t>
            </a:r>
            <a:r>
              <a:rPr lang="zh-CN" altLang="en-US" sz="2400" b="1">
                <a:latin typeface="Times New Roman" panose="02020603050405020304" charset="0"/>
                <a:cs typeface="Times New Roman" panose="02020603050405020304" charset="0"/>
              </a:rPr>
              <a:t>策略</a:t>
            </a:r>
            <a:r>
              <a:rPr lang="zh-CN" altLang="en-US" sz="2400">
                <a:latin typeface="Times New Roman" panose="02020603050405020304" charset="0"/>
                <a:cs typeface="Times New Roman" panose="02020603050405020304" charset="0"/>
              </a:rPr>
              <a:t>的成本包括</a:t>
            </a:r>
            <a:r>
              <a:rPr lang="zh-CN" altLang="en-US" sz="2400">
                <a:latin typeface="Times New Roman" panose="02020603050405020304" charset="0"/>
                <a:cs typeface="Times New Roman" panose="02020603050405020304" charset="0"/>
                <a:sym typeface="+mn-ea"/>
              </a:rPr>
              <a:t>简单表达改进</a:t>
            </a:r>
            <a:r>
              <a:rPr lang="zh-CN" altLang="en-US" sz="2400">
                <a:latin typeface="Times New Roman" panose="02020603050405020304" charset="0"/>
                <a:cs typeface="Times New Roman" panose="02020603050405020304" charset="0"/>
              </a:rPr>
              <a:t>意图的的</a:t>
            </a:r>
            <a:r>
              <a:rPr lang="zh-CN" altLang="en-US" sz="2400" b="1">
                <a:latin typeface="Times New Roman" panose="02020603050405020304" charset="0"/>
                <a:cs typeface="Times New Roman" panose="02020603050405020304" charset="0"/>
              </a:rPr>
              <a:t>（非物质）成本</a:t>
            </a:r>
            <a:r>
              <a:rPr lang="zh-CN" altLang="en-US" sz="2400">
                <a:latin typeface="Times New Roman" panose="02020603050405020304" charset="0"/>
                <a:cs typeface="Times New Roman" panose="02020603050405020304" charset="0"/>
              </a:rPr>
              <a:t>，例如以公共承诺声明的形式，也包括实际解决网民担忧的</a:t>
            </a:r>
            <a:r>
              <a:rPr lang="zh-CN" altLang="en-US" sz="2400" b="1">
                <a:latin typeface="Times New Roman" panose="02020603050405020304" charset="0"/>
                <a:cs typeface="Times New Roman" panose="02020603050405020304" charset="0"/>
              </a:rPr>
              <a:t>实际财务成本</a:t>
            </a:r>
            <a:r>
              <a:rPr lang="zh-CN" altLang="en-US" sz="2400">
                <a:latin typeface="Times New Roman" panose="02020603050405020304" charset="0"/>
                <a:cs typeface="Times New Roman" panose="02020603050405020304" charset="0"/>
              </a:rPr>
              <a:t>，例如支付商业政策的改进。</a:t>
            </a:r>
            <a:endParaRPr lang="zh-CN" altLang="en-US" sz="24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l"/>
            </a:pPr>
            <a:r>
              <a:rPr lang="zh-CN" altLang="en-US" sz="2400" b="1" i="1">
                <a:latin typeface="Times New Roman" panose="02020603050405020304" charset="0"/>
                <a:cs typeface="Times New Roman" panose="02020603050405020304" charset="0"/>
              </a:rPr>
              <a:t>N</a:t>
            </a:r>
            <a:r>
              <a:rPr lang="zh-CN" altLang="en-US" sz="2400" b="1">
                <a:latin typeface="Times New Roman" panose="02020603050405020304" charset="0"/>
                <a:cs typeface="Times New Roman" panose="02020603050405020304" charset="0"/>
              </a:rPr>
              <a:t>策略</a:t>
            </a:r>
            <a:r>
              <a:rPr lang="zh-CN" altLang="en-US" sz="2400">
                <a:latin typeface="Times New Roman" panose="02020603050405020304" charset="0"/>
                <a:cs typeface="Times New Roman" panose="02020603050405020304" charset="0"/>
              </a:rPr>
              <a:t>没有有效地回应网民的期望，也没有给网民带来实际的好处。</a:t>
            </a:r>
            <a:endParaRPr lang="zh-CN" altLang="en-US" sz="2400">
              <a:latin typeface="Times New Roman" panose="02020603050405020304" charset="0"/>
              <a:cs typeface="Times New Roman" panose="02020603050405020304" charset="0"/>
            </a:endParaRPr>
          </a:p>
        </p:txBody>
      </p:sp>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矩形 2"/>
          <p:cNvSpPr/>
          <p:nvPr>
            <p:custDataLst>
              <p:tags r:id="rId1"/>
            </p:custDataLst>
          </p:nvPr>
        </p:nvSpPr>
        <p:spPr>
          <a:xfrm>
            <a:off x="222885" y="241300"/>
            <a:ext cx="6195695"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latin typeface="Times New Roman" panose="02020603050405020304" charset="0"/>
                <a:cs typeface="Times New Roman" panose="02020603050405020304" charset="0"/>
              </a:rPr>
              <a:t>2</a:t>
            </a:r>
            <a:r>
              <a:rPr lang="zh-CN" altLang="en-US" sz="3200" b="1">
                <a:latin typeface="Times New Roman" panose="02020603050405020304" charset="0"/>
                <a:cs typeface="Times New Roman" panose="02020603050405020304" charset="0"/>
              </a:rPr>
              <a:t>、模型构建</a:t>
            </a:r>
            <a:r>
              <a:rPr lang="en-US" altLang="zh-CN" sz="3200" b="1">
                <a:latin typeface="Times New Roman" panose="02020603050405020304" charset="0"/>
                <a:cs typeface="Times New Roman" panose="02020603050405020304" charset="0"/>
              </a:rPr>
              <a:t>——</a:t>
            </a:r>
            <a:r>
              <a:rPr lang="zh-CN" altLang="en-US" sz="3200" b="1">
                <a:latin typeface="Times New Roman" panose="02020603050405020304" charset="0"/>
                <a:cs typeface="Times New Roman" panose="02020603050405020304" charset="0"/>
              </a:rPr>
              <a:t>基本定义和</a:t>
            </a:r>
            <a:r>
              <a:rPr lang="zh-CN" altLang="en-US" sz="3200" b="1">
                <a:latin typeface="Times New Roman" panose="02020603050405020304" charset="0"/>
                <a:cs typeface="Times New Roman" panose="02020603050405020304" charset="0"/>
              </a:rPr>
              <a:t>假设</a:t>
            </a:r>
            <a:endParaRPr lang="zh-CN" altLang="en-US" sz="3200" b="1">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0370" y="825500"/>
            <a:ext cx="11500485" cy="5805805"/>
          </a:xfrm>
          <a:prstGeom prst="rect">
            <a:avLst/>
          </a:prstGeom>
          <a:noFill/>
        </p:spPr>
        <p:txBody>
          <a:bodyPr wrap="square" rtlCol="0">
            <a:noAutofit/>
          </a:bodyPr>
          <a:lstStyle/>
          <a:p>
            <a:pPr marL="342900" indent="-342900">
              <a:lnSpc>
                <a:spcPct val="150000"/>
              </a:lnSpc>
              <a:buFont typeface="Wingdings" panose="05000000000000000000" charset="0"/>
              <a:buChar char="l"/>
            </a:pPr>
            <a:r>
              <a:rPr lang="zh-CN" altLang="en-US" sz="2400">
                <a:latin typeface="Times New Roman" panose="02020603050405020304" charset="0"/>
                <a:cs typeface="Times New Roman" panose="02020603050405020304" charset="0"/>
              </a:rPr>
              <a:t>对于</a:t>
            </a:r>
            <a:r>
              <a:rPr lang="zh-CN" altLang="en-US" sz="2400" b="1">
                <a:latin typeface="Times New Roman" panose="02020603050405020304" charset="0"/>
                <a:cs typeface="Times New Roman" panose="02020603050405020304" charset="0"/>
              </a:rPr>
              <a:t>网民</a:t>
            </a:r>
            <a:r>
              <a:rPr lang="zh-CN" altLang="en-US" sz="2400">
                <a:latin typeface="Times New Roman" panose="02020603050405020304" charset="0"/>
                <a:cs typeface="Times New Roman" panose="02020603050405020304" charset="0"/>
              </a:rPr>
              <a:t>而言，成本主要包括情感成本和时间成本；</a:t>
            </a:r>
            <a:endParaRPr lang="zh-CN" altLang="en-US" sz="24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l"/>
            </a:pPr>
            <a:r>
              <a:rPr lang="zh-CN" altLang="en-US" sz="2400">
                <a:latin typeface="Times New Roman" panose="02020603050405020304" charset="0"/>
                <a:cs typeface="Times New Roman" panose="02020603050405020304" charset="0"/>
              </a:rPr>
              <a:t>对于</a:t>
            </a:r>
            <a:r>
              <a:rPr lang="zh-CN" altLang="en-US" sz="2400" b="1">
                <a:latin typeface="Times New Roman" panose="02020603050405020304" charset="0"/>
                <a:cs typeface="Times New Roman" panose="02020603050405020304" charset="0"/>
              </a:rPr>
              <a:t>企业</a:t>
            </a:r>
            <a:r>
              <a:rPr lang="zh-CN" altLang="en-US" sz="2400">
                <a:latin typeface="Times New Roman" panose="02020603050405020304" charset="0"/>
                <a:cs typeface="Times New Roman" panose="02020603050405020304" charset="0"/>
              </a:rPr>
              <a:t>而言，经济成本（如额外的促销活动或补偿的费用），声誉损失</a:t>
            </a:r>
            <a:endParaRPr lang="en-US" altLang="zh-CN" sz="2400">
              <a:latin typeface="Times New Roman" panose="02020603050405020304" charset="0"/>
              <a:cs typeface="Times New Roman" panose="02020603050405020304" charset="0"/>
            </a:endParaRPr>
          </a:p>
          <a:p>
            <a:pPr lvl="1" indent="0">
              <a:lnSpc>
                <a:spcPct val="150000"/>
              </a:lnSpc>
              <a:buFont typeface="Wingdings" panose="05000000000000000000" charset="0"/>
              <a:buNone/>
            </a:pPr>
            <a:endParaRPr lang="zh-CN" altLang="en-US" sz="2400">
              <a:latin typeface="Times New Roman" panose="02020603050405020304" charset="0"/>
              <a:cs typeface="Times New Roman" panose="02020603050405020304" charset="0"/>
            </a:endParaRPr>
          </a:p>
        </p:txBody>
      </p:sp>
      <p:sp>
        <p:nvSpPr>
          <p:cNvPr id="6" name="矩形 5"/>
          <p:cNvSpPr/>
          <p:nvPr/>
        </p:nvSpPr>
        <p:spPr>
          <a:xfrm>
            <a:off x="222885" y="241300"/>
            <a:ext cx="4864735"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Times New Roman" panose="02020603050405020304" charset="0"/>
                <a:cs typeface="Times New Roman" panose="02020603050405020304" charset="0"/>
              </a:rPr>
              <a:t>2</a:t>
            </a:r>
            <a:r>
              <a:rPr lang="zh-CN" altLang="en-US" sz="3200" b="1">
                <a:latin typeface="Times New Roman" panose="02020603050405020304" charset="0"/>
                <a:cs typeface="Times New Roman" panose="02020603050405020304" charset="0"/>
              </a:rPr>
              <a:t>、模型构建</a:t>
            </a:r>
            <a:r>
              <a:rPr lang="en-US" altLang="zh-CN" sz="3200" b="1">
                <a:latin typeface="Times New Roman" panose="02020603050405020304" charset="0"/>
                <a:cs typeface="Times New Roman" panose="02020603050405020304" charset="0"/>
              </a:rPr>
              <a:t>——</a:t>
            </a:r>
            <a:r>
              <a:rPr lang="zh-CN" altLang="en-US" sz="3200" b="1">
                <a:latin typeface="Times New Roman" panose="02020603050405020304" charset="0"/>
                <a:cs typeface="Times New Roman" panose="02020603050405020304" charset="0"/>
              </a:rPr>
              <a:t>模型</a:t>
            </a:r>
            <a:r>
              <a:rPr lang="zh-CN" altLang="en-US" sz="3200" b="1">
                <a:latin typeface="Times New Roman" panose="02020603050405020304" charset="0"/>
                <a:cs typeface="Times New Roman" panose="02020603050405020304" charset="0"/>
              </a:rPr>
              <a:t>参数</a:t>
            </a:r>
            <a:endParaRPr lang="zh-CN" altLang="en-US" sz="3200" b="1">
              <a:latin typeface="Times New Roman" panose="02020603050405020304" charset="0"/>
              <a:cs typeface="Times New Roman" panose="02020603050405020304" charset="0"/>
            </a:endParaRPr>
          </a:p>
        </p:txBody>
      </p:sp>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graphicFrame>
        <p:nvGraphicFramePr>
          <p:cNvPr id="3" name="表格 2"/>
          <p:cNvGraphicFramePr/>
          <p:nvPr>
            <p:custDataLst>
              <p:tags r:id="rId1"/>
            </p:custDataLst>
          </p:nvPr>
        </p:nvGraphicFramePr>
        <p:xfrm>
          <a:off x="676275" y="2213610"/>
          <a:ext cx="10323195" cy="4273550"/>
        </p:xfrm>
        <a:graphic>
          <a:graphicData uri="http://schemas.openxmlformats.org/drawingml/2006/table">
            <a:tbl>
              <a:tblPr firstRow="1" bandRow="1">
                <a:tableStyleId>{5C22544A-7EE6-4342-B048-85BDC9FD1C3A}</a:tableStyleId>
              </a:tblPr>
              <a:tblGrid>
                <a:gridCol w="1301750"/>
                <a:gridCol w="9021445"/>
              </a:tblGrid>
              <a:tr h="427355">
                <a:tc>
                  <a:txBody>
                    <a:bodyPr/>
                    <a:p>
                      <a:pPr algn="ctr">
                        <a:buNone/>
                      </a:pPr>
                      <a:r>
                        <a:rPr lang="zh-CN" altLang="en-US">
                          <a:solidFill>
                            <a:schemeClr val="tx1"/>
                          </a:solidFill>
                        </a:rPr>
                        <a:t>参数</a:t>
                      </a:r>
                      <a:endParaRPr lang="zh-CN" altLang="en-US">
                        <a:solidFill>
                          <a:schemeClr val="tx1"/>
                        </a:solidFill>
                      </a:endParaRPr>
                    </a:p>
                  </a:txBody>
                  <a:tcPr/>
                </a:tc>
                <a:tc>
                  <a:txBody>
                    <a:bodyPr/>
                    <a:p>
                      <a:pPr algn="ctr">
                        <a:buNone/>
                      </a:pPr>
                      <a:r>
                        <a:rPr lang="zh-CN" altLang="en-US">
                          <a:solidFill>
                            <a:schemeClr val="tx1"/>
                          </a:solidFill>
                        </a:rPr>
                        <a:t>参数描述</a:t>
                      </a:r>
                      <a:endParaRPr lang="zh-CN" altLang="en-US">
                        <a:solidFill>
                          <a:schemeClr val="tx1"/>
                        </a:solidFill>
                      </a:endParaRPr>
                    </a:p>
                  </a:txBody>
                  <a:tcPr/>
                </a:tc>
              </a:tr>
              <a:tr h="427355">
                <a:tc>
                  <a:txBody>
                    <a:bodyPr/>
                    <a:p>
                      <a:pPr algn="ctr">
                        <a:buNone/>
                      </a:pPr>
                      <a:r>
                        <a:rPr lang="en-US" altLang="zh-CN" b="1" i="1">
                          <a:latin typeface="Times New Roman" panose="02020603050405020304" charset="0"/>
                          <a:cs typeface="Times New Roman" panose="02020603050405020304" charset="0"/>
                        </a:rPr>
                        <a:t>v</a:t>
                      </a:r>
                      <a:endParaRPr lang="en-US" altLang="zh-CN" b="1" i="1">
                        <a:latin typeface="Times New Roman" panose="02020603050405020304" charset="0"/>
                        <a:cs typeface="Times New Roman" panose="02020603050405020304" charset="0"/>
                      </a:endParaRPr>
                    </a:p>
                  </a:txBody>
                  <a:tcPr/>
                </a:tc>
                <a:tc>
                  <a:txBody>
                    <a:bodyPr/>
                    <a:p>
                      <a:pPr algn="ctr">
                        <a:buNone/>
                      </a:pPr>
                      <a:r>
                        <a:rPr lang="zh-CN" altLang="en-US"/>
                        <a:t>企业的</a:t>
                      </a:r>
                      <a:r>
                        <a:rPr lang="zh-CN" altLang="en-US"/>
                        <a:t>总价值</a:t>
                      </a:r>
                      <a:endParaRPr lang="zh-CN" altLang="en-US"/>
                    </a:p>
                  </a:txBody>
                  <a:tcPr/>
                </a:tc>
              </a:tr>
              <a:tr h="427355">
                <a:tc>
                  <a:txBody>
                    <a:bodyPr/>
                    <a:p>
                      <a:pPr algn="ctr">
                        <a:buNone/>
                      </a:pPr>
                      <a:r>
                        <a:rPr lang="en-US" altLang="zh-CN" b="1" i="1">
                          <a:latin typeface="Times New Roman" panose="02020603050405020304" charset="0"/>
                          <a:cs typeface="Times New Roman" panose="02020603050405020304" charset="0"/>
                        </a:rPr>
                        <a:t>c</a:t>
                      </a:r>
                      <a:r>
                        <a:rPr lang="en-US" altLang="zh-CN" b="1" i="1" baseline="-25000">
                          <a:latin typeface="Times New Roman" panose="02020603050405020304" charset="0"/>
                          <a:cs typeface="Times New Roman" panose="02020603050405020304" charset="0"/>
                        </a:rPr>
                        <a:t>1</a:t>
                      </a:r>
                      <a:endParaRPr lang="en-US" altLang="zh-CN" b="1" i="1" baseline="-25000">
                        <a:latin typeface="Times New Roman" panose="02020603050405020304" charset="0"/>
                        <a:cs typeface="Times New Roman" panose="02020603050405020304" charset="0"/>
                      </a:endParaRPr>
                    </a:p>
                  </a:txBody>
                  <a:tcPr/>
                </a:tc>
                <a:tc>
                  <a:txBody>
                    <a:bodyPr/>
                    <a:p>
                      <a:pPr algn="ctr">
                        <a:buNone/>
                      </a:pPr>
                      <a:r>
                        <a:t>在网民选择</a:t>
                      </a:r>
                      <a:r>
                        <a:rPr b="1" i="1">
                          <a:latin typeface="Times New Roman" panose="02020603050405020304" charset="0"/>
                          <a:cs typeface="Times New Roman" panose="02020603050405020304" charset="0"/>
                        </a:rPr>
                        <a:t>I</a:t>
                      </a:r>
                      <a:r>
                        <a:rPr>
                          <a:latin typeface="Times New Roman" panose="02020603050405020304" charset="0"/>
                          <a:cs typeface="Times New Roman" panose="02020603050405020304" charset="0"/>
                        </a:rPr>
                        <a:t>或</a:t>
                      </a:r>
                      <a:r>
                        <a:rPr b="1" i="1">
                          <a:latin typeface="Times New Roman" panose="02020603050405020304" charset="0"/>
                          <a:cs typeface="Times New Roman" panose="02020603050405020304" charset="0"/>
                        </a:rPr>
                        <a:t>S</a:t>
                      </a:r>
                      <a:r>
                        <a:rPr>
                          <a:latin typeface="Times New Roman" panose="02020603050405020304" charset="0"/>
                          <a:cs typeface="Times New Roman" panose="02020603050405020304" charset="0"/>
                        </a:rPr>
                        <a:t>策略的情况下，企业</a:t>
                      </a:r>
                      <a:r>
                        <a:rPr lang="zh-CN">
                          <a:latin typeface="Times New Roman" panose="02020603050405020304" charset="0"/>
                          <a:cs typeface="Times New Roman" panose="02020603050405020304" charset="0"/>
                        </a:rPr>
                        <a:t>选择</a:t>
                      </a:r>
                      <a:r>
                        <a:rPr b="1" i="1">
                          <a:latin typeface="Times New Roman" panose="02020603050405020304" charset="0"/>
                          <a:cs typeface="Times New Roman" panose="02020603050405020304" charset="0"/>
                        </a:rPr>
                        <a:t>P</a:t>
                      </a:r>
                      <a:r>
                        <a:rPr>
                          <a:latin typeface="Times New Roman" panose="02020603050405020304" charset="0"/>
                          <a:cs typeface="Times New Roman" panose="02020603050405020304" charset="0"/>
                        </a:rPr>
                        <a:t>策略</a:t>
                      </a:r>
                      <a:r>
                        <a:t>的成本，包括道歉和解释</a:t>
                      </a:r>
                    </a:p>
                  </a:txBody>
                  <a:tcPr/>
                </a:tc>
              </a:tr>
              <a:tr h="427355">
                <a:tc>
                  <a:txBody>
                    <a:bodyPr/>
                    <a:p>
                      <a:pPr algn="ctr">
                        <a:buNone/>
                      </a:pPr>
                      <a:r>
                        <a:rPr lang="en-US" altLang="zh-CN" b="1" i="1">
                          <a:latin typeface="Times New Roman" panose="02020603050405020304" charset="0"/>
                          <a:cs typeface="Times New Roman" panose="02020603050405020304" charset="0"/>
                        </a:rPr>
                        <a:t>c</a:t>
                      </a:r>
                      <a:r>
                        <a:rPr lang="en-US" altLang="zh-CN" b="1" i="1" baseline="-25000">
                          <a:latin typeface="Times New Roman" panose="02020603050405020304" charset="0"/>
                          <a:cs typeface="Times New Roman" panose="02020603050405020304" charset="0"/>
                        </a:rPr>
                        <a:t>2</a:t>
                      </a:r>
                      <a:endParaRPr lang="en-US" altLang="zh-CN" b="1" i="1" baseline="-25000">
                        <a:latin typeface="Times New Roman" panose="02020603050405020304" charset="0"/>
                        <a:cs typeface="Times New Roman" panose="02020603050405020304" charset="0"/>
                      </a:endParaRPr>
                    </a:p>
                  </a:txBody>
                  <a:tcPr/>
                </a:tc>
                <a:tc>
                  <a:txBody>
                    <a:bodyPr/>
                    <a:p>
                      <a:pPr algn="ctr">
                        <a:buNone/>
                      </a:pPr>
                      <a:r>
                        <a:rPr sz="1800">
                          <a:sym typeface="+mn-ea"/>
                        </a:rPr>
                        <a:t>在网民选择</a:t>
                      </a:r>
                      <a:r>
                        <a:rPr lang="en-US" sz="1800" b="1" i="1">
                          <a:latin typeface="Times New Roman" panose="02020603050405020304" charset="0"/>
                          <a:cs typeface="Times New Roman" panose="02020603050405020304" charset="0"/>
                          <a:sym typeface="+mn-ea"/>
                        </a:rPr>
                        <a:t>T</a:t>
                      </a:r>
                      <a:r>
                        <a:rPr sz="1800">
                          <a:latin typeface="Times New Roman" panose="02020603050405020304" charset="0"/>
                          <a:cs typeface="Times New Roman" panose="02020603050405020304" charset="0"/>
                          <a:sym typeface="+mn-ea"/>
                        </a:rPr>
                        <a:t>策略的情况下，企业</a:t>
                      </a:r>
                      <a:r>
                        <a:rPr lang="zh-CN" sz="1800">
                          <a:latin typeface="Times New Roman" panose="02020603050405020304" charset="0"/>
                          <a:cs typeface="Times New Roman" panose="02020603050405020304" charset="0"/>
                          <a:sym typeface="+mn-ea"/>
                        </a:rPr>
                        <a:t>选择</a:t>
                      </a:r>
                      <a:r>
                        <a:rPr sz="1800" b="1" i="1">
                          <a:latin typeface="Times New Roman" panose="02020603050405020304" charset="0"/>
                          <a:cs typeface="Times New Roman" panose="02020603050405020304" charset="0"/>
                          <a:sym typeface="+mn-ea"/>
                        </a:rPr>
                        <a:t>P</a:t>
                      </a:r>
                      <a:r>
                        <a:rPr sz="1800">
                          <a:latin typeface="Times New Roman" panose="02020603050405020304" charset="0"/>
                          <a:cs typeface="Times New Roman" panose="02020603050405020304" charset="0"/>
                          <a:sym typeface="+mn-ea"/>
                        </a:rPr>
                        <a:t>策略</a:t>
                      </a:r>
                      <a:r>
                        <a:rPr sz="1800">
                          <a:sym typeface="+mn-ea"/>
                        </a:rPr>
                        <a:t>的成本，包括道歉和解释</a:t>
                      </a:r>
                      <a:endParaRPr lang="zh-CN" altLang="en-US"/>
                    </a:p>
                  </a:txBody>
                  <a:tcPr/>
                </a:tc>
              </a:tr>
              <a:tr h="427355">
                <a:tc>
                  <a:txBody>
                    <a:bodyPr/>
                    <a:p>
                      <a:pPr algn="ctr">
                        <a:buNone/>
                      </a:pPr>
                      <a:r>
                        <a:rPr lang="en-US" altLang="zh-CN" b="1" i="1">
                          <a:latin typeface="Times New Roman" panose="02020603050405020304" charset="0"/>
                          <a:cs typeface="Times New Roman" panose="02020603050405020304" charset="0"/>
                        </a:rPr>
                        <a:t>d</a:t>
                      </a:r>
                      <a:r>
                        <a:rPr lang="en-US" altLang="zh-CN" b="1" i="1" baseline="-25000">
                          <a:latin typeface="Times New Roman" panose="02020603050405020304" charset="0"/>
                          <a:cs typeface="Times New Roman" panose="02020603050405020304" charset="0"/>
                        </a:rPr>
                        <a:t>1</a:t>
                      </a:r>
                      <a:endParaRPr lang="en-US" altLang="zh-CN" b="1" i="1" baseline="-25000">
                        <a:latin typeface="Times New Roman" panose="02020603050405020304" charset="0"/>
                        <a:cs typeface="Times New Roman" panose="02020603050405020304" charset="0"/>
                      </a:endParaRPr>
                    </a:p>
                  </a:txBody>
                  <a:tcPr/>
                </a:tc>
                <a:tc>
                  <a:txBody>
                    <a:bodyPr/>
                    <a:p>
                      <a:pPr algn="ctr">
                        <a:buNone/>
                      </a:pPr>
                      <a:r>
                        <a:rPr sz="1800" b="1" i="1">
                          <a:latin typeface="Times New Roman" panose="02020603050405020304" charset="0"/>
                          <a:cs typeface="Times New Roman" panose="02020603050405020304" charset="0"/>
                          <a:sym typeface="+mn-ea"/>
                        </a:rPr>
                        <a:t>S</a:t>
                      </a:r>
                      <a:r>
                        <a:rPr lang="zh-CN" altLang="en-US"/>
                        <a:t>策略对网民的成本，包括时间和情感成本，假设</a:t>
                      </a:r>
                      <a:r>
                        <a:rPr lang="en-US" altLang="zh-CN" sz="1800" b="1" i="1">
                          <a:latin typeface="Times New Roman" panose="02020603050405020304" charset="0"/>
                          <a:cs typeface="Times New Roman" panose="02020603050405020304" charset="0"/>
                          <a:sym typeface="+mn-ea"/>
                        </a:rPr>
                        <a:t>d</a:t>
                      </a:r>
                      <a:r>
                        <a:rPr lang="en-US" altLang="zh-CN" sz="1800" b="1" i="1" baseline="-25000">
                          <a:latin typeface="Times New Roman" panose="02020603050405020304" charset="0"/>
                          <a:cs typeface="Times New Roman" panose="02020603050405020304" charset="0"/>
                          <a:sym typeface="+mn-ea"/>
                        </a:rPr>
                        <a:t>1</a:t>
                      </a:r>
                      <a:r>
                        <a:rPr lang="zh-CN" altLang="en-US" sz="1800">
                          <a:sym typeface="+mn-ea"/>
                        </a:rPr>
                        <a:t>&lt;</a:t>
                      </a:r>
                      <a:r>
                        <a:rPr lang="en-US" altLang="zh-CN" sz="1800" b="1" i="1">
                          <a:latin typeface="Times New Roman" panose="02020603050405020304" charset="0"/>
                          <a:cs typeface="Times New Roman" panose="02020603050405020304" charset="0"/>
                          <a:sym typeface="+mn-ea"/>
                        </a:rPr>
                        <a:t>c</a:t>
                      </a:r>
                      <a:r>
                        <a:rPr lang="en-US" altLang="zh-CN" sz="1800" b="1" i="1" baseline="-25000">
                          <a:latin typeface="Times New Roman" panose="02020603050405020304" charset="0"/>
                          <a:cs typeface="Times New Roman" panose="02020603050405020304" charset="0"/>
                          <a:sym typeface="+mn-ea"/>
                        </a:rPr>
                        <a:t>1</a:t>
                      </a:r>
                      <a:endParaRPr lang="zh-CN" altLang="en-US"/>
                    </a:p>
                  </a:txBody>
                  <a:tcPr/>
                </a:tc>
              </a:tr>
              <a:tr h="427355">
                <a:tc>
                  <a:txBody>
                    <a:bodyPr/>
                    <a:p>
                      <a:pPr algn="ctr">
                        <a:buNone/>
                      </a:pPr>
                      <a:r>
                        <a:rPr lang="en-US" altLang="zh-CN" b="1" i="1">
                          <a:latin typeface="Times New Roman" panose="02020603050405020304" charset="0"/>
                          <a:cs typeface="Times New Roman" panose="02020603050405020304" charset="0"/>
                        </a:rPr>
                        <a:t>d</a:t>
                      </a:r>
                      <a:r>
                        <a:rPr lang="en-US" altLang="zh-CN" b="1" i="1" baseline="-25000">
                          <a:latin typeface="Times New Roman" panose="02020603050405020304" charset="0"/>
                          <a:cs typeface="Times New Roman" panose="02020603050405020304" charset="0"/>
                        </a:rPr>
                        <a:t>2</a:t>
                      </a:r>
                      <a:endParaRPr lang="en-US" altLang="zh-CN" b="1" i="1" baseline="-25000">
                        <a:latin typeface="Times New Roman" panose="02020603050405020304" charset="0"/>
                        <a:cs typeface="Times New Roman" panose="02020603050405020304" charset="0"/>
                      </a:endParaRPr>
                    </a:p>
                  </a:txBody>
                  <a:tcPr/>
                </a:tc>
                <a:tc>
                  <a:txBody>
                    <a:bodyPr/>
                    <a:p>
                      <a:pPr algn="ctr">
                        <a:buNone/>
                      </a:pPr>
                      <a:r>
                        <a:rPr lang="en-US" sz="1800" b="1" i="1">
                          <a:latin typeface="Times New Roman" panose="02020603050405020304" charset="0"/>
                          <a:cs typeface="Times New Roman" panose="02020603050405020304" charset="0"/>
                          <a:sym typeface="+mn-ea"/>
                        </a:rPr>
                        <a:t>T</a:t>
                      </a:r>
                      <a:r>
                        <a:rPr lang="zh-CN" altLang="en-US" sz="1800">
                          <a:sym typeface="+mn-ea"/>
                        </a:rPr>
                        <a:t>策略对网民的成本，包括时间和情感成本，假设</a:t>
                      </a:r>
                      <a:r>
                        <a:rPr lang="en-US" altLang="zh-CN" sz="1800" b="1" i="1">
                          <a:latin typeface="Times New Roman" panose="02020603050405020304" charset="0"/>
                          <a:cs typeface="Times New Roman" panose="02020603050405020304" charset="0"/>
                          <a:sym typeface="+mn-ea"/>
                        </a:rPr>
                        <a:t>d</a:t>
                      </a:r>
                      <a:r>
                        <a:rPr lang="en-US" altLang="zh-CN" sz="1800" b="1" i="1" baseline="-25000">
                          <a:latin typeface="Times New Roman" panose="02020603050405020304" charset="0"/>
                          <a:cs typeface="Times New Roman" panose="02020603050405020304" charset="0"/>
                          <a:sym typeface="+mn-ea"/>
                        </a:rPr>
                        <a:t>2</a:t>
                      </a:r>
                      <a:r>
                        <a:rPr lang="zh-CN" altLang="en-US" sz="1800">
                          <a:sym typeface="+mn-ea"/>
                        </a:rPr>
                        <a:t>&lt;</a:t>
                      </a:r>
                      <a:r>
                        <a:rPr lang="en-US" altLang="zh-CN" sz="1800" b="1" i="1">
                          <a:latin typeface="Times New Roman" panose="02020603050405020304" charset="0"/>
                          <a:cs typeface="Times New Roman" panose="02020603050405020304" charset="0"/>
                          <a:sym typeface="+mn-ea"/>
                        </a:rPr>
                        <a:t>c</a:t>
                      </a:r>
                      <a:r>
                        <a:rPr lang="en-US" altLang="zh-CN" sz="1800" b="1" i="1" baseline="-25000">
                          <a:latin typeface="Times New Roman" panose="02020603050405020304" charset="0"/>
                          <a:cs typeface="Times New Roman" panose="02020603050405020304" charset="0"/>
                          <a:sym typeface="+mn-ea"/>
                        </a:rPr>
                        <a:t>2</a:t>
                      </a:r>
                      <a:r>
                        <a:rPr lang="zh-CN" altLang="en-US" sz="1800" b="0">
                          <a:latin typeface="Times New Roman" panose="02020603050405020304" charset="0"/>
                          <a:cs typeface="Times New Roman" panose="02020603050405020304" charset="0"/>
                          <a:sym typeface="+mn-ea"/>
                        </a:rPr>
                        <a:t>和</a:t>
                      </a:r>
                      <a:r>
                        <a:rPr lang="en-US" altLang="zh-CN" sz="1800" b="1" i="1">
                          <a:latin typeface="Times New Roman" panose="02020603050405020304" charset="0"/>
                          <a:cs typeface="Times New Roman" panose="02020603050405020304" charset="0"/>
                          <a:sym typeface="+mn-ea"/>
                        </a:rPr>
                        <a:t>d</a:t>
                      </a:r>
                      <a:r>
                        <a:rPr lang="en-US" altLang="zh-CN" sz="1800" b="1" i="1" baseline="-25000">
                          <a:latin typeface="Times New Roman" panose="02020603050405020304" charset="0"/>
                          <a:cs typeface="Times New Roman" panose="02020603050405020304" charset="0"/>
                          <a:sym typeface="+mn-ea"/>
                        </a:rPr>
                        <a:t>2</a:t>
                      </a:r>
                      <a:r>
                        <a:rPr lang="en-US" altLang="zh-CN" sz="1800">
                          <a:sym typeface="+mn-ea"/>
                        </a:rPr>
                        <a:t>&gt;</a:t>
                      </a:r>
                      <a:r>
                        <a:rPr lang="en-US" altLang="zh-CN" sz="1800" b="1" i="1">
                          <a:latin typeface="Times New Roman" panose="02020603050405020304" charset="0"/>
                          <a:cs typeface="Times New Roman" panose="02020603050405020304" charset="0"/>
                          <a:sym typeface="+mn-ea"/>
                        </a:rPr>
                        <a:t>d</a:t>
                      </a:r>
                      <a:r>
                        <a:rPr lang="en-US" altLang="zh-CN" sz="1800" b="1" i="1" baseline="-25000">
                          <a:latin typeface="Times New Roman" panose="02020603050405020304" charset="0"/>
                          <a:cs typeface="Times New Roman" panose="02020603050405020304" charset="0"/>
                          <a:sym typeface="+mn-ea"/>
                        </a:rPr>
                        <a:t>1</a:t>
                      </a:r>
                      <a:endParaRPr lang="zh-CN" altLang="en-US" sz="1800" b="0">
                        <a:latin typeface="Times New Roman" panose="02020603050405020304" charset="0"/>
                        <a:cs typeface="Times New Roman" panose="02020603050405020304" charset="0"/>
                        <a:sym typeface="+mn-ea"/>
                      </a:endParaRPr>
                    </a:p>
                  </a:txBody>
                  <a:tcPr/>
                </a:tc>
              </a:tr>
              <a:tr h="427355">
                <a:tc>
                  <a:txBody>
                    <a:bodyPr/>
                    <a:p>
                      <a:pPr algn="ctr">
                        <a:buNone/>
                      </a:pPr>
                      <a:r>
                        <a:rPr lang="en-US" altLang="zh-CN" b="1" i="1">
                          <a:latin typeface="Times New Roman" panose="02020603050405020304" charset="0"/>
                          <a:cs typeface="Times New Roman" panose="02020603050405020304" charset="0"/>
                        </a:rPr>
                        <a:t>r</a:t>
                      </a:r>
                      <a:r>
                        <a:rPr lang="en-US" altLang="zh-CN" b="1" i="1" baseline="-25000">
                          <a:latin typeface="Times New Roman" panose="02020603050405020304" charset="0"/>
                          <a:cs typeface="Times New Roman" panose="02020603050405020304" charset="0"/>
                        </a:rPr>
                        <a:t>1</a:t>
                      </a:r>
                      <a:endParaRPr lang="en-US" altLang="zh-CN" b="1" i="1" baseline="-25000">
                        <a:latin typeface="Times New Roman" panose="02020603050405020304" charset="0"/>
                        <a:cs typeface="Times New Roman" panose="02020603050405020304" charset="0"/>
                      </a:endParaRPr>
                    </a:p>
                  </a:txBody>
                  <a:tcPr/>
                </a:tc>
                <a:tc>
                  <a:txBody>
                    <a:bodyPr/>
                    <a:p>
                      <a:pPr algn="ctr">
                        <a:buNone/>
                      </a:pPr>
                      <a:r>
                        <a:rPr lang="zh-CN" altLang="en-US"/>
                        <a:t>企业的损失，包括声誉损失，网民选择</a:t>
                      </a:r>
                      <a:r>
                        <a:rPr sz="1800" b="1" i="1">
                          <a:latin typeface="Times New Roman" panose="02020603050405020304" charset="0"/>
                          <a:cs typeface="Times New Roman" panose="02020603050405020304" charset="0"/>
                          <a:sym typeface="+mn-ea"/>
                        </a:rPr>
                        <a:t>S</a:t>
                      </a:r>
                      <a:r>
                        <a:rPr lang="zh-CN" altLang="en-US" sz="1800">
                          <a:sym typeface="+mn-ea"/>
                        </a:rPr>
                        <a:t>策略，企业选择</a:t>
                      </a:r>
                      <a:r>
                        <a:rPr lang="en-US" sz="1800" b="1" i="1">
                          <a:latin typeface="Times New Roman" panose="02020603050405020304" charset="0"/>
                          <a:cs typeface="Times New Roman" panose="02020603050405020304" charset="0"/>
                          <a:sym typeface="+mn-ea"/>
                        </a:rPr>
                        <a:t>N</a:t>
                      </a:r>
                      <a:r>
                        <a:rPr lang="zh-CN" altLang="en-US" sz="1800">
                          <a:sym typeface="+mn-ea"/>
                        </a:rPr>
                        <a:t>策略</a:t>
                      </a:r>
                      <a:endParaRPr lang="zh-CN" altLang="en-US" sz="1800">
                        <a:sym typeface="+mn-ea"/>
                      </a:endParaRPr>
                    </a:p>
                  </a:txBody>
                  <a:tcPr/>
                </a:tc>
              </a:tr>
              <a:tr h="427355">
                <a:tc>
                  <a:txBody>
                    <a:bodyPr/>
                    <a:p>
                      <a:pPr algn="ctr">
                        <a:buNone/>
                      </a:pPr>
                      <a:r>
                        <a:rPr lang="en-US" altLang="zh-CN" b="1" i="1">
                          <a:latin typeface="Times New Roman" panose="02020603050405020304" charset="0"/>
                          <a:cs typeface="Times New Roman" panose="02020603050405020304" charset="0"/>
                        </a:rPr>
                        <a:t>r</a:t>
                      </a:r>
                      <a:r>
                        <a:rPr lang="en-US" altLang="zh-CN" b="1" i="1" baseline="-25000">
                          <a:latin typeface="Times New Roman" panose="02020603050405020304" charset="0"/>
                          <a:cs typeface="Times New Roman" panose="02020603050405020304" charset="0"/>
                        </a:rPr>
                        <a:t>2</a:t>
                      </a:r>
                      <a:endParaRPr lang="en-US" altLang="zh-CN" b="1" i="1" baseline="-25000">
                        <a:latin typeface="Times New Roman" panose="02020603050405020304" charset="0"/>
                        <a:cs typeface="Times New Roman" panose="02020603050405020304" charset="0"/>
                      </a:endParaRPr>
                    </a:p>
                  </a:txBody>
                  <a:tcPr/>
                </a:tc>
                <a:tc>
                  <a:txBody>
                    <a:bodyPr/>
                    <a:p>
                      <a:pPr algn="ctr">
                        <a:buNone/>
                      </a:pPr>
                      <a:r>
                        <a:rPr lang="zh-CN" altLang="en-US" sz="1800">
                          <a:sym typeface="+mn-ea"/>
                        </a:rPr>
                        <a:t>企业的损失，包括声誉损失，网民选择</a:t>
                      </a:r>
                      <a:r>
                        <a:rPr lang="en-US" sz="1800" b="1" i="1">
                          <a:latin typeface="Times New Roman" panose="02020603050405020304" charset="0"/>
                          <a:cs typeface="Times New Roman" panose="02020603050405020304" charset="0"/>
                          <a:sym typeface="+mn-ea"/>
                        </a:rPr>
                        <a:t>T</a:t>
                      </a:r>
                      <a:r>
                        <a:rPr lang="zh-CN" altLang="en-US" sz="1800">
                          <a:sym typeface="+mn-ea"/>
                        </a:rPr>
                        <a:t>策略，企业选择</a:t>
                      </a:r>
                      <a:r>
                        <a:rPr lang="en-US" sz="1800" b="1" i="1">
                          <a:latin typeface="Times New Roman" panose="02020603050405020304" charset="0"/>
                          <a:cs typeface="Times New Roman" panose="02020603050405020304" charset="0"/>
                          <a:sym typeface="+mn-ea"/>
                        </a:rPr>
                        <a:t>P</a:t>
                      </a:r>
                      <a:r>
                        <a:rPr lang="zh-CN" altLang="en-US" sz="1800">
                          <a:sym typeface="+mn-ea"/>
                        </a:rPr>
                        <a:t>策略，假设</a:t>
                      </a:r>
                      <a:r>
                        <a:rPr lang="en-US" altLang="zh-CN" sz="1800" b="1" i="1">
                          <a:latin typeface="Times New Roman" panose="02020603050405020304" charset="0"/>
                          <a:cs typeface="Times New Roman" panose="02020603050405020304" charset="0"/>
                          <a:sym typeface="+mn-ea"/>
                        </a:rPr>
                        <a:t>r</a:t>
                      </a:r>
                      <a:r>
                        <a:rPr lang="en-US" altLang="zh-CN" sz="1800" b="1" i="1" baseline="-25000">
                          <a:latin typeface="Times New Roman" panose="02020603050405020304" charset="0"/>
                          <a:cs typeface="Times New Roman" panose="02020603050405020304" charset="0"/>
                          <a:sym typeface="+mn-ea"/>
                        </a:rPr>
                        <a:t>2</a:t>
                      </a:r>
                      <a:r>
                        <a:rPr lang="en-US" altLang="zh-CN" sz="1800">
                          <a:sym typeface="+mn-ea"/>
                        </a:rPr>
                        <a:t>&gt;</a:t>
                      </a:r>
                      <a:r>
                        <a:rPr lang="en-US" altLang="zh-CN" sz="1800" b="1" i="1">
                          <a:latin typeface="Times New Roman" panose="02020603050405020304" charset="0"/>
                          <a:cs typeface="Times New Roman" panose="02020603050405020304" charset="0"/>
                          <a:sym typeface="+mn-ea"/>
                        </a:rPr>
                        <a:t>r</a:t>
                      </a:r>
                      <a:r>
                        <a:rPr lang="en-US" altLang="zh-CN" sz="1800" b="1" i="1" baseline="-25000">
                          <a:latin typeface="Times New Roman" panose="02020603050405020304" charset="0"/>
                          <a:cs typeface="Times New Roman" panose="02020603050405020304" charset="0"/>
                          <a:sym typeface="+mn-ea"/>
                        </a:rPr>
                        <a:t>1</a:t>
                      </a:r>
                      <a:endParaRPr lang="en-US" altLang="zh-CN" sz="1800">
                        <a:sym typeface="+mn-ea"/>
                      </a:endParaRPr>
                    </a:p>
                  </a:txBody>
                  <a:tcPr/>
                </a:tc>
              </a:tr>
              <a:tr h="427355">
                <a:tc>
                  <a:txBody>
                    <a:bodyPr/>
                    <a:p>
                      <a:pPr algn="ctr">
                        <a:buNone/>
                      </a:pPr>
                      <a:r>
                        <a:rPr lang="en-US" altLang="zh-CN" b="1" i="1">
                          <a:latin typeface="Times New Roman" panose="02020603050405020304" charset="0"/>
                          <a:cs typeface="Times New Roman" panose="02020603050405020304" charset="0"/>
                        </a:rPr>
                        <a:t>r</a:t>
                      </a:r>
                      <a:r>
                        <a:rPr lang="en-US" altLang="zh-CN" b="1" i="1" baseline="-25000">
                          <a:latin typeface="Times New Roman" panose="02020603050405020304" charset="0"/>
                          <a:cs typeface="Times New Roman" panose="02020603050405020304" charset="0"/>
                        </a:rPr>
                        <a:t>3</a:t>
                      </a:r>
                      <a:endParaRPr lang="en-US" altLang="zh-CN" b="1" i="1" baseline="-25000">
                        <a:latin typeface="Times New Roman" panose="02020603050405020304" charset="0"/>
                        <a:cs typeface="Times New Roman" panose="02020603050405020304" charset="0"/>
                      </a:endParaRPr>
                    </a:p>
                  </a:txBody>
                  <a:tcPr/>
                </a:tc>
                <a:tc>
                  <a:txBody>
                    <a:bodyPr/>
                    <a:p>
                      <a:pPr algn="ctr">
                        <a:buNone/>
                      </a:pPr>
                      <a:r>
                        <a:rPr lang="zh-CN" altLang="en-US" sz="1800">
                          <a:sym typeface="+mn-ea"/>
                        </a:rPr>
                        <a:t>企业的损失，包括声誉损失，网民选择</a:t>
                      </a:r>
                      <a:r>
                        <a:rPr lang="en-US" sz="1800" b="1" i="1">
                          <a:latin typeface="Times New Roman" panose="02020603050405020304" charset="0"/>
                          <a:cs typeface="Times New Roman" panose="02020603050405020304" charset="0"/>
                          <a:sym typeface="+mn-ea"/>
                        </a:rPr>
                        <a:t>T</a:t>
                      </a:r>
                      <a:r>
                        <a:rPr lang="zh-CN" altLang="en-US" sz="1800">
                          <a:sym typeface="+mn-ea"/>
                        </a:rPr>
                        <a:t>策略，企业选择</a:t>
                      </a:r>
                      <a:r>
                        <a:rPr lang="en-US" sz="1800" b="1" i="1">
                          <a:latin typeface="Times New Roman" panose="02020603050405020304" charset="0"/>
                          <a:cs typeface="Times New Roman" panose="02020603050405020304" charset="0"/>
                          <a:sym typeface="+mn-ea"/>
                        </a:rPr>
                        <a:t>N</a:t>
                      </a:r>
                      <a:r>
                        <a:rPr lang="zh-CN" altLang="en-US" sz="1800">
                          <a:sym typeface="+mn-ea"/>
                        </a:rPr>
                        <a:t>策略，假设</a:t>
                      </a:r>
                      <a:r>
                        <a:rPr lang="en-US" altLang="zh-CN" sz="1800" b="1" i="1">
                          <a:latin typeface="Times New Roman" panose="02020603050405020304" charset="0"/>
                          <a:cs typeface="Times New Roman" panose="02020603050405020304" charset="0"/>
                          <a:sym typeface="+mn-ea"/>
                        </a:rPr>
                        <a:t>r</a:t>
                      </a:r>
                      <a:r>
                        <a:rPr lang="en-US" altLang="zh-CN" sz="1800" b="1" i="1" baseline="-25000">
                          <a:latin typeface="Times New Roman" panose="02020603050405020304" charset="0"/>
                          <a:cs typeface="Times New Roman" panose="02020603050405020304" charset="0"/>
                          <a:sym typeface="+mn-ea"/>
                        </a:rPr>
                        <a:t>3</a:t>
                      </a:r>
                      <a:r>
                        <a:rPr lang="en-US" altLang="zh-CN" sz="1800">
                          <a:sym typeface="+mn-ea"/>
                        </a:rPr>
                        <a:t>&gt;</a:t>
                      </a:r>
                      <a:r>
                        <a:rPr lang="en-US" altLang="zh-CN" sz="1800" b="1" i="1">
                          <a:latin typeface="Times New Roman" panose="02020603050405020304" charset="0"/>
                          <a:cs typeface="Times New Roman" panose="02020603050405020304" charset="0"/>
                          <a:sym typeface="+mn-ea"/>
                        </a:rPr>
                        <a:t>r</a:t>
                      </a:r>
                      <a:r>
                        <a:rPr lang="en-US" altLang="zh-CN" sz="1800" b="1" i="1" baseline="-25000">
                          <a:latin typeface="Times New Roman" panose="02020603050405020304" charset="0"/>
                          <a:cs typeface="Times New Roman" panose="02020603050405020304" charset="0"/>
                          <a:sym typeface="+mn-ea"/>
                        </a:rPr>
                        <a:t>2</a:t>
                      </a:r>
                      <a:endParaRPr lang="en-US" altLang="zh-CN" sz="1800">
                        <a:sym typeface="+mn-ea"/>
                      </a:endParaRPr>
                    </a:p>
                  </a:txBody>
                  <a:tcPr/>
                </a:tc>
              </a:tr>
              <a:tr h="427355">
                <a:tc>
                  <a:txBody>
                    <a:bodyPr/>
                    <a:p>
                      <a:pPr algn="ctr">
                        <a:buNone/>
                      </a:pPr>
                      <a:r>
                        <a:rPr lang="en-US" altLang="zh-CN" b="1" i="1">
                          <a:latin typeface="Times New Roman" panose="02020603050405020304" charset="0"/>
                          <a:cs typeface="Times New Roman" panose="02020603050405020304" charset="0"/>
                        </a:rPr>
                        <a:t>θ</a:t>
                      </a:r>
                      <a:r>
                        <a:rPr lang="en-US" altLang="zh-CN" b="1" i="1" baseline="-25000">
                          <a:latin typeface="Times New Roman" panose="02020603050405020304" charset="0"/>
                          <a:cs typeface="Times New Roman" panose="02020603050405020304" charset="0"/>
                        </a:rPr>
                        <a:t>I</a:t>
                      </a:r>
                      <a:r>
                        <a:rPr lang="zh-CN" altLang="en-US" b="1" i="1">
                          <a:latin typeface="Times New Roman" panose="02020603050405020304" charset="0"/>
                          <a:cs typeface="Times New Roman" panose="02020603050405020304" charset="0"/>
                        </a:rPr>
                        <a:t>，</a:t>
                      </a:r>
                      <a:r>
                        <a:rPr lang="en-US" altLang="zh-CN" sz="1800" b="1" i="1">
                          <a:latin typeface="Times New Roman" panose="02020603050405020304" charset="0"/>
                          <a:cs typeface="Times New Roman" panose="02020603050405020304" charset="0"/>
                          <a:sym typeface="+mn-ea"/>
                        </a:rPr>
                        <a:t>θ</a:t>
                      </a:r>
                      <a:r>
                        <a:rPr lang="en-US" altLang="zh-CN" sz="1800" b="1" i="1" baseline="-25000">
                          <a:latin typeface="Times New Roman" panose="02020603050405020304" charset="0"/>
                          <a:cs typeface="Times New Roman" panose="02020603050405020304" charset="0"/>
                          <a:sym typeface="+mn-ea"/>
                        </a:rPr>
                        <a:t>S</a:t>
                      </a:r>
                      <a:r>
                        <a:rPr lang="zh-CN" altLang="en-US" sz="1800" b="1" i="1">
                          <a:latin typeface="Times New Roman" panose="02020603050405020304" charset="0"/>
                          <a:cs typeface="Times New Roman" panose="02020603050405020304" charset="0"/>
                          <a:sym typeface="+mn-ea"/>
                        </a:rPr>
                        <a:t>，</a:t>
                      </a:r>
                      <a:r>
                        <a:rPr lang="en-US" altLang="zh-CN" sz="1800" b="1" i="1">
                          <a:latin typeface="Times New Roman" panose="02020603050405020304" charset="0"/>
                          <a:cs typeface="Times New Roman" panose="02020603050405020304" charset="0"/>
                          <a:sym typeface="+mn-ea"/>
                        </a:rPr>
                        <a:t>θ</a:t>
                      </a:r>
                      <a:r>
                        <a:rPr lang="en-US" altLang="zh-CN" sz="1800" b="1" i="1" baseline="-25000">
                          <a:latin typeface="Times New Roman" panose="02020603050405020304" charset="0"/>
                          <a:cs typeface="Times New Roman" panose="02020603050405020304" charset="0"/>
                          <a:sym typeface="+mn-ea"/>
                        </a:rPr>
                        <a:t>T</a:t>
                      </a:r>
                      <a:endParaRPr lang="en-US" altLang="zh-CN" b="1" i="1" baseline="-25000">
                        <a:latin typeface="Times New Roman" panose="02020603050405020304" charset="0"/>
                        <a:cs typeface="Times New Roman" panose="02020603050405020304" charset="0"/>
                      </a:endParaRPr>
                    </a:p>
                  </a:txBody>
                  <a:tcPr/>
                </a:tc>
                <a:tc>
                  <a:txBody>
                    <a:bodyPr/>
                    <a:p>
                      <a:pPr algn="ctr">
                        <a:buNone/>
                      </a:pPr>
                      <a:r>
                        <a:rPr lang="zh-CN" altLang="en-US"/>
                        <a:t>分别表示选择</a:t>
                      </a:r>
                      <a:r>
                        <a:rPr lang="en-US" sz="1800" b="1" i="1">
                          <a:latin typeface="Times New Roman" panose="02020603050405020304" charset="0"/>
                          <a:cs typeface="Times New Roman" panose="02020603050405020304" charset="0"/>
                          <a:sym typeface="+mn-ea"/>
                        </a:rPr>
                        <a:t>I</a:t>
                      </a:r>
                      <a:r>
                        <a:rPr lang="zh-CN" altLang="en-US" sz="1800" b="1" i="1">
                          <a:latin typeface="Times New Roman" panose="02020603050405020304" charset="0"/>
                          <a:cs typeface="Times New Roman" panose="02020603050405020304" charset="0"/>
                          <a:sym typeface="+mn-ea"/>
                        </a:rPr>
                        <a:t>，</a:t>
                      </a:r>
                      <a:r>
                        <a:rPr lang="en-US" sz="1800" b="1" i="1">
                          <a:latin typeface="Times New Roman" panose="02020603050405020304" charset="0"/>
                          <a:cs typeface="Times New Roman" panose="02020603050405020304" charset="0"/>
                          <a:sym typeface="+mn-ea"/>
                        </a:rPr>
                        <a:t>S</a:t>
                      </a:r>
                      <a:r>
                        <a:rPr lang="zh-CN" altLang="en-US" sz="1800" b="1" i="1">
                          <a:latin typeface="Times New Roman" panose="02020603050405020304" charset="0"/>
                          <a:cs typeface="Times New Roman" panose="02020603050405020304" charset="0"/>
                          <a:sym typeface="+mn-ea"/>
                        </a:rPr>
                        <a:t>，</a:t>
                      </a:r>
                      <a:r>
                        <a:rPr lang="en-US" sz="1800" b="1" i="1">
                          <a:latin typeface="Times New Roman" panose="02020603050405020304" charset="0"/>
                          <a:cs typeface="Times New Roman" panose="02020603050405020304" charset="0"/>
                          <a:sym typeface="+mn-ea"/>
                        </a:rPr>
                        <a:t>T</a:t>
                      </a:r>
                      <a:r>
                        <a:rPr lang="zh-CN" altLang="en-US" sz="1800" b="0">
                          <a:latin typeface="Times New Roman" panose="02020603050405020304" charset="0"/>
                          <a:cs typeface="Times New Roman" panose="02020603050405020304" charset="0"/>
                          <a:sym typeface="+mn-ea"/>
                        </a:rPr>
                        <a:t>策略的网民比例，</a:t>
                      </a:r>
                      <a:r>
                        <a:rPr lang="en-US" altLang="zh-CN" sz="1800" b="1" i="1">
                          <a:latin typeface="Times New Roman" panose="02020603050405020304" charset="0"/>
                          <a:cs typeface="Times New Roman" panose="02020603050405020304" charset="0"/>
                          <a:sym typeface="+mn-ea"/>
                        </a:rPr>
                        <a:t>θ</a:t>
                      </a:r>
                      <a:r>
                        <a:rPr lang="en-US" altLang="zh-CN" sz="1800" b="1" i="1" baseline="-25000">
                          <a:latin typeface="Times New Roman" panose="02020603050405020304" charset="0"/>
                          <a:cs typeface="Times New Roman" panose="02020603050405020304" charset="0"/>
                          <a:sym typeface="+mn-ea"/>
                        </a:rPr>
                        <a:t>I</a:t>
                      </a:r>
                      <a:r>
                        <a:rPr lang="en-US" altLang="zh-CN" sz="1800" b="0">
                          <a:latin typeface="Times New Roman" panose="02020603050405020304" charset="0"/>
                          <a:cs typeface="Times New Roman" panose="02020603050405020304" charset="0"/>
                          <a:sym typeface="+mn-ea"/>
                        </a:rPr>
                        <a:t>∈[0,1]</a:t>
                      </a:r>
                      <a:r>
                        <a:rPr lang="zh-CN" altLang="en-US" sz="1800" b="0">
                          <a:latin typeface="Times New Roman" panose="02020603050405020304" charset="0"/>
                          <a:cs typeface="Times New Roman" panose="02020603050405020304" charset="0"/>
                          <a:sym typeface="+mn-ea"/>
                        </a:rPr>
                        <a:t>，</a:t>
                      </a:r>
                      <a:r>
                        <a:rPr lang="en-US" altLang="zh-CN" sz="1800" b="1" i="1">
                          <a:latin typeface="Times New Roman" panose="02020603050405020304" charset="0"/>
                          <a:cs typeface="Times New Roman" panose="02020603050405020304" charset="0"/>
                          <a:sym typeface="+mn-ea"/>
                        </a:rPr>
                        <a:t>θ</a:t>
                      </a:r>
                      <a:r>
                        <a:rPr lang="en-US" altLang="zh-CN" sz="1800" b="1" i="1" baseline="-25000">
                          <a:latin typeface="Times New Roman" panose="02020603050405020304" charset="0"/>
                          <a:cs typeface="Times New Roman" panose="02020603050405020304" charset="0"/>
                          <a:sym typeface="+mn-ea"/>
                        </a:rPr>
                        <a:t>S</a:t>
                      </a:r>
                      <a:r>
                        <a:rPr lang="en-US" altLang="zh-CN" sz="1800">
                          <a:latin typeface="Times New Roman" panose="02020603050405020304" charset="0"/>
                          <a:cs typeface="Times New Roman" panose="02020603050405020304" charset="0"/>
                          <a:sym typeface="+mn-ea"/>
                        </a:rPr>
                        <a:t>∈[0,1]</a:t>
                      </a:r>
                      <a:r>
                        <a:rPr lang="zh-CN" altLang="en-US" sz="1800">
                          <a:latin typeface="Times New Roman" panose="02020603050405020304" charset="0"/>
                          <a:cs typeface="Times New Roman" panose="02020603050405020304" charset="0"/>
                          <a:sym typeface="+mn-ea"/>
                        </a:rPr>
                        <a:t>，</a:t>
                      </a:r>
                      <a:r>
                        <a:rPr lang="en-US" altLang="zh-CN" sz="1800" b="1" i="1">
                          <a:latin typeface="Times New Roman" panose="02020603050405020304" charset="0"/>
                          <a:cs typeface="Times New Roman" panose="02020603050405020304" charset="0"/>
                          <a:sym typeface="+mn-ea"/>
                        </a:rPr>
                        <a:t>θ</a:t>
                      </a:r>
                      <a:r>
                        <a:rPr lang="en-US" altLang="zh-CN" sz="1800" b="1" i="1" baseline="-25000">
                          <a:latin typeface="Times New Roman" panose="02020603050405020304" charset="0"/>
                          <a:cs typeface="Times New Roman" panose="02020603050405020304" charset="0"/>
                          <a:sym typeface="+mn-ea"/>
                        </a:rPr>
                        <a:t>T</a:t>
                      </a:r>
                      <a:r>
                        <a:rPr lang="en-US" altLang="zh-CN" sz="1800">
                          <a:latin typeface="Times New Roman" panose="02020603050405020304" charset="0"/>
                          <a:cs typeface="Times New Roman" panose="02020603050405020304" charset="0"/>
                          <a:sym typeface="+mn-ea"/>
                        </a:rPr>
                        <a:t>∈[0,1]</a:t>
                      </a:r>
                      <a:r>
                        <a:rPr lang="zh-CN" altLang="en-US" sz="1800">
                          <a:latin typeface="Times New Roman" panose="02020603050405020304" charset="0"/>
                          <a:cs typeface="Times New Roman" panose="02020603050405020304" charset="0"/>
                          <a:sym typeface="+mn-ea"/>
                        </a:rPr>
                        <a:t>，</a:t>
                      </a:r>
                      <a:r>
                        <a:rPr lang="en-US" altLang="zh-CN" sz="1800" b="1" i="1">
                          <a:latin typeface="Times New Roman" panose="02020603050405020304" charset="0"/>
                          <a:cs typeface="Times New Roman" panose="02020603050405020304" charset="0"/>
                          <a:sym typeface="+mn-ea"/>
                        </a:rPr>
                        <a:t>θ</a:t>
                      </a:r>
                      <a:r>
                        <a:rPr lang="en-US" altLang="zh-CN" sz="1800" b="1" i="1" baseline="-25000">
                          <a:latin typeface="Times New Roman" panose="02020603050405020304" charset="0"/>
                          <a:cs typeface="Times New Roman" panose="02020603050405020304" charset="0"/>
                          <a:sym typeface="+mn-ea"/>
                        </a:rPr>
                        <a:t>I</a:t>
                      </a:r>
                      <a:r>
                        <a:rPr lang="en-US" altLang="zh-CN" sz="1800">
                          <a:latin typeface="Times New Roman" panose="02020603050405020304" charset="0"/>
                          <a:cs typeface="Times New Roman" panose="02020603050405020304" charset="0"/>
                          <a:sym typeface="+mn-ea"/>
                        </a:rPr>
                        <a:t>+</a:t>
                      </a:r>
                      <a:r>
                        <a:rPr lang="en-US" altLang="zh-CN" sz="1800" b="1" i="1">
                          <a:latin typeface="Times New Roman" panose="02020603050405020304" charset="0"/>
                          <a:cs typeface="Times New Roman" panose="02020603050405020304" charset="0"/>
                          <a:sym typeface="+mn-ea"/>
                        </a:rPr>
                        <a:t>θ</a:t>
                      </a:r>
                      <a:r>
                        <a:rPr lang="en-US" altLang="zh-CN" sz="1800" b="1" i="1" baseline="-25000">
                          <a:latin typeface="Times New Roman" panose="02020603050405020304" charset="0"/>
                          <a:cs typeface="Times New Roman" panose="02020603050405020304" charset="0"/>
                          <a:sym typeface="+mn-ea"/>
                        </a:rPr>
                        <a:t>S</a:t>
                      </a:r>
                      <a:r>
                        <a:rPr lang="en-US" altLang="zh-CN" sz="1800">
                          <a:latin typeface="Times New Roman" panose="02020603050405020304" charset="0"/>
                          <a:cs typeface="Times New Roman" panose="02020603050405020304" charset="0"/>
                          <a:sym typeface="+mn-ea"/>
                        </a:rPr>
                        <a:t>+</a:t>
                      </a:r>
                      <a:r>
                        <a:rPr lang="en-US" altLang="zh-CN" sz="1800" b="1" i="1">
                          <a:latin typeface="Times New Roman" panose="02020603050405020304" charset="0"/>
                          <a:cs typeface="Times New Roman" panose="02020603050405020304" charset="0"/>
                          <a:sym typeface="+mn-ea"/>
                        </a:rPr>
                        <a:t>θ</a:t>
                      </a:r>
                      <a:r>
                        <a:rPr lang="en-US" altLang="zh-CN" sz="1800" b="1" i="1" baseline="-25000">
                          <a:latin typeface="Times New Roman" panose="02020603050405020304" charset="0"/>
                          <a:cs typeface="Times New Roman" panose="02020603050405020304" charset="0"/>
                          <a:sym typeface="+mn-ea"/>
                        </a:rPr>
                        <a:t>T</a:t>
                      </a:r>
                      <a:r>
                        <a:rPr lang="en-US" altLang="zh-CN" sz="1800">
                          <a:latin typeface="Times New Roman" panose="02020603050405020304" charset="0"/>
                          <a:cs typeface="Times New Roman" panose="02020603050405020304" charset="0"/>
                          <a:sym typeface="+mn-ea"/>
                        </a:rPr>
                        <a:t>=1</a:t>
                      </a:r>
                      <a:endParaRPr lang="en-US" altLang="zh-CN" sz="1800" b="0">
                        <a:latin typeface="Times New Roman" panose="02020603050405020304" charset="0"/>
                        <a:cs typeface="Times New Roman" panose="02020603050405020304" charset="0"/>
                        <a:sym typeface="+mn-ea"/>
                      </a:endParaRPr>
                    </a:p>
                  </a:txBody>
                  <a:tcPr/>
                </a:tc>
              </a:tr>
            </a:tbl>
          </a:graphicData>
        </a:graphic>
      </p:graphicFrame>
      <p:sp>
        <p:nvSpPr>
          <p:cNvPr id="5" name="文本框 4"/>
          <p:cNvSpPr txBox="1"/>
          <p:nvPr/>
        </p:nvSpPr>
        <p:spPr>
          <a:xfrm>
            <a:off x="11072495" y="4867275"/>
            <a:ext cx="504825" cy="368300"/>
          </a:xfrm>
          <a:prstGeom prst="rect">
            <a:avLst/>
          </a:prstGeom>
          <a:noFill/>
        </p:spPr>
        <p:txBody>
          <a:bodyPr wrap="square" rtlCol="0">
            <a:spAutoFit/>
          </a:bodyPr>
          <a:p>
            <a:r>
              <a:rPr lang="zh-CN" altLang="en-US" b="1">
                <a:solidFill>
                  <a:srgbClr val="C00000"/>
                </a:solidFill>
                <a:latin typeface="Times New Roman" panose="02020603050405020304" charset="0"/>
              </a:rPr>
              <a:t>？</a:t>
            </a:r>
            <a:endParaRPr lang="zh-CN" altLang="en-US" b="1">
              <a:solidFill>
                <a:srgbClr val="C00000"/>
              </a:solidFill>
              <a:latin typeface="Times New Roman" panose="02020603050405020304" charset="0"/>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2720" y="892175"/>
            <a:ext cx="11846560" cy="5805805"/>
          </a:xfrm>
          <a:prstGeom prst="rect">
            <a:avLst/>
          </a:prstGeom>
          <a:noFill/>
        </p:spPr>
        <p:txBody>
          <a:bodyPr wrap="square" rtlCol="0">
            <a:noAutofit/>
          </a:bodyPr>
          <a:lstStyle/>
          <a:p>
            <a:pPr marL="342900" indent="-342900">
              <a:lnSpc>
                <a:spcPct val="150000"/>
              </a:lnSpc>
              <a:buFont typeface="Wingdings" panose="05000000000000000000" charset="0"/>
              <a:buChar char="l"/>
            </a:pPr>
            <a:r>
              <a:rPr lang="zh-CN" altLang="en-US" sz="2400">
                <a:latin typeface="Times New Roman" panose="02020603050405020304" charset="0"/>
                <a:cs typeface="Times New Roman" panose="02020603050405020304" charset="0"/>
              </a:rPr>
              <a:t>对于忽略或不关心负面信息的网友来说，无论企业后续如何应对，成本和收益都是零。</a:t>
            </a:r>
            <a:endParaRPr lang="zh-CN" altLang="en-US" sz="24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l"/>
            </a:pPr>
            <a:r>
              <a:rPr lang="zh-CN" altLang="en-US" sz="2400">
                <a:latin typeface="Times New Roman" panose="02020603050405020304" charset="0"/>
                <a:cs typeface="Times New Roman" panose="02020603050405020304" charset="0"/>
              </a:rPr>
              <a:t>对于关注负面信息而不通过社交媒体谴责企业的网民，企业所花费的价值转化为网民的直接或间接利益，例如促销活动或网民在知道正义得到</a:t>
            </a:r>
            <a:r>
              <a:rPr lang="zh-CN" altLang="en-US" sz="2400">
                <a:latin typeface="Times New Roman" panose="02020603050405020304" charset="0"/>
                <a:cs typeface="Times New Roman" panose="02020603050405020304" charset="0"/>
              </a:rPr>
              <a:t>伸张后情绪健康的增加。</a:t>
            </a:r>
            <a:endParaRPr lang="zh-CN" altLang="en-US" sz="2400">
              <a:latin typeface="Times New Roman" panose="02020603050405020304" charset="0"/>
              <a:cs typeface="Times New Roman" panose="02020603050405020304" charset="0"/>
            </a:endParaRPr>
          </a:p>
          <a:p>
            <a:pPr lvl="1" indent="0">
              <a:lnSpc>
                <a:spcPct val="150000"/>
              </a:lnSpc>
              <a:buFont typeface="Wingdings" panose="05000000000000000000" charset="0"/>
              <a:buNone/>
            </a:pPr>
            <a:endParaRPr lang="zh-CN" altLang="en-US" sz="2400">
              <a:latin typeface="Times New Roman" panose="02020603050405020304" charset="0"/>
              <a:cs typeface="Times New Roman" panose="02020603050405020304" charset="0"/>
            </a:endParaRPr>
          </a:p>
        </p:txBody>
      </p:sp>
      <p:sp>
        <p:nvSpPr>
          <p:cNvPr id="6" name="矩形 5"/>
          <p:cNvSpPr/>
          <p:nvPr/>
        </p:nvSpPr>
        <p:spPr>
          <a:xfrm>
            <a:off x="222885" y="241300"/>
            <a:ext cx="4892675" cy="73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Times New Roman" panose="02020603050405020304" charset="0"/>
                <a:cs typeface="Times New Roman" panose="02020603050405020304" charset="0"/>
              </a:rPr>
              <a:t>2</a:t>
            </a:r>
            <a:r>
              <a:rPr lang="zh-CN" altLang="en-US" sz="3200" b="1">
                <a:latin typeface="Times New Roman" panose="02020603050405020304" charset="0"/>
                <a:cs typeface="Times New Roman" panose="02020603050405020304" charset="0"/>
              </a:rPr>
              <a:t>、模型构建</a:t>
            </a:r>
            <a:r>
              <a:rPr lang="en-US" altLang="zh-CN" sz="3200" b="1">
                <a:latin typeface="Times New Roman" panose="02020603050405020304" charset="0"/>
                <a:cs typeface="Times New Roman" panose="02020603050405020304" charset="0"/>
              </a:rPr>
              <a:t>——</a:t>
            </a:r>
            <a:r>
              <a:rPr lang="zh-CN" altLang="en-US" sz="3200" b="1">
                <a:latin typeface="Times New Roman" panose="02020603050405020304" charset="0"/>
                <a:cs typeface="Times New Roman" panose="02020603050405020304" charset="0"/>
              </a:rPr>
              <a:t>收益</a:t>
            </a:r>
            <a:r>
              <a:rPr lang="zh-CN" altLang="en-US" sz="3200" b="1">
                <a:latin typeface="Times New Roman" panose="02020603050405020304" charset="0"/>
                <a:cs typeface="Times New Roman" panose="02020603050405020304" charset="0"/>
              </a:rPr>
              <a:t>矩阵</a:t>
            </a:r>
            <a:endParaRPr lang="zh-CN" altLang="en-US" sz="3200" b="1">
              <a:latin typeface="Times New Roman" panose="02020603050405020304" charset="0"/>
              <a:cs typeface="Times New Roman" panose="02020603050405020304" charset="0"/>
            </a:endParaRPr>
          </a:p>
        </p:txBody>
      </p:sp>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graphicFrame>
        <p:nvGraphicFramePr>
          <p:cNvPr id="5" name="表格 4"/>
          <p:cNvGraphicFramePr/>
          <p:nvPr>
            <p:custDataLst>
              <p:tags r:id="rId1"/>
            </p:custDataLst>
          </p:nvPr>
        </p:nvGraphicFramePr>
        <p:xfrm>
          <a:off x="1628140" y="2869565"/>
          <a:ext cx="7837170" cy="2743200"/>
        </p:xfrm>
        <a:graphic>
          <a:graphicData uri="http://schemas.openxmlformats.org/drawingml/2006/table">
            <a:tbl>
              <a:tblPr firstRow="1" bandRow="1">
                <a:tableStyleId>{5C22544A-7EE6-4342-B048-85BDC9FD1C3A}</a:tableStyleId>
              </a:tblPr>
              <a:tblGrid>
                <a:gridCol w="1247775"/>
                <a:gridCol w="3163570"/>
                <a:gridCol w="3425825"/>
              </a:tblGrid>
              <a:tr h="365760">
                <a:tc>
                  <a:txBody>
                    <a:bodyPr/>
                    <a:p>
                      <a:pPr>
                        <a:buNone/>
                      </a:pPr>
                      <a:endParaRPr lang="zh-CN" altLang="en-US" sz="2400"/>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2400">
                          <a:solidFill>
                            <a:schemeClr val="tx1"/>
                          </a:solidFill>
                        </a:rPr>
                        <a:t>网民</a:t>
                      </a:r>
                      <a:endParaRPr lang="zh-CN" altLang="en-US" sz="240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2400">
                          <a:solidFill>
                            <a:schemeClr val="tx1"/>
                          </a:solidFill>
                        </a:rPr>
                        <a:t>企业</a:t>
                      </a:r>
                      <a:endParaRPr lang="zh-CN" altLang="en-US" sz="2400">
                        <a:solidFill>
                          <a:schemeClr val="tx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noFill/>
                  </a:tcPr>
                </a:tc>
              </a:tr>
              <a:tr h="365760">
                <a:tc>
                  <a:txBody>
                    <a:bodyPr/>
                    <a:p>
                      <a:pPr>
                        <a:buNone/>
                      </a:pPr>
                      <a:r>
                        <a:rPr lang="zh-CN" altLang="en-US" sz="2400"/>
                        <a:t>（</a:t>
                      </a:r>
                      <a:r>
                        <a:rPr lang="en-US" sz="2400" b="1" i="1">
                          <a:latin typeface="Times New Roman" panose="02020603050405020304" charset="0"/>
                          <a:cs typeface="Times New Roman" panose="02020603050405020304" charset="0"/>
                          <a:sym typeface="+mn-ea"/>
                        </a:rPr>
                        <a:t>I</a:t>
                      </a:r>
                      <a:r>
                        <a:rPr lang="zh-CN" altLang="en-US" sz="2400" b="1">
                          <a:latin typeface="Times New Roman" panose="02020603050405020304" charset="0"/>
                          <a:cs typeface="Times New Roman" panose="02020603050405020304" charset="0"/>
                          <a:sym typeface="+mn-ea"/>
                        </a:rPr>
                        <a:t>，</a:t>
                      </a:r>
                      <a:r>
                        <a:rPr lang="en-US" altLang="zh-CN" sz="2400" b="1" i="1">
                          <a:latin typeface="Times New Roman" panose="02020603050405020304" charset="0"/>
                          <a:cs typeface="Times New Roman" panose="02020603050405020304" charset="0"/>
                          <a:sym typeface="+mn-ea"/>
                        </a:rPr>
                        <a:t>P</a:t>
                      </a:r>
                      <a:r>
                        <a:rPr lang="zh-CN" altLang="en-US" sz="2400"/>
                        <a:t>）</a:t>
                      </a:r>
                      <a:endParaRPr lang="zh-CN" altLang="en-US" sz="2400"/>
                    </a:p>
                  </a:txBody>
                  <a:tcPr>
                    <a:lnL>
                      <a:noFill/>
                    </a:lnL>
                    <a:lnR>
                      <a:noFill/>
                    </a:lnR>
                    <a:lnT w="12700">
                      <a:solidFill>
                        <a:schemeClr val="tx1"/>
                      </a:solidFill>
                      <a:prstDash val="solid"/>
                    </a:lnT>
                    <a:lnB>
                      <a:noFill/>
                    </a:lnB>
                    <a:lnTlToBr>
                      <a:noFill/>
                    </a:lnTlToBr>
                    <a:lnBlToTr>
                      <a:noFill/>
                    </a:lnBlToTr>
                    <a:noFill/>
                  </a:tcPr>
                </a:tc>
                <a:tc>
                  <a:txBody>
                    <a:bodyPr/>
                    <a:p>
                      <a:pPr algn="ctr">
                        <a:buNone/>
                      </a:pPr>
                      <a:r>
                        <a:rPr lang="en-US" altLang="zh-CN" sz="2400">
                          <a:latin typeface="Times New Roman" panose="02020603050405020304" charset="0"/>
                          <a:cs typeface="Times New Roman" panose="02020603050405020304" charset="0"/>
                        </a:rPr>
                        <a:t>0</a:t>
                      </a:r>
                      <a:endParaRPr lang="en-US" altLang="zh-CN" sz="2400">
                        <a:latin typeface="Times New Roman" panose="02020603050405020304" charset="0"/>
                        <a:cs typeface="Times New Roman" panose="02020603050405020304" charset="0"/>
                      </a:endParaRPr>
                    </a:p>
                  </a:txBody>
                  <a:tcPr>
                    <a:lnL>
                      <a:noFill/>
                    </a:lnL>
                    <a:lnR>
                      <a:noFill/>
                    </a:lnR>
                    <a:lnT w="12700">
                      <a:solidFill>
                        <a:schemeClr val="tx1"/>
                      </a:solidFill>
                      <a:prstDash val="solid"/>
                    </a:lnT>
                    <a:lnB>
                      <a:noFill/>
                    </a:lnB>
                    <a:lnTlToBr>
                      <a:noFill/>
                    </a:lnTlToBr>
                    <a:lnBlToTr>
                      <a:noFill/>
                    </a:lnBlToTr>
                    <a:noFill/>
                  </a:tcPr>
                </a:tc>
                <a:tc>
                  <a:txBody>
                    <a:bodyPr/>
                    <a:p>
                      <a:pPr algn="ctr">
                        <a:buNone/>
                      </a:pPr>
                      <a:r>
                        <a:rPr lang="en-US" altLang="zh-CN" sz="2400" b="1" i="1">
                          <a:latin typeface="Times New Roman" panose="02020603050405020304" charset="0"/>
                          <a:cs typeface="Times New Roman" panose="02020603050405020304" charset="0"/>
                          <a:sym typeface="+mn-ea"/>
                        </a:rPr>
                        <a:t>v-c</a:t>
                      </a:r>
                      <a:r>
                        <a:rPr lang="en-US" altLang="zh-CN" sz="2400" b="1" i="1" baseline="-25000">
                          <a:latin typeface="Times New Roman" panose="02020603050405020304" charset="0"/>
                          <a:cs typeface="Times New Roman" panose="02020603050405020304" charset="0"/>
                          <a:sym typeface="+mn-ea"/>
                        </a:rPr>
                        <a:t>1</a:t>
                      </a:r>
                      <a:endParaRPr lang="en-US" altLang="zh-CN" sz="2400" b="1" i="1">
                        <a:latin typeface="Times New Roman" panose="02020603050405020304" charset="0"/>
                        <a:cs typeface="Times New Roman" panose="02020603050405020304" charset="0"/>
                        <a:sym typeface="+mn-ea"/>
                      </a:endParaRPr>
                    </a:p>
                  </a:txBody>
                  <a:tcPr>
                    <a:lnL>
                      <a:noFill/>
                    </a:lnL>
                    <a:lnR>
                      <a:noFill/>
                    </a:lnR>
                    <a:lnT w="12700">
                      <a:solidFill>
                        <a:schemeClr val="tx1"/>
                      </a:solidFill>
                      <a:prstDash val="solid"/>
                    </a:lnT>
                    <a:lnB>
                      <a:noFill/>
                    </a:lnB>
                    <a:lnTlToBr>
                      <a:noFill/>
                    </a:lnTlToBr>
                    <a:lnBlToTr>
                      <a:noFill/>
                    </a:lnBlToTr>
                    <a:noFill/>
                  </a:tcPr>
                </a:tc>
              </a:tr>
              <a:tr h="457200">
                <a:tc>
                  <a:txBody>
                    <a:bodyPr/>
                    <a:p>
                      <a:pPr>
                        <a:buNone/>
                      </a:pPr>
                      <a:r>
                        <a:rPr lang="zh-CN" altLang="en-US" sz="2400">
                          <a:sym typeface="+mn-ea"/>
                        </a:rPr>
                        <a:t>（</a:t>
                      </a:r>
                      <a:r>
                        <a:rPr lang="en-US" sz="2400" b="1" i="1">
                          <a:latin typeface="Times New Roman" panose="02020603050405020304" charset="0"/>
                          <a:cs typeface="Times New Roman" panose="02020603050405020304" charset="0"/>
                          <a:sym typeface="+mn-ea"/>
                        </a:rPr>
                        <a:t>I</a:t>
                      </a:r>
                      <a:r>
                        <a:rPr lang="zh-CN" altLang="en-US" sz="2400" b="1">
                          <a:latin typeface="Times New Roman" panose="02020603050405020304" charset="0"/>
                          <a:cs typeface="Times New Roman" panose="02020603050405020304" charset="0"/>
                          <a:sym typeface="+mn-ea"/>
                        </a:rPr>
                        <a:t>，</a:t>
                      </a:r>
                      <a:r>
                        <a:rPr lang="en-US" altLang="zh-CN" sz="2400" b="1" i="1">
                          <a:latin typeface="Times New Roman" panose="02020603050405020304" charset="0"/>
                          <a:cs typeface="Times New Roman" panose="02020603050405020304" charset="0"/>
                          <a:sym typeface="+mn-ea"/>
                        </a:rPr>
                        <a:t>N</a:t>
                      </a:r>
                      <a:r>
                        <a:rPr lang="zh-CN" altLang="en-US" sz="2400">
                          <a:sym typeface="+mn-ea"/>
                        </a:rPr>
                        <a:t>）</a:t>
                      </a:r>
                      <a:endParaRPr lang="zh-CN" altLang="en-US" sz="2400"/>
                    </a:p>
                  </a:txBody>
                  <a:tcPr>
                    <a:lnL>
                      <a:noFill/>
                    </a:lnL>
                    <a:lnR>
                      <a:noFill/>
                    </a:lnR>
                    <a:lnT>
                      <a:noFill/>
                    </a:lnT>
                    <a:lnB>
                      <a:noFill/>
                    </a:lnB>
                    <a:lnTlToBr>
                      <a:noFill/>
                    </a:lnTlToBr>
                    <a:lnBlToTr>
                      <a:noFill/>
                    </a:lnBlToTr>
                    <a:noFill/>
                  </a:tcPr>
                </a:tc>
                <a:tc>
                  <a:txBody>
                    <a:bodyPr/>
                    <a:p>
                      <a:pPr algn="ctr">
                        <a:buNone/>
                      </a:pPr>
                      <a:r>
                        <a:rPr lang="en-US" altLang="zh-CN" sz="2400">
                          <a:latin typeface="Times New Roman" panose="02020603050405020304" charset="0"/>
                          <a:cs typeface="Times New Roman" panose="02020603050405020304" charset="0"/>
                        </a:rPr>
                        <a:t>0</a:t>
                      </a:r>
                      <a:endParaRPr lang="en-US" altLang="zh-CN" sz="2400">
                        <a:latin typeface="Times New Roman" panose="02020603050405020304" charset="0"/>
                        <a:cs typeface="Times New Roman" panose="02020603050405020304" charset="0"/>
                      </a:endParaRPr>
                    </a:p>
                  </a:txBody>
                  <a:tcPr>
                    <a:lnL>
                      <a:noFill/>
                    </a:lnL>
                    <a:lnR>
                      <a:noFill/>
                    </a:lnR>
                    <a:lnT>
                      <a:noFill/>
                    </a:lnT>
                    <a:lnB>
                      <a:noFill/>
                    </a:lnB>
                    <a:lnTlToBr>
                      <a:noFill/>
                    </a:lnTlToBr>
                    <a:lnBlToTr>
                      <a:noFill/>
                    </a:lnBlToTr>
                    <a:noFill/>
                  </a:tcPr>
                </a:tc>
                <a:tc>
                  <a:txBody>
                    <a:bodyPr/>
                    <a:p>
                      <a:pPr algn="ctr">
                        <a:buNone/>
                      </a:pPr>
                      <a:r>
                        <a:rPr lang="en-US" altLang="zh-CN" sz="2400" b="1" i="1">
                          <a:latin typeface="Times New Roman" panose="02020603050405020304" charset="0"/>
                          <a:cs typeface="Times New Roman" panose="02020603050405020304" charset="0"/>
                          <a:sym typeface="+mn-ea"/>
                        </a:rPr>
                        <a:t>v</a:t>
                      </a:r>
                      <a:endParaRPr lang="en-US" altLang="zh-CN" sz="2400" b="1" i="1">
                        <a:latin typeface="Times New Roman" panose="02020603050405020304" charset="0"/>
                        <a:cs typeface="Times New Roman" panose="02020603050405020304" charset="0"/>
                        <a:sym typeface="+mn-ea"/>
                      </a:endParaRPr>
                    </a:p>
                  </a:txBody>
                  <a:tcPr>
                    <a:lnL>
                      <a:noFill/>
                    </a:lnL>
                    <a:lnR>
                      <a:noFill/>
                    </a:lnR>
                    <a:lnT>
                      <a:noFill/>
                    </a:lnT>
                    <a:lnB>
                      <a:noFill/>
                    </a:lnB>
                    <a:lnTlToBr>
                      <a:noFill/>
                    </a:lnTlToBr>
                    <a:lnBlToTr>
                      <a:noFill/>
                    </a:lnBlToTr>
                    <a:noFill/>
                  </a:tcPr>
                </a:tc>
              </a:tr>
              <a:tr h="457200">
                <a:tc>
                  <a:txBody>
                    <a:bodyPr/>
                    <a:p>
                      <a:pPr>
                        <a:buNone/>
                      </a:pPr>
                      <a:r>
                        <a:rPr lang="zh-CN" altLang="en-US" sz="2400">
                          <a:sym typeface="+mn-ea"/>
                        </a:rPr>
                        <a:t>（</a:t>
                      </a:r>
                      <a:r>
                        <a:rPr lang="en-US" sz="2400" b="1" i="1">
                          <a:latin typeface="Times New Roman" panose="02020603050405020304" charset="0"/>
                          <a:cs typeface="Times New Roman" panose="02020603050405020304" charset="0"/>
                          <a:sym typeface="+mn-ea"/>
                        </a:rPr>
                        <a:t>S</a:t>
                      </a:r>
                      <a:r>
                        <a:rPr lang="zh-CN" altLang="en-US" sz="2400" b="1">
                          <a:latin typeface="Times New Roman" panose="02020603050405020304" charset="0"/>
                          <a:cs typeface="Times New Roman" panose="02020603050405020304" charset="0"/>
                          <a:sym typeface="+mn-ea"/>
                        </a:rPr>
                        <a:t>，</a:t>
                      </a:r>
                      <a:r>
                        <a:rPr lang="en-US" altLang="zh-CN" sz="2400" b="1" i="1">
                          <a:latin typeface="Times New Roman" panose="02020603050405020304" charset="0"/>
                          <a:cs typeface="Times New Roman" panose="02020603050405020304" charset="0"/>
                          <a:sym typeface="+mn-ea"/>
                        </a:rPr>
                        <a:t>P</a:t>
                      </a:r>
                      <a:r>
                        <a:rPr lang="zh-CN" altLang="en-US" sz="2400">
                          <a:sym typeface="+mn-ea"/>
                        </a:rPr>
                        <a:t>）</a:t>
                      </a:r>
                      <a:endParaRPr lang="zh-CN" altLang="en-US" sz="2400">
                        <a:sym typeface="+mn-ea"/>
                      </a:endParaRPr>
                    </a:p>
                  </a:txBody>
                  <a:tcPr>
                    <a:lnL>
                      <a:noFill/>
                    </a:lnL>
                    <a:lnR>
                      <a:noFill/>
                    </a:lnR>
                    <a:lnT>
                      <a:noFill/>
                    </a:lnT>
                    <a:lnB>
                      <a:noFill/>
                    </a:lnB>
                    <a:lnTlToBr>
                      <a:noFill/>
                    </a:lnTlToBr>
                    <a:lnBlToTr>
                      <a:noFill/>
                    </a:lnBlToTr>
                    <a:noFill/>
                  </a:tcPr>
                </a:tc>
                <a:tc>
                  <a:txBody>
                    <a:bodyPr/>
                    <a:p>
                      <a:pPr algn="ctr">
                        <a:buNone/>
                      </a:pPr>
                      <a:r>
                        <a:rPr lang="en-US" altLang="zh-CN" sz="2400" b="1" i="1">
                          <a:latin typeface="Times New Roman" panose="02020603050405020304" charset="0"/>
                          <a:cs typeface="Times New Roman" panose="02020603050405020304" charset="0"/>
                          <a:sym typeface="+mn-ea"/>
                        </a:rPr>
                        <a:t>c</a:t>
                      </a:r>
                      <a:r>
                        <a:rPr lang="en-US" altLang="zh-CN" sz="2400" b="1" i="1" baseline="-25000">
                          <a:latin typeface="Times New Roman" panose="02020603050405020304" charset="0"/>
                          <a:cs typeface="Times New Roman" panose="02020603050405020304" charset="0"/>
                          <a:sym typeface="+mn-ea"/>
                        </a:rPr>
                        <a:t>1</a:t>
                      </a:r>
                      <a:r>
                        <a:rPr lang="en-US" altLang="zh-CN" sz="2400"/>
                        <a:t>-</a:t>
                      </a:r>
                      <a:r>
                        <a:rPr lang="en-US" altLang="zh-CN" sz="2400" b="1" i="1">
                          <a:latin typeface="Times New Roman" panose="02020603050405020304" charset="0"/>
                          <a:cs typeface="Times New Roman" panose="02020603050405020304" charset="0"/>
                          <a:sym typeface="+mn-ea"/>
                        </a:rPr>
                        <a:t>d</a:t>
                      </a:r>
                      <a:r>
                        <a:rPr lang="en-US" altLang="zh-CN" sz="2400" b="1" i="1" baseline="-25000">
                          <a:latin typeface="Times New Roman" panose="02020603050405020304" charset="0"/>
                          <a:cs typeface="Times New Roman" panose="02020603050405020304" charset="0"/>
                          <a:sym typeface="+mn-ea"/>
                        </a:rPr>
                        <a:t>1</a:t>
                      </a:r>
                      <a:endParaRPr lang="en-US" altLang="zh-CN" sz="2400"/>
                    </a:p>
                  </a:txBody>
                  <a:tcPr>
                    <a:lnL>
                      <a:noFill/>
                    </a:lnL>
                    <a:lnR>
                      <a:noFill/>
                    </a:lnR>
                    <a:lnT>
                      <a:noFill/>
                    </a:lnT>
                    <a:lnB>
                      <a:noFill/>
                    </a:lnB>
                    <a:lnTlToBr>
                      <a:noFill/>
                    </a:lnTlToBr>
                    <a:lnBlToTr>
                      <a:noFill/>
                    </a:lnBlToTr>
                    <a:noFill/>
                  </a:tcPr>
                </a:tc>
                <a:tc>
                  <a:txBody>
                    <a:bodyPr/>
                    <a:p>
                      <a:pPr algn="ctr">
                        <a:buNone/>
                      </a:pPr>
                      <a:r>
                        <a:rPr lang="en-US" altLang="zh-CN" sz="2400" b="1" i="1">
                          <a:latin typeface="Times New Roman" panose="02020603050405020304" charset="0"/>
                          <a:cs typeface="Times New Roman" panose="02020603050405020304" charset="0"/>
                          <a:sym typeface="+mn-ea"/>
                        </a:rPr>
                        <a:t>v-</a:t>
                      </a:r>
                      <a:r>
                        <a:rPr lang="en-US" altLang="zh-CN" sz="2400" b="1" i="1">
                          <a:latin typeface="Times New Roman" panose="02020603050405020304" charset="0"/>
                          <a:cs typeface="Times New Roman" panose="02020603050405020304" charset="0"/>
                          <a:sym typeface="+mn-ea"/>
                        </a:rPr>
                        <a:t>c</a:t>
                      </a:r>
                      <a:r>
                        <a:rPr lang="en-US" altLang="zh-CN" sz="2400" b="1" i="1" baseline="-25000">
                          <a:latin typeface="Times New Roman" panose="02020603050405020304" charset="0"/>
                          <a:cs typeface="Times New Roman" panose="02020603050405020304" charset="0"/>
                          <a:sym typeface="+mn-ea"/>
                        </a:rPr>
                        <a:t>1</a:t>
                      </a:r>
                      <a:endParaRPr lang="en-US" altLang="zh-CN" sz="2400" b="1" i="1">
                        <a:latin typeface="Times New Roman" panose="02020603050405020304" charset="0"/>
                        <a:cs typeface="Times New Roman" panose="02020603050405020304" charset="0"/>
                      </a:endParaRPr>
                    </a:p>
                  </a:txBody>
                  <a:tcPr>
                    <a:lnL>
                      <a:noFill/>
                    </a:lnL>
                    <a:lnR>
                      <a:noFill/>
                    </a:lnR>
                    <a:lnT>
                      <a:noFill/>
                    </a:lnT>
                    <a:lnB>
                      <a:noFill/>
                    </a:lnB>
                    <a:lnTlToBr>
                      <a:noFill/>
                    </a:lnTlToBr>
                    <a:lnBlToTr>
                      <a:noFill/>
                    </a:lnBlToTr>
                    <a:noFill/>
                  </a:tcPr>
                </a:tc>
              </a:tr>
              <a:tr h="365760">
                <a:tc>
                  <a:txBody>
                    <a:bodyPr/>
                    <a:p>
                      <a:pPr>
                        <a:buNone/>
                      </a:pPr>
                      <a:r>
                        <a:rPr lang="zh-CN" altLang="en-US" sz="2400">
                          <a:sym typeface="+mn-ea"/>
                        </a:rPr>
                        <a:t>（</a:t>
                      </a:r>
                      <a:r>
                        <a:rPr lang="en-US" sz="2400" b="1" i="1">
                          <a:latin typeface="Times New Roman" panose="02020603050405020304" charset="0"/>
                          <a:cs typeface="Times New Roman" panose="02020603050405020304" charset="0"/>
                          <a:sym typeface="+mn-ea"/>
                        </a:rPr>
                        <a:t>S</a:t>
                      </a:r>
                      <a:r>
                        <a:rPr lang="zh-CN" altLang="en-US" sz="2400" b="1">
                          <a:latin typeface="Times New Roman" panose="02020603050405020304" charset="0"/>
                          <a:cs typeface="Times New Roman" panose="02020603050405020304" charset="0"/>
                          <a:sym typeface="+mn-ea"/>
                        </a:rPr>
                        <a:t>，</a:t>
                      </a:r>
                      <a:r>
                        <a:rPr lang="en-US" altLang="zh-CN" sz="2400" b="1" i="1">
                          <a:latin typeface="Times New Roman" panose="02020603050405020304" charset="0"/>
                          <a:cs typeface="Times New Roman" panose="02020603050405020304" charset="0"/>
                          <a:sym typeface="+mn-ea"/>
                        </a:rPr>
                        <a:t>N</a:t>
                      </a:r>
                      <a:r>
                        <a:rPr lang="zh-CN" altLang="en-US" sz="2400">
                          <a:sym typeface="+mn-ea"/>
                        </a:rPr>
                        <a:t>）</a:t>
                      </a:r>
                      <a:endParaRPr lang="zh-CN" altLang="en-US" sz="2400">
                        <a:sym typeface="+mn-ea"/>
                      </a:endParaRPr>
                    </a:p>
                  </a:txBody>
                  <a:tcPr>
                    <a:lnL>
                      <a:noFill/>
                    </a:lnL>
                    <a:lnR>
                      <a:noFill/>
                    </a:lnR>
                    <a:lnT>
                      <a:noFill/>
                    </a:lnT>
                    <a:lnB>
                      <a:noFill/>
                    </a:lnB>
                    <a:lnTlToBr>
                      <a:noFill/>
                    </a:lnTlToBr>
                    <a:lnBlToTr>
                      <a:noFill/>
                    </a:lnBlToTr>
                    <a:noFill/>
                  </a:tcPr>
                </a:tc>
                <a:tc>
                  <a:txBody>
                    <a:bodyPr/>
                    <a:p>
                      <a:pPr algn="ctr">
                        <a:buNone/>
                      </a:pPr>
                      <a:r>
                        <a:rPr lang="en-US" altLang="zh-CN" sz="2400">
                          <a:sym typeface="+mn-ea"/>
                        </a:rPr>
                        <a:t>-</a:t>
                      </a:r>
                      <a:r>
                        <a:rPr lang="en-US" altLang="zh-CN" sz="2400" b="1" i="1">
                          <a:latin typeface="Times New Roman" panose="02020603050405020304" charset="0"/>
                          <a:cs typeface="Times New Roman" panose="02020603050405020304" charset="0"/>
                          <a:sym typeface="+mn-ea"/>
                        </a:rPr>
                        <a:t>d</a:t>
                      </a:r>
                      <a:r>
                        <a:rPr lang="en-US" altLang="zh-CN" sz="2400" b="1" i="1" baseline="-25000">
                          <a:latin typeface="Times New Roman" panose="02020603050405020304" charset="0"/>
                          <a:cs typeface="Times New Roman" panose="02020603050405020304" charset="0"/>
                          <a:sym typeface="+mn-ea"/>
                        </a:rPr>
                        <a:t>1</a:t>
                      </a:r>
                      <a:endParaRPr lang="zh-CN" altLang="en-US" sz="2400"/>
                    </a:p>
                  </a:txBody>
                  <a:tcPr>
                    <a:lnL>
                      <a:noFill/>
                    </a:lnL>
                    <a:lnR>
                      <a:noFill/>
                    </a:lnR>
                    <a:lnT>
                      <a:noFill/>
                    </a:lnT>
                    <a:lnB>
                      <a:noFill/>
                    </a:lnB>
                    <a:lnTlToBr>
                      <a:noFill/>
                    </a:lnTlToBr>
                    <a:lnBlToTr>
                      <a:noFill/>
                    </a:lnBlToTr>
                    <a:noFill/>
                  </a:tcPr>
                </a:tc>
                <a:tc>
                  <a:txBody>
                    <a:bodyPr/>
                    <a:p>
                      <a:pPr algn="ctr">
                        <a:buNone/>
                      </a:pPr>
                      <a:r>
                        <a:rPr lang="en-US" altLang="zh-CN" sz="2400" b="1" i="1">
                          <a:latin typeface="Times New Roman" panose="02020603050405020304" charset="0"/>
                          <a:cs typeface="Times New Roman" panose="02020603050405020304" charset="0"/>
                          <a:sym typeface="+mn-ea"/>
                        </a:rPr>
                        <a:t>v-</a:t>
                      </a:r>
                      <a:r>
                        <a:rPr lang="en-US" altLang="zh-CN" sz="2400" b="1" i="1">
                          <a:latin typeface="Times New Roman" panose="02020603050405020304" charset="0"/>
                          <a:cs typeface="Times New Roman" panose="02020603050405020304" charset="0"/>
                          <a:sym typeface="+mn-ea"/>
                        </a:rPr>
                        <a:t>r</a:t>
                      </a:r>
                      <a:r>
                        <a:rPr lang="en-US" altLang="zh-CN" sz="2400" b="1" i="1" baseline="-25000">
                          <a:latin typeface="Times New Roman" panose="02020603050405020304" charset="0"/>
                          <a:cs typeface="Times New Roman" panose="02020603050405020304" charset="0"/>
                          <a:sym typeface="+mn-ea"/>
                        </a:rPr>
                        <a:t>1</a:t>
                      </a:r>
                      <a:endParaRPr lang="zh-CN" altLang="en-US" sz="2400"/>
                    </a:p>
                  </a:txBody>
                  <a:tcPr>
                    <a:lnL>
                      <a:noFill/>
                    </a:lnL>
                    <a:lnR>
                      <a:noFill/>
                    </a:lnR>
                    <a:lnT>
                      <a:noFill/>
                    </a:lnT>
                    <a:lnB>
                      <a:noFill/>
                    </a:lnB>
                    <a:lnTlToBr>
                      <a:noFill/>
                    </a:lnTlToBr>
                    <a:lnBlToTr>
                      <a:noFill/>
                    </a:lnBlToTr>
                    <a:noFill/>
                  </a:tcPr>
                </a:tc>
              </a:tr>
              <a:tr h="365760">
                <a:tc>
                  <a:txBody>
                    <a:bodyPr/>
                    <a:p>
                      <a:pPr>
                        <a:buNone/>
                      </a:pPr>
                      <a:r>
                        <a:rPr lang="zh-CN" altLang="en-US" sz="2400">
                          <a:sym typeface="+mn-ea"/>
                        </a:rPr>
                        <a:t>（</a:t>
                      </a:r>
                      <a:r>
                        <a:rPr lang="en-US" sz="2400" b="1" i="1">
                          <a:latin typeface="Times New Roman" panose="02020603050405020304" charset="0"/>
                          <a:cs typeface="Times New Roman" panose="02020603050405020304" charset="0"/>
                          <a:sym typeface="+mn-ea"/>
                        </a:rPr>
                        <a:t>T</a:t>
                      </a:r>
                      <a:r>
                        <a:rPr lang="zh-CN" altLang="en-US" sz="2400" b="1">
                          <a:latin typeface="Times New Roman" panose="02020603050405020304" charset="0"/>
                          <a:cs typeface="Times New Roman" panose="02020603050405020304" charset="0"/>
                          <a:sym typeface="+mn-ea"/>
                        </a:rPr>
                        <a:t>，</a:t>
                      </a:r>
                      <a:r>
                        <a:rPr lang="en-US" altLang="zh-CN" sz="2400" b="1" i="1">
                          <a:latin typeface="Times New Roman" panose="02020603050405020304" charset="0"/>
                          <a:cs typeface="Times New Roman" panose="02020603050405020304" charset="0"/>
                          <a:sym typeface="+mn-ea"/>
                        </a:rPr>
                        <a:t>P</a:t>
                      </a:r>
                      <a:r>
                        <a:rPr lang="zh-CN" altLang="en-US" sz="2400">
                          <a:sym typeface="+mn-ea"/>
                        </a:rPr>
                        <a:t>）</a:t>
                      </a:r>
                      <a:endParaRPr lang="zh-CN" altLang="en-US" sz="2400">
                        <a:sym typeface="+mn-ea"/>
                      </a:endParaRPr>
                    </a:p>
                  </a:txBody>
                  <a:tcPr>
                    <a:lnL>
                      <a:noFill/>
                    </a:lnL>
                    <a:lnR>
                      <a:noFill/>
                    </a:lnR>
                    <a:lnT>
                      <a:noFill/>
                    </a:lnT>
                    <a:lnB>
                      <a:noFill/>
                    </a:lnB>
                    <a:lnTlToBr>
                      <a:noFill/>
                    </a:lnTlToBr>
                    <a:lnBlToTr>
                      <a:noFill/>
                    </a:lnBlToTr>
                    <a:noFill/>
                  </a:tcPr>
                </a:tc>
                <a:tc>
                  <a:txBody>
                    <a:bodyPr/>
                    <a:p>
                      <a:pPr algn="ctr">
                        <a:buNone/>
                      </a:pPr>
                      <a:r>
                        <a:rPr lang="en-US" altLang="zh-CN" sz="2400" b="1" i="1">
                          <a:latin typeface="Times New Roman" panose="02020603050405020304" charset="0"/>
                          <a:cs typeface="Times New Roman" panose="02020603050405020304" charset="0"/>
                          <a:sym typeface="+mn-ea"/>
                        </a:rPr>
                        <a:t>c</a:t>
                      </a:r>
                      <a:r>
                        <a:rPr lang="en-US" altLang="zh-CN" sz="2400" b="1" i="1" baseline="-25000">
                          <a:latin typeface="Times New Roman" panose="02020603050405020304" charset="0"/>
                          <a:cs typeface="Times New Roman" panose="02020603050405020304" charset="0"/>
                          <a:sym typeface="+mn-ea"/>
                        </a:rPr>
                        <a:t>2</a:t>
                      </a:r>
                      <a:r>
                        <a:rPr lang="en-US" altLang="zh-CN" sz="2400">
                          <a:sym typeface="+mn-ea"/>
                        </a:rPr>
                        <a:t>-</a:t>
                      </a:r>
                      <a:r>
                        <a:rPr lang="en-US" altLang="zh-CN" sz="2400" b="1" i="1">
                          <a:latin typeface="Times New Roman" panose="02020603050405020304" charset="0"/>
                          <a:cs typeface="Times New Roman" panose="02020603050405020304" charset="0"/>
                          <a:sym typeface="+mn-ea"/>
                        </a:rPr>
                        <a:t>d</a:t>
                      </a:r>
                      <a:r>
                        <a:rPr lang="en-US" altLang="zh-CN" sz="2400" b="1" i="1" baseline="-25000">
                          <a:latin typeface="Times New Roman" panose="02020603050405020304" charset="0"/>
                          <a:cs typeface="Times New Roman" panose="02020603050405020304" charset="0"/>
                          <a:sym typeface="+mn-ea"/>
                        </a:rPr>
                        <a:t>2</a:t>
                      </a:r>
                      <a:endParaRPr lang="zh-CN" altLang="en-US" sz="2400"/>
                    </a:p>
                  </a:txBody>
                  <a:tcPr>
                    <a:lnL>
                      <a:noFill/>
                    </a:lnL>
                    <a:lnR>
                      <a:noFill/>
                    </a:lnR>
                    <a:lnT>
                      <a:noFill/>
                    </a:lnT>
                    <a:lnB>
                      <a:noFill/>
                    </a:lnB>
                    <a:lnTlToBr>
                      <a:noFill/>
                    </a:lnTlToBr>
                    <a:lnBlToTr>
                      <a:noFill/>
                    </a:lnBlToTr>
                    <a:noFill/>
                  </a:tcPr>
                </a:tc>
                <a:tc>
                  <a:txBody>
                    <a:bodyPr/>
                    <a:p>
                      <a:pPr algn="ctr">
                        <a:buNone/>
                      </a:pPr>
                      <a:r>
                        <a:rPr lang="en-US" altLang="zh-CN" sz="2400" b="1" i="1">
                          <a:latin typeface="Times New Roman" panose="02020603050405020304" charset="0"/>
                          <a:cs typeface="Times New Roman" panose="02020603050405020304" charset="0"/>
                          <a:sym typeface="+mn-ea"/>
                        </a:rPr>
                        <a:t>v-c</a:t>
                      </a:r>
                      <a:r>
                        <a:rPr lang="en-US" altLang="zh-CN" sz="2400" b="1" i="1" baseline="-25000">
                          <a:latin typeface="Times New Roman" panose="02020603050405020304" charset="0"/>
                          <a:cs typeface="Times New Roman" panose="02020603050405020304" charset="0"/>
                          <a:sym typeface="+mn-ea"/>
                        </a:rPr>
                        <a:t>2</a:t>
                      </a:r>
                      <a:r>
                        <a:rPr lang="en-US" altLang="zh-CN" sz="2400" b="1" i="1">
                          <a:latin typeface="Times New Roman" panose="02020603050405020304" charset="0"/>
                          <a:cs typeface="Times New Roman" panose="02020603050405020304" charset="0"/>
                          <a:sym typeface="+mn-ea"/>
                        </a:rPr>
                        <a:t>-</a:t>
                      </a:r>
                      <a:r>
                        <a:rPr lang="en-US" altLang="zh-CN" sz="2400" b="1" i="1">
                          <a:latin typeface="Times New Roman" panose="02020603050405020304" charset="0"/>
                          <a:cs typeface="Times New Roman" panose="02020603050405020304" charset="0"/>
                          <a:sym typeface="+mn-ea"/>
                        </a:rPr>
                        <a:t>r</a:t>
                      </a:r>
                      <a:r>
                        <a:rPr lang="en-US" altLang="zh-CN" sz="2400" b="1" i="1" baseline="-25000">
                          <a:latin typeface="Times New Roman" panose="02020603050405020304" charset="0"/>
                          <a:cs typeface="Times New Roman" panose="02020603050405020304" charset="0"/>
                          <a:sym typeface="+mn-ea"/>
                        </a:rPr>
                        <a:t>2</a:t>
                      </a:r>
                      <a:endParaRPr lang="zh-CN" altLang="en-US" sz="2400"/>
                    </a:p>
                  </a:txBody>
                  <a:tcPr>
                    <a:lnL>
                      <a:noFill/>
                    </a:lnL>
                    <a:lnR>
                      <a:noFill/>
                    </a:lnR>
                    <a:lnT>
                      <a:noFill/>
                    </a:lnT>
                    <a:lnB>
                      <a:noFill/>
                    </a:lnB>
                    <a:lnTlToBr>
                      <a:noFill/>
                    </a:lnTlToBr>
                    <a:lnBlToTr>
                      <a:noFill/>
                    </a:lnBlToTr>
                    <a:noFill/>
                  </a:tcPr>
                </a:tc>
              </a:tr>
              <a:tr h="365760">
                <a:tc>
                  <a:txBody>
                    <a:bodyPr/>
                    <a:p>
                      <a:pPr>
                        <a:buNone/>
                      </a:pPr>
                      <a:r>
                        <a:rPr lang="zh-CN" altLang="en-US" sz="2400">
                          <a:sym typeface="+mn-ea"/>
                        </a:rPr>
                        <a:t>（</a:t>
                      </a:r>
                      <a:r>
                        <a:rPr lang="en-US" sz="2400" b="1" i="1">
                          <a:latin typeface="Times New Roman" panose="02020603050405020304" charset="0"/>
                          <a:cs typeface="Times New Roman" panose="02020603050405020304" charset="0"/>
                          <a:sym typeface="+mn-ea"/>
                        </a:rPr>
                        <a:t>T</a:t>
                      </a:r>
                      <a:r>
                        <a:rPr lang="zh-CN" altLang="en-US" sz="2400" b="1">
                          <a:latin typeface="Times New Roman" panose="02020603050405020304" charset="0"/>
                          <a:cs typeface="Times New Roman" panose="02020603050405020304" charset="0"/>
                          <a:sym typeface="+mn-ea"/>
                        </a:rPr>
                        <a:t>，</a:t>
                      </a:r>
                      <a:r>
                        <a:rPr lang="en-US" altLang="zh-CN" sz="2400" b="1" i="1">
                          <a:latin typeface="Times New Roman" panose="02020603050405020304" charset="0"/>
                          <a:cs typeface="Times New Roman" panose="02020603050405020304" charset="0"/>
                          <a:sym typeface="+mn-ea"/>
                        </a:rPr>
                        <a:t>N</a:t>
                      </a:r>
                      <a:r>
                        <a:rPr lang="zh-CN" altLang="en-US" sz="2400">
                          <a:sym typeface="+mn-ea"/>
                        </a:rPr>
                        <a:t>）</a:t>
                      </a:r>
                      <a:endParaRPr lang="zh-CN" altLang="en-US" sz="2400">
                        <a:sym typeface="+mn-ea"/>
                      </a:endParaRPr>
                    </a:p>
                  </a:txBody>
                  <a:tcPr>
                    <a:lnL>
                      <a:noFill/>
                    </a:lnL>
                    <a:lnR>
                      <a:noFill/>
                    </a:lnR>
                    <a:lnT>
                      <a:noFill/>
                    </a:lnT>
                    <a:lnB w="12700">
                      <a:solidFill>
                        <a:schemeClr val="tx1"/>
                      </a:solidFill>
                      <a:prstDash val="solid"/>
                    </a:lnB>
                    <a:lnTlToBr>
                      <a:noFill/>
                    </a:lnTlToBr>
                    <a:lnBlToTr>
                      <a:noFill/>
                    </a:lnBlToTr>
                    <a:noFill/>
                  </a:tcPr>
                </a:tc>
                <a:tc>
                  <a:txBody>
                    <a:bodyPr/>
                    <a:p>
                      <a:pPr algn="ctr">
                        <a:buNone/>
                      </a:pPr>
                      <a:r>
                        <a:rPr lang="en-US" altLang="zh-CN" sz="2400">
                          <a:sym typeface="+mn-ea"/>
                        </a:rPr>
                        <a:t>-</a:t>
                      </a:r>
                      <a:r>
                        <a:rPr lang="en-US" altLang="zh-CN" sz="2400" b="1" i="1">
                          <a:latin typeface="Times New Roman" panose="02020603050405020304" charset="0"/>
                          <a:cs typeface="Times New Roman" panose="02020603050405020304" charset="0"/>
                          <a:sym typeface="+mn-ea"/>
                        </a:rPr>
                        <a:t>d</a:t>
                      </a:r>
                      <a:r>
                        <a:rPr lang="en-US" altLang="zh-CN" sz="2400" b="1" i="1" baseline="-25000">
                          <a:latin typeface="Times New Roman" panose="02020603050405020304" charset="0"/>
                          <a:cs typeface="Times New Roman" panose="02020603050405020304" charset="0"/>
                          <a:sym typeface="+mn-ea"/>
                        </a:rPr>
                        <a:t>2</a:t>
                      </a:r>
                      <a:endParaRPr lang="zh-CN" altLang="en-US" sz="2400"/>
                    </a:p>
                  </a:txBody>
                  <a:tcPr>
                    <a:lnL>
                      <a:noFill/>
                    </a:lnL>
                    <a:lnR>
                      <a:noFill/>
                    </a:lnR>
                    <a:lnT>
                      <a:noFill/>
                    </a:lnT>
                    <a:lnB w="12700">
                      <a:solidFill>
                        <a:schemeClr val="tx1"/>
                      </a:solidFill>
                      <a:prstDash val="solid"/>
                    </a:lnB>
                    <a:lnTlToBr>
                      <a:noFill/>
                    </a:lnTlToBr>
                    <a:lnBlToTr>
                      <a:noFill/>
                    </a:lnBlToTr>
                    <a:noFill/>
                  </a:tcPr>
                </a:tc>
                <a:tc>
                  <a:txBody>
                    <a:bodyPr/>
                    <a:p>
                      <a:pPr algn="ctr">
                        <a:buNone/>
                      </a:pPr>
                      <a:r>
                        <a:rPr lang="en-US" altLang="zh-CN" sz="2400" b="1" i="1">
                          <a:latin typeface="Times New Roman" panose="02020603050405020304" charset="0"/>
                          <a:cs typeface="Times New Roman" panose="02020603050405020304" charset="0"/>
                          <a:sym typeface="+mn-ea"/>
                        </a:rPr>
                        <a:t>v-r</a:t>
                      </a:r>
                      <a:r>
                        <a:rPr lang="en-US" altLang="zh-CN" sz="2400" b="1" i="1" baseline="-25000">
                          <a:latin typeface="Times New Roman" panose="02020603050405020304" charset="0"/>
                          <a:cs typeface="Times New Roman" panose="02020603050405020304" charset="0"/>
                          <a:sym typeface="+mn-ea"/>
                        </a:rPr>
                        <a:t>3</a:t>
                      </a:r>
                      <a:endParaRPr lang="zh-CN" altLang="en-US" sz="2400"/>
                    </a:p>
                  </a:txBody>
                  <a:tcPr>
                    <a:lnL>
                      <a:noFill/>
                    </a:lnL>
                    <a:lnR>
                      <a:noFill/>
                    </a:lnR>
                    <a:lnT>
                      <a:noFill/>
                    </a:lnT>
                    <a:lnB w="12700">
                      <a:solidFill>
                        <a:schemeClr val="tx1"/>
                      </a:solidFill>
                      <a:prstDash val="solid"/>
                    </a:lnB>
                    <a:lnTlToBr>
                      <a:noFill/>
                    </a:lnTlToBr>
                    <a:lnBlToTr>
                      <a:noFill/>
                    </a:lnBlToTr>
                    <a:noFill/>
                  </a:tcPr>
                </a:tc>
              </a:tr>
            </a:tbl>
          </a:graphicData>
        </a:graphic>
      </p:graphicFrame>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7.xml><?xml version="1.0" encoding="utf-8"?>
<p:tagLst xmlns:p="http://schemas.openxmlformats.org/presentationml/2006/main">
  <p:tag name="KSO_WM_BEAUTIFY_FLAG" val="#wm#"/>
  <p:tag name="KSO_WM_TEMPLATE_CATEGORY" val="custom"/>
  <p:tag name="KSO_WM_TEMPLATE_INDEX" val="20205081"/>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wm#"/>
  <p:tag name="KSO_WM_TEMPLATE_CATEGORY" val="custom"/>
  <p:tag name="KSO_WM_TEMPLATE_INDEX" val="2020508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5081"/>
</p:tagLst>
</file>

<file path=ppt/tags/tag131.xml><?xml version="1.0" encoding="utf-8"?>
<p:tagLst xmlns:p="http://schemas.openxmlformats.org/presentationml/2006/main">
  <p:tag name="KSO_WM_BEAUTIFY_FLAG" val="#wm#"/>
  <p:tag name="KSO_WM_TEMPLATE_CATEGORY" val="custom"/>
  <p:tag name="KSO_WM_TEMPLATE_INDEX" val="20205081"/>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wm#"/>
  <p:tag name="KSO_WM_TEMPLATE_CATEGORY" val="custom"/>
  <p:tag name="KSO_WM_TEMPLATE_INDEX" val="20205081"/>
</p:tagLst>
</file>

<file path=ppt/tags/tag134.xml><?xml version="1.0" encoding="utf-8"?>
<p:tagLst xmlns:p="http://schemas.openxmlformats.org/presentationml/2006/main">
  <p:tag name="TABLE_ENDDRAG_ORIGIN_RECT" val="812*336"/>
  <p:tag name="TABLE_ENDDRAG_RECT" val="74*172*812*336"/>
</p:tagLst>
</file>

<file path=ppt/tags/tag135.xml><?xml version="1.0" encoding="utf-8"?>
<p:tagLst xmlns:p="http://schemas.openxmlformats.org/presentationml/2006/main">
  <p:tag name="KSO_WM_BEAUTIFY_FLAG" val="#wm#"/>
  <p:tag name="KSO_WM_TEMPLATE_CATEGORY" val="custom"/>
  <p:tag name="KSO_WM_TEMPLATE_INDEX" val="20205081"/>
</p:tagLst>
</file>

<file path=ppt/tags/tag136.xml><?xml version="1.0" encoding="utf-8"?>
<p:tagLst xmlns:p="http://schemas.openxmlformats.org/presentationml/2006/main">
  <p:tag name="TABLE_ENDDRAG_ORIGIN_RECT" val="617*193"/>
  <p:tag name="TABLE_ENDDRAG_RECT" val="189*276*617*193"/>
</p:tagLst>
</file>

<file path=ppt/tags/tag137.xml><?xml version="1.0" encoding="utf-8"?>
<p:tagLst xmlns:p="http://schemas.openxmlformats.org/presentationml/2006/main">
  <p:tag name="KSO_WM_BEAUTIFY_FLAG" val="#wm#"/>
  <p:tag name="KSO_WM_TEMPLATE_CATEGORY" val="custom"/>
  <p:tag name="KSO_WM_TEMPLATE_INDEX" val="20205081"/>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wm#"/>
  <p:tag name="KSO_WM_TEMPLATE_CATEGORY" val="custom"/>
  <p:tag name="KSO_WM_TEMPLATE_INDEX" val="20205081"/>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wm#"/>
  <p:tag name="KSO_WM_TEMPLATE_CATEGORY" val="custom"/>
  <p:tag name="KSO_WM_TEMPLATE_INDEX" val="20205081"/>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wm#"/>
  <p:tag name="KSO_WM_TEMPLATE_CATEGORY" val="custom"/>
  <p:tag name="KSO_WM_TEMPLATE_INDEX" val="20205081"/>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wm#"/>
  <p:tag name="KSO_WM_TEMPLATE_CATEGORY" val="custom"/>
  <p:tag name="KSO_WM_TEMPLATE_INDEX" val="20205081"/>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wm#"/>
  <p:tag name="KSO_WM_TEMPLATE_CATEGORY" val="custom"/>
  <p:tag name="KSO_WM_TEMPLATE_INDEX" val="20205081"/>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wm#"/>
  <p:tag name="KSO_WM_TEMPLATE_CATEGORY" val="custom"/>
  <p:tag name="KSO_WM_TEMPLATE_INDEX" val="20205081"/>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wm#"/>
  <p:tag name="KSO_WM_TEMPLATE_CATEGORY" val="custom"/>
  <p:tag name="KSO_WM_TEMPLATE_INDEX" val="20205081"/>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wm#"/>
  <p:tag name="KSO_WM_TEMPLATE_CATEGORY" val="custom"/>
  <p:tag name="KSO_WM_TEMPLATE_INDEX" val="20205081"/>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TABLE_ENDDRAG_ORIGIN_RECT" val="693*213"/>
  <p:tag name="TABLE_ENDDRAG_RECT" val="62*259*693*213"/>
  <p:tag name="KSO_WM_BEAUTIFY_FLAG" val=""/>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BEAUTIFY_FLAG" val="#wm#"/>
  <p:tag name="KSO_WM_TEMPLATE_CATEGORY" val="custom"/>
  <p:tag name="KSO_WM_TEMPLATE_INDEX" val="20205081"/>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wm#"/>
  <p:tag name="KSO_WM_TEMPLATE_CATEGORY" val="custom"/>
  <p:tag name="KSO_WM_TEMPLATE_INDEX" val="20205081"/>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wm#"/>
  <p:tag name="KSO_WM_TEMPLATE_CATEGORY" val="custom"/>
  <p:tag name="KSO_WM_TEMPLATE_INDEX" val="20205081"/>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wm#"/>
  <p:tag name="KSO_WM_TEMPLATE_CATEGORY" val="custom"/>
  <p:tag name="KSO_WM_TEMPLATE_INDEX" val="2020508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wm#"/>
  <p:tag name="KSO_WM_TEMPLATE_CATEGORY" val="custom"/>
  <p:tag name="KSO_WM_TEMPLATE_INDEX" val="20205081"/>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wm#"/>
  <p:tag name="KSO_WM_TEMPLATE_CATEGORY" val="custom"/>
  <p:tag name="KSO_WM_TEMPLATE_INDEX" val="20205081"/>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wm#"/>
  <p:tag name="KSO_WM_TEMPLATE_CATEGORY" val="custom"/>
  <p:tag name="KSO_WM_TEMPLATE_INDEX" val="20205081"/>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wm#"/>
  <p:tag name="KSO_WM_TEMPLATE_CATEGORY" val="custom"/>
  <p:tag name="KSO_WM_TEMPLATE_INDEX" val="20205081"/>
</p:tagLst>
</file>

<file path=ppt/tags/tag20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03.xml><?xml version="1.0" encoding="utf-8"?>
<p:tagLst xmlns:p="http://schemas.openxmlformats.org/presentationml/2006/main">
  <p:tag name="KSO_WM_BEAUTIFY_FLAG" val="#wm#"/>
  <p:tag name="KSO_WM_TEMPLATE_CATEGORY" val="custom"/>
  <p:tag name="KSO_WM_TEMPLATE_INDEX" val="20205081"/>
</p:tagLst>
</file>

<file path=ppt/tags/tag204.xml><?xml version="1.0" encoding="utf-8"?>
<p:tagLst xmlns:p="http://schemas.openxmlformats.org/presentationml/2006/main">
  <p:tag name="KSO_WM_BEAUTIFY_FLAG" val="#wm#"/>
  <p:tag name="KSO_WM_TEMPLATE_CATEGORY" val="custom"/>
  <p:tag name="KSO_WM_TEMPLATE_INDEX" val="20205081"/>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wm#"/>
  <p:tag name="KSO_WM_TEMPLATE_CATEGORY" val="custom"/>
  <p:tag name="KSO_WM_TEMPLATE_INDEX" val="20205081"/>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wm#"/>
  <p:tag name="KSO_WM_TEMPLATE_CATEGORY" val="custom"/>
  <p:tag name="KSO_WM_TEMPLATE_INDEX" val="20205081"/>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wm#"/>
  <p:tag name="KSO_WM_TEMPLATE_CATEGORY" val="custom"/>
  <p:tag name="KSO_WM_TEMPLATE_INDEX" val="20205081"/>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BEAUTIFY_FLAG" val="#wm#"/>
  <p:tag name="KSO_WM_TEMPLATE_CATEGORY" val="custom"/>
  <p:tag name="KSO_WM_TEMPLATE_INDEX" val="20205081"/>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BEAUTIFY_FLAG" val="#wm#"/>
  <p:tag name="KSO_WM_TEMPLATE_CATEGORY" val="custom"/>
  <p:tag name="KSO_WM_TEMPLATE_INDEX" val="20205081"/>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wm#"/>
  <p:tag name="KSO_WM_TEMPLATE_CATEGORY" val="custom"/>
  <p:tag name="KSO_WM_TEMPLATE_INDEX" val="20205081"/>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BEAUTIFY_FLAG" val="#wm#"/>
  <p:tag name="KSO_WM_TEMPLATE_CATEGORY" val="custom"/>
  <p:tag name="KSO_WM_TEMPLATE_INDEX" val="20205081"/>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wm#"/>
  <p:tag name="KSO_WM_TEMPLATE_CATEGORY" val="custom"/>
  <p:tag name="KSO_WM_TEMPLATE_INDEX" val="20205081"/>
</p:tagLst>
</file>

<file path=ppt/tags/tag24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45.xml><?xml version="1.0" encoding="utf-8"?>
<p:tagLst xmlns:p="http://schemas.openxmlformats.org/presentationml/2006/main">
  <p:tag name="KSO_WM_BEAUTIFY_FLAG" val="#wm#"/>
  <p:tag name="KSO_WM_TEMPLATE_CATEGORY" val="custom"/>
  <p:tag name="KSO_WM_TEMPLATE_INDEX" val="20205081"/>
</p:tagLst>
</file>

<file path=ppt/tags/tag246.xml><?xml version="1.0" encoding="utf-8"?>
<p:tagLst xmlns:p="http://schemas.openxmlformats.org/presentationml/2006/main">
  <p:tag name="KSO_WM_BEAUTIFY_FLAG" val="#wm#"/>
  <p:tag name="KSO_WM_TEMPLATE_CATEGORY" val="custom"/>
  <p:tag name="KSO_WM_TEMPLATE_INDEX" val="20205081"/>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BEAUTIFY_FLAG" val="#wm#"/>
  <p:tag name="KSO_WM_TEMPLATE_CATEGORY" val="custom"/>
  <p:tag name="KSO_WM_TEMPLATE_INDEX" val="20205081"/>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wm#"/>
  <p:tag name="KSO_WM_TEMPLATE_CATEGORY" val="custom"/>
  <p:tag name="KSO_WM_TEMPLATE_INDEX" val="20205081"/>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wm#"/>
  <p:tag name="KSO_WM_TEMPLATE_CATEGORY" val="custom"/>
  <p:tag name="KSO_WM_TEMPLATE_INDEX" val="20205081"/>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wm#"/>
  <p:tag name="KSO_WM_TEMPLATE_CATEGORY" val="custom"/>
  <p:tag name="KSO_WM_TEMPLATE_INDEX" val="20205081"/>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wm#"/>
  <p:tag name="KSO_WM_TEMPLATE_CATEGORY" val="custom"/>
  <p:tag name="KSO_WM_TEMPLATE_INDEX" val="2020508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wm#"/>
  <p:tag name="KSO_WM_TEMPLATE_CATEGORY" val="custom"/>
  <p:tag name="KSO_WM_TEMPLATE_INDEX" val="20205081"/>
</p:tagLst>
</file>

<file path=ppt/tags/tag272.xml><?xml version="1.0" encoding="utf-8"?>
<p:tagLst xmlns:p="http://schemas.openxmlformats.org/presentationml/2006/main">
  <p:tag name="commondata" val="eyJoZGlkIjoiZDcyMWY3NGZhZjQ0ZmExNGYyZDIwNmIzMDNlMGNiMDQifQ=="/>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8321</Words>
  <Application>WPS 演示</Application>
  <PresentationFormat>宽屏</PresentationFormat>
  <Paragraphs>674</Paragraphs>
  <Slides>45</Slides>
  <Notes>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45</vt:i4>
      </vt:variant>
    </vt:vector>
  </HeadingPairs>
  <TitlesOfParts>
    <vt:vector size="58" baseType="lpstr">
      <vt:lpstr>Arial</vt:lpstr>
      <vt:lpstr>宋体</vt:lpstr>
      <vt:lpstr>Wingdings</vt:lpstr>
      <vt:lpstr>Wingdings</vt:lpstr>
      <vt:lpstr>楷体</vt:lpstr>
      <vt:lpstr>Times New Roman</vt:lpstr>
      <vt:lpstr>Cambria Math</vt:lpstr>
      <vt:lpstr>微软雅黑</vt:lpstr>
      <vt:lpstr>Arial Unicode MS</vt:lpstr>
      <vt:lpstr>Calibri</vt:lpstr>
      <vt:lpstr>黑体</vt:lpstr>
      <vt:lpstr>WPS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dream  it  possible     </cp:lastModifiedBy>
  <cp:revision>367</cp:revision>
  <dcterms:created xsi:type="dcterms:W3CDTF">2019-06-19T02:08:00Z</dcterms:created>
  <dcterms:modified xsi:type="dcterms:W3CDTF">2023-11-14T15:26:19Z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8365CA6D6E29469182A9812614A3BACA_11</vt:lpwstr>
  </property>
</Properties>
</file>