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notesSlides/notesSlide10.xml" ContentType="application/vnd.openxmlformats-officedocument.presentationml.notesSlide+xml"/>
  <Override PartName="/ppt/tags/tag30.xml" ContentType="application/vnd.openxmlformats-officedocument.presentationml.tags+xml"/>
  <Override PartName="/ppt/notesSlides/notesSlide11.xml" ContentType="application/vnd.openxmlformats-officedocument.presentationml.notesSlide+xml"/>
  <Override PartName="/ppt/tags/tag31.xml" ContentType="application/vnd.openxmlformats-officedocument.presentationml.tags+xml"/>
  <Override PartName="/ppt/notesSlides/notesSlide12.xml" ContentType="application/vnd.openxmlformats-officedocument.presentationml.notesSlide+xml"/>
  <Override PartName="/ppt/tags/tag32.xml" ContentType="application/vnd.openxmlformats-officedocument.presentationml.tags+xml"/>
  <Override PartName="/ppt/notesSlides/notesSlide13.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3" r:id="rId1"/>
    <p:sldMasterId id="2147483717" r:id="rId2"/>
  </p:sldMasterIdLst>
  <p:notesMasterIdLst>
    <p:notesMasterId r:id="rId17"/>
  </p:notesMasterIdLst>
  <p:sldIdLst>
    <p:sldId id="303" r:id="rId3"/>
    <p:sldId id="340" r:id="rId4"/>
    <p:sldId id="327" r:id="rId5"/>
    <p:sldId id="378" r:id="rId6"/>
    <p:sldId id="382" r:id="rId7"/>
    <p:sldId id="383" r:id="rId8"/>
    <p:sldId id="384" r:id="rId9"/>
    <p:sldId id="385" r:id="rId10"/>
    <p:sldId id="386" r:id="rId11"/>
    <p:sldId id="379" r:id="rId12"/>
    <p:sldId id="392" r:id="rId13"/>
    <p:sldId id="380" r:id="rId14"/>
    <p:sldId id="389" r:id="rId15"/>
    <p:sldId id="391" r:id="rId16"/>
  </p:sldIdLst>
  <p:sldSz cx="9144000" cy="6858000" type="screen4x3"/>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C1047"/>
    <a:srgbClr val="55B3FA"/>
    <a:srgbClr val="6FC08C"/>
    <a:srgbClr val="54C1DA"/>
    <a:srgbClr val="D99F3C"/>
    <a:srgbClr val="B16F27"/>
    <a:srgbClr val="070502"/>
    <a:srgbClr val="EEB948"/>
    <a:srgbClr val="E2B2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14" autoAdjust="0"/>
  </p:normalViewPr>
  <p:slideViewPr>
    <p:cSldViewPr snapToGrid="0" showGuides="1">
      <p:cViewPr varScale="1">
        <p:scale>
          <a:sx n="59" d="100"/>
          <a:sy n="59" d="100"/>
        </p:scale>
        <p:origin x="796" y="52"/>
      </p:cViewPr>
      <p:guideLst>
        <p:guide orient="horz" pos="2160"/>
        <p:guide pos="2879"/>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D2703-FC5F-4B36-8586-7386676274FE}" type="datetimeFigureOut">
              <a:rPr lang="zh-CN" altLang="en-US" smtClean="0"/>
              <a:t>2023/7/12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78F437-F54D-467D-9C8C-B140B408337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147A23-5BA8-44CE-9215-79B767159C4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511AA8-80B6-E048-AE52-6AB10A2621FD}" type="slidenum">
              <a:rPr lang="en-US" altLang="zh-CN"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511AA8-80B6-E048-AE52-6AB10A2621FD}" type="slidenum">
              <a:rPr lang="en-US" altLang="zh-CN"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511AA8-80B6-E048-AE52-6AB10A2621FD}" type="slidenum">
              <a:rPr lang="en-US" altLang="zh-CN"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511AA8-80B6-E048-AE52-6AB10A2621FD}" type="slidenum">
              <a:rPr lang="en-US" altLang="zh-CN"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147A23-5BA8-44CE-9215-79B767159C41}"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CB6D3E-D522-49B4-9289-BFFC1AADE69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511AA8-80B6-E048-AE52-6AB10A2621FD}" type="slidenum">
              <a:rPr lang="en-US" altLang="zh-CN"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511AA8-80B6-E048-AE52-6AB10A2621FD}" type="slidenum">
              <a:rPr lang="en-US" altLang="zh-CN"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511AA8-80B6-E048-AE52-6AB10A2621FD}" type="slidenum">
              <a:rPr lang="en-US" altLang="zh-CN"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511AA8-80B6-E048-AE52-6AB10A2621FD}" type="slidenum">
              <a:rPr lang="en-US" altLang="zh-CN"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511AA8-80B6-E048-AE52-6AB10A2621FD}" type="slidenum">
              <a:rPr lang="en-US" altLang="zh-CN"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511AA8-80B6-E048-AE52-6AB10A2621FD}" type="slidenum">
              <a:rPr lang="en-US" altLang="zh-CN"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511AA8-80B6-E048-AE52-6AB10A2621FD}" type="slidenum">
              <a:rPr lang="en-US" altLang="zh-CN"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4"/>
            <a:ext cx="2133600" cy="365125"/>
          </a:xfrm>
          <a:prstGeom prst="rect">
            <a:avLst/>
          </a:prstGeom>
        </p:spPr>
        <p:txBody>
          <a:bodyPr/>
          <a:lstStyle/>
          <a:p>
            <a:fld id="{2E3AAC11-D570-4EA9-AFC0-30FB72BA45EB}" type="datetimeFigureOut">
              <a:rPr lang="zh-CN" altLang="en-US" smtClean="0">
                <a:solidFill>
                  <a:prstClr val="black"/>
                </a:solidFill>
              </a:rPr>
              <a:t>2023/7/12</a:t>
            </a:fld>
            <a:endParaRPr lang="zh-CN" altLang="en-US">
              <a:solidFill>
                <a:prstClr val="black"/>
              </a:solidFill>
            </a:endParaRPr>
          </a:p>
        </p:txBody>
      </p:sp>
      <p:sp>
        <p:nvSpPr>
          <p:cNvPr id="5" name="页脚占位符 4"/>
          <p:cNvSpPr>
            <a:spLocks noGrp="1"/>
          </p:cNvSpPr>
          <p:nvPr>
            <p:ph type="ftr" sz="quarter" idx="11"/>
          </p:nvPr>
        </p:nvSpPr>
        <p:spPr>
          <a:xfrm>
            <a:off x="3124200" y="6356354"/>
            <a:ext cx="28956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6356354"/>
            <a:ext cx="21336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pic>
        <p:nvPicPr>
          <p:cNvPr id="5" name="图片 4">
            <a:extLst>
              <a:ext uri="{FF2B5EF4-FFF2-40B4-BE49-F238E27FC236}">
                <a16:creationId xmlns:a16="http://schemas.microsoft.com/office/drawing/2014/main" id="{300FA2B1-13E0-81E7-F344-E1B64063DC2E}"/>
              </a:ext>
            </a:extLst>
          </p:cNvPr>
          <p:cNvPicPr>
            <a:picLocks noChangeAspect="1"/>
          </p:cNvPicPr>
          <p:nvPr userDrawn="1"/>
        </p:nvPicPr>
        <p:blipFill rotWithShape="1">
          <a:blip r:embed="rId2" cstate="screen"/>
          <a:srcRect/>
          <a:stretch>
            <a:fillRect/>
          </a:stretch>
        </p:blipFill>
        <p:spPr>
          <a:xfrm>
            <a:off x="0" y="0"/>
            <a:ext cx="9144000" cy="6858000"/>
          </a:xfrm>
          <a:prstGeom prst="rect">
            <a:avLst/>
          </a:prstGeom>
        </p:spPr>
      </p:pic>
      <p:sp>
        <p:nvSpPr>
          <p:cNvPr id="6" name="矩形 5">
            <a:extLst>
              <a:ext uri="{FF2B5EF4-FFF2-40B4-BE49-F238E27FC236}">
                <a16:creationId xmlns:a16="http://schemas.microsoft.com/office/drawing/2014/main" id="{90AB05EA-8FBF-F235-46F6-32333A21C68C}"/>
              </a:ext>
            </a:extLst>
          </p:cNvPr>
          <p:cNvSpPr/>
          <p:nvPr userDrawn="1"/>
        </p:nvSpPr>
        <p:spPr>
          <a:xfrm>
            <a:off x="0" y="3294092"/>
            <a:ext cx="9144000" cy="269817"/>
          </a:xfrm>
          <a:prstGeom prst="rect">
            <a:avLst/>
          </a:prstGeom>
          <a:gradFill>
            <a:gsLst>
              <a:gs pos="0">
                <a:srgbClr val="0C1047">
                  <a:alpha val="0"/>
                </a:srgbClr>
              </a:gs>
              <a:gs pos="35000">
                <a:srgbClr val="0C1047">
                  <a:alpha val="0"/>
                </a:srgbClr>
              </a:gs>
              <a:gs pos="100000">
                <a:srgbClr val="0C1047"/>
              </a:gs>
            </a:gsLst>
            <a:path path="circle">
              <a:fillToRect l="50000" t="-80000" r="50000" b="180000"/>
            </a:path>
          </a:gradFill>
        </p:spPr>
        <p:txBody>
          <a:bodyPr wrap="square" rtlCol="0" anchor="ctr">
            <a:spAutoFit/>
            <a:scene3d>
              <a:camera prst="orthographicFront"/>
              <a:lightRig rig="threePt" dir="t"/>
            </a:scene3d>
            <a:sp3d contourW="12700"/>
          </a:bodyPr>
          <a:lstStyle/>
          <a:p>
            <a:pPr algn="just">
              <a:lnSpc>
                <a:spcPct val="120000"/>
              </a:lnSpc>
            </a:pPr>
            <a:endParaRPr lang="zh-CN" altLang="en-US" sz="1050" dirty="0">
              <a:gradFill>
                <a:gsLst>
                  <a:gs pos="0">
                    <a:srgbClr val="EEB948"/>
                  </a:gs>
                  <a:gs pos="100000">
                    <a:srgbClr val="B16F27"/>
                  </a:gs>
                </a:gsLst>
                <a:lin ang="5400000" scaled="1"/>
              </a:gradFill>
              <a:latin typeface="方正黑体简体" panose="02010601030101010101" pitchFamily="2" charset="-122"/>
              <a:ea typeface="方正黑体简体" panose="02010601030101010101" pitchFamily="2" charset="-122"/>
              <a:cs typeface="+mn-ea"/>
              <a:sym typeface="+mn-lt"/>
            </a:endParaRPr>
          </a:p>
        </p:txBody>
      </p:sp>
    </p:spTree>
    <p:extLst>
      <p:ext uri="{BB962C8B-B14F-4D97-AF65-F5344CB8AC3E}">
        <p14:creationId xmlns:p14="http://schemas.microsoft.com/office/powerpoint/2010/main" val="155082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3799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84129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19618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87422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919032"/>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3784998" y="2740026"/>
            <a:ext cx="1574006" cy="2098674"/>
          </a:xfrm>
          <a:custGeom>
            <a:avLst/>
            <a:gdLst>
              <a:gd name="connsiteX0" fmla="*/ 1049337 w 2098674"/>
              <a:gd name="connsiteY0" fmla="*/ 0 h 2098674"/>
              <a:gd name="connsiteX1" fmla="*/ 2098674 w 2098674"/>
              <a:gd name="connsiteY1" fmla="*/ 1049337 h 2098674"/>
              <a:gd name="connsiteX2" fmla="*/ 1049337 w 2098674"/>
              <a:gd name="connsiteY2" fmla="*/ 2098674 h 2098674"/>
              <a:gd name="connsiteX3" fmla="*/ 0 w 2098674"/>
              <a:gd name="connsiteY3" fmla="*/ 1049337 h 2098674"/>
              <a:gd name="connsiteX4" fmla="*/ 1049337 w 2098674"/>
              <a:gd name="connsiteY4" fmla="*/ 0 h 2098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8674" h="2098674">
                <a:moveTo>
                  <a:pt x="1049337" y="0"/>
                </a:moveTo>
                <a:cubicBezTo>
                  <a:pt x="1628870" y="0"/>
                  <a:pt x="2098674" y="469804"/>
                  <a:pt x="2098674" y="1049337"/>
                </a:cubicBezTo>
                <a:cubicBezTo>
                  <a:pt x="2098674" y="1628870"/>
                  <a:pt x="1628870" y="2098674"/>
                  <a:pt x="1049337" y="2098674"/>
                </a:cubicBezTo>
                <a:cubicBezTo>
                  <a:pt x="469804" y="2098674"/>
                  <a:pt x="0" y="1628870"/>
                  <a:pt x="0" y="1049337"/>
                </a:cubicBezTo>
                <a:cubicBezTo>
                  <a:pt x="0" y="469804"/>
                  <a:pt x="469804" y="0"/>
                  <a:pt x="104933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160160385"/>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8626429"/>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6979720" y="1158335"/>
            <a:ext cx="3493082" cy="4657442"/>
          </a:xfrm>
          <a:custGeom>
            <a:avLst/>
            <a:gdLst>
              <a:gd name="connsiteX0" fmla="*/ 2328721 w 4657442"/>
              <a:gd name="connsiteY0" fmla="*/ 0 h 4657442"/>
              <a:gd name="connsiteX1" fmla="*/ 4657442 w 4657442"/>
              <a:gd name="connsiteY1" fmla="*/ 2328721 h 4657442"/>
              <a:gd name="connsiteX2" fmla="*/ 2328721 w 4657442"/>
              <a:gd name="connsiteY2" fmla="*/ 4657442 h 4657442"/>
              <a:gd name="connsiteX3" fmla="*/ 0 w 4657442"/>
              <a:gd name="connsiteY3" fmla="*/ 2328721 h 4657442"/>
              <a:gd name="connsiteX4" fmla="*/ 2328721 w 4657442"/>
              <a:gd name="connsiteY4" fmla="*/ 0 h 4657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42" h="4657442">
                <a:moveTo>
                  <a:pt x="2328721" y="0"/>
                </a:moveTo>
                <a:cubicBezTo>
                  <a:pt x="3614838" y="0"/>
                  <a:pt x="4657442" y="1042604"/>
                  <a:pt x="4657442" y="2328721"/>
                </a:cubicBezTo>
                <a:cubicBezTo>
                  <a:pt x="4657442" y="3614838"/>
                  <a:pt x="3614838" y="4657442"/>
                  <a:pt x="2328721" y="4657442"/>
                </a:cubicBezTo>
                <a:cubicBezTo>
                  <a:pt x="1042604" y="4657442"/>
                  <a:pt x="0" y="3614838"/>
                  <a:pt x="0" y="2328721"/>
                </a:cubicBezTo>
                <a:cubicBezTo>
                  <a:pt x="0" y="1042604"/>
                  <a:pt x="1042604" y="0"/>
                  <a:pt x="2328721" y="0"/>
                </a:cubicBezTo>
                <a:close/>
              </a:path>
            </a:pathLst>
          </a:custGeom>
        </p:spPr>
        <p:txBody>
          <a:bodyPr wrap="square">
            <a:noAutofit/>
          </a:bodyPr>
          <a:lstStyle>
            <a:lvl1pPr>
              <a:defRPr>
                <a:latin typeface="思源黑体" panose="020B0500000000000000" pitchFamily="34" charset="-122"/>
                <a:ea typeface="思源黑体" panose="020B0500000000000000" pitchFamily="34" charset="-122"/>
              </a:defRPr>
            </a:lvl1pPr>
          </a:lstStyle>
          <a:p>
            <a:r>
              <a:rPr lang="zh-CN" altLang="en-US" dirty="0"/>
              <a:t>单击图标添加图片</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2825461" y="-2229305"/>
            <a:ext cx="3493082" cy="4657442"/>
          </a:xfrm>
          <a:custGeom>
            <a:avLst/>
            <a:gdLst>
              <a:gd name="connsiteX0" fmla="*/ 2328721 w 4657442"/>
              <a:gd name="connsiteY0" fmla="*/ 0 h 4657442"/>
              <a:gd name="connsiteX1" fmla="*/ 4657442 w 4657442"/>
              <a:gd name="connsiteY1" fmla="*/ 2328721 h 4657442"/>
              <a:gd name="connsiteX2" fmla="*/ 2328721 w 4657442"/>
              <a:gd name="connsiteY2" fmla="*/ 4657442 h 4657442"/>
              <a:gd name="connsiteX3" fmla="*/ 0 w 4657442"/>
              <a:gd name="connsiteY3" fmla="*/ 2328721 h 4657442"/>
              <a:gd name="connsiteX4" fmla="*/ 2328721 w 4657442"/>
              <a:gd name="connsiteY4" fmla="*/ 0 h 4657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42" h="4657442">
                <a:moveTo>
                  <a:pt x="2328721" y="0"/>
                </a:moveTo>
                <a:cubicBezTo>
                  <a:pt x="3614838" y="0"/>
                  <a:pt x="4657442" y="1042604"/>
                  <a:pt x="4657442" y="2328721"/>
                </a:cubicBezTo>
                <a:cubicBezTo>
                  <a:pt x="4657442" y="3614838"/>
                  <a:pt x="3614838" y="4657442"/>
                  <a:pt x="2328721" y="4657442"/>
                </a:cubicBezTo>
                <a:cubicBezTo>
                  <a:pt x="1042604" y="4657442"/>
                  <a:pt x="0" y="3614838"/>
                  <a:pt x="0" y="2328721"/>
                </a:cubicBezTo>
                <a:cubicBezTo>
                  <a:pt x="0" y="1042604"/>
                  <a:pt x="1042604" y="0"/>
                  <a:pt x="2328721" y="0"/>
                </a:cubicBezTo>
                <a:close/>
              </a:path>
            </a:pathLst>
          </a:custGeom>
        </p:spPr>
        <p:txBody>
          <a:bodyPr wrap="square">
            <a:noAutofit/>
          </a:bodyPr>
          <a:lstStyle>
            <a:lvl1pPr>
              <a:defRPr>
                <a:latin typeface="思源黑体" panose="020B0500000000000000" pitchFamily="34" charset="-122"/>
                <a:ea typeface="思源黑体" panose="020B0500000000000000" pitchFamily="34" charset="-122"/>
              </a:defRPr>
            </a:lvl1pPr>
          </a:lstStyle>
          <a:p>
            <a:r>
              <a:rPr lang="zh-CN" altLang="en-US" dirty="0"/>
              <a:t>单击图标添加图片</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4"/>
            <a:ext cx="2133600" cy="365125"/>
          </a:xfrm>
          <a:prstGeom prst="rect">
            <a:avLst/>
          </a:prstGeom>
        </p:spPr>
        <p:txBody>
          <a:bodyPr/>
          <a:lstStyle/>
          <a:p>
            <a:fld id="{2E3AAC11-D570-4EA9-AFC0-30FB72BA45EB}" type="datetimeFigureOut">
              <a:rPr lang="zh-CN" altLang="en-US" smtClean="0">
                <a:solidFill>
                  <a:prstClr val="black"/>
                </a:solidFill>
              </a:rPr>
              <a:t>2023/7/12</a:t>
            </a:fld>
            <a:endParaRPr lang="zh-CN" altLang="en-US">
              <a:solidFill>
                <a:prstClr val="black"/>
              </a:solidFill>
            </a:endParaRPr>
          </a:p>
        </p:txBody>
      </p:sp>
      <p:sp>
        <p:nvSpPr>
          <p:cNvPr id="5" name="页脚占位符 4"/>
          <p:cNvSpPr>
            <a:spLocks noGrp="1"/>
          </p:cNvSpPr>
          <p:nvPr>
            <p:ph type="ftr" sz="quarter" idx="11"/>
          </p:nvPr>
        </p:nvSpPr>
        <p:spPr>
          <a:xfrm>
            <a:off x="3124200" y="6356354"/>
            <a:ext cx="28956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6356354"/>
            <a:ext cx="21336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597482" y="3109064"/>
            <a:ext cx="3870806" cy="5161074"/>
          </a:xfrm>
          <a:custGeom>
            <a:avLst/>
            <a:gdLst>
              <a:gd name="connsiteX0" fmla="*/ 2580537 w 5161074"/>
              <a:gd name="connsiteY0" fmla="*/ 0 h 5161074"/>
              <a:gd name="connsiteX1" fmla="*/ 5161074 w 5161074"/>
              <a:gd name="connsiteY1" fmla="*/ 2580537 h 5161074"/>
              <a:gd name="connsiteX2" fmla="*/ 2580537 w 5161074"/>
              <a:gd name="connsiteY2" fmla="*/ 5161074 h 5161074"/>
              <a:gd name="connsiteX3" fmla="*/ 0 w 5161074"/>
              <a:gd name="connsiteY3" fmla="*/ 2580537 h 5161074"/>
              <a:gd name="connsiteX4" fmla="*/ 2580537 w 5161074"/>
              <a:gd name="connsiteY4" fmla="*/ 0 h 5161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1074" h="5161074">
                <a:moveTo>
                  <a:pt x="2580537" y="0"/>
                </a:moveTo>
                <a:cubicBezTo>
                  <a:pt x="4005728" y="0"/>
                  <a:pt x="5161074" y="1155346"/>
                  <a:pt x="5161074" y="2580537"/>
                </a:cubicBezTo>
                <a:cubicBezTo>
                  <a:pt x="5161074" y="4005728"/>
                  <a:pt x="4005728" y="5161074"/>
                  <a:pt x="2580537" y="5161074"/>
                </a:cubicBezTo>
                <a:cubicBezTo>
                  <a:pt x="1155346" y="5161074"/>
                  <a:pt x="0" y="4005728"/>
                  <a:pt x="0" y="2580537"/>
                </a:cubicBezTo>
                <a:cubicBezTo>
                  <a:pt x="0" y="1155346"/>
                  <a:pt x="1155346" y="0"/>
                  <a:pt x="2580537" y="0"/>
                </a:cubicBezTo>
                <a:close/>
              </a:path>
            </a:pathLst>
          </a:custGeom>
        </p:spPr>
        <p:txBody>
          <a:bodyPr wrap="square">
            <a:noAutofit/>
          </a:bodyPr>
          <a:lstStyle>
            <a:lvl1pPr>
              <a:defRPr>
                <a:latin typeface="思源黑体" panose="020B0500000000000000" pitchFamily="34" charset="-122"/>
                <a:ea typeface="思源黑体" panose="020B0500000000000000" pitchFamily="34" charset="-122"/>
              </a:defRPr>
            </a:lvl1pPr>
          </a:lstStyle>
          <a:p>
            <a:r>
              <a:rPr lang="zh-CN" altLang="en-US" dirty="0"/>
              <a:t>单击图标添加图片</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5765007" y="-1104900"/>
            <a:ext cx="3870806" cy="5161074"/>
          </a:xfrm>
          <a:custGeom>
            <a:avLst/>
            <a:gdLst>
              <a:gd name="connsiteX0" fmla="*/ 2580537 w 5161074"/>
              <a:gd name="connsiteY0" fmla="*/ 0 h 5161074"/>
              <a:gd name="connsiteX1" fmla="*/ 5161074 w 5161074"/>
              <a:gd name="connsiteY1" fmla="*/ 2580537 h 5161074"/>
              <a:gd name="connsiteX2" fmla="*/ 2580537 w 5161074"/>
              <a:gd name="connsiteY2" fmla="*/ 5161074 h 5161074"/>
              <a:gd name="connsiteX3" fmla="*/ 0 w 5161074"/>
              <a:gd name="connsiteY3" fmla="*/ 2580537 h 5161074"/>
              <a:gd name="connsiteX4" fmla="*/ 2580537 w 5161074"/>
              <a:gd name="connsiteY4" fmla="*/ 0 h 5161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1074" h="5161074">
                <a:moveTo>
                  <a:pt x="2580537" y="0"/>
                </a:moveTo>
                <a:cubicBezTo>
                  <a:pt x="4005728" y="0"/>
                  <a:pt x="5161074" y="1155346"/>
                  <a:pt x="5161074" y="2580537"/>
                </a:cubicBezTo>
                <a:cubicBezTo>
                  <a:pt x="5161074" y="4005728"/>
                  <a:pt x="4005728" y="5161074"/>
                  <a:pt x="2580537" y="5161074"/>
                </a:cubicBezTo>
                <a:cubicBezTo>
                  <a:pt x="1155346" y="5161074"/>
                  <a:pt x="0" y="4005728"/>
                  <a:pt x="0" y="2580537"/>
                </a:cubicBezTo>
                <a:cubicBezTo>
                  <a:pt x="0" y="1155346"/>
                  <a:pt x="1155346" y="0"/>
                  <a:pt x="2580537" y="0"/>
                </a:cubicBezTo>
                <a:close/>
              </a:path>
            </a:pathLst>
          </a:custGeom>
        </p:spPr>
        <p:txBody>
          <a:bodyPr wrap="square">
            <a:noAutofit/>
          </a:bodyPr>
          <a:lstStyle>
            <a:lvl1pPr>
              <a:defRPr>
                <a:latin typeface="思源黑体" panose="020B0500000000000000" pitchFamily="34" charset="-122"/>
                <a:ea typeface="思源黑体" panose="020B0500000000000000" pitchFamily="34" charset="-122"/>
              </a:defRPr>
            </a:lvl1pPr>
          </a:lstStyle>
          <a:p>
            <a:r>
              <a:rPr lang="zh-CN" altLang="en-US" dirty="0"/>
              <a:t>单击图标添加图片</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4_自定义版式">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7_自定义版式">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8_自定义版式">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自定义版式">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4_自定义版式">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7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9_自定义版式">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2_自定义版式">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3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791767" y="1986630"/>
            <a:ext cx="3758463" cy="3821373"/>
          </a:xfrm>
          <a:custGeom>
            <a:avLst/>
            <a:gdLst>
              <a:gd name="connsiteX0" fmla="*/ 0 w 5011284"/>
              <a:gd name="connsiteY0" fmla="*/ 0 h 3821373"/>
              <a:gd name="connsiteX1" fmla="*/ 5011284 w 5011284"/>
              <a:gd name="connsiteY1" fmla="*/ 0 h 3821373"/>
              <a:gd name="connsiteX2" fmla="*/ 5011284 w 5011284"/>
              <a:gd name="connsiteY2" fmla="*/ 3821373 h 3821373"/>
              <a:gd name="connsiteX3" fmla="*/ 0 w 5011284"/>
              <a:gd name="connsiteY3" fmla="*/ 3821373 h 3821373"/>
            </a:gdLst>
            <a:ahLst/>
            <a:cxnLst>
              <a:cxn ang="0">
                <a:pos x="connsiteX0" y="connsiteY0"/>
              </a:cxn>
              <a:cxn ang="0">
                <a:pos x="connsiteX1" y="connsiteY1"/>
              </a:cxn>
              <a:cxn ang="0">
                <a:pos x="connsiteX2" y="connsiteY2"/>
              </a:cxn>
              <a:cxn ang="0">
                <a:pos x="connsiteX3" y="connsiteY3"/>
              </a:cxn>
            </a:cxnLst>
            <a:rect l="l" t="t" r="r" b="b"/>
            <a:pathLst>
              <a:path w="5011284" h="3821373">
                <a:moveTo>
                  <a:pt x="0" y="0"/>
                </a:moveTo>
                <a:lnTo>
                  <a:pt x="5011284" y="0"/>
                </a:lnTo>
                <a:lnTo>
                  <a:pt x="5011284" y="3821373"/>
                </a:lnTo>
                <a:lnTo>
                  <a:pt x="0" y="3821373"/>
                </a:lnTo>
                <a:close/>
              </a:path>
            </a:pathLst>
          </a:custGeom>
        </p:spPr>
        <p:txBody>
          <a:bodyPr wrap="square">
            <a:noAutofit/>
          </a:bodyPr>
          <a:lstStyle/>
          <a:p>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10" name="Picture Placeholder 9"/>
          <p:cNvSpPr>
            <a:spLocks noGrp="1"/>
          </p:cNvSpPr>
          <p:nvPr>
            <p:ph type="pic" sz="quarter" idx="21"/>
          </p:nvPr>
        </p:nvSpPr>
        <p:spPr>
          <a:xfrm>
            <a:off x="4994674" y="2632078"/>
            <a:ext cx="3221831" cy="2684463"/>
          </a:xfrm>
          <a:prstGeom prst="rect">
            <a:avLst/>
          </a:prstGeom>
        </p:spPr>
        <p:txBody>
          <a:bodyPr/>
          <a:lstStyle/>
          <a:p>
            <a:endParaRPr lang="id-ID"/>
          </a:p>
        </p:txBody>
      </p:sp>
      <p:sp>
        <p:nvSpPr>
          <p:cNvPr id="5" name="Picture Placeholder 4"/>
          <p:cNvSpPr>
            <a:spLocks noGrp="1"/>
          </p:cNvSpPr>
          <p:nvPr>
            <p:ph type="pic" sz="quarter" idx="10"/>
          </p:nvPr>
        </p:nvSpPr>
        <p:spPr>
          <a:xfrm>
            <a:off x="658415" y="4664885"/>
            <a:ext cx="620487" cy="827314"/>
          </a:xfrm>
          <a:custGeom>
            <a:avLst/>
            <a:gdLst>
              <a:gd name="connsiteX0" fmla="*/ 353639 w 707278"/>
              <a:gd name="connsiteY0" fmla="*/ 0 h 707276"/>
              <a:gd name="connsiteX1" fmla="*/ 707278 w 707278"/>
              <a:gd name="connsiteY1" fmla="*/ 353638 h 707276"/>
              <a:gd name="connsiteX2" fmla="*/ 353639 w 707278"/>
              <a:gd name="connsiteY2" fmla="*/ 707276 h 707276"/>
              <a:gd name="connsiteX3" fmla="*/ 0 w 707278"/>
              <a:gd name="connsiteY3" fmla="*/ 353638 h 707276"/>
              <a:gd name="connsiteX4" fmla="*/ 353639 w 707278"/>
              <a:gd name="connsiteY4" fmla="*/ 0 h 707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78" h="707276">
                <a:moveTo>
                  <a:pt x="353639" y="0"/>
                </a:moveTo>
                <a:cubicBezTo>
                  <a:pt x="548948" y="0"/>
                  <a:pt x="707278" y="158329"/>
                  <a:pt x="707278" y="353638"/>
                </a:cubicBezTo>
                <a:cubicBezTo>
                  <a:pt x="707278" y="548947"/>
                  <a:pt x="548948" y="707276"/>
                  <a:pt x="353639" y="707276"/>
                </a:cubicBezTo>
                <a:cubicBezTo>
                  <a:pt x="158330" y="707276"/>
                  <a:pt x="0" y="548947"/>
                  <a:pt x="0" y="353638"/>
                </a:cubicBezTo>
                <a:cubicBezTo>
                  <a:pt x="0" y="158329"/>
                  <a:pt x="158330" y="0"/>
                  <a:pt x="353639" y="0"/>
                </a:cubicBezTo>
                <a:close/>
              </a:path>
            </a:pathLst>
          </a:custGeom>
          <a:effectLst>
            <a:outerShdw blurRad="127000" sx="102000" sy="102000" algn="ctr" rotWithShape="0">
              <a:schemeClr val="tx1">
                <a:lumMod val="95000"/>
                <a:lumOff val="5000"/>
                <a:alpha val="40000"/>
              </a:schemeClr>
            </a:outerShdw>
          </a:effectLst>
        </p:spPr>
        <p:txBody>
          <a:bodyPr wrap="square">
            <a:noAutofit/>
          </a:bodyPr>
          <a:lstStyle>
            <a:lvl1pPr marL="0" indent="0">
              <a:buNone/>
              <a:defRPr sz="100"/>
            </a:lvl1pPr>
          </a:lstStyle>
          <a:p>
            <a:endParaRPr lang="id-ID"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513591" y="2330161"/>
            <a:ext cx="1484975" cy="1979966"/>
          </a:xfrm>
          <a:custGeom>
            <a:avLst/>
            <a:gdLst>
              <a:gd name="connsiteX0" fmla="*/ 989983 w 1979966"/>
              <a:gd name="connsiteY0" fmla="*/ 0 h 1979966"/>
              <a:gd name="connsiteX1" fmla="*/ 1979966 w 1979966"/>
              <a:gd name="connsiteY1" fmla="*/ 989983 h 1979966"/>
              <a:gd name="connsiteX2" fmla="*/ 989983 w 1979966"/>
              <a:gd name="connsiteY2" fmla="*/ 1979966 h 1979966"/>
              <a:gd name="connsiteX3" fmla="*/ 0 w 1979966"/>
              <a:gd name="connsiteY3" fmla="*/ 989983 h 1979966"/>
              <a:gd name="connsiteX4" fmla="*/ 989983 w 1979966"/>
              <a:gd name="connsiteY4" fmla="*/ 0 h 1979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9966" h="1979966">
                <a:moveTo>
                  <a:pt x="989983" y="0"/>
                </a:moveTo>
                <a:cubicBezTo>
                  <a:pt x="1536736" y="0"/>
                  <a:pt x="1979966" y="443230"/>
                  <a:pt x="1979966" y="989983"/>
                </a:cubicBezTo>
                <a:cubicBezTo>
                  <a:pt x="1979966" y="1536736"/>
                  <a:pt x="1536736" y="1979966"/>
                  <a:pt x="989983" y="1979966"/>
                </a:cubicBezTo>
                <a:cubicBezTo>
                  <a:pt x="443230" y="1979966"/>
                  <a:pt x="0" y="1536736"/>
                  <a:pt x="0" y="989983"/>
                </a:cubicBezTo>
                <a:cubicBezTo>
                  <a:pt x="0" y="443230"/>
                  <a:pt x="443230" y="0"/>
                  <a:pt x="989983" y="0"/>
                </a:cubicBezTo>
                <a:close/>
              </a:path>
            </a:pathLst>
          </a:custGeom>
        </p:spPr>
        <p:txBody>
          <a:bodyPr wrap="square">
            <a:noAutofit/>
          </a:bodyPr>
          <a:lstStyle/>
          <a:p>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299835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TextBox 3"/>
          <p:cNvSpPr txBox="1"/>
          <p:nvPr userDrawn="1"/>
        </p:nvSpPr>
        <p:spPr>
          <a:xfrm>
            <a:off x="350660" y="6633758"/>
            <a:ext cx="1080119" cy="118430"/>
          </a:xfrm>
          <a:prstGeom prst="rect">
            <a:avLst/>
          </a:prstGeom>
          <a:noFill/>
        </p:spPr>
        <p:txBody>
          <a:bodyPr wrap="square" rtlCol="0">
            <a:spAutoFit/>
          </a:bodyPr>
          <a:lstStyle/>
          <a:p>
            <a:pPr marL="0" marR="0" lvl="0" indent="0" defTabSz="6858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61B1FD8-8752-40A4-8FD5-E89685AB56BD}" type="datetimeFigureOut">
              <a:rPr lang="zh-CN" altLang="en-US" smtClean="0"/>
              <a:t>2023/7/12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DCD716-44A1-4A3E-9A48-2DB906ECEF8F}" type="slidenum">
              <a:rPr lang="zh-CN" altLang="en-US" smtClean="0"/>
              <a:t>‹#›</a:t>
            </a:fld>
            <a:endParaRPr lang="zh-CN" altLang="en-US"/>
          </a:p>
        </p:txBody>
      </p:sp>
    </p:spTree>
    <p:extLst>
      <p:ext uri="{BB962C8B-B14F-4D97-AF65-F5344CB8AC3E}">
        <p14:creationId xmlns:p14="http://schemas.microsoft.com/office/powerpoint/2010/main" val="100539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3936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5331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03297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405238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9" Type="http://schemas.openxmlformats.org/officeDocument/2006/relationships/slideLayout" Target="../slideLayouts/slideLayout42.xml"/><Relationship Id="rId21" Type="http://schemas.openxmlformats.org/officeDocument/2006/relationships/slideLayout" Target="../slideLayouts/slideLayout24.xml"/><Relationship Id="rId34" Type="http://schemas.openxmlformats.org/officeDocument/2006/relationships/slideLayout" Target="../slideLayouts/slideLayout37.xml"/><Relationship Id="rId42" Type="http://schemas.openxmlformats.org/officeDocument/2006/relationships/slideLayout" Target="../slideLayouts/slideLayout45.xml"/><Relationship Id="rId7" Type="http://schemas.openxmlformats.org/officeDocument/2006/relationships/slideLayout" Target="../slideLayouts/slideLayout1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9" Type="http://schemas.openxmlformats.org/officeDocument/2006/relationships/slideLayout" Target="../slideLayouts/slideLayout3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32" Type="http://schemas.openxmlformats.org/officeDocument/2006/relationships/slideLayout" Target="../slideLayouts/slideLayout35.xml"/><Relationship Id="rId37" Type="http://schemas.openxmlformats.org/officeDocument/2006/relationships/slideLayout" Target="../slideLayouts/slideLayout40.xml"/><Relationship Id="rId40" Type="http://schemas.openxmlformats.org/officeDocument/2006/relationships/slideLayout" Target="../slideLayouts/slideLayout43.xml"/><Relationship Id="rId45" Type="http://schemas.openxmlformats.org/officeDocument/2006/relationships/image" Target="../media/image1.jpeg"/><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slideLayout" Target="../slideLayouts/slideLayout31.xml"/><Relationship Id="rId36" Type="http://schemas.openxmlformats.org/officeDocument/2006/relationships/slideLayout" Target="../slideLayouts/slideLayout39.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31" Type="http://schemas.openxmlformats.org/officeDocument/2006/relationships/slideLayout" Target="../slideLayouts/slideLayout34.xml"/><Relationship Id="rId44"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slideLayout" Target="../slideLayouts/slideLayout30.xml"/><Relationship Id="rId30" Type="http://schemas.openxmlformats.org/officeDocument/2006/relationships/slideLayout" Target="../slideLayouts/slideLayout33.xml"/><Relationship Id="rId35" Type="http://schemas.openxmlformats.org/officeDocument/2006/relationships/slideLayout" Target="../slideLayouts/slideLayout38.xml"/><Relationship Id="rId43" Type="http://schemas.openxmlformats.org/officeDocument/2006/relationships/slideLayout" Target="../slideLayouts/slideLayout46.xml"/><Relationship Id="rId8" Type="http://schemas.openxmlformats.org/officeDocument/2006/relationships/slideLayout" Target="../slideLayouts/slideLayout11.xml"/><Relationship Id="rId3" Type="http://schemas.openxmlformats.org/officeDocument/2006/relationships/slideLayout" Target="../slideLayouts/slideLayout6.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33" Type="http://schemas.openxmlformats.org/officeDocument/2006/relationships/slideLayout" Target="../slideLayouts/slideLayout36.xml"/><Relationship Id="rId38" Type="http://schemas.openxmlformats.org/officeDocument/2006/relationships/slideLayout" Target="../slideLayouts/slideLayout41.xml"/><Relationship Id="rId20" Type="http://schemas.openxmlformats.org/officeDocument/2006/relationships/slideLayout" Target="../slideLayouts/slideLayout23.xml"/><Relationship Id="rId41"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Lst>
  <mc:AlternateContent xmlns:mc="http://schemas.openxmlformats.org/markup-compatibility/2006" xmlns:p14="http://schemas.microsoft.com/office/powerpoint/2010/main">
    <mc:Choice Requires="p14">
      <p:transition spd="slow" p14:dur="4000"/>
    </mc:Choice>
    <mc:Fallback xmlns="">
      <p:transition spd="slow"/>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7/12/2023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图片 6">
            <a:extLst>
              <a:ext uri="{FF2B5EF4-FFF2-40B4-BE49-F238E27FC236}">
                <a16:creationId xmlns:a16="http://schemas.microsoft.com/office/drawing/2014/main" id="{0F5B992F-48A9-AAC4-C2DC-B929C91439B5}"/>
              </a:ext>
            </a:extLst>
          </p:cNvPr>
          <p:cNvPicPr>
            <a:picLocks noChangeAspect="1"/>
          </p:cNvPicPr>
          <p:nvPr userDrawn="1"/>
        </p:nvPicPr>
        <p:blipFill rotWithShape="1">
          <a:blip r:embed="rId45" cstate="screen"/>
          <a:srcRect/>
          <a:stretch>
            <a:fillRect/>
          </a:stretch>
        </p:blipFill>
        <p:spPr>
          <a:xfrm>
            <a:off x="0" y="-1"/>
            <a:ext cx="9144000" cy="6857999"/>
          </a:xfrm>
          <a:prstGeom prst="rect">
            <a:avLst/>
          </a:prstGeom>
        </p:spPr>
      </p:pic>
      <p:sp>
        <p:nvSpPr>
          <p:cNvPr id="8" name="矩形 7">
            <a:extLst>
              <a:ext uri="{FF2B5EF4-FFF2-40B4-BE49-F238E27FC236}">
                <a16:creationId xmlns:a16="http://schemas.microsoft.com/office/drawing/2014/main" id="{93949223-EA97-CD2D-AD19-88A5CFACB272}"/>
              </a:ext>
            </a:extLst>
          </p:cNvPr>
          <p:cNvSpPr/>
          <p:nvPr userDrawn="1"/>
        </p:nvSpPr>
        <p:spPr>
          <a:xfrm>
            <a:off x="0" y="3294091"/>
            <a:ext cx="9144000" cy="269817"/>
          </a:xfrm>
          <a:prstGeom prst="rect">
            <a:avLst/>
          </a:prstGeom>
          <a:gradFill>
            <a:gsLst>
              <a:gs pos="0">
                <a:srgbClr val="0C1047">
                  <a:alpha val="0"/>
                </a:srgbClr>
              </a:gs>
              <a:gs pos="35000">
                <a:srgbClr val="0C1047">
                  <a:alpha val="0"/>
                </a:srgbClr>
              </a:gs>
              <a:gs pos="100000">
                <a:srgbClr val="0C1047"/>
              </a:gs>
            </a:gsLst>
            <a:path path="circle">
              <a:fillToRect l="50000" t="-80000" r="50000" b="180000"/>
            </a:path>
          </a:gradFill>
        </p:spPr>
        <p:txBody>
          <a:bodyPr wrap="square" rtlCol="0" anchor="ctr">
            <a:spAutoFit/>
            <a:scene3d>
              <a:camera prst="orthographicFront"/>
              <a:lightRig rig="threePt" dir="t"/>
            </a:scene3d>
            <a:sp3d contourW="12700"/>
          </a:bodyPr>
          <a:lstStyle/>
          <a:p>
            <a:pPr algn="just">
              <a:lnSpc>
                <a:spcPct val="120000"/>
              </a:lnSpc>
            </a:pPr>
            <a:endParaRPr lang="zh-CN" altLang="en-US" sz="1050" dirty="0">
              <a:gradFill>
                <a:gsLst>
                  <a:gs pos="0">
                    <a:srgbClr val="EEB948"/>
                  </a:gs>
                  <a:gs pos="100000">
                    <a:srgbClr val="B16F27"/>
                  </a:gs>
                </a:gsLst>
                <a:lin ang="5400000" scaled="1"/>
              </a:gradFill>
              <a:latin typeface="方正黑体简体" panose="02010601030101010101" pitchFamily="2" charset="-122"/>
              <a:ea typeface="方正黑体简体" panose="02010601030101010101" pitchFamily="2" charset="-122"/>
              <a:cs typeface="+mn-ea"/>
              <a:sym typeface="+mn-lt"/>
            </a:endParaRPr>
          </a:p>
        </p:txBody>
      </p:sp>
    </p:spTree>
    <p:extLst>
      <p:ext uri="{BB962C8B-B14F-4D97-AF65-F5344CB8AC3E}">
        <p14:creationId xmlns:p14="http://schemas.microsoft.com/office/powerpoint/2010/main" val="290424965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651" r:id="rId15"/>
    <p:sldLayoutId id="2147483652" r:id="rId16"/>
    <p:sldLayoutId id="2147483653" r:id="rId17"/>
    <p:sldLayoutId id="2147483654" r:id="rId18"/>
    <p:sldLayoutId id="2147483655" r:id="rId19"/>
    <p:sldLayoutId id="2147483657" r:id="rId20"/>
    <p:sldLayoutId id="2147483658" r:id="rId21"/>
    <p:sldLayoutId id="2147483659" r:id="rId22"/>
    <p:sldLayoutId id="2147483660" r:id="rId23"/>
    <p:sldLayoutId id="2147483661" r:id="rId24"/>
    <p:sldLayoutId id="2147483662" r:id="rId25"/>
    <p:sldLayoutId id="2147483663" r:id="rId26"/>
    <p:sldLayoutId id="2147483664" r:id="rId27"/>
    <p:sldLayoutId id="2147483665" r:id="rId28"/>
    <p:sldLayoutId id="2147483667" r:id="rId29"/>
    <p:sldLayoutId id="2147483668" r:id="rId30"/>
    <p:sldLayoutId id="2147483670" r:id="rId31"/>
    <p:sldLayoutId id="2147483671" r:id="rId32"/>
    <p:sldLayoutId id="2147483672" r:id="rId33"/>
    <p:sldLayoutId id="2147483673" r:id="rId34"/>
    <p:sldLayoutId id="2147483674" r:id="rId35"/>
    <p:sldLayoutId id="2147483675" r:id="rId36"/>
    <p:sldLayoutId id="2147483676" r:id="rId37"/>
    <p:sldLayoutId id="2147483677" r:id="rId38"/>
    <p:sldLayoutId id="2147483678" r:id="rId39"/>
    <p:sldLayoutId id="2147483679" r:id="rId40"/>
    <p:sldLayoutId id="2147483680" r:id="rId41"/>
    <p:sldLayoutId id="2147483681" r:id="rId42"/>
    <p:sldLayoutId id="2147483682" r:id="rId4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3.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15.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29.x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ags" Target="../tags/tag30.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tags" Target="../tags/tag3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3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image" Target="../media/image4.png"/><Relationship Id="rId5" Type="http://schemas.openxmlformats.org/officeDocument/2006/relationships/tags" Target="../tags/tag37.xml"/><Relationship Id="rId10" Type="http://schemas.openxmlformats.org/officeDocument/2006/relationships/notesSlide" Target="../notesSlides/notesSlide14.xml"/><Relationship Id="rId4" Type="http://schemas.openxmlformats.org/officeDocument/2006/relationships/tags" Target="../tags/tag36.xml"/><Relationship Id="rId9"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4.xml"/><Relationship Id="rId7" Type="http://schemas.openxmlformats.org/officeDocument/2006/relationships/notesSlide" Target="../notesSlides/notesSlide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16.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tags" Target="../tags/tag1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4.png"/><Relationship Id="rId4" Type="http://schemas.openxmlformats.org/officeDocument/2006/relationships/tags" Target="../tags/tag21.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2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4.png"/><Relationship Id="rId5" Type="http://schemas.openxmlformats.org/officeDocument/2006/relationships/notesSlide" Target="../notesSlides/notesSlide9.xml"/><Relationship Id="rId4"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F2FE68D-1E90-EBD3-2E4A-1A15E6761181}"/>
              </a:ext>
            </a:extLst>
          </p:cNvPr>
          <p:cNvPicPr>
            <a:picLocks noChangeAspect="1"/>
          </p:cNvPicPr>
          <p:nvPr/>
        </p:nvPicPr>
        <p:blipFill>
          <a:blip r:embed="rId13"/>
          <a:stretch>
            <a:fillRect/>
          </a:stretch>
        </p:blipFill>
        <p:spPr>
          <a:xfrm>
            <a:off x="0" y="6844"/>
            <a:ext cx="9144000" cy="6844311"/>
          </a:xfrm>
          <a:prstGeom prst="rect">
            <a:avLst/>
          </a:prstGeom>
        </p:spPr>
      </p:pic>
      <p:grpSp>
        <p:nvGrpSpPr>
          <p:cNvPr id="7" name="组合 6"/>
          <p:cNvGrpSpPr/>
          <p:nvPr/>
        </p:nvGrpSpPr>
        <p:grpSpPr>
          <a:xfrm>
            <a:off x="521494" y="1592105"/>
            <a:ext cx="8079105" cy="3815239"/>
            <a:chOff x="1223" y="2398"/>
            <a:chExt cx="16964" cy="8011"/>
          </a:xfrm>
        </p:grpSpPr>
        <p:sp>
          <p:nvSpPr>
            <p:cNvPr id="2" name="矩形 1"/>
            <p:cNvSpPr/>
            <p:nvPr>
              <p:custDataLst>
                <p:tags r:id="rId1"/>
              </p:custDataLst>
            </p:nvPr>
          </p:nvSpPr>
          <p:spPr>
            <a:xfrm>
              <a:off x="1584" y="9780"/>
              <a:ext cx="15991" cy="6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spc="450" dirty="0">
                  <a:gradFill flip="none" rotWithShape="1">
                    <a:gsLst>
                      <a:gs pos="0">
                        <a:schemeClr val="bg1"/>
                      </a:gs>
                      <a:gs pos="100000">
                        <a:srgbClr val="55B3FA"/>
                      </a:gs>
                    </a:gsLst>
                    <a:lin ang="5400000" scaled="0"/>
                    <a:tileRect/>
                  </a:gradFill>
                  <a:cs typeface="+mn-ea"/>
                  <a:sym typeface="+mn-lt"/>
                </a:rPr>
                <a:t>第十三届全国情报学博士生学术论坛</a:t>
              </a:r>
            </a:p>
          </p:txBody>
        </p:sp>
        <p:cxnSp>
          <p:nvCxnSpPr>
            <p:cNvPr id="4" name="直接连接符 3"/>
            <p:cNvCxnSpPr/>
            <p:nvPr>
              <p:custDataLst>
                <p:tags r:id="rId2"/>
              </p:custDataLst>
            </p:nvPr>
          </p:nvCxnSpPr>
          <p:spPr>
            <a:xfrm>
              <a:off x="1223" y="10061"/>
              <a:ext cx="4399" cy="0"/>
            </a:xfrm>
            <a:prstGeom prst="line">
              <a:avLst/>
            </a:prstGeom>
            <a:ln>
              <a:solidFill>
                <a:srgbClr val="55B3FA"/>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3788" y="10061"/>
              <a:ext cx="4399" cy="0"/>
            </a:xfrm>
            <a:prstGeom prst="line">
              <a:avLst/>
            </a:prstGeom>
            <a:ln>
              <a:solidFill>
                <a:srgbClr val="55B3FA"/>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220" y="2398"/>
              <a:ext cx="15382" cy="3704"/>
              <a:chOff x="1409438" y="1587107"/>
              <a:chExt cx="9767807" cy="2352856"/>
            </a:xfrm>
          </p:grpSpPr>
          <p:sp>
            <p:nvSpPr>
              <p:cNvPr id="9" name="文本框 8"/>
              <p:cNvSpPr txBox="1"/>
              <p:nvPr>
                <p:custDataLst>
                  <p:tags r:id="rId7"/>
                </p:custDataLst>
              </p:nvPr>
            </p:nvSpPr>
            <p:spPr>
              <a:xfrm>
                <a:off x="1647988" y="2558014"/>
                <a:ext cx="72790" cy="1381949"/>
              </a:xfrm>
              <a:prstGeom prst="rect">
                <a:avLst/>
              </a:prstGeom>
              <a:noFill/>
            </p:spPr>
            <p:txBody>
              <a:bodyPr wrap="none" lIns="27000" rIns="27000" rtlCol="0">
                <a:spAutoFit/>
              </a:bodyPr>
              <a:lstStyle/>
              <a:p>
                <a:pPr>
                  <a:lnSpc>
                    <a:spcPct val="125000"/>
                  </a:lnSpc>
                </a:pPr>
                <a:endParaRPr lang="zh-CN" altLang="en-US" sz="5400" b="1" dirty="0">
                  <a:gradFill>
                    <a:gsLst>
                      <a:gs pos="0">
                        <a:schemeClr val="bg1"/>
                      </a:gs>
                      <a:gs pos="100000">
                        <a:srgbClr val="55B3FA"/>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23" name="文本框 22"/>
              <p:cNvSpPr txBox="1"/>
              <p:nvPr>
                <p:custDataLst>
                  <p:tags r:id="rId8"/>
                </p:custDataLst>
              </p:nvPr>
            </p:nvSpPr>
            <p:spPr>
              <a:xfrm>
                <a:off x="1409438" y="1587107"/>
                <a:ext cx="9767807" cy="1785723"/>
              </a:xfrm>
              <a:prstGeom prst="rect">
                <a:avLst/>
              </a:prstGeom>
              <a:noFill/>
            </p:spPr>
            <p:txBody>
              <a:bodyPr wrap="none" lIns="27000" rIns="27000" rtlCol="0">
                <a:spAutoFit/>
              </a:bodyPr>
              <a:lstStyle/>
              <a:p>
                <a:pPr algn="ctr"/>
                <a:r>
                  <a:rPr lang="zh-CN" altLang="en-US" sz="4050" dirty="0">
                    <a:solidFill>
                      <a:schemeClr val="bg1"/>
                    </a:solidFill>
                    <a:latin typeface="华文新魏" panose="02010800040101010101" charset="-122"/>
                    <a:ea typeface="华文新魏" panose="02010800040101010101" charset="-122"/>
                    <a:sym typeface="+mn-ea"/>
                  </a:rPr>
                  <a:t>风险感知视角下个体信息处理</a:t>
                </a:r>
              </a:p>
              <a:p>
                <a:pPr algn="ctr"/>
                <a:r>
                  <a:rPr lang="zh-CN" altLang="en-US" sz="4050" dirty="0">
                    <a:solidFill>
                      <a:schemeClr val="bg1"/>
                    </a:solidFill>
                    <a:latin typeface="华文新魏" panose="02010800040101010101" charset="-122"/>
                    <a:ea typeface="华文新魏" panose="02010800040101010101" charset="-122"/>
                    <a:sym typeface="+mn-ea"/>
                  </a:rPr>
                  <a:t>模式对政策支持态度的影响研究</a:t>
                </a:r>
                <a:endParaRPr lang="zh-CN" altLang="en-US" sz="4050" b="1" dirty="0">
                  <a:solidFill>
                    <a:schemeClr val="bg1"/>
                  </a:solidFill>
                  <a:effectLst>
                    <a:outerShdw blurRad="38100" dist="38100" dir="2700000" algn="tl">
                      <a:srgbClr val="000000">
                        <a:alpha val="43137"/>
                      </a:srgbClr>
                    </a:outerShdw>
                  </a:effectLst>
                  <a:latin typeface="华文新魏" panose="02010800040101010101" charset="-122"/>
                  <a:ea typeface="华文新魏" panose="02010800040101010101" charset="-122"/>
                  <a:cs typeface="+mn-ea"/>
                  <a:sym typeface="+mn-ea"/>
                </a:endParaRPr>
              </a:p>
            </p:txBody>
          </p:sp>
          <p:sp>
            <p:nvSpPr>
              <p:cNvPr id="10" name="文本框 9"/>
              <p:cNvSpPr txBox="1"/>
              <p:nvPr>
                <p:custDataLst>
                  <p:tags r:id="rId9"/>
                </p:custDataLst>
              </p:nvPr>
            </p:nvSpPr>
            <p:spPr>
              <a:xfrm>
                <a:off x="3499837" y="2137578"/>
                <a:ext cx="72791" cy="1801717"/>
              </a:xfrm>
              <a:prstGeom prst="rect">
                <a:avLst/>
              </a:prstGeom>
              <a:noFill/>
            </p:spPr>
            <p:txBody>
              <a:bodyPr wrap="none" lIns="27000" rIns="27000" rtlCol="0">
                <a:spAutoFit/>
              </a:bodyPr>
              <a:lstStyle/>
              <a:p>
                <a:pPr>
                  <a:lnSpc>
                    <a:spcPct val="125000"/>
                  </a:lnSpc>
                </a:pPr>
                <a:endParaRPr lang="zh-CN" altLang="en-US" sz="7200" b="1" dirty="0">
                  <a:gradFill>
                    <a:gsLst>
                      <a:gs pos="0">
                        <a:schemeClr val="bg1"/>
                      </a:gs>
                      <a:gs pos="100000">
                        <a:srgbClr val="55B3FA"/>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25" name="文本框 24"/>
              <p:cNvSpPr txBox="1"/>
              <p:nvPr>
                <p:custDataLst>
                  <p:tags r:id="rId10"/>
                </p:custDataLst>
              </p:nvPr>
            </p:nvSpPr>
            <p:spPr>
              <a:xfrm>
                <a:off x="6194191" y="2137578"/>
                <a:ext cx="72791" cy="1801717"/>
              </a:xfrm>
              <a:prstGeom prst="rect">
                <a:avLst/>
              </a:prstGeom>
              <a:noFill/>
            </p:spPr>
            <p:txBody>
              <a:bodyPr wrap="none" lIns="27000" rIns="27000" rtlCol="0">
                <a:spAutoFit/>
              </a:bodyPr>
              <a:lstStyle/>
              <a:p>
                <a:pPr>
                  <a:lnSpc>
                    <a:spcPct val="125000"/>
                  </a:lnSpc>
                </a:pPr>
                <a:endParaRPr lang="zh-CN" altLang="en-US" sz="7200" b="1" dirty="0">
                  <a:gradFill>
                    <a:gsLst>
                      <a:gs pos="0">
                        <a:schemeClr val="bg1"/>
                      </a:gs>
                      <a:gs pos="100000">
                        <a:srgbClr val="55B3FA"/>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endParaRPr>
              </a:p>
            </p:txBody>
          </p:sp>
        </p:grpSp>
        <p:grpSp>
          <p:nvGrpSpPr>
            <p:cNvPr id="33" name="组合 32"/>
            <p:cNvGrpSpPr/>
            <p:nvPr/>
          </p:nvGrpSpPr>
          <p:grpSpPr>
            <a:xfrm>
              <a:off x="6130" y="6277"/>
              <a:ext cx="7562" cy="824"/>
              <a:chOff x="3732754" y="4028271"/>
              <a:chExt cx="4801646" cy="523847"/>
            </a:xfrm>
          </p:grpSpPr>
          <p:sp>
            <p:nvSpPr>
              <p:cNvPr id="26" name="圆角矩形 25"/>
              <p:cNvSpPr/>
              <p:nvPr>
                <p:custDataLst>
                  <p:tags r:id="rId5"/>
                </p:custDataLst>
              </p:nvPr>
            </p:nvSpPr>
            <p:spPr>
              <a:xfrm>
                <a:off x="3732754" y="4028271"/>
                <a:ext cx="4801646" cy="513162"/>
              </a:xfrm>
              <a:prstGeom prst="roundRect">
                <a:avLst>
                  <a:gd name="adj" fmla="val 50000"/>
                </a:avLst>
              </a:prstGeom>
              <a:gradFill flip="none" rotWithShape="1">
                <a:gsLst>
                  <a:gs pos="0">
                    <a:schemeClr val="bg1"/>
                  </a:gs>
                  <a:gs pos="91000">
                    <a:srgbClr val="55B3FA"/>
                  </a:gs>
                </a:gsLst>
                <a:lin ang="5400000" scaled="0"/>
                <a:tileRect/>
              </a:gradFill>
            </p:spPr>
            <p:txBody>
              <a:bodyPr wrap="square" rtlCol="0" anchor="ctr">
                <a:spAutoFit/>
                <a:scene3d>
                  <a:camera prst="orthographicFront"/>
                  <a:lightRig rig="threePt" dir="t"/>
                </a:scene3d>
                <a:sp3d contourW="12700"/>
              </a:bodyPr>
              <a:lstStyle/>
              <a:p>
                <a:pPr algn="just">
                  <a:lnSpc>
                    <a:spcPct val="120000"/>
                  </a:lnSpc>
                </a:pPr>
                <a:endParaRPr lang="zh-CN" altLang="en-US" sz="1050" dirty="0">
                  <a:gradFill>
                    <a:gsLst>
                      <a:gs pos="0">
                        <a:srgbClr val="EEB948"/>
                      </a:gs>
                      <a:gs pos="100000">
                        <a:srgbClr val="B16F27"/>
                      </a:gs>
                    </a:gsLst>
                    <a:lin ang="5400000" scaled="1"/>
                  </a:gradFill>
                  <a:cs typeface="+mn-ea"/>
                  <a:sym typeface="+mn-lt"/>
                </a:endParaRPr>
              </a:p>
            </p:txBody>
          </p:sp>
          <p:sp>
            <p:nvSpPr>
              <p:cNvPr id="11" name="矩形 10"/>
              <p:cNvSpPr/>
              <p:nvPr>
                <p:custDataLst>
                  <p:tags r:id="rId6"/>
                </p:custDataLst>
              </p:nvPr>
            </p:nvSpPr>
            <p:spPr>
              <a:xfrm>
                <a:off x="3804191" y="4041606"/>
                <a:ext cx="4606892" cy="510512"/>
              </a:xfrm>
              <a:prstGeom prst="rect">
                <a:avLst/>
              </a:prstGeom>
            </p:spPr>
            <p:txBody>
              <a:bodyPr wrap="square">
                <a:spAutoFit/>
                <a:scene3d>
                  <a:camera prst="orthographicFront"/>
                  <a:lightRig rig="threePt" dir="t"/>
                </a:scene3d>
                <a:sp3d contourW="12700"/>
              </a:bodyPr>
              <a:lstStyle/>
              <a:p>
                <a:pPr algn="ctr">
                  <a:lnSpc>
                    <a:spcPct val="110000"/>
                  </a:lnSpc>
                </a:pPr>
                <a:r>
                  <a:rPr lang="zh-CN" altLang="en-US" dirty="0">
                    <a:solidFill>
                      <a:srgbClr val="0C1047"/>
                    </a:solidFill>
                    <a:effectLst>
                      <a:outerShdw blurRad="25400" dist="25400" dir="2700000" algn="tl">
                        <a:srgbClr val="000000">
                          <a:alpha val="25000"/>
                        </a:srgbClr>
                      </a:outerShdw>
                    </a:effectLst>
                    <a:cs typeface="+mn-ea"/>
                    <a:sym typeface="+mn-lt"/>
                  </a:rPr>
                  <a:t>武汉工程大学管理学院</a:t>
                </a:r>
              </a:p>
            </p:txBody>
          </p:sp>
        </p:grpSp>
        <p:sp>
          <p:nvSpPr>
            <p:cNvPr id="30" name="文本框 29"/>
            <p:cNvSpPr txBox="1"/>
            <p:nvPr>
              <p:custDataLst>
                <p:tags r:id="rId4"/>
              </p:custDataLst>
            </p:nvPr>
          </p:nvSpPr>
          <p:spPr>
            <a:xfrm>
              <a:off x="5289" y="7462"/>
              <a:ext cx="9243" cy="1595"/>
            </a:xfrm>
            <a:prstGeom prst="rect">
              <a:avLst/>
            </a:prstGeom>
            <a:noFill/>
          </p:spPr>
          <p:txBody>
            <a:bodyPr wrap="none" lIns="27000" rIns="27000" rtlCol="0">
              <a:spAutoFit/>
            </a:bodyPr>
            <a:lstStyle/>
            <a:p>
              <a:pPr algn="ctr">
                <a:lnSpc>
                  <a:spcPct val="125000"/>
                </a:lnSpc>
              </a:pPr>
              <a:r>
                <a:rPr lang="zh-CN" altLang="en-US" dirty="0">
                  <a:gradFill>
                    <a:gsLst>
                      <a:gs pos="0">
                        <a:schemeClr val="bg1"/>
                      </a:gs>
                      <a:gs pos="100000">
                        <a:srgbClr val="55B3FA"/>
                      </a:gs>
                    </a:gsLst>
                    <a:lin ang="5400000" scaled="0"/>
                  </a:gradFill>
                  <a:effectLst>
                    <a:outerShdw blurRad="38100" dist="38100" dir="2700000" algn="tl">
                      <a:srgbClr val="000000">
                        <a:alpha val="43137"/>
                      </a:srgbClr>
                    </a:outerShdw>
                  </a:effectLst>
                  <a:cs typeface="+mn-ea"/>
                  <a:sym typeface="+mn-lt"/>
                </a:rPr>
                <a:t>作者：明均仁</a:t>
              </a:r>
              <a:r>
                <a:rPr lang="en-US" altLang="zh-CN" dirty="0">
                  <a:gradFill>
                    <a:gsLst>
                      <a:gs pos="0">
                        <a:schemeClr val="bg1"/>
                      </a:gs>
                      <a:gs pos="100000">
                        <a:srgbClr val="55B3FA"/>
                      </a:gs>
                    </a:gsLst>
                    <a:lin ang="5400000" scaled="0"/>
                  </a:gradFill>
                  <a:effectLst>
                    <a:outerShdw blurRad="38100" dist="38100" dir="2700000" algn="tl">
                      <a:srgbClr val="000000">
                        <a:alpha val="43137"/>
                      </a:srgbClr>
                    </a:outerShdw>
                  </a:effectLst>
                  <a:cs typeface="+mn-ea"/>
                  <a:sym typeface="+mn-lt"/>
                </a:rPr>
                <a:t>  </a:t>
              </a:r>
              <a:r>
                <a:rPr lang="zh-CN" altLang="en-US" dirty="0">
                  <a:gradFill>
                    <a:gsLst>
                      <a:gs pos="0">
                        <a:schemeClr val="bg1"/>
                      </a:gs>
                      <a:gs pos="100000">
                        <a:srgbClr val="55B3FA"/>
                      </a:gs>
                    </a:gsLst>
                    <a:lin ang="5400000" scaled="0"/>
                  </a:gradFill>
                  <a:effectLst>
                    <a:outerShdw blurRad="38100" dist="38100" dir="2700000" algn="tl">
                      <a:srgbClr val="000000">
                        <a:alpha val="43137"/>
                      </a:srgbClr>
                    </a:outerShdw>
                  </a:effectLst>
                  <a:cs typeface="+mn-ea"/>
                  <a:sym typeface="+mn-lt"/>
                </a:rPr>
                <a:t>朱秋雨</a:t>
              </a:r>
              <a:r>
                <a:rPr lang="en-US" altLang="zh-CN" dirty="0">
                  <a:gradFill>
                    <a:gsLst>
                      <a:gs pos="0">
                        <a:schemeClr val="bg1"/>
                      </a:gs>
                      <a:gs pos="100000">
                        <a:srgbClr val="55B3FA"/>
                      </a:gs>
                    </a:gsLst>
                    <a:lin ang="5400000" scaled="0"/>
                  </a:gradFill>
                  <a:effectLst>
                    <a:outerShdw blurRad="38100" dist="38100" dir="2700000" algn="tl">
                      <a:srgbClr val="000000">
                        <a:alpha val="43137"/>
                      </a:srgbClr>
                    </a:outerShdw>
                  </a:effectLst>
                  <a:cs typeface="+mn-ea"/>
                  <a:sym typeface="+mn-lt"/>
                </a:rPr>
                <a:t>  </a:t>
              </a:r>
              <a:r>
                <a:rPr lang="zh-CN" altLang="en-US" dirty="0">
                  <a:gradFill>
                    <a:gsLst>
                      <a:gs pos="0">
                        <a:schemeClr val="bg1"/>
                      </a:gs>
                      <a:gs pos="100000">
                        <a:srgbClr val="55B3FA"/>
                      </a:gs>
                    </a:gsLst>
                    <a:lin ang="5400000" scaled="0"/>
                  </a:gradFill>
                  <a:effectLst>
                    <a:outerShdw blurRad="38100" dist="38100" dir="2700000" algn="tl">
                      <a:srgbClr val="000000">
                        <a:alpha val="43137"/>
                      </a:srgbClr>
                    </a:outerShdw>
                  </a:effectLst>
                  <a:cs typeface="+mn-ea"/>
                  <a:sym typeface="+mn-lt"/>
                </a:rPr>
                <a:t>周莉媛</a:t>
              </a:r>
              <a:r>
                <a:rPr lang="en-US" altLang="zh-CN" dirty="0">
                  <a:gradFill>
                    <a:gsLst>
                      <a:gs pos="0">
                        <a:schemeClr val="bg1"/>
                      </a:gs>
                      <a:gs pos="100000">
                        <a:srgbClr val="55B3FA"/>
                      </a:gs>
                    </a:gsLst>
                    <a:lin ang="5400000" scaled="0"/>
                  </a:gradFill>
                  <a:effectLst>
                    <a:outerShdw blurRad="38100" dist="38100" dir="2700000" algn="tl">
                      <a:srgbClr val="000000">
                        <a:alpha val="43137"/>
                      </a:srgbClr>
                    </a:outerShdw>
                  </a:effectLst>
                  <a:cs typeface="+mn-ea"/>
                  <a:sym typeface="+mn-lt"/>
                </a:rPr>
                <a:t>  </a:t>
              </a:r>
              <a:r>
                <a:rPr lang="zh-CN" altLang="en-US" dirty="0">
                  <a:gradFill>
                    <a:gsLst>
                      <a:gs pos="0">
                        <a:schemeClr val="bg1"/>
                      </a:gs>
                      <a:gs pos="100000">
                        <a:srgbClr val="55B3FA"/>
                      </a:gs>
                    </a:gsLst>
                    <a:lin ang="5400000" scaled="0"/>
                  </a:gradFill>
                  <a:effectLst>
                    <a:outerShdw blurRad="38100" dist="38100" dir="2700000" algn="tl">
                      <a:srgbClr val="000000">
                        <a:alpha val="43137"/>
                      </a:srgbClr>
                    </a:outerShdw>
                  </a:effectLst>
                  <a:cs typeface="+mn-ea"/>
                  <a:sym typeface="+mn-lt"/>
                </a:rPr>
                <a:t>涂瑞德</a:t>
              </a:r>
              <a:r>
                <a:rPr lang="en-US" altLang="zh-CN" dirty="0">
                  <a:gradFill>
                    <a:gsLst>
                      <a:gs pos="0">
                        <a:schemeClr val="bg1"/>
                      </a:gs>
                      <a:gs pos="100000">
                        <a:srgbClr val="55B3FA"/>
                      </a:gs>
                    </a:gsLst>
                    <a:lin ang="5400000" scaled="0"/>
                  </a:gradFill>
                  <a:effectLst>
                    <a:outerShdw blurRad="38100" dist="38100" dir="2700000" algn="tl">
                      <a:srgbClr val="000000">
                        <a:alpha val="43137"/>
                      </a:srgbClr>
                    </a:outerShdw>
                  </a:effectLst>
                  <a:cs typeface="+mn-ea"/>
                  <a:sym typeface="+mn-lt"/>
                </a:rPr>
                <a:t>  </a:t>
              </a:r>
              <a:r>
                <a:rPr lang="zh-CN" altLang="en-US" dirty="0">
                  <a:gradFill>
                    <a:gsLst>
                      <a:gs pos="0">
                        <a:schemeClr val="bg1"/>
                      </a:gs>
                      <a:gs pos="100000">
                        <a:srgbClr val="55B3FA"/>
                      </a:gs>
                    </a:gsLst>
                    <a:lin ang="5400000" scaled="0"/>
                  </a:gradFill>
                  <a:effectLst>
                    <a:outerShdw blurRad="38100" dist="38100" dir="2700000" algn="tl">
                      <a:srgbClr val="000000">
                        <a:alpha val="43137"/>
                      </a:srgbClr>
                    </a:outerShdw>
                  </a:effectLst>
                  <a:cs typeface="+mn-ea"/>
                  <a:sym typeface="+mn-lt"/>
                </a:rPr>
                <a:t>高凯</a:t>
              </a:r>
            </a:p>
            <a:p>
              <a:pPr algn="ctr">
                <a:lnSpc>
                  <a:spcPct val="125000"/>
                </a:lnSpc>
              </a:pPr>
              <a:r>
                <a:rPr lang="zh-CN" altLang="en-US" dirty="0">
                  <a:gradFill>
                    <a:gsLst>
                      <a:gs pos="0">
                        <a:schemeClr val="bg1"/>
                      </a:gs>
                      <a:gs pos="100000">
                        <a:srgbClr val="55B3FA"/>
                      </a:gs>
                    </a:gsLst>
                    <a:lin ang="5400000" scaled="0"/>
                  </a:gradFill>
                  <a:effectLst>
                    <a:outerShdw blurRad="38100" dist="38100" dir="2700000" algn="tl">
                      <a:srgbClr val="000000">
                        <a:alpha val="43137"/>
                      </a:srgbClr>
                    </a:outerShdw>
                  </a:effectLst>
                  <a:cs typeface="+mn-ea"/>
                  <a:sym typeface="+mn-lt"/>
                </a:rPr>
                <a:t>汇报人：朱秋雨</a:t>
              </a:r>
            </a:p>
          </p:txBody>
        </p:sp>
      </p:grpSp>
    </p:spTree>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04DEEE1-AA2C-33DC-93E1-083CD9ADDD1B}"/>
              </a:ext>
            </a:extLst>
          </p:cNvPr>
          <p:cNvPicPr>
            <a:picLocks noChangeAspect="1"/>
          </p:cNvPicPr>
          <p:nvPr/>
        </p:nvPicPr>
        <p:blipFill>
          <a:blip r:embed="rId4"/>
          <a:stretch>
            <a:fillRect/>
          </a:stretch>
        </p:blipFill>
        <p:spPr>
          <a:xfrm>
            <a:off x="0" y="6096"/>
            <a:ext cx="9144000" cy="6845807"/>
          </a:xfrm>
          <a:prstGeom prst="rect">
            <a:avLst/>
          </a:prstGeom>
        </p:spPr>
      </p:pic>
      <p:grpSp>
        <p:nvGrpSpPr>
          <p:cNvPr id="13" name="组合 12"/>
          <p:cNvGrpSpPr/>
          <p:nvPr/>
        </p:nvGrpSpPr>
        <p:grpSpPr>
          <a:xfrm>
            <a:off x="514351" y="1269685"/>
            <a:ext cx="2450306" cy="846296"/>
            <a:chOff x="3518" y="5040"/>
            <a:chExt cx="5145" cy="1777"/>
          </a:xfrm>
        </p:grpSpPr>
        <p:sp>
          <p:nvSpPr>
            <p:cNvPr id="3" name="Title 1"/>
            <p:cNvSpPr txBox="1"/>
            <p:nvPr/>
          </p:nvSpPr>
          <p:spPr>
            <a:xfrm>
              <a:off x="4417" y="5134"/>
              <a:ext cx="3547" cy="1683"/>
            </a:xfrm>
            <a:prstGeom prst="rect">
              <a:avLst/>
            </a:prstGeom>
          </p:spPr>
          <p:txBody>
            <a:bodyPr vert="horz" lIns="27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nSpc>
                  <a:spcPct val="100000"/>
                </a:lnSpc>
              </a:pPr>
              <a:r>
                <a:rPr lang="zh-CN" altLang="en-US" sz="3000" b="1" dirty="0">
                  <a:gradFill>
                    <a:gsLst>
                      <a:gs pos="0">
                        <a:schemeClr val="bg1"/>
                      </a:gs>
                      <a:gs pos="100000">
                        <a:srgbClr val="55B3FA"/>
                      </a:gs>
                    </a:gsLst>
                    <a:lin ang="5400000" scaled="1"/>
                  </a:gradFill>
                  <a:latin typeface="+mn-lt"/>
                  <a:ea typeface="+mn-ea"/>
                  <a:cs typeface="+mn-ea"/>
                  <a:sym typeface="+mn-lt"/>
                </a:rPr>
                <a:t>结果分析</a:t>
              </a:r>
            </a:p>
            <a:p>
              <a:pPr algn="ctr">
                <a:lnSpc>
                  <a:spcPct val="100000"/>
                </a:lnSpc>
              </a:pPr>
              <a:r>
                <a:rPr lang="en-US" altLang="zh-CN" sz="1500" b="1" dirty="0">
                  <a:gradFill>
                    <a:gsLst>
                      <a:gs pos="0">
                        <a:schemeClr val="bg1"/>
                      </a:gs>
                      <a:gs pos="100000">
                        <a:srgbClr val="55B3FA"/>
                      </a:gs>
                    </a:gsLst>
                    <a:lin ang="5400000" scaled="1"/>
                  </a:gradFill>
                  <a:latin typeface="+mn-lt"/>
                  <a:ea typeface="+mn-ea"/>
                  <a:cs typeface="+mn-ea"/>
                  <a:sym typeface="+mn-lt"/>
                </a:rPr>
                <a:t>——</a:t>
              </a:r>
              <a:r>
                <a:rPr lang="zh-CN" altLang="en-US" sz="1500" b="1" dirty="0">
                  <a:gradFill>
                    <a:gsLst>
                      <a:gs pos="0">
                        <a:schemeClr val="bg1"/>
                      </a:gs>
                      <a:gs pos="100000">
                        <a:srgbClr val="55B3FA"/>
                      </a:gs>
                    </a:gsLst>
                    <a:lin ang="5400000" scaled="1"/>
                  </a:gradFill>
                  <a:latin typeface="+mn-lt"/>
                  <a:ea typeface="+mn-ea"/>
                  <a:cs typeface="+mn-ea"/>
                  <a:sym typeface="+mn-lt"/>
                </a:rPr>
                <a:t>模型检验</a:t>
              </a:r>
            </a:p>
            <a:p>
              <a:pPr>
                <a:lnSpc>
                  <a:spcPct val="100000"/>
                </a:lnSpc>
              </a:pPr>
              <a:endParaRPr lang="zh-CN" altLang="en-US" sz="3000" b="1" dirty="0">
                <a:gradFill>
                  <a:gsLst>
                    <a:gs pos="0">
                      <a:schemeClr val="bg1"/>
                    </a:gs>
                    <a:gs pos="100000">
                      <a:srgbClr val="55B3FA"/>
                    </a:gs>
                  </a:gsLst>
                  <a:lin ang="5400000" scaled="1"/>
                </a:gradFill>
                <a:latin typeface="+mn-lt"/>
                <a:ea typeface="+mn-ea"/>
                <a:cs typeface="+mn-ea"/>
                <a:sym typeface="+mn-lt"/>
              </a:endParaRPr>
            </a:p>
            <a:p>
              <a:pPr>
                <a:lnSpc>
                  <a:spcPct val="100000"/>
                </a:lnSpc>
              </a:pPr>
              <a:endParaRPr lang="zh-CN" altLang="en-US" sz="3000" b="1" dirty="0">
                <a:gradFill>
                  <a:gsLst>
                    <a:gs pos="0">
                      <a:schemeClr val="bg1"/>
                    </a:gs>
                    <a:gs pos="100000">
                      <a:srgbClr val="55B3FA"/>
                    </a:gs>
                  </a:gsLst>
                  <a:lin ang="5400000" scaled="1"/>
                </a:gradFill>
                <a:latin typeface="+mn-lt"/>
                <a:ea typeface="+mn-ea"/>
                <a:cs typeface="+mn-ea"/>
                <a:sym typeface="+mn-lt"/>
              </a:endParaRPr>
            </a:p>
          </p:txBody>
        </p:sp>
        <p:sp>
          <p:nvSpPr>
            <p:cNvPr id="33" name="矩形 32"/>
            <p:cNvSpPr/>
            <p:nvPr/>
          </p:nvSpPr>
          <p:spPr bwMode="auto">
            <a:xfrm>
              <a:off x="3518" y="5040"/>
              <a:ext cx="5145" cy="1777"/>
            </a:xfrm>
            <a:prstGeom prst="rect">
              <a:avLst/>
            </a:prstGeom>
            <a:noFill/>
            <a:ln w="76200">
              <a:gradFill>
                <a:gsLst>
                  <a:gs pos="0">
                    <a:schemeClr val="bg1"/>
                  </a:gs>
                  <a:gs pos="100000">
                    <a:srgbClr val="55B3FA"/>
                  </a:gs>
                </a:gsLst>
                <a:lin ang="2700000" scaled="0"/>
              </a:gradFill>
              <a:miter lim="800000"/>
            </a:ln>
          </p:spPr>
          <p:txBody>
            <a:bodyPr vert="horz" wrap="square" lIns="68580" tIns="34290" rIns="68580" bIns="34290" numCol="1" rtlCol="0" anchor="t" anchorCtr="0" compatLnSpc="1"/>
            <a:lstStyle/>
            <a:p>
              <a:pPr algn="ctr"/>
              <a:endParaRPr lang="en-US" altLang="zh-CN" sz="1350" dirty="0">
                <a:gradFill>
                  <a:gsLst>
                    <a:gs pos="0">
                      <a:schemeClr val="bg1"/>
                    </a:gs>
                    <a:gs pos="100000">
                      <a:srgbClr val="55B3FA"/>
                    </a:gs>
                  </a:gsLst>
                  <a:lin ang="5400000" scaled="1"/>
                </a:gradFill>
                <a:cs typeface="+mn-ea"/>
                <a:sym typeface="+mn-lt"/>
              </a:endParaRPr>
            </a:p>
            <a:p>
              <a:pPr algn="ctr"/>
              <a:endParaRPr lang="zh-CN" altLang="en-US" sz="1350" dirty="0">
                <a:gradFill>
                  <a:gsLst>
                    <a:gs pos="0">
                      <a:schemeClr val="bg1"/>
                    </a:gs>
                    <a:gs pos="100000">
                      <a:srgbClr val="55B3FA"/>
                    </a:gs>
                  </a:gsLst>
                  <a:lin ang="5400000" scaled="1"/>
                </a:gradFill>
                <a:cs typeface="+mn-ea"/>
                <a:sym typeface="+mn-lt"/>
              </a:endParaRPr>
            </a:p>
          </p:txBody>
        </p:sp>
      </p:grpSp>
      <p:sp>
        <p:nvSpPr>
          <p:cNvPr id="37" name="Title 1"/>
          <p:cNvSpPr txBox="1"/>
          <p:nvPr/>
        </p:nvSpPr>
        <p:spPr>
          <a:xfrm>
            <a:off x="9699790" y="1314452"/>
            <a:ext cx="365021" cy="490079"/>
          </a:xfrm>
          <a:prstGeom prst="rect">
            <a:avLst/>
          </a:prstGeom>
        </p:spPr>
        <p:txBody>
          <a:bodyPr vert="horz" lIns="27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nSpc>
                <a:spcPct val="100000"/>
              </a:lnSpc>
            </a:pPr>
            <a:endParaRPr lang="en-US" altLang="zh-CN" sz="3300" b="1" dirty="0">
              <a:gradFill>
                <a:gsLst>
                  <a:gs pos="0">
                    <a:schemeClr val="bg1"/>
                  </a:gs>
                  <a:gs pos="100000">
                    <a:srgbClr val="55B3FA"/>
                  </a:gs>
                </a:gsLst>
                <a:lin ang="5400000" scaled="1"/>
              </a:gradFill>
              <a:latin typeface="+mn-lt"/>
              <a:ea typeface="+mn-ea"/>
              <a:cs typeface="+mn-ea"/>
              <a:sym typeface="+mn-lt"/>
            </a:endParaRPr>
          </a:p>
        </p:txBody>
      </p:sp>
      <p:sp>
        <p:nvSpPr>
          <p:cNvPr id="2" name="文本框 1"/>
          <p:cNvSpPr txBox="1"/>
          <p:nvPr/>
        </p:nvSpPr>
        <p:spPr>
          <a:xfrm>
            <a:off x="893922" y="4596291"/>
            <a:ext cx="7008019" cy="1279709"/>
          </a:xfrm>
          <a:prstGeom prst="rect">
            <a:avLst/>
          </a:prstGeom>
          <a:noFill/>
        </p:spPr>
        <p:txBody>
          <a:bodyPr wrap="square" lIns="27000" rIns="27000" rtlCol="0" anchor="t">
            <a:spAutoFit/>
          </a:bodyPr>
          <a:lstStyle/>
          <a:p>
            <a:pPr>
              <a:lnSpc>
                <a:spcPct val="200000"/>
              </a:lnSpc>
            </a:pPr>
            <a:r>
              <a:rPr lang="en-US" altLang="zh-CN" sz="1350" dirty="0">
                <a:solidFill>
                  <a:schemeClr val="bg1"/>
                </a:solidFill>
                <a:ea typeface="思源黑体-粗体 Bold"/>
                <a:sym typeface="+mn-ea"/>
              </a:rPr>
              <a:t>       </a:t>
            </a:r>
            <a:r>
              <a:rPr lang="zh-CN" altLang="en-US" sz="1350" dirty="0">
                <a:solidFill>
                  <a:schemeClr val="bg1"/>
                </a:solidFill>
                <a:ea typeface="思源黑体-粗体 Bold"/>
                <a:sym typeface="+mn-ea"/>
              </a:rPr>
              <a:t>本文问卷及问卷设计的量表题项具有较好的可靠性和有效性，回收到的数据能进行下一步的实证分析。本研究采用结构方程模型方法对假设及模型进行验证，以Amos21.0软件工具对收集到的数据进行实证研究，模型检验结果如图</a:t>
            </a:r>
            <a:r>
              <a:rPr lang="en-US" altLang="zh-CN" sz="1350" dirty="0">
                <a:solidFill>
                  <a:schemeClr val="bg1"/>
                </a:solidFill>
                <a:ea typeface="思源黑体-粗体 Bold"/>
                <a:sym typeface="+mn-ea"/>
              </a:rPr>
              <a:t>1</a:t>
            </a:r>
            <a:r>
              <a:rPr lang="zh-CN" altLang="en-US" sz="1350" dirty="0">
                <a:solidFill>
                  <a:schemeClr val="bg1"/>
                </a:solidFill>
                <a:ea typeface="思源黑体-粗体 Bold"/>
                <a:sym typeface="+mn-ea"/>
              </a:rPr>
              <a:t>所示。</a:t>
            </a:r>
          </a:p>
        </p:txBody>
      </p:sp>
      <p:graphicFrame>
        <p:nvGraphicFramePr>
          <p:cNvPr id="4" name="对象 3"/>
          <p:cNvGraphicFramePr>
            <a:graphicFrameLocks noChangeAspect="1"/>
          </p:cNvGraphicFramePr>
          <p:nvPr>
            <p:custDataLst>
              <p:tags r:id="rId1"/>
            </p:custDataLst>
          </p:nvPr>
        </p:nvGraphicFramePr>
        <p:xfrm>
          <a:off x="2453640" y="2261711"/>
          <a:ext cx="4893945" cy="1856423"/>
        </p:xfrm>
        <a:graphic>
          <a:graphicData uri="http://schemas.openxmlformats.org/presentationml/2006/ole">
            <mc:AlternateContent xmlns:mc="http://schemas.openxmlformats.org/markup-compatibility/2006">
              <mc:Choice xmlns:v="urn:schemas-microsoft-com:vml" Requires="v">
                <p:oleObj r:id="rId5" imgW="10769600" imgH="4102100" progId="Visio.Drawing.15">
                  <p:embed/>
                </p:oleObj>
              </mc:Choice>
              <mc:Fallback>
                <p:oleObj r:id="rId5" imgW="10769600" imgH="4102100" progId="Visio.Drawing.15">
                  <p:embed/>
                  <p:pic>
                    <p:nvPicPr>
                      <p:cNvPr id="0" name="图片 4"/>
                      <p:cNvPicPr/>
                      <p:nvPr/>
                    </p:nvPicPr>
                    <p:blipFill>
                      <a:blip r:embed="rId6"/>
                      <a:stretch>
                        <a:fillRect/>
                      </a:stretch>
                    </p:blipFill>
                    <p:spPr>
                      <a:xfrm>
                        <a:off x="2453640" y="2261711"/>
                        <a:ext cx="4893945" cy="1856423"/>
                      </a:xfrm>
                      <a:prstGeom prst="rect">
                        <a:avLst/>
                      </a:prstGeom>
                      <a:noFill/>
                      <a:ln w="38100">
                        <a:noFill/>
                        <a:miter/>
                      </a:ln>
                    </p:spPr>
                  </p:pic>
                </p:oleObj>
              </mc:Fallback>
            </mc:AlternateContent>
          </a:graphicData>
        </a:graphic>
      </p:graphicFrame>
      <p:sp>
        <p:nvSpPr>
          <p:cNvPr id="6" name="文本框 5"/>
          <p:cNvSpPr txBox="1"/>
          <p:nvPr/>
        </p:nvSpPr>
        <p:spPr>
          <a:xfrm>
            <a:off x="2208371" y="4263868"/>
            <a:ext cx="4572000" cy="306431"/>
          </a:xfrm>
          <a:prstGeom prst="rect">
            <a:avLst/>
          </a:prstGeom>
          <a:noFill/>
        </p:spPr>
        <p:txBody>
          <a:bodyPr wrap="square" lIns="27000" rIns="27000" rtlCol="0" anchor="t">
            <a:spAutoFit/>
          </a:bodyPr>
          <a:lstStyle/>
          <a:p>
            <a:pPr algn="ctr">
              <a:lnSpc>
                <a:spcPct val="125000"/>
              </a:lnSpc>
            </a:pPr>
            <a:r>
              <a:rPr lang="zh-CN" altLang="en-US" sz="1200" dirty="0">
                <a:solidFill>
                  <a:schemeClr val="bg1"/>
                </a:solidFill>
                <a:cs typeface="+mn-ea"/>
                <a:sym typeface="+mn-lt"/>
              </a:rPr>
              <a:t>图</a:t>
            </a:r>
            <a:r>
              <a:rPr lang="en-US" altLang="zh-CN" sz="1200" dirty="0">
                <a:solidFill>
                  <a:schemeClr val="bg1"/>
                </a:solidFill>
                <a:cs typeface="+mn-ea"/>
                <a:sym typeface="+mn-lt"/>
              </a:rPr>
              <a:t>1  模型检验结果</a:t>
            </a:r>
          </a:p>
        </p:txBody>
      </p:sp>
    </p:spTree>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6D0BBD7-45F9-0D05-7ED0-4928AE698E20}"/>
              </a:ext>
            </a:extLst>
          </p:cNvPr>
          <p:cNvPicPr>
            <a:picLocks noChangeAspect="1"/>
          </p:cNvPicPr>
          <p:nvPr/>
        </p:nvPicPr>
        <p:blipFill>
          <a:blip r:embed="rId4"/>
          <a:stretch>
            <a:fillRect/>
          </a:stretch>
        </p:blipFill>
        <p:spPr>
          <a:xfrm>
            <a:off x="0" y="6096"/>
            <a:ext cx="9144000" cy="6845807"/>
          </a:xfrm>
          <a:prstGeom prst="rect">
            <a:avLst/>
          </a:prstGeom>
        </p:spPr>
      </p:pic>
      <p:grpSp>
        <p:nvGrpSpPr>
          <p:cNvPr id="13" name="组合 12"/>
          <p:cNvGrpSpPr/>
          <p:nvPr/>
        </p:nvGrpSpPr>
        <p:grpSpPr>
          <a:xfrm>
            <a:off x="514351" y="1269685"/>
            <a:ext cx="2450306" cy="846296"/>
            <a:chOff x="3518" y="5040"/>
            <a:chExt cx="5145" cy="1777"/>
          </a:xfrm>
        </p:grpSpPr>
        <p:sp>
          <p:nvSpPr>
            <p:cNvPr id="3" name="Title 1"/>
            <p:cNvSpPr txBox="1"/>
            <p:nvPr/>
          </p:nvSpPr>
          <p:spPr>
            <a:xfrm>
              <a:off x="4417" y="5134"/>
              <a:ext cx="3547" cy="1683"/>
            </a:xfrm>
            <a:prstGeom prst="rect">
              <a:avLst/>
            </a:prstGeom>
          </p:spPr>
          <p:txBody>
            <a:bodyPr vert="horz" lIns="27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nSpc>
                  <a:spcPct val="100000"/>
                </a:lnSpc>
              </a:pPr>
              <a:r>
                <a:rPr lang="zh-CN" altLang="en-US" sz="3000" b="1" dirty="0">
                  <a:gradFill>
                    <a:gsLst>
                      <a:gs pos="0">
                        <a:schemeClr val="bg1"/>
                      </a:gs>
                      <a:gs pos="100000">
                        <a:srgbClr val="55B3FA"/>
                      </a:gs>
                    </a:gsLst>
                    <a:lin ang="5400000" scaled="1"/>
                  </a:gradFill>
                  <a:latin typeface="+mn-lt"/>
                  <a:ea typeface="+mn-ea"/>
                  <a:cs typeface="+mn-ea"/>
                  <a:sym typeface="+mn-lt"/>
                </a:rPr>
                <a:t>结果分析</a:t>
              </a:r>
            </a:p>
            <a:p>
              <a:pPr algn="ctr">
                <a:lnSpc>
                  <a:spcPct val="100000"/>
                </a:lnSpc>
              </a:pPr>
              <a:r>
                <a:rPr lang="en-US" altLang="zh-CN" sz="1500" b="1" dirty="0">
                  <a:gradFill>
                    <a:gsLst>
                      <a:gs pos="0">
                        <a:schemeClr val="bg1"/>
                      </a:gs>
                      <a:gs pos="100000">
                        <a:srgbClr val="55B3FA"/>
                      </a:gs>
                    </a:gsLst>
                    <a:lin ang="5400000" scaled="1"/>
                  </a:gradFill>
                  <a:latin typeface="+mn-lt"/>
                  <a:ea typeface="+mn-ea"/>
                  <a:cs typeface="+mn-ea"/>
                  <a:sym typeface="+mn-lt"/>
                </a:rPr>
                <a:t>——</a:t>
              </a:r>
              <a:r>
                <a:rPr lang="zh-CN" altLang="en-US" sz="1500" b="1" dirty="0">
                  <a:gradFill>
                    <a:gsLst>
                      <a:gs pos="0">
                        <a:schemeClr val="bg1"/>
                      </a:gs>
                      <a:gs pos="100000">
                        <a:srgbClr val="55B3FA"/>
                      </a:gs>
                    </a:gsLst>
                    <a:lin ang="5400000" scaled="1"/>
                  </a:gradFill>
                  <a:latin typeface="+mn-lt"/>
                  <a:ea typeface="+mn-ea"/>
                  <a:cs typeface="+mn-ea"/>
                  <a:sym typeface="+mn-lt"/>
                </a:rPr>
                <a:t>调节效应检验</a:t>
              </a:r>
            </a:p>
            <a:p>
              <a:pPr>
                <a:lnSpc>
                  <a:spcPct val="100000"/>
                </a:lnSpc>
              </a:pPr>
              <a:endParaRPr lang="zh-CN" altLang="en-US" sz="3000" b="1" dirty="0">
                <a:gradFill>
                  <a:gsLst>
                    <a:gs pos="0">
                      <a:schemeClr val="bg1"/>
                    </a:gs>
                    <a:gs pos="100000">
                      <a:srgbClr val="55B3FA"/>
                    </a:gs>
                  </a:gsLst>
                  <a:lin ang="5400000" scaled="1"/>
                </a:gradFill>
                <a:latin typeface="+mn-lt"/>
                <a:ea typeface="+mn-ea"/>
                <a:cs typeface="+mn-ea"/>
                <a:sym typeface="+mn-lt"/>
              </a:endParaRPr>
            </a:p>
            <a:p>
              <a:pPr>
                <a:lnSpc>
                  <a:spcPct val="100000"/>
                </a:lnSpc>
              </a:pPr>
              <a:endParaRPr lang="zh-CN" altLang="en-US" sz="3000" b="1" dirty="0">
                <a:gradFill>
                  <a:gsLst>
                    <a:gs pos="0">
                      <a:schemeClr val="bg1"/>
                    </a:gs>
                    <a:gs pos="100000">
                      <a:srgbClr val="55B3FA"/>
                    </a:gs>
                  </a:gsLst>
                  <a:lin ang="5400000" scaled="1"/>
                </a:gradFill>
                <a:latin typeface="+mn-lt"/>
                <a:ea typeface="+mn-ea"/>
                <a:cs typeface="+mn-ea"/>
                <a:sym typeface="+mn-lt"/>
              </a:endParaRPr>
            </a:p>
          </p:txBody>
        </p:sp>
        <p:sp>
          <p:nvSpPr>
            <p:cNvPr id="33" name="矩形 32"/>
            <p:cNvSpPr/>
            <p:nvPr/>
          </p:nvSpPr>
          <p:spPr bwMode="auto">
            <a:xfrm>
              <a:off x="3518" y="5040"/>
              <a:ext cx="5145" cy="1777"/>
            </a:xfrm>
            <a:prstGeom prst="rect">
              <a:avLst/>
            </a:prstGeom>
            <a:noFill/>
            <a:ln w="76200">
              <a:gradFill>
                <a:gsLst>
                  <a:gs pos="0">
                    <a:schemeClr val="bg1"/>
                  </a:gs>
                  <a:gs pos="100000">
                    <a:srgbClr val="55B3FA"/>
                  </a:gs>
                </a:gsLst>
                <a:lin ang="2700000" scaled="0"/>
              </a:gradFill>
              <a:miter lim="800000"/>
            </a:ln>
          </p:spPr>
          <p:txBody>
            <a:bodyPr vert="horz" wrap="square" lIns="68580" tIns="34290" rIns="68580" bIns="34290" numCol="1" rtlCol="0" anchor="t" anchorCtr="0" compatLnSpc="1"/>
            <a:lstStyle/>
            <a:p>
              <a:pPr algn="ctr"/>
              <a:endParaRPr lang="en-US" altLang="zh-CN" sz="1350" dirty="0">
                <a:gradFill>
                  <a:gsLst>
                    <a:gs pos="0">
                      <a:schemeClr val="bg1"/>
                    </a:gs>
                    <a:gs pos="100000">
                      <a:srgbClr val="55B3FA"/>
                    </a:gs>
                  </a:gsLst>
                  <a:lin ang="5400000" scaled="1"/>
                </a:gradFill>
                <a:cs typeface="+mn-ea"/>
                <a:sym typeface="+mn-lt"/>
              </a:endParaRPr>
            </a:p>
            <a:p>
              <a:pPr algn="ctr"/>
              <a:endParaRPr lang="zh-CN" altLang="en-US" sz="1350" dirty="0">
                <a:gradFill>
                  <a:gsLst>
                    <a:gs pos="0">
                      <a:schemeClr val="bg1"/>
                    </a:gs>
                    <a:gs pos="100000">
                      <a:srgbClr val="55B3FA"/>
                    </a:gs>
                  </a:gsLst>
                  <a:lin ang="5400000" scaled="1"/>
                </a:gradFill>
                <a:cs typeface="+mn-ea"/>
                <a:sym typeface="+mn-lt"/>
              </a:endParaRPr>
            </a:p>
          </p:txBody>
        </p:sp>
      </p:grpSp>
      <p:sp>
        <p:nvSpPr>
          <p:cNvPr id="37" name="Title 1"/>
          <p:cNvSpPr txBox="1"/>
          <p:nvPr/>
        </p:nvSpPr>
        <p:spPr>
          <a:xfrm>
            <a:off x="9699790" y="1314452"/>
            <a:ext cx="365021" cy="490079"/>
          </a:xfrm>
          <a:prstGeom prst="rect">
            <a:avLst/>
          </a:prstGeom>
        </p:spPr>
        <p:txBody>
          <a:bodyPr vert="horz" lIns="27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nSpc>
                <a:spcPct val="100000"/>
              </a:lnSpc>
            </a:pPr>
            <a:endParaRPr lang="en-US" altLang="zh-CN" sz="3300" b="1" dirty="0">
              <a:gradFill>
                <a:gsLst>
                  <a:gs pos="0">
                    <a:schemeClr val="bg1"/>
                  </a:gs>
                  <a:gs pos="100000">
                    <a:srgbClr val="55B3FA"/>
                  </a:gs>
                </a:gsLst>
                <a:lin ang="5400000" scaled="1"/>
              </a:gradFill>
              <a:latin typeface="+mn-lt"/>
              <a:ea typeface="+mn-ea"/>
              <a:cs typeface="+mn-ea"/>
              <a:sym typeface="+mn-lt"/>
            </a:endParaRPr>
          </a:p>
        </p:txBody>
      </p:sp>
      <p:sp>
        <p:nvSpPr>
          <p:cNvPr id="2" name="文本框 1"/>
          <p:cNvSpPr txBox="1"/>
          <p:nvPr/>
        </p:nvSpPr>
        <p:spPr>
          <a:xfrm>
            <a:off x="320040" y="2817019"/>
            <a:ext cx="3128010" cy="2526204"/>
          </a:xfrm>
          <a:prstGeom prst="rect">
            <a:avLst/>
          </a:prstGeom>
          <a:noFill/>
        </p:spPr>
        <p:txBody>
          <a:bodyPr wrap="square" lIns="27000" rIns="27000" rtlCol="0" anchor="t">
            <a:spAutoFit/>
          </a:bodyPr>
          <a:lstStyle/>
          <a:p>
            <a:pPr>
              <a:lnSpc>
                <a:spcPct val="200000"/>
              </a:lnSpc>
            </a:pPr>
            <a:r>
              <a:rPr lang="en-US" altLang="zh-CN" sz="1350" dirty="0">
                <a:solidFill>
                  <a:schemeClr val="bg1"/>
                </a:solidFill>
                <a:ea typeface="思源黑体-粗体 Bold"/>
                <a:sym typeface="+mn-ea"/>
              </a:rPr>
              <a:t>       </a:t>
            </a:r>
            <a:r>
              <a:rPr lang="zh-CN" altLang="en-US" sz="1350" dirty="0">
                <a:solidFill>
                  <a:schemeClr val="bg1"/>
                </a:solidFill>
                <a:ea typeface="思源黑体-粗体 Bold"/>
                <a:sym typeface="+mn-ea"/>
              </a:rPr>
              <a:t>调节效应检验发现：风险感知在信息处理模式与公众政策支持态度之间的关系中产生负向调节作用。高风险感知时，系统式信息处理模式对公众政策支持态度的正向影响减弱，启发式信息处理模式对公众政策支持态度的负向影响减弱。</a:t>
            </a:r>
          </a:p>
        </p:txBody>
      </p:sp>
      <p:graphicFrame>
        <p:nvGraphicFramePr>
          <p:cNvPr id="4" name="表格 3"/>
          <p:cNvGraphicFramePr/>
          <p:nvPr>
            <p:custDataLst>
              <p:tags r:id="rId1"/>
            </p:custDataLst>
          </p:nvPr>
        </p:nvGraphicFramePr>
        <p:xfrm>
          <a:off x="3733800" y="2565084"/>
          <a:ext cx="5107306" cy="2862738"/>
        </p:xfrm>
        <a:graphic>
          <a:graphicData uri="http://schemas.openxmlformats.org/drawingml/2006/table">
            <a:tbl>
              <a:tblPr/>
              <a:tblGrid>
                <a:gridCol w="838676">
                  <a:extLst>
                    <a:ext uri="{9D8B030D-6E8A-4147-A177-3AD203B41FA5}">
                      <a16:colId xmlns:a16="http://schemas.microsoft.com/office/drawing/2014/main" val="20000"/>
                    </a:ext>
                  </a:extLst>
                </a:gridCol>
                <a:gridCol w="1740218">
                  <a:extLst>
                    <a:ext uri="{9D8B030D-6E8A-4147-A177-3AD203B41FA5}">
                      <a16:colId xmlns:a16="http://schemas.microsoft.com/office/drawing/2014/main" val="20001"/>
                    </a:ext>
                  </a:extLst>
                </a:gridCol>
                <a:gridCol w="691515">
                  <a:extLst>
                    <a:ext uri="{9D8B030D-6E8A-4147-A177-3AD203B41FA5}">
                      <a16:colId xmlns:a16="http://schemas.microsoft.com/office/drawing/2014/main" val="20002"/>
                    </a:ext>
                  </a:extLst>
                </a:gridCol>
                <a:gridCol w="728663">
                  <a:extLst>
                    <a:ext uri="{9D8B030D-6E8A-4147-A177-3AD203B41FA5}">
                      <a16:colId xmlns:a16="http://schemas.microsoft.com/office/drawing/2014/main" val="20003"/>
                    </a:ext>
                  </a:extLst>
                </a:gridCol>
                <a:gridCol w="632936">
                  <a:extLst>
                    <a:ext uri="{9D8B030D-6E8A-4147-A177-3AD203B41FA5}">
                      <a16:colId xmlns:a16="http://schemas.microsoft.com/office/drawing/2014/main" val="20004"/>
                    </a:ext>
                  </a:extLst>
                </a:gridCol>
                <a:gridCol w="475298">
                  <a:extLst>
                    <a:ext uri="{9D8B030D-6E8A-4147-A177-3AD203B41FA5}">
                      <a16:colId xmlns:a16="http://schemas.microsoft.com/office/drawing/2014/main" val="20005"/>
                    </a:ext>
                  </a:extLst>
                </a:gridCol>
              </a:tblGrid>
              <a:tr h="150495">
                <a:tc rowSpan="2" gridSpan="2">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变量</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rowSpan="2" hMerge="1">
                  <a:txBody>
                    <a:bodyPr/>
                    <a:lstStyle/>
                    <a:p>
                      <a:endParaRPr lang="zh-CN"/>
                    </a:p>
                  </a:txBody>
                  <a:tcPr>
                    <a:lnR w="12700">
                      <a:solidFill>
                        <a:schemeClr val="bg1"/>
                      </a:solidFill>
                      <a:prstDash val="solid"/>
                    </a:lnR>
                    <a:lnT w="12700">
                      <a:solidFill>
                        <a:schemeClr val="bg1"/>
                      </a:solidFill>
                      <a:prstDash val="solid"/>
                    </a:lnT>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模型1</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模型2</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模型3</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模型4</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0"/>
                  </a:ext>
                </a:extLst>
              </a:tr>
              <a:tr h="150971">
                <a:tc gridSpan="2" vMerge="1">
                  <a:txBody>
                    <a:bodyPr/>
                    <a:lstStyle/>
                    <a:p>
                      <a:endParaRPr lang="zh-CN"/>
                    </a:p>
                  </a:txBody>
                  <a:tcPr>
                    <a:lnL w="12700">
                      <a:solidFill>
                        <a:schemeClr val="bg1"/>
                      </a:solidFill>
                      <a:prstDash val="solid"/>
                    </a:lnL>
                    <a:lnB w="12700">
                      <a:solidFill>
                        <a:schemeClr val="bg1"/>
                      </a:solidFill>
                      <a:prstDash val="solid"/>
                    </a:lnB>
                  </a:tcPr>
                </a:tc>
                <a:tc hMerge="1" vMerge="1">
                  <a:txBody>
                    <a:bodyPr/>
                    <a:lstStyle/>
                    <a:p>
                      <a:endParaRPr lang="zh-CN"/>
                    </a:p>
                  </a:txBody>
                  <a:tcPr>
                    <a:lnR w="12700">
                      <a:solidFill>
                        <a:schemeClr val="bg1"/>
                      </a:solidFill>
                      <a:prstDash val="solid"/>
                    </a:lnR>
                    <a:lnB w="12700">
                      <a:solidFill>
                        <a:schemeClr val="bg1"/>
                      </a:solidFill>
                      <a:prstDash val="solid"/>
                    </a:lnB>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β</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β</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β</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β</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1"/>
                  </a:ext>
                </a:extLst>
              </a:tr>
              <a:tr h="451961">
                <a:tc rowSpan="2">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自变量</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启发式信息处理模式</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-0.204***</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Times New Roman" panose="02020603050405020304" charset="0"/>
                          <a:cs typeface="Times New Roman" panose="02020603050405020304" charset="0"/>
                        </a:rPr>
                        <a:t> </a:t>
                      </a:r>
                      <a:endParaRPr lang="en-US" altLang="en-US" sz="9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-0.193***</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Times New Roman" panose="02020603050405020304" charset="0"/>
                          <a:cs typeface="Times New Roman" panose="02020603050405020304" charset="0"/>
                        </a:rPr>
                        <a:t> </a:t>
                      </a:r>
                      <a:endParaRPr lang="en-US" altLang="en-US" sz="9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2"/>
                  </a:ext>
                </a:extLst>
              </a:tr>
              <a:tr h="301466">
                <a:tc vMerge="1">
                  <a:txBody>
                    <a:bodyPr/>
                    <a:lstStyle/>
                    <a:p>
                      <a:endParaRPr lang="zh-CN"/>
                    </a:p>
                  </a:txBody>
                  <a:tcPr>
                    <a:lnL w="12700">
                      <a:solidFill>
                        <a:schemeClr val="bg1"/>
                      </a:solidFill>
                      <a:prstDash val="solid"/>
                    </a:lnL>
                    <a:lnR w="12700">
                      <a:solidFill>
                        <a:schemeClr val="bg1"/>
                      </a:solidFill>
                      <a:prstDash val="solid"/>
                    </a:lnR>
                    <a:lnB w="12700">
                      <a:solidFill>
                        <a:schemeClr val="bg1"/>
                      </a:solidFill>
                      <a:prstDash val="solid"/>
                    </a:lnB>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系统式信息处理模式</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Times New Roman" panose="02020603050405020304" charset="0"/>
                          <a:cs typeface="Times New Roman" panose="02020603050405020304" charset="0"/>
                        </a:rPr>
                        <a:t> </a:t>
                      </a:r>
                      <a:endParaRPr lang="en-US" altLang="en-US" sz="9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0.55***</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Times New Roman" panose="02020603050405020304" charset="0"/>
                          <a:cs typeface="Times New Roman" panose="02020603050405020304" charset="0"/>
                        </a:rPr>
                        <a:t> </a:t>
                      </a:r>
                      <a:endParaRPr lang="en-US" altLang="en-US" sz="9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0.534***</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3"/>
                  </a:ext>
                </a:extLst>
              </a:tr>
              <a:tr h="300990">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调节变量</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风险感知</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0.176***</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0.008***</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0.180***</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0.015***</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4"/>
                  </a:ext>
                </a:extLst>
              </a:tr>
              <a:tr h="451961">
                <a:tc rowSpan="2">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交互项</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风险感知*启发式信息处理模式</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Times New Roman" panose="02020603050405020304" charset="0"/>
                          <a:cs typeface="Times New Roman" panose="02020603050405020304" charset="0"/>
                        </a:rPr>
                        <a:t> </a:t>
                      </a:r>
                      <a:endParaRPr lang="en-US" altLang="en-US" sz="9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Times New Roman" panose="02020603050405020304" charset="0"/>
                          <a:cs typeface="Times New Roman" panose="02020603050405020304" charset="0"/>
                        </a:rPr>
                        <a:t> </a:t>
                      </a:r>
                      <a:endParaRPr lang="en-US" altLang="en-US" sz="9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-0.067***</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Times New Roman" panose="02020603050405020304" charset="0"/>
                          <a:cs typeface="Times New Roman" panose="02020603050405020304" charset="0"/>
                        </a:rPr>
                        <a:t> </a:t>
                      </a:r>
                      <a:endParaRPr lang="en-US" altLang="en-US" sz="9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5"/>
                  </a:ext>
                </a:extLst>
              </a:tr>
              <a:tr h="452438">
                <a:tc vMerge="1">
                  <a:txBody>
                    <a:bodyPr/>
                    <a:lstStyle/>
                    <a:p>
                      <a:endParaRPr lang="zh-CN"/>
                    </a:p>
                  </a:txBody>
                  <a:tcPr>
                    <a:lnL w="12700">
                      <a:solidFill>
                        <a:schemeClr val="bg1"/>
                      </a:solidFill>
                      <a:prstDash val="solid"/>
                    </a:lnL>
                    <a:lnR w="12700">
                      <a:solidFill>
                        <a:schemeClr val="bg1"/>
                      </a:solidFill>
                      <a:prstDash val="solid"/>
                    </a:lnR>
                    <a:lnB w="12700">
                      <a:solidFill>
                        <a:schemeClr val="bg1"/>
                      </a:solidFill>
                      <a:prstDash val="solid"/>
                    </a:lnB>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风险感知*系统式信息处理模式</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Times New Roman" panose="02020603050405020304" charset="0"/>
                          <a:cs typeface="Times New Roman" panose="02020603050405020304" charset="0"/>
                        </a:rPr>
                        <a:t> </a:t>
                      </a:r>
                      <a:endParaRPr lang="en-US" altLang="en-US" sz="9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Times New Roman" panose="02020603050405020304" charset="0"/>
                          <a:cs typeface="Times New Roman" panose="02020603050405020304" charset="0"/>
                        </a:rPr>
                        <a:t> </a:t>
                      </a:r>
                      <a:endParaRPr lang="en-US" altLang="en-US" sz="9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Times New Roman" panose="02020603050405020304" charset="0"/>
                          <a:cs typeface="Times New Roman" panose="02020603050405020304" charset="0"/>
                        </a:rPr>
                        <a:t> </a:t>
                      </a:r>
                      <a:endParaRPr lang="en-US" altLang="en-US" sz="9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-0.078***</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6"/>
                  </a:ext>
                </a:extLst>
              </a:tr>
              <a:tr h="150495">
                <a:tc rowSpan="3">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模型参数</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R方</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0.058</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0.305</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0.062</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0.311</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7"/>
                  </a:ext>
                </a:extLst>
              </a:tr>
              <a:tr h="150495">
                <a:tc vMerge="1">
                  <a:txBody>
                    <a:bodyPr/>
                    <a:lstStyle/>
                    <a:p>
                      <a:endParaRPr lang="zh-CN"/>
                    </a:p>
                  </a:txBody>
                  <a:tcPr>
                    <a:lnL w="12700">
                      <a:solidFill>
                        <a:schemeClr val="bg1"/>
                      </a:solidFill>
                      <a:prstDash val="solid"/>
                    </a:lnL>
                    <a:lnR w="12700">
                      <a:solidFill>
                        <a:schemeClr val="bg1"/>
                      </a:solidFill>
                      <a:prstDash val="solid"/>
                    </a:lnR>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△R方</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0.058</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0.305</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0.004</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0.006</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8"/>
                  </a:ext>
                </a:extLst>
              </a:tr>
              <a:tr h="301466">
                <a:tc vMerge="1">
                  <a:txBody>
                    <a:bodyPr/>
                    <a:lstStyle/>
                    <a:p>
                      <a:endParaRPr lang="zh-CN"/>
                    </a:p>
                  </a:txBody>
                  <a:tcPr>
                    <a:lnL w="12700">
                      <a:solidFill>
                        <a:schemeClr val="bg1"/>
                      </a:solidFill>
                      <a:prstDash val="solid"/>
                    </a:lnL>
                    <a:lnR w="12700">
                      <a:solidFill>
                        <a:schemeClr val="bg1"/>
                      </a:solidFill>
                      <a:prstDash val="solid"/>
                    </a:lnR>
                    <a:lnB w="12700">
                      <a:solidFill>
                        <a:schemeClr val="bg1"/>
                      </a:solidFill>
                      <a:prstDash val="solid"/>
                    </a:lnB>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F</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77.889***</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556.258***</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56.058***</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900" b="0">
                          <a:solidFill>
                            <a:schemeClr val="bg1"/>
                          </a:solidFill>
                          <a:latin typeface="宋体" panose="02010600030101010101" pitchFamily="2" charset="-122"/>
                          <a:ea typeface="宋体" panose="02010600030101010101" pitchFamily="2" charset="-122"/>
                          <a:cs typeface="宋体" panose="02010600030101010101" pitchFamily="2" charset="-122"/>
                        </a:rPr>
                        <a:t>380.89***</a:t>
                      </a:r>
                      <a:endParaRPr lang="en-US" altLang="en-US" sz="9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文本框 4"/>
          <p:cNvSpPr txBox="1"/>
          <p:nvPr/>
        </p:nvSpPr>
        <p:spPr>
          <a:xfrm>
            <a:off x="3923348" y="2115980"/>
            <a:ext cx="4572000" cy="306431"/>
          </a:xfrm>
          <a:prstGeom prst="rect">
            <a:avLst/>
          </a:prstGeom>
          <a:noFill/>
        </p:spPr>
        <p:txBody>
          <a:bodyPr wrap="square" lIns="27000" rIns="27000" rtlCol="0" anchor="t">
            <a:spAutoFit/>
          </a:bodyPr>
          <a:lstStyle/>
          <a:p>
            <a:pPr algn="ctr">
              <a:lnSpc>
                <a:spcPct val="125000"/>
              </a:lnSpc>
            </a:pPr>
            <a:r>
              <a:rPr lang="zh-CN" altLang="en-US" sz="1200" dirty="0">
                <a:solidFill>
                  <a:schemeClr val="bg1"/>
                </a:solidFill>
                <a:cs typeface="+mn-ea"/>
                <a:sym typeface="+mn-lt"/>
              </a:rPr>
              <a:t>表</a:t>
            </a:r>
            <a:r>
              <a:rPr lang="en-US" altLang="zh-CN" sz="1200" dirty="0">
                <a:solidFill>
                  <a:schemeClr val="bg1"/>
                </a:solidFill>
                <a:cs typeface="+mn-ea"/>
                <a:sym typeface="+mn-lt"/>
              </a:rPr>
              <a:t>3  调节效应检验结果</a:t>
            </a:r>
          </a:p>
        </p:txBody>
      </p:sp>
    </p:spTree>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E92051C-D134-43D2-7350-BF56370ABDBA}"/>
              </a:ext>
            </a:extLst>
          </p:cNvPr>
          <p:cNvPicPr>
            <a:picLocks noChangeAspect="1"/>
          </p:cNvPicPr>
          <p:nvPr/>
        </p:nvPicPr>
        <p:blipFill>
          <a:blip r:embed="rId4"/>
          <a:stretch>
            <a:fillRect/>
          </a:stretch>
        </p:blipFill>
        <p:spPr>
          <a:xfrm>
            <a:off x="0" y="6096"/>
            <a:ext cx="9144000" cy="6845807"/>
          </a:xfrm>
          <a:prstGeom prst="rect">
            <a:avLst/>
          </a:prstGeom>
        </p:spPr>
      </p:pic>
      <p:grpSp>
        <p:nvGrpSpPr>
          <p:cNvPr id="13" name="组合 12"/>
          <p:cNvGrpSpPr/>
          <p:nvPr/>
        </p:nvGrpSpPr>
        <p:grpSpPr>
          <a:xfrm>
            <a:off x="416379" y="704327"/>
            <a:ext cx="2450306" cy="846296"/>
            <a:chOff x="3518" y="5040"/>
            <a:chExt cx="5145" cy="1777"/>
          </a:xfrm>
        </p:grpSpPr>
        <p:sp>
          <p:nvSpPr>
            <p:cNvPr id="3" name="Title 1"/>
            <p:cNvSpPr txBox="1"/>
            <p:nvPr/>
          </p:nvSpPr>
          <p:spPr>
            <a:xfrm>
              <a:off x="4417" y="5178"/>
              <a:ext cx="3547" cy="1639"/>
            </a:xfrm>
            <a:prstGeom prst="rect">
              <a:avLst/>
            </a:prstGeom>
          </p:spPr>
          <p:txBody>
            <a:bodyPr vert="horz" lIns="27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nSpc>
                  <a:spcPct val="100000"/>
                </a:lnSpc>
              </a:pPr>
              <a:r>
                <a:rPr lang="zh-CN" altLang="en-US" sz="3000" b="1" dirty="0">
                  <a:gradFill>
                    <a:gsLst>
                      <a:gs pos="0">
                        <a:schemeClr val="bg1"/>
                      </a:gs>
                      <a:gs pos="100000">
                        <a:srgbClr val="55B3FA"/>
                      </a:gs>
                    </a:gsLst>
                    <a:lin ang="5400000" scaled="1"/>
                  </a:gradFill>
                  <a:latin typeface="+mn-lt"/>
                  <a:ea typeface="+mn-ea"/>
                  <a:cs typeface="+mn-ea"/>
                  <a:sym typeface="+mn-lt"/>
                </a:rPr>
                <a:t>总结展望</a:t>
              </a:r>
            </a:p>
            <a:p>
              <a:pPr algn="ctr">
                <a:lnSpc>
                  <a:spcPct val="100000"/>
                </a:lnSpc>
              </a:pPr>
              <a:r>
                <a:rPr lang="en-US" altLang="zh-CN" sz="1500" b="1" dirty="0">
                  <a:gradFill>
                    <a:gsLst>
                      <a:gs pos="0">
                        <a:schemeClr val="bg1"/>
                      </a:gs>
                      <a:gs pos="100000">
                        <a:srgbClr val="55B3FA"/>
                      </a:gs>
                    </a:gsLst>
                    <a:lin ang="5400000" scaled="1"/>
                  </a:gradFill>
                  <a:latin typeface="+mn-lt"/>
                  <a:ea typeface="+mn-ea"/>
                  <a:cs typeface="+mn-ea"/>
                  <a:sym typeface="+mn-lt"/>
                </a:rPr>
                <a:t>——</a:t>
              </a:r>
              <a:r>
                <a:rPr lang="zh-CN" altLang="en-US" sz="1500" b="1" dirty="0">
                  <a:gradFill>
                    <a:gsLst>
                      <a:gs pos="0">
                        <a:schemeClr val="bg1"/>
                      </a:gs>
                      <a:gs pos="100000">
                        <a:srgbClr val="55B3FA"/>
                      </a:gs>
                    </a:gsLst>
                    <a:lin ang="5400000" scaled="1"/>
                  </a:gradFill>
                  <a:latin typeface="+mn-lt"/>
                  <a:ea typeface="+mn-ea"/>
                  <a:cs typeface="+mn-ea"/>
                  <a:sym typeface="+mn-lt"/>
                </a:rPr>
                <a:t>研究总结</a:t>
              </a:r>
            </a:p>
            <a:p>
              <a:pPr>
                <a:lnSpc>
                  <a:spcPct val="100000"/>
                </a:lnSpc>
              </a:pPr>
              <a:endParaRPr lang="zh-CN" altLang="en-US" sz="3000" b="1" dirty="0">
                <a:gradFill>
                  <a:gsLst>
                    <a:gs pos="0">
                      <a:schemeClr val="bg1"/>
                    </a:gs>
                    <a:gs pos="100000">
                      <a:srgbClr val="55B3FA"/>
                    </a:gs>
                  </a:gsLst>
                  <a:lin ang="5400000" scaled="1"/>
                </a:gradFill>
                <a:latin typeface="+mn-lt"/>
                <a:ea typeface="+mn-ea"/>
                <a:cs typeface="+mn-ea"/>
                <a:sym typeface="+mn-lt"/>
              </a:endParaRPr>
            </a:p>
            <a:p>
              <a:pPr>
                <a:lnSpc>
                  <a:spcPct val="100000"/>
                </a:lnSpc>
              </a:pPr>
              <a:endParaRPr lang="zh-CN" altLang="en-US" sz="3000" b="1" dirty="0">
                <a:gradFill>
                  <a:gsLst>
                    <a:gs pos="0">
                      <a:schemeClr val="bg1"/>
                    </a:gs>
                    <a:gs pos="100000">
                      <a:srgbClr val="55B3FA"/>
                    </a:gs>
                  </a:gsLst>
                  <a:lin ang="5400000" scaled="1"/>
                </a:gradFill>
                <a:latin typeface="+mn-lt"/>
                <a:ea typeface="+mn-ea"/>
                <a:cs typeface="+mn-ea"/>
                <a:sym typeface="+mn-lt"/>
              </a:endParaRPr>
            </a:p>
            <a:p>
              <a:pPr>
                <a:lnSpc>
                  <a:spcPct val="100000"/>
                </a:lnSpc>
              </a:pPr>
              <a:endParaRPr lang="zh-CN" altLang="en-US" sz="3000" b="1" dirty="0">
                <a:gradFill>
                  <a:gsLst>
                    <a:gs pos="0">
                      <a:schemeClr val="bg1"/>
                    </a:gs>
                    <a:gs pos="100000">
                      <a:srgbClr val="55B3FA"/>
                    </a:gs>
                  </a:gsLst>
                  <a:lin ang="5400000" scaled="1"/>
                </a:gradFill>
                <a:latin typeface="+mn-lt"/>
                <a:ea typeface="+mn-ea"/>
                <a:cs typeface="+mn-ea"/>
                <a:sym typeface="+mn-lt"/>
              </a:endParaRPr>
            </a:p>
          </p:txBody>
        </p:sp>
        <p:sp>
          <p:nvSpPr>
            <p:cNvPr id="33" name="矩形 32"/>
            <p:cNvSpPr/>
            <p:nvPr/>
          </p:nvSpPr>
          <p:spPr bwMode="auto">
            <a:xfrm>
              <a:off x="3518" y="5040"/>
              <a:ext cx="5145" cy="1777"/>
            </a:xfrm>
            <a:prstGeom prst="rect">
              <a:avLst/>
            </a:prstGeom>
            <a:noFill/>
            <a:ln w="76200">
              <a:gradFill>
                <a:gsLst>
                  <a:gs pos="0">
                    <a:schemeClr val="bg1"/>
                  </a:gs>
                  <a:gs pos="100000">
                    <a:srgbClr val="55B3FA"/>
                  </a:gs>
                </a:gsLst>
                <a:lin ang="2700000" scaled="0"/>
              </a:gradFill>
              <a:miter lim="800000"/>
            </a:ln>
          </p:spPr>
          <p:txBody>
            <a:bodyPr vert="horz" wrap="square" lIns="68580" tIns="34290" rIns="68580" bIns="34290" numCol="1" rtlCol="0" anchor="t" anchorCtr="0" compatLnSpc="1"/>
            <a:lstStyle/>
            <a:p>
              <a:pPr algn="ctr"/>
              <a:endParaRPr lang="en-US" altLang="zh-CN" sz="1350" dirty="0">
                <a:gradFill>
                  <a:gsLst>
                    <a:gs pos="0">
                      <a:schemeClr val="bg1"/>
                    </a:gs>
                    <a:gs pos="100000">
                      <a:srgbClr val="55B3FA"/>
                    </a:gs>
                  </a:gsLst>
                  <a:lin ang="5400000" scaled="1"/>
                </a:gradFill>
                <a:cs typeface="+mn-ea"/>
                <a:sym typeface="+mn-lt"/>
              </a:endParaRPr>
            </a:p>
            <a:p>
              <a:pPr algn="ctr"/>
              <a:endParaRPr lang="zh-CN" altLang="en-US" sz="1350" dirty="0">
                <a:gradFill>
                  <a:gsLst>
                    <a:gs pos="0">
                      <a:schemeClr val="bg1"/>
                    </a:gs>
                    <a:gs pos="100000">
                      <a:srgbClr val="55B3FA"/>
                    </a:gs>
                  </a:gsLst>
                  <a:lin ang="5400000" scaled="1"/>
                </a:gradFill>
                <a:cs typeface="+mn-ea"/>
                <a:sym typeface="+mn-lt"/>
              </a:endParaRPr>
            </a:p>
          </p:txBody>
        </p:sp>
      </p:grpSp>
      <p:sp>
        <p:nvSpPr>
          <p:cNvPr id="7" name="文本框 6"/>
          <p:cNvSpPr txBox="1"/>
          <p:nvPr>
            <p:custDataLst>
              <p:tags r:id="rId1"/>
            </p:custDataLst>
          </p:nvPr>
        </p:nvSpPr>
        <p:spPr>
          <a:xfrm>
            <a:off x="710565" y="1922283"/>
            <a:ext cx="7722870" cy="3346609"/>
          </a:xfrm>
          <a:prstGeom prst="rect">
            <a:avLst/>
          </a:prstGeom>
          <a:noFill/>
        </p:spPr>
        <p:txBody>
          <a:bodyPr wrap="square" lIns="27000" rIns="27000" rtlCol="0" anchor="t">
            <a:noAutofit/>
          </a:bodyPr>
          <a:lstStyle/>
          <a:p>
            <a:pPr>
              <a:lnSpc>
                <a:spcPct val="200000"/>
              </a:lnSpc>
            </a:pPr>
            <a:r>
              <a:rPr lang="en-US" altLang="zh-CN" sz="1500" dirty="0">
                <a:solidFill>
                  <a:schemeClr val="bg1"/>
                </a:solidFill>
                <a:ea typeface="思源黑体-粗体 Bold"/>
                <a:sym typeface="+mn-ea"/>
              </a:rPr>
              <a:t>      </a:t>
            </a:r>
            <a:r>
              <a:rPr lang="en-US" altLang="zh-CN" sz="1350" dirty="0">
                <a:solidFill>
                  <a:schemeClr val="bg1"/>
                </a:solidFill>
                <a:ea typeface="思源黑体-粗体 Bold"/>
                <a:sym typeface="+mn-ea"/>
              </a:rPr>
              <a:t> </a:t>
            </a:r>
            <a:r>
              <a:rPr lang="zh-CN" altLang="en-US" sz="1350" dirty="0">
                <a:solidFill>
                  <a:schemeClr val="bg1"/>
                </a:solidFill>
                <a:ea typeface="思源黑体-粗体 Bold"/>
                <a:sym typeface="+mn-ea"/>
              </a:rPr>
              <a:t>本文在现有研究样本下，实证得出风险感知在信息处理模式与公众对政策支持态度的关系中呈现“高风险消极支持”趋势。当公众风险感知处于高水平时，政府和公众均面临严峻的风险考验，公众对风险沟通及采取行动可能产生抵触情绪，从而对政策的支持态度有所保留。在这一情况下，无论持启发式还是系统式，都会使公众对政策的支持意愿降低，因此，将公众风险感知水平控制在较低水平有利于其支持政策实施。</a:t>
            </a:r>
          </a:p>
          <a:p>
            <a:pPr>
              <a:lnSpc>
                <a:spcPct val="200000"/>
              </a:lnSpc>
            </a:pPr>
            <a:r>
              <a:rPr lang="en-US" altLang="zh-CN" sz="1350" dirty="0">
                <a:solidFill>
                  <a:schemeClr val="bg1"/>
                </a:solidFill>
                <a:ea typeface="思源黑体-粗体 Bold"/>
                <a:sym typeface="+mn-ea"/>
              </a:rPr>
              <a:t>       </a:t>
            </a:r>
            <a:r>
              <a:rPr lang="zh-CN" altLang="en-US" sz="1350" dirty="0">
                <a:solidFill>
                  <a:schemeClr val="bg1"/>
                </a:solidFill>
                <a:ea typeface="思源黑体-粗体 Bold"/>
                <a:sym typeface="+mn-ea"/>
              </a:rPr>
              <a:t>公众风险感知使其信息处理对行为反馈的影响产生变化，呈现“高风险消极支持”倾向，过高的风险感知不利于风险防控政策的实施。因此，政府应与公众进行有效的风险沟通，使公众获得适当的风险感知，提高风险真实情况与公众对风险反应的一致性。</a:t>
            </a:r>
          </a:p>
          <a:p>
            <a:pPr>
              <a:lnSpc>
                <a:spcPct val="200000"/>
              </a:lnSpc>
            </a:pPr>
            <a:r>
              <a:rPr lang="en-US" altLang="zh-CN" sz="1350" dirty="0">
                <a:solidFill>
                  <a:schemeClr val="bg1"/>
                </a:solidFill>
                <a:ea typeface="思源黑体-粗体 Bold"/>
                <a:sym typeface="+mn-ea"/>
              </a:rPr>
              <a:t>       </a:t>
            </a:r>
            <a:r>
              <a:rPr lang="zh-CN" altLang="en-US" sz="1350" dirty="0">
                <a:solidFill>
                  <a:schemeClr val="bg1"/>
                </a:solidFill>
                <a:ea typeface="思源黑体-粗体 Bold"/>
                <a:sym typeface="+mn-ea"/>
              </a:rPr>
              <a:t>信息不足和负面影响对公众支持风险防控政策具有间接影响关系，信息不足和负面影响都能正向影响公众采用系统式信息处理模式，进而对政策持积极态度。</a:t>
            </a:r>
          </a:p>
        </p:txBody>
      </p:sp>
    </p:spTree>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EBF21F9-1891-0583-8264-9F7BFDD93867}"/>
              </a:ext>
            </a:extLst>
          </p:cNvPr>
          <p:cNvPicPr>
            <a:picLocks noChangeAspect="1"/>
          </p:cNvPicPr>
          <p:nvPr/>
        </p:nvPicPr>
        <p:blipFill>
          <a:blip r:embed="rId4"/>
          <a:stretch>
            <a:fillRect/>
          </a:stretch>
        </p:blipFill>
        <p:spPr>
          <a:xfrm>
            <a:off x="0" y="6096"/>
            <a:ext cx="9144000" cy="6845807"/>
          </a:xfrm>
          <a:prstGeom prst="rect">
            <a:avLst/>
          </a:prstGeom>
        </p:spPr>
      </p:pic>
      <p:grpSp>
        <p:nvGrpSpPr>
          <p:cNvPr id="13" name="组合 12"/>
          <p:cNvGrpSpPr/>
          <p:nvPr/>
        </p:nvGrpSpPr>
        <p:grpSpPr>
          <a:xfrm>
            <a:off x="492580" y="844297"/>
            <a:ext cx="2450306" cy="846296"/>
            <a:chOff x="3518" y="5040"/>
            <a:chExt cx="5145" cy="1777"/>
          </a:xfrm>
        </p:grpSpPr>
        <p:sp>
          <p:nvSpPr>
            <p:cNvPr id="3" name="Title 1"/>
            <p:cNvSpPr txBox="1"/>
            <p:nvPr/>
          </p:nvSpPr>
          <p:spPr>
            <a:xfrm>
              <a:off x="4024" y="5178"/>
              <a:ext cx="3940" cy="1639"/>
            </a:xfrm>
            <a:prstGeom prst="rect">
              <a:avLst/>
            </a:prstGeom>
          </p:spPr>
          <p:txBody>
            <a:bodyPr vert="horz" lIns="27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nSpc>
                  <a:spcPct val="100000"/>
                </a:lnSpc>
              </a:pPr>
              <a:r>
                <a:rPr lang="zh-CN" altLang="en-US" sz="3000" b="1" dirty="0">
                  <a:gradFill>
                    <a:gsLst>
                      <a:gs pos="0">
                        <a:schemeClr val="bg1"/>
                      </a:gs>
                      <a:gs pos="100000">
                        <a:srgbClr val="55B3FA"/>
                      </a:gs>
                    </a:gsLst>
                    <a:lin ang="5400000" scaled="1"/>
                  </a:gradFill>
                  <a:latin typeface="+mn-lt"/>
                  <a:ea typeface="+mn-ea"/>
                  <a:cs typeface="+mn-ea"/>
                  <a:sym typeface="+mn-lt"/>
                </a:rPr>
                <a:t>总结展望</a:t>
              </a:r>
            </a:p>
            <a:p>
              <a:pPr algn="ctr">
                <a:lnSpc>
                  <a:spcPct val="100000"/>
                </a:lnSpc>
              </a:pPr>
              <a:r>
                <a:rPr lang="en-US" altLang="zh-CN" sz="1500" b="1" dirty="0">
                  <a:gradFill>
                    <a:gsLst>
                      <a:gs pos="0">
                        <a:schemeClr val="bg1"/>
                      </a:gs>
                      <a:gs pos="100000">
                        <a:srgbClr val="55B3FA"/>
                      </a:gs>
                    </a:gsLst>
                    <a:lin ang="5400000" scaled="1"/>
                  </a:gradFill>
                  <a:latin typeface="+mn-lt"/>
                  <a:ea typeface="+mn-ea"/>
                  <a:cs typeface="+mn-ea"/>
                  <a:sym typeface="+mn-lt"/>
                </a:rPr>
                <a:t>——</a:t>
              </a:r>
              <a:r>
                <a:rPr lang="zh-CN" altLang="en-US" sz="1500" b="1" dirty="0">
                  <a:gradFill>
                    <a:gsLst>
                      <a:gs pos="0">
                        <a:schemeClr val="bg1"/>
                      </a:gs>
                      <a:gs pos="100000">
                        <a:srgbClr val="55B3FA"/>
                      </a:gs>
                    </a:gsLst>
                    <a:lin ang="5400000" scaled="1"/>
                  </a:gradFill>
                  <a:latin typeface="+mn-lt"/>
                  <a:ea typeface="+mn-ea"/>
                  <a:cs typeface="+mn-ea"/>
                  <a:sym typeface="+mn-lt"/>
                </a:rPr>
                <a:t>研究不足与展望</a:t>
              </a:r>
            </a:p>
            <a:p>
              <a:pPr>
                <a:lnSpc>
                  <a:spcPct val="100000"/>
                </a:lnSpc>
              </a:pPr>
              <a:endParaRPr lang="zh-CN" altLang="en-US" sz="3000" b="1" dirty="0">
                <a:gradFill>
                  <a:gsLst>
                    <a:gs pos="0">
                      <a:schemeClr val="bg1"/>
                    </a:gs>
                    <a:gs pos="100000">
                      <a:srgbClr val="55B3FA"/>
                    </a:gs>
                  </a:gsLst>
                  <a:lin ang="5400000" scaled="1"/>
                </a:gradFill>
                <a:latin typeface="+mn-lt"/>
                <a:ea typeface="+mn-ea"/>
                <a:cs typeface="+mn-ea"/>
                <a:sym typeface="+mn-lt"/>
              </a:endParaRPr>
            </a:p>
            <a:p>
              <a:pPr>
                <a:lnSpc>
                  <a:spcPct val="100000"/>
                </a:lnSpc>
              </a:pPr>
              <a:endParaRPr lang="zh-CN" altLang="en-US" sz="3000" b="1" dirty="0">
                <a:gradFill>
                  <a:gsLst>
                    <a:gs pos="0">
                      <a:schemeClr val="bg1"/>
                    </a:gs>
                    <a:gs pos="100000">
                      <a:srgbClr val="55B3FA"/>
                    </a:gs>
                  </a:gsLst>
                  <a:lin ang="5400000" scaled="1"/>
                </a:gradFill>
                <a:latin typeface="+mn-lt"/>
                <a:ea typeface="+mn-ea"/>
                <a:cs typeface="+mn-ea"/>
                <a:sym typeface="+mn-lt"/>
              </a:endParaRPr>
            </a:p>
            <a:p>
              <a:pPr>
                <a:lnSpc>
                  <a:spcPct val="100000"/>
                </a:lnSpc>
              </a:pPr>
              <a:endParaRPr lang="zh-CN" altLang="en-US" sz="3000" b="1" dirty="0">
                <a:gradFill>
                  <a:gsLst>
                    <a:gs pos="0">
                      <a:schemeClr val="bg1"/>
                    </a:gs>
                    <a:gs pos="100000">
                      <a:srgbClr val="55B3FA"/>
                    </a:gs>
                  </a:gsLst>
                  <a:lin ang="5400000" scaled="1"/>
                </a:gradFill>
                <a:latin typeface="+mn-lt"/>
                <a:ea typeface="+mn-ea"/>
                <a:cs typeface="+mn-ea"/>
                <a:sym typeface="+mn-lt"/>
              </a:endParaRPr>
            </a:p>
          </p:txBody>
        </p:sp>
        <p:sp>
          <p:nvSpPr>
            <p:cNvPr id="33" name="矩形 32"/>
            <p:cNvSpPr/>
            <p:nvPr/>
          </p:nvSpPr>
          <p:spPr bwMode="auto">
            <a:xfrm>
              <a:off x="3518" y="5040"/>
              <a:ext cx="5145" cy="1777"/>
            </a:xfrm>
            <a:prstGeom prst="rect">
              <a:avLst/>
            </a:prstGeom>
            <a:noFill/>
            <a:ln w="76200">
              <a:gradFill>
                <a:gsLst>
                  <a:gs pos="0">
                    <a:schemeClr val="bg1"/>
                  </a:gs>
                  <a:gs pos="100000">
                    <a:srgbClr val="55B3FA"/>
                  </a:gs>
                </a:gsLst>
                <a:lin ang="2700000" scaled="0"/>
              </a:gradFill>
              <a:miter lim="800000"/>
            </a:ln>
          </p:spPr>
          <p:txBody>
            <a:bodyPr vert="horz" wrap="square" lIns="68580" tIns="34290" rIns="68580" bIns="34290" numCol="1" rtlCol="0" anchor="t" anchorCtr="0" compatLnSpc="1"/>
            <a:lstStyle/>
            <a:p>
              <a:pPr algn="ctr"/>
              <a:endParaRPr lang="en-US" altLang="zh-CN" sz="1350" dirty="0">
                <a:gradFill>
                  <a:gsLst>
                    <a:gs pos="0">
                      <a:schemeClr val="bg1"/>
                    </a:gs>
                    <a:gs pos="100000">
                      <a:srgbClr val="55B3FA"/>
                    </a:gs>
                  </a:gsLst>
                  <a:lin ang="5400000" scaled="1"/>
                </a:gradFill>
                <a:cs typeface="+mn-ea"/>
                <a:sym typeface="+mn-lt"/>
              </a:endParaRPr>
            </a:p>
            <a:p>
              <a:pPr algn="ctr"/>
              <a:endParaRPr lang="zh-CN" altLang="en-US" sz="1350" dirty="0">
                <a:gradFill>
                  <a:gsLst>
                    <a:gs pos="0">
                      <a:schemeClr val="bg1"/>
                    </a:gs>
                    <a:gs pos="100000">
                      <a:srgbClr val="55B3FA"/>
                    </a:gs>
                  </a:gsLst>
                  <a:lin ang="5400000" scaled="1"/>
                </a:gradFill>
                <a:cs typeface="+mn-ea"/>
                <a:sym typeface="+mn-lt"/>
              </a:endParaRPr>
            </a:p>
          </p:txBody>
        </p:sp>
      </p:grpSp>
      <p:sp>
        <p:nvSpPr>
          <p:cNvPr id="7" name="文本框 6"/>
          <p:cNvSpPr txBox="1"/>
          <p:nvPr>
            <p:custDataLst>
              <p:tags r:id="rId1"/>
            </p:custDataLst>
          </p:nvPr>
        </p:nvSpPr>
        <p:spPr>
          <a:xfrm>
            <a:off x="875552" y="2280760"/>
            <a:ext cx="7722870" cy="2296478"/>
          </a:xfrm>
          <a:prstGeom prst="rect">
            <a:avLst/>
          </a:prstGeom>
          <a:noFill/>
        </p:spPr>
        <p:txBody>
          <a:bodyPr wrap="square" lIns="27000" rIns="27000" rtlCol="0" anchor="t">
            <a:noAutofit/>
          </a:bodyPr>
          <a:lstStyle/>
          <a:p>
            <a:pPr>
              <a:lnSpc>
                <a:spcPct val="200000"/>
              </a:lnSpc>
            </a:pPr>
            <a:r>
              <a:rPr lang="en-US" altLang="zh-CN" sz="1500" dirty="0">
                <a:solidFill>
                  <a:schemeClr val="bg1"/>
                </a:solidFill>
                <a:ea typeface="思源黑体-粗体 Bold"/>
                <a:sym typeface="+mn-ea"/>
              </a:rPr>
              <a:t>      </a:t>
            </a:r>
            <a:r>
              <a:rPr sz="1350" dirty="0">
                <a:solidFill>
                  <a:schemeClr val="bg1"/>
                </a:solidFill>
                <a:ea typeface="思源黑体-粗体 Bold"/>
                <a:sym typeface="+mn-ea"/>
              </a:rPr>
              <a:t>本文中仅对国内进行了研究，在未来应增加对不同文化国家的对比研究。还应进一步对风险感知进行更精确的测度，分析风险感知位于何种程度时，公众可以理智思考；风险感知位于何种程度时，无论相关政策多么完善，公众都会减少支持，即预测风险感知临界点，以便将公众风险感知控制在一定范围内。除风险感知外，政策支持中还有一些关键的因素，如信任等。信任对公众政策支持态度具有积极的促进作用，风险感知受到信任的影响，信任也影响着公众的信息处理模式。本文对这些因素都没有研究，加入这些因素可能对政策支持的作用机理的解释更深入。</a:t>
            </a:r>
          </a:p>
          <a:p>
            <a:pPr>
              <a:lnSpc>
                <a:spcPct val="200000"/>
              </a:lnSpc>
            </a:pPr>
            <a:endParaRPr lang="zh-CN" altLang="en-US" sz="1350" dirty="0">
              <a:solidFill>
                <a:schemeClr val="bg1"/>
              </a:solidFill>
              <a:ea typeface="思源黑体-粗体 Bold"/>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D928D9E-2229-7888-BCA3-5D68E099D73F}"/>
              </a:ext>
            </a:extLst>
          </p:cNvPr>
          <p:cNvPicPr>
            <a:picLocks noChangeAspect="1"/>
          </p:cNvPicPr>
          <p:nvPr/>
        </p:nvPicPr>
        <p:blipFill>
          <a:blip r:embed="rId11"/>
          <a:stretch>
            <a:fillRect/>
          </a:stretch>
        </p:blipFill>
        <p:spPr>
          <a:xfrm>
            <a:off x="0" y="6096"/>
            <a:ext cx="9144000" cy="6845807"/>
          </a:xfrm>
          <a:prstGeom prst="rect">
            <a:avLst/>
          </a:prstGeom>
        </p:spPr>
      </p:pic>
      <p:grpSp>
        <p:nvGrpSpPr>
          <p:cNvPr id="7" name="组合 6"/>
          <p:cNvGrpSpPr/>
          <p:nvPr/>
        </p:nvGrpSpPr>
        <p:grpSpPr>
          <a:xfrm>
            <a:off x="521494" y="2004969"/>
            <a:ext cx="8079105" cy="3402374"/>
            <a:chOff x="1223" y="3265"/>
            <a:chExt cx="16964" cy="7144"/>
          </a:xfrm>
        </p:grpSpPr>
        <p:sp>
          <p:nvSpPr>
            <p:cNvPr id="2" name="矩形 1"/>
            <p:cNvSpPr/>
            <p:nvPr>
              <p:custDataLst>
                <p:tags r:id="rId1"/>
              </p:custDataLst>
            </p:nvPr>
          </p:nvSpPr>
          <p:spPr>
            <a:xfrm>
              <a:off x="1584" y="9780"/>
              <a:ext cx="15991" cy="6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spc="450" dirty="0">
                  <a:gradFill flip="none" rotWithShape="1">
                    <a:gsLst>
                      <a:gs pos="0">
                        <a:schemeClr val="bg1"/>
                      </a:gs>
                      <a:gs pos="100000">
                        <a:srgbClr val="55B3FA"/>
                      </a:gs>
                    </a:gsLst>
                    <a:lin ang="5400000" scaled="0"/>
                    <a:tileRect/>
                  </a:gradFill>
                  <a:cs typeface="+mn-ea"/>
                  <a:sym typeface="+mn-lt"/>
                </a:rPr>
                <a:t>第十三届全国情报学博士生学术论坛</a:t>
              </a:r>
            </a:p>
          </p:txBody>
        </p:sp>
        <p:cxnSp>
          <p:nvCxnSpPr>
            <p:cNvPr id="4" name="直接连接符 3"/>
            <p:cNvCxnSpPr/>
            <p:nvPr>
              <p:custDataLst>
                <p:tags r:id="rId2"/>
              </p:custDataLst>
            </p:nvPr>
          </p:nvCxnSpPr>
          <p:spPr>
            <a:xfrm>
              <a:off x="1223" y="10061"/>
              <a:ext cx="4399" cy="0"/>
            </a:xfrm>
            <a:prstGeom prst="line">
              <a:avLst/>
            </a:prstGeom>
            <a:ln>
              <a:solidFill>
                <a:srgbClr val="55B3FA"/>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3788" y="10061"/>
              <a:ext cx="4399" cy="0"/>
            </a:xfrm>
            <a:prstGeom prst="line">
              <a:avLst/>
            </a:prstGeom>
            <a:ln>
              <a:solidFill>
                <a:srgbClr val="55B3FA"/>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595" y="3265"/>
              <a:ext cx="10902" cy="3188"/>
              <a:chOff x="1647988" y="2137578"/>
              <a:chExt cx="6922748" cy="2024502"/>
            </a:xfrm>
          </p:grpSpPr>
          <p:sp>
            <p:nvSpPr>
              <p:cNvPr id="9" name="文本框 8"/>
              <p:cNvSpPr txBox="1"/>
              <p:nvPr>
                <p:custDataLst>
                  <p:tags r:id="rId5"/>
                </p:custDataLst>
              </p:nvPr>
            </p:nvSpPr>
            <p:spPr>
              <a:xfrm>
                <a:off x="1647988" y="2558013"/>
                <a:ext cx="72789" cy="1381615"/>
              </a:xfrm>
              <a:prstGeom prst="rect">
                <a:avLst/>
              </a:prstGeom>
              <a:noFill/>
            </p:spPr>
            <p:txBody>
              <a:bodyPr wrap="none" lIns="27000" rIns="27000" rtlCol="0">
                <a:spAutoFit/>
              </a:bodyPr>
              <a:lstStyle/>
              <a:p>
                <a:pPr>
                  <a:lnSpc>
                    <a:spcPct val="125000"/>
                  </a:lnSpc>
                </a:pPr>
                <a:endParaRPr lang="zh-CN" altLang="en-US" sz="5400" b="1" dirty="0">
                  <a:gradFill>
                    <a:gsLst>
                      <a:gs pos="0">
                        <a:schemeClr val="bg1"/>
                      </a:gs>
                      <a:gs pos="100000">
                        <a:srgbClr val="55B3FA"/>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23" name="文本框 22"/>
              <p:cNvSpPr txBox="1"/>
              <p:nvPr>
                <p:custDataLst>
                  <p:tags r:id="rId6"/>
                </p:custDataLst>
              </p:nvPr>
            </p:nvSpPr>
            <p:spPr>
              <a:xfrm>
                <a:off x="3767788" y="2137636"/>
                <a:ext cx="4802948" cy="1506175"/>
              </a:xfrm>
              <a:prstGeom prst="rect">
                <a:avLst/>
              </a:prstGeom>
              <a:noFill/>
            </p:spPr>
            <p:txBody>
              <a:bodyPr wrap="none" lIns="27000" rIns="27000" rtlCol="0">
                <a:noAutofit/>
              </a:bodyPr>
              <a:lstStyle/>
              <a:p>
                <a:pPr algn="ctr"/>
                <a:r>
                  <a:rPr lang="zh-CN" altLang="en-US" sz="10350" dirty="0">
                    <a:solidFill>
                      <a:schemeClr val="bg1"/>
                    </a:solidFill>
                    <a:latin typeface="华文新魏" panose="02010800040101010101" charset="-122"/>
                    <a:ea typeface="华文新魏" panose="02010800040101010101" charset="-122"/>
                    <a:sym typeface="+mn-ea"/>
                  </a:rPr>
                  <a:t>谢谢观看</a:t>
                </a:r>
              </a:p>
            </p:txBody>
          </p:sp>
          <p:sp>
            <p:nvSpPr>
              <p:cNvPr id="10" name="文本框 9"/>
              <p:cNvSpPr txBox="1"/>
              <p:nvPr>
                <p:custDataLst>
                  <p:tags r:id="rId7"/>
                </p:custDataLst>
              </p:nvPr>
            </p:nvSpPr>
            <p:spPr>
              <a:xfrm>
                <a:off x="3499837" y="2137578"/>
                <a:ext cx="72789" cy="1800989"/>
              </a:xfrm>
              <a:prstGeom prst="rect">
                <a:avLst/>
              </a:prstGeom>
              <a:noFill/>
            </p:spPr>
            <p:txBody>
              <a:bodyPr wrap="none" lIns="27000" rIns="27000" rtlCol="0">
                <a:spAutoFit/>
              </a:bodyPr>
              <a:lstStyle/>
              <a:p>
                <a:pPr>
                  <a:lnSpc>
                    <a:spcPct val="125000"/>
                  </a:lnSpc>
                </a:pPr>
                <a:endParaRPr lang="zh-CN" altLang="en-US" sz="7200" b="1" dirty="0">
                  <a:gradFill>
                    <a:gsLst>
                      <a:gs pos="0">
                        <a:schemeClr val="bg1"/>
                      </a:gs>
                      <a:gs pos="100000">
                        <a:srgbClr val="55B3FA"/>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25" name="文本框 24"/>
              <p:cNvSpPr txBox="1"/>
              <p:nvPr>
                <p:custDataLst>
                  <p:tags r:id="rId8"/>
                </p:custDataLst>
              </p:nvPr>
            </p:nvSpPr>
            <p:spPr>
              <a:xfrm>
                <a:off x="6194190" y="2361091"/>
                <a:ext cx="72789" cy="1800989"/>
              </a:xfrm>
              <a:prstGeom prst="rect">
                <a:avLst/>
              </a:prstGeom>
              <a:noFill/>
            </p:spPr>
            <p:txBody>
              <a:bodyPr wrap="none" lIns="27000" rIns="27000" rtlCol="0">
                <a:spAutoFit/>
              </a:bodyPr>
              <a:lstStyle/>
              <a:p>
                <a:pPr>
                  <a:lnSpc>
                    <a:spcPct val="125000"/>
                  </a:lnSpc>
                </a:pPr>
                <a:endParaRPr lang="zh-CN" altLang="en-US" sz="7200" b="1" dirty="0">
                  <a:gradFill>
                    <a:gsLst>
                      <a:gs pos="0">
                        <a:schemeClr val="bg1"/>
                      </a:gs>
                      <a:gs pos="100000">
                        <a:srgbClr val="55B3FA"/>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endParaRPr>
              </a:p>
            </p:txBody>
          </p:sp>
        </p:grpSp>
        <p:sp>
          <p:nvSpPr>
            <p:cNvPr id="30" name="文本框 29"/>
            <p:cNvSpPr txBox="1"/>
            <p:nvPr>
              <p:custDataLst>
                <p:tags r:id="rId4"/>
              </p:custDataLst>
            </p:nvPr>
          </p:nvSpPr>
          <p:spPr>
            <a:xfrm>
              <a:off x="8157" y="7462"/>
              <a:ext cx="3507" cy="868"/>
            </a:xfrm>
            <a:prstGeom prst="rect">
              <a:avLst/>
            </a:prstGeom>
            <a:noFill/>
          </p:spPr>
          <p:txBody>
            <a:bodyPr wrap="none" lIns="27000" rIns="27000" rtlCol="0">
              <a:spAutoFit/>
            </a:bodyPr>
            <a:lstStyle/>
            <a:p>
              <a:pPr algn="ctr">
                <a:lnSpc>
                  <a:spcPct val="125000"/>
                </a:lnSpc>
              </a:pPr>
              <a:r>
                <a:rPr lang="zh-CN" altLang="en-US" dirty="0">
                  <a:gradFill>
                    <a:gsLst>
                      <a:gs pos="0">
                        <a:schemeClr val="bg1"/>
                      </a:gs>
                      <a:gs pos="100000">
                        <a:srgbClr val="55B3FA"/>
                      </a:gs>
                    </a:gsLst>
                    <a:lin ang="5400000" scaled="0"/>
                  </a:gradFill>
                  <a:effectLst>
                    <a:outerShdw blurRad="38100" dist="38100" dir="2700000" algn="tl">
                      <a:srgbClr val="000000">
                        <a:alpha val="43137"/>
                      </a:srgbClr>
                    </a:outerShdw>
                  </a:effectLst>
                  <a:cs typeface="+mn-ea"/>
                  <a:sym typeface="+mn-lt"/>
                </a:rPr>
                <a:t>汇报人：朱秋雨</a:t>
              </a:r>
            </a:p>
          </p:txBody>
        </p:sp>
      </p:grpSp>
    </p:spTree>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4894DE5-4473-46E6-BBD8-8E1F4C831D70}"/>
              </a:ext>
            </a:extLst>
          </p:cNvPr>
          <p:cNvPicPr>
            <a:picLocks noChangeAspect="1"/>
          </p:cNvPicPr>
          <p:nvPr/>
        </p:nvPicPr>
        <p:blipFill>
          <a:blip r:embed="rId8"/>
          <a:stretch>
            <a:fillRect/>
          </a:stretch>
        </p:blipFill>
        <p:spPr>
          <a:xfrm>
            <a:off x="0" y="6096"/>
            <a:ext cx="9144000" cy="6845807"/>
          </a:xfrm>
          <a:prstGeom prst="rect">
            <a:avLst/>
          </a:prstGeom>
        </p:spPr>
      </p:pic>
      <p:sp>
        <p:nvSpPr>
          <p:cNvPr id="24" name="ïşḻïďê-Rectangle 9"/>
          <p:cNvSpPr>
            <a:spLocks noChangeAspect="1"/>
          </p:cNvSpPr>
          <p:nvPr/>
        </p:nvSpPr>
        <p:spPr bwMode="auto">
          <a:xfrm>
            <a:off x="5049969" y="2701767"/>
            <a:ext cx="2730202" cy="2746128"/>
          </a:xfrm>
          <a:prstGeom prst="rect">
            <a:avLst/>
          </a:prstGeom>
          <a:noFill/>
          <a:ln w="9525">
            <a:noFill/>
            <a:miter lim="800000"/>
          </a:ln>
        </p:spPr>
        <p:txBody>
          <a:bodyPr anchor="ctr"/>
          <a:lstStyle/>
          <a:p>
            <a:pPr algn="ctr"/>
            <a:endParaRPr sz="1350" dirty="0">
              <a:gradFill>
                <a:gsLst>
                  <a:gs pos="0">
                    <a:schemeClr val="bg1"/>
                  </a:gs>
                  <a:gs pos="100000">
                    <a:srgbClr val="55B3FA"/>
                  </a:gs>
                </a:gsLst>
                <a:lin ang="5400000" scaled="1"/>
              </a:gradFill>
              <a:cs typeface="+mn-ea"/>
              <a:sym typeface="+mn-lt"/>
            </a:endParaRPr>
          </a:p>
        </p:txBody>
      </p:sp>
      <p:grpSp>
        <p:nvGrpSpPr>
          <p:cNvPr id="81" name="组合 80"/>
          <p:cNvGrpSpPr/>
          <p:nvPr/>
        </p:nvGrpSpPr>
        <p:grpSpPr>
          <a:xfrm>
            <a:off x="5348745" y="3562781"/>
            <a:ext cx="487631" cy="436707"/>
            <a:chOff x="7432361" y="3644517"/>
            <a:chExt cx="479302" cy="429249"/>
          </a:xfrm>
          <a:gradFill>
            <a:gsLst>
              <a:gs pos="0">
                <a:schemeClr val="bg1"/>
              </a:gs>
              <a:gs pos="100000">
                <a:srgbClr val="55B3FA"/>
              </a:gs>
            </a:gsLst>
            <a:lin ang="2700000" scaled="1"/>
          </a:gradFill>
        </p:grpSpPr>
        <p:sp>
          <p:nvSpPr>
            <p:cNvPr id="29" name="ïşḻïďê-Freeform: Shape 14"/>
            <p:cNvSpPr/>
            <p:nvPr/>
          </p:nvSpPr>
          <p:spPr bwMode="auto">
            <a:xfrm>
              <a:off x="7432361" y="3756759"/>
              <a:ext cx="273020" cy="273020"/>
            </a:xfrm>
            <a:custGeom>
              <a:avLst/>
              <a:gdLst/>
              <a:ahLst/>
              <a:cxnLst>
                <a:cxn ang="0">
                  <a:pos x="107" y="67"/>
                </a:cxn>
                <a:cxn ang="0">
                  <a:pos x="114" y="59"/>
                </a:cxn>
                <a:cxn ang="0">
                  <a:pos x="114" y="54"/>
                </a:cxn>
                <a:cxn ang="0">
                  <a:pos x="107" y="47"/>
                </a:cxn>
                <a:cxn ang="0">
                  <a:pos x="106" y="47"/>
                </a:cxn>
                <a:cxn ang="0">
                  <a:pos x="97" y="42"/>
                </a:cxn>
                <a:cxn ang="0">
                  <a:pos x="99" y="29"/>
                </a:cxn>
                <a:cxn ang="0">
                  <a:pos x="99" y="29"/>
                </a:cxn>
                <a:cxn ang="0">
                  <a:pos x="99" y="18"/>
                </a:cxn>
                <a:cxn ang="0">
                  <a:pos x="96" y="15"/>
                </a:cxn>
                <a:cxn ang="0">
                  <a:pos x="85" y="15"/>
                </a:cxn>
                <a:cxn ang="0">
                  <a:pos x="85" y="15"/>
                </a:cxn>
                <a:cxn ang="0">
                  <a:pos x="75" y="18"/>
                </a:cxn>
                <a:cxn ang="0">
                  <a:pos x="67" y="8"/>
                </a:cxn>
                <a:cxn ang="0">
                  <a:pos x="67" y="7"/>
                </a:cxn>
                <a:cxn ang="0">
                  <a:pos x="60" y="0"/>
                </a:cxn>
                <a:cxn ang="0">
                  <a:pos x="55" y="0"/>
                </a:cxn>
                <a:cxn ang="0">
                  <a:pos x="47" y="7"/>
                </a:cxn>
                <a:cxn ang="0">
                  <a:pos x="47" y="8"/>
                </a:cxn>
                <a:cxn ang="0">
                  <a:pos x="43" y="17"/>
                </a:cxn>
                <a:cxn ang="0">
                  <a:pos x="29" y="15"/>
                </a:cxn>
                <a:cxn ang="0">
                  <a:pos x="29" y="15"/>
                </a:cxn>
                <a:cxn ang="0">
                  <a:pos x="18" y="15"/>
                </a:cxn>
                <a:cxn ang="0">
                  <a:pos x="15" y="18"/>
                </a:cxn>
                <a:cxn ang="0">
                  <a:pos x="15" y="29"/>
                </a:cxn>
                <a:cxn ang="0">
                  <a:pos x="15" y="29"/>
                </a:cxn>
                <a:cxn ang="0">
                  <a:pos x="19" y="38"/>
                </a:cxn>
                <a:cxn ang="0">
                  <a:pos x="8" y="47"/>
                </a:cxn>
                <a:cxn ang="0">
                  <a:pos x="8" y="47"/>
                </a:cxn>
                <a:cxn ang="0">
                  <a:pos x="0" y="54"/>
                </a:cxn>
                <a:cxn ang="0">
                  <a:pos x="0" y="59"/>
                </a:cxn>
                <a:cxn ang="0">
                  <a:pos x="8" y="67"/>
                </a:cxn>
                <a:cxn ang="0">
                  <a:pos x="8" y="67"/>
                </a:cxn>
                <a:cxn ang="0">
                  <a:pos x="17" y="71"/>
                </a:cxn>
                <a:cxn ang="0">
                  <a:pos x="15" y="85"/>
                </a:cxn>
                <a:cxn ang="0">
                  <a:pos x="15" y="85"/>
                </a:cxn>
                <a:cxn ang="0">
                  <a:pos x="15" y="95"/>
                </a:cxn>
                <a:cxn ang="0">
                  <a:pos x="18" y="99"/>
                </a:cxn>
                <a:cxn ang="0">
                  <a:pos x="29" y="99"/>
                </a:cxn>
                <a:cxn ang="0">
                  <a:pos x="29" y="99"/>
                </a:cxn>
                <a:cxn ang="0">
                  <a:pos x="39" y="95"/>
                </a:cxn>
                <a:cxn ang="0">
                  <a:pos x="47" y="106"/>
                </a:cxn>
                <a:cxn ang="0">
                  <a:pos x="47" y="106"/>
                </a:cxn>
                <a:cxn ang="0">
                  <a:pos x="55" y="114"/>
                </a:cxn>
                <a:cxn ang="0">
                  <a:pos x="60" y="114"/>
                </a:cxn>
                <a:cxn ang="0">
                  <a:pos x="67" y="106"/>
                </a:cxn>
                <a:cxn ang="0">
                  <a:pos x="67" y="106"/>
                </a:cxn>
                <a:cxn ang="0">
                  <a:pos x="71" y="97"/>
                </a:cxn>
                <a:cxn ang="0">
                  <a:pos x="85" y="99"/>
                </a:cxn>
                <a:cxn ang="0">
                  <a:pos x="85" y="99"/>
                </a:cxn>
                <a:cxn ang="0">
                  <a:pos x="96" y="99"/>
                </a:cxn>
                <a:cxn ang="0">
                  <a:pos x="99" y="95"/>
                </a:cxn>
                <a:cxn ang="0">
                  <a:pos x="99" y="85"/>
                </a:cxn>
                <a:cxn ang="0">
                  <a:pos x="99" y="85"/>
                </a:cxn>
                <a:cxn ang="0">
                  <a:pos x="96" y="75"/>
                </a:cxn>
                <a:cxn ang="0">
                  <a:pos x="106" y="67"/>
                </a:cxn>
                <a:cxn ang="0">
                  <a:pos x="107" y="67"/>
                </a:cxn>
                <a:cxn ang="0">
                  <a:pos x="57" y="85"/>
                </a:cxn>
                <a:cxn ang="0">
                  <a:pos x="29" y="57"/>
                </a:cxn>
                <a:cxn ang="0">
                  <a:pos x="57" y="28"/>
                </a:cxn>
                <a:cxn ang="0">
                  <a:pos x="86" y="57"/>
                </a:cxn>
                <a:cxn ang="0">
                  <a:pos x="57" y="85"/>
                </a:cxn>
              </a:cxnLst>
              <a:rect l="0" t="0" r="r" b="b"/>
              <a:pathLst>
                <a:path w="114" h="114">
                  <a:moveTo>
                    <a:pt x="107" y="67"/>
                  </a:moveTo>
                  <a:cubicBezTo>
                    <a:pt x="111" y="67"/>
                    <a:pt x="114" y="63"/>
                    <a:pt x="114" y="59"/>
                  </a:cubicBezTo>
                  <a:cubicBezTo>
                    <a:pt x="114" y="54"/>
                    <a:pt x="114" y="54"/>
                    <a:pt x="114" y="54"/>
                  </a:cubicBezTo>
                  <a:cubicBezTo>
                    <a:pt x="114" y="50"/>
                    <a:pt x="111" y="47"/>
                    <a:pt x="107" y="47"/>
                  </a:cubicBezTo>
                  <a:cubicBezTo>
                    <a:pt x="106" y="47"/>
                    <a:pt x="106" y="47"/>
                    <a:pt x="106" y="47"/>
                  </a:cubicBezTo>
                  <a:cubicBezTo>
                    <a:pt x="102" y="47"/>
                    <a:pt x="98" y="45"/>
                    <a:pt x="97" y="42"/>
                  </a:cubicBezTo>
                  <a:cubicBezTo>
                    <a:pt x="97" y="40"/>
                    <a:pt x="96" y="32"/>
                    <a:pt x="99" y="29"/>
                  </a:cubicBezTo>
                  <a:cubicBezTo>
                    <a:pt x="99" y="29"/>
                    <a:pt x="99" y="29"/>
                    <a:pt x="99" y="29"/>
                  </a:cubicBezTo>
                  <a:cubicBezTo>
                    <a:pt x="102" y="26"/>
                    <a:pt x="102" y="21"/>
                    <a:pt x="99" y="18"/>
                  </a:cubicBezTo>
                  <a:cubicBezTo>
                    <a:pt x="96" y="15"/>
                    <a:pt x="96" y="15"/>
                    <a:pt x="96" y="15"/>
                  </a:cubicBezTo>
                  <a:cubicBezTo>
                    <a:pt x="93" y="12"/>
                    <a:pt x="88" y="12"/>
                    <a:pt x="85" y="15"/>
                  </a:cubicBezTo>
                  <a:cubicBezTo>
                    <a:pt x="85" y="15"/>
                    <a:pt x="85" y="15"/>
                    <a:pt x="85" y="15"/>
                  </a:cubicBezTo>
                  <a:cubicBezTo>
                    <a:pt x="82" y="18"/>
                    <a:pt x="78" y="19"/>
                    <a:pt x="75" y="18"/>
                  </a:cubicBezTo>
                  <a:cubicBezTo>
                    <a:pt x="73" y="17"/>
                    <a:pt x="67" y="12"/>
                    <a:pt x="67" y="8"/>
                  </a:cubicBezTo>
                  <a:cubicBezTo>
                    <a:pt x="67" y="7"/>
                    <a:pt x="67" y="7"/>
                    <a:pt x="67" y="7"/>
                  </a:cubicBezTo>
                  <a:cubicBezTo>
                    <a:pt x="67" y="3"/>
                    <a:pt x="64" y="0"/>
                    <a:pt x="60" y="0"/>
                  </a:cubicBezTo>
                  <a:cubicBezTo>
                    <a:pt x="55" y="0"/>
                    <a:pt x="55" y="0"/>
                    <a:pt x="55" y="0"/>
                  </a:cubicBezTo>
                  <a:cubicBezTo>
                    <a:pt x="51" y="0"/>
                    <a:pt x="47" y="3"/>
                    <a:pt x="47" y="7"/>
                  </a:cubicBezTo>
                  <a:cubicBezTo>
                    <a:pt x="47" y="8"/>
                    <a:pt x="47" y="8"/>
                    <a:pt x="47" y="8"/>
                  </a:cubicBezTo>
                  <a:cubicBezTo>
                    <a:pt x="47" y="12"/>
                    <a:pt x="45" y="16"/>
                    <a:pt x="43" y="17"/>
                  </a:cubicBezTo>
                  <a:cubicBezTo>
                    <a:pt x="40" y="17"/>
                    <a:pt x="32" y="18"/>
                    <a:pt x="29" y="15"/>
                  </a:cubicBezTo>
                  <a:cubicBezTo>
                    <a:pt x="29" y="15"/>
                    <a:pt x="29" y="15"/>
                    <a:pt x="29" y="15"/>
                  </a:cubicBezTo>
                  <a:cubicBezTo>
                    <a:pt x="26" y="12"/>
                    <a:pt x="21" y="12"/>
                    <a:pt x="18" y="15"/>
                  </a:cubicBezTo>
                  <a:cubicBezTo>
                    <a:pt x="15" y="18"/>
                    <a:pt x="15" y="18"/>
                    <a:pt x="15" y="18"/>
                  </a:cubicBezTo>
                  <a:cubicBezTo>
                    <a:pt x="12" y="21"/>
                    <a:pt x="12" y="26"/>
                    <a:pt x="15" y="29"/>
                  </a:cubicBezTo>
                  <a:cubicBezTo>
                    <a:pt x="15" y="29"/>
                    <a:pt x="15" y="29"/>
                    <a:pt x="15" y="29"/>
                  </a:cubicBezTo>
                  <a:cubicBezTo>
                    <a:pt x="18" y="32"/>
                    <a:pt x="20" y="36"/>
                    <a:pt x="19" y="38"/>
                  </a:cubicBezTo>
                  <a:cubicBezTo>
                    <a:pt x="17" y="41"/>
                    <a:pt x="12" y="47"/>
                    <a:pt x="8" y="47"/>
                  </a:cubicBezTo>
                  <a:cubicBezTo>
                    <a:pt x="8" y="47"/>
                    <a:pt x="8" y="47"/>
                    <a:pt x="8" y="47"/>
                  </a:cubicBezTo>
                  <a:cubicBezTo>
                    <a:pt x="3" y="47"/>
                    <a:pt x="0" y="50"/>
                    <a:pt x="0" y="54"/>
                  </a:cubicBezTo>
                  <a:cubicBezTo>
                    <a:pt x="0" y="59"/>
                    <a:pt x="0" y="59"/>
                    <a:pt x="0" y="59"/>
                  </a:cubicBezTo>
                  <a:cubicBezTo>
                    <a:pt x="0" y="63"/>
                    <a:pt x="3" y="67"/>
                    <a:pt x="8" y="67"/>
                  </a:cubicBezTo>
                  <a:cubicBezTo>
                    <a:pt x="8" y="67"/>
                    <a:pt x="8" y="67"/>
                    <a:pt x="8" y="67"/>
                  </a:cubicBezTo>
                  <a:cubicBezTo>
                    <a:pt x="12" y="67"/>
                    <a:pt x="16" y="69"/>
                    <a:pt x="17" y="71"/>
                  </a:cubicBezTo>
                  <a:cubicBezTo>
                    <a:pt x="18" y="73"/>
                    <a:pt x="18" y="82"/>
                    <a:pt x="15" y="85"/>
                  </a:cubicBezTo>
                  <a:cubicBezTo>
                    <a:pt x="15" y="85"/>
                    <a:pt x="15" y="85"/>
                    <a:pt x="15" y="85"/>
                  </a:cubicBezTo>
                  <a:cubicBezTo>
                    <a:pt x="12" y="88"/>
                    <a:pt x="12" y="93"/>
                    <a:pt x="15" y="95"/>
                  </a:cubicBezTo>
                  <a:cubicBezTo>
                    <a:pt x="18" y="99"/>
                    <a:pt x="18" y="99"/>
                    <a:pt x="18" y="99"/>
                  </a:cubicBezTo>
                  <a:cubicBezTo>
                    <a:pt x="21" y="102"/>
                    <a:pt x="26" y="102"/>
                    <a:pt x="29" y="99"/>
                  </a:cubicBezTo>
                  <a:cubicBezTo>
                    <a:pt x="29" y="99"/>
                    <a:pt x="29" y="99"/>
                    <a:pt x="29" y="99"/>
                  </a:cubicBezTo>
                  <a:cubicBezTo>
                    <a:pt x="32" y="96"/>
                    <a:pt x="37" y="94"/>
                    <a:pt x="39" y="95"/>
                  </a:cubicBezTo>
                  <a:cubicBezTo>
                    <a:pt x="41" y="96"/>
                    <a:pt x="47" y="102"/>
                    <a:pt x="47" y="106"/>
                  </a:cubicBezTo>
                  <a:cubicBezTo>
                    <a:pt x="47" y="106"/>
                    <a:pt x="47" y="106"/>
                    <a:pt x="47" y="106"/>
                  </a:cubicBezTo>
                  <a:cubicBezTo>
                    <a:pt x="47" y="110"/>
                    <a:pt x="51" y="114"/>
                    <a:pt x="55" y="114"/>
                  </a:cubicBezTo>
                  <a:cubicBezTo>
                    <a:pt x="60" y="114"/>
                    <a:pt x="60" y="114"/>
                    <a:pt x="60" y="114"/>
                  </a:cubicBezTo>
                  <a:cubicBezTo>
                    <a:pt x="64" y="114"/>
                    <a:pt x="67" y="110"/>
                    <a:pt x="67" y="106"/>
                  </a:cubicBezTo>
                  <a:cubicBezTo>
                    <a:pt x="67" y="106"/>
                    <a:pt x="67" y="106"/>
                    <a:pt x="67" y="106"/>
                  </a:cubicBezTo>
                  <a:cubicBezTo>
                    <a:pt x="67" y="102"/>
                    <a:pt x="69" y="98"/>
                    <a:pt x="71" y="97"/>
                  </a:cubicBezTo>
                  <a:cubicBezTo>
                    <a:pt x="74" y="96"/>
                    <a:pt x="82" y="96"/>
                    <a:pt x="85" y="99"/>
                  </a:cubicBezTo>
                  <a:cubicBezTo>
                    <a:pt x="85" y="99"/>
                    <a:pt x="85" y="99"/>
                    <a:pt x="85" y="99"/>
                  </a:cubicBezTo>
                  <a:cubicBezTo>
                    <a:pt x="88" y="102"/>
                    <a:pt x="93" y="102"/>
                    <a:pt x="96" y="99"/>
                  </a:cubicBezTo>
                  <a:cubicBezTo>
                    <a:pt x="99" y="95"/>
                    <a:pt x="99" y="95"/>
                    <a:pt x="99" y="95"/>
                  </a:cubicBezTo>
                  <a:cubicBezTo>
                    <a:pt x="102" y="93"/>
                    <a:pt x="102" y="88"/>
                    <a:pt x="99" y="85"/>
                  </a:cubicBezTo>
                  <a:cubicBezTo>
                    <a:pt x="99" y="85"/>
                    <a:pt x="99" y="85"/>
                    <a:pt x="99" y="85"/>
                  </a:cubicBezTo>
                  <a:cubicBezTo>
                    <a:pt x="96" y="82"/>
                    <a:pt x="95" y="77"/>
                    <a:pt x="96" y="75"/>
                  </a:cubicBezTo>
                  <a:cubicBezTo>
                    <a:pt x="97" y="73"/>
                    <a:pt x="102" y="67"/>
                    <a:pt x="106" y="67"/>
                  </a:cubicBezTo>
                  <a:lnTo>
                    <a:pt x="107" y="67"/>
                  </a:lnTo>
                  <a:close/>
                  <a:moveTo>
                    <a:pt x="57" y="85"/>
                  </a:moveTo>
                  <a:cubicBezTo>
                    <a:pt x="41" y="85"/>
                    <a:pt x="29" y="73"/>
                    <a:pt x="29" y="57"/>
                  </a:cubicBezTo>
                  <a:cubicBezTo>
                    <a:pt x="29" y="41"/>
                    <a:pt x="41" y="28"/>
                    <a:pt x="57" y="28"/>
                  </a:cubicBezTo>
                  <a:cubicBezTo>
                    <a:pt x="73" y="28"/>
                    <a:pt x="86" y="41"/>
                    <a:pt x="86" y="57"/>
                  </a:cubicBezTo>
                  <a:cubicBezTo>
                    <a:pt x="86" y="73"/>
                    <a:pt x="73" y="85"/>
                    <a:pt x="57" y="85"/>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30" name="ïşḻïďê-Freeform: Shape 15"/>
            <p:cNvSpPr/>
            <p:nvPr/>
          </p:nvSpPr>
          <p:spPr bwMode="auto">
            <a:xfrm>
              <a:off x="7682629" y="3644517"/>
              <a:ext cx="221449" cy="222967"/>
            </a:xfrm>
            <a:custGeom>
              <a:avLst/>
              <a:gdLst/>
              <a:ahLst/>
              <a:cxnLst>
                <a:cxn ang="0">
                  <a:pos x="87" y="55"/>
                </a:cxn>
                <a:cxn ang="0">
                  <a:pos x="93" y="47"/>
                </a:cxn>
                <a:cxn ang="0">
                  <a:pos x="93" y="46"/>
                </a:cxn>
                <a:cxn ang="0">
                  <a:pos x="87" y="39"/>
                </a:cxn>
                <a:cxn ang="0">
                  <a:pos x="79" y="35"/>
                </a:cxn>
                <a:cxn ang="0">
                  <a:pos x="81" y="24"/>
                </a:cxn>
                <a:cxn ang="0">
                  <a:pos x="80" y="14"/>
                </a:cxn>
                <a:cxn ang="0">
                  <a:pos x="79" y="13"/>
                </a:cxn>
                <a:cxn ang="0">
                  <a:pos x="69" y="12"/>
                </a:cxn>
                <a:cxn ang="0">
                  <a:pos x="62" y="15"/>
                </a:cxn>
                <a:cxn ang="0">
                  <a:pos x="55" y="6"/>
                </a:cxn>
                <a:cxn ang="0">
                  <a:pos x="47" y="0"/>
                </a:cxn>
                <a:cxn ang="0">
                  <a:pos x="46" y="0"/>
                </a:cxn>
                <a:cxn ang="0">
                  <a:pos x="38" y="6"/>
                </a:cxn>
                <a:cxn ang="0">
                  <a:pos x="35" y="14"/>
                </a:cxn>
                <a:cxn ang="0">
                  <a:pos x="24" y="12"/>
                </a:cxn>
                <a:cxn ang="0">
                  <a:pos x="14" y="13"/>
                </a:cxn>
                <a:cxn ang="0">
                  <a:pos x="13" y="14"/>
                </a:cxn>
                <a:cxn ang="0">
                  <a:pos x="12" y="24"/>
                </a:cxn>
                <a:cxn ang="0">
                  <a:pos x="15" y="32"/>
                </a:cxn>
                <a:cxn ang="0">
                  <a:pos x="6" y="39"/>
                </a:cxn>
                <a:cxn ang="0">
                  <a:pos x="0" y="46"/>
                </a:cxn>
                <a:cxn ang="0">
                  <a:pos x="0" y="47"/>
                </a:cxn>
                <a:cxn ang="0">
                  <a:pos x="6" y="55"/>
                </a:cxn>
                <a:cxn ang="0">
                  <a:pos x="14" y="58"/>
                </a:cxn>
                <a:cxn ang="0">
                  <a:pos x="12" y="69"/>
                </a:cxn>
                <a:cxn ang="0">
                  <a:pos x="13" y="79"/>
                </a:cxn>
                <a:cxn ang="0">
                  <a:pos x="14" y="80"/>
                </a:cxn>
                <a:cxn ang="0">
                  <a:pos x="24" y="81"/>
                </a:cxn>
                <a:cxn ang="0">
                  <a:pos x="31" y="78"/>
                </a:cxn>
                <a:cxn ang="0">
                  <a:pos x="38" y="87"/>
                </a:cxn>
                <a:cxn ang="0">
                  <a:pos x="46" y="93"/>
                </a:cxn>
                <a:cxn ang="0">
                  <a:pos x="47" y="93"/>
                </a:cxn>
                <a:cxn ang="0">
                  <a:pos x="55" y="87"/>
                </a:cxn>
                <a:cxn ang="0">
                  <a:pos x="58" y="80"/>
                </a:cxn>
                <a:cxn ang="0">
                  <a:pos x="69" y="81"/>
                </a:cxn>
                <a:cxn ang="0">
                  <a:pos x="79" y="80"/>
                </a:cxn>
                <a:cxn ang="0">
                  <a:pos x="80" y="79"/>
                </a:cxn>
                <a:cxn ang="0">
                  <a:pos x="81" y="69"/>
                </a:cxn>
                <a:cxn ang="0">
                  <a:pos x="78" y="62"/>
                </a:cxn>
                <a:cxn ang="0">
                  <a:pos x="87" y="55"/>
                </a:cxn>
                <a:cxn ang="0">
                  <a:pos x="47" y="70"/>
                </a:cxn>
                <a:cxn ang="0">
                  <a:pos x="23" y="47"/>
                </a:cxn>
                <a:cxn ang="0">
                  <a:pos x="47" y="23"/>
                </a:cxn>
                <a:cxn ang="0">
                  <a:pos x="70" y="47"/>
                </a:cxn>
                <a:cxn ang="0">
                  <a:pos x="47" y="70"/>
                </a:cxn>
              </a:cxnLst>
              <a:rect l="0" t="0" r="r" b="b"/>
              <a:pathLst>
                <a:path w="93" h="93">
                  <a:moveTo>
                    <a:pt x="87" y="55"/>
                  </a:moveTo>
                  <a:cubicBezTo>
                    <a:pt x="90" y="55"/>
                    <a:pt x="93" y="51"/>
                    <a:pt x="93" y="47"/>
                  </a:cubicBezTo>
                  <a:cubicBezTo>
                    <a:pt x="93" y="46"/>
                    <a:pt x="93" y="46"/>
                    <a:pt x="93" y="46"/>
                  </a:cubicBezTo>
                  <a:cubicBezTo>
                    <a:pt x="93" y="42"/>
                    <a:pt x="90" y="39"/>
                    <a:pt x="87" y="39"/>
                  </a:cubicBezTo>
                  <a:cubicBezTo>
                    <a:pt x="83" y="39"/>
                    <a:pt x="80" y="37"/>
                    <a:pt x="79" y="35"/>
                  </a:cubicBezTo>
                  <a:cubicBezTo>
                    <a:pt x="79" y="33"/>
                    <a:pt x="78" y="26"/>
                    <a:pt x="81" y="24"/>
                  </a:cubicBezTo>
                  <a:cubicBezTo>
                    <a:pt x="83" y="21"/>
                    <a:pt x="83" y="17"/>
                    <a:pt x="80" y="14"/>
                  </a:cubicBezTo>
                  <a:cubicBezTo>
                    <a:pt x="79" y="13"/>
                    <a:pt x="79" y="13"/>
                    <a:pt x="79" y="13"/>
                  </a:cubicBezTo>
                  <a:cubicBezTo>
                    <a:pt x="76" y="10"/>
                    <a:pt x="72" y="10"/>
                    <a:pt x="69" y="12"/>
                  </a:cubicBezTo>
                  <a:cubicBezTo>
                    <a:pt x="67" y="15"/>
                    <a:pt x="63" y="16"/>
                    <a:pt x="62" y="15"/>
                  </a:cubicBezTo>
                  <a:cubicBezTo>
                    <a:pt x="60" y="14"/>
                    <a:pt x="55" y="10"/>
                    <a:pt x="55" y="6"/>
                  </a:cubicBezTo>
                  <a:cubicBezTo>
                    <a:pt x="55" y="3"/>
                    <a:pt x="51" y="0"/>
                    <a:pt x="47" y="0"/>
                  </a:cubicBezTo>
                  <a:cubicBezTo>
                    <a:pt x="46" y="0"/>
                    <a:pt x="46" y="0"/>
                    <a:pt x="46" y="0"/>
                  </a:cubicBezTo>
                  <a:cubicBezTo>
                    <a:pt x="42" y="0"/>
                    <a:pt x="38" y="3"/>
                    <a:pt x="38" y="6"/>
                  </a:cubicBezTo>
                  <a:cubicBezTo>
                    <a:pt x="38" y="10"/>
                    <a:pt x="37" y="13"/>
                    <a:pt x="35" y="14"/>
                  </a:cubicBezTo>
                  <a:cubicBezTo>
                    <a:pt x="33" y="14"/>
                    <a:pt x="26" y="15"/>
                    <a:pt x="24" y="12"/>
                  </a:cubicBezTo>
                  <a:cubicBezTo>
                    <a:pt x="21" y="10"/>
                    <a:pt x="17" y="10"/>
                    <a:pt x="14" y="13"/>
                  </a:cubicBezTo>
                  <a:cubicBezTo>
                    <a:pt x="13" y="14"/>
                    <a:pt x="13" y="14"/>
                    <a:pt x="13" y="14"/>
                  </a:cubicBezTo>
                  <a:cubicBezTo>
                    <a:pt x="10" y="17"/>
                    <a:pt x="10" y="21"/>
                    <a:pt x="12" y="24"/>
                  </a:cubicBezTo>
                  <a:cubicBezTo>
                    <a:pt x="15" y="26"/>
                    <a:pt x="16" y="30"/>
                    <a:pt x="15" y="32"/>
                  </a:cubicBezTo>
                  <a:cubicBezTo>
                    <a:pt x="14" y="33"/>
                    <a:pt x="10" y="39"/>
                    <a:pt x="6" y="39"/>
                  </a:cubicBezTo>
                  <a:cubicBezTo>
                    <a:pt x="3" y="39"/>
                    <a:pt x="0" y="42"/>
                    <a:pt x="0" y="46"/>
                  </a:cubicBezTo>
                  <a:cubicBezTo>
                    <a:pt x="0" y="47"/>
                    <a:pt x="0" y="47"/>
                    <a:pt x="0" y="47"/>
                  </a:cubicBezTo>
                  <a:cubicBezTo>
                    <a:pt x="0" y="51"/>
                    <a:pt x="3" y="55"/>
                    <a:pt x="6" y="55"/>
                  </a:cubicBezTo>
                  <a:cubicBezTo>
                    <a:pt x="10" y="55"/>
                    <a:pt x="13" y="56"/>
                    <a:pt x="14" y="58"/>
                  </a:cubicBezTo>
                  <a:cubicBezTo>
                    <a:pt x="14" y="60"/>
                    <a:pt x="15" y="67"/>
                    <a:pt x="12" y="69"/>
                  </a:cubicBezTo>
                  <a:cubicBezTo>
                    <a:pt x="10" y="72"/>
                    <a:pt x="10" y="76"/>
                    <a:pt x="13" y="79"/>
                  </a:cubicBezTo>
                  <a:cubicBezTo>
                    <a:pt x="14" y="80"/>
                    <a:pt x="14" y="80"/>
                    <a:pt x="14" y="80"/>
                  </a:cubicBezTo>
                  <a:cubicBezTo>
                    <a:pt x="17" y="83"/>
                    <a:pt x="21" y="83"/>
                    <a:pt x="24" y="81"/>
                  </a:cubicBezTo>
                  <a:cubicBezTo>
                    <a:pt x="26" y="79"/>
                    <a:pt x="30" y="77"/>
                    <a:pt x="31" y="78"/>
                  </a:cubicBezTo>
                  <a:cubicBezTo>
                    <a:pt x="33" y="79"/>
                    <a:pt x="38" y="84"/>
                    <a:pt x="38" y="87"/>
                  </a:cubicBezTo>
                  <a:cubicBezTo>
                    <a:pt x="38" y="91"/>
                    <a:pt x="42" y="93"/>
                    <a:pt x="46" y="93"/>
                  </a:cubicBezTo>
                  <a:cubicBezTo>
                    <a:pt x="47" y="93"/>
                    <a:pt x="47" y="93"/>
                    <a:pt x="47" y="93"/>
                  </a:cubicBezTo>
                  <a:cubicBezTo>
                    <a:pt x="51" y="93"/>
                    <a:pt x="55" y="91"/>
                    <a:pt x="55" y="87"/>
                  </a:cubicBezTo>
                  <a:cubicBezTo>
                    <a:pt x="55" y="84"/>
                    <a:pt x="56" y="80"/>
                    <a:pt x="58" y="80"/>
                  </a:cubicBezTo>
                  <a:cubicBezTo>
                    <a:pt x="60" y="79"/>
                    <a:pt x="67" y="79"/>
                    <a:pt x="69" y="81"/>
                  </a:cubicBezTo>
                  <a:cubicBezTo>
                    <a:pt x="72" y="83"/>
                    <a:pt x="76" y="83"/>
                    <a:pt x="79" y="80"/>
                  </a:cubicBezTo>
                  <a:cubicBezTo>
                    <a:pt x="80" y="79"/>
                    <a:pt x="80" y="79"/>
                    <a:pt x="80" y="79"/>
                  </a:cubicBezTo>
                  <a:cubicBezTo>
                    <a:pt x="83" y="76"/>
                    <a:pt x="83" y="72"/>
                    <a:pt x="81" y="69"/>
                  </a:cubicBezTo>
                  <a:cubicBezTo>
                    <a:pt x="78" y="67"/>
                    <a:pt x="77" y="64"/>
                    <a:pt x="78" y="62"/>
                  </a:cubicBezTo>
                  <a:cubicBezTo>
                    <a:pt x="79" y="60"/>
                    <a:pt x="83" y="55"/>
                    <a:pt x="87" y="55"/>
                  </a:cubicBezTo>
                  <a:close/>
                  <a:moveTo>
                    <a:pt x="47" y="70"/>
                  </a:moveTo>
                  <a:cubicBezTo>
                    <a:pt x="34" y="70"/>
                    <a:pt x="23" y="60"/>
                    <a:pt x="23" y="47"/>
                  </a:cubicBezTo>
                  <a:cubicBezTo>
                    <a:pt x="23" y="34"/>
                    <a:pt x="34" y="23"/>
                    <a:pt x="47" y="23"/>
                  </a:cubicBezTo>
                  <a:cubicBezTo>
                    <a:pt x="59" y="23"/>
                    <a:pt x="70" y="34"/>
                    <a:pt x="70" y="47"/>
                  </a:cubicBezTo>
                  <a:cubicBezTo>
                    <a:pt x="70" y="60"/>
                    <a:pt x="59" y="70"/>
                    <a:pt x="47" y="70"/>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31" name="ïşḻïďê-Freeform: Shape 16"/>
            <p:cNvSpPr/>
            <p:nvPr/>
          </p:nvSpPr>
          <p:spPr bwMode="auto">
            <a:xfrm>
              <a:off x="7705382" y="3893270"/>
              <a:ext cx="174429" cy="172913"/>
            </a:xfrm>
            <a:custGeom>
              <a:avLst/>
              <a:gdLst/>
              <a:ahLst/>
              <a:cxnLst>
                <a:cxn ang="0">
                  <a:pos x="68" y="42"/>
                </a:cxn>
                <a:cxn ang="0">
                  <a:pos x="73" y="36"/>
                </a:cxn>
                <a:cxn ang="0">
                  <a:pos x="68" y="30"/>
                </a:cxn>
                <a:cxn ang="0">
                  <a:pos x="62" y="27"/>
                </a:cxn>
                <a:cxn ang="0">
                  <a:pos x="63" y="18"/>
                </a:cxn>
                <a:cxn ang="0">
                  <a:pos x="62" y="10"/>
                </a:cxn>
                <a:cxn ang="0">
                  <a:pos x="54" y="9"/>
                </a:cxn>
                <a:cxn ang="0">
                  <a:pos x="48" y="12"/>
                </a:cxn>
                <a:cxn ang="0">
                  <a:pos x="43" y="5"/>
                </a:cxn>
                <a:cxn ang="0">
                  <a:pos x="37" y="0"/>
                </a:cxn>
                <a:cxn ang="0">
                  <a:pos x="30" y="5"/>
                </a:cxn>
                <a:cxn ang="0">
                  <a:pos x="27" y="11"/>
                </a:cxn>
                <a:cxn ang="0">
                  <a:pos x="19" y="9"/>
                </a:cxn>
                <a:cxn ang="0">
                  <a:pos x="11" y="10"/>
                </a:cxn>
                <a:cxn ang="0">
                  <a:pos x="10" y="18"/>
                </a:cxn>
                <a:cxn ang="0">
                  <a:pos x="12" y="24"/>
                </a:cxn>
                <a:cxn ang="0">
                  <a:pos x="5" y="30"/>
                </a:cxn>
                <a:cxn ang="0">
                  <a:pos x="0" y="36"/>
                </a:cxn>
                <a:cxn ang="0">
                  <a:pos x="5" y="42"/>
                </a:cxn>
                <a:cxn ang="0">
                  <a:pos x="11" y="45"/>
                </a:cxn>
                <a:cxn ang="0">
                  <a:pos x="10" y="54"/>
                </a:cxn>
                <a:cxn ang="0">
                  <a:pos x="11" y="62"/>
                </a:cxn>
                <a:cxn ang="0">
                  <a:pos x="19" y="63"/>
                </a:cxn>
                <a:cxn ang="0">
                  <a:pos x="25" y="61"/>
                </a:cxn>
                <a:cxn ang="0">
                  <a:pos x="30" y="68"/>
                </a:cxn>
                <a:cxn ang="0">
                  <a:pos x="37" y="72"/>
                </a:cxn>
                <a:cxn ang="0">
                  <a:pos x="43" y="68"/>
                </a:cxn>
                <a:cxn ang="0">
                  <a:pos x="46" y="62"/>
                </a:cxn>
                <a:cxn ang="0">
                  <a:pos x="54" y="63"/>
                </a:cxn>
                <a:cxn ang="0">
                  <a:pos x="62" y="62"/>
                </a:cxn>
                <a:cxn ang="0">
                  <a:pos x="63" y="54"/>
                </a:cxn>
                <a:cxn ang="0">
                  <a:pos x="61" y="48"/>
                </a:cxn>
                <a:cxn ang="0">
                  <a:pos x="68" y="42"/>
                </a:cxn>
                <a:cxn ang="0">
                  <a:pos x="37" y="54"/>
                </a:cxn>
                <a:cxn ang="0">
                  <a:pos x="18" y="36"/>
                </a:cxn>
                <a:cxn ang="0">
                  <a:pos x="37" y="18"/>
                </a:cxn>
                <a:cxn ang="0">
                  <a:pos x="55" y="36"/>
                </a:cxn>
                <a:cxn ang="0">
                  <a:pos x="37" y="54"/>
                </a:cxn>
              </a:cxnLst>
              <a:rect l="0" t="0" r="r" b="b"/>
              <a:pathLst>
                <a:path w="73" h="72">
                  <a:moveTo>
                    <a:pt x="68" y="42"/>
                  </a:moveTo>
                  <a:cubicBezTo>
                    <a:pt x="71" y="42"/>
                    <a:pt x="73" y="40"/>
                    <a:pt x="73" y="36"/>
                  </a:cubicBezTo>
                  <a:cubicBezTo>
                    <a:pt x="73" y="33"/>
                    <a:pt x="71" y="30"/>
                    <a:pt x="68" y="30"/>
                  </a:cubicBezTo>
                  <a:cubicBezTo>
                    <a:pt x="65" y="30"/>
                    <a:pt x="63" y="29"/>
                    <a:pt x="62" y="27"/>
                  </a:cubicBezTo>
                  <a:cubicBezTo>
                    <a:pt x="62" y="26"/>
                    <a:pt x="61" y="20"/>
                    <a:pt x="63" y="18"/>
                  </a:cubicBezTo>
                  <a:cubicBezTo>
                    <a:pt x="65" y="16"/>
                    <a:pt x="65" y="13"/>
                    <a:pt x="62" y="10"/>
                  </a:cubicBezTo>
                  <a:cubicBezTo>
                    <a:pt x="60" y="8"/>
                    <a:pt x="56" y="7"/>
                    <a:pt x="54" y="9"/>
                  </a:cubicBezTo>
                  <a:cubicBezTo>
                    <a:pt x="52" y="11"/>
                    <a:pt x="50" y="12"/>
                    <a:pt x="48" y="12"/>
                  </a:cubicBezTo>
                  <a:cubicBezTo>
                    <a:pt x="47" y="11"/>
                    <a:pt x="43" y="7"/>
                    <a:pt x="43" y="5"/>
                  </a:cubicBezTo>
                  <a:cubicBezTo>
                    <a:pt x="43" y="2"/>
                    <a:pt x="40" y="0"/>
                    <a:pt x="37" y="0"/>
                  </a:cubicBezTo>
                  <a:cubicBezTo>
                    <a:pt x="33" y="0"/>
                    <a:pt x="30" y="2"/>
                    <a:pt x="30" y="5"/>
                  </a:cubicBezTo>
                  <a:cubicBezTo>
                    <a:pt x="30" y="7"/>
                    <a:pt x="29" y="10"/>
                    <a:pt x="27" y="11"/>
                  </a:cubicBezTo>
                  <a:cubicBezTo>
                    <a:pt x="26" y="11"/>
                    <a:pt x="21" y="11"/>
                    <a:pt x="19" y="9"/>
                  </a:cubicBezTo>
                  <a:cubicBezTo>
                    <a:pt x="17" y="7"/>
                    <a:pt x="13" y="8"/>
                    <a:pt x="11" y="10"/>
                  </a:cubicBezTo>
                  <a:cubicBezTo>
                    <a:pt x="8" y="13"/>
                    <a:pt x="8" y="16"/>
                    <a:pt x="10" y="18"/>
                  </a:cubicBezTo>
                  <a:cubicBezTo>
                    <a:pt x="12" y="20"/>
                    <a:pt x="13" y="23"/>
                    <a:pt x="12" y="24"/>
                  </a:cubicBezTo>
                  <a:cubicBezTo>
                    <a:pt x="11" y="26"/>
                    <a:pt x="8" y="30"/>
                    <a:pt x="5" y="30"/>
                  </a:cubicBezTo>
                  <a:cubicBezTo>
                    <a:pt x="2" y="30"/>
                    <a:pt x="0" y="33"/>
                    <a:pt x="0" y="36"/>
                  </a:cubicBezTo>
                  <a:cubicBezTo>
                    <a:pt x="0" y="40"/>
                    <a:pt x="2" y="42"/>
                    <a:pt x="5" y="42"/>
                  </a:cubicBezTo>
                  <a:cubicBezTo>
                    <a:pt x="8" y="42"/>
                    <a:pt x="10" y="44"/>
                    <a:pt x="11" y="45"/>
                  </a:cubicBezTo>
                  <a:cubicBezTo>
                    <a:pt x="11" y="47"/>
                    <a:pt x="12" y="52"/>
                    <a:pt x="10" y="54"/>
                  </a:cubicBezTo>
                  <a:cubicBezTo>
                    <a:pt x="8" y="56"/>
                    <a:pt x="8" y="59"/>
                    <a:pt x="11" y="62"/>
                  </a:cubicBezTo>
                  <a:cubicBezTo>
                    <a:pt x="13" y="64"/>
                    <a:pt x="17" y="65"/>
                    <a:pt x="19" y="63"/>
                  </a:cubicBezTo>
                  <a:cubicBezTo>
                    <a:pt x="21" y="61"/>
                    <a:pt x="23" y="60"/>
                    <a:pt x="25" y="61"/>
                  </a:cubicBezTo>
                  <a:cubicBezTo>
                    <a:pt x="26" y="61"/>
                    <a:pt x="30" y="65"/>
                    <a:pt x="30" y="68"/>
                  </a:cubicBezTo>
                  <a:cubicBezTo>
                    <a:pt x="30" y="70"/>
                    <a:pt x="33" y="72"/>
                    <a:pt x="37" y="72"/>
                  </a:cubicBezTo>
                  <a:cubicBezTo>
                    <a:pt x="40" y="72"/>
                    <a:pt x="43" y="70"/>
                    <a:pt x="43" y="68"/>
                  </a:cubicBezTo>
                  <a:cubicBezTo>
                    <a:pt x="43" y="65"/>
                    <a:pt x="44" y="62"/>
                    <a:pt x="46" y="62"/>
                  </a:cubicBezTo>
                  <a:cubicBezTo>
                    <a:pt x="47" y="61"/>
                    <a:pt x="52" y="61"/>
                    <a:pt x="54" y="63"/>
                  </a:cubicBezTo>
                  <a:cubicBezTo>
                    <a:pt x="56" y="65"/>
                    <a:pt x="60" y="64"/>
                    <a:pt x="62" y="62"/>
                  </a:cubicBezTo>
                  <a:cubicBezTo>
                    <a:pt x="65" y="59"/>
                    <a:pt x="65" y="56"/>
                    <a:pt x="63" y="54"/>
                  </a:cubicBezTo>
                  <a:cubicBezTo>
                    <a:pt x="61" y="52"/>
                    <a:pt x="60" y="49"/>
                    <a:pt x="61" y="48"/>
                  </a:cubicBezTo>
                  <a:cubicBezTo>
                    <a:pt x="62" y="46"/>
                    <a:pt x="65" y="42"/>
                    <a:pt x="68" y="42"/>
                  </a:cubicBezTo>
                  <a:close/>
                  <a:moveTo>
                    <a:pt x="37" y="54"/>
                  </a:moveTo>
                  <a:cubicBezTo>
                    <a:pt x="26" y="54"/>
                    <a:pt x="18" y="46"/>
                    <a:pt x="18" y="36"/>
                  </a:cubicBezTo>
                  <a:cubicBezTo>
                    <a:pt x="18" y="26"/>
                    <a:pt x="26" y="18"/>
                    <a:pt x="37" y="18"/>
                  </a:cubicBezTo>
                  <a:cubicBezTo>
                    <a:pt x="47" y="18"/>
                    <a:pt x="55" y="26"/>
                    <a:pt x="55" y="36"/>
                  </a:cubicBezTo>
                  <a:cubicBezTo>
                    <a:pt x="55" y="46"/>
                    <a:pt x="47" y="54"/>
                    <a:pt x="37" y="54"/>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32" name="ïşḻïďê-Freeform: Shape 18"/>
            <p:cNvSpPr/>
            <p:nvPr/>
          </p:nvSpPr>
          <p:spPr bwMode="auto">
            <a:xfrm>
              <a:off x="7688696" y="3652101"/>
              <a:ext cx="222967" cy="222967"/>
            </a:xfrm>
            <a:custGeom>
              <a:avLst/>
              <a:gdLst/>
              <a:ahLst/>
              <a:cxnLst>
                <a:cxn ang="0">
                  <a:pos x="87" y="54"/>
                </a:cxn>
                <a:cxn ang="0">
                  <a:pos x="93" y="47"/>
                </a:cxn>
                <a:cxn ang="0">
                  <a:pos x="93" y="46"/>
                </a:cxn>
                <a:cxn ang="0">
                  <a:pos x="87" y="38"/>
                </a:cxn>
                <a:cxn ang="0">
                  <a:pos x="79" y="35"/>
                </a:cxn>
                <a:cxn ang="0">
                  <a:pos x="81" y="24"/>
                </a:cxn>
                <a:cxn ang="0">
                  <a:pos x="80" y="14"/>
                </a:cxn>
                <a:cxn ang="0">
                  <a:pos x="79" y="13"/>
                </a:cxn>
                <a:cxn ang="0">
                  <a:pos x="69" y="12"/>
                </a:cxn>
                <a:cxn ang="0">
                  <a:pos x="61" y="15"/>
                </a:cxn>
                <a:cxn ang="0">
                  <a:pos x="54" y="6"/>
                </a:cxn>
                <a:cxn ang="0">
                  <a:pos x="47" y="0"/>
                </a:cxn>
                <a:cxn ang="0">
                  <a:pos x="46" y="0"/>
                </a:cxn>
                <a:cxn ang="0">
                  <a:pos x="38" y="6"/>
                </a:cxn>
                <a:cxn ang="0">
                  <a:pos x="35" y="13"/>
                </a:cxn>
                <a:cxn ang="0">
                  <a:pos x="24" y="12"/>
                </a:cxn>
                <a:cxn ang="0">
                  <a:pos x="14" y="13"/>
                </a:cxn>
                <a:cxn ang="0">
                  <a:pos x="13" y="14"/>
                </a:cxn>
                <a:cxn ang="0">
                  <a:pos x="12" y="24"/>
                </a:cxn>
                <a:cxn ang="0">
                  <a:pos x="15" y="31"/>
                </a:cxn>
                <a:cxn ang="0">
                  <a:pos x="6" y="38"/>
                </a:cxn>
                <a:cxn ang="0">
                  <a:pos x="0" y="46"/>
                </a:cxn>
                <a:cxn ang="0">
                  <a:pos x="0" y="47"/>
                </a:cxn>
                <a:cxn ang="0">
                  <a:pos x="6" y="54"/>
                </a:cxn>
                <a:cxn ang="0">
                  <a:pos x="13" y="58"/>
                </a:cxn>
                <a:cxn ang="0">
                  <a:pos x="12" y="69"/>
                </a:cxn>
                <a:cxn ang="0">
                  <a:pos x="13" y="79"/>
                </a:cxn>
                <a:cxn ang="0">
                  <a:pos x="14" y="80"/>
                </a:cxn>
                <a:cxn ang="0">
                  <a:pos x="24" y="81"/>
                </a:cxn>
                <a:cxn ang="0">
                  <a:pos x="31" y="78"/>
                </a:cxn>
                <a:cxn ang="0">
                  <a:pos x="38" y="87"/>
                </a:cxn>
                <a:cxn ang="0">
                  <a:pos x="46" y="93"/>
                </a:cxn>
                <a:cxn ang="0">
                  <a:pos x="47" y="93"/>
                </a:cxn>
                <a:cxn ang="0">
                  <a:pos x="54" y="87"/>
                </a:cxn>
                <a:cxn ang="0">
                  <a:pos x="58" y="79"/>
                </a:cxn>
                <a:cxn ang="0">
                  <a:pos x="69" y="81"/>
                </a:cxn>
                <a:cxn ang="0">
                  <a:pos x="79" y="80"/>
                </a:cxn>
                <a:cxn ang="0">
                  <a:pos x="80" y="79"/>
                </a:cxn>
                <a:cxn ang="0">
                  <a:pos x="81" y="69"/>
                </a:cxn>
                <a:cxn ang="0">
                  <a:pos x="78" y="61"/>
                </a:cxn>
                <a:cxn ang="0">
                  <a:pos x="87" y="54"/>
                </a:cxn>
                <a:cxn ang="0">
                  <a:pos x="46" y="70"/>
                </a:cxn>
                <a:cxn ang="0">
                  <a:pos x="23" y="46"/>
                </a:cxn>
                <a:cxn ang="0">
                  <a:pos x="46" y="23"/>
                </a:cxn>
                <a:cxn ang="0">
                  <a:pos x="70" y="46"/>
                </a:cxn>
                <a:cxn ang="0">
                  <a:pos x="46" y="70"/>
                </a:cxn>
              </a:cxnLst>
              <a:rect l="0" t="0" r="r" b="b"/>
              <a:pathLst>
                <a:path w="93" h="93">
                  <a:moveTo>
                    <a:pt x="87" y="54"/>
                  </a:moveTo>
                  <a:cubicBezTo>
                    <a:pt x="90" y="54"/>
                    <a:pt x="93" y="51"/>
                    <a:pt x="93" y="47"/>
                  </a:cubicBezTo>
                  <a:cubicBezTo>
                    <a:pt x="93" y="46"/>
                    <a:pt x="93" y="46"/>
                    <a:pt x="93" y="46"/>
                  </a:cubicBezTo>
                  <a:cubicBezTo>
                    <a:pt x="93" y="42"/>
                    <a:pt x="90" y="38"/>
                    <a:pt x="87" y="38"/>
                  </a:cubicBezTo>
                  <a:cubicBezTo>
                    <a:pt x="83" y="38"/>
                    <a:pt x="80" y="37"/>
                    <a:pt x="79" y="35"/>
                  </a:cubicBezTo>
                  <a:cubicBezTo>
                    <a:pt x="79" y="33"/>
                    <a:pt x="78" y="26"/>
                    <a:pt x="81" y="24"/>
                  </a:cubicBezTo>
                  <a:cubicBezTo>
                    <a:pt x="83" y="21"/>
                    <a:pt x="83" y="17"/>
                    <a:pt x="80" y="14"/>
                  </a:cubicBezTo>
                  <a:cubicBezTo>
                    <a:pt x="79" y="13"/>
                    <a:pt x="79" y="13"/>
                    <a:pt x="79" y="13"/>
                  </a:cubicBezTo>
                  <a:cubicBezTo>
                    <a:pt x="76" y="10"/>
                    <a:pt x="72" y="10"/>
                    <a:pt x="69" y="12"/>
                  </a:cubicBezTo>
                  <a:cubicBezTo>
                    <a:pt x="67" y="14"/>
                    <a:pt x="63" y="16"/>
                    <a:pt x="61" y="15"/>
                  </a:cubicBezTo>
                  <a:cubicBezTo>
                    <a:pt x="60" y="14"/>
                    <a:pt x="54" y="9"/>
                    <a:pt x="54" y="6"/>
                  </a:cubicBezTo>
                  <a:cubicBezTo>
                    <a:pt x="54" y="2"/>
                    <a:pt x="51" y="0"/>
                    <a:pt x="47" y="0"/>
                  </a:cubicBezTo>
                  <a:cubicBezTo>
                    <a:pt x="46" y="0"/>
                    <a:pt x="46" y="0"/>
                    <a:pt x="46" y="0"/>
                  </a:cubicBezTo>
                  <a:cubicBezTo>
                    <a:pt x="42" y="0"/>
                    <a:pt x="38" y="2"/>
                    <a:pt x="38" y="6"/>
                  </a:cubicBezTo>
                  <a:cubicBezTo>
                    <a:pt x="38" y="9"/>
                    <a:pt x="37" y="13"/>
                    <a:pt x="35" y="13"/>
                  </a:cubicBezTo>
                  <a:cubicBezTo>
                    <a:pt x="33" y="14"/>
                    <a:pt x="26" y="14"/>
                    <a:pt x="24" y="12"/>
                  </a:cubicBezTo>
                  <a:cubicBezTo>
                    <a:pt x="21" y="10"/>
                    <a:pt x="17" y="10"/>
                    <a:pt x="14" y="13"/>
                  </a:cubicBezTo>
                  <a:cubicBezTo>
                    <a:pt x="13" y="14"/>
                    <a:pt x="13" y="14"/>
                    <a:pt x="13" y="14"/>
                  </a:cubicBezTo>
                  <a:cubicBezTo>
                    <a:pt x="10" y="17"/>
                    <a:pt x="9" y="21"/>
                    <a:pt x="12" y="24"/>
                  </a:cubicBezTo>
                  <a:cubicBezTo>
                    <a:pt x="14" y="26"/>
                    <a:pt x="16" y="29"/>
                    <a:pt x="15" y="31"/>
                  </a:cubicBezTo>
                  <a:cubicBezTo>
                    <a:pt x="14" y="33"/>
                    <a:pt x="9" y="38"/>
                    <a:pt x="6" y="38"/>
                  </a:cubicBezTo>
                  <a:cubicBezTo>
                    <a:pt x="2" y="38"/>
                    <a:pt x="0" y="42"/>
                    <a:pt x="0" y="46"/>
                  </a:cubicBezTo>
                  <a:cubicBezTo>
                    <a:pt x="0" y="47"/>
                    <a:pt x="0" y="47"/>
                    <a:pt x="0" y="47"/>
                  </a:cubicBezTo>
                  <a:cubicBezTo>
                    <a:pt x="0" y="51"/>
                    <a:pt x="2" y="54"/>
                    <a:pt x="6" y="54"/>
                  </a:cubicBezTo>
                  <a:cubicBezTo>
                    <a:pt x="9" y="54"/>
                    <a:pt x="13" y="56"/>
                    <a:pt x="13" y="58"/>
                  </a:cubicBezTo>
                  <a:cubicBezTo>
                    <a:pt x="14" y="60"/>
                    <a:pt x="14" y="67"/>
                    <a:pt x="12" y="69"/>
                  </a:cubicBezTo>
                  <a:cubicBezTo>
                    <a:pt x="9" y="72"/>
                    <a:pt x="10" y="76"/>
                    <a:pt x="13" y="79"/>
                  </a:cubicBezTo>
                  <a:cubicBezTo>
                    <a:pt x="14" y="80"/>
                    <a:pt x="14" y="80"/>
                    <a:pt x="14" y="80"/>
                  </a:cubicBezTo>
                  <a:cubicBezTo>
                    <a:pt x="17" y="83"/>
                    <a:pt x="21" y="83"/>
                    <a:pt x="24" y="81"/>
                  </a:cubicBezTo>
                  <a:cubicBezTo>
                    <a:pt x="26" y="78"/>
                    <a:pt x="29" y="77"/>
                    <a:pt x="31" y="78"/>
                  </a:cubicBezTo>
                  <a:cubicBezTo>
                    <a:pt x="33" y="79"/>
                    <a:pt x="38" y="83"/>
                    <a:pt x="38" y="87"/>
                  </a:cubicBezTo>
                  <a:cubicBezTo>
                    <a:pt x="38" y="90"/>
                    <a:pt x="42" y="93"/>
                    <a:pt x="46" y="93"/>
                  </a:cubicBezTo>
                  <a:cubicBezTo>
                    <a:pt x="47" y="93"/>
                    <a:pt x="47" y="93"/>
                    <a:pt x="47" y="93"/>
                  </a:cubicBezTo>
                  <a:cubicBezTo>
                    <a:pt x="51" y="93"/>
                    <a:pt x="54" y="90"/>
                    <a:pt x="54" y="87"/>
                  </a:cubicBezTo>
                  <a:cubicBezTo>
                    <a:pt x="54" y="83"/>
                    <a:pt x="56" y="80"/>
                    <a:pt x="58" y="79"/>
                  </a:cubicBezTo>
                  <a:cubicBezTo>
                    <a:pt x="60" y="79"/>
                    <a:pt x="67" y="78"/>
                    <a:pt x="69" y="81"/>
                  </a:cubicBezTo>
                  <a:cubicBezTo>
                    <a:pt x="72" y="83"/>
                    <a:pt x="76" y="83"/>
                    <a:pt x="79" y="80"/>
                  </a:cubicBezTo>
                  <a:cubicBezTo>
                    <a:pt x="80" y="79"/>
                    <a:pt x="80" y="79"/>
                    <a:pt x="80" y="79"/>
                  </a:cubicBezTo>
                  <a:cubicBezTo>
                    <a:pt x="83" y="76"/>
                    <a:pt x="83" y="72"/>
                    <a:pt x="81" y="69"/>
                  </a:cubicBezTo>
                  <a:cubicBezTo>
                    <a:pt x="78" y="67"/>
                    <a:pt x="77" y="63"/>
                    <a:pt x="78" y="61"/>
                  </a:cubicBezTo>
                  <a:cubicBezTo>
                    <a:pt x="79" y="60"/>
                    <a:pt x="83" y="54"/>
                    <a:pt x="87" y="54"/>
                  </a:cubicBezTo>
                  <a:close/>
                  <a:moveTo>
                    <a:pt x="46" y="70"/>
                  </a:moveTo>
                  <a:cubicBezTo>
                    <a:pt x="33" y="70"/>
                    <a:pt x="23" y="59"/>
                    <a:pt x="23" y="46"/>
                  </a:cubicBezTo>
                  <a:cubicBezTo>
                    <a:pt x="23" y="33"/>
                    <a:pt x="33" y="23"/>
                    <a:pt x="46" y="23"/>
                  </a:cubicBezTo>
                  <a:cubicBezTo>
                    <a:pt x="59" y="23"/>
                    <a:pt x="70" y="33"/>
                    <a:pt x="70" y="46"/>
                  </a:cubicBezTo>
                  <a:cubicBezTo>
                    <a:pt x="70" y="59"/>
                    <a:pt x="59" y="70"/>
                    <a:pt x="46" y="70"/>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33" name="ïşḻïďê-Freeform: Shape 19"/>
            <p:cNvSpPr/>
            <p:nvPr/>
          </p:nvSpPr>
          <p:spPr bwMode="auto">
            <a:xfrm>
              <a:off x="7712965" y="3897819"/>
              <a:ext cx="174429" cy="175947"/>
            </a:xfrm>
            <a:custGeom>
              <a:avLst/>
              <a:gdLst/>
              <a:ahLst/>
              <a:cxnLst>
                <a:cxn ang="0">
                  <a:pos x="68" y="43"/>
                </a:cxn>
                <a:cxn ang="0">
                  <a:pos x="73" y="37"/>
                </a:cxn>
                <a:cxn ang="0">
                  <a:pos x="68" y="30"/>
                </a:cxn>
                <a:cxn ang="0">
                  <a:pos x="62" y="28"/>
                </a:cxn>
                <a:cxn ang="0">
                  <a:pos x="63" y="19"/>
                </a:cxn>
                <a:cxn ang="0">
                  <a:pos x="62" y="11"/>
                </a:cxn>
                <a:cxn ang="0">
                  <a:pos x="54" y="10"/>
                </a:cxn>
                <a:cxn ang="0">
                  <a:pos x="48" y="12"/>
                </a:cxn>
                <a:cxn ang="0">
                  <a:pos x="43" y="5"/>
                </a:cxn>
                <a:cxn ang="0">
                  <a:pos x="36" y="0"/>
                </a:cxn>
                <a:cxn ang="0">
                  <a:pos x="30" y="5"/>
                </a:cxn>
                <a:cxn ang="0">
                  <a:pos x="27" y="11"/>
                </a:cxn>
                <a:cxn ang="0">
                  <a:pos x="19" y="10"/>
                </a:cxn>
                <a:cxn ang="0">
                  <a:pos x="11" y="11"/>
                </a:cxn>
                <a:cxn ang="0">
                  <a:pos x="10" y="19"/>
                </a:cxn>
                <a:cxn ang="0">
                  <a:pos x="12" y="25"/>
                </a:cxn>
                <a:cxn ang="0">
                  <a:pos x="5" y="30"/>
                </a:cxn>
                <a:cxn ang="0">
                  <a:pos x="0" y="37"/>
                </a:cxn>
                <a:cxn ang="0">
                  <a:pos x="5" y="43"/>
                </a:cxn>
                <a:cxn ang="0">
                  <a:pos x="11" y="46"/>
                </a:cxn>
                <a:cxn ang="0">
                  <a:pos x="10" y="54"/>
                </a:cxn>
                <a:cxn ang="0">
                  <a:pos x="11" y="62"/>
                </a:cxn>
                <a:cxn ang="0">
                  <a:pos x="19" y="63"/>
                </a:cxn>
                <a:cxn ang="0">
                  <a:pos x="25" y="61"/>
                </a:cxn>
                <a:cxn ang="0">
                  <a:pos x="30" y="68"/>
                </a:cxn>
                <a:cxn ang="0">
                  <a:pos x="36" y="73"/>
                </a:cxn>
                <a:cxn ang="0">
                  <a:pos x="43" y="68"/>
                </a:cxn>
                <a:cxn ang="0">
                  <a:pos x="45" y="62"/>
                </a:cxn>
                <a:cxn ang="0">
                  <a:pos x="54" y="63"/>
                </a:cxn>
                <a:cxn ang="0">
                  <a:pos x="62" y="62"/>
                </a:cxn>
                <a:cxn ang="0">
                  <a:pos x="63" y="54"/>
                </a:cxn>
                <a:cxn ang="0">
                  <a:pos x="61" y="48"/>
                </a:cxn>
                <a:cxn ang="0">
                  <a:pos x="68" y="43"/>
                </a:cxn>
                <a:cxn ang="0">
                  <a:pos x="36" y="55"/>
                </a:cxn>
                <a:cxn ang="0">
                  <a:pos x="18" y="37"/>
                </a:cxn>
                <a:cxn ang="0">
                  <a:pos x="36" y="19"/>
                </a:cxn>
                <a:cxn ang="0">
                  <a:pos x="54" y="37"/>
                </a:cxn>
                <a:cxn ang="0">
                  <a:pos x="36" y="55"/>
                </a:cxn>
              </a:cxnLst>
              <a:rect l="0" t="0" r="r" b="b"/>
              <a:pathLst>
                <a:path w="73" h="73">
                  <a:moveTo>
                    <a:pt x="68" y="43"/>
                  </a:moveTo>
                  <a:cubicBezTo>
                    <a:pt x="70" y="43"/>
                    <a:pt x="73" y="40"/>
                    <a:pt x="73" y="37"/>
                  </a:cubicBezTo>
                  <a:cubicBezTo>
                    <a:pt x="73" y="33"/>
                    <a:pt x="70" y="30"/>
                    <a:pt x="68" y="30"/>
                  </a:cubicBezTo>
                  <a:cubicBezTo>
                    <a:pt x="65" y="30"/>
                    <a:pt x="62" y="29"/>
                    <a:pt x="62" y="28"/>
                  </a:cubicBezTo>
                  <a:cubicBezTo>
                    <a:pt x="61" y="26"/>
                    <a:pt x="61" y="21"/>
                    <a:pt x="63" y="19"/>
                  </a:cubicBezTo>
                  <a:cubicBezTo>
                    <a:pt x="65" y="17"/>
                    <a:pt x="64" y="14"/>
                    <a:pt x="62" y="11"/>
                  </a:cubicBezTo>
                  <a:cubicBezTo>
                    <a:pt x="60" y="9"/>
                    <a:pt x="56" y="8"/>
                    <a:pt x="54" y="10"/>
                  </a:cubicBezTo>
                  <a:cubicBezTo>
                    <a:pt x="52" y="12"/>
                    <a:pt x="49" y="13"/>
                    <a:pt x="48" y="12"/>
                  </a:cubicBezTo>
                  <a:cubicBezTo>
                    <a:pt x="47" y="12"/>
                    <a:pt x="43" y="8"/>
                    <a:pt x="43" y="5"/>
                  </a:cubicBezTo>
                  <a:cubicBezTo>
                    <a:pt x="43" y="3"/>
                    <a:pt x="40" y="0"/>
                    <a:pt x="36" y="0"/>
                  </a:cubicBezTo>
                  <a:cubicBezTo>
                    <a:pt x="33" y="0"/>
                    <a:pt x="30" y="3"/>
                    <a:pt x="30" y="5"/>
                  </a:cubicBezTo>
                  <a:cubicBezTo>
                    <a:pt x="30" y="8"/>
                    <a:pt x="29" y="11"/>
                    <a:pt x="27" y="11"/>
                  </a:cubicBezTo>
                  <a:cubicBezTo>
                    <a:pt x="26" y="12"/>
                    <a:pt x="20" y="12"/>
                    <a:pt x="19" y="10"/>
                  </a:cubicBezTo>
                  <a:cubicBezTo>
                    <a:pt x="17" y="8"/>
                    <a:pt x="13" y="9"/>
                    <a:pt x="11" y="11"/>
                  </a:cubicBezTo>
                  <a:cubicBezTo>
                    <a:pt x="8" y="14"/>
                    <a:pt x="8" y="17"/>
                    <a:pt x="10" y="19"/>
                  </a:cubicBezTo>
                  <a:cubicBezTo>
                    <a:pt x="11" y="21"/>
                    <a:pt x="12" y="24"/>
                    <a:pt x="12" y="25"/>
                  </a:cubicBezTo>
                  <a:cubicBezTo>
                    <a:pt x="11" y="26"/>
                    <a:pt x="8" y="30"/>
                    <a:pt x="5" y="30"/>
                  </a:cubicBezTo>
                  <a:cubicBezTo>
                    <a:pt x="2" y="30"/>
                    <a:pt x="0" y="33"/>
                    <a:pt x="0" y="37"/>
                  </a:cubicBezTo>
                  <a:cubicBezTo>
                    <a:pt x="0" y="40"/>
                    <a:pt x="2" y="43"/>
                    <a:pt x="5" y="43"/>
                  </a:cubicBezTo>
                  <a:cubicBezTo>
                    <a:pt x="8" y="43"/>
                    <a:pt x="10" y="44"/>
                    <a:pt x="11" y="46"/>
                  </a:cubicBezTo>
                  <a:cubicBezTo>
                    <a:pt x="11" y="47"/>
                    <a:pt x="11" y="53"/>
                    <a:pt x="10" y="54"/>
                  </a:cubicBezTo>
                  <a:cubicBezTo>
                    <a:pt x="8" y="56"/>
                    <a:pt x="8" y="60"/>
                    <a:pt x="11" y="62"/>
                  </a:cubicBezTo>
                  <a:cubicBezTo>
                    <a:pt x="13" y="65"/>
                    <a:pt x="17" y="65"/>
                    <a:pt x="19" y="63"/>
                  </a:cubicBezTo>
                  <a:cubicBezTo>
                    <a:pt x="20" y="62"/>
                    <a:pt x="23" y="61"/>
                    <a:pt x="25" y="61"/>
                  </a:cubicBezTo>
                  <a:cubicBezTo>
                    <a:pt x="26" y="62"/>
                    <a:pt x="30" y="65"/>
                    <a:pt x="30" y="68"/>
                  </a:cubicBezTo>
                  <a:cubicBezTo>
                    <a:pt x="30" y="71"/>
                    <a:pt x="33" y="73"/>
                    <a:pt x="36" y="73"/>
                  </a:cubicBezTo>
                  <a:cubicBezTo>
                    <a:pt x="40" y="73"/>
                    <a:pt x="43" y="71"/>
                    <a:pt x="43" y="68"/>
                  </a:cubicBezTo>
                  <a:cubicBezTo>
                    <a:pt x="43" y="65"/>
                    <a:pt x="44" y="63"/>
                    <a:pt x="45" y="62"/>
                  </a:cubicBezTo>
                  <a:cubicBezTo>
                    <a:pt x="47" y="62"/>
                    <a:pt x="52" y="62"/>
                    <a:pt x="54" y="63"/>
                  </a:cubicBezTo>
                  <a:cubicBezTo>
                    <a:pt x="56" y="65"/>
                    <a:pt x="60" y="65"/>
                    <a:pt x="62" y="62"/>
                  </a:cubicBezTo>
                  <a:cubicBezTo>
                    <a:pt x="64" y="60"/>
                    <a:pt x="65" y="56"/>
                    <a:pt x="63" y="54"/>
                  </a:cubicBezTo>
                  <a:cubicBezTo>
                    <a:pt x="61" y="53"/>
                    <a:pt x="60" y="50"/>
                    <a:pt x="61" y="48"/>
                  </a:cubicBezTo>
                  <a:cubicBezTo>
                    <a:pt x="62" y="47"/>
                    <a:pt x="65" y="43"/>
                    <a:pt x="68" y="43"/>
                  </a:cubicBezTo>
                  <a:close/>
                  <a:moveTo>
                    <a:pt x="36" y="55"/>
                  </a:moveTo>
                  <a:cubicBezTo>
                    <a:pt x="26" y="55"/>
                    <a:pt x="18" y="47"/>
                    <a:pt x="18" y="37"/>
                  </a:cubicBezTo>
                  <a:cubicBezTo>
                    <a:pt x="18" y="27"/>
                    <a:pt x="26" y="19"/>
                    <a:pt x="36" y="19"/>
                  </a:cubicBezTo>
                  <a:cubicBezTo>
                    <a:pt x="46" y="19"/>
                    <a:pt x="54" y="27"/>
                    <a:pt x="54" y="37"/>
                  </a:cubicBezTo>
                  <a:cubicBezTo>
                    <a:pt x="54" y="47"/>
                    <a:pt x="46" y="55"/>
                    <a:pt x="36" y="55"/>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34" name="ïşḻïďê-Freeform: Shape 20"/>
            <p:cNvSpPr/>
            <p:nvPr/>
          </p:nvSpPr>
          <p:spPr bwMode="auto">
            <a:xfrm>
              <a:off x="7432361" y="3756759"/>
              <a:ext cx="273020" cy="273020"/>
            </a:xfrm>
            <a:custGeom>
              <a:avLst/>
              <a:gdLst/>
              <a:ahLst/>
              <a:cxnLst>
                <a:cxn ang="0">
                  <a:pos x="107" y="67"/>
                </a:cxn>
                <a:cxn ang="0">
                  <a:pos x="114" y="59"/>
                </a:cxn>
                <a:cxn ang="0">
                  <a:pos x="114" y="54"/>
                </a:cxn>
                <a:cxn ang="0">
                  <a:pos x="107" y="47"/>
                </a:cxn>
                <a:cxn ang="0">
                  <a:pos x="106" y="47"/>
                </a:cxn>
                <a:cxn ang="0">
                  <a:pos x="97" y="42"/>
                </a:cxn>
                <a:cxn ang="0">
                  <a:pos x="99" y="29"/>
                </a:cxn>
                <a:cxn ang="0">
                  <a:pos x="99" y="29"/>
                </a:cxn>
                <a:cxn ang="0">
                  <a:pos x="99" y="18"/>
                </a:cxn>
                <a:cxn ang="0">
                  <a:pos x="96" y="15"/>
                </a:cxn>
                <a:cxn ang="0">
                  <a:pos x="85" y="15"/>
                </a:cxn>
                <a:cxn ang="0">
                  <a:pos x="85" y="15"/>
                </a:cxn>
                <a:cxn ang="0">
                  <a:pos x="75" y="18"/>
                </a:cxn>
                <a:cxn ang="0">
                  <a:pos x="67" y="8"/>
                </a:cxn>
                <a:cxn ang="0">
                  <a:pos x="67" y="7"/>
                </a:cxn>
                <a:cxn ang="0">
                  <a:pos x="60" y="0"/>
                </a:cxn>
                <a:cxn ang="0">
                  <a:pos x="55" y="0"/>
                </a:cxn>
                <a:cxn ang="0">
                  <a:pos x="47" y="7"/>
                </a:cxn>
                <a:cxn ang="0">
                  <a:pos x="47" y="8"/>
                </a:cxn>
                <a:cxn ang="0">
                  <a:pos x="43" y="17"/>
                </a:cxn>
                <a:cxn ang="0">
                  <a:pos x="29" y="15"/>
                </a:cxn>
                <a:cxn ang="0">
                  <a:pos x="29" y="15"/>
                </a:cxn>
                <a:cxn ang="0">
                  <a:pos x="18" y="15"/>
                </a:cxn>
                <a:cxn ang="0">
                  <a:pos x="15" y="18"/>
                </a:cxn>
                <a:cxn ang="0">
                  <a:pos x="15" y="29"/>
                </a:cxn>
                <a:cxn ang="0">
                  <a:pos x="15" y="29"/>
                </a:cxn>
                <a:cxn ang="0">
                  <a:pos x="19" y="38"/>
                </a:cxn>
                <a:cxn ang="0">
                  <a:pos x="8" y="47"/>
                </a:cxn>
                <a:cxn ang="0">
                  <a:pos x="8" y="47"/>
                </a:cxn>
                <a:cxn ang="0">
                  <a:pos x="0" y="54"/>
                </a:cxn>
                <a:cxn ang="0">
                  <a:pos x="0" y="59"/>
                </a:cxn>
                <a:cxn ang="0">
                  <a:pos x="8" y="67"/>
                </a:cxn>
                <a:cxn ang="0">
                  <a:pos x="8" y="67"/>
                </a:cxn>
                <a:cxn ang="0">
                  <a:pos x="17" y="71"/>
                </a:cxn>
                <a:cxn ang="0">
                  <a:pos x="15" y="85"/>
                </a:cxn>
                <a:cxn ang="0">
                  <a:pos x="15" y="85"/>
                </a:cxn>
                <a:cxn ang="0">
                  <a:pos x="15" y="95"/>
                </a:cxn>
                <a:cxn ang="0">
                  <a:pos x="18" y="99"/>
                </a:cxn>
                <a:cxn ang="0">
                  <a:pos x="29" y="99"/>
                </a:cxn>
                <a:cxn ang="0">
                  <a:pos x="29" y="99"/>
                </a:cxn>
                <a:cxn ang="0">
                  <a:pos x="39" y="95"/>
                </a:cxn>
                <a:cxn ang="0">
                  <a:pos x="47" y="106"/>
                </a:cxn>
                <a:cxn ang="0">
                  <a:pos x="47" y="106"/>
                </a:cxn>
                <a:cxn ang="0">
                  <a:pos x="55" y="114"/>
                </a:cxn>
                <a:cxn ang="0">
                  <a:pos x="60" y="114"/>
                </a:cxn>
                <a:cxn ang="0">
                  <a:pos x="67" y="106"/>
                </a:cxn>
                <a:cxn ang="0">
                  <a:pos x="67" y="106"/>
                </a:cxn>
                <a:cxn ang="0">
                  <a:pos x="71" y="97"/>
                </a:cxn>
                <a:cxn ang="0">
                  <a:pos x="85" y="99"/>
                </a:cxn>
                <a:cxn ang="0">
                  <a:pos x="85" y="99"/>
                </a:cxn>
                <a:cxn ang="0">
                  <a:pos x="96" y="99"/>
                </a:cxn>
                <a:cxn ang="0">
                  <a:pos x="99" y="95"/>
                </a:cxn>
                <a:cxn ang="0">
                  <a:pos x="99" y="85"/>
                </a:cxn>
                <a:cxn ang="0">
                  <a:pos x="99" y="85"/>
                </a:cxn>
                <a:cxn ang="0">
                  <a:pos x="96" y="75"/>
                </a:cxn>
                <a:cxn ang="0">
                  <a:pos x="106" y="67"/>
                </a:cxn>
                <a:cxn ang="0">
                  <a:pos x="107" y="67"/>
                </a:cxn>
                <a:cxn ang="0">
                  <a:pos x="57" y="85"/>
                </a:cxn>
                <a:cxn ang="0">
                  <a:pos x="29" y="57"/>
                </a:cxn>
                <a:cxn ang="0">
                  <a:pos x="57" y="28"/>
                </a:cxn>
                <a:cxn ang="0">
                  <a:pos x="86" y="57"/>
                </a:cxn>
                <a:cxn ang="0">
                  <a:pos x="57" y="85"/>
                </a:cxn>
              </a:cxnLst>
              <a:rect l="0" t="0" r="r" b="b"/>
              <a:pathLst>
                <a:path w="114" h="114">
                  <a:moveTo>
                    <a:pt x="107" y="67"/>
                  </a:moveTo>
                  <a:cubicBezTo>
                    <a:pt x="111" y="67"/>
                    <a:pt x="114" y="63"/>
                    <a:pt x="114" y="59"/>
                  </a:cubicBezTo>
                  <a:cubicBezTo>
                    <a:pt x="114" y="54"/>
                    <a:pt x="114" y="54"/>
                    <a:pt x="114" y="54"/>
                  </a:cubicBezTo>
                  <a:cubicBezTo>
                    <a:pt x="114" y="50"/>
                    <a:pt x="111" y="47"/>
                    <a:pt x="107" y="47"/>
                  </a:cubicBezTo>
                  <a:cubicBezTo>
                    <a:pt x="106" y="47"/>
                    <a:pt x="106" y="47"/>
                    <a:pt x="106" y="47"/>
                  </a:cubicBezTo>
                  <a:cubicBezTo>
                    <a:pt x="102" y="47"/>
                    <a:pt x="98" y="45"/>
                    <a:pt x="97" y="42"/>
                  </a:cubicBezTo>
                  <a:cubicBezTo>
                    <a:pt x="97" y="40"/>
                    <a:pt x="96" y="32"/>
                    <a:pt x="99" y="29"/>
                  </a:cubicBezTo>
                  <a:cubicBezTo>
                    <a:pt x="99" y="29"/>
                    <a:pt x="99" y="29"/>
                    <a:pt x="99" y="29"/>
                  </a:cubicBezTo>
                  <a:cubicBezTo>
                    <a:pt x="102" y="26"/>
                    <a:pt x="102" y="21"/>
                    <a:pt x="99" y="18"/>
                  </a:cubicBezTo>
                  <a:cubicBezTo>
                    <a:pt x="96" y="15"/>
                    <a:pt x="96" y="15"/>
                    <a:pt x="96" y="15"/>
                  </a:cubicBezTo>
                  <a:cubicBezTo>
                    <a:pt x="93" y="12"/>
                    <a:pt x="88" y="12"/>
                    <a:pt x="85" y="15"/>
                  </a:cubicBezTo>
                  <a:cubicBezTo>
                    <a:pt x="85" y="15"/>
                    <a:pt x="85" y="15"/>
                    <a:pt x="85" y="15"/>
                  </a:cubicBezTo>
                  <a:cubicBezTo>
                    <a:pt x="82" y="18"/>
                    <a:pt x="78" y="19"/>
                    <a:pt x="75" y="18"/>
                  </a:cubicBezTo>
                  <a:cubicBezTo>
                    <a:pt x="73" y="17"/>
                    <a:pt x="67" y="12"/>
                    <a:pt x="67" y="8"/>
                  </a:cubicBezTo>
                  <a:cubicBezTo>
                    <a:pt x="67" y="7"/>
                    <a:pt x="67" y="7"/>
                    <a:pt x="67" y="7"/>
                  </a:cubicBezTo>
                  <a:cubicBezTo>
                    <a:pt x="67" y="3"/>
                    <a:pt x="64" y="0"/>
                    <a:pt x="60" y="0"/>
                  </a:cubicBezTo>
                  <a:cubicBezTo>
                    <a:pt x="55" y="0"/>
                    <a:pt x="55" y="0"/>
                    <a:pt x="55" y="0"/>
                  </a:cubicBezTo>
                  <a:cubicBezTo>
                    <a:pt x="51" y="0"/>
                    <a:pt x="47" y="3"/>
                    <a:pt x="47" y="7"/>
                  </a:cubicBezTo>
                  <a:cubicBezTo>
                    <a:pt x="47" y="8"/>
                    <a:pt x="47" y="8"/>
                    <a:pt x="47" y="8"/>
                  </a:cubicBezTo>
                  <a:cubicBezTo>
                    <a:pt x="47" y="12"/>
                    <a:pt x="45" y="16"/>
                    <a:pt x="43" y="17"/>
                  </a:cubicBezTo>
                  <a:cubicBezTo>
                    <a:pt x="40" y="17"/>
                    <a:pt x="32" y="18"/>
                    <a:pt x="29" y="15"/>
                  </a:cubicBezTo>
                  <a:cubicBezTo>
                    <a:pt x="29" y="15"/>
                    <a:pt x="29" y="15"/>
                    <a:pt x="29" y="15"/>
                  </a:cubicBezTo>
                  <a:cubicBezTo>
                    <a:pt x="26" y="12"/>
                    <a:pt x="21" y="12"/>
                    <a:pt x="18" y="15"/>
                  </a:cubicBezTo>
                  <a:cubicBezTo>
                    <a:pt x="15" y="18"/>
                    <a:pt x="15" y="18"/>
                    <a:pt x="15" y="18"/>
                  </a:cubicBezTo>
                  <a:cubicBezTo>
                    <a:pt x="12" y="21"/>
                    <a:pt x="12" y="26"/>
                    <a:pt x="15" y="29"/>
                  </a:cubicBezTo>
                  <a:cubicBezTo>
                    <a:pt x="15" y="29"/>
                    <a:pt x="15" y="29"/>
                    <a:pt x="15" y="29"/>
                  </a:cubicBezTo>
                  <a:cubicBezTo>
                    <a:pt x="18" y="32"/>
                    <a:pt x="20" y="36"/>
                    <a:pt x="19" y="38"/>
                  </a:cubicBezTo>
                  <a:cubicBezTo>
                    <a:pt x="17" y="41"/>
                    <a:pt x="12" y="47"/>
                    <a:pt x="8" y="47"/>
                  </a:cubicBezTo>
                  <a:cubicBezTo>
                    <a:pt x="8" y="47"/>
                    <a:pt x="8" y="47"/>
                    <a:pt x="8" y="47"/>
                  </a:cubicBezTo>
                  <a:cubicBezTo>
                    <a:pt x="3" y="47"/>
                    <a:pt x="0" y="50"/>
                    <a:pt x="0" y="54"/>
                  </a:cubicBezTo>
                  <a:cubicBezTo>
                    <a:pt x="0" y="59"/>
                    <a:pt x="0" y="59"/>
                    <a:pt x="0" y="59"/>
                  </a:cubicBezTo>
                  <a:cubicBezTo>
                    <a:pt x="0" y="63"/>
                    <a:pt x="3" y="67"/>
                    <a:pt x="8" y="67"/>
                  </a:cubicBezTo>
                  <a:cubicBezTo>
                    <a:pt x="8" y="67"/>
                    <a:pt x="8" y="67"/>
                    <a:pt x="8" y="67"/>
                  </a:cubicBezTo>
                  <a:cubicBezTo>
                    <a:pt x="12" y="67"/>
                    <a:pt x="16" y="69"/>
                    <a:pt x="17" y="71"/>
                  </a:cubicBezTo>
                  <a:cubicBezTo>
                    <a:pt x="18" y="73"/>
                    <a:pt x="18" y="82"/>
                    <a:pt x="15" y="85"/>
                  </a:cubicBezTo>
                  <a:cubicBezTo>
                    <a:pt x="15" y="85"/>
                    <a:pt x="15" y="85"/>
                    <a:pt x="15" y="85"/>
                  </a:cubicBezTo>
                  <a:cubicBezTo>
                    <a:pt x="12" y="88"/>
                    <a:pt x="12" y="93"/>
                    <a:pt x="15" y="95"/>
                  </a:cubicBezTo>
                  <a:cubicBezTo>
                    <a:pt x="18" y="99"/>
                    <a:pt x="18" y="99"/>
                    <a:pt x="18" y="99"/>
                  </a:cubicBezTo>
                  <a:cubicBezTo>
                    <a:pt x="21" y="102"/>
                    <a:pt x="26" y="102"/>
                    <a:pt x="29" y="99"/>
                  </a:cubicBezTo>
                  <a:cubicBezTo>
                    <a:pt x="29" y="99"/>
                    <a:pt x="29" y="99"/>
                    <a:pt x="29" y="99"/>
                  </a:cubicBezTo>
                  <a:cubicBezTo>
                    <a:pt x="32" y="96"/>
                    <a:pt x="37" y="94"/>
                    <a:pt x="39" y="95"/>
                  </a:cubicBezTo>
                  <a:cubicBezTo>
                    <a:pt x="41" y="96"/>
                    <a:pt x="47" y="102"/>
                    <a:pt x="47" y="106"/>
                  </a:cubicBezTo>
                  <a:cubicBezTo>
                    <a:pt x="47" y="106"/>
                    <a:pt x="47" y="106"/>
                    <a:pt x="47" y="106"/>
                  </a:cubicBezTo>
                  <a:cubicBezTo>
                    <a:pt x="47" y="110"/>
                    <a:pt x="51" y="114"/>
                    <a:pt x="55" y="114"/>
                  </a:cubicBezTo>
                  <a:cubicBezTo>
                    <a:pt x="60" y="114"/>
                    <a:pt x="60" y="114"/>
                    <a:pt x="60" y="114"/>
                  </a:cubicBezTo>
                  <a:cubicBezTo>
                    <a:pt x="64" y="114"/>
                    <a:pt x="67" y="110"/>
                    <a:pt x="67" y="106"/>
                  </a:cubicBezTo>
                  <a:cubicBezTo>
                    <a:pt x="67" y="106"/>
                    <a:pt x="67" y="106"/>
                    <a:pt x="67" y="106"/>
                  </a:cubicBezTo>
                  <a:cubicBezTo>
                    <a:pt x="67" y="102"/>
                    <a:pt x="69" y="98"/>
                    <a:pt x="71" y="97"/>
                  </a:cubicBezTo>
                  <a:cubicBezTo>
                    <a:pt x="74" y="96"/>
                    <a:pt x="82" y="96"/>
                    <a:pt x="85" y="99"/>
                  </a:cubicBezTo>
                  <a:cubicBezTo>
                    <a:pt x="85" y="99"/>
                    <a:pt x="85" y="99"/>
                    <a:pt x="85" y="99"/>
                  </a:cubicBezTo>
                  <a:cubicBezTo>
                    <a:pt x="88" y="102"/>
                    <a:pt x="93" y="102"/>
                    <a:pt x="96" y="99"/>
                  </a:cubicBezTo>
                  <a:cubicBezTo>
                    <a:pt x="99" y="95"/>
                    <a:pt x="99" y="95"/>
                    <a:pt x="99" y="95"/>
                  </a:cubicBezTo>
                  <a:cubicBezTo>
                    <a:pt x="102" y="93"/>
                    <a:pt x="102" y="88"/>
                    <a:pt x="99" y="85"/>
                  </a:cubicBezTo>
                  <a:cubicBezTo>
                    <a:pt x="99" y="85"/>
                    <a:pt x="99" y="85"/>
                    <a:pt x="99" y="85"/>
                  </a:cubicBezTo>
                  <a:cubicBezTo>
                    <a:pt x="96" y="82"/>
                    <a:pt x="95" y="77"/>
                    <a:pt x="96" y="75"/>
                  </a:cubicBezTo>
                  <a:cubicBezTo>
                    <a:pt x="97" y="73"/>
                    <a:pt x="102" y="67"/>
                    <a:pt x="106" y="67"/>
                  </a:cubicBezTo>
                  <a:lnTo>
                    <a:pt x="107" y="67"/>
                  </a:lnTo>
                  <a:close/>
                  <a:moveTo>
                    <a:pt x="57" y="85"/>
                  </a:moveTo>
                  <a:cubicBezTo>
                    <a:pt x="41" y="85"/>
                    <a:pt x="29" y="73"/>
                    <a:pt x="29" y="57"/>
                  </a:cubicBezTo>
                  <a:cubicBezTo>
                    <a:pt x="29" y="41"/>
                    <a:pt x="41" y="28"/>
                    <a:pt x="57" y="28"/>
                  </a:cubicBezTo>
                  <a:cubicBezTo>
                    <a:pt x="73" y="28"/>
                    <a:pt x="86" y="41"/>
                    <a:pt x="86" y="57"/>
                  </a:cubicBezTo>
                  <a:cubicBezTo>
                    <a:pt x="86" y="73"/>
                    <a:pt x="73" y="85"/>
                    <a:pt x="57" y="85"/>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grpSp>
          <p:nvGrpSpPr>
            <p:cNvPr id="35" name="Group 4"/>
            <p:cNvGrpSpPr/>
            <p:nvPr/>
          </p:nvGrpSpPr>
          <p:grpSpPr>
            <a:xfrm>
              <a:off x="7439945" y="3644517"/>
              <a:ext cx="464134" cy="421666"/>
              <a:chOff x="9765110" y="2944927"/>
              <a:chExt cx="509639" cy="463007"/>
            </a:xfrm>
            <a:grpFill/>
          </p:grpSpPr>
          <p:sp>
            <p:nvSpPr>
              <p:cNvPr id="77" name="ïşḻïďê-Freeform: Shape 17"/>
              <p:cNvSpPr/>
              <p:nvPr/>
            </p:nvSpPr>
            <p:spPr bwMode="auto">
              <a:xfrm>
                <a:off x="9765110" y="3073170"/>
                <a:ext cx="299788" cy="303119"/>
              </a:xfrm>
              <a:custGeom>
                <a:avLst/>
                <a:gdLst/>
                <a:ahLst/>
                <a:cxnLst>
                  <a:cxn ang="0">
                    <a:pos x="106" y="67"/>
                  </a:cxn>
                  <a:cxn ang="0">
                    <a:pos x="114" y="60"/>
                  </a:cxn>
                  <a:cxn ang="0">
                    <a:pos x="114" y="55"/>
                  </a:cxn>
                  <a:cxn ang="0">
                    <a:pos x="106" y="47"/>
                  </a:cxn>
                  <a:cxn ang="0">
                    <a:pos x="106" y="47"/>
                  </a:cxn>
                  <a:cxn ang="0">
                    <a:pos x="97" y="43"/>
                  </a:cxn>
                  <a:cxn ang="0">
                    <a:pos x="99" y="30"/>
                  </a:cxn>
                  <a:cxn ang="0">
                    <a:pos x="99" y="29"/>
                  </a:cxn>
                  <a:cxn ang="0">
                    <a:pos x="99" y="19"/>
                  </a:cxn>
                  <a:cxn ang="0">
                    <a:pos x="96" y="15"/>
                  </a:cxn>
                  <a:cxn ang="0">
                    <a:pos x="85" y="15"/>
                  </a:cxn>
                  <a:cxn ang="0">
                    <a:pos x="85" y="16"/>
                  </a:cxn>
                  <a:cxn ang="0">
                    <a:pos x="75" y="19"/>
                  </a:cxn>
                  <a:cxn ang="0">
                    <a:pos x="67" y="8"/>
                  </a:cxn>
                  <a:cxn ang="0">
                    <a:pos x="67" y="8"/>
                  </a:cxn>
                  <a:cxn ang="0">
                    <a:pos x="59" y="0"/>
                  </a:cxn>
                  <a:cxn ang="0">
                    <a:pos x="54" y="0"/>
                  </a:cxn>
                  <a:cxn ang="0">
                    <a:pos x="47" y="8"/>
                  </a:cxn>
                  <a:cxn ang="0">
                    <a:pos x="47" y="8"/>
                  </a:cxn>
                  <a:cxn ang="0">
                    <a:pos x="43" y="17"/>
                  </a:cxn>
                  <a:cxn ang="0">
                    <a:pos x="29" y="16"/>
                  </a:cxn>
                  <a:cxn ang="0">
                    <a:pos x="29" y="15"/>
                  </a:cxn>
                  <a:cxn ang="0">
                    <a:pos x="18" y="15"/>
                  </a:cxn>
                  <a:cxn ang="0">
                    <a:pos x="15" y="19"/>
                  </a:cxn>
                  <a:cxn ang="0">
                    <a:pos x="15" y="29"/>
                  </a:cxn>
                  <a:cxn ang="0">
                    <a:pos x="15" y="30"/>
                  </a:cxn>
                  <a:cxn ang="0">
                    <a:pos x="18" y="39"/>
                  </a:cxn>
                  <a:cxn ang="0">
                    <a:pos x="8" y="47"/>
                  </a:cxn>
                  <a:cxn ang="0">
                    <a:pos x="7" y="47"/>
                  </a:cxn>
                  <a:cxn ang="0">
                    <a:pos x="0" y="55"/>
                  </a:cxn>
                  <a:cxn ang="0">
                    <a:pos x="0" y="60"/>
                  </a:cxn>
                  <a:cxn ang="0">
                    <a:pos x="7" y="67"/>
                  </a:cxn>
                  <a:cxn ang="0">
                    <a:pos x="8" y="67"/>
                  </a:cxn>
                  <a:cxn ang="0">
                    <a:pos x="17" y="72"/>
                  </a:cxn>
                  <a:cxn ang="0">
                    <a:pos x="15" y="85"/>
                  </a:cxn>
                  <a:cxn ang="0">
                    <a:pos x="15" y="85"/>
                  </a:cxn>
                  <a:cxn ang="0">
                    <a:pos x="15" y="96"/>
                  </a:cxn>
                  <a:cxn ang="0">
                    <a:pos x="18" y="99"/>
                  </a:cxn>
                  <a:cxn ang="0">
                    <a:pos x="29" y="100"/>
                  </a:cxn>
                  <a:cxn ang="0">
                    <a:pos x="29" y="99"/>
                  </a:cxn>
                  <a:cxn ang="0">
                    <a:pos x="38" y="96"/>
                  </a:cxn>
                  <a:cxn ang="0">
                    <a:pos x="47" y="107"/>
                  </a:cxn>
                  <a:cxn ang="0">
                    <a:pos x="47" y="107"/>
                  </a:cxn>
                  <a:cxn ang="0">
                    <a:pos x="54" y="115"/>
                  </a:cxn>
                  <a:cxn ang="0">
                    <a:pos x="59" y="115"/>
                  </a:cxn>
                  <a:cxn ang="0">
                    <a:pos x="67" y="107"/>
                  </a:cxn>
                  <a:cxn ang="0">
                    <a:pos x="67" y="107"/>
                  </a:cxn>
                  <a:cxn ang="0">
                    <a:pos x="71" y="98"/>
                  </a:cxn>
                  <a:cxn ang="0">
                    <a:pos x="85" y="99"/>
                  </a:cxn>
                  <a:cxn ang="0">
                    <a:pos x="85" y="99"/>
                  </a:cxn>
                  <a:cxn ang="0">
                    <a:pos x="96" y="100"/>
                  </a:cxn>
                  <a:cxn ang="0">
                    <a:pos x="99" y="96"/>
                  </a:cxn>
                  <a:cxn ang="0">
                    <a:pos x="99" y="85"/>
                  </a:cxn>
                  <a:cxn ang="0">
                    <a:pos x="99" y="85"/>
                  </a:cxn>
                  <a:cxn ang="0">
                    <a:pos x="95" y="76"/>
                  </a:cxn>
                  <a:cxn ang="0">
                    <a:pos x="106" y="67"/>
                  </a:cxn>
                  <a:cxn ang="0">
                    <a:pos x="57" y="86"/>
                  </a:cxn>
                  <a:cxn ang="0">
                    <a:pos x="28" y="57"/>
                  </a:cxn>
                  <a:cxn ang="0">
                    <a:pos x="57" y="29"/>
                  </a:cxn>
                  <a:cxn ang="0">
                    <a:pos x="85" y="57"/>
                  </a:cxn>
                  <a:cxn ang="0">
                    <a:pos x="57" y="86"/>
                  </a:cxn>
                </a:cxnLst>
                <a:rect l="0" t="0" r="r" b="b"/>
                <a:pathLst>
                  <a:path w="114" h="115">
                    <a:moveTo>
                      <a:pt x="106" y="67"/>
                    </a:moveTo>
                    <a:cubicBezTo>
                      <a:pt x="111" y="67"/>
                      <a:pt x="114" y="64"/>
                      <a:pt x="114" y="60"/>
                    </a:cubicBezTo>
                    <a:cubicBezTo>
                      <a:pt x="114" y="55"/>
                      <a:pt x="114" y="55"/>
                      <a:pt x="114" y="55"/>
                    </a:cubicBezTo>
                    <a:cubicBezTo>
                      <a:pt x="114" y="51"/>
                      <a:pt x="111" y="47"/>
                      <a:pt x="106" y="47"/>
                    </a:cubicBezTo>
                    <a:cubicBezTo>
                      <a:pt x="106" y="47"/>
                      <a:pt x="106" y="47"/>
                      <a:pt x="106" y="47"/>
                    </a:cubicBezTo>
                    <a:cubicBezTo>
                      <a:pt x="102" y="47"/>
                      <a:pt x="98" y="45"/>
                      <a:pt x="97" y="43"/>
                    </a:cubicBezTo>
                    <a:cubicBezTo>
                      <a:pt x="96" y="41"/>
                      <a:pt x="96" y="33"/>
                      <a:pt x="99" y="30"/>
                    </a:cubicBezTo>
                    <a:cubicBezTo>
                      <a:pt x="99" y="29"/>
                      <a:pt x="99" y="29"/>
                      <a:pt x="99" y="29"/>
                    </a:cubicBezTo>
                    <a:cubicBezTo>
                      <a:pt x="102" y="27"/>
                      <a:pt x="102" y="22"/>
                      <a:pt x="99" y="19"/>
                    </a:cubicBezTo>
                    <a:cubicBezTo>
                      <a:pt x="96" y="15"/>
                      <a:pt x="96" y="15"/>
                      <a:pt x="96" y="15"/>
                    </a:cubicBezTo>
                    <a:cubicBezTo>
                      <a:pt x="93" y="12"/>
                      <a:pt x="88" y="12"/>
                      <a:pt x="85" y="15"/>
                    </a:cubicBezTo>
                    <a:cubicBezTo>
                      <a:pt x="85" y="16"/>
                      <a:pt x="85" y="16"/>
                      <a:pt x="85" y="16"/>
                    </a:cubicBezTo>
                    <a:cubicBezTo>
                      <a:pt x="82" y="18"/>
                      <a:pt x="77" y="20"/>
                      <a:pt x="75" y="19"/>
                    </a:cubicBezTo>
                    <a:cubicBezTo>
                      <a:pt x="73" y="18"/>
                      <a:pt x="67" y="12"/>
                      <a:pt x="67" y="8"/>
                    </a:cubicBezTo>
                    <a:cubicBezTo>
                      <a:pt x="67" y="8"/>
                      <a:pt x="67" y="8"/>
                      <a:pt x="67" y="8"/>
                    </a:cubicBezTo>
                    <a:cubicBezTo>
                      <a:pt x="67" y="4"/>
                      <a:pt x="63" y="0"/>
                      <a:pt x="59" y="0"/>
                    </a:cubicBezTo>
                    <a:cubicBezTo>
                      <a:pt x="54" y="0"/>
                      <a:pt x="54" y="0"/>
                      <a:pt x="54" y="0"/>
                    </a:cubicBezTo>
                    <a:cubicBezTo>
                      <a:pt x="50" y="0"/>
                      <a:pt x="47" y="4"/>
                      <a:pt x="47" y="8"/>
                    </a:cubicBezTo>
                    <a:cubicBezTo>
                      <a:pt x="47" y="8"/>
                      <a:pt x="47" y="8"/>
                      <a:pt x="47" y="8"/>
                    </a:cubicBezTo>
                    <a:cubicBezTo>
                      <a:pt x="47" y="12"/>
                      <a:pt x="45" y="16"/>
                      <a:pt x="43" y="17"/>
                    </a:cubicBezTo>
                    <a:cubicBezTo>
                      <a:pt x="40" y="18"/>
                      <a:pt x="32" y="18"/>
                      <a:pt x="29" y="16"/>
                    </a:cubicBezTo>
                    <a:cubicBezTo>
                      <a:pt x="29" y="15"/>
                      <a:pt x="29" y="15"/>
                      <a:pt x="29" y="15"/>
                    </a:cubicBezTo>
                    <a:cubicBezTo>
                      <a:pt x="26" y="12"/>
                      <a:pt x="21" y="12"/>
                      <a:pt x="18" y="15"/>
                    </a:cubicBezTo>
                    <a:cubicBezTo>
                      <a:pt x="15" y="19"/>
                      <a:pt x="15" y="19"/>
                      <a:pt x="15" y="19"/>
                    </a:cubicBezTo>
                    <a:cubicBezTo>
                      <a:pt x="12" y="22"/>
                      <a:pt x="12" y="27"/>
                      <a:pt x="15" y="29"/>
                    </a:cubicBezTo>
                    <a:cubicBezTo>
                      <a:pt x="15" y="30"/>
                      <a:pt x="15" y="30"/>
                      <a:pt x="15" y="30"/>
                    </a:cubicBezTo>
                    <a:cubicBezTo>
                      <a:pt x="18" y="33"/>
                      <a:pt x="19" y="37"/>
                      <a:pt x="18" y="39"/>
                    </a:cubicBezTo>
                    <a:cubicBezTo>
                      <a:pt x="17" y="41"/>
                      <a:pt x="12" y="47"/>
                      <a:pt x="8" y="47"/>
                    </a:cubicBezTo>
                    <a:cubicBezTo>
                      <a:pt x="7" y="47"/>
                      <a:pt x="7" y="47"/>
                      <a:pt x="7" y="47"/>
                    </a:cubicBezTo>
                    <a:cubicBezTo>
                      <a:pt x="3" y="47"/>
                      <a:pt x="0" y="51"/>
                      <a:pt x="0" y="55"/>
                    </a:cubicBezTo>
                    <a:cubicBezTo>
                      <a:pt x="0" y="60"/>
                      <a:pt x="0" y="60"/>
                      <a:pt x="0" y="60"/>
                    </a:cubicBezTo>
                    <a:cubicBezTo>
                      <a:pt x="0" y="64"/>
                      <a:pt x="3" y="67"/>
                      <a:pt x="7" y="67"/>
                    </a:cubicBezTo>
                    <a:cubicBezTo>
                      <a:pt x="8" y="67"/>
                      <a:pt x="8" y="67"/>
                      <a:pt x="8" y="67"/>
                    </a:cubicBezTo>
                    <a:cubicBezTo>
                      <a:pt x="12" y="67"/>
                      <a:pt x="16" y="69"/>
                      <a:pt x="17" y="72"/>
                    </a:cubicBezTo>
                    <a:cubicBezTo>
                      <a:pt x="17" y="74"/>
                      <a:pt x="18" y="82"/>
                      <a:pt x="15" y="85"/>
                    </a:cubicBezTo>
                    <a:cubicBezTo>
                      <a:pt x="15" y="85"/>
                      <a:pt x="15" y="85"/>
                      <a:pt x="15" y="85"/>
                    </a:cubicBezTo>
                    <a:cubicBezTo>
                      <a:pt x="12" y="88"/>
                      <a:pt x="12" y="93"/>
                      <a:pt x="15" y="96"/>
                    </a:cubicBezTo>
                    <a:cubicBezTo>
                      <a:pt x="18" y="99"/>
                      <a:pt x="18" y="99"/>
                      <a:pt x="18" y="99"/>
                    </a:cubicBezTo>
                    <a:cubicBezTo>
                      <a:pt x="21" y="102"/>
                      <a:pt x="26" y="102"/>
                      <a:pt x="29" y="100"/>
                    </a:cubicBezTo>
                    <a:cubicBezTo>
                      <a:pt x="29" y="99"/>
                      <a:pt x="29" y="99"/>
                      <a:pt x="29" y="99"/>
                    </a:cubicBezTo>
                    <a:cubicBezTo>
                      <a:pt x="32" y="96"/>
                      <a:pt x="36" y="95"/>
                      <a:pt x="38" y="96"/>
                    </a:cubicBezTo>
                    <a:cubicBezTo>
                      <a:pt x="41" y="97"/>
                      <a:pt x="47" y="102"/>
                      <a:pt x="47" y="107"/>
                    </a:cubicBezTo>
                    <a:cubicBezTo>
                      <a:pt x="47" y="107"/>
                      <a:pt x="47" y="107"/>
                      <a:pt x="47" y="107"/>
                    </a:cubicBezTo>
                    <a:cubicBezTo>
                      <a:pt x="47" y="111"/>
                      <a:pt x="50" y="115"/>
                      <a:pt x="54" y="115"/>
                    </a:cubicBezTo>
                    <a:cubicBezTo>
                      <a:pt x="59" y="115"/>
                      <a:pt x="59" y="115"/>
                      <a:pt x="59" y="115"/>
                    </a:cubicBezTo>
                    <a:cubicBezTo>
                      <a:pt x="63" y="115"/>
                      <a:pt x="67" y="111"/>
                      <a:pt x="67" y="107"/>
                    </a:cubicBezTo>
                    <a:cubicBezTo>
                      <a:pt x="67" y="107"/>
                      <a:pt x="67" y="107"/>
                      <a:pt x="67" y="107"/>
                    </a:cubicBezTo>
                    <a:cubicBezTo>
                      <a:pt x="67" y="102"/>
                      <a:pt x="69" y="98"/>
                      <a:pt x="71" y="98"/>
                    </a:cubicBezTo>
                    <a:cubicBezTo>
                      <a:pt x="74" y="97"/>
                      <a:pt x="82" y="96"/>
                      <a:pt x="85" y="99"/>
                    </a:cubicBezTo>
                    <a:cubicBezTo>
                      <a:pt x="85" y="99"/>
                      <a:pt x="85" y="99"/>
                      <a:pt x="85" y="99"/>
                    </a:cubicBezTo>
                    <a:cubicBezTo>
                      <a:pt x="88" y="102"/>
                      <a:pt x="93" y="102"/>
                      <a:pt x="96" y="100"/>
                    </a:cubicBezTo>
                    <a:cubicBezTo>
                      <a:pt x="99" y="96"/>
                      <a:pt x="99" y="96"/>
                      <a:pt x="99" y="96"/>
                    </a:cubicBezTo>
                    <a:cubicBezTo>
                      <a:pt x="102" y="93"/>
                      <a:pt x="102" y="88"/>
                      <a:pt x="99" y="85"/>
                    </a:cubicBezTo>
                    <a:cubicBezTo>
                      <a:pt x="99" y="85"/>
                      <a:pt x="99" y="85"/>
                      <a:pt x="99" y="85"/>
                    </a:cubicBezTo>
                    <a:cubicBezTo>
                      <a:pt x="96" y="82"/>
                      <a:pt x="94" y="78"/>
                      <a:pt x="95" y="76"/>
                    </a:cubicBezTo>
                    <a:cubicBezTo>
                      <a:pt x="97" y="74"/>
                      <a:pt x="102" y="67"/>
                      <a:pt x="106" y="67"/>
                    </a:cubicBezTo>
                    <a:close/>
                    <a:moveTo>
                      <a:pt x="57" y="86"/>
                    </a:moveTo>
                    <a:cubicBezTo>
                      <a:pt x="41" y="86"/>
                      <a:pt x="28" y="73"/>
                      <a:pt x="28" y="57"/>
                    </a:cubicBezTo>
                    <a:cubicBezTo>
                      <a:pt x="28" y="42"/>
                      <a:pt x="41" y="29"/>
                      <a:pt x="57" y="29"/>
                    </a:cubicBezTo>
                    <a:cubicBezTo>
                      <a:pt x="73" y="29"/>
                      <a:pt x="85" y="42"/>
                      <a:pt x="85" y="57"/>
                    </a:cubicBezTo>
                    <a:cubicBezTo>
                      <a:pt x="85" y="73"/>
                      <a:pt x="73" y="86"/>
                      <a:pt x="57" y="86"/>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78" name="ïşḻïďê-Freeform: Shape 21"/>
              <p:cNvSpPr/>
              <p:nvPr/>
            </p:nvSpPr>
            <p:spPr bwMode="auto">
              <a:xfrm>
                <a:off x="10031588" y="2944927"/>
                <a:ext cx="243161" cy="244827"/>
              </a:xfrm>
              <a:custGeom>
                <a:avLst/>
                <a:gdLst/>
                <a:ahLst/>
                <a:cxnLst>
                  <a:cxn ang="0">
                    <a:pos x="87" y="55"/>
                  </a:cxn>
                  <a:cxn ang="0">
                    <a:pos x="93" y="47"/>
                  </a:cxn>
                  <a:cxn ang="0">
                    <a:pos x="93" y="46"/>
                  </a:cxn>
                  <a:cxn ang="0">
                    <a:pos x="87" y="39"/>
                  </a:cxn>
                  <a:cxn ang="0">
                    <a:pos x="79" y="35"/>
                  </a:cxn>
                  <a:cxn ang="0">
                    <a:pos x="81" y="24"/>
                  </a:cxn>
                  <a:cxn ang="0">
                    <a:pos x="80" y="14"/>
                  </a:cxn>
                  <a:cxn ang="0">
                    <a:pos x="79" y="13"/>
                  </a:cxn>
                  <a:cxn ang="0">
                    <a:pos x="69" y="12"/>
                  </a:cxn>
                  <a:cxn ang="0">
                    <a:pos x="62" y="15"/>
                  </a:cxn>
                  <a:cxn ang="0">
                    <a:pos x="55" y="6"/>
                  </a:cxn>
                  <a:cxn ang="0">
                    <a:pos x="47" y="0"/>
                  </a:cxn>
                  <a:cxn ang="0">
                    <a:pos x="46" y="0"/>
                  </a:cxn>
                  <a:cxn ang="0">
                    <a:pos x="38" y="6"/>
                  </a:cxn>
                  <a:cxn ang="0">
                    <a:pos x="35" y="14"/>
                  </a:cxn>
                  <a:cxn ang="0">
                    <a:pos x="24" y="12"/>
                  </a:cxn>
                  <a:cxn ang="0">
                    <a:pos x="14" y="13"/>
                  </a:cxn>
                  <a:cxn ang="0">
                    <a:pos x="13" y="14"/>
                  </a:cxn>
                  <a:cxn ang="0">
                    <a:pos x="12" y="24"/>
                  </a:cxn>
                  <a:cxn ang="0">
                    <a:pos x="15" y="32"/>
                  </a:cxn>
                  <a:cxn ang="0">
                    <a:pos x="6" y="39"/>
                  </a:cxn>
                  <a:cxn ang="0">
                    <a:pos x="0" y="46"/>
                  </a:cxn>
                  <a:cxn ang="0">
                    <a:pos x="0" y="47"/>
                  </a:cxn>
                  <a:cxn ang="0">
                    <a:pos x="6" y="55"/>
                  </a:cxn>
                  <a:cxn ang="0">
                    <a:pos x="14" y="58"/>
                  </a:cxn>
                  <a:cxn ang="0">
                    <a:pos x="12" y="69"/>
                  </a:cxn>
                  <a:cxn ang="0">
                    <a:pos x="13" y="79"/>
                  </a:cxn>
                  <a:cxn ang="0">
                    <a:pos x="14" y="80"/>
                  </a:cxn>
                  <a:cxn ang="0">
                    <a:pos x="24" y="81"/>
                  </a:cxn>
                  <a:cxn ang="0">
                    <a:pos x="31" y="78"/>
                  </a:cxn>
                  <a:cxn ang="0">
                    <a:pos x="38" y="87"/>
                  </a:cxn>
                  <a:cxn ang="0">
                    <a:pos x="46" y="93"/>
                  </a:cxn>
                  <a:cxn ang="0">
                    <a:pos x="47" y="93"/>
                  </a:cxn>
                  <a:cxn ang="0">
                    <a:pos x="55" y="87"/>
                  </a:cxn>
                  <a:cxn ang="0">
                    <a:pos x="58" y="80"/>
                  </a:cxn>
                  <a:cxn ang="0">
                    <a:pos x="69" y="81"/>
                  </a:cxn>
                  <a:cxn ang="0">
                    <a:pos x="79" y="80"/>
                  </a:cxn>
                  <a:cxn ang="0">
                    <a:pos x="80" y="79"/>
                  </a:cxn>
                  <a:cxn ang="0">
                    <a:pos x="81" y="69"/>
                  </a:cxn>
                  <a:cxn ang="0">
                    <a:pos x="78" y="62"/>
                  </a:cxn>
                  <a:cxn ang="0">
                    <a:pos x="87" y="55"/>
                  </a:cxn>
                  <a:cxn ang="0">
                    <a:pos x="47" y="70"/>
                  </a:cxn>
                  <a:cxn ang="0">
                    <a:pos x="23" y="47"/>
                  </a:cxn>
                  <a:cxn ang="0">
                    <a:pos x="47" y="23"/>
                  </a:cxn>
                  <a:cxn ang="0">
                    <a:pos x="70" y="47"/>
                  </a:cxn>
                  <a:cxn ang="0">
                    <a:pos x="47" y="70"/>
                  </a:cxn>
                </a:cxnLst>
                <a:rect l="0" t="0" r="r" b="b"/>
                <a:pathLst>
                  <a:path w="93" h="93">
                    <a:moveTo>
                      <a:pt x="87" y="55"/>
                    </a:moveTo>
                    <a:cubicBezTo>
                      <a:pt x="90" y="55"/>
                      <a:pt x="93" y="51"/>
                      <a:pt x="93" y="47"/>
                    </a:cubicBezTo>
                    <a:cubicBezTo>
                      <a:pt x="93" y="46"/>
                      <a:pt x="93" y="46"/>
                      <a:pt x="93" y="46"/>
                    </a:cubicBezTo>
                    <a:cubicBezTo>
                      <a:pt x="93" y="42"/>
                      <a:pt x="90" y="39"/>
                      <a:pt x="87" y="39"/>
                    </a:cubicBezTo>
                    <a:cubicBezTo>
                      <a:pt x="83" y="39"/>
                      <a:pt x="80" y="37"/>
                      <a:pt x="79" y="35"/>
                    </a:cubicBezTo>
                    <a:cubicBezTo>
                      <a:pt x="79" y="33"/>
                      <a:pt x="78" y="26"/>
                      <a:pt x="81" y="24"/>
                    </a:cubicBezTo>
                    <a:cubicBezTo>
                      <a:pt x="83" y="21"/>
                      <a:pt x="83" y="17"/>
                      <a:pt x="80" y="14"/>
                    </a:cubicBezTo>
                    <a:cubicBezTo>
                      <a:pt x="79" y="13"/>
                      <a:pt x="79" y="13"/>
                      <a:pt x="79" y="13"/>
                    </a:cubicBezTo>
                    <a:cubicBezTo>
                      <a:pt x="76" y="10"/>
                      <a:pt x="72" y="10"/>
                      <a:pt x="69" y="12"/>
                    </a:cubicBezTo>
                    <a:cubicBezTo>
                      <a:pt x="67" y="15"/>
                      <a:pt x="63" y="16"/>
                      <a:pt x="62" y="15"/>
                    </a:cubicBezTo>
                    <a:cubicBezTo>
                      <a:pt x="60" y="14"/>
                      <a:pt x="55" y="10"/>
                      <a:pt x="55" y="6"/>
                    </a:cubicBezTo>
                    <a:cubicBezTo>
                      <a:pt x="55" y="3"/>
                      <a:pt x="51" y="0"/>
                      <a:pt x="47" y="0"/>
                    </a:cubicBezTo>
                    <a:cubicBezTo>
                      <a:pt x="46" y="0"/>
                      <a:pt x="46" y="0"/>
                      <a:pt x="46" y="0"/>
                    </a:cubicBezTo>
                    <a:cubicBezTo>
                      <a:pt x="42" y="0"/>
                      <a:pt x="38" y="3"/>
                      <a:pt x="38" y="6"/>
                    </a:cubicBezTo>
                    <a:cubicBezTo>
                      <a:pt x="38" y="10"/>
                      <a:pt x="37" y="13"/>
                      <a:pt x="35" y="14"/>
                    </a:cubicBezTo>
                    <a:cubicBezTo>
                      <a:pt x="33" y="14"/>
                      <a:pt x="26" y="15"/>
                      <a:pt x="24" y="12"/>
                    </a:cubicBezTo>
                    <a:cubicBezTo>
                      <a:pt x="21" y="10"/>
                      <a:pt x="17" y="10"/>
                      <a:pt x="14" y="13"/>
                    </a:cubicBezTo>
                    <a:cubicBezTo>
                      <a:pt x="13" y="14"/>
                      <a:pt x="13" y="14"/>
                      <a:pt x="13" y="14"/>
                    </a:cubicBezTo>
                    <a:cubicBezTo>
                      <a:pt x="10" y="17"/>
                      <a:pt x="10" y="21"/>
                      <a:pt x="12" y="24"/>
                    </a:cubicBezTo>
                    <a:cubicBezTo>
                      <a:pt x="15" y="26"/>
                      <a:pt x="16" y="30"/>
                      <a:pt x="15" y="32"/>
                    </a:cubicBezTo>
                    <a:cubicBezTo>
                      <a:pt x="14" y="33"/>
                      <a:pt x="10" y="39"/>
                      <a:pt x="6" y="39"/>
                    </a:cubicBezTo>
                    <a:cubicBezTo>
                      <a:pt x="3" y="39"/>
                      <a:pt x="0" y="42"/>
                      <a:pt x="0" y="46"/>
                    </a:cubicBezTo>
                    <a:cubicBezTo>
                      <a:pt x="0" y="47"/>
                      <a:pt x="0" y="47"/>
                      <a:pt x="0" y="47"/>
                    </a:cubicBezTo>
                    <a:cubicBezTo>
                      <a:pt x="0" y="51"/>
                      <a:pt x="3" y="55"/>
                      <a:pt x="6" y="55"/>
                    </a:cubicBezTo>
                    <a:cubicBezTo>
                      <a:pt x="10" y="55"/>
                      <a:pt x="13" y="56"/>
                      <a:pt x="14" y="58"/>
                    </a:cubicBezTo>
                    <a:cubicBezTo>
                      <a:pt x="14" y="60"/>
                      <a:pt x="15" y="67"/>
                      <a:pt x="12" y="69"/>
                    </a:cubicBezTo>
                    <a:cubicBezTo>
                      <a:pt x="10" y="72"/>
                      <a:pt x="10" y="76"/>
                      <a:pt x="13" y="79"/>
                    </a:cubicBezTo>
                    <a:cubicBezTo>
                      <a:pt x="14" y="80"/>
                      <a:pt x="14" y="80"/>
                      <a:pt x="14" y="80"/>
                    </a:cubicBezTo>
                    <a:cubicBezTo>
                      <a:pt x="17" y="83"/>
                      <a:pt x="21" y="83"/>
                      <a:pt x="24" y="81"/>
                    </a:cubicBezTo>
                    <a:cubicBezTo>
                      <a:pt x="26" y="79"/>
                      <a:pt x="30" y="77"/>
                      <a:pt x="31" y="78"/>
                    </a:cubicBezTo>
                    <a:cubicBezTo>
                      <a:pt x="33" y="79"/>
                      <a:pt x="38" y="84"/>
                      <a:pt x="38" y="87"/>
                    </a:cubicBezTo>
                    <a:cubicBezTo>
                      <a:pt x="38" y="91"/>
                      <a:pt x="42" y="93"/>
                      <a:pt x="46" y="93"/>
                    </a:cubicBezTo>
                    <a:cubicBezTo>
                      <a:pt x="47" y="93"/>
                      <a:pt x="47" y="93"/>
                      <a:pt x="47" y="93"/>
                    </a:cubicBezTo>
                    <a:cubicBezTo>
                      <a:pt x="51" y="93"/>
                      <a:pt x="55" y="91"/>
                      <a:pt x="55" y="87"/>
                    </a:cubicBezTo>
                    <a:cubicBezTo>
                      <a:pt x="55" y="84"/>
                      <a:pt x="56" y="80"/>
                      <a:pt x="58" y="80"/>
                    </a:cubicBezTo>
                    <a:cubicBezTo>
                      <a:pt x="60" y="79"/>
                      <a:pt x="67" y="79"/>
                      <a:pt x="69" y="81"/>
                    </a:cubicBezTo>
                    <a:cubicBezTo>
                      <a:pt x="72" y="83"/>
                      <a:pt x="76" y="83"/>
                      <a:pt x="79" y="80"/>
                    </a:cubicBezTo>
                    <a:cubicBezTo>
                      <a:pt x="80" y="79"/>
                      <a:pt x="80" y="79"/>
                      <a:pt x="80" y="79"/>
                    </a:cubicBezTo>
                    <a:cubicBezTo>
                      <a:pt x="83" y="76"/>
                      <a:pt x="83" y="72"/>
                      <a:pt x="81" y="69"/>
                    </a:cubicBezTo>
                    <a:cubicBezTo>
                      <a:pt x="78" y="67"/>
                      <a:pt x="77" y="64"/>
                      <a:pt x="78" y="62"/>
                    </a:cubicBezTo>
                    <a:cubicBezTo>
                      <a:pt x="79" y="60"/>
                      <a:pt x="83" y="55"/>
                      <a:pt x="87" y="55"/>
                    </a:cubicBezTo>
                    <a:close/>
                    <a:moveTo>
                      <a:pt x="47" y="70"/>
                    </a:moveTo>
                    <a:cubicBezTo>
                      <a:pt x="34" y="70"/>
                      <a:pt x="23" y="60"/>
                      <a:pt x="23" y="47"/>
                    </a:cubicBezTo>
                    <a:cubicBezTo>
                      <a:pt x="23" y="34"/>
                      <a:pt x="34" y="23"/>
                      <a:pt x="47" y="23"/>
                    </a:cubicBezTo>
                    <a:cubicBezTo>
                      <a:pt x="59" y="23"/>
                      <a:pt x="70" y="34"/>
                      <a:pt x="70" y="47"/>
                    </a:cubicBezTo>
                    <a:cubicBezTo>
                      <a:pt x="70" y="60"/>
                      <a:pt x="59" y="70"/>
                      <a:pt x="47" y="70"/>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79" name="ïşḻïďê-Freeform: Shape 22"/>
              <p:cNvSpPr/>
              <p:nvPr/>
            </p:nvSpPr>
            <p:spPr bwMode="auto">
              <a:xfrm>
                <a:off x="10056571" y="3218068"/>
                <a:ext cx="191531" cy="189866"/>
              </a:xfrm>
              <a:custGeom>
                <a:avLst/>
                <a:gdLst/>
                <a:ahLst/>
                <a:cxnLst>
                  <a:cxn ang="0">
                    <a:pos x="68" y="42"/>
                  </a:cxn>
                  <a:cxn ang="0">
                    <a:pos x="73" y="36"/>
                  </a:cxn>
                  <a:cxn ang="0">
                    <a:pos x="68" y="30"/>
                  </a:cxn>
                  <a:cxn ang="0">
                    <a:pos x="62" y="27"/>
                  </a:cxn>
                  <a:cxn ang="0">
                    <a:pos x="63" y="18"/>
                  </a:cxn>
                  <a:cxn ang="0">
                    <a:pos x="62" y="10"/>
                  </a:cxn>
                  <a:cxn ang="0">
                    <a:pos x="54" y="9"/>
                  </a:cxn>
                  <a:cxn ang="0">
                    <a:pos x="48" y="12"/>
                  </a:cxn>
                  <a:cxn ang="0">
                    <a:pos x="43" y="5"/>
                  </a:cxn>
                  <a:cxn ang="0">
                    <a:pos x="37" y="0"/>
                  </a:cxn>
                  <a:cxn ang="0">
                    <a:pos x="30" y="5"/>
                  </a:cxn>
                  <a:cxn ang="0">
                    <a:pos x="27" y="11"/>
                  </a:cxn>
                  <a:cxn ang="0">
                    <a:pos x="19" y="9"/>
                  </a:cxn>
                  <a:cxn ang="0">
                    <a:pos x="11" y="10"/>
                  </a:cxn>
                  <a:cxn ang="0">
                    <a:pos x="10" y="18"/>
                  </a:cxn>
                  <a:cxn ang="0">
                    <a:pos x="12" y="24"/>
                  </a:cxn>
                  <a:cxn ang="0">
                    <a:pos x="5" y="30"/>
                  </a:cxn>
                  <a:cxn ang="0">
                    <a:pos x="0" y="36"/>
                  </a:cxn>
                  <a:cxn ang="0">
                    <a:pos x="5" y="42"/>
                  </a:cxn>
                  <a:cxn ang="0">
                    <a:pos x="11" y="45"/>
                  </a:cxn>
                  <a:cxn ang="0">
                    <a:pos x="10" y="54"/>
                  </a:cxn>
                  <a:cxn ang="0">
                    <a:pos x="11" y="62"/>
                  </a:cxn>
                  <a:cxn ang="0">
                    <a:pos x="19" y="63"/>
                  </a:cxn>
                  <a:cxn ang="0">
                    <a:pos x="25" y="61"/>
                  </a:cxn>
                  <a:cxn ang="0">
                    <a:pos x="30" y="68"/>
                  </a:cxn>
                  <a:cxn ang="0">
                    <a:pos x="37" y="72"/>
                  </a:cxn>
                  <a:cxn ang="0">
                    <a:pos x="43" y="68"/>
                  </a:cxn>
                  <a:cxn ang="0">
                    <a:pos x="46" y="62"/>
                  </a:cxn>
                  <a:cxn ang="0">
                    <a:pos x="54" y="63"/>
                  </a:cxn>
                  <a:cxn ang="0">
                    <a:pos x="62" y="62"/>
                  </a:cxn>
                  <a:cxn ang="0">
                    <a:pos x="63" y="54"/>
                  </a:cxn>
                  <a:cxn ang="0">
                    <a:pos x="61" y="48"/>
                  </a:cxn>
                  <a:cxn ang="0">
                    <a:pos x="68" y="42"/>
                  </a:cxn>
                  <a:cxn ang="0">
                    <a:pos x="37" y="54"/>
                  </a:cxn>
                  <a:cxn ang="0">
                    <a:pos x="18" y="36"/>
                  </a:cxn>
                  <a:cxn ang="0">
                    <a:pos x="37" y="18"/>
                  </a:cxn>
                  <a:cxn ang="0">
                    <a:pos x="55" y="36"/>
                  </a:cxn>
                  <a:cxn ang="0">
                    <a:pos x="37" y="54"/>
                  </a:cxn>
                </a:cxnLst>
                <a:rect l="0" t="0" r="r" b="b"/>
                <a:pathLst>
                  <a:path w="73" h="72">
                    <a:moveTo>
                      <a:pt x="68" y="42"/>
                    </a:moveTo>
                    <a:cubicBezTo>
                      <a:pt x="71" y="42"/>
                      <a:pt x="73" y="40"/>
                      <a:pt x="73" y="36"/>
                    </a:cubicBezTo>
                    <a:cubicBezTo>
                      <a:pt x="73" y="33"/>
                      <a:pt x="71" y="30"/>
                      <a:pt x="68" y="30"/>
                    </a:cubicBezTo>
                    <a:cubicBezTo>
                      <a:pt x="65" y="30"/>
                      <a:pt x="63" y="29"/>
                      <a:pt x="62" y="27"/>
                    </a:cubicBezTo>
                    <a:cubicBezTo>
                      <a:pt x="62" y="26"/>
                      <a:pt x="61" y="20"/>
                      <a:pt x="63" y="18"/>
                    </a:cubicBezTo>
                    <a:cubicBezTo>
                      <a:pt x="65" y="16"/>
                      <a:pt x="65" y="13"/>
                      <a:pt x="62" y="10"/>
                    </a:cubicBezTo>
                    <a:cubicBezTo>
                      <a:pt x="60" y="8"/>
                      <a:pt x="56" y="7"/>
                      <a:pt x="54" y="9"/>
                    </a:cubicBezTo>
                    <a:cubicBezTo>
                      <a:pt x="52" y="11"/>
                      <a:pt x="50" y="12"/>
                      <a:pt x="48" y="12"/>
                    </a:cubicBezTo>
                    <a:cubicBezTo>
                      <a:pt x="47" y="11"/>
                      <a:pt x="43" y="7"/>
                      <a:pt x="43" y="5"/>
                    </a:cubicBezTo>
                    <a:cubicBezTo>
                      <a:pt x="43" y="2"/>
                      <a:pt x="40" y="0"/>
                      <a:pt x="37" y="0"/>
                    </a:cubicBezTo>
                    <a:cubicBezTo>
                      <a:pt x="33" y="0"/>
                      <a:pt x="30" y="2"/>
                      <a:pt x="30" y="5"/>
                    </a:cubicBezTo>
                    <a:cubicBezTo>
                      <a:pt x="30" y="7"/>
                      <a:pt x="29" y="10"/>
                      <a:pt x="27" y="11"/>
                    </a:cubicBezTo>
                    <a:cubicBezTo>
                      <a:pt x="26" y="11"/>
                      <a:pt x="21" y="11"/>
                      <a:pt x="19" y="9"/>
                    </a:cubicBezTo>
                    <a:cubicBezTo>
                      <a:pt x="17" y="7"/>
                      <a:pt x="13" y="8"/>
                      <a:pt x="11" y="10"/>
                    </a:cubicBezTo>
                    <a:cubicBezTo>
                      <a:pt x="8" y="13"/>
                      <a:pt x="8" y="16"/>
                      <a:pt x="10" y="18"/>
                    </a:cubicBezTo>
                    <a:cubicBezTo>
                      <a:pt x="12" y="20"/>
                      <a:pt x="13" y="23"/>
                      <a:pt x="12" y="24"/>
                    </a:cubicBezTo>
                    <a:cubicBezTo>
                      <a:pt x="11" y="26"/>
                      <a:pt x="8" y="30"/>
                      <a:pt x="5" y="30"/>
                    </a:cubicBezTo>
                    <a:cubicBezTo>
                      <a:pt x="2" y="30"/>
                      <a:pt x="0" y="33"/>
                      <a:pt x="0" y="36"/>
                    </a:cubicBezTo>
                    <a:cubicBezTo>
                      <a:pt x="0" y="40"/>
                      <a:pt x="2" y="42"/>
                      <a:pt x="5" y="42"/>
                    </a:cubicBezTo>
                    <a:cubicBezTo>
                      <a:pt x="8" y="42"/>
                      <a:pt x="10" y="44"/>
                      <a:pt x="11" y="45"/>
                    </a:cubicBezTo>
                    <a:cubicBezTo>
                      <a:pt x="11" y="47"/>
                      <a:pt x="12" y="52"/>
                      <a:pt x="10" y="54"/>
                    </a:cubicBezTo>
                    <a:cubicBezTo>
                      <a:pt x="8" y="56"/>
                      <a:pt x="8" y="59"/>
                      <a:pt x="11" y="62"/>
                    </a:cubicBezTo>
                    <a:cubicBezTo>
                      <a:pt x="13" y="64"/>
                      <a:pt x="17" y="65"/>
                      <a:pt x="19" y="63"/>
                    </a:cubicBezTo>
                    <a:cubicBezTo>
                      <a:pt x="21" y="61"/>
                      <a:pt x="23" y="60"/>
                      <a:pt x="25" y="61"/>
                    </a:cubicBezTo>
                    <a:cubicBezTo>
                      <a:pt x="26" y="61"/>
                      <a:pt x="30" y="65"/>
                      <a:pt x="30" y="68"/>
                    </a:cubicBezTo>
                    <a:cubicBezTo>
                      <a:pt x="30" y="70"/>
                      <a:pt x="33" y="72"/>
                      <a:pt x="37" y="72"/>
                    </a:cubicBezTo>
                    <a:cubicBezTo>
                      <a:pt x="40" y="72"/>
                      <a:pt x="43" y="70"/>
                      <a:pt x="43" y="68"/>
                    </a:cubicBezTo>
                    <a:cubicBezTo>
                      <a:pt x="43" y="65"/>
                      <a:pt x="44" y="62"/>
                      <a:pt x="46" y="62"/>
                    </a:cubicBezTo>
                    <a:cubicBezTo>
                      <a:pt x="47" y="61"/>
                      <a:pt x="52" y="61"/>
                      <a:pt x="54" y="63"/>
                    </a:cubicBezTo>
                    <a:cubicBezTo>
                      <a:pt x="56" y="65"/>
                      <a:pt x="60" y="64"/>
                      <a:pt x="62" y="62"/>
                    </a:cubicBezTo>
                    <a:cubicBezTo>
                      <a:pt x="65" y="59"/>
                      <a:pt x="65" y="56"/>
                      <a:pt x="63" y="54"/>
                    </a:cubicBezTo>
                    <a:cubicBezTo>
                      <a:pt x="61" y="52"/>
                      <a:pt x="60" y="49"/>
                      <a:pt x="61" y="48"/>
                    </a:cubicBezTo>
                    <a:cubicBezTo>
                      <a:pt x="62" y="46"/>
                      <a:pt x="65" y="42"/>
                      <a:pt x="68" y="42"/>
                    </a:cubicBezTo>
                    <a:close/>
                    <a:moveTo>
                      <a:pt x="37" y="54"/>
                    </a:moveTo>
                    <a:cubicBezTo>
                      <a:pt x="26" y="54"/>
                      <a:pt x="18" y="46"/>
                      <a:pt x="18" y="36"/>
                    </a:cubicBezTo>
                    <a:cubicBezTo>
                      <a:pt x="18" y="26"/>
                      <a:pt x="26" y="18"/>
                      <a:pt x="37" y="18"/>
                    </a:cubicBezTo>
                    <a:cubicBezTo>
                      <a:pt x="47" y="18"/>
                      <a:pt x="55" y="26"/>
                      <a:pt x="55" y="36"/>
                    </a:cubicBezTo>
                    <a:cubicBezTo>
                      <a:pt x="55" y="46"/>
                      <a:pt x="47" y="54"/>
                      <a:pt x="37" y="54"/>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grpSp>
      </p:grpSp>
      <p:grpSp>
        <p:nvGrpSpPr>
          <p:cNvPr id="82" name="组合 81"/>
          <p:cNvGrpSpPr/>
          <p:nvPr/>
        </p:nvGrpSpPr>
        <p:grpSpPr>
          <a:xfrm>
            <a:off x="4325298" y="2558408"/>
            <a:ext cx="616481" cy="407388"/>
            <a:chOff x="5834435" y="2071617"/>
            <a:chExt cx="605952" cy="400430"/>
          </a:xfrm>
          <a:gradFill>
            <a:gsLst>
              <a:gs pos="0">
                <a:schemeClr val="bg1"/>
              </a:gs>
              <a:gs pos="100000">
                <a:srgbClr val="55B3FA"/>
              </a:gs>
            </a:gsLst>
            <a:lin ang="2700000" scaled="1"/>
          </a:gradFill>
        </p:grpSpPr>
        <p:sp>
          <p:nvSpPr>
            <p:cNvPr id="44" name="ïşḻïďê-Freeform: Shape 31"/>
            <p:cNvSpPr/>
            <p:nvPr/>
          </p:nvSpPr>
          <p:spPr bwMode="auto">
            <a:xfrm>
              <a:off x="5845810" y="2071617"/>
              <a:ext cx="417114" cy="330658"/>
            </a:xfrm>
            <a:custGeom>
              <a:avLst/>
              <a:gdLst/>
              <a:ahLst/>
              <a:cxnLst>
                <a:cxn ang="0">
                  <a:pos x="87" y="0"/>
                </a:cxn>
                <a:cxn ang="0">
                  <a:pos x="0" y="67"/>
                </a:cxn>
                <a:cxn ang="0">
                  <a:pos x="31" y="118"/>
                </a:cxn>
                <a:cxn ang="0">
                  <a:pos x="9" y="138"/>
                </a:cxn>
                <a:cxn ang="0">
                  <a:pos x="48" y="127"/>
                </a:cxn>
                <a:cxn ang="0">
                  <a:pos x="87" y="134"/>
                </a:cxn>
                <a:cxn ang="0">
                  <a:pos x="174" y="67"/>
                </a:cxn>
                <a:cxn ang="0">
                  <a:pos x="87" y="0"/>
                </a:cxn>
              </a:cxnLst>
              <a:rect l="0" t="0" r="r" b="b"/>
              <a:pathLst>
                <a:path w="174" h="138">
                  <a:moveTo>
                    <a:pt x="87" y="0"/>
                  </a:moveTo>
                  <a:cubicBezTo>
                    <a:pt x="39" y="0"/>
                    <a:pt x="0" y="30"/>
                    <a:pt x="0" y="67"/>
                  </a:cubicBezTo>
                  <a:cubicBezTo>
                    <a:pt x="0" y="88"/>
                    <a:pt x="12" y="106"/>
                    <a:pt x="31" y="118"/>
                  </a:cubicBezTo>
                  <a:cubicBezTo>
                    <a:pt x="21" y="133"/>
                    <a:pt x="9" y="138"/>
                    <a:pt x="9" y="138"/>
                  </a:cubicBezTo>
                  <a:cubicBezTo>
                    <a:pt x="25" y="135"/>
                    <a:pt x="38" y="131"/>
                    <a:pt x="48" y="127"/>
                  </a:cubicBezTo>
                  <a:cubicBezTo>
                    <a:pt x="59" y="132"/>
                    <a:pt x="73" y="134"/>
                    <a:pt x="87" y="134"/>
                  </a:cubicBezTo>
                  <a:cubicBezTo>
                    <a:pt x="135" y="134"/>
                    <a:pt x="174" y="104"/>
                    <a:pt x="174" y="67"/>
                  </a:cubicBezTo>
                  <a:cubicBezTo>
                    <a:pt x="174" y="30"/>
                    <a:pt x="135" y="0"/>
                    <a:pt x="87" y="0"/>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45" name="ïşḻïďê-Freeform: Shape 32"/>
            <p:cNvSpPr/>
            <p:nvPr/>
          </p:nvSpPr>
          <p:spPr bwMode="auto">
            <a:xfrm>
              <a:off x="6168884" y="2247564"/>
              <a:ext cx="263919" cy="216899"/>
            </a:xfrm>
            <a:custGeom>
              <a:avLst/>
              <a:gdLst/>
              <a:ahLst/>
              <a:cxnLst>
                <a:cxn ang="0">
                  <a:pos x="89" y="78"/>
                </a:cxn>
                <a:cxn ang="0">
                  <a:pos x="110" y="44"/>
                </a:cxn>
                <a:cxn ang="0">
                  <a:pos x="53" y="0"/>
                </a:cxn>
                <a:cxn ang="0">
                  <a:pos x="50" y="0"/>
                </a:cxn>
                <a:cxn ang="0">
                  <a:pos x="0" y="62"/>
                </a:cxn>
                <a:cxn ang="0">
                  <a:pos x="53" y="88"/>
                </a:cxn>
                <a:cxn ang="0">
                  <a:pos x="78" y="84"/>
                </a:cxn>
                <a:cxn ang="0">
                  <a:pos x="104" y="91"/>
                </a:cxn>
                <a:cxn ang="0">
                  <a:pos x="89" y="78"/>
                </a:cxn>
              </a:cxnLst>
              <a:rect l="0" t="0" r="r" b="b"/>
              <a:pathLst>
                <a:path w="110" h="91">
                  <a:moveTo>
                    <a:pt x="89" y="78"/>
                  </a:moveTo>
                  <a:cubicBezTo>
                    <a:pt x="102" y="70"/>
                    <a:pt x="110" y="58"/>
                    <a:pt x="110" y="44"/>
                  </a:cubicBezTo>
                  <a:cubicBezTo>
                    <a:pt x="110" y="20"/>
                    <a:pt x="84" y="0"/>
                    <a:pt x="53" y="0"/>
                  </a:cubicBezTo>
                  <a:cubicBezTo>
                    <a:pt x="52" y="0"/>
                    <a:pt x="51" y="0"/>
                    <a:pt x="50" y="0"/>
                  </a:cubicBezTo>
                  <a:cubicBezTo>
                    <a:pt x="47" y="27"/>
                    <a:pt x="28" y="49"/>
                    <a:pt x="0" y="62"/>
                  </a:cubicBezTo>
                  <a:cubicBezTo>
                    <a:pt x="9" y="77"/>
                    <a:pt x="29" y="88"/>
                    <a:pt x="53" y="88"/>
                  </a:cubicBezTo>
                  <a:cubicBezTo>
                    <a:pt x="62" y="88"/>
                    <a:pt x="71" y="87"/>
                    <a:pt x="78" y="84"/>
                  </a:cubicBezTo>
                  <a:cubicBezTo>
                    <a:pt x="85" y="86"/>
                    <a:pt x="93" y="89"/>
                    <a:pt x="104" y="91"/>
                  </a:cubicBezTo>
                  <a:cubicBezTo>
                    <a:pt x="104" y="91"/>
                    <a:pt x="96" y="87"/>
                    <a:pt x="89" y="78"/>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46" name="ïşḻïďê-Freeform: Shape 33"/>
            <p:cNvSpPr/>
            <p:nvPr/>
          </p:nvSpPr>
          <p:spPr bwMode="auto">
            <a:xfrm>
              <a:off x="5850361" y="2079202"/>
              <a:ext cx="420147" cy="330658"/>
            </a:xfrm>
            <a:custGeom>
              <a:avLst/>
              <a:gdLst/>
              <a:ahLst/>
              <a:cxnLst>
                <a:cxn ang="0">
                  <a:pos x="88" y="0"/>
                </a:cxn>
                <a:cxn ang="0">
                  <a:pos x="0" y="67"/>
                </a:cxn>
                <a:cxn ang="0">
                  <a:pos x="31" y="118"/>
                </a:cxn>
                <a:cxn ang="0">
                  <a:pos x="10" y="138"/>
                </a:cxn>
                <a:cxn ang="0">
                  <a:pos x="48" y="127"/>
                </a:cxn>
                <a:cxn ang="0">
                  <a:pos x="88" y="134"/>
                </a:cxn>
                <a:cxn ang="0">
                  <a:pos x="175" y="67"/>
                </a:cxn>
                <a:cxn ang="0">
                  <a:pos x="88" y="0"/>
                </a:cxn>
              </a:cxnLst>
              <a:rect l="0" t="0" r="r" b="b"/>
              <a:pathLst>
                <a:path w="175" h="138">
                  <a:moveTo>
                    <a:pt x="88" y="0"/>
                  </a:moveTo>
                  <a:cubicBezTo>
                    <a:pt x="39" y="0"/>
                    <a:pt x="0" y="30"/>
                    <a:pt x="0" y="67"/>
                  </a:cubicBezTo>
                  <a:cubicBezTo>
                    <a:pt x="0" y="87"/>
                    <a:pt x="12" y="106"/>
                    <a:pt x="31" y="118"/>
                  </a:cubicBezTo>
                  <a:cubicBezTo>
                    <a:pt x="21" y="133"/>
                    <a:pt x="10" y="138"/>
                    <a:pt x="10" y="138"/>
                  </a:cubicBezTo>
                  <a:cubicBezTo>
                    <a:pt x="26" y="135"/>
                    <a:pt x="38" y="131"/>
                    <a:pt x="48" y="127"/>
                  </a:cubicBezTo>
                  <a:cubicBezTo>
                    <a:pt x="60" y="131"/>
                    <a:pt x="74" y="134"/>
                    <a:pt x="88" y="134"/>
                  </a:cubicBezTo>
                  <a:cubicBezTo>
                    <a:pt x="136" y="134"/>
                    <a:pt x="175" y="104"/>
                    <a:pt x="175" y="67"/>
                  </a:cubicBezTo>
                  <a:cubicBezTo>
                    <a:pt x="175" y="30"/>
                    <a:pt x="136" y="0"/>
                    <a:pt x="88" y="0"/>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47" name="ïşḻïďê-Freeform: Shape 34"/>
            <p:cNvSpPr/>
            <p:nvPr/>
          </p:nvSpPr>
          <p:spPr bwMode="auto">
            <a:xfrm>
              <a:off x="6176468" y="2253631"/>
              <a:ext cx="263919" cy="218416"/>
            </a:xfrm>
            <a:custGeom>
              <a:avLst/>
              <a:gdLst/>
              <a:ahLst/>
              <a:cxnLst>
                <a:cxn ang="0">
                  <a:pos x="89" y="78"/>
                </a:cxn>
                <a:cxn ang="0">
                  <a:pos x="110" y="44"/>
                </a:cxn>
                <a:cxn ang="0">
                  <a:pos x="52" y="0"/>
                </a:cxn>
                <a:cxn ang="0">
                  <a:pos x="49" y="0"/>
                </a:cxn>
                <a:cxn ang="0">
                  <a:pos x="0" y="62"/>
                </a:cxn>
                <a:cxn ang="0">
                  <a:pos x="52" y="88"/>
                </a:cxn>
                <a:cxn ang="0">
                  <a:pos x="78" y="83"/>
                </a:cxn>
                <a:cxn ang="0">
                  <a:pos x="103" y="91"/>
                </a:cxn>
                <a:cxn ang="0">
                  <a:pos x="89" y="78"/>
                </a:cxn>
              </a:cxnLst>
              <a:rect l="0" t="0" r="r" b="b"/>
              <a:pathLst>
                <a:path w="110" h="91">
                  <a:moveTo>
                    <a:pt x="89" y="78"/>
                  </a:moveTo>
                  <a:cubicBezTo>
                    <a:pt x="102" y="70"/>
                    <a:pt x="110" y="58"/>
                    <a:pt x="110" y="44"/>
                  </a:cubicBezTo>
                  <a:cubicBezTo>
                    <a:pt x="110" y="20"/>
                    <a:pt x="84" y="0"/>
                    <a:pt x="52" y="0"/>
                  </a:cubicBezTo>
                  <a:cubicBezTo>
                    <a:pt x="51" y="0"/>
                    <a:pt x="50" y="0"/>
                    <a:pt x="49" y="0"/>
                  </a:cubicBezTo>
                  <a:cubicBezTo>
                    <a:pt x="47" y="27"/>
                    <a:pt x="27" y="49"/>
                    <a:pt x="0" y="62"/>
                  </a:cubicBezTo>
                  <a:cubicBezTo>
                    <a:pt x="9" y="77"/>
                    <a:pt x="29" y="88"/>
                    <a:pt x="52" y="88"/>
                  </a:cubicBezTo>
                  <a:cubicBezTo>
                    <a:pt x="62" y="88"/>
                    <a:pt x="70" y="86"/>
                    <a:pt x="78" y="83"/>
                  </a:cubicBezTo>
                  <a:cubicBezTo>
                    <a:pt x="85" y="86"/>
                    <a:pt x="93" y="89"/>
                    <a:pt x="103" y="91"/>
                  </a:cubicBezTo>
                  <a:cubicBezTo>
                    <a:pt x="103" y="91"/>
                    <a:pt x="96" y="87"/>
                    <a:pt x="89" y="78"/>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grpSp>
          <p:nvGrpSpPr>
            <p:cNvPr id="48" name="Group 3"/>
            <p:cNvGrpSpPr/>
            <p:nvPr/>
          </p:nvGrpSpPr>
          <p:grpSpPr>
            <a:xfrm>
              <a:off x="5834435" y="2071617"/>
              <a:ext cx="586993" cy="392846"/>
              <a:chOff x="8014681" y="1217815"/>
              <a:chExt cx="644544" cy="431362"/>
            </a:xfrm>
            <a:grpFill/>
          </p:grpSpPr>
          <p:sp>
            <p:nvSpPr>
              <p:cNvPr id="75" name="ïşḻïďê-Freeform: Shape 35"/>
              <p:cNvSpPr/>
              <p:nvPr/>
            </p:nvSpPr>
            <p:spPr bwMode="auto">
              <a:xfrm>
                <a:off x="8014681" y="1217815"/>
                <a:ext cx="458009" cy="363077"/>
              </a:xfrm>
              <a:custGeom>
                <a:avLst/>
                <a:gdLst/>
                <a:ahLst/>
                <a:cxnLst>
                  <a:cxn ang="0">
                    <a:pos x="87" y="0"/>
                  </a:cxn>
                  <a:cxn ang="0">
                    <a:pos x="0" y="67"/>
                  </a:cxn>
                  <a:cxn ang="0">
                    <a:pos x="31" y="118"/>
                  </a:cxn>
                  <a:cxn ang="0">
                    <a:pos x="9" y="138"/>
                  </a:cxn>
                  <a:cxn ang="0">
                    <a:pos x="48" y="127"/>
                  </a:cxn>
                  <a:cxn ang="0">
                    <a:pos x="87" y="134"/>
                  </a:cxn>
                  <a:cxn ang="0">
                    <a:pos x="174" y="67"/>
                  </a:cxn>
                  <a:cxn ang="0">
                    <a:pos x="87" y="0"/>
                  </a:cxn>
                </a:cxnLst>
                <a:rect l="0" t="0" r="r" b="b"/>
                <a:pathLst>
                  <a:path w="174" h="138">
                    <a:moveTo>
                      <a:pt x="87" y="0"/>
                    </a:moveTo>
                    <a:cubicBezTo>
                      <a:pt x="39" y="0"/>
                      <a:pt x="0" y="30"/>
                      <a:pt x="0" y="67"/>
                    </a:cubicBezTo>
                    <a:cubicBezTo>
                      <a:pt x="0" y="88"/>
                      <a:pt x="12" y="106"/>
                      <a:pt x="31" y="118"/>
                    </a:cubicBezTo>
                    <a:cubicBezTo>
                      <a:pt x="21" y="133"/>
                      <a:pt x="9" y="138"/>
                      <a:pt x="9" y="138"/>
                    </a:cubicBezTo>
                    <a:cubicBezTo>
                      <a:pt x="25" y="135"/>
                      <a:pt x="38" y="131"/>
                      <a:pt x="48" y="127"/>
                    </a:cubicBezTo>
                    <a:cubicBezTo>
                      <a:pt x="59" y="132"/>
                      <a:pt x="73" y="134"/>
                      <a:pt x="87" y="134"/>
                    </a:cubicBezTo>
                    <a:cubicBezTo>
                      <a:pt x="135" y="134"/>
                      <a:pt x="174" y="104"/>
                      <a:pt x="174" y="67"/>
                    </a:cubicBezTo>
                    <a:cubicBezTo>
                      <a:pt x="174" y="30"/>
                      <a:pt x="135" y="0"/>
                      <a:pt x="87" y="0"/>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76" name="ïşḻïďê-Freeform: Shape 36"/>
              <p:cNvSpPr/>
              <p:nvPr/>
            </p:nvSpPr>
            <p:spPr bwMode="auto">
              <a:xfrm>
                <a:off x="8369430" y="1411012"/>
                <a:ext cx="289795" cy="238165"/>
              </a:xfrm>
              <a:custGeom>
                <a:avLst/>
                <a:gdLst/>
                <a:ahLst/>
                <a:cxnLst>
                  <a:cxn ang="0">
                    <a:pos x="89" y="78"/>
                  </a:cxn>
                  <a:cxn ang="0">
                    <a:pos x="110" y="44"/>
                  </a:cxn>
                  <a:cxn ang="0">
                    <a:pos x="53" y="0"/>
                  </a:cxn>
                  <a:cxn ang="0">
                    <a:pos x="50" y="0"/>
                  </a:cxn>
                  <a:cxn ang="0">
                    <a:pos x="0" y="62"/>
                  </a:cxn>
                  <a:cxn ang="0">
                    <a:pos x="53" y="88"/>
                  </a:cxn>
                  <a:cxn ang="0">
                    <a:pos x="78" y="84"/>
                  </a:cxn>
                  <a:cxn ang="0">
                    <a:pos x="104" y="91"/>
                  </a:cxn>
                  <a:cxn ang="0">
                    <a:pos x="89" y="78"/>
                  </a:cxn>
                </a:cxnLst>
                <a:rect l="0" t="0" r="r" b="b"/>
                <a:pathLst>
                  <a:path w="110" h="91">
                    <a:moveTo>
                      <a:pt x="89" y="78"/>
                    </a:moveTo>
                    <a:cubicBezTo>
                      <a:pt x="102" y="70"/>
                      <a:pt x="110" y="58"/>
                      <a:pt x="110" y="44"/>
                    </a:cubicBezTo>
                    <a:cubicBezTo>
                      <a:pt x="110" y="20"/>
                      <a:pt x="84" y="0"/>
                      <a:pt x="53" y="0"/>
                    </a:cubicBezTo>
                    <a:cubicBezTo>
                      <a:pt x="52" y="0"/>
                      <a:pt x="51" y="0"/>
                      <a:pt x="50" y="0"/>
                    </a:cubicBezTo>
                    <a:cubicBezTo>
                      <a:pt x="47" y="27"/>
                      <a:pt x="28" y="49"/>
                      <a:pt x="0" y="62"/>
                    </a:cubicBezTo>
                    <a:cubicBezTo>
                      <a:pt x="9" y="77"/>
                      <a:pt x="29" y="88"/>
                      <a:pt x="53" y="88"/>
                    </a:cubicBezTo>
                    <a:cubicBezTo>
                      <a:pt x="62" y="88"/>
                      <a:pt x="71" y="87"/>
                      <a:pt x="78" y="84"/>
                    </a:cubicBezTo>
                    <a:cubicBezTo>
                      <a:pt x="85" y="86"/>
                      <a:pt x="93" y="89"/>
                      <a:pt x="104" y="91"/>
                    </a:cubicBezTo>
                    <a:cubicBezTo>
                      <a:pt x="104" y="91"/>
                      <a:pt x="96" y="87"/>
                      <a:pt x="89" y="78"/>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grpSp>
      </p:grpSp>
      <p:grpSp>
        <p:nvGrpSpPr>
          <p:cNvPr id="80" name="组合 79"/>
          <p:cNvGrpSpPr/>
          <p:nvPr/>
        </p:nvGrpSpPr>
        <p:grpSpPr>
          <a:xfrm>
            <a:off x="3385097" y="3507106"/>
            <a:ext cx="430533" cy="430533"/>
            <a:chOff x="4271394" y="3618732"/>
            <a:chExt cx="423180" cy="423181"/>
          </a:xfrm>
          <a:gradFill>
            <a:gsLst>
              <a:gs pos="0">
                <a:schemeClr val="bg1"/>
              </a:gs>
              <a:gs pos="100000">
                <a:srgbClr val="55B3FA"/>
              </a:gs>
            </a:gsLst>
            <a:lin ang="2700000" scaled="1"/>
          </a:gradFill>
        </p:grpSpPr>
        <p:sp>
          <p:nvSpPr>
            <p:cNvPr id="49" name="ïşḻïďê-Freeform: Shape 37"/>
            <p:cNvSpPr/>
            <p:nvPr/>
          </p:nvSpPr>
          <p:spPr bwMode="auto">
            <a:xfrm>
              <a:off x="4271394" y="3618732"/>
              <a:ext cx="417114" cy="415597"/>
            </a:xfrm>
            <a:custGeom>
              <a:avLst/>
              <a:gdLst/>
              <a:ahLst/>
              <a:cxnLst>
                <a:cxn ang="0">
                  <a:pos x="163" y="88"/>
                </a:cxn>
                <a:cxn ang="0">
                  <a:pos x="155" y="92"/>
                </a:cxn>
                <a:cxn ang="0">
                  <a:pos x="144" y="92"/>
                </a:cxn>
                <a:cxn ang="0">
                  <a:pos x="137" y="73"/>
                </a:cxn>
                <a:cxn ang="0">
                  <a:pos x="130" y="76"/>
                </a:cxn>
                <a:cxn ang="0">
                  <a:pos x="124" y="81"/>
                </a:cxn>
                <a:cxn ang="0">
                  <a:pos x="121" y="82"/>
                </a:cxn>
                <a:cxn ang="0">
                  <a:pos x="128" y="99"/>
                </a:cxn>
                <a:cxn ang="0">
                  <a:pos x="122" y="116"/>
                </a:cxn>
                <a:cxn ang="0">
                  <a:pos x="116" y="127"/>
                </a:cxn>
                <a:cxn ang="0">
                  <a:pos x="107" y="123"/>
                </a:cxn>
                <a:cxn ang="0">
                  <a:pos x="101" y="107"/>
                </a:cxn>
                <a:cxn ang="0">
                  <a:pos x="91" y="95"/>
                </a:cxn>
                <a:cxn ang="0">
                  <a:pos x="79" y="83"/>
                </a:cxn>
                <a:cxn ang="0">
                  <a:pos x="91" y="77"/>
                </a:cxn>
                <a:cxn ang="0">
                  <a:pos x="114" y="65"/>
                </a:cxn>
                <a:cxn ang="0">
                  <a:pos x="95" y="65"/>
                </a:cxn>
                <a:cxn ang="0">
                  <a:pos x="76" y="63"/>
                </a:cxn>
                <a:cxn ang="0">
                  <a:pos x="95" y="46"/>
                </a:cxn>
                <a:cxn ang="0">
                  <a:pos x="112" y="30"/>
                </a:cxn>
                <a:cxn ang="0">
                  <a:pos x="132" y="29"/>
                </a:cxn>
                <a:cxn ang="0">
                  <a:pos x="152" y="29"/>
                </a:cxn>
                <a:cxn ang="0">
                  <a:pos x="24" y="27"/>
                </a:cxn>
                <a:cxn ang="0">
                  <a:pos x="49" y="27"/>
                </a:cxn>
                <a:cxn ang="0">
                  <a:pos x="64" y="38"/>
                </a:cxn>
                <a:cxn ang="0">
                  <a:pos x="60" y="58"/>
                </a:cxn>
                <a:cxn ang="0">
                  <a:pos x="49" y="79"/>
                </a:cxn>
                <a:cxn ang="0">
                  <a:pos x="74" y="94"/>
                </a:cxn>
                <a:cxn ang="0">
                  <a:pos x="83" y="105"/>
                </a:cxn>
                <a:cxn ang="0">
                  <a:pos x="70" y="120"/>
                </a:cxn>
                <a:cxn ang="0">
                  <a:pos x="61" y="133"/>
                </a:cxn>
                <a:cxn ang="0">
                  <a:pos x="63" y="148"/>
                </a:cxn>
                <a:cxn ang="0">
                  <a:pos x="55" y="149"/>
                </a:cxn>
                <a:cxn ang="0">
                  <a:pos x="50" y="128"/>
                </a:cxn>
                <a:cxn ang="0">
                  <a:pos x="39" y="111"/>
                </a:cxn>
                <a:cxn ang="0">
                  <a:pos x="31" y="87"/>
                </a:cxn>
                <a:cxn ang="0">
                  <a:pos x="19" y="83"/>
                </a:cxn>
                <a:cxn ang="0">
                  <a:pos x="14" y="59"/>
                </a:cxn>
                <a:cxn ang="0">
                  <a:pos x="13" y="46"/>
                </a:cxn>
                <a:cxn ang="0">
                  <a:pos x="0" y="87"/>
                </a:cxn>
                <a:cxn ang="0">
                  <a:pos x="174" y="89"/>
                </a:cxn>
                <a:cxn ang="0">
                  <a:pos x="73" y="53"/>
                </a:cxn>
                <a:cxn ang="0">
                  <a:pos x="69" y="42"/>
                </a:cxn>
                <a:cxn ang="0">
                  <a:pos x="85" y="34"/>
                </a:cxn>
                <a:cxn ang="0">
                  <a:pos x="85" y="45"/>
                </a:cxn>
                <a:cxn ang="0">
                  <a:pos x="73" y="53"/>
                </a:cxn>
              </a:cxnLst>
              <a:rect l="0" t="0" r="r" b="b"/>
              <a:pathLst>
                <a:path w="174" h="174">
                  <a:moveTo>
                    <a:pt x="167" y="92"/>
                  </a:moveTo>
                  <a:cubicBezTo>
                    <a:pt x="165" y="92"/>
                    <a:pt x="163" y="90"/>
                    <a:pt x="163" y="88"/>
                  </a:cubicBezTo>
                  <a:cubicBezTo>
                    <a:pt x="163" y="86"/>
                    <a:pt x="161" y="84"/>
                    <a:pt x="159" y="84"/>
                  </a:cubicBezTo>
                  <a:cubicBezTo>
                    <a:pt x="157" y="84"/>
                    <a:pt x="155" y="88"/>
                    <a:pt x="155" y="92"/>
                  </a:cubicBezTo>
                  <a:cubicBezTo>
                    <a:pt x="155" y="97"/>
                    <a:pt x="155" y="100"/>
                    <a:pt x="147" y="100"/>
                  </a:cubicBezTo>
                  <a:cubicBezTo>
                    <a:pt x="139" y="100"/>
                    <a:pt x="144" y="92"/>
                    <a:pt x="144" y="92"/>
                  </a:cubicBezTo>
                  <a:cubicBezTo>
                    <a:pt x="146" y="88"/>
                    <a:pt x="145" y="82"/>
                    <a:pt x="142" y="79"/>
                  </a:cubicBezTo>
                  <a:cubicBezTo>
                    <a:pt x="140" y="77"/>
                    <a:pt x="138" y="75"/>
                    <a:pt x="137" y="73"/>
                  </a:cubicBezTo>
                  <a:cubicBezTo>
                    <a:pt x="134" y="70"/>
                    <a:pt x="130" y="69"/>
                    <a:pt x="129" y="70"/>
                  </a:cubicBezTo>
                  <a:cubicBezTo>
                    <a:pt x="128" y="71"/>
                    <a:pt x="129" y="74"/>
                    <a:pt x="130" y="76"/>
                  </a:cubicBezTo>
                  <a:cubicBezTo>
                    <a:pt x="132" y="77"/>
                    <a:pt x="133" y="80"/>
                    <a:pt x="133" y="82"/>
                  </a:cubicBezTo>
                  <a:cubicBezTo>
                    <a:pt x="132" y="83"/>
                    <a:pt x="128" y="83"/>
                    <a:pt x="124" y="81"/>
                  </a:cubicBezTo>
                  <a:cubicBezTo>
                    <a:pt x="123" y="80"/>
                    <a:pt x="123" y="80"/>
                    <a:pt x="122" y="80"/>
                  </a:cubicBezTo>
                  <a:cubicBezTo>
                    <a:pt x="118" y="78"/>
                    <a:pt x="118" y="79"/>
                    <a:pt x="121" y="82"/>
                  </a:cubicBezTo>
                  <a:cubicBezTo>
                    <a:pt x="122" y="84"/>
                    <a:pt x="124" y="85"/>
                    <a:pt x="125" y="87"/>
                  </a:cubicBezTo>
                  <a:cubicBezTo>
                    <a:pt x="129" y="90"/>
                    <a:pt x="130" y="96"/>
                    <a:pt x="128" y="99"/>
                  </a:cubicBezTo>
                  <a:cubicBezTo>
                    <a:pt x="128" y="100"/>
                    <a:pt x="127" y="101"/>
                    <a:pt x="127" y="101"/>
                  </a:cubicBezTo>
                  <a:cubicBezTo>
                    <a:pt x="125" y="105"/>
                    <a:pt x="123" y="112"/>
                    <a:pt x="122" y="116"/>
                  </a:cubicBezTo>
                  <a:cubicBezTo>
                    <a:pt x="122" y="116"/>
                    <a:pt x="121" y="116"/>
                    <a:pt x="121" y="117"/>
                  </a:cubicBezTo>
                  <a:cubicBezTo>
                    <a:pt x="120" y="121"/>
                    <a:pt x="118" y="126"/>
                    <a:pt x="116" y="127"/>
                  </a:cubicBezTo>
                  <a:cubicBezTo>
                    <a:pt x="114" y="129"/>
                    <a:pt x="112" y="129"/>
                    <a:pt x="111" y="127"/>
                  </a:cubicBezTo>
                  <a:cubicBezTo>
                    <a:pt x="111" y="125"/>
                    <a:pt x="109" y="123"/>
                    <a:pt x="107" y="123"/>
                  </a:cubicBezTo>
                  <a:cubicBezTo>
                    <a:pt x="105" y="122"/>
                    <a:pt x="103" y="119"/>
                    <a:pt x="102" y="115"/>
                  </a:cubicBezTo>
                  <a:cubicBezTo>
                    <a:pt x="102" y="112"/>
                    <a:pt x="102" y="110"/>
                    <a:pt x="101" y="107"/>
                  </a:cubicBezTo>
                  <a:cubicBezTo>
                    <a:pt x="101" y="103"/>
                    <a:pt x="97" y="98"/>
                    <a:pt x="93" y="96"/>
                  </a:cubicBezTo>
                  <a:cubicBezTo>
                    <a:pt x="93" y="95"/>
                    <a:pt x="92" y="95"/>
                    <a:pt x="91" y="95"/>
                  </a:cubicBezTo>
                  <a:cubicBezTo>
                    <a:pt x="87" y="93"/>
                    <a:pt x="82" y="88"/>
                    <a:pt x="79" y="85"/>
                  </a:cubicBezTo>
                  <a:cubicBezTo>
                    <a:pt x="79" y="84"/>
                    <a:pt x="79" y="84"/>
                    <a:pt x="79" y="83"/>
                  </a:cubicBezTo>
                  <a:cubicBezTo>
                    <a:pt x="76" y="80"/>
                    <a:pt x="78" y="77"/>
                    <a:pt x="83" y="77"/>
                  </a:cubicBezTo>
                  <a:cubicBezTo>
                    <a:pt x="86" y="77"/>
                    <a:pt x="88" y="77"/>
                    <a:pt x="91" y="77"/>
                  </a:cubicBezTo>
                  <a:cubicBezTo>
                    <a:pt x="95" y="77"/>
                    <a:pt x="102" y="76"/>
                    <a:pt x="107" y="74"/>
                  </a:cubicBezTo>
                  <a:cubicBezTo>
                    <a:pt x="111" y="73"/>
                    <a:pt x="114" y="69"/>
                    <a:pt x="114" y="65"/>
                  </a:cubicBezTo>
                  <a:cubicBezTo>
                    <a:pt x="115" y="61"/>
                    <a:pt x="111" y="59"/>
                    <a:pt x="107" y="60"/>
                  </a:cubicBezTo>
                  <a:cubicBezTo>
                    <a:pt x="103" y="61"/>
                    <a:pt x="98" y="63"/>
                    <a:pt x="95" y="65"/>
                  </a:cubicBezTo>
                  <a:cubicBezTo>
                    <a:pt x="93" y="67"/>
                    <a:pt x="88" y="69"/>
                    <a:pt x="83" y="69"/>
                  </a:cubicBezTo>
                  <a:cubicBezTo>
                    <a:pt x="79" y="70"/>
                    <a:pt x="75" y="67"/>
                    <a:pt x="76" y="63"/>
                  </a:cubicBezTo>
                  <a:cubicBezTo>
                    <a:pt x="77" y="59"/>
                    <a:pt x="80" y="54"/>
                    <a:pt x="83" y="51"/>
                  </a:cubicBezTo>
                  <a:cubicBezTo>
                    <a:pt x="87" y="49"/>
                    <a:pt x="92" y="46"/>
                    <a:pt x="95" y="46"/>
                  </a:cubicBezTo>
                  <a:cubicBezTo>
                    <a:pt x="99" y="46"/>
                    <a:pt x="102" y="43"/>
                    <a:pt x="103" y="39"/>
                  </a:cubicBezTo>
                  <a:cubicBezTo>
                    <a:pt x="104" y="35"/>
                    <a:pt x="108" y="31"/>
                    <a:pt x="112" y="30"/>
                  </a:cubicBezTo>
                  <a:cubicBezTo>
                    <a:pt x="114" y="30"/>
                    <a:pt x="116" y="30"/>
                    <a:pt x="119" y="29"/>
                  </a:cubicBezTo>
                  <a:cubicBezTo>
                    <a:pt x="122" y="29"/>
                    <a:pt x="129" y="29"/>
                    <a:pt x="132" y="29"/>
                  </a:cubicBezTo>
                  <a:cubicBezTo>
                    <a:pt x="135" y="29"/>
                    <a:pt x="138" y="29"/>
                    <a:pt x="141" y="29"/>
                  </a:cubicBezTo>
                  <a:cubicBezTo>
                    <a:pt x="144" y="29"/>
                    <a:pt x="148" y="29"/>
                    <a:pt x="152" y="29"/>
                  </a:cubicBezTo>
                  <a:cubicBezTo>
                    <a:pt x="136" y="11"/>
                    <a:pt x="113" y="0"/>
                    <a:pt x="87" y="0"/>
                  </a:cubicBezTo>
                  <a:cubicBezTo>
                    <a:pt x="62" y="0"/>
                    <a:pt x="40" y="11"/>
                    <a:pt x="24" y="27"/>
                  </a:cubicBezTo>
                  <a:cubicBezTo>
                    <a:pt x="28" y="27"/>
                    <a:pt x="31" y="27"/>
                    <a:pt x="35" y="27"/>
                  </a:cubicBezTo>
                  <a:cubicBezTo>
                    <a:pt x="39" y="26"/>
                    <a:pt x="45" y="27"/>
                    <a:pt x="49" y="27"/>
                  </a:cubicBezTo>
                  <a:cubicBezTo>
                    <a:pt x="51" y="28"/>
                    <a:pt x="54" y="28"/>
                    <a:pt x="56" y="28"/>
                  </a:cubicBezTo>
                  <a:cubicBezTo>
                    <a:pt x="60" y="29"/>
                    <a:pt x="63" y="34"/>
                    <a:pt x="64" y="38"/>
                  </a:cubicBezTo>
                  <a:cubicBezTo>
                    <a:pt x="64" y="40"/>
                    <a:pt x="64" y="43"/>
                    <a:pt x="65" y="45"/>
                  </a:cubicBezTo>
                  <a:cubicBezTo>
                    <a:pt x="65" y="49"/>
                    <a:pt x="63" y="55"/>
                    <a:pt x="60" y="58"/>
                  </a:cubicBezTo>
                  <a:cubicBezTo>
                    <a:pt x="57" y="61"/>
                    <a:pt x="52" y="65"/>
                    <a:pt x="48" y="69"/>
                  </a:cubicBezTo>
                  <a:cubicBezTo>
                    <a:pt x="45" y="72"/>
                    <a:pt x="46" y="77"/>
                    <a:pt x="49" y="79"/>
                  </a:cubicBezTo>
                  <a:cubicBezTo>
                    <a:pt x="53" y="82"/>
                    <a:pt x="57" y="84"/>
                    <a:pt x="60" y="86"/>
                  </a:cubicBezTo>
                  <a:cubicBezTo>
                    <a:pt x="64" y="89"/>
                    <a:pt x="70" y="92"/>
                    <a:pt x="74" y="94"/>
                  </a:cubicBezTo>
                  <a:cubicBezTo>
                    <a:pt x="75" y="94"/>
                    <a:pt x="75" y="94"/>
                    <a:pt x="76" y="95"/>
                  </a:cubicBezTo>
                  <a:cubicBezTo>
                    <a:pt x="80" y="96"/>
                    <a:pt x="83" y="101"/>
                    <a:pt x="83" y="105"/>
                  </a:cubicBezTo>
                  <a:cubicBezTo>
                    <a:pt x="82" y="108"/>
                    <a:pt x="80" y="112"/>
                    <a:pt x="78" y="112"/>
                  </a:cubicBezTo>
                  <a:cubicBezTo>
                    <a:pt x="76" y="112"/>
                    <a:pt x="72" y="116"/>
                    <a:pt x="70" y="120"/>
                  </a:cubicBezTo>
                  <a:cubicBezTo>
                    <a:pt x="70" y="120"/>
                    <a:pt x="70" y="121"/>
                    <a:pt x="69" y="121"/>
                  </a:cubicBezTo>
                  <a:cubicBezTo>
                    <a:pt x="67" y="125"/>
                    <a:pt x="63" y="131"/>
                    <a:pt x="61" y="133"/>
                  </a:cubicBezTo>
                  <a:cubicBezTo>
                    <a:pt x="59" y="136"/>
                    <a:pt x="59" y="139"/>
                    <a:pt x="60" y="141"/>
                  </a:cubicBezTo>
                  <a:cubicBezTo>
                    <a:pt x="62" y="142"/>
                    <a:pt x="63" y="146"/>
                    <a:pt x="63" y="148"/>
                  </a:cubicBezTo>
                  <a:cubicBezTo>
                    <a:pt x="63" y="150"/>
                    <a:pt x="60" y="151"/>
                    <a:pt x="57" y="149"/>
                  </a:cubicBezTo>
                  <a:cubicBezTo>
                    <a:pt x="56" y="149"/>
                    <a:pt x="56" y="149"/>
                    <a:pt x="55" y="149"/>
                  </a:cubicBezTo>
                  <a:cubicBezTo>
                    <a:pt x="52" y="148"/>
                    <a:pt x="50" y="143"/>
                    <a:pt x="50" y="138"/>
                  </a:cubicBezTo>
                  <a:cubicBezTo>
                    <a:pt x="50" y="135"/>
                    <a:pt x="50" y="132"/>
                    <a:pt x="50" y="128"/>
                  </a:cubicBezTo>
                  <a:cubicBezTo>
                    <a:pt x="51" y="124"/>
                    <a:pt x="49" y="119"/>
                    <a:pt x="47" y="118"/>
                  </a:cubicBezTo>
                  <a:cubicBezTo>
                    <a:pt x="45" y="116"/>
                    <a:pt x="41" y="113"/>
                    <a:pt x="39" y="111"/>
                  </a:cubicBezTo>
                  <a:cubicBezTo>
                    <a:pt x="37" y="109"/>
                    <a:pt x="35" y="103"/>
                    <a:pt x="35" y="99"/>
                  </a:cubicBezTo>
                  <a:cubicBezTo>
                    <a:pt x="35" y="94"/>
                    <a:pt x="33" y="89"/>
                    <a:pt x="31" y="87"/>
                  </a:cubicBezTo>
                  <a:cubicBezTo>
                    <a:pt x="29" y="85"/>
                    <a:pt x="27" y="83"/>
                    <a:pt x="27" y="83"/>
                  </a:cubicBezTo>
                  <a:cubicBezTo>
                    <a:pt x="27" y="83"/>
                    <a:pt x="27" y="83"/>
                    <a:pt x="19" y="83"/>
                  </a:cubicBezTo>
                  <a:cubicBezTo>
                    <a:pt x="11" y="83"/>
                    <a:pt x="11" y="75"/>
                    <a:pt x="11" y="75"/>
                  </a:cubicBezTo>
                  <a:cubicBezTo>
                    <a:pt x="11" y="70"/>
                    <a:pt x="13" y="64"/>
                    <a:pt x="14" y="59"/>
                  </a:cubicBezTo>
                  <a:cubicBezTo>
                    <a:pt x="15" y="57"/>
                    <a:pt x="16" y="54"/>
                    <a:pt x="17" y="51"/>
                  </a:cubicBezTo>
                  <a:cubicBezTo>
                    <a:pt x="19" y="47"/>
                    <a:pt x="17" y="45"/>
                    <a:pt x="13" y="46"/>
                  </a:cubicBezTo>
                  <a:cubicBezTo>
                    <a:pt x="12" y="47"/>
                    <a:pt x="11" y="47"/>
                    <a:pt x="10" y="48"/>
                  </a:cubicBezTo>
                  <a:cubicBezTo>
                    <a:pt x="4" y="60"/>
                    <a:pt x="0" y="73"/>
                    <a:pt x="0" y="87"/>
                  </a:cubicBezTo>
                  <a:cubicBezTo>
                    <a:pt x="0" y="135"/>
                    <a:pt x="39" y="174"/>
                    <a:pt x="87" y="174"/>
                  </a:cubicBezTo>
                  <a:cubicBezTo>
                    <a:pt x="135" y="174"/>
                    <a:pt x="173" y="136"/>
                    <a:pt x="174" y="89"/>
                  </a:cubicBezTo>
                  <a:cubicBezTo>
                    <a:pt x="172" y="91"/>
                    <a:pt x="169" y="92"/>
                    <a:pt x="167" y="92"/>
                  </a:cubicBezTo>
                  <a:close/>
                  <a:moveTo>
                    <a:pt x="73" y="53"/>
                  </a:moveTo>
                  <a:cubicBezTo>
                    <a:pt x="72" y="55"/>
                    <a:pt x="70" y="52"/>
                    <a:pt x="69" y="49"/>
                  </a:cubicBezTo>
                  <a:cubicBezTo>
                    <a:pt x="69" y="47"/>
                    <a:pt x="69" y="44"/>
                    <a:pt x="69" y="42"/>
                  </a:cubicBezTo>
                  <a:cubicBezTo>
                    <a:pt x="69" y="39"/>
                    <a:pt x="74" y="34"/>
                    <a:pt x="77" y="34"/>
                  </a:cubicBezTo>
                  <a:cubicBezTo>
                    <a:pt x="80" y="34"/>
                    <a:pt x="82" y="34"/>
                    <a:pt x="85" y="34"/>
                  </a:cubicBezTo>
                  <a:cubicBezTo>
                    <a:pt x="88" y="34"/>
                    <a:pt x="92" y="37"/>
                    <a:pt x="92" y="38"/>
                  </a:cubicBezTo>
                  <a:cubicBezTo>
                    <a:pt x="92" y="40"/>
                    <a:pt x="89" y="43"/>
                    <a:pt x="85" y="45"/>
                  </a:cubicBezTo>
                  <a:cubicBezTo>
                    <a:pt x="85" y="45"/>
                    <a:pt x="84" y="46"/>
                    <a:pt x="83" y="46"/>
                  </a:cubicBezTo>
                  <a:cubicBezTo>
                    <a:pt x="79" y="48"/>
                    <a:pt x="75" y="51"/>
                    <a:pt x="73" y="53"/>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50" name="ïşḻïďê-Freeform: Shape 38"/>
            <p:cNvSpPr/>
            <p:nvPr/>
          </p:nvSpPr>
          <p:spPr bwMode="auto">
            <a:xfrm>
              <a:off x="4278977" y="3626316"/>
              <a:ext cx="415597" cy="415597"/>
            </a:xfrm>
            <a:custGeom>
              <a:avLst/>
              <a:gdLst/>
              <a:ahLst/>
              <a:cxnLst>
                <a:cxn ang="0">
                  <a:pos x="163" y="88"/>
                </a:cxn>
                <a:cxn ang="0">
                  <a:pos x="155" y="92"/>
                </a:cxn>
                <a:cxn ang="0">
                  <a:pos x="143" y="91"/>
                </a:cxn>
                <a:cxn ang="0">
                  <a:pos x="137" y="73"/>
                </a:cxn>
                <a:cxn ang="0">
                  <a:pos x="130" y="75"/>
                </a:cxn>
                <a:cxn ang="0">
                  <a:pos x="124" y="81"/>
                </a:cxn>
                <a:cxn ang="0">
                  <a:pos x="121" y="82"/>
                </a:cxn>
                <a:cxn ang="0">
                  <a:pos x="128" y="99"/>
                </a:cxn>
                <a:cxn ang="0">
                  <a:pos x="122" y="115"/>
                </a:cxn>
                <a:cxn ang="0">
                  <a:pos x="116" y="127"/>
                </a:cxn>
                <a:cxn ang="0">
                  <a:pos x="107" y="122"/>
                </a:cxn>
                <a:cxn ang="0">
                  <a:pos x="101" y="107"/>
                </a:cxn>
                <a:cxn ang="0">
                  <a:pos x="91" y="94"/>
                </a:cxn>
                <a:cxn ang="0">
                  <a:pos x="78" y="83"/>
                </a:cxn>
                <a:cxn ang="0">
                  <a:pos x="91" y="76"/>
                </a:cxn>
                <a:cxn ang="0">
                  <a:pos x="114" y="65"/>
                </a:cxn>
                <a:cxn ang="0">
                  <a:pos x="95" y="65"/>
                </a:cxn>
                <a:cxn ang="0">
                  <a:pos x="76" y="63"/>
                </a:cxn>
                <a:cxn ang="0">
                  <a:pos x="95" y="46"/>
                </a:cxn>
                <a:cxn ang="0">
                  <a:pos x="112" y="30"/>
                </a:cxn>
                <a:cxn ang="0">
                  <a:pos x="132" y="28"/>
                </a:cxn>
                <a:cxn ang="0">
                  <a:pos x="152" y="29"/>
                </a:cxn>
                <a:cxn ang="0">
                  <a:pos x="24" y="27"/>
                </a:cxn>
                <a:cxn ang="0">
                  <a:pos x="49" y="27"/>
                </a:cxn>
                <a:cxn ang="0">
                  <a:pos x="64" y="38"/>
                </a:cxn>
                <a:cxn ang="0">
                  <a:pos x="60" y="57"/>
                </a:cxn>
                <a:cxn ang="0">
                  <a:pos x="49" y="79"/>
                </a:cxn>
                <a:cxn ang="0">
                  <a:pos x="74" y="94"/>
                </a:cxn>
                <a:cxn ang="0">
                  <a:pos x="82" y="104"/>
                </a:cxn>
                <a:cxn ang="0">
                  <a:pos x="70" y="119"/>
                </a:cxn>
                <a:cxn ang="0">
                  <a:pos x="61" y="133"/>
                </a:cxn>
                <a:cxn ang="0">
                  <a:pos x="63" y="147"/>
                </a:cxn>
                <a:cxn ang="0">
                  <a:pos x="55" y="149"/>
                </a:cxn>
                <a:cxn ang="0">
                  <a:pos x="50" y="128"/>
                </a:cxn>
                <a:cxn ang="0">
                  <a:pos x="39" y="111"/>
                </a:cxn>
                <a:cxn ang="0">
                  <a:pos x="31" y="87"/>
                </a:cxn>
                <a:cxn ang="0">
                  <a:pos x="19" y="83"/>
                </a:cxn>
                <a:cxn ang="0">
                  <a:pos x="14" y="59"/>
                </a:cxn>
                <a:cxn ang="0">
                  <a:pos x="13" y="46"/>
                </a:cxn>
                <a:cxn ang="0">
                  <a:pos x="0" y="87"/>
                </a:cxn>
                <a:cxn ang="0">
                  <a:pos x="174" y="89"/>
                </a:cxn>
                <a:cxn ang="0">
                  <a:pos x="73" y="53"/>
                </a:cxn>
                <a:cxn ang="0">
                  <a:pos x="69" y="42"/>
                </a:cxn>
                <a:cxn ang="0">
                  <a:pos x="84" y="34"/>
                </a:cxn>
                <a:cxn ang="0">
                  <a:pos x="85" y="45"/>
                </a:cxn>
                <a:cxn ang="0">
                  <a:pos x="73" y="53"/>
                </a:cxn>
              </a:cxnLst>
              <a:rect l="0" t="0" r="r" b="b"/>
              <a:pathLst>
                <a:path w="174" h="174">
                  <a:moveTo>
                    <a:pt x="167" y="92"/>
                  </a:moveTo>
                  <a:cubicBezTo>
                    <a:pt x="165" y="92"/>
                    <a:pt x="163" y="90"/>
                    <a:pt x="163" y="88"/>
                  </a:cubicBezTo>
                  <a:cubicBezTo>
                    <a:pt x="163" y="86"/>
                    <a:pt x="161" y="84"/>
                    <a:pt x="159" y="84"/>
                  </a:cubicBezTo>
                  <a:cubicBezTo>
                    <a:pt x="157" y="84"/>
                    <a:pt x="155" y="88"/>
                    <a:pt x="155" y="92"/>
                  </a:cubicBezTo>
                  <a:cubicBezTo>
                    <a:pt x="155" y="97"/>
                    <a:pt x="155" y="100"/>
                    <a:pt x="147" y="100"/>
                  </a:cubicBezTo>
                  <a:cubicBezTo>
                    <a:pt x="139" y="100"/>
                    <a:pt x="143" y="91"/>
                    <a:pt x="143" y="91"/>
                  </a:cubicBezTo>
                  <a:cubicBezTo>
                    <a:pt x="145" y="87"/>
                    <a:pt x="145" y="82"/>
                    <a:pt x="141" y="78"/>
                  </a:cubicBezTo>
                  <a:cubicBezTo>
                    <a:pt x="140" y="77"/>
                    <a:pt x="138" y="75"/>
                    <a:pt x="137" y="73"/>
                  </a:cubicBezTo>
                  <a:cubicBezTo>
                    <a:pt x="134" y="70"/>
                    <a:pt x="130" y="68"/>
                    <a:pt x="129" y="70"/>
                  </a:cubicBezTo>
                  <a:cubicBezTo>
                    <a:pt x="128" y="71"/>
                    <a:pt x="128" y="73"/>
                    <a:pt x="130" y="75"/>
                  </a:cubicBezTo>
                  <a:cubicBezTo>
                    <a:pt x="132" y="77"/>
                    <a:pt x="133" y="80"/>
                    <a:pt x="132" y="82"/>
                  </a:cubicBezTo>
                  <a:cubicBezTo>
                    <a:pt x="132" y="83"/>
                    <a:pt x="128" y="83"/>
                    <a:pt x="124" y="81"/>
                  </a:cubicBezTo>
                  <a:cubicBezTo>
                    <a:pt x="123" y="80"/>
                    <a:pt x="123" y="80"/>
                    <a:pt x="122" y="80"/>
                  </a:cubicBezTo>
                  <a:cubicBezTo>
                    <a:pt x="118" y="78"/>
                    <a:pt x="117" y="79"/>
                    <a:pt x="121" y="82"/>
                  </a:cubicBezTo>
                  <a:cubicBezTo>
                    <a:pt x="122" y="83"/>
                    <a:pt x="124" y="85"/>
                    <a:pt x="125" y="86"/>
                  </a:cubicBezTo>
                  <a:cubicBezTo>
                    <a:pt x="128" y="90"/>
                    <a:pt x="129" y="95"/>
                    <a:pt x="128" y="99"/>
                  </a:cubicBezTo>
                  <a:cubicBezTo>
                    <a:pt x="127" y="100"/>
                    <a:pt x="127" y="100"/>
                    <a:pt x="127" y="101"/>
                  </a:cubicBezTo>
                  <a:cubicBezTo>
                    <a:pt x="125" y="105"/>
                    <a:pt x="123" y="111"/>
                    <a:pt x="122" y="115"/>
                  </a:cubicBezTo>
                  <a:cubicBezTo>
                    <a:pt x="121" y="116"/>
                    <a:pt x="121" y="116"/>
                    <a:pt x="121" y="117"/>
                  </a:cubicBezTo>
                  <a:cubicBezTo>
                    <a:pt x="120" y="121"/>
                    <a:pt x="118" y="126"/>
                    <a:pt x="116" y="127"/>
                  </a:cubicBezTo>
                  <a:cubicBezTo>
                    <a:pt x="113" y="129"/>
                    <a:pt x="112" y="129"/>
                    <a:pt x="111" y="127"/>
                  </a:cubicBezTo>
                  <a:cubicBezTo>
                    <a:pt x="111" y="124"/>
                    <a:pt x="109" y="123"/>
                    <a:pt x="107" y="122"/>
                  </a:cubicBezTo>
                  <a:cubicBezTo>
                    <a:pt x="105" y="122"/>
                    <a:pt x="103" y="118"/>
                    <a:pt x="102" y="114"/>
                  </a:cubicBezTo>
                  <a:cubicBezTo>
                    <a:pt x="102" y="112"/>
                    <a:pt x="101" y="109"/>
                    <a:pt x="101" y="107"/>
                  </a:cubicBezTo>
                  <a:cubicBezTo>
                    <a:pt x="101" y="103"/>
                    <a:pt x="97" y="98"/>
                    <a:pt x="93" y="96"/>
                  </a:cubicBezTo>
                  <a:cubicBezTo>
                    <a:pt x="92" y="95"/>
                    <a:pt x="91" y="95"/>
                    <a:pt x="91" y="94"/>
                  </a:cubicBezTo>
                  <a:cubicBezTo>
                    <a:pt x="87" y="92"/>
                    <a:pt x="81" y="88"/>
                    <a:pt x="79" y="84"/>
                  </a:cubicBezTo>
                  <a:cubicBezTo>
                    <a:pt x="79" y="84"/>
                    <a:pt x="79" y="83"/>
                    <a:pt x="78" y="83"/>
                  </a:cubicBezTo>
                  <a:cubicBezTo>
                    <a:pt x="76" y="79"/>
                    <a:pt x="78" y="77"/>
                    <a:pt x="83" y="76"/>
                  </a:cubicBezTo>
                  <a:cubicBezTo>
                    <a:pt x="85" y="76"/>
                    <a:pt x="88" y="76"/>
                    <a:pt x="91" y="76"/>
                  </a:cubicBezTo>
                  <a:cubicBezTo>
                    <a:pt x="95" y="76"/>
                    <a:pt x="102" y="75"/>
                    <a:pt x="106" y="74"/>
                  </a:cubicBezTo>
                  <a:cubicBezTo>
                    <a:pt x="111" y="73"/>
                    <a:pt x="114" y="69"/>
                    <a:pt x="114" y="65"/>
                  </a:cubicBezTo>
                  <a:cubicBezTo>
                    <a:pt x="114" y="61"/>
                    <a:pt x="111" y="59"/>
                    <a:pt x="107" y="59"/>
                  </a:cubicBezTo>
                  <a:cubicBezTo>
                    <a:pt x="103" y="60"/>
                    <a:pt x="98" y="63"/>
                    <a:pt x="95" y="65"/>
                  </a:cubicBezTo>
                  <a:cubicBezTo>
                    <a:pt x="93" y="67"/>
                    <a:pt x="87" y="69"/>
                    <a:pt x="83" y="69"/>
                  </a:cubicBezTo>
                  <a:cubicBezTo>
                    <a:pt x="79" y="69"/>
                    <a:pt x="75" y="66"/>
                    <a:pt x="76" y="63"/>
                  </a:cubicBezTo>
                  <a:cubicBezTo>
                    <a:pt x="76" y="59"/>
                    <a:pt x="80" y="54"/>
                    <a:pt x="83" y="51"/>
                  </a:cubicBezTo>
                  <a:cubicBezTo>
                    <a:pt x="86" y="49"/>
                    <a:pt x="92" y="46"/>
                    <a:pt x="95" y="46"/>
                  </a:cubicBezTo>
                  <a:cubicBezTo>
                    <a:pt x="99" y="46"/>
                    <a:pt x="102" y="43"/>
                    <a:pt x="103" y="39"/>
                  </a:cubicBezTo>
                  <a:cubicBezTo>
                    <a:pt x="104" y="35"/>
                    <a:pt x="108" y="31"/>
                    <a:pt x="112" y="30"/>
                  </a:cubicBezTo>
                  <a:cubicBezTo>
                    <a:pt x="114" y="30"/>
                    <a:pt x="116" y="30"/>
                    <a:pt x="118" y="29"/>
                  </a:cubicBezTo>
                  <a:cubicBezTo>
                    <a:pt x="122" y="29"/>
                    <a:pt x="128" y="28"/>
                    <a:pt x="132" y="28"/>
                  </a:cubicBezTo>
                  <a:cubicBezTo>
                    <a:pt x="135" y="28"/>
                    <a:pt x="138" y="28"/>
                    <a:pt x="140" y="28"/>
                  </a:cubicBezTo>
                  <a:cubicBezTo>
                    <a:pt x="143" y="28"/>
                    <a:pt x="148" y="29"/>
                    <a:pt x="152" y="29"/>
                  </a:cubicBezTo>
                  <a:cubicBezTo>
                    <a:pt x="136" y="11"/>
                    <a:pt x="113" y="0"/>
                    <a:pt x="87" y="0"/>
                  </a:cubicBezTo>
                  <a:cubicBezTo>
                    <a:pt x="62" y="0"/>
                    <a:pt x="40" y="11"/>
                    <a:pt x="24" y="27"/>
                  </a:cubicBezTo>
                  <a:cubicBezTo>
                    <a:pt x="28" y="27"/>
                    <a:pt x="31" y="26"/>
                    <a:pt x="35" y="26"/>
                  </a:cubicBezTo>
                  <a:cubicBezTo>
                    <a:pt x="39" y="26"/>
                    <a:pt x="45" y="27"/>
                    <a:pt x="49" y="27"/>
                  </a:cubicBezTo>
                  <a:cubicBezTo>
                    <a:pt x="51" y="27"/>
                    <a:pt x="53" y="28"/>
                    <a:pt x="56" y="28"/>
                  </a:cubicBezTo>
                  <a:cubicBezTo>
                    <a:pt x="60" y="29"/>
                    <a:pt x="63" y="33"/>
                    <a:pt x="64" y="38"/>
                  </a:cubicBezTo>
                  <a:cubicBezTo>
                    <a:pt x="64" y="40"/>
                    <a:pt x="64" y="43"/>
                    <a:pt x="65" y="45"/>
                  </a:cubicBezTo>
                  <a:cubicBezTo>
                    <a:pt x="65" y="49"/>
                    <a:pt x="63" y="55"/>
                    <a:pt x="60" y="57"/>
                  </a:cubicBezTo>
                  <a:cubicBezTo>
                    <a:pt x="56" y="61"/>
                    <a:pt x="52" y="65"/>
                    <a:pt x="48" y="69"/>
                  </a:cubicBezTo>
                  <a:cubicBezTo>
                    <a:pt x="45" y="72"/>
                    <a:pt x="46" y="77"/>
                    <a:pt x="49" y="79"/>
                  </a:cubicBezTo>
                  <a:cubicBezTo>
                    <a:pt x="53" y="82"/>
                    <a:pt x="56" y="84"/>
                    <a:pt x="60" y="86"/>
                  </a:cubicBezTo>
                  <a:cubicBezTo>
                    <a:pt x="64" y="89"/>
                    <a:pt x="70" y="92"/>
                    <a:pt x="74" y="94"/>
                  </a:cubicBezTo>
                  <a:cubicBezTo>
                    <a:pt x="74" y="94"/>
                    <a:pt x="75" y="94"/>
                    <a:pt x="76" y="95"/>
                  </a:cubicBezTo>
                  <a:cubicBezTo>
                    <a:pt x="80" y="96"/>
                    <a:pt x="83" y="101"/>
                    <a:pt x="82" y="104"/>
                  </a:cubicBezTo>
                  <a:cubicBezTo>
                    <a:pt x="82" y="108"/>
                    <a:pt x="80" y="112"/>
                    <a:pt x="78" y="112"/>
                  </a:cubicBezTo>
                  <a:cubicBezTo>
                    <a:pt x="76" y="112"/>
                    <a:pt x="72" y="116"/>
                    <a:pt x="70" y="119"/>
                  </a:cubicBezTo>
                  <a:cubicBezTo>
                    <a:pt x="70" y="120"/>
                    <a:pt x="69" y="121"/>
                    <a:pt x="69" y="121"/>
                  </a:cubicBezTo>
                  <a:cubicBezTo>
                    <a:pt x="67" y="125"/>
                    <a:pt x="63" y="130"/>
                    <a:pt x="61" y="133"/>
                  </a:cubicBezTo>
                  <a:cubicBezTo>
                    <a:pt x="59" y="135"/>
                    <a:pt x="58" y="139"/>
                    <a:pt x="60" y="141"/>
                  </a:cubicBezTo>
                  <a:cubicBezTo>
                    <a:pt x="62" y="142"/>
                    <a:pt x="63" y="145"/>
                    <a:pt x="63" y="147"/>
                  </a:cubicBezTo>
                  <a:cubicBezTo>
                    <a:pt x="63" y="149"/>
                    <a:pt x="60" y="150"/>
                    <a:pt x="57" y="149"/>
                  </a:cubicBezTo>
                  <a:cubicBezTo>
                    <a:pt x="56" y="149"/>
                    <a:pt x="56" y="149"/>
                    <a:pt x="55" y="149"/>
                  </a:cubicBezTo>
                  <a:cubicBezTo>
                    <a:pt x="52" y="147"/>
                    <a:pt x="49" y="143"/>
                    <a:pt x="50" y="138"/>
                  </a:cubicBezTo>
                  <a:cubicBezTo>
                    <a:pt x="50" y="135"/>
                    <a:pt x="50" y="131"/>
                    <a:pt x="50" y="128"/>
                  </a:cubicBezTo>
                  <a:cubicBezTo>
                    <a:pt x="51" y="124"/>
                    <a:pt x="49" y="119"/>
                    <a:pt x="47" y="117"/>
                  </a:cubicBezTo>
                  <a:cubicBezTo>
                    <a:pt x="44" y="116"/>
                    <a:pt x="41" y="113"/>
                    <a:pt x="39" y="111"/>
                  </a:cubicBezTo>
                  <a:cubicBezTo>
                    <a:pt x="36" y="109"/>
                    <a:pt x="35" y="103"/>
                    <a:pt x="35" y="99"/>
                  </a:cubicBezTo>
                  <a:cubicBezTo>
                    <a:pt x="35" y="94"/>
                    <a:pt x="33" y="89"/>
                    <a:pt x="31" y="87"/>
                  </a:cubicBezTo>
                  <a:cubicBezTo>
                    <a:pt x="28" y="84"/>
                    <a:pt x="27" y="83"/>
                    <a:pt x="27" y="83"/>
                  </a:cubicBezTo>
                  <a:cubicBezTo>
                    <a:pt x="27" y="83"/>
                    <a:pt x="27" y="83"/>
                    <a:pt x="19" y="83"/>
                  </a:cubicBezTo>
                  <a:cubicBezTo>
                    <a:pt x="11" y="83"/>
                    <a:pt x="11" y="74"/>
                    <a:pt x="11" y="74"/>
                  </a:cubicBezTo>
                  <a:cubicBezTo>
                    <a:pt x="11" y="70"/>
                    <a:pt x="13" y="63"/>
                    <a:pt x="14" y="59"/>
                  </a:cubicBezTo>
                  <a:cubicBezTo>
                    <a:pt x="15" y="57"/>
                    <a:pt x="16" y="54"/>
                    <a:pt x="17" y="51"/>
                  </a:cubicBezTo>
                  <a:cubicBezTo>
                    <a:pt x="19" y="47"/>
                    <a:pt x="17" y="45"/>
                    <a:pt x="13" y="46"/>
                  </a:cubicBezTo>
                  <a:cubicBezTo>
                    <a:pt x="12" y="47"/>
                    <a:pt x="11" y="47"/>
                    <a:pt x="10" y="48"/>
                  </a:cubicBezTo>
                  <a:cubicBezTo>
                    <a:pt x="4" y="59"/>
                    <a:pt x="0" y="73"/>
                    <a:pt x="0" y="87"/>
                  </a:cubicBezTo>
                  <a:cubicBezTo>
                    <a:pt x="0" y="135"/>
                    <a:pt x="39" y="174"/>
                    <a:pt x="87" y="174"/>
                  </a:cubicBezTo>
                  <a:cubicBezTo>
                    <a:pt x="135" y="174"/>
                    <a:pt x="173" y="136"/>
                    <a:pt x="174" y="89"/>
                  </a:cubicBezTo>
                  <a:cubicBezTo>
                    <a:pt x="172" y="91"/>
                    <a:pt x="169" y="92"/>
                    <a:pt x="167" y="92"/>
                  </a:cubicBezTo>
                  <a:close/>
                  <a:moveTo>
                    <a:pt x="73" y="53"/>
                  </a:moveTo>
                  <a:cubicBezTo>
                    <a:pt x="72" y="55"/>
                    <a:pt x="69" y="52"/>
                    <a:pt x="69" y="49"/>
                  </a:cubicBezTo>
                  <a:cubicBezTo>
                    <a:pt x="68" y="46"/>
                    <a:pt x="68" y="44"/>
                    <a:pt x="69" y="42"/>
                  </a:cubicBezTo>
                  <a:cubicBezTo>
                    <a:pt x="69" y="38"/>
                    <a:pt x="74" y="34"/>
                    <a:pt x="77" y="34"/>
                  </a:cubicBezTo>
                  <a:cubicBezTo>
                    <a:pt x="80" y="33"/>
                    <a:pt x="82" y="33"/>
                    <a:pt x="84" y="34"/>
                  </a:cubicBezTo>
                  <a:cubicBezTo>
                    <a:pt x="88" y="34"/>
                    <a:pt x="92" y="37"/>
                    <a:pt x="92" y="38"/>
                  </a:cubicBezTo>
                  <a:cubicBezTo>
                    <a:pt x="92" y="40"/>
                    <a:pt x="89" y="43"/>
                    <a:pt x="85" y="45"/>
                  </a:cubicBezTo>
                  <a:cubicBezTo>
                    <a:pt x="84" y="45"/>
                    <a:pt x="84" y="46"/>
                    <a:pt x="83" y="46"/>
                  </a:cubicBezTo>
                  <a:cubicBezTo>
                    <a:pt x="79" y="48"/>
                    <a:pt x="74" y="51"/>
                    <a:pt x="73" y="53"/>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51" name="ïşḻïďê-Freeform: Shape 39"/>
            <p:cNvSpPr/>
            <p:nvPr/>
          </p:nvSpPr>
          <p:spPr bwMode="auto">
            <a:xfrm>
              <a:off x="4271394" y="3618732"/>
              <a:ext cx="417114" cy="415597"/>
            </a:xfrm>
            <a:custGeom>
              <a:avLst/>
              <a:gdLst/>
              <a:ahLst/>
              <a:cxnLst>
                <a:cxn ang="0">
                  <a:pos x="163" y="88"/>
                </a:cxn>
                <a:cxn ang="0">
                  <a:pos x="155" y="92"/>
                </a:cxn>
                <a:cxn ang="0">
                  <a:pos x="144" y="92"/>
                </a:cxn>
                <a:cxn ang="0">
                  <a:pos x="137" y="73"/>
                </a:cxn>
                <a:cxn ang="0">
                  <a:pos x="130" y="76"/>
                </a:cxn>
                <a:cxn ang="0">
                  <a:pos x="124" y="81"/>
                </a:cxn>
                <a:cxn ang="0">
                  <a:pos x="121" y="82"/>
                </a:cxn>
                <a:cxn ang="0">
                  <a:pos x="128" y="99"/>
                </a:cxn>
                <a:cxn ang="0">
                  <a:pos x="122" y="116"/>
                </a:cxn>
                <a:cxn ang="0">
                  <a:pos x="116" y="127"/>
                </a:cxn>
                <a:cxn ang="0">
                  <a:pos x="107" y="123"/>
                </a:cxn>
                <a:cxn ang="0">
                  <a:pos x="101" y="107"/>
                </a:cxn>
                <a:cxn ang="0">
                  <a:pos x="91" y="95"/>
                </a:cxn>
                <a:cxn ang="0">
                  <a:pos x="79" y="83"/>
                </a:cxn>
                <a:cxn ang="0">
                  <a:pos x="91" y="77"/>
                </a:cxn>
                <a:cxn ang="0">
                  <a:pos x="114" y="65"/>
                </a:cxn>
                <a:cxn ang="0">
                  <a:pos x="95" y="65"/>
                </a:cxn>
                <a:cxn ang="0">
                  <a:pos x="76" y="63"/>
                </a:cxn>
                <a:cxn ang="0">
                  <a:pos x="95" y="46"/>
                </a:cxn>
                <a:cxn ang="0">
                  <a:pos x="112" y="30"/>
                </a:cxn>
                <a:cxn ang="0">
                  <a:pos x="132" y="29"/>
                </a:cxn>
                <a:cxn ang="0">
                  <a:pos x="152" y="29"/>
                </a:cxn>
                <a:cxn ang="0">
                  <a:pos x="24" y="27"/>
                </a:cxn>
                <a:cxn ang="0">
                  <a:pos x="49" y="27"/>
                </a:cxn>
                <a:cxn ang="0">
                  <a:pos x="64" y="38"/>
                </a:cxn>
                <a:cxn ang="0">
                  <a:pos x="60" y="58"/>
                </a:cxn>
                <a:cxn ang="0">
                  <a:pos x="49" y="79"/>
                </a:cxn>
                <a:cxn ang="0">
                  <a:pos x="74" y="94"/>
                </a:cxn>
                <a:cxn ang="0">
                  <a:pos x="83" y="105"/>
                </a:cxn>
                <a:cxn ang="0">
                  <a:pos x="70" y="120"/>
                </a:cxn>
                <a:cxn ang="0">
                  <a:pos x="61" y="133"/>
                </a:cxn>
                <a:cxn ang="0">
                  <a:pos x="63" y="148"/>
                </a:cxn>
                <a:cxn ang="0">
                  <a:pos x="55" y="149"/>
                </a:cxn>
                <a:cxn ang="0">
                  <a:pos x="50" y="128"/>
                </a:cxn>
                <a:cxn ang="0">
                  <a:pos x="39" y="111"/>
                </a:cxn>
                <a:cxn ang="0">
                  <a:pos x="31" y="87"/>
                </a:cxn>
                <a:cxn ang="0">
                  <a:pos x="19" y="83"/>
                </a:cxn>
                <a:cxn ang="0">
                  <a:pos x="14" y="59"/>
                </a:cxn>
                <a:cxn ang="0">
                  <a:pos x="13" y="46"/>
                </a:cxn>
                <a:cxn ang="0">
                  <a:pos x="0" y="87"/>
                </a:cxn>
                <a:cxn ang="0">
                  <a:pos x="174" y="89"/>
                </a:cxn>
                <a:cxn ang="0">
                  <a:pos x="73" y="53"/>
                </a:cxn>
                <a:cxn ang="0">
                  <a:pos x="69" y="42"/>
                </a:cxn>
                <a:cxn ang="0">
                  <a:pos x="85" y="34"/>
                </a:cxn>
                <a:cxn ang="0">
                  <a:pos x="85" y="45"/>
                </a:cxn>
                <a:cxn ang="0">
                  <a:pos x="73" y="53"/>
                </a:cxn>
              </a:cxnLst>
              <a:rect l="0" t="0" r="r" b="b"/>
              <a:pathLst>
                <a:path w="174" h="174">
                  <a:moveTo>
                    <a:pt x="167" y="92"/>
                  </a:moveTo>
                  <a:cubicBezTo>
                    <a:pt x="165" y="92"/>
                    <a:pt x="163" y="90"/>
                    <a:pt x="163" y="88"/>
                  </a:cubicBezTo>
                  <a:cubicBezTo>
                    <a:pt x="163" y="86"/>
                    <a:pt x="161" y="84"/>
                    <a:pt x="159" y="84"/>
                  </a:cubicBezTo>
                  <a:cubicBezTo>
                    <a:pt x="157" y="84"/>
                    <a:pt x="155" y="88"/>
                    <a:pt x="155" y="92"/>
                  </a:cubicBezTo>
                  <a:cubicBezTo>
                    <a:pt x="155" y="97"/>
                    <a:pt x="155" y="100"/>
                    <a:pt x="147" y="100"/>
                  </a:cubicBezTo>
                  <a:cubicBezTo>
                    <a:pt x="139" y="100"/>
                    <a:pt x="144" y="92"/>
                    <a:pt x="144" y="92"/>
                  </a:cubicBezTo>
                  <a:cubicBezTo>
                    <a:pt x="146" y="88"/>
                    <a:pt x="145" y="82"/>
                    <a:pt x="142" y="79"/>
                  </a:cubicBezTo>
                  <a:cubicBezTo>
                    <a:pt x="140" y="77"/>
                    <a:pt x="138" y="75"/>
                    <a:pt x="137" y="73"/>
                  </a:cubicBezTo>
                  <a:cubicBezTo>
                    <a:pt x="134" y="70"/>
                    <a:pt x="130" y="69"/>
                    <a:pt x="129" y="70"/>
                  </a:cubicBezTo>
                  <a:cubicBezTo>
                    <a:pt x="128" y="71"/>
                    <a:pt x="129" y="74"/>
                    <a:pt x="130" y="76"/>
                  </a:cubicBezTo>
                  <a:cubicBezTo>
                    <a:pt x="132" y="77"/>
                    <a:pt x="133" y="80"/>
                    <a:pt x="133" y="82"/>
                  </a:cubicBezTo>
                  <a:cubicBezTo>
                    <a:pt x="132" y="83"/>
                    <a:pt x="128" y="83"/>
                    <a:pt x="124" y="81"/>
                  </a:cubicBezTo>
                  <a:cubicBezTo>
                    <a:pt x="123" y="80"/>
                    <a:pt x="123" y="80"/>
                    <a:pt x="122" y="80"/>
                  </a:cubicBezTo>
                  <a:cubicBezTo>
                    <a:pt x="118" y="78"/>
                    <a:pt x="118" y="79"/>
                    <a:pt x="121" y="82"/>
                  </a:cubicBezTo>
                  <a:cubicBezTo>
                    <a:pt x="122" y="84"/>
                    <a:pt x="124" y="85"/>
                    <a:pt x="125" y="87"/>
                  </a:cubicBezTo>
                  <a:cubicBezTo>
                    <a:pt x="129" y="90"/>
                    <a:pt x="130" y="96"/>
                    <a:pt x="128" y="99"/>
                  </a:cubicBezTo>
                  <a:cubicBezTo>
                    <a:pt x="128" y="100"/>
                    <a:pt x="127" y="101"/>
                    <a:pt x="127" y="101"/>
                  </a:cubicBezTo>
                  <a:cubicBezTo>
                    <a:pt x="125" y="105"/>
                    <a:pt x="123" y="112"/>
                    <a:pt x="122" y="116"/>
                  </a:cubicBezTo>
                  <a:cubicBezTo>
                    <a:pt x="122" y="116"/>
                    <a:pt x="121" y="116"/>
                    <a:pt x="121" y="117"/>
                  </a:cubicBezTo>
                  <a:cubicBezTo>
                    <a:pt x="120" y="121"/>
                    <a:pt x="118" y="126"/>
                    <a:pt x="116" y="127"/>
                  </a:cubicBezTo>
                  <a:cubicBezTo>
                    <a:pt x="114" y="129"/>
                    <a:pt x="112" y="129"/>
                    <a:pt x="111" y="127"/>
                  </a:cubicBezTo>
                  <a:cubicBezTo>
                    <a:pt x="111" y="125"/>
                    <a:pt x="109" y="123"/>
                    <a:pt x="107" y="123"/>
                  </a:cubicBezTo>
                  <a:cubicBezTo>
                    <a:pt x="105" y="122"/>
                    <a:pt x="103" y="119"/>
                    <a:pt x="102" y="115"/>
                  </a:cubicBezTo>
                  <a:cubicBezTo>
                    <a:pt x="102" y="112"/>
                    <a:pt x="102" y="110"/>
                    <a:pt x="101" y="107"/>
                  </a:cubicBezTo>
                  <a:cubicBezTo>
                    <a:pt x="101" y="103"/>
                    <a:pt x="97" y="98"/>
                    <a:pt x="93" y="96"/>
                  </a:cubicBezTo>
                  <a:cubicBezTo>
                    <a:pt x="93" y="95"/>
                    <a:pt x="92" y="95"/>
                    <a:pt x="91" y="95"/>
                  </a:cubicBezTo>
                  <a:cubicBezTo>
                    <a:pt x="87" y="93"/>
                    <a:pt x="82" y="88"/>
                    <a:pt x="79" y="85"/>
                  </a:cubicBezTo>
                  <a:cubicBezTo>
                    <a:pt x="79" y="84"/>
                    <a:pt x="79" y="84"/>
                    <a:pt x="79" y="83"/>
                  </a:cubicBezTo>
                  <a:cubicBezTo>
                    <a:pt x="76" y="80"/>
                    <a:pt x="78" y="77"/>
                    <a:pt x="83" y="77"/>
                  </a:cubicBezTo>
                  <a:cubicBezTo>
                    <a:pt x="86" y="77"/>
                    <a:pt x="88" y="77"/>
                    <a:pt x="91" y="77"/>
                  </a:cubicBezTo>
                  <a:cubicBezTo>
                    <a:pt x="95" y="77"/>
                    <a:pt x="102" y="76"/>
                    <a:pt x="107" y="74"/>
                  </a:cubicBezTo>
                  <a:cubicBezTo>
                    <a:pt x="111" y="73"/>
                    <a:pt x="114" y="69"/>
                    <a:pt x="114" y="65"/>
                  </a:cubicBezTo>
                  <a:cubicBezTo>
                    <a:pt x="115" y="61"/>
                    <a:pt x="111" y="59"/>
                    <a:pt x="107" y="60"/>
                  </a:cubicBezTo>
                  <a:cubicBezTo>
                    <a:pt x="103" y="61"/>
                    <a:pt x="98" y="63"/>
                    <a:pt x="95" y="65"/>
                  </a:cubicBezTo>
                  <a:cubicBezTo>
                    <a:pt x="93" y="67"/>
                    <a:pt x="88" y="69"/>
                    <a:pt x="83" y="69"/>
                  </a:cubicBezTo>
                  <a:cubicBezTo>
                    <a:pt x="79" y="70"/>
                    <a:pt x="75" y="67"/>
                    <a:pt x="76" y="63"/>
                  </a:cubicBezTo>
                  <a:cubicBezTo>
                    <a:pt x="77" y="59"/>
                    <a:pt x="80" y="54"/>
                    <a:pt x="83" y="51"/>
                  </a:cubicBezTo>
                  <a:cubicBezTo>
                    <a:pt x="87" y="49"/>
                    <a:pt x="92" y="46"/>
                    <a:pt x="95" y="46"/>
                  </a:cubicBezTo>
                  <a:cubicBezTo>
                    <a:pt x="99" y="46"/>
                    <a:pt x="102" y="43"/>
                    <a:pt x="103" y="39"/>
                  </a:cubicBezTo>
                  <a:cubicBezTo>
                    <a:pt x="104" y="35"/>
                    <a:pt x="108" y="31"/>
                    <a:pt x="112" y="30"/>
                  </a:cubicBezTo>
                  <a:cubicBezTo>
                    <a:pt x="114" y="30"/>
                    <a:pt x="116" y="30"/>
                    <a:pt x="119" y="29"/>
                  </a:cubicBezTo>
                  <a:cubicBezTo>
                    <a:pt x="122" y="29"/>
                    <a:pt x="129" y="29"/>
                    <a:pt x="132" y="29"/>
                  </a:cubicBezTo>
                  <a:cubicBezTo>
                    <a:pt x="135" y="29"/>
                    <a:pt x="138" y="29"/>
                    <a:pt x="141" y="29"/>
                  </a:cubicBezTo>
                  <a:cubicBezTo>
                    <a:pt x="144" y="29"/>
                    <a:pt x="148" y="29"/>
                    <a:pt x="152" y="29"/>
                  </a:cubicBezTo>
                  <a:cubicBezTo>
                    <a:pt x="136" y="11"/>
                    <a:pt x="113" y="0"/>
                    <a:pt x="87" y="0"/>
                  </a:cubicBezTo>
                  <a:cubicBezTo>
                    <a:pt x="62" y="0"/>
                    <a:pt x="40" y="11"/>
                    <a:pt x="24" y="27"/>
                  </a:cubicBezTo>
                  <a:cubicBezTo>
                    <a:pt x="28" y="27"/>
                    <a:pt x="31" y="27"/>
                    <a:pt x="35" y="27"/>
                  </a:cubicBezTo>
                  <a:cubicBezTo>
                    <a:pt x="39" y="26"/>
                    <a:pt x="45" y="27"/>
                    <a:pt x="49" y="27"/>
                  </a:cubicBezTo>
                  <a:cubicBezTo>
                    <a:pt x="51" y="28"/>
                    <a:pt x="54" y="28"/>
                    <a:pt x="56" y="28"/>
                  </a:cubicBezTo>
                  <a:cubicBezTo>
                    <a:pt x="60" y="29"/>
                    <a:pt x="63" y="34"/>
                    <a:pt x="64" y="38"/>
                  </a:cubicBezTo>
                  <a:cubicBezTo>
                    <a:pt x="64" y="40"/>
                    <a:pt x="64" y="43"/>
                    <a:pt x="65" y="45"/>
                  </a:cubicBezTo>
                  <a:cubicBezTo>
                    <a:pt x="65" y="49"/>
                    <a:pt x="63" y="55"/>
                    <a:pt x="60" y="58"/>
                  </a:cubicBezTo>
                  <a:cubicBezTo>
                    <a:pt x="57" y="61"/>
                    <a:pt x="52" y="65"/>
                    <a:pt x="48" y="69"/>
                  </a:cubicBezTo>
                  <a:cubicBezTo>
                    <a:pt x="45" y="72"/>
                    <a:pt x="46" y="77"/>
                    <a:pt x="49" y="79"/>
                  </a:cubicBezTo>
                  <a:cubicBezTo>
                    <a:pt x="53" y="82"/>
                    <a:pt x="57" y="84"/>
                    <a:pt x="60" y="86"/>
                  </a:cubicBezTo>
                  <a:cubicBezTo>
                    <a:pt x="64" y="89"/>
                    <a:pt x="70" y="92"/>
                    <a:pt x="74" y="94"/>
                  </a:cubicBezTo>
                  <a:cubicBezTo>
                    <a:pt x="75" y="94"/>
                    <a:pt x="75" y="94"/>
                    <a:pt x="76" y="95"/>
                  </a:cubicBezTo>
                  <a:cubicBezTo>
                    <a:pt x="80" y="96"/>
                    <a:pt x="83" y="101"/>
                    <a:pt x="83" y="105"/>
                  </a:cubicBezTo>
                  <a:cubicBezTo>
                    <a:pt x="82" y="108"/>
                    <a:pt x="80" y="112"/>
                    <a:pt x="78" y="112"/>
                  </a:cubicBezTo>
                  <a:cubicBezTo>
                    <a:pt x="76" y="112"/>
                    <a:pt x="72" y="116"/>
                    <a:pt x="70" y="120"/>
                  </a:cubicBezTo>
                  <a:cubicBezTo>
                    <a:pt x="70" y="120"/>
                    <a:pt x="70" y="121"/>
                    <a:pt x="69" y="121"/>
                  </a:cubicBezTo>
                  <a:cubicBezTo>
                    <a:pt x="67" y="125"/>
                    <a:pt x="63" y="131"/>
                    <a:pt x="61" y="133"/>
                  </a:cubicBezTo>
                  <a:cubicBezTo>
                    <a:pt x="59" y="136"/>
                    <a:pt x="59" y="139"/>
                    <a:pt x="60" y="141"/>
                  </a:cubicBezTo>
                  <a:cubicBezTo>
                    <a:pt x="62" y="142"/>
                    <a:pt x="63" y="146"/>
                    <a:pt x="63" y="148"/>
                  </a:cubicBezTo>
                  <a:cubicBezTo>
                    <a:pt x="63" y="150"/>
                    <a:pt x="60" y="151"/>
                    <a:pt x="57" y="149"/>
                  </a:cubicBezTo>
                  <a:cubicBezTo>
                    <a:pt x="56" y="149"/>
                    <a:pt x="56" y="149"/>
                    <a:pt x="55" y="149"/>
                  </a:cubicBezTo>
                  <a:cubicBezTo>
                    <a:pt x="52" y="148"/>
                    <a:pt x="50" y="143"/>
                    <a:pt x="50" y="138"/>
                  </a:cubicBezTo>
                  <a:cubicBezTo>
                    <a:pt x="50" y="135"/>
                    <a:pt x="50" y="132"/>
                    <a:pt x="50" y="128"/>
                  </a:cubicBezTo>
                  <a:cubicBezTo>
                    <a:pt x="51" y="124"/>
                    <a:pt x="49" y="119"/>
                    <a:pt x="47" y="118"/>
                  </a:cubicBezTo>
                  <a:cubicBezTo>
                    <a:pt x="45" y="116"/>
                    <a:pt x="41" y="113"/>
                    <a:pt x="39" y="111"/>
                  </a:cubicBezTo>
                  <a:cubicBezTo>
                    <a:pt x="37" y="109"/>
                    <a:pt x="35" y="103"/>
                    <a:pt x="35" y="99"/>
                  </a:cubicBezTo>
                  <a:cubicBezTo>
                    <a:pt x="35" y="94"/>
                    <a:pt x="33" y="89"/>
                    <a:pt x="31" y="87"/>
                  </a:cubicBezTo>
                  <a:cubicBezTo>
                    <a:pt x="29" y="85"/>
                    <a:pt x="27" y="83"/>
                    <a:pt x="27" y="83"/>
                  </a:cubicBezTo>
                  <a:cubicBezTo>
                    <a:pt x="27" y="83"/>
                    <a:pt x="27" y="83"/>
                    <a:pt x="19" y="83"/>
                  </a:cubicBezTo>
                  <a:cubicBezTo>
                    <a:pt x="11" y="83"/>
                    <a:pt x="11" y="75"/>
                    <a:pt x="11" y="75"/>
                  </a:cubicBezTo>
                  <a:cubicBezTo>
                    <a:pt x="11" y="70"/>
                    <a:pt x="13" y="64"/>
                    <a:pt x="14" y="59"/>
                  </a:cubicBezTo>
                  <a:cubicBezTo>
                    <a:pt x="15" y="57"/>
                    <a:pt x="16" y="54"/>
                    <a:pt x="17" y="51"/>
                  </a:cubicBezTo>
                  <a:cubicBezTo>
                    <a:pt x="19" y="47"/>
                    <a:pt x="17" y="45"/>
                    <a:pt x="13" y="46"/>
                  </a:cubicBezTo>
                  <a:cubicBezTo>
                    <a:pt x="12" y="47"/>
                    <a:pt x="11" y="47"/>
                    <a:pt x="10" y="48"/>
                  </a:cubicBezTo>
                  <a:cubicBezTo>
                    <a:pt x="4" y="60"/>
                    <a:pt x="0" y="73"/>
                    <a:pt x="0" y="87"/>
                  </a:cubicBezTo>
                  <a:cubicBezTo>
                    <a:pt x="0" y="135"/>
                    <a:pt x="39" y="174"/>
                    <a:pt x="87" y="174"/>
                  </a:cubicBezTo>
                  <a:cubicBezTo>
                    <a:pt x="135" y="174"/>
                    <a:pt x="173" y="136"/>
                    <a:pt x="174" y="89"/>
                  </a:cubicBezTo>
                  <a:cubicBezTo>
                    <a:pt x="172" y="91"/>
                    <a:pt x="169" y="92"/>
                    <a:pt x="167" y="92"/>
                  </a:cubicBezTo>
                  <a:close/>
                  <a:moveTo>
                    <a:pt x="73" y="53"/>
                  </a:moveTo>
                  <a:cubicBezTo>
                    <a:pt x="72" y="55"/>
                    <a:pt x="70" y="52"/>
                    <a:pt x="69" y="49"/>
                  </a:cubicBezTo>
                  <a:cubicBezTo>
                    <a:pt x="69" y="47"/>
                    <a:pt x="69" y="44"/>
                    <a:pt x="69" y="42"/>
                  </a:cubicBezTo>
                  <a:cubicBezTo>
                    <a:pt x="69" y="39"/>
                    <a:pt x="74" y="34"/>
                    <a:pt x="77" y="34"/>
                  </a:cubicBezTo>
                  <a:cubicBezTo>
                    <a:pt x="80" y="34"/>
                    <a:pt x="82" y="34"/>
                    <a:pt x="85" y="34"/>
                  </a:cubicBezTo>
                  <a:cubicBezTo>
                    <a:pt x="88" y="34"/>
                    <a:pt x="92" y="37"/>
                    <a:pt x="92" y="38"/>
                  </a:cubicBezTo>
                  <a:cubicBezTo>
                    <a:pt x="92" y="40"/>
                    <a:pt x="89" y="43"/>
                    <a:pt x="85" y="45"/>
                  </a:cubicBezTo>
                  <a:cubicBezTo>
                    <a:pt x="85" y="45"/>
                    <a:pt x="84" y="46"/>
                    <a:pt x="83" y="46"/>
                  </a:cubicBezTo>
                  <a:cubicBezTo>
                    <a:pt x="79" y="48"/>
                    <a:pt x="75" y="51"/>
                    <a:pt x="73" y="53"/>
                  </a:cubicBez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grpSp>
      <p:grpSp>
        <p:nvGrpSpPr>
          <p:cNvPr id="52" name="Group 62"/>
          <p:cNvGrpSpPr/>
          <p:nvPr/>
        </p:nvGrpSpPr>
        <p:grpSpPr>
          <a:xfrm>
            <a:off x="4308059" y="4508656"/>
            <a:ext cx="591021" cy="435164"/>
            <a:chOff x="7949727" y="4722004"/>
            <a:chExt cx="637883" cy="469668"/>
          </a:xfrm>
          <a:gradFill>
            <a:gsLst>
              <a:gs pos="0">
                <a:schemeClr val="bg1"/>
              </a:gs>
              <a:gs pos="100000">
                <a:srgbClr val="55B3FA"/>
              </a:gs>
            </a:gsLst>
            <a:lin ang="2700000" scaled="1"/>
          </a:gradFill>
        </p:grpSpPr>
        <p:sp>
          <p:nvSpPr>
            <p:cNvPr id="69" name="ïşḻïďê-Freeform: Shape 40"/>
            <p:cNvSpPr/>
            <p:nvPr/>
          </p:nvSpPr>
          <p:spPr bwMode="auto">
            <a:xfrm>
              <a:off x="7976375" y="4722004"/>
              <a:ext cx="566266" cy="406379"/>
            </a:xfrm>
            <a:custGeom>
              <a:avLst/>
              <a:gdLst/>
              <a:ahLst/>
              <a:cxnLst>
                <a:cxn ang="0">
                  <a:pos x="216" y="13"/>
                </a:cxn>
                <a:cxn ang="0">
                  <a:pos x="203" y="0"/>
                </a:cxn>
                <a:cxn ang="0">
                  <a:pos x="13" y="0"/>
                </a:cxn>
                <a:cxn ang="0">
                  <a:pos x="0" y="13"/>
                </a:cxn>
                <a:cxn ang="0">
                  <a:pos x="0" y="143"/>
                </a:cxn>
                <a:cxn ang="0">
                  <a:pos x="13" y="155"/>
                </a:cxn>
                <a:cxn ang="0">
                  <a:pos x="203" y="155"/>
                </a:cxn>
                <a:cxn ang="0">
                  <a:pos x="216" y="143"/>
                </a:cxn>
                <a:cxn ang="0">
                  <a:pos x="216" y="13"/>
                </a:cxn>
                <a:cxn ang="0">
                  <a:pos x="206" y="138"/>
                </a:cxn>
                <a:cxn ang="0">
                  <a:pos x="14" y="138"/>
                </a:cxn>
                <a:cxn ang="0">
                  <a:pos x="14" y="13"/>
                </a:cxn>
                <a:cxn ang="0">
                  <a:pos x="206" y="13"/>
                </a:cxn>
                <a:cxn ang="0">
                  <a:pos x="206" y="138"/>
                </a:cxn>
              </a:cxnLst>
              <a:rect l="0" t="0" r="r" b="b"/>
              <a:pathLst>
                <a:path w="216" h="155">
                  <a:moveTo>
                    <a:pt x="216" y="13"/>
                  </a:moveTo>
                  <a:cubicBezTo>
                    <a:pt x="216" y="6"/>
                    <a:pt x="210" y="0"/>
                    <a:pt x="203" y="0"/>
                  </a:cubicBezTo>
                  <a:cubicBezTo>
                    <a:pt x="13" y="0"/>
                    <a:pt x="13" y="0"/>
                    <a:pt x="13" y="0"/>
                  </a:cubicBezTo>
                  <a:cubicBezTo>
                    <a:pt x="6" y="0"/>
                    <a:pt x="0" y="6"/>
                    <a:pt x="0" y="13"/>
                  </a:cubicBezTo>
                  <a:cubicBezTo>
                    <a:pt x="0" y="143"/>
                    <a:pt x="0" y="143"/>
                    <a:pt x="0" y="143"/>
                  </a:cubicBezTo>
                  <a:cubicBezTo>
                    <a:pt x="0" y="150"/>
                    <a:pt x="6" y="155"/>
                    <a:pt x="13" y="155"/>
                  </a:cubicBezTo>
                  <a:cubicBezTo>
                    <a:pt x="203" y="155"/>
                    <a:pt x="203" y="155"/>
                    <a:pt x="203" y="155"/>
                  </a:cubicBezTo>
                  <a:cubicBezTo>
                    <a:pt x="210" y="155"/>
                    <a:pt x="216" y="150"/>
                    <a:pt x="216" y="143"/>
                  </a:cubicBezTo>
                  <a:lnTo>
                    <a:pt x="216" y="13"/>
                  </a:lnTo>
                  <a:close/>
                  <a:moveTo>
                    <a:pt x="206" y="138"/>
                  </a:moveTo>
                  <a:cubicBezTo>
                    <a:pt x="14" y="138"/>
                    <a:pt x="14" y="138"/>
                    <a:pt x="14" y="138"/>
                  </a:cubicBezTo>
                  <a:cubicBezTo>
                    <a:pt x="14" y="13"/>
                    <a:pt x="14" y="13"/>
                    <a:pt x="14" y="13"/>
                  </a:cubicBezTo>
                  <a:cubicBezTo>
                    <a:pt x="206" y="13"/>
                    <a:pt x="206" y="13"/>
                    <a:pt x="206" y="13"/>
                  </a:cubicBezTo>
                  <a:lnTo>
                    <a:pt x="206" y="138"/>
                  </a:ln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70" name="ïşḻïďê-Freeform: Shape 41"/>
            <p:cNvSpPr/>
            <p:nvPr/>
          </p:nvSpPr>
          <p:spPr bwMode="auto">
            <a:xfrm>
              <a:off x="7949727" y="5136711"/>
              <a:ext cx="631220" cy="44968"/>
            </a:xfrm>
            <a:custGeom>
              <a:avLst/>
              <a:gdLst/>
              <a:ahLst/>
              <a:cxnLst>
                <a:cxn ang="0">
                  <a:pos x="152" y="0"/>
                </a:cxn>
                <a:cxn ang="0">
                  <a:pos x="139" y="7"/>
                </a:cxn>
                <a:cxn ang="0">
                  <a:pos x="101" y="7"/>
                </a:cxn>
                <a:cxn ang="0">
                  <a:pos x="89" y="0"/>
                </a:cxn>
                <a:cxn ang="0">
                  <a:pos x="0" y="0"/>
                </a:cxn>
                <a:cxn ang="0">
                  <a:pos x="25" y="17"/>
                </a:cxn>
                <a:cxn ang="0">
                  <a:pos x="215" y="17"/>
                </a:cxn>
                <a:cxn ang="0">
                  <a:pos x="240" y="0"/>
                </a:cxn>
                <a:cxn ang="0">
                  <a:pos x="152" y="0"/>
                </a:cxn>
              </a:cxnLst>
              <a:rect l="0" t="0" r="r" b="b"/>
              <a:pathLst>
                <a:path w="240" h="17">
                  <a:moveTo>
                    <a:pt x="152" y="0"/>
                  </a:moveTo>
                  <a:cubicBezTo>
                    <a:pt x="152" y="0"/>
                    <a:pt x="152" y="7"/>
                    <a:pt x="139" y="7"/>
                  </a:cubicBezTo>
                  <a:cubicBezTo>
                    <a:pt x="126" y="7"/>
                    <a:pt x="114" y="7"/>
                    <a:pt x="101" y="7"/>
                  </a:cubicBezTo>
                  <a:cubicBezTo>
                    <a:pt x="89" y="7"/>
                    <a:pt x="89" y="0"/>
                    <a:pt x="89" y="0"/>
                  </a:cubicBezTo>
                  <a:cubicBezTo>
                    <a:pt x="0" y="0"/>
                    <a:pt x="0" y="0"/>
                    <a:pt x="0" y="0"/>
                  </a:cubicBezTo>
                  <a:cubicBezTo>
                    <a:pt x="0" y="0"/>
                    <a:pt x="0" y="17"/>
                    <a:pt x="25" y="17"/>
                  </a:cubicBezTo>
                  <a:cubicBezTo>
                    <a:pt x="51" y="17"/>
                    <a:pt x="190" y="17"/>
                    <a:pt x="215" y="17"/>
                  </a:cubicBezTo>
                  <a:cubicBezTo>
                    <a:pt x="240" y="17"/>
                    <a:pt x="240" y="0"/>
                    <a:pt x="240" y="0"/>
                  </a:cubicBezTo>
                  <a:lnTo>
                    <a:pt x="152" y="0"/>
                  </a:ln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71" name="ïşḻïďê-Freeform: Shape 42"/>
            <p:cNvSpPr/>
            <p:nvPr/>
          </p:nvSpPr>
          <p:spPr bwMode="auto">
            <a:xfrm>
              <a:off x="7986368" y="4722004"/>
              <a:ext cx="567932" cy="406379"/>
            </a:xfrm>
            <a:custGeom>
              <a:avLst/>
              <a:gdLst/>
              <a:ahLst/>
              <a:cxnLst>
                <a:cxn ang="0">
                  <a:pos x="216" y="13"/>
                </a:cxn>
                <a:cxn ang="0">
                  <a:pos x="203" y="0"/>
                </a:cxn>
                <a:cxn ang="0">
                  <a:pos x="13" y="0"/>
                </a:cxn>
                <a:cxn ang="0">
                  <a:pos x="0" y="13"/>
                </a:cxn>
                <a:cxn ang="0">
                  <a:pos x="0" y="143"/>
                </a:cxn>
                <a:cxn ang="0">
                  <a:pos x="13" y="155"/>
                </a:cxn>
                <a:cxn ang="0">
                  <a:pos x="203" y="155"/>
                </a:cxn>
                <a:cxn ang="0">
                  <a:pos x="216" y="143"/>
                </a:cxn>
                <a:cxn ang="0">
                  <a:pos x="216" y="13"/>
                </a:cxn>
                <a:cxn ang="0">
                  <a:pos x="205" y="142"/>
                </a:cxn>
                <a:cxn ang="0">
                  <a:pos x="13" y="142"/>
                </a:cxn>
                <a:cxn ang="0">
                  <a:pos x="13" y="17"/>
                </a:cxn>
                <a:cxn ang="0">
                  <a:pos x="205" y="17"/>
                </a:cxn>
                <a:cxn ang="0">
                  <a:pos x="205" y="142"/>
                </a:cxn>
              </a:cxnLst>
              <a:rect l="0" t="0" r="r" b="b"/>
              <a:pathLst>
                <a:path w="216" h="155">
                  <a:moveTo>
                    <a:pt x="216" y="13"/>
                  </a:moveTo>
                  <a:cubicBezTo>
                    <a:pt x="216" y="6"/>
                    <a:pt x="210" y="0"/>
                    <a:pt x="203" y="0"/>
                  </a:cubicBezTo>
                  <a:cubicBezTo>
                    <a:pt x="13" y="0"/>
                    <a:pt x="13" y="0"/>
                    <a:pt x="13" y="0"/>
                  </a:cubicBezTo>
                  <a:cubicBezTo>
                    <a:pt x="5" y="0"/>
                    <a:pt x="0" y="6"/>
                    <a:pt x="0" y="13"/>
                  </a:cubicBezTo>
                  <a:cubicBezTo>
                    <a:pt x="0" y="143"/>
                    <a:pt x="0" y="143"/>
                    <a:pt x="0" y="143"/>
                  </a:cubicBezTo>
                  <a:cubicBezTo>
                    <a:pt x="0" y="150"/>
                    <a:pt x="5" y="155"/>
                    <a:pt x="13" y="155"/>
                  </a:cubicBezTo>
                  <a:cubicBezTo>
                    <a:pt x="203" y="155"/>
                    <a:pt x="203" y="155"/>
                    <a:pt x="203" y="155"/>
                  </a:cubicBezTo>
                  <a:cubicBezTo>
                    <a:pt x="210" y="155"/>
                    <a:pt x="216" y="150"/>
                    <a:pt x="216" y="143"/>
                  </a:cubicBezTo>
                  <a:lnTo>
                    <a:pt x="216" y="13"/>
                  </a:lnTo>
                  <a:close/>
                  <a:moveTo>
                    <a:pt x="205" y="142"/>
                  </a:moveTo>
                  <a:cubicBezTo>
                    <a:pt x="13" y="142"/>
                    <a:pt x="13" y="142"/>
                    <a:pt x="13" y="142"/>
                  </a:cubicBezTo>
                  <a:cubicBezTo>
                    <a:pt x="13" y="17"/>
                    <a:pt x="13" y="17"/>
                    <a:pt x="13" y="17"/>
                  </a:cubicBezTo>
                  <a:cubicBezTo>
                    <a:pt x="205" y="17"/>
                    <a:pt x="205" y="17"/>
                    <a:pt x="205" y="17"/>
                  </a:cubicBezTo>
                  <a:lnTo>
                    <a:pt x="205" y="142"/>
                  </a:ln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72" name="ïşḻïďê-Freeform: Shape 43"/>
            <p:cNvSpPr/>
            <p:nvPr/>
          </p:nvSpPr>
          <p:spPr bwMode="auto">
            <a:xfrm>
              <a:off x="7958055" y="5146704"/>
              <a:ext cx="629555" cy="44968"/>
            </a:xfrm>
            <a:custGeom>
              <a:avLst/>
              <a:gdLst/>
              <a:ahLst/>
              <a:cxnLst>
                <a:cxn ang="0">
                  <a:pos x="151" y="0"/>
                </a:cxn>
                <a:cxn ang="0">
                  <a:pos x="139" y="3"/>
                </a:cxn>
                <a:cxn ang="0">
                  <a:pos x="101" y="3"/>
                </a:cxn>
                <a:cxn ang="0">
                  <a:pos x="88" y="0"/>
                </a:cxn>
                <a:cxn ang="0">
                  <a:pos x="0" y="0"/>
                </a:cxn>
                <a:cxn ang="0">
                  <a:pos x="25" y="17"/>
                </a:cxn>
                <a:cxn ang="0">
                  <a:pos x="215" y="17"/>
                </a:cxn>
                <a:cxn ang="0">
                  <a:pos x="240" y="0"/>
                </a:cxn>
                <a:cxn ang="0">
                  <a:pos x="151" y="0"/>
                </a:cxn>
              </a:cxnLst>
              <a:rect l="0" t="0" r="r" b="b"/>
              <a:pathLst>
                <a:path w="240" h="17">
                  <a:moveTo>
                    <a:pt x="151" y="0"/>
                  </a:moveTo>
                  <a:cubicBezTo>
                    <a:pt x="151" y="0"/>
                    <a:pt x="151" y="3"/>
                    <a:pt x="139" y="3"/>
                  </a:cubicBezTo>
                  <a:cubicBezTo>
                    <a:pt x="126" y="3"/>
                    <a:pt x="114" y="3"/>
                    <a:pt x="101" y="3"/>
                  </a:cubicBezTo>
                  <a:cubicBezTo>
                    <a:pt x="88" y="3"/>
                    <a:pt x="88" y="0"/>
                    <a:pt x="88" y="0"/>
                  </a:cubicBezTo>
                  <a:cubicBezTo>
                    <a:pt x="0" y="0"/>
                    <a:pt x="0" y="0"/>
                    <a:pt x="0" y="0"/>
                  </a:cubicBezTo>
                  <a:cubicBezTo>
                    <a:pt x="0" y="0"/>
                    <a:pt x="0" y="17"/>
                    <a:pt x="25" y="17"/>
                  </a:cubicBezTo>
                  <a:cubicBezTo>
                    <a:pt x="50" y="17"/>
                    <a:pt x="189" y="17"/>
                    <a:pt x="215" y="17"/>
                  </a:cubicBezTo>
                  <a:cubicBezTo>
                    <a:pt x="240" y="17"/>
                    <a:pt x="240" y="0"/>
                    <a:pt x="240" y="0"/>
                  </a:cubicBezTo>
                  <a:lnTo>
                    <a:pt x="151" y="0"/>
                  </a:ln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73" name="ïşḻïďê-Freeform: Shape 44"/>
            <p:cNvSpPr/>
            <p:nvPr/>
          </p:nvSpPr>
          <p:spPr bwMode="auto">
            <a:xfrm>
              <a:off x="7976375" y="4722004"/>
              <a:ext cx="566266" cy="406379"/>
            </a:xfrm>
            <a:custGeom>
              <a:avLst/>
              <a:gdLst/>
              <a:ahLst/>
              <a:cxnLst>
                <a:cxn ang="0">
                  <a:pos x="216" y="13"/>
                </a:cxn>
                <a:cxn ang="0">
                  <a:pos x="203" y="0"/>
                </a:cxn>
                <a:cxn ang="0">
                  <a:pos x="13" y="0"/>
                </a:cxn>
                <a:cxn ang="0">
                  <a:pos x="0" y="13"/>
                </a:cxn>
                <a:cxn ang="0">
                  <a:pos x="0" y="143"/>
                </a:cxn>
                <a:cxn ang="0">
                  <a:pos x="13" y="155"/>
                </a:cxn>
                <a:cxn ang="0">
                  <a:pos x="203" y="155"/>
                </a:cxn>
                <a:cxn ang="0">
                  <a:pos x="216" y="143"/>
                </a:cxn>
                <a:cxn ang="0">
                  <a:pos x="216" y="13"/>
                </a:cxn>
                <a:cxn ang="0">
                  <a:pos x="206" y="138"/>
                </a:cxn>
                <a:cxn ang="0">
                  <a:pos x="14" y="138"/>
                </a:cxn>
                <a:cxn ang="0">
                  <a:pos x="14" y="13"/>
                </a:cxn>
                <a:cxn ang="0">
                  <a:pos x="206" y="13"/>
                </a:cxn>
                <a:cxn ang="0">
                  <a:pos x="206" y="138"/>
                </a:cxn>
              </a:cxnLst>
              <a:rect l="0" t="0" r="r" b="b"/>
              <a:pathLst>
                <a:path w="216" h="155">
                  <a:moveTo>
                    <a:pt x="216" y="13"/>
                  </a:moveTo>
                  <a:cubicBezTo>
                    <a:pt x="216" y="6"/>
                    <a:pt x="210" y="0"/>
                    <a:pt x="203" y="0"/>
                  </a:cubicBezTo>
                  <a:cubicBezTo>
                    <a:pt x="13" y="0"/>
                    <a:pt x="13" y="0"/>
                    <a:pt x="13" y="0"/>
                  </a:cubicBezTo>
                  <a:cubicBezTo>
                    <a:pt x="6" y="0"/>
                    <a:pt x="0" y="6"/>
                    <a:pt x="0" y="13"/>
                  </a:cubicBezTo>
                  <a:cubicBezTo>
                    <a:pt x="0" y="143"/>
                    <a:pt x="0" y="143"/>
                    <a:pt x="0" y="143"/>
                  </a:cubicBezTo>
                  <a:cubicBezTo>
                    <a:pt x="0" y="150"/>
                    <a:pt x="6" y="155"/>
                    <a:pt x="13" y="155"/>
                  </a:cubicBezTo>
                  <a:cubicBezTo>
                    <a:pt x="203" y="155"/>
                    <a:pt x="203" y="155"/>
                    <a:pt x="203" y="155"/>
                  </a:cubicBezTo>
                  <a:cubicBezTo>
                    <a:pt x="210" y="155"/>
                    <a:pt x="216" y="150"/>
                    <a:pt x="216" y="143"/>
                  </a:cubicBezTo>
                  <a:lnTo>
                    <a:pt x="216" y="13"/>
                  </a:lnTo>
                  <a:close/>
                  <a:moveTo>
                    <a:pt x="206" y="138"/>
                  </a:moveTo>
                  <a:cubicBezTo>
                    <a:pt x="14" y="138"/>
                    <a:pt x="14" y="138"/>
                    <a:pt x="14" y="138"/>
                  </a:cubicBezTo>
                  <a:cubicBezTo>
                    <a:pt x="14" y="13"/>
                    <a:pt x="14" y="13"/>
                    <a:pt x="14" y="13"/>
                  </a:cubicBezTo>
                  <a:cubicBezTo>
                    <a:pt x="206" y="13"/>
                    <a:pt x="206" y="13"/>
                    <a:pt x="206" y="13"/>
                  </a:cubicBezTo>
                  <a:lnTo>
                    <a:pt x="206" y="138"/>
                  </a:ln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74" name="ïşḻïďê-Freeform: Shape 45"/>
            <p:cNvSpPr/>
            <p:nvPr/>
          </p:nvSpPr>
          <p:spPr bwMode="auto">
            <a:xfrm>
              <a:off x="7949727" y="5136711"/>
              <a:ext cx="631220" cy="44968"/>
            </a:xfrm>
            <a:custGeom>
              <a:avLst/>
              <a:gdLst/>
              <a:ahLst/>
              <a:cxnLst>
                <a:cxn ang="0">
                  <a:pos x="152" y="0"/>
                </a:cxn>
                <a:cxn ang="0">
                  <a:pos x="139" y="7"/>
                </a:cxn>
                <a:cxn ang="0">
                  <a:pos x="101" y="7"/>
                </a:cxn>
                <a:cxn ang="0">
                  <a:pos x="89" y="0"/>
                </a:cxn>
                <a:cxn ang="0">
                  <a:pos x="0" y="0"/>
                </a:cxn>
                <a:cxn ang="0">
                  <a:pos x="25" y="17"/>
                </a:cxn>
                <a:cxn ang="0">
                  <a:pos x="215" y="17"/>
                </a:cxn>
                <a:cxn ang="0">
                  <a:pos x="240" y="0"/>
                </a:cxn>
                <a:cxn ang="0">
                  <a:pos x="152" y="0"/>
                </a:cxn>
              </a:cxnLst>
              <a:rect l="0" t="0" r="r" b="b"/>
              <a:pathLst>
                <a:path w="240" h="17">
                  <a:moveTo>
                    <a:pt x="152" y="0"/>
                  </a:moveTo>
                  <a:cubicBezTo>
                    <a:pt x="152" y="0"/>
                    <a:pt x="152" y="7"/>
                    <a:pt x="139" y="7"/>
                  </a:cubicBezTo>
                  <a:cubicBezTo>
                    <a:pt x="126" y="7"/>
                    <a:pt x="114" y="7"/>
                    <a:pt x="101" y="7"/>
                  </a:cubicBezTo>
                  <a:cubicBezTo>
                    <a:pt x="89" y="7"/>
                    <a:pt x="89" y="0"/>
                    <a:pt x="89" y="0"/>
                  </a:cubicBezTo>
                  <a:cubicBezTo>
                    <a:pt x="0" y="0"/>
                    <a:pt x="0" y="0"/>
                    <a:pt x="0" y="0"/>
                  </a:cubicBezTo>
                  <a:cubicBezTo>
                    <a:pt x="0" y="0"/>
                    <a:pt x="0" y="17"/>
                    <a:pt x="25" y="17"/>
                  </a:cubicBezTo>
                  <a:cubicBezTo>
                    <a:pt x="51" y="17"/>
                    <a:pt x="190" y="17"/>
                    <a:pt x="215" y="17"/>
                  </a:cubicBezTo>
                  <a:cubicBezTo>
                    <a:pt x="240" y="17"/>
                    <a:pt x="240" y="0"/>
                    <a:pt x="240" y="0"/>
                  </a:cubicBezTo>
                  <a:lnTo>
                    <a:pt x="152" y="0"/>
                  </a:lnTo>
                  <a:close/>
                </a:path>
              </a:pathLst>
            </a:custGeom>
            <a:grpFill/>
            <a:ln w="9525">
              <a:no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grpSp>
      <p:sp>
        <p:nvSpPr>
          <p:cNvPr id="53" name="ïşḻïďê-Freeform: Shape 46"/>
          <p:cNvSpPr/>
          <p:nvPr/>
        </p:nvSpPr>
        <p:spPr bwMode="auto">
          <a:xfrm>
            <a:off x="3577648" y="4074116"/>
            <a:ext cx="639323" cy="640460"/>
          </a:xfrm>
          <a:custGeom>
            <a:avLst/>
            <a:gdLst/>
            <a:ahLst/>
            <a:cxnLst>
              <a:cxn ang="0">
                <a:pos x="355" y="357"/>
              </a:cxn>
              <a:cxn ang="0">
                <a:pos x="0" y="1"/>
              </a:cxn>
              <a:cxn ang="0">
                <a:pos x="2" y="0"/>
              </a:cxn>
              <a:cxn ang="0">
                <a:pos x="356" y="354"/>
              </a:cxn>
              <a:cxn ang="0">
                <a:pos x="355" y="357"/>
              </a:cxn>
            </a:cxnLst>
            <a:rect l="0" t="0" r="r" b="b"/>
            <a:pathLst>
              <a:path w="356" h="357">
                <a:moveTo>
                  <a:pt x="355" y="357"/>
                </a:moveTo>
                <a:cubicBezTo>
                  <a:pt x="199" y="284"/>
                  <a:pt x="73" y="158"/>
                  <a:pt x="0" y="1"/>
                </a:cubicBezTo>
                <a:cubicBezTo>
                  <a:pt x="2" y="0"/>
                  <a:pt x="2" y="0"/>
                  <a:pt x="2" y="0"/>
                </a:cubicBezTo>
                <a:cubicBezTo>
                  <a:pt x="75" y="156"/>
                  <a:pt x="201" y="282"/>
                  <a:pt x="356" y="354"/>
                </a:cubicBezTo>
                <a:lnTo>
                  <a:pt x="355" y="357"/>
                </a:lnTo>
                <a:close/>
              </a:path>
            </a:pathLst>
          </a:custGeom>
          <a:gradFill>
            <a:gsLst>
              <a:gs pos="0">
                <a:srgbClr val="CDA23D"/>
              </a:gs>
              <a:gs pos="55000">
                <a:srgbClr val="E1B64A"/>
              </a:gs>
              <a:gs pos="100000">
                <a:srgbClr val="F7E880">
                  <a:lumMod val="99000"/>
                </a:srgbClr>
              </a:gs>
            </a:gsLst>
            <a:lin ang="2700000" scaled="1"/>
          </a:gradFill>
          <a:ln w="57150">
            <a:gradFill>
              <a:gsLst>
                <a:gs pos="0">
                  <a:schemeClr val="bg1"/>
                </a:gs>
                <a:gs pos="100000">
                  <a:srgbClr val="55B3FA"/>
                </a:gs>
              </a:gsLst>
            </a:grad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54" name="ïşḻïďê-Freeform: Shape 47"/>
          <p:cNvSpPr/>
          <p:nvPr/>
        </p:nvSpPr>
        <p:spPr bwMode="auto">
          <a:xfrm>
            <a:off x="4993613" y="2757687"/>
            <a:ext cx="640460" cy="639323"/>
          </a:xfrm>
          <a:custGeom>
            <a:avLst/>
            <a:gdLst/>
            <a:ahLst/>
            <a:cxnLst>
              <a:cxn ang="0">
                <a:pos x="354" y="356"/>
              </a:cxn>
              <a:cxn ang="0">
                <a:pos x="0" y="2"/>
              </a:cxn>
              <a:cxn ang="0">
                <a:pos x="1" y="0"/>
              </a:cxn>
              <a:cxn ang="0">
                <a:pos x="357" y="355"/>
              </a:cxn>
              <a:cxn ang="0">
                <a:pos x="354" y="356"/>
              </a:cxn>
            </a:cxnLst>
            <a:rect l="0" t="0" r="r" b="b"/>
            <a:pathLst>
              <a:path w="357" h="356">
                <a:moveTo>
                  <a:pt x="354" y="356"/>
                </a:moveTo>
                <a:cubicBezTo>
                  <a:pt x="282" y="201"/>
                  <a:pt x="156" y="75"/>
                  <a:pt x="0" y="2"/>
                </a:cubicBezTo>
                <a:cubicBezTo>
                  <a:pt x="1" y="0"/>
                  <a:pt x="1" y="0"/>
                  <a:pt x="1" y="0"/>
                </a:cubicBezTo>
                <a:cubicBezTo>
                  <a:pt x="158" y="73"/>
                  <a:pt x="284" y="199"/>
                  <a:pt x="357" y="355"/>
                </a:cubicBezTo>
                <a:lnTo>
                  <a:pt x="354" y="356"/>
                </a:lnTo>
                <a:close/>
              </a:path>
            </a:pathLst>
          </a:custGeom>
          <a:gradFill>
            <a:gsLst>
              <a:gs pos="0">
                <a:srgbClr val="D99F3C"/>
              </a:gs>
              <a:gs pos="100000">
                <a:srgbClr val="B16F27"/>
              </a:gs>
            </a:gsLst>
            <a:lin ang="2700000" scaled="1"/>
          </a:gradFill>
          <a:ln w="57150">
            <a:gradFill>
              <a:gsLst>
                <a:gs pos="0">
                  <a:schemeClr val="bg1"/>
                </a:gs>
                <a:gs pos="100000">
                  <a:srgbClr val="55B3FA"/>
                </a:gs>
              </a:gsLst>
            </a:grad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55" name="ïşḻïďê-Freeform: Shape 48"/>
          <p:cNvSpPr/>
          <p:nvPr/>
        </p:nvSpPr>
        <p:spPr bwMode="auto">
          <a:xfrm>
            <a:off x="4969324" y="4106501"/>
            <a:ext cx="640460" cy="640460"/>
          </a:xfrm>
          <a:custGeom>
            <a:avLst/>
            <a:gdLst/>
            <a:ahLst/>
            <a:cxnLst>
              <a:cxn ang="0">
                <a:pos x="1" y="357"/>
              </a:cxn>
              <a:cxn ang="0">
                <a:pos x="0" y="354"/>
              </a:cxn>
              <a:cxn ang="0">
                <a:pos x="354" y="0"/>
              </a:cxn>
              <a:cxn ang="0">
                <a:pos x="357" y="1"/>
              </a:cxn>
              <a:cxn ang="0">
                <a:pos x="1" y="357"/>
              </a:cxn>
            </a:cxnLst>
            <a:rect l="0" t="0" r="r" b="b"/>
            <a:pathLst>
              <a:path w="357" h="357">
                <a:moveTo>
                  <a:pt x="1" y="357"/>
                </a:moveTo>
                <a:cubicBezTo>
                  <a:pt x="0" y="354"/>
                  <a:pt x="0" y="354"/>
                  <a:pt x="0" y="354"/>
                </a:cubicBezTo>
                <a:cubicBezTo>
                  <a:pt x="156" y="282"/>
                  <a:pt x="282" y="156"/>
                  <a:pt x="354" y="0"/>
                </a:cubicBezTo>
                <a:cubicBezTo>
                  <a:pt x="357" y="1"/>
                  <a:pt x="357" y="1"/>
                  <a:pt x="357" y="1"/>
                </a:cubicBezTo>
                <a:cubicBezTo>
                  <a:pt x="284" y="158"/>
                  <a:pt x="158" y="284"/>
                  <a:pt x="1" y="357"/>
                </a:cubicBezTo>
                <a:close/>
              </a:path>
            </a:pathLst>
          </a:custGeom>
          <a:gradFill>
            <a:gsLst>
              <a:gs pos="0">
                <a:srgbClr val="D99F3C"/>
              </a:gs>
              <a:gs pos="100000">
                <a:srgbClr val="B16F27"/>
              </a:gs>
            </a:gsLst>
            <a:lin ang="2700000" scaled="1"/>
          </a:gradFill>
          <a:ln w="57150">
            <a:gradFill>
              <a:gsLst>
                <a:gs pos="0">
                  <a:schemeClr val="bg1"/>
                </a:gs>
                <a:gs pos="100000">
                  <a:srgbClr val="55B3FA"/>
                </a:gs>
              </a:gsLst>
            </a:grad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56" name="ïşḻïďê-Freeform: Shape 52"/>
          <p:cNvSpPr/>
          <p:nvPr/>
        </p:nvSpPr>
        <p:spPr bwMode="auto">
          <a:xfrm>
            <a:off x="3571218" y="2756971"/>
            <a:ext cx="623396" cy="623396"/>
          </a:xfrm>
          <a:custGeom>
            <a:avLst/>
            <a:gdLst/>
            <a:ahLst/>
            <a:cxnLst>
              <a:cxn ang="0">
                <a:pos x="2" y="347"/>
              </a:cxn>
              <a:cxn ang="0">
                <a:pos x="0" y="346"/>
              </a:cxn>
              <a:cxn ang="0">
                <a:pos x="346" y="0"/>
              </a:cxn>
              <a:cxn ang="0">
                <a:pos x="347" y="2"/>
              </a:cxn>
              <a:cxn ang="0">
                <a:pos x="2" y="347"/>
              </a:cxn>
            </a:cxnLst>
            <a:rect l="0" t="0" r="r" b="b"/>
            <a:pathLst>
              <a:path w="347" h="347">
                <a:moveTo>
                  <a:pt x="2" y="347"/>
                </a:moveTo>
                <a:cubicBezTo>
                  <a:pt x="0" y="346"/>
                  <a:pt x="0" y="346"/>
                  <a:pt x="0" y="346"/>
                </a:cubicBezTo>
                <a:cubicBezTo>
                  <a:pt x="71" y="194"/>
                  <a:pt x="194" y="71"/>
                  <a:pt x="346" y="0"/>
                </a:cubicBezTo>
                <a:cubicBezTo>
                  <a:pt x="347" y="2"/>
                  <a:pt x="347" y="2"/>
                  <a:pt x="347" y="2"/>
                </a:cubicBezTo>
                <a:cubicBezTo>
                  <a:pt x="196" y="73"/>
                  <a:pt x="73" y="195"/>
                  <a:pt x="2" y="347"/>
                </a:cubicBezTo>
                <a:close/>
              </a:path>
            </a:pathLst>
          </a:custGeom>
          <a:gradFill>
            <a:gsLst>
              <a:gs pos="0">
                <a:srgbClr val="D99F3C"/>
              </a:gs>
              <a:gs pos="100000">
                <a:srgbClr val="B16F27"/>
              </a:gs>
            </a:gsLst>
            <a:lin ang="2700000" scaled="1"/>
          </a:gradFill>
          <a:ln w="57150">
            <a:gradFill>
              <a:gsLst>
                <a:gs pos="0">
                  <a:schemeClr val="bg1"/>
                </a:gs>
                <a:gs pos="100000">
                  <a:srgbClr val="55B3FA"/>
                </a:gs>
              </a:gsLst>
            </a:gradFill>
            <a:round/>
          </a:ln>
        </p:spPr>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20" name="ïşḻïďê-Rectangle: Rounded Corners 61"/>
          <p:cNvSpPr/>
          <p:nvPr/>
        </p:nvSpPr>
        <p:spPr>
          <a:xfrm>
            <a:off x="6077782" y="2400546"/>
            <a:ext cx="2167101" cy="838915"/>
          </a:xfrm>
          <a:prstGeom prst="roundRect">
            <a:avLst>
              <a:gd name="adj" fmla="val 5186"/>
            </a:avLst>
          </a:prstGeom>
          <a:noFill/>
          <a:ln w="9525">
            <a:gradFill>
              <a:gsLst>
                <a:gs pos="0">
                  <a:schemeClr val="bg1"/>
                </a:gs>
                <a:gs pos="100000">
                  <a:srgbClr val="55B3FA"/>
                </a:gs>
              </a:gsLs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16" name="ïşḻïďê-Rectangle: Rounded Corners 80"/>
          <p:cNvSpPr/>
          <p:nvPr/>
        </p:nvSpPr>
        <p:spPr>
          <a:xfrm>
            <a:off x="6077782" y="4359356"/>
            <a:ext cx="2167101" cy="838915"/>
          </a:xfrm>
          <a:prstGeom prst="roundRect">
            <a:avLst>
              <a:gd name="adj" fmla="val 5186"/>
            </a:avLst>
          </a:prstGeom>
          <a:noFill/>
          <a:ln w="9525">
            <a:gradFill>
              <a:gsLst>
                <a:gs pos="0">
                  <a:schemeClr val="bg1"/>
                </a:gs>
                <a:gs pos="100000">
                  <a:srgbClr val="55B3FA"/>
                </a:gs>
              </a:gsLs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12" name="ïşḻïďê-Rectangle: Rounded Corners 91"/>
          <p:cNvSpPr/>
          <p:nvPr/>
        </p:nvSpPr>
        <p:spPr>
          <a:xfrm>
            <a:off x="905983" y="4359356"/>
            <a:ext cx="2167101" cy="838915"/>
          </a:xfrm>
          <a:prstGeom prst="roundRect">
            <a:avLst>
              <a:gd name="adj" fmla="val 5186"/>
            </a:avLst>
          </a:prstGeom>
          <a:noFill/>
          <a:ln w="9525">
            <a:gradFill>
              <a:gsLst>
                <a:gs pos="0">
                  <a:schemeClr val="bg1"/>
                </a:gs>
                <a:gs pos="100000">
                  <a:srgbClr val="55B3FA"/>
                </a:gs>
              </a:gsLs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8" name="íślíḋè-Rectangle: Rounded Corners 96"/>
          <p:cNvSpPr/>
          <p:nvPr/>
        </p:nvSpPr>
        <p:spPr>
          <a:xfrm>
            <a:off x="877884" y="2400546"/>
            <a:ext cx="2167101" cy="838915"/>
          </a:xfrm>
          <a:prstGeom prst="roundRect">
            <a:avLst>
              <a:gd name="adj" fmla="val 5186"/>
            </a:avLst>
          </a:prstGeom>
          <a:noFill/>
          <a:ln w="9525">
            <a:gradFill>
              <a:gsLst>
                <a:gs pos="0">
                  <a:schemeClr val="bg1"/>
                </a:gs>
                <a:gs pos="100000">
                  <a:srgbClr val="55B3FA"/>
                </a:gs>
              </a:gsLs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gradFill>
                <a:gsLst>
                  <a:gs pos="0">
                    <a:schemeClr val="bg1"/>
                  </a:gs>
                  <a:gs pos="100000">
                    <a:srgbClr val="55B3FA"/>
                  </a:gs>
                </a:gsLst>
                <a:lin ang="5400000" scaled="1"/>
              </a:gradFill>
              <a:cs typeface="+mn-ea"/>
              <a:sym typeface="+mn-lt"/>
            </a:endParaRPr>
          </a:p>
        </p:txBody>
      </p:sp>
      <p:sp>
        <p:nvSpPr>
          <p:cNvPr id="90" name="矩形 89"/>
          <p:cNvSpPr/>
          <p:nvPr/>
        </p:nvSpPr>
        <p:spPr>
          <a:xfrm>
            <a:off x="976790" y="2521745"/>
            <a:ext cx="1969294" cy="506742"/>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gradFill>
                  <a:gsLst>
                    <a:gs pos="0">
                      <a:schemeClr val="bg1"/>
                    </a:gs>
                    <a:gs pos="100000">
                      <a:srgbClr val="55B3FA"/>
                    </a:gs>
                  </a:gsLst>
                  <a:lin ang="5400000" scaled="1"/>
                </a:gradFill>
                <a:cs typeface="+mn-ea"/>
                <a:sym typeface="+mn-lt"/>
              </a:rPr>
              <a:t>01  </a:t>
            </a:r>
            <a:r>
              <a:rPr lang="zh-CN" altLang="en-US" sz="2400" b="1" dirty="0">
                <a:gradFill>
                  <a:gsLst>
                    <a:gs pos="0">
                      <a:schemeClr val="bg1"/>
                    </a:gs>
                    <a:gs pos="100000">
                      <a:srgbClr val="55B3FA"/>
                    </a:gs>
                  </a:gsLst>
                  <a:lin ang="5400000" scaled="1"/>
                </a:gradFill>
                <a:cs typeface="+mn-ea"/>
                <a:sym typeface="+mn-lt"/>
              </a:rPr>
              <a:t>研究背景</a:t>
            </a:r>
          </a:p>
        </p:txBody>
      </p:sp>
      <p:grpSp>
        <p:nvGrpSpPr>
          <p:cNvPr id="83" name="组合 82"/>
          <p:cNvGrpSpPr/>
          <p:nvPr/>
        </p:nvGrpSpPr>
        <p:grpSpPr>
          <a:xfrm>
            <a:off x="3329231" y="1262447"/>
            <a:ext cx="2525486" cy="1007692"/>
            <a:chOff x="4439610" y="373256"/>
            <a:chExt cx="3367314" cy="1343588"/>
          </a:xfrm>
        </p:grpSpPr>
        <p:sp>
          <p:nvSpPr>
            <p:cNvPr id="84" name="文本框 83"/>
            <p:cNvSpPr txBox="1"/>
            <p:nvPr/>
          </p:nvSpPr>
          <p:spPr>
            <a:xfrm>
              <a:off x="4766530" y="373256"/>
              <a:ext cx="2632194" cy="861774"/>
            </a:xfrm>
            <a:prstGeom prst="rect">
              <a:avLst/>
            </a:prstGeom>
            <a:noFill/>
          </p:spPr>
          <p:txBody>
            <a:bodyPr wrap="square" rtlCol="0">
              <a:spAutoFit/>
              <a:scene3d>
                <a:camera prst="orthographicFront"/>
                <a:lightRig rig="threePt" dir="t"/>
              </a:scene3d>
              <a:sp3d contourW="12700"/>
            </a:bodyPr>
            <a:lstStyle/>
            <a:p>
              <a:pPr algn="ctr"/>
              <a:r>
                <a:rPr lang="zh-CN" altLang="en-US" sz="3600" b="1" dirty="0">
                  <a:gradFill>
                    <a:gsLst>
                      <a:gs pos="0">
                        <a:schemeClr val="bg1"/>
                      </a:gs>
                      <a:gs pos="100000">
                        <a:srgbClr val="55B3FA"/>
                      </a:gs>
                    </a:gsLst>
                    <a:lin ang="5400000" scaled="1"/>
                  </a:gradFill>
                  <a:cs typeface="+mn-ea"/>
                  <a:sym typeface="+mn-lt"/>
                </a:rPr>
                <a:t>目录</a:t>
              </a:r>
            </a:p>
          </p:txBody>
        </p:sp>
        <p:sp>
          <p:nvSpPr>
            <p:cNvPr id="85" name="文本框 84"/>
            <p:cNvSpPr txBox="1"/>
            <p:nvPr/>
          </p:nvSpPr>
          <p:spPr>
            <a:xfrm>
              <a:off x="4439610" y="1039736"/>
              <a:ext cx="3367314" cy="677108"/>
            </a:xfrm>
            <a:prstGeom prst="rect">
              <a:avLst/>
            </a:prstGeom>
            <a:noFill/>
          </p:spPr>
          <p:txBody>
            <a:bodyPr wrap="square" rtlCol="0">
              <a:spAutoFit/>
              <a:scene3d>
                <a:camera prst="orthographicFront"/>
                <a:lightRig rig="threePt" dir="t"/>
              </a:scene3d>
              <a:sp3d contourW="12700"/>
            </a:bodyPr>
            <a:lstStyle/>
            <a:p>
              <a:pPr algn="ctr">
                <a:defRPr/>
              </a:pPr>
              <a:r>
                <a:rPr lang="en-US" altLang="zh-CN" sz="2700" dirty="0">
                  <a:gradFill>
                    <a:gsLst>
                      <a:gs pos="0">
                        <a:schemeClr val="bg1"/>
                      </a:gs>
                      <a:gs pos="100000">
                        <a:srgbClr val="55B3FA"/>
                      </a:gs>
                    </a:gsLst>
                    <a:lin ang="2700000" scaled="0"/>
                  </a:gradFill>
                  <a:cs typeface="+mn-ea"/>
                  <a:sym typeface="+mn-lt"/>
                </a:rPr>
                <a:t>contents</a:t>
              </a:r>
            </a:p>
          </p:txBody>
        </p:sp>
        <p:cxnSp>
          <p:nvCxnSpPr>
            <p:cNvPr id="86" name="直接连接符 85"/>
            <p:cNvCxnSpPr/>
            <p:nvPr/>
          </p:nvCxnSpPr>
          <p:spPr>
            <a:xfrm>
              <a:off x="5883363" y="1141904"/>
              <a:ext cx="398529" cy="0"/>
            </a:xfrm>
            <a:prstGeom prst="line">
              <a:avLst/>
            </a:prstGeom>
            <a:ln w="28575">
              <a:gradFill>
                <a:gsLst>
                  <a:gs pos="0">
                    <a:schemeClr val="bg1"/>
                  </a:gs>
                  <a:gs pos="100000">
                    <a:srgbClr val="55B3FA"/>
                  </a:gs>
                </a:gsLst>
                <a:lin ang="2700000" scaled="0"/>
              </a:gradFill>
            </a:ln>
          </p:spPr>
          <p:style>
            <a:lnRef idx="1">
              <a:schemeClr val="accent1"/>
            </a:lnRef>
            <a:fillRef idx="0">
              <a:schemeClr val="accent1"/>
            </a:fillRef>
            <a:effectRef idx="0">
              <a:schemeClr val="accent1"/>
            </a:effectRef>
            <a:fontRef idx="minor">
              <a:schemeClr val="tx1"/>
            </a:fontRef>
          </p:style>
        </p:cxnSp>
      </p:grpSp>
      <p:sp>
        <p:nvSpPr>
          <p:cNvPr id="2" name="矩形 1"/>
          <p:cNvSpPr/>
          <p:nvPr>
            <p:custDataLst>
              <p:tags r:id="rId2"/>
            </p:custDataLst>
          </p:nvPr>
        </p:nvSpPr>
        <p:spPr>
          <a:xfrm>
            <a:off x="984410" y="4508660"/>
            <a:ext cx="1969294" cy="506742"/>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gradFill>
                  <a:gsLst>
                    <a:gs pos="0">
                      <a:schemeClr val="bg1"/>
                    </a:gs>
                    <a:gs pos="100000">
                      <a:srgbClr val="55B3FA"/>
                    </a:gs>
                  </a:gsLst>
                  <a:lin ang="5400000" scaled="1"/>
                </a:gradFill>
                <a:cs typeface="+mn-ea"/>
                <a:sym typeface="+mn-lt"/>
              </a:rPr>
              <a:t>03  </a:t>
            </a:r>
            <a:r>
              <a:rPr lang="zh-CN" altLang="en-US" sz="2400" b="1" dirty="0">
                <a:gradFill>
                  <a:gsLst>
                    <a:gs pos="0">
                      <a:schemeClr val="bg1"/>
                    </a:gs>
                    <a:gs pos="100000">
                      <a:srgbClr val="55B3FA"/>
                    </a:gs>
                  </a:gsLst>
                  <a:lin ang="5400000" scaled="1"/>
                </a:gradFill>
                <a:cs typeface="+mn-ea"/>
                <a:sym typeface="+mn-lt"/>
              </a:rPr>
              <a:t>结果分析</a:t>
            </a:r>
          </a:p>
        </p:txBody>
      </p:sp>
      <p:sp>
        <p:nvSpPr>
          <p:cNvPr id="4" name="矩形 3"/>
          <p:cNvSpPr/>
          <p:nvPr>
            <p:custDataLst>
              <p:tags r:id="rId3"/>
            </p:custDataLst>
          </p:nvPr>
        </p:nvSpPr>
        <p:spPr>
          <a:xfrm>
            <a:off x="6176964" y="2558416"/>
            <a:ext cx="1969294" cy="506742"/>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gradFill>
                  <a:gsLst>
                    <a:gs pos="0">
                      <a:schemeClr val="bg1"/>
                    </a:gs>
                    <a:gs pos="100000">
                      <a:srgbClr val="55B3FA"/>
                    </a:gs>
                  </a:gsLst>
                  <a:lin ang="5400000" scaled="1"/>
                </a:gradFill>
                <a:cs typeface="+mn-ea"/>
                <a:sym typeface="+mn-lt"/>
              </a:rPr>
              <a:t>02  </a:t>
            </a:r>
            <a:r>
              <a:rPr lang="zh-CN" altLang="en-US" sz="2400" b="1" dirty="0">
                <a:gradFill>
                  <a:gsLst>
                    <a:gs pos="0">
                      <a:schemeClr val="bg1"/>
                    </a:gs>
                    <a:gs pos="100000">
                      <a:srgbClr val="55B3FA"/>
                    </a:gs>
                  </a:gsLst>
                  <a:lin ang="5400000" scaled="1"/>
                </a:gradFill>
                <a:cs typeface="+mn-ea"/>
                <a:sym typeface="+mn-lt"/>
              </a:rPr>
              <a:t>研究方法</a:t>
            </a:r>
          </a:p>
        </p:txBody>
      </p:sp>
      <p:sp>
        <p:nvSpPr>
          <p:cNvPr id="5" name="矩形 4"/>
          <p:cNvSpPr/>
          <p:nvPr>
            <p:custDataLst>
              <p:tags r:id="rId4"/>
            </p:custDataLst>
          </p:nvPr>
        </p:nvSpPr>
        <p:spPr>
          <a:xfrm>
            <a:off x="6176964" y="4508660"/>
            <a:ext cx="1969294" cy="506742"/>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gradFill>
                  <a:gsLst>
                    <a:gs pos="0">
                      <a:schemeClr val="bg1"/>
                    </a:gs>
                    <a:gs pos="100000">
                      <a:srgbClr val="55B3FA"/>
                    </a:gs>
                  </a:gsLst>
                  <a:lin ang="5400000" scaled="1"/>
                </a:gradFill>
                <a:cs typeface="+mn-ea"/>
                <a:sym typeface="+mn-lt"/>
              </a:rPr>
              <a:t>04  </a:t>
            </a:r>
            <a:r>
              <a:rPr lang="zh-CN" altLang="en-US" sz="2400" b="1" dirty="0">
                <a:gradFill>
                  <a:gsLst>
                    <a:gs pos="0">
                      <a:schemeClr val="bg1"/>
                    </a:gs>
                    <a:gs pos="100000">
                      <a:srgbClr val="55B3FA"/>
                    </a:gs>
                  </a:gsLst>
                  <a:lin ang="5400000" scaled="1"/>
                </a:gradFill>
                <a:cs typeface="+mn-ea"/>
                <a:sym typeface="+mn-lt"/>
              </a:rPr>
              <a:t>总结展望</a:t>
            </a:r>
          </a:p>
        </p:txBody>
      </p:sp>
      <p:pic>
        <p:nvPicPr>
          <p:cNvPr id="9" name="图片 8"/>
          <p:cNvPicPr>
            <a:picLocks noChangeAspect="1"/>
          </p:cNvPicPr>
          <p:nvPr>
            <p:custDataLst>
              <p:tags r:id="rId5"/>
            </p:custDataLst>
          </p:nvPr>
        </p:nvPicPr>
        <p:blipFill>
          <a:blip r:embed="rId9"/>
          <a:stretch>
            <a:fillRect/>
          </a:stretch>
        </p:blipFill>
        <p:spPr>
          <a:xfrm>
            <a:off x="4130995" y="3239455"/>
            <a:ext cx="952976" cy="952976"/>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B6FB50F-8462-63F8-53B5-15A63DEE2944}"/>
              </a:ext>
            </a:extLst>
          </p:cNvPr>
          <p:cNvPicPr>
            <a:picLocks noChangeAspect="1"/>
          </p:cNvPicPr>
          <p:nvPr/>
        </p:nvPicPr>
        <p:blipFill>
          <a:blip r:embed="rId4"/>
          <a:stretch>
            <a:fillRect/>
          </a:stretch>
        </p:blipFill>
        <p:spPr>
          <a:xfrm>
            <a:off x="0" y="6096"/>
            <a:ext cx="9144000" cy="6845807"/>
          </a:xfrm>
          <a:prstGeom prst="rect">
            <a:avLst/>
          </a:prstGeom>
        </p:spPr>
      </p:pic>
      <p:grpSp>
        <p:nvGrpSpPr>
          <p:cNvPr id="13" name="组合 12"/>
          <p:cNvGrpSpPr/>
          <p:nvPr/>
        </p:nvGrpSpPr>
        <p:grpSpPr>
          <a:xfrm>
            <a:off x="514350" y="1269683"/>
            <a:ext cx="2449830" cy="845820"/>
            <a:chOff x="3518" y="5040"/>
            <a:chExt cx="5144" cy="1776"/>
          </a:xfrm>
        </p:grpSpPr>
        <p:sp>
          <p:nvSpPr>
            <p:cNvPr id="3" name="Title 1"/>
            <p:cNvSpPr txBox="1"/>
            <p:nvPr/>
          </p:nvSpPr>
          <p:spPr>
            <a:xfrm>
              <a:off x="4417" y="5340"/>
              <a:ext cx="3547" cy="1273"/>
            </a:xfrm>
            <a:prstGeom prst="rect">
              <a:avLst/>
            </a:prstGeom>
          </p:spPr>
          <p:txBody>
            <a:bodyPr vert="horz" lIns="27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nSpc>
                  <a:spcPct val="100000"/>
                </a:lnSpc>
              </a:pPr>
              <a:r>
                <a:rPr lang="zh-CN" altLang="en-US" sz="3000" b="1" dirty="0">
                  <a:gradFill>
                    <a:gsLst>
                      <a:gs pos="0">
                        <a:schemeClr val="bg1"/>
                      </a:gs>
                      <a:gs pos="100000">
                        <a:srgbClr val="55B3FA"/>
                      </a:gs>
                    </a:gsLst>
                    <a:lin ang="5400000" scaled="1"/>
                  </a:gradFill>
                  <a:latin typeface="+mn-lt"/>
                  <a:ea typeface="+mn-ea"/>
                  <a:cs typeface="+mn-ea"/>
                  <a:sym typeface="+mn-lt"/>
                </a:rPr>
                <a:t>研究背景</a:t>
              </a:r>
            </a:p>
          </p:txBody>
        </p:sp>
        <p:sp>
          <p:nvSpPr>
            <p:cNvPr id="33" name="矩形 32"/>
            <p:cNvSpPr/>
            <p:nvPr/>
          </p:nvSpPr>
          <p:spPr bwMode="auto">
            <a:xfrm>
              <a:off x="3518" y="5040"/>
              <a:ext cx="5145" cy="1777"/>
            </a:xfrm>
            <a:prstGeom prst="rect">
              <a:avLst/>
            </a:prstGeom>
            <a:noFill/>
            <a:ln w="76200">
              <a:gradFill>
                <a:gsLst>
                  <a:gs pos="0">
                    <a:schemeClr val="bg1"/>
                  </a:gs>
                  <a:gs pos="100000">
                    <a:srgbClr val="55B3FA"/>
                  </a:gs>
                </a:gsLst>
                <a:lin ang="2700000" scaled="0"/>
              </a:gradFill>
              <a:miter lim="800000"/>
            </a:ln>
          </p:spPr>
          <p:txBody>
            <a:bodyPr vert="horz" wrap="square" lIns="68580" tIns="34290" rIns="68580" bIns="34290" numCol="1" rtlCol="0" anchor="t" anchorCtr="0" compatLnSpc="1"/>
            <a:lstStyle/>
            <a:p>
              <a:pPr algn="ctr"/>
              <a:endParaRPr lang="en-US" altLang="zh-CN" sz="1350" dirty="0">
                <a:gradFill>
                  <a:gsLst>
                    <a:gs pos="0">
                      <a:schemeClr val="bg1"/>
                    </a:gs>
                    <a:gs pos="100000">
                      <a:srgbClr val="55B3FA"/>
                    </a:gs>
                  </a:gsLst>
                  <a:lin ang="5400000" scaled="1"/>
                </a:gradFill>
                <a:cs typeface="+mn-ea"/>
                <a:sym typeface="+mn-lt"/>
              </a:endParaRPr>
            </a:p>
            <a:p>
              <a:pPr algn="ctr"/>
              <a:endParaRPr lang="zh-CN" altLang="en-US" sz="1350" dirty="0">
                <a:gradFill>
                  <a:gsLst>
                    <a:gs pos="0">
                      <a:schemeClr val="bg1"/>
                    </a:gs>
                    <a:gs pos="100000">
                      <a:srgbClr val="55B3FA"/>
                    </a:gs>
                  </a:gsLst>
                  <a:lin ang="5400000" scaled="1"/>
                </a:gradFill>
                <a:cs typeface="+mn-ea"/>
                <a:sym typeface="+mn-lt"/>
              </a:endParaRPr>
            </a:p>
          </p:txBody>
        </p:sp>
      </p:grpSp>
      <p:sp>
        <p:nvSpPr>
          <p:cNvPr id="15" name="文本框 14"/>
          <p:cNvSpPr txBox="1"/>
          <p:nvPr>
            <p:custDataLst>
              <p:tags r:id="rId1"/>
            </p:custDataLst>
          </p:nvPr>
        </p:nvSpPr>
        <p:spPr>
          <a:xfrm>
            <a:off x="813911" y="2505551"/>
            <a:ext cx="7239953" cy="2541080"/>
          </a:xfrm>
          <a:prstGeom prst="rect">
            <a:avLst/>
          </a:prstGeom>
          <a:noFill/>
        </p:spPr>
        <p:txBody>
          <a:bodyPr wrap="square" lIns="27000" rIns="27000" rtlCol="0" anchor="t">
            <a:spAutoFit/>
          </a:bodyPr>
          <a:lstStyle/>
          <a:p>
            <a:pPr marL="428625" indent="-428625">
              <a:lnSpc>
                <a:spcPct val="150000"/>
              </a:lnSpc>
              <a:buFont typeface="Arial" panose="020B0604020202020204" pitchFamily="34" charset="0"/>
              <a:buChar char="•"/>
            </a:pPr>
            <a:r>
              <a:rPr lang="zh-CN" altLang="en-US" dirty="0">
                <a:solidFill>
                  <a:srgbClr val="FFFFFF"/>
                </a:solidFill>
                <a:ea typeface="思源黑体-粗体 Bold"/>
                <a:sym typeface="+mn-ea"/>
              </a:rPr>
              <a:t>在</a:t>
            </a:r>
            <a:r>
              <a:rPr lang="zh-CN" altLang="en-US" dirty="0">
                <a:solidFill>
                  <a:srgbClr val="00B0F0"/>
                </a:solidFill>
                <a:ea typeface="思源黑体-粗体 Bold"/>
                <a:sym typeface="+mn-ea"/>
              </a:rPr>
              <a:t>突发公共卫生事件</a:t>
            </a:r>
            <a:r>
              <a:rPr lang="zh-CN" altLang="en-US" dirty="0">
                <a:solidFill>
                  <a:srgbClr val="FFFFFF"/>
                </a:solidFill>
                <a:ea typeface="思源黑体-粗体 Bold"/>
                <a:sym typeface="+mn-ea"/>
              </a:rPr>
              <a:t>的冲击下，社会公众对于政府提供的有关应急处理、应对时效等信息</a:t>
            </a:r>
            <a:r>
              <a:rPr lang="zh-CN" altLang="en-US" dirty="0">
                <a:solidFill>
                  <a:srgbClr val="00B0F0"/>
                </a:solidFill>
                <a:ea typeface="思源黑体-粗体 Bold"/>
                <a:sym typeface="+mn-ea"/>
              </a:rPr>
              <a:t>需求迫切</a:t>
            </a:r>
            <a:endParaRPr lang="en-US" altLang="zh-CN" dirty="0">
              <a:solidFill>
                <a:srgbClr val="00B0F0"/>
              </a:solidFill>
              <a:ea typeface="思源黑体-粗体 Bold"/>
            </a:endParaRPr>
          </a:p>
          <a:p>
            <a:pPr marL="428625" indent="-428625">
              <a:lnSpc>
                <a:spcPct val="150000"/>
              </a:lnSpc>
              <a:buFont typeface="Arial" panose="020B0604020202020204" pitchFamily="34" charset="0"/>
              <a:buChar char="•"/>
            </a:pPr>
            <a:r>
              <a:rPr lang="zh-CN" altLang="en-US" dirty="0">
                <a:solidFill>
                  <a:srgbClr val="FFFFFF"/>
                </a:solidFill>
                <a:ea typeface="思源黑体-粗体 Bold"/>
                <a:sym typeface="+mn-ea"/>
              </a:rPr>
              <a:t>公众是否对政策持积极态度以及哪些因素会影响公众接受政策</a:t>
            </a:r>
            <a:r>
              <a:rPr lang="zh-CN" altLang="en-US" dirty="0">
                <a:solidFill>
                  <a:srgbClr val="00B0F0"/>
                </a:solidFill>
                <a:ea typeface="思源黑体-粗体 Bold"/>
                <a:sym typeface="+mn-ea"/>
              </a:rPr>
              <a:t>尚不明确</a:t>
            </a:r>
            <a:endParaRPr lang="en-US" altLang="zh-CN" dirty="0">
              <a:solidFill>
                <a:srgbClr val="00B0F0"/>
              </a:solidFill>
              <a:ea typeface="思源黑体-粗体 Bold"/>
            </a:endParaRPr>
          </a:p>
          <a:p>
            <a:pPr marL="428625" indent="-428625">
              <a:lnSpc>
                <a:spcPct val="150000"/>
              </a:lnSpc>
              <a:buFont typeface="Arial" panose="020B0604020202020204" pitchFamily="34" charset="0"/>
              <a:buChar char="•"/>
            </a:pPr>
            <a:r>
              <a:rPr lang="zh-CN" altLang="en-US" dirty="0">
                <a:solidFill>
                  <a:srgbClr val="FFFFFF"/>
                </a:solidFill>
                <a:ea typeface="思源黑体-粗体 Bold"/>
                <a:sym typeface="+mn-ea"/>
              </a:rPr>
              <a:t>从</a:t>
            </a:r>
            <a:r>
              <a:rPr lang="zh-CN" altLang="en-US" dirty="0">
                <a:solidFill>
                  <a:srgbClr val="00B0F0"/>
                </a:solidFill>
                <a:ea typeface="思源黑体-粗体 Bold"/>
                <a:sym typeface="+mn-ea"/>
              </a:rPr>
              <a:t>个体信息处理视角</a:t>
            </a:r>
            <a:r>
              <a:rPr lang="zh-CN" altLang="en-US" dirty="0">
                <a:solidFill>
                  <a:srgbClr val="FFFFFF"/>
                </a:solidFill>
                <a:ea typeface="思源黑体-粗体 Bold"/>
                <a:sym typeface="+mn-ea"/>
              </a:rPr>
              <a:t>找到影响公众政策支持行为的前置因素的研究思路</a:t>
            </a:r>
            <a:r>
              <a:rPr lang="zh-CN" altLang="en-US" dirty="0">
                <a:solidFill>
                  <a:srgbClr val="00B0F0"/>
                </a:solidFill>
                <a:ea typeface="思源黑体-粗体 Bold"/>
                <a:sym typeface="+mn-ea"/>
              </a:rPr>
              <a:t>被忽略</a:t>
            </a:r>
            <a:endParaRPr lang="zh-CN" altLang="en-US" dirty="0">
              <a:solidFill>
                <a:srgbClr val="00B0F0"/>
              </a:solidFill>
              <a:ea typeface="思源黑体-粗体 Bold"/>
              <a:cs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18A4C40-699F-735C-94E4-4BCE6895D948}"/>
              </a:ext>
            </a:extLst>
          </p:cNvPr>
          <p:cNvPicPr>
            <a:picLocks noChangeAspect="1"/>
          </p:cNvPicPr>
          <p:nvPr/>
        </p:nvPicPr>
        <p:blipFill>
          <a:blip r:embed="rId3"/>
          <a:stretch>
            <a:fillRect/>
          </a:stretch>
        </p:blipFill>
        <p:spPr>
          <a:xfrm>
            <a:off x="0" y="6096"/>
            <a:ext cx="9144000" cy="6845807"/>
          </a:xfrm>
          <a:prstGeom prst="rect">
            <a:avLst/>
          </a:prstGeom>
        </p:spPr>
      </p:pic>
      <p:grpSp>
        <p:nvGrpSpPr>
          <p:cNvPr id="13" name="组合 12"/>
          <p:cNvGrpSpPr/>
          <p:nvPr/>
        </p:nvGrpSpPr>
        <p:grpSpPr>
          <a:xfrm>
            <a:off x="360999" y="575025"/>
            <a:ext cx="2450306" cy="846296"/>
            <a:chOff x="3518" y="5040"/>
            <a:chExt cx="5145" cy="1777"/>
          </a:xfrm>
        </p:grpSpPr>
        <p:sp>
          <p:nvSpPr>
            <p:cNvPr id="3" name="Title 1"/>
            <p:cNvSpPr txBox="1"/>
            <p:nvPr/>
          </p:nvSpPr>
          <p:spPr>
            <a:xfrm>
              <a:off x="4024" y="5134"/>
              <a:ext cx="4317" cy="1273"/>
            </a:xfrm>
            <a:prstGeom prst="rect">
              <a:avLst/>
            </a:prstGeom>
          </p:spPr>
          <p:txBody>
            <a:bodyPr vert="horz" lIns="27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gn="ctr">
                <a:lnSpc>
                  <a:spcPct val="100000"/>
                </a:lnSpc>
              </a:pPr>
              <a:r>
                <a:rPr lang="zh-CN" altLang="en-US" sz="3000" b="1" dirty="0">
                  <a:gradFill>
                    <a:gsLst>
                      <a:gs pos="0">
                        <a:schemeClr val="bg1"/>
                      </a:gs>
                      <a:gs pos="100000">
                        <a:srgbClr val="55B3FA"/>
                      </a:gs>
                    </a:gsLst>
                    <a:lin ang="5400000" scaled="1"/>
                  </a:gradFill>
                  <a:latin typeface="+mn-lt"/>
                  <a:ea typeface="+mn-ea"/>
                  <a:cs typeface="+mn-ea"/>
                  <a:sym typeface="+mn-lt"/>
                </a:rPr>
                <a:t>研究方法</a:t>
              </a:r>
            </a:p>
            <a:p>
              <a:pPr algn="ctr">
                <a:lnSpc>
                  <a:spcPct val="100000"/>
                </a:lnSpc>
              </a:pPr>
              <a:r>
                <a:rPr lang="en-US" altLang="zh-CN" sz="1500" b="1" dirty="0">
                  <a:gradFill>
                    <a:gsLst>
                      <a:gs pos="0">
                        <a:schemeClr val="bg1"/>
                      </a:gs>
                      <a:gs pos="100000">
                        <a:srgbClr val="55B3FA"/>
                      </a:gs>
                    </a:gsLst>
                    <a:lin ang="5400000" scaled="1"/>
                  </a:gradFill>
                  <a:latin typeface="+mn-lt"/>
                  <a:ea typeface="+mn-ea"/>
                  <a:cs typeface="+mn-ea"/>
                  <a:sym typeface="+mn-lt"/>
                </a:rPr>
                <a:t>——</a:t>
              </a:r>
              <a:r>
                <a:rPr lang="zh-CN" altLang="en-US" sz="1500" b="1" dirty="0">
                  <a:gradFill>
                    <a:gsLst>
                      <a:gs pos="0">
                        <a:schemeClr val="bg1"/>
                      </a:gs>
                      <a:gs pos="100000">
                        <a:srgbClr val="55B3FA"/>
                      </a:gs>
                    </a:gsLst>
                    <a:lin ang="5400000" scaled="1"/>
                  </a:gradFill>
                  <a:latin typeface="+mn-lt"/>
                  <a:ea typeface="+mn-ea"/>
                  <a:cs typeface="+mn-ea"/>
                  <a:sym typeface="+mn-lt"/>
                </a:rPr>
                <a:t>理论基础</a:t>
              </a:r>
            </a:p>
          </p:txBody>
        </p:sp>
        <p:sp>
          <p:nvSpPr>
            <p:cNvPr id="33" name="矩形 32"/>
            <p:cNvSpPr/>
            <p:nvPr/>
          </p:nvSpPr>
          <p:spPr bwMode="auto">
            <a:xfrm>
              <a:off x="3518" y="5040"/>
              <a:ext cx="5145" cy="1777"/>
            </a:xfrm>
            <a:prstGeom prst="rect">
              <a:avLst/>
            </a:prstGeom>
            <a:noFill/>
            <a:ln w="76200">
              <a:gradFill>
                <a:gsLst>
                  <a:gs pos="0">
                    <a:schemeClr val="bg1"/>
                  </a:gs>
                  <a:gs pos="100000">
                    <a:srgbClr val="55B3FA"/>
                  </a:gs>
                </a:gsLst>
                <a:lin ang="2700000" scaled="0"/>
              </a:gradFill>
              <a:miter lim="800000"/>
            </a:ln>
          </p:spPr>
          <p:txBody>
            <a:bodyPr vert="horz" wrap="square" lIns="68580" tIns="34290" rIns="68580" bIns="34290" numCol="1" rtlCol="0" anchor="t" anchorCtr="0" compatLnSpc="1"/>
            <a:lstStyle/>
            <a:p>
              <a:pPr algn="ctr"/>
              <a:endParaRPr lang="en-US" altLang="zh-CN" sz="1350" dirty="0">
                <a:gradFill>
                  <a:gsLst>
                    <a:gs pos="0">
                      <a:schemeClr val="bg1"/>
                    </a:gs>
                    <a:gs pos="100000">
                      <a:srgbClr val="55B3FA"/>
                    </a:gs>
                  </a:gsLst>
                  <a:lin ang="5400000" scaled="1"/>
                </a:gradFill>
                <a:cs typeface="+mn-ea"/>
                <a:sym typeface="+mn-lt"/>
              </a:endParaRPr>
            </a:p>
            <a:p>
              <a:pPr algn="ctr"/>
              <a:endParaRPr lang="zh-CN" altLang="en-US" sz="1350" dirty="0">
                <a:gradFill>
                  <a:gsLst>
                    <a:gs pos="0">
                      <a:schemeClr val="bg1"/>
                    </a:gs>
                    <a:gs pos="100000">
                      <a:srgbClr val="55B3FA"/>
                    </a:gs>
                  </a:gsLst>
                  <a:lin ang="5400000" scaled="1"/>
                </a:gradFill>
                <a:cs typeface="+mn-ea"/>
                <a:sym typeface="+mn-lt"/>
              </a:endParaRPr>
            </a:p>
          </p:txBody>
        </p:sp>
      </p:grpSp>
      <p:sp>
        <p:nvSpPr>
          <p:cNvPr id="37" name="Title 1"/>
          <p:cNvSpPr txBox="1"/>
          <p:nvPr/>
        </p:nvSpPr>
        <p:spPr>
          <a:xfrm>
            <a:off x="9699790" y="1314452"/>
            <a:ext cx="365021" cy="490079"/>
          </a:xfrm>
          <a:prstGeom prst="rect">
            <a:avLst/>
          </a:prstGeom>
        </p:spPr>
        <p:txBody>
          <a:bodyPr vert="horz" lIns="27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nSpc>
                <a:spcPct val="100000"/>
              </a:lnSpc>
            </a:pPr>
            <a:endParaRPr lang="en-US" altLang="zh-CN" sz="3300" b="1" dirty="0">
              <a:gradFill>
                <a:gsLst>
                  <a:gs pos="0">
                    <a:schemeClr val="bg1"/>
                  </a:gs>
                  <a:gs pos="100000">
                    <a:srgbClr val="55B3FA"/>
                  </a:gs>
                </a:gsLst>
                <a:lin ang="5400000" scaled="1"/>
              </a:gradFill>
              <a:latin typeface="+mn-lt"/>
              <a:ea typeface="+mn-ea"/>
              <a:cs typeface="+mn-ea"/>
              <a:sym typeface="+mn-lt"/>
            </a:endParaRPr>
          </a:p>
        </p:txBody>
      </p:sp>
      <p:sp>
        <p:nvSpPr>
          <p:cNvPr id="2" name="文本框 1"/>
          <p:cNvSpPr txBox="1"/>
          <p:nvPr/>
        </p:nvSpPr>
        <p:spPr>
          <a:xfrm>
            <a:off x="544353" y="1601198"/>
            <a:ext cx="8055293" cy="4556697"/>
          </a:xfrm>
          <a:prstGeom prst="rect">
            <a:avLst/>
          </a:prstGeom>
          <a:noFill/>
        </p:spPr>
        <p:txBody>
          <a:bodyPr wrap="square" lIns="27000" rIns="27000" rtlCol="0" anchor="t">
            <a:spAutoFit/>
          </a:bodyPr>
          <a:lstStyle/>
          <a:p>
            <a:pPr>
              <a:lnSpc>
                <a:spcPct val="150000"/>
              </a:lnSpc>
            </a:pPr>
            <a:r>
              <a:rPr lang="zh-CN" altLang="en-US" sz="1500" dirty="0">
                <a:solidFill>
                  <a:srgbClr val="00B0F0"/>
                </a:solidFill>
                <a:ea typeface="思源黑体-粗体 Bold"/>
                <a:sym typeface="+mn-ea"/>
              </a:rPr>
              <a:t>1、信息处理</a:t>
            </a:r>
          </a:p>
          <a:p>
            <a:pPr>
              <a:lnSpc>
                <a:spcPct val="150000"/>
              </a:lnSpc>
            </a:pPr>
            <a:r>
              <a:rPr lang="en-US" altLang="zh-CN" sz="1500" dirty="0">
                <a:solidFill>
                  <a:srgbClr val="00B0F0"/>
                </a:solidFill>
                <a:ea typeface="思源黑体-粗体 Bold"/>
                <a:sym typeface="+mn-ea"/>
              </a:rPr>
              <a:t>       </a:t>
            </a:r>
            <a:r>
              <a:rPr lang="zh-CN" altLang="en-US" sz="1500" dirty="0">
                <a:solidFill>
                  <a:schemeClr val="bg1"/>
                </a:solidFill>
                <a:ea typeface="思源黑体-粗体 Bold"/>
                <a:sym typeface="+mn-ea"/>
              </a:rPr>
              <a:t>公众采用不同信息处理模式会导致公众采取不同的行为与决策，个体基于对信息做出正确处理后所做出的决策往往对控制风险具有积极的作用。</a:t>
            </a:r>
            <a:endParaRPr lang="zh-CN" altLang="en-US" sz="1500" dirty="0">
              <a:solidFill>
                <a:srgbClr val="00B0F0"/>
              </a:solidFill>
              <a:ea typeface="思源黑体-粗体 Bold"/>
              <a:sym typeface="+mn-ea"/>
            </a:endParaRPr>
          </a:p>
          <a:p>
            <a:pPr>
              <a:lnSpc>
                <a:spcPct val="150000"/>
              </a:lnSpc>
            </a:pPr>
            <a:r>
              <a:rPr lang="en-US" altLang="zh-CN" sz="1500" dirty="0">
                <a:solidFill>
                  <a:srgbClr val="00B0F0"/>
                </a:solidFill>
                <a:ea typeface="思源黑体-粗体 Bold"/>
                <a:sym typeface="+mn-ea"/>
              </a:rPr>
              <a:t>2</a:t>
            </a:r>
            <a:r>
              <a:rPr lang="zh-CN" altLang="en-US" sz="1500" dirty="0">
                <a:solidFill>
                  <a:srgbClr val="00B0F0"/>
                </a:solidFill>
                <a:ea typeface="思源黑体-粗体 Bold"/>
                <a:sym typeface="+mn-ea"/>
              </a:rPr>
              <a:t>、启发式-系统式模型</a:t>
            </a:r>
            <a:r>
              <a:rPr lang="zh-CN" altLang="en-US" sz="1500" dirty="0">
                <a:solidFill>
                  <a:schemeClr val="bg1"/>
                </a:solidFill>
                <a:ea typeface="思源黑体-粗体 Bold"/>
                <a:sym typeface="+mn-ea"/>
              </a:rPr>
              <a:t>（Heuristic-Systematic Model，HSM）</a:t>
            </a:r>
            <a:endParaRPr lang="zh-CN" altLang="en-US" sz="1500" dirty="0">
              <a:solidFill>
                <a:srgbClr val="00B0F0"/>
              </a:solidFill>
              <a:ea typeface="思源黑体-粗体 Bold"/>
              <a:sym typeface="+mn-ea"/>
            </a:endParaRPr>
          </a:p>
          <a:p>
            <a:pPr>
              <a:lnSpc>
                <a:spcPct val="150000"/>
              </a:lnSpc>
            </a:pPr>
            <a:r>
              <a:rPr lang="en-US" altLang="zh-CN" sz="1500" dirty="0">
                <a:solidFill>
                  <a:schemeClr val="bg1"/>
                </a:solidFill>
                <a:ea typeface="思源黑体-粗体 Bold"/>
                <a:sym typeface="+mn-ea"/>
              </a:rPr>
              <a:t>      </a:t>
            </a:r>
            <a:r>
              <a:rPr lang="zh-CN" altLang="en-US" sz="1500" dirty="0">
                <a:solidFill>
                  <a:schemeClr val="bg1"/>
                </a:solidFill>
                <a:ea typeface="思源黑体-粗体 Bold"/>
                <a:sym typeface="+mn-ea"/>
              </a:rPr>
              <a:t>启发式处理：公众在接受信息时，更愿意选择容易被获取的信息。</a:t>
            </a:r>
          </a:p>
          <a:p>
            <a:pPr>
              <a:lnSpc>
                <a:spcPct val="150000"/>
              </a:lnSpc>
            </a:pPr>
            <a:r>
              <a:rPr lang="en-US" altLang="zh-CN" sz="1500" dirty="0">
                <a:solidFill>
                  <a:schemeClr val="bg1"/>
                </a:solidFill>
                <a:ea typeface="思源黑体-粗体 Bold"/>
                <a:sym typeface="+mn-ea"/>
              </a:rPr>
              <a:t>      </a:t>
            </a:r>
            <a:r>
              <a:rPr lang="zh-CN" altLang="en-US" sz="1500" dirty="0">
                <a:solidFill>
                  <a:schemeClr val="bg1"/>
                </a:solidFill>
                <a:ea typeface="思源黑体-粗体 Bold"/>
                <a:sym typeface="+mn-ea"/>
              </a:rPr>
              <a:t>系统式处理：公众会努力寻找高质量的信息，并对具有高质量的信息进行有逻辑、合理、复杂的加工进而做出决策。</a:t>
            </a:r>
          </a:p>
          <a:p>
            <a:pPr>
              <a:lnSpc>
                <a:spcPct val="150000"/>
              </a:lnSpc>
            </a:pPr>
            <a:r>
              <a:rPr lang="zh-CN" altLang="en-US" sz="1500" dirty="0">
                <a:solidFill>
                  <a:srgbClr val="00B0F0"/>
                </a:solidFill>
                <a:ea typeface="思源黑体-粗体 Bold"/>
                <a:sym typeface="+mn-ea"/>
              </a:rPr>
              <a:t>3、风险信息寻求与加工模型</a:t>
            </a:r>
            <a:r>
              <a:rPr lang="zh-CN" altLang="en-US" sz="1500" dirty="0">
                <a:solidFill>
                  <a:schemeClr val="bg1"/>
                </a:solidFill>
                <a:ea typeface="思源黑体-粗体 Bold"/>
                <a:sym typeface="+mn-ea"/>
              </a:rPr>
              <a:t>（</a:t>
            </a:r>
            <a:r>
              <a:rPr lang="en-US" altLang="zh-CN" sz="1500" dirty="0">
                <a:solidFill>
                  <a:schemeClr val="bg1"/>
                </a:solidFill>
                <a:ea typeface="思源黑体-粗体 Bold"/>
                <a:sym typeface="+mn-ea"/>
              </a:rPr>
              <a:t>Risk Information Seeking and Processing</a:t>
            </a:r>
            <a:r>
              <a:rPr lang="zh-CN" altLang="en-US" sz="1500" dirty="0">
                <a:solidFill>
                  <a:schemeClr val="bg1"/>
                </a:solidFill>
                <a:ea typeface="思源黑体-粗体 Bold"/>
                <a:sym typeface="+mn-ea"/>
              </a:rPr>
              <a:t>，</a:t>
            </a:r>
            <a:r>
              <a:rPr lang="en-US" altLang="zh-CN" sz="1500" dirty="0">
                <a:solidFill>
                  <a:schemeClr val="bg1"/>
                </a:solidFill>
                <a:ea typeface="思源黑体-粗体 Bold"/>
                <a:sym typeface="+mn-ea"/>
              </a:rPr>
              <a:t>RISP</a:t>
            </a:r>
            <a:r>
              <a:rPr lang="zh-CN" altLang="en-US" sz="1500" dirty="0">
                <a:solidFill>
                  <a:schemeClr val="bg1"/>
                </a:solidFill>
                <a:ea typeface="思源黑体-粗体 Bold"/>
                <a:sym typeface="+mn-ea"/>
              </a:rPr>
              <a:t>）</a:t>
            </a:r>
          </a:p>
          <a:p>
            <a:pPr>
              <a:lnSpc>
                <a:spcPct val="150000"/>
              </a:lnSpc>
            </a:pPr>
            <a:r>
              <a:rPr lang="en-US" altLang="zh-CN" sz="1500" dirty="0">
                <a:solidFill>
                  <a:schemeClr val="bg1"/>
                </a:solidFill>
                <a:ea typeface="思源黑体-粗体 Bold"/>
                <a:sym typeface="+mn-ea"/>
              </a:rPr>
              <a:t>      </a:t>
            </a:r>
            <a:r>
              <a:rPr lang="zh-CN" altLang="en-US" sz="1500" dirty="0">
                <a:solidFill>
                  <a:schemeClr val="bg1"/>
                </a:solidFill>
                <a:ea typeface="思源黑体-粗体 Bold"/>
                <a:sym typeface="+mn-ea"/>
              </a:rPr>
              <a:t>个体特征、风险感知、对风险的情感反应、信息不足及对信息有用性的信念等因素影响个体花费时间与精力处理风险信息或采用不同的信息处理模式搜寻信息。</a:t>
            </a:r>
          </a:p>
          <a:p>
            <a:pPr>
              <a:lnSpc>
                <a:spcPct val="150000"/>
              </a:lnSpc>
            </a:pPr>
            <a:r>
              <a:rPr lang="zh-CN" altLang="en-US" sz="1500" dirty="0">
                <a:solidFill>
                  <a:srgbClr val="00B0F0"/>
                </a:solidFill>
                <a:ea typeface="思源黑体-粗体 Bold"/>
                <a:sym typeface="+mn-ea"/>
              </a:rPr>
              <a:t>4、风险感知与政策支持</a:t>
            </a:r>
          </a:p>
          <a:p>
            <a:pPr>
              <a:lnSpc>
                <a:spcPct val="150000"/>
              </a:lnSpc>
            </a:pPr>
            <a:r>
              <a:rPr lang="en-US" altLang="zh-CN" sz="1500" dirty="0">
                <a:solidFill>
                  <a:schemeClr val="bg1"/>
                </a:solidFill>
                <a:ea typeface="思源黑体-粗体 Bold"/>
                <a:sym typeface="+mn-ea"/>
              </a:rPr>
              <a:t>      </a:t>
            </a:r>
            <a:r>
              <a:rPr lang="zh-CN" altLang="en-US" sz="1500" dirty="0">
                <a:solidFill>
                  <a:schemeClr val="bg1"/>
                </a:solidFill>
                <a:ea typeface="思源黑体-粗体 Bold"/>
                <a:sym typeface="+mn-ea"/>
              </a:rPr>
              <a:t>风险感知作为公众政策支持态度的重要测度因素，但由于变量本身的不确定性，其对政策支持的直接影响处在变化之中，其调节作用更具研究意义。</a:t>
            </a:r>
          </a:p>
        </p:txBody>
      </p:sp>
    </p:spTree>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7603049-F6AC-C932-5BBB-B21BCD255A7C}"/>
              </a:ext>
            </a:extLst>
          </p:cNvPr>
          <p:cNvPicPr>
            <a:picLocks noChangeAspect="1"/>
          </p:cNvPicPr>
          <p:nvPr/>
        </p:nvPicPr>
        <p:blipFill>
          <a:blip r:embed="rId3"/>
          <a:stretch>
            <a:fillRect/>
          </a:stretch>
        </p:blipFill>
        <p:spPr>
          <a:xfrm>
            <a:off x="0" y="6096"/>
            <a:ext cx="9144000" cy="6845807"/>
          </a:xfrm>
          <a:prstGeom prst="rect">
            <a:avLst/>
          </a:prstGeom>
        </p:spPr>
      </p:pic>
      <p:grpSp>
        <p:nvGrpSpPr>
          <p:cNvPr id="13" name="组合 12"/>
          <p:cNvGrpSpPr/>
          <p:nvPr/>
        </p:nvGrpSpPr>
        <p:grpSpPr>
          <a:xfrm>
            <a:off x="470808" y="713195"/>
            <a:ext cx="2450306" cy="846296"/>
            <a:chOff x="3518" y="5040"/>
            <a:chExt cx="5145" cy="1777"/>
          </a:xfrm>
        </p:grpSpPr>
        <p:sp>
          <p:nvSpPr>
            <p:cNvPr id="3" name="Title 1"/>
            <p:cNvSpPr txBox="1"/>
            <p:nvPr/>
          </p:nvSpPr>
          <p:spPr>
            <a:xfrm>
              <a:off x="4024" y="5134"/>
              <a:ext cx="4317" cy="1273"/>
            </a:xfrm>
            <a:prstGeom prst="rect">
              <a:avLst/>
            </a:prstGeom>
          </p:spPr>
          <p:txBody>
            <a:bodyPr vert="horz" lIns="27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gn="ctr">
                <a:lnSpc>
                  <a:spcPct val="100000"/>
                </a:lnSpc>
              </a:pPr>
              <a:r>
                <a:rPr lang="zh-CN" altLang="en-US" sz="3000" b="1" dirty="0">
                  <a:gradFill>
                    <a:gsLst>
                      <a:gs pos="0">
                        <a:schemeClr val="bg1"/>
                      </a:gs>
                      <a:gs pos="100000">
                        <a:srgbClr val="55B3FA"/>
                      </a:gs>
                    </a:gsLst>
                    <a:lin ang="5400000" scaled="1"/>
                  </a:gradFill>
                  <a:latin typeface="+mn-lt"/>
                  <a:ea typeface="+mn-ea"/>
                  <a:cs typeface="+mn-ea"/>
                  <a:sym typeface="+mn-lt"/>
                </a:rPr>
                <a:t>研究方法</a:t>
              </a:r>
            </a:p>
            <a:p>
              <a:pPr algn="ctr">
                <a:lnSpc>
                  <a:spcPct val="100000"/>
                </a:lnSpc>
              </a:pPr>
              <a:r>
                <a:rPr lang="en-US" altLang="zh-CN" sz="1500" b="1" dirty="0">
                  <a:gradFill>
                    <a:gsLst>
                      <a:gs pos="0">
                        <a:schemeClr val="bg1"/>
                      </a:gs>
                      <a:gs pos="100000">
                        <a:srgbClr val="55B3FA"/>
                      </a:gs>
                    </a:gsLst>
                    <a:lin ang="5400000" scaled="1"/>
                  </a:gradFill>
                  <a:latin typeface="+mn-lt"/>
                  <a:ea typeface="+mn-ea"/>
                  <a:cs typeface="+mn-ea"/>
                  <a:sym typeface="+mn-lt"/>
                </a:rPr>
                <a:t>——</a:t>
              </a:r>
              <a:r>
                <a:rPr lang="zh-CN" altLang="en-US" sz="1500" b="1" dirty="0">
                  <a:gradFill>
                    <a:gsLst>
                      <a:gs pos="0">
                        <a:schemeClr val="bg1"/>
                      </a:gs>
                      <a:gs pos="100000">
                        <a:srgbClr val="55B3FA"/>
                      </a:gs>
                    </a:gsLst>
                    <a:lin ang="5400000" scaled="1"/>
                  </a:gradFill>
                  <a:latin typeface="+mn-lt"/>
                  <a:ea typeface="+mn-ea"/>
                  <a:cs typeface="+mn-ea"/>
                  <a:sym typeface="+mn-lt"/>
                </a:rPr>
                <a:t>模型和假设</a:t>
              </a:r>
            </a:p>
          </p:txBody>
        </p:sp>
        <p:sp>
          <p:nvSpPr>
            <p:cNvPr id="33" name="矩形 32"/>
            <p:cNvSpPr/>
            <p:nvPr/>
          </p:nvSpPr>
          <p:spPr bwMode="auto">
            <a:xfrm>
              <a:off x="3518" y="5040"/>
              <a:ext cx="5145" cy="1777"/>
            </a:xfrm>
            <a:prstGeom prst="rect">
              <a:avLst/>
            </a:prstGeom>
            <a:noFill/>
            <a:ln w="76200">
              <a:gradFill>
                <a:gsLst>
                  <a:gs pos="0">
                    <a:schemeClr val="bg1"/>
                  </a:gs>
                  <a:gs pos="100000">
                    <a:srgbClr val="55B3FA"/>
                  </a:gs>
                </a:gsLst>
                <a:lin ang="2700000" scaled="0"/>
              </a:gradFill>
              <a:miter lim="800000"/>
            </a:ln>
          </p:spPr>
          <p:txBody>
            <a:bodyPr vert="horz" wrap="square" lIns="68580" tIns="34290" rIns="68580" bIns="34290" numCol="1" rtlCol="0" anchor="t" anchorCtr="0" compatLnSpc="1"/>
            <a:lstStyle/>
            <a:p>
              <a:pPr algn="ctr"/>
              <a:endParaRPr lang="en-US" altLang="zh-CN" sz="1350" dirty="0">
                <a:gradFill>
                  <a:gsLst>
                    <a:gs pos="0">
                      <a:schemeClr val="bg1"/>
                    </a:gs>
                    <a:gs pos="100000">
                      <a:srgbClr val="55B3FA"/>
                    </a:gs>
                  </a:gsLst>
                  <a:lin ang="5400000" scaled="1"/>
                </a:gradFill>
                <a:cs typeface="+mn-ea"/>
                <a:sym typeface="+mn-lt"/>
              </a:endParaRPr>
            </a:p>
            <a:p>
              <a:pPr algn="ctr"/>
              <a:endParaRPr lang="zh-CN" altLang="en-US" sz="1350" dirty="0">
                <a:gradFill>
                  <a:gsLst>
                    <a:gs pos="0">
                      <a:schemeClr val="bg1"/>
                    </a:gs>
                    <a:gs pos="100000">
                      <a:srgbClr val="55B3FA"/>
                    </a:gs>
                  </a:gsLst>
                  <a:lin ang="5400000" scaled="1"/>
                </a:gradFill>
                <a:cs typeface="+mn-ea"/>
                <a:sym typeface="+mn-lt"/>
              </a:endParaRPr>
            </a:p>
          </p:txBody>
        </p:sp>
      </p:grpSp>
      <p:sp>
        <p:nvSpPr>
          <p:cNvPr id="37" name="Title 1"/>
          <p:cNvSpPr txBox="1"/>
          <p:nvPr/>
        </p:nvSpPr>
        <p:spPr>
          <a:xfrm>
            <a:off x="9699790" y="1314452"/>
            <a:ext cx="365021" cy="490079"/>
          </a:xfrm>
          <a:prstGeom prst="rect">
            <a:avLst/>
          </a:prstGeom>
        </p:spPr>
        <p:txBody>
          <a:bodyPr vert="horz" lIns="27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nSpc>
                <a:spcPct val="100000"/>
              </a:lnSpc>
            </a:pPr>
            <a:endParaRPr lang="en-US" altLang="zh-CN" sz="3300" b="1" dirty="0">
              <a:gradFill>
                <a:gsLst>
                  <a:gs pos="0">
                    <a:schemeClr val="bg1"/>
                  </a:gs>
                  <a:gs pos="100000">
                    <a:srgbClr val="55B3FA"/>
                  </a:gs>
                </a:gsLst>
                <a:lin ang="5400000" scaled="1"/>
              </a:gradFill>
              <a:latin typeface="+mn-lt"/>
              <a:ea typeface="+mn-ea"/>
              <a:cs typeface="+mn-ea"/>
              <a:sym typeface="+mn-lt"/>
            </a:endParaRPr>
          </a:p>
        </p:txBody>
      </p:sp>
      <p:sp>
        <p:nvSpPr>
          <p:cNvPr id="2" name="文本框 1"/>
          <p:cNvSpPr txBox="1"/>
          <p:nvPr/>
        </p:nvSpPr>
        <p:spPr>
          <a:xfrm>
            <a:off x="1027204" y="1963211"/>
            <a:ext cx="7330440" cy="4181594"/>
          </a:xfrm>
          <a:prstGeom prst="rect">
            <a:avLst/>
          </a:prstGeom>
          <a:noFill/>
        </p:spPr>
        <p:txBody>
          <a:bodyPr wrap="square" lIns="27000" rIns="27000" rtlCol="0" anchor="t">
            <a:spAutoFit/>
          </a:bodyPr>
          <a:lstStyle/>
          <a:p>
            <a:pPr>
              <a:lnSpc>
                <a:spcPct val="200000"/>
              </a:lnSpc>
            </a:pPr>
            <a:r>
              <a:rPr lang="zh-CN" altLang="en-US" sz="1500" dirty="0">
                <a:solidFill>
                  <a:srgbClr val="00B0F0"/>
                </a:solidFill>
                <a:ea typeface="思源黑体-粗体 Bold"/>
                <a:sym typeface="+mn-ea"/>
              </a:rPr>
              <a:t>H1：</a:t>
            </a:r>
            <a:r>
              <a:rPr lang="zh-CN" altLang="en-US" sz="1500" dirty="0">
                <a:solidFill>
                  <a:srgbClr val="FFFFFF"/>
                </a:solidFill>
                <a:ea typeface="思源黑体-粗体 Bold"/>
                <a:sym typeface="+mn-ea"/>
              </a:rPr>
              <a:t>信息不足与系统式信息处理模式呈正相关；</a:t>
            </a:r>
            <a:endParaRPr lang="zh-CN" altLang="en-US" sz="1500" dirty="0">
              <a:solidFill>
                <a:srgbClr val="FFFFFF"/>
              </a:solidFill>
              <a:ea typeface="思源黑体-粗体 Bold"/>
            </a:endParaRPr>
          </a:p>
          <a:p>
            <a:pPr>
              <a:lnSpc>
                <a:spcPct val="200000"/>
              </a:lnSpc>
            </a:pPr>
            <a:r>
              <a:rPr lang="zh-CN" altLang="en-US" sz="1500" dirty="0">
                <a:solidFill>
                  <a:srgbClr val="00B0F0"/>
                </a:solidFill>
                <a:ea typeface="思源黑体-粗体 Bold"/>
                <a:sym typeface="+mn-ea"/>
              </a:rPr>
              <a:t>H2：</a:t>
            </a:r>
            <a:r>
              <a:rPr lang="zh-CN" altLang="en-US" sz="1500" dirty="0">
                <a:solidFill>
                  <a:srgbClr val="FFFFFF"/>
                </a:solidFill>
                <a:ea typeface="思源黑体-粗体 Bold"/>
                <a:sym typeface="+mn-ea"/>
              </a:rPr>
              <a:t>信息不足与启发式信息处理模式呈负相关；</a:t>
            </a:r>
            <a:endParaRPr lang="en-US" altLang="zh-CN" sz="1500" dirty="0">
              <a:solidFill>
                <a:srgbClr val="FFFFFF"/>
              </a:solidFill>
              <a:ea typeface="思源黑体-粗体 Bold"/>
            </a:endParaRPr>
          </a:p>
          <a:p>
            <a:pPr>
              <a:lnSpc>
                <a:spcPct val="200000"/>
              </a:lnSpc>
            </a:pPr>
            <a:r>
              <a:rPr lang="zh-CN" altLang="en-US" sz="1500" dirty="0">
                <a:solidFill>
                  <a:srgbClr val="00B0F0"/>
                </a:solidFill>
                <a:ea typeface="思源黑体-粗体 Bold"/>
                <a:sym typeface="+mn-ea"/>
              </a:rPr>
              <a:t>H3：</a:t>
            </a:r>
            <a:r>
              <a:rPr lang="zh-CN" altLang="en-US" sz="1500" dirty="0">
                <a:solidFill>
                  <a:srgbClr val="FFFFFF"/>
                </a:solidFill>
                <a:ea typeface="思源黑体-粗体 Bold"/>
                <a:sym typeface="+mn-ea"/>
              </a:rPr>
              <a:t>负面影响与系统式信息处理模式呈正相关；</a:t>
            </a:r>
            <a:endParaRPr lang="zh-CN" altLang="en-US" sz="1500" dirty="0">
              <a:solidFill>
                <a:srgbClr val="FFFFFF"/>
              </a:solidFill>
              <a:ea typeface="思源黑体-粗体 Bold"/>
            </a:endParaRPr>
          </a:p>
          <a:p>
            <a:pPr>
              <a:lnSpc>
                <a:spcPct val="200000"/>
              </a:lnSpc>
            </a:pPr>
            <a:r>
              <a:rPr lang="zh-CN" altLang="en-US" sz="1500" dirty="0">
                <a:solidFill>
                  <a:srgbClr val="00B0F0"/>
                </a:solidFill>
                <a:ea typeface="思源黑体-粗体 Bold"/>
                <a:sym typeface="+mn-ea"/>
              </a:rPr>
              <a:t>H4：</a:t>
            </a:r>
            <a:r>
              <a:rPr lang="zh-CN" altLang="en-US" sz="1500" dirty="0">
                <a:solidFill>
                  <a:srgbClr val="FFFFFF"/>
                </a:solidFill>
                <a:ea typeface="思源黑体-粗体 Bold"/>
                <a:sym typeface="+mn-ea"/>
              </a:rPr>
              <a:t>负面影响与启发式信息处理模式呈正相关；</a:t>
            </a:r>
            <a:endParaRPr lang="zh-CN" altLang="en-US" sz="1500" dirty="0">
              <a:solidFill>
                <a:srgbClr val="FFFFFF"/>
              </a:solidFill>
              <a:ea typeface="思源黑体-粗体 Bold"/>
            </a:endParaRPr>
          </a:p>
          <a:p>
            <a:pPr>
              <a:lnSpc>
                <a:spcPct val="200000"/>
              </a:lnSpc>
            </a:pPr>
            <a:r>
              <a:rPr lang="zh-CN" altLang="en-US" sz="1500" dirty="0">
                <a:solidFill>
                  <a:srgbClr val="00B0F0"/>
                </a:solidFill>
                <a:ea typeface="思源黑体-粗体 Bold"/>
                <a:sym typeface="+mn-ea"/>
              </a:rPr>
              <a:t>H5：</a:t>
            </a:r>
            <a:r>
              <a:rPr lang="zh-CN" altLang="en-US" sz="1500" dirty="0">
                <a:solidFill>
                  <a:srgbClr val="FFFFFF"/>
                </a:solidFill>
                <a:ea typeface="思源黑体-粗体 Bold"/>
                <a:sym typeface="+mn-ea"/>
              </a:rPr>
              <a:t>系统式信息处理模式与公众对政策的支持态度呈正相关；</a:t>
            </a:r>
            <a:endParaRPr lang="zh-CN" altLang="en-US" sz="1500" dirty="0">
              <a:solidFill>
                <a:srgbClr val="FFFFFF"/>
              </a:solidFill>
              <a:ea typeface="思源黑体-粗体 Bold"/>
            </a:endParaRPr>
          </a:p>
          <a:p>
            <a:pPr>
              <a:lnSpc>
                <a:spcPct val="200000"/>
              </a:lnSpc>
            </a:pPr>
            <a:r>
              <a:rPr lang="zh-CN" altLang="en-US" sz="1500" dirty="0">
                <a:solidFill>
                  <a:srgbClr val="00B0F0"/>
                </a:solidFill>
                <a:ea typeface="思源黑体-粗体 Bold"/>
                <a:sym typeface="+mn-ea"/>
              </a:rPr>
              <a:t>H6：</a:t>
            </a:r>
            <a:r>
              <a:rPr lang="zh-CN" altLang="en-US" sz="1500" dirty="0">
                <a:solidFill>
                  <a:srgbClr val="FFFFFF"/>
                </a:solidFill>
                <a:ea typeface="思源黑体-粗体 Bold"/>
                <a:sym typeface="+mn-ea"/>
              </a:rPr>
              <a:t>启发式信息处理模式与公众对政策的支持态度呈负相关；</a:t>
            </a:r>
            <a:endParaRPr lang="en-US" altLang="zh-CN" sz="1500" dirty="0">
              <a:solidFill>
                <a:srgbClr val="FFFFFF"/>
              </a:solidFill>
              <a:ea typeface="思源黑体-粗体 Bold"/>
            </a:endParaRPr>
          </a:p>
          <a:p>
            <a:pPr>
              <a:lnSpc>
                <a:spcPct val="200000"/>
              </a:lnSpc>
            </a:pPr>
            <a:r>
              <a:rPr lang="zh-CN" altLang="en-US" sz="1500" dirty="0">
                <a:solidFill>
                  <a:srgbClr val="00B0F0"/>
                </a:solidFill>
                <a:ea typeface="思源黑体-粗体 Bold"/>
                <a:sym typeface="+mn-ea"/>
              </a:rPr>
              <a:t>H7：</a:t>
            </a:r>
            <a:r>
              <a:rPr lang="zh-CN" altLang="en-US" sz="1500" dirty="0">
                <a:solidFill>
                  <a:srgbClr val="FFFFFF"/>
                </a:solidFill>
                <a:ea typeface="思源黑体-粗体 Bold"/>
                <a:sym typeface="+mn-ea"/>
              </a:rPr>
              <a:t>信息处理模式与政策支持态度之间的关系受风险感知调节；</a:t>
            </a:r>
            <a:endParaRPr lang="zh-CN" altLang="en-US" sz="1500" dirty="0">
              <a:solidFill>
                <a:srgbClr val="FFFFFF"/>
              </a:solidFill>
              <a:ea typeface="思源黑体-粗体 Bold"/>
            </a:endParaRPr>
          </a:p>
          <a:p>
            <a:pPr>
              <a:lnSpc>
                <a:spcPct val="200000"/>
              </a:lnSpc>
            </a:pPr>
            <a:r>
              <a:rPr lang="zh-CN" altLang="en-US" sz="1500" dirty="0">
                <a:solidFill>
                  <a:srgbClr val="00B0F0"/>
                </a:solidFill>
                <a:ea typeface="思源黑体-粗体 Bold"/>
                <a:sym typeface="+mn-ea"/>
              </a:rPr>
              <a:t>H7a：</a:t>
            </a:r>
            <a:r>
              <a:rPr lang="zh-CN" altLang="en-US" sz="1500" dirty="0">
                <a:solidFill>
                  <a:srgbClr val="FFFFFF"/>
                </a:solidFill>
                <a:ea typeface="思源黑体-粗体 Bold"/>
                <a:sym typeface="+mn-ea"/>
              </a:rPr>
              <a:t>高风险感知时，系统式信息处理模式对政策支持态度的正向影响减弱；</a:t>
            </a:r>
            <a:endParaRPr lang="zh-CN" altLang="en-US" sz="1500" dirty="0">
              <a:solidFill>
                <a:srgbClr val="FFFFFF"/>
              </a:solidFill>
              <a:ea typeface="思源黑体-粗体 Bold"/>
            </a:endParaRPr>
          </a:p>
          <a:p>
            <a:pPr>
              <a:lnSpc>
                <a:spcPct val="200000"/>
              </a:lnSpc>
            </a:pPr>
            <a:r>
              <a:rPr lang="zh-CN" altLang="en-US" sz="1500" dirty="0">
                <a:solidFill>
                  <a:srgbClr val="00B0F0"/>
                </a:solidFill>
                <a:ea typeface="思源黑体-粗体 Bold"/>
                <a:sym typeface="+mn-ea"/>
              </a:rPr>
              <a:t>H7b：</a:t>
            </a:r>
            <a:r>
              <a:rPr lang="zh-CN" altLang="en-US" sz="1500" dirty="0">
                <a:solidFill>
                  <a:srgbClr val="FFFFFF"/>
                </a:solidFill>
                <a:ea typeface="思源黑体-粗体 Bold"/>
                <a:sym typeface="+mn-ea"/>
              </a:rPr>
              <a:t>高风险感知时，启发式信息处理模式对政策支持态度的负向影响减弱。</a:t>
            </a:r>
            <a:endParaRPr lang="zh-CN" altLang="en-US" sz="1500" dirty="0">
              <a:solidFill>
                <a:schemeClr val="bg1"/>
              </a:solidFill>
              <a:ea typeface="思源黑体-粗体 Bold"/>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F5CA5BD-6383-8B5F-920E-9EE41F700015}"/>
              </a:ext>
            </a:extLst>
          </p:cNvPr>
          <p:cNvPicPr>
            <a:picLocks noChangeAspect="1"/>
          </p:cNvPicPr>
          <p:nvPr/>
        </p:nvPicPr>
        <p:blipFill>
          <a:blip r:embed="rId10"/>
          <a:stretch>
            <a:fillRect/>
          </a:stretch>
        </p:blipFill>
        <p:spPr>
          <a:xfrm>
            <a:off x="0" y="6096"/>
            <a:ext cx="9144000" cy="6845807"/>
          </a:xfrm>
          <a:prstGeom prst="rect">
            <a:avLst/>
          </a:prstGeom>
        </p:spPr>
      </p:pic>
      <p:grpSp>
        <p:nvGrpSpPr>
          <p:cNvPr id="13" name="组合 12"/>
          <p:cNvGrpSpPr/>
          <p:nvPr/>
        </p:nvGrpSpPr>
        <p:grpSpPr>
          <a:xfrm>
            <a:off x="475299" y="1136335"/>
            <a:ext cx="2450306" cy="846296"/>
            <a:chOff x="3518" y="5040"/>
            <a:chExt cx="5145" cy="1777"/>
          </a:xfrm>
        </p:grpSpPr>
        <p:sp>
          <p:nvSpPr>
            <p:cNvPr id="3" name="Title 1"/>
            <p:cNvSpPr txBox="1"/>
            <p:nvPr/>
          </p:nvSpPr>
          <p:spPr>
            <a:xfrm>
              <a:off x="4024" y="5134"/>
              <a:ext cx="4317" cy="1683"/>
            </a:xfrm>
            <a:prstGeom prst="rect">
              <a:avLst/>
            </a:prstGeom>
          </p:spPr>
          <p:txBody>
            <a:bodyPr vert="horz" lIns="27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gn="ctr">
                <a:lnSpc>
                  <a:spcPct val="100000"/>
                </a:lnSpc>
              </a:pPr>
              <a:r>
                <a:rPr lang="zh-CN" altLang="en-US" sz="3000" b="1" dirty="0">
                  <a:gradFill>
                    <a:gsLst>
                      <a:gs pos="0">
                        <a:schemeClr val="bg1"/>
                      </a:gs>
                      <a:gs pos="100000">
                        <a:srgbClr val="55B3FA"/>
                      </a:gs>
                    </a:gsLst>
                    <a:lin ang="5400000" scaled="1"/>
                  </a:gradFill>
                  <a:latin typeface="+mn-lt"/>
                  <a:ea typeface="+mn-ea"/>
                  <a:cs typeface="+mn-ea"/>
                  <a:sym typeface="+mn-lt"/>
                </a:rPr>
                <a:t>研究方法</a:t>
              </a:r>
            </a:p>
            <a:p>
              <a:pPr algn="ctr">
                <a:lnSpc>
                  <a:spcPct val="100000"/>
                </a:lnSpc>
              </a:pPr>
              <a:r>
                <a:rPr lang="en-US" altLang="zh-CN" sz="1500" b="1" dirty="0">
                  <a:gradFill>
                    <a:gsLst>
                      <a:gs pos="0">
                        <a:schemeClr val="bg1"/>
                      </a:gs>
                      <a:gs pos="100000">
                        <a:srgbClr val="55B3FA"/>
                      </a:gs>
                    </a:gsLst>
                    <a:lin ang="5400000" scaled="1"/>
                  </a:gradFill>
                  <a:latin typeface="+mn-lt"/>
                  <a:ea typeface="+mn-ea"/>
                  <a:cs typeface="+mn-ea"/>
                  <a:sym typeface="+mn-lt"/>
                </a:rPr>
                <a:t>——</a:t>
              </a:r>
              <a:r>
                <a:rPr lang="zh-CN" altLang="en-US" sz="1500" b="1" dirty="0">
                  <a:gradFill>
                    <a:gsLst>
                      <a:gs pos="0">
                        <a:schemeClr val="bg1"/>
                      </a:gs>
                      <a:gs pos="100000">
                        <a:srgbClr val="55B3FA"/>
                      </a:gs>
                    </a:gsLst>
                    <a:lin ang="5400000" scaled="1"/>
                  </a:gradFill>
                  <a:latin typeface="+mn-lt"/>
                  <a:ea typeface="+mn-ea"/>
                  <a:cs typeface="+mn-ea"/>
                  <a:sym typeface="+mn-lt"/>
                </a:rPr>
                <a:t>数据收集</a:t>
              </a:r>
            </a:p>
          </p:txBody>
        </p:sp>
        <p:sp>
          <p:nvSpPr>
            <p:cNvPr id="33" name="矩形 32"/>
            <p:cNvSpPr/>
            <p:nvPr/>
          </p:nvSpPr>
          <p:spPr bwMode="auto">
            <a:xfrm>
              <a:off x="3518" y="5040"/>
              <a:ext cx="5145" cy="1777"/>
            </a:xfrm>
            <a:prstGeom prst="rect">
              <a:avLst/>
            </a:prstGeom>
            <a:noFill/>
            <a:ln w="76200">
              <a:gradFill>
                <a:gsLst>
                  <a:gs pos="0">
                    <a:schemeClr val="bg1"/>
                  </a:gs>
                  <a:gs pos="100000">
                    <a:srgbClr val="55B3FA"/>
                  </a:gs>
                </a:gsLst>
                <a:lin ang="2700000" scaled="0"/>
              </a:gradFill>
              <a:miter lim="800000"/>
            </a:ln>
          </p:spPr>
          <p:txBody>
            <a:bodyPr vert="horz" wrap="square" lIns="68580" tIns="34290" rIns="68580" bIns="34290" numCol="1" rtlCol="0" anchor="t" anchorCtr="0" compatLnSpc="1"/>
            <a:lstStyle/>
            <a:p>
              <a:pPr algn="ctr"/>
              <a:endParaRPr lang="en-US" altLang="zh-CN" sz="1350" dirty="0">
                <a:gradFill>
                  <a:gsLst>
                    <a:gs pos="0">
                      <a:schemeClr val="bg1"/>
                    </a:gs>
                    <a:gs pos="100000">
                      <a:srgbClr val="55B3FA"/>
                    </a:gs>
                  </a:gsLst>
                  <a:lin ang="5400000" scaled="1"/>
                </a:gradFill>
                <a:cs typeface="+mn-ea"/>
                <a:sym typeface="+mn-lt"/>
              </a:endParaRPr>
            </a:p>
            <a:p>
              <a:pPr algn="ctr"/>
              <a:endParaRPr lang="zh-CN" altLang="en-US" sz="1350" dirty="0">
                <a:gradFill>
                  <a:gsLst>
                    <a:gs pos="0">
                      <a:schemeClr val="bg1"/>
                    </a:gs>
                    <a:gs pos="100000">
                      <a:srgbClr val="55B3FA"/>
                    </a:gs>
                  </a:gsLst>
                  <a:lin ang="5400000" scaled="1"/>
                </a:gradFill>
                <a:cs typeface="+mn-ea"/>
                <a:sym typeface="+mn-lt"/>
              </a:endParaRPr>
            </a:p>
          </p:txBody>
        </p:sp>
      </p:grpSp>
      <p:sp>
        <p:nvSpPr>
          <p:cNvPr id="37" name="Title 1"/>
          <p:cNvSpPr txBox="1"/>
          <p:nvPr/>
        </p:nvSpPr>
        <p:spPr>
          <a:xfrm>
            <a:off x="9699790" y="1314452"/>
            <a:ext cx="365021" cy="490079"/>
          </a:xfrm>
          <a:prstGeom prst="rect">
            <a:avLst/>
          </a:prstGeom>
        </p:spPr>
        <p:txBody>
          <a:bodyPr vert="horz" lIns="27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nSpc>
                <a:spcPct val="100000"/>
              </a:lnSpc>
            </a:pPr>
            <a:endParaRPr lang="en-US" altLang="zh-CN" sz="3300" b="1" dirty="0">
              <a:gradFill>
                <a:gsLst>
                  <a:gs pos="0">
                    <a:schemeClr val="bg1"/>
                  </a:gs>
                  <a:gs pos="100000">
                    <a:srgbClr val="55B3FA"/>
                  </a:gs>
                </a:gsLst>
                <a:lin ang="5400000" scaled="1"/>
              </a:gradFill>
              <a:latin typeface="+mn-lt"/>
              <a:ea typeface="+mn-ea"/>
              <a:cs typeface="+mn-ea"/>
              <a:sym typeface="+mn-lt"/>
            </a:endParaRPr>
          </a:p>
        </p:txBody>
      </p:sp>
      <p:sp>
        <p:nvSpPr>
          <p:cNvPr id="2" name="文本框 1"/>
          <p:cNvSpPr txBox="1"/>
          <p:nvPr/>
        </p:nvSpPr>
        <p:spPr>
          <a:xfrm>
            <a:off x="1061561" y="4099084"/>
            <a:ext cx="7330440" cy="1440459"/>
          </a:xfrm>
          <a:prstGeom prst="rect">
            <a:avLst/>
          </a:prstGeom>
          <a:noFill/>
        </p:spPr>
        <p:txBody>
          <a:bodyPr wrap="square" lIns="27000" rIns="27000" rtlCol="0" anchor="t">
            <a:spAutoFit/>
          </a:bodyPr>
          <a:lstStyle/>
          <a:p>
            <a:pPr>
              <a:lnSpc>
                <a:spcPct val="150000"/>
              </a:lnSpc>
            </a:pPr>
            <a:r>
              <a:rPr lang="en-US" altLang="zh-CN" sz="1500" dirty="0">
                <a:solidFill>
                  <a:schemeClr val="bg1"/>
                </a:solidFill>
                <a:ea typeface="思源黑体-粗体 Bold"/>
                <a:sym typeface="+mn-ea"/>
              </a:rPr>
              <a:t>       </a:t>
            </a:r>
            <a:r>
              <a:rPr lang="zh-CN" altLang="en-US" sz="1500" dirty="0">
                <a:solidFill>
                  <a:schemeClr val="bg1"/>
                </a:solidFill>
                <a:ea typeface="思源黑体-粗体 Bold"/>
                <a:sym typeface="+mn-ea"/>
              </a:rPr>
              <a:t>此次数据收集采用问卷调查形式获取，通过社交媒体平台线上邀请被调查者进行问卷填写，共回收2541份问卷。被调查者的职业大部分是学生，占比83.83%。学生作为接受高等学校教育的群体，对问卷能进行更好的理解，不同学生的学科背景及知识储备量的不同能使问卷数据更合理。</a:t>
            </a:r>
          </a:p>
        </p:txBody>
      </p:sp>
      <p:grpSp>
        <p:nvGrpSpPr>
          <p:cNvPr id="8" name="组合 7"/>
          <p:cNvGrpSpPr/>
          <p:nvPr/>
        </p:nvGrpSpPr>
        <p:grpSpPr>
          <a:xfrm>
            <a:off x="2286953" y="2135031"/>
            <a:ext cx="1415415" cy="1376839"/>
            <a:chOff x="2764" y="4385"/>
            <a:chExt cx="3047" cy="3012"/>
          </a:xfrm>
        </p:grpSpPr>
        <p:sp>
          <p:nvSpPr>
            <p:cNvPr id="12298" name="TextBox 79"/>
            <p:cNvSpPr/>
            <p:nvPr>
              <p:custDataLst>
                <p:tags r:id="rId6"/>
              </p:custDataLst>
            </p:nvPr>
          </p:nvSpPr>
          <p:spPr>
            <a:xfrm>
              <a:off x="3175" y="5431"/>
              <a:ext cx="2119" cy="1010"/>
            </a:xfrm>
            <a:prstGeom prst="rect">
              <a:avLst/>
            </a:prstGeom>
            <a:noFill/>
            <a:ln w="9525">
              <a:noFill/>
            </a:ln>
          </p:spPr>
          <p:txBody>
            <a:bodyPr anchor="t" anchorCtr="0">
              <a:spAutoFit/>
            </a:bodyPr>
            <a:lstStyle/>
            <a:p>
              <a:pPr algn="ctr"/>
              <a:r>
                <a:rPr lang="en-US" altLang="zh-CN" sz="2400" b="1" dirty="0">
                  <a:solidFill>
                    <a:srgbClr val="00F2F8"/>
                  </a:solidFill>
                  <a:latin typeface="Times New Roman" panose="02020603050405020304" charset="0"/>
                  <a:ea typeface="微软雅黑" panose="020B0503020204020204" charset="-122"/>
                  <a:cs typeface="Times New Roman" panose="02020603050405020304" charset="0"/>
                  <a:sym typeface="Roboto Th" pitchFamily="2" charset="0"/>
                </a:rPr>
                <a:t>2541</a:t>
              </a:r>
            </a:p>
          </p:txBody>
        </p:sp>
        <p:sp>
          <p:nvSpPr>
            <p:cNvPr id="4" name="同心圆 3"/>
            <p:cNvSpPr/>
            <p:nvPr>
              <p:custDataLst>
                <p:tags r:id="rId7"/>
              </p:custDataLst>
            </p:nvPr>
          </p:nvSpPr>
          <p:spPr>
            <a:xfrm>
              <a:off x="2764" y="4385"/>
              <a:ext cx="3047" cy="3012"/>
            </a:xfrm>
            <a:prstGeom prst="donut">
              <a:avLst>
                <a:gd name="adj" fmla="val 14138"/>
              </a:avLst>
            </a:prstGeom>
            <a:noFill/>
            <a:ln w="9525" cap="flat" cmpd="sng" algn="ctr">
              <a:solidFill>
                <a:schemeClr val="bg1"/>
              </a:solidFill>
              <a:prstDash val="solid"/>
              <a:round/>
              <a:headEnd type="none" w="med" len="med"/>
              <a:tailEnd type="none" w="med" len="med"/>
            </a:ln>
          </p:spPr>
          <p:txBody>
            <a:bodyPr vert="horz" wrap="square" lIns="68580" tIns="34290" rIns="68580" bIns="34290" numCol="1" anchor="t" anchorCtr="0" compatLnSpc="1"/>
            <a:lstStyle/>
            <a:p>
              <a:pPr fontAlgn="base">
                <a:spcBef>
                  <a:spcPct val="0"/>
                </a:spcBef>
                <a:spcAft>
                  <a:spcPct val="0"/>
                </a:spcAft>
              </a:pPr>
              <a:endParaRPr lang="zh-CN" altLang="zh-CN" sz="1350">
                <a:latin typeface="Times New Roman" panose="02020603050405020304" charset="0"/>
                <a:ea typeface="宋体" panose="02010600030101010101" pitchFamily="2" charset="-122"/>
                <a:cs typeface="Times New Roman" panose="02020603050405020304" charset="0"/>
              </a:endParaRPr>
            </a:p>
          </p:txBody>
        </p:sp>
      </p:grpSp>
      <p:sp>
        <p:nvSpPr>
          <p:cNvPr id="5" name="同心圆 4"/>
          <p:cNvSpPr/>
          <p:nvPr>
            <p:custDataLst>
              <p:tags r:id="rId1"/>
            </p:custDataLst>
          </p:nvPr>
        </p:nvSpPr>
        <p:spPr>
          <a:xfrm>
            <a:off x="5619276" y="2135029"/>
            <a:ext cx="1415891" cy="1376363"/>
          </a:xfrm>
          <a:prstGeom prst="donut">
            <a:avLst>
              <a:gd name="adj" fmla="val 13107"/>
            </a:avLst>
          </a:prstGeom>
          <a:noFill/>
          <a:ln w="9525" cap="flat" cmpd="sng" algn="ctr">
            <a:solidFill>
              <a:schemeClr val="bg1"/>
            </a:solidFill>
            <a:prstDash val="solid"/>
            <a:round/>
            <a:headEnd type="none" w="med" len="med"/>
            <a:tailEnd type="none" w="med" len="med"/>
          </a:ln>
        </p:spPr>
        <p:txBody>
          <a:bodyPr vert="horz" wrap="square" lIns="68580" tIns="34290" rIns="68580" bIns="34290" numCol="1" anchor="t" anchorCtr="0" compatLnSpc="1"/>
          <a:lstStyle/>
          <a:p>
            <a:pPr fontAlgn="base">
              <a:spcBef>
                <a:spcPct val="0"/>
              </a:spcBef>
              <a:spcAft>
                <a:spcPct val="0"/>
              </a:spcAft>
            </a:pPr>
            <a:endParaRPr lang="en-US" altLang="zh-CN" sz="1350">
              <a:latin typeface="Times New Roman" panose="02020603050405020304" charset="0"/>
              <a:ea typeface="宋体" panose="02010600030101010101" pitchFamily="2" charset="-122"/>
              <a:cs typeface="Times New Roman" panose="02020603050405020304" charset="0"/>
            </a:endParaRPr>
          </a:p>
        </p:txBody>
      </p:sp>
      <p:sp>
        <p:nvSpPr>
          <p:cNvPr id="6" name="空心弧 5"/>
          <p:cNvSpPr/>
          <p:nvPr>
            <p:custDataLst>
              <p:tags r:id="rId2"/>
            </p:custDataLst>
          </p:nvPr>
        </p:nvSpPr>
        <p:spPr>
          <a:xfrm>
            <a:off x="5619274" y="2134553"/>
            <a:ext cx="1419225" cy="1367790"/>
          </a:xfrm>
          <a:prstGeom prst="blockArc">
            <a:avLst>
              <a:gd name="adj1" fmla="val 912872"/>
              <a:gd name="adj2" fmla="val 18248555"/>
              <a:gd name="adj3" fmla="val 12628"/>
            </a:avLst>
          </a:prstGeom>
          <a:solidFill>
            <a:schemeClr val="accent3">
              <a:lumMod val="95000"/>
              <a:alpha val="29000"/>
            </a:schemeClr>
          </a:solidFill>
          <a:ln w="9525" cap="flat" cmpd="sng" algn="ctr">
            <a:noFill/>
            <a:prstDash val="solid"/>
            <a:round/>
            <a:headEnd type="none" w="med" len="med"/>
            <a:tailEnd type="none" w="med" len="med"/>
          </a:ln>
        </p:spPr>
        <p:txBody>
          <a:bodyPr vert="horz" wrap="square" lIns="68580" tIns="34290" rIns="68580" bIns="34290" numCol="1" anchor="t" anchorCtr="0" compatLnSpc="1"/>
          <a:lstStyle/>
          <a:p>
            <a:pPr fontAlgn="base">
              <a:spcBef>
                <a:spcPct val="0"/>
              </a:spcBef>
              <a:spcAft>
                <a:spcPct val="0"/>
              </a:spcAft>
            </a:pPr>
            <a:endParaRPr lang="zh-CN" altLang="zh-CN" sz="1350">
              <a:latin typeface="Times New Roman" panose="02020603050405020304" charset="0"/>
              <a:ea typeface="宋体" panose="02010600030101010101" pitchFamily="2" charset="-122"/>
              <a:cs typeface="Times New Roman" panose="02020603050405020304" charset="0"/>
            </a:endParaRPr>
          </a:p>
        </p:txBody>
      </p:sp>
      <p:sp>
        <p:nvSpPr>
          <p:cNvPr id="12295" name="TextBox 78"/>
          <p:cNvSpPr/>
          <p:nvPr>
            <p:custDataLst>
              <p:tags r:id="rId3"/>
            </p:custDataLst>
          </p:nvPr>
        </p:nvSpPr>
        <p:spPr>
          <a:xfrm>
            <a:off x="5782153" y="2633186"/>
            <a:ext cx="1076801" cy="738664"/>
          </a:xfrm>
          <a:prstGeom prst="rect">
            <a:avLst/>
          </a:prstGeom>
          <a:noFill/>
          <a:ln w="9525">
            <a:noFill/>
          </a:ln>
        </p:spPr>
        <p:txBody>
          <a:bodyPr wrap="square" anchor="t" anchorCtr="0">
            <a:spAutoFit/>
          </a:bodyPr>
          <a:lstStyle/>
          <a:p>
            <a:pPr algn="ctr"/>
            <a:r>
              <a:rPr lang="en-US" altLang="zh-CN" sz="2100" b="1" dirty="0">
                <a:solidFill>
                  <a:srgbClr val="00F2F8"/>
                </a:solidFill>
                <a:latin typeface="Times New Roman" panose="02020603050405020304" charset="0"/>
                <a:ea typeface="微软雅黑" panose="020B0503020204020204" charset="-122"/>
                <a:cs typeface="Times New Roman" panose="02020603050405020304" charset="0"/>
                <a:sym typeface="Verdana" panose="020B0604030504040204" pitchFamily="34" charset="0"/>
              </a:rPr>
              <a:t>83.83 %</a:t>
            </a:r>
          </a:p>
        </p:txBody>
      </p:sp>
      <p:sp>
        <p:nvSpPr>
          <p:cNvPr id="12302" name="文本框 21"/>
          <p:cNvSpPr/>
          <p:nvPr>
            <p:custDataLst>
              <p:tags r:id="rId4"/>
            </p:custDataLst>
          </p:nvPr>
        </p:nvSpPr>
        <p:spPr>
          <a:xfrm>
            <a:off x="2220756" y="3632837"/>
            <a:ext cx="1548289" cy="369332"/>
          </a:xfrm>
          <a:prstGeom prst="rect">
            <a:avLst/>
          </a:prstGeom>
          <a:noFill/>
          <a:ln w="9525">
            <a:noFill/>
          </a:ln>
        </p:spPr>
        <p:txBody>
          <a:bodyPr wrap="square" anchor="t" anchorCtr="0">
            <a:spAutoFit/>
          </a:bodyPr>
          <a:lstStyle/>
          <a:p>
            <a:pPr algn="ctr"/>
            <a:r>
              <a:rPr lang="en-US" altLang="zh-CN" dirty="0">
                <a:solidFill>
                  <a:schemeClr val="bg1"/>
                </a:solidFill>
                <a:latin typeface="Times New Roman" panose="02020603050405020304" charset="0"/>
                <a:ea typeface="微软雅黑" panose="020B0503020204020204" charset="-122"/>
                <a:cs typeface="Times New Roman" panose="02020603050405020304" charset="0"/>
                <a:sym typeface="Roboto Th" pitchFamily="2" charset="0"/>
              </a:rPr>
              <a:t> </a:t>
            </a:r>
            <a:r>
              <a:rPr lang="zh-CN" altLang="en-US" dirty="0">
                <a:solidFill>
                  <a:schemeClr val="bg1"/>
                </a:solidFill>
                <a:latin typeface="Times New Roman" panose="02020603050405020304" charset="0"/>
                <a:ea typeface="微软雅黑" panose="020B0503020204020204" charset="-122"/>
                <a:cs typeface="Times New Roman" panose="02020603050405020304" charset="0"/>
                <a:sym typeface="Roboto Th" pitchFamily="2" charset="0"/>
              </a:rPr>
              <a:t>问卷数量</a:t>
            </a:r>
            <a:r>
              <a:rPr lang="en-US" altLang="zh-CN" dirty="0">
                <a:solidFill>
                  <a:schemeClr val="bg1"/>
                </a:solidFill>
                <a:latin typeface="Times New Roman" panose="02020603050405020304" charset="0"/>
                <a:ea typeface="微软雅黑" panose="020B0503020204020204" charset="-122"/>
                <a:cs typeface="Times New Roman" panose="02020603050405020304" charset="0"/>
                <a:sym typeface="Roboto Th" pitchFamily="2" charset="0"/>
              </a:rPr>
              <a:t> </a:t>
            </a:r>
          </a:p>
        </p:txBody>
      </p:sp>
      <p:sp>
        <p:nvSpPr>
          <p:cNvPr id="9" name="文本框 21"/>
          <p:cNvSpPr/>
          <p:nvPr>
            <p:custDataLst>
              <p:tags r:id="rId5"/>
            </p:custDataLst>
          </p:nvPr>
        </p:nvSpPr>
        <p:spPr>
          <a:xfrm>
            <a:off x="5619276" y="3632837"/>
            <a:ext cx="1548289" cy="369332"/>
          </a:xfrm>
          <a:prstGeom prst="rect">
            <a:avLst/>
          </a:prstGeom>
          <a:noFill/>
          <a:ln w="9525">
            <a:noFill/>
          </a:ln>
        </p:spPr>
        <p:txBody>
          <a:bodyPr wrap="square" anchor="t" anchorCtr="0">
            <a:spAutoFit/>
          </a:bodyPr>
          <a:lstStyle/>
          <a:p>
            <a:pPr algn="ctr"/>
            <a:r>
              <a:rPr lang="en-US" altLang="zh-CN" dirty="0">
                <a:solidFill>
                  <a:schemeClr val="bg1"/>
                </a:solidFill>
                <a:latin typeface="Times New Roman" panose="02020603050405020304" charset="0"/>
                <a:ea typeface="微软雅黑" panose="020B0503020204020204" charset="-122"/>
                <a:cs typeface="Times New Roman" panose="02020603050405020304" charset="0"/>
                <a:sym typeface="Roboto Th" pitchFamily="2" charset="0"/>
              </a:rPr>
              <a:t> </a:t>
            </a:r>
            <a:r>
              <a:rPr lang="zh-CN" altLang="en-US" dirty="0">
                <a:solidFill>
                  <a:schemeClr val="bg1"/>
                </a:solidFill>
                <a:latin typeface="Times New Roman" panose="02020603050405020304" charset="0"/>
                <a:ea typeface="微软雅黑" panose="020B0503020204020204" charset="-122"/>
                <a:cs typeface="Times New Roman" panose="02020603050405020304" charset="0"/>
                <a:sym typeface="Roboto Th" pitchFamily="2" charset="0"/>
              </a:rPr>
              <a:t>学生占比</a:t>
            </a:r>
            <a:r>
              <a:rPr lang="en-US" altLang="zh-CN" dirty="0">
                <a:solidFill>
                  <a:schemeClr val="bg1"/>
                </a:solidFill>
                <a:latin typeface="Times New Roman" panose="02020603050405020304" charset="0"/>
                <a:ea typeface="微软雅黑" panose="020B0503020204020204" charset="-122"/>
                <a:cs typeface="Times New Roman" panose="02020603050405020304" charset="0"/>
                <a:sym typeface="Roboto Th" pitchFamily="2" charset="0"/>
              </a:rPr>
              <a:t> </a:t>
            </a:r>
          </a:p>
        </p:txBody>
      </p:sp>
    </p:spTree>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333AA5A-3152-F9ED-080A-727B77B79F48}"/>
              </a:ext>
            </a:extLst>
          </p:cNvPr>
          <p:cNvPicPr>
            <a:picLocks noChangeAspect="1"/>
          </p:cNvPicPr>
          <p:nvPr/>
        </p:nvPicPr>
        <p:blipFill>
          <a:blip r:embed="rId3"/>
          <a:stretch>
            <a:fillRect/>
          </a:stretch>
        </p:blipFill>
        <p:spPr>
          <a:xfrm>
            <a:off x="0" y="6096"/>
            <a:ext cx="9144000" cy="6845807"/>
          </a:xfrm>
          <a:prstGeom prst="rect">
            <a:avLst/>
          </a:prstGeom>
        </p:spPr>
      </p:pic>
      <p:grpSp>
        <p:nvGrpSpPr>
          <p:cNvPr id="13" name="组合 12"/>
          <p:cNvGrpSpPr/>
          <p:nvPr/>
        </p:nvGrpSpPr>
        <p:grpSpPr>
          <a:xfrm>
            <a:off x="514351" y="1269685"/>
            <a:ext cx="2450306" cy="846296"/>
            <a:chOff x="3518" y="5040"/>
            <a:chExt cx="5145" cy="1777"/>
          </a:xfrm>
        </p:grpSpPr>
        <p:sp>
          <p:nvSpPr>
            <p:cNvPr id="3" name="Title 1"/>
            <p:cNvSpPr txBox="1"/>
            <p:nvPr/>
          </p:nvSpPr>
          <p:spPr>
            <a:xfrm>
              <a:off x="4024" y="5134"/>
              <a:ext cx="4317" cy="1543"/>
            </a:xfrm>
            <a:prstGeom prst="rect">
              <a:avLst/>
            </a:prstGeom>
          </p:spPr>
          <p:txBody>
            <a:bodyPr vert="horz" lIns="27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gn="ctr">
                <a:lnSpc>
                  <a:spcPct val="100000"/>
                </a:lnSpc>
              </a:pPr>
              <a:r>
                <a:rPr lang="zh-CN" altLang="en-US" sz="3000" b="1" dirty="0">
                  <a:gradFill>
                    <a:gsLst>
                      <a:gs pos="0">
                        <a:schemeClr val="bg1"/>
                      </a:gs>
                      <a:gs pos="100000">
                        <a:srgbClr val="55B3FA"/>
                      </a:gs>
                    </a:gsLst>
                    <a:lin ang="5400000" scaled="1"/>
                  </a:gradFill>
                  <a:latin typeface="+mn-lt"/>
                  <a:ea typeface="+mn-ea"/>
                  <a:cs typeface="+mn-ea"/>
                  <a:sym typeface="+mn-lt"/>
                </a:rPr>
                <a:t>研究方法</a:t>
              </a:r>
            </a:p>
            <a:p>
              <a:pPr algn="ctr">
                <a:lnSpc>
                  <a:spcPct val="100000"/>
                </a:lnSpc>
              </a:pPr>
              <a:r>
                <a:rPr lang="en-US" altLang="zh-CN" sz="1500" b="1" dirty="0">
                  <a:gradFill>
                    <a:gsLst>
                      <a:gs pos="0">
                        <a:schemeClr val="bg1"/>
                      </a:gs>
                      <a:gs pos="100000">
                        <a:srgbClr val="55B3FA"/>
                      </a:gs>
                    </a:gsLst>
                    <a:lin ang="5400000" scaled="1"/>
                  </a:gradFill>
                  <a:latin typeface="+mn-lt"/>
                  <a:ea typeface="+mn-ea"/>
                  <a:cs typeface="+mn-ea"/>
                  <a:sym typeface="+mn-lt"/>
                </a:rPr>
                <a:t>——</a:t>
              </a:r>
              <a:r>
                <a:rPr lang="zh-CN" altLang="en-US" sz="1500" b="1" dirty="0">
                  <a:gradFill>
                    <a:gsLst>
                      <a:gs pos="0">
                        <a:schemeClr val="bg1"/>
                      </a:gs>
                      <a:gs pos="100000">
                        <a:srgbClr val="55B3FA"/>
                      </a:gs>
                    </a:gsLst>
                    <a:lin ang="5400000" scaled="1"/>
                  </a:gradFill>
                  <a:latin typeface="+mn-lt"/>
                  <a:ea typeface="+mn-ea"/>
                  <a:cs typeface="+mn-ea"/>
                  <a:sym typeface="+mn-lt"/>
                </a:rPr>
                <a:t>信效度检验</a:t>
              </a:r>
            </a:p>
          </p:txBody>
        </p:sp>
        <p:sp>
          <p:nvSpPr>
            <p:cNvPr id="33" name="矩形 32"/>
            <p:cNvSpPr/>
            <p:nvPr/>
          </p:nvSpPr>
          <p:spPr bwMode="auto">
            <a:xfrm>
              <a:off x="3518" y="5040"/>
              <a:ext cx="5145" cy="1777"/>
            </a:xfrm>
            <a:prstGeom prst="rect">
              <a:avLst/>
            </a:prstGeom>
            <a:noFill/>
            <a:ln w="76200">
              <a:gradFill>
                <a:gsLst>
                  <a:gs pos="0">
                    <a:schemeClr val="bg1"/>
                  </a:gs>
                  <a:gs pos="100000">
                    <a:srgbClr val="55B3FA"/>
                  </a:gs>
                </a:gsLst>
                <a:lin ang="2700000" scaled="0"/>
              </a:gradFill>
              <a:miter lim="800000"/>
            </a:ln>
          </p:spPr>
          <p:txBody>
            <a:bodyPr vert="horz" wrap="square" lIns="68580" tIns="34290" rIns="68580" bIns="34290" numCol="1" rtlCol="0" anchor="t" anchorCtr="0" compatLnSpc="1"/>
            <a:lstStyle/>
            <a:p>
              <a:pPr algn="ctr"/>
              <a:endParaRPr lang="en-US" altLang="zh-CN" sz="1350" dirty="0">
                <a:gradFill>
                  <a:gsLst>
                    <a:gs pos="0">
                      <a:schemeClr val="bg1"/>
                    </a:gs>
                    <a:gs pos="100000">
                      <a:srgbClr val="55B3FA"/>
                    </a:gs>
                  </a:gsLst>
                  <a:lin ang="5400000" scaled="1"/>
                </a:gradFill>
                <a:cs typeface="+mn-ea"/>
                <a:sym typeface="+mn-lt"/>
              </a:endParaRPr>
            </a:p>
            <a:p>
              <a:pPr algn="ctr"/>
              <a:endParaRPr lang="zh-CN" altLang="en-US" sz="1350" dirty="0">
                <a:gradFill>
                  <a:gsLst>
                    <a:gs pos="0">
                      <a:schemeClr val="bg1"/>
                    </a:gs>
                    <a:gs pos="100000">
                      <a:srgbClr val="55B3FA"/>
                    </a:gs>
                  </a:gsLst>
                  <a:lin ang="5400000" scaled="1"/>
                </a:gradFill>
                <a:cs typeface="+mn-ea"/>
                <a:sym typeface="+mn-lt"/>
              </a:endParaRPr>
            </a:p>
          </p:txBody>
        </p:sp>
      </p:grpSp>
      <p:sp>
        <p:nvSpPr>
          <p:cNvPr id="37" name="Title 1"/>
          <p:cNvSpPr txBox="1"/>
          <p:nvPr/>
        </p:nvSpPr>
        <p:spPr>
          <a:xfrm>
            <a:off x="9699790" y="1314452"/>
            <a:ext cx="365021" cy="490079"/>
          </a:xfrm>
          <a:prstGeom prst="rect">
            <a:avLst/>
          </a:prstGeom>
        </p:spPr>
        <p:txBody>
          <a:bodyPr vert="horz" lIns="27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nSpc>
                <a:spcPct val="100000"/>
              </a:lnSpc>
            </a:pPr>
            <a:endParaRPr lang="en-US" altLang="zh-CN" sz="3300" b="1" dirty="0">
              <a:gradFill>
                <a:gsLst>
                  <a:gs pos="0">
                    <a:schemeClr val="bg1"/>
                  </a:gs>
                  <a:gs pos="100000">
                    <a:srgbClr val="55B3FA"/>
                  </a:gs>
                </a:gsLst>
                <a:lin ang="5400000" scaled="1"/>
              </a:gradFill>
              <a:latin typeface="+mn-lt"/>
              <a:ea typeface="+mn-ea"/>
              <a:cs typeface="+mn-ea"/>
              <a:sym typeface="+mn-lt"/>
            </a:endParaRPr>
          </a:p>
        </p:txBody>
      </p:sp>
      <p:sp>
        <p:nvSpPr>
          <p:cNvPr id="2" name="文本框 1"/>
          <p:cNvSpPr txBox="1"/>
          <p:nvPr/>
        </p:nvSpPr>
        <p:spPr>
          <a:xfrm>
            <a:off x="1016318" y="2654142"/>
            <a:ext cx="7330440" cy="2132956"/>
          </a:xfrm>
          <a:prstGeom prst="rect">
            <a:avLst/>
          </a:prstGeom>
          <a:noFill/>
        </p:spPr>
        <p:txBody>
          <a:bodyPr wrap="square" lIns="27000" rIns="27000" rtlCol="0" anchor="t">
            <a:spAutoFit/>
          </a:bodyPr>
          <a:lstStyle/>
          <a:p>
            <a:pPr>
              <a:lnSpc>
                <a:spcPct val="150000"/>
              </a:lnSpc>
            </a:pPr>
            <a:r>
              <a:rPr lang="en-US" altLang="zh-CN" sz="1500" dirty="0">
                <a:solidFill>
                  <a:schemeClr val="bg1"/>
                </a:solidFill>
                <a:ea typeface="思源黑体-粗体 Bold"/>
                <a:sym typeface="+mn-ea"/>
              </a:rPr>
              <a:t>       </a:t>
            </a:r>
            <a:r>
              <a:rPr lang="zh-CN" altLang="en-US" sz="1500" dirty="0">
                <a:solidFill>
                  <a:schemeClr val="bg1"/>
                </a:solidFill>
                <a:ea typeface="思源黑体-粗体 Bold"/>
                <a:sym typeface="+mn-ea"/>
              </a:rPr>
              <a:t>本研究通过问卷调查的形式获取样本数据，要对问卷的题项进行测量，以确保问卷能真实反映文章所要研究的内容。在研究中，大多数学者都是通过分析问卷的信度和效度来进行可靠性与有效性的检验。信度分析用来检验问卷及量表的可信程度。效度分析在一定程度上检验收集数据的有效性与准确度。本研究通过使用SPSS21统计分析软件和Amos21实证分析软件，对问卷进行信效度测量分析，分析结果具体数值如表</a:t>
            </a:r>
            <a:r>
              <a:rPr lang="en-US" altLang="zh-CN" sz="1500" dirty="0">
                <a:solidFill>
                  <a:schemeClr val="bg1"/>
                </a:solidFill>
                <a:ea typeface="思源黑体-粗体 Bold"/>
                <a:sym typeface="+mn-ea"/>
              </a:rPr>
              <a:t>1</a:t>
            </a:r>
            <a:r>
              <a:rPr lang="zh-CN" altLang="en-US" sz="1500" dirty="0">
                <a:solidFill>
                  <a:schemeClr val="bg1"/>
                </a:solidFill>
                <a:ea typeface="思源黑体-粗体 Bold"/>
                <a:sym typeface="+mn-ea"/>
              </a:rPr>
              <a:t>、表</a:t>
            </a:r>
            <a:r>
              <a:rPr lang="en-US" altLang="zh-CN" sz="1500" dirty="0">
                <a:solidFill>
                  <a:schemeClr val="bg1"/>
                </a:solidFill>
                <a:ea typeface="思源黑体-粗体 Bold"/>
                <a:sym typeface="+mn-ea"/>
              </a:rPr>
              <a:t>2</a:t>
            </a:r>
            <a:r>
              <a:rPr lang="zh-CN" altLang="en-US" sz="1500" dirty="0">
                <a:solidFill>
                  <a:schemeClr val="bg1"/>
                </a:solidFill>
                <a:ea typeface="思源黑体-粗体 Bold"/>
                <a:sym typeface="+mn-ea"/>
              </a:rPr>
              <a:t>所示。</a:t>
            </a:r>
          </a:p>
        </p:txBody>
      </p:sp>
    </p:spTree>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44F1502-82C2-4D64-7FEA-1E2F3DE487D9}"/>
              </a:ext>
            </a:extLst>
          </p:cNvPr>
          <p:cNvPicPr>
            <a:picLocks noChangeAspect="1"/>
          </p:cNvPicPr>
          <p:nvPr/>
        </p:nvPicPr>
        <p:blipFill>
          <a:blip r:embed="rId4"/>
          <a:stretch>
            <a:fillRect/>
          </a:stretch>
        </p:blipFill>
        <p:spPr>
          <a:xfrm>
            <a:off x="0" y="6096"/>
            <a:ext cx="9144000" cy="6845807"/>
          </a:xfrm>
          <a:prstGeom prst="rect">
            <a:avLst/>
          </a:prstGeom>
        </p:spPr>
      </p:pic>
      <p:sp>
        <p:nvSpPr>
          <p:cNvPr id="37" name="Title 1"/>
          <p:cNvSpPr txBox="1"/>
          <p:nvPr/>
        </p:nvSpPr>
        <p:spPr>
          <a:xfrm>
            <a:off x="9699790" y="1314452"/>
            <a:ext cx="365021" cy="490079"/>
          </a:xfrm>
          <a:prstGeom prst="rect">
            <a:avLst/>
          </a:prstGeom>
        </p:spPr>
        <p:txBody>
          <a:bodyPr vert="horz" lIns="27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nSpc>
                <a:spcPct val="100000"/>
              </a:lnSpc>
            </a:pPr>
            <a:endParaRPr lang="en-US" altLang="zh-CN" sz="3300" b="1" dirty="0">
              <a:gradFill>
                <a:gsLst>
                  <a:gs pos="0">
                    <a:schemeClr val="bg1"/>
                  </a:gs>
                  <a:gs pos="100000">
                    <a:srgbClr val="55B3FA"/>
                  </a:gs>
                </a:gsLst>
                <a:lin ang="5400000" scaled="1"/>
              </a:gradFill>
              <a:latin typeface="+mn-lt"/>
              <a:ea typeface="+mn-ea"/>
              <a:cs typeface="+mn-ea"/>
              <a:sym typeface="+mn-lt"/>
            </a:endParaRPr>
          </a:p>
        </p:txBody>
      </p:sp>
      <p:sp>
        <p:nvSpPr>
          <p:cNvPr id="2" name="文本框 1"/>
          <p:cNvSpPr txBox="1"/>
          <p:nvPr/>
        </p:nvSpPr>
        <p:spPr>
          <a:xfrm>
            <a:off x="710565" y="4404836"/>
            <a:ext cx="7722870" cy="1213485"/>
          </a:xfrm>
          <a:prstGeom prst="rect">
            <a:avLst/>
          </a:prstGeom>
          <a:noFill/>
        </p:spPr>
        <p:txBody>
          <a:bodyPr wrap="square" lIns="27000" rIns="27000" rtlCol="0" anchor="t">
            <a:noAutofit/>
          </a:bodyPr>
          <a:lstStyle/>
          <a:p>
            <a:pPr>
              <a:lnSpc>
                <a:spcPct val="200000"/>
              </a:lnSpc>
            </a:pPr>
            <a:r>
              <a:rPr lang="en-US" altLang="zh-CN" sz="1500" dirty="0">
                <a:solidFill>
                  <a:schemeClr val="bg1"/>
                </a:solidFill>
                <a:ea typeface="思源黑体-粗体 Bold"/>
                <a:sym typeface="+mn-ea"/>
              </a:rPr>
              <a:t>      </a:t>
            </a:r>
            <a:r>
              <a:rPr lang="en-US" altLang="zh-CN" sz="1350" dirty="0">
                <a:solidFill>
                  <a:schemeClr val="bg1"/>
                </a:solidFill>
                <a:ea typeface="思源黑体-粗体 Bold"/>
                <a:sym typeface="+mn-ea"/>
              </a:rPr>
              <a:t> </a:t>
            </a:r>
            <a:r>
              <a:rPr lang="zh-CN" altLang="en-US" sz="1350" dirty="0">
                <a:solidFill>
                  <a:schemeClr val="bg1"/>
                </a:solidFill>
                <a:ea typeface="思源黑体-粗体 Bold"/>
                <a:sym typeface="+mn-ea"/>
              </a:rPr>
              <a:t>问卷整体Cronbach’s α系数值为0.854，表明问卷及量表内部一致性较高，具有较高的可信度。题项间的Cronbach’s α在0.580到0.917之间，如表</a:t>
            </a:r>
            <a:r>
              <a:rPr lang="en-US" altLang="zh-CN" sz="1350" dirty="0">
                <a:solidFill>
                  <a:schemeClr val="bg1"/>
                </a:solidFill>
                <a:ea typeface="思源黑体-粗体 Bold"/>
                <a:sym typeface="+mn-ea"/>
              </a:rPr>
              <a:t>1</a:t>
            </a:r>
            <a:r>
              <a:rPr lang="zh-CN" altLang="en-US" sz="1350" dirty="0">
                <a:solidFill>
                  <a:schemeClr val="bg1"/>
                </a:solidFill>
                <a:ea typeface="思源黑体-粗体 Bold"/>
                <a:sym typeface="+mn-ea"/>
              </a:rPr>
              <a:t>所示，各因素的Cronbach’s α值均大于0.5，表明问卷中测量同一变量的题项间具有较好的内部一致性，问卷及量表都具有较高的可信度。</a:t>
            </a:r>
          </a:p>
        </p:txBody>
      </p:sp>
      <p:graphicFrame>
        <p:nvGraphicFramePr>
          <p:cNvPr id="4" name="表格 3"/>
          <p:cNvGraphicFramePr/>
          <p:nvPr>
            <p:custDataLst>
              <p:tags r:id="rId1"/>
            </p:custDataLst>
          </p:nvPr>
        </p:nvGraphicFramePr>
        <p:xfrm>
          <a:off x="1527336" y="1624013"/>
          <a:ext cx="5573554" cy="2705100"/>
        </p:xfrm>
        <a:graphic>
          <a:graphicData uri="http://schemas.openxmlformats.org/drawingml/2006/table">
            <a:tbl>
              <a:tblPr/>
              <a:tblGrid>
                <a:gridCol w="1527334">
                  <a:extLst>
                    <a:ext uri="{9D8B030D-6E8A-4147-A177-3AD203B41FA5}">
                      <a16:colId xmlns:a16="http://schemas.microsoft.com/office/drawing/2014/main" val="20000"/>
                    </a:ext>
                  </a:extLst>
                </a:gridCol>
                <a:gridCol w="839629">
                  <a:extLst>
                    <a:ext uri="{9D8B030D-6E8A-4147-A177-3AD203B41FA5}">
                      <a16:colId xmlns:a16="http://schemas.microsoft.com/office/drawing/2014/main" val="20001"/>
                    </a:ext>
                  </a:extLst>
                </a:gridCol>
                <a:gridCol w="497205">
                  <a:extLst>
                    <a:ext uri="{9D8B030D-6E8A-4147-A177-3AD203B41FA5}">
                      <a16:colId xmlns:a16="http://schemas.microsoft.com/office/drawing/2014/main" val="20002"/>
                    </a:ext>
                  </a:extLst>
                </a:gridCol>
                <a:gridCol w="825341">
                  <a:extLst>
                    <a:ext uri="{9D8B030D-6E8A-4147-A177-3AD203B41FA5}">
                      <a16:colId xmlns:a16="http://schemas.microsoft.com/office/drawing/2014/main" val="20003"/>
                    </a:ext>
                  </a:extLst>
                </a:gridCol>
                <a:gridCol w="649129">
                  <a:extLst>
                    <a:ext uri="{9D8B030D-6E8A-4147-A177-3AD203B41FA5}">
                      <a16:colId xmlns:a16="http://schemas.microsoft.com/office/drawing/2014/main" val="20004"/>
                    </a:ext>
                  </a:extLst>
                </a:gridCol>
                <a:gridCol w="665321">
                  <a:extLst>
                    <a:ext uri="{9D8B030D-6E8A-4147-A177-3AD203B41FA5}">
                      <a16:colId xmlns:a16="http://schemas.microsoft.com/office/drawing/2014/main" val="20005"/>
                    </a:ext>
                  </a:extLst>
                </a:gridCol>
                <a:gridCol w="569595">
                  <a:extLst>
                    <a:ext uri="{9D8B030D-6E8A-4147-A177-3AD203B41FA5}">
                      <a16:colId xmlns:a16="http://schemas.microsoft.com/office/drawing/2014/main" val="20006"/>
                    </a:ext>
                  </a:extLst>
                </a:gridCol>
              </a:tblGrid>
              <a:tr h="636746">
                <a:tc>
                  <a:txBody>
                    <a:bodyPr/>
                    <a:lstStyle/>
                    <a:p>
                      <a:pPr indent="0" algn="ctr">
                        <a:buNone/>
                      </a:pPr>
                      <a:r>
                        <a:rPr lang="en-US" sz="1200" b="0">
                          <a:solidFill>
                            <a:schemeClr val="bg1"/>
                          </a:solidFill>
                          <a:latin typeface="宋体" panose="02010600030101010101" pitchFamily="2" charset="-122"/>
                          <a:ea typeface="宋体" panose="02010600030101010101" pitchFamily="2" charset="-122"/>
                          <a:cs typeface="Times New Roman Regular" charset="0"/>
                        </a:rPr>
                        <a:t>变量</a:t>
                      </a:r>
                      <a:endParaRPr lang="en-US" altLang="en-US" sz="1200" b="0">
                        <a:solidFill>
                          <a:schemeClr val="bg1"/>
                        </a:solidFill>
                        <a:latin typeface="宋体" panose="02010600030101010101" pitchFamily="2" charset="-122"/>
                        <a:ea typeface="宋体" panose="02010600030101010101" pitchFamily="2" charset="-122"/>
                        <a:cs typeface="Times New Roman Regular"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Cronbach’s α</a:t>
                      </a:r>
                      <a:endParaRPr lang="en-US" altLang="en-US" sz="1200" b="0">
                        <a:solidFill>
                          <a:schemeClr val="bg1"/>
                        </a:solidFill>
                        <a:latin typeface="Times New Roman" panose="02020603050405020304" charset="0"/>
                        <a:ea typeface="Times New Roman Regular"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KMO</a:t>
                      </a:r>
                      <a:endParaRPr lang="en-US" altLang="en-US" sz="1200" b="0">
                        <a:solidFill>
                          <a:schemeClr val="bg1"/>
                        </a:solidFill>
                        <a:latin typeface="Times New Roman" panose="02020603050405020304" charset="0"/>
                        <a:ea typeface="Times New Roman Regular"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Bartlett’s</a:t>
                      </a:r>
                      <a:r>
                        <a:rPr lang="en-US" sz="1200" b="0">
                          <a:solidFill>
                            <a:schemeClr val="bg1"/>
                          </a:solidFill>
                          <a:latin typeface="宋体" panose="02010600030101010101" pitchFamily="2" charset="-122"/>
                          <a:ea typeface="宋体" panose="02010600030101010101" pitchFamily="2" charset="-122"/>
                          <a:cs typeface="Times New Roman" panose="02020603050405020304" charset="0"/>
                        </a:rPr>
                        <a:t>球形检验</a:t>
                      </a:r>
                      <a:r>
                        <a:rPr lang="en-US" sz="1200" b="0">
                          <a:solidFill>
                            <a:schemeClr val="bg1"/>
                          </a:solidFill>
                          <a:latin typeface="Times New Roman" panose="02020603050405020304" charset="0"/>
                          <a:cs typeface="Times New Roman" panose="02020603050405020304" charset="0"/>
                        </a:rPr>
                        <a:t>p</a:t>
                      </a:r>
                      <a:endParaRPr lang="en-US" altLang="en-US" sz="1200" b="0">
                        <a:solidFill>
                          <a:schemeClr val="bg1"/>
                        </a:solidFill>
                        <a:latin typeface="Times New Roman" panose="02020603050405020304" charset="0"/>
                        <a:ea typeface="Times New Roman Regular"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AVE</a:t>
                      </a:r>
                      <a:endParaRPr lang="en-US" altLang="en-US" sz="1200" b="0">
                        <a:solidFill>
                          <a:schemeClr val="bg1"/>
                        </a:solidFill>
                        <a:latin typeface="Times New Roman" panose="02020603050405020304" charset="0"/>
                        <a:ea typeface="Times New Roman Regular"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CR</a:t>
                      </a:r>
                      <a:endParaRPr lang="en-US" altLang="en-US" sz="1200" b="0">
                        <a:solidFill>
                          <a:schemeClr val="bg1"/>
                        </a:solidFill>
                        <a:latin typeface="Times New Roman" panose="02020603050405020304" charset="0"/>
                        <a:ea typeface="Times New Roman Regular"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宋体" panose="02010600030101010101" pitchFamily="2" charset="-122"/>
                          <a:ea typeface="宋体" panose="02010600030101010101" pitchFamily="2" charset="-122"/>
                          <a:cs typeface="Times New Roman Regular" charset="0"/>
                        </a:rPr>
                        <a:t>测度项</a:t>
                      </a:r>
                      <a:endParaRPr lang="en-US" altLang="en-US" sz="1200" b="0">
                        <a:solidFill>
                          <a:schemeClr val="bg1"/>
                        </a:solidFill>
                        <a:latin typeface="宋体" panose="02010600030101010101" pitchFamily="2" charset="-122"/>
                        <a:ea typeface="宋体" panose="02010600030101010101" pitchFamily="2" charset="-122"/>
                        <a:cs typeface="Times New Roman Regular"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0"/>
                  </a:ext>
                </a:extLst>
              </a:tr>
              <a:tr h="344329">
                <a:tc>
                  <a:txBody>
                    <a:bodyPr/>
                    <a:lstStyle/>
                    <a:p>
                      <a:pPr indent="0" algn="ctr">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风险感知</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0.580</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0.547</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0.000</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0.3417</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0.6317</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5</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1"/>
                  </a:ext>
                </a:extLst>
              </a:tr>
              <a:tr h="344805">
                <a:tc>
                  <a:txBody>
                    <a:bodyPr/>
                    <a:lstStyle/>
                    <a:p>
                      <a:pPr indent="0" algn="ctr">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启发式信息处理模式</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0.711</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0.729</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0.000</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0.4051</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0.7234</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4</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2"/>
                  </a:ext>
                </a:extLst>
              </a:tr>
              <a:tr h="344805">
                <a:tc>
                  <a:txBody>
                    <a:bodyPr/>
                    <a:lstStyle/>
                    <a:p>
                      <a:pPr indent="0" algn="ctr">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系统式信息处理模式</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0.908</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0.849</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0.000</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0.6740</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0.8920</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4</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3"/>
                  </a:ext>
                </a:extLst>
              </a:tr>
              <a:tr h="345281">
                <a:tc>
                  <a:txBody>
                    <a:bodyPr/>
                    <a:lstStyle/>
                    <a:p>
                      <a:pPr indent="0" algn="ctr">
                        <a:buNone/>
                      </a:pPr>
                      <a:r>
                        <a:rPr lang="en-US" sz="1200" b="0">
                          <a:solidFill>
                            <a:schemeClr val="bg1"/>
                          </a:solidFill>
                          <a:latin typeface="宋体" panose="02010600030101010101" pitchFamily="2" charset="-122"/>
                          <a:ea typeface="宋体" panose="02010600030101010101" pitchFamily="2" charset="-122"/>
                          <a:cs typeface="Times New Roman Regular" charset="0"/>
                        </a:rPr>
                        <a:t>信息不足</a:t>
                      </a:r>
                      <a:endParaRPr lang="en-US" altLang="en-US" sz="1200" b="0">
                        <a:solidFill>
                          <a:schemeClr val="bg1"/>
                        </a:solidFill>
                        <a:latin typeface="宋体" panose="02010600030101010101" pitchFamily="2" charset="-122"/>
                        <a:ea typeface="宋体" panose="02010600030101010101" pitchFamily="2" charset="-122"/>
                        <a:cs typeface="Times New Roman Regular"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0.917</a:t>
                      </a:r>
                      <a:endParaRPr lang="en-US" altLang="en-US" sz="1200" b="0">
                        <a:solidFill>
                          <a:schemeClr val="bg1"/>
                        </a:solidFill>
                        <a:latin typeface="Times New Roman" panose="02020603050405020304" charset="0"/>
                        <a:ea typeface="Times New Roman Regular"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0.7</a:t>
                      </a:r>
                      <a:r>
                        <a:rPr lang="en-US" sz="1200" b="0">
                          <a:solidFill>
                            <a:schemeClr val="bg1"/>
                          </a:solidFill>
                          <a:latin typeface="Times New Roman" panose="02020603050405020304" charset="0"/>
                          <a:ea typeface="宋体" panose="02010600030101010101" pitchFamily="2" charset="-122"/>
                          <a:cs typeface="Times New Roman" panose="02020603050405020304" charset="0"/>
                        </a:rPr>
                        <a:t>53</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0.000</a:t>
                      </a:r>
                      <a:endParaRPr lang="en-US" altLang="en-US" sz="1200" b="0">
                        <a:solidFill>
                          <a:schemeClr val="bg1"/>
                        </a:solidFill>
                        <a:latin typeface="Times New Roman" panose="02020603050405020304" charset="0"/>
                        <a:ea typeface="Times New Roman Regular"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0.</a:t>
                      </a:r>
                      <a:r>
                        <a:rPr lang="en-US" sz="1200" b="0">
                          <a:solidFill>
                            <a:schemeClr val="bg1"/>
                          </a:solidFill>
                          <a:latin typeface="Times New Roman" panose="02020603050405020304" charset="0"/>
                          <a:ea typeface="宋体" panose="02010600030101010101" pitchFamily="2" charset="-122"/>
                          <a:cs typeface="Times New Roman" panose="02020603050405020304" charset="0"/>
                        </a:rPr>
                        <a:t>7877</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0.9</a:t>
                      </a:r>
                      <a:r>
                        <a:rPr lang="en-US" sz="1200" b="0">
                          <a:solidFill>
                            <a:schemeClr val="bg1"/>
                          </a:solidFill>
                          <a:latin typeface="Times New Roman" panose="02020603050405020304" charset="0"/>
                          <a:ea typeface="宋体" panose="02010600030101010101" pitchFamily="2" charset="-122"/>
                          <a:cs typeface="Times New Roman" panose="02020603050405020304" charset="0"/>
                        </a:rPr>
                        <a:t>175</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3</a:t>
                      </a:r>
                      <a:endParaRPr lang="en-US" altLang="en-US" sz="1200" b="0">
                        <a:solidFill>
                          <a:schemeClr val="bg1"/>
                        </a:solidFill>
                        <a:latin typeface="Times New Roman" panose="02020603050405020304" charset="0"/>
                        <a:ea typeface="Times New Roman Regular"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4"/>
                  </a:ext>
                </a:extLst>
              </a:tr>
              <a:tr h="344329">
                <a:tc>
                  <a:txBody>
                    <a:bodyPr/>
                    <a:lstStyle/>
                    <a:p>
                      <a:pPr indent="0" algn="ctr">
                        <a:buNone/>
                      </a:pPr>
                      <a:r>
                        <a:rPr lang="en-US" sz="1200" b="0">
                          <a:solidFill>
                            <a:schemeClr val="bg1"/>
                          </a:solidFill>
                          <a:latin typeface="宋体" panose="02010600030101010101" pitchFamily="2" charset="-122"/>
                          <a:ea typeface="宋体" panose="02010600030101010101" pitchFamily="2" charset="-122"/>
                          <a:cs typeface="Times New Roman Regular" charset="0"/>
                        </a:rPr>
                        <a:t>负面影响</a:t>
                      </a:r>
                      <a:endParaRPr lang="en-US" altLang="en-US" sz="1200" b="0">
                        <a:solidFill>
                          <a:schemeClr val="bg1"/>
                        </a:solidFill>
                        <a:latin typeface="宋体" panose="02010600030101010101" pitchFamily="2" charset="-122"/>
                        <a:ea typeface="宋体" panose="02010600030101010101" pitchFamily="2" charset="-122"/>
                        <a:cs typeface="Times New Roman Regular"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0.761</a:t>
                      </a:r>
                      <a:endParaRPr lang="en-US" altLang="en-US" sz="1200" b="0">
                        <a:solidFill>
                          <a:schemeClr val="bg1"/>
                        </a:solidFill>
                        <a:latin typeface="Times New Roman" panose="02020603050405020304" charset="0"/>
                        <a:ea typeface="Times New Roman Regular"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0.6</a:t>
                      </a:r>
                      <a:r>
                        <a:rPr lang="en-US" sz="1200" b="0">
                          <a:solidFill>
                            <a:schemeClr val="bg1"/>
                          </a:solidFill>
                          <a:latin typeface="Times New Roman" panose="02020603050405020304" charset="0"/>
                          <a:ea typeface="宋体" panose="02010600030101010101" pitchFamily="2" charset="-122"/>
                          <a:cs typeface="Times New Roman" panose="02020603050405020304" charset="0"/>
                        </a:rPr>
                        <a:t>3</a:t>
                      </a:r>
                      <a:r>
                        <a:rPr lang="en-US" sz="1200" b="0">
                          <a:solidFill>
                            <a:schemeClr val="bg1"/>
                          </a:solidFill>
                          <a:latin typeface="Times New Roman" panose="02020603050405020304" charset="0"/>
                          <a:cs typeface="Times New Roman" panose="02020603050405020304" charset="0"/>
                        </a:rPr>
                        <a:t>3</a:t>
                      </a:r>
                      <a:endParaRPr lang="en-US" altLang="en-US" sz="1200" b="0">
                        <a:solidFill>
                          <a:schemeClr val="bg1"/>
                        </a:solidFill>
                        <a:latin typeface="Times New Roman" panose="02020603050405020304" charset="0"/>
                        <a:ea typeface="Times New Roman Regular"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0.000</a:t>
                      </a:r>
                      <a:endParaRPr lang="en-US" altLang="en-US" sz="1200" b="0">
                        <a:solidFill>
                          <a:schemeClr val="bg1"/>
                        </a:solidFill>
                        <a:latin typeface="Times New Roman" panose="02020603050405020304" charset="0"/>
                        <a:ea typeface="Times New Roman Regular"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0.5594</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ea typeface="宋体" panose="02010600030101010101" pitchFamily="2" charset="-122"/>
                          <a:cs typeface="Times New Roman" panose="02020603050405020304" charset="0"/>
                        </a:rPr>
                        <a:t>0.7835</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3</a:t>
                      </a:r>
                      <a:endParaRPr lang="en-US" altLang="en-US" sz="1200" b="0">
                        <a:solidFill>
                          <a:schemeClr val="bg1"/>
                        </a:solidFill>
                        <a:latin typeface="Times New Roman" panose="02020603050405020304" charset="0"/>
                        <a:ea typeface="Times New Roman Regular"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5"/>
                  </a:ext>
                </a:extLst>
              </a:tr>
              <a:tr h="344805">
                <a:tc>
                  <a:txBody>
                    <a:bodyPr/>
                    <a:lstStyle/>
                    <a:p>
                      <a:pPr indent="0" algn="ctr">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公众</a:t>
                      </a:r>
                      <a:r>
                        <a:rPr lang="en-US" sz="1200" b="0">
                          <a:solidFill>
                            <a:schemeClr val="bg1"/>
                          </a:solidFill>
                          <a:latin typeface="宋体" panose="02010600030101010101" pitchFamily="2" charset="-122"/>
                          <a:ea typeface="宋体" panose="02010600030101010101" pitchFamily="2" charset="-122"/>
                          <a:cs typeface="Times New Roman Regular" charset="0"/>
                        </a:rPr>
                        <a:t>政策支持态度</a:t>
                      </a:r>
                      <a:endParaRPr lang="en-US" altLang="en-US" sz="1200" b="0">
                        <a:solidFill>
                          <a:schemeClr val="bg1"/>
                        </a:solidFill>
                        <a:latin typeface="宋体" panose="02010600030101010101" pitchFamily="2" charset="-122"/>
                        <a:ea typeface="宋体" panose="02010600030101010101" pitchFamily="2" charset="-122"/>
                        <a:cs typeface="Times New Roman Regular"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0.913</a:t>
                      </a:r>
                      <a:endParaRPr lang="en-US" altLang="en-US" sz="1200" b="0">
                        <a:solidFill>
                          <a:schemeClr val="bg1"/>
                        </a:solidFill>
                        <a:latin typeface="Times New Roman" panose="02020603050405020304" charset="0"/>
                        <a:ea typeface="Times New Roman Regular"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0.870</a:t>
                      </a:r>
                      <a:endParaRPr lang="en-US" altLang="en-US" sz="1200" b="0">
                        <a:solidFill>
                          <a:schemeClr val="bg1"/>
                        </a:solidFill>
                        <a:latin typeface="Times New Roman" panose="02020603050405020304" charset="0"/>
                        <a:ea typeface="Times New Roman Regular"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0.000</a:t>
                      </a:r>
                      <a:endParaRPr lang="en-US" altLang="en-US" sz="1200" b="0">
                        <a:solidFill>
                          <a:schemeClr val="bg1"/>
                        </a:solidFill>
                        <a:latin typeface="Times New Roman" panose="02020603050405020304" charset="0"/>
                        <a:ea typeface="Times New Roman Regular"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0.</a:t>
                      </a:r>
                      <a:r>
                        <a:rPr lang="en-US" sz="1200" b="0">
                          <a:solidFill>
                            <a:schemeClr val="bg1"/>
                          </a:solidFill>
                          <a:latin typeface="Times New Roman" panose="02020603050405020304" charset="0"/>
                          <a:ea typeface="宋体" panose="02010600030101010101" pitchFamily="2" charset="-122"/>
                          <a:cs typeface="Times New Roman" panose="02020603050405020304" charset="0"/>
                        </a:rPr>
                        <a:t>6797</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0.9</a:t>
                      </a:r>
                      <a:r>
                        <a:rPr lang="en-US" sz="1200" b="0">
                          <a:solidFill>
                            <a:schemeClr val="bg1"/>
                          </a:solidFill>
                          <a:latin typeface="Times New Roman" panose="02020603050405020304" charset="0"/>
                          <a:ea typeface="宋体" panose="02010600030101010101" pitchFamily="2" charset="-122"/>
                          <a:cs typeface="Times New Roman" panose="02020603050405020304" charset="0"/>
                        </a:rPr>
                        <a:t>126</a:t>
                      </a:r>
                      <a:endParaRPr lang="en-US" altLang="en-US" sz="12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a:buNone/>
                      </a:pPr>
                      <a:r>
                        <a:rPr lang="en-US" sz="1200" b="0">
                          <a:solidFill>
                            <a:schemeClr val="bg1"/>
                          </a:solidFill>
                          <a:latin typeface="Times New Roman" panose="02020603050405020304" charset="0"/>
                          <a:cs typeface="Times New Roman" panose="02020603050405020304" charset="0"/>
                        </a:rPr>
                        <a:t>5</a:t>
                      </a:r>
                      <a:endParaRPr lang="en-US" altLang="en-US" sz="1200" b="0">
                        <a:solidFill>
                          <a:schemeClr val="bg1"/>
                        </a:solidFill>
                        <a:latin typeface="Times New Roman" panose="02020603050405020304" charset="0"/>
                        <a:ea typeface="Times New Roman Regular"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文本框 4"/>
          <p:cNvSpPr txBox="1"/>
          <p:nvPr/>
        </p:nvSpPr>
        <p:spPr>
          <a:xfrm>
            <a:off x="3369945" y="1224440"/>
            <a:ext cx="1965960" cy="306431"/>
          </a:xfrm>
          <a:prstGeom prst="rect">
            <a:avLst/>
          </a:prstGeom>
          <a:noFill/>
        </p:spPr>
        <p:txBody>
          <a:bodyPr wrap="square" lIns="27000" rIns="27000" rtlCol="0">
            <a:spAutoFit/>
          </a:bodyPr>
          <a:lstStyle/>
          <a:p>
            <a:pPr algn="ctr">
              <a:lnSpc>
                <a:spcPct val="125000"/>
              </a:lnSpc>
            </a:pPr>
            <a:r>
              <a:rPr lang="zh-CN" altLang="en-US" sz="1200" dirty="0">
                <a:solidFill>
                  <a:schemeClr val="bg1"/>
                </a:solidFill>
                <a:cs typeface="+mn-ea"/>
                <a:sym typeface="+mn-lt"/>
              </a:rPr>
              <a:t>表</a:t>
            </a:r>
            <a:r>
              <a:rPr lang="en-US" altLang="zh-CN" sz="1200" dirty="0">
                <a:solidFill>
                  <a:schemeClr val="bg1"/>
                </a:solidFill>
                <a:cs typeface="+mn-ea"/>
                <a:sym typeface="+mn-lt"/>
              </a:rPr>
              <a:t>1  信效度分析结果统计表</a:t>
            </a:r>
          </a:p>
        </p:txBody>
      </p:sp>
    </p:spTree>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3AAAADD-40AB-5713-B982-93DC17B9CF37}"/>
              </a:ext>
            </a:extLst>
          </p:cNvPr>
          <p:cNvPicPr>
            <a:picLocks noChangeAspect="1"/>
          </p:cNvPicPr>
          <p:nvPr/>
        </p:nvPicPr>
        <p:blipFill>
          <a:blip r:embed="rId6"/>
          <a:stretch>
            <a:fillRect/>
          </a:stretch>
        </p:blipFill>
        <p:spPr>
          <a:xfrm>
            <a:off x="0" y="6096"/>
            <a:ext cx="9144000" cy="6845807"/>
          </a:xfrm>
          <a:prstGeom prst="rect">
            <a:avLst/>
          </a:prstGeom>
        </p:spPr>
      </p:pic>
      <p:sp>
        <p:nvSpPr>
          <p:cNvPr id="37" name="Title 1"/>
          <p:cNvSpPr txBox="1"/>
          <p:nvPr/>
        </p:nvSpPr>
        <p:spPr>
          <a:xfrm>
            <a:off x="9699790" y="1314452"/>
            <a:ext cx="365021" cy="490079"/>
          </a:xfrm>
          <a:prstGeom prst="rect">
            <a:avLst/>
          </a:prstGeom>
        </p:spPr>
        <p:txBody>
          <a:bodyPr vert="horz" lIns="27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nSpc>
                <a:spcPct val="100000"/>
              </a:lnSpc>
            </a:pPr>
            <a:endParaRPr lang="en-US" altLang="zh-CN" sz="3300" b="1" dirty="0">
              <a:gradFill>
                <a:gsLst>
                  <a:gs pos="0">
                    <a:schemeClr val="bg1"/>
                  </a:gs>
                  <a:gs pos="100000">
                    <a:srgbClr val="55B3FA"/>
                  </a:gs>
                </a:gsLst>
                <a:lin ang="5400000" scaled="1"/>
              </a:gradFill>
              <a:latin typeface="+mn-lt"/>
              <a:ea typeface="+mn-ea"/>
              <a:cs typeface="+mn-ea"/>
              <a:sym typeface="+mn-lt"/>
            </a:endParaRPr>
          </a:p>
        </p:txBody>
      </p:sp>
      <p:graphicFrame>
        <p:nvGraphicFramePr>
          <p:cNvPr id="4" name="表格 3"/>
          <p:cNvGraphicFramePr/>
          <p:nvPr>
            <p:custDataLst>
              <p:tags r:id="rId1"/>
            </p:custDataLst>
          </p:nvPr>
        </p:nvGraphicFramePr>
        <p:xfrm>
          <a:off x="1848326" y="1613537"/>
          <a:ext cx="5493069" cy="2749393"/>
        </p:xfrm>
        <a:graphic>
          <a:graphicData uri="http://schemas.openxmlformats.org/drawingml/2006/table">
            <a:tbl>
              <a:tblPr/>
              <a:tblGrid>
                <a:gridCol w="1379220">
                  <a:extLst>
                    <a:ext uri="{9D8B030D-6E8A-4147-A177-3AD203B41FA5}">
                      <a16:colId xmlns:a16="http://schemas.microsoft.com/office/drawing/2014/main" val="20000"/>
                    </a:ext>
                  </a:extLst>
                </a:gridCol>
                <a:gridCol w="708184">
                  <a:extLst>
                    <a:ext uri="{9D8B030D-6E8A-4147-A177-3AD203B41FA5}">
                      <a16:colId xmlns:a16="http://schemas.microsoft.com/office/drawing/2014/main" val="20001"/>
                    </a:ext>
                  </a:extLst>
                </a:gridCol>
                <a:gridCol w="724853">
                  <a:extLst>
                    <a:ext uri="{9D8B030D-6E8A-4147-A177-3AD203B41FA5}">
                      <a16:colId xmlns:a16="http://schemas.microsoft.com/office/drawing/2014/main" val="20002"/>
                    </a:ext>
                  </a:extLst>
                </a:gridCol>
                <a:gridCol w="793433">
                  <a:extLst>
                    <a:ext uri="{9D8B030D-6E8A-4147-A177-3AD203B41FA5}">
                      <a16:colId xmlns:a16="http://schemas.microsoft.com/office/drawing/2014/main" val="20003"/>
                    </a:ext>
                  </a:extLst>
                </a:gridCol>
                <a:gridCol w="631031">
                  <a:extLst>
                    <a:ext uri="{9D8B030D-6E8A-4147-A177-3AD203B41FA5}">
                      <a16:colId xmlns:a16="http://schemas.microsoft.com/office/drawing/2014/main" val="20004"/>
                    </a:ext>
                  </a:extLst>
                </a:gridCol>
                <a:gridCol w="695325">
                  <a:extLst>
                    <a:ext uri="{9D8B030D-6E8A-4147-A177-3AD203B41FA5}">
                      <a16:colId xmlns:a16="http://schemas.microsoft.com/office/drawing/2014/main" val="20005"/>
                    </a:ext>
                  </a:extLst>
                </a:gridCol>
                <a:gridCol w="561023">
                  <a:extLst>
                    <a:ext uri="{9D8B030D-6E8A-4147-A177-3AD203B41FA5}">
                      <a16:colId xmlns:a16="http://schemas.microsoft.com/office/drawing/2014/main" val="20006"/>
                    </a:ext>
                  </a:extLst>
                </a:gridCol>
              </a:tblGrid>
              <a:tr h="365760">
                <a:tc>
                  <a:txBody>
                    <a:bodyPr/>
                    <a:lstStyle/>
                    <a:p>
                      <a:pPr indent="0" algn="ctr" fontAlgn="auto">
                        <a:buNone/>
                      </a:pP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信息</a:t>
                      </a:r>
                    </a:p>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不足</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负面影响</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公众政策支持态度</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启发式</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系统式</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风险</a:t>
                      </a:r>
                    </a:p>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感知</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0"/>
                  </a:ext>
                </a:extLst>
              </a:tr>
              <a:tr h="340519">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信息不足</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0.7877</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 </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 </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 </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 </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 </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1"/>
                  </a:ext>
                </a:extLst>
              </a:tr>
              <a:tr h="340519">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负面影响</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0.585</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0.5594</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 </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 </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 </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 </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2"/>
                  </a:ext>
                </a:extLst>
              </a:tr>
              <a:tr h="340519">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公众政策支持态度</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0.485</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0.369</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0.6797</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 </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 </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 </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3"/>
                  </a:ext>
                </a:extLst>
              </a:tr>
              <a:tr h="340519">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启发式</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-0.184</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0.002</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-0.28</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0.4051</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 </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 </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4"/>
                  </a:ext>
                </a:extLst>
              </a:tr>
              <a:tr h="340519">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系统式</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0.743</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0.631</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0.592</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-0.193</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0.6740</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 </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5"/>
                  </a:ext>
                </a:extLst>
              </a:tr>
              <a:tr h="340519">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风险感知</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0.252</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0.378</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0.117</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0.155</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0.238</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Times New Roman" panose="02020603050405020304" charset="0"/>
                          <a:cs typeface="Times New Roman" panose="02020603050405020304" charset="0"/>
                        </a:rPr>
                        <a:t>0.3417</a:t>
                      </a:r>
                      <a:endParaRPr lang="en-US" altLang="en-US" sz="1200" b="0">
                        <a:solidFill>
                          <a:schemeClr val="bg1"/>
                        </a:solidFill>
                        <a:latin typeface="Times New Roman" panose="02020603050405020304" charset="0"/>
                        <a:ea typeface="Times New Roman" panose="02020603050405020304" charset="0"/>
                        <a:cs typeface="Times New Roman" panose="02020603050405020304" charset="0"/>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6"/>
                  </a:ext>
                </a:extLst>
              </a:tr>
              <a:tr h="340519">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AVE平方根</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0.888</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0.748</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0.824</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0.636</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0.821</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tc>
                  <a:txBody>
                    <a:bodyPr/>
                    <a:lstStyle/>
                    <a:p>
                      <a:pPr indent="0" algn="ctr" fontAlgn="auto">
                        <a:buNone/>
                      </a:pPr>
                      <a:r>
                        <a:rPr lang="en-US" sz="1200" b="0">
                          <a:solidFill>
                            <a:schemeClr val="bg1"/>
                          </a:solidFill>
                          <a:latin typeface="宋体" panose="02010600030101010101" pitchFamily="2" charset="-122"/>
                          <a:ea typeface="宋体" panose="02010600030101010101" pitchFamily="2" charset="-122"/>
                          <a:cs typeface="宋体" panose="02010600030101010101" pitchFamily="2" charset="-122"/>
                        </a:rPr>
                        <a:t>0.585</a:t>
                      </a:r>
                      <a:endParaRPr lang="en-US" altLang="en-US" sz="12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 name="文本框 4"/>
          <p:cNvSpPr txBox="1"/>
          <p:nvPr>
            <p:custDataLst>
              <p:tags r:id="rId2"/>
            </p:custDataLst>
          </p:nvPr>
        </p:nvSpPr>
        <p:spPr>
          <a:xfrm>
            <a:off x="3589020" y="1153479"/>
            <a:ext cx="1965960" cy="306431"/>
          </a:xfrm>
          <a:prstGeom prst="rect">
            <a:avLst/>
          </a:prstGeom>
          <a:noFill/>
        </p:spPr>
        <p:txBody>
          <a:bodyPr wrap="square" lIns="27000" rIns="27000" rtlCol="0">
            <a:spAutoFit/>
          </a:bodyPr>
          <a:lstStyle/>
          <a:p>
            <a:pPr algn="ctr">
              <a:lnSpc>
                <a:spcPct val="125000"/>
              </a:lnSpc>
            </a:pPr>
            <a:r>
              <a:rPr lang="zh-CN" altLang="en-US" sz="1200" dirty="0">
                <a:solidFill>
                  <a:schemeClr val="bg1"/>
                </a:solidFill>
                <a:cs typeface="+mn-ea"/>
                <a:sym typeface="+mn-lt"/>
              </a:rPr>
              <a:t>表</a:t>
            </a:r>
            <a:r>
              <a:rPr lang="en-US" altLang="zh-CN" sz="1200" dirty="0">
                <a:solidFill>
                  <a:schemeClr val="bg1"/>
                </a:solidFill>
                <a:cs typeface="+mn-ea"/>
                <a:sym typeface="+mn-lt"/>
              </a:rPr>
              <a:t>2   问卷的区分效度</a:t>
            </a:r>
          </a:p>
        </p:txBody>
      </p:sp>
      <p:sp>
        <p:nvSpPr>
          <p:cNvPr id="7" name="文本框 6"/>
          <p:cNvSpPr txBox="1"/>
          <p:nvPr>
            <p:custDataLst>
              <p:tags r:id="rId3"/>
            </p:custDataLst>
          </p:nvPr>
        </p:nvSpPr>
        <p:spPr>
          <a:xfrm>
            <a:off x="710565" y="4456271"/>
            <a:ext cx="7722870" cy="1213485"/>
          </a:xfrm>
          <a:prstGeom prst="rect">
            <a:avLst/>
          </a:prstGeom>
          <a:noFill/>
        </p:spPr>
        <p:txBody>
          <a:bodyPr wrap="square" lIns="27000" rIns="27000" rtlCol="0" anchor="t">
            <a:noAutofit/>
          </a:bodyPr>
          <a:lstStyle/>
          <a:p>
            <a:pPr>
              <a:lnSpc>
                <a:spcPct val="200000"/>
              </a:lnSpc>
            </a:pPr>
            <a:r>
              <a:rPr lang="en-US" altLang="zh-CN" sz="1500" dirty="0">
                <a:solidFill>
                  <a:schemeClr val="bg1"/>
                </a:solidFill>
                <a:ea typeface="思源黑体-粗体 Bold"/>
                <a:sym typeface="+mn-ea"/>
              </a:rPr>
              <a:t>      </a:t>
            </a:r>
            <a:r>
              <a:rPr lang="en-US" altLang="zh-CN" sz="1350" dirty="0">
                <a:solidFill>
                  <a:schemeClr val="bg1"/>
                </a:solidFill>
                <a:ea typeface="思源黑体-粗体 Bold"/>
                <a:sym typeface="+mn-ea"/>
              </a:rPr>
              <a:t> </a:t>
            </a:r>
            <a:r>
              <a:rPr lang="zh-CN" altLang="en-US" sz="1350" dirty="0">
                <a:solidFill>
                  <a:schemeClr val="bg1"/>
                </a:solidFill>
                <a:ea typeface="思源黑体-粗体 Bold"/>
                <a:sym typeface="+mn-ea"/>
              </a:rPr>
              <a:t>问卷的区分效度能够检验问卷中各变量间题项之间的相关度。如果量表中的所有变量AVE值的平方根都大于其与其他变量之间的相关性系数，就可以得出该量表具有良好的区分效度。由表</a:t>
            </a:r>
            <a:r>
              <a:rPr lang="en-US" altLang="zh-CN" sz="1350" dirty="0">
                <a:solidFill>
                  <a:schemeClr val="bg1"/>
                </a:solidFill>
                <a:ea typeface="思源黑体-粗体 Bold"/>
                <a:sym typeface="+mn-ea"/>
              </a:rPr>
              <a:t>2</a:t>
            </a:r>
            <a:r>
              <a:rPr lang="zh-CN" altLang="en-US" sz="1350" dirty="0">
                <a:solidFill>
                  <a:schemeClr val="bg1"/>
                </a:solidFill>
                <a:ea typeface="思源黑体-粗体 Bold"/>
                <a:sym typeface="+mn-ea"/>
              </a:rPr>
              <a:t>可以得出，每个变量的AVE值均满足以上条件，因此，该问卷题项具有较好的区分效度。</a:t>
            </a:r>
          </a:p>
        </p:txBody>
      </p:sp>
    </p:spTree>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ULTRA_SCORM_COURSE_ID" val="9E8746A9-3E5C-4633-BCEF-449136193171"/>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KSO_WPP_MARK_KEY" val="a398c73c-4ba3-4db4-a69a-7e8c72e5f03e"/>
  <p:tag name="COMMONDATA" val="eyJoZGlkIjoiZWQyMzAyN2ViZGQ4MTRjMDg3MDQ2YTQ0NDIzYTY5Mj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ISLIDE.DIAGRAM" val="15ad991c-3e6d-421e-b89c-ee5b566c6066"/>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b68428fe-3a4a-4e18-b1d6-0a4a76f39079}"/>
  <p:tag name="TABLE_ENDDRAG_ORIGIN_RECT" val="577*283"/>
  <p:tag name="TABLE_ENDDRAG_RECT" val="162*66*577*284"/>
</p:tagLst>
</file>

<file path=ppt/tags/tag26.xml><?xml version="1.0" encoding="utf-8"?>
<p:tagLst xmlns:a="http://schemas.openxmlformats.org/drawingml/2006/main" xmlns:r="http://schemas.openxmlformats.org/officeDocument/2006/relationships" xmlns:p="http://schemas.openxmlformats.org/presentationml/2006/main">
  <p:tag name="KSO_WM_UNIT_TABLE_BEAUTIFY" val="smartTable{7e0282cf-d51c-419b-affb-309dc69adb3d}"/>
  <p:tag name="TABLE_ENDDRAG_ORIGIN_RECT" val="576*285"/>
  <p:tag name="TABLE_ENDDRAG_RECT" val="194*79*576*285"/>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UNIT_TABLE_BEAUTIFY" val="smartTable{a229df48-e160-492d-bf14-6b38a5fd59d5}"/>
  <p:tag name="TABLE_ENDDRAG_ORIGIN_RECT" val="425*300"/>
  <p:tag name="TABLE_ENDDRAG_RECT" val="383*68*425*300"/>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宣传</Template>
  <TotalTime>0</TotalTime>
  <Words>1508</Words>
  <Application>Microsoft Office PowerPoint</Application>
  <PresentationFormat>全屏显示(4:3)</PresentationFormat>
  <Paragraphs>246</Paragraphs>
  <Slides>14</Slides>
  <Notes>14</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14</vt:i4>
      </vt:variant>
    </vt:vector>
  </HeadingPairs>
  <TitlesOfParts>
    <vt:vector size="27" baseType="lpstr">
      <vt:lpstr>等线</vt:lpstr>
      <vt:lpstr>方正黑体简体</vt:lpstr>
      <vt:lpstr>方正正黑简体</vt:lpstr>
      <vt:lpstr>华文新魏</vt:lpstr>
      <vt:lpstr>思源黑体</vt:lpstr>
      <vt:lpstr>宋体</vt:lpstr>
      <vt:lpstr>Arial</vt:lpstr>
      <vt:lpstr>Calibri</vt:lpstr>
      <vt:lpstr>Calibri Light</vt:lpstr>
      <vt:lpstr>Times New Roman</vt:lpstr>
      <vt:lpstr>自定义设计方案</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5</cp:revision>
  <dcterms:created xsi:type="dcterms:W3CDTF">2019-02-20T11:20:00Z</dcterms:created>
  <dcterms:modified xsi:type="dcterms:W3CDTF">2023-07-12T08:08:10Z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F743A7944F24491C91DF37589922AF7B_12</vt:lpwstr>
  </property>
  <property fmtid="{D5CDD505-2E9C-101B-9397-08002B2CF9AE}" pid="3" name="KSOProductBuildVer">
    <vt:lpwstr>2052-11.1.0.14309</vt:lpwstr>
  </property>
</Properties>
</file>