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Lst>
  <p:notesMasterIdLst>
    <p:notesMasterId r:id="rId42"/>
  </p:notesMasterIdLst>
  <p:sldIdLst>
    <p:sldId id="256" r:id="rId2"/>
    <p:sldId id="257" r:id="rId3"/>
    <p:sldId id="271" r:id="rId4"/>
    <p:sldId id="350" r:id="rId5"/>
    <p:sldId id="324" r:id="rId6"/>
    <p:sldId id="352" r:id="rId7"/>
    <p:sldId id="327" r:id="rId8"/>
    <p:sldId id="328" r:id="rId9"/>
    <p:sldId id="329" r:id="rId10"/>
    <p:sldId id="360" r:id="rId11"/>
    <p:sldId id="361" r:id="rId12"/>
    <p:sldId id="363" r:id="rId13"/>
    <p:sldId id="332" r:id="rId14"/>
    <p:sldId id="333" r:id="rId15"/>
    <p:sldId id="366" r:id="rId16"/>
    <p:sldId id="367" r:id="rId17"/>
    <p:sldId id="368" r:id="rId18"/>
    <p:sldId id="369" r:id="rId19"/>
    <p:sldId id="381" r:id="rId20"/>
    <p:sldId id="370" r:id="rId21"/>
    <p:sldId id="371" r:id="rId22"/>
    <p:sldId id="372" r:id="rId23"/>
    <p:sldId id="373" r:id="rId24"/>
    <p:sldId id="374" r:id="rId25"/>
    <p:sldId id="375" r:id="rId26"/>
    <p:sldId id="339" r:id="rId27"/>
    <p:sldId id="356" r:id="rId28"/>
    <p:sldId id="382" r:id="rId29"/>
    <p:sldId id="343" r:id="rId30"/>
    <p:sldId id="376" r:id="rId31"/>
    <p:sldId id="377" r:id="rId32"/>
    <p:sldId id="378" r:id="rId33"/>
    <p:sldId id="379" r:id="rId34"/>
    <p:sldId id="380" r:id="rId35"/>
    <p:sldId id="359" r:id="rId36"/>
    <p:sldId id="346" r:id="rId37"/>
    <p:sldId id="347" r:id="rId38"/>
    <p:sldId id="364" r:id="rId39"/>
    <p:sldId id="348" r:id="rId40"/>
    <p:sldId id="26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4" userDrawn="1">
          <p15:clr>
            <a:srgbClr val="A4A3A4"/>
          </p15:clr>
        </p15:guide>
        <p15:guide id="2" pos="2857" userDrawn="1">
          <p15:clr>
            <a:srgbClr val="A4A3A4"/>
          </p15:clr>
        </p15:guide>
        <p15:guide id="3" orient="horz" pos="2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979B8"/>
    <a:srgbClr val="E9EBF5"/>
    <a:srgbClr val="CFD5EA"/>
    <a:srgbClr val="B82B2A"/>
    <a:srgbClr val="D56E73"/>
    <a:srgbClr val="006E63"/>
    <a:srgbClr val="A6D400"/>
    <a:srgbClr val="0478BF"/>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2" autoAdjust="0"/>
    <p:restoredTop sz="85970" autoAdjust="0"/>
  </p:normalViewPr>
  <p:slideViewPr>
    <p:cSldViewPr snapToGrid="0" showGuides="1">
      <p:cViewPr>
        <p:scale>
          <a:sx n="75" d="100"/>
          <a:sy n="75" d="100"/>
        </p:scale>
        <p:origin x="960" y="-38"/>
      </p:cViewPr>
      <p:guideLst>
        <p:guide orient="horz" pos="2614"/>
        <p:guide pos="2857"/>
        <p:guide orient="horz" pos="2840"/>
      </p:guideLst>
    </p:cSldViewPr>
  </p:slideViewPr>
  <p:notesTextViewPr>
    <p:cViewPr>
      <p:scale>
        <a:sx n="125" d="100"/>
        <a:sy n="125" d="100"/>
      </p:scale>
      <p:origin x="0" y="0"/>
    </p:cViewPr>
  </p:notesTextViewPr>
  <p:notesViewPr>
    <p:cSldViewPr snapToGrid="0" showGuides="1">
      <p:cViewPr varScale="1">
        <p:scale>
          <a:sx n="48" d="100"/>
          <a:sy n="48" d="100"/>
        </p:scale>
        <p:origin x="275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1AA28-D790-445B-9A6E-3D75256A5F19}"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FC93-3F8C-425D-A4E5-C1C4BEB4EC4B}" type="slidenum">
              <a:rPr lang="zh-CN" altLang="en-US" smtClean="0"/>
              <a:t>‹#›</a:t>
            </a:fld>
            <a:endParaRPr lang="zh-CN" altLang="en-US"/>
          </a:p>
        </p:txBody>
      </p:sp>
    </p:spTree>
    <p:extLst>
      <p:ext uri="{BB962C8B-B14F-4D97-AF65-F5344CB8AC3E}">
        <p14:creationId xmlns:p14="http://schemas.microsoft.com/office/powerpoint/2010/main" val="182260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DCDFC93-3F8C-425D-A4E5-C1C4BEB4EC4B}" type="slidenum">
              <a:rPr lang="zh-CN" altLang="en-US" smtClean="0"/>
              <a:t>1</a:t>
            </a:fld>
            <a:endParaRPr lang="zh-CN" altLang="en-US"/>
          </a:p>
        </p:txBody>
      </p:sp>
    </p:spTree>
    <p:extLst>
      <p:ext uri="{BB962C8B-B14F-4D97-AF65-F5344CB8AC3E}">
        <p14:creationId xmlns:p14="http://schemas.microsoft.com/office/powerpoint/2010/main" val="401158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10</a:t>
            </a:fld>
            <a:endParaRPr lang="zh-CN" altLang="en-US"/>
          </a:p>
        </p:txBody>
      </p:sp>
    </p:spTree>
    <p:extLst>
      <p:ext uri="{BB962C8B-B14F-4D97-AF65-F5344CB8AC3E}">
        <p14:creationId xmlns:p14="http://schemas.microsoft.com/office/powerpoint/2010/main" val="3718319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11</a:t>
            </a:fld>
            <a:endParaRPr lang="zh-CN" altLang="en-US"/>
          </a:p>
        </p:txBody>
      </p:sp>
    </p:spTree>
    <p:extLst>
      <p:ext uri="{BB962C8B-B14F-4D97-AF65-F5344CB8AC3E}">
        <p14:creationId xmlns:p14="http://schemas.microsoft.com/office/powerpoint/2010/main" val="89900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12</a:t>
            </a:fld>
            <a:endParaRPr lang="zh-CN" altLang="en-US"/>
          </a:p>
        </p:txBody>
      </p:sp>
    </p:spTree>
    <p:extLst>
      <p:ext uri="{BB962C8B-B14F-4D97-AF65-F5344CB8AC3E}">
        <p14:creationId xmlns:p14="http://schemas.microsoft.com/office/powerpoint/2010/main" val="3043995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13</a:t>
            </a:fld>
            <a:endParaRPr lang="zh-CN" altLang="en-US"/>
          </a:p>
        </p:txBody>
      </p:sp>
    </p:spTree>
    <p:extLst>
      <p:ext uri="{BB962C8B-B14F-4D97-AF65-F5344CB8AC3E}">
        <p14:creationId xmlns:p14="http://schemas.microsoft.com/office/powerpoint/2010/main" val="608091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14</a:t>
            </a:fld>
            <a:endParaRPr lang="zh-CN" altLang="en-US"/>
          </a:p>
        </p:txBody>
      </p:sp>
    </p:spTree>
    <p:extLst>
      <p:ext uri="{BB962C8B-B14F-4D97-AF65-F5344CB8AC3E}">
        <p14:creationId xmlns:p14="http://schemas.microsoft.com/office/powerpoint/2010/main" val="324914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15</a:t>
            </a:fld>
            <a:endParaRPr lang="zh-CN" altLang="en-US"/>
          </a:p>
        </p:txBody>
      </p:sp>
    </p:spTree>
    <p:extLst>
      <p:ext uri="{BB962C8B-B14F-4D97-AF65-F5344CB8AC3E}">
        <p14:creationId xmlns:p14="http://schemas.microsoft.com/office/powerpoint/2010/main" val="742031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16</a:t>
            </a:fld>
            <a:endParaRPr lang="zh-CN" altLang="en-US"/>
          </a:p>
        </p:txBody>
      </p:sp>
    </p:spTree>
    <p:extLst>
      <p:ext uri="{BB962C8B-B14F-4D97-AF65-F5344CB8AC3E}">
        <p14:creationId xmlns:p14="http://schemas.microsoft.com/office/powerpoint/2010/main" val="2577261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17</a:t>
            </a:fld>
            <a:endParaRPr lang="zh-CN" altLang="en-US"/>
          </a:p>
        </p:txBody>
      </p:sp>
    </p:spTree>
    <p:extLst>
      <p:ext uri="{BB962C8B-B14F-4D97-AF65-F5344CB8AC3E}">
        <p14:creationId xmlns:p14="http://schemas.microsoft.com/office/powerpoint/2010/main" val="3843462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18</a:t>
            </a:fld>
            <a:endParaRPr lang="zh-CN" altLang="en-US"/>
          </a:p>
        </p:txBody>
      </p:sp>
    </p:spTree>
    <p:extLst>
      <p:ext uri="{BB962C8B-B14F-4D97-AF65-F5344CB8AC3E}">
        <p14:creationId xmlns:p14="http://schemas.microsoft.com/office/powerpoint/2010/main" val="897217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19</a:t>
            </a:fld>
            <a:endParaRPr lang="zh-CN" altLang="en-US"/>
          </a:p>
        </p:txBody>
      </p:sp>
    </p:spTree>
    <p:extLst>
      <p:ext uri="{BB962C8B-B14F-4D97-AF65-F5344CB8AC3E}">
        <p14:creationId xmlns:p14="http://schemas.microsoft.com/office/powerpoint/2010/main" val="141889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sz="900"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a:t>
            </a:fld>
            <a:endParaRPr lang="zh-CN" altLang="en-US"/>
          </a:p>
        </p:txBody>
      </p:sp>
    </p:spTree>
    <p:extLst>
      <p:ext uri="{BB962C8B-B14F-4D97-AF65-F5344CB8AC3E}">
        <p14:creationId xmlns:p14="http://schemas.microsoft.com/office/powerpoint/2010/main" val="2704369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20</a:t>
            </a:fld>
            <a:endParaRPr lang="zh-CN" altLang="en-US"/>
          </a:p>
        </p:txBody>
      </p:sp>
    </p:spTree>
    <p:extLst>
      <p:ext uri="{BB962C8B-B14F-4D97-AF65-F5344CB8AC3E}">
        <p14:creationId xmlns:p14="http://schemas.microsoft.com/office/powerpoint/2010/main" val="172918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21</a:t>
            </a:fld>
            <a:endParaRPr lang="zh-CN" altLang="en-US"/>
          </a:p>
        </p:txBody>
      </p:sp>
    </p:spTree>
    <p:extLst>
      <p:ext uri="{BB962C8B-B14F-4D97-AF65-F5344CB8AC3E}">
        <p14:creationId xmlns:p14="http://schemas.microsoft.com/office/powerpoint/2010/main" val="317261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22</a:t>
            </a:fld>
            <a:endParaRPr lang="zh-CN" altLang="en-US"/>
          </a:p>
        </p:txBody>
      </p:sp>
    </p:spTree>
    <p:extLst>
      <p:ext uri="{BB962C8B-B14F-4D97-AF65-F5344CB8AC3E}">
        <p14:creationId xmlns:p14="http://schemas.microsoft.com/office/powerpoint/2010/main" val="2429656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23</a:t>
            </a:fld>
            <a:endParaRPr lang="zh-CN" altLang="en-US"/>
          </a:p>
        </p:txBody>
      </p:sp>
    </p:spTree>
    <p:extLst>
      <p:ext uri="{BB962C8B-B14F-4D97-AF65-F5344CB8AC3E}">
        <p14:creationId xmlns:p14="http://schemas.microsoft.com/office/powerpoint/2010/main" val="153436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24</a:t>
            </a:fld>
            <a:endParaRPr lang="zh-CN" altLang="en-US"/>
          </a:p>
        </p:txBody>
      </p:sp>
    </p:spTree>
    <p:extLst>
      <p:ext uri="{BB962C8B-B14F-4D97-AF65-F5344CB8AC3E}">
        <p14:creationId xmlns:p14="http://schemas.microsoft.com/office/powerpoint/2010/main" val="1518961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25</a:t>
            </a:fld>
            <a:endParaRPr lang="zh-CN" altLang="en-US"/>
          </a:p>
        </p:txBody>
      </p:sp>
    </p:spTree>
    <p:extLst>
      <p:ext uri="{BB962C8B-B14F-4D97-AF65-F5344CB8AC3E}">
        <p14:creationId xmlns:p14="http://schemas.microsoft.com/office/powerpoint/2010/main" val="1004307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26</a:t>
            </a:fld>
            <a:endParaRPr lang="zh-CN" altLang="en-US"/>
          </a:p>
        </p:txBody>
      </p:sp>
    </p:spTree>
    <p:extLst>
      <p:ext uri="{BB962C8B-B14F-4D97-AF65-F5344CB8AC3E}">
        <p14:creationId xmlns:p14="http://schemas.microsoft.com/office/powerpoint/2010/main" val="1031660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27</a:t>
            </a:fld>
            <a:endParaRPr lang="zh-CN" altLang="en-US"/>
          </a:p>
        </p:txBody>
      </p:sp>
    </p:spTree>
    <p:extLst>
      <p:ext uri="{BB962C8B-B14F-4D97-AF65-F5344CB8AC3E}">
        <p14:creationId xmlns:p14="http://schemas.microsoft.com/office/powerpoint/2010/main" val="4042567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28</a:t>
            </a:fld>
            <a:endParaRPr lang="zh-CN" altLang="en-US"/>
          </a:p>
        </p:txBody>
      </p:sp>
    </p:spTree>
    <p:extLst>
      <p:ext uri="{BB962C8B-B14F-4D97-AF65-F5344CB8AC3E}">
        <p14:creationId xmlns:p14="http://schemas.microsoft.com/office/powerpoint/2010/main" val="788763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29</a:t>
            </a:fld>
            <a:endParaRPr lang="zh-CN" altLang="en-US"/>
          </a:p>
        </p:txBody>
      </p:sp>
    </p:spTree>
    <p:extLst>
      <p:ext uri="{BB962C8B-B14F-4D97-AF65-F5344CB8AC3E}">
        <p14:creationId xmlns:p14="http://schemas.microsoft.com/office/powerpoint/2010/main" val="248421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a:t>
            </a:fld>
            <a:endParaRPr lang="zh-CN" altLang="en-US"/>
          </a:p>
        </p:txBody>
      </p:sp>
    </p:spTree>
    <p:extLst>
      <p:ext uri="{BB962C8B-B14F-4D97-AF65-F5344CB8AC3E}">
        <p14:creationId xmlns:p14="http://schemas.microsoft.com/office/powerpoint/2010/main" val="41593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30</a:t>
            </a:fld>
            <a:endParaRPr lang="zh-CN" altLang="en-US"/>
          </a:p>
        </p:txBody>
      </p:sp>
    </p:spTree>
    <p:extLst>
      <p:ext uri="{BB962C8B-B14F-4D97-AF65-F5344CB8AC3E}">
        <p14:creationId xmlns:p14="http://schemas.microsoft.com/office/powerpoint/2010/main" val="176355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31</a:t>
            </a:fld>
            <a:endParaRPr lang="zh-CN" altLang="en-US"/>
          </a:p>
        </p:txBody>
      </p:sp>
    </p:spTree>
    <p:extLst>
      <p:ext uri="{BB962C8B-B14F-4D97-AF65-F5344CB8AC3E}">
        <p14:creationId xmlns:p14="http://schemas.microsoft.com/office/powerpoint/2010/main" val="2479274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32</a:t>
            </a:fld>
            <a:endParaRPr lang="zh-CN" altLang="en-US"/>
          </a:p>
        </p:txBody>
      </p:sp>
    </p:spTree>
    <p:extLst>
      <p:ext uri="{BB962C8B-B14F-4D97-AF65-F5344CB8AC3E}">
        <p14:creationId xmlns:p14="http://schemas.microsoft.com/office/powerpoint/2010/main" val="692465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33</a:t>
            </a:fld>
            <a:endParaRPr lang="zh-CN" altLang="en-US"/>
          </a:p>
        </p:txBody>
      </p:sp>
    </p:spTree>
    <p:extLst>
      <p:ext uri="{BB962C8B-B14F-4D97-AF65-F5344CB8AC3E}">
        <p14:creationId xmlns:p14="http://schemas.microsoft.com/office/powerpoint/2010/main" val="2948239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34</a:t>
            </a:fld>
            <a:endParaRPr lang="zh-CN" altLang="en-US"/>
          </a:p>
        </p:txBody>
      </p:sp>
    </p:spTree>
    <p:extLst>
      <p:ext uri="{BB962C8B-B14F-4D97-AF65-F5344CB8AC3E}">
        <p14:creationId xmlns:p14="http://schemas.microsoft.com/office/powerpoint/2010/main" val="942740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35</a:t>
            </a:fld>
            <a:endParaRPr lang="zh-CN" altLang="en-US"/>
          </a:p>
        </p:txBody>
      </p:sp>
    </p:spTree>
    <p:extLst>
      <p:ext uri="{BB962C8B-B14F-4D97-AF65-F5344CB8AC3E}">
        <p14:creationId xmlns:p14="http://schemas.microsoft.com/office/powerpoint/2010/main" val="1003351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36</a:t>
            </a:fld>
            <a:endParaRPr lang="zh-CN" altLang="en-US"/>
          </a:p>
        </p:txBody>
      </p:sp>
    </p:spTree>
    <p:extLst>
      <p:ext uri="{BB962C8B-B14F-4D97-AF65-F5344CB8AC3E}">
        <p14:creationId xmlns:p14="http://schemas.microsoft.com/office/powerpoint/2010/main" val="3014854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37</a:t>
            </a:fld>
            <a:endParaRPr lang="zh-CN" altLang="en-US"/>
          </a:p>
        </p:txBody>
      </p:sp>
    </p:spTree>
    <p:extLst>
      <p:ext uri="{BB962C8B-B14F-4D97-AF65-F5344CB8AC3E}">
        <p14:creationId xmlns:p14="http://schemas.microsoft.com/office/powerpoint/2010/main" val="2529347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38</a:t>
            </a:fld>
            <a:endParaRPr lang="zh-CN" altLang="en-US"/>
          </a:p>
        </p:txBody>
      </p:sp>
    </p:spTree>
    <p:extLst>
      <p:ext uri="{BB962C8B-B14F-4D97-AF65-F5344CB8AC3E}">
        <p14:creationId xmlns:p14="http://schemas.microsoft.com/office/powerpoint/2010/main" val="1082348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39</a:t>
            </a:fld>
            <a:endParaRPr lang="zh-CN" altLang="en-US"/>
          </a:p>
        </p:txBody>
      </p:sp>
    </p:spTree>
    <p:extLst>
      <p:ext uri="{BB962C8B-B14F-4D97-AF65-F5344CB8AC3E}">
        <p14:creationId xmlns:p14="http://schemas.microsoft.com/office/powerpoint/2010/main" val="236949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4</a:t>
            </a:fld>
            <a:endParaRPr lang="zh-CN" altLang="en-US"/>
          </a:p>
        </p:txBody>
      </p:sp>
    </p:spTree>
    <p:extLst>
      <p:ext uri="{BB962C8B-B14F-4D97-AF65-F5344CB8AC3E}">
        <p14:creationId xmlns:p14="http://schemas.microsoft.com/office/powerpoint/2010/main" val="29374846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40</a:t>
            </a:fld>
            <a:endParaRPr lang="zh-CN" altLang="en-US"/>
          </a:p>
        </p:txBody>
      </p:sp>
    </p:spTree>
    <p:extLst>
      <p:ext uri="{BB962C8B-B14F-4D97-AF65-F5344CB8AC3E}">
        <p14:creationId xmlns:p14="http://schemas.microsoft.com/office/powerpoint/2010/main" val="196393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5</a:t>
            </a:fld>
            <a:endParaRPr lang="zh-CN" altLang="en-US"/>
          </a:p>
        </p:txBody>
      </p:sp>
    </p:spTree>
    <p:extLst>
      <p:ext uri="{BB962C8B-B14F-4D97-AF65-F5344CB8AC3E}">
        <p14:creationId xmlns:p14="http://schemas.microsoft.com/office/powerpoint/2010/main" val="1151772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6</a:t>
            </a:fld>
            <a:endParaRPr lang="zh-CN" altLang="en-US"/>
          </a:p>
        </p:txBody>
      </p:sp>
    </p:spTree>
    <p:extLst>
      <p:ext uri="{BB962C8B-B14F-4D97-AF65-F5344CB8AC3E}">
        <p14:creationId xmlns:p14="http://schemas.microsoft.com/office/powerpoint/2010/main" val="387880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7</a:t>
            </a:fld>
            <a:endParaRPr lang="zh-CN" altLang="en-US"/>
          </a:p>
        </p:txBody>
      </p:sp>
    </p:spTree>
    <p:extLst>
      <p:ext uri="{BB962C8B-B14F-4D97-AF65-F5344CB8AC3E}">
        <p14:creationId xmlns:p14="http://schemas.microsoft.com/office/powerpoint/2010/main" val="6560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8</a:t>
            </a:fld>
            <a:endParaRPr lang="zh-CN" altLang="en-US"/>
          </a:p>
        </p:txBody>
      </p:sp>
    </p:spTree>
    <p:extLst>
      <p:ext uri="{BB962C8B-B14F-4D97-AF65-F5344CB8AC3E}">
        <p14:creationId xmlns:p14="http://schemas.microsoft.com/office/powerpoint/2010/main" val="2764545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DCDFC93-3F8C-425D-A4E5-C1C4BEB4EC4B}" type="slidenum">
              <a:rPr lang="zh-CN" altLang="en-US" smtClean="0"/>
              <a:t>9</a:t>
            </a:fld>
            <a:endParaRPr lang="zh-CN" altLang="en-US"/>
          </a:p>
        </p:txBody>
      </p:sp>
    </p:spTree>
    <p:extLst>
      <p:ext uri="{BB962C8B-B14F-4D97-AF65-F5344CB8AC3E}">
        <p14:creationId xmlns:p14="http://schemas.microsoft.com/office/powerpoint/2010/main" val="214181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5" name="Footer Placeholder 4"/>
          <p:cNvSpPr>
            <a:spLocks noGrp="1"/>
          </p:cNvSpPr>
          <p:nvPr>
            <p:ph type="ftr" sz="quarter" idx="11"/>
          </p:nvPr>
        </p:nvSpPr>
        <p:spPr/>
        <p:txBody>
          <a:bodyPr/>
          <a:lstStyle/>
          <a:p>
            <a:r>
              <a:rPr lang="zh-CN" altLang="en-US"/>
              <a:t>基于多粒度标签扰动的文本分类研究</a:t>
            </a:r>
            <a:endParaRPr lang="zh-CN" altLang="en-US" dirty="0"/>
          </a:p>
        </p:txBody>
      </p:sp>
      <p:sp>
        <p:nvSpPr>
          <p:cNvPr id="6" name="Slide Number Placeholder 5"/>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389747094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5" name="Footer Placeholder 4"/>
          <p:cNvSpPr>
            <a:spLocks noGrp="1"/>
          </p:cNvSpPr>
          <p:nvPr>
            <p:ph type="ftr" sz="quarter" idx="11"/>
          </p:nvPr>
        </p:nvSpPr>
        <p:spPr/>
        <p:txBody>
          <a:bodyPr/>
          <a:lstStyle/>
          <a:p>
            <a:r>
              <a:rPr lang="zh-CN" altLang="en-US"/>
              <a:t>基于多粒度标签扰动的文本分类研究</a:t>
            </a:r>
            <a:endParaRPr lang="zh-CN" altLang="en-US" dirty="0"/>
          </a:p>
        </p:txBody>
      </p:sp>
      <p:sp>
        <p:nvSpPr>
          <p:cNvPr id="6" name="Slide Number Placeholder 5"/>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242253203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5" name="Footer Placeholder 4"/>
          <p:cNvSpPr>
            <a:spLocks noGrp="1"/>
          </p:cNvSpPr>
          <p:nvPr>
            <p:ph type="ftr" sz="quarter" idx="11"/>
          </p:nvPr>
        </p:nvSpPr>
        <p:spPr/>
        <p:txBody>
          <a:bodyPr/>
          <a:lstStyle/>
          <a:p>
            <a:r>
              <a:rPr lang="zh-CN" altLang="en-US"/>
              <a:t>基于多粒度标签扰动的文本分类研究</a:t>
            </a:r>
            <a:endParaRPr lang="zh-CN" altLang="en-US" dirty="0"/>
          </a:p>
        </p:txBody>
      </p:sp>
      <p:sp>
        <p:nvSpPr>
          <p:cNvPr id="6" name="Slide Number Placeholder 5"/>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425080171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descr="徽标&#10;&#10;描述已自动生成">
            <a:extLst>
              <a:ext uri="{FF2B5EF4-FFF2-40B4-BE49-F238E27FC236}">
                <a16:creationId xmlns:a16="http://schemas.microsoft.com/office/drawing/2014/main" id="{BF2A1FF5-7196-4B8D-BD44-4549CDBB5D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1220" y="443371"/>
            <a:ext cx="2821559" cy="997464"/>
          </a:xfrm>
          <a:prstGeom prst="rect">
            <a:avLst/>
          </a:prstGeom>
        </p:spPr>
      </p:pic>
      <p:grpSp>
        <p:nvGrpSpPr>
          <p:cNvPr id="8" name="组合 7">
            <a:extLst>
              <a:ext uri="{FF2B5EF4-FFF2-40B4-BE49-F238E27FC236}">
                <a16:creationId xmlns:a16="http://schemas.microsoft.com/office/drawing/2014/main" id="{5E118A8C-C0B8-4E64-BD5F-4677FE03EC58}"/>
              </a:ext>
            </a:extLst>
          </p:cNvPr>
          <p:cNvGrpSpPr/>
          <p:nvPr userDrawn="1"/>
        </p:nvGrpSpPr>
        <p:grpSpPr>
          <a:xfrm>
            <a:off x="0" y="2077378"/>
            <a:ext cx="9150659" cy="2894120"/>
            <a:chOff x="0" y="2024110"/>
            <a:chExt cx="12200878" cy="2894120"/>
          </a:xfrm>
        </p:grpSpPr>
        <p:sp>
          <p:nvSpPr>
            <p:cNvPr id="9" name="矩形 8">
              <a:extLst>
                <a:ext uri="{FF2B5EF4-FFF2-40B4-BE49-F238E27FC236}">
                  <a16:creationId xmlns:a16="http://schemas.microsoft.com/office/drawing/2014/main" id="{8C322244-BB07-4CD9-8D8D-F341314FB109}"/>
                </a:ext>
              </a:extLst>
            </p:cNvPr>
            <p:cNvSpPr/>
            <p:nvPr userDrawn="1"/>
          </p:nvSpPr>
          <p:spPr>
            <a:xfrm>
              <a:off x="0" y="2024110"/>
              <a:ext cx="12200878" cy="2894120"/>
            </a:xfrm>
            <a:prstGeom prst="rect">
              <a:avLst/>
            </a:prstGeom>
            <a:solidFill>
              <a:srgbClr val="B4201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 name="直接连接符 10">
              <a:extLst>
                <a:ext uri="{FF2B5EF4-FFF2-40B4-BE49-F238E27FC236}">
                  <a16:creationId xmlns:a16="http://schemas.microsoft.com/office/drawing/2014/main" id="{64D77D28-6ED1-42D4-A908-2BAB0A2597A4}"/>
                </a:ext>
              </a:extLst>
            </p:cNvPr>
            <p:cNvCxnSpPr/>
            <p:nvPr userDrawn="1"/>
          </p:nvCxnSpPr>
          <p:spPr>
            <a:xfrm>
              <a:off x="0" y="2148396"/>
              <a:ext cx="1220087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34B95FC-844D-4396-A48B-F89D2FF3679D}"/>
                </a:ext>
              </a:extLst>
            </p:cNvPr>
            <p:cNvCxnSpPr/>
            <p:nvPr userDrawn="1"/>
          </p:nvCxnSpPr>
          <p:spPr>
            <a:xfrm>
              <a:off x="0" y="4804301"/>
              <a:ext cx="1220087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49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descr="图片包含 徽标&#10;&#10;描述已自动生成">
            <a:extLst>
              <a:ext uri="{FF2B5EF4-FFF2-40B4-BE49-F238E27FC236}">
                <a16:creationId xmlns:a16="http://schemas.microsoft.com/office/drawing/2014/main" id="{B8DA0428-E990-8BC0-38DA-2879D494FE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81" t="33157" r="5651" b="24292"/>
          <a:stretch/>
        </p:blipFill>
        <p:spPr>
          <a:xfrm>
            <a:off x="6400800" y="6288956"/>
            <a:ext cx="1440180" cy="498168"/>
          </a:xfrm>
          <a:prstGeom prst="rect">
            <a:avLst/>
          </a:prstGeom>
        </p:spPr>
      </p:pic>
      <p:pic>
        <p:nvPicPr>
          <p:cNvPr id="7" name="图片 6">
            <a:extLst>
              <a:ext uri="{FF2B5EF4-FFF2-40B4-BE49-F238E27FC236}">
                <a16:creationId xmlns:a16="http://schemas.microsoft.com/office/drawing/2014/main" id="{34B3F66A-2384-2058-9DCB-2C875A40516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849" t="23506" r="7635" b="23367"/>
          <a:stretch/>
        </p:blipFill>
        <p:spPr>
          <a:xfrm>
            <a:off x="5040382" y="6288956"/>
            <a:ext cx="1329938" cy="496423"/>
          </a:xfrm>
          <a:prstGeom prst="rect">
            <a:avLst/>
          </a:prstGeom>
        </p:spPr>
      </p:pic>
      <p:sp>
        <p:nvSpPr>
          <p:cNvPr id="9" name="日期占位符 3">
            <a:extLst>
              <a:ext uri="{FF2B5EF4-FFF2-40B4-BE49-F238E27FC236}">
                <a16:creationId xmlns:a16="http://schemas.microsoft.com/office/drawing/2014/main" id="{D4EDFF8E-FB0E-D2B7-93ED-6E04F7C67AEF}"/>
              </a:ext>
            </a:extLst>
          </p:cNvPr>
          <p:cNvSpPr>
            <a:spLocks noGrp="1"/>
          </p:cNvSpPr>
          <p:nvPr>
            <p:ph type="dt" sz="half" idx="10"/>
          </p:nvPr>
        </p:nvSpPr>
        <p:spPr>
          <a:xfrm>
            <a:off x="282063" y="6392041"/>
            <a:ext cx="875686" cy="365124"/>
          </a:xfrm>
        </p:spPr>
        <p:txBody>
          <a:bodyPr/>
          <a:lstStyle/>
          <a:p>
            <a:fld id="{0681CBA5-DE05-482F-AC3F-5A1D82ADC7F8}" type="datetime1">
              <a:rPr lang="zh-CN" altLang="en-US" smtClean="0"/>
              <a:t>2023/7/12</a:t>
            </a:fld>
            <a:endParaRPr lang="zh-CN" altLang="en-US"/>
          </a:p>
        </p:txBody>
      </p:sp>
      <p:sp>
        <p:nvSpPr>
          <p:cNvPr id="10" name="页脚占位符 4">
            <a:extLst>
              <a:ext uri="{FF2B5EF4-FFF2-40B4-BE49-F238E27FC236}">
                <a16:creationId xmlns:a16="http://schemas.microsoft.com/office/drawing/2014/main" id="{45E09158-0E48-E473-FDF1-8FD7A09A9342}"/>
              </a:ext>
            </a:extLst>
          </p:cNvPr>
          <p:cNvSpPr>
            <a:spLocks noGrp="1"/>
          </p:cNvSpPr>
          <p:nvPr>
            <p:ph type="ftr" sz="quarter" idx="11"/>
          </p:nvPr>
        </p:nvSpPr>
        <p:spPr>
          <a:xfrm>
            <a:off x="1318139" y="6392042"/>
            <a:ext cx="2435714" cy="363377"/>
          </a:xfrm>
        </p:spPr>
        <p:txBody>
          <a:bodyPr/>
          <a:lstStyle/>
          <a:p>
            <a:r>
              <a:rPr lang="zh-CN" altLang="en-US" dirty="0"/>
              <a:t>基于多粒度标签扰动的文本分类研究</a:t>
            </a:r>
          </a:p>
        </p:txBody>
      </p:sp>
      <p:sp>
        <p:nvSpPr>
          <p:cNvPr id="15" name="灯片编号占位符 5">
            <a:extLst>
              <a:ext uri="{FF2B5EF4-FFF2-40B4-BE49-F238E27FC236}">
                <a16:creationId xmlns:a16="http://schemas.microsoft.com/office/drawing/2014/main" id="{FB39A1A4-B37D-A026-B89D-A4E50C262CD3}"/>
              </a:ext>
            </a:extLst>
          </p:cNvPr>
          <p:cNvSpPr>
            <a:spLocks noGrp="1"/>
          </p:cNvSpPr>
          <p:nvPr>
            <p:ph type="sldNum" sz="quarter" idx="12"/>
          </p:nvPr>
        </p:nvSpPr>
        <p:spPr>
          <a:xfrm>
            <a:off x="3815185" y="6390295"/>
            <a:ext cx="599150" cy="365125"/>
          </a:xfrm>
        </p:spPr>
        <p:txBody>
          <a:bodyPr/>
          <a:lstStyle/>
          <a:p>
            <a:fld id="{19E17012-9AD8-4B8A-A884-C91DD36E15E3}" type="slidenum">
              <a:rPr lang="zh-CN" altLang="en-US" smtClean="0"/>
              <a:t>‹#›</a:t>
            </a:fld>
            <a:endParaRPr lang="zh-CN" altLang="en-US"/>
          </a:p>
        </p:txBody>
      </p:sp>
      <p:cxnSp>
        <p:nvCxnSpPr>
          <p:cNvPr id="17" name="直接连接符 16">
            <a:extLst>
              <a:ext uri="{FF2B5EF4-FFF2-40B4-BE49-F238E27FC236}">
                <a16:creationId xmlns:a16="http://schemas.microsoft.com/office/drawing/2014/main" id="{F9AE2B49-6E70-007A-5982-78F8AC73C7EE}"/>
              </a:ext>
            </a:extLst>
          </p:cNvPr>
          <p:cNvCxnSpPr>
            <a:cxnSpLocks/>
          </p:cNvCxnSpPr>
          <p:nvPr userDrawn="1"/>
        </p:nvCxnSpPr>
        <p:spPr>
          <a:xfrm>
            <a:off x="166950" y="847997"/>
            <a:ext cx="6303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0789C54-6322-5C7A-FC2F-CB822BBEAC37}"/>
              </a:ext>
            </a:extLst>
          </p:cNvPr>
          <p:cNvSpPr/>
          <p:nvPr userDrawn="1"/>
        </p:nvSpPr>
        <p:spPr>
          <a:xfrm>
            <a:off x="166950" y="7978"/>
            <a:ext cx="630314" cy="928794"/>
          </a:xfrm>
          <a:prstGeom prst="rect">
            <a:avLst/>
          </a:prstGeom>
          <a:solidFill>
            <a:srgbClr val="B4201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9" name="直接连接符 18">
            <a:extLst>
              <a:ext uri="{FF2B5EF4-FFF2-40B4-BE49-F238E27FC236}">
                <a16:creationId xmlns:a16="http://schemas.microsoft.com/office/drawing/2014/main" id="{60583C75-F3B3-891B-1308-2AC76B7F5B9B}"/>
              </a:ext>
            </a:extLst>
          </p:cNvPr>
          <p:cNvCxnSpPr>
            <a:cxnSpLocks/>
          </p:cNvCxnSpPr>
          <p:nvPr userDrawn="1"/>
        </p:nvCxnSpPr>
        <p:spPr>
          <a:xfrm>
            <a:off x="166950" y="847997"/>
            <a:ext cx="6303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descr="徽标&#10;&#10;描述已自动生成">
            <a:extLst>
              <a:ext uri="{FF2B5EF4-FFF2-40B4-BE49-F238E27FC236}">
                <a16:creationId xmlns:a16="http://schemas.microsoft.com/office/drawing/2014/main" id="{289413A0-B9BF-5964-1A7C-B04FA6EFCB2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4464" y="154282"/>
            <a:ext cx="2130085" cy="769246"/>
          </a:xfrm>
          <a:prstGeom prst="rect">
            <a:avLst/>
          </a:prstGeom>
        </p:spPr>
      </p:pic>
      <p:pic>
        <p:nvPicPr>
          <p:cNvPr id="21" name="图片 20" descr="徽标, 公司名称&#10;&#10;描述已自动生成">
            <a:extLst>
              <a:ext uri="{FF2B5EF4-FFF2-40B4-BE49-F238E27FC236}">
                <a16:creationId xmlns:a16="http://schemas.microsoft.com/office/drawing/2014/main" id="{F699D745-5225-552B-321A-F1B061B6DE3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56935" t="70353" r="4032" b="9357"/>
          <a:stretch/>
        </p:blipFill>
        <p:spPr>
          <a:xfrm>
            <a:off x="7894319" y="6288956"/>
            <a:ext cx="1154903" cy="496423"/>
          </a:xfrm>
          <a:prstGeom prst="rect">
            <a:avLst/>
          </a:prstGeom>
        </p:spPr>
      </p:pic>
    </p:spTree>
    <p:extLst>
      <p:ext uri="{BB962C8B-B14F-4D97-AF65-F5344CB8AC3E}">
        <p14:creationId xmlns:p14="http://schemas.microsoft.com/office/powerpoint/2010/main" val="178300232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5" name="Footer Placeholder 4"/>
          <p:cNvSpPr>
            <a:spLocks noGrp="1"/>
          </p:cNvSpPr>
          <p:nvPr>
            <p:ph type="ftr" sz="quarter" idx="11"/>
          </p:nvPr>
        </p:nvSpPr>
        <p:spPr/>
        <p:txBody>
          <a:bodyPr/>
          <a:lstStyle/>
          <a:p>
            <a:r>
              <a:rPr lang="zh-CN" altLang="en-US"/>
              <a:t>基于多粒度标签扰动的文本分类研究</a:t>
            </a:r>
            <a:endParaRPr lang="zh-CN" altLang="en-US" dirty="0"/>
          </a:p>
        </p:txBody>
      </p:sp>
      <p:sp>
        <p:nvSpPr>
          <p:cNvPr id="6" name="Slide Number Placeholder 5"/>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18297434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5" name="Footer Placeholder 4"/>
          <p:cNvSpPr>
            <a:spLocks noGrp="1"/>
          </p:cNvSpPr>
          <p:nvPr>
            <p:ph type="ftr" sz="quarter" idx="11"/>
          </p:nvPr>
        </p:nvSpPr>
        <p:spPr/>
        <p:txBody>
          <a:bodyPr/>
          <a:lstStyle/>
          <a:p>
            <a:r>
              <a:rPr lang="zh-CN" altLang="en-US"/>
              <a:t>基于多粒度标签扰动的文本分类研究</a:t>
            </a:r>
            <a:endParaRPr lang="zh-CN" altLang="en-US" dirty="0"/>
          </a:p>
        </p:txBody>
      </p:sp>
      <p:sp>
        <p:nvSpPr>
          <p:cNvPr id="6" name="Slide Number Placeholder 5"/>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199196748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6" name="Footer Placeholder 5"/>
          <p:cNvSpPr>
            <a:spLocks noGrp="1"/>
          </p:cNvSpPr>
          <p:nvPr>
            <p:ph type="ftr" sz="quarter" idx="11"/>
          </p:nvPr>
        </p:nvSpPr>
        <p:spPr/>
        <p:txBody>
          <a:bodyPr/>
          <a:lstStyle/>
          <a:p>
            <a:r>
              <a:rPr lang="zh-CN" altLang="en-US"/>
              <a:t>基于多粒度标签扰动的文本分类研究</a:t>
            </a:r>
            <a:endParaRPr lang="zh-CN" altLang="en-US" dirty="0"/>
          </a:p>
        </p:txBody>
      </p:sp>
      <p:sp>
        <p:nvSpPr>
          <p:cNvPr id="7" name="Slide Number Placeholder 6"/>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393290778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8" name="Footer Placeholder 7"/>
          <p:cNvSpPr>
            <a:spLocks noGrp="1"/>
          </p:cNvSpPr>
          <p:nvPr>
            <p:ph type="ftr" sz="quarter" idx="11"/>
          </p:nvPr>
        </p:nvSpPr>
        <p:spPr/>
        <p:txBody>
          <a:bodyPr/>
          <a:lstStyle/>
          <a:p>
            <a:r>
              <a:rPr lang="zh-CN" altLang="en-US"/>
              <a:t>基于多粒度标签扰动的文本分类研究</a:t>
            </a:r>
            <a:endParaRPr lang="zh-CN" altLang="en-US" dirty="0"/>
          </a:p>
        </p:txBody>
      </p:sp>
      <p:sp>
        <p:nvSpPr>
          <p:cNvPr id="9" name="Slide Number Placeholder 8"/>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210858921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4" name="Footer Placeholder 3"/>
          <p:cNvSpPr>
            <a:spLocks noGrp="1"/>
          </p:cNvSpPr>
          <p:nvPr>
            <p:ph type="ftr" sz="quarter" idx="11"/>
          </p:nvPr>
        </p:nvSpPr>
        <p:spPr/>
        <p:txBody>
          <a:bodyPr/>
          <a:lstStyle/>
          <a:p>
            <a:r>
              <a:rPr lang="zh-CN" altLang="en-US"/>
              <a:t>基于多粒度标签扰动的文本分类研究</a:t>
            </a:r>
            <a:endParaRPr lang="zh-CN" altLang="en-US" dirty="0"/>
          </a:p>
        </p:txBody>
      </p:sp>
      <p:sp>
        <p:nvSpPr>
          <p:cNvPr id="5" name="Slide Number Placeholder 4"/>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43103430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1CBA5-DE05-482F-AC3F-5A1D82ADC7F8}" type="datetime1">
              <a:rPr lang="zh-CN" altLang="en-US" smtClean="0"/>
              <a:t>2023/7/12</a:t>
            </a:fld>
            <a:endParaRPr lang="zh-CN" altLang="en-US"/>
          </a:p>
        </p:txBody>
      </p:sp>
      <p:sp>
        <p:nvSpPr>
          <p:cNvPr id="3" name="Footer Placeholder 2"/>
          <p:cNvSpPr>
            <a:spLocks noGrp="1"/>
          </p:cNvSpPr>
          <p:nvPr>
            <p:ph type="ftr" sz="quarter" idx="11"/>
          </p:nvPr>
        </p:nvSpPr>
        <p:spPr/>
        <p:txBody>
          <a:bodyPr/>
          <a:lstStyle/>
          <a:p>
            <a:r>
              <a:rPr lang="zh-CN" altLang="en-US"/>
              <a:t>基于多粒度标签扰动的文本分类研究</a:t>
            </a:r>
            <a:endParaRPr lang="zh-CN" altLang="en-US" dirty="0"/>
          </a:p>
        </p:txBody>
      </p:sp>
      <p:sp>
        <p:nvSpPr>
          <p:cNvPr id="4" name="Slide Number Placeholder 3"/>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345655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6" name="Footer Placeholder 5"/>
          <p:cNvSpPr>
            <a:spLocks noGrp="1"/>
          </p:cNvSpPr>
          <p:nvPr>
            <p:ph type="ftr" sz="quarter" idx="11"/>
          </p:nvPr>
        </p:nvSpPr>
        <p:spPr/>
        <p:txBody>
          <a:bodyPr/>
          <a:lstStyle/>
          <a:p>
            <a:r>
              <a:rPr lang="zh-CN" altLang="en-US"/>
              <a:t>基于多粒度标签扰动的文本分类研究</a:t>
            </a:r>
            <a:endParaRPr lang="zh-CN" altLang="en-US" dirty="0"/>
          </a:p>
        </p:txBody>
      </p:sp>
      <p:sp>
        <p:nvSpPr>
          <p:cNvPr id="7" name="Slide Number Placeholder 6"/>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33521369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27EFE5-B6A4-4B8E-89C1-32A2AB0429A0}" type="datetime1">
              <a:rPr lang="zh-CN" altLang="en-US" smtClean="0"/>
              <a:t>2023/7/12</a:t>
            </a:fld>
            <a:endParaRPr lang="zh-CN" altLang="en-US"/>
          </a:p>
        </p:txBody>
      </p:sp>
      <p:sp>
        <p:nvSpPr>
          <p:cNvPr id="6" name="Footer Placeholder 5"/>
          <p:cNvSpPr>
            <a:spLocks noGrp="1"/>
          </p:cNvSpPr>
          <p:nvPr>
            <p:ph type="ftr" sz="quarter" idx="11"/>
          </p:nvPr>
        </p:nvSpPr>
        <p:spPr/>
        <p:txBody>
          <a:bodyPr/>
          <a:lstStyle/>
          <a:p>
            <a:r>
              <a:rPr lang="zh-CN" altLang="en-US"/>
              <a:t>基于多粒度标签扰动的文本分类研究</a:t>
            </a:r>
            <a:endParaRPr lang="zh-CN" altLang="en-US" dirty="0"/>
          </a:p>
        </p:txBody>
      </p:sp>
      <p:sp>
        <p:nvSpPr>
          <p:cNvPr id="7" name="Slide Number Placeholder 6"/>
          <p:cNvSpPr>
            <a:spLocks noGrp="1"/>
          </p:cNvSpPr>
          <p:nvPr>
            <p:ph type="sldNum" sz="quarter" idx="12"/>
          </p:nvPr>
        </p:nvSpPr>
        <p:spPr/>
        <p:txBody>
          <a:body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270653224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7EFE5-B6A4-4B8E-89C1-32A2AB0429A0}" type="datetime1">
              <a:rPr lang="zh-CN" altLang="en-US" smtClean="0"/>
              <a:t>2023/7/12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基于多粒度标签扰动的文本分类研究</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17012-9AD8-4B8A-A884-C91DD36E15E3}" type="slidenum">
              <a:rPr lang="zh-CN" altLang="en-US" smtClean="0"/>
              <a:t>‹#›</a:t>
            </a:fld>
            <a:endParaRPr lang="zh-CN" altLang="en-US"/>
          </a:p>
        </p:txBody>
      </p:sp>
    </p:spTree>
    <p:extLst>
      <p:ext uri="{BB962C8B-B14F-4D97-AF65-F5344CB8AC3E}">
        <p14:creationId xmlns:p14="http://schemas.microsoft.com/office/powerpoint/2010/main" val="215734705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C22948B-E0BC-468E-B4B9-01A3F2BDA618}"/>
              </a:ext>
            </a:extLst>
          </p:cNvPr>
          <p:cNvSpPr txBox="1">
            <a:spLocks/>
          </p:cNvSpPr>
          <p:nvPr/>
        </p:nvSpPr>
        <p:spPr>
          <a:xfrm>
            <a:off x="411480" y="3002843"/>
            <a:ext cx="8477794" cy="741299"/>
          </a:xfrm>
          <a:prstGeom prst="rect">
            <a:avLst/>
          </a:prstGeom>
          <a:ln>
            <a:noFill/>
          </a:ln>
        </p:spPr>
        <p:txBody>
          <a:bodyPr/>
          <a:lstStyle>
            <a:lvl1pPr algn="ctr" defTabSz="914400" rtl="0" eaLnBrk="1" latinLnBrk="0" hangingPunct="1">
              <a:lnSpc>
                <a:spcPct val="90000"/>
              </a:lnSpc>
              <a:spcBef>
                <a:spcPct val="0"/>
              </a:spcBef>
              <a:buNone/>
              <a:defRPr sz="8000" b="1" kern="1200">
                <a:solidFill>
                  <a:schemeClr val="bg1"/>
                </a:solidFill>
                <a:latin typeface="黑体" panose="02010609060101010101" pitchFamily="49" charset="-122"/>
                <a:ea typeface="黑体" panose="02010609060101010101" pitchFamily="49" charset="-122"/>
                <a:cs typeface="+mj-cs"/>
              </a:defRPr>
            </a:lvl1pPr>
          </a:lstStyle>
          <a:p>
            <a:pPr>
              <a:lnSpc>
                <a:spcPct val="114000"/>
              </a:lnSpc>
            </a:pPr>
            <a:r>
              <a:rPr lang="zh-CN" altLang="en-US" sz="4050" dirty="0">
                <a:latin typeface="微软雅黑" panose="020B0503020204020204" pitchFamily="34" charset="-122"/>
                <a:ea typeface="微软雅黑" panose="020B0503020204020204" pitchFamily="34" charset="-122"/>
              </a:rPr>
              <a:t>基于多粒度标签扰动的文本分类研究</a:t>
            </a:r>
          </a:p>
        </p:txBody>
      </p:sp>
      <p:sp>
        <p:nvSpPr>
          <p:cNvPr id="8" name="文本框 7">
            <a:extLst>
              <a:ext uri="{FF2B5EF4-FFF2-40B4-BE49-F238E27FC236}">
                <a16:creationId xmlns:a16="http://schemas.microsoft.com/office/drawing/2014/main" id="{5D4B917F-CA78-4B2F-9DD8-F007673B5B22}"/>
              </a:ext>
            </a:extLst>
          </p:cNvPr>
          <p:cNvSpPr txBox="1"/>
          <p:nvPr/>
        </p:nvSpPr>
        <p:spPr>
          <a:xfrm>
            <a:off x="5313249" y="5710710"/>
            <a:ext cx="2393604" cy="369332"/>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指导老师：王芳 教授</a:t>
            </a:r>
          </a:p>
        </p:txBody>
      </p:sp>
      <p:sp>
        <p:nvSpPr>
          <p:cNvPr id="10" name="文本框 9">
            <a:extLst>
              <a:ext uri="{FF2B5EF4-FFF2-40B4-BE49-F238E27FC236}">
                <a16:creationId xmlns:a16="http://schemas.microsoft.com/office/drawing/2014/main" id="{FC63EDB8-44C1-411F-880C-6B5E7537497C}"/>
              </a:ext>
            </a:extLst>
          </p:cNvPr>
          <p:cNvSpPr txBox="1"/>
          <p:nvPr/>
        </p:nvSpPr>
        <p:spPr>
          <a:xfrm>
            <a:off x="2084634" y="5710710"/>
            <a:ext cx="1811714" cy="369332"/>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汇报人：姚汝婧</a:t>
            </a:r>
          </a:p>
        </p:txBody>
      </p:sp>
      <p:sp>
        <p:nvSpPr>
          <p:cNvPr id="7" name="矩形 6">
            <a:extLst>
              <a:ext uri="{FF2B5EF4-FFF2-40B4-BE49-F238E27FC236}">
                <a16:creationId xmlns:a16="http://schemas.microsoft.com/office/drawing/2014/main" id="{755E7D3A-2B4A-4113-879E-B0A3CA07D92F}"/>
              </a:ext>
            </a:extLst>
          </p:cNvPr>
          <p:cNvSpPr/>
          <p:nvPr/>
        </p:nvSpPr>
        <p:spPr>
          <a:xfrm>
            <a:off x="5194508" y="5747849"/>
            <a:ext cx="118739" cy="286305"/>
          </a:xfrm>
          <a:prstGeom prst="rect">
            <a:avLst/>
          </a:prstGeom>
          <a:solidFill>
            <a:srgbClr val="B4201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矩形 8">
            <a:extLst>
              <a:ext uri="{FF2B5EF4-FFF2-40B4-BE49-F238E27FC236}">
                <a16:creationId xmlns:a16="http://schemas.microsoft.com/office/drawing/2014/main" id="{DD9FA985-3A85-4732-9254-AFC00071A492}"/>
              </a:ext>
            </a:extLst>
          </p:cNvPr>
          <p:cNvSpPr/>
          <p:nvPr/>
        </p:nvSpPr>
        <p:spPr>
          <a:xfrm>
            <a:off x="1956047" y="5743724"/>
            <a:ext cx="118739" cy="286305"/>
          </a:xfrm>
          <a:prstGeom prst="rect">
            <a:avLst/>
          </a:prstGeom>
          <a:solidFill>
            <a:srgbClr val="B42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4921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160633" y="1737717"/>
            <a:ext cx="8627073" cy="3355727"/>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除了词汇的分布表示、更为有效的深度学习网络架构等研究之外，</a:t>
            </a:r>
            <a:r>
              <a:rPr lang="zh-CN" altLang="en-US" sz="2000" b="1" u="sng" dirty="0">
                <a:solidFill>
                  <a:srgbClr val="0478BF"/>
                </a:solidFill>
                <a:latin typeface="黑体" panose="02010609060101010101" pitchFamily="49" charset="-122"/>
                <a:ea typeface="黑体" panose="02010609060101010101" pitchFamily="49" charset="-122"/>
              </a:rPr>
              <a:t>针对训练数据的不完美特点设计有效的学习策略</a:t>
            </a:r>
            <a:r>
              <a:rPr lang="zh-CN" altLang="en-US" sz="2000" dirty="0">
                <a:latin typeface="Times New Roman" panose="02020603050405020304" pitchFamily="18" charset="0"/>
                <a:ea typeface="楷体" panose="02010609060101010101" pitchFamily="49" charset="-122"/>
              </a:rPr>
              <a:t>，如</a:t>
            </a:r>
            <a:r>
              <a:rPr lang="zh-CN" altLang="en-US" sz="2000" b="1" u="sng" dirty="0">
                <a:solidFill>
                  <a:srgbClr val="0478BF"/>
                </a:solidFill>
                <a:latin typeface="黑体" panose="02010609060101010101" pitchFamily="49" charset="-122"/>
                <a:ea typeface="黑体" panose="02010609060101010101" pitchFamily="49" charset="-122"/>
              </a:rPr>
              <a:t>噪声标签、类别不平衡</a:t>
            </a:r>
            <a:r>
              <a:rPr lang="zh-CN" altLang="en-US" sz="2000" dirty="0">
                <a:latin typeface="Times New Roman" panose="02020603050405020304" pitchFamily="18" charset="0"/>
                <a:ea typeface="楷体" panose="02010609060101010101" pitchFamily="49" charset="-122"/>
              </a:rPr>
              <a:t>等问题，也是</a:t>
            </a:r>
            <a:r>
              <a:rPr lang="zh-CN" altLang="en-US" sz="2000" b="1" u="sng" dirty="0">
                <a:solidFill>
                  <a:srgbClr val="0478BF"/>
                </a:solidFill>
                <a:latin typeface="黑体" panose="02010609060101010101" pitchFamily="49" charset="-122"/>
                <a:ea typeface="黑体" panose="02010609060101010101" pitchFamily="49" charset="-122"/>
              </a:rPr>
              <a:t>文本分类领域的研究重点</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600075" lvl="1" indent="-257175" algn="just">
              <a:lnSpc>
                <a:spcPct val="135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卢小宾等人</a:t>
            </a:r>
            <a:r>
              <a:rPr lang="en-US" altLang="zh-CN" sz="2000" baseline="30000" dirty="0">
                <a:latin typeface="Times New Roman" panose="02020603050405020304" pitchFamily="18" charset="0"/>
                <a:ea typeface="楷体" panose="02010609060101010101" pitchFamily="49" charset="-122"/>
              </a:rPr>
              <a:t>[1]</a:t>
            </a:r>
            <a:r>
              <a:rPr lang="zh-CN" altLang="en-US" sz="2000" dirty="0">
                <a:latin typeface="Times New Roman" panose="02020603050405020304" pitchFamily="18" charset="0"/>
                <a:ea typeface="楷体" panose="02010609060101010101" pitchFamily="49" charset="-122"/>
              </a:rPr>
              <a:t>提出了综合数据、算法、评估三个层面的优化框架以解决新兴技术识别中的数据类别不平衡问题；</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张志武等人</a:t>
            </a:r>
            <a:r>
              <a:rPr lang="en-US" altLang="zh-CN" sz="2000" baseline="30000" dirty="0">
                <a:latin typeface="Times New Roman" panose="02020603050405020304" pitchFamily="18" charset="0"/>
                <a:ea typeface="楷体" panose="02010609060101010101" pitchFamily="49" charset="-122"/>
              </a:rPr>
              <a:t>[2]</a:t>
            </a:r>
            <a:r>
              <a:rPr lang="zh-CN" altLang="en-US" sz="2000" dirty="0">
                <a:latin typeface="Times New Roman" panose="02020603050405020304" pitchFamily="18" charset="0"/>
                <a:ea typeface="楷体" panose="02010609060101010101" pitchFamily="49" charset="-122"/>
              </a:rPr>
              <a:t>提出可一种自适应的类别不平衡数据处理框架，该框架可以针对数据的不平衡特点，相应地采取合成采样或有放回欠采样的方式对数据进行处理。</a:t>
            </a:r>
            <a:endParaRPr lang="en-US" altLang="zh-CN" sz="2000" b="1" dirty="0">
              <a:latin typeface="黑体" panose="02010609060101010101" pitchFamily="49" charset="-122"/>
              <a:ea typeface="黑体" panose="02010609060101010101" pitchFamily="49" charset="-122"/>
            </a:endParaRPr>
          </a:p>
        </p:txBody>
      </p:sp>
      <p:sp>
        <p:nvSpPr>
          <p:cNvPr id="3" name="对话气泡: 圆角矩形 2">
            <a:extLst>
              <a:ext uri="{FF2B5EF4-FFF2-40B4-BE49-F238E27FC236}">
                <a16:creationId xmlns:a16="http://schemas.microsoft.com/office/drawing/2014/main" id="{2EFA3112-151B-D13B-68CC-838C49375508}"/>
              </a:ext>
            </a:extLst>
          </p:cNvPr>
          <p:cNvSpPr/>
          <p:nvPr/>
        </p:nvSpPr>
        <p:spPr>
          <a:xfrm>
            <a:off x="994411" y="5400148"/>
            <a:ext cx="7475404" cy="753575"/>
          </a:xfrm>
          <a:prstGeom prst="wedgeRoundRectCallout">
            <a:avLst>
              <a:gd name="adj1" fmla="val -4245"/>
              <a:gd name="adj2" fmla="val -84240"/>
              <a:gd name="adj3" fmla="val 16667"/>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lgn="just">
              <a:lnSpc>
                <a:spcPct val="130000"/>
              </a:lnSpc>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rPr>
              <a:t>文本分类在信息组织和信息分析中发挥着越来越重要的作用。</a:t>
            </a:r>
            <a:endParaRPr lang="en-US" altLang="zh-CN" sz="1600" dirty="0">
              <a:latin typeface="Times New Roman" panose="02020603050405020304" pitchFamily="18" charset="0"/>
              <a:ea typeface="宋体" panose="02010600030101010101" pitchFamily="2" charset="-122"/>
            </a:endParaRPr>
          </a:p>
          <a:p>
            <a:pPr marL="214313" indent="-214313" algn="just">
              <a:lnSpc>
                <a:spcPct val="130000"/>
              </a:lnSpc>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rPr>
              <a:t>针对数据的不完美特点探讨有效的学习策略逐步成为了研究的热点。</a:t>
            </a:r>
          </a:p>
        </p:txBody>
      </p:sp>
      <p:sp>
        <p:nvSpPr>
          <p:cNvPr id="4" name="日期占位符 1">
            <a:extLst>
              <a:ext uri="{FF2B5EF4-FFF2-40B4-BE49-F238E27FC236}">
                <a16:creationId xmlns:a16="http://schemas.microsoft.com/office/drawing/2014/main" id="{AF5DA7AF-EBF6-F0B4-E976-9DD8A3A4B8BC}"/>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8" name="页脚占位符 2">
            <a:extLst>
              <a:ext uri="{FF2B5EF4-FFF2-40B4-BE49-F238E27FC236}">
                <a16:creationId xmlns:a16="http://schemas.microsoft.com/office/drawing/2014/main" id="{903F9301-E496-C9C7-7373-73A85EDDDF85}"/>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0" name="灯片编号占位符 3">
            <a:extLst>
              <a:ext uri="{FF2B5EF4-FFF2-40B4-BE49-F238E27FC236}">
                <a16:creationId xmlns:a16="http://schemas.microsoft.com/office/drawing/2014/main" id="{8464AF18-2CEC-B0D7-695A-D345D989183B}"/>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10</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5545776-B951-2B9D-25E6-F14D6A42D3CE}"/>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相关工作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RELATED WORK</a:t>
            </a:r>
          </a:p>
        </p:txBody>
      </p:sp>
      <p:sp>
        <p:nvSpPr>
          <p:cNvPr id="7" name="文本框 6">
            <a:extLst>
              <a:ext uri="{FF2B5EF4-FFF2-40B4-BE49-F238E27FC236}">
                <a16:creationId xmlns:a16="http://schemas.microsoft.com/office/drawing/2014/main" id="{9AB421C9-43EC-E31C-E8CB-B8CC6C2BA5E7}"/>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A9610CA-8FA0-8CE5-69EA-AAEE701B1906}"/>
              </a:ext>
            </a:extLst>
          </p:cNvPr>
          <p:cNvSpPr txBox="1"/>
          <p:nvPr/>
        </p:nvSpPr>
        <p:spPr>
          <a:xfrm>
            <a:off x="1" y="1091790"/>
            <a:ext cx="198882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2.1 </a:t>
            </a:r>
            <a:r>
              <a:rPr lang="zh-CN" altLang="en-US" sz="2200" b="1" dirty="0">
                <a:solidFill>
                  <a:schemeClr val="bg1"/>
                </a:solidFill>
                <a:latin typeface="微软雅黑" panose="020B0503020204020204" pitchFamily="34" charset="-122"/>
                <a:ea typeface="微软雅黑" panose="020B0503020204020204" pitchFamily="34" charset="-122"/>
              </a:rPr>
              <a:t>文本分类</a:t>
            </a:r>
          </a:p>
        </p:txBody>
      </p:sp>
      <p:sp>
        <p:nvSpPr>
          <p:cNvPr id="5" name="文本框 4">
            <a:extLst>
              <a:ext uri="{FF2B5EF4-FFF2-40B4-BE49-F238E27FC236}">
                <a16:creationId xmlns:a16="http://schemas.microsoft.com/office/drawing/2014/main" id="{44CA0E47-17E8-427A-0D61-A188EA7795FE}"/>
              </a:ext>
            </a:extLst>
          </p:cNvPr>
          <p:cNvSpPr txBox="1"/>
          <p:nvPr/>
        </p:nvSpPr>
        <p:spPr>
          <a:xfrm>
            <a:off x="357158" y="5460179"/>
            <a:ext cx="8525099" cy="646331"/>
          </a:xfrm>
          <a:prstGeom prst="rect">
            <a:avLst/>
          </a:prstGeom>
          <a:noFill/>
        </p:spPr>
        <p:txBody>
          <a:bodyPr wrap="square">
            <a:spAutoFit/>
          </a:bodyPr>
          <a:lstStyle/>
          <a:p>
            <a:pPr algn="just"/>
            <a:r>
              <a:rPr lang="en-US" altLang="zh-CN" sz="1200" dirty="0">
                <a:latin typeface="Times New Roman" panose="02020603050405020304" pitchFamily="18" charset="0"/>
                <a:ea typeface="楷体" panose="02010609060101010101" pitchFamily="49" charset="-122"/>
              </a:rPr>
              <a:t>[1] </a:t>
            </a:r>
            <a:r>
              <a:rPr lang="zh-CN" altLang="en-US" sz="1200" dirty="0">
                <a:latin typeface="Times New Roman" panose="02020603050405020304" pitchFamily="18" charset="0"/>
                <a:ea typeface="楷体" panose="02010609060101010101" pitchFamily="49" charset="-122"/>
              </a:rPr>
              <a:t>卢小宾</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张杨燚</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杨冠灿</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行佳鑫</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新兴技术识别中的不均衡分类研究</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基于代价敏感的随机森林算法</a:t>
            </a:r>
            <a:r>
              <a:rPr lang="en-US" altLang="zh-CN" sz="1200" dirty="0">
                <a:latin typeface="Times New Roman" panose="02020603050405020304" pitchFamily="18" charset="0"/>
                <a:ea typeface="楷体" panose="02010609060101010101" pitchFamily="49" charset="-122"/>
              </a:rPr>
              <a:t>[J].</a:t>
            </a:r>
            <a:r>
              <a:rPr lang="zh-CN" altLang="en-US" sz="1200" dirty="0">
                <a:latin typeface="Times New Roman" panose="02020603050405020304" pitchFamily="18" charset="0"/>
                <a:ea typeface="楷体" panose="02010609060101010101" pitchFamily="49" charset="-122"/>
              </a:rPr>
              <a:t>情报学报</a:t>
            </a:r>
            <a:r>
              <a:rPr lang="en-US" altLang="zh-CN" sz="1200" dirty="0">
                <a:latin typeface="Times New Roman" panose="02020603050405020304" pitchFamily="18" charset="0"/>
                <a:ea typeface="楷体" panose="02010609060101010101" pitchFamily="49" charset="-122"/>
              </a:rPr>
              <a:t>,2022,41(10):1059-1070.</a:t>
            </a:r>
          </a:p>
          <a:p>
            <a:pPr algn="just"/>
            <a:r>
              <a:rPr lang="en-US" altLang="zh-CN" sz="1200" dirty="0">
                <a:latin typeface="Times New Roman" panose="02020603050405020304" pitchFamily="18" charset="0"/>
                <a:ea typeface="楷体" panose="02010609060101010101" pitchFamily="49" charset="-122"/>
              </a:rPr>
              <a:t>[2]  </a:t>
            </a:r>
            <a:r>
              <a:rPr lang="zh-CN" altLang="en-US" sz="1200" dirty="0">
                <a:latin typeface="Times New Roman" panose="02020603050405020304" pitchFamily="18" charset="0"/>
                <a:ea typeface="楷体" panose="02010609060101010101" pitchFamily="49" charset="-122"/>
              </a:rPr>
              <a:t>张志武</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薛娟</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陈国兰</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深度学习框架下类别不平衡数据情感分析</a:t>
            </a:r>
            <a:r>
              <a:rPr lang="en-US" altLang="zh-CN" sz="1200" dirty="0">
                <a:latin typeface="Times New Roman" panose="02020603050405020304" pitchFamily="18" charset="0"/>
                <a:ea typeface="楷体" panose="02010609060101010101" pitchFamily="49" charset="-122"/>
              </a:rPr>
              <a:t>[J].</a:t>
            </a:r>
            <a:r>
              <a:rPr lang="zh-CN" altLang="en-US" sz="1200" dirty="0">
                <a:latin typeface="Times New Roman" panose="02020603050405020304" pitchFamily="18" charset="0"/>
                <a:ea typeface="楷体" panose="02010609060101010101" pitchFamily="49" charset="-122"/>
              </a:rPr>
              <a:t>现代情报</a:t>
            </a:r>
            <a:r>
              <a:rPr lang="en-US" altLang="zh-CN" sz="1200" dirty="0">
                <a:latin typeface="Times New Roman" panose="02020603050405020304" pitchFamily="18" charset="0"/>
                <a:ea typeface="楷体" panose="02010609060101010101" pitchFamily="49" charset="-122"/>
              </a:rPr>
              <a:t>,2021,41(10):75-82.</a:t>
            </a:r>
          </a:p>
        </p:txBody>
      </p:sp>
      <p:cxnSp>
        <p:nvCxnSpPr>
          <p:cNvPr id="6" name="直接连接符 5">
            <a:extLst>
              <a:ext uri="{FF2B5EF4-FFF2-40B4-BE49-F238E27FC236}">
                <a16:creationId xmlns:a16="http://schemas.microsoft.com/office/drawing/2014/main" id="{0C0F2F55-C15F-8096-CA33-834055DA54D4}"/>
              </a:ext>
            </a:extLst>
          </p:cNvPr>
          <p:cNvCxnSpPr>
            <a:cxnSpLocks/>
          </p:cNvCxnSpPr>
          <p:nvPr/>
        </p:nvCxnSpPr>
        <p:spPr>
          <a:xfrm>
            <a:off x="436880" y="5436465"/>
            <a:ext cx="8445377" cy="0"/>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8438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211620" y="1643911"/>
            <a:ext cx="8525099" cy="2574294"/>
          </a:xfrm>
          <a:prstGeom prst="rect">
            <a:avLst/>
          </a:prstGeom>
          <a:noFill/>
        </p:spPr>
        <p:txBody>
          <a:bodyPr wrap="square">
            <a:spAutoFit/>
          </a:bodyPr>
          <a:lstStyle/>
          <a:p>
            <a:pPr marL="257175" indent="-257175" algn="just">
              <a:lnSpc>
                <a:spcPct val="130000"/>
              </a:lnSpc>
              <a:buFont typeface="Arial" panose="020B0604020202020204" pitchFamily="34" charset="0"/>
              <a:buChar char="•"/>
            </a:pPr>
            <a:r>
              <a:rPr lang="zh-CN" altLang="en-US" b="1" u="sng" dirty="0">
                <a:solidFill>
                  <a:srgbClr val="0478BF"/>
                </a:solidFill>
                <a:latin typeface="黑体" panose="02010609060101010101" pitchFamily="49" charset="-122"/>
                <a:ea typeface="黑体" panose="02010609060101010101" pitchFamily="49" charset="-122"/>
              </a:rPr>
              <a:t>在浅层机器学习时代</a:t>
            </a:r>
            <a:r>
              <a:rPr lang="zh-CN" altLang="en-US" dirty="0">
                <a:latin typeface="Times New Roman" panose="02020603050405020304" pitchFamily="18" charset="0"/>
                <a:ea typeface="楷体" panose="02010609060101010101" pitchFamily="49" charset="-122"/>
              </a:rPr>
              <a:t>，噪声标签学习就是一个极受关注的研究问题。例如经典的支持向量机算法，所引入的松弛变量的一大动机就是抑制噪声标签的不利影响。</a:t>
            </a:r>
            <a:endParaRPr lang="en-US" altLang="zh-CN" dirty="0">
              <a:latin typeface="Times New Roman" panose="02020603050405020304" pitchFamily="18" charset="0"/>
              <a:ea typeface="楷体" panose="02010609060101010101" pitchFamily="49" charset="-122"/>
            </a:endParaRPr>
          </a:p>
          <a:p>
            <a:pPr marL="257175" indent="-257175" algn="just">
              <a:lnSpc>
                <a:spcPct val="13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相对于浅层学习时代相对规模较小的训练数据，</a:t>
            </a:r>
            <a:r>
              <a:rPr lang="zh-CN" altLang="en-US" b="1" u="sng" dirty="0">
                <a:solidFill>
                  <a:srgbClr val="0478BF"/>
                </a:solidFill>
                <a:latin typeface="黑体" panose="02010609060101010101" pitchFamily="49" charset="-122"/>
                <a:ea typeface="黑体" panose="02010609060101010101" pitchFamily="49" charset="-122"/>
              </a:rPr>
              <a:t>深度学习</a:t>
            </a:r>
            <a:r>
              <a:rPr lang="zh-CN" altLang="en-US" dirty="0">
                <a:latin typeface="Times New Roman" panose="02020603050405020304" pitchFamily="18" charset="0"/>
                <a:ea typeface="楷体" panose="02010609060101010101" pitchFamily="49" charset="-122"/>
              </a:rPr>
              <a:t>的训练对人工标注的数据集规模有着更高的要求，不可避免地会进一步带来噪声标签问题。</a:t>
            </a:r>
            <a:endParaRPr lang="en-US" altLang="zh-CN" dirty="0">
              <a:latin typeface="Times New Roman" panose="02020603050405020304" pitchFamily="18" charset="0"/>
              <a:ea typeface="楷体" panose="02010609060101010101" pitchFamily="49" charset="-122"/>
            </a:endParaRPr>
          </a:p>
          <a:p>
            <a:pPr marL="257175" indent="-257175" algn="just">
              <a:lnSpc>
                <a:spcPct val="130000"/>
              </a:lnSpc>
              <a:buFont typeface="Wingdings" panose="05000000000000000000" pitchFamily="2" charset="2"/>
              <a:buChar char="ü"/>
            </a:pPr>
            <a:r>
              <a:rPr lang="zh-CN" altLang="en-US" b="1" u="sng" dirty="0">
                <a:solidFill>
                  <a:srgbClr val="0478BF"/>
                </a:solidFill>
                <a:latin typeface="黑体" panose="02010609060101010101" pitchFamily="49" charset="-122"/>
                <a:ea typeface="黑体" panose="02010609060101010101" pitchFamily="49" charset="-122"/>
              </a:rPr>
              <a:t>目前解决噪声标签问题的途径主要有两种：</a:t>
            </a:r>
            <a:endParaRPr lang="en-US" altLang="zh-CN" b="1" u="sng" dirty="0">
              <a:solidFill>
                <a:srgbClr val="0478BF"/>
              </a:solidFill>
              <a:latin typeface="黑体" panose="02010609060101010101" pitchFamily="49" charset="-122"/>
              <a:ea typeface="黑体" panose="02010609060101010101" pitchFamily="49" charset="-122"/>
            </a:endParaRPr>
          </a:p>
          <a:p>
            <a:pPr marL="600075" lvl="1" indent="-257175" algn="just">
              <a:lnSpc>
                <a:spcPct val="130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一是对噪声标签样本进行</a:t>
            </a:r>
            <a:r>
              <a:rPr lang="zh-CN" altLang="en-US" b="1" u="sng" dirty="0">
                <a:solidFill>
                  <a:srgbClr val="0478BF"/>
                </a:solidFill>
                <a:latin typeface="黑体" panose="02010609060101010101" pitchFamily="49" charset="-122"/>
                <a:ea typeface="黑体" panose="02010609060101010101" pitchFamily="49" charset="-122"/>
              </a:rPr>
              <a:t>离线检测</a:t>
            </a:r>
            <a:r>
              <a:rPr lang="zh-CN" altLang="en-US" dirty="0">
                <a:latin typeface="Times New Roman" panose="02020603050405020304" pitchFamily="18" charset="0"/>
                <a:ea typeface="楷体" panose="02010609060101010101" pitchFamily="49" charset="-122"/>
              </a:rPr>
              <a:t>：主要利用损失、交叉验证错误率、几何边界距离等量化指标来区分正常标签样本与噪声标签样本。</a:t>
            </a:r>
          </a:p>
        </p:txBody>
      </p:sp>
      <p:sp>
        <p:nvSpPr>
          <p:cNvPr id="8" name="文本框 7">
            <a:extLst>
              <a:ext uri="{FF2B5EF4-FFF2-40B4-BE49-F238E27FC236}">
                <a16:creationId xmlns:a16="http://schemas.microsoft.com/office/drawing/2014/main" id="{82544DB6-FE39-1CEE-0B6F-FB8EA06F04A0}"/>
              </a:ext>
            </a:extLst>
          </p:cNvPr>
          <p:cNvSpPr txBox="1"/>
          <p:nvPr/>
        </p:nvSpPr>
        <p:spPr>
          <a:xfrm>
            <a:off x="268770" y="4143725"/>
            <a:ext cx="8675016" cy="1377237"/>
          </a:xfrm>
          <a:prstGeom prst="rect">
            <a:avLst/>
          </a:prstGeom>
          <a:noFill/>
        </p:spPr>
        <p:txBody>
          <a:bodyPr wrap="square">
            <a:spAutoFit/>
          </a:bodyPr>
          <a:lstStyle/>
          <a:p>
            <a:pPr marL="942975" lvl="2" indent="-257175" algn="just">
              <a:lnSpc>
                <a:spcPct val="130000"/>
              </a:lnSpc>
              <a:buFont typeface="Times New Roman" panose="02020603050405020304" pitchFamily="18" charset="0"/>
              <a:buChar char="‣"/>
            </a:pPr>
            <a:r>
              <a:rPr lang="en-US" altLang="zh-CN" sz="1650" dirty="0">
                <a:latin typeface="Times New Roman" panose="02020603050405020304" pitchFamily="18" charset="0"/>
                <a:ea typeface="楷体" panose="02010609060101010101" pitchFamily="49" charset="-122"/>
              </a:rPr>
              <a:t>Wang</a:t>
            </a:r>
            <a:r>
              <a:rPr lang="zh-CN" altLang="en-US" sz="1650" dirty="0">
                <a:latin typeface="Times New Roman" panose="02020603050405020304" pitchFamily="18" charset="0"/>
                <a:ea typeface="楷体" panose="02010609060101010101" pitchFamily="49" charset="-122"/>
              </a:rPr>
              <a:t>等人</a:t>
            </a:r>
            <a:r>
              <a:rPr lang="en-US" altLang="zh-CN" sz="1800" baseline="30000" dirty="0">
                <a:latin typeface="Times New Roman" panose="02020603050405020304" pitchFamily="18" charset="0"/>
                <a:ea typeface="楷体" panose="02010609060101010101" pitchFamily="49" charset="-122"/>
              </a:rPr>
              <a:t>[1]</a:t>
            </a:r>
            <a:r>
              <a:rPr lang="zh-CN" altLang="en-US" sz="1650" dirty="0">
                <a:latin typeface="Times New Roman" panose="02020603050405020304" pitchFamily="18" charset="0"/>
                <a:ea typeface="楷体" panose="02010609060101010101" pitchFamily="49" charset="-122"/>
              </a:rPr>
              <a:t>提出了一种基于交叉验证的方式来计算每个样本的预测正确率。该正确率越小那么该样本更可能是噪声样本，然后将正确率作为样本权重重新进行训练。</a:t>
            </a:r>
          </a:p>
          <a:p>
            <a:pPr marL="942975" lvl="2" indent="-257175" algn="just">
              <a:lnSpc>
                <a:spcPct val="130000"/>
              </a:lnSpc>
              <a:buFont typeface="Times New Roman" panose="02020603050405020304" pitchFamily="18" charset="0"/>
              <a:buChar char="‣"/>
            </a:pPr>
            <a:r>
              <a:rPr lang="en-US" altLang="zh-CN" sz="1650" dirty="0">
                <a:latin typeface="Times New Roman" panose="02020603050405020304" pitchFamily="18" charset="0"/>
                <a:ea typeface="楷体" panose="02010609060101010101" pitchFamily="49" charset="-122"/>
              </a:rPr>
              <a:t>Huang</a:t>
            </a:r>
            <a:r>
              <a:rPr lang="zh-CN" altLang="en-US" sz="1650" dirty="0">
                <a:latin typeface="Times New Roman" panose="02020603050405020304" pitchFamily="18" charset="0"/>
                <a:ea typeface="楷体" panose="02010609060101010101" pitchFamily="49" charset="-122"/>
              </a:rPr>
              <a:t>等人</a:t>
            </a:r>
            <a:r>
              <a:rPr lang="en-US" altLang="zh-CN" sz="1800" baseline="30000" dirty="0">
                <a:latin typeface="Times New Roman" panose="02020603050405020304" pitchFamily="18" charset="0"/>
                <a:ea typeface="楷体" panose="02010609060101010101" pitchFamily="49" charset="-122"/>
              </a:rPr>
              <a:t>[2]</a:t>
            </a:r>
            <a:r>
              <a:rPr lang="zh-CN" altLang="en-US" sz="1650" dirty="0">
                <a:latin typeface="Times New Roman" panose="02020603050405020304" pitchFamily="18" charset="0"/>
                <a:ea typeface="楷体" panose="02010609060101010101" pitchFamily="49" charset="-122"/>
              </a:rPr>
              <a:t>提出了一个基于过拟合</a:t>
            </a:r>
            <a:r>
              <a:rPr lang="en-US" altLang="zh-CN" sz="1650" dirty="0">
                <a:latin typeface="Times New Roman" panose="02020603050405020304" pitchFamily="18" charset="0"/>
                <a:ea typeface="楷体" panose="02010609060101010101" pitchFamily="49" charset="-122"/>
              </a:rPr>
              <a:t>-</a:t>
            </a:r>
            <a:r>
              <a:rPr lang="zh-CN" altLang="en-US" sz="1650" dirty="0">
                <a:latin typeface="Times New Roman" panose="02020603050405020304" pitchFamily="18" charset="0"/>
                <a:ea typeface="楷体" panose="02010609060101010101" pitchFamily="49" charset="-122"/>
              </a:rPr>
              <a:t>欠拟合过程的策略来识别噪声样本，该过程需要多次重复模型的过拟合与欠拟合训练过程。</a:t>
            </a:r>
            <a:endParaRPr lang="en-US" altLang="zh-CN" sz="1650" dirty="0">
              <a:latin typeface="Times New Roman" panose="02020603050405020304" pitchFamily="18" charset="0"/>
              <a:ea typeface="楷体" panose="02010609060101010101" pitchFamily="49" charset="-122"/>
            </a:endParaRPr>
          </a:p>
        </p:txBody>
      </p:sp>
      <p:sp>
        <p:nvSpPr>
          <p:cNvPr id="10" name="日期占位符 1">
            <a:extLst>
              <a:ext uri="{FF2B5EF4-FFF2-40B4-BE49-F238E27FC236}">
                <a16:creationId xmlns:a16="http://schemas.microsoft.com/office/drawing/2014/main" id="{EE27853F-9C46-757B-D940-6993D0C60E41}"/>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B1FA10B4-5741-3A36-9E09-E6E8F793E995}"/>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D504EB09-6CB4-BCC1-AA97-5005CCAFA8C5}"/>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11</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0782C98-8AE7-2218-3D81-228C6589DB4B}"/>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相关工作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RELATED WORK</a:t>
            </a:r>
          </a:p>
        </p:txBody>
      </p:sp>
      <p:sp>
        <p:nvSpPr>
          <p:cNvPr id="7" name="文本框 6">
            <a:extLst>
              <a:ext uri="{FF2B5EF4-FFF2-40B4-BE49-F238E27FC236}">
                <a16:creationId xmlns:a16="http://schemas.microsoft.com/office/drawing/2014/main" id="{9F9567B8-77FD-D392-5E4E-E8A1296B8F0A}"/>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AEF2F73-A47A-71B4-0606-C7376FB6729C}"/>
              </a:ext>
            </a:extLst>
          </p:cNvPr>
          <p:cNvSpPr txBox="1"/>
          <p:nvPr/>
        </p:nvSpPr>
        <p:spPr>
          <a:xfrm>
            <a:off x="0" y="1091790"/>
            <a:ext cx="2536307"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2.2 </a:t>
            </a:r>
            <a:r>
              <a:rPr lang="zh-CN" altLang="en-US" sz="2200" b="1" dirty="0">
                <a:solidFill>
                  <a:schemeClr val="bg1"/>
                </a:solidFill>
                <a:latin typeface="微软雅黑" panose="020B0503020204020204" pitchFamily="34" charset="-122"/>
                <a:ea typeface="微软雅黑" panose="020B0503020204020204" pitchFamily="34" charset="-122"/>
              </a:rPr>
              <a:t>噪声标签学习</a:t>
            </a:r>
          </a:p>
        </p:txBody>
      </p:sp>
      <p:sp>
        <p:nvSpPr>
          <p:cNvPr id="3" name="对话气泡: 圆角矩形 2">
            <a:extLst>
              <a:ext uri="{FF2B5EF4-FFF2-40B4-BE49-F238E27FC236}">
                <a16:creationId xmlns:a16="http://schemas.microsoft.com/office/drawing/2014/main" id="{76334BD5-295F-B7DD-6012-844FA840147A}"/>
              </a:ext>
            </a:extLst>
          </p:cNvPr>
          <p:cNvSpPr/>
          <p:nvPr/>
        </p:nvSpPr>
        <p:spPr>
          <a:xfrm>
            <a:off x="1420454" y="5641025"/>
            <a:ext cx="6107429" cy="610016"/>
          </a:xfrm>
          <a:prstGeom prst="wedgeRoundRectCallout">
            <a:avLst>
              <a:gd name="adj1" fmla="val -6858"/>
              <a:gd name="adj2" fmla="val -76560"/>
              <a:gd name="adj3" fmla="val 16667"/>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zh-CN" altLang="en-US" sz="1600" dirty="0">
                <a:latin typeface="Times New Roman" panose="02020603050405020304" pitchFamily="18" charset="0"/>
                <a:ea typeface="宋体" panose="02010600030101010101" pitchFamily="2" charset="-122"/>
              </a:rPr>
              <a:t>对噪声标签样本的离线检测方法的通常需要增加大量的训练时间</a:t>
            </a:r>
          </a:p>
        </p:txBody>
      </p:sp>
      <p:sp>
        <p:nvSpPr>
          <p:cNvPr id="5" name="文本框 4">
            <a:extLst>
              <a:ext uri="{FF2B5EF4-FFF2-40B4-BE49-F238E27FC236}">
                <a16:creationId xmlns:a16="http://schemas.microsoft.com/office/drawing/2014/main" id="{D17C45B9-F999-2CB2-B46D-FDFF9D4AC6EB}"/>
              </a:ext>
            </a:extLst>
          </p:cNvPr>
          <p:cNvSpPr txBox="1"/>
          <p:nvPr/>
        </p:nvSpPr>
        <p:spPr>
          <a:xfrm>
            <a:off x="309450" y="5580266"/>
            <a:ext cx="8525099" cy="900246"/>
          </a:xfrm>
          <a:prstGeom prst="rect">
            <a:avLst/>
          </a:prstGeom>
          <a:noFill/>
        </p:spPr>
        <p:txBody>
          <a:bodyPr wrap="square">
            <a:spAutoFit/>
          </a:bodyPr>
          <a:lstStyle/>
          <a:p>
            <a:pPr algn="just"/>
            <a:r>
              <a:rPr lang="en-US" altLang="zh-CN" sz="1050" dirty="0">
                <a:latin typeface="Times New Roman" panose="02020603050405020304" pitchFamily="18" charset="0"/>
                <a:ea typeface="楷体" panose="02010609060101010101" pitchFamily="49" charset="-122"/>
              </a:rPr>
              <a:t>[1] Wang Z, Shang J, Liu L, et al. </a:t>
            </a:r>
            <a:r>
              <a:rPr lang="en-US" altLang="zh-CN" sz="1050" dirty="0" err="1">
                <a:latin typeface="Times New Roman" panose="02020603050405020304" pitchFamily="18" charset="0"/>
                <a:ea typeface="楷体" panose="02010609060101010101" pitchFamily="49" charset="-122"/>
              </a:rPr>
              <a:t>Crossweigh</a:t>
            </a:r>
            <a:r>
              <a:rPr lang="en-US" altLang="zh-CN" sz="1050" dirty="0">
                <a:latin typeface="Times New Roman" panose="02020603050405020304" pitchFamily="18" charset="0"/>
                <a:ea typeface="楷体" panose="02010609060101010101" pitchFamily="49" charset="-122"/>
              </a:rPr>
              <a:t>: Training named entity tagger from imperfect annotations[C]//Proceedings of the 2019 Conference on Empirical Methods in Natural Language Processing and the 9th International Joint Conference on Natural Language Processing (EMNLP-IJCNLP). 2019: 5153-5162.</a:t>
            </a:r>
          </a:p>
          <a:p>
            <a:pPr algn="just"/>
            <a:r>
              <a:rPr lang="en-US" altLang="zh-CN" sz="1050" dirty="0">
                <a:latin typeface="Times New Roman" panose="02020603050405020304" pitchFamily="18" charset="0"/>
                <a:ea typeface="楷体" panose="02010609060101010101" pitchFamily="49" charset="-122"/>
              </a:rPr>
              <a:t>[2] Huang J, Qu L, Jia R, et al. O2u-net: A simple noisy label detection approach for deep neural networks[C]//Proceedings of the IEEE/CVF international conference on computer vision. 2019: 3326-3334.</a:t>
            </a:r>
          </a:p>
        </p:txBody>
      </p:sp>
      <p:cxnSp>
        <p:nvCxnSpPr>
          <p:cNvPr id="6" name="直接连接符 5">
            <a:extLst>
              <a:ext uri="{FF2B5EF4-FFF2-40B4-BE49-F238E27FC236}">
                <a16:creationId xmlns:a16="http://schemas.microsoft.com/office/drawing/2014/main" id="{EA43C6FA-7FDF-626F-42C5-B2102DB7CFAE}"/>
              </a:ext>
            </a:extLst>
          </p:cNvPr>
          <p:cNvCxnSpPr>
            <a:cxnSpLocks/>
          </p:cNvCxnSpPr>
          <p:nvPr/>
        </p:nvCxnSpPr>
        <p:spPr>
          <a:xfrm>
            <a:off x="308630" y="5574580"/>
            <a:ext cx="8445377" cy="0"/>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99977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17564A9-1C90-9246-FD68-D6A3E2B370CB}"/>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0" name="页脚占位符 2">
            <a:extLst>
              <a:ext uri="{FF2B5EF4-FFF2-40B4-BE49-F238E27FC236}">
                <a16:creationId xmlns:a16="http://schemas.microsoft.com/office/drawing/2014/main" id="{06389F03-D8E9-7306-600D-73A1EE878D5B}"/>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1" name="灯片编号占位符 3">
            <a:extLst>
              <a:ext uri="{FF2B5EF4-FFF2-40B4-BE49-F238E27FC236}">
                <a16:creationId xmlns:a16="http://schemas.microsoft.com/office/drawing/2014/main" id="{A7D0B458-A780-E5FC-B5E5-06CF27D655EE}"/>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12</a:t>
            </a:fld>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11F3C36-322A-8859-8AFE-E9F957605D07}"/>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相关工作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RELATED WORK</a:t>
            </a:r>
          </a:p>
        </p:txBody>
      </p:sp>
      <p:sp>
        <p:nvSpPr>
          <p:cNvPr id="9" name="文本框 8">
            <a:extLst>
              <a:ext uri="{FF2B5EF4-FFF2-40B4-BE49-F238E27FC236}">
                <a16:creationId xmlns:a16="http://schemas.microsoft.com/office/drawing/2014/main" id="{C0E2833C-5933-E026-C321-550F3FB7E7A0}"/>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15F596D3-1D96-64C2-B023-E3B4C9DA44A9}"/>
              </a:ext>
            </a:extLst>
          </p:cNvPr>
          <p:cNvSpPr txBox="1"/>
          <p:nvPr/>
        </p:nvSpPr>
        <p:spPr>
          <a:xfrm>
            <a:off x="95794" y="1643179"/>
            <a:ext cx="9048206" cy="465056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基于噪声标签样本进行</a:t>
            </a:r>
            <a:r>
              <a:rPr lang="zh-CN" altLang="en-US" sz="2000" b="1" u="sng" dirty="0">
                <a:solidFill>
                  <a:srgbClr val="0478BF"/>
                </a:solidFill>
                <a:latin typeface="黑体" panose="02010609060101010101" pitchFamily="49" charset="-122"/>
                <a:ea typeface="黑体" panose="02010609060101010101" pitchFamily="49" charset="-122"/>
              </a:rPr>
              <a:t>在线检测</a:t>
            </a:r>
            <a:r>
              <a:rPr lang="zh-CN" altLang="en-US" sz="2000" dirty="0">
                <a:latin typeface="Times New Roman" panose="02020603050405020304" pitchFamily="18" charset="0"/>
                <a:ea typeface="楷体" panose="02010609060101010101" pitchFamily="49" charset="-122"/>
              </a:rPr>
              <a:t>：隐式地降低噪声标签的不利影响。</a:t>
            </a:r>
            <a:endParaRPr lang="en-US" altLang="zh-CN" sz="2000" dirty="0">
              <a:latin typeface="Times New Roman" panose="02020603050405020304" pitchFamily="18" charset="0"/>
              <a:ea typeface="楷体" panose="02010609060101010101" pitchFamily="49" charset="-122"/>
            </a:endParaRPr>
          </a:p>
          <a:p>
            <a:pPr marL="342900" indent="-342900" algn="just">
              <a:lnSpc>
                <a:spcPct val="150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从扰动对象的角度来看，现有的噪声标签学习方法有如下类型：</a:t>
            </a:r>
            <a:endParaRPr lang="en-US" altLang="zh-CN" sz="2000" dirty="0">
              <a:latin typeface="Times New Roman" panose="02020603050405020304" pitchFamily="18" charset="0"/>
              <a:ea typeface="楷体" panose="02010609060101010101" pitchFamily="49" charset="-122"/>
            </a:endParaRPr>
          </a:p>
          <a:p>
            <a:pPr marL="800100" lvl="1" indent="-342900"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特征扰动：对抗训练算法</a:t>
            </a:r>
            <a:endParaRPr lang="en-US" altLang="zh-CN" sz="2000" dirty="0">
              <a:latin typeface="Times New Roman" panose="02020603050405020304" pitchFamily="18" charset="0"/>
              <a:ea typeface="楷体" panose="02010609060101010101" pitchFamily="49" charset="-122"/>
            </a:endParaRPr>
          </a:p>
          <a:p>
            <a:pPr marL="800100" lvl="1" indent="-342900"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逻辑向量扰动：</a:t>
            </a:r>
            <a:r>
              <a:rPr lang="en-US" altLang="zh-CN" sz="2000" dirty="0">
                <a:latin typeface="Times New Roman" panose="02020603050405020304" pitchFamily="18" charset="0"/>
                <a:ea typeface="楷体" panose="02010609060101010101" pitchFamily="49" charset="-122"/>
              </a:rPr>
              <a:t>ISDA</a:t>
            </a:r>
            <a:r>
              <a:rPr lang="zh-CN" altLang="en-US"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Logit adjustment</a:t>
            </a:r>
          </a:p>
          <a:p>
            <a:pPr marL="800100" lvl="1" indent="-342900"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标签扰动：</a:t>
            </a:r>
            <a:r>
              <a:rPr lang="en-US" altLang="zh-CN" sz="2000" dirty="0">
                <a:latin typeface="Times New Roman" panose="02020603050405020304" pitchFamily="18" charset="0"/>
                <a:ea typeface="楷体" panose="02010609060101010101" pitchFamily="49" charset="-122"/>
              </a:rPr>
              <a:t>Label Smoothing</a:t>
            </a:r>
            <a:r>
              <a:rPr lang="zh-CN" altLang="en-US"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Bootstrapping</a:t>
            </a:r>
            <a:r>
              <a:rPr lang="zh-CN" altLang="en-US"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Online Label smoothing</a:t>
            </a:r>
          </a:p>
          <a:p>
            <a:pPr marL="342900" indent="-342900" algn="just">
              <a:lnSpc>
                <a:spcPct val="150000"/>
              </a:lnSpc>
              <a:buFont typeface="Wingdings" panose="05000000000000000000" pitchFamily="2" charset="2"/>
              <a:buChar char="ü"/>
            </a:pPr>
            <a:r>
              <a:rPr lang="zh-CN" altLang="en-US" sz="2000" b="1" u="sng" dirty="0">
                <a:solidFill>
                  <a:srgbClr val="0478BF"/>
                </a:solidFill>
                <a:latin typeface="黑体" panose="02010609060101010101" pitchFamily="49" charset="-122"/>
                <a:ea typeface="黑体" panose="02010609060101010101" pitchFamily="49" charset="-122"/>
              </a:rPr>
              <a:t>基于标签扰动的方法是噪声标签学习在线检测方法中一类典型的学习策略</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marL="342900" indent="-342900" algn="just">
              <a:lnSpc>
                <a:spcPct val="150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从扰动粒度的角度来看，现有的标签扰动方法有如下类型：</a:t>
            </a:r>
            <a:endParaRPr lang="en-US" altLang="zh-CN" sz="2000" dirty="0">
              <a:latin typeface="Times New Roman" panose="02020603050405020304" pitchFamily="18" charset="0"/>
              <a:ea typeface="楷体" panose="02010609060101010101" pitchFamily="49" charset="-122"/>
            </a:endParaRPr>
          </a:p>
          <a:p>
            <a:pPr marL="800100" lvl="1" indent="-342900"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样本级扰动</a:t>
            </a:r>
            <a:endParaRPr lang="en-US" altLang="zh-CN" sz="2000" dirty="0">
              <a:latin typeface="Times New Roman" panose="02020603050405020304" pitchFamily="18" charset="0"/>
              <a:ea typeface="楷体" panose="02010609060101010101" pitchFamily="49" charset="-122"/>
            </a:endParaRPr>
          </a:p>
          <a:p>
            <a:pPr marL="800100" lvl="1" indent="-342900"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类别级扰动</a:t>
            </a:r>
            <a:endParaRPr lang="en-US" altLang="zh-CN" sz="2000" dirty="0">
              <a:latin typeface="Times New Roman" panose="02020603050405020304" pitchFamily="18" charset="0"/>
              <a:ea typeface="楷体" panose="02010609060101010101" pitchFamily="49" charset="-122"/>
            </a:endParaRPr>
          </a:p>
          <a:p>
            <a:pPr marL="800100" lvl="1" indent="-342900"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数据集级扰动</a:t>
            </a:r>
            <a:endParaRPr lang="en-US" altLang="zh-CN" sz="2000" dirty="0">
              <a:latin typeface="Times New Roman" panose="02020603050405020304" pitchFamily="18" charset="0"/>
              <a:ea typeface="楷体" panose="02010609060101010101" pitchFamily="49" charset="-122"/>
            </a:endParaRPr>
          </a:p>
        </p:txBody>
      </p:sp>
      <p:sp>
        <p:nvSpPr>
          <p:cNvPr id="13" name="文本框 12">
            <a:extLst>
              <a:ext uri="{FF2B5EF4-FFF2-40B4-BE49-F238E27FC236}">
                <a16:creationId xmlns:a16="http://schemas.microsoft.com/office/drawing/2014/main" id="{4D48E4C7-4B2E-C6DC-61ED-81D49C9A1E0C}"/>
              </a:ext>
            </a:extLst>
          </p:cNvPr>
          <p:cNvSpPr txBox="1"/>
          <p:nvPr/>
        </p:nvSpPr>
        <p:spPr>
          <a:xfrm>
            <a:off x="0" y="1091790"/>
            <a:ext cx="2536307"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2.2 </a:t>
            </a:r>
            <a:r>
              <a:rPr lang="zh-CN" altLang="en-US" sz="2200" b="1" dirty="0">
                <a:solidFill>
                  <a:schemeClr val="bg1"/>
                </a:solidFill>
                <a:latin typeface="微软雅黑" panose="020B0503020204020204" pitchFamily="34" charset="-122"/>
                <a:ea typeface="微软雅黑" panose="020B0503020204020204" pitchFamily="34" charset="-122"/>
              </a:rPr>
              <a:t>噪声标签学习</a:t>
            </a:r>
          </a:p>
        </p:txBody>
      </p:sp>
      <p:sp>
        <p:nvSpPr>
          <p:cNvPr id="14" name="对话气泡: 圆角矩形 13">
            <a:extLst>
              <a:ext uri="{FF2B5EF4-FFF2-40B4-BE49-F238E27FC236}">
                <a16:creationId xmlns:a16="http://schemas.microsoft.com/office/drawing/2014/main" id="{F980A0A0-BF87-4F7C-7B08-982DC00EC6D4}"/>
              </a:ext>
            </a:extLst>
          </p:cNvPr>
          <p:cNvSpPr/>
          <p:nvPr/>
        </p:nvSpPr>
        <p:spPr>
          <a:xfrm>
            <a:off x="2632101" y="4943406"/>
            <a:ext cx="6511899" cy="1049460"/>
          </a:xfrm>
          <a:prstGeom prst="wedgeRoundRectCallout">
            <a:avLst>
              <a:gd name="adj1" fmla="val -54339"/>
              <a:gd name="adj2" fmla="val 1557"/>
              <a:gd name="adj3" fmla="val 16667"/>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30000"/>
              </a:lnSpc>
              <a:buFont typeface="Times New Roman" panose="02020603050405020304" pitchFamily="18" charset="0"/>
              <a:buChar char="⁎"/>
            </a:pPr>
            <a:r>
              <a:rPr lang="zh-CN" altLang="en-US" sz="1100" dirty="0">
                <a:latin typeface="Times New Roman" panose="02020603050405020304" pitchFamily="18" charset="0"/>
                <a:ea typeface="宋体" panose="02010600030101010101" pitchFamily="2" charset="-122"/>
              </a:rPr>
              <a:t>目前大多数研究通常在同一粒度下进行探索和创新，极少有研究综合利用不同粒度的有效信息；</a:t>
            </a:r>
            <a:endParaRPr lang="en-US" altLang="zh-CN" sz="1100" dirty="0">
              <a:latin typeface="Times New Roman" panose="02020603050405020304" pitchFamily="18" charset="0"/>
              <a:ea typeface="宋体" panose="02010600030101010101" pitchFamily="2" charset="-122"/>
            </a:endParaRPr>
          </a:p>
          <a:p>
            <a:pPr marL="285750" indent="-285750" algn="just">
              <a:lnSpc>
                <a:spcPct val="130000"/>
              </a:lnSpc>
              <a:buFont typeface="Times New Roman" panose="02020603050405020304" pitchFamily="18" charset="0"/>
              <a:buChar char="⁎"/>
            </a:pPr>
            <a:r>
              <a:rPr lang="zh-CN" altLang="en-US" sz="1100" dirty="0">
                <a:latin typeface="Times New Roman" panose="02020603050405020304" pitchFamily="18" charset="0"/>
                <a:ea typeface="宋体" panose="02010600030101010101" pitchFamily="2" charset="-122"/>
              </a:rPr>
              <a:t>然而，多种粒度信息的有效利用能够帮助模型更好地学习数据表示，有利于提升模型的性能；</a:t>
            </a:r>
            <a:endParaRPr lang="en-US" altLang="zh-CN" sz="1100" dirty="0">
              <a:latin typeface="Times New Roman" panose="02020603050405020304" pitchFamily="18" charset="0"/>
              <a:ea typeface="宋体" panose="02010600030101010101" pitchFamily="2" charset="-122"/>
            </a:endParaRPr>
          </a:p>
          <a:p>
            <a:pPr marL="285750" indent="-285750" algn="just">
              <a:lnSpc>
                <a:spcPct val="130000"/>
              </a:lnSpc>
              <a:buFont typeface="Times New Roman" panose="02020603050405020304" pitchFamily="18" charset="0"/>
              <a:buChar char="⁎"/>
            </a:pPr>
            <a:r>
              <a:rPr lang="zh-CN" altLang="en-US" sz="1100" dirty="0">
                <a:latin typeface="Times New Roman" panose="02020603050405020304" pitchFamily="18" charset="0"/>
                <a:ea typeface="宋体" panose="02010600030101010101" pitchFamily="2" charset="-122"/>
              </a:rPr>
              <a:t>基于此，本文针对单一粒度算法的不足，探讨多种粒度级别下的标签扰动。</a:t>
            </a:r>
          </a:p>
        </p:txBody>
      </p:sp>
    </p:spTree>
    <p:extLst>
      <p:ext uri="{BB962C8B-B14F-4D97-AF65-F5344CB8AC3E}">
        <p14:creationId xmlns:p14="http://schemas.microsoft.com/office/powerpoint/2010/main" val="324074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0C2B426-9668-4AB4-AA15-57AC9DF5FFA0}"/>
              </a:ext>
            </a:extLst>
          </p:cNvPr>
          <p:cNvGrpSpPr/>
          <p:nvPr/>
        </p:nvGrpSpPr>
        <p:grpSpPr>
          <a:xfrm>
            <a:off x="1069258" y="1624690"/>
            <a:ext cx="7042356" cy="798551"/>
            <a:chOff x="6028127" y="1082959"/>
            <a:chExt cx="6644496" cy="1064735"/>
          </a:xfrm>
        </p:grpSpPr>
        <p:sp>
          <p:nvSpPr>
            <p:cNvPr id="6" name="文本框 5">
              <a:extLst>
                <a:ext uri="{FF2B5EF4-FFF2-40B4-BE49-F238E27FC236}">
                  <a16:creationId xmlns:a16="http://schemas.microsoft.com/office/drawing/2014/main" id="{4D45A0C6-12CC-4E54-BCF9-8E08BDC2F62C}"/>
                </a:ext>
              </a:extLst>
            </p:cNvPr>
            <p:cNvSpPr txBox="1"/>
            <p:nvPr/>
          </p:nvSpPr>
          <p:spPr>
            <a:xfrm>
              <a:off x="6028127" y="1082959"/>
              <a:ext cx="6644496" cy="738664"/>
            </a:xfrm>
            <a:prstGeom prst="rect">
              <a:avLst/>
            </a:prstGeom>
            <a:noFill/>
          </p:spPr>
          <p:txBody>
            <a:bodyPr wrap="square" rtlCol="0">
              <a:spAutoFit/>
            </a:bodyPr>
            <a:lstStyle/>
            <a:p>
              <a:pPr algn="ctr"/>
              <a:r>
                <a:rPr lang="zh-CN" altLang="en-US" sz="3000" b="1" dirty="0">
                  <a:solidFill>
                    <a:srgbClr val="B82B2A"/>
                  </a:solidFill>
                  <a:latin typeface="微软雅黑" panose="020B0503020204020204" pitchFamily="34" charset="-122"/>
                  <a:ea typeface="微软雅黑" panose="020B0503020204020204" pitchFamily="34" charset="-122"/>
                </a:rPr>
                <a:t>研 究 方 法</a:t>
              </a:r>
            </a:p>
          </p:txBody>
        </p:sp>
        <p:sp>
          <p:nvSpPr>
            <p:cNvPr id="7" name="文本框 6">
              <a:extLst>
                <a:ext uri="{FF2B5EF4-FFF2-40B4-BE49-F238E27FC236}">
                  <a16:creationId xmlns:a16="http://schemas.microsoft.com/office/drawing/2014/main" id="{AAC5FBBF-6E34-41D5-9755-6FBC609AB4E7}"/>
                </a:ext>
              </a:extLst>
            </p:cNvPr>
            <p:cNvSpPr txBox="1"/>
            <p:nvPr/>
          </p:nvSpPr>
          <p:spPr>
            <a:xfrm>
              <a:off x="6816468" y="1747585"/>
              <a:ext cx="5033024" cy="400109"/>
            </a:xfrm>
            <a:prstGeom prst="rect">
              <a:avLst/>
            </a:prstGeom>
            <a:noFill/>
          </p:spPr>
          <p:txBody>
            <a:bodyPr wrap="square" rtlCol="0">
              <a:spAutoFit/>
            </a:bodyPr>
            <a:lstStyle/>
            <a:p>
              <a:pPr algn="ctr"/>
              <a:r>
                <a:rPr lang="en-US" altLang="zh-CN" sz="135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RESEARCH METHODS</a:t>
              </a:r>
            </a:p>
          </p:txBody>
        </p:sp>
      </p:grpSp>
      <p:pic>
        <p:nvPicPr>
          <p:cNvPr id="13" name="图片 12" descr="图片包含 游戏机, 桌子, 食物&#10;&#10;描述已自动生成">
            <a:extLst>
              <a:ext uri="{FF2B5EF4-FFF2-40B4-BE49-F238E27FC236}">
                <a16:creationId xmlns:a16="http://schemas.microsoft.com/office/drawing/2014/main" id="{8D3C6EA5-21D4-4CB0-9446-DAF9813568F4}"/>
              </a:ext>
            </a:extLst>
          </p:cNvPr>
          <p:cNvPicPr>
            <a:picLocks noChangeAspect="1"/>
          </p:cNvPicPr>
          <p:nvPr/>
        </p:nvPicPr>
        <p:blipFill rotWithShape="1">
          <a:blip r:embed="rId3">
            <a:extLst>
              <a:ext uri="{28A0092B-C50C-407E-A947-70E740481C1C}">
                <a14:useLocalDpi xmlns:a14="http://schemas.microsoft.com/office/drawing/2010/main" val="0"/>
              </a:ext>
            </a:extLst>
          </a:blip>
          <a:srcRect t="9692" b="15230"/>
          <a:stretch/>
        </p:blipFill>
        <p:spPr>
          <a:xfrm>
            <a:off x="1680376" y="3886789"/>
            <a:ext cx="5783234" cy="2113961"/>
          </a:xfrm>
          <a:prstGeom prst="rect">
            <a:avLst/>
          </a:prstGeom>
        </p:spPr>
      </p:pic>
      <p:sp>
        <p:nvSpPr>
          <p:cNvPr id="8" name="矩形: 圆角 7">
            <a:extLst>
              <a:ext uri="{FF2B5EF4-FFF2-40B4-BE49-F238E27FC236}">
                <a16:creationId xmlns:a16="http://schemas.microsoft.com/office/drawing/2014/main" id="{E9A8A5CD-9152-4CAC-B2B3-EFA2335D2F94}"/>
              </a:ext>
            </a:extLst>
          </p:cNvPr>
          <p:cNvSpPr/>
          <p:nvPr/>
        </p:nvSpPr>
        <p:spPr>
          <a:xfrm>
            <a:off x="3591113" y="2640209"/>
            <a:ext cx="1961760"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经典标签扰动算法分析</a:t>
            </a:r>
          </a:p>
        </p:txBody>
      </p:sp>
      <p:sp>
        <p:nvSpPr>
          <p:cNvPr id="9" name="矩形: 圆角 8">
            <a:extLst>
              <a:ext uri="{FF2B5EF4-FFF2-40B4-BE49-F238E27FC236}">
                <a16:creationId xmlns:a16="http://schemas.microsoft.com/office/drawing/2014/main" id="{B2095748-5E4B-4002-8804-37CCDFDF593B}"/>
              </a:ext>
            </a:extLst>
          </p:cNvPr>
          <p:cNvSpPr/>
          <p:nvPr/>
        </p:nvSpPr>
        <p:spPr>
          <a:xfrm>
            <a:off x="3591113" y="3093817"/>
            <a:ext cx="1961759"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多粒度标签扰动算法</a:t>
            </a:r>
          </a:p>
        </p:txBody>
      </p:sp>
    </p:spTree>
    <p:extLst>
      <p:ext uri="{BB962C8B-B14F-4D97-AF65-F5344CB8AC3E}">
        <p14:creationId xmlns:p14="http://schemas.microsoft.com/office/powerpoint/2010/main" val="407512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014660A8-1010-4CB1-B7D8-D8C082B2F526}"/>
                  </a:ext>
                </a:extLst>
              </p:cNvPr>
              <p:cNvSpPr txBox="1"/>
              <p:nvPr/>
            </p:nvSpPr>
            <p:spPr>
              <a:xfrm>
                <a:off x="266203" y="1741497"/>
                <a:ext cx="8787841" cy="1919885"/>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给定一组训练集</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𝐷</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d>
                          <m:dPr>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d>
                      </m:e>
                    </m:d>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d>
                      <m:dPr>
                        <m:begChr m:val="{"/>
                        <m:endChr m:val="}"/>
                        <m:sepChr m:val=","/>
                        <m:ctrlPr>
                          <a:rPr lang="zh-CN" altLang="en-US" i="1">
                            <a:latin typeface="Cambria Math" panose="02040503050406030204" pitchFamily="18" charset="0"/>
                          </a:rPr>
                        </m:ctrlPr>
                      </m:dPr>
                      <m:e>
                        <m:r>
                          <a:rPr lang="zh-CN" altLang="en-US">
                            <a:latin typeface="Cambria Math" panose="02040503050406030204" pitchFamily="18" charset="0"/>
                          </a:rPr>
                          <m:t>1</m:t>
                        </m:r>
                      </m:e>
                      <m:e>
                        <m:r>
                          <a:rPr lang="zh-CN" altLang="en-US">
                            <a:latin typeface="Cambria Math" panose="02040503050406030204" pitchFamily="18" charset="0"/>
                          </a:rPr>
                          <m:t>⋯</m:t>
                        </m:r>
                      </m:e>
                      <m:e>
                        <m:r>
                          <a:rPr lang="zh-CN" altLang="en-US" i="1">
                            <a:latin typeface="Cambria Math" panose="02040503050406030204" pitchFamily="18" charset="0"/>
                          </a:rPr>
                          <m:t>𝑁</m:t>
                        </m:r>
                      </m:e>
                    </m:d>
                  </m:oMath>
                </a14:m>
                <a:r>
                  <a:rPr lang="zh-CN" altLang="en-US" dirty="0">
                    <a:latin typeface="Times New Roman" panose="02020603050405020304" pitchFamily="18" charset="0"/>
                    <a:ea typeface="楷体" panose="02010609060101010101" pitchFamily="49" charset="-122"/>
                  </a:rPr>
                  <a:t>，其中</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𝑁</m:t>
                    </m:r>
                    <m:r>
                      <a:rPr lang="en-US" altLang="zh-CN" i="1">
                        <a:latin typeface="Cambria Math" panose="02040503050406030204" pitchFamily="18" charset="0"/>
                        <a:ea typeface="楷体" panose="02010609060101010101" pitchFamily="49" charset="-122"/>
                      </a:rPr>
                      <m:t> </m:t>
                    </m:r>
                  </m:oMath>
                </a14:m>
                <a:r>
                  <a:rPr lang="zh-CN" altLang="en-US" dirty="0">
                    <a:latin typeface="Times New Roman" panose="02020603050405020304" pitchFamily="18" charset="0"/>
                    <a:ea typeface="楷体" panose="02010609060101010101" pitchFamily="49" charset="-122"/>
                  </a:rPr>
                  <a:t>为样本总数，</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为样本</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en-US" altLang="zh-CN" i="1">
                            <a:latin typeface="Cambria Math" panose="02040503050406030204" pitchFamily="18" charset="0"/>
                          </a:rPr>
                          <m:t>𝑥</m:t>
                        </m:r>
                      </m:e>
                      <m:sub>
                        <m:r>
                          <a:rPr lang="zh-CN" altLang="en-US" i="1">
                            <a:latin typeface="Cambria Math" panose="02040503050406030204" pitchFamily="18" charset="0"/>
                          </a:rPr>
                          <m:t>𝑖</m:t>
                        </m:r>
                      </m:sub>
                    </m:sSub>
                  </m:oMath>
                </a14:m>
                <a:r>
                  <a:rPr lang="zh-CN" altLang="en-US" dirty="0">
                    <a:latin typeface="Times New Roman" panose="02020603050405020304" pitchFamily="18" charset="0"/>
                    <a:ea typeface="楷体" panose="02010609060101010101" pitchFamily="49" charset="-122"/>
                  </a:rPr>
                  <a:t>的类别标签</a:t>
                </a:r>
                <a:r>
                  <a:rPr lang="en-US" altLang="zh-CN" dirty="0">
                    <a:latin typeface="Times New Roman" panose="02020603050405020304" pitchFamily="18" charset="0"/>
                    <a:ea typeface="楷体" panose="02010609060101010101" pitchFamily="49" charset="-122"/>
                  </a:rPr>
                  <a:t>(one-hot</a:t>
                </a:r>
                <a:r>
                  <a:rPr lang="zh-CN" altLang="en-US" dirty="0">
                    <a:latin typeface="Times New Roman" panose="02020603050405020304" pitchFamily="18" charset="0"/>
                    <a:ea typeface="楷体" panose="02010609060101010101" pitchFamily="49" charset="-122"/>
                  </a:rPr>
                  <a:t>形式</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在一轮深度神经网络训练中，假定当前模型对该样本的预测输出</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softmax</a:t>
                </a:r>
                <a:r>
                  <a:rPr lang="zh-CN" altLang="en-US" dirty="0">
                    <a:latin typeface="Times New Roman" panose="02020603050405020304" pitchFamily="18" charset="0"/>
                    <a:ea typeface="楷体" panose="02010609060101010101" pitchFamily="49" charset="-122"/>
                  </a:rPr>
                  <a:t>形式</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为</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𝑖</m:t>
                        </m:r>
                        <m:r>
                          <a:rPr lang="en-US" altLang="zh-CN" i="1">
                            <a:latin typeface="Cambria Math" panose="02040503050406030204" pitchFamily="18" charset="0"/>
                          </a:rPr>
                          <m:t> </m:t>
                        </m:r>
                      </m:sub>
                    </m:sSub>
                    <m:r>
                      <a:rPr lang="en-US" altLang="zh-CN" i="1">
                        <a:latin typeface="Cambria Math" panose="02040503050406030204" pitchFamily="18" charset="0"/>
                      </a:rPr>
                      <m:t> </m:t>
                    </m:r>
                  </m:oMath>
                </a14:m>
                <a:r>
                  <a:rPr lang="zh-CN" altLang="en-US" dirty="0">
                    <a:latin typeface="Times New Roman" panose="02020603050405020304" pitchFamily="18" charset="0"/>
                    <a:ea typeface="楷体" panose="02010609060101010101" pitchFamily="49" charset="-122"/>
                  </a:rPr>
                  <a:t>，总类别数为</a:t>
                </a:r>
                <a14:m>
                  <m:oMath xmlns:m="http://schemas.openxmlformats.org/officeDocument/2006/math">
                    <m:r>
                      <a:rPr lang="en-US" altLang="zh-CN" i="1">
                        <a:latin typeface="Cambria Math" panose="02040503050406030204" pitchFamily="18" charset="0"/>
                        <a:ea typeface="楷体" panose="02010609060101010101" pitchFamily="49" charset="-122"/>
                      </a:rPr>
                      <m:t>𝐶</m:t>
                    </m:r>
                    <m:r>
                      <a:rPr lang="en-US" altLang="zh-CN" i="1">
                        <a:latin typeface="Cambria Math" panose="02040503050406030204" pitchFamily="18" charset="0"/>
                        <a:ea typeface="楷体" panose="02010609060101010101" pitchFamily="49" charset="-122"/>
                      </a:rPr>
                      <m:t> </m:t>
                    </m:r>
                  </m:oMath>
                </a14:m>
                <a:r>
                  <a:rPr lang="zh-CN" altLang="en-US" dirty="0">
                    <a:latin typeface="Times New Roman" panose="02020603050405020304" pitchFamily="18" charset="0"/>
                    <a:ea typeface="楷体" panose="02010609060101010101" pitchFamily="49" charset="-122"/>
                  </a:rPr>
                  <a:t>，扰动之后的标签为</a:t>
                </a:r>
                <a14:m>
                  <m:oMath xmlns:m="http://schemas.openxmlformats.org/officeDocument/2006/math">
                    <m:r>
                      <a:rPr lang="en-US" altLang="zh-CN" i="1">
                        <a:solidFill>
                          <a:srgbClr val="836967"/>
                        </a:solidFill>
                        <a:latin typeface="Cambria Math" panose="02040503050406030204" pitchFamily="18" charset="0"/>
                      </a:rPr>
                      <m:t>   </m:t>
                    </m:r>
                  </m:oMath>
                </a14:m>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one-hot</a:t>
                </a:r>
                <a:r>
                  <a:rPr lang="zh-CN" altLang="en-US" dirty="0">
                    <a:latin typeface="Times New Roman" panose="02020603050405020304" pitchFamily="18" charset="0"/>
                    <a:ea typeface="楷体" panose="02010609060101010101" pitchFamily="49" charset="-122"/>
                  </a:rPr>
                  <a:t>形式）。对于标准的交叉熵损失函数，其定义如公式（</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p:txBody>
          </p:sp>
        </mc:Choice>
        <mc:Fallback>
          <p:sp>
            <p:nvSpPr>
              <p:cNvPr id="50" name="文本框 49">
                <a:extLst>
                  <a:ext uri="{FF2B5EF4-FFF2-40B4-BE49-F238E27FC236}">
                    <a16:creationId xmlns:a16="http://schemas.microsoft.com/office/drawing/2014/main" id="{014660A8-1010-4CB1-B7D8-D8C082B2F526}"/>
                  </a:ext>
                </a:extLst>
              </p:cNvPr>
              <p:cNvSpPr txBox="1">
                <a:spLocks noRot="1" noChangeAspect="1" noMove="1" noResize="1" noEditPoints="1" noAdjustHandles="1" noChangeArrowheads="1" noChangeShapeType="1" noTextEdit="1"/>
              </p:cNvSpPr>
              <p:nvPr/>
            </p:nvSpPr>
            <p:spPr>
              <a:xfrm>
                <a:off x="266203" y="1741497"/>
                <a:ext cx="8787841" cy="1919885"/>
              </a:xfrm>
              <a:prstGeom prst="rect">
                <a:avLst/>
              </a:prstGeom>
              <a:blipFill>
                <a:blip r:embed="rId3"/>
                <a:stretch>
                  <a:fillRect l="-486" r="-3192" b="-44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3243A2B5-078B-9B7A-B591-78E71507CACF}"/>
                  </a:ext>
                </a:extLst>
              </p:cNvPr>
              <p:cNvSpPr txBox="1"/>
              <p:nvPr/>
            </p:nvSpPr>
            <p:spPr>
              <a:xfrm>
                <a:off x="266203" y="4240744"/>
                <a:ext cx="8787841" cy="866776"/>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Label smoothing</a:t>
                </a:r>
                <a:r>
                  <a:rPr lang="zh-CN" altLang="en-US" dirty="0">
                    <a:latin typeface="Times New Roman" panose="02020603050405020304" pitchFamily="18" charset="0"/>
                    <a:ea typeface="楷体" panose="02010609060101010101" pitchFamily="49" charset="-122"/>
                  </a:rPr>
                  <a:t>的原理是通过</a:t>
                </a:r>
                <a:r>
                  <a:rPr lang="zh-CN" altLang="en-US" sz="2000" b="1" u="sng" dirty="0">
                    <a:solidFill>
                      <a:srgbClr val="0478BF"/>
                    </a:solidFill>
                    <a:latin typeface="黑体" panose="02010609060101010101" pitchFamily="49" charset="-122"/>
                    <a:ea typeface="黑体" panose="02010609060101010101" pitchFamily="49" charset="-122"/>
                  </a:rPr>
                  <a:t>引入一个超参数</a:t>
                </a:r>
                <a:r>
                  <a:rPr lang="zh-CN" altLang="en-US" dirty="0">
                    <a:latin typeface="Times New Roman" panose="02020603050405020304" pitchFamily="18" charset="0"/>
                    <a:ea typeface="楷体" panose="02010609060101010101" pitchFamily="49" charset="-122"/>
                  </a:rPr>
                  <a:t> </a:t>
                </a:r>
                <a14:m>
                  <m:oMath xmlns:m="http://schemas.openxmlformats.org/officeDocument/2006/math">
                    <m:r>
                      <a:rPr lang="zh-CN" altLang="en-US" i="1">
                        <a:latin typeface="Cambria Math" panose="02040503050406030204" pitchFamily="18" charset="0"/>
                      </a:rPr>
                      <m:t>𝜆</m:t>
                    </m:r>
                    <m:r>
                      <a:rPr lang="en-US" altLang="zh-CN" i="1">
                        <a:latin typeface="Cambria Math" panose="02040503050406030204" pitchFamily="18" charset="0"/>
                      </a:rPr>
                      <m:t> </m:t>
                    </m:r>
                  </m:oMath>
                </a14:m>
                <a:r>
                  <a:rPr lang="zh-CN" altLang="en-US" dirty="0">
                    <a:latin typeface="Times New Roman" panose="02020603050405020304" pitchFamily="18" charset="0"/>
                    <a:ea typeface="楷体" panose="02010609060101010101" pitchFamily="49" charset="-122"/>
                  </a:rPr>
                  <a:t>来对标签</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进行扰动，</a:t>
                </a:r>
                <a:r>
                  <a:rPr lang="zh-CN" altLang="en-US" sz="2000" b="1" u="sng" dirty="0">
                    <a:solidFill>
                      <a:srgbClr val="0478BF"/>
                    </a:solidFill>
                    <a:latin typeface="黑体" panose="02010609060101010101" pitchFamily="49" charset="-122"/>
                    <a:ea typeface="黑体" panose="02010609060101010101" pitchFamily="49" charset="-122"/>
                  </a:rPr>
                  <a:t>避免模型过度自信</a:t>
                </a:r>
                <a:r>
                  <a:rPr lang="zh-CN" altLang="en-US" dirty="0">
                    <a:latin typeface="Times New Roman" panose="02020603050405020304" pitchFamily="18" charset="0"/>
                    <a:ea typeface="楷体" panose="02010609060101010101" pitchFamily="49" charset="-122"/>
                  </a:rPr>
                  <a:t>造成过拟合的情况，提升模型的泛化性能，其扰动公式为：</a:t>
                </a:r>
                <a:endParaRPr lang="en-US" altLang="zh-CN" dirty="0">
                  <a:latin typeface="Times New Roman" panose="02020603050405020304" pitchFamily="18" charset="0"/>
                  <a:ea typeface="楷体" panose="02010609060101010101" pitchFamily="49" charset="-122"/>
                </a:endParaRPr>
              </a:p>
            </p:txBody>
          </p:sp>
        </mc:Choice>
        <mc:Fallback>
          <p:sp>
            <p:nvSpPr>
              <p:cNvPr id="27" name="文本框 26">
                <a:extLst>
                  <a:ext uri="{FF2B5EF4-FFF2-40B4-BE49-F238E27FC236}">
                    <a16:creationId xmlns:a16="http://schemas.microsoft.com/office/drawing/2014/main" id="{3243A2B5-078B-9B7A-B591-78E71507CACF}"/>
                  </a:ext>
                </a:extLst>
              </p:cNvPr>
              <p:cNvSpPr txBox="1">
                <a:spLocks noRot="1" noChangeAspect="1" noMove="1" noResize="1" noEditPoints="1" noAdjustHandles="1" noChangeArrowheads="1" noChangeShapeType="1" noTextEdit="1"/>
              </p:cNvSpPr>
              <p:nvPr/>
            </p:nvSpPr>
            <p:spPr>
              <a:xfrm>
                <a:off x="266203" y="4240744"/>
                <a:ext cx="8787841" cy="866776"/>
              </a:xfrm>
              <a:prstGeom prst="rect">
                <a:avLst/>
              </a:prstGeom>
              <a:blipFill>
                <a:blip r:embed="rId4"/>
                <a:stretch>
                  <a:fillRect l="-486" r="-694" b="-11268"/>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40C8C71-4636-D7AF-00EB-43D7FE89468E}"/>
              </a:ext>
            </a:extLst>
          </p:cNvPr>
          <p:cNvPicPr>
            <a:picLocks noChangeAspect="1"/>
          </p:cNvPicPr>
          <p:nvPr/>
        </p:nvPicPr>
        <p:blipFill>
          <a:blip r:embed="rId5"/>
          <a:stretch>
            <a:fillRect/>
          </a:stretch>
        </p:blipFill>
        <p:spPr>
          <a:xfrm>
            <a:off x="3657050" y="3528412"/>
            <a:ext cx="1829900" cy="597848"/>
          </a:xfrm>
          <a:prstGeom prst="rect">
            <a:avLst/>
          </a:prstGeom>
        </p:spPr>
      </p:pic>
      <p:pic>
        <p:nvPicPr>
          <p:cNvPr id="11" name="图片 10">
            <a:extLst>
              <a:ext uri="{FF2B5EF4-FFF2-40B4-BE49-F238E27FC236}">
                <a16:creationId xmlns:a16="http://schemas.microsoft.com/office/drawing/2014/main" id="{693BC4D3-E3FB-5FAE-404D-05589C0AAE18}"/>
              </a:ext>
            </a:extLst>
          </p:cNvPr>
          <p:cNvPicPr>
            <a:picLocks noChangeAspect="1"/>
          </p:cNvPicPr>
          <p:nvPr/>
        </p:nvPicPr>
        <p:blipFill>
          <a:blip r:embed="rId6"/>
          <a:stretch>
            <a:fillRect/>
          </a:stretch>
        </p:blipFill>
        <p:spPr>
          <a:xfrm>
            <a:off x="3499978" y="5253138"/>
            <a:ext cx="2071577" cy="513072"/>
          </a:xfrm>
          <a:prstGeom prst="rect">
            <a:avLst/>
          </a:prstGeom>
        </p:spPr>
      </p:pic>
      <p:pic>
        <p:nvPicPr>
          <p:cNvPr id="12" name="图片 11">
            <a:extLst>
              <a:ext uri="{FF2B5EF4-FFF2-40B4-BE49-F238E27FC236}">
                <a16:creationId xmlns:a16="http://schemas.microsoft.com/office/drawing/2014/main" id="{D65C36AE-55F3-66FF-5E04-1CC205EE667E}"/>
              </a:ext>
            </a:extLst>
          </p:cNvPr>
          <p:cNvPicPr>
            <a:picLocks noChangeAspect="1"/>
          </p:cNvPicPr>
          <p:nvPr/>
        </p:nvPicPr>
        <p:blipFill>
          <a:blip r:embed="rId7"/>
          <a:stretch>
            <a:fillRect/>
          </a:stretch>
        </p:blipFill>
        <p:spPr>
          <a:xfrm>
            <a:off x="4107180" y="2909264"/>
            <a:ext cx="257583" cy="363374"/>
          </a:xfrm>
          <a:prstGeom prst="rect">
            <a:avLst/>
          </a:prstGeom>
        </p:spPr>
      </p:pic>
      <p:sp>
        <p:nvSpPr>
          <p:cNvPr id="8" name="日期占位符 1">
            <a:extLst>
              <a:ext uri="{FF2B5EF4-FFF2-40B4-BE49-F238E27FC236}">
                <a16:creationId xmlns:a16="http://schemas.microsoft.com/office/drawing/2014/main" id="{986ABEE1-926E-DF73-626E-527344ADE2FA}"/>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3" name="页脚占位符 2">
            <a:extLst>
              <a:ext uri="{FF2B5EF4-FFF2-40B4-BE49-F238E27FC236}">
                <a16:creationId xmlns:a16="http://schemas.microsoft.com/office/drawing/2014/main" id="{67E93FF6-78EF-2DD6-B534-0C8C3D7FBBFC}"/>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4" name="灯片编号占位符 3">
            <a:extLst>
              <a:ext uri="{FF2B5EF4-FFF2-40B4-BE49-F238E27FC236}">
                <a16:creationId xmlns:a16="http://schemas.microsoft.com/office/drawing/2014/main" id="{DA96FAAD-A418-47E6-B633-7CAA3EC59404}"/>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14</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709288B-7BE1-287B-A2AB-DE5720923E19}"/>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3.1 </a:t>
            </a:r>
            <a:r>
              <a:rPr lang="zh-CN" altLang="en-US" b="1" dirty="0">
                <a:latin typeface="微软雅黑" panose="020B0503020204020204" pitchFamily="34" charset="-122"/>
                <a:ea typeface="微软雅黑" panose="020B0503020204020204" pitchFamily="34" charset="-122"/>
              </a:rPr>
              <a:t>经典标签扰动算法的分析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73290CA-2F87-5611-4817-8831E25109A1}"/>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5A6A09D8-E036-F330-FC5D-7709C062E012}"/>
              </a:ext>
            </a:extLst>
          </p:cNvPr>
          <p:cNvCxnSpPr>
            <a:cxnSpLocks/>
          </p:cNvCxnSpPr>
          <p:nvPr/>
        </p:nvCxnSpPr>
        <p:spPr>
          <a:xfrm>
            <a:off x="3919658"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E4DCB7B-0051-6F41-73DB-EB6FEDD1B264}"/>
              </a:ext>
            </a:extLst>
          </p:cNvPr>
          <p:cNvSpPr txBox="1"/>
          <p:nvPr/>
        </p:nvSpPr>
        <p:spPr>
          <a:xfrm>
            <a:off x="0" y="1091790"/>
            <a:ext cx="3896508"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3.1 </a:t>
            </a:r>
            <a:r>
              <a:rPr lang="zh-CN" altLang="en-US" sz="2200" b="1" dirty="0">
                <a:solidFill>
                  <a:schemeClr val="bg1"/>
                </a:solidFill>
                <a:latin typeface="微软雅黑" panose="020B0503020204020204" pitchFamily="34" charset="-122"/>
                <a:ea typeface="微软雅黑" panose="020B0503020204020204" pitchFamily="34" charset="-122"/>
              </a:rPr>
              <a:t>经典标签扰动算法的分析</a:t>
            </a:r>
          </a:p>
        </p:txBody>
      </p:sp>
      <p:sp>
        <p:nvSpPr>
          <p:cNvPr id="16" name="文本框 15">
            <a:extLst>
              <a:ext uri="{FF2B5EF4-FFF2-40B4-BE49-F238E27FC236}">
                <a16:creationId xmlns:a16="http://schemas.microsoft.com/office/drawing/2014/main" id="{433EB3C9-6A73-A4A8-666D-B2C44154EDBF}"/>
              </a:ext>
            </a:extLst>
          </p:cNvPr>
          <p:cNvSpPr txBox="1"/>
          <p:nvPr/>
        </p:nvSpPr>
        <p:spPr>
          <a:xfrm>
            <a:off x="4305966" y="1091237"/>
            <a:ext cx="2667634"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Label Smoothing</a:t>
            </a:r>
          </a:p>
        </p:txBody>
      </p:sp>
    </p:spTree>
    <p:extLst>
      <p:ext uri="{BB962C8B-B14F-4D97-AF65-F5344CB8AC3E}">
        <p14:creationId xmlns:p14="http://schemas.microsoft.com/office/powerpoint/2010/main" val="298808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266205" y="3367030"/>
            <a:ext cx="8787841" cy="842410"/>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由此，我们可以得到基于 </a:t>
            </a:r>
            <a:r>
              <a:rPr lang="en-US" altLang="zh-CN" dirty="0">
                <a:latin typeface="Times New Roman" panose="02020603050405020304" pitchFamily="18" charset="0"/>
                <a:ea typeface="楷体" panose="02010609060101010101" pitchFamily="49" charset="-122"/>
              </a:rPr>
              <a:t>Label smoothing </a:t>
            </a:r>
            <a:r>
              <a:rPr lang="zh-CN" altLang="en-US" dirty="0">
                <a:latin typeface="Times New Roman" panose="02020603050405020304" pitchFamily="18" charset="0"/>
                <a:ea typeface="楷体" panose="02010609060101010101" pitchFamily="49" charset="-122"/>
              </a:rPr>
              <a:t>的</a:t>
            </a:r>
            <a:r>
              <a:rPr lang="zh-CN" altLang="en-US" sz="2000" b="1" u="sng" dirty="0">
                <a:solidFill>
                  <a:srgbClr val="0478BF"/>
                </a:solidFill>
                <a:latin typeface="黑体" panose="02010609060101010101" pitchFamily="49" charset="-122"/>
                <a:ea typeface="黑体" panose="02010609060101010101" pitchFamily="49" charset="-122"/>
              </a:rPr>
              <a:t>损失函数</a:t>
            </a:r>
            <a:r>
              <a:rPr lang="zh-CN" altLang="en-US" dirty="0">
                <a:latin typeface="Times New Roman" panose="02020603050405020304" pitchFamily="18" charset="0"/>
                <a:ea typeface="楷体" panose="02010609060101010101" pitchFamily="49" charset="-122"/>
              </a:rPr>
              <a:t>为：</a:t>
            </a:r>
            <a:endParaRPr lang="en-US" altLang="zh-CN" dirty="0">
              <a:latin typeface="Times New Roman" panose="02020603050405020304" pitchFamily="18" charset="0"/>
              <a:ea typeface="楷体" panose="02010609060101010101" pitchFamily="49" charset="-122"/>
            </a:endParaRPr>
          </a:p>
          <a:p>
            <a:pPr marL="257175" indent="-257175" algn="just">
              <a:lnSpc>
                <a:spcPct val="135000"/>
              </a:lnSpc>
              <a:buFont typeface="Arial" panose="020B0604020202020204" pitchFamily="34" charset="0"/>
              <a:buChar char="•"/>
            </a:pPr>
            <a:endParaRPr lang="en-US" altLang="zh-CN" dirty="0">
              <a:latin typeface="Times New Roman" panose="02020603050405020304" pitchFamily="18" charset="0"/>
              <a:ea typeface="楷体" panose="02010609060101010101" pitchFamily="49" charset="-122"/>
            </a:endParaRPr>
          </a:p>
        </p:txBody>
      </p:sp>
      <p:sp>
        <p:nvSpPr>
          <p:cNvPr id="27" name="文本框 26">
            <a:extLst>
              <a:ext uri="{FF2B5EF4-FFF2-40B4-BE49-F238E27FC236}">
                <a16:creationId xmlns:a16="http://schemas.microsoft.com/office/drawing/2014/main" id="{3243A2B5-078B-9B7A-B591-78E71507CACF}"/>
              </a:ext>
            </a:extLst>
          </p:cNvPr>
          <p:cNvSpPr txBox="1"/>
          <p:nvPr/>
        </p:nvSpPr>
        <p:spPr>
          <a:xfrm>
            <a:off x="289477" y="4687088"/>
            <a:ext cx="8787841" cy="1213537"/>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Label Smoothing </a:t>
            </a:r>
            <a:r>
              <a:rPr lang="zh-CN" altLang="en-US" dirty="0">
                <a:latin typeface="Times New Roman" panose="02020603050405020304" pitchFamily="18" charset="0"/>
                <a:ea typeface="楷体" panose="02010609060101010101" pitchFamily="49" charset="-122"/>
              </a:rPr>
              <a:t>对相同类别中的样本进行了相同的扰动，而不同类别的样本的扰动是不同的，即 </a:t>
            </a:r>
            <a:r>
              <a:rPr lang="en-US" altLang="zh-CN" dirty="0">
                <a:latin typeface="Times New Roman" panose="02020603050405020304" pitchFamily="18" charset="0"/>
                <a:ea typeface="楷体" panose="02010609060101010101" pitchFamily="49" charset="-122"/>
              </a:rPr>
              <a:t>Label Smoothing </a:t>
            </a:r>
            <a:r>
              <a:rPr lang="zh-CN" altLang="en-US" dirty="0">
                <a:latin typeface="Times New Roman" panose="02020603050405020304" pitchFamily="18" charset="0"/>
                <a:ea typeface="楷体" panose="02010609060101010101" pitchFamily="49" charset="-122"/>
              </a:rPr>
              <a:t>进行了</a:t>
            </a:r>
            <a:r>
              <a:rPr lang="zh-CN" altLang="en-US" sz="2000" b="1" u="sng" dirty="0">
                <a:solidFill>
                  <a:srgbClr val="0478BF"/>
                </a:solidFill>
                <a:latin typeface="黑体" panose="02010609060101010101" pitchFamily="49" charset="-122"/>
                <a:ea typeface="黑体" panose="02010609060101010101" pitchFamily="49" charset="-122"/>
              </a:rPr>
              <a:t>类别级扰动</a:t>
            </a:r>
            <a:r>
              <a:rPr lang="zh-CN" altLang="en-US" dirty="0">
                <a:latin typeface="Times New Roman" panose="02020603050405020304" pitchFamily="18" charset="0"/>
                <a:ea typeface="楷体" panose="02010609060101010101" pitchFamily="49" charset="-122"/>
              </a:rPr>
              <a:t>，从而减轻了噪声标签对模型训练产生的负面影响。</a:t>
            </a:r>
            <a:endParaRPr lang="en-US" altLang="zh-CN" dirty="0">
              <a:latin typeface="Times New Roman" panose="02020603050405020304" pitchFamily="18" charset="0"/>
              <a:ea typeface="楷体" panose="02010609060101010101" pitchFamily="49" charset="-122"/>
            </a:endParaRPr>
          </a:p>
        </p:txBody>
      </p:sp>
      <p:pic>
        <p:nvPicPr>
          <p:cNvPr id="8" name="图片 7">
            <a:extLst>
              <a:ext uri="{FF2B5EF4-FFF2-40B4-BE49-F238E27FC236}">
                <a16:creationId xmlns:a16="http://schemas.microsoft.com/office/drawing/2014/main" id="{ADB06FF1-4660-A158-5420-F1E16C8ACF99}"/>
              </a:ext>
            </a:extLst>
          </p:cNvPr>
          <p:cNvPicPr>
            <a:picLocks noChangeAspect="1"/>
          </p:cNvPicPr>
          <p:nvPr/>
        </p:nvPicPr>
        <p:blipFill>
          <a:blip r:embed="rId3"/>
          <a:stretch>
            <a:fillRect/>
          </a:stretch>
        </p:blipFill>
        <p:spPr>
          <a:xfrm>
            <a:off x="3392207" y="3910440"/>
            <a:ext cx="2763076" cy="607217"/>
          </a:xfrm>
          <a:prstGeom prst="rect">
            <a:avLst/>
          </a:prstGeom>
        </p:spPr>
      </p:pic>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99B665D9-CAFB-F65B-A08D-7F9AE9E5DF08}"/>
                  </a:ext>
                </a:extLst>
              </p:cNvPr>
              <p:cNvSpPr txBox="1"/>
              <p:nvPr/>
            </p:nvSpPr>
            <p:spPr>
              <a:xfrm>
                <a:off x="266203" y="1758778"/>
                <a:ext cx="8787841" cy="866776"/>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Label smoothing</a:t>
                </a:r>
                <a:r>
                  <a:rPr lang="zh-CN" altLang="en-US" dirty="0">
                    <a:latin typeface="Times New Roman" panose="02020603050405020304" pitchFamily="18" charset="0"/>
                    <a:ea typeface="楷体" panose="02010609060101010101" pitchFamily="49" charset="-122"/>
                  </a:rPr>
                  <a:t>的原理是通过</a:t>
                </a:r>
                <a:r>
                  <a:rPr lang="zh-CN" altLang="en-US" sz="2000" b="1" u="sng" dirty="0">
                    <a:solidFill>
                      <a:srgbClr val="0478BF"/>
                    </a:solidFill>
                    <a:latin typeface="黑体" panose="02010609060101010101" pitchFamily="49" charset="-122"/>
                    <a:ea typeface="黑体" panose="02010609060101010101" pitchFamily="49" charset="-122"/>
                  </a:rPr>
                  <a:t>引入一个超参数</a:t>
                </a:r>
                <a:r>
                  <a:rPr lang="zh-CN" altLang="en-US" dirty="0">
                    <a:latin typeface="Times New Roman" panose="02020603050405020304" pitchFamily="18" charset="0"/>
                    <a:ea typeface="楷体" panose="02010609060101010101" pitchFamily="49" charset="-122"/>
                  </a:rPr>
                  <a:t> </a:t>
                </a:r>
                <a14:m>
                  <m:oMath xmlns:m="http://schemas.openxmlformats.org/officeDocument/2006/math">
                    <m:r>
                      <a:rPr lang="zh-CN" altLang="en-US" i="1">
                        <a:latin typeface="Cambria Math" panose="02040503050406030204" pitchFamily="18" charset="0"/>
                      </a:rPr>
                      <m:t>𝜆</m:t>
                    </m:r>
                    <m:r>
                      <a:rPr lang="en-US" altLang="zh-CN" i="1">
                        <a:latin typeface="Cambria Math" panose="02040503050406030204" pitchFamily="18" charset="0"/>
                      </a:rPr>
                      <m:t> </m:t>
                    </m:r>
                  </m:oMath>
                </a14:m>
                <a:r>
                  <a:rPr lang="zh-CN" altLang="en-US" dirty="0">
                    <a:latin typeface="Times New Roman" panose="02020603050405020304" pitchFamily="18" charset="0"/>
                    <a:ea typeface="楷体" panose="02010609060101010101" pitchFamily="49" charset="-122"/>
                  </a:rPr>
                  <a:t>来对标签</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进行扰动，</a:t>
                </a:r>
                <a:r>
                  <a:rPr lang="zh-CN" altLang="en-US" sz="2000" b="1" u="sng" dirty="0">
                    <a:solidFill>
                      <a:srgbClr val="0478BF"/>
                    </a:solidFill>
                    <a:latin typeface="黑体" panose="02010609060101010101" pitchFamily="49" charset="-122"/>
                    <a:ea typeface="黑体" panose="02010609060101010101" pitchFamily="49" charset="-122"/>
                  </a:rPr>
                  <a:t>避免模型过度自信</a:t>
                </a:r>
                <a:r>
                  <a:rPr lang="zh-CN" altLang="en-US" dirty="0">
                    <a:latin typeface="Times New Roman" panose="02020603050405020304" pitchFamily="18" charset="0"/>
                    <a:ea typeface="楷体" panose="02010609060101010101" pitchFamily="49" charset="-122"/>
                  </a:rPr>
                  <a:t>造成过拟合的情况，提升模型的泛化性能，其扰动公式为：</a:t>
                </a:r>
                <a:endParaRPr lang="en-US" altLang="zh-CN" dirty="0">
                  <a:latin typeface="Times New Roman" panose="02020603050405020304" pitchFamily="18" charset="0"/>
                  <a:ea typeface="楷体" panose="02010609060101010101" pitchFamily="49" charset="-122"/>
                </a:endParaRPr>
              </a:p>
            </p:txBody>
          </p:sp>
        </mc:Choice>
        <mc:Fallback>
          <p:sp>
            <p:nvSpPr>
              <p:cNvPr id="13" name="文本框 12">
                <a:extLst>
                  <a:ext uri="{FF2B5EF4-FFF2-40B4-BE49-F238E27FC236}">
                    <a16:creationId xmlns:a16="http://schemas.microsoft.com/office/drawing/2014/main" id="{99B665D9-CAFB-F65B-A08D-7F9AE9E5DF08}"/>
                  </a:ext>
                </a:extLst>
              </p:cNvPr>
              <p:cNvSpPr txBox="1">
                <a:spLocks noRot="1" noChangeAspect="1" noMove="1" noResize="1" noEditPoints="1" noAdjustHandles="1" noChangeArrowheads="1" noChangeShapeType="1" noTextEdit="1"/>
              </p:cNvSpPr>
              <p:nvPr/>
            </p:nvSpPr>
            <p:spPr>
              <a:xfrm>
                <a:off x="266203" y="1758778"/>
                <a:ext cx="8787841" cy="866776"/>
              </a:xfrm>
              <a:prstGeom prst="rect">
                <a:avLst/>
              </a:prstGeom>
              <a:blipFill>
                <a:blip r:embed="rId4"/>
                <a:stretch>
                  <a:fillRect l="-486" r="-694" b="-11268"/>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7B6E13C8-9837-8313-9CA4-79C821CECB98}"/>
              </a:ext>
            </a:extLst>
          </p:cNvPr>
          <p:cNvPicPr>
            <a:picLocks noChangeAspect="1"/>
          </p:cNvPicPr>
          <p:nvPr/>
        </p:nvPicPr>
        <p:blipFill>
          <a:blip r:embed="rId5"/>
          <a:stretch>
            <a:fillRect/>
          </a:stretch>
        </p:blipFill>
        <p:spPr>
          <a:xfrm>
            <a:off x="3568206" y="2748974"/>
            <a:ext cx="2071577" cy="513072"/>
          </a:xfrm>
          <a:prstGeom prst="rect">
            <a:avLst/>
          </a:prstGeom>
        </p:spPr>
      </p:pic>
      <p:sp>
        <p:nvSpPr>
          <p:cNvPr id="5" name="日期占位符 1">
            <a:extLst>
              <a:ext uri="{FF2B5EF4-FFF2-40B4-BE49-F238E27FC236}">
                <a16:creationId xmlns:a16="http://schemas.microsoft.com/office/drawing/2014/main" id="{A401F1CC-B76A-5FC8-53B3-56E904E15B0E}"/>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47E7EE4C-14DE-1EA8-7BDB-10C3B5BE99B3}"/>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F9739978-DF6F-BA4E-D329-275EC267B5AB}"/>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15</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53203E1E-6F93-5FCA-578A-0AFD713D9938}"/>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3.1 </a:t>
            </a:r>
            <a:r>
              <a:rPr lang="zh-CN" altLang="en-US" b="1" dirty="0">
                <a:latin typeface="微软雅黑" panose="020B0503020204020204" pitchFamily="34" charset="-122"/>
                <a:ea typeface="微软雅黑" panose="020B0503020204020204" pitchFamily="34" charset="-122"/>
              </a:rPr>
              <a:t>经典标签扰动算法的分析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720AC0B-EF6E-C446-EFBF-C49960AD4A80}"/>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50E9ED12-4BF3-74C3-33CA-E328A2AA4739}"/>
              </a:ext>
            </a:extLst>
          </p:cNvPr>
          <p:cNvCxnSpPr>
            <a:cxnSpLocks/>
          </p:cNvCxnSpPr>
          <p:nvPr/>
        </p:nvCxnSpPr>
        <p:spPr>
          <a:xfrm>
            <a:off x="3919658"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32CF492-48DF-3827-A2EE-D52EFDD885C6}"/>
              </a:ext>
            </a:extLst>
          </p:cNvPr>
          <p:cNvSpPr txBox="1"/>
          <p:nvPr/>
        </p:nvSpPr>
        <p:spPr>
          <a:xfrm>
            <a:off x="0" y="1091790"/>
            <a:ext cx="3896508"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3.1 </a:t>
            </a:r>
            <a:r>
              <a:rPr lang="zh-CN" altLang="en-US" sz="2200" b="1" dirty="0">
                <a:solidFill>
                  <a:schemeClr val="bg1"/>
                </a:solidFill>
                <a:latin typeface="微软雅黑" panose="020B0503020204020204" pitchFamily="34" charset="-122"/>
                <a:ea typeface="微软雅黑" panose="020B0503020204020204" pitchFamily="34" charset="-122"/>
              </a:rPr>
              <a:t>经典标签扰动算法的分析</a:t>
            </a:r>
          </a:p>
        </p:txBody>
      </p:sp>
      <p:sp>
        <p:nvSpPr>
          <p:cNvPr id="9" name="文本框 8">
            <a:extLst>
              <a:ext uri="{FF2B5EF4-FFF2-40B4-BE49-F238E27FC236}">
                <a16:creationId xmlns:a16="http://schemas.microsoft.com/office/drawing/2014/main" id="{7F533702-057B-F0A6-63D7-CD851B2C9EE2}"/>
              </a:ext>
            </a:extLst>
          </p:cNvPr>
          <p:cNvSpPr txBox="1"/>
          <p:nvPr/>
        </p:nvSpPr>
        <p:spPr>
          <a:xfrm>
            <a:off x="4305966" y="1091237"/>
            <a:ext cx="2667634"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Label Smoothing</a:t>
            </a:r>
          </a:p>
        </p:txBody>
      </p:sp>
    </p:spTree>
    <p:extLst>
      <p:ext uri="{BB962C8B-B14F-4D97-AF65-F5344CB8AC3E}">
        <p14:creationId xmlns:p14="http://schemas.microsoft.com/office/powerpoint/2010/main" val="327391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99B665D9-CAFB-F65B-A08D-7F9AE9E5DF08}"/>
              </a:ext>
            </a:extLst>
          </p:cNvPr>
          <p:cNvSpPr txBox="1"/>
          <p:nvPr/>
        </p:nvSpPr>
        <p:spPr>
          <a:xfrm>
            <a:off x="141567" y="1636429"/>
            <a:ext cx="8787841" cy="4702698"/>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Bootstrapping </a:t>
            </a:r>
            <a:r>
              <a:rPr lang="zh-CN" altLang="en-US" dirty="0">
                <a:latin typeface="Times New Roman" panose="02020603050405020304" pitchFamily="18" charset="0"/>
                <a:ea typeface="楷体" panose="02010609060101010101" pitchFamily="49" charset="-122"/>
              </a:rPr>
              <a:t>方法与 </a:t>
            </a:r>
            <a:r>
              <a:rPr lang="en-US" altLang="zh-CN" dirty="0">
                <a:latin typeface="Times New Roman" panose="02020603050405020304" pitchFamily="18" charset="0"/>
                <a:ea typeface="楷体" panose="02010609060101010101" pitchFamily="49" charset="-122"/>
              </a:rPr>
              <a:t>Label Smoothing </a:t>
            </a:r>
            <a:r>
              <a:rPr lang="zh-CN" altLang="en-US" dirty="0">
                <a:latin typeface="Times New Roman" panose="02020603050405020304" pitchFamily="18" charset="0"/>
                <a:ea typeface="楷体" panose="02010609060101010101" pitchFamily="49" charset="-122"/>
              </a:rPr>
              <a:t>具有明显的差异，</a:t>
            </a:r>
            <a:r>
              <a:rPr lang="en-US" altLang="zh-CN" dirty="0">
                <a:latin typeface="Times New Roman" panose="02020603050405020304" pitchFamily="18" charset="0"/>
                <a:ea typeface="楷体" panose="02010609060101010101" pitchFamily="49" charset="-122"/>
              </a:rPr>
              <a:t>Bootstrapping </a:t>
            </a:r>
            <a:r>
              <a:rPr lang="zh-CN" altLang="en-US" dirty="0">
                <a:latin typeface="Times New Roman" panose="02020603050405020304" pitchFamily="18" charset="0"/>
                <a:ea typeface="楷体" panose="02010609060101010101" pitchFamily="49" charset="-122"/>
              </a:rPr>
              <a:t>根据</a:t>
            </a:r>
            <a:r>
              <a:rPr lang="zh-CN" altLang="en-US" sz="2000" b="1" u="sng" dirty="0">
                <a:solidFill>
                  <a:srgbClr val="0478BF"/>
                </a:solidFill>
                <a:latin typeface="黑体" panose="02010609060101010101" pitchFamily="49" charset="-122"/>
                <a:ea typeface="黑体" panose="02010609060101010101" pitchFamily="49" charset="-122"/>
              </a:rPr>
              <a:t>模型的当前状态</a:t>
            </a:r>
            <a:r>
              <a:rPr lang="zh-CN" altLang="en-US" dirty="0">
                <a:latin typeface="Times New Roman" panose="02020603050405020304" pitchFamily="18" charset="0"/>
                <a:ea typeface="楷体" panose="02010609060101010101" pitchFamily="49" charset="-122"/>
              </a:rPr>
              <a:t>对样本标签进行扰动，其扰动公式为：</a:t>
            </a:r>
            <a:endParaRPr lang="en-US" altLang="zh-CN" dirty="0">
              <a:latin typeface="Times New Roman" panose="02020603050405020304" pitchFamily="18" charset="0"/>
              <a:ea typeface="楷体" panose="02010609060101010101" pitchFamily="49" charset="-122"/>
            </a:endParaRPr>
          </a:p>
          <a:p>
            <a:pPr algn="just">
              <a:lnSpc>
                <a:spcPct val="135000"/>
              </a:lnSpc>
            </a:pPr>
            <a:endParaRPr lang="en-US" altLang="zh-CN" dirty="0">
              <a:latin typeface="Times New Roman" panose="02020603050405020304" pitchFamily="18" charset="0"/>
              <a:ea typeface="楷体" panose="02010609060101010101" pitchFamily="49" charset="-122"/>
            </a:endParaRPr>
          </a:p>
          <a:p>
            <a:pPr marL="257175" indent="-257175" algn="just">
              <a:lnSpc>
                <a:spcPct val="135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Bootstrapping </a:t>
            </a:r>
            <a:r>
              <a:rPr lang="zh-CN" altLang="en-US" dirty="0">
                <a:latin typeface="Times New Roman" panose="02020603050405020304" pitchFamily="18" charset="0"/>
                <a:ea typeface="楷体" panose="02010609060101010101" pitchFamily="49" charset="-122"/>
              </a:rPr>
              <a:t>方法</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有 </a:t>
            </a:r>
            <a:r>
              <a:rPr lang="en-US" altLang="zh-CN"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Soft Bootstrapping </a:t>
            </a:r>
            <a:r>
              <a:rPr lang="zh-CN" altLang="en-US" dirty="0">
                <a:latin typeface="Times New Roman" panose="02020603050405020304" pitchFamily="18" charset="0"/>
                <a:ea typeface="楷体" panose="02010609060101010101" pitchFamily="49" charset="-122"/>
              </a:rPr>
              <a:t>和 </a:t>
            </a:r>
            <a:r>
              <a:rPr lang="en-US" altLang="zh-CN"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Hard Bootstrapping </a:t>
            </a:r>
            <a:r>
              <a:rPr lang="zh-CN" altLang="en-US" dirty="0">
                <a:latin typeface="Times New Roman" panose="02020603050405020304" pitchFamily="18" charset="0"/>
                <a:ea typeface="楷体" panose="02010609060101010101" pitchFamily="49" charset="-122"/>
              </a:rPr>
              <a:t>两种类型</a:t>
            </a:r>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en-US" altLang="zh-CN" dirty="0">
                <a:latin typeface="Times New Roman" panose="02020603050405020304" pitchFamily="18" charset="0"/>
                <a:ea typeface="楷体" panose="02010609060101010101" pitchFamily="49" charset="-122"/>
              </a:rPr>
              <a:t>Soft Bootstrapping </a:t>
            </a:r>
            <a:r>
              <a:rPr lang="zh-CN" altLang="en-US" dirty="0">
                <a:latin typeface="Times New Roman" panose="02020603050405020304" pitchFamily="18" charset="0"/>
                <a:ea typeface="楷体" panose="02010609060101010101" pitchFamily="49" charset="-122"/>
              </a:rPr>
              <a:t>的损失函数为：</a:t>
            </a:r>
            <a:endParaRPr lang="en-US" altLang="zh-CN" dirty="0">
              <a:latin typeface="Times New Roman" panose="02020603050405020304" pitchFamily="18" charset="0"/>
              <a:ea typeface="楷体" panose="02010609060101010101" pitchFamily="49" charset="-122"/>
            </a:endParaRPr>
          </a:p>
          <a:p>
            <a:pPr lvl="1" algn="just">
              <a:lnSpc>
                <a:spcPct val="135000"/>
              </a:lnSpc>
            </a:pPr>
            <a:endParaRPr lang="en-US" altLang="zh-CN" dirty="0">
              <a:latin typeface="Times New Roman" panose="02020603050405020304" pitchFamily="18" charset="0"/>
              <a:ea typeface="楷体" panose="02010609060101010101" pitchFamily="49" charset="-122"/>
            </a:endParaRPr>
          </a:p>
          <a:p>
            <a:pPr lvl="1" algn="just">
              <a:lnSpc>
                <a:spcPct val="50000"/>
              </a:lnSpc>
            </a:pPr>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spcBef>
                <a:spcPts val="75"/>
              </a:spcBef>
              <a:buFont typeface="Times New Roman" panose="02020603050405020304" pitchFamily="18" charset="0"/>
              <a:buChar char="‣"/>
            </a:pPr>
            <a:r>
              <a:rPr lang="en-US" altLang="zh-CN" dirty="0">
                <a:latin typeface="Times New Roman" panose="02020603050405020304" pitchFamily="18" charset="0"/>
                <a:ea typeface="楷体" panose="02010609060101010101" pitchFamily="49" charset="-122"/>
              </a:rPr>
              <a:t>Hard Bootstrapping </a:t>
            </a:r>
            <a:r>
              <a:rPr lang="zh-CN" altLang="en-US" dirty="0">
                <a:latin typeface="Times New Roman" panose="02020603050405020304" pitchFamily="18" charset="0"/>
                <a:ea typeface="楷体" panose="02010609060101010101" pitchFamily="49" charset="-122"/>
              </a:rPr>
              <a:t>的损失函数为：</a:t>
            </a:r>
            <a:endParaRPr lang="en-US" altLang="zh-CN" dirty="0">
              <a:latin typeface="Times New Roman" panose="02020603050405020304" pitchFamily="18" charset="0"/>
              <a:ea typeface="楷体" panose="02010609060101010101" pitchFamily="49" charset="-122"/>
            </a:endParaRPr>
          </a:p>
          <a:p>
            <a:pPr algn="just"/>
            <a:endParaRPr lang="en-US" altLang="zh-CN" dirty="0">
              <a:latin typeface="Times New Roman" panose="02020603050405020304" pitchFamily="18" charset="0"/>
              <a:ea typeface="楷体" panose="02010609060101010101" pitchFamily="49" charset="-122"/>
            </a:endParaRPr>
          </a:p>
          <a:p>
            <a:pPr algn="just">
              <a:lnSpc>
                <a:spcPct val="50000"/>
              </a:lnSpc>
            </a:pPr>
            <a:endParaRPr lang="en-US" altLang="zh-CN" dirty="0">
              <a:latin typeface="Times New Roman" panose="02020603050405020304" pitchFamily="18" charset="0"/>
              <a:ea typeface="楷体" panose="02010609060101010101" pitchFamily="49" charset="-122"/>
            </a:endParaRPr>
          </a:p>
          <a:p>
            <a:pPr marL="257175" indent="-257175" algn="just">
              <a:lnSpc>
                <a:spcPct val="135000"/>
              </a:lnSpc>
              <a:buFont typeface="Times New Roman" panose="02020603050405020304" pitchFamily="18" charset="0"/>
              <a:buChar char="•"/>
            </a:pPr>
            <a:r>
              <a:rPr lang="en-US" altLang="zh-CN" dirty="0">
                <a:latin typeface="Times New Roman" panose="02020603050405020304" pitchFamily="18" charset="0"/>
                <a:ea typeface="楷体" panose="02010609060101010101" pitchFamily="49" charset="-122"/>
              </a:rPr>
              <a:t>Bootstrapping </a:t>
            </a:r>
            <a:r>
              <a:rPr lang="zh-CN" altLang="en-US" dirty="0">
                <a:latin typeface="Times New Roman" panose="02020603050405020304" pitchFamily="18" charset="0"/>
                <a:ea typeface="楷体" panose="02010609060101010101" pitchFamily="49" charset="-122"/>
              </a:rPr>
              <a:t>方法可以看作对每个样本的标签都进行了个性化的扰动，即</a:t>
            </a:r>
            <a:r>
              <a:rPr lang="zh-CN" altLang="en-US" sz="2000" b="1" u="sng" dirty="0">
                <a:solidFill>
                  <a:srgbClr val="0478BF"/>
                </a:solidFill>
                <a:latin typeface="黑体" panose="02010609060101010101" pitchFamily="49" charset="-122"/>
                <a:ea typeface="黑体" panose="02010609060101010101" pitchFamily="49" charset="-122"/>
              </a:rPr>
              <a:t>样本级扰动</a:t>
            </a:r>
            <a:r>
              <a:rPr lang="zh-CN" altLang="en-US" dirty="0">
                <a:latin typeface="Times New Roman" panose="02020603050405020304" pitchFamily="18" charset="0"/>
                <a:ea typeface="楷体" panose="02010609060101010101" pitchFamily="49" charset="-122"/>
              </a:rPr>
              <a:t>。通过利用模型的当前状态对标签进行扰动，缓解噪声标签对模型训练的负面影响。</a:t>
            </a:r>
            <a:endParaRPr lang="en-US" altLang="zh-CN" dirty="0">
              <a:latin typeface="Times New Roman" panose="02020603050405020304" pitchFamily="18" charset="0"/>
              <a:ea typeface="楷体" panose="02010609060101010101" pitchFamily="49" charset="-122"/>
            </a:endParaRPr>
          </a:p>
        </p:txBody>
      </p:sp>
      <p:pic>
        <p:nvPicPr>
          <p:cNvPr id="15" name="图片 14">
            <a:extLst>
              <a:ext uri="{FF2B5EF4-FFF2-40B4-BE49-F238E27FC236}">
                <a16:creationId xmlns:a16="http://schemas.microsoft.com/office/drawing/2014/main" id="{F4E42140-8112-6441-363A-15E3B320D552}"/>
              </a:ext>
            </a:extLst>
          </p:cNvPr>
          <p:cNvPicPr>
            <a:picLocks noChangeAspect="1"/>
          </p:cNvPicPr>
          <p:nvPr/>
        </p:nvPicPr>
        <p:blipFill>
          <a:blip r:embed="rId3"/>
          <a:stretch>
            <a:fillRect/>
          </a:stretch>
        </p:blipFill>
        <p:spPr>
          <a:xfrm>
            <a:off x="3185818" y="4479845"/>
            <a:ext cx="3028046" cy="549071"/>
          </a:xfrm>
          <a:prstGeom prst="rect">
            <a:avLst/>
          </a:prstGeom>
        </p:spPr>
      </p:pic>
      <p:sp>
        <p:nvSpPr>
          <p:cNvPr id="5" name="日期占位符 1">
            <a:extLst>
              <a:ext uri="{FF2B5EF4-FFF2-40B4-BE49-F238E27FC236}">
                <a16:creationId xmlns:a16="http://schemas.microsoft.com/office/drawing/2014/main" id="{3E7CD24B-0FE3-73F1-C55B-055D45D096D6}"/>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A09ADFC2-DDE0-85C6-282A-A477D309042E}"/>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4" name="灯片编号占位符 3">
            <a:extLst>
              <a:ext uri="{FF2B5EF4-FFF2-40B4-BE49-F238E27FC236}">
                <a16:creationId xmlns:a16="http://schemas.microsoft.com/office/drawing/2014/main" id="{9495E1C9-F5A5-4757-0288-83E11E17511F}"/>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16</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C162053A-4967-C32D-4A1E-B1E4767B664E}"/>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3.1 </a:t>
            </a:r>
            <a:r>
              <a:rPr lang="zh-CN" altLang="en-US" b="1" dirty="0">
                <a:latin typeface="微软雅黑" panose="020B0503020204020204" pitchFamily="34" charset="-122"/>
                <a:ea typeface="微软雅黑" panose="020B0503020204020204" pitchFamily="34" charset="-122"/>
              </a:rPr>
              <a:t>经典标签扰动算法的分析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E3AA79B-C3A2-50EE-A85B-1E50EC39374B}"/>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DE722A8A-95EA-7053-334A-AF003C41FD21}"/>
              </a:ext>
            </a:extLst>
          </p:cNvPr>
          <p:cNvCxnSpPr>
            <a:cxnSpLocks/>
          </p:cNvCxnSpPr>
          <p:nvPr/>
        </p:nvCxnSpPr>
        <p:spPr>
          <a:xfrm>
            <a:off x="3919658"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799C127-DB3E-EC57-40E5-21310941FD77}"/>
              </a:ext>
            </a:extLst>
          </p:cNvPr>
          <p:cNvSpPr txBox="1"/>
          <p:nvPr/>
        </p:nvSpPr>
        <p:spPr>
          <a:xfrm>
            <a:off x="0" y="1091790"/>
            <a:ext cx="3896508"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3.1 </a:t>
            </a:r>
            <a:r>
              <a:rPr lang="zh-CN" altLang="en-US" sz="2200" b="1" dirty="0">
                <a:solidFill>
                  <a:schemeClr val="bg1"/>
                </a:solidFill>
                <a:latin typeface="微软雅黑" panose="020B0503020204020204" pitchFamily="34" charset="-122"/>
                <a:ea typeface="微软雅黑" panose="020B0503020204020204" pitchFamily="34" charset="-122"/>
              </a:rPr>
              <a:t>经典标签扰动算法的分析</a:t>
            </a:r>
          </a:p>
        </p:txBody>
      </p:sp>
      <p:sp>
        <p:nvSpPr>
          <p:cNvPr id="9" name="文本框 8">
            <a:extLst>
              <a:ext uri="{FF2B5EF4-FFF2-40B4-BE49-F238E27FC236}">
                <a16:creationId xmlns:a16="http://schemas.microsoft.com/office/drawing/2014/main" id="{58DE8E28-E8AB-0E09-B417-7737A69E8298}"/>
              </a:ext>
            </a:extLst>
          </p:cNvPr>
          <p:cNvSpPr txBox="1"/>
          <p:nvPr/>
        </p:nvSpPr>
        <p:spPr>
          <a:xfrm>
            <a:off x="4305966" y="1091237"/>
            <a:ext cx="2303178" cy="485453"/>
          </a:xfrm>
          <a:prstGeom prst="roundRect">
            <a:avLst/>
          </a:prstGeom>
          <a:solidFill>
            <a:srgbClr val="C00000"/>
          </a:solidFill>
        </p:spPr>
        <p:txBody>
          <a:bodyPr wrap="square" rtlCol="0">
            <a:spAutoFit/>
          </a:bodyPr>
          <a:lstStyle/>
          <a:p>
            <a:pPr algn="ct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Bootstrapping</a:t>
            </a:r>
          </a:p>
        </p:txBody>
      </p:sp>
      <p:pic>
        <p:nvPicPr>
          <p:cNvPr id="3" name="图片 2">
            <a:extLst>
              <a:ext uri="{FF2B5EF4-FFF2-40B4-BE49-F238E27FC236}">
                <a16:creationId xmlns:a16="http://schemas.microsoft.com/office/drawing/2014/main" id="{57F5E9DC-EB9F-1CBE-965C-73324234C1CC}"/>
              </a:ext>
            </a:extLst>
          </p:cNvPr>
          <p:cNvPicPr>
            <a:picLocks noChangeAspect="1"/>
          </p:cNvPicPr>
          <p:nvPr/>
        </p:nvPicPr>
        <p:blipFill>
          <a:blip r:embed="rId4"/>
          <a:stretch>
            <a:fillRect/>
          </a:stretch>
        </p:blipFill>
        <p:spPr>
          <a:xfrm>
            <a:off x="3594831" y="2502208"/>
            <a:ext cx="2210020" cy="421951"/>
          </a:xfrm>
          <a:prstGeom prst="rect">
            <a:avLst/>
          </a:prstGeom>
        </p:spPr>
      </p:pic>
      <p:pic>
        <p:nvPicPr>
          <p:cNvPr id="12" name="图片 11">
            <a:extLst>
              <a:ext uri="{FF2B5EF4-FFF2-40B4-BE49-F238E27FC236}">
                <a16:creationId xmlns:a16="http://schemas.microsoft.com/office/drawing/2014/main" id="{70D74567-107D-F83E-28DC-40E312CE814A}"/>
              </a:ext>
            </a:extLst>
          </p:cNvPr>
          <p:cNvPicPr>
            <a:picLocks noChangeAspect="1"/>
          </p:cNvPicPr>
          <p:nvPr/>
        </p:nvPicPr>
        <p:blipFill rotWithShape="1">
          <a:blip r:embed="rId5"/>
          <a:srcRect l="3298" t="5001"/>
          <a:stretch/>
        </p:blipFill>
        <p:spPr>
          <a:xfrm>
            <a:off x="3357562" y="3662613"/>
            <a:ext cx="2817797" cy="493030"/>
          </a:xfrm>
          <a:prstGeom prst="rect">
            <a:avLst/>
          </a:prstGeom>
        </p:spPr>
      </p:pic>
    </p:spTree>
    <p:extLst>
      <p:ext uri="{BB962C8B-B14F-4D97-AF65-F5344CB8AC3E}">
        <p14:creationId xmlns:p14="http://schemas.microsoft.com/office/powerpoint/2010/main" val="116807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69F00C72-D7D0-BE06-2D83-3BFAEEF1EFEF}"/>
              </a:ext>
            </a:extLst>
          </p:cNvPr>
          <p:cNvPicPr>
            <a:picLocks noChangeAspect="1"/>
          </p:cNvPicPr>
          <p:nvPr/>
        </p:nvPicPr>
        <p:blipFill>
          <a:blip r:embed="rId3"/>
          <a:stretch>
            <a:fillRect/>
          </a:stretch>
        </p:blipFill>
        <p:spPr>
          <a:xfrm>
            <a:off x="3148876" y="5075472"/>
            <a:ext cx="2650588" cy="521931"/>
          </a:xfrm>
          <a:prstGeom prst="rect">
            <a:avLst/>
          </a:prstGeom>
        </p:spPr>
      </p:pic>
      <p:sp>
        <p:nvSpPr>
          <p:cNvPr id="13" name="文本框 12">
            <a:extLst>
              <a:ext uri="{FF2B5EF4-FFF2-40B4-BE49-F238E27FC236}">
                <a16:creationId xmlns:a16="http://schemas.microsoft.com/office/drawing/2014/main" id="{99B665D9-CAFB-F65B-A08D-7F9AE9E5DF08}"/>
              </a:ext>
            </a:extLst>
          </p:cNvPr>
          <p:cNvSpPr txBox="1"/>
          <p:nvPr/>
        </p:nvSpPr>
        <p:spPr>
          <a:xfrm>
            <a:off x="288631" y="1623993"/>
            <a:ext cx="8787841" cy="825226"/>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Online label smoothing </a:t>
            </a:r>
            <a:r>
              <a:rPr lang="zh-CN" altLang="en-US" dirty="0">
                <a:latin typeface="Times New Roman" panose="02020603050405020304" pitchFamily="18" charset="0"/>
                <a:ea typeface="楷体" panose="02010609060101010101" pitchFamily="49" charset="-122"/>
              </a:rPr>
              <a:t>算法利用每个类别中预测正确的样本的预测概率来对标签进行扰动，属于</a:t>
            </a:r>
            <a:r>
              <a:rPr lang="zh-CN" altLang="en-US" sz="2000" b="1" u="sng" dirty="0">
                <a:solidFill>
                  <a:srgbClr val="0478BF"/>
                </a:solidFill>
                <a:latin typeface="黑体" panose="02010609060101010101" pitchFamily="49" charset="-122"/>
                <a:ea typeface="黑体" panose="02010609060101010101" pitchFamily="49" charset="-122"/>
              </a:rPr>
              <a:t>类别级扰动</a:t>
            </a:r>
            <a:r>
              <a:rPr lang="zh-CN" altLang="en-US" dirty="0">
                <a:latin typeface="Times New Roman" panose="02020603050405020304" pitchFamily="18" charset="0"/>
                <a:ea typeface="楷体" panose="02010609060101010101" pitchFamily="49" charset="-122"/>
              </a:rPr>
              <a:t>，其扰动公式为：</a:t>
            </a:r>
            <a:endParaRPr lang="en-US" altLang="zh-CN" dirty="0">
              <a:latin typeface="Times New Roman" panose="02020603050405020304" pitchFamily="18" charset="0"/>
              <a:ea typeface="楷体" panose="02010609060101010101" pitchFamily="49" charset="-122"/>
            </a:endParaRPr>
          </a:p>
        </p:txBody>
      </p:sp>
      <p:pic>
        <p:nvPicPr>
          <p:cNvPr id="8" name="图片 7">
            <a:extLst>
              <a:ext uri="{FF2B5EF4-FFF2-40B4-BE49-F238E27FC236}">
                <a16:creationId xmlns:a16="http://schemas.microsoft.com/office/drawing/2014/main" id="{A0DA5EDC-C78C-E412-BFFF-54C908C83F9F}"/>
              </a:ext>
            </a:extLst>
          </p:cNvPr>
          <p:cNvPicPr>
            <a:picLocks noChangeAspect="1"/>
          </p:cNvPicPr>
          <p:nvPr/>
        </p:nvPicPr>
        <p:blipFill>
          <a:blip r:embed="rId4"/>
          <a:stretch>
            <a:fillRect/>
          </a:stretch>
        </p:blipFill>
        <p:spPr>
          <a:xfrm>
            <a:off x="3500473" y="2486502"/>
            <a:ext cx="2143055" cy="559285"/>
          </a:xfrm>
          <a:prstGeom prst="rect">
            <a:avLst/>
          </a:prstGeom>
        </p:spPr>
      </p:pic>
      <p:pic>
        <p:nvPicPr>
          <p:cNvPr id="17" name="图片 16">
            <a:extLst>
              <a:ext uri="{FF2B5EF4-FFF2-40B4-BE49-F238E27FC236}">
                <a16:creationId xmlns:a16="http://schemas.microsoft.com/office/drawing/2014/main" id="{2B947252-6C65-1A96-BCAF-95C75A6A38A0}"/>
              </a:ext>
            </a:extLst>
          </p:cNvPr>
          <p:cNvPicPr>
            <a:picLocks noChangeAspect="1"/>
          </p:cNvPicPr>
          <p:nvPr/>
        </p:nvPicPr>
        <p:blipFill>
          <a:blip r:embed="rId5"/>
          <a:stretch>
            <a:fillRect/>
          </a:stretch>
        </p:blipFill>
        <p:spPr>
          <a:xfrm>
            <a:off x="3724953" y="3285516"/>
            <a:ext cx="1902058" cy="666290"/>
          </a:xfrm>
          <a:prstGeom prst="rect">
            <a:avLst/>
          </a:prstGeom>
        </p:spPr>
      </p:pic>
      <p:sp>
        <p:nvSpPr>
          <p:cNvPr id="20" name="文本框 19">
            <a:extLst>
              <a:ext uri="{FF2B5EF4-FFF2-40B4-BE49-F238E27FC236}">
                <a16:creationId xmlns:a16="http://schemas.microsoft.com/office/drawing/2014/main" id="{C0920DBD-894F-C6A5-2F41-9D4CED945C97}"/>
              </a:ext>
            </a:extLst>
          </p:cNvPr>
          <p:cNvSpPr txBox="1"/>
          <p:nvPr/>
        </p:nvSpPr>
        <p:spPr>
          <a:xfrm>
            <a:off x="361328" y="4662038"/>
            <a:ext cx="8787841" cy="424090"/>
          </a:xfrm>
          <a:prstGeom prst="rect">
            <a:avLst/>
          </a:prstGeom>
          <a:noFill/>
        </p:spPr>
        <p:txBody>
          <a:bodyPr wrap="square">
            <a:spAutoFit/>
          </a:bodyPr>
          <a:lstStyle/>
          <a:p>
            <a:pPr marL="257175" indent="-257175" algn="just">
              <a:lnSpc>
                <a:spcPct val="135000"/>
              </a:lnSpc>
              <a:buFont typeface="Times New Roman" panose="02020603050405020304" pitchFamily="18" charset="0"/>
              <a:buChar char="•"/>
            </a:pPr>
            <a:r>
              <a:rPr lang="en-US" altLang="zh-CN" dirty="0">
                <a:latin typeface="Times New Roman" panose="02020603050405020304" pitchFamily="18" charset="0"/>
                <a:ea typeface="楷体" panose="02010609060101010101" pitchFamily="49" charset="-122"/>
              </a:rPr>
              <a:t>Online label smoothing </a:t>
            </a:r>
            <a:r>
              <a:rPr lang="zh-CN" altLang="en-US" dirty="0">
                <a:latin typeface="Times New Roman" panose="02020603050405020304" pitchFamily="18" charset="0"/>
                <a:ea typeface="楷体" panose="02010609060101010101" pitchFamily="49" charset="-122"/>
              </a:rPr>
              <a:t>的损失函数为：</a:t>
            </a:r>
            <a:endParaRPr lang="en-US" altLang="zh-CN" dirty="0">
              <a:latin typeface="Times New Roman" panose="02020603050405020304" pitchFamily="18" charset="0"/>
              <a:ea typeface="楷体" panose="02010609060101010101" pitchFamily="49" charset="-122"/>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EB53392E-8C63-C5C9-CA8B-E49E1C19F42C}"/>
                  </a:ext>
                </a:extLst>
              </p:cNvPr>
              <p:cNvSpPr txBox="1"/>
              <p:nvPr/>
            </p:nvSpPr>
            <p:spPr>
              <a:xfrm>
                <a:off x="484878" y="3845575"/>
                <a:ext cx="8019042" cy="828175"/>
              </a:xfrm>
              <a:prstGeom prst="rect">
                <a:avLst/>
              </a:prstGeom>
              <a:noFill/>
            </p:spPr>
            <p:txBody>
              <a:bodyPr wrap="square">
                <a:spAutoFit/>
              </a:bodyPr>
              <a:lstStyle/>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其中，</a:t>
                </a:r>
                <a14:m>
                  <m:oMath xmlns:m="http://schemas.openxmlformats.org/officeDocument/2006/math">
                    <m:r>
                      <a:rPr lang="en-US" altLang="zh-CN" i="1">
                        <a:latin typeface="Cambria Math" panose="02040503050406030204" pitchFamily="18" charset="0"/>
                        <a:ea typeface="楷体" panose="02010609060101010101" pitchFamily="49" charset="-122"/>
                      </a:rPr>
                      <m:t>𝑁</m:t>
                    </m:r>
                  </m:oMath>
                </a14:m>
                <a:r>
                  <a:rPr lang="zh-CN" altLang="en-US" dirty="0">
                    <a:latin typeface="Times New Roman" panose="02020603050405020304" pitchFamily="18" charset="0"/>
                    <a:ea typeface="楷体" panose="02010609060101010101" pitchFamily="49" charset="-122"/>
                  </a:rPr>
                  <a:t>为标签为</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且被预测正确的样本的数量</a:t>
                </a:r>
                <a:r>
                  <a:rPr lang="en-US" altLang="zh-CN" dirty="0">
                    <a:latin typeface="Times New Roman" panose="02020603050405020304" pitchFamily="18" charset="0"/>
                    <a:ea typeface="楷体" panose="02010609060101010101" pitchFamily="49" charset="-122"/>
                  </a:rPr>
                  <a:t>,</a:t>
                </a:r>
                <a:r>
                  <a:rPr lang="zh-CN" altLang="en-US" dirty="0">
                    <a:solidFill>
                      <a:srgbClr val="836967"/>
                    </a:solidFill>
                  </a:rPr>
                  <a:t> </a:t>
                </a:r>
                <a14:m>
                  <m:oMath xmlns:m="http://schemas.openxmlformats.org/officeDocument/2006/math">
                    <m:sSub>
                      <m:sSubPr>
                        <m:ctrlPr>
                          <a:rPr lang="zh-CN" altLang="en-US" i="1">
                            <a:latin typeface="Cambria Math" panose="02040503050406030204" pitchFamily="18" charset="0"/>
                            <a:ea typeface="楷体" panose="02010609060101010101" pitchFamily="49" charset="-122"/>
                          </a:rPr>
                        </m:ctrlPr>
                      </m:sSubPr>
                      <m:e>
                        <m:r>
                          <a:rPr lang="en-US" altLang="zh-CN">
                            <a:latin typeface="Cambria Math" panose="02040503050406030204" pitchFamily="18" charset="0"/>
                            <a:ea typeface="楷体" panose="02010609060101010101" pitchFamily="49" charset="-122"/>
                          </a:rPr>
                          <m:t>𝑝</m:t>
                        </m:r>
                      </m:e>
                      <m:sub>
                        <m:r>
                          <a:rPr lang="en-US" altLang="zh-CN">
                            <a:latin typeface="Cambria Math" panose="02040503050406030204" pitchFamily="18" charset="0"/>
                            <a:ea typeface="楷体" panose="02010609060101010101" pitchFamily="49" charset="-122"/>
                          </a:rPr>
                          <m:t>𝑗</m:t>
                        </m:r>
                        <m:r>
                          <a:rPr lang="en-US" altLang="zh-CN">
                            <a:latin typeface="Cambria Math" panose="02040503050406030204" pitchFamily="18" charset="0"/>
                            <a:ea typeface="楷体" panose="02010609060101010101" pitchFamily="49" charset="-122"/>
                          </a:rPr>
                          <m:t>,</m:t>
                        </m:r>
                        <m:r>
                          <a:rPr lang="en-US" altLang="zh-CN">
                            <a:latin typeface="Cambria Math" panose="02040503050406030204" pitchFamily="18" charset="0"/>
                            <a:ea typeface="楷体" panose="02010609060101010101" pitchFamily="49" charset="-122"/>
                          </a:rPr>
                          <m:t>𝑦𝑖</m:t>
                        </m:r>
                        <m:r>
                          <a:rPr lang="en-US" altLang="zh-CN">
                            <a:latin typeface="Cambria Math" panose="02040503050406030204" pitchFamily="18" charset="0"/>
                            <a:ea typeface="楷体" panose="02010609060101010101" pitchFamily="49" charset="-122"/>
                          </a:rPr>
                          <m:t> </m:t>
                        </m:r>
                      </m:sub>
                    </m:sSub>
                    <m:r>
                      <a:rPr lang="zh-CN" altLang="en-US">
                        <a:latin typeface="Cambria Math" panose="02040503050406030204" pitchFamily="18" charset="0"/>
                        <a:ea typeface="楷体" panose="02010609060101010101" pitchFamily="49" charset="-122"/>
                      </a:rPr>
                      <m:t>为</m:t>
                    </m:r>
                  </m:oMath>
                </a14:m>
                <a:r>
                  <a:rPr lang="zh-CN" altLang="en-US" dirty="0">
                    <a:latin typeface="Times New Roman" panose="02020603050405020304" pitchFamily="18" charset="0"/>
                    <a:ea typeface="楷体" panose="02010609060101010101" pitchFamily="49" charset="-122"/>
                  </a:rPr>
                  <a:t>标签为</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且被预测正确的样本的预测概率。</a:t>
                </a:r>
                <a:endParaRPr lang="en-US" altLang="zh-CN" dirty="0">
                  <a:latin typeface="Times New Roman" panose="02020603050405020304" pitchFamily="18" charset="0"/>
                  <a:ea typeface="楷体" panose="02010609060101010101" pitchFamily="49" charset="-122"/>
                </a:endParaRPr>
              </a:p>
            </p:txBody>
          </p:sp>
        </mc:Choice>
        <mc:Fallback>
          <p:sp>
            <p:nvSpPr>
              <p:cNvPr id="21" name="文本框 20">
                <a:extLst>
                  <a:ext uri="{FF2B5EF4-FFF2-40B4-BE49-F238E27FC236}">
                    <a16:creationId xmlns:a16="http://schemas.microsoft.com/office/drawing/2014/main" id="{EB53392E-8C63-C5C9-CA8B-E49E1C19F42C}"/>
                  </a:ext>
                </a:extLst>
              </p:cNvPr>
              <p:cNvSpPr txBox="1">
                <a:spLocks noRot="1" noChangeAspect="1" noMove="1" noResize="1" noEditPoints="1" noAdjustHandles="1" noChangeArrowheads="1" noChangeShapeType="1" noTextEdit="1"/>
              </p:cNvSpPr>
              <p:nvPr/>
            </p:nvSpPr>
            <p:spPr>
              <a:xfrm>
                <a:off x="484878" y="3845575"/>
                <a:ext cx="8019042" cy="828175"/>
              </a:xfrm>
              <a:prstGeom prst="rect">
                <a:avLst/>
              </a:prstGeom>
              <a:blipFill>
                <a:blip r:embed="rId6"/>
                <a:stretch>
                  <a:fillRect r="-608" b="-8824"/>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0F87E52A-7A85-8A15-81A4-BF602FF2FE69}"/>
              </a:ext>
            </a:extLst>
          </p:cNvPr>
          <p:cNvSpPr txBox="1"/>
          <p:nvPr/>
        </p:nvSpPr>
        <p:spPr>
          <a:xfrm>
            <a:off x="484878" y="2973480"/>
            <a:ext cx="8787841" cy="424090"/>
          </a:xfrm>
          <a:prstGeom prst="rect">
            <a:avLst/>
          </a:prstGeom>
          <a:noFill/>
        </p:spPr>
        <p:txBody>
          <a:bodyPr wrap="square">
            <a:spAutoFit/>
          </a:bodyPr>
          <a:lstStyle/>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其中，           为扰动项，    由前一个 </a:t>
            </a:r>
            <a:r>
              <a:rPr lang="en-US" altLang="zh-CN" dirty="0">
                <a:latin typeface="Times New Roman" panose="02020603050405020304" pitchFamily="18" charset="0"/>
                <a:ea typeface="楷体" panose="02010609060101010101" pitchFamily="49" charset="-122"/>
              </a:rPr>
              <a:t>epoch </a:t>
            </a:r>
            <a:r>
              <a:rPr lang="zh-CN" altLang="en-US" dirty="0">
                <a:latin typeface="Times New Roman" panose="02020603050405020304" pitchFamily="18" charset="0"/>
                <a:ea typeface="楷体" panose="02010609060101010101" pitchFamily="49" charset="-122"/>
              </a:rPr>
              <a:t>产生，定义如公式（</a:t>
            </a:r>
            <a:r>
              <a:rPr lang="en-US" altLang="zh-CN" dirty="0">
                <a:latin typeface="Times New Roman" panose="02020603050405020304" pitchFamily="18" charset="0"/>
                <a:ea typeface="楷体" panose="02010609060101010101" pitchFamily="49" charset="-122"/>
              </a:rPr>
              <a:t>8</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p:txBody>
      </p:sp>
      <p:sp>
        <p:nvSpPr>
          <p:cNvPr id="23" name="文本框 22">
            <a:extLst>
              <a:ext uri="{FF2B5EF4-FFF2-40B4-BE49-F238E27FC236}">
                <a16:creationId xmlns:a16="http://schemas.microsoft.com/office/drawing/2014/main" id="{64BE19FC-CD72-8E5A-D416-61F729E96749}"/>
              </a:ext>
            </a:extLst>
          </p:cNvPr>
          <p:cNvSpPr txBox="1"/>
          <p:nvPr/>
        </p:nvSpPr>
        <p:spPr>
          <a:xfrm>
            <a:off x="356159" y="5487850"/>
            <a:ext cx="8787841" cy="798039"/>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该算法能够随着模型的训练动态地对扰动项的取值进行调整，减少对噪声标签样本的过度拟合，降低噪声标签对模型的负面影响。</a:t>
            </a:r>
            <a:endParaRPr lang="en-US" altLang="zh-CN" dirty="0">
              <a:latin typeface="Times New Roman" panose="02020603050405020304" pitchFamily="18" charset="0"/>
              <a:ea typeface="楷体" panose="02010609060101010101" pitchFamily="49" charset="-122"/>
            </a:endParaRPr>
          </a:p>
        </p:txBody>
      </p:sp>
      <p:sp>
        <p:nvSpPr>
          <p:cNvPr id="5" name="日期占位符 1">
            <a:extLst>
              <a:ext uri="{FF2B5EF4-FFF2-40B4-BE49-F238E27FC236}">
                <a16:creationId xmlns:a16="http://schemas.microsoft.com/office/drawing/2014/main" id="{22420B8D-B5AC-CE36-4F27-6B37DD82E4C7}"/>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E89292F5-BF62-D9F4-D044-1D8EAD04F833}"/>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DE5C92B6-25D2-66C9-DCA3-110CA6087CCF}"/>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17</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9FBEFC31-D948-2BFE-2F77-C44DAB3892C7}"/>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3.1 </a:t>
            </a:r>
            <a:r>
              <a:rPr lang="zh-CN" altLang="en-US" b="1" dirty="0">
                <a:latin typeface="微软雅黑" panose="020B0503020204020204" pitchFamily="34" charset="-122"/>
                <a:ea typeface="微软雅黑" panose="020B0503020204020204" pitchFamily="34" charset="-122"/>
              </a:rPr>
              <a:t>经典标签扰动算法的分析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C926E3A-11D5-A805-5D17-B7154E9C9DD4}"/>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id="{165BFD7B-707A-AD9A-48BE-106CBD50E591}"/>
              </a:ext>
            </a:extLst>
          </p:cNvPr>
          <p:cNvCxnSpPr>
            <a:cxnSpLocks/>
          </p:cNvCxnSpPr>
          <p:nvPr/>
        </p:nvCxnSpPr>
        <p:spPr>
          <a:xfrm>
            <a:off x="3919658"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EECE245-E357-1F82-30F8-807AA8D70B59}"/>
              </a:ext>
            </a:extLst>
          </p:cNvPr>
          <p:cNvSpPr txBox="1"/>
          <p:nvPr/>
        </p:nvSpPr>
        <p:spPr>
          <a:xfrm>
            <a:off x="0" y="1091790"/>
            <a:ext cx="3896508"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3.1 </a:t>
            </a:r>
            <a:r>
              <a:rPr lang="zh-CN" altLang="en-US" sz="2200" b="1" dirty="0">
                <a:solidFill>
                  <a:schemeClr val="bg1"/>
                </a:solidFill>
                <a:latin typeface="微软雅黑" panose="020B0503020204020204" pitchFamily="34" charset="-122"/>
                <a:ea typeface="微软雅黑" panose="020B0503020204020204" pitchFamily="34" charset="-122"/>
              </a:rPr>
              <a:t>经典标签扰动算法的分析</a:t>
            </a:r>
          </a:p>
        </p:txBody>
      </p:sp>
      <p:sp>
        <p:nvSpPr>
          <p:cNvPr id="9" name="文本框 8">
            <a:extLst>
              <a:ext uri="{FF2B5EF4-FFF2-40B4-BE49-F238E27FC236}">
                <a16:creationId xmlns:a16="http://schemas.microsoft.com/office/drawing/2014/main" id="{B3D4CC23-BE31-5B52-AB2B-1820A7E98BB4}"/>
              </a:ext>
            </a:extLst>
          </p:cNvPr>
          <p:cNvSpPr txBox="1"/>
          <p:nvPr/>
        </p:nvSpPr>
        <p:spPr>
          <a:xfrm>
            <a:off x="4305966" y="1091237"/>
            <a:ext cx="3726864" cy="485453"/>
          </a:xfrm>
          <a:prstGeom prst="roundRect">
            <a:avLst/>
          </a:prstGeom>
          <a:solidFill>
            <a:srgbClr val="C00000"/>
          </a:solidFill>
        </p:spPr>
        <p:txBody>
          <a:bodyPr wrap="square" rtlCol="0">
            <a:spAutoFit/>
          </a:bodyPr>
          <a:lstStyle/>
          <a:p>
            <a:pPr algn="ct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Online Label smoothing</a:t>
            </a:r>
          </a:p>
        </p:txBody>
      </p:sp>
      <p:pic>
        <p:nvPicPr>
          <p:cNvPr id="14" name="图片 13">
            <a:extLst>
              <a:ext uri="{FF2B5EF4-FFF2-40B4-BE49-F238E27FC236}">
                <a16:creationId xmlns:a16="http://schemas.microsoft.com/office/drawing/2014/main" id="{11B0AEAB-3168-FF63-7A22-B7D598FA0A56}"/>
              </a:ext>
            </a:extLst>
          </p:cNvPr>
          <p:cNvPicPr>
            <a:picLocks noChangeAspect="1"/>
          </p:cNvPicPr>
          <p:nvPr/>
        </p:nvPicPr>
        <p:blipFill>
          <a:blip r:embed="rId7"/>
          <a:stretch>
            <a:fillRect/>
          </a:stretch>
        </p:blipFill>
        <p:spPr>
          <a:xfrm>
            <a:off x="1757109" y="3024736"/>
            <a:ext cx="752412" cy="367106"/>
          </a:xfrm>
          <a:prstGeom prst="rect">
            <a:avLst/>
          </a:prstGeom>
        </p:spPr>
      </p:pic>
      <p:pic>
        <p:nvPicPr>
          <p:cNvPr id="16" name="图片 15">
            <a:extLst>
              <a:ext uri="{FF2B5EF4-FFF2-40B4-BE49-F238E27FC236}">
                <a16:creationId xmlns:a16="http://schemas.microsoft.com/office/drawing/2014/main" id="{7683A9A5-4247-317F-0A9C-5D5C678FF43A}"/>
              </a:ext>
            </a:extLst>
          </p:cNvPr>
          <p:cNvPicPr>
            <a:picLocks noChangeAspect="1"/>
          </p:cNvPicPr>
          <p:nvPr/>
        </p:nvPicPr>
        <p:blipFill>
          <a:blip r:embed="rId8"/>
          <a:stretch>
            <a:fillRect/>
          </a:stretch>
        </p:blipFill>
        <p:spPr>
          <a:xfrm>
            <a:off x="3529937" y="2977170"/>
            <a:ext cx="341891" cy="384626"/>
          </a:xfrm>
          <a:prstGeom prst="rect">
            <a:avLst/>
          </a:prstGeom>
        </p:spPr>
      </p:pic>
    </p:spTree>
    <p:extLst>
      <p:ext uri="{BB962C8B-B14F-4D97-AF65-F5344CB8AC3E}">
        <p14:creationId xmlns:p14="http://schemas.microsoft.com/office/powerpoint/2010/main" val="4070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99B665D9-CAFB-F65B-A08D-7F9AE9E5DF08}"/>
                  </a:ext>
                </a:extLst>
              </p:cNvPr>
              <p:cNvSpPr txBox="1"/>
              <p:nvPr/>
            </p:nvSpPr>
            <p:spPr>
              <a:xfrm>
                <a:off x="0" y="1672146"/>
                <a:ext cx="8787841" cy="4591193"/>
              </a:xfrm>
              <a:prstGeom prst="rect">
                <a:avLst/>
              </a:prstGeom>
              <a:noFill/>
            </p:spPr>
            <p:txBody>
              <a:bodyPr wrap="square">
                <a:spAutoFit/>
              </a:bodyPr>
              <a:lstStyle/>
              <a:p>
                <a:pPr marL="257175" indent="-257175" algn="just">
                  <a:lnSpc>
                    <a:spcPct val="14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通过对 </a:t>
                </a:r>
                <a:r>
                  <a:rPr lang="en-US" altLang="zh-CN" dirty="0">
                    <a:latin typeface="Times New Roman" panose="02020603050405020304" pitchFamily="18" charset="0"/>
                    <a:ea typeface="楷体" panose="02010609060101010101" pitchFamily="49" charset="-122"/>
                  </a:rPr>
                  <a:t>Bootstrapping </a:t>
                </a:r>
                <a:r>
                  <a:rPr lang="zh-CN" altLang="en-US" dirty="0">
                    <a:latin typeface="Times New Roman" panose="02020603050405020304" pitchFamily="18" charset="0"/>
                    <a:ea typeface="楷体" panose="02010609060101010101" pitchFamily="49" charset="-122"/>
                  </a:rPr>
                  <a:t>和 </a:t>
                </a:r>
                <a:r>
                  <a:rPr lang="en-US" altLang="zh-CN" dirty="0">
                    <a:latin typeface="Times New Roman" panose="02020603050405020304" pitchFamily="18" charset="0"/>
                    <a:ea typeface="楷体" panose="02010609060101010101" pitchFamily="49" charset="-122"/>
                  </a:rPr>
                  <a:t>Online Label Smoothing </a:t>
                </a:r>
                <a:r>
                  <a:rPr lang="zh-CN" altLang="en-US" dirty="0">
                    <a:latin typeface="Times New Roman" panose="02020603050405020304" pitchFamily="18" charset="0"/>
                    <a:ea typeface="楷体" panose="02010609060101010101" pitchFamily="49" charset="-122"/>
                  </a:rPr>
                  <a:t>的分析发现，</a:t>
                </a:r>
                <a:r>
                  <a:rPr lang="en-US" altLang="zh-CN"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Online Label Smoothing </a:t>
                </a:r>
                <a:r>
                  <a:rPr lang="zh-CN" altLang="en-US"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本质上是一种类别级的 </a:t>
                </a:r>
                <a:r>
                  <a:rPr lang="en-US" altLang="zh-CN"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Bootstrapping </a:t>
                </a:r>
                <a:r>
                  <a:rPr lang="zh-CN" altLang="en-US"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的思路</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600075" lvl="1" indent="-257175" algn="just">
                  <a:lnSpc>
                    <a:spcPct val="145000"/>
                  </a:lnSpc>
                  <a:buFont typeface="Times New Roman" panose="02020603050405020304" pitchFamily="18" charset="0"/>
                  <a:buChar char="‣"/>
                </a:pPr>
                <a:r>
                  <a:rPr lang="en-US" altLang="zh-CN" dirty="0">
                    <a:latin typeface="Times New Roman" panose="02020603050405020304" pitchFamily="18" charset="0"/>
                    <a:ea typeface="楷体" panose="02010609060101010101" pitchFamily="49" charset="-122"/>
                  </a:rPr>
                  <a:t>Bootstrapping </a:t>
                </a:r>
                <a:r>
                  <a:rPr lang="zh-CN" altLang="en-US" dirty="0">
                    <a:latin typeface="Times New Roman" panose="02020603050405020304" pitchFamily="18" charset="0"/>
                    <a:ea typeface="楷体" panose="02010609060101010101" pitchFamily="49" charset="-122"/>
                  </a:rPr>
                  <a:t>扰动公式：</a:t>
                </a:r>
                <a:endParaRPr lang="en-US" altLang="zh-CN" dirty="0">
                  <a:latin typeface="Times New Roman" panose="02020603050405020304" pitchFamily="18" charset="0"/>
                  <a:ea typeface="楷体" panose="02010609060101010101" pitchFamily="49" charset="-122"/>
                </a:endParaRPr>
              </a:p>
              <a:p>
                <a:pPr marL="600075" lvl="1" indent="-257175" algn="just">
                  <a:lnSpc>
                    <a:spcPct val="145000"/>
                  </a:lnSpc>
                  <a:buFont typeface="Times New Roman" panose="02020603050405020304" pitchFamily="18" charset="0"/>
                  <a:buChar char="‣"/>
                </a:pPr>
                <a:r>
                  <a:rPr lang="en-US" altLang="zh-CN" dirty="0">
                    <a:latin typeface="Times New Roman" panose="02020603050405020304" pitchFamily="18" charset="0"/>
                    <a:ea typeface="楷体" panose="02010609060101010101" pitchFamily="49" charset="-122"/>
                  </a:rPr>
                  <a:t>Online Label Smoothing </a:t>
                </a:r>
                <a:r>
                  <a:rPr lang="zh-CN" altLang="en-US" dirty="0">
                    <a:latin typeface="Times New Roman" panose="02020603050405020304" pitchFamily="18" charset="0"/>
                    <a:ea typeface="楷体" panose="02010609060101010101" pitchFamily="49" charset="-122"/>
                  </a:rPr>
                  <a:t>扰动公式：</a:t>
                </a:r>
                <a:endParaRPr lang="en-US" altLang="zh-CN" dirty="0">
                  <a:latin typeface="Times New Roman" panose="02020603050405020304" pitchFamily="18" charset="0"/>
                  <a:ea typeface="楷体" panose="02010609060101010101" pitchFamily="49" charset="-122"/>
                </a:endParaRPr>
              </a:p>
              <a:p>
                <a:pPr marL="600075" lvl="1" indent="-257175" algn="just">
                  <a:lnSpc>
                    <a:spcPct val="14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当超参数</a:t>
                </a:r>
                <a14:m>
                  <m:oMath xmlns:m="http://schemas.openxmlformats.org/officeDocument/2006/math">
                    <m:r>
                      <m:rPr>
                        <m:sty m:val="p"/>
                      </m:rPr>
                      <a:rPr lang="el-GR" altLang="zh-CN" i="1">
                        <a:latin typeface="Cambria Math" panose="02040503050406030204" pitchFamily="18" charset="0"/>
                      </a:rPr>
                      <m:t>λ</m:t>
                    </m:r>
                  </m:oMath>
                </a14:m>
                <a:r>
                  <a:rPr lang="zh-CN" altLang="en-US" dirty="0">
                    <a:latin typeface="Times New Roman" panose="02020603050405020304" pitchFamily="18" charset="0"/>
                    <a:ea typeface="楷体" panose="02010609060101010101" pitchFamily="49" charset="-122"/>
                  </a:rPr>
                  <a:t>取值为</a:t>
                </a:r>
                <a:r>
                  <a:rPr lang="en-US" altLang="zh-CN" dirty="0">
                    <a:latin typeface="Times New Roman" panose="02020603050405020304" pitchFamily="18" charset="0"/>
                    <a:ea typeface="楷体" panose="02010609060101010101" pitchFamily="49" charset="-122"/>
                  </a:rPr>
                  <a:t>0</a:t>
                </a:r>
                <a:r>
                  <a:rPr lang="zh-CN" altLang="en-US" dirty="0">
                    <a:latin typeface="Times New Roman" panose="02020603050405020304" pitchFamily="18" charset="0"/>
                    <a:ea typeface="楷体" panose="02010609060101010101" pitchFamily="49" charset="-122"/>
                  </a:rPr>
                  <a:t>的时候：</a:t>
                </a:r>
                <a:endParaRPr lang="en-US" altLang="zh-CN" dirty="0">
                  <a:latin typeface="Times New Roman" panose="02020603050405020304" pitchFamily="18" charset="0"/>
                  <a:ea typeface="楷体" panose="02010609060101010101" pitchFamily="49" charset="-122"/>
                </a:endParaRPr>
              </a:p>
              <a:p>
                <a:pPr marL="942975" lvl="2" indent="-257175" algn="just">
                  <a:lnSpc>
                    <a:spcPct val="145000"/>
                  </a:lnSpc>
                  <a:buFont typeface="Wingdings" panose="05000000000000000000" pitchFamily="2" charset="2"/>
                  <a:buChar char="ü"/>
                </a:pPr>
                <a:r>
                  <a:rPr lang="en-US" altLang="zh-CN" dirty="0">
                    <a:latin typeface="Times New Roman" panose="02020603050405020304" pitchFamily="18" charset="0"/>
                    <a:ea typeface="楷体" panose="02010609060101010101" pitchFamily="49" charset="-122"/>
                  </a:rPr>
                  <a:t>Bootstrapping</a:t>
                </a:r>
                <a:r>
                  <a:rPr lang="zh-CN" altLang="en-US" dirty="0">
                    <a:latin typeface="Times New Roman" panose="02020603050405020304" pitchFamily="18" charset="0"/>
                    <a:ea typeface="楷体" panose="02010609060101010101" pitchFamily="49" charset="-122"/>
                  </a:rPr>
                  <a:t>的扰动结果：</a:t>
                </a:r>
                <a:r>
                  <a:rPr lang="zh-CN" altLang="en-US" dirty="0"/>
                  <a:t> </a:t>
                </a:r>
                <a14:m>
                  <m:oMath xmlns:m="http://schemas.openxmlformats.org/officeDocument/2006/math">
                    <m:sSub>
                      <m:sSubPr>
                        <m:ctrlPr>
                          <a:rPr lang="zh-CN" altLang="en-US" i="1">
                            <a:latin typeface="Cambria Math" panose="02040503050406030204" pitchFamily="18" charset="0"/>
                          </a:rPr>
                        </m:ctrlPr>
                      </m:sSub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zh-CN" altLang="en-US" i="1">
                            <a:latin typeface="Cambria Math" panose="02040503050406030204" pitchFamily="18" charset="0"/>
                          </a:rPr>
                          <m:t>𝑦</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endParaRPr lang="en-US" altLang="zh-CN" dirty="0">
                  <a:latin typeface="Times New Roman" panose="02020603050405020304" pitchFamily="18" charset="0"/>
                  <a:ea typeface="楷体" panose="02010609060101010101" pitchFamily="49" charset="-122"/>
                </a:endParaRPr>
              </a:p>
              <a:p>
                <a:pPr marL="942975" lvl="2" indent="-257175" algn="just">
                  <a:lnSpc>
                    <a:spcPct val="145000"/>
                  </a:lnSpc>
                  <a:buFont typeface="Wingdings" panose="05000000000000000000" pitchFamily="2" charset="2"/>
                  <a:buChar char="ü"/>
                </a:pPr>
                <a:r>
                  <a:rPr lang="en-US" altLang="zh-CN" dirty="0">
                    <a:latin typeface="Times New Roman" panose="02020603050405020304" pitchFamily="18" charset="0"/>
                    <a:ea typeface="楷体" panose="02010609060101010101" pitchFamily="49" charset="-122"/>
                  </a:rPr>
                  <a:t>Online Label Smoothing</a:t>
                </a:r>
                <a:r>
                  <a:rPr lang="zh-CN" altLang="en-US" dirty="0">
                    <a:latin typeface="Times New Roman" panose="02020603050405020304" pitchFamily="18" charset="0"/>
                    <a:ea typeface="楷体" panose="02010609060101010101" pitchFamily="49" charset="-122"/>
                  </a:rPr>
                  <a:t>的扰动结果：</a:t>
                </a:r>
                <a14:m>
                  <m:oMath xmlns:m="http://schemas.openxmlformats.org/officeDocument/2006/math">
                    <m:sSub>
                      <m:sSubPr>
                        <m:ctrlPr>
                          <a:rPr lang="zh-CN" altLang="en-US" i="1">
                            <a:latin typeface="Cambria Math" panose="02040503050406030204" pitchFamily="18" charset="0"/>
                          </a:rPr>
                        </m:ctrlPr>
                      </m:sSub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zh-CN" altLang="en-US" i="1">
                            <a:latin typeface="Cambria Math" panose="02040503050406030204" pitchFamily="18" charset="0"/>
                          </a:rPr>
                          <m:t>𝑦</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endParaRPr lang="en-US" altLang="zh-CN" dirty="0">
                  <a:latin typeface="Times New Roman" panose="02020603050405020304" pitchFamily="18" charset="0"/>
                  <a:ea typeface="楷体" panose="02010609060101010101" pitchFamily="49" charset="-122"/>
                </a:endParaRPr>
              </a:p>
              <a:p>
                <a:pPr marL="600075" lvl="1" indent="-257175" algn="just">
                  <a:lnSpc>
                    <a:spcPct val="14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当超参数</a:t>
                </a:r>
                <a14:m>
                  <m:oMath xmlns:m="http://schemas.openxmlformats.org/officeDocument/2006/math">
                    <m:r>
                      <m:rPr>
                        <m:sty m:val="p"/>
                      </m:rPr>
                      <a:rPr lang="el-GR" altLang="zh-CN" i="1">
                        <a:latin typeface="Cambria Math" panose="02040503050406030204" pitchFamily="18" charset="0"/>
                      </a:rPr>
                      <m:t>λ</m:t>
                    </m:r>
                  </m:oMath>
                </a14:m>
                <a:r>
                  <a:rPr lang="zh-CN" altLang="en-US" dirty="0">
                    <a:latin typeface="Times New Roman" panose="02020603050405020304" pitchFamily="18" charset="0"/>
                    <a:ea typeface="楷体" panose="02010609060101010101" pitchFamily="49" charset="-122"/>
                  </a:rPr>
                  <a:t>取值为</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的时候：</a:t>
                </a:r>
                <a:endParaRPr lang="en-US" altLang="zh-CN" dirty="0">
                  <a:latin typeface="Times New Roman" panose="02020603050405020304" pitchFamily="18" charset="0"/>
                  <a:ea typeface="楷体" panose="02010609060101010101" pitchFamily="49" charset="-122"/>
                </a:endParaRPr>
              </a:p>
              <a:p>
                <a:pPr marL="942975" lvl="2" indent="-257175" algn="just">
                  <a:lnSpc>
                    <a:spcPct val="145000"/>
                  </a:lnSpc>
                  <a:buFont typeface="Wingdings" panose="05000000000000000000" pitchFamily="2" charset="2"/>
                  <a:buChar char="ü"/>
                </a:pPr>
                <a:r>
                  <a:rPr lang="en-US" altLang="zh-CN" dirty="0">
                    <a:latin typeface="Times New Roman" panose="02020603050405020304" pitchFamily="18" charset="0"/>
                    <a:ea typeface="楷体" panose="02010609060101010101" pitchFamily="49" charset="-122"/>
                  </a:rPr>
                  <a:t>Bootstrapping</a:t>
                </a:r>
                <a:r>
                  <a:rPr lang="zh-CN" altLang="en-US" dirty="0">
                    <a:latin typeface="Times New Roman" panose="02020603050405020304" pitchFamily="18" charset="0"/>
                    <a:ea typeface="楷体" panose="02010609060101010101" pitchFamily="49" charset="-122"/>
                  </a:rPr>
                  <a:t>的扰动结果：</a:t>
                </a:r>
                <a:r>
                  <a:rPr lang="zh-CN" altLang="en-US" dirty="0"/>
                  <a:t> </a:t>
                </a:r>
                <a14:m>
                  <m:oMath xmlns:m="http://schemas.openxmlformats.org/officeDocument/2006/math">
                    <m:sSub>
                      <m:sSubPr>
                        <m:ctrlPr>
                          <a:rPr lang="zh-CN" altLang="en-US" i="1">
                            <a:latin typeface="Cambria Math" panose="02040503050406030204" pitchFamily="18" charset="0"/>
                          </a:rPr>
                        </m:ctrlPr>
                      </m:sSub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𝑝</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，对于不同的样本，</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取值不同</a:t>
                </a:r>
                <a:endParaRPr lang="en-US" altLang="zh-CN" dirty="0">
                  <a:latin typeface="Times New Roman" panose="02020603050405020304" pitchFamily="18" charset="0"/>
                  <a:ea typeface="楷体" panose="02010609060101010101" pitchFamily="49" charset="-122"/>
                </a:endParaRPr>
              </a:p>
              <a:p>
                <a:pPr marL="942975" lvl="2" indent="-257175" algn="just">
                  <a:lnSpc>
                    <a:spcPct val="145000"/>
                  </a:lnSpc>
                  <a:buFont typeface="Wingdings" panose="05000000000000000000" pitchFamily="2" charset="2"/>
                  <a:buChar char="ü"/>
                </a:pPr>
                <a:r>
                  <a:rPr lang="en-US" altLang="zh-CN" dirty="0">
                    <a:latin typeface="Times New Roman" panose="02020603050405020304" pitchFamily="18" charset="0"/>
                    <a:ea typeface="楷体" panose="02010609060101010101" pitchFamily="49" charset="-122"/>
                  </a:rPr>
                  <a:t>Online Label Smoothing</a:t>
                </a:r>
                <a:r>
                  <a:rPr lang="zh-CN" altLang="en-US" dirty="0">
                    <a:latin typeface="Times New Roman" panose="02020603050405020304" pitchFamily="18" charset="0"/>
                    <a:ea typeface="楷体" panose="02010609060101010101" pitchFamily="49" charset="-122"/>
                  </a:rPr>
                  <a:t>的扰动结果：</a:t>
                </a:r>
                <a14:m>
                  <m:oMath xmlns:m="http://schemas.openxmlformats.org/officeDocument/2006/math">
                    <m:sSub>
                      <m:sSubPr>
                        <m:ctrlPr>
                          <a:rPr lang="zh-CN" altLang="en-US" i="1">
                            <a:latin typeface="Cambria Math" panose="02040503050406030204" pitchFamily="18" charset="0"/>
                          </a:rPr>
                        </m:ctrlPr>
                      </m:sSub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𝑝</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，对于不同类别下的样本，</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𝑝</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取值不同</a:t>
                </a:r>
                <a:endParaRPr lang="en-US" altLang="zh-CN" dirty="0">
                  <a:latin typeface="Times New Roman" panose="02020603050405020304" pitchFamily="18" charset="0"/>
                  <a:ea typeface="楷体" panose="02010609060101010101" pitchFamily="49" charset="-122"/>
                </a:endParaRPr>
              </a:p>
            </p:txBody>
          </p:sp>
        </mc:Choice>
        <mc:Fallback>
          <p:sp>
            <p:nvSpPr>
              <p:cNvPr id="13" name="文本框 12">
                <a:extLst>
                  <a:ext uri="{FF2B5EF4-FFF2-40B4-BE49-F238E27FC236}">
                    <a16:creationId xmlns:a16="http://schemas.microsoft.com/office/drawing/2014/main" id="{99B665D9-CAFB-F65B-A08D-7F9AE9E5DF08}"/>
                  </a:ext>
                </a:extLst>
              </p:cNvPr>
              <p:cNvSpPr txBox="1">
                <a:spLocks noRot="1" noChangeAspect="1" noMove="1" noResize="1" noEditPoints="1" noAdjustHandles="1" noChangeArrowheads="1" noChangeShapeType="1" noTextEdit="1"/>
              </p:cNvSpPr>
              <p:nvPr/>
            </p:nvSpPr>
            <p:spPr>
              <a:xfrm>
                <a:off x="0" y="1672146"/>
                <a:ext cx="8787841" cy="4591193"/>
              </a:xfrm>
              <a:prstGeom prst="rect">
                <a:avLst/>
              </a:prstGeom>
              <a:blipFill>
                <a:blip r:embed="rId3"/>
                <a:stretch>
                  <a:fillRect l="-416" r="-624" b="-93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0DA5EDC-C78C-E412-BFFF-54C908C83F9F}"/>
              </a:ext>
            </a:extLst>
          </p:cNvPr>
          <p:cNvPicPr>
            <a:picLocks noChangeAspect="1"/>
          </p:cNvPicPr>
          <p:nvPr/>
        </p:nvPicPr>
        <p:blipFill rotWithShape="1">
          <a:blip r:embed="rId4"/>
          <a:srcRect l="1054" t="13198" r="23508" b="8287"/>
          <a:stretch/>
        </p:blipFill>
        <p:spPr>
          <a:xfrm>
            <a:off x="4096013" y="3010756"/>
            <a:ext cx="1558515" cy="423324"/>
          </a:xfrm>
          <a:prstGeom prst="rect">
            <a:avLst/>
          </a:prstGeom>
        </p:spPr>
      </p:pic>
      <p:pic>
        <p:nvPicPr>
          <p:cNvPr id="3" name="图片 2">
            <a:extLst>
              <a:ext uri="{FF2B5EF4-FFF2-40B4-BE49-F238E27FC236}">
                <a16:creationId xmlns:a16="http://schemas.microsoft.com/office/drawing/2014/main" id="{39AAE5D6-01EB-7338-BDD6-E99345ED5C29}"/>
              </a:ext>
            </a:extLst>
          </p:cNvPr>
          <p:cNvPicPr>
            <a:picLocks noChangeAspect="1"/>
          </p:cNvPicPr>
          <p:nvPr/>
        </p:nvPicPr>
        <p:blipFill rotWithShape="1">
          <a:blip r:embed="rId5"/>
          <a:srcRect t="18211" r="25623"/>
          <a:stretch/>
        </p:blipFill>
        <p:spPr>
          <a:xfrm>
            <a:off x="3169151" y="2677794"/>
            <a:ext cx="1501014" cy="315145"/>
          </a:xfrm>
          <a:prstGeom prst="rect">
            <a:avLst/>
          </a:prstGeom>
        </p:spPr>
      </p:pic>
      <p:sp>
        <p:nvSpPr>
          <p:cNvPr id="5" name="日期占位符 1">
            <a:extLst>
              <a:ext uri="{FF2B5EF4-FFF2-40B4-BE49-F238E27FC236}">
                <a16:creationId xmlns:a16="http://schemas.microsoft.com/office/drawing/2014/main" id="{D604E1BA-1F07-1285-5FAB-03E46D7E1A03}"/>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2" name="页脚占位符 2">
            <a:extLst>
              <a:ext uri="{FF2B5EF4-FFF2-40B4-BE49-F238E27FC236}">
                <a16:creationId xmlns:a16="http://schemas.microsoft.com/office/drawing/2014/main" id="{9D7AE436-97BA-15F7-72F8-B5BC384BFB41}"/>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4" name="灯片编号占位符 3">
            <a:extLst>
              <a:ext uri="{FF2B5EF4-FFF2-40B4-BE49-F238E27FC236}">
                <a16:creationId xmlns:a16="http://schemas.microsoft.com/office/drawing/2014/main" id="{BA101C13-08D8-B78B-7F20-362A5C422A08}"/>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18</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CDA8E9BF-ADD4-2662-9D35-92EBA3A2214A}"/>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3.1 </a:t>
            </a:r>
            <a:r>
              <a:rPr lang="zh-CN" altLang="en-US" b="1" dirty="0">
                <a:latin typeface="微软雅黑" panose="020B0503020204020204" pitchFamily="34" charset="-122"/>
                <a:ea typeface="微软雅黑" panose="020B0503020204020204" pitchFamily="34" charset="-122"/>
              </a:rPr>
              <a:t>经典标签扰动算法的分析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1284AA3-3527-27B1-40CE-853E48C3212D}"/>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DE8B952C-4BC8-AF37-F7E6-70E292DD3FC4}"/>
              </a:ext>
            </a:extLst>
          </p:cNvPr>
          <p:cNvCxnSpPr>
            <a:cxnSpLocks/>
          </p:cNvCxnSpPr>
          <p:nvPr/>
        </p:nvCxnSpPr>
        <p:spPr>
          <a:xfrm>
            <a:off x="3919658"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F680E4F-866A-2345-6EDB-A2ECCBA6E3F3}"/>
              </a:ext>
            </a:extLst>
          </p:cNvPr>
          <p:cNvSpPr txBox="1"/>
          <p:nvPr/>
        </p:nvSpPr>
        <p:spPr>
          <a:xfrm>
            <a:off x="0" y="1091790"/>
            <a:ext cx="3896508"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3.1 </a:t>
            </a:r>
            <a:r>
              <a:rPr lang="zh-CN" altLang="en-US" sz="2200" b="1" dirty="0">
                <a:solidFill>
                  <a:schemeClr val="bg1"/>
                </a:solidFill>
                <a:latin typeface="微软雅黑" panose="020B0503020204020204" pitchFamily="34" charset="-122"/>
                <a:ea typeface="微软雅黑" panose="020B0503020204020204" pitchFamily="34" charset="-122"/>
              </a:rPr>
              <a:t>经典标签扰动算法的分析</a:t>
            </a:r>
          </a:p>
        </p:txBody>
      </p:sp>
      <p:sp>
        <p:nvSpPr>
          <p:cNvPr id="15" name="文本框 14">
            <a:extLst>
              <a:ext uri="{FF2B5EF4-FFF2-40B4-BE49-F238E27FC236}">
                <a16:creationId xmlns:a16="http://schemas.microsoft.com/office/drawing/2014/main" id="{5A92BC6F-247E-3E6B-B4AD-146619F77650}"/>
              </a:ext>
            </a:extLst>
          </p:cNvPr>
          <p:cNvSpPr txBox="1"/>
          <p:nvPr/>
        </p:nvSpPr>
        <p:spPr>
          <a:xfrm>
            <a:off x="4305966" y="1091237"/>
            <a:ext cx="3726864" cy="485453"/>
          </a:xfrm>
          <a:prstGeom prst="roundRect">
            <a:avLst/>
          </a:prstGeom>
          <a:solidFill>
            <a:srgbClr val="C00000"/>
          </a:solidFill>
        </p:spPr>
        <p:txBody>
          <a:bodyPr wrap="square" rtlCol="0">
            <a:spAutoFit/>
          </a:bodyPr>
          <a:lstStyle/>
          <a:p>
            <a:pPr algn="ct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Online Label smoothing</a:t>
            </a:r>
          </a:p>
        </p:txBody>
      </p:sp>
    </p:spTree>
    <p:extLst>
      <p:ext uri="{BB962C8B-B14F-4D97-AF65-F5344CB8AC3E}">
        <p14:creationId xmlns:p14="http://schemas.microsoft.com/office/powerpoint/2010/main" val="419839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99B665D9-CAFB-F65B-A08D-7F9AE9E5DF08}"/>
                  </a:ext>
                </a:extLst>
              </p:cNvPr>
              <p:cNvSpPr txBox="1"/>
              <p:nvPr/>
            </p:nvSpPr>
            <p:spPr>
              <a:xfrm>
                <a:off x="74812" y="1662686"/>
                <a:ext cx="8787841" cy="4505336"/>
              </a:xfrm>
              <a:prstGeom prst="rect">
                <a:avLst/>
              </a:prstGeom>
              <a:noFill/>
            </p:spPr>
            <p:txBody>
              <a:bodyPr wrap="square">
                <a:spAutoFit/>
              </a:bodyPr>
              <a:lstStyle/>
              <a:p>
                <a:pPr marL="257175" indent="-257175" algn="just">
                  <a:lnSpc>
                    <a:spcPct val="150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分析</a:t>
                </a:r>
                <a:r>
                  <a:rPr lang="en-US" altLang="zh-CN" sz="2000" dirty="0">
                    <a:latin typeface="Times New Roman" panose="02020603050405020304" pitchFamily="18" charset="0"/>
                    <a:ea typeface="楷体" panose="02010609060101010101" pitchFamily="49" charset="-122"/>
                  </a:rPr>
                  <a:t>Label Smoothing </a:t>
                </a:r>
                <a:r>
                  <a:rPr lang="zh-CN" altLang="en-US" sz="2000" dirty="0">
                    <a:latin typeface="Times New Roman" panose="02020603050405020304" pitchFamily="18" charset="0"/>
                    <a:ea typeface="楷体" panose="02010609060101010101" pitchFamily="49" charset="-122"/>
                  </a:rPr>
                  <a:t>和 </a:t>
                </a:r>
                <a:r>
                  <a:rPr lang="en-US" altLang="zh-CN" sz="2000" dirty="0">
                    <a:latin typeface="Times New Roman" panose="02020603050405020304" pitchFamily="18" charset="0"/>
                    <a:ea typeface="楷体" panose="02010609060101010101" pitchFamily="49" charset="-122"/>
                  </a:rPr>
                  <a:t>Online Label Smoothing</a:t>
                </a:r>
                <a:r>
                  <a:rPr lang="zh-CN" altLang="en-US" sz="2000" dirty="0">
                    <a:latin typeface="Times New Roman" panose="02020603050405020304" pitchFamily="18" charset="0"/>
                    <a:ea typeface="楷体" panose="02010609060101010101" pitchFamily="49" charset="-122"/>
                  </a:rPr>
                  <a:t>的扰动公式：</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50000"/>
                  </a:lnSpc>
                  <a:buFont typeface="Times New Roman" panose="02020603050405020304" pitchFamily="18" charset="0"/>
                  <a:buChar char="‣"/>
                </a:pPr>
                <a:r>
                  <a:rPr lang="en-US" altLang="zh-CN" sz="2000" dirty="0">
                    <a:latin typeface="Times New Roman" panose="02020603050405020304" pitchFamily="18" charset="0"/>
                    <a:ea typeface="楷体" panose="02010609060101010101" pitchFamily="49" charset="-122"/>
                  </a:rPr>
                  <a:t>Label Smoothing </a:t>
                </a:r>
                <a:r>
                  <a:rPr lang="zh-CN" altLang="en-US" sz="2000" dirty="0">
                    <a:latin typeface="Times New Roman" panose="02020603050405020304" pitchFamily="18" charset="0"/>
                    <a:ea typeface="楷体" panose="02010609060101010101" pitchFamily="49" charset="-122"/>
                  </a:rPr>
                  <a:t>扰动公式：</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50000"/>
                  </a:lnSpc>
                  <a:buFont typeface="Times New Roman" panose="02020603050405020304" pitchFamily="18" charset="0"/>
                  <a:buChar char="‣"/>
                </a:pPr>
                <a:r>
                  <a:rPr lang="en-US" altLang="zh-CN" sz="2000" dirty="0">
                    <a:latin typeface="Times New Roman" panose="02020603050405020304" pitchFamily="18" charset="0"/>
                    <a:ea typeface="楷体" panose="02010609060101010101" pitchFamily="49" charset="-122"/>
                  </a:rPr>
                  <a:t>Online Label Smoothing </a:t>
                </a:r>
                <a:r>
                  <a:rPr lang="zh-CN" altLang="en-US" sz="2000" dirty="0">
                    <a:latin typeface="Times New Roman" panose="02020603050405020304" pitchFamily="18" charset="0"/>
                    <a:ea typeface="楷体" panose="02010609060101010101" pitchFamily="49" charset="-122"/>
                  </a:rPr>
                  <a:t>扰动公式：</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当超参数</a:t>
                </a:r>
                <a14:m>
                  <m:oMath xmlns:m="http://schemas.openxmlformats.org/officeDocument/2006/math">
                    <m:r>
                      <m:rPr>
                        <m:sty m:val="p"/>
                      </m:rPr>
                      <a:rPr lang="el-GR" altLang="zh-CN" sz="2000" i="1">
                        <a:latin typeface="Cambria Math" panose="02040503050406030204" pitchFamily="18" charset="0"/>
                      </a:rPr>
                      <m:t>λ</m:t>
                    </m:r>
                  </m:oMath>
                </a14:m>
                <a:r>
                  <a:rPr lang="zh-CN" altLang="en-US" sz="2000" dirty="0">
                    <a:latin typeface="Times New Roman" panose="02020603050405020304" pitchFamily="18" charset="0"/>
                    <a:ea typeface="楷体" panose="02010609060101010101" pitchFamily="49" charset="-122"/>
                  </a:rPr>
                  <a:t>取值为</a:t>
                </a:r>
                <a:r>
                  <a:rPr lang="en-US" altLang="zh-CN" sz="2000" dirty="0">
                    <a:latin typeface="Times New Roman" panose="02020603050405020304" pitchFamily="18" charset="0"/>
                    <a:ea typeface="楷体" panose="02010609060101010101" pitchFamily="49" charset="-122"/>
                  </a:rPr>
                  <a:t>0</a:t>
                </a:r>
                <a:r>
                  <a:rPr lang="zh-CN" altLang="en-US" sz="2000" dirty="0">
                    <a:latin typeface="Times New Roman" panose="02020603050405020304" pitchFamily="18" charset="0"/>
                    <a:ea typeface="楷体" panose="02010609060101010101" pitchFamily="49" charset="-122"/>
                  </a:rPr>
                  <a:t>的时候：</a:t>
                </a:r>
                <a:endParaRPr lang="en-US" altLang="zh-CN" sz="2000" dirty="0">
                  <a:latin typeface="Times New Roman" panose="02020603050405020304" pitchFamily="18" charset="0"/>
                  <a:ea typeface="楷体" panose="02010609060101010101" pitchFamily="49" charset="-122"/>
                </a:endParaRPr>
              </a:p>
              <a:p>
                <a:pPr marL="942975" lvl="2" indent="-257175" algn="just">
                  <a:lnSpc>
                    <a:spcPct val="150000"/>
                  </a:lnSpc>
                  <a:buFont typeface="Wingdings" panose="05000000000000000000" pitchFamily="2" charset="2"/>
                  <a:buChar char="ü"/>
                </a:pPr>
                <a:r>
                  <a:rPr lang="en-US" altLang="zh-CN" sz="2000" dirty="0">
                    <a:latin typeface="Times New Roman" panose="02020603050405020304" pitchFamily="18" charset="0"/>
                    <a:ea typeface="楷体" panose="02010609060101010101" pitchFamily="49" charset="-122"/>
                  </a:rPr>
                  <a:t>Label Smoothing</a:t>
                </a:r>
                <a:r>
                  <a:rPr lang="zh-CN" altLang="en-US" sz="2000" dirty="0">
                    <a:latin typeface="Times New Roman" panose="02020603050405020304" pitchFamily="18" charset="0"/>
                    <a:ea typeface="楷体" panose="02010609060101010101" pitchFamily="49" charset="-122"/>
                  </a:rPr>
                  <a:t>的扰动结果：</a:t>
                </a:r>
                <a:r>
                  <a:rPr lang="zh-CN" altLang="en-US" sz="2000" dirty="0"/>
                  <a:t> </a:t>
                </a:r>
                <a14:m>
                  <m:oMath xmlns:m="http://schemas.openxmlformats.org/officeDocument/2006/math">
                    <m:sSub>
                      <m:sSubPr>
                        <m:ctrlPr>
                          <a:rPr lang="zh-CN" altLang="en-US" sz="2000" i="1">
                            <a:latin typeface="Cambria Math" panose="02040503050406030204" pitchFamily="18" charset="0"/>
                          </a:rPr>
                        </m:ctrlPr>
                      </m:sSub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zh-CN" altLang="en-US" sz="2000" i="1">
                            <a:latin typeface="Cambria Math" panose="02040503050406030204" pitchFamily="18" charset="0"/>
                          </a:rPr>
                          <m:t>𝑦</m:t>
                        </m:r>
                      </m:e>
                      <m:sub>
                        <m:r>
                          <a:rPr lang="zh-CN" altLang="en-US" sz="2000" i="1">
                            <a:latin typeface="Cambria Math" panose="02040503050406030204" pitchFamily="18" charset="0"/>
                          </a:rPr>
                          <m:t>𝑖</m:t>
                        </m:r>
                        <m:r>
                          <a:rPr lang="en-US" altLang="zh-CN" sz="2000" i="1">
                            <a:latin typeface="Cambria Math" panose="02040503050406030204" pitchFamily="18" charset="0"/>
                          </a:rPr>
                          <m:t> </m:t>
                        </m:r>
                      </m:sub>
                    </m:sSub>
                  </m:oMath>
                </a14:m>
                <a:endParaRPr lang="en-US" altLang="zh-CN" sz="2000" dirty="0">
                  <a:latin typeface="Times New Roman" panose="02020603050405020304" pitchFamily="18" charset="0"/>
                  <a:ea typeface="楷体" panose="02010609060101010101" pitchFamily="49" charset="-122"/>
                </a:endParaRPr>
              </a:p>
              <a:p>
                <a:pPr marL="942975" lvl="2" indent="-257175" algn="just">
                  <a:lnSpc>
                    <a:spcPct val="150000"/>
                  </a:lnSpc>
                  <a:buFont typeface="Wingdings" panose="05000000000000000000" pitchFamily="2" charset="2"/>
                  <a:buChar char="ü"/>
                </a:pPr>
                <a:r>
                  <a:rPr lang="en-US" altLang="zh-CN" sz="2000" dirty="0">
                    <a:latin typeface="Times New Roman" panose="02020603050405020304" pitchFamily="18" charset="0"/>
                    <a:ea typeface="楷体" panose="02010609060101010101" pitchFamily="49" charset="-122"/>
                  </a:rPr>
                  <a:t>Online Label Smoothing</a:t>
                </a:r>
                <a:r>
                  <a:rPr lang="zh-CN" altLang="en-US" sz="2000" dirty="0">
                    <a:latin typeface="Times New Roman" panose="02020603050405020304" pitchFamily="18" charset="0"/>
                    <a:ea typeface="楷体" panose="02010609060101010101" pitchFamily="49" charset="-122"/>
                  </a:rPr>
                  <a:t>的扰动结果：</a:t>
                </a:r>
                <a14:m>
                  <m:oMath xmlns:m="http://schemas.openxmlformats.org/officeDocument/2006/math">
                    <m:sSub>
                      <m:sSubPr>
                        <m:ctrlPr>
                          <a:rPr lang="zh-CN" altLang="en-US" sz="2000" i="1">
                            <a:latin typeface="Cambria Math" panose="02040503050406030204" pitchFamily="18" charset="0"/>
                          </a:rPr>
                        </m:ctrlPr>
                      </m:sSub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zh-CN" altLang="en-US" sz="2000" i="1">
                            <a:latin typeface="Cambria Math" panose="02040503050406030204" pitchFamily="18" charset="0"/>
                          </a:rPr>
                          <m:t>𝑦</m:t>
                        </m:r>
                      </m:e>
                      <m:sub>
                        <m:r>
                          <a:rPr lang="zh-CN" altLang="en-US" sz="2000" i="1">
                            <a:latin typeface="Cambria Math" panose="02040503050406030204" pitchFamily="18" charset="0"/>
                          </a:rPr>
                          <m:t>𝑖</m:t>
                        </m:r>
                        <m:r>
                          <a:rPr lang="en-US" altLang="zh-CN" sz="2000" i="1">
                            <a:latin typeface="Cambria Math" panose="02040503050406030204" pitchFamily="18" charset="0"/>
                          </a:rPr>
                          <m:t> </m:t>
                        </m:r>
                      </m:sub>
                    </m:sSub>
                  </m:oMath>
                </a14:m>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当超参数</a:t>
                </a:r>
                <a14:m>
                  <m:oMath xmlns:m="http://schemas.openxmlformats.org/officeDocument/2006/math">
                    <m:r>
                      <m:rPr>
                        <m:sty m:val="p"/>
                      </m:rPr>
                      <a:rPr lang="el-GR" altLang="zh-CN" sz="2000" i="1">
                        <a:latin typeface="Cambria Math" panose="02040503050406030204" pitchFamily="18" charset="0"/>
                      </a:rPr>
                      <m:t>λ</m:t>
                    </m:r>
                  </m:oMath>
                </a14:m>
                <a:r>
                  <a:rPr lang="zh-CN" altLang="en-US" sz="2000" dirty="0">
                    <a:latin typeface="Times New Roman" panose="02020603050405020304" pitchFamily="18" charset="0"/>
                    <a:ea typeface="楷体" panose="02010609060101010101" pitchFamily="49" charset="-122"/>
                  </a:rPr>
                  <a:t>取值为</a:t>
                </a:r>
                <a:r>
                  <a:rPr lang="en-US" altLang="zh-CN" sz="2000" dirty="0">
                    <a:latin typeface="Times New Roman" panose="02020603050405020304" pitchFamily="18" charset="0"/>
                    <a:ea typeface="楷体" panose="02010609060101010101" pitchFamily="49" charset="-122"/>
                  </a:rPr>
                  <a:t>1</a:t>
                </a:r>
                <a:r>
                  <a:rPr lang="zh-CN" altLang="en-US" sz="2000" dirty="0">
                    <a:latin typeface="Times New Roman" panose="02020603050405020304" pitchFamily="18" charset="0"/>
                    <a:ea typeface="楷体" panose="02010609060101010101" pitchFamily="49" charset="-122"/>
                  </a:rPr>
                  <a:t>的时候：</a:t>
                </a:r>
                <a:endParaRPr lang="en-US" altLang="zh-CN" sz="2000" dirty="0">
                  <a:latin typeface="Times New Roman" panose="02020603050405020304" pitchFamily="18" charset="0"/>
                  <a:ea typeface="楷体" panose="02010609060101010101" pitchFamily="49" charset="-122"/>
                </a:endParaRPr>
              </a:p>
              <a:p>
                <a:pPr marL="942975" lvl="2" indent="-257175" algn="just">
                  <a:lnSpc>
                    <a:spcPct val="150000"/>
                  </a:lnSpc>
                  <a:buFont typeface="Wingdings" panose="05000000000000000000" pitchFamily="2" charset="2"/>
                  <a:buChar char="ü"/>
                </a:pPr>
                <a:r>
                  <a:rPr lang="en-US" altLang="zh-CN" sz="2000" dirty="0">
                    <a:latin typeface="Times New Roman" panose="02020603050405020304" pitchFamily="18" charset="0"/>
                    <a:ea typeface="楷体" panose="02010609060101010101" pitchFamily="49" charset="-122"/>
                  </a:rPr>
                  <a:t>Label Smoothing</a:t>
                </a:r>
                <a:r>
                  <a:rPr lang="zh-CN" altLang="en-US" sz="2000" dirty="0">
                    <a:latin typeface="Times New Roman" panose="02020603050405020304" pitchFamily="18" charset="0"/>
                    <a:ea typeface="楷体" panose="02010609060101010101" pitchFamily="49" charset="-122"/>
                  </a:rPr>
                  <a:t>的扰动结果：</a:t>
                </a:r>
                <a:r>
                  <a:rPr lang="zh-CN" altLang="en-US" sz="2000" dirty="0"/>
                  <a:t> </a:t>
                </a:r>
                <a14:m>
                  <m:oMath xmlns:m="http://schemas.openxmlformats.org/officeDocument/2006/math">
                    <m:sSub>
                      <m:sSubPr>
                        <m:ctrlPr>
                          <a:rPr lang="zh-CN" altLang="en-US" sz="2000" i="1">
                            <a:latin typeface="Cambria Math" panose="02040503050406030204" pitchFamily="18" charset="0"/>
                          </a:rPr>
                        </m:ctrlPr>
                      </m:sSub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𝐼</m:t>
                            </m:r>
                          </m:num>
                          <m:den>
                            <m:r>
                              <a:rPr lang="en-US" altLang="zh-CN" sz="2000" i="1">
                                <a:latin typeface="Cambria Math" panose="02040503050406030204" pitchFamily="18" charset="0"/>
                              </a:rPr>
                              <m:t>𝐶</m:t>
                            </m:r>
                          </m:den>
                        </m:f>
                      </m:e>
                      <m:sub>
                        <m:r>
                          <a:rPr lang="en-US" altLang="zh-CN" sz="2000" i="1">
                            <a:latin typeface="Cambria Math" panose="02040503050406030204" pitchFamily="18" charset="0"/>
                          </a:rPr>
                          <m:t> </m:t>
                        </m:r>
                      </m:sub>
                    </m:sSub>
                  </m:oMath>
                </a14:m>
                <a:endParaRPr lang="en-US" altLang="zh-CN" sz="2000" dirty="0">
                  <a:latin typeface="Times New Roman" panose="02020603050405020304" pitchFamily="18" charset="0"/>
                  <a:ea typeface="楷体" panose="02010609060101010101" pitchFamily="49" charset="-122"/>
                </a:endParaRPr>
              </a:p>
              <a:p>
                <a:pPr marL="942975" lvl="2" indent="-257175" algn="just">
                  <a:lnSpc>
                    <a:spcPct val="150000"/>
                  </a:lnSpc>
                  <a:buFont typeface="Wingdings" panose="05000000000000000000" pitchFamily="2" charset="2"/>
                  <a:buChar char="ü"/>
                </a:pPr>
                <a:r>
                  <a:rPr lang="en-US" altLang="zh-CN" sz="2000" dirty="0">
                    <a:latin typeface="Times New Roman" panose="02020603050405020304" pitchFamily="18" charset="0"/>
                    <a:ea typeface="楷体" panose="02010609060101010101" pitchFamily="49" charset="-122"/>
                  </a:rPr>
                  <a:t>Online Label Smoothing</a:t>
                </a:r>
                <a:r>
                  <a:rPr lang="zh-CN" altLang="en-US" sz="2000" dirty="0">
                    <a:latin typeface="Times New Roman" panose="02020603050405020304" pitchFamily="18" charset="0"/>
                    <a:ea typeface="楷体" panose="02010609060101010101" pitchFamily="49" charset="-122"/>
                  </a:rPr>
                  <a:t>的扰动结果：</a:t>
                </a:r>
                <a14:m>
                  <m:oMath xmlns:m="http://schemas.openxmlformats.org/officeDocument/2006/math">
                    <m:sSub>
                      <m:sSubPr>
                        <m:ctrlPr>
                          <a:rPr lang="zh-CN" altLang="en-US" sz="2000" i="1">
                            <a:latin typeface="Cambria Math" panose="02040503050406030204" pitchFamily="18" charset="0"/>
                          </a:rPr>
                        </m:ctrlPr>
                      </m:sSub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rPr>
                          <m:t>𝑝</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sub>
                    </m:sSub>
                  </m:oMath>
                </a14:m>
                <a:endParaRPr lang="en-US" altLang="zh-CN" sz="2000" dirty="0">
                  <a:latin typeface="Times New Roman" panose="02020603050405020304" pitchFamily="18" charset="0"/>
                  <a:ea typeface="楷体" panose="02010609060101010101" pitchFamily="49" charset="-122"/>
                </a:endParaRPr>
              </a:p>
            </p:txBody>
          </p:sp>
        </mc:Choice>
        <mc:Fallback>
          <p:sp>
            <p:nvSpPr>
              <p:cNvPr id="13" name="文本框 12">
                <a:extLst>
                  <a:ext uri="{FF2B5EF4-FFF2-40B4-BE49-F238E27FC236}">
                    <a16:creationId xmlns:a16="http://schemas.microsoft.com/office/drawing/2014/main" id="{99B665D9-CAFB-F65B-A08D-7F9AE9E5DF08}"/>
                  </a:ext>
                </a:extLst>
              </p:cNvPr>
              <p:cNvSpPr txBox="1">
                <a:spLocks noRot="1" noChangeAspect="1" noMove="1" noResize="1" noEditPoints="1" noAdjustHandles="1" noChangeArrowheads="1" noChangeShapeType="1" noTextEdit="1"/>
              </p:cNvSpPr>
              <p:nvPr/>
            </p:nvSpPr>
            <p:spPr>
              <a:xfrm>
                <a:off x="74812" y="1662686"/>
                <a:ext cx="8787841" cy="4505336"/>
              </a:xfrm>
              <a:prstGeom prst="rect">
                <a:avLst/>
              </a:prstGeom>
              <a:blipFill>
                <a:blip r:embed="rId3"/>
                <a:stretch>
                  <a:fillRect l="-624" b="-94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59CD1AAD-5F6E-EAB7-E079-9BDB51B81A4B}"/>
              </a:ext>
            </a:extLst>
          </p:cNvPr>
          <p:cNvPicPr>
            <a:picLocks noChangeAspect="1"/>
          </p:cNvPicPr>
          <p:nvPr/>
        </p:nvPicPr>
        <p:blipFill rotWithShape="1">
          <a:blip r:embed="rId4"/>
          <a:srcRect l="5545" t="23669" r="27012" b="11232"/>
          <a:stretch/>
        </p:blipFill>
        <p:spPr>
          <a:xfrm>
            <a:off x="4505751" y="2728519"/>
            <a:ext cx="1641904" cy="413606"/>
          </a:xfrm>
          <a:prstGeom prst="rect">
            <a:avLst/>
          </a:prstGeom>
        </p:spPr>
      </p:pic>
      <p:pic>
        <p:nvPicPr>
          <p:cNvPr id="14" name="图片 13">
            <a:extLst>
              <a:ext uri="{FF2B5EF4-FFF2-40B4-BE49-F238E27FC236}">
                <a16:creationId xmlns:a16="http://schemas.microsoft.com/office/drawing/2014/main" id="{54C39C78-6C19-C182-6279-EB13991D2E0E}"/>
              </a:ext>
            </a:extLst>
          </p:cNvPr>
          <p:cNvPicPr>
            <a:picLocks noChangeAspect="1"/>
          </p:cNvPicPr>
          <p:nvPr/>
        </p:nvPicPr>
        <p:blipFill>
          <a:blip r:embed="rId5"/>
          <a:stretch>
            <a:fillRect/>
          </a:stretch>
        </p:blipFill>
        <p:spPr>
          <a:xfrm>
            <a:off x="3817297" y="2154381"/>
            <a:ext cx="1509406" cy="496049"/>
          </a:xfrm>
          <a:prstGeom prst="rect">
            <a:avLst/>
          </a:prstGeom>
        </p:spPr>
      </p:pic>
      <p:sp>
        <p:nvSpPr>
          <p:cNvPr id="15" name="对话气泡: 圆角矩形 14">
            <a:extLst>
              <a:ext uri="{FF2B5EF4-FFF2-40B4-BE49-F238E27FC236}">
                <a16:creationId xmlns:a16="http://schemas.microsoft.com/office/drawing/2014/main" id="{3207A4AF-A793-3654-2F1D-CF189E9D5130}"/>
              </a:ext>
            </a:extLst>
          </p:cNvPr>
          <p:cNvSpPr/>
          <p:nvPr/>
        </p:nvSpPr>
        <p:spPr>
          <a:xfrm>
            <a:off x="5873298" y="4508500"/>
            <a:ext cx="3232602" cy="1258263"/>
          </a:xfrm>
          <a:prstGeom prst="wedgeRoundRectCallout">
            <a:avLst>
              <a:gd name="adj1" fmla="val -61859"/>
              <a:gd name="adj2" fmla="val 37850"/>
              <a:gd name="adj3" fmla="val 16667"/>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zh-CN" altLang="en-US" sz="1100" dirty="0">
                <a:latin typeface="Times New Roman" panose="02020603050405020304" pitchFamily="18" charset="0"/>
                <a:ea typeface="宋体" panose="02010600030101010101" pitchFamily="2" charset="-122"/>
              </a:rPr>
              <a:t>虽都是类别级的标签扰动算法，但是其扰动方式具有明显差异，将</a:t>
            </a:r>
            <a:r>
              <a:rPr lang="en-US" altLang="zh-CN" sz="1100" dirty="0">
                <a:latin typeface="Times New Roman" panose="02020603050405020304" pitchFamily="18" charset="0"/>
                <a:ea typeface="宋体" panose="02010600030101010101" pitchFamily="2" charset="-122"/>
              </a:rPr>
              <a:t>Label Smoothing</a:t>
            </a:r>
            <a:r>
              <a:rPr lang="zh-CN" altLang="en-US" sz="1100" dirty="0">
                <a:latin typeface="Times New Roman" panose="02020603050405020304" pitchFamily="18" charset="0"/>
                <a:ea typeface="宋体" panose="02010600030101010101" pitchFamily="2" charset="-122"/>
              </a:rPr>
              <a:t>和</a:t>
            </a:r>
            <a:r>
              <a:rPr lang="en-US" altLang="zh-CN" sz="1100" dirty="0">
                <a:latin typeface="Times New Roman" panose="02020603050405020304" pitchFamily="18" charset="0"/>
                <a:ea typeface="宋体" panose="02010600030101010101" pitchFamily="2" charset="-122"/>
              </a:rPr>
              <a:t>Online Label Smoothing</a:t>
            </a:r>
            <a:r>
              <a:rPr lang="zh-CN" altLang="en-US" sz="1100" dirty="0">
                <a:latin typeface="Times New Roman" panose="02020603050405020304" pitchFamily="18" charset="0"/>
                <a:ea typeface="宋体" panose="02010600030101010101" pitchFamily="2" charset="-122"/>
              </a:rPr>
              <a:t>二者结合可进行互补，充分发挥不同角度的优势，降低噪声标签对模型的影响。</a:t>
            </a:r>
          </a:p>
        </p:txBody>
      </p:sp>
      <p:sp>
        <p:nvSpPr>
          <p:cNvPr id="3" name="日期占位符 1">
            <a:extLst>
              <a:ext uri="{FF2B5EF4-FFF2-40B4-BE49-F238E27FC236}">
                <a16:creationId xmlns:a16="http://schemas.microsoft.com/office/drawing/2014/main" id="{6BB8493B-4EDB-840A-0E25-471CB48319C2}"/>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5" name="页脚占位符 2">
            <a:extLst>
              <a:ext uri="{FF2B5EF4-FFF2-40B4-BE49-F238E27FC236}">
                <a16:creationId xmlns:a16="http://schemas.microsoft.com/office/drawing/2014/main" id="{869B49D7-663A-316D-C525-D517229615A2}"/>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47DA6F72-5879-EC5D-4DB0-F0D983788930}"/>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19</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DE219DD-B4CF-4469-6770-FBEA9A598966}"/>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3.1 </a:t>
            </a:r>
            <a:r>
              <a:rPr lang="zh-CN" altLang="en-US" b="1" dirty="0">
                <a:latin typeface="微软雅黑" panose="020B0503020204020204" pitchFamily="34" charset="-122"/>
                <a:ea typeface="微软雅黑" panose="020B0503020204020204" pitchFamily="34" charset="-122"/>
              </a:rPr>
              <a:t>经典标签扰动算法的分析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16CD728-1C9F-6215-74ED-0CF5FAFF3BEA}"/>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E4CABBA6-6FF1-BB2A-A96A-D052ABB5029F}"/>
              </a:ext>
            </a:extLst>
          </p:cNvPr>
          <p:cNvCxnSpPr>
            <a:cxnSpLocks/>
          </p:cNvCxnSpPr>
          <p:nvPr/>
        </p:nvCxnSpPr>
        <p:spPr>
          <a:xfrm>
            <a:off x="3919658"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A46AA76-A98D-E47F-B169-4FD0B802DE44}"/>
              </a:ext>
            </a:extLst>
          </p:cNvPr>
          <p:cNvSpPr txBox="1"/>
          <p:nvPr/>
        </p:nvSpPr>
        <p:spPr>
          <a:xfrm>
            <a:off x="0" y="1091790"/>
            <a:ext cx="3896508"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3.1 </a:t>
            </a:r>
            <a:r>
              <a:rPr lang="zh-CN" altLang="en-US" sz="2200" b="1" dirty="0">
                <a:solidFill>
                  <a:schemeClr val="bg1"/>
                </a:solidFill>
                <a:latin typeface="微软雅黑" panose="020B0503020204020204" pitchFamily="34" charset="-122"/>
                <a:ea typeface="微软雅黑" panose="020B0503020204020204" pitchFamily="34" charset="-122"/>
              </a:rPr>
              <a:t>经典标签扰动算法的分析</a:t>
            </a:r>
          </a:p>
        </p:txBody>
      </p:sp>
      <p:sp>
        <p:nvSpPr>
          <p:cNvPr id="16" name="文本框 15">
            <a:extLst>
              <a:ext uri="{FF2B5EF4-FFF2-40B4-BE49-F238E27FC236}">
                <a16:creationId xmlns:a16="http://schemas.microsoft.com/office/drawing/2014/main" id="{A7449C70-CC75-C4D7-4A71-68836A3529DF}"/>
              </a:ext>
            </a:extLst>
          </p:cNvPr>
          <p:cNvSpPr txBox="1"/>
          <p:nvPr/>
        </p:nvSpPr>
        <p:spPr>
          <a:xfrm>
            <a:off x="4305966" y="1091237"/>
            <a:ext cx="3113406" cy="485453"/>
          </a:xfrm>
          <a:prstGeom prst="roundRect">
            <a:avLst/>
          </a:prstGeom>
          <a:solidFill>
            <a:srgbClr val="C00000"/>
          </a:solidFill>
        </p:spPr>
        <p:txBody>
          <a:bodyPr wrap="square" rtlCol="0">
            <a:spAutoFit/>
          </a:bodyPr>
          <a:lstStyle/>
          <a:p>
            <a:pPr algn="ctr">
              <a:lnSpc>
                <a:spcPct val="110000"/>
              </a:lnSpc>
            </a:pPr>
            <a:r>
              <a:rPr lang="zh-CN" altLang="en-US" sz="2200" b="1" dirty="0">
                <a:solidFill>
                  <a:schemeClr val="bg1"/>
                </a:solidFill>
                <a:latin typeface="微软雅黑" panose="020B0503020204020204" pitchFamily="34" charset="-122"/>
                <a:ea typeface="微软雅黑" panose="020B0503020204020204" pitchFamily="34" charset="-122"/>
              </a:rPr>
              <a:t>三种算法的区别与联系</a:t>
            </a:r>
          </a:p>
        </p:txBody>
      </p:sp>
    </p:spTree>
    <p:extLst>
      <p:ext uri="{BB962C8B-B14F-4D97-AF65-F5344CB8AC3E}">
        <p14:creationId xmlns:p14="http://schemas.microsoft.com/office/powerpoint/2010/main" val="114976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12F1971-B393-49DE-9268-40D0B9829605}"/>
              </a:ext>
            </a:extLst>
          </p:cNvPr>
          <p:cNvSpPr txBox="1">
            <a:spLocks/>
          </p:cNvSpPr>
          <p:nvPr/>
        </p:nvSpPr>
        <p:spPr>
          <a:xfrm>
            <a:off x="1110490" y="3071063"/>
            <a:ext cx="1881806" cy="715875"/>
          </a:xfrm>
          <a:prstGeom prst="rect">
            <a:avLst/>
          </a:prstGeom>
          <a:ln>
            <a:noFill/>
          </a:ln>
        </p:spPr>
        <p:txBody>
          <a:bodyPr/>
          <a:lstStyle>
            <a:lvl1pPr algn="ctr" defTabSz="914400" rtl="0" eaLnBrk="1" latinLnBrk="0" hangingPunct="1">
              <a:lnSpc>
                <a:spcPct val="90000"/>
              </a:lnSpc>
              <a:spcBef>
                <a:spcPct val="0"/>
              </a:spcBef>
              <a:buNone/>
              <a:defRPr sz="8000" b="1" kern="1200">
                <a:solidFill>
                  <a:schemeClr val="bg1"/>
                </a:solidFill>
                <a:latin typeface="黑体" panose="02010609060101010101" pitchFamily="49" charset="-122"/>
                <a:ea typeface="黑体" panose="02010609060101010101" pitchFamily="49" charset="-122"/>
                <a:cs typeface="+mj-cs"/>
              </a:defRPr>
            </a:lvl1pPr>
          </a:lstStyle>
          <a:p>
            <a:r>
              <a:rPr lang="zh-CN" altLang="en-US" sz="4950" dirty="0">
                <a:solidFill>
                  <a:srgbClr val="B4201F"/>
                </a:solidFill>
                <a:latin typeface="微软雅黑" panose="020B0503020204020204" pitchFamily="34" charset="-122"/>
                <a:ea typeface="微软雅黑" panose="020B0503020204020204" pitchFamily="34" charset="-122"/>
              </a:rPr>
              <a:t>目  录</a:t>
            </a:r>
          </a:p>
        </p:txBody>
      </p:sp>
      <p:sp>
        <p:nvSpPr>
          <p:cNvPr id="8" name="矩形 7">
            <a:extLst>
              <a:ext uri="{FF2B5EF4-FFF2-40B4-BE49-F238E27FC236}">
                <a16:creationId xmlns:a16="http://schemas.microsoft.com/office/drawing/2014/main" id="{74483B1D-A1A9-441B-9400-87DAFA5E9B66}"/>
              </a:ext>
            </a:extLst>
          </p:cNvPr>
          <p:cNvSpPr/>
          <p:nvPr/>
        </p:nvSpPr>
        <p:spPr>
          <a:xfrm>
            <a:off x="4390474" y="0"/>
            <a:ext cx="4753526" cy="6938010"/>
          </a:xfrm>
          <a:prstGeom prst="rect">
            <a:avLst/>
          </a:prstGeom>
          <a:solidFill>
            <a:srgbClr val="B4201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B82B2A"/>
              </a:solidFill>
            </a:endParaRPr>
          </a:p>
        </p:txBody>
      </p:sp>
      <p:grpSp>
        <p:nvGrpSpPr>
          <p:cNvPr id="2" name="组合 1">
            <a:extLst>
              <a:ext uri="{FF2B5EF4-FFF2-40B4-BE49-F238E27FC236}">
                <a16:creationId xmlns:a16="http://schemas.microsoft.com/office/drawing/2014/main" id="{75656395-CE75-4AC0-B89B-8C8568068C85}"/>
              </a:ext>
            </a:extLst>
          </p:cNvPr>
          <p:cNvGrpSpPr/>
          <p:nvPr/>
        </p:nvGrpSpPr>
        <p:grpSpPr>
          <a:xfrm>
            <a:off x="4063180" y="1801089"/>
            <a:ext cx="5080820" cy="692497"/>
            <a:chOff x="4488730" y="4369024"/>
            <a:chExt cx="7703270" cy="923329"/>
          </a:xfrm>
        </p:grpSpPr>
        <p:sp>
          <p:nvSpPr>
            <p:cNvPr id="17" name="矩形: 圆角 16">
              <a:extLst>
                <a:ext uri="{FF2B5EF4-FFF2-40B4-BE49-F238E27FC236}">
                  <a16:creationId xmlns:a16="http://schemas.microsoft.com/office/drawing/2014/main" id="{D34C0084-CCA0-4D5F-B460-5A293334BA29}"/>
                </a:ext>
              </a:extLst>
            </p:cNvPr>
            <p:cNvSpPr/>
            <p:nvPr/>
          </p:nvSpPr>
          <p:spPr>
            <a:xfrm>
              <a:off x="4488730" y="4376593"/>
              <a:ext cx="905862" cy="884983"/>
            </a:xfrm>
            <a:prstGeom prst="roundRect">
              <a:avLst/>
            </a:prstGeom>
            <a:solidFill>
              <a:srgbClr val="B4201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微软雅黑" panose="020B0503020204020204" pitchFamily="34" charset="-122"/>
                  <a:ea typeface="微软雅黑" panose="020B0503020204020204" pitchFamily="34" charset="-122"/>
                </a:rPr>
                <a:t>02</a:t>
              </a:r>
              <a:endParaRPr lang="zh-CN" altLang="en-US" sz="2100" b="1"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34EF9E9A-18E0-46F0-98AC-BE89CA739F77}"/>
                </a:ext>
              </a:extLst>
            </p:cNvPr>
            <p:cNvGrpSpPr/>
            <p:nvPr/>
          </p:nvGrpSpPr>
          <p:grpSpPr>
            <a:xfrm>
              <a:off x="5633883" y="4369024"/>
              <a:ext cx="6558117" cy="923329"/>
              <a:chOff x="6816467" y="1148948"/>
              <a:chExt cx="5230591" cy="923329"/>
            </a:xfrm>
          </p:grpSpPr>
          <p:sp>
            <p:nvSpPr>
              <p:cNvPr id="27" name="文本框 26">
                <a:extLst>
                  <a:ext uri="{FF2B5EF4-FFF2-40B4-BE49-F238E27FC236}">
                    <a16:creationId xmlns:a16="http://schemas.microsoft.com/office/drawing/2014/main" id="{C52A07E0-9F0B-4EA2-9867-2D289CB9AA55}"/>
                  </a:ext>
                </a:extLst>
              </p:cNvPr>
              <p:cNvSpPr txBox="1"/>
              <p:nvPr/>
            </p:nvSpPr>
            <p:spPr>
              <a:xfrm>
                <a:off x="6816467" y="1148948"/>
                <a:ext cx="5033025" cy="553997"/>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相 关 工 作</a:t>
                </a:r>
              </a:p>
            </p:txBody>
          </p:sp>
          <p:sp>
            <p:nvSpPr>
              <p:cNvPr id="28" name="文本框 27">
                <a:extLst>
                  <a:ext uri="{FF2B5EF4-FFF2-40B4-BE49-F238E27FC236}">
                    <a16:creationId xmlns:a16="http://schemas.microsoft.com/office/drawing/2014/main" id="{80D6056E-ABFD-43F1-884C-2CF3EB43E7E5}"/>
                  </a:ext>
                </a:extLst>
              </p:cNvPr>
              <p:cNvSpPr txBox="1"/>
              <p:nvPr/>
            </p:nvSpPr>
            <p:spPr>
              <a:xfrm>
                <a:off x="6816468" y="1672168"/>
                <a:ext cx="5230590" cy="400109"/>
              </a:xfrm>
              <a:prstGeom prst="rect">
                <a:avLst/>
              </a:prstGeom>
              <a:noFill/>
            </p:spPr>
            <p:txBody>
              <a:bodyPr wrap="square" rtlCol="0">
                <a:spAutoFit/>
              </a:bodyPr>
              <a:lstStyle/>
              <a:p>
                <a:r>
                  <a:rPr lang="en-US" altLang="zh-CN"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RELATED WORK</a:t>
                </a:r>
                <a:endParaRPr lang="zh-CN" altLang="en-US"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3" name="组合 2">
            <a:extLst>
              <a:ext uri="{FF2B5EF4-FFF2-40B4-BE49-F238E27FC236}">
                <a16:creationId xmlns:a16="http://schemas.microsoft.com/office/drawing/2014/main" id="{1E8BD594-689F-4007-A6F6-451468CBD54F}"/>
              </a:ext>
            </a:extLst>
          </p:cNvPr>
          <p:cNvGrpSpPr/>
          <p:nvPr/>
        </p:nvGrpSpPr>
        <p:grpSpPr>
          <a:xfrm>
            <a:off x="4063180" y="681992"/>
            <a:ext cx="5080820" cy="692497"/>
            <a:chOff x="4488730" y="3187416"/>
            <a:chExt cx="7703270" cy="923329"/>
          </a:xfrm>
        </p:grpSpPr>
        <p:sp>
          <p:nvSpPr>
            <p:cNvPr id="20" name="矩形: 圆角 19">
              <a:extLst>
                <a:ext uri="{FF2B5EF4-FFF2-40B4-BE49-F238E27FC236}">
                  <a16:creationId xmlns:a16="http://schemas.microsoft.com/office/drawing/2014/main" id="{D55A43BB-859B-49B0-9D7F-389C994619F7}"/>
                </a:ext>
              </a:extLst>
            </p:cNvPr>
            <p:cNvSpPr/>
            <p:nvPr/>
          </p:nvSpPr>
          <p:spPr>
            <a:xfrm>
              <a:off x="4488730" y="3194985"/>
              <a:ext cx="905862" cy="884983"/>
            </a:xfrm>
            <a:prstGeom prst="roundRect">
              <a:avLst/>
            </a:prstGeom>
            <a:solidFill>
              <a:srgbClr val="B4201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微软雅黑" panose="020B0503020204020204" pitchFamily="34" charset="-122"/>
                  <a:ea typeface="微软雅黑" panose="020B0503020204020204" pitchFamily="34" charset="-122"/>
                </a:rPr>
                <a:t>01</a:t>
              </a:r>
              <a:endParaRPr lang="zh-CN" altLang="en-US" sz="2100" b="1" dirty="0">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0A5EA41A-3801-4485-95BB-1552D727E3EA}"/>
                </a:ext>
              </a:extLst>
            </p:cNvPr>
            <p:cNvGrpSpPr/>
            <p:nvPr/>
          </p:nvGrpSpPr>
          <p:grpSpPr>
            <a:xfrm>
              <a:off x="5633883" y="3187416"/>
              <a:ext cx="6558117" cy="923329"/>
              <a:chOff x="6816467" y="1148948"/>
              <a:chExt cx="5230591" cy="923329"/>
            </a:xfrm>
          </p:grpSpPr>
          <p:sp>
            <p:nvSpPr>
              <p:cNvPr id="32" name="文本框 31">
                <a:extLst>
                  <a:ext uri="{FF2B5EF4-FFF2-40B4-BE49-F238E27FC236}">
                    <a16:creationId xmlns:a16="http://schemas.microsoft.com/office/drawing/2014/main" id="{2610B3B2-9301-4610-B5E3-111D9831CFD9}"/>
                  </a:ext>
                </a:extLst>
              </p:cNvPr>
              <p:cNvSpPr txBox="1"/>
              <p:nvPr/>
            </p:nvSpPr>
            <p:spPr>
              <a:xfrm>
                <a:off x="6816467" y="1148948"/>
                <a:ext cx="5033025" cy="553997"/>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引 言</a:t>
                </a:r>
              </a:p>
            </p:txBody>
          </p:sp>
          <p:sp>
            <p:nvSpPr>
              <p:cNvPr id="33" name="文本框 32">
                <a:extLst>
                  <a:ext uri="{FF2B5EF4-FFF2-40B4-BE49-F238E27FC236}">
                    <a16:creationId xmlns:a16="http://schemas.microsoft.com/office/drawing/2014/main" id="{366F7D44-2AD4-4EC8-A5AC-4D29EE93FB2A}"/>
                  </a:ext>
                </a:extLst>
              </p:cNvPr>
              <p:cNvSpPr txBox="1"/>
              <p:nvPr/>
            </p:nvSpPr>
            <p:spPr>
              <a:xfrm>
                <a:off x="6816468" y="1672168"/>
                <a:ext cx="5230590" cy="400109"/>
              </a:xfrm>
              <a:prstGeom prst="rect">
                <a:avLst/>
              </a:prstGeom>
              <a:noFill/>
            </p:spPr>
            <p:txBody>
              <a:bodyPr wrap="square" rtlCol="0">
                <a:spAutoFit/>
              </a:bodyPr>
              <a:lstStyle/>
              <a:p>
                <a:r>
                  <a:rPr lang="en-US" altLang="zh-CN"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lang="zh-CN" altLang="en-US"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10" name="组合 9">
            <a:extLst>
              <a:ext uri="{FF2B5EF4-FFF2-40B4-BE49-F238E27FC236}">
                <a16:creationId xmlns:a16="http://schemas.microsoft.com/office/drawing/2014/main" id="{880EBC77-5B3C-3764-7E47-6DC5B7513EA5}"/>
              </a:ext>
            </a:extLst>
          </p:cNvPr>
          <p:cNvGrpSpPr/>
          <p:nvPr/>
        </p:nvGrpSpPr>
        <p:grpSpPr>
          <a:xfrm>
            <a:off x="4063180" y="2920185"/>
            <a:ext cx="5080820" cy="692497"/>
            <a:chOff x="4488730" y="4369024"/>
            <a:chExt cx="7703270" cy="923329"/>
          </a:xfrm>
        </p:grpSpPr>
        <p:sp>
          <p:nvSpPr>
            <p:cNvPr id="11" name="矩形: 圆角 10">
              <a:extLst>
                <a:ext uri="{FF2B5EF4-FFF2-40B4-BE49-F238E27FC236}">
                  <a16:creationId xmlns:a16="http://schemas.microsoft.com/office/drawing/2014/main" id="{486998C3-9DE7-BC4A-B6FB-1289D3065AA4}"/>
                </a:ext>
              </a:extLst>
            </p:cNvPr>
            <p:cNvSpPr/>
            <p:nvPr/>
          </p:nvSpPr>
          <p:spPr>
            <a:xfrm>
              <a:off x="4488730" y="4376593"/>
              <a:ext cx="905862" cy="884983"/>
            </a:xfrm>
            <a:prstGeom prst="roundRect">
              <a:avLst/>
            </a:prstGeom>
            <a:solidFill>
              <a:srgbClr val="B4201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微软雅黑" panose="020B0503020204020204" pitchFamily="34" charset="-122"/>
                  <a:ea typeface="微软雅黑" panose="020B0503020204020204" pitchFamily="34" charset="-122"/>
                </a:rPr>
                <a:t>03</a:t>
              </a:r>
              <a:endParaRPr lang="zh-CN" altLang="en-US" sz="21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21F1926D-BD4F-D9A5-419B-F8961102BA26}"/>
                </a:ext>
              </a:extLst>
            </p:cNvPr>
            <p:cNvGrpSpPr/>
            <p:nvPr/>
          </p:nvGrpSpPr>
          <p:grpSpPr>
            <a:xfrm>
              <a:off x="5633883" y="4369024"/>
              <a:ext cx="6558117" cy="923329"/>
              <a:chOff x="6816467" y="1148948"/>
              <a:chExt cx="5230591" cy="923329"/>
            </a:xfrm>
          </p:grpSpPr>
          <p:sp>
            <p:nvSpPr>
              <p:cNvPr id="13" name="文本框 12">
                <a:extLst>
                  <a:ext uri="{FF2B5EF4-FFF2-40B4-BE49-F238E27FC236}">
                    <a16:creationId xmlns:a16="http://schemas.microsoft.com/office/drawing/2014/main" id="{5BBECDAC-A734-3FF1-C909-58C05F537382}"/>
                  </a:ext>
                </a:extLst>
              </p:cNvPr>
              <p:cNvSpPr txBox="1"/>
              <p:nvPr/>
            </p:nvSpPr>
            <p:spPr>
              <a:xfrm>
                <a:off x="6816467" y="1148948"/>
                <a:ext cx="5033025" cy="553997"/>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研 究 方 法</a:t>
                </a:r>
              </a:p>
            </p:txBody>
          </p:sp>
          <p:sp>
            <p:nvSpPr>
              <p:cNvPr id="14" name="文本框 13">
                <a:extLst>
                  <a:ext uri="{FF2B5EF4-FFF2-40B4-BE49-F238E27FC236}">
                    <a16:creationId xmlns:a16="http://schemas.microsoft.com/office/drawing/2014/main" id="{4428D48A-9DFB-6C3F-24AC-E7A3A9CA4614}"/>
                  </a:ext>
                </a:extLst>
              </p:cNvPr>
              <p:cNvSpPr txBox="1"/>
              <p:nvPr/>
            </p:nvSpPr>
            <p:spPr>
              <a:xfrm>
                <a:off x="6816468" y="1672168"/>
                <a:ext cx="5230590" cy="400109"/>
              </a:xfrm>
              <a:prstGeom prst="rect">
                <a:avLst/>
              </a:prstGeom>
              <a:noFill/>
            </p:spPr>
            <p:txBody>
              <a:bodyPr wrap="square" rtlCol="0">
                <a:spAutoFit/>
              </a:bodyPr>
              <a:lstStyle/>
              <a:p>
                <a:r>
                  <a:rPr lang="en-US" altLang="zh-CN"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RESEARCH METHODS</a:t>
                </a:r>
                <a:endParaRPr lang="zh-CN" altLang="en-US"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15" name="组合 14">
            <a:extLst>
              <a:ext uri="{FF2B5EF4-FFF2-40B4-BE49-F238E27FC236}">
                <a16:creationId xmlns:a16="http://schemas.microsoft.com/office/drawing/2014/main" id="{49AEA9C2-91BF-F91B-DDFF-EB944972D0AC}"/>
              </a:ext>
            </a:extLst>
          </p:cNvPr>
          <p:cNvGrpSpPr/>
          <p:nvPr/>
        </p:nvGrpSpPr>
        <p:grpSpPr>
          <a:xfrm>
            <a:off x="4063180" y="4085002"/>
            <a:ext cx="5080820" cy="692497"/>
            <a:chOff x="4488730" y="4369024"/>
            <a:chExt cx="7703270" cy="923329"/>
          </a:xfrm>
        </p:grpSpPr>
        <p:sp>
          <p:nvSpPr>
            <p:cNvPr id="16" name="矩形: 圆角 15">
              <a:extLst>
                <a:ext uri="{FF2B5EF4-FFF2-40B4-BE49-F238E27FC236}">
                  <a16:creationId xmlns:a16="http://schemas.microsoft.com/office/drawing/2014/main" id="{14F0E9C2-6BBB-6148-8401-E65F93170244}"/>
                </a:ext>
              </a:extLst>
            </p:cNvPr>
            <p:cNvSpPr/>
            <p:nvPr/>
          </p:nvSpPr>
          <p:spPr>
            <a:xfrm>
              <a:off x="4488730" y="4376593"/>
              <a:ext cx="905862" cy="884983"/>
            </a:xfrm>
            <a:prstGeom prst="roundRect">
              <a:avLst/>
            </a:prstGeom>
            <a:solidFill>
              <a:srgbClr val="B4201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微软雅黑" panose="020B0503020204020204" pitchFamily="34" charset="-122"/>
                  <a:ea typeface="微软雅黑" panose="020B0503020204020204" pitchFamily="34" charset="-122"/>
                </a:rPr>
                <a:t>04</a:t>
              </a:r>
              <a:endParaRPr lang="zh-CN" altLang="en-US" sz="2100" b="1" dirty="0">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0F1BD27E-231D-3E5E-66B4-141F863A90AB}"/>
                </a:ext>
              </a:extLst>
            </p:cNvPr>
            <p:cNvGrpSpPr/>
            <p:nvPr/>
          </p:nvGrpSpPr>
          <p:grpSpPr>
            <a:xfrm>
              <a:off x="5633883" y="4369024"/>
              <a:ext cx="6558117" cy="923329"/>
              <a:chOff x="6816467" y="1148948"/>
              <a:chExt cx="5230591" cy="923329"/>
            </a:xfrm>
          </p:grpSpPr>
          <p:sp>
            <p:nvSpPr>
              <p:cNvPr id="19" name="文本框 18">
                <a:extLst>
                  <a:ext uri="{FF2B5EF4-FFF2-40B4-BE49-F238E27FC236}">
                    <a16:creationId xmlns:a16="http://schemas.microsoft.com/office/drawing/2014/main" id="{FD14D0F6-17B1-58F6-D14E-C5DABE7CFB4B}"/>
                  </a:ext>
                </a:extLst>
              </p:cNvPr>
              <p:cNvSpPr txBox="1"/>
              <p:nvPr/>
            </p:nvSpPr>
            <p:spPr>
              <a:xfrm>
                <a:off x="6816467" y="1148948"/>
                <a:ext cx="5033025" cy="553997"/>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实 验 与 分 析</a:t>
                </a:r>
              </a:p>
            </p:txBody>
          </p:sp>
          <p:sp>
            <p:nvSpPr>
              <p:cNvPr id="21" name="文本框 20">
                <a:extLst>
                  <a:ext uri="{FF2B5EF4-FFF2-40B4-BE49-F238E27FC236}">
                    <a16:creationId xmlns:a16="http://schemas.microsoft.com/office/drawing/2014/main" id="{98A2FF95-5656-28B7-3E1A-69BC9FD1E840}"/>
                  </a:ext>
                </a:extLst>
              </p:cNvPr>
              <p:cNvSpPr txBox="1"/>
              <p:nvPr/>
            </p:nvSpPr>
            <p:spPr>
              <a:xfrm>
                <a:off x="6816468" y="1672168"/>
                <a:ext cx="5230590" cy="400109"/>
              </a:xfrm>
              <a:prstGeom prst="rect">
                <a:avLst/>
              </a:prstGeom>
              <a:noFill/>
            </p:spPr>
            <p:txBody>
              <a:bodyPr wrap="square" rtlCol="0">
                <a:spAutoFit/>
              </a:bodyPr>
              <a:lstStyle/>
              <a:p>
                <a:r>
                  <a:rPr lang="en-US" altLang="zh-CN"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EXPERIMENT AND ANALYSIS</a:t>
                </a:r>
                <a:endParaRPr lang="zh-CN" altLang="en-US"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31" name="组合 30">
            <a:extLst>
              <a:ext uri="{FF2B5EF4-FFF2-40B4-BE49-F238E27FC236}">
                <a16:creationId xmlns:a16="http://schemas.microsoft.com/office/drawing/2014/main" id="{C2E79588-1CB2-41FF-EB0E-DFC4F2A87D9E}"/>
              </a:ext>
            </a:extLst>
          </p:cNvPr>
          <p:cNvGrpSpPr/>
          <p:nvPr/>
        </p:nvGrpSpPr>
        <p:grpSpPr>
          <a:xfrm>
            <a:off x="4063180" y="5306969"/>
            <a:ext cx="5080820" cy="692497"/>
            <a:chOff x="4488730" y="4369024"/>
            <a:chExt cx="7703270" cy="923329"/>
          </a:xfrm>
        </p:grpSpPr>
        <p:sp>
          <p:nvSpPr>
            <p:cNvPr id="34" name="矩形: 圆角 33">
              <a:extLst>
                <a:ext uri="{FF2B5EF4-FFF2-40B4-BE49-F238E27FC236}">
                  <a16:creationId xmlns:a16="http://schemas.microsoft.com/office/drawing/2014/main" id="{D0C2C284-E1AC-9C1F-9E81-049DE2313CB0}"/>
                </a:ext>
              </a:extLst>
            </p:cNvPr>
            <p:cNvSpPr/>
            <p:nvPr/>
          </p:nvSpPr>
          <p:spPr>
            <a:xfrm>
              <a:off x="4488730" y="4376593"/>
              <a:ext cx="905862" cy="884983"/>
            </a:xfrm>
            <a:prstGeom prst="roundRect">
              <a:avLst/>
            </a:prstGeom>
            <a:solidFill>
              <a:srgbClr val="B4201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微软雅黑" panose="020B0503020204020204" pitchFamily="34" charset="-122"/>
                  <a:ea typeface="微软雅黑" panose="020B0503020204020204" pitchFamily="34" charset="-122"/>
                </a:rPr>
                <a:t>05</a:t>
              </a:r>
              <a:endParaRPr lang="zh-CN" altLang="en-US" sz="2100" b="1" dirty="0">
                <a:latin typeface="微软雅黑" panose="020B0503020204020204" pitchFamily="34" charset="-122"/>
                <a:ea typeface="微软雅黑" panose="020B0503020204020204" pitchFamily="34" charset="-122"/>
              </a:endParaRPr>
            </a:p>
          </p:txBody>
        </p:sp>
        <p:grpSp>
          <p:nvGrpSpPr>
            <p:cNvPr id="35" name="组合 34">
              <a:extLst>
                <a:ext uri="{FF2B5EF4-FFF2-40B4-BE49-F238E27FC236}">
                  <a16:creationId xmlns:a16="http://schemas.microsoft.com/office/drawing/2014/main" id="{CF2743AE-3082-FB04-76BF-85BBFF1DA1A0}"/>
                </a:ext>
              </a:extLst>
            </p:cNvPr>
            <p:cNvGrpSpPr/>
            <p:nvPr/>
          </p:nvGrpSpPr>
          <p:grpSpPr>
            <a:xfrm>
              <a:off x="5633883" y="4369024"/>
              <a:ext cx="6558117" cy="923329"/>
              <a:chOff x="6816467" y="1148948"/>
              <a:chExt cx="5230591" cy="923329"/>
            </a:xfrm>
          </p:grpSpPr>
          <p:sp>
            <p:nvSpPr>
              <p:cNvPr id="36" name="文本框 35">
                <a:extLst>
                  <a:ext uri="{FF2B5EF4-FFF2-40B4-BE49-F238E27FC236}">
                    <a16:creationId xmlns:a16="http://schemas.microsoft.com/office/drawing/2014/main" id="{F3E6672A-8102-66E1-0980-6A34789D046D}"/>
                  </a:ext>
                </a:extLst>
              </p:cNvPr>
              <p:cNvSpPr txBox="1"/>
              <p:nvPr/>
            </p:nvSpPr>
            <p:spPr>
              <a:xfrm>
                <a:off x="6816467" y="1148948"/>
                <a:ext cx="5033025" cy="553997"/>
              </a:xfrm>
              <a:prstGeom prst="rect">
                <a:avLst/>
              </a:prstGeom>
              <a:noFill/>
            </p:spPr>
            <p:txBody>
              <a:bodyPr wrap="square" rtlCol="0">
                <a:spAutoFit/>
              </a:bodyPr>
              <a:lstStyle/>
              <a:p>
                <a:r>
                  <a:rPr lang="zh-CN" altLang="en-US" sz="2100" b="1" dirty="0">
                    <a:solidFill>
                      <a:schemeClr val="bg1"/>
                    </a:solidFill>
                    <a:latin typeface="微软雅黑" panose="020B0503020204020204" pitchFamily="34" charset="-122"/>
                    <a:ea typeface="微软雅黑" panose="020B0503020204020204" pitchFamily="34" charset="-122"/>
                  </a:rPr>
                  <a:t>结 语</a:t>
                </a:r>
              </a:p>
            </p:txBody>
          </p:sp>
          <p:sp>
            <p:nvSpPr>
              <p:cNvPr id="37" name="文本框 36">
                <a:extLst>
                  <a:ext uri="{FF2B5EF4-FFF2-40B4-BE49-F238E27FC236}">
                    <a16:creationId xmlns:a16="http://schemas.microsoft.com/office/drawing/2014/main" id="{41BDFADF-DE23-595C-8542-2A01B3DF8923}"/>
                  </a:ext>
                </a:extLst>
              </p:cNvPr>
              <p:cNvSpPr txBox="1"/>
              <p:nvPr/>
            </p:nvSpPr>
            <p:spPr>
              <a:xfrm>
                <a:off x="6816468" y="1672168"/>
                <a:ext cx="5230590" cy="400109"/>
              </a:xfrm>
              <a:prstGeom prst="rect">
                <a:avLst/>
              </a:prstGeom>
              <a:noFill/>
            </p:spPr>
            <p:txBody>
              <a:bodyPr wrap="square" rtlCol="0">
                <a:spAutoFit/>
              </a:bodyPr>
              <a:lstStyle/>
              <a:p>
                <a:r>
                  <a:rPr lang="en-US" altLang="zh-CN"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CONCLUSIONS</a:t>
                </a:r>
                <a:endParaRPr lang="zh-CN" altLang="en-US" sz="135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spTree>
    <p:extLst>
      <p:ext uri="{BB962C8B-B14F-4D97-AF65-F5344CB8AC3E}">
        <p14:creationId xmlns:p14="http://schemas.microsoft.com/office/powerpoint/2010/main" val="272442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99B665D9-CAFB-F65B-A08D-7F9AE9E5DF08}"/>
              </a:ext>
            </a:extLst>
          </p:cNvPr>
          <p:cNvSpPr txBox="1"/>
          <p:nvPr/>
        </p:nvSpPr>
        <p:spPr>
          <a:xfrm>
            <a:off x="6172200" y="2115210"/>
            <a:ext cx="2895600" cy="4043607"/>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sz="1600" dirty="0">
                <a:latin typeface="Times New Roman" panose="02020603050405020304" pitchFamily="18" charset="0"/>
                <a:ea typeface="楷体" panose="02010609060101010101" pitchFamily="49" charset="-122"/>
              </a:rPr>
              <a:t>具体来说，在将数据集进行划分后，</a:t>
            </a:r>
            <a:r>
              <a:rPr lang="en-US" altLang="zh-CN" sz="1600" dirty="0">
                <a:latin typeface="Times New Roman" panose="02020603050405020304" pitchFamily="18" charset="0"/>
                <a:ea typeface="楷体" panose="02010609060101010101" pitchFamily="49" charset="-122"/>
              </a:rPr>
              <a:t>MGLP </a:t>
            </a:r>
            <a:r>
              <a:rPr lang="zh-CN" altLang="en-US" sz="1600" dirty="0">
                <a:latin typeface="Times New Roman" panose="02020603050405020304" pitchFamily="18" charset="0"/>
                <a:ea typeface="楷体" panose="02010609060101010101" pitchFamily="49" charset="-122"/>
              </a:rPr>
              <a:t>算法作用于模型的训练过程，以降低噪声标签对模型训练的负面影响，提高模型的性能。</a:t>
            </a:r>
            <a:endParaRPr lang="en-US" altLang="zh-CN" sz="1600" dirty="0">
              <a:latin typeface="Times New Roman" panose="02020603050405020304" pitchFamily="18" charset="0"/>
              <a:ea typeface="楷体" panose="02010609060101010101" pitchFamily="49" charset="-122"/>
            </a:endParaRPr>
          </a:p>
          <a:p>
            <a:pPr marL="257175" indent="-257175" algn="just">
              <a:lnSpc>
                <a:spcPct val="135000"/>
              </a:lnSpc>
              <a:buFont typeface="Arial" panose="020B0604020202020204" pitchFamily="34" charset="0"/>
              <a:buChar char="•"/>
            </a:pPr>
            <a:r>
              <a:rPr lang="en-US" altLang="zh-CN" sz="1600" dirty="0">
                <a:latin typeface="Times New Roman" panose="02020603050405020304" pitchFamily="18" charset="0"/>
                <a:ea typeface="楷体" panose="02010609060101010101" pitchFamily="49" charset="-122"/>
              </a:rPr>
              <a:t>MGLP </a:t>
            </a:r>
            <a:r>
              <a:rPr lang="zh-CN" altLang="en-US" sz="1600" dirty="0">
                <a:latin typeface="Times New Roman" panose="02020603050405020304" pitchFamily="18" charset="0"/>
                <a:ea typeface="楷体" panose="02010609060101010101" pitchFamily="49" charset="-122"/>
              </a:rPr>
              <a:t>算法通过加权的方式将 三种单粒度标签扰动算法进行了融合。在进行扰动时，通过融合系数的取值来控制不同粒度的扰动比例，融合系数的取值通过元学习的思想来求得。</a:t>
            </a:r>
            <a:endParaRPr lang="en-US" altLang="zh-CN" sz="1600" dirty="0">
              <a:latin typeface="Times New Roman" panose="020206030504050203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8393610B-1928-7668-FC62-184255956F1F}"/>
              </a:ext>
            </a:extLst>
          </p:cNvPr>
          <p:cNvPicPr>
            <a:picLocks noChangeAspect="1"/>
          </p:cNvPicPr>
          <p:nvPr/>
        </p:nvPicPr>
        <p:blipFill>
          <a:blip r:embed="rId3"/>
          <a:stretch>
            <a:fillRect/>
          </a:stretch>
        </p:blipFill>
        <p:spPr>
          <a:xfrm>
            <a:off x="266204" y="2326627"/>
            <a:ext cx="5744279" cy="2939985"/>
          </a:xfrm>
          <a:prstGeom prst="rect">
            <a:avLst/>
          </a:prstGeom>
        </p:spPr>
      </p:pic>
      <p:sp>
        <p:nvSpPr>
          <p:cNvPr id="12" name="矩形 11">
            <a:extLst>
              <a:ext uri="{FF2B5EF4-FFF2-40B4-BE49-F238E27FC236}">
                <a16:creationId xmlns:a16="http://schemas.microsoft.com/office/drawing/2014/main" id="{109EB966-3375-8A96-48BE-6938EBDFB010}"/>
              </a:ext>
            </a:extLst>
          </p:cNvPr>
          <p:cNvSpPr/>
          <p:nvPr/>
        </p:nvSpPr>
        <p:spPr>
          <a:xfrm>
            <a:off x="266203" y="2220781"/>
            <a:ext cx="5799317" cy="3356387"/>
          </a:xfrm>
          <a:prstGeom prst="rect">
            <a:avLst/>
          </a:prstGeom>
          <a:noFill/>
          <a:ln w="12700">
            <a:solidFill>
              <a:srgbClr val="B82B2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a:extLst>
              <a:ext uri="{FF2B5EF4-FFF2-40B4-BE49-F238E27FC236}">
                <a16:creationId xmlns:a16="http://schemas.microsoft.com/office/drawing/2014/main" id="{17A1864B-5D8B-92D9-93FF-75676F69C47B}"/>
              </a:ext>
            </a:extLst>
          </p:cNvPr>
          <p:cNvSpPr txBox="1"/>
          <p:nvPr/>
        </p:nvSpPr>
        <p:spPr>
          <a:xfrm>
            <a:off x="2077497" y="5279934"/>
            <a:ext cx="2580424" cy="269817"/>
          </a:xfrm>
          <a:prstGeom prst="rect">
            <a:avLst/>
          </a:prstGeom>
          <a:noFill/>
        </p:spPr>
        <p:txBody>
          <a:bodyPr wrap="square">
            <a:spAutoFit/>
          </a:bodyPr>
          <a:lstStyle/>
          <a:p>
            <a:pPr algn="ctr">
              <a:lnSpc>
                <a:spcPts val="1500"/>
              </a:lnSpc>
            </a:pPr>
            <a:r>
              <a:rPr lang="en-US" altLang="zh-CN" sz="1050" b="1" kern="100" dirty="0">
                <a:latin typeface="Times New Roman" panose="02020603050405020304" pitchFamily="18" charset="0"/>
                <a:ea typeface="宋体" panose="02010600030101010101" pitchFamily="2" charset="-122"/>
                <a:cs typeface="Times New Roman" panose="02020603050405020304" pitchFamily="18" charset="0"/>
              </a:rPr>
              <a:t>MGLP</a:t>
            </a:r>
            <a:r>
              <a:rPr lang="zh-CN" altLang="en-US" sz="1050" b="1" kern="100" dirty="0">
                <a:latin typeface="Times New Roman" panose="02020603050405020304" pitchFamily="18" charset="0"/>
                <a:ea typeface="宋体" panose="02010600030101010101" pitchFamily="2" charset="-122"/>
                <a:cs typeface="Times New Roman" panose="02020603050405020304" pitchFamily="18" charset="0"/>
              </a:rPr>
              <a:t>算法技术路线图</a:t>
            </a:r>
            <a:endParaRPr lang="zh-CN" altLang="zh-CN" sz="105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0" name="日期占位符 1">
            <a:extLst>
              <a:ext uri="{FF2B5EF4-FFF2-40B4-BE49-F238E27FC236}">
                <a16:creationId xmlns:a16="http://schemas.microsoft.com/office/drawing/2014/main" id="{5277DCC1-495F-E74C-764A-CB28AEF3650D}"/>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4" name="页脚占位符 2">
            <a:extLst>
              <a:ext uri="{FF2B5EF4-FFF2-40B4-BE49-F238E27FC236}">
                <a16:creationId xmlns:a16="http://schemas.microsoft.com/office/drawing/2014/main" id="{7B3CCE10-B1F8-C35B-1F45-9769672A89F7}"/>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6" name="灯片编号占位符 3">
            <a:extLst>
              <a:ext uri="{FF2B5EF4-FFF2-40B4-BE49-F238E27FC236}">
                <a16:creationId xmlns:a16="http://schemas.microsoft.com/office/drawing/2014/main" id="{B530F283-B7E4-F57B-C41F-49B263415161}"/>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20</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6024E608-2BC3-63DF-2790-5857F31C3566}"/>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3.2 </a:t>
            </a:r>
            <a:r>
              <a:rPr lang="zh-CN" altLang="en-US" b="1" dirty="0">
                <a:latin typeface="微软雅黑" panose="020B0503020204020204" pitchFamily="34" charset="-122"/>
                <a:ea typeface="微软雅黑" panose="020B0503020204020204" pitchFamily="34" charset="-122"/>
              </a:rPr>
              <a:t>多粒度标签扰动算法</a:t>
            </a:r>
            <a:endParaRPr lang="en-US" altLang="zh-CN"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2487DCC-1CE4-F382-74A5-49812294FDD0}"/>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0C964F5-9B6A-83D5-5906-E8C16C3525F6}"/>
              </a:ext>
            </a:extLst>
          </p:cNvPr>
          <p:cNvSpPr txBox="1"/>
          <p:nvPr/>
        </p:nvSpPr>
        <p:spPr>
          <a:xfrm>
            <a:off x="0" y="1091790"/>
            <a:ext cx="4433104"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3.2 </a:t>
            </a:r>
            <a:r>
              <a:rPr lang="zh-CN" altLang="en-US" sz="2200" b="1" dirty="0">
                <a:solidFill>
                  <a:schemeClr val="bg1"/>
                </a:solidFill>
                <a:latin typeface="微软雅黑" panose="020B0503020204020204" pitchFamily="34" charset="-122"/>
                <a:ea typeface="微软雅黑" panose="020B0503020204020204" pitchFamily="34" charset="-122"/>
              </a:rPr>
              <a:t>多粒度标签扰动算法（</a:t>
            </a:r>
            <a:r>
              <a:rPr lang="en-US" altLang="zh-CN" sz="2200" b="1" dirty="0">
                <a:solidFill>
                  <a:schemeClr val="bg1"/>
                </a:solidFill>
                <a:latin typeface="微软雅黑" panose="020B0503020204020204" pitchFamily="34" charset="-122"/>
                <a:ea typeface="微软雅黑" panose="020B0503020204020204" pitchFamily="34" charset="-122"/>
              </a:rPr>
              <a:t>MGLP</a:t>
            </a:r>
            <a:r>
              <a:rPr lang="zh-CN" altLang="en-US" sz="2200" b="1"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80232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99B665D9-CAFB-F65B-A08D-7F9AE9E5DF08}"/>
                  </a:ext>
                </a:extLst>
              </p:cNvPr>
              <p:cNvSpPr txBox="1"/>
              <p:nvPr/>
            </p:nvSpPr>
            <p:spPr>
              <a:xfrm>
                <a:off x="282062" y="1733189"/>
                <a:ext cx="8785738" cy="798039"/>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假定</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oMath>
                </a14:m>
                <a:r>
                  <a:rPr lang="zh-CN" altLang="en-US" dirty="0">
                    <a:latin typeface="Times New Roman" panose="02020603050405020304" pitchFamily="18" charset="0"/>
                    <a:ea typeface="楷体" panose="02010609060101010101" pitchFamily="49" charset="-122"/>
                  </a:rPr>
                  <a:t>为分别为样本</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𝑖</m:t>
                    </m:r>
                    <m:r>
                      <a:rPr lang="en-US" altLang="zh-CN" i="1">
                        <a:latin typeface="Cambria Math" panose="02040503050406030204" pitchFamily="18" charset="0"/>
                        <a:ea typeface="楷体" panose="02010609060101010101" pitchFamily="49" charset="-122"/>
                      </a:rPr>
                      <m:t> </m:t>
                    </m:r>
                  </m:oMath>
                </a14:m>
                <a:r>
                  <a:rPr lang="zh-CN" altLang="en-US" dirty="0">
                    <a:latin typeface="Times New Roman" panose="02020603050405020304" pitchFamily="18" charset="0"/>
                    <a:ea typeface="楷体" panose="02010609060101010101" pitchFamily="49" charset="-122"/>
                  </a:rPr>
                  <a:t>的三个控制扰动比例的融合系数，则 </a:t>
                </a: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算法的扰动后的标签如公式（</a:t>
                </a:r>
                <a:r>
                  <a:rPr lang="en-US" altLang="zh-CN" dirty="0">
                    <a:latin typeface="Times New Roman" panose="02020603050405020304" pitchFamily="18" charset="0"/>
                    <a:ea typeface="楷体" panose="02010609060101010101" pitchFamily="49" charset="-122"/>
                  </a:rPr>
                  <a:t>10</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p:txBody>
          </p:sp>
        </mc:Choice>
        <mc:Fallback>
          <p:sp>
            <p:nvSpPr>
              <p:cNvPr id="13" name="文本框 12">
                <a:extLst>
                  <a:ext uri="{FF2B5EF4-FFF2-40B4-BE49-F238E27FC236}">
                    <a16:creationId xmlns:a16="http://schemas.microsoft.com/office/drawing/2014/main" id="{99B665D9-CAFB-F65B-A08D-7F9AE9E5DF08}"/>
                  </a:ext>
                </a:extLst>
              </p:cNvPr>
              <p:cNvSpPr txBox="1">
                <a:spLocks noRot="1" noChangeAspect="1" noMove="1" noResize="1" noEditPoints="1" noAdjustHandles="1" noChangeArrowheads="1" noChangeShapeType="1" noTextEdit="1"/>
              </p:cNvSpPr>
              <p:nvPr/>
            </p:nvSpPr>
            <p:spPr>
              <a:xfrm>
                <a:off x="282062" y="1733189"/>
                <a:ext cx="8785738" cy="798039"/>
              </a:xfrm>
              <a:prstGeom prst="rect">
                <a:avLst/>
              </a:prstGeom>
              <a:blipFill>
                <a:blip r:embed="rId3"/>
                <a:stretch>
                  <a:fillRect l="-416" r="-555" b="-1145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090C9F2-E284-6649-0061-4459BBA54C35}"/>
              </a:ext>
            </a:extLst>
          </p:cNvPr>
          <p:cNvPicPr>
            <a:picLocks noChangeAspect="1"/>
          </p:cNvPicPr>
          <p:nvPr/>
        </p:nvPicPr>
        <p:blipFill>
          <a:blip r:embed="rId4"/>
          <a:stretch>
            <a:fillRect/>
          </a:stretch>
        </p:blipFill>
        <p:spPr>
          <a:xfrm>
            <a:off x="2437310" y="2580173"/>
            <a:ext cx="4475242" cy="565691"/>
          </a:xfrm>
          <a:prstGeom prst="rect">
            <a:avLst/>
          </a:prstGeom>
        </p:spPr>
      </p:pic>
      <p:sp>
        <p:nvSpPr>
          <p:cNvPr id="4" name="文本框 3">
            <a:extLst>
              <a:ext uri="{FF2B5EF4-FFF2-40B4-BE49-F238E27FC236}">
                <a16:creationId xmlns:a16="http://schemas.microsoft.com/office/drawing/2014/main" id="{EAFC30FF-D535-E416-45E8-8B00A7C85854}"/>
              </a:ext>
            </a:extLst>
          </p:cNvPr>
          <p:cNvSpPr txBox="1"/>
          <p:nvPr/>
        </p:nvSpPr>
        <p:spPr>
          <a:xfrm>
            <a:off x="282062" y="3056469"/>
            <a:ext cx="8785738" cy="424090"/>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损失函数如公式（</a:t>
            </a:r>
            <a:r>
              <a:rPr lang="en-US" altLang="zh-CN" dirty="0">
                <a:latin typeface="Times New Roman" panose="02020603050405020304" pitchFamily="18" charset="0"/>
                <a:ea typeface="楷体" panose="02010609060101010101" pitchFamily="49" charset="-122"/>
              </a:rPr>
              <a:t>11</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p:txBody>
      </p:sp>
      <p:pic>
        <p:nvPicPr>
          <p:cNvPr id="8" name="图片 7">
            <a:extLst>
              <a:ext uri="{FF2B5EF4-FFF2-40B4-BE49-F238E27FC236}">
                <a16:creationId xmlns:a16="http://schemas.microsoft.com/office/drawing/2014/main" id="{BC21593D-8A13-EE38-740B-BBACDE0E1161}"/>
              </a:ext>
            </a:extLst>
          </p:cNvPr>
          <p:cNvPicPr>
            <a:picLocks noChangeAspect="1"/>
          </p:cNvPicPr>
          <p:nvPr/>
        </p:nvPicPr>
        <p:blipFill>
          <a:blip r:embed="rId5"/>
          <a:stretch>
            <a:fillRect/>
          </a:stretch>
        </p:blipFill>
        <p:spPr>
          <a:xfrm>
            <a:off x="2295282" y="3496502"/>
            <a:ext cx="4485190" cy="567028"/>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932EB48-66C9-9A89-6D44-086DC9587486}"/>
                  </a:ext>
                </a:extLst>
              </p:cNvPr>
              <p:cNvSpPr txBox="1"/>
              <p:nvPr/>
            </p:nvSpPr>
            <p:spPr>
              <a:xfrm>
                <a:off x="266203" y="4035459"/>
                <a:ext cx="8785738" cy="1177117"/>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通过对融合系数的控制，</a:t>
                </a:r>
                <a:r>
                  <a:rPr lang="en-US" altLang="zh-CN" dirty="0">
                    <a:latin typeface="Times New Roman" panose="02020603050405020304" pitchFamily="18" charset="0"/>
                    <a:ea typeface="楷体" panose="02010609060101010101" pitchFamily="49" charset="-122"/>
                  </a:rPr>
                  <a:t>MGLP</a:t>
                </a:r>
                <a:r>
                  <a:rPr lang="zh-CN" altLang="en-US" dirty="0">
                    <a:latin typeface="Times New Roman" panose="02020603050405020304" pitchFamily="18" charset="0"/>
                    <a:ea typeface="楷体" panose="02010609060101010101" pitchFamily="49" charset="-122"/>
                  </a:rPr>
                  <a:t>算法可以简化为三种扰动方式中的任意一种或者两种的组合：</a:t>
                </a:r>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ea typeface="楷体" panose="02010609060101010101" pitchFamily="49" charset="-122"/>
                  </a:rPr>
                  <a:t> </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d>
                      <m:dPr>
                        <m:ctrlPr>
                          <a:rPr lang="en-US" altLang="zh-CN" i="1" dirty="0">
                            <a:latin typeface="Cambria Math" panose="02040503050406030204" pitchFamily="18" charset="0"/>
                            <a:ea typeface="楷体" panose="02010609060101010101" pitchFamily="49" charset="-122"/>
                          </a:rPr>
                        </m:ctrlPr>
                      </m:dPr>
                      <m:e>
                        <m:r>
                          <a:rPr lang="en-US" altLang="zh-CN" dirty="0">
                            <a:latin typeface="Cambria Math" panose="02040503050406030204" pitchFamily="18" charset="0"/>
                            <a:ea typeface="楷体" panose="02010609060101010101" pitchFamily="49" charset="-122"/>
                          </a:rPr>
                          <m:t>0,1</m:t>
                        </m:r>
                      </m:e>
                    </m:d>
                  </m:oMath>
                </a14:m>
                <a:r>
                  <a:rPr lang="zh-CN" altLang="en-US" dirty="0">
                    <a:latin typeface="Times New Roman" panose="02020603050405020304" pitchFamily="18" charset="0"/>
                    <a:ea typeface="楷体" panose="02010609060101010101" pitchFamily="49" charset="-122"/>
                  </a:rPr>
                  <a:t>时，</a:t>
                </a: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算法的损失函数如公式（</a:t>
                </a:r>
                <a:r>
                  <a:rPr lang="en-US" altLang="zh-CN" dirty="0">
                    <a:latin typeface="Times New Roman" panose="02020603050405020304" pitchFamily="18" charset="0"/>
                    <a:ea typeface="楷体" panose="02010609060101010101" pitchFamily="49" charset="-122"/>
                  </a:rPr>
                  <a:t>12</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p:txBody>
          </p:sp>
        </mc:Choice>
        <mc:Fallback>
          <p:sp>
            <p:nvSpPr>
              <p:cNvPr id="10" name="文本框 9">
                <a:extLst>
                  <a:ext uri="{FF2B5EF4-FFF2-40B4-BE49-F238E27FC236}">
                    <a16:creationId xmlns:a16="http://schemas.microsoft.com/office/drawing/2014/main" id="{6932EB48-66C9-9A89-6D44-086DC9587486}"/>
                  </a:ext>
                </a:extLst>
              </p:cNvPr>
              <p:cNvSpPr txBox="1">
                <a:spLocks noRot="1" noChangeAspect="1" noMove="1" noResize="1" noEditPoints="1" noAdjustHandles="1" noChangeArrowheads="1" noChangeShapeType="1" noTextEdit="1"/>
              </p:cNvSpPr>
              <p:nvPr/>
            </p:nvSpPr>
            <p:spPr>
              <a:xfrm>
                <a:off x="266203" y="4035459"/>
                <a:ext cx="8785738" cy="1177117"/>
              </a:xfrm>
              <a:prstGeom prst="rect">
                <a:avLst/>
              </a:prstGeom>
              <a:blipFill>
                <a:blip r:embed="rId6"/>
                <a:stretch>
                  <a:fillRect l="-486" r="-555" b="-7254"/>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908FC5CA-1ADF-33A9-6F7A-D5206EB295B7}"/>
              </a:ext>
            </a:extLst>
          </p:cNvPr>
          <p:cNvPicPr>
            <a:picLocks noChangeAspect="1"/>
          </p:cNvPicPr>
          <p:nvPr/>
        </p:nvPicPr>
        <p:blipFill>
          <a:blip r:embed="rId7"/>
          <a:stretch>
            <a:fillRect/>
          </a:stretch>
        </p:blipFill>
        <p:spPr>
          <a:xfrm>
            <a:off x="2786456" y="5321977"/>
            <a:ext cx="3293295" cy="620699"/>
          </a:xfrm>
          <a:prstGeom prst="rect">
            <a:avLst/>
          </a:prstGeom>
        </p:spPr>
      </p:pic>
      <p:sp>
        <p:nvSpPr>
          <p:cNvPr id="18" name="对话气泡: 圆角矩形 17">
            <a:extLst>
              <a:ext uri="{FF2B5EF4-FFF2-40B4-BE49-F238E27FC236}">
                <a16:creationId xmlns:a16="http://schemas.microsoft.com/office/drawing/2014/main" id="{369EBAAC-CB32-24B9-4E7F-14B6A7144116}"/>
              </a:ext>
            </a:extLst>
          </p:cNvPr>
          <p:cNvSpPr/>
          <p:nvPr/>
        </p:nvSpPr>
        <p:spPr>
          <a:xfrm>
            <a:off x="6437903" y="5457126"/>
            <a:ext cx="2629897" cy="620699"/>
          </a:xfrm>
          <a:prstGeom prst="wedgeRoundRectCallout">
            <a:avLst>
              <a:gd name="adj1" fmla="val -64844"/>
              <a:gd name="adj2" fmla="val 1079"/>
              <a:gd name="adj3" fmla="val 16667"/>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zh-CN" altLang="en-US" sz="1400" dirty="0">
                <a:latin typeface="Times New Roman" panose="02020603050405020304" pitchFamily="18" charset="0"/>
                <a:ea typeface="宋体" panose="02010600030101010101" pitchFamily="2" charset="-122"/>
              </a:rPr>
              <a:t>样本级粒度的 </a:t>
            </a:r>
            <a:r>
              <a:rPr lang="en-US" altLang="zh-CN" sz="1400" dirty="0">
                <a:latin typeface="Times New Roman" panose="02020603050405020304" pitchFamily="18" charset="0"/>
                <a:ea typeface="宋体" panose="02010600030101010101" pitchFamily="2" charset="-122"/>
              </a:rPr>
              <a:t>Bootstrapping </a:t>
            </a:r>
          </a:p>
          <a:p>
            <a:pPr algn="just">
              <a:lnSpc>
                <a:spcPct val="130000"/>
              </a:lnSpc>
            </a:pPr>
            <a:r>
              <a:rPr lang="zh-CN" altLang="en-US" sz="1400" dirty="0">
                <a:latin typeface="Times New Roman" panose="02020603050405020304" pitchFamily="18" charset="0"/>
                <a:ea typeface="宋体" panose="02010600030101010101" pitchFamily="2" charset="-122"/>
              </a:rPr>
              <a:t>类别级粒度的 </a:t>
            </a:r>
            <a:r>
              <a:rPr lang="en-US" altLang="zh-CN" sz="1400" dirty="0">
                <a:latin typeface="Times New Roman" panose="02020603050405020304" pitchFamily="18" charset="0"/>
                <a:ea typeface="宋体" panose="02010600030101010101" pitchFamily="2" charset="-122"/>
              </a:rPr>
              <a:t>Label Smoothing</a:t>
            </a:r>
            <a:endParaRPr lang="zh-CN" altLang="en-US" sz="1400" dirty="0">
              <a:latin typeface="Times New Roman" panose="02020603050405020304" pitchFamily="18" charset="0"/>
              <a:ea typeface="宋体" panose="02010600030101010101" pitchFamily="2" charset="-122"/>
            </a:endParaRPr>
          </a:p>
        </p:txBody>
      </p:sp>
      <p:sp>
        <p:nvSpPr>
          <p:cNvPr id="16" name="日期占位符 1">
            <a:extLst>
              <a:ext uri="{FF2B5EF4-FFF2-40B4-BE49-F238E27FC236}">
                <a16:creationId xmlns:a16="http://schemas.microsoft.com/office/drawing/2014/main" id="{915EA1B0-C27F-7907-4514-F8A52C7E1EB6}"/>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7" name="页脚占位符 2">
            <a:extLst>
              <a:ext uri="{FF2B5EF4-FFF2-40B4-BE49-F238E27FC236}">
                <a16:creationId xmlns:a16="http://schemas.microsoft.com/office/drawing/2014/main" id="{6D444FDC-12B1-7163-8A37-95416772B33D}"/>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9" name="灯片编号占位符 3">
            <a:extLst>
              <a:ext uri="{FF2B5EF4-FFF2-40B4-BE49-F238E27FC236}">
                <a16:creationId xmlns:a16="http://schemas.microsoft.com/office/drawing/2014/main" id="{C07EE025-5DC2-A154-E1B2-4B1A7EC5925C}"/>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21</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4626E454-0A30-D1C4-C04E-7167E66BAF5B}"/>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3.2 </a:t>
            </a:r>
            <a:r>
              <a:rPr lang="zh-CN" altLang="en-US" b="1" dirty="0">
                <a:latin typeface="微软雅黑" panose="020B0503020204020204" pitchFamily="34" charset="-122"/>
                <a:ea typeface="微软雅黑" panose="020B0503020204020204" pitchFamily="34" charset="-122"/>
              </a:rPr>
              <a:t>多粒度标签扰动算法</a:t>
            </a:r>
            <a:endParaRPr lang="en-US" altLang="zh-CN"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CAF1E649-F1E2-19F2-BAC3-CAE5B2BC2876}"/>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1A32B2A-4DC1-380B-EBAF-C4B49BD4B758}"/>
              </a:ext>
            </a:extLst>
          </p:cNvPr>
          <p:cNvSpPr txBox="1"/>
          <p:nvPr/>
        </p:nvSpPr>
        <p:spPr>
          <a:xfrm>
            <a:off x="0" y="1091790"/>
            <a:ext cx="4433104"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3.2 </a:t>
            </a:r>
            <a:r>
              <a:rPr lang="zh-CN" altLang="en-US" sz="2200" b="1" dirty="0">
                <a:solidFill>
                  <a:schemeClr val="bg1"/>
                </a:solidFill>
                <a:latin typeface="微软雅黑" panose="020B0503020204020204" pitchFamily="34" charset="-122"/>
                <a:ea typeface="微软雅黑" panose="020B0503020204020204" pitchFamily="34" charset="-122"/>
              </a:rPr>
              <a:t>多粒度标签扰动算法（</a:t>
            </a:r>
            <a:r>
              <a:rPr lang="en-US" altLang="zh-CN" sz="2200" b="1" dirty="0">
                <a:solidFill>
                  <a:schemeClr val="bg1"/>
                </a:solidFill>
                <a:latin typeface="微软雅黑" panose="020B0503020204020204" pitchFamily="34" charset="-122"/>
                <a:ea typeface="微软雅黑" panose="020B0503020204020204" pitchFamily="34" charset="-122"/>
              </a:rPr>
              <a:t>MGLP</a:t>
            </a:r>
            <a:r>
              <a:rPr lang="zh-CN" altLang="en-US" sz="2200" b="1"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09122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932EB48-66C9-9A89-6D44-086DC9587486}"/>
                  </a:ext>
                </a:extLst>
              </p:cNvPr>
              <p:cNvSpPr txBox="1"/>
              <p:nvPr/>
            </p:nvSpPr>
            <p:spPr>
              <a:xfrm>
                <a:off x="179131" y="1568825"/>
                <a:ext cx="8785738" cy="1177117"/>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通过对融合系数的控制，</a:t>
                </a:r>
                <a:r>
                  <a:rPr lang="en-US" altLang="zh-CN" dirty="0">
                    <a:latin typeface="Times New Roman" panose="02020603050405020304" pitchFamily="18" charset="0"/>
                    <a:ea typeface="楷体" panose="02010609060101010101" pitchFamily="49" charset="-122"/>
                  </a:rPr>
                  <a:t>MGLP</a:t>
                </a:r>
                <a:r>
                  <a:rPr lang="zh-CN" altLang="en-US" dirty="0">
                    <a:latin typeface="Times New Roman" panose="02020603050405020304" pitchFamily="18" charset="0"/>
                    <a:ea typeface="楷体" panose="02010609060101010101" pitchFamily="49" charset="-122"/>
                  </a:rPr>
                  <a:t>算法可以简化为三种扰动方式中的任意一种或者两种的组合：</a:t>
                </a:r>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d>
                      <m:dPr>
                        <m:ctrlPr>
                          <a:rPr lang="en-US" altLang="zh-CN" i="1" dirty="0">
                            <a:latin typeface="Cambria Math" panose="02040503050406030204" pitchFamily="18" charset="0"/>
                            <a:ea typeface="楷体" panose="02010609060101010101" pitchFamily="49" charset="-122"/>
                          </a:rPr>
                        </m:ctrlPr>
                      </m:dPr>
                      <m:e>
                        <m:r>
                          <a:rPr lang="en-US" altLang="zh-CN" dirty="0">
                            <a:latin typeface="Cambria Math" panose="02040503050406030204" pitchFamily="18" charset="0"/>
                            <a:ea typeface="楷体" panose="02010609060101010101" pitchFamily="49" charset="-122"/>
                          </a:rPr>
                          <m:t>0,1</m:t>
                        </m:r>
                      </m:e>
                    </m:d>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ea typeface="楷体" panose="02010609060101010101" pitchFamily="49" charset="-122"/>
                  </a:rPr>
                  <a:t> </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r>
                      <a:rPr lang="en-US" altLang="zh-CN" dirty="0">
                        <a:latin typeface="Cambria Math" panose="02040503050406030204" pitchFamily="18" charset="0"/>
                        <a:ea typeface="楷体" panose="02010609060101010101" pitchFamily="49" charset="-122"/>
                      </a:rPr>
                      <m:t>=0</m:t>
                    </m:r>
                  </m:oMath>
                </a14:m>
                <a:r>
                  <a:rPr lang="zh-CN" altLang="en-US" dirty="0">
                    <a:latin typeface="Times New Roman" panose="02020603050405020304" pitchFamily="18" charset="0"/>
                    <a:ea typeface="楷体" panose="02010609060101010101" pitchFamily="49" charset="-122"/>
                  </a:rPr>
                  <a:t>时，</a:t>
                </a: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算法的损失函数如公式（</a:t>
                </a:r>
                <a:r>
                  <a:rPr lang="en-US" altLang="zh-CN" dirty="0">
                    <a:latin typeface="Times New Roman" panose="02020603050405020304" pitchFamily="18" charset="0"/>
                    <a:ea typeface="楷体" panose="02010609060101010101" pitchFamily="49" charset="-122"/>
                  </a:rPr>
                  <a:t>13</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p:txBody>
          </p:sp>
        </mc:Choice>
        <mc:Fallback>
          <p:sp>
            <p:nvSpPr>
              <p:cNvPr id="10" name="文本框 9">
                <a:extLst>
                  <a:ext uri="{FF2B5EF4-FFF2-40B4-BE49-F238E27FC236}">
                    <a16:creationId xmlns:a16="http://schemas.microsoft.com/office/drawing/2014/main" id="{6932EB48-66C9-9A89-6D44-086DC9587486}"/>
                  </a:ext>
                </a:extLst>
              </p:cNvPr>
              <p:cNvSpPr txBox="1">
                <a:spLocks noRot="1" noChangeAspect="1" noMove="1" noResize="1" noEditPoints="1" noAdjustHandles="1" noChangeArrowheads="1" noChangeShapeType="1" noTextEdit="1"/>
              </p:cNvSpPr>
              <p:nvPr/>
            </p:nvSpPr>
            <p:spPr>
              <a:xfrm>
                <a:off x="179131" y="1568825"/>
                <a:ext cx="8785738" cy="1177117"/>
              </a:xfrm>
              <a:prstGeom prst="rect">
                <a:avLst/>
              </a:prstGeom>
              <a:blipFill>
                <a:blip r:embed="rId3"/>
                <a:stretch>
                  <a:fillRect l="-416" r="-555" b="-72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E3C2C4E-C5CD-B4F0-DE8A-7E5202BAEB1C}"/>
                  </a:ext>
                </a:extLst>
              </p:cNvPr>
              <p:cNvSpPr txBox="1"/>
              <p:nvPr/>
            </p:nvSpPr>
            <p:spPr>
              <a:xfrm>
                <a:off x="282063" y="3459844"/>
                <a:ext cx="8785738" cy="429220"/>
              </a:xfrm>
              <a:prstGeom prst="rect">
                <a:avLst/>
              </a:prstGeom>
              <a:noFill/>
            </p:spPr>
            <p:txBody>
              <a:bodyPr wrap="square">
                <a:spAutoFit/>
              </a:bodyPr>
              <a:lstStyle/>
              <a:p>
                <a:pPr marL="600075" lvl="1" indent="-257175" algn="just">
                  <a:lnSpc>
                    <a:spcPct val="135000"/>
                  </a:lnSpc>
                  <a:buFont typeface="Times New Roman" panose="02020603050405020304" pitchFamily="18" charset="0"/>
                  <a:buChar char="‣"/>
                </a:pP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d>
                      <m:dPr>
                        <m:ctrlPr>
                          <a:rPr lang="en-US" altLang="zh-CN" i="1" dirty="0">
                            <a:latin typeface="Cambria Math" panose="02040503050406030204" pitchFamily="18" charset="0"/>
                            <a:ea typeface="楷体" panose="02010609060101010101" pitchFamily="49" charset="-122"/>
                          </a:rPr>
                        </m:ctrlPr>
                      </m:dPr>
                      <m:e>
                        <m:r>
                          <a:rPr lang="en-US" altLang="zh-CN" dirty="0">
                            <a:latin typeface="Cambria Math" panose="02040503050406030204" pitchFamily="18" charset="0"/>
                            <a:ea typeface="楷体" panose="02010609060101010101" pitchFamily="49" charset="-122"/>
                          </a:rPr>
                          <m:t>0,1</m:t>
                        </m:r>
                      </m:e>
                    </m:d>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ea typeface="楷体" panose="02010609060101010101" pitchFamily="49" charset="-122"/>
                  </a:rPr>
                  <a:t> </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d>
                      <m:dPr>
                        <m:ctrlPr>
                          <a:rPr lang="en-US" altLang="zh-CN" i="1" dirty="0">
                            <a:latin typeface="Cambria Math" panose="02040503050406030204" pitchFamily="18" charset="0"/>
                            <a:ea typeface="楷体" panose="02010609060101010101" pitchFamily="49" charset="-122"/>
                          </a:rPr>
                        </m:ctrlPr>
                      </m:dPr>
                      <m:e>
                        <m:r>
                          <a:rPr lang="en-US" altLang="zh-CN" dirty="0">
                            <a:latin typeface="Cambria Math" panose="02040503050406030204" pitchFamily="18" charset="0"/>
                            <a:ea typeface="楷体" panose="02010609060101010101" pitchFamily="49" charset="-122"/>
                          </a:rPr>
                          <m:t>0,1</m:t>
                        </m:r>
                      </m:e>
                    </m:d>
                  </m:oMath>
                </a14:m>
                <a:r>
                  <a:rPr lang="zh-CN" altLang="en-US" dirty="0">
                    <a:latin typeface="Times New Roman" panose="02020603050405020304" pitchFamily="18" charset="0"/>
                    <a:ea typeface="楷体" panose="02010609060101010101" pitchFamily="49" charset="-122"/>
                  </a:rPr>
                  <a:t>时，</a:t>
                </a: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算法的损失函数如公式（</a:t>
                </a:r>
                <a:r>
                  <a:rPr lang="en-US" altLang="zh-CN" dirty="0">
                    <a:latin typeface="Times New Roman" panose="02020603050405020304" pitchFamily="18" charset="0"/>
                    <a:ea typeface="楷体" panose="02010609060101010101" pitchFamily="49" charset="-122"/>
                  </a:rPr>
                  <a:t>14</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p:txBody>
          </p:sp>
        </mc:Choice>
        <mc:Fallback>
          <p:sp>
            <p:nvSpPr>
              <p:cNvPr id="5" name="文本框 4">
                <a:extLst>
                  <a:ext uri="{FF2B5EF4-FFF2-40B4-BE49-F238E27FC236}">
                    <a16:creationId xmlns:a16="http://schemas.microsoft.com/office/drawing/2014/main" id="{7E3C2C4E-C5CD-B4F0-DE8A-7E5202BAEB1C}"/>
                  </a:ext>
                </a:extLst>
              </p:cNvPr>
              <p:cNvSpPr txBox="1">
                <a:spLocks noRot="1" noChangeAspect="1" noMove="1" noResize="1" noEditPoints="1" noAdjustHandles="1" noChangeArrowheads="1" noChangeShapeType="1" noTextEdit="1"/>
              </p:cNvSpPr>
              <p:nvPr/>
            </p:nvSpPr>
            <p:spPr>
              <a:xfrm>
                <a:off x="282063" y="3459844"/>
                <a:ext cx="8785738" cy="429220"/>
              </a:xfrm>
              <a:prstGeom prst="rect">
                <a:avLst/>
              </a:prstGeom>
              <a:blipFill>
                <a:blip r:embed="rId4"/>
                <a:stretch>
                  <a:fillRect b="-2285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6E838BF1-F30A-F06A-1E72-E00A37E15C78}"/>
              </a:ext>
            </a:extLst>
          </p:cNvPr>
          <p:cNvPicPr>
            <a:picLocks noChangeAspect="1"/>
          </p:cNvPicPr>
          <p:nvPr/>
        </p:nvPicPr>
        <p:blipFill>
          <a:blip r:embed="rId5"/>
          <a:stretch>
            <a:fillRect/>
          </a:stretch>
        </p:blipFill>
        <p:spPr>
          <a:xfrm>
            <a:off x="2492238" y="2745942"/>
            <a:ext cx="3649194" cy="563918"/>
          </a:xfrm>
          <a:prstGeom prst="rect">
            <a:avLst/>
          </a:prstGeom>
        </p:spPr>
      </p:pic>
      <p:pic>
        <p:nvPicPr>
          <p:cNvPr id="15" name="图片 14">
            <a:extLst>
              <a:ext uri="{FF2B5EF4-FFF2-40B4-BE49-F238E27FC236}">
                <a16:creationId xmlns:a16="http://schemas.microsoft.com/office/drawing/2014/main" id="{9EA6F1F4-DBDF-5DB2-3455-462FA3FF60CA}"/>
              </a:ext>
            </a:extLst>
          </p:cNvPr>
          <p:cNvPicPr>
            <a:picLocks noChangeAspect="1"/>
          </p:cNvPicPr>
          <p:nvPr/>
        </p:nvPicPr>
        <p:blipFill>
          <a:blip r:embed="rId6"/>
          <a:stretch>
            <a:fillRect/>
          </a:stretch>
        </p:blipFill>
        <p:spPr>
          <a:xfrm>
            <a:off x="2517746" y="3863216"/>
            <a:ext cx="3623686" cy="615343"/>
          </a:xfrm>
          <a:prstGeom prst="rect">
            <a:avLst/>
          </a:prstGeom>
        </p:spPr>
      </p:pic>
      <p:sp>
        <p:nvSpPr>
          <p:cNvPr id="16" name="对话气泡: 圆角矩形 15">
            <a:extLst>
              <a:ext uri="{FF2B5EF4-FFF2-40B4-BE49-F238E27FC236}">
                <a16:creationId xmlns:a16="http://schemas.microsoft.com/office/drawing/2014/main" id="{1945CAD7-4E6A-5685-5440-9E32CD8892DA}"/>
              </a:ext>
            </a:extLst>
          </p:cNvPr>
          <p:cNvSpPr/>
          <p:nvPr/>
        </p:nvSpPr>
        <p:spPr>
          <a:xfrm>
            <a:off x="6379483" y="3917475"/>
            <a:ext cx="2735307" cy="659652"/>
          </a:xfrm>
          <a:prstGeom prst="wedgeRoundRectCallout">
            <a:avLst>
              <a:gd name="adj1" fmla="val -64071"/>
              <a:gd name="adj2" fmla="val 1079"/>
              <a:gd name="adj3" fmla="val 16667"/>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zh-CN" altLang="en-US" sz="1200" dirty="0">
                <a:latin typeface="Times New Roman" panose="02020603050405020304" pitchFamily="18" charset="0"/>
                <a:ea typeface="宋体" panose="02010600030101010101" pitchFamily="2" charset="-122"/>
              </a:rPr>
              <a:t>样本级粒度的 </a:t>
            </a:r>
            <a:r>
              <a:rPr lang="en-US" altLang="zh-CN" sz="1200" dirty="0">
                <a:latin typeface="Times New Roman" panose="02020603050405020304" pitchFamily="18" charset="0"/>
                <a:ea typeface="宋体" panose="02010600030101010101" pitchFamily="2" charset="-122"/>
              </a:rPr>
              <a:t>Bootstrapping</a:t>
            </a:r>
          </a:p>
          <a:p>
            <a:pPr algn="just">
              <a:lnSpc>
                <a:spcPct val="130000"/>
              </a:lnSpc>
            </a:pPr>
            <a:r>
              <a:rPr lang="zh-CN" altLang="en-US" sz="1200" dirty="0">
                <a:latin typeface="Times New Roman" panose="02020603050405020304" pitchFamily="18" charset="0"/>
                <a:ea typeface="宋体" panose="02010600030101010101" pitchFamily="2" charset="-122"/>
              </a:rPr>
              <a:t>类别级粒度的 </a:t>
            </a:r>
            <a:r>
              <a:rPr lang="en-US" altLang="zh-CN" sz="1200" dirty="0">
                <a:latin typeface="Times New Roman" panose="02020603050405020304" pitchFamily="18" charset="0"/>
                <a:ea typeface="宋体" panose="02010600030101010101" pitchFamily="2" charset="-122"/>
              </a:rPr>
              <a:t>Online Label Smoothing</a:t>
            </a:r>
            <a:endParaRPr lang="zh-CN" altLang="en-US" sz="1200" dirty="0">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142E194B-4E84-5F9B-CC34-56A8CF68350F}"/>
                  </a:ext>
                </a:extLst>
              </p:cNvPr>
              <p:cNvSpPr txBox="1"/>
              <p:nvPr/>
            </p:nvSpPr>
            <p:spPr>
              <a:xfrm>
                <a:off x="282063" y="4602966"/>
                <a:ext cx="8785738" cy="1727652"/>
              </a:xfrm>
              <a:prstGeom prst="rect">
                <a:avLst/>
              </a:prstGeom>
              <a:noFill/>
            </p:spPr>
            <p:txBody>
              <a:bodyPr wrap="square">
                <a:spAutoFit/>
              </a:bodyPr>
              <a:lstStyle/>
              <a:p>
                <a:pPr marL="257175" indent="-257175" algn="just">
                  <a:lnSpc>
                    <a:spcPct val="12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算法除了能够利用不同粒度的扰动信息以外，还可以简化为单粒度的扰动策略。</a:t>
                </a:r>
                <a:endParaRPr lang="en-US" altLang="zh-CN" i="1" dirty="0">
                  <a:latin typeface="Cambria Math" panose="02040503050406030204" pitchFamily="18" charset="0"/>
                  <a:ea typeface="楷体" panose="02010609060101010101" pitchFamily="49" charset="-122"/>
                </a:endParaRPr>
              </a:p>
              <a:p>
                <a:pPr marL="600075" lvl="1" indent="-257175" algn="just">
                  <a:lnSpc>
                    <a:spcPct val="120000"/>
                  </a:lnSpc>
                  <a:buFont typeface="Times New Roman" panose="02020603050405020304" pitchFamily="18" charset="0"/>
                  <a:buChar char="‣"/>
                </a:pP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ea typeface="楷体" panose="02010609060101010101" pitchFamily="49" charset="-122"/>
                  </a:rPr>
                  <a:t> </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r>
                      <a:rPr lang="en-US" altLang="zh-CN" dirty="0">
                        <a:latin typeface="Cambria Math" panose="02040503050406030204" pitchFamily="18" charset="0"/>
                        <a:ea typeface="楷体" panose="02010609060101010101" pitchFamily="49" charset="-122"/>
                      </a:rPr>
                      <m:t>=1</m:t>
                    </m:r>
                  </m:oMath>
                </a14:m>
                <a:r>
                  <a:rPr lang="zh-CN" altLang="en-US" dirty="0">
                    <a:latin typeface="Times New Roman" panose="02020603050405020304" pitchFamily="18" charset="0"/>
                    <a:ea typeface="楷体" panose="02010609060101010101" pitchFamily="49" charset="-122"/>
                  </a:rPr>
                  <a:t>时，</a:t>
                </a: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算法简化为 </a:t>
                </a:r>
                <a:r>
                  <a:rPr lang="en-US" altLang="zh-CN" dirty="0">
                    <a:latin typeface="Times New Roman" panose="02020603050405020304" pitchFamily="18" charset="0"/>
                    <a:ea typeface="楷体" panose="02010609060101010101" pitchFamily="49" charset="-122"/>
                  </a:rPr>
                  <a:t>Soft Bootstrapping </a:t>
                </a:r>
                <a:r>
                  <a:rPr lang="zh-CN" altLang="en-US" dirty="0">
                    <a:latin typeface="Times New Roman" panose="02020603050405020304" pitchFamily="18" charset="0"/>
                    <a:ea typeface="楷体" panose="02010609060101010101" pitchFamily="49" charset="-122"/>
                  </a:rPr>
                  <a:t>算法</a:t>
                </a:r>
                <a:endParaRPr lang="en-US" altLang="zh-CN" dirty="0">
                  <a:latin typeface="Times New Roman" panose="02020603050405020304" pitchFamily="18" charset="0"/>
                  <a:ea typeface="楷体" panose="02010609060101010101" pitchFamily="49" charset="-122"/>
                </a:endParaRPr>
              </a:p>
              <a:p>
                <a:pPr marL="600075" lvl="1" indent="-257175" algn="just">
                  <a:lnSpc>
                    <a:spcPct val="120000"/>
                  </a:lnSpc>
                  <a:buFont typeface="Times New Roman" panose="02020603050405020304" pitchFamily="18" charset="0"/>
                  <a:buChar char="‣"/>
                </a:pP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ea typeface="楷体" panose="02010609060101010101" pitchFamily="49" charset="-122"/>
                  </a:rPr>
                  <a:t> </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r>
                      <a:rPr lang="en-US" altLang="zh-CN" dirty="0">
                        <a:latin typeface="Cambria Math" panose="02040503050406030204" pitchFamily="18" charset="0"/>
                        <a:ea typeface="楷体" panose="02010609060101010101" pitchFamily="49" charset="-122"/>
                      </a:rPr>
                      <m:t>=0</m:t>
                    </m:r>
                  </m:oMath>
                </a14:m>
                <a:r>
                  <a:rPr lang="zh-CN" altLang="en-US" dirty="0">
                    <a:latin typeface="Times New Roman" panose="02020603050405020304" pitchFamily="18" charset="0"/>
                    <a:ea typeface="楷体" panose="02010609060101010101" pitchFamily="49" charset="-122"/>
                  </a:rPr>
                  <a:t>时，</a:t>
                </a: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算法简化为 </a:t>
                </a:r>
                <a:r>
                  <a:rPr lang="en-US" altLang="zh-CN" dirty="0">
                    <a:latin typeface="Times New Roman" panose="02020603050405020304" pitchFamily="18" charset="0"/>
                    <a:ea typeface="楷体" panose="02010609060101010101" pitchFamily="49" charset="-122"/>
                  </a:rPr>
                  <a:t>Label Smoothing</a:t>
                </a:r>
                <a:r>
                  <a:rPr lang="zh-CN" altLang="en-US" dirty="0">
                    <a:latin typeface="Times New Roman" panose="02020603050405020304" pitchFamily="18" charset="0"/>
                    <a:ea typeface="楷体" panose="02010609060101010101" pitchFamily="49" charset="-122"/>
                  </a:rPr>
                  <a:t>算法</a:t>
                </a:r>
                <a:endParaRPr lang="en-US" altLang="zh-CN" dirty="0">
                  <a:latin typeface="Times New Roman" panose="02020603050405020304" pitchFamily="18" charset="0"/>
                  <a:ea typeface="楷体" panose="02010609060101010101" pitchFamily="49" charset="-122"/>
                </a:endParaRPr>
              </a:p>
              <a:p>
                <a:pPr marL="600075" lvl="1" indent="-257175" algn="just">
                  <a:lnSpc>
                    <a:spcPct val="120000"/>
                  </a:lnSpc>
                  <a:buFont typeface="Times New Roman" panose="02020603050405020304" pitchFamily="18" charset="0"/>
                  <a:buChar char="‣"/>
                </a:pP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m:t>
                    </m:r>
                    <m:r>
                      <a:rPr lang="en-US" altLang="zh-CN" dirty="0">
                        <a:latin typeface="Cambria Math" panose="02040503050406030204" pitchFamily="18" charset="0"/>
                        <a:ea typeface="楷体" panose="02010609060101010101" pitchFamily="49" charset="-122"/>
                      </a:rPr>
                      <m:t>0</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r>
                      <a:rPr lang="en-US" altLang="zh-CN" dirty="0">
                        <a:latin typeface="Cambria Math" panose="02040503050406030204" pitchFamily="18" charset="0"/>
                        <a:ea typeface="楷体" panose="02010609060101010101" pitchFamily="49" charset="-122"/>
                      </a:rPr>
                      <m:t>=1</m:t>
                    </m:r>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ea typeface="楷体" panose="02010609060101010101" pitchFamily="49" charset="-122"/>
                  </a:rPr>
                  <a:t> </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r>
                      <a:rPr lang="en-US" altLang="zh-CN" dirty="0">
                        <a:latin typeface="Cambria Math" panose="02040503050406030204" pitchFamily="18" charset="0"/>
                        <a:ea typeface="楷体" panose="02010609060101010101" pitchFamily="49" charset="-122"/>
                      </a:rPr>
                      <m:t>=0</m:t>
                    </m:r>
                  </m:oMath>
                </a14:m>
                <a:r>
                  <a:rPr lang="zh-CN" altLang="en-US" dirty="0">
                    <a:latin typeface="Times New Roman" panose="02020603050405020304" pitchFamily="18" charset="0"/>
                    <a:ea typeface="楷体" panose="02010609060101010101" pitchFamily="49" charset="-122"/>
                  </a:rPr>
                  <a:t>时，</a:t>
                </a: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算法简化为 </a:t>
                </a:r>
                <a:r>
                  <a:rPr lang="en-US" altLang="zh-CN" dirty="0">
                    <a:latin typeface="Times New Roman" panose="02020603050405020304" pitchFamily="18" charset="0"/>
                    <a:ea typeface="楷体" panose="02010609060101010101" pitchFamily="49" charset="-122"/>
                  </a:rPr>
                  <a:t>Online Label Smoothing</a:t>
                </a:r>
                <a:r>
                  <a:rPr lang="zh-CN" altLang="en-US" dirty="0">
                    <a:latin typeface="Times New Roman" panose="02020603050405020304" pitchFamily="18" charset="0"/>
                    <a:ea typeface="楷体" panose="02010609060101010101" pitchFamily="49" charset="-122"/>
                  </a:rPr>
                  <a:t>算法</a:t>
                </a:r>
                <a:endParaRPr lang="en-US" altLang="zh-CN" dirty="0">
                  <a:latin typeface="Times New Roman" panose="02020603050405020304" pitchFamily="18" charset="0"/>
                  <a:ea typeface="楷体" panose="02010609060101010101" pitchFamily="49" charset="-122"/>
                </a:endParaRPr>
              </a:p>
            </p:txBody>
          </p:sp>
        </mc:Choice>
        <mc:Fallback>
          <p:sp>
            <p:nvSpPr>
              <p:cNvPr id="17" name="文本框 16">
                <a:extLst>
                  <a:ext uri="{FF2B5EF4-FFF2-40B4-BE49-F238E27FC236}">
                    <a16:creationId xmlns:a16="http://schemas.microsoft.com/office/drawing/2014/main" id="{142E194B-4E84-5F9B-CC34-56A8CF68350F}"/>
                  </a:ext>
                </a:extLst>
              </p:cNvPr>
              <p:cNvSpPr txBox="1">
                <a:spLocks noRot="1" noChangeAspect="1" noMove="1" noResize="1" noEditPoints="1" noAdjustHandles="1" noChangeArrowheads="1" noChangeShapeType="1" noTextEdit="1"/>
              </p:cNvSpPr>
              <p:nvPr/>
            </p:nvSpPr>
            <p:spPr>
              <a:xfrm>
                <a:off x="282063" y="4602966"/>
                <a:ext cx="8785738" cy="1727652"/>
              </a:xfrm>
              <a:prstGeom prst="rect">
                <a:avLst/>
              </a:prstGeom>
              <a:blipFill>
                <a:blip r:embed="rId7"/>
                <a:stretch>
                  <a:fillRect l="-416" t="-1060" r="-555" b="-4947"/>
                </a:stretch>
              </a:blipFill>
            </p:spPr>
            <p:txBody>
              <a:bodyPr/>
              <a:lstStyle/>
              <a:p>
                <a:r>
                  <a:rPr lang="zh-CN" altLang="en-US">
                    <a:noFill/>
                  </a:rPr>
                  <a:t> </a:t>
                </a:r>
              </a:p>
            </p:txBody>
          </p:sp>
        </mc:Fallback>
      </mc:AlternateContent>
      <p:sp>
        <p:nvSpPr>
          <p:cNvPr id="3" name="日期占位符 1">
            <a:extLst>
              <a:ext uri="{FF2B5EF4-FFF2-40B4-BE49-F238E27FC236}">
                <a16:creationId xmlns:a16="http://schemas.microsoft.com/office/drawing/2014/main" id="{0BE22A0A-4B70-CC52-58E0-5FF9410AC602}"/>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4" name="页脚占位符 2">
            <a:extLst>
              <a:ext uri="{FF2B5EF4-FFF2-40B4-BE49-F238E27FC236}">
                <a16:creationId xmlns:a16="http://schemas.microsoft.com/office/drawing/2014/main" id="{8E43632B-8F82-6799-D504-55A19E828394}"/>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12751B30-CEF9-CE9B-1E83-8346A099233F}"/>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22</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7A765D1-CD80-A75E-470E-EACA6C9F7E12}"/>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3.2 </a:t>
            </a:r>
            <a:r>
              <a:rPr lang="zh-CN" altLang="en-US" b="1" dirty="0">
                <a:latin typeface="微软雅黑" panose="020B0503020204020204" pitchFamily="34" charset="-122"/>
                <a:ea typeface="微软雅黑" panose="020B0503020204020204" pitchFamily="34" charset="-122"/>
              </a:rPr>
              <a:t>多粒度标签扰动算法</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F07C4F2-8468-0747-5CEB-7B26736D7911}"/>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CF05389-485C-1BC1-E569-EFBAF86819B3}"/>
              </a:ext>
            </a:extLst>
          </p:cNvPr>
          <p:cNvSpPr txBox="1"/>
          <p:nvPr/>
        </p:nvSpPr>
        <p:spPr>
          <a:xfrm>
            <a:off x="0" y="1091790"/>
            <a:ext cx="4433104"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3.2 </a:t>
            </a:r>
            <a:r>
              <a:rPr lang="zh-CN" altLang="en-US" sz="2200" b="1" dirty="0">
                <a:solidFill>
                  <a:schemeClr val="bg1"/>
                </a:solidFill>
                <a:latin typeface="微软雅黑" panose="020B0503020204020204" pitchFamily="34" charset="-122"/>
                <a:ea typeface="微软雅黑" panose="020B0503020204020204" pitchFamily="34" charset="-122"/>
              </a:rPr>
              <a:t>多粒度标签扰动算法（</a:t>
            </a:r>
            <a:r>
              <a:rPr lang="en-US" altLang="zh-CN" sz="2200" b="1" dirty="0">
                <a:solidFill>
                  <a:schemeClr val="bg1"/>
                </a:solidFill>
                <a:latin typeface="微软雅黑" panose="020B0503020204020204" pitchFamily="34" charset="-122"/>
                <a:ea typeface="微软雅黑" panose="020B0503020204020204" pitchFamily="34" charset="-122"/>
              </a:rPr>
              <a:t>MGLP</a:t>
            </a:r>
            <a:r>
              <a:rPr lang="zh-CN" altLang="en-US" sz="2200" b="1" dirty="0">
                <a:solidFill>
                  <a:schemeClr val="bg1"/>
                </a:solidFill>
                <a:latin typeface="微软雅黑" panose="020B0503020204020204" pitchFamily="34" charset="-122"/>
                <a:ea typeface="微软雅黑" panose="020B0503020204020204" pitchFamily="34" charset="-122"/>
              </a:rPr>
              <a:t>）</a:t>
            </a:r>
          </a:p>
        </p:txBody>
      </p:sp>
      <p:sp>
        <p:nvSpPr>
          <p:cNvPr id="18" name="对话气泡: 圆角矩形 17">
            <a:extLst>
              <a:ext uri="{FF2B5EF4-FFF2-40B4-BE49-F238E27FC236}">
                <a16:creationId xmlns:a16="http://schemas.microsoft.com/office/drawing/2014/main" id="{369EBAAC-CB32-24B9-4E7F-14B6A7144116}"/>
              </a:ext>
            </a:extLst>
          </p:cNvPr>
          <p:cNvSpPr/>
          <p:nvPr/>
        </p:nvSpPr>
        <p:spPr>
          <a:xfrm>
            <a:off x="6379483" y="2773067"/>
            <a:ext cx="2723877" cy="659652"/>
          </a:xfrm>
          <a:prstGeom prst="wedgeRoundRectCallout">
            <a:avLst>
              <a:gd name="adj1" fmla="val -64071"/>
              <a:gd name="adj2" fmla="val 1079"/>
              <a:gd name="adj3" fmla="val 16667"/>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zh-CN" altLang="en-US" sz="1200" dirty="0">
                <a:latin typeface="Times New Roman" panose="02020603050405020304" pitchFamily="18" charset="0"/>
                <a:ea typeface="宋体" panose="02010600030101010101" pitchFamily="2" charset="-122"/>
              </a:rPr>
              <a:t>类别级粒度的 </a:t>
            </a:r>
            <a:r>
              <a:rPr lang="en-US" altLang="zh-CN" sz="1200" dirty="0">
                <a:latin typeface="Times New Roman" panose="02020603050405020304" pitchFamily="18" charset="0"/>
                <a:ea typeface="宋体" panose="02010600030101010101" pitchFamily="2" charset="-122"/>
              </a:rPr>
              <a:t>Label Smoothing</a:t>
            </a:r>
          </a:p>
          <a:p>
            <a:pPr algn="just">
              <a:lnSpc>
                <a:spcPct val="130000"/>
              </a:lnSpc>
            </a:pPr>
            <a:r>
              <a:rPr lang="zh-CN" altLang="en-US" sz="1200" dirty="0">
                <a:latin typeface="Times New Roman" panose="02020603050405020304" pitchFamily="18" charset="0"/>
                <a:ea typeface="宋体" panose="02010600030101010101" pitchFamily="2" charset="-122"/>
              </a:rPr>
              <a:t>类别级粒度的 </a:t>
            </a:r>
            <a:r>
              <a:rPr lang="en-US" altLang="zh-CN" sz="1200" dirty="0">
                <a:latin typeface="Times New Roman" panose="02020603050405020304" pitchFamily="18" charset="0"/>
                <a:ea typeface="宋体" panose="02010600030101010101" pitchFamily="2" charset="-122"/>
              </a:rPr>
              <a:t>Online Label Smoothing</a:t>
            </a:r>
            <a:endParaRPr lang="zh-CN" altLang="en-US" sz="1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32843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932EB48-66C9-9A89-6D44-086DC9587486}"/>
                  </a:ext>
                </a:extLst>
              </p:cNvPr>
              <p:cNvSpPr txBox="1"/>
              <p:nvPr/>
            </p:nvSpPr>
            <p:spPr>
              <a:xfrm>
                <a:off x="266203" y="1635891"/>
                <a:ext cx="8785738" cy="1653273"/>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对于</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oMath>
                </a14:m>
                <a:r>
                  <a:rPr lang="zh-CN" altLang="en-US" dirty="0">
                    <a:latin typeface="Times New Roman" panose="02020603050405020304" pitchFamily="18" charset="0"/>
                    <a:ea typeface="楷体" panose="02010609060101010101" pitchFamily="49" charset="-122"/>
                  </a:rPr>
                  <a:t>三个融合系数，我们利用</a:t>
                </a:r>
                <a:r>
                  <a:rPr lang="zh-CN" altLang="en-US" sz="2000" b="1" u="sng" dirty="0">
                    <a:solidFill>
                      <a:srgbClr val="0478BF"/>
                    </a:solidFill>
                    <a:latin typeface="黑体" panose="02010609060101010101" pitchFamily="49" charset="-122"/>
                    <a:ea typeface="黑体" panose="02010609060101010101" pitchFamily="49" charset="-122"/>
                  </a:rPr>
                  <a:t>元学习</a:t>
                </a:r>
                <a:r>
                  <a:rPr lang="zh-CN" altLang="en-US" dirty="0">
                    <a:latin typeface="Times New Roman" panose="02020603050405020304" pitchFamily="18" charset="0"/>
                    <a:ea typeface="楷体" panose="02010609060101010101" pitchFamily="49" charset="-122"/>
                  </a:rPr>
                  <a:t>的思想对其进行学习。</a:t>
                </a:r>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给定一组训练集元数据集</a:t>
                </a:r>
                <a14:m>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𝐷</m:t>
                        </m:r>
                      </m:e>
                    </m:acc>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d>
                          <m:dPr>
                            <m:sepChr m:val=","/>
                            <m:ctrlPr>
                              <a:rPr lang="zh-CN" altLang="en-US"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𝑚𝑒𝑡𝑎</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𝑚𝑒𝑡𝑎</m:t>
                                </m:r>
                              </m:sup>
                            </m:sSubSup>
                          </m:e>
                        </m:d>
                      </m:e>
                    </m:d>
                    <m:r>
                      <a:rPr lang="zh-CN" altLang="en-US">
                        <a:latin typeface="Cambria Math" panose="02040503050406030204" pitchFamily="18" charset="0"/>
                      </a:rPr>
                      <m:t>,</m:t>
                    </m:r>
                    <m:r>
                      <a:rPr lang="zh-CN" altLang="en-US" i="1">
                        <a:latin typeface="Cambria Math" panose="02040503050406030204" pitchFamily="18" charset="0"/>
                      </a:rPr>
                      <m:t>𝑖</m:t>
                    </m:r>
                    <m:r>
                      <a:rPr lang="zh-CN" altLang="en-US">
                        <a:latin typeface="Cambria Math" panose="02040503050406030204" pitchFamily="18" charset="0"/>
                      </a:rPr>
                      <m:t>∈</m:t>
                    </m:r>
                    <m:d>
                      <m:dPr>
                        <m:begChr m:val="{"/>
                        <m:endChr m:val="}"/>
                        <m:sepChr m:val=","/>
                        <m:ctrlPr>
                          <a:rPr lang="zh-CN" altLang="en-US" i="1">
                            <a:latin typeface="Cambria Math" panose="02040503050406030204" pitchFamily="18" charset="0"/>
                          </a:rPr>
                        </m:ctrlPr>
                      </m:dPr>
                      <m:e>
                        <m:r>
                          <a:rPr lang="zh-CN" altLang="en-US">
                            <a:latin typeface="Cambria Math" panose="02040503050406030204" pitchFamily="18" charset="0"/>
                          </a:rPr>
                          <m:t>1</m:t>
                        </m:r>
                      </m:e>
                      <m:e>
                        <m:r>
                          <a:rPr lang="zh-CN" altLang="en-US">
                            <a:latin typeface="Cambria Math" panose="02040503050406030204" pitchFamily="18" charset="0"/>
                          </a:rPr>
                          <m:t>⋯</m:t>
                        </m:r>
                      </m:e>
                      <m:e>
                        <m:r>
                          <a:rPr lang="en-US" altLang="zh-CN" i="1">
                            <a:latin typeface="Cambria Math" panose="02040503050406030204" pitchFamily="18" charset="0"/>
                          </a:rPr>
                          <m:t>𝑀</m:t>
                        </m:r>
                      </m:e>
                    </m:d>
                  </m:oMath>
                </a14:m>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其中</a:t>
                </a:r>
                <a14:m>
                  <m:oMath xmlns:m="http://schemas.openxmlformats.org/officeDocument/2006/math">
                    <m:r>
                      <a:rPr lang="en-US" altLang="zh-CN" i="1">
                        <a:latin typeface="Cambria Math" panose="02040503050406030204" pitchFamily="18" charset="0"/>
                        <a:ea typeface="楷体" panose="02010609060101010101" pitchFamily="49" charset="-122"/>
                      </a:rPr>
                      <m:t>𝑀</m:t>
                    </m:r>
                  </m:oMath>
                </a14:m>
                <a:r>
                  <a:rPr lang="zh-CN" altLang="en-US" dirty="0">
                    <a:latin typeface="Times New Roman" panose="02020603050405020304" pitchFamily="18" charset="0"/>
                    <a:ea typeface="楷体" panose="02010609060101010101" pitchFamily="49" charset="-122"/>
                  </a:rPr>
                  <a:t>为元数据集中的样本总数，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𝑚𝑒𝑡𝑎</m:t>
                        </m:r>
                      </m:sup>
                    </m:sSubSup>
                  </m:oMath>
                </a14:m>
                <a:r>
                  <a:rPr lang="zh-CN" altLang="en-US" dirty="0">
                    <a:latin typeface="Times New Roman" panose="02020603050405020304" pitchFamily="18" charset="0"/>
                    <a:ea typeface="楷体" panose="02010609060101010101" pitchFamily="49" charset="-122"/>
                  </a:rPr>
                  <a:t>为样本</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𝑚𝑒𝑡𝑎</m:t>
                        </m:r>
                      </m:sup>
                    </m:sSubSup>
                  </m:oMath>
                </a14:m>
                <a:r>
                  <a:rPr lang="zh-CN" altLang="en-US" dirty="0">
                    <a:latin typeface="Times New Roman" panose="02020603050405020304" pitchFamily="18" charset="0"/>
                    <a:ea typeface="楷体" panose="02010609060101010101" pitchFamily="49" charset="-122"/>
                  </a:rPr>
                  <a:t>的类别标签（</a:t>
                </a:r>
                <a:r>
                  <a:rPr lang="en-US" altLang="zh-CN" dirty="0">
                    <a:latin typeface="Times New Roman" panose="02020603050405020304" pitchFamily="18" charset="0"/>
                    <a:ea typeface="楷体" panose="02010609060101010101" pitchFamily="49" charset="-122"/>
                  </a:rPr>
                  <a:t>one-hot</a:t>
                </a:r>
                <a:r>
                  <a:rPr lang="zh-CN" altLang="en-US" dirty="0">
                    <a:latin typeface="Times New Roman" panose="02020603050405020304" pitchFamily="18" charset="0"/>
                    <a:ea typeface="楷体" panose="02010609060101010101" pitchFamily="49" charset="-122"/>
                  </a:rPr>
                  <a:t>形式）。对于深度学习模型的参数</a:t>
                </a:r>
                <a14:m>
                  <m:oMath xmlns:m="http://schemas.openxmlformats.org/officeDocument/2006/math">
                    <m:r>
                      <m:rPr>
                        <m:sty m:val="p"/>
                      </m:rPr>
                      <a:rPr lang="en-US" altLang="zh-CN" i="1" dirty="0">
                        <a:latin typeface="Cambria Math" panose="02040503050406030204" pitchFamily="18" charset="0"/>
                      </a:rPr>
                      <m:t>w</m:t>
                    </m:r>
                  </m:oMath>
                </a14:m>
                <a:r>
                  <a:rPr lang="zh-CN" altLang="en-US" dirty="0">
                    <a:latin typeface="Times New Roman" panose="02020603050405020304" pitchFamily="18" charset="0"/>
                    <a:ea typeface="楷体" panose="02010609060101010101" pitchFamily="49" charset="-122"/>
                  </a:rPr>
                  <a:t>，我们通过最小化公式（</a:t>
                </a:r>
                <a:r>
                  <a:rPr lang="en-US" altLang="zh-CN" dirty="0">
                    <a:latin typeface="Times New Roman" panose="02020603050405020304" pitchFamily="18" charset="0"/>
                    <a:ea typeface="楷体" panose="02010609060101010101" pitchFamily="49" charset="-122"/>
                  </a:rPr>
                  <a:t>15</a:t>
                </a:r>
                <a:r>
                  <a:rPr lang="zh-CN" altLang="en-US" dirty="0">
                    <a:latin typeface="Times New Roman" panose="02020603050405020304" pitchFamily="18" charset="0"/>
                    <a:ea typeface="楷体" panose="02010609060101010101" pitchFamily="49" charset="-122"/>
                  </a:rPr>
                  <a:t>）来计算。</a:t>
                </a:r>
                <a:endParaRPr lang="en-US" altLang="zh-CN" dirty="0">
                  <a:latin typeface="Times New Roman" panose="02020603050405020304" pitchFamily="18" charset="0"/>
                  <a:ea typeface="楷体" panose="02010609060101010101" pitchFamily="49" charset="-122"/>
                </a:endParaRPr>
              </a:p>
            </p:txBody>
          </p:sp>
        </mc:Choice>
        <mc:Fallback>
          <p:sp>
            <p:nvSpPr>
              <p:cNvPr id="10" name="文本框 9">
                <a:extLst>
                  <a:ext uri="{FF2B5EF4-FFF2-40B4-BE49-F238E27FC236}">
                    <a16:creationId xmlns:a16="http://schemas.microsoft.com/office/drawing/2014/main" id="{6932EB48-66C9-9A89-6D44-086DC9587486}"/>
                  </a:ext>
                </a:extLst>
              </p:cNvPr>
              <p:cNvSpPr txBox="1">
                <a:spLocks noRot="1" noChangeAspect="1" noMove="1" noResize="1" noEditPoints="1" noAdjustHandles="1" noChangeArrowheads="1" noChangeShapeType="1" noTextEdit="1"/>
              </p:cNvSpPr>
              <p:nvPr/>
            </p:nvSpPr>
            <p:spPr>
              <a:xfrm>
                <a:off x="266203" y="1635891"/>
                <a:ext cx="8785738" cy="1653273"/>
              </a:xfrm>
              <a:prstGeom prst="rect">
                <a:avLst/>
              </a:prstGeom>
              <a:blipFill>
                <a:blip r:embed="rId3"/>
                <a:stretch>
                  <a:fillRect l="-486" r="-555" b="-4779"/>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37D29AF2-689B-FB58-C475-25D673E5166B}"/>
              </a:ext>
            </a:extLst>
          </p:cNvPr>
          <p:cNvPicPr>
            <a:picLocks noChangeAspect="1"/>
          </p:cNvPicPr>
          <p:nvPr/>
        </p:nvPicPr>
        <p:blipFill>
          <a:blip r:embed="rId4"/>
          <a:stretch>
            <a:fillRect/>
          </a:stretch>
        </p:blipFill>
        <p:spPr>
          <a:xfrm>
            <a:off x="2082039" y="3425819"/>
            <a:ext cx="5104081" cy="659086"/>
          </a:xfrm>
          <a:prstGeom prst="rect">
            <a:avLst/>
          </a:prstGeom>
        </p:spPr>
      </p:pic>
      <p:cxnSp>
        <p:nvCxnSpPr>
          <p:cNvPr id="4" name="直接连接符 3">
            <a:extLst>
              <a:ext uri="{FF2B5EF4-FFF2-40B4-BE49-F238E27FC236}">
                <a16:creationId xmlns:a16="http://schemas.microsoft.com/office/drawing/2014/main" id="{BF776EEE-FC4D-3232-5DCA-3834866E0D2A}"/>
              </a:ext>
            </a:extLst>
          </p:cNvPr>
          <p:cNvCxnSpPr>
            <a:cxnSpLocks/>
            <a:endCxn id="13" idx="2"/>
          </p:cNvCxnSpPr>
          <p:nvPr/>
        </p:nvCxnSpPr>
        <p:spPr>
          <a:xfrm flipV="1">
            <a:off x="4326995" y="3887398"/>
            <a:ext cx="229163" cy="304890"/>
          </a:xfrm>
          <a:prstGeom prst="line">
            <a:avLst/>
          </a:prstGeom>
          <a:ln w="12700">
            <a:solidFill>
              <a:srgbClr val="B82B2A"/>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505A98C-2F1B-573C-4B0E-41C9A0CCA547}"/>
              </a:ext>
            </a:extLst>
          </p:cNvPr>
          <p:cNvSpPr txBox="1"/>
          <p:nvPr/>
        </p:nvSpPr>
        <p:spPr>
          <a:xfrm>
            <a:off x="3483288" y="4192530"/>
            <a:ext cx="880432" cy="246221"/>
          </a:xfrm>
          <a:prstGeom prst="rect">
            <a:avLst/>
          </a:prstGeom>
          <a:noFill/>
        </p:spPr>
        <p:txBody>
          <a:bodyPr wrap="square">
            <a:spAutoFit/>
          </a:bodyPr>
          <a:lstStyle/>
          <a:p>
            <a:pPr algn="ctr"/>
            <a:r>
              <a:rPr lang="zh-CN" altLang="en-US" sz="1000" b="1" dirty="0">
                <a:solidFill>
                  <a:srgbClr val="B82B2A"/>
                </a:solidFill>
                <a:latin typeface="黑体" panose="02010609060101010101" pitchFamily="49" charset="-122"/>
                <a:ea typeface="黑体" panose="02010609060101010101" pitchFamily="49" charset="-122"/>
              </a:rPr>
              <a:t>元网络参数</a:t>
            </a:r>
          </a:p>
        </p:txBody>
      </p:sp>
      <p:sp>
        <p:nvSpPr>
          <p:cNvPr id="13" name="矩形 12">
            <a:extLst>
              <a:ext uri="{FF2B5EF4-FFF2-40B4-BE49-F238E27FC236}">
                <a16:creationId xmlns:a16="http://schemas.microsoft.com/office/drawing/2014/main" id="{5731BC1F-C2EA-3077-8661-1601228D68A8}"/>
              </a:ext>
            </a:extLst>
          </p:cNvPr>
          <p:cNvSpPr/>
          <p:nvPr/>
        </p:nvSpPr>
        <p:spPr>
          <a:xfrm>
            <a:off x="4493643" y="3598184"/>
            <a:ext cx="125030" cy="289214"/>
          </a:xfrm>
          <a:prstGeom prst="rect">
            <a:avLst/>
          </a:prstGeom>
          <a:noFill/>
          <a:ln w="12700">
            <a:solidFill>
              <a:srgbClr val="B82B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4DF0E69E-73FC-6C74-FC2C-155162612A6E}"/>
                  </a:ext>
                </a:extLst>
              </p:cNvPr>
              <p:cNvSpPr txBox="1"/>
              <p:nvPr/>
            </p:nvSpPr>
            <p:spPr>
              <a:xfrm>
                <a:off x="266203" y="4550909"/>
                <a:ext cx="8785738" cy="424090"/>
              </a:xfrm>
              <a:prstGeom prst="rect">
                <a:avLst/>
              </a:prstGeom>
              <a:noFill/>
            </p:spPr>
            <p:txBody>
              <a:bodyPr wrap="square">
                <a:spAutoFit/>
              </a:bodyPr>
              <a:lstStyle/>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对于元网络中的参数</a:t>
                </a:r>
                <a14:m>
                  <m:oMath xmlns:m="http://schemas.openxmlformats.org/officeDocument/2006/math">
                    <m:r>
                      <a:rPr lang="en-US" altLang="zh-CN" i="1" dirty="0">
                        <a:latin typeface="Cambria Math" panose="02040503050406030204" pitchFamily="18" charset="0"/>
                      </a:rPr>
                      <m:t>Ɵ</m:t>
                    </m:r>
                  </m:oMath>
                </a14:m>
                <a:r>
                  <a:rPr lang="zh-CN" altLang="en-US" dirty="0">
                    <a:latin typeface="Times New Roman" panose="02020603050405020304" pitchFamily="18" charset="0"/>
                    <a:ea typeface="楷体" panose="02010609060101010101" pitchFamily="49" charset="-122"/>
                  </a:rPr>
                  <a:t>，我们通过最小化公式（</a:t>
                </a:r>
                <a:r>
                  <a:rPr lang="en-US" altLang="zh-CN" dirty="0">
                    <a:latin typeface="Times New Roman" panose="02020603050405020304" pitchFamily="18" charset="0"/>
                    <a:ea typeface="楷体" panose="02010609060101010101" pitchFamily="49" charset="-122"/>
                  </a:rPr>
                  <a:t>16</a:t>
                </a:r>
                <a:r>
                  <a:rPr lang="zh-CN" altLang="en-US" dirty="0">
                    <a:latin typeface="Times New Roman" panose="02020603050405020304" pitchFamily="18" charset="0"/>
                    <a:ea typeface="楷体" panose="02010609060101010101" pitchFamily="49" charset="-122"/>
                  </a:rPr>
                  <a:t>）来计算。</a:t>
                </a:r>
                <a:endParaRPr lang="en-US" altLang="zh-CN" dirty="0">
                  <a:latin typeface="Times New Roman" panose="02020603050405020304" pitchFamily="18" charset="0"/>
                  <a:ea typeface="楷体" panose="02010609060101010101" pitchFamily="49" charset="-122"/>
                </a:endParaRPr>
              </a:p>
            </p:txBody>
          </p:sp>
        </mc:Choice>
        <mc:Fallback>
          <p:sp>
            <p:nvSpPr>
              <p:cNvPr id="25" name="文本框 24">
                <a:extLst>
                  <a:ext uri="{FF2B5EF4-FFF2-40B4-BE49-F238E27FC236}">
                    <a16:creationId xmlns:a16="http://schemas.microsoft.com/office/drawing/2014/main" id="{4DF0E69E-73FC-6C74-FC2C-155162612A6E}"/>
                  </a:ext>
                </a:extLst>
              </p:cNvPr>
              <p:cNvSpPr txBox="1">
                <a:spLocks noRot="1" noChangeAspect="1" noMove="1" noResize="1" noEditPoints="1" noAdjustHandles="1" noChangeArrowheads="1" noChangeShapeType="1" noTextEdit="1"/>
              </p:cNvSpPr>
              <p:nvPr/>
            </p:nvSpPr>
            <p:spPr>
              <a:xfrm>
                <a:off x="266203" y="4550909"/>
                <a:ext cx="8785738" cy="424090"/>
              </a:xfrm>
              <a:prstGeom prst="rect">
                <a:avLst/>
              </a:prstGeom>
              <a:blipFill>
                <a:blip r:embed="rId5"/>
                <a:stretch>
                  <a:fillRect b="-24638"/>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39BB07E4-7FF2-9549-2A8F-2780C0BFB110}"/>
              </a:ext>
            </a:extLst>
          </p:cNvPr>
          <p:cNvPicPr>
            <a:picLocks noChangeAspect="1"/>
          </p:cNvPicPr>
          <p:nvPr/>
        </p:nvPicPr>
        <p:blipFill>
          <a:blip r:embed="rId6"/>
          <a:stretch>
            <a:fillRect/>
          </a:stretch>
        </p:blipFill>
        <p:spPr>
          <a:xfrm>
            <a:off x="2379831" y="5142932"/>
            <a:ext cx="4806289" cy="669321"/>
          </a:xfrm>
          <a:prstGeom prst="rect">
            <a:avLst/>
          </a:prstGeom>
        </p:spPr>
      </p:pic>
      <p:sp>
        <p:nvSpPr>
          <p:cNvPr id="5" name="日期占位符 1">
            <a:extLst>
              <a:ext uri="{FF2B5EF4-FFF2-40B4-BE49-F238E27FC236}">
                <a16:creationId xmlns:a16="http://schemas.microsoft.com/office/drawing/2014/main" id="{4473D5E5-1BD6-A231-30D8-AC27E1E5CE4D}"/>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2" name="页脚占位符 2">
            <a:extLst>
              <a:ext uri="{FF2B5EF4-FFF2-40B4-BE49-F238E27FC236}">
                <a16:creationId xmlns:a16="http://schemas.microsoft.com/office/drawing/2014/main" id="{131BF84D-6F05-A753-421B-425FE20B984C}"/>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4" name="灯片编号占位符 3">
            <a:extLst>
              <a:ext uri="{FF2B5EF4-FFF2-40B4-BE49-F238E27FC236}">
                <a16:creationId xmlns:a16="http://schemas.microsoft.com/office/drawing/2014/main" id="{7C42E541-DAB5-645C-5A16-A2CCA4543313}"/>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23</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BEFCE91-A248-B7F1-AE8B-FA5B8E20884B}"/>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3.2 </a:t>
            </a:r>
            <a:r>
              <a:rPr lang="zh-CN" altLang="en-US" b="1" dirty="0">
                <a:latin typeface="微软雅黑" panose="020B0503020204020204" pitchFamily="34" charset="-122"/>
                <a:ea typeface="微软雅黑" panose="020B0503020204020204" pitchFamily="34" charset="-122"/>
              </a:rPr>
              <a:t>多粒度标签扰动算法</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591E753-8CFB-F0AB-B060-68A0B50022AF}"/>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BF32C98-5C92-EA2A-84F7-0A9ED4A005D4}"/>
              </a:ext>
            </a:extLst>
          </p:cNvPr>
          <p:cNvSpPr txBox="1"/>
          <p:nvPr/>
        </p:nvSpPr>
        <p:spPr>
          <a:xfrm>
            <a:off x="0" y="1091790"/>
            <a:ext cx="4433104"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3.2 </a:t>
            </a:r>
            <a:r>
              <a:rPr lang="zh-CN" altLang="en-US" sz="2200" b="1" dirty="0">
                <a:solidFill>
                  <a:schemeClr val="bg1"/>
                </a:solidFill>
                <a:latin typeface="微软雅黑" panose="020B0503020204020204" pitchFamily="34" charset="-122"/>
                <a:ea typeface="微软雅黑" panose="020B0503020204020204" pitchFamily="34" charset="-122"/>
              </a:rPr>
              <a:t>多粒度标签扰动算法（</a:t>
            </a:r>
            <a:r>
              <a:rPr lang="en-US" altLang="zh-CN" sz="2200" b="1" dirty="0">
                <a:solidFill>
                  <a:schemeClr val="bg1"/>
                </a:solidFill>
                <a:latin typeface="微软雅黑" panose="020B0503020204020204" pitchFamily="34" charset="-122"/>
                <a:ea typeface="微软雅黑" panose="020B0503020204020204" pitchFamily="34" charset="-122"/>
              </a:rPr>
              <a:t>MGLP</a:t>
            </a:r>
            <a:r>
              <a:rPr lang="zh-CN" altLang="en-US" sz="2200" b="1"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3885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932EB48-66C9-9A89-6D44-086DC9587486}"/>
                  </a:ext>
                </a:extLst>
              </p:cNvPr>
              <p:cNvSpPr txBox="1"/>
              <p:nvPr/>
            </p:nvSpPr>
            <p:spPr>
              <a:xfrm>
                <a:off x="179131" y="1623797"/>
                <a:ext cx="8785738" cy="2443105"/>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具体来说，我们利用</a:t>
                </a:r>
                <a:r>
                  <a:rPr lang="zh-CN" altLang="en-US" sz="2000" b="1" u="sng" dirty="0">
                    <a:solidFill>
                      <a:srgbClr val="0478BF"/>
                    </a:solidFill>
                    <a:latin typeface="黑体" panose="02010609060101010101" pitchFamily="49" charset="-122"/>
                    <a:ea typeface="黑体" panose="02010609060101010101" pitchFamily="49" charset="-122"/>
                  </a:rPr>
                  <a:t>多层感知机</a:t>
                </a:r>
                <a:r>
                  <a:rPr lang="zh-CN" altLang="en-US" dirty="0">
                    <a:latin typeface="Times New Roman" panose="02020603050405020304" pitchFamily="18" charset="0"/>
                    <a:ea typeface="楷体" panose="02010609060101010101" pitchFamily="49" charset="-122"/>
                  </a:rPr>
                  <a:t>作为</a:t>
                </a:r>
                <a:r>
                  <a:rPr lang="zh-CN" altLang="en-US" sz="2000" b="1" u="sng" dirty="0">
                    <a:solidFill>
                      <a:srgbClr val="0478BF"/>
                    </a:solidFill>
                    <a:latin typeface="黑体" panose="02010609060101010101" pitchFamily="49" charset="-122"/>
                    <a:ea typeface="黑体" panose="02010609060101010101" pitchFamily="49" charset="-122"/>
                  </a:rPr>
                  <a:t>元网络</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使用深度学习模型（</a:t>
                </a:r>
                <a:r>
                  <a:rPr lang="en-US" altLang="zh-CN" dirty="0">
                    <a:latin typeface="Times New Roman" panose="02020603050405020304" pitchFamily="18" charset="0"/>
                    <a:ea typeface="楷体" panose="02010609060101010101" pitchFamily="49" charset="-122"/>
                  </a:rPr>
                  <a:t>Bert-base/</a:t>
                </a:r>
                <a:r>
                  <a:rPr lang="en-US" altLang="zh-CN" dirty="0" err="1">
                    <a:latin typeface="Times New Roman" panose="02020603050405020304" pitchFamily="18" charset="0"/>
                    <a:ea typeface="楷体" panose="02010609060101010101" pitchFamily="49" charset="-122"/>
                  </a:rPr>
                  <a:t>BiLSTM</a:t>
                </a:r>
                <a:r>
                  <a:rPr lang="en-US" altLang="zh-CN" dirty="0">
                    <a:latin typeface="Times New Roman" panose="02020603050405020304" pitchFamily="18" charset="0"/>
                    <a:ea typeface="楷体" panose="02010609060101010101" pitchFamily="49" charset="-122"/>
                  </a:rPr>
                  <a:t>-Attention</a:t>
                </a:r>
                <a:r>
                  <a:rPr lang="zh-CN" altLang="en-US" dirty="0">
                    <a:latin typeface="Times New Roman" panose="02020603050405020304" pitchFamily="18" charset="0"/>
                    <a:ea typeface="楷体" panose="02010609060101010101" pitchFamily="49" charset="-122"/>
                  </a:rPr>
                  <a:t>）得到当前批次中每个样本对应的</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ub>
                    </m:sSub>
                  </m:oMath>
                </a14:m>
                <a:endParaRPr lang="en-US" altLang="zh-CN" dirty="0">
                  <a:latin typeface="Times New Roman" panose="02020603050405020304" pitchFamily="18" charset="0"/>
                </a:endParaRPr>
              </a:p>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将</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𝑝</m:t>
                        </m:r>
                      </m:e>
                      <m:sub>
                        <m:r>
                          <a:rPr lang="zh-CN" altLang="en-US" i="1">
                            <a:latin typeface="Cambria Math" panose="02040503050406030204" pitchFamily="18" charset="0"/>
                          </a:rPr>
                          <m:t>𝑖</m:t>
                        </m:r>
                        <m:r>
                          <a:rPr lang="en-US" altLang="zh-CN" i="1">
                            <a:latin typeface="Cambria Math" panose="02040503050406030204" pitchFamily="18" charset="0"/>
                          </a:rPr>
                          <m:t> </m:t>
                        </m:r>
                      </m:sub>
                    </m:sSub>
                    <m:r>
                      <a:rPr lang="en-US" altLang="zh-CN">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ub>
                    </m:sSub>
                  </m:oMath>
                </a14:m>
                <a:r>
                  <a:rPr lang="zh-CN" altLang="en-US" dirty="0">
                    <a:latin typeface="Times New Roman" panose="02020603050405020304" pitchFamily="18" charset="0"/>
                    <a:ea typeface="楷体" panose="02010609060101010101" pitchFamily="49" charset="-122"/>
                  </a:rPr>
                  <a:t>以及样本标签</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zh-CN" altLang="en-US" i="1">
                            <a:latin typeface="Cambria Math" panose="02040503050406030204" pitchFamily="18" charset="0"/>
                          </a:rPr>
                          <m:t>𝑖</m:t>
                        </m:r>
                        <m:r>
                          <a:rPr lang="en-US" altLang="zh-CN" i="1">
                            <a:latin typeface="Cambria Math" panose="02040503050406030204" pitchFamily="18" charset="0"/>
                          </a:rPr>
                          <m:t> </m:t>
                        </m:r>
                      </m:sub>
                    </m:sSub>
                  </m:oMath>
                </a14:m>
                <a:r>
                  <a:rPr lang="zh-CN" altLang="en-US" dirty="0">
                    <a:latin typeface="Times New Roman" panose="02020603050405020304" pitchFamily="18" charset="0"/>
                    <a:ea typeface="楷体" panose="02010609060101010101" pitchFamily="49" charset="-122"/>
                  </a:rPr>
                  <a:t>作为元网络的输入，得到融合系数</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α</m:t>
                    </m:r>
                    <m:r>
                      <a:rPr lang="en-US" altLang="zh-CN" i="1" baseline="-25000">
                        <a:latin typeface="Cambria Math" panose="02040503050406030204" pitchFamily="18" charset="0"/>
                        <a:ea typeface="楷体" panose="02010609060101010101" pitchFamily="49" charset="-122"/>
                      </a:rPr>
                      <m:t>𝑖</m:t>
                    </m:r>
                  </m:oMath>
                </a14:m>
                <a:r>
                  <a:rPr lang="en-US" altLang="zh-CN" dirty="0">
                    <a:latin typeface="Times New Roman" panose="02020603050405020304" pitchFamily="18" charset="0"/>
                    <a:ea typeface="楷体" panose="02010609060101010101" pitchFamily="49" charset="-122"/>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β</m:t>
                    </m:r>
                    <m:r>
                      <a:rPr lang="en-US" altLang="zh-CN" i="1" baseline="-25000">
                        <a:latin typeface="Cambria Math" panose="02040503050406030204" pitchFamily="18" charset="0"/>
                        <a:ea typeface="楷体" panose="02010609060101010101" pitchFamily="49" charset="-122"/>
                      </a:rPr>
                      <m:t>𝑖</m:t>
                    </m:r>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 </m:t>
                    </m:r>
                    <m:r>
                      <m:rPr>
                        <m:sty m:val="p"/>
                      </m:rPr>
                      <a:rPr lang="el-GR" altLang="zh-CN" i="1">
                        <a:latin typeface="Cambria Math" panose="02040503050406030204" pitchFamily="18" charset="0"/>
                        <a:ea typeface="楷体" panose="02010609060101010101" pitchFamily="49" charset="-122"/>
                      </a:rPr>
                      <m:t>γ</m:t>
                    </m:r>
                    <m:r>
                      <a:rPr lang="en-US" altLang="zh-CN" i="1" baseline="-25000">
                        <a:latin typeface="Cambria Math" panose="02040503050406030204" pitchFamily="18" charset="0"/>
                        <a:ea typeface="楷体" panose="02010609060101010101" pitchFamily="49" charset="-122"/>
                      </a:rPr>
                      <m:t>𝑖</m:t>
                    </m:r>
                  </m:oMath>
                </a14:m>
                <a:r>
                  <a:rPr lang="zh-CN" altLang="en-US" dirty="0">
                    <a:latin typeface="Times New Roman" panose="02020603050405020304" pitchFamily="18" charset="0"/>
                    <a:ea typeface="楷体" panose="02010609060101010101" pitchFamily="49" charset="-122"/>
                  </a:rPr>
                  <a:t>以及扰动后的标签</a:t>
                </a:r>
                <a14:m>
                  <m:oMath xmlns:m="http://schemas.openxmlformats.org/officeDocument/2006/math">
                    <m:sSubSup>
                      <m:sSubSupPr>
                        <m:ctrlPr>
                          <a:rPr lang="en-US" altLang="zh-CN" i="1">
                            <a:latin typeface="Cambria Math" panose="02040503050406030204" pitchFamily="18" charset="0"/>
                            <a:ea typeface="楷体" panose="02010609060101010101" pitchFamily="49" charset="-122"/>
                          </a:rPr>
                        </m:ctrlPr>
                      </m:sSubSupPr>
                      <m:e>
                        <m:r>
                          <a:rPr lang="en-US" altLang="zh-CN" i="1">
                            <a:latin typeface="Cambria Math" panose="02040503050406030204" pitchFamily="18" charset="0"/>
                            <a:ea typeface="楷体" panose="02010609060101010101" pitchFamily="49" charset="-122"/>
                          </a:rPr>
                          <m:t>𝑦</m:t>
                        </m:r>
                      </m:e>
                      <m:sub>
                        <m:r>
                          <a:rPr lang="en-US" altLang="zh-CN" i="1">
                            <a:latin typeface="Cambria Math" panose="02040503050406030204" pitchFamily="18" charset="0"/>
                            <a:ea typeface="楷体" panose="02010609060101010101" pitchFamily="49" charset="-122"/>
                          </a:rPr>
                          <m:t>𝑖</m:t>
                        </m:r>
                      </m:sub>
                      <m:sup>
                        <m:r>
                          <a:rPr lang="en-US" altLang="zh-CN" i="1">
                            <a:latin typeface="Cambria Math" panose="02040503050406030204" pitchFamily="18" charset="0"/>
                            <a:ea typeface="楷体" panose="02010609060101010101" pitchFamily="49" charset="-122"/>
                          </a:rPr>
                          <m:t>′</m:t>
                        </m:r>
                      </m:sup>
                    </m:sSubSup>
                  </m:oMath>
                </a14:m>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对损失进行计算，即添加扰动后每个训练样本的</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损失</a:t>
                </a:r>
                <a14:m>
                  <m:oMath xmlns:m="http://schemas.openxmlformats.org/officeDocument/2006/math">
                    <m:sSubSup>
                      <m:sSubSupPr>
                        <m:ctrlPr>
                          <a:rPr lang="en-US" altLang="zh-CN" i="1">
                            <a:latin typeface="Cambria Math" panose="02040503050406030204" pitchFamily="18" charset="0"/>
                            <a:ea typeface="楷体" panose="02010609060101010101" pitchFamily="49" charset="-122"/>
                          </a:rPr>
                        </m:ctrlPr>
                      </m:sSubSupPr>
                      <m:e>
                        <m:r>
                          <a:rPr lang="en-US" altLang="zh-CN" i="1">
                            <a:latin typeface="Cambria Math" panose="02040503050406030204" pitchFamily="18" charset="0"/>
                            <a:ea typeface="楷体" panose="02010609060101010101" pitchFamily="49" charset="-122"/>
                          </a:rPr>
                          <m:t>𝑙</m:t>
                        </m:r>
                      </m:e>
                      <m:sub>
                        <m:r>
                          <a:rPr lang="en-US" altLang="zh-CN" i="1">
                            <a:latin typeface="Cambria Math" panose="02040503050406030204" pitchFamily="18" charset="0"/>
                            <a:ea typeface="楷体" panose="02010609060101010101" pitchFamily="49" charset="-122"/>
                          </a:rPr>
                          <m:t>𝑖</m:t>
                        </m:r>
                      </m:sub>
                      <m:sup>
                        <m:r>
                          <a:rPr lang="en-US" altLang="zh-CN" i="1">
                            <a:latin typeface="Cambria Math" panose="02040503050406030204" pitchFamily="18" charset="0"/>
                            <a:ea typeface="楷体" panose="02010609060101010101" pitchFamily="49" charset="-122"/>
                          </a:rPr>
                          <m:t>𝑡𝑟𝑎𝑖𝑛</m:t>
                        </m:r>
                      </m:sup>
                    </m:sSubSup>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𝑤</m:t>
                    </m:r>
                    <m:r>
                      <a:rPr lang="en-US" altLang="zh-CN" i="1">
                        <a:latin typeface="Cambria Math" panose="02040503050406030204" pitchFamily="18" charset="0"/>
                        <a:ea typeface="楷体" panose="02010609060101010101" pitchFamily="49" charset="-122"/>
                      </a:rPr>
                      <m:t>)</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如公式（</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17</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）所示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6932EB48-66C9-9A89-6D44-086DC9587486}"/>
                  </a:ext>
                </a:extLst>
              </p:cNvPr>
              <p:cNvSpPr txBox="1">
                <a:spLocks noRot="1" noChangeAspect="1" noMove="1" noResize="1" noEditPoints="1" noAdjustHandles="1" noChangeArrowheads="1" noChangeShapeType="1" noTextEdit="1"/>
              </p:cNvSpPr>
              <p:nvPr/>
            </p:nvSpPr>
            <p:spPr>
              <a:xfrm>
                <a:off x="179131" y="1623797"/>
                <a:ext cx="8785738" cy="2443105"/>
              </a:xfrm>
              <a:prstGeom prst="rect">
                <a:avLst/>
              </a:prstGeom>
              <a:blipFill>
                <a:blip r:embed="rId3"/>
                <a:stretch>
                  <a:fillRect l="-416" r="-555" b="-274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918F113-ABB6-9ED2-53BE-5FA28E285ACE}"/>
              </a:ext>
            </a:extLst>
          </p:cNvPr>
          <p:cNvPicPr>
            <a:picLocks noChangeAspect="1"/>
          </p:cNvPicPr>
          <p:nvPr/>
        </p:nvPicPr>
        <p:blipFill>
          <a:blip r:embed="rId4"/>
          <a:stretch>
            <a:fillRect/>
          </a:stretch>
        </p:blipFill>
        <p:spPr>
          <a:xfrm>
            <a:off x="3608874" y="4325316"/>
            <a:ext cx="2182325" cy="745023"/>
          </a:xfrm>
          <a:prstGeom prst="rect">
            <a:avLst/>
          </a:prstGeom>
        </p:spPr>
      </p:pic>
      <p:cxnSp>
        <p:nvCxnSpPr>
          <p:cNvPr id="12" name="直接连接符 11">
            <a:extLst>
              <a:ext uri="{FF2B5EF4-FFF2-40B4-BE49-F238E27FC236}">
                <a16:creationId xmlns:a16="http://schemas.microsoft.com/office/drawing/2014/main" id="{85F03B29-F82A-FA9C-14C6-70D123764623}"/>
              </a:ext>
            </a:extLst>
          </p:cNvPr>
          <p:cNvCxnSpPr>
            <a:cxnSpLocks/>
            <a:endCxn id="15" idx="0"/>
          </p:cNvCxnSpPr>
          <p:nvPr/>
        </p:nvCxnSpPr>
        <p:spPr>
          <a:xfrm>
            <a:off x="4014847" y="4253485"/>
            <a:ext cx="130581" cy="203187"/>
          </a:xfrm>
          <a:prstGeom prst="line">
            <a:avLst/>
          </a:prstGeom>
          <a:ln w="12700">
            <a:solidFill>
              <a:srgbClr val="B82B2A"/>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F8E4975-58C8-DFB5-D124-F35692024F9D}"/>
              </a:ext>
            </a:extLst>
          </p:cNvPr>
          <p:cNvSpPr txBox="1"/>
          <p:nvPr/>
        </p:nvSpPr>
        <p:spPr>
          <a:xfrm>
            <a:off x="3470166" y="3977850"/>
            <a:ext cx="634894" cy="246221"/>
          </a:xfrm>
          <a:prstGeom prst="rect">
            <a:avLst/>
          </a:prstGeom>
          <a:noFill/>
        </p:spPr>
        <p:txBody>
          <a:bodyPr wrap="square">
            <a:spAutoFit/>
          </a:bodyPr>
          <a:lstStyle/>
          <a:p>
            <a:pPr algn="ctr"/>
            <a:r>
              <a:rPr lang="zh-CN" altLang="en-US" sz="1000" b="1" dirty="0">
                <a:solidFill>
                  <a:srgbClr val="B82B2A"/>
                </a:solidFill>
                <a:latin typeface="黑体" panose="02010609060101010101" pitchFamily="49" charset="-122"/>
                <a:ea typeface="黑体" panose="02010609060101010101" pitchFamily="49" charset="-122"/>
              </a:rPr>
              <a:t>元网络</a:t>
            </a:r>
          </a:p>
        </p:txBody>
      </p:sp>
      <p:sp>
        <p:nvSpPr>
          <p:cNvPr id="15" name="矩形 14">
            <a:extLst>
              <a:ext uri="{FF2B5EF4-FFF2-40B4-BE49-F238E27FC236}">
                <a16:creationId xmlns:a16="http://schemas.microsoft.com/office/drawing/2014/main" id="{42CAA568-5728-4846-0DD6-A61D36028871}"/>
              </a:ext>
            </a:extLst>
          </p:cNvPr>
          <p:cNvSpPr/>
          <p:nvPr/>
        </p:nvSpPr>
        <p:spPr>
          <a:xfrm>
            <a:off x="4073186" y="4456672"/>
            <a:ext cx="144483" cy="178828"/>
          </a:xfrm>
          <a:prstGeom prst="rect">
            <a:avLst/>
          </a:prstGeom>
          <a:noFill/>
          <a:ln w="12700">
            <a:solidFill>
              <a:srgbClr val="B82B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34">
            <a:extLst>
              <a:ext uri="{FF2B5EF4-FFF2-40B4-BE49-F238E27FC236}">
                <a16:creationId xmlns:a16="http://schemas.microsoft.com/office/drawing/2014/main" id="{3BD39360-48BC-DF22-4D59-B51FBA30F551}"/>
              </a:ext>
            </a:extLst>
          </p:cNvPr>
          <p:cNvSpPr txBox="1"/>
          <p:nvPr/>
        </p:nvSpPr>
        <p:spPr>
          <a:xfrm>
            <a:off x="302520" y="5058678"/>
            <a:ext cx="8785738" cy="424090"/>
          </a:xfrm>
          <a:prstGeom prst="rect">
            <a:avLst/>
          </a:prstGeom>
          <a:noFill/>
        </p:spPr>
        <p:txBody>
          <a:bodyPr wrap="square">
            <a:spAutoFit/>
          </a:bodyPr>
          <a:lstStyle/>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利用公式（</a:t>
            </a:r>
            <a:r>
              <a:rPr lang="en-US" altLang="zh-CN" dirty="0">
                <a:latin typeface="Times New Roman" panose="02020603050405020304" pitchFamily="18" charset="0"/>
                <a:ea typeface="楷体" panose="02010609060101010101" pitchFamily="49" charset="-122"/>
              </a:rPr>
              <a:t>18</a:t>
            </a:r>
            <a:r>
              <a:rPr lang="zh-CN" altLang="en-US" dirty="0">
                <a:latin typeface="Times New Roman" panose="02020603050405020304" pitchFamily="18" charset="0"/>
                <a:ea typeface="楷体" panose="02010609060101010101" pitchFamily="49" charset="-122"/>
              </a:rPr>
              <a:t>）对深度学习模型中的参数进行更新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6" name="图片 35">
            <a:extLst>
              <a:ext uri="{FF2B5EF4-FFF2-40B4-BE49-F238E27FC236}">
                <a16:creationId xmlns:a16="http://schemas.microsoft.com/office/drawing/2014/main" id="{FC8F46CA-B497-0B3C-575F-8F46E0A4A42C}"/>
              </a:ext>
            </a:extLst>
          </p:cNvPr>
          <p:cNvPicPr>
            <a:picLocks noChangeAspect="1"/>
          </p:cNvPicPr>
          <p:nvPr/>
        </p:nvPicPr>
        <p:blipFill>
          <a:blip r:embed="rId5"/>
          <a:stretch>
            <a:fillRect/>
          </a:stretch>
        </p:blipFill>
        <p:spPr>
          <a:xfrm>
            <a:off x="3364045" y="5610814"/>
            <a:ext cx="2884355" cy="529295"/>
          </a:xfrm>
          <a:prstGeom prst="rect">
            <a:avLst/>
          </a:prstGeom>
        </p:spPr>
      </p:pic>
      <p:sp>
        <p:nvSpPr>
          <p:cNvPr id="37" name="矩形 36">
            <a:extLst>
              <a:ext uri="{FF2B5EF4-FFF2-40B4-BE49-F238E27FC236}">
                <a16:creationId xmlns:a16="http://schemas.microsoft.com/office/drawing/2014/main" id="{390E8D88-59A7-741F-87A6-FB8A63FD1A30}"/>
              </a:ext>
            </a:extLst>
          </p:cNvPr>
          <p:cNvSpPr/>
          <p:nvPr/>
        </p:nvSpPr>
        <p:spPr>
          <a:xfrm>
            <a:off x="4345940" y="5921562"/>
            <a:ext cx="98584" cy="130016"/>
          </a:xfrm>
          <a:prstGeom prst="rect">
            <a:avLst/>
          </a:prstGeom>
          <a:noFill/>
          <a:ln w="12700">
            <a:solidFill>
              <a:srgbClr val="B82B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8" name="直接连接符 37">
            <a:extLst>
              <a:ext uri="{FF2B5EF4-FFF2-40B4-BE49-F238E27FC236}">
                <a16:creationId xmlns:a16="http://schemas.microsoft.com/office/drawing/2014/main" id="{21FC619C-8F61-CEF6-5FC9-0296B6F50E05}"/>
              </a:ext>
            </a:extLst>
          </p:cNvPr>
          <p:cNvCxnSpPr>
            <a:cxnSpLocks/>
            <a:stCxn id="40" idx="3"/>
            <a:endCxn id="37" idx="1"/>
          </p:cNvCxnSpPr>
          <p:nvPr/>
        </p:nvCxnSpPr>
        <p:spPr>
          <a:xfrm flipV="1">
            <a:off x="3999681" y="5986570"/>
            <a:ext cx="346259" cy="172774"/>
          </a:xfrm>
          <a:prstGeom prst="line">
            <a:avLst/>
          </a:prstGeom>
          <a:ln w="12700">
            <a:solidFill>
              <a:srgbClr val="B82B2A"/>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F1C63F7-B3D5-A00A-DD6C-9861CD10CC35}"/>
              </a:ext>
            </a:extLst>
          </p:cNvPr>
          <p:cNvSpPr txBox="1"/>
          <p:nvPr/>
        </p:nvSpPr>
        <p:spPr>
          <a:xfrm>
            <a:off x="2416727" y="6036233"/>
            <a:ext cx="1582954" cy="246221"/>
          </a:xfrm>
          <a:prstGeom prst="rect">
            <a:avLst/>
          </a:prstGeom>
          <a:noFill/>
        </p:spPr>
        <p:txBody>
          <a:bodyPr wrap="square">
            <a:spAutoFit/>
          </a:bodyPr>
          <a:lstStyle/>
          <a:p>
            <a:pPr algn="ctr"/>
            <a:r>
              <a:rPr lang="zh-CN" altLang="en-US" sz="1000" b="1" dirty="0">
                <a:solidFill>
                  <a:srgbClr val="B82B2A"/>
                </a:solidFill>
                <a:latin typeface="黑体" panose="02010609060101010101" pitchFamily="49" charset="-122"/>
                <a:ea typeface="黑体" panose="02010609060101010101" pitchFamily="49" charset="-122"/>
              </a:rPr>
              <a:t>当前批次中元样本的数量</a:t>
            </a:r>
          </a:p>
        </p:txBody>
      </p:sp>
      <p:sp>
        <p:nvSpPr>
          <p:cNvPr id="42" name="矩形 41">
            <a:extLst>
              <a:ext uri="{FF2B5EF4-FFF2-40B4-BE49-F238E27FC236}">
                <a16:creationId xmlns:a16="http://schemas.microsoft.com/office/drawing/2014/main" id="{6689CF71-8012-08A9-8140-1C4FC288B873}"/>
              </a:ext>
            </a:extLst>
          </p:cNvPr>
          <p:cNvSpPr/>
          <p:nvPr/>
        </p:nvSpPr>
        <p:spPr>
          <a:xfrm>
            <a:off x="4217670" y="5810250"/>
            <a:ext cx="128270" cy="111312"/>
          </a:xfrm>
          <a:prstGeom prst="rect">
            <a:avLst/>
          </a:prstGeom>
          <a:noFill/>
          <a:ln w="12700">
            <a:solidFill>
              <a:srgbClr val="B82B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47" name="直接连接符 46">
            <a:extLst>
              <a:ext uri="{FF2B5EF4-FFF2-40B4-BE49-F238E27FC236}">
                <a16:creationId xmlns:a16="http://schemas.microsoft.com/office/drawing/2014/main" id="{F940DF22-8248-4B77-F20F-F7CF9D551C01}"/>
              </a:ext>
            </a:extLst>
          </p:cNvPr>
          <p:cNvCxnSpPr>
            <a:cxnSpLocks/>
            <a:endCxn id="42" idx="0"/>
          </p:cNvCxnSpPr>
          <p:nvPr/>
        </p:nvCxnSpPr>
        <p:spPr>
          <a:xfrm>
            <a:off x="4085510" y="5656603"/>
            <a:ext cx="196295" cy="153647"/>
          </a:xfrm>
          <a:prstGeom prst="line">
            <a:avLst/>
          </a:prstGeom>
          <a:ln w="12700">
            <a:solidFill>
              <a:srgbClr val="B82B2A"/>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98467F3-BB11-CCD6-D672-0F7FA98BE795}"/>
              </a:ext>
            </a:extLst>
          </p:cNvPr>
          <p:cNvSpPr txBox="1"/>
          <p:nvPr/>
        </p:nvSpPr>
        <p:spPr>
          <a:xfrm>
            <a:off x="3608874" y="5448854"/>
            <a:ext cx="539151" cy="246221"/>
          </a:xfrm>
          <a:prstGeom prst="rect">
            <a:avLst/>
          </a:prstGeom>
          <a:noFill/>
        </p:spPr>
        <p:txBody>
          <a:bodyPr wrap="square">
            <a:spAutoFit/>
          </a:bodyPr>
          <a:lstStyle/>
          <a:p>
            <a:pPr algn="ctr"/>
            <a:r>
              <a:rPr lang="zh-CN" altLang="en-US" sz="1000" b="1" dirty="0">
                <a:solidFill>
                  <a:srgbClr val="B82B2A"/>
                </a:solidFill>
                <a:latin typeface="黑体" panose="02010609060101010101" pitchFamily="49" charset="-122"/>
                <a:ea typeface="黑体" panose="02010609060101010101" pitchFamily="49" charset="-122"/>
              </a:rPr>
              <a:t>步长</a:t>
            </a:r>
          </a:p>
        </p:txBody>
      </p:sp>
      <p:sp>
        <p:nvSpPr>
          <p:cNvPr id="3" name="日期占位符 1">
            <a:extLst>
              <a:ext uri="{FF2B5EF4-FFF2-40B4-BE49-F238E27FC236}">
                <a16:creationId xmlns:a16="http://schemas.microsoft.com/office/drawing/2014/main" id="{8241DB44-8F1B-F1D1-37C7-907633F481F9}"/>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4" name="页脚占位符 2">
            <a:extLst>
              <a:ext uri="{FF2B5EF4-FFF2-40B4-BE49-F238E27FC236}">
                <a16:creationId xmlns:a16="http://schemas.microsoft.com/office/drawing/2014/main" id="{94F654B0-4CD2-20E7-8862-944B281F5815}"/>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18F6697B-B1AC-1DA3-9706-31946DDD980A}"/>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24</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F8E00C3-9086-7183-A621-E29EDE08884A}"/>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3.2 </a:t>
            </a:r>
            <a:r>
              <a:rPr lang="zh-CN" altLang="en-US" b="1" dirty="0">
                <a:latin typeface="微软雅黑" panose="020B0503020204020204" pitchFamily="34" charset="-122"/>
                <a:ea typeface="微软雅黑" panose="020B0503020204020204" pitchFamily="34" charset="-122"/>
              </a:rPr>
              <a:t>多粒度标签扰动算法</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7484D08-49E6-F612-7A39-08602686B1F6}"/>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9D78B7B-0670-C408-BC61-F3FF94BB877E}"/>
              </a:ext>
            </a:extLst>
          </p:cNvPr>
          <p:cNvSpPr txBox="1"/>
          <p:nvPr/>
        </p:nvSpPr>
        <p:spPr>
          <a:xfrm>
            <a:off x="0" y="1091790"/>
            <a:ext cx="4433104"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3.2 </a:t>
            </a:r>
            <a:r>
              <a:rPr lang="zh-CN" altLang="en-US" sz="2200" b="1" dirty="0">
                <a:solidFill>
                  <a:schemeClr val="bg1"/>
                </a:solidFill>
                <a:latin typeface="微软雅黑" panose="020B0503020204020204" pitchFamily="34" charset="-122"/>
                <a:ea typeface="微软雅黑" panose="020B0503020204020204" pitchFamily="34" charset="-122"/>
              </a:rPr>
              <a:t>多粒度标签扰动算法（</a:t>
            </a:r>
            <a:r>
              <a:rPr lang="en-US" altLang="zh-CN" sz="2200" b="1" dirty="0">
                <a:solidFill>
                  <a:schemeClr val="bg1"/>
                </a:solidFill>
                <a:latin typeface="微软雅黑" panose="020B0503020204020204" pitchFamily="34" charset="-122"/>
                <a:ea typeface="微软雅黑" panose="020B0503020204020204" pitchFamily="34" charset="-122"/>
              </a:rPr>
              <a:t>MGLP</a:t>
            </a:r>
            <a:r>
              <a:rPr lang="zh-CN" altLang="en-US" sz="2200" b="1"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031515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2388E33-687A-5AE8-1DE9-ED7051B8D536}"/>
              </a:ext>
            </a:extLst>
          </p:cNvPr>
          <p:cNvPicPr>
            <a:picLocks noChangeAspect="1"/>
          </p:cNvPicPr>
          <p:nvPr/>
        </p:nvPicPr>
        <p:blipFill>
          <a:blip r:embed="rId3"/>
          <a:stretch>
            <a:fillRect/>
          </a:stretch>
        </p:blipFill>
        <p:spPr>
          <a:xfrm>
            <a:off x="2606841" y="2553765"/>
            <a:ext cx="4566119" cy="737432"/>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932EB48-66C9-9A89-6D44-086DC9587486}"/>
                  </a:ext>
                </a:extLst>
              </p:cNvPr>
              <p:cNvSpPr txBox="1"/>
              <p:nvPr/>
            </p:nvSpPr>
            <p:spPr>
              <a:xfrm>
                <a:off x="179131" y="1856022"/>
                <a:ext cx="8785738" cy="424090"/>
              </a:xfrm>
              <a:prstGeom prst="rect">
                <a:avLst/>
              </a:prstGeom>
              <a:noFill/>
            </p:spPr>
            <p:txBody>
              <a:bodyPr wrap="square">
                <a:spAutoFit/>
              </a:bodyPr>
              <a:lstStyle/>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更新得到</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p>
                        <m:r>
                          <a:rPr lang="en-US" altLang="zh-CN" i="1">
                            <a:latin typeface="Cambria Math" panose="02040503050406030204" pitchFamily="18" charset="0"/>
                          </a:rPr>
                          <m:t>𝑡</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𝜃</m:t>
                        </m:r>
                      </m:e>
                    </m:d>
                  </m:oMath>
                </a14:m>
                <a:r>
                  <a:rPr lang="zh-CN" altLang="en-US" dirty="0">
                    <a:latin typeface="Times New Roman" panose="02020603050405020304" pitchFamily="18" charset="0"/>
                    <a:ea typeface="楷体" panose="02010609060101010101" pitchFamily="49" charset="-122"/>
                  </a:rPr>
                  <a:t>后，利用公式（</a:t>
                </a:r>
                <a:r>
                  <a:rPr lang="en-US" altLang="zh-CN" dirty="0">
                    <a:latin typeface="Times New Roman" panose="02020603050405020304" pitchFamily="18" charset="0"/>
                    <a:ea typeface="楷体" panose="02010609060101010101" pitchFamily="49" charset="-122"/>
                  </a:rPr>
                  <a:t>19</a:t>
                </a:r>
                <a:r>
                  <a:rPr lang="zh-CN" altLang="en-US" dirty="0">
                    <a:latin typeface="Times New Roman" panose="02020603050405020304" pitchFamily="18" charset="0"/>
                    <a:ea typeface="楷体" panose="02010609060101010101" pitchFamily="49" charset="-122"/>
                  </a:rPr>
                  <a:t>），对元网络中的参数</a:t>
                </a:r>
                <a14:m>
                  <m:oMath xmlns:m="http://schemas.openxmlformats.org/officeDocument/2006/math">
                    <m:r>
                      <a:rPr lang="en-US" altLang="zh-CN" i="1" dirty="0">
                        <a:latin typeface="Cambria Math" panose="02040503050406030204" pitchFamily="18" charset="0"/>
                      </a:rPr>
                      <m:t>Ɵ</m:t>
                    </m:r>
                  </m:oMath>
                </a14:m>
                <a:r>
                  <a:rPr lang="zh-CN" altLang="en-US" dirty="0">
                    <a:latin typeface="Times New Roman" panose="02020603050405020304" pitchFamily="18" charset="0"/>
                    <a:ea typeface="楷体" panose="02010609060101010101" pitchFamily="49" charset="-122"/>
                  </a:rPr>
                  <a:t>进行更新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6932EB48-66C9-9A89-6D44-086DC9587486}"/>
                  </a:ext>
                </a:extLst>
              </p:cNvPr>
              <p:cNvSpPr txBox="1">
                <a:spLocks noRot="1" noChangeAspect="1" noMove="1" noResize="1" noEditPoints="1" noAdjustHandles="1" noChangeArrowheads="1" noChangeShapeType="1" noTextEdit="1"/>
              </p:cNvSpPr>
              <p:nvPr/>
            </p:nvSpPr>
            <p:spPr>
              <a:xfrm>
                <a:off x="179131" y="1856022"/>
                <a:ext cx="8785738" cy="424090"/>
              </a:xfrm>
              <a:prstGeom prst="rect">
                <a:avLst/>
              </a:prstGeom>
              <a:blipFill>
                <a:blip r:embed="rId4"/>
                <a:stretch>
                  <a:fillRect b="-22857"/>
                </a:stretch>
              </a:blipFill>
            </p:spPr>
            <p:txBody>
              <a:bodyPr/>
              <a:lstStyle/>
              <a:p>
                <a:r>
                  <a:rPr lang="zh-CN" altLang="en-US">
                    <a:noFill/>
                  </a:rPr>
                  <a:t> </a:t>
                </a:r>
              </a:p>
            </p:txBody>
          </p:sp>
        </mc:Fallback>
      </mc:AlternateContent>
      <p:sp>
        <p:nvSpPr>
          <p:cNvPr id="37" name="矩形 36">
            <a:extLst>
              <a:ext uri="{FF2B5EF4-FFF2-40B4-BE49-F238E27FC236}">
                <a16:creationId xmlns:a16="http://schemas.microsoft.com/office/drawing/2014/main" id="{390E8D88-59A7-741F-87A6-FB8A63FD1A30}"/>
              </a:ext>
            </a:extLst>
          </p:cNvPr>
          <p:cNvSpPr/>
          <p:nvPr/>
        </p:nvSpPr>
        <p:spPr>
          <a:xfrm>
            <a:off x="3954780" y="3014148"/>
            <a:ext cx="199409" cy="218912"/>
          </a:xfrm>
          <a:prstGeom prst="rect">
            <a:avLst/>
          </a:prstGeom>
          <a:noFill/>
          <a:ln w="12700">
            <a:solidFill>
              <a:srgbClr val="B82B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8" name="直接连接符 37">
            <a:extLst>
              <a:ext uri="{FF2B5EF4-FFF2-40B4-BE49-F238E27FC236}">
                <a16:creationId xmlns:a16="http://schemas.microsoft.com/office/drawing/2014/main" id="{21FC619C-8F61-CEF6-5FC9-0296B6F50E05}"/>
              </a:ext>
            </a:extLst>
          </p:cNvPr>
          <p:cNvCxnSpPr>
            <a:cxnSpLocks/>
            <a:endCxn id="37" idx="2"/>
          </p:cNvCxnSpPr>
          <p:nvPr/>
        </p:nvCxnSpPr>
        <p:spPr>
          <a:xfrm flipV="1">
            <a:off x="3809943" y="3233060"/>
            <a:ext cx="244542" cy="196787"/>
          </a:xfrm>
          <a:prstGeom prst="line">
            <a:avLst/>
          </a:prstGeom>
          <a:ln w="12700">
            <a:solidFill>
              <a:srgbClr val="B82B2A"/>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F1C63F7-B3D5-A00A-DD6C-9861CD10CC35}"/>
              </a:ext>
            </a:extLst>
          </p:cNvPr>
          <p:cNvSpPr txBox="1"/>
          <p:nvPr/>
        </p:nvSpPr>
        <p:spPr>
          <a:xfrm>
            <a:off x="2306324" y="3441282"/>
            <a:ext cx="1607815" cy="246221"/>
          </a:xfrm>
          <a:prstGeom prst="rect">
            <a:avLst/>
          </a:prstGeom>
          <a:noFill/>
        </p:spPr>
        <p:txBody>
          <a:bodyPr wrap="square">
            <a:spAutoFit/>
          </a:bodyPr>
          <a:lstStyle/>
          <a:p>
            <a:pPr algn="ctr"/>
            <a:r>
              <a:rPr lang="zh-CN" altLang="en-US" sz="1000" b="1" dirty="0">
                <a:solidFill>
                  <a:srgbClr val="B82B2A"/>
                </a:solidFill>
                <a:latin typeface="黑体" panose="02010609060101010101" pitchFamily="49" charset="-122"/>
                <a:ea typeface="黑体" panose="02010609060101010101" pitchFamily="49" charset="-122"/>
              </a:rPr>
              <a:t>当前批次中元样本的数量</a:t>
            </a:r>
          </a:p>
        </p:txBody>
      </p:sp>
      <p:sp>
        <p:nvSpPr>
          <p:cNvPr id="42" name="矩形 41">
            <a:extLst>
              <a:ext uri="{FF2B5EF4-FFF2-40B4-BE49-F238E27FC236}">
                <a16:creationId xmlns:a16="http://schemas.microsoft.com/office/drawing/2014/main" id="{6689CF71-8012-08A9-8140-1C4FC288B873}"/>
              </a:ext>
            </a:extLst>
          </p:cNvPr>
          <p:cNvSpPr/>
          <p:nvPr/>
        </p:nvSpPr>
        <p:spPr>
          <a:xfrm>
            <a:off x="3773020" y="2798520"/>
            <a:ext cx="159854" cy="227318"/>
          </a:xfrm>
          <a:prstGeom prst="rect">
            <a:avLst/>
          </a:prstGeom>
          <a:noFill/>
          <a:ln w="12700">
            <a:solidFill>
              <a:srgbClr val="B82B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47" name="直接连接符 46">
            <a:extLst>
              <a:ext uri="{FF2B5EF4-FFF2-40B4-BE49-F238E27FC236}">
                <a16:creationId xmlns:a16="http://schemas.microsoft.com/office/drawing/2014/main" id="{F940DF22-8248-4B77-F20F-F7CF9D551C01}"/>
              </a:ext>
            </a:extLst>
          </p:cNvPr>
          <p:cNvCxnSpPr>
            <a:cxnSpLocks/>
            <a:endCxn id="42" idx="0"/>
          </p:cNvCxnSpPr>
          <p:nvPr/>
        </p:nvCxnSpPr>
        <p:spPr>
          <a:xfrm>
            <a:off x="3625048" y="2564187"/>
            <a:ext cx="227899" cy="234333"/>
          </a:xfrm>
          <a:prstGeom prst="line">
            <a:avLst/>
          </a:prstGeom>
          <a:ln w="12700">
            <a:solidFill>
              <a:srgbClr val="B82B2A"/>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98467F3-BB11-CCD6-D672-0F7FA98BE795}"/>
              </a:ext>
            </a:extLst>
          </p:cNvPr>
          <p:cNvSpPr txBox="1"/>
          <p:nvPr/>
        </p:nvSpPr>
        <p:spPr>
          <a:xfrm>
            <a:off x="3209190" y="2360654"/>
            <a:ext cx="455814" cy="246221"/>
          </a:xfrm>
          <a:prstGeom prst="rect">
            <a:avLst/>
          </a:prstGeom>
          <a:noFill/>
        </p:spPr>
        <p:txBody>
          <a:bodyPr wrap="square">
            <a:spAutoFit/>
          </a:bodyPr>
          <a:lstStyle/>
          <a:p>
            <a:pPr algn="ctr"/>
            <a:r>
              <a:rPr lang="zh-CN" altLang="en-US" sz="1000" b="1" dirty="0">
                <a:solidFill>
                  <a:srgbClr val="B82B2A"/>
                </a:solidFill>
                <a:latin typeface="黑体" panose="02010609060101010101" pitchFamily="49" charset="-122"/>
                <a:ea typeface="黑体" panose="02010609060101010101" pitchFamily="49" charset="-122"/>
              </a:rPr>
              <a:t>步长</a:t>
            </a: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1970374-6909-18C9-E0B5-CF84DF29D5F4}"/>
                  </a:ext>
                </a:extLst>
              </p:cNvPr>
              <p:cNvSpPr txBox="1"/>
              <p:nvPr/>
            </p:nvSpPr>
            <p:spPr>
              <a:xfrm>
                <a:off x="264683" y="3912355"/>
                <a:ext cx="8785738" cy="424090"/>
              </a:xfrm>
              <a:prstGeom prst="rect">
                <a:avLst/>
              </a:prstGeom>
              <a:noFill/>
            </p:spPr>
            <p:txBody>
              <a:bodyPr wrap="square">
                <a:spAutoFit/>
              </a:bodyPr>
              <a:lstStyle/>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利用更新得到的</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Ɵ</m:t>
                        </m:r>
                      </m:e>
                      <m:sup>
                        <m:r>
                          <a:rPr lang="en-US" altLang="zh-CN" i="1" dirty="0">
                            <a:latin typeface="Cambria Math" panose="02040503050406030204" pitchFamily="18" charset="0"/>
                          </a:rPr>
                          <m:t>𝑡</m:t>
                        </m:r>
                        <m:r>
                          <a:rPr lang="en-US" altLang="zh-CN" i="1" dirty="0">
                            <a:latin typeface="Cambria Math" panose="02040503050406030204" pitchFamily="18" charset="0"/>
                          </a:rPr>
                          <m:t>+1</m:t>
                        </m:r>
                      </m:sup>
                    </m:sSup>
                  </m:oMath>
                </a14:m>
                <a:r>
                  <a:rPr lang="zh-CN" altLang="en-US" dirty="0">
                    <a:latin typeface="Times New Roman" panose="02020603050405020304" pitchFamily="18" charset="0"/>
                    <a:ea typeface="楷体" panose="02010609060101010101" pitchFamily="49" charset="-122"/>
                  </a:rPr>
                  <a:t>来优化深度学习模型中的参数</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𝑡</m:t>
                        </m:r>
                        <m:r>
                          <a:rPr lang="en-US" altLang="zh-CN" i="1" dirty="0">
                            <a:latin typeface="Cambria Math" panose="02040503050406030204" pitchFamily="18" charset="0"/>
                          </a:rPr>
                          <m:t>+1</m:t>
                        </m:r>
                      </m:sup>
                    </m:sSup>
                  </m:oMath>
                </a14:m>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如公式（</a:t>
                </a:r>
                <a:r>
                  <a:rPr lang="en-US" altLang="zh-CN" dirty="0">
                    <a:latin typeface="Times New Roman" panose="02020603050405020304" pitchFamily="18" charset="0"/>
                    <a:ea typeface="楷体" panose="02010609060101010101" pitchFamily="49" charset="-122"/>
                  </a:rPr>
                  <a:t>20</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B1970374-6909-18C9-E0B5-CF84DF29D5F4}"/>
                  </a:ext>
                </a:extLst>
              </p:cNvPr>
              <p:cNvSpPr txBox="1">
                <a:spLocks noRot="1" noChangeAspect="1" noMove="1" noResize="1" noEditPoints="1" noAdjustHandles="1" noChangeArrowheads="1" noChangeShapeType="1" noTextEdit="1"/>
              </p:cNvSpPr>
              <p:nvPr/>
            </p:nvSpPr>
            <p:spPr>
              <a:xfrm>
                <a:off x="264683" y="3912355"/>
                <a:ext cx="8785738" cy="424090"/>
              </a:xfrm>
              <a:prstGeom prst="rect">
                <a:avLst/>
              </a:prstGeom>
              <a:blipFill>
                <a:blip r:embed="rId5"/>
                <a:stretch>
                  <a:fillRect b="-24638"/>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B3A20BD8-8B13-07B3-E34D-F219BD410B6A}"/>
              </a:ext>
            </a:extLst>
          </p:cNvPr>
          <p:cNvPicPr>
            <a:picLocks noChangeAspect="1"/>
          </p:cNvPicPr>
          <p:nvPr/>
        </p:nvPicPr>
        <p:blipFill>
          <a:blip r:embed="rId6"/>
          <a:stretch>
            <a:fillRect/>
          </a:stretch>
        </p:blipFill>
        <p:spPr>
          <a:xfrm>
            <a:off x="2750924" y="4452367"/>
            <a:ext cx="4590861" cy="783612"/>
          </a:xfrm>
          <a:prstGeom prst="rect">
            <a:avLst/>
          </a:prstGeom>
        </p:spPr>
      </p:pic>
      <p:sp>
        <p:nvSpPr>
          <p:cNvPr id="4" name="日期占位符 1">
            <a:extLst>
              <a:ext uri="{FF2B5EF4-FFF2-40B4-BE49-F238E27FC236}">
                <a16:creationId xmlns:a16="http://schemas.microsoft.com/office/drawing/2014/main" id="{39574C97-F89E-4D71-ADB2-785C1CE26BEC}"/>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5" name="页脚占位符 2">
            <a:extLst>
              <a:ext uri="{FF2B5EF4-FFF2-40B4-BE49-F238E27FC236}">
                <a16:creationId xmlns:a16="http://schemas.microsoft.com/office/drawing/2014/main" id="{42B64A40-2DC9-FFE9-5B23-507A425846E7}"/>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2D8DE22B-945C-886B-D7D8-9D997DFBC1F1}"/>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25</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F341413B-8130-480F-BDA3-52E95B1D0BF4}"/>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研究方法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3.2 </a:t>
            </a:r>
            <a:r>
              <a:rPr lang="zh-CN" altLang="en-US" b="1" dirty="0">
                <a:latin typeface="微软雅黑" panose="020B0503020204020204" pitchFamily="34" charset="-122"/>
                <a:ea typeface="微软雅黑" panose="020B0503020204020204" pitchFamily="34" charset="-122"/>
              </a:rPr>
              <a:t>多粒度标签扰动算法</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D3693AF-1401-1AD5-9081-A68E3C940011}"/>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A43DFB8-C1D8-3A19-5341-CAECD5E11620}"/>
              </a:ext>
            </a:extLst>
          </p:cNvPr>
          <p:cNvSpPr txBox="1"/>
          <p:nvPr/>
        </p:nvSpPr>
        <p:spPr>
          <a:xfrm>
            <a:off x="0" y="1091790"/>
            <a:ext cx="4433104"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3.2 </a:t>
            </a:r>
            <a:r>
              <a:rPr lang="zh-CN" altLang="en-US" sz="2200" b="1" dirty="0">
                <a:solidFill>
                  <a:schemeClr val="bg1"/>
                </a:solidFill>
                <a:latin typeface="微软雅黑" panose="020B0503020204020204" pitchFamily="34" charset="-122"/>
                <a:ea typeface="微软雅黑" panose="020B0503020204020204" pitchFamily="34" charset="-122"/>
              </a:rPr>
              <a:t>多粒度标签扰动算法（</a:t>
            </a:r>
            <a:r>
              <a:rPr lang="en-US" altLang="zh-CN" sz="2200" b="1" dirty="0">
                <a:solidFill>
                  <a:schemeClr val="bg1"/>
                </a:solidFill>
                <a:latin typeface="微软雅黑" panose="020B0503020204020204" pitchFamily="34" charset="-122"/>
                <a:ea typeface="微软雅黑" panose="020B0503020204020204" pitchFamily="34" charset="-122"/>
              </a:rPr>
              <a:t>MGLP</a:t>
            </a:r>
            <a:r>
              <a:rPr lang="zh-CN" altLang="en-US" sz="2200" b="1"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5072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0C2B426-9668-4AB4-AA15-57AC9DF5FFA0}"/>
              </a:ext>
            </a:extLst>
          </p:cNvPr>
          <p:cNvGrpSpPr/>
          <p:nvPr/>
        </p:nvGrpSpPr>
        <p:grpSpPr>
          <a:xfrm>
            <a:off x="1069258" y="1624690"/>
            <a:ext cx="7042356" cy="798551"/>
            <a:chOff x="6028127" y="1082959"/>
            <a:chExt cx="6644496" cy="1064735"/>
          </a:xfrm>
        </p:grpSpPr>
        <p:sp>
          <p:nvSpPr>
            <p:cNvPr id="6" name="文本框 5">
              <a:extLst>
                <a:ext uri="{FF2B5EF4-FFF2-40B4-BE49-F238E27FC236}">
                  <a16:creationId xmlns:a16="http://schemas.microsoft.com/office/drawing/2014/main" id="{4D45A0C6-12CC-4E54-BCF9-8E08BDC2F62C}"/>
                </a:ext>
              </a:extLst>
            </p:cNvPr>
            <p:cNvSpPr txBox="1"/>
            <p:nvPr/>
          </p:nvSpPr>
          <p:spPr>
            <a:xfrm>
              <a:off x="6028127" y="1082959"/>
              <a:ext cx="6644496" cy="738664"/>
            </a:xfrm>
            <a:prstGeom prst="rect">
              <a:avLst/>
            </a:prstGeom>
            <a:noFill/>
          </p:spPr>
          <p:txBody>
            <a:bodyPr wrap="square" rtlCol="0">
              <a:spAutoFit/>
            </a:bodyPr>
            <a:lstStyle/>
            <a:p>
              <a:pPr algn="ctr"/>
              <a:r>
                <a:rPr lang="zh-CN" altLang="en-US" sz="3000" b="1" dirty="0">
                  <a:solidFill>
                    <a:srgbClr val="B82B2A"/>
                  </a:solidFill>
                  <a:latin typeface="微软雅黑" panose="020B0503020204020204" pitchFamily="34" charset="-122"/>
                  <a:ea typeface="微软雅黑" panose="020B0503020204020204" pitchFamily="34" charset="-122"/>
                </a:rPr>
                <a:t>实 验 与 分 析</a:t>
              </a:r>
            </a:p>
          </p:txBody>
        </p:sp>
        <p:sp>
          <p:nvSpPr>
            <p:cNvPr id="7" name="文本框 6">
              <a:extLst>
                <a:ext uri="{FF2B5EF4-FFF2-40B4-BE49-F238E27FC236}">
                  <a16:creationId xmlns:a16="http://schemas.microsoft.com/office/drawing/2014/main" id="{AAC5FBBF-6E34-41D5-9755-6FBC609AB4E7}"/>
                </a:ext>
              </a:extLst>
            </p:cNvPr>
            <p:cNvSpPr txBox="1"/>
            <p:nvPr/>
          </p:nvSpPr>
          <p:spPr>
            <a:xfrm>
              <a:off x="6816468" y="1747585"/>
              <a:ext cx="5033024" cy="400109"/>
            </a:xfrm>
            <a:prstGeom prst="rect">
              <a:avLst/>
            </a:prstGeom>
            <a:noFill/>
          </p:spPr>
          <p:txBody>
            <a:bodyPr wrap="square" rtlCol="0">
              <a:spAutoFit/>
            </a:bodyPr>
            <a:lstStyle/>
            <a:p>
              <a:pPr algn="ctr"/>
              <a:r>
                <a:rPr lang="en-US" altLang="zh-CN" sz="135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EXPERIMENT AND ANALYSIS</a:t>
              </a:r>
            </a:p>
          </p:txBody>
        </p:sp>
      </p:grpSp>
      <p:pic>
        <p:nvPicPr>
          <p:cNvPr id="13" name="图片 12" descr="图片包含 游戏机, 桌子, 食物&#10;&#10;描述已自动生成">
            <a:extLst>
              <a:ext uri="{FF2B5EF4-FFF2-40B4-BE49-F238E27FC236}">
                <a16:creationId xmlns:a16="http://schemas.microsoft.com/office/drawing/2014/main" id="{8D3C6EA5-21D4-4CB0-9446-DAF9813568F4}"/>
              </a:ext>
            </a:extLst>
          </p:cNvPr>
          <p:cNvPicPr>
            <a:picLocks noChangeAspect="1"/>
          </p:cNvPicPr>
          <p:nvPr/>
        </p:nvPicPr>
        <p:blipFill rotWithShape="1">
          <a:blip r:embed="rId3">
            <a:extLst>
              <a:ext uri="{28A0092B-C50C-407E-A947-70E740481C1C}">
                <a14:useLocalDpi xmlns:a14="http://schemas.microsoft.com/office/drawing/2010/main" val="0"/>
              </a:ext>
            </a:extLst>
          </a:blip>
          <a:srcRect t="9692" b="15230"/>
          <a:stretch/>
        </p:blipFill>
        <p:spPr>
          <a:xfrm>
            <a:off x="1680376" y="3886789"/>
            <a:ext cx="5783234" cy="2113961"/>
          </a:xfrm>
          <a:prstGeom prst="rect">
            <a:avLst/>
          </a:prstGeom>
        </p:spPr>
      </p:pic>
      <p:sp>
        <p:nvSpPr>
          <p:cNvPr id="8" name="矩形: 圆角 7">
            <a:extLst>
              <a:ext uri="{FF2B5EF4-FFF2-40B4-BE49-F238E27FC236}">
                <a16:creationId xmlns:a16="http://schemas.microsoft.com/office/drawing/2014/main" id="{E9A8A5CD-9152-4CAC-B2B3-EFA2335D2F94}"/>
              </a:ext>
            </a:extLst>
          </p:cNvPr>
          <p:cNvSpPr/>
          <p:nvPr/>
        </p:nvSpPr>
        <p:spPr>
          <a:xfrm>
            <a:off x="4007807" y="2640208"/>
            <a:ext cx="1128371"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实验数据</a:t>
            </a:r>
          </a:p>
        </p:txBody>
      </p:sp>
      <p:sp>
        <p:nvSpPr>
          <p:cNvPr id="9" name="矩形: 圆角 8">
            <a:extLst>
              <a:ext uri="{FF2B5EF4-FFF2-40B4-BE49-F238E27FC236}">
                <a16:creationId xmlns:a16="http://schemas.microsoft.com/office/drawing/2014/main" id="{B2095748-5E4B-4002-8804-37CCDFDF593B}"/>
              </a:ext>
            </a:extLst>
          </p:cNvPr>
          <p:cNvSpPr/>
          <p:nvPr/>
        </p:nvSpPr>
        <p:spPr>
          <a:xfrm>
            <a:off x="3591114" y="3093816"/>
            <a:ext cx="1961759"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对比算法及参数设置</a:t>
            </a:r>
          </a:p>
        </p:txBody>
      </p:sp>
      <p:sp>
        <p:nvSpPr>
          <p:cNvPr id="2" name="矩形: 圆角 1">
            <a:extLst>
              <a:ext uri="{FF2B5EF4-FFF2-40B4-BE49-F238E27FC236}">
                <a16:creationId xmlns:a16="http://schemas.microsoft.com/office/drawing/2014/main" id="{EC3FC62D-8864-E44E-AB70-8516FCD88D38}"/>
              </a:ext>
            </a:extLst>
          </p:cNvPr>
          <p:cNvSpPr/>
          <p:nvPr/>
        </p:nvSpPr>
        <p:spPr>
          <a:xfrm>
            <a:off x="3760863" y="3547424"/>
            <a:ext cx="1622261"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实验结果分析</a:t>
            </a:r>
          </a:p>
        </p:txBody>
      </p:sp>
    </p:spTree>
    <p:extLst>
      <p:ext uri="{BB962C8B-B14F-4D97-AF65-F5344CB8AC3E}">
        <p14:creationId xmlns:p14="http://schemas.microsoft.com/office/powerpoint/2010/main" val="1751173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4556E26D-A046-986B-4D1F-5B1AC0B3ED62}"/>
              </a:ext>
            </a:extLst>
          </p:cNvPr>
          <p:cNvSpPr txBox="1"/>
          <p:nvPr/>
        </p:nvSpPr>
        <p:spPr>
          <a:xfrm>
            <a:off x="2189" y="1539673"/>
            <a:ext cx="4414955" cy="4615944"/>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采用三个知名的文本分类公开数据集：</a:t>
            </a:r>
            <a:endParaRPr lang="en-US" altLang="zh-CN" sz="2000" dirty="0">
              <a:latin typeface="Times New Roman" panose="02020603050405020304" pitchFamily="18" charset="0"/>
              <a:ea typeface="楷体" panose="02010609060101010101" pitchFamily="49" charset="-122"/>
            </a:endParaRPr>
          </a:p>
          <a:p>
            <a:pPr marL="342900" indent="-342900" algn="just">
              <a:lnSpc>
                <a:spcPct val="135000"/>
              </a:lnSpc>
              <a:buFont typeface="+mj-lt"/>
              <a:buAutoNum type="alphaLcParenR"/>
            </a:pPr>
            <a:r>
              <a:rPr lang="en-US" altLang="zh-CN" sz="2000" dirty="0">
                <a:latin typeface="Times New Roman" panose="02020603050405020304" pitchFamily="18" charset="0"/>
                <a:ea typeface="楷体" panose="02010609060101010101" pitchFamily="49" charset="-122"/>
              </a:rPr>
              <a:t>SemEval-2016 Task 4 Subtask A</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sz="2000" b="1" u="sng" dirty="0">
                <a:solidFill>
                  <a:srgbClr val="0478BF"/>
                </a:solidFill>
                <a:latin typeface="黑体" panose="02010609060101010101" pitchFamily="49" charset="-122"/>
                <a:ea typeface="黑体" panose="02010609060101010101" pitchFamily="49" charset="-122"/>
              </a:rPr>
              <a:t>推文情感分类数据集</a:t>
            </a:r>
            <a:r>
              <a:rPr lang="zh-CN" altLang="en-US" sz="2000" dirty="0">
                <a:latin typeface="Times New Roman" panose="02020603050405020304" pitchFamily="18" charset="0"/>
                <a:ea typeface="楷体" panose="02010609060101010101" pitchFamily="49" charset="-122"/>
              </a:rPr>
              <a:t>，包含正面、中性、负面三种类型；</a:t>
            </a:r>
          </a:p>
          <a:p>
            <a:pPr marL="342900" indent="-342900" algn="just">
              <a:lnSpc>
                <a:spcPct val="135000"/>
              </a:lnSpc>
              <a:buFont typeface="+mj-ea"/>
              <a:buAutoNum type="alphaLcParenR"/>
            </a:pPr>
            <a:r>
              <a:rPr lang="en-US" altLang="zh-CN" sz="2000" dirty="0">
                <a:latin typeface="Times New Roman" panose="02020603050405020304" pitchFamily="18" charset="0"/>
                <a:ea typeface="楷体" panose="02010609060101010101" pitchFamily="49" charset="-122"/>
              </a:rPr>
              <a:t>Movie Reviews (MR)</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sz="2000" b="1" u="sng" dirty="0">
                <a:solidFill>
                  <a:srgbClr val="0478BF"/>
                </a:solidFill>
                <a:latin typeface="黑体" panose="02010609060101010101" pitchFamily="49" charset="-122"/>
                <a:ea typeface="黑体" panose="02010609060101010101" pitchFamily="49" charset="-122"/>
              </a:rPr>
              <a:t>电影评论情感分类数据集</a:t>
            </a:r>
            <a:r>
              <a:rPr lang="zh-CN" altLang="en-US" sz="2000" dirty="0">
                <a:latin typeface="Times New Roman" panose="02020603050405020304" pitchFamily="18" charset="0"/>
                <a:ea typeface="楷体" panose="02010609060101010101" pitchFamily="49" charset="-122"/>
              </a:rPr>
              <a:t>，包含正面、负面两种类型；</a:t>
            </a:r>
          </a:p>
          <a:p>
            <a:pPr marL="342900" indent="-342900" algn="just">
              <a:lnSpc>
                <a:spcPct val="135000"/>
              </a:lnSpc>
              <a:buFont typeface="+mj-lt"/>
              <a:buAutoNum type="alphaLcParenR"/>
            </a:pPr>
            <a:r>
              <a:rPr lang="en-US" altLang="zh-CN" sz="2000" dirty="0" err="1">
                <a:latin typeface="Times New Roman" panose="02020603050405020304" pitchFamily="18" charset="0"/>
                <a:ea typeface="楷体" panose="02010609060101010101" pitchFamily="49" charset="-122"/>
              </a:rPr>
              <a:t>SciCite</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sz="2000" b="1" u="sng" dirty="0">
                <a:solidFill>
                  <a:srgbClr val="0478BF"/>
                </a:solidFill>
                <a:latin typeface="黑体" panose="02010609060101010101" pitchFamily="49" charset="-122"/>
                <a:ea typeface="黑体" panose="02010609060101010101" pitchFamily="49" charset="-122"/>
              </a:rPr>
              <a:t>引文意图分类数据集</a:t>
            </a:r>
            <a:r>
              <a:rPr lang="zh-CN" altLang="en-US" sz="2000" dirty="0">
                <a:latin typeface="Times New Roman" panose="02020603050405020304" pitchFamily="18" charset="0"/>
                <a:ea typeface="楷体" panose="02010609060101010101" pitchFamily="49" charset="-122"/>
              </a:rPr>
              <a:t>，包含背景、方法和结果三种类型。</a:t>
            </a:r>
          </a:p>
        </p:txBody>
      </p:sp>
      <p:sp>
        <p:nvSpPr>
          <p:cNvPr id="31" name="矩形 30">
            <a:extLst>
              <a:ext uri="{FF2B5EF4-FFF2-40B4-BE49-F238E27FC236}">
                <a16:creationId xmlns:a16="http://schemas.microsoft.com/office/drawing/2014/main" id="{D2EB5250-AA91-14A7-F4FC-E6DABCA18C5A}"/>
              </a:ext>
            </a:extLst>
          </p:cNvPr>
          <p:cNvSpPr/>
          <p:nvPr/>
        </p:nvSpPr>
        <p:spPr>
          <a:xfrm>
            <a:off x="22859" y="1577244"/>
            <a:ext cx="4533299" cy="4674966"/>
          </a:xfrm>
          <a:prstGeom prst="rect">
            <a:avLst/>
          </a:prstGeom>
          <a:noFill/>
          <a:ln w="12700">
            <a:solidFill>
              <a:srgbClr val="B82B2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文本框 31">
            <a:extLst>
              <a:ext uri="{FF2B5EF4-FFF2-40B4-BE49-F238E27FC236}">
                <a16:creationId xmlns:a16="http://schemas.microsoft.com/office/drawing/2014/main" id="{3FA12930-88AE-3AAB-6F6B-962C801D4245}"/>
              </a:ext>
            </a:extLst>
          </p:cNvPr>
          <p:cNvSpPr txBox="1"/>
          <p:nvPr/>
        </p:nvSpPr>
        <p:spPr>
          <a:xfrm>
            <a:off x="4773745" y="1547691"/>
            <a:ext cx="4188306" cy="4653646"/>
          </a:xfrm>
          <a:prstGeom prst="rect">
            <a:avLst/>
          </a:prstGeom>
          <a:noFill/>
        </p:spPr>
        <p:txBody>
          <a:bodyPr wrap="square">
            <a:spAutoFit/>
          </a:bodyPr>
          <a:lstStyle/>
          <a:p>
            <a:pPr marL="257175" indent="-257175" algn="just">
              <a:lnSpc>
                <a:spcPct val="150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采用以下几种经典的以及最先进的噪声标签处理算法进行对比：</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50000"/>
              </a:lnSpc>
              <a:buFont typeface="Times New Roman" panose="02020603050405020304" pitchFamily="18" charset="0"/>
              <a:buChar cha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Label Smoothing</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50000"/>
              </a:lnSpc>
              <a:buFont typeface="Times New Roman" panose="02020603050405020304" pitchFamily="18" charset="0"/>
              <a:buChar cha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Soft Bootstrapping</a:t>
            </a:r>
          </a:p>
          <a:p>
            <a:pPr marL="600075" lvl="1" indent="-257175" algn="just">
              <a:lnSpc>
                <a:spcPct val="150000"/>
              </a:lnSpc>
              <a:buFont typeface="Times New Roman" panose="02020603050405020304" pitchFamily="18" charset="0"/>
              <a:buChar cha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Hard Bootstrapping</a:t>
            </a:r>
          </a:p>
          <a:p>
            <a:pPr marL="600075" lvl="1" indent="-257175" algn="just">
              <a:lnSpc>
                <a:spcPct val="150000"/>
              </a:lnSpc>
              <a:buFont typeface="Times New Roman" panose="02020603050405020304" pitchFamily="18" charset="0"/>
              <a:buChar cha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Online Label Smoothing</a:t>
            </a:r>
          </a:p>
          <a:p>
            <a:pPr marL="600075" lvl="1" indent="-257175" algn="just">
              <a:lnSpc>
                <a:spcPct val="150000"/>
              </a:lnSpc>
              <a:buFont typeface="Times New Roman" panose="02020603050405020304" pitchFamily="18" charset="0"/>
              <a:buChar cha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Self-Distillation from Last Mini-Batch (DLB)</a:t>
            </a:r>
          </a:p>
          <a:p>
            <a:pPr marL="600075" lvl="1" indent="-257175" algn="just">
              <a:lnSpc>
                <a:spcPct val="150000"/>
              </a:lnSpc>
              <a:buFont typeface="Times New Roman" panose="02020603050405020304" pitchFamily="18" charset="0"/>
              <a:buChar cha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Margin-based Label Smoothing (</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MbLS</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34" name="矩形 33">
            <a:extLst>
              <a:ext uri="{FF2B5EF4-FFF2-40B4-BE49-F238E27FC236}">
                <a16:creationId xmlns:a16="http://schemas.microsoft.com/office/drawing/2014/main" id="{70DF85E3-1589-3412-2DC2-439D0C19E9E5}"/>
              </a:ext>
            </a:extLst>
          </p:cNvPr>
          <p:cNvSpPr/>
          <p:nvPr/>
        </p:nvSpPr>
        <p:spPr>
          <a:xfrm>
            <a:off x="4726857" y="1577243"/>
            <a:ext cx="4235194" cy="4674966"/>
          </a:xfrm>
          <a:prstGeom prst="rect">
            <a:avLst/>
          </a:prstGeom>
          <a:noFill/>
          <a:ln w="12700">
            <a:solidFill>
              <a:srgbClr val="B82B2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日期占位符 1">
            <a:extLst>
              <a:ext uri="{FF2B5EF4-FFF2-40B4-BE49-F238E27FC236}">
                <a16:creationId xmlns:a16="http://schemas.microsoft.com/office/drawing/2014/main" id="{974DF431-BAEB-F005-54AE-E4EE3CB3C72D}"/>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3" name="页脚占位符 2">
            <a:extLst>
              <a:ext uri="{FF2B5EF4-FFF2-40B4-BE49-F238E27FC236}">
                <a16:creationId xmlns:a16="http://schemas.microsoft.com/office/drawing/2014/main" id="{8D0058A6-1CAC-80F1-EE4E-198C645BA523}"/>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D2D1F5A5-18BE-3C0E-29F3-A9ACA8FF909A}"/>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27</a:t>
            </a:fld>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3E5AA43-8622-2D53-75A3-0F34F9BBF8E9}"/>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4.1 </a:t>
            </a:r>
            <a:r>
              <a:rPr lang="zh-CN" altLang="en-US" b="1" dirty="0">
                <a:latin typeface="微软雅黑" panose="020B0503020204020204" pitchFamily="34" charset="-122"/>
                <a:ea typeface="微软雅黑" panose="020B0503020204020204" pitchFamily="34" charset="-122"/>
              </a:rPr>
              <a:t>实验数据与对比算法</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2E53248-D806-632B-144F-C08F80475A42}"/>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9CD517-B962-D406-D662-CC8C3542F18D}"/>
              </a:ext>
            </a:extLst>
          </p:cNvPr>
          <p:cNvSpPr txBox="1"/>
          <p:nvPr/>
        </p:nvSpPr>
        <p:spPr>
          <a:xfrm>
            <a:off x="0" y="1091790"/>
            <a:ext cx="1394460" cy="485453"/>
          </a:xfrm>
          <a:prstGeom prst="roundRect">
            <a:avLst/>
          </a:prstGeom>
          <a:solidFill>
            <a:srgbClr val="C00000"/>
          </a:solidFill>
        </p:spPr>
        <p:txBody>
          <a:bodyPr wrap="square" rtlCol="0">
            <a:spAutoFit/>
          </a:bodyPr>
          <a:lstStyle/>
          <a:p>
            <a:pPr>
              <a:lnSpc>
                <a:spcPct val="110000"/>
              </a:lnSpc>
            </a:pPr>
            <a:r>
              <a:rPr lang="zh-CN" altLang="en-US" sz="2200" b="1" dirty="0">
                <a:solidFill>
                  <a:schemeClr val="bg1"/>
                </a:solidFill>
                <a:latin typeface="微软雅黑" panose="020B0503020204020204" pitchFamily="34" charset="-122"/>
                <a:ea typeface="微软雅黑" panose="020B0503020204020204" pitchFamily="34" charset="-122"/>
              </a:rPr>
              <a:t>实验数据</a:t>
            </a:r>
          </a:p>
        </p:txBody>
      </p:sp>
      <p:sp>
        <p:nvSpPr>
          <p:cNvPr id="9" name="文本框 8">
            <a:extLst>
              <a:ext uri="{FF2B5EF4-FFF2-40B4-BE49-F238E27FC236}">
                <a16:creationId xmlns:a16="http://schemas.microsoft.com/office/drawing/2014/main" id="{735AA5BF-CEE0-71ED-8594-54FC9A4EDC1B}"/>
              </a:ext>
            </a:extLst>
          </p:cNvPr>
          <p:cNvSpPr txBox="1"/>
          <p:nvPr/>
        </p:nvSpPr>
        <p:spPr>
          <a:xfrm>
            <a:off x="4726856" y="1099940"/>
            <a:ext cx="1394460" cy="485453"/>
          </a:xfrm>
          <a:prstGeom prst="roundRect">
            <a:avLst/>
          </a:prstGeom>
          <a:solidFill>
            <a:srgbClr val="C00000"/>
          </a:solidFill>
        </p:spPr>
        <p:txBody>
          <a:bodyPr wrap="square" rtlCol="0">
            <a:spAutoFit/>
          </a:bodyPr>
          <a:lstStyle/>
          <a:p>
            <a:pPr>
              <a:lnSpc>
                <a:spcPct val="110000"/>
              </a:lnSpc>
            </a:pPr>
            <a:r>
              <a:rPr lang="zh-CN" altLang="en-US" sz="2200" b="1" dirty="0">
                <a:solidFill>
                  <a:schemeClr val="bg1"/>
                </a:solidFill>
                <a:latin typeface="微软雅黑" panose="020B0503020204020204" pitchFamily="34" charset="-122"/>
                <a:ea typeface="微软雅黑" panose="020B0503020204020204" pitchFamily="34" charset="-122"/>
              </a:rPr>
              <a:t>对比算法</a:t>
            </a:r>
          </a:p>
        </p:txBody>
      </p:sp>
    </p:spTree>
    <p:extLst>
      <p:ext uri="{BB962C8B-B14F-4D97-AF65-F5344CB8AC3E}">
        <p14:creationId xmlns:p14="http://schemas.microsoft.com/office/powerpoint/2010/main" val="1617712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CB52E7-5E0E-1880-A01B-E876FD55D804}"/>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3" name="页脚占位符 2">
            <a:extLst>
              <a:ext uri="{FF2B5EF4-FFF2-40B4-BE49-F238E27FC236}">
                <a16:creationId xmlns:a16="http://schemas.microsoft.com/office/drawing/2014/main" id="{39A0E512-4897-AAAD-522A-E0E7DF19AD61}"/>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06F4C1A3-3AFF-179F-5D7D-5C53B38CA06C}"/>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28</a:t>
            </a:fld>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9A5696FA-036A-C695-7CB7-D83851F77B19}"/>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4.2 </a:t>
            </a:r>
            <a:r>
              <a:rPr lang="zh-CN" altLang="en-US" b="1" dirty="0">
                <a:latin typeface="微软雅黑" panose="020B0503020204020204" pitchFamily="34" charset="-122"/>
                <a:ea typeface="微软雅黑" panose="020B0503020204020204" pitchFamily="34" charset="-122"/>
              </a:rPr>
              <a:t>施加噪声与参数设置</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3F14882-F567-F1E0-FA59-48CBEC6C7CAF}"/>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F608E50-B16B-5305-14C1-E493F359ACC2}"/>
              </a:ext>
            </a:extLst>
          </p:cNvPr>
          <p:cNvSpPr/>
          <p:nvPr/>
        </p:nvSpPr>
        <p:spPr>
          <a:xfrm>
            <a:off x="22859" y="1577244"/>
            <a:ext cx="4533299" cy="4674966"/>
          </a:xfrm>
          <a:prstGeom prst="rect">
            <a:avLst/>
          </a:prstGeom>
          <a:noFill/>
          <a:ln w="12700">
            <a:solidFill>
              <a:srgbClr val="B82B2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960943A6-BAD3-DD4D-0C77-7D8FC05A37BC}"/>
              </a:ext>
            </a:extLst>
          </p:cNvPr>
          <p:cNvSpPr/>
          <p:nvPr/>
        </p:nvSpPr>
        <p:spPr>
          <a:xfrm>
            <a:off x="4726857" y="1577243"/>
            <a:ext cx="4235194" cy="4674966"/>
          </a:xfrm>
          <a:prstGeom prst="rect">
            <a:avLst/>
          </a:prstGeom>
          <a:noFill/>
          <a:ln w="12700">
            <a:solidFill>
              <a:srgbClr val="B82B2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文本框 10">
            <a:extLst>
              <a:ext uri="{FF2B5EF4-FFF2-40B4-BE49-F238E27FC236}">
                <a16:creationId xmlns:a16="http://schemas.microsoft.com/office/drawing/2014/main" id="{3653C5B7-EADB-5C03-B912-CC1CE5CECEDE}"/>
              </a:ext>
            </a:extLst>
          </p:cNvPr>
          <p:cNvSpPr txBox="1"/>
          <p:nvPr/>
        </p:nvSpPr>
        <p:spPr>
          <a:xfrm>
            <a:off x="0" y="1091790"/>
            <a:ext cx="1394460" cy="485453"/>
          </a:xfrm>
          <a:prstGeom prst="roundRect">
            <a:avLst/>
          </a:prstGeom>
          <a:solidFill>
            <a:srgbClr val="C00000"/>
          </a:solidFill>
        </p:spPr>
        <p:txBody>
          <a:bodyPr wrap="square" rtlCol="0">
            <a:spAutoFit/>
          </a:bodyPr>
          <a:lstStyle/>
          <a:p>
            <a:pPr>
              <a:lnSpc>
                <a:spcPct val="110000"/>
              </a:lnSpc>
            </a:pPr>
            <a:r>
              <a:rPr lang="zh-CN" altLang="en-US" sz="2200" b="1" dirty="0">
                <a:solidFill>
                  <a:schemeClr val="bg1"/>
                </a:solidFill>
                <a:latin typeface="微软雅黑" panose="020B0503020204020204" pitchFamily="34" charset="-122"/>
                <a:ea typeface="微软雅黑" panose="020B0503020204020204" pitchFamily="34" charset="-122"/>
              </a:rPr>
              <a:t>施加噪声</a:t>
            </a:r>
          </a:p>
        </p:txBody>
      </p:sp>
      <p:sp>
        <p:nvSpPr>
          <p:cNvPr id="12" name="文本框 11">
            <a:extLst>
              <a:ext uri="{FF2B5EF4-FFF2-40B4-BE49-F238E27FC236}">
                <a16:creationId xmlns:a16="http://schemas.microsoft.com/office/drawing/2014/main" id="{839A7777-76F0-2B92-3D33-D35F92832E2B}"/>
              </a:ext>
            </a:extLst>
          </p:cNvPr>
          <p:cNvSpPr txBox="1"/>
          <p:nvPr/>
        </p:nvSpPr>
        <p:spPr>
          <a:xfrm>
            <a:off x="4726856" y="1099940"/>
            <a:ext cx="1394460" cy="485453"/>
          </a:xfrm>
          <a:prstGeom prst="roundRect">
            <a:avLst/>
          </a:prstGeom>
          <a:solidFill>
            <a:srgbClr val="C00000"/>
          </a:solidFill>
        </p:spPr>
        <p:txBody>
          <a:bodyPr wrap="square" rtlCol="0">
            <a:spAutoFit/>
          </a:bodyPr>
          <a:lstStyle/>
          <a:p>
            <a:pPr>
              <a:lnSpc>
                <a:spcPct val="110000"/>
              </a:lnSpc>
            </a:pPr>
            <a:r>
              <a:rPr lang="zh-CN" altLang="en-US" sz="2200" b="1" dirty="0">
                <a:solidFill>
                  <a:schemeClr val="bg1"/>
                </a:solidFill>
                <a:latin typeface="微软雅黑" panose="020B0503020204020204" pitchFamily="34" charset="-122"/>
                <a:ea typeface="微软雅黑" panose="020B0503020204020204" pitchFamily="34" charset="-122"/>
              </a:rPr>
              <a:t>参数设置</a:t>
            </a:r>
          </a:p>
        </p:txBody>
      </p:sp>
      <p:sp>
        <p:nvSpPr>
          <p:cNvPr id="13" name="文本框 12">
            <a:extLst>
              <a:ext uri="{FF2B5EF4-FFF2-40B4-BE49-F238E27FC236}">
                <a16:creationId xmlns:a16="http://schemas.microsoft.com/office/drawing/2014/main" id="{D23C0563-D7BB-782B-DBEA-77C0D1BFE1C1}"/>
              </a:ext>
            </a:extLst>
          </p:cNvPr>
          <p:cNvSpPr txBox="1"/>
          <p:nvPr/>
        </p:nvSpPr>
        <p:spPr>
          <a:xfrm>
            <a:off x="0" y="1539673"/>
            <a:ext cx="4512629" cy="4650568"/>
          </a:xfrm>
          <a:prstGeom prst="rect">
            <a:avLst/>
          </a:prstGeom>
          <a:noFill/>
        </p:spPr>
        <p:txBody>
          <a:bodyPr wrap="square">
            <a:spAutoFit/>
          </a:bodyPr>
          <a:lstStyle/>
          <a:p>
            <a:pPr marL="257175" indent="-257175" algn="just">
              <a:lnSpc>
                <a:spcPct val="150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在原始数据集的基础上施加了两种类型的噪声：</a:t>
            </a:r>
            <a:endParaRPr lang="en-US" altLang="zh-CN" sz="2000" dirty="0">
              <a:latin typeface="Times New Roman" panose="02020603050405020304" pitchFamily="18" charset="0"/>
              <a:ea typeface="楷体" panose="02010609060101010101" pitchFamily="49" charset="-122"/>
            </a:endParaRPr>
          </a:p>
          <a:p>
            <a:pPr marL="600075" lvl="1" indent="-257175" algn="just">
              <a:lnSpc>
                <a:spcPct val="150000"/>
              </a:lnSpc>
              <a:buFont typeface="Times New Roman" panose="02020603050405020304" pitchFamily="18" charset="0"/>
              <a:buChar char="‣"/>
            </a:pPr>
            <a:r>
              <a:rPr lang="zh-CN" altLang="en-US" sz="2000" b="1" u="sng" dirty="0">
                <a:solidFill>
                  <a:srgbClr val="0478BF"/>
                </a:solidFill>
                <a:latin typeface="黑体" panose="02010609060101010101" pitchFamily="49" charset="-122"/>
                <a:ea typeface="黑体" panose="02010609060101010101" pitchFamily="49" charset="-122"/>
              </a:rPr>
              <a:t>对称噪声</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lvl="1" algn="just">
              <a:lnSpc>
                <a:spcPct val="150000"/>
              </a:lnSpc>
            </a:pPr>
            <a:r>
              <a:rPr lang="en-US" altLang="zh-CN" sz="2000" dirty="0">
                <a:latin typeface="Times New Roman" panose="02020603050405020304" pitchFamily="18" charset="0"/>
                <a:ea typeface="楷体" panose="02010609060101010101" pitchFamily="49" charset="-122"/>
              </a:rPr>
              <a:t>	</a:t>
            </a:r>
            <a:r>
              <a:rPr lang="zh-CN" altLang="en-US" sz="2000" dirty="0">
                <a:latin typeface="Times New Roman" panose="02020603050405020304" pitchFamily="18" charset="0"/>
                <a:ea typeface="楷体" panose="02010609060101010101" pitchFamily="49" charset="-122"/>
              </a:rPr>
              <a:t>样本的真实标签以相同的概率</a:t>
            </a:r>
            <a:r>
              <a:rPr lang="zh-CN" altLang="en-US" sz="2000" b="1" dirty="0">
                <a:solidFill>
                  <a:srgbClr val="C00000"/>
                </a:solidFill>
                <a:latin typeface="Times New Roman" panose="02020603050405020304" pitchFamily="18" charset="0"/>
                <a:ea typeface="楷体" panose="02010609060101010101" pitchFamily="49" charset="-122"/>
              </a:rPr>
              <a:t>随机</a:t>
            </a:r>
            <a:r>
              <a:rPr lang="zh-CN" altLang="en-US" sz="2000" dirty="0">
                <a:latin typeface="Times New Roman" panose="02020603050405020304" pitchFamily="18" charset="0"/>
                <a:ea typeface="楷体" panose="02010609060101010101" pitchFamily="49" charset="-122"/>
              </a:rPr>
              <a:t>翻转成其他类别标签。</a:t>
            </a:r>
          </a:p>
          <a:p>
            <a:pPr marL="600075" lvl="1" indent="-257175" algn="just">
              <a:lnSpc>
                <a:spcPct val="150000"/>
              </a:lnSpc>
              <a:buFont typeface="Times New Roman" panose="02020603050405020304" pitchFamily="18" charset="0"/>
              <a:buChar char="‣"/>
            </a:pPr>
            <a:r>
              <a:rPr lang="zh-CN" altLang="en-US" sz="2000" b="1" u="sng" dirty="0">
                <a:solidFill>
                  <a:srgbClr val="0478BF"/>
                </a:solidFill>
                <a:latin typeface="黑体" panose="02010609060101010101" pitchFamily="49" charset="-122"/>
                <a:ea typeface="黑体" panose="02010609060101010101" pitchFamily="49" charset="-122"/>
              </a:rPr>
              <a:t>非对称噪声</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lvl="1" algn="just">
              <a:lnSpc>
                <a:spcPct val="150000"/>
              </a:lnSpc>
            </a:pPr>
            <a:r>
              <a:rPr lang="en-US" altLang="zh-CN" sz="2000" dirty="0">
                <a:latin typeface="Times New Roman" panose="02020603050405020304" pitchFamily="18" charset="0"/>
                <a:ea typeface="楷体" panose="02010609060101010101" pitchFamily="49" charset="-122"/>
              </a:rPr>
              <a:t>	</a:t>
            </a:r>
            <a:r>
              <a:rPr lang="zh-CN" altLang="en-US" sz="2000" dirty="0">
                <a:latin typeface="Times New Roman" panose="02020603050405020304" pitchFamily="18" charset="0"/>
                <a:ea typeface="楷体" panose="02010609060101010101" pitchFamily="49" charset="-122"/>
              </a:rPr>
              <a:t>样本的真实标签被翻转成某类</a:t>
            </a:r>
            <a:r>
              <a:rPr lang="zh-CN" altLang="en-US" sz="2000" b="1" dirty="0">
                <a:solidFill>
                  <a:srgbClr val="C00000"/>
                </a:solidFill>
                <a:latin typeface="Times New Roman" panose="02020603050405020304" pitchFamily="18" charset="0"/>
                <a:ea typeface="楷体" panose="02010609060101010101" pitchFamily="49" charset="-122"/>
              </a:rPr>
              <a:t>特定</a:t>
            </a:r>
            <a:r>
              <a:rPr lang="zh-CN" altLang="en-US" sz="2000" dirty="0">
                <a:latin typeface="Times New Roman" panose="02020603050405020304" pitchFamily="18" charset="0"/>
                <a:ea typeface="楷体" panose="02010609060101010101" pitchFamily="49" charset="-122"/>
              </a:rPr>
              <a:t>的标签</a:t>
            </a:r>
            <a:endParaRPr lang="en-US" altLang="zh-CN" sz="2000" dirty="0">
              <a:latin typeface="Times New Roman" panose="02020603050405020304" pitchFamily="18" charset="0"/>
              <a:ea typeface="楷体" panose="02010609060101010101" pitchFamily="49" charset="-122"/>
            </a:endParaRPr>
          </a:p>
          <a:p>
            <a:pPr marL="257175" indent="-257175" algn="just">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pitchFamily="49" charset="-122"/>
              </a:rPr>
              <a:t>本文设置的样本的真实标签翻转比例（即噪声比例）： </a:t>
            </a:r>
            <a:r>
              <a:rPr lang="en-US" altLang="zh-CN" sz="2000" dirty="0">
                <a:latin typeface="Times New Roman" panose="02020603050405020304" pitchFamily="18" charset="0"/>
                <a:ea typeface="楷体" panose="02010609060101010101" pitchFamily="49" charset="-122"/>
              </a:rPr>
              <a:t>10%</a:t>
            </a:r>
            <a:r>
              <a:rPr lang="zh-CN" altLang="en-US"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20%</a:t>
            </a:r>
            <a:r>
              <a:rPr lang="zh-CN" altLang="en-US"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30%</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p:txBody>
      </p:sp>
      <p:sp>
        <p:nvSpPr>
          <p:cNvPr id="14" name="文本框 13">
            <a:extLst>
              <a:ext uri="{FF2B5EF4-FFF2-40B4-BE49-F238E27FC236}">
                <a16:creationId xmlns:a16="http://schemas.microsoft.com/office/drawing/2014/main" id="{E154E980-7DBC-3227-3C8D-48679B62E360}"/>
              </a:ext>
            </a:extLst>
          </p:cNvPr>
          <p:cNvSpPr txBox="1"/>
          <p:nvPr/>
        </p:nvSpPr>
        <p:spPr>
          <a:xfrm>
            <a:off x="4796605" y="1625703"/>
            <a:ext cx="4060793" cy="4637936"/>
          </a:xfrm>
          <a:prstGeom prst="rect">
            <a:avLst/>
          </a:prstGeom>
          <a:noFill/>
        </p:spPr>
        <p:txBody>
          <a:bodyPr wrap="square">
            <a:spAutoFit/>
          </a:bodyPr>
          <a:lstStyle/>
          <a:p>
            <a:pPr marL="257175" indent="-257175" algn="just">
              <a:lnSpc>
                <a:spcPct val="11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对于本文采用的 </a:t>
            </a:r>
            <a:r>
              <a:rPr lang="en-US" altLang="zh-CN" dirty="0">
                <a:latin typeface="Times New Roman" panose="02020603050405020304" pitchFamily="18" charset="0"/>
                <a:ea typeface="楷体" panose="02010609060101010101" pitchFamily="49" charset="-122"/>
              </a:rPr>
              <a:t>BERT-Base</a:t>
            </a:r>
            <a:r>
              <a:rPr lang="zh-CN" altLang="en-US" dirty="0">
                <a:latin typeface="Times New Roman" panose="02020603050405020304" pitchFamily="18" charset="0"/>
                <a:ea typeface="楷体" panose="02010609060101010101" pitchFamily="49" charset="-122"/>
              </a:rPr>
              <a:t>，其有 </a:t>
            </a:r>
            <a:r>
              <a:rPr lang="en-US" altLang="zh-CN" dirty="0">
                <a:latin typeface="Times New Roman" panose="02020603050405020304" pitchFamily="18" charset="0"/>
                <a:ea typeface="楷体" panose="02010609060101010101" pitchFamily="49" charset="-122"/>
              </a:rPr>
              <a:t>12 </a:t>
            </a:r>
            <a:r>
              <a:rPr lang="zh-CN" altLang="en-US" dirty="0">
                <a:latin typeface="Times New Roman" panose="02020603050405020304" pitchFamily="18" charset="0"/>
                <a:ea typeface="楷体" panose="02010609060101010101" pitchFamily="49" charset="-122"/>
              </a:rPr>
              <a:t>层 </a:t>
            </a:r>
            <a:r>
              <a:rPr lang="en-US" altLang="zh-CN" dirty="0">
                <a:latin typeface="Times New Roman" panose="02020603050405020304" pitchFamily="18" charset="0"/>
                <a:ea typeface="楷体" panose="02010609060101010101" pitchFamily="49" charset="-122"/>
              </a:rPr>
              <a:t>Transformer </a:t>
            </a:r>
            <a:r>
              <a:rPr lang="zh-CN" altLang="en-US" dirty="0">
                <a:latin typeface="Times New Roman" panose="02020603050405020304" pitchFamily="18" charset="0"/>
                <a:ea typeface="楷体" panose="02010609060101010101" pitchFamily="49" charset="-122"/>
              </a:rPr>
              <a:t>结构，隐藏层维度为 </a:t>
            </a:r>
            <a:r>
              <a:rPr lang="en-US" altLang="zh-CN" dirty="0">
                <a:latin typeface="Times New Roman" panose="02020603050405020304" pitchFamily="18" charset="0"/>
                <a:ea typeface="楷体" panose="02010609060101010101" pitchFamily="49" charset="-122"/>
              </a:rPr>
              <a:t>768</a:t>
            </a:r>
            <a:r>
              <a:rPr lang="zh-CN" altLang="en-US" dirty="0">
                <a:latin typeface="Times New Roman" panose="02020603050405020304" pitchFamily="18" charset="0"/>
                <a:ea typeface="楷体" panose="02010609060101010101" pitchFamily="49" charset="-122"/>
              </a:rPr>
              <a:t>，学习率设为 </a:t>
            </a:r>
            <a:r>
              <a:rPr lang="en-US" altLang="zh-CN" dirty="0">
                <a:latin typeface="Times New Roman" panose="02020603050405020304" pitchFamily="18" charset="0"/>
                <a:ea typeface="楷体" panose="02010609060101010101" pitchFamily="49" charset="-122"/>
              </a:rPr>
              <a:t>2e-5</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epoch </a:t>
            </a:r>
            <a:r>
              <a:rPr lang="zh-CN" altLang="en-US" dirty="0">
                <a:latin typeface="Times New Roman" panose="02020603050405020304" pitchFamily="18" charset="0"/>
                <a:ea typeface="楷体" panose="02010609060101010101" pitchFamily="49" charset="-122"/>
              </a:rPr>
              <a:t>设为 </a:t>
            </a:r>
            <a:r>
              <a:rPr lang="en-US" altLang="zh-CN" dirty="0">
                <a:latin typeface="Times New Roman" panose="02020603050405020304" pitchFamily="18" charset="0"/>
                <a:ea typeface="楷体" panose="02010609060101010101" pitchFamily="49" charset="-122"/>
              </a:rPr>
              <a:t>10</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257175" indent="-257175" algn="just">
              <a:lnSpc>
                <a:spcPct val="11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对于 </a:t>
            </a:r>
            <a:r>
              <a:rPr lang="en-US" altLang="zh-CN" dirty="0" err="1">
                <a:latin typeface="Times New Roman" panose="02020603050405020304" pitchFamily="18" charset="0"/>
                <a:ea typeface="楷体" panose="02010609060101010101" pitchFamily="49" charset="-122"/>
              </a:rPr>
              <a:t>BiLSTM</a:t>
            </a:r>
            <a:r>
              <a:rPr lang="en-US" altLang="zh-CN" dirty="0">
                <a:latin typeface="Times New Roman" panose="02020603050405020304" pitchFamily="18" charset="0"/>
                <a:ea typeface="楷体" panose="02010609060101010101" pitchFamily="49" charset="-122"/>
              </a:rPr>
              <a:t>-Attention</a:t>
            </a:r>
            <a:r>
              <a:rPr lang="zh-CN" altLang="en-US" dirty="0">
                <a:latin typeface="Times New Roman" panose="02020603050405020304" pitchFamily="18" charset="0"/>
                <a:ea typeface="楷体" panose="02010609060101010101" pitchFamily="49" charset="-122"/>
              </a:rPr>
              <a:t>，本文采用 </a:t>
            </a:r>
            <a:r>
              <a:rPr lang="en-US" altLang="zh-CN" dirty="0">
                <a:latin typeface="Times New Roman" panose="02020603050405020304" pitchFamily="18" charset="0"/>
                <a:ea typeface="楷体" panose="02010609060101010101" pitchFamily="49" charset="-122"/>
              </a:rPr>
              <a:t>300 </a:t>
            </a:r>
            <a:r>
              <a:rPr lang="zh-CN" altLang="en-US" dirty="0">
                <a:latin typeface="Times New Roman" panose="02020603050405020304" pitchFamily="18" charset="0"/>
                <a:ea typeface="楷体" panose="02010609060101010101" pitchFamily="49" charset="-122"/>
              </a:rPr>
              <a:t>维的 </a:t>
            </a:r>
            <a:r>
              <a:rPr lang="en-US" altLang="zh-CN" dirty="0">
                <a:latin typeface="Times New Roman" panose="02020603050405020304" pitchFamily="18" charset="0"/>
                <a:ea typeface="楷体" panose="02010609060101010101" pitchFamily="49" charset="-122"/>
              </a:rPr>
              <a:t>Glove </a:t>
            </a:r>
            <a:r>
              <a:rPr lang="zh-CN" altLang="en-US" dirty="0">
                <a:latin typeface="Times New Roman" panose="02020603050405020304" pitchFamily="18" charset="0"/>
                <a:ea typeface="楷体" panose="02010609060101010101" pitchFamily="49" charset="-122"/>
              </a:rPr>
              <a:t>词向量，隐藏层维度设为 </a:t>
            </a:r>
            <a:r>
              <a:rPr lang="en-US" altLang="zh-CN" dirty="0">
                <a:latin typeface="Times New Roman" panose="02020603050405020304" pitchFamily="18" charset="0"/>
                <a:ea typeface="楷体" panose="02010609060101010101" pitchFamily="49" charset="-122"/>
              </a:rPr>
              <a:t>300</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epoch </a:t>
            </a:r>
            <a:r>
              <a:rPr lang="zh-CN" altLang="en-US" dirty="0">
                <a:latin typeface="Times New Roman" panose="02020603050405020304" pitchFamily="18" charset="0"/>
                <a:ea typeface="楷体" panose="02010609060101010101" pitchFamily="49" charset="-122"/>
              </a:rPr>
              <a:t>设为 </a:t>
            </a:r>
            <a:r>
              <a:rPr lang="en-US" altLang="zh-CN" dirty="0">
                <a:latin typeface="Times New Roman" panose="02020603050405020304" pitchFamily="18" charset="0"/>
                <a:ea typeface="楷体" panose="02010609060101010101" pitchFamily="49" charset="-122"/>
              </a:rPr>
              <a:t>50</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257175" indent="-257175" algn="just">
              <a:lnSpc>
                <a:spcPct val="11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对于 </a:t>
            </a:r>
            <a:r>
              <a:rPr lang="en-US" altLang="zh-CN" dirty="0">
                <a:latin typeface="Times New Roman" panose="02020603050405020304" pitchFamily="18" charset="0"/>
                <a:ea typeface="楷体" panose="02010609060101010101" pitchFamily="49" charset="-122"/>
              </a:rPr>
              <a:t>Label Smoothing,</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Soft/Hard Bootstrapping, Online Label Smoothing, DLB, </a:t>
            </a:r>
            <a:r>
              <a:rPr lang="en-US" altLang="zh-CN" dirty="0" err="1">
                <a:latin typeface="Times New Roman" panose="02020603050405020304" pitchFamily="18" charset="0"/>
                <a:ea typeface="楷体" panose="02010609060101010101" pitchFamily="49" charset="-122"/>
              </a:rPr>
              <a:t>MbLS</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等对比算法，我们按照其对应的原论文的设置进行实验；</a:t>
            </a:r>
            <a:endParaRPr lang="en-US" altLang="zh-CN" dirty="0">
              <a:latin typeface="Times New Roman" panose="02020603050405020304" pitchFamily="18" charset="0"/>
              <a:ea typeface="楷体" panose="02010609060101010101" pitchFamily="49" charset="-122"/>
            </a:endParaRPr>
          </a:p>
          <a:p>
            <a:pPr marL="257175" indent="-257175" algn="just">
              <a:lnSpc>
                <a:spcPct val="11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在 </a:t>
            </a:r>
            <a:r>
              <a:rPr lang="en-US" altLang="zh-CN" dirty="0">
                <a:latin typeface="Times New Roman" panose="02020603050405020304" pitchFamily="18" charset="0"/>
                <a:ea typeface="楷体" panose="02010609060101010101" pitchFamily="49" charset="-122"/>
              </a:rPr>
              <a:t>MGLP </a:t>
            </a:r>
            <a:r>
              <a:rPr lang="zh-CN" altLang="en-US" dirty="0">
                <a:latin typeface="Times New Roman" panose="02020603050405020304" pitchFamily="18" charset="0"/>
                <a:ea typeface="楷体" panose="02010609060101010101" pitchFamily="49" charset="-122"/>
              </a:rPr>
              <a:t>算法中，本文随机选取验证集中的每类样本 </a:t>
            </a:r>
            <a:r>
              <a:rPr lang="en-US" altLang="zh-CN" dirty="0">
                <a:latin typeface="Times New Roman" panose="02020603050405020304" pitchFamily="18" charset="0"/>
                <a:ea typeface="楷体" panose="02010609060101010101" pitchFamily="49" charset="-122"/>
              </a:rPr>
              <a:t>100</a:t>
            </a:r>
            <a:r>
              <a:rPr lang="zh-CN" altLang="en-US" dirty="0">
                <a:latin typeface="Times New Roman" panose="02020603050405020304" pitchFamily="18" charset="0"/>
                <a:ea typeface="楷体" panose="02010609060101010101" pitchFamily="49" charset="-122"/>
              </a:rPr>
              <a:t>个作为元数据集。</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71372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1472002" y="2071977"/>
            <a:ext cx="6534692" cy="387222"/>
          </a:xfrm>
          <a:prstGeom prst="rect">
            <a:avLst/>
          </a:prstGeom>
          <a:noFill/>
        </p:spPr>
        <p:txBody>
          <a:bodyPr wrap="square">
            <a:spAutoFit/>
          </a:bodyPr>
          <a:lstStyle/>
          <a:p>
            <a:pPr algn="just">
              <a:lnSpc>
                <a:spcPct val="135000"/>
              </a:lnSpc>
            </a:pPr>
            <a:r>
              <a:rPr lang="en-US" altLang="zh-CN" sz="1600" dirty="0">
                <a:solidFill>
                  <a:schemeClr val="dk1"/>
                </a:solidFill>
                <a:latin typeface="Times New Roman" panose="02020603050405020304" pitchFamily="18" charset="0"/>
                <a:ea typeface="楷体" panose="02010609060101010101" pitchFamily="49" charset="-122"/>
                <a:cs typeface="Times New Roman" panose="02020603050405020304" pitchFamily="18" charset="0"/>
              </a:rPr>
              <a:t>SemEval-2016</a:t>
            </a:r>
            <a:r>
              <a:rPr lang="zh-CN" altLang="en-US" sz="1600" dirty="0">
                <a:solidFill>
                  <a:schemeClr val="dk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rPr>
              <a:t>BERT-Base</a:t>
            </a:r>
            <a:r>
              <a:rPr lang="zh-CN" altLang="en-US" sz="1600" dirty="0">
                <a:latin typeface="Times New Roman" panose="02020603050405020304" pitchFamily="18" charset="0"/>
                <a:ea typeface="楷体" panose="02010609060101010101" pitchFamily="49" charset="-122"/>
              </a:rPr>
              <a:t>为基线模型时不同数据集的分类准确率（</a:t>
            </a:r>
            <a:r>
              <a:rPr lang="en-US" altLang="zh-CN" sz="1600" dirty="0">
                <a:latin typeface="Times New Roman" panose="02020603050405020304" pitchFamily="18" charset="0"/>
                <a:ea typeface="楷体" panose="02010609060101010101" pitchFamily="49" charset="-122"/>
              </a:rPr>
              <a:t>%</a:t>
            </a:r>
            <a:r>
              <a:rPr lang="zh-CN" altLang="en-US" sz="1600" dirty="0">
                <a:latin typeface="Times New Roman" panose="02020603050405020304" pitchFamily="18" charset="0"/>
                <a:ea typeface="楷体" panose="02010609060101010101" pitchFamily="49" charset="-122"/>
              </a:rPr>
              <a:t>）</a:t>
            </a:r>
            <a:endParaRPr lang="en-US" altLang="zh-CN" sz="1600" dirty="0">
              <a:latin typeface="Times New Roman" panose="02020603050405020304" pitchFamily="18" charset="0"/>
              <a:ea typeface="楷体" panose="02010609060101010101" pitchFamily="49" charset="-122"/>
            </a:endParaRPr>
          </a:p>
        </p:txBody>
      </p:sp>
      <p:cxnSp>
        <p:nvCxnSpPr>
          <p:cNvPr id="4" name="直接连接符 3">
            <a:extLst>
              <a:ext uri="{FF2B5EF4-FFF2-40B4-BE49-F238E27FC236}">
                <a16:creationId xmlns:a16="http://schemas.microsoft.com/office/drawing/2014/main" id="{C971AEAA-0027-43A6-EEA6-48E368D644EE}"/>
              </a:ext>
            </a:extLst>
          </p:cNvPr>
          <p:cNvCxnSpPr>
            <a:cxnSpLocks/>
          </p:cNvCxnSpPr>
          <p:nvPr/>
        </p:nvCxnSpPr>
        <p:spPr>
          <a:xfrm>
            <a:off x="2530697"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日期占位符 1">
            <a:extLst>
              <a:ext uri="{FF2B5EF4-FFF2-40B4-BE49-F238E27FC236}">
                <a16:creationId xmlns:a16="http://schemas.microsoft.com/office/drawing/2014/main" id="{D6E9D63B-4031-93F3-EDA1-CB298F2B7ED2}"/>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F674E1DD-CF4C-2626-893B-D761EB8ECE73}"/>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D033C2B0-349A-754E-D106-3DEDB5883AD9}"/>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29</a:t>
            </a:fld>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B2A4C66E-7FEE-18A4-0D62-0DC53FA9B278}"/>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4.3 </a:t>
            </a:r>
            <a:r>
              <a:rPr lang="zh-CN" altLang="en-US" b="1" dirty="0">
                <a:latin typeface="微软雅黑" panose="020B0503020204020204" pitchFamily="34" charset="-122"/>
                <a:ea typeface="微软雅黑" panose="020B0503020204020204" pitchFamily="34" charset="-122"/>
              </a:rPr>
              <a:t>实验结果分析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E304A65-09F5-F913-D618-C65C007A1020}"/>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0846050-CDC3-4E8D-64DB-BB2810230379}"/>
              </a:ext>
            </a:extLst>
          </p:cNvPr>
          <p:cNvSpPr txBox="1"/>
          <p:nvPr/>
        </p:nvSpPr>
        <p:spPr>
          <a:xfrm>
            <a:off x="0" y="1091790"/>
            <a:ext cx="246888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 </a:t>
            </a:r>
            <a:r>
              <a:rPr lang="zh-CN" altLang="en-US" sz="2200" b="1" dirty="0">
                <a:solidFill>
                  <a:schemeClr val="bg1"/>
                </a:solidFill>
                <a:latin typeface="微软雅黑" panose="020B0503020204020204" pitchFamily="34" charset="-122"/>
                <a:ea typeface="微软雅黑" panose="020B0503020204020204" pitchFamily="34" charset="-122"/>
              </a:rPr>
              <a:t>实验结果分析</a:t>
            </a:r>
          </a:p>
        </p:txBody>
      </p:sp>
      <p:sp>
        <p:nvSpPr>
          <p:cNvPr id="15" name="文本框 14">
            <a:extLst>
              <a:ext uri="{FF2B5EF4-FFF2-40B4-BE49-F238E27FC236}">
                <a16:creationId xmlns:a16="http://schemas.microsoft.com/office/drawing/2014/main" id="{D698C540-9417-1EC0-451E-7827F8C3256D}"/>
              </a:ext>
            </a:extLst>
          </p:cNvPr>
          <p:cNvSpPr txBox="1"/>
          <p:nvPr/>
        </p:nvSpPr>
        <p:spPr>
          <a:xfrm>
            <a:off x="2940155" y="1091237"/>
            <a:ext cx="3552086"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4.3.1 </a:t>
            </a:r>
            <a:r>
              <a:rPr lang="zh-CN" altLang="en-US" sz="2200" b="1" dirty="0">
                <a:solidFill>
                  <a:schemeClr val="bg1"/>
                </a:solidFill>
                <a:latin typeface="微软雅黑" panose="020B0503020204020204" pitchFamily="34" charset="-122"/>
                <a:ea typeface="微软雅黑" panose="020B0503020204020204" pitchFamily="34" charset="-122"/>
              </a:rPr>
              <a:t>推文情感分类数据集</a:t>
            </a:r>
          </a:p>
        </p:txBody>
      </p:sp>
      <p:graphicFrame>
        <p:nvGraphicFramePr>
          <p:cNvPr id="16" name="表格 10">
            <a:extLst>
              <a:ext uri="{FF2B5EF4-FFF2-40B4-BE49-F238E27FC236}">
                <a16:creationId xmlns:a16="http://schemas.microsoft.com/office/drawing/2014/main" id="{209662DC-2D29-5780-88CA-5E7E89F0BC7E}"/>
              </a:ext>
            </a:extLst>
          </p:cNvPr>
          <p:cNvGraphicFramePr>
            <a:graphicFrameLocks noGrp="1"/>
          </p:cNvGraphicFramePr>
          <p:nvPr>
            <p:extLst>
              <p:ext uri="{D42A27DB-BD31-4B8C-83A1-F6EECF244321}">
                <p14:modId xmlns:p14="http://schemas.microsoft.com/office/powerpoint/2010/main" val="2557499159"/>
              </p:ext>
            </p:extLst>
          </p:nvPr>
        </p:nvGraphicFramePr>
        <p:xfrm>
          <a:off x="182880" y="2680919"/>
          <a:ext cx="8778240" cy="2949321"/>
        </p:xfrm>
        <a:graphic>
          <a:graphicData uri="http://schemas.openxmlformats.org/drawingml/2006/table">
            <a:tbl>
              <a:tblPr firstRow="1" bandRow="1">
                <a:tableStyleId>{5C22544A-7EE6-4342-B048-85BDC9FD1C3A}</a:tableStyleId>
              </a:tblPr>
              <a:tblGrid>
                <a:gridCol w="815340">
                  <a:extLst>
                    <a:ext uri="{9D8B030D-6E8A-4147-A177-3AD203B41FA5}">
                      <a16:colId xmlns:a16="http://schemas.microsoft.com/office/drawing/2014/main" val="1583380455"/>
                    </a:ext>
                  </a:extLst>
                </a:gridCol>
                <a:gridCol w="1493645">
                  <a:extLst>
                    <a:ext uri="{9D8B030D-6E8A-4147-A177-3AD203B41FA5}">
                      <a16:colId xmlns:a16="http://schemas.microsoft.com/office/drawing/2014/main" val="615222072"/>
                    </a:ext>
                  </a:extLst>
                </a:gridCol>
                <a:gridCol w="960120">
                  <a:extLst>
                    <a:ext uri="{9D8B030D-6E8A-4147-A177-3AD203B41FA5}">
                      <a16:colId xmlns:a16="http://schemas.microsoft.com/office/drawing/2014/main" val="3767983353"/>
                    </a:ext>
                  </a:extLst>
                </a:gridCol>
                <a:gridCol w="957968">
                  <a:extLst>
                    <a:ext uri="{9D8B030D-6E8A-4147-A177-3AD203B41FA5}">
                      <a16:colId xmlns:a16="http://schemas.microsoft.com/office/drawing/2014/main" val="534773889"/>
                    </a:ext>
                  </a:extLst>
                </a:gridCol>
                <a:gridCol w="880446">
                  <a:extLst>
                    <a:ext uri="{9D8B030D-6E8A-4147-A177-3AD203B41FA5}">
                      <a16:colId xmlns:a16="http://schemas.microsoft.com/office/drawing/2014/main" val="3452071844"/>
                    </a:ext>
                  </a:extLst>
                </a:gridCol>
                <a:gridCol w="816909">
                  <a:extLst>
                    <a:ext uri="{9D8B030D-6E8A-4147-A177-3AD203B41FA5}">
                      <a16:colId xmlns:a16="http://schemas.microsoft.com/office/drawing/2014/main" val="2090803361"/>
                    </a:ext>
                  </a:extLst>
                </a:gridCol>
                <a:gridCol w="910712">
                  <a:extLst>
                    <a:ext uri="{9D8B030D-6E8A-4147-A177-3AD203B41FA5}">
                      <a16:colId xmlns:a16="http://schemas.microsoft.com/office/drawing/2014/main" val="2971326155"/>
                    </a:ext>
                  </a:extLst>
                </a:gridCol>
                <a:gridCol w="975360">
                  <a:extLst>
                    <a:ext uri="{9D8B030D-6E8A-4147-A177-3AD203B41FA5}">
                      <a16:colId xmlns:a16="http://schemas.microsoft.com/office/drawing/2014/main" val="1951260072"/>
                    </a:ext>
                  </a:extLst>
                </a:gridCol>
                <a:gridCol w="967740">
                  <a:extLst>
                    <a:ext uri="{9D8B030D-6E8A-4147-A177-3AD203B41FA5}">
                      <a16:colId xmlns:a16="http://schemas.microsoft.com/office/drawing/2014/main" val="3938034936"/>
                    </a:ext>
                  </a:extLst>
                </a:gridCol>
              </a:tblGrid>
              <a:tr h="251460">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数据集</a:t>
                      </a:r>
                    </a:p>
                  </a:txBody>
                  <a:tcPr marL="68580" marR="68580" marT="34290" marB="34290" anchor="ctr"/>
                </a:tc>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模型</a:t>
                      </a:r>
                    </a:p>
                  </a:txBody>
                  <a:tcPr marL="68580" marR="68580" marT="34290" marB="34290" anchor="ctr"/>
                </a:tc>
                <a:tc rowSpan="2">
                  <a:txBody>
                    <a:bodyPr/>
                    <a:lstStyle/>
                    <a:p>
                      <a:pPr algn="ctr">
                        <a:lnSpc>
                          <a:spcPct val="150000"/>
                        </a:lnSpc>
                      </a:pPr>
                      <a:r>
                        <a:rPr lang="zh-CN" altLang="en-US" sz="1200" kern="100" spc="2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altLang="en-US" sz="1200"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gridSpan="3">
                  <a:txBody>
                    <a:bodyPr/>
                    <a:lstStyle/>
                    <a:p>
                      <a:pPr algn="ct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非</a:t>
                      </a: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226265661"/>
                  </a:ext>
                </a:extLst>
              </a:tr>
              <a:tr h="278130">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pPr algn="ctr">
                        <a:lnSpc>
                          <a:spcPct val="150000"/>
                        </a:lnSpc>
                      </a:pPr>
                      <a:r>
                        <a:rPr lang="zh-CN"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99542349"/>
                  </a:ext>
                </a:extLst>
              </a:tr>
              <a:tr h="278130">
                <a:tc rowSpan="8">
                  <a:txBody>
                    <a:bodyPr/>
                    <a:lstStyle/>
                    <a:p>
                      <a:pPr algn="ctr"/>
                      <a:r>
                        <a:rPr lang="en-US" altLang="zh-CN" sz="1100" kern="1200" dirty="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SemEval-2016</a:t>
                      </a:r>
                      <a:endParaRPr lang="zh-CN" altLang="en-US" sz="11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BERT-Base</a:t>
                      </a: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61.03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60.05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58.76</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53.20</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60.07</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59.10</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56.78</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322855518"/>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61.70</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60.69</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59.35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55.37</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60.19</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59.21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57.04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82126041"/>
                  </a:ext>
                </a:extLst>
              </a:tr>
              <a:tr h="278130">
                <a:tc vMerge="1">
                  <a:txBody>
                    <a:bodyPr/>
                    <a:lstStyle/>
                    <a:p>
                      <a:pPr algn="ct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Soft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61.08</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60.77</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59.74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55.32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60.97</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59.28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57.65</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30986620"/>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Hard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62.13</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61.31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58.93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54.56</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61.22</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60.02</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57.27</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1162986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Online 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61.65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60.42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58.86</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55.92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60.53</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60.37</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57.67</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3946445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DLB</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62.01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60.31</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59.12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55.84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61.25</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59.39</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57.89</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1591784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MbLS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61.94</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61.02</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59.18</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57.49</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61.34</a:t>
                      </a:r>
                      <a:endParaRPr lang="zh-CN" sz="12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60.56</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57.81</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62979387"/>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MGLP</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b="1" kern="100" spc="2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63.05</a:t>
                      </a:r>
                      <a:endParaRPr lang="zh-CN" sz="12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b="1" kern="100" spc="2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62.16</a:t>
                      </a:r>
                      <a:endParaRPr lang="zh-CN" sz="12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b="1" kern="100" spc="2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61.53</a:t>
                      </a:r>
                      <a:endParaRPr lang="zh-CN" sz="12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b="1" kern="100" spc="2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59.57</a:t>
                      </a:r>
                      <a:endParaRPr lang="zh-CN" sz="12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b="1" kern="100" spc="2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62.23</a:t>
                      </a:r>
                      <a:endParaRPr lang="zh-CN" sz="12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b="1" kern="100" spc="2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61.68</a:t>
                      </a:r>
                      <a:endParaRPr lang="zh-CN" sz="12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200" b="1" kern="100" spc="2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59.62</a:t>
                      </a:r>
                      <a:endParaRPr lang="zh-CN" sz="1200" kern="100" dirty="0">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546302537"/>
                  </a:ext>
                </a:extLst>
              </a:tr>
            </a:tbl>
          </a:graphicData>
        </a:graphic>
      </p:graphicFrame>
    </p:spTree>
    <p:extLst>
      <p:ext uri="{BB962C8B-B14F-4D97-AF65-F5344CB8AC3E}">
        <p14:creationId xmlns:p14="http://schemas.microsoft.com/office/powerpoint/2010/main" val="83117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a:stretch>
        </a:blip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0C2B426-9668-4AB4-AA15-57AC9DF5FFA0}"/>
              </a:ext>
            </a:extLst>
          </p:cNvPr>
          <p:cNvGrpSpPr/>
          <p:nvPr/>
        </p:nvGrpSpPr>
        <p:grpSpPr>
          <a:xfrm>
            <a:off x="1069258" y="1624690"/>
            <a:ext cx="7042356" cy="798551"/>
            <a:chOff x="6028127" y="1082959"/>
            <a:chExt cx="6644496" cy="1064735"/>
          </a:xfrm>
        </p:grpSpPr>
        <p:sp>
          <p:nvSpPr>
            <p:cNvPr id="6" name="文本框 5">
              <a:extLst>
                <a:ext uri="{FF2B5EF4-FFF2-40B4-BE49-F238E27FC236}">
                  <a16:creationId xmlns:a16="http://schemas.microsoft.com/office/drawing/2014/main" id="{4D45A0C6-12CC-4E54-BCF9-8E08BDC2F62C}"/>
                </a:ext>
              </a:extLst>
            </p:cNvPr>
            <p:cNvSpPr txBox="1"/>
            <p:nvPr/>
          </p:nvSpPr>
          <p:spPr>
            <a:xfrm>
              <a:off x="6028127" y="1082959"/>
              <a:ext cx="6644496" cy="738664"/>
            </a:xfrm>
            <a:prstGeom prst="rect">
              <a:avLst/>
            </a:prstGeom>
            <a:noFill/>
          </p:spPr>
          <p:txBody>
            <a:bodyPr wrap="square" rtlCol="0">
              <a:spAutoFit/>
            </a:bodyPr>
            <a:lstStyle/>
            <a:p>
              <a:pPr algn="ctr"/>
              <a:r>
                <a:rPr lang="zh-CN" altLang="en-US" sz="3000" b="1" dirty="0">
                  <a:solidFill>
                    <a:srgbClr val="B82B2A"/>
                  </a:solidFill>
                  <a:latin typeface="微软雅黑" panose="020B0503020204020204" pitchFamily="34" charset="-122"/>
                  <a:ea typeface="微软雅黑" panose="020B0503020204020204" pitchFamily="34" charset="-122"/>
                </a:rPr>
                <a:t>引 言</a:t>
              </a:r>
            </a:p>
          </p:txBody>
        </p:sp>
        <p:sp>
          <p:nvSpPr>
            <p:cNvPr id="7" name="文本框 6">
              <a:extLst>
                <a:ext uri="{FF2B5EF4-FFF2-40B4-BE49-F238E27FC236}">
                  <a16:creationId xmlns:a16="http://schemas.microsoft.com/office/drawing/2014/main" id="{AAC5FBBF-6E34-41D5-9755-6FBC609AB4E7}"/>
                </a:ext>
              </a:extLst>
            </p:cNvPr>
            <p:cNvSpPr txBox="1"/>
            <p:nvPr/>
          </p:nvSpPr>
          <p:spPr>
            <a:xfrm>
              <a:off x="6816468" y="1747585"/>
              <a:ext cx="5033024" cy="400109"/>
            </a:xfrm>
            <a:prstGeom prst="rect">
              <a:avLst/>
            </a:prstGeom>
            <a:noFill/>
          </p:spPr>
          <p:txBody>
            <a:bodyPr wrap="square" rtlCol="0">
              <a:spAutoFit/>
            </a:bodyPr>
            <a:lstStyle/>
            <a:p>
              <a:pPr algn="ctr"/>
              <a:r>
                <a:rPr lang="en-US" altLang="zh-CN" sz="135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p:txBody>
        </p:sp>
      </p:grpSp>
      <p:pic>
        <p:nvPicPr>
          <p:cNvPr id="13" name="图片 12" descr="图片包含 游戏机, 桌子, 食物&#10;&#10;描述已自动生成">
            <a:extLst>
              <a:ext uri="{FF2B5EF4-FFF2-40B4-BE49-F238E27FC236}">
                <a16:creationId xmlns:a16="http://schemas.microsoft.com/office/drawing/2014/main" id="{8D3C6EA5-21D4-4CB0-9446-DAF9813568F4}"/>
              </a:ext>
            </a:extLst>
          </p:cNvPr>
          <p:cNvPicPr>
            <a:picLocks noChangeAspect="1"/>
          </p:cNvPicPr>
          <p:nvPr/>
        </p:nvPicPr>
        <p:blipFill rotWithShape="1">
          <a:blip r:embed="rId4">
            <a:extLst>
              <a:ext uri="{28A0092B-C50C-407E-A947-70E740481C1C}">
                <a14:useLocalDpi xmlns:a14="http://schemas.microsoft.com/office/drawing/2010/main" val="0"/>
              </a:ext>
            </a:extLst>
          </a:blip>
          <a:srcRect t="9692" b="15230"/>
          <a:stretch/>
        </p:blipFill>
        <p:spPr>
          <a:xfrm>
            <a:off x="1680383" y="3886789"/>
            <a:ext cx="5783234" cy="2113961"/>
          </a:xfrm>
          <a:prstGeom prst="rect">
            <a:avLst/>
          </a:prstGeom>
        </p:spPr>
      </p:pic>
      <p:sp>
        <p:nvSpPr>
          <p:cNvPr id="8" name="矩形: 圆角 7">
            <a:extLst>
              <a:ext uri="{FF2B5EF4-FFF2-40B4-BE49-F238E27FC236}">
                <a16:creationId xmlns:a16="http://schemas.microsoft.com/office/drawing/2014/main" id="{E9A8A5CD-9152-4CAC-B2B3-EFA2335D2F94}"/>
              </a:ext>
            </a:extLst>
          </p:cNvPr>
          <p:cNvSpPr/>
          <p:nvPr/>
        </p:nvSpPr>
        <p:spPr>
          <a:xfrm>
            <a:off x="3901000" y="2638538"/>
            <a:ext cx="1341991"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研究背景</a:t>
            </a:r>
          </a:p>
        </p:txBody>
      </p:sp>
      <p:sp>
        <p:nvSpPr>
          <p:cNvPr id="9" name="矩形: 圆角 8">
            <a:extLst>
              <a:ext uri="{FF2B5EF4-FFF2-40B4-BE49-F238E27FC236}">
                <a16:creationId xmlns:a16="http://schemas.microsoft.com/office/drawing/2014/main" id="{B2095748-5E4B-4002-8804-37CCDFDF593B}"/>
              </a:ext>
            </a:extLst>
          </p:cNvPr>
          <p:cNvSpPr/>
          <p:nvPr/>
        </p:nvSpPr>
        <p:spPr>
          <a:xfrm>
            <a:off x="3901000" y="3093817"/>
            <a:ext cx="1341991"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研究贡献</a:t>
            </a:r>
          </a:p>
        </p:txBody>
      </p:sp>
    </p:spTree>
    <p:extLst>
      <p:ext uri="{BB962C8B-B14F-4D97-AF65-F5344CB8AC3E}">
        <p14:creationId xmlns:p14="http://schemas.microsoft.com/office/powerpoint/2010/main" val="400090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1523418" y="2094560"/>
            <a:ext cx="7106232" cy="387222"/>
          </a:xfrm>
          <a:prstGeom prst="rect">
            <a:avLst/>
          </a:prstGeom>
          <a:noFill/>
        </p:spPr>
        <p:txBody>
          <a:bodyPr wrap="square">
            <a:spAutoFit/>
          </a:bodyPr>
          <a:lstStyle/>
          <a:p>
            <a:pPr algn="just">
              <a:lnSpc>
                <a:spcPct val="135000"/>
              </a:lnSpc>
            </a:pPr>
            <a:r>
              <a:rPr lang="en-US" altLang="zh-CN" sz="1600" dirty="0">
                <a:solidFill>
                  <a:schemeClr val="dk1"/>
                </a:solidFill>
                <a:latin typeface="Times New Roman" panose="02020603050405020304" pitchFamily="18" charset="0"/>
                <a:ea typeface="楷体" panose="02010609060101010101" pitchFamily="49" charset="-122"/>
                <a:cs typeface="Times New Roman" panose="02020603050405020304" pitchFamily="18" charset="0"/>
              </a:rPr>
              <a:t>SemEval-2016</a:t>
            </a:r>
            <a:r>
              <a:rPr lang="zh-CN" altLang="en-US" sz="1600" dirty="0">
                <a:solidFill>
                  <a:schemeClr val="dk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rPr>
              <a:t>BiLSTM</a:t>
            </a:r>
            <a:r>
              <a:rPr lang="en-US" altLang="zh-CN" sz="1600" dirty="0">
                <a:latin typeface="Times New Roman" panose="02020603050405020304" pitchFamily="18" charset="0"/>
                <a:ea typeface="楷体" panose="02010609060101010101" pitchFamily="49" charset="-122"/>
              </a:rPr>
              <a:t>-Attention</a:t>
            </a:r>
            <a:r>
              <a:rPr lang="zh-CN" altLang="en-US" sz="1600" dirty="0">
                <a:latin typeface="Times New Roman" panose="02020603050405020304" pitchFamily="18" charset="0"/>
                <a:ea typeface="楷体" panose="02010609060101010101" pitchFamily="49" charset="-122"/>
              </a:rPr>
              <a:t>为基线模型时不同数据集的分类准确率（</a:t>
            </a:r>
            <a:r>
              <a:rPr lang="en-US" altLang="zh-CN" sz="1600" dirty="0">
                <a:latin typeface="Times New Roman" panose="02020603050405020304" pitchFamily="18" charset="0"/>
                <a:ea typeface="楷体" panose="02010609060101010101" pitchFamily="49" charset="-122"/>
              </a:rPr>
              <a:t>%</a:t>
            </a:r>
            <a:r>
              <a:rPr lang="zh-CN" altLang="en-US" sz="1600" dirty="0">
                <a:latin typeface="Times New Roman" panose="02020603050405020304" pitchFamily="18" charset="0"/>
                <a:ea typeface="楷体" panose="02010609060101010101" pitchFamily="49" charset="-122"/>
              </a:rPr>
              <a:t>）</a:t>
            </a:r>
            <a:endParaRPr lang="en-US" altLang="zh-CN" sz="1600" dirty="0">
              <a:latin typeface="Times New Roman" panose="02020603050405020304" pitchFamily="18" charset="0"/>
              <a:ea typeface="楷体" panose="02010609060101010101" pitchFamily="49" charset="-122"/>
            </a:endParaRPr>
          </a:p>
        </p:txBody>
      </p:sp>
      <p:graphicFrame>
        <p:nvGraphicFramePr>
          <p:cNvPr id="8" name="表格 10">
            <a:extLst>
              <a:ext uri="{FF2B5EF4-FFF2-40B4-BE49-F238E27FC236}">
                <a16:creationId xmlns:a16="http://schemas.microsoft.com/office/drawing/2014/main" id="{C56879B3-72B0-80CE-45A6-85E354AA629E}"/>
              </a:ext>
            </a:extLst>
          </p:cNvPr>
          <p:cNvGraphicFramePr>
            <a:graphicFrameLocks noGrp="1"/>
          </p:cNvGraphicFramePr>
          <p:nvPr>
            <p:extLst>
              <p:ext uri="{D42A27DB-BD31-4B8C-83A1-F6EECF244321}">
                <p14:modId xmlns:p14="http://schemas.microsoft.com/office/powerpoint/2010/main" val="4187332827"/>
              </p:ext>
            </p:extLst>
          </p:nvPr>
        </p:nvGraphicFramePr>
        <p:xfrm>
          <a:off x="182880" y="2677574"/>
          <a:ext cx="8778240" cy="2949321"/>
        </p:xfrm>
        <a:graphic>
          <a:graphicData uri="http://schemas.openxmlformats.org/drawingml/2006/table">
            <a:tbl>
              <a:tblPr firstRow="1" bandRow="1">
                <a:tableStyleId>{5C22544A-7EE6-4342-B048-85BDC9FD1C3A}</a:tableStyleId>
              </a:tblPr>
              <a:tblGrid>
                <a:gridCol w="815340">
                  <a:extLst>
                    <a:ext uri="{9D8B030D-6E8A-4147-A177-3AD203B41FA5}">
                      <a16:colId xmlns:a16="http://schemas.microsoft.com/office/drawing/2014/main" val="1583380455"/>
                    </a:ext>
                  </a:extLst>
                </a:gridCol>
                <a:gridCol w="1493645">
                  <a:extLst>
                    <a:ext uri="{9D8B030D-6E8A-4147-A177-3AD203B41FA5}">
                      <a16:colId xmlns:a16="http://schemas.microsoft.com/office/drawing/2014/main" val="615222072"/>
                    </a:ext>
                  </a:extLst>
                </a:gridCol>
                <a:gridCol w="960120">
                  <a:extLst>
                    <a:ext uri="{9D8B030D-6E8A-4147-A177-3AD203B41FA5}">
                      <a16:colId xmlns:a16="http://schemas.microsoft.com/office/drawing/2014/main" val="3767983353"/>
                    </a:ext>
                  </a:extLst>
                </a:gridCol>
                <a:gridCol w="957968">
                  <a:extLst>
                    <a:ext uri="{9D8B030D-6E8A-4147-A177-3AD203B41FA5}">
                      <a16:colId xmlns:a16="http://schemas.microsoft.com/office/drawing/2014/main" val="534773889"/>
                    </a:ext>
                  </a:extLst>
                </a:gridCol>
                <a:gridCol w="880446">
                  <a:extLst>
                    <a:ext uri="{9D8B030D-6E8A-4147-A177-3AD203B41FA5}">
                      <a16:colId xmlns:a16="http://schemas.microsoft.com/office/drawing/2014/main" val="3452071844"/>
                    </a:ext>
                  </a:extLst>
                </a:gridCol>
                <a:gridCol w="816909">
                  <a:extLst>
                    <a:ext uri="{9D8B030D-6E8A-4147-A177-3AD203B41FA5}">
                      <a16:colId xmlns:a16="http://schemas.microsoft.com/office/drawing/2014/main" val="2090803361"/>
                    </a:ext>
                  </a:extLst>
                </a:gridCol>
                <a:gridCol w="910712">
                  <a:extLst>
                    <a:ext uri="{9D8B030D-6E8A-4147-A177-3AD203B41FA5}">
                      <a16:colId xmlns:a16="http://schemas.microsoft.com/office/drawing/2014/main" val="2971326155"/>
                    </a:ext>
                  </a:extLst>
                </a:gridCol>
                <a:gridCol w="975360">
                  <a:extLst>
                    <a:ext uri="{9D8B030D-6E8A-4147-A177-3AD203B41FA5}">
                      <a16:colId xmlns:a16="http://schemas.microsoft.com/office/drawing/2014/main" val="1951260072"/>
                    </a:ext>
                  </a:extLst>
                </a:gridCol>
                <a:gridCol w="967740">
                  <a:extLst>
                    <a:ext uri="{9D8B030D-6E8A-4147-A177-3AD203B41FA5}">
                      <a16:colId xmlns:a16="http://schemas.microsoft.com/office/drawing/2014/main" val="3938034936"/>
                    </a:ext>
                  </a:extLst>
                </a:gridCol>
              </a:tblGrid>
              <a:tr h="251460">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数据集</a:t>
                      </a:r>
                    </a:p>
                  </a:txBody>
                  <a:tcPr marL="68580" marR="68580" marT="34290" marB="34290" anchor="ctr"/>
                </a:tc>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模型</a:t>
                      </a:r>
                    </a:p>
                  </a:txBody>
                  <a:tcPr marL="68580" marR="68580" marT="34290" marB="34290" anchor="ctr"/>
                </a:tc>
                <a:tc rowSpan="2">
                  <a:txBody>
                    <a:bodyPr/>
                    <a:lstStyle/>
                    <a:p>
                      <a:pPr algn="ctr">
                        <a:lnSpc>
                          <a:spcPct val="150000"/>
                        </a:lnSpc>
                      </a:pPr>
                      <a:r>
                        <a:rPr lang="zh-CN" altLang="en-US" sz="1200" kern="100" spc="2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altLang="en-US" sz="1200"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gridSpan="3">
                  <a:txBody>
                    <a:bodyPr/>
                    <a:lstStyle/>
                    <a:p>
                      <a:pPr algn="ct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非</a:t>
                      </a: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226265661"/>
                  </a:ext>
                </a:extLst>
              </a:tr>
              <a:tr h="278130">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pPr algn="ctr">
                        <a:lnSpc>
                          <a:spcPct val="150000"/>
                        </a:lnSpc>
                      </a:pPr>
                      <a:r>
                        <a:rPr lang="zh-CN"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99542349"/>
                  </a:ext>
                </a:extLst>
              </a:tr>
              <a:tr h="278130">
                <a:tc rowSpan="8">
                  <a:txBody>
                    <a:bodyPr/>
                    <a:lstStyle/>
                    <a:p>
                      <a:pPr algn="ctr"/>
                      <a:r>
                        <a:rPr lang="en-US" altLang="zh-CN" sz="1100" kern="1200" dirty="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SemEval-2016</a:t>
                      </a:r>
                      <a:endParaRPr lang="zh-CN" altLang="en-US" sz="11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a:txBody>
                    <a:bodyPr/>
                    <a:lstStyle/>
                    <a:p>
                      <a:pPr algn="ctr">
                        <a:lnSpc>
                          <a:spcPct val="150000"/>
                        </a:lnSpc>
                      </a:pPr>
                      <a:r>
                        <a:rPr lang="en-US" sz="1100" kern="100" spc="20" dirty="0" err="1">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BiLSTM</a:t>
                      </a: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-Attention</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55.35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52.37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51.87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50.98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53.98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51.79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322855518"/>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55.42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53.25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51.92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51.10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54.32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53.09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52.78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82126041"/>
                  </a:ext>
                </a:extLst>
              </a:tr>
              <a:tr h="278130">
                <a:tc vMerge="1">
                  <a:txBody>
                    <a:bodyPr/>
                    <a:lstStyle/>
                    <a:p>
                      <a:pPr algn="ct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Soft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55.61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53.31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52.08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51.55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54.40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52.13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30986620"/>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Hard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55.40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52.51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51.97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51.57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54.01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52.57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51.95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1162986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Online 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55.38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52.62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53.39</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52.90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3946445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DLB</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55.53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52.98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52.04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51.56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54.41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53.22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52.96</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1591784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MbLS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55.72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53.34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52.13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54.43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53.35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53.09</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62979387"/>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MGLP</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56.45</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54.01</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53.59</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52.87</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55.76</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54.39</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53.97</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546302537"/>
                  </a:ext>
                </a:extLst>
              </a:tr>
            </a:tbl>
          </a:graphicData>
        </a:graphic>
      </p:graphicFrame>
      <p:sp>
        <p:nvSpPr>
          <p:cNvPr id="10" name="日期占位符 1">
            <a:extLst>
              <a:ext uri="{FF2B5EF4-FFF2-40B4-BE49-F238E27FC236}">
                <a16:creationId xmlns:a16="http://schemas.microsoft.com/office/drawing/2014/main" id="{200216ED-FA67-05A0-52B5-7E164D321C18}"/>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87AC8711-CF61-3C1E-3955-7ADAD4FBCBDD}"/>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AB0C854D-90CE-F75E-69F5-CA357671EBBF}"/>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30</a:t>
            </a:fld>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BF7A732A-05AB-4FC1-905B-F0273A696667}"/>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4.3 </a:t>
            </a:r>
            <a:r>
              <a:rPr lang="zh-CN" altLang="en-US" b="1" dirty="0">
                <a:latin typeface="微软雅黑" panose="020B0503020204020204" pitchFamily="34" charset="-122"/>
                <a:ea typeface="微软雅黑" panose="020B0503020204020204" pitchFamily="34" charset="-122"/>
              </a:rPr>
              <a:t>实验结果分析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9611902-881D-B985-B6D5-7AD2C987772C}"/>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A390FF3A-F1D3-307D-9DBD-7BBD9B9F696F}"/>
              </a:ext>
            </a:extLst>
          </p:cNvPr>
          <p:cNvCxnSpPr>
            <a:cxnSpLocks/>
          </p:cNvCxnSpPr>
          <p:nvPr/>
        </p:nvCxnSpPr>
        <p:spPr>
          <a:xfrm>
            <a:off x="2530697"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CBD4F93-BE18-7E38-EEF8-9E03B460F1F5}"/>
              </a:ext>
            </a:extLst>
          </p:cNvPr>
          <p:cNvSpPr txBox="1"/>
          <p:nvPr/>
        </p:nvSpPr>
        <p:spPr>
          <a:xfrm>
            <a:off x="0" y="1091790"/>
            <a:ext cx="246888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 </a:t>
            </a:r>
            <a:r>
              <a:rPr lang="zh-CN" altLang="en-US" sz="2200" b="1" dirty="0">
                <a:solidFill>
                  <a:schemeClr val="bg1"/>
                </a:solidFill>
                <a:latin typeface="微软雅黑" panose="020B0503020204020204" pitchFamily="34" charset="-122"/>
                <a:ea typeface="微软雅黑" panose="020B0503020204020204" pitchFamily="34" charset="-122"/>
              </a:rPr>
              <a:t>实验结果分析</a:t>
            </a:r>
          </a:p>
        </p:txBody>
      </p:sp>
      <p:sp>
        <p:nvSpPr>
          <p:cNvPr id="9" name="文本框 8">
            <a:extLst>
              <a:ext uri="{FF2B5EF4-FFF2-40B4-BE49-F238E27FC236}">
                <a16:creationId xmlns:a16="http://schemas.microsoft.com/office/drawing/2014/main" id="{6268E2D8-C725-6363-97B0-212091232430}"/>
              </a:ext>
            </a:extLst>
          </p:cNvPr>
          <p:cNvSpPr txBox="1"/>
          <p:nvPr/>
        </p:nvSpPr>
        <p:spPr>
          <a:xfrm>
            <a:off x="2940155" y="1091237"/>
            <a:ext cx="3552086"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4.3.1 </a:t>
            </a:r>
            <a:r>
              <a:rPr lang="zh-CN" altLang="en-US" sz="2200" b="1" dirty="0">
                <a:solidFill>
                  <a:schemeClr val="bg1"/>
                </a:solidFill>
                <a:latin typeface="微软雅黑" panose="020B0503020204020204" pitchFamily="34" charset="-122"/>
                <a:ea typeface="微软雅黑" panose="020B0503020204020204" pitchFamily="34" charset="-122"/>
              </a:rPr>
              <a:t>推文情感分类数据集</a:t>
            </a:r>
          </a:p>
        </p:txBody>
      </p:sp>
    </p:spTree>
    <p:extLst>
      <p:ext uri="{BB962C8B-B14F-4D97-AF65-F5344CB8AC3E}">
        <p14:creationId xmlns:p14="http://schemas.microsoft.com/office/powerpoint/2010/main" val="2446475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2081028" y="2112372"/>
            <a:ext cx="5944707" cy="387222"/>
          </a:xfrm>
          <a:prstGeom prst="rect">
            <a:avLst/>
          </a:prstGeom>
          <a:noFill/>
        </p:spPr>
        <p:txBody>
          <a:bodyPr wrap="square">
            <a:spAutoFit/>
          </a:bodyPr>
          <a:lstStyle/>
          <a:p>
            <a:pPr algn="just">
              <a:lnSpc>
                <a:spcPct val="135000"/>
              </a:lnSpc>
            </a:pPr>
            <a:r>
              <a:rPr lang="en-US" altLang="zh-CN" sz="1600" dirty="0">
                <a:latin typeface="Times New Roman" panose="02020603050405020304" pitchFamily="18" charset="0"/>
                <a:ea typeface="楷体" panose="02010609060101010101" pitchFamily="49" charset="-122"/>
              </a:rPr>
              <a:t>MR</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BERT-Base</a:t>
            </a:r>
            <a:r>
              <a:rPr lang="zh-CN" altLang="en-US" sz="1600" dirty="0">
                <a:latin typeface="Times New Roman" panose="02020603050405020304" pitchFamily="18" charset="0"/>
                <a:ea typeface="楷体" panose="02010609060101010101" pitchFamily="49" charset="-122"/>
              </a:rPr>
              <a:t>为基线模型时不同数据集的分类准确率（</a:t>
            </a:r>
            <a:r>
              <a:rPr lang="en-US" altLang="zh-CN" sz="1600" dirty="0">
                <a:latin typeface="Times New Roman" panose="02020603050405020304" pitchFamily="18" charset="0"/>
                <a:ea typeface="楷体" panose="02010609060101010101" pitchFamily="49" charset="-122"/>
              </a:rPr>
              <a:t>%</a:t>
            </a:r>
            <a:r>
              <a:rPr lang="zh-CN" altLang="en-US" sz="1600" dirty="0">
                <a:latin typeface="Times New Roman" panose="02020603050405020304" pitchFamily="18" charset="0"/>
                <a:ea typeface="楷体" panose="02010609060101010101" pitchFamily="49" charset="-122"/>
              </a:rPr>
              <a:t>）</a:t>
            </a:r>
            <a:endParaRPr lang="en-US" altLang="zh-CN" sz="1600" dirty="0">
              <a:latin typeface="Times New Roman" panose="02020603050405020304" pitchFamily="18" charset="0"/>
              <a:ea typeface="楷体" panose="02010609060101010101" pitchFamily="49" charset="-122"/>
            </a:endParaRPr>
          </a:p>
        </p:txBody>
      </p:sp>
      <p:graphicFrame>
        <p:nvGraphicFramePr>
          <p:cNvPr id="8" name="表格 10">
            <a:extLst>
              <a:ext uri="{FF2B5EF4-FFF2-40B4-BE49-F238E27FC236}">
                <a16:creationId xmlns:a16="http://schemas.microsoft.com/office/drawing/2014/main" id="{C56879B3-72B0-80CE-45A6-85E354AA629E}"/>
              </a:ext>
            </a:extLst>
          </p:cNvPr>
          <p:cNvGraphicFramePr>
            <a:graphicFrameLocks noGrp="1"/>
          </p:cNvGraphicFramePr>
          <p:nvPr>
            <p:extLst>
              <p:ext uri="{D42A27DB-BD31-4B8C-83A1-F6EECF244321}">
                <p14:modId xmlns:p14="http://schemas.microsoft.com/office/powerpoint/2010/main" val="3645080184"/>
              </p:ext>
            </p:extLst>
          </p:nvPr>
        </p:nvGraphicFramePr>
        <p:xfrm>
          <a:off x="182880" y="2666635"/>
          <a:ext cx="8778240" cy="2949321"/>
        </p:xfrm>
        <a:graphic>
          <a:graphicData uri="http://schemas.openxmlformats.org/drawingml/2006/table">
            <a:tbl>
              <a:tblPr firstRow="1" bandRow="1">
                <a:tableStyleId>{5C22544A-7EE6-4342-B048-85BDC9FD1C3A}</a:tableStyleId>
              </a:tblPr>
              <a:tblGrid>
                <a:gridCol w="815340">
                  <a:extLst>
                    <a:ext uri="{9D8B030D-6E8A-4147-A177-3AD203B41FA5}">
                      <a16:colId xmlns:a16="http://schemas.microsoft.com/office/drawing/2014/main" val="1583380455"/>
                    </a:ext>
                  </a:extLst>
                </a:gridCol>
                <a:gridCol w="1495550">
                  <a:extLst>
                    <a:ext uri="{9D8B030D-6E8A-4147-A177-3AD203B41FA5}">
                      <a16:colId xmlns:a16="http://schemas.microsoft.com/office/drawing/2014/main" val="615222072"/>
                    </a:ext>
                  </a:extLst>
                </a:gridCol>
                <a:gridCol w="954405">
                  <a:extLst>
                    <a:ext uri="{9D8B030D-6E8A-4147-A177-3AD203B41FA5}">
                      <a16:colId xmlns:a16="http://schemas.microsoft.com/office/drawing/2014/main" val="3767983353"/>
                    </a:ext>
                  </a:extLst>
                </a:gridCol>
                <a:gridCol w="961778">
                  <a:extLst>
                    <a:ext uri="{9D8B030D-6E8A-4147-A177-3AD203B41FA5}">
                      <a16:colId xmlns:a16="http://schemas.microsoft.com/office/drawing/2014/main" val="534773889"/>
                    </a:ext>
                  </a:extLst>
                </a:gridCol>
                <a:gridCol w="880446">
                  <a:extLst>
                    <a:ext uri="{9D8B030D-6E8A-4147-A177-3AD203B41FA5}">
                      <a16:colId xmlns:a16="http://schemas.microsoft.com/office/drawing/2014/main" val="3452071844"/>
                    </a:ext>
                  </a:extLst>
                </a:gridCol>
                <a:gridCol w="816909">
                  <a:extLst>
                    <a:ext uri="{9D8B030D-6E8A-4147-A177-3AD203B41FA5}">
                      <a16:colId xmlns:a16="http://schemas.microsoft.com/office/drawing/2014/main" val="2090803361"/>
                    </a:ext>
                  </a:extLst>
                </a:gridCol>
                <a:gridCol w="910712">
                  <a:extLst>
                    <a:ext uri="{9D8B030D-6E8A-4147-A177-3AD203B41FA5}">
                      <a16:colId xmlns:a16="http://schemas.microsoft.com/office/drawing/2014/main" val="2971326155"/>
                    </a:ext>
                  </a:extLst>
                </a:gridCol>
                <a:gridCol w="975360">
                  <a:extLst>
                    <a:ext uri="{9D8B030D-6E8A-4147-A177-3AD203B41FA5}">
                      <a16:colId xmlns:a16="http://schemas.microsoft.com/office/drawing/2014/main" val="1951260072"/>
                    </a:ext>
                  </a:extLst>
                </a:gridCol>
                <a:gridCol w="967740">
                  <a:extLst>
                    <a:ext uri="{9D8B030D-6E8A-4147-A177-3AD203B41FA5}">
                      <a16:colId xmlns:a16="http://schemas.microsoft.com/office/drawing/2014/main" val="3938034936"/>
                    </a:ext>
                  </a:extLst>
                </a:gridCol>
              </a:tblGrid>
              <a:tr h="251460">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数据集</a:t>
                      </a:r>
                    </a:p>
                  </a:txBody>
                  <a:tcPr marL="68580" marR="68580" marT="34290" marB="34290" anchor="ctr"/>
                </a:tc>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模型</a:t>
                      </a:r>
                    </a:p>
                  </a:txBody>
                  <a:tcPr marL="68580" marR="68580" marT="34290" marB="34290" anchor="ctr"/>
                </a:tc>
                <a:tc rowSpan="2">
                  <a:txBody>
                    <a:bodyPr/>
                    <a:lstStyle/>
                    <a:p>
                      <a:pPr algn="ctr">
                        <a:lnSpc>
                          <a:spcPct val="150000"/>
                        </a:lnSpc>
                      </a:pPr>
                      <a:r>
                        <a:rPr lang="zh-CN" altLang="en-US" sz="1200" kern="100" spc="2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altLang="en-US" sz="1200"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gridSpan="3">
                  <a:txBody>
                    <a:bodyPr/>
                    <a:lstStyle/>
                    <a:p>
                      <a:pPr algn="ct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非</a:t>
                      </a: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226265661"/>
                  </a:ext>
                </a:extLst>
              </a:tr>
              <a:tr h="278130">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pPr algn="ctr">
                        <a:lnSpc>
                          <a:spcPct val="150000"/>
                        </a:lnSpc>
                      </a:pPr>
                      <a:r>
                        <a:rPr lang="zh-CN"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99542349"/>
                  </a:ext>
                </a:extLst>
              </a:tr>
              <a:tr h="278130">
                <a:tc rowSpan="8">
                  <a:txBody>
                    <a:bodyPr/>
                    <a:lstStyle/>
                    <a:p>
                      <a:pPr algn="ctr"/>
                      <a:r>
                        <a:rPr lang="en-US" altLang="zh-CN" sz="1100" kern="1200" dirty="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MR</a:t>
                      </a:r>
                      <a:endParaRPr lang="zh-CN" altLang="en-US" sz="11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BERT-Base</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85.67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84.20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81.77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80.02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84.15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81.71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71.39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322855518"/>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85.76</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84.29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83.08</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80.60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84.49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82.16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71.45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82126041"/>
                  </a:ext>
                </a:extLst>
              </a:tr>
              <a:tr h="278130">
                <a:tc vMerge="1">
                  <a:txBody>
                    <a:bodyPr/>
                    <a:lstStyle/>
                    <a:p>
                      <a:pPr algn="ct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Soft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85.92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84.43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82.38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80.10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84.17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81.75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71.59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30986620"/>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Hard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85.69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82.94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80.53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84.20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82.33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71.41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1162986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Online 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85.71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83.06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80.71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84.46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81.93</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71.52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3946445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DLB</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85.74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82.55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80.54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84.19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82.24</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71.66</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1591784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MbLS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85.85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84.40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83.17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80.76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84.53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82.21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71.73</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62979387"/>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MGLP</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86.72</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85.37</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83.91</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82.42</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85.23</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82.97</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72.84</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546302537"/>
                  </a:ext>
                </a:extLst>
              </a:tr>
            </a:tbl>
          </a:graphicData>
        </a:graphic>
      </p:graphicFrame>
      <p:sp>
        <p:nvSpPr>
          <p:cNvPr id="2" name="日期占位符 1">
            <a:extLst>
              <a:ext uri="{FF2B5EF4-FFF2-40B4-BE49-F238E27FC236}">
                <a16:creationId xmlns:a16="http://schemas.microsoft.com/office/drawing/2014/main" id="{A838E618-6B46-642F-ABB7-E2E5F2A54D33}"/>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144F36F1-C4D4-F3B9-DF2E-53A9E53EE3E5}"/>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74077941-B596-DCCF-9070-75751C7D43C3}"/>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31</a:t>
            </a:fld>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40194CA-2DA9-8830-A048-A445C98E9F7C}"/>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4.3 </a:t>
            </a:r>
            <a:r>
              <a:rPr lang="zh-CN" altLang="en-US" b="1" dirty="0">
                <a:latin typeface="微软雅黑" panose="020B0503020204020204" pitchFamily="34" charset="-122"/>
                <a:ea typeface="微软雅黑" panose="020B0503020204020204" pitchFamily="34" charset="-122"/>
              </a:rPr>
              <a:t>实验结果分析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7A8C47C-558B-3915-ECB1-4D965688E072}"/>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2FA6B27F-492A-05FE-5E2B-10CAB71FB1F6}"/>
              </a:ext>
            </a:extLst>
          </p:cNvPr>
          <p:cNvCxnSpPr>
            <a:cxnSpLocks/>
          </p:cNvCxnSpPr>
          <p:nvPr/>
        </p:nvCxnSpPr>
        <p:spPr>
          <a:xfrm>
            <a:off x="2530697"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1526376-B0A4-9546-0251-2CAAEE24CE0D}"/>
              </a:ext>
            </a:extLst>
          </p:cNvPr>
          <p:cNvSpPr txBox="1"/>
          <p:nvPr/>
        </p:nvSpPr>
        <p:spPr>
          <a:xfrm>
            <a:off x="0" y="1091790"/>
            <a:ext cx="246888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 </a:t>
            </a:r>
            <a:r>
              <a:rPr lang="zh-CN" altLang="en-US" sz="2200" b="1" dirty="0">
                <a:solidFill>
                  <a:schemeClr val="bg1"/>
                </a:solidFill>
                <a:latin typeface="微软雅黑" panose="020B0503020204020204" pitchFamily="34" charset="-122"/>
                <a:ea typeface="微软雅黑" panose="020B0503020204020204" pitchFamily="34" charset="-122"/>
              </a:rPr>
              <a:t>实验结果分析</a:t>
            </a:r>
          </a:p>
        </p:txBody>
      </p:sp>
      <p:sp>
        <p:nvSpPr>
          <p:cNvPr id="9" name="文本框 8">
            <a:extLst>
              <a:ext uri="{FF2B5EF4-FFF2-40B4-BE49-F238E27FC236}">
                <a16:creationId xmlns:a16="http://schemas.microsoft.com/office/drawing/2014/main" id="{8527C4C7-98D2-D333-EDB5-F25D5F094E55}"/>
              </a:ext>
            </a:extLst>
          </p:cNvPr>
          <p:cNvSpPr txBox="1"/>
          <p:nvPr/>
        </p:nvSpPr>
        <p:spPr>
          <a:xfrm>
            <a:off x="2940154" y="1091237"/>
            <a:ext cx="4226456"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4.3.2 </a:t>
            </a:r>
            <a:r>
              <a:rPr lang="zh-CN" altLang="en-US" sz="2200" b="1" dirty="0">
                <a:solidFill>
                  <a:schemeClr val="bg1"/>
                </a:solidFill>
                <a:latin typeface="微软雅黑" panose="020B0503020204020204" pitchFamily="34" charset="-122"/>
                <a:ea typeface="微软雅黑" panose="020B0503020204020204" pitchFamily="34" charset="-122"/>
              </a:rPr>
              <a:t>电影评论情感分类数据集</a:t>
            </a:r>
          </a:p>
        </p:txBody>
      </p:sp>
    </p:spTree>
    <p:extLst>
      <p:ext uri="{BB962C8B-B14F-4D97-AF65-F5344CB8AC3E}">
        <p14:creationId xmlns:p14="http://schemas.microsoft.com/office/powerpoint/2010/main" val="1563070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1502820" y="2105428"/>
            <a:ext cx="6138359" cy="387222"/>
          </a:xfrm>
          <a:prstGeom prst="rect">
            <a:avLst/>
          </a:prstGeom>
          <a:noFill/>
        </p:spPr>
        <p:txBody>
          <a:bodyPr wrap="square">
            <a:spAutoFit/>
          </a:bodyPr>
          <a:lstStyle/>
          <a:p>
            <a:pPr algn="just">
              <a:lnSpc>
                <a:spcPct val="135000"/>
              </a:lnSpc>
            </a:pPr>
            <a:r>
              <a:rPr lang="en-US" altLang="zh-CN" sz="1600" dirty="0">
                <a:latin typeface="Times New Roman" panose="02020603050405020304" pitchFamily="18" charset="0"/>
                <a:ea typeface="楷体" panose="02010609060101010101" pitchFamily="49" charset="-122"/>
              </a:rPr>
              <a:t>MR</a:t>
            </a:r>
            <a:r>
              <a:rPr lang="zh-CN" altLang="en-US" sz="1600" dirty="0">
                <a:latin typeface="Times New Roman" panose="02020603050405020304" pitchFamily="18" charset="0"/>
                <a:ea typeface="楷体" panose="02010609060101010101" pitchFamily="49" charset="-122"/>
              </a:rPr>
              <a:t>：</a:t>
            </a:r>
            <a:r>
              <a:rPr lang="en-US" altLang="zh-CN" sz="1600" dirty="0" err="1">
                <a:latin typeface="Times New Roman" panose="02020603050405020304" pitchFamily="18" charset="0"/>
                <a:ea typeface="楷体" panose="02010609060101010101" pitchFamily="49" charset="-122"/>
              </a:rPr>
              <a:t>BiLSTM</a:t>
            </a:r>
            <a:r>
              <a:rPr lang="en-US" altLang="zh-CN" sz="1600" dirty="0">
                <a:latin typeface="Times New Roman" panose="02020603050405020304" pitchFamily="18" charset="0"/>
                <a:ea typeface="楷体" panose="02010609060101010101" pitchFamily="49" charset="-122"/>
              </a:rPr>
              <a:t>-Attention</a:t>
            </a:r>
            <a:r>
              <a:rPr lang="zh-CN" altLang="en-US" sz="1600" dirty="0">
                <a:latin typeface="Times New Roman" panose="02020603050405020304" pitchFamily="18" charset="0"/>
                <a:ea typeface="楷体" panose="02010609060101010101" pitchFamily="49" charset="-122"/>
              </a:rPr>
              <a:t>为基线模型时不同数据集的分类准确率（</a:t>
            </a:r>
            <a:r>
              <a:rPr lang="en-US" altLang="zh-CN" sz="1600" dirty="0">
                <a:latin typeface="Times New Roman" panose="02020603050405020304" pitchFamily="18" charset="0"/>
                <a:ea typeface="楷体" panose="02010609060101010101" pitchFamily="49" charset="-122"/>
              </a:rPr>
              <a:t>%</a:t>
            </a:r>
            <a:r>
              <a:rPr lang="zh-CN" altLang="en-US" sz="1600" dirty="0">
                <a:latin typeface="Times New Roman" panose="02020603050405020304" pitchFamily="18" charset="0"/>
                <a:ea typeface="楷体" panose="02010609060101010101" pitchFamily="49" charset="-122"/>
              </a:rPr>
              <a:t>）</a:t>
            </a:r>
            <a:endParaRPr lang="en-US" altLang="zh-CN" sz="1600" dirty="0">
              <a:latin typeface="Times New Roman" panose="02020603050405020304" pitchFamily="18" charset="0"/>
              <a:ea typeface="楷体" panose="02010609060101010101" pitchFamily="49" charset="-122"/>
            </a:endParaRPr>
          </a:p>
        </p:txBody>
      </p:sp>
      <p:graphicFrame>
        <p:nvGraphicFramePr>
          <p:cNvPr id="8" name="表格 10">
            <a:extLst>
              <a:ext uri="{FF2B5EF4-FFF2-40B4-BE49-F238E27FC236}">
                <a16:creationId xmlns:a16="http://schemas.microsoft.com/office/drawing/2014/main" id="{C56879B3-72B0-80CE-45A6-85E354AA629E}"/>
              </a:ext>
            </a:extLst>
          </p:cNvPr>
          <p:cNvGraphicFramePr>
            <a:graphicFrameLocks noGrp="1"/>
          </p:cNvGraphicFramePr>
          <p:nvPr>
            <p:extLst>
              <p:ext uri="{D42A27DB-BD31-4B8C-83A1-F6EECF244321}">
                <p14:modId xmlns:p14="http://schemas.microsoft.com/office/powerpoint/2010/main" val="1069938227"/>
              </p:ext>
            </p:extLst>
          </p:nvPr>
        </p:nvGraphicFramePr>
        <p:xfrm>
          <a:off x="182880" y="2677574"/>
          <a:ext cx="8778240" cy="2949321"/>
        </p:xfrm>
        <a:graphic>
          <a:graphicData uri="http://schemas.openxmlformats.org/drawingml/2006/table">
            <a:tbl>
              <a:tblPr firstRow="1" bandRow="1">
                <a:tableStyleId>{5C22544A-7EE6-4342-B048-85BDC9FD1C3A}</a:tableStyleId>
              </a:tblPr>
              <a:tblGrid>
                <a:gridCol w="815340">
                  <a:extLst>
                    <a:ext uri="{9D8B030D-6E8A-4147-A177-3AD203B41FA5}">
                      <a16:colId xmlns:a16="http://schemas.microsoft.com/office/drawing/2014/main" val="1583380455"/>
                    </a:ext>
                  </a:extLst>
                </a:gridCol>
                <a:gridCol w="1493645">
                  <a:extLst>
                    <a:ext uri="{9D8B030D-6E8A-4147-A177-3AD203B41FA5}">
                      <a16:colId xmlns:a16="http://schemas.microsoft.com/office/drawing/2014/main" val="615222072"/>
                    </a:ext>
                  </a:extLst>
                </a:gridCol>
                <a:gridCol w="960120">
                  <a:extLst>
                    <a:ext uri="{9D8B030D-6E8A-4147-A177-3AD203B41FA5}">
                      <a16:colId xmlns:a16="http://schemas.microsoft.com/office/drawing/2014/main" val="3767983353"/>
                    </a:ext>
                  </a:extLst>
                </a:gridCol>
                <a:gridCol w="957968">
                  <a:extLst>
                    <a:ext uri="{9D8B030D-6E8A-4147-A177-3AD203B41FA5}">
                      <a16:colId xmlns:a16="http://schemas.microsoft.com/office/drawing/2014/main" val="534773889"/>
                    </a:ext>
                  </a:extLst>
                </a:gridCol>
                <a:gridCol w="880446">
                  <a:extLst>
                    <a:ext uri="{9D8B030D-6E8A-4147-A177-3AD203B41FA5}">
                      <a16:colId xmlns:a16="http://schemas.microsoft.com/office/drawing/2014/main" val="3452071844"/>
                    </a:ext>
                  </a:extLst>
                </a:gridCol>
                <a:gridCol w="816909">
                  <a:extLst>
                    <a:ext uri="{9D8B030D-6E8A-4147-A177-3AD203B41FA5}">
                      <a16:colId xmlns:a16="http://schemas.microsoft.com/office/drawing/2014/main" val="2090803361"/>
                    </a:ext>
                  </a:extLst>
                </a:gridCol>
                <a:gridCol w="910712">
                  <a:extLst>
                    <a:ext uri="{9D8B030D-6E8A-4147-A177-3AD203B41FA5}">
                      <a16:colId xmlns:a16="http://schemas.microsoft.com/office/drawing/2014/main" val="2971326155"/>
                    </a:ext>
                  </a:extLst>
                </a:gridCol>
                <a:gridCol w="975360">
                  <a:extLst>
                    <a:ext uri="{9D8B030D-6E8A-4147-A177-3AD203B41FA5}">
                      <a16:colId xmlns:a16="http://schemas.microsoft.com/office/drawing/2014/main" val="1951260072"/>
                    </a:ext>
                  </a:extLst>
                </a:gridCol>
                <a:gridCol w="967740">
                  <a:extLst>
                    <a:ext uri="{9D8B030D-6E8A-4147-A177-3AD203B41FA5}">
                      <a16:colId xmlns:a16="http://schemas.microsoft.com/office/drawing/2014/main" val="3938034936"/>
                    </a:ext>
                  </a:extLst>
                </a:gridCol>
              </a:tblGrid>
              <a:tr h="251460">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数据集</a:t>
                      </a:r>
                    </a:p>
                  </a:txBody>
                  <a:tcPr marL="68580" marR="68580" marT="34290" marB="34290" anchor="ctr"/>
                </a:tc>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模型</a:t>
                      </a:r>
                    </a:p>
                  </a:txBody>
                  <a:tcPr marL="68580" marR="68580" marT="34290" marB="34290" anchor="ctr"/>
                </a:tc>
                <a:tc rowSpan="2">
                  <a:txBody>
                    <a:bodyPr/>
                    <a:lstStyle/>
                    <a:p>
                      <a:pPr algn="ctr">
                        <a:lnSpc>
                          <a:spcPct val="150000"/>
                        </a:lnSpc>
                      </a:pPr>
                      <a:r>
                        <a:rPr lang="zh-CN" altLang="en-US" sz="1200" kern="100" spc="2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altLang="en-US" sz="1200"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gridSpan="3">
                  <a:txBody>
                    <a:bodyPr/>
                    <a:lstStyle/>
                    <a:p>
                      <a:pPr algn="ct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非</a:t>
                      </a: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226265661"/>
                  </a:ext>
                </a:extLst>
              </a:tr>
              <a:tr h="278130">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pPr algn="ctr">
                        <a:lnSpc>
                          <a:spcPct val="150000"/>
                        </a:lnSpc>
                      </a:pPr>
                      <a:r>
                        <a:rPr lang="zh-CN"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99542349"/>
                  </a:ext>
                </a:extLst>
              </a:tr>
              <a:tr h="278130">
                <a:tc rowSpan="8">
                  <a:txBody>
                    <a:bodyPr/>
                    <a:lstStyle/>
                    <a:p>
                      <a:pPr algn="ctr"/>
                      <a:r>
                        <a:rPr lang="en-US" altLang="zh-CN" sz="1100" kern="1200" dirty="0">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MR</a:t>
                      </a:r>
                      <a:endParaRPr lang="zh-CN" altLang="en-US" sz="11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a:txBody>
                    <a:bodyPr/>
                    <a:lstStyle/>
                    <a:p>
                      <a:pPr algn="ctr">
                        <a:lnSpc>
                          <a:spcPct val="150000"/>
                        </a:lnSpc>
                      </a:pPr>
                      <a:r>
                        <a:rPr lang="en-US" sz="1100" kern="100" spc="20" dirty="0" err="1">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BiLSTM</a:t>
                      </a: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-Attention</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78.42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77.14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74.11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71.48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76.43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73.90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64.57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322855518"/>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78.82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77.46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74.73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72.04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76.46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65.83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82126041"/>
                  </a:ext>
                </a:extLst>
              </a:tr>
              <a:tr h="278130">
                <a:tc vMerge="1">
                  <a:txBody>
                    <a:bodyPr/>
                    <a:lstStyle/>
                    <a:p>
                      <a:pPr algn="ct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Soft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78.87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77.57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74.39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72.77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76.92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74.10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67.79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30986620"/>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Hard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78.91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77.20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74.74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71.62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76.45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74.33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67.92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1162986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Online 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78.93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77.54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75.01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72.19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76.78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74.21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65.25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3946445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DLB</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78.95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77.28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74.57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71.75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76.74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73.95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67.28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1591784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MbLS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77.51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74.78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72.22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76.81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74.24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68.56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62979387"/>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MGLP</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79.65</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78.59</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75.62</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73.51</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77.73</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75.38</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69.05</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546302537"/>
                  </a:ext>
                </a:extLst>
              </a:tr>
            </a:tbl>
          </a:graphicData>
        </a:graphic>
      </p:graphicFrame>
      <p:sp>
        <p:nvSpPr>
          <p:cNvPr id="2" name="日期占位符 1">
            <a:extLst>
              <a:ext uri="{FF2B5EF4-FFF2-40B4-BE49-F238E27FC236}">
                <a16:creationId xmlns:a16="http://schemas.microsoft.com/office/drawing/2014/main" id="{CEED0709-D982-3C41-ED22-06ABDFDE3C84}"/>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3DAD5303-8CFC-F4B8-D774-B4A5BC19552B}"/>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2D929ACB-3C69-B2C8-8FAD-3DDACCE47F39}"/>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32</a:t>
            </a:fld>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A636DF2-4DD5-8A80-6E16-245D5D5A7877}"/>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4.3 </a:t>
            </a:r>
            <a:r>
              <a:rPr lang="zh-CN" altLang="en-US" b="1" dirty="0">
                <a:latin typeface="微软雅黑" panose="020B0503020204020204" pitchFamily="34" charset="-122"/>
                <a:ea typeface="微软雅黑" panose="020B0503020204020204" pitchFamily="34" charset="-122"/>
              </a:rPr>
              <a:t>实验结果分析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4C7934F-F9CB-982C-C444-9E6FE85D2BA8}"/>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2832B2AF-7550-E78A-0DD3-D6EAFD5B9C87}"/>
              </a:ext>
            </a:extLst>
          </p:cNvPr>
          <p:cNvCxnSpPr>
            <a:cxnSpLocks/>
          </p:cNvCxnSpPr>
          <p:nvPr/>
        </p:nvCxnSpPr>
        <p:spPr>
          <a:xfrm>
            <a:off x="2530697"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D6FDD70-FF71-11BA-BF0D-E2E852998802}"/>
              </a:ext>
            </a:extLst>
          </p:cNvPr>
          <p:cNvSpPr txBox="1"/>
          <p:nvPr/>
        </p:nvSpPr>
        <p:spPr>
          <a:xfrm>
            <a:off x="0" y="1091790"/>
            <a:ext cx="246888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 </a:t>
            </a:r>
            <a:r>
              <a:rPr lang="zh-CN" altLang="en-US" sz="2200" b="1" dirty="0">
                <a:solidFill>
                  <a:schemeClr val="bg1"/>
                </a:solidFill>
                <a:latin typeface="微软雅黑" panose="020B0503020204020204" pitchFamily="34" charset="-122"/>
                <a:ea typeface="微软雅黑" panose="020B0503020204020204" pitchFamily="34" charset="-122"/>
              </a:rPr>
              <a:t>实验结果分析</a:t>
            </a:r>
          </a:p>
        </p:txBody>
      </p:sp>
      <p:sp>
        <p:nvSpPr>
          <p:cNvPr id="9" name="文本框 8">
            <a:extLst>
              <a:ext uri="{FF2B5EF4-FFF2-40B4-BE49-F238E27FC236}">
                <a16:creationId xmlns:a16="http://schemas.microsoft.com/office/drawing/2014/main" id="{3ACCE653-44A2-87EC-C932-EF7D638056B8}"/>
              </a:ext>
            </a:extLst>
          </p:cNvPr>
          <p:cNvSpPr txBox="1"/>
          <p:nvPr/>
        </p:nvSpPr>
        <p:spPr>
          <a:xfrm>
            <a:off x="2940154" y="1091237"/>
            <a:ext cx="4226456"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4.3.2 </a:t>
            </a:r>
            <a:r>
              <a:rPr lang="zh-CN" altLang="en-US" sz="2200" b="1" dirty="0">
                <a:solidFill>
                  <a:schemeClr val="bg1"/>
                </a:solidFill>
                <a:latin typeface="微软雅黑" panose="020B0503020204020204" pitchFamily="34" charset="-122"/>
                <a:ea typeface="微软雅黑" panose="020B0503020204020204" pitchFamily="34" charset="-122"/>
              </a:rPr>
              <a:t>电影评论情感分类数据集</a:t>
            </a:r>
          </a:p>
        </p:txBody>
      </p:sp>
    </p:spTree>
    <p:extLst>
      <p:ext uri="{BB962C8B-B14F-4D97-AF65-F5344CB8AC3E}">
        <p14:creationId xmlns:p14="http://schemas.microsoft.com/office/powerpoint/2010/main" val="1510473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1896273" y="2062937"/>
            <a:ext cx="5956137" cy="387222"/>
          </a:xfrm>
          <a:prstGeom prst="rect">
            <a:avLst/>
          </a:prstGeom>
          <a:noFill/>
        </p:spPr>
        <p:txBody>
          <a:bodyPr wrap="square">
            <a:spAutoFit/>
          </a:bodyPr>
          <a:lstStyle/>
          <a:p>
            <a:pPr algn="just">
              <a:lnSpc>
                <a:spcPct val="135000"/>
              </a:lnSpc>
            </a:pPr>
            <a:r>
              <a:rPr lang="en-US" altLang="zh-CN" sz="1600" dirty="0" err="1">
                <a:latin typeface="Times New Roman" panose="02020603050405020304" pitchFamily="18" charset="0"/>
                <a:ea typeface="楷体" panose="02010609060101010101" pitchFamily="49" charset="-122"/>
              </a:rPr>
              <a:t>SciCite</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BERT-Base</a:t>
            </a:r>
            <a:r>
              <a:rPr lang="zh-CN" altLang="en-US" sz="1600" dirty="0">
                <a:latin typeface="Times New Roman" panose="02020603050405020304" pitchFamily="18" charset="0"/>
                <a:ea typeface="楷体" panose="02010609060101010101" pitchFamily="49" charset="-122"/>
              </a:rPr>
              <a:t>为基线模型时不同数据集的分类准确率（</a:t>
            </a:r>
            <a:r>
              <a:rPr lang="en-US" altLang="zh-CN" sz="1600" dirty="0">
                <a:latin typeface="Times New Roman" panose="02020603050405020304" pitchFamily="18" charset="0"/>
                <a:ea typeface="楷体" panose="02010609060101010101" pitchFamily="49" charset="-122"/>
              </a:rPr>
              <a:t>%</a:t>
            </a:r>
            <a:r>
              <a:rPr lang="zh-CN" altLang="en-US" sz="1600" dirty="0">
                <a:latin typeface="Times New Roman" panose="02020603050405020304" pitchFamily="18" charset="0"/>
                <a:ea typeface="楷体" panose="02010609060101010101" pitchFamily="49" charset="-122"/>
              </a:rPr>
              <a:t>）</a:t>
            </a:r>
            <a:endParaRPr lang="en-US" altLang="zh-CN" sz="1600" dirty="0">
              <a:latin typeface="Times New Roman" panose="02020603050405020304" pitchFamily="18" charset="0"/>
              <a:ea typeface="楷体" panose="02010609060101010101" pitchFamily="49" charset="-122"/>
            </a:endParaRPr>
          </a:p>
        </p:txBody>
      </p:sp>
      <p:graphicFrame>
        <p:nvGraphicFramePr>
          <p:cNvPr id="8" name="表格 10">
            <a:extLst>
              <a:ext uri="{FF2B5EF4-FFF2-40B4-BE49-F238E27FC236}">
                <a16:creationId xmlns:a16="http://schemas.microsoft.com/office/drawing/2014/main" id="{C56879B3-72B0-80CE-45A6-85E354AA629E}"/>
              </a:ext>
            </a:extLst>
          </p:cNvPr>
          <p:cNvGraphicFramePr>
            <a:graphicFrameLocks noGrp="1"/>
          </p:cNvGraphicFramePr>
          <p:nvPr>
            <p:extLst>
              <p:ext uri="{D42A27DB-BD31-4B8C-83A1-F6EECF244321}">
                <p14:modId xmlns:p14="http://schemas.microsoft.com/office/powerpoint/2010/main" val="1263350342"/>
              </p:ext>
            </p:extLst>
          </p:nvPr>
        </p:nvGraphicFramePr>
        <p:xfrm>
          <a:off x="182880" y="2666635"/>
          <a:ext cx="8778240" cy="2949321"/>
        </p:xfrm>
        <a:graphic>
          <a:graphicData uri="http://schemas.openxmlformats.org/drawingml/2006/table">
            <a:tbl>
              <a:tblPr firstRow="1" bandRow="1">
                <a:tableStyleId>{5C22544A-7EE6-4342-B048-85BDC9FD1C3A}</a:tableStyleId>
              </a:tblPr>
              <a:tblGrid>
                <a:gridCol w="815340">
                  <a:extLst>
                    <a:ext uri="{9D8B030D-6E8A-4147-A177-3AD203B41FA5}">
                      <a16:colId xmlns:a16="http://schemas.microsoft.com/office/drawing/2014/main" val="1583380455"/>
                    </a:ext>
                  </a:extLst>
                </a:gridCol>
                <a:gridCol w="1495550">
                  <a:extLst>
                    <a:ext uri="{9D8B030D-6E8A-4147-A177-3AD203B41FA5}">
                      <a16:colId xmlns:a16="http://schemas.microsoft.com/office/drawing/2014/main" val="615222072"/>
                    </a:ext>
                  </a:extLst>
                </a:gridCol>
                <a:gridCol w="954405">
                  <a:extLst>
                    <a:ext uri="{9D8B030D-6E8A-4147-A177-3AD203B41FA5}">
                      <a16:colId xmlns:a16="http://schemas.microsoft.com/office/drawing/2014/main" val="3767983353"/>
                    </a:ext>
                  </a:extLst>
                </a:gridCol>
                <a:gridCol w="961778">
                  <a:extLst>
                    <a:ext uri="{9D8B030D-6E8A-4147-A177-3AD203B41FA5}">
                      <a16:colId xmlns:a16="http://schemas.microsoft.com/office/drawing/2014/main" val="534773889"/>
                    </a:ext>
                  </a:extLst>
                </a:gridCol>
                <a:gridCol w="880446">
                  <a:extLst>
                    <a:ext uri="{9D8B030D-6E8A-4147-A177-3AD203B41FA5}">
                      <a16:colId xmlns:a16="http://schemas.microsoft.com/office/drawing/2014/main" val="3452071844"/>
                    </a:ext>
                  </a:extLst>
                </a:gridCol>
                <a:gridCol w="816909">
                  <a:extLst>
                    <a:ext uri="{9D8B030D-6E8A-4147-A177-3AD203B41FA5}">
                      <a16:colId xmlns:a16="http://schemas.microsoft.com/office/drawing/2014/main" val="2090803361"/>
                    </a:ext>
                  </a:extLst>
                </a:gridCol>
                <a:gridCol w="910712">
                  <a:extLst>
                    <a:ext uri="{9D8B030D-6E8A-4147-A177-3AD203B41FA5}">
                      <a16:colId xmlns:a16="http://schemas.microsoft.com/office/drawing/2014/main" val="2971326155"/>
                    </a:ext>
                  </a:extLst>
                </a:gridCol>
                <a:gridCol w="975360">
                  <a:extLst>
                    <a:ext uri="{9D8B030D-6E8A-4147-A177-3AD203B41FA5}">
                      <a16:colId xmlns:a16="http://schemas.microsoft.com/office/drawing/2014/main" val="1951260072"/>
                    </a:ext>
                  </a:extLst>
                </a:gridCol>
                <a:gridCol w="967740">
                  <a:extLst>
                    <a:ext uri="{9D8B030D-6E8A-4147-A177-3AD203B41FA5}">
                      <a16:colId xmlns:a16="http://schemas.microsoft.com/office/drawing/2014/main" val="3938034936"/>
                    </a:ext>
                  </a:extLst>
                </a:gridCol>
              </a:tblGrid>
              <a:tr h="251460">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数据集</a:t>
                      </a:r>
                    </a:p>
                  </a:txBody>
                  <a:tcPr marL="68580" marR="68580" marT="34290" marB="34290" anchor="ctr"/>
                </a:tc>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模型</a:t>
                      </a:r>
                    </a:p>
                  </a:txBody>
                  <a:tcPr marL="68580" marR="68580" marT="34290" marB="34290" anchor="ctr"/>
                </a:tc>
                <a:tc rowSpan="2">
                  <a:txBody>
                    <a:bodyPr/>
                    <a:lstStyle/>
                    <a:p>
                      <a:pPr algn="ctr">
                        <a:lnSpc>
                          <a:spcPct val="150000"/>
                        </a:lnSpc>
                      </a:pPr>
                      <a:r>
                        <a:rPr lang="zh-CN" altLang="en-US" sz="1200" kern="100" spc="2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altLang="en-US" sz="1200"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gridSpan="3">
                  <a:txBody>
                    <a:bodyPr/>
                    <a:lstStyle/>
                    <a:p>
                      <a:pPr algn="ct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非</a:t>
                      </a: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226265661"/>
                  </a:ext>
                </a:extLst>
              </a:tr>
              <a:tr h="278130">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pPr algn="ctr">
                        <a:lnSpc>
                          <a:spcPct val="150000"/>
                        </a:lnSpc>
                      </a:pPr>
                      <a:r>
                        <a:rPr lang="zh-CN"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99542349"/>
                  </a:ext>
                </a:extLst>
              </a:tr>
              <a:tr h="278130">
                <a:tc rowSpan="8">
                  <a:txBody>
                    <a:bodyPr/>
                    <a:lstStyle/>
                    <a:p>
                      <a:pPr algn="ctr"/>
                      <a:r>
                        <a:rPr lang="en-US" altLang="zh-CN" sz="1100" kern="1200" dirty="0" err="1">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SciCite</a:t>
                      </a:r>
                      <a:endParaRPr lang="zh-CN" altLang="en-US" sz="11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BERT-Base</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85.37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84.85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84.19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83.76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84.86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83.79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322855518"/>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85.65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85.09</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84.02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85.38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84.88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84.42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82126041"/>
                  </a:ext>
                </a:extLst>
              </a:tr>
              <a:tr h="278130">
                <a:tc vMerge="1">
                  <a:txBody>
                    <a:bodyPr/>
                    <a:lstStyle/>
                    <a:p>
                      <a:pPr algn="ct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Soft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85.41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85.06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84.11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85.25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84.79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30986620"/>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Hard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85.70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84.89</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84.67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84.16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85.14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84.76</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84.28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1162986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Online 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85.73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84.92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84.41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84.29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84.75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3946445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DLB</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85.44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85.02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84.59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85.27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84.81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84.35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1591784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MbLS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85.71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85.10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84.62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84.47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85.43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84.92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84.49</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62979387"/>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MGLP</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86.43</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85.97</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85.46</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85.05</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85.94</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85.42</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84.97</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546302537"/>
                  </a:ext>
                </a:extLst>
              </a:tr>
            </a:tbl>
          </a:graphicData>
        </a:graphic>
      </p:graphicFrame>
      <p:sp>
        <p:nvSpPr>
          <p:cNvPr id="10" name="日期占位符 1">
            <a:extLst>
              <a:ext uri="{FF2B5EF4-FFF2-40B4-BE49-F238E27FC236}">
                <a16:creationId xmlns:a16="http://schemas.microsoft.com/office/drawing/2014/main" id="{A11E7F47-C11A-508F-2D99-0416E809D6EC}"/>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7D6A0F4E-E33D-2510-F9C4-F2D2E9B0EA2F}"/>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3A7DFD43-23AE-8EDB-5F7A-4E1272B34D3F}"/>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33</a:t>
            </a:fld>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58C9B9D-3A8A-D2DA-9515-3CC30FF949C1}"/>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4.3 </a:t>
            </a:r>
            <a:r>
              <a:rPr lang="zh-CN" altLang="en-US" b="1" dirty="0">
                <a:latin typeface="微软雅黑" panose="020B0503020204020204" pitchFamily="34" charset="-122"/>
                <a:ea typeface="微软雅黑" panose="020B0503020204020204" pitchFamily="34" charset="-122"/>
              </a:rPr>
              <a:t>实验结果分析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753D7B-879F-393B-5453-D4EC9857DF19}"/>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D35A2690-56D6-86B8-A79F-AD9740AD4756}"/>
              </a:ext>
            </a:extLst>
          </p:cNvPr>
          <p:cNvCxnSpPr>
            <a:cxnSpLocks/>
          </p:cNvCxnSpPr>
          <p:nvPr/>
        </p:nvCxnSpPr>
        <p:spPr>
          <a:xfrm>
            <a:off x="2530697"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37006B8-F6FD-FD17-9009-C58EED12AFC6}"/>
              </a:ext>
            </a:extLst>
          </p:cNvPr>
          <p:cNvSpPr txBox="1"/>
          <p:nvPr/>
        </p:nvSpPr>
        <p:spPr>
          <a:xfrm>
            <a:off x="0" y="1091790"/>
            <a:ext cx="246888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 </a:t>
            </a:r>
            <a:r>
              <a:rPr lang="zh-CN" altLang="en-US" sz="2200" b="1" dirty="0">
                <a:solidFill>
                  <a:schemeClr val="bg1"/>
                </a:solidFill>
                <a:latin typeface="微软雅黑" panose="020B0503020204020204" pitchFamily="34" charset="-122"/>
                <a:ea typeface="微软雅黑" panose="020B0503020204020204" pitchFamily="34" charset="-122"/>
              </a:rPr>
              <a:t>实验结果分析</a:t>
            </a:r>
          </a:p>
        </p:txBody>
      </p:sp>
      <p:sp>
        <p:nvSpPr>
          <p:cNvPr id="9" name="文本框 8">
            <a:extLst>
              <a:ext uri="{FF2B5EF4-FFF2-40B4-BE49-F238E27FC236}">
                <a16:creationId xmlns:a16="http://schemas.microsoft.com/office/drawing/2014/main" id="{97E00A6A-2712-6F18-2A22-E826EF806CAE}"/>
              </a:ext>
            </a:extLst>
          </p:cNvPr>
          <p:cNvSpPr txBox="1"/>
          <p:nvPr/>
        </p:nvSpPr>
        <p:spPr>
          <a:xfrm>
            <a:off x="2940154" y="1091237"/>
            <a:ext cx="3540656"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4.3.3 </a:t>
            </a:r>
            <a:r>
              <a:rPr lang="zh-CN" altLang="en-US" sz="2200" b="1" dirty="0">
                <a:solidFill>
                  <a:schemeClr val="bg1"/>
                </a:solidFill>
                <a:latin typeface="微软雅黑" panose="020B0503020204020204" pitchFamily="34" charset="-122"/>
                <a:ea typeface="微软雅黑" panose="020B0503020204020204" pitchFamily="34" charset="-122"/>
              </a:rPr>
              <a:t>引文意图分类数据集</a:t>
            </a:r>
          </a:p>
        </p:txBody>
      </p:sp>
    </p:spTree>
    <p:extLst>
      <p:ext uri="{BB962C8B-B14F-4D97-AF65-F5344CB8AC3E}">
        <p14:creationId xmlns:p14="http://schemas.microsoft.com/office/powerpoint/2010/main" val="3631634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1504211" y="2033596"/>
            <a:ext cx="6539067" cy="387222"/>
          </a:xfrm>
          <a:prstGeom prst="rect">
            <a:avLst/>
          </a:prstGeom>
          <a:noFill/>
        </p:spPr>
        <p:txBody>
          <a:bodyPr wrap="square">
            <a:spAutoFit/>
          </a:bodyPr>
          <a:lstStyle/>
          <a:p>
            <a:pPr algn="just">
              <a:lnSpc>
                <a:spcPct val="135000"/>
              </a:lnSpc>
            </a:pPr>
            <a:r>
              <a:rPr lang="en-US" altLang="zh-CN" sz="1600" dirty="0" err="1">
                <a:latin typeface="Times New Roman" panose="02020603050405020304" pitchFamily="18" charset="0"/>
                <a:ea typeface="楷体" panose="02010609060101010101" pitchFamily="49" charset="-122"/>
              </a:rPr>
              <a:t>SciCite</a:t>
            </a:r>
            <a:r>
              <a:rPr lang="zh-CN" altLang="en-US" sz="1600" dirty="0">
                <a:latin typeface="Times New Roman" panose="02020603050405020304" pitchFamily="18" charset="0"/>
                <a:ea typeface="楷体" panose="02010609060101010101" pitchFamily="49" charset="-122"/>
              </a:rPr>
              <a:t>：</a:t>
            </a:r>
            <a:r>
              <a:rPr lang="en-US" altLang="zh-CN" sz="1600" dirty="0" err="1">
                <a:latin typeface="Times New Roman" panose="02020603050405020304" pitchFamily="18" charset="0"/>
                <a:ea typeface="楷体" panose="02010609060101010101" pitchFamily="49" charset="-122"/>
              </a:rPr>
              <a:t>BiLSTM</a:t>
            </a:r>
            <a:r>
              <a:rPr lang="en-US" altLang="zh-CN" sz="1600" dirty="0">
                <a:latin typeface="Times New Roman" panose="02020603050405020304" pitchFamily="18" charset="0"/>
                <a:ea typeface="楷体" panose="02010609060101010101" pitchFamily="49" charset="-122"/>
              </a:rPr>
              <a:t>-Attention</a:t>
            </a:r>
            <a:r>
              <a:rPr lang="zh-CN" altLang="en-US" sz="1600" dirty="0">
                <a:latin typeface="Times New Roman" panose="02020603050405020304" pitchFamily="18" charset="0"/>
                <a:ea typeface="楷体" panose="02010609060101010101" pitchFamily="49" charset="-122"/>
              </a:rPr>
              <a:t>为基线模型时不同数据集的分类准确率（</a:t>
            </a:r>
            <a:r>
              <a:rPr lang="en-US" altLang="zh-CN" sz="1600" dirty="0">
                <a:latin typeface="Times New Roman" panose="02020603050405020304" pitchFamily="18" charset="0"/>
                <a:ea typeface="楷体" panose="02010609060101010101" pitchFamily="49" charset="-122"/>
              </a:rPr>
              <a:t>%</a:t>
            </a:r>
            <a:r>
              <a:rPr lang="zh-CN" altLang="en-US" sz="1600" dirty="0">
                <a:latin typeface="Times New Roman" panose="02020603050405020304" pitchFamily="18" charset="0"/>
                <a:ea typeface="楷体" panose="02010609060101010101" pitchFamily="49" charset="-122"/>
              </a:rPr>
              <a:t>）</a:t>
            </a:r>
            <a:endParaRPr lang="en-US" altLang="zh-CN" sz="1600" dirty="0">
              <a:latin typeface="Times New Roman" panose="02020603050405020304" pitchFamily="18" charset="0"/>
              <a:ea typeface="楷体" panose="02010609060101010101" pitchFamily="49" charset="-122"/>
            </a:endParaRPr>
          </a:p>
        </p:txBody>
      </p:sp>
      <p:graphicFrame>
        <p:nvGraphicFramePr>
          <p:cNvPr id="8" name="表格 10">
            <a:extLst>
              <a:ext uri="{FF2B5EF4-FFF2-40B4-BE49-F238E27FC236}">
                <a16:creationId xmlns:a16="http://schemas.microsoft.com/office/drawing/2014/main" id="{C56879B3-72B0-80CE-45A6-85E354AA629E}"/>
              </a:ext>
            </a:extLst>
          </p:cNvPr>
          <p:cNvGraphicFramePr>
            <a:graphicFrameLocks noGrp="1"/>
          </p:cNvGraphicFramePr>
          <p:nvPr>
            <p:extLst>
              <p:ext uri="{D42A27DB-BD31-4B8C-83A1-F6EECF244321}">
                <p14:modId xmlns:p14="http://schemas.microsoft.com/office/powerpoint/2010/main" val="1845530127"/>
              </p:ext>
            </p:extLst>
          </p:nvPr>
        </p:nvGraphicFramePr>
        <p:xfrm>
          <a:off x="182880" y="2677574"/>
          <a:ext cx="8778240" cy="2949321"/>
        </p:xfrm>
        <a:graphic>
          <a:graphicData uri="http://schemas.openxmlformats.org/drawingml/2006/table">
            <a:tbl>
              <a:tblPr firstRow="1" bandRow="1">
                <a:tableStyleId>{5C22544A-7EE6-4342-B048-85BDC9FD1C3A}</a:tableStyleId>
              </a:tblPr>
              <a:tblGrid>
                <a:gridCol w="815340">
                  <a:extLst>
                    <a:ext uri="{9D8B030D-6E8A-4147-A177-3AD203B41FA5}">
                      <a16:colId xmlns:a16="http://schemas.microsoft.com/office/drawing/2014/main" val="1583380455"/>
                    </a:ext>
                  </a:extLst>
                </a:gridCol>
                <a:gridCol w="1493645">
                  <a:extLst>
                    <a:ext uri="{9D8B030D-6E8A-4147-A177-3AD203B41FA5}">
                      <a16:colId xmlns:a16="http://schemas.microsoft.com/office/drawing/2014/main" val="615222072"/>
                    </a:ext>
                  </a:extLst>
                </a:gridCol>
                <a:gridCol w="960120">
                  <a:extLst>
                    <a:ext uri="{9D8B030D-6E8A-4147-A177-3AD203B41FA5}">
                      <a16:colId xmlns:a16="http://schemas.microsoft.com/office/drawing/2014/main" val="3767983353"/>
                    </a:ext>
                  </a:extLst>
                </a:gridCol>
                <a:gridCol w="957968">
                  <a:extLst>
                    <a:ext uri="{9D8B030D-6E8A-4147-A177-3AD203B41FA5}">
                      <a16:colId xmlns:a16="http://schemas.microsoft.com/office/drawing/2014/main" val="534773889"/>
                    </a:ext>
                  </a:extLst>
                </a:gridCol>
                <a:gridCol w="880446">
                  <a:extLst>
                    <a:ext uri="{9D8B030D-6E8A-4147-A177-3AD203B41FA5}">
                      <a16:colId xmlns:a16="http://schemas.microsoft.com/office/drawing/2014/main" val="3452071844"/>
                    </a:ext>
                  </a:extLst>
                </a:gridCol>
                <a:gridCol w="816909">
                  <a:extLst>
                    <a:ext uri="{9D8B030D-6E8A-4147-A177-3AD203B41FA5}">
                      <a16:colId xmlns:a16="http://schemas.microsoft.com/office/drawing/2014/main" val="2090803361"/>
                    </a:ext>
                  </a:extLst>
                </a:gridCol>
                <a:gridCol w="910712">
                  <a:extLst>
                    <a:ext uri="{9D8B030D-6E8A-4147-A177-3AD203B41FA5}">
                      <a16:colId xmlns:a16="http://schemas.microsoft.com/office/drawing/2014/main" val="2971326155"/>
                    </a:ext>
                  </a:extLst>
                </a:gridCol>
                <a:gridCol w="975360">
                  <a:extLst>
                    <a:ext uri="{9D8B030D-6E8A-4147-A177-3AD203B41FA5}">
                      <a16:colId xmlns:a16="http://schemas.microsoft.com/office/drawing/2014/main" val="1951260072"/>
                    </a:ext>
                  </a:extLst>
                </a:gridCol>
                <a:gridCol w="967740">
                  <a:extLst>
                    <a:ext uri="{9D8B030D-6E8A-4147-A177-3AD203B41FA5}">
                      <a16:colId xmlns:a16="http://schemas.microsoft.com/office/drawing/2014/main" val="3938034936"/>
                    </a:ext>
                  </a:extLst>
                </a:gridCol>
              </a:tblGrid>
              <a:tr h="251460">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数据集</a:t>
                      </a:r>
                    </a:p>
                  </a:txBody>
                  <a:tcPr marL="68580" marR="68580" marT="34290" marB="34290" anchor="ctr"/>
                </a:tc>
                <a:tc rowSpan="2">
                  <a:txBody>
                    <a:bodyPr/>
                    <a:lstStyle/>
                    <a:p>
                      <a:pPr algn="ct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模型</a:t>
                      </a:r>
                    </a:p>
                  </a:txBody>
                  <a:tcPr marL="68580" marR="68580" marT="34290" marB="34290" anchor="ctr"/>
                </a:tc>
                <a:tc rowSpan="2">
                  <a:txBody>
                    <a:bodyPr/>
                    <a:lstStyle/>
                    <a:p>
                      <a:pPr algn="ctr">
                        <a:lnSpc>
                          <a:spcPct val="150000"/>
                        </a:lnSpc>
                      </a:pPr>
                      <a:r>
                        <a:rPr lang="zh-CN" altLang="en-US" sz="1200" kern="100" spc="2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altLang="en-US" sz="1200"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gridSpan="3">
                  <a:txBody>
                    <a:bodyPr/>
                    <a:lstStyle/>
                    <a:p>
                      <a:pPr algn="ct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非</a:t>
                      </a:r>
                      <a:r>
                        <a:rPr lang="zh-CN" altLang="zh-CN" sz="1200" b="1" kern="1200" dirty="0">
                          <a:solidFill>
                            <a:schemeClr val="lt1"/>
                          </a:solidFill>
                          <a:effectLst/>
                          <a:latin typeface="Times New Roman" panose="02020603050405020304" pitchFamily="18" charset="0"/>
                          <a:ea typeface="楷体" panose="02010609060101010101" pitchFamily="49" charset="-122"/>
                          <a:cs typeface="Times New Roman" panose="02020603050405020304" pitchFamily="18" charset="0"/>
                        </a:rPr>
                        <a:t>对称噪声</a:t>
                      </a: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h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226265661"/>
                  </a:ext>
                </a:extLst>
              </a:tr>
              <a:tr h="278130">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tc>
                <a:tc vMerge="1">
                  <a:txBody>
                    <a:bodyPr/>
                    <a:lstStyle/>
                    <a:p>
                      <a:pPr algn="ctr">
                        <a:lnSpc>
                          <a:spcPct val="150000"/>
                        </a:lnSpc>
                      </a:pPr>
                      <a:r>
                        <a:rPr lang="zh-CN" sz="12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原始数据集</a:t>
                      </a:r>
                      <a:endParaRPr lang="zh-CN" sz="12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20%</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30%</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99542349"/>
                  </a:ext>
                </a:extLst>
              </a:tr>
              <a:tr h="278130">
                <a:tc rowSpan="8">
                  <a:txBody>
                    <a:bodyPr/>
                    <a:lstStyle/>
                    <a:p>
                      <a:pPr algn="ctr"/>
                      <a:r>
                        <a:rPr lang="en-US" altLang="zh-CN" sz="1100" kern="1200" dirty="0" err="1">
                          <a:solidFill>
                            <a:schemeClr val="dk1"/>
                          </a:solidFill>
                          <a:effectLst/>
                          <a:latin typeface="Times New Roman" panose="02020603050405020304" pitchFamily="18" charset="0"/>
                          <a:ea typeface="楷体" panose="02010609060101010101" pitchFamily="49" charset="-122"/>
                          <a:cs typeface="Times New Roman" panose="02020603050405020304" pitchFamily="18" charset="0"/>
                        </a:rPr>
                        <a:t>SciCite</a:t>
                      </a:r>
                      <a:endParaRPr lang="zh-CN" altLang="en-US" sz="1100" dirty="0">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34290" marB="34290" anchor="ctr"/>
                </a:tc>
                <a:tc>
                  <a:txBody>
                    <a:bodyPr/>
                    <a:lstStyle/>
                    <a:p>
                      <a:pPr algn="ctr">
                        <a:lnSpc>
                          <a:spcPct val="150000"/>
                        </a:lnSpc>
                      </a:pPr>
                      <a:r>
                        <a:rPr lang="en-US" sz="1100" kern="100" spc="20" dirty="0" err="1">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BiLSTM</a:t>
                      </a: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-Attention</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80.24</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78.94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78.47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77.57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79.73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78.58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322855518"/>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80.63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79.96</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78.58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77.72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80.03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78.80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76.19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82126041"/>
                  </a:ext>
                </a:extLst>
              </a:tr>
              <a:tr h="278130">
                <a:tc vMerge="1">
                  <a:txBody>
                    <a:bodyPr/>
                    <a:lstStyle/>
                    <a:p>
                      <a:pPr algn="ctr"/>
                      <a:endParaRPr lang="zh-CN" altLang="en-US" sz="120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Soft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80.71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79.54</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78.66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77.63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78.69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76.10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30986620"/>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Hard Bootstrapping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80.39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79.76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78.73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77.87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80.12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78.75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76.49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1162986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Online Label Smoothing</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80.58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79.81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78.67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77.91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80.18</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78.72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76.73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3946445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DLB</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80.79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79.86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78.74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77.85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80.24</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78.83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76.58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159178401"/>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MbLS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80.84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79.93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78.89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77.98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80.16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78.91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kern="100" spc="2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76.68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62979387"/>
                  </a:ext>
                </a:extLst>
              </a:tr>
              <a:tr h="278130">
                <a:tc vMerge="1">
                  <a:txBody>
                    <a:bodyPr/>
                    <a:lstStyle/>
                    <a:p>
                      <a:pPr algn="ctr"/>
                      <a:endParaRPr lang="zh-CN" altLang="en-US" sz="12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lnSpc>
                          <a:spcPct val="150000"/>
                        </a:lnSpc>
                      </a:pPr>
                      <a:r>
                        <a:rPr lang="en-US" sz="1100" kern="100" spc="2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MGLP</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81.45</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80.40</a:t>
                      </a:r>
                      <a:endParaRPr lang="zh-CN" sz="1100"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79.95</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79.19</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80.96</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79.98</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tc>
                  <a:txBody>
                    <a:bodyPr/>
                    <a:lstStyle/>
                    <a:p>
                      <a:pPr algn="ctr">
                        <a:lnSpc>
                          <a:spcPct val="150000"/>
                        </a:lnSpc>
                      </a:pPr>
                      <a:r>
                        <a:rPr lang="en-US" sz="1100" b="1" kern="100" spc="2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77.43</a:t>
                      </a:r>
                      <a:endParaRPr lang="zh-CN" sz="11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546302537"/>
                  </a:ext>
                </a:extLst>
              </a:tr>
            </a:tbl>
          </a:graphicData>
        </a:graphic>
      </p:graphicFrame>
      <p:sp>
        <p:nvSpPr>
          <p:cNvPr id="10" name="日期占位符 1">
            <a:extLst>
              <a:ext uri="{FF2B5EF4-FFF2-40B4-BE49-F238E27FC236}">
                <a16:creationId xmlns:a16="http://schemas.microsoft.com/office/drawing/2014/main" id="{75AB7338-8374-09BC-446B-02DB4F8DD828}"/>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1" name="页脚占位符 2">
            <a:extLst>
              <a:ext uri="{FF2B5EF4-FFF2-40B4-BE49-F238E27FC236}">
                <a16:creationId xmlns:a16="http://schemas.microsoft.com/office/drawing/2014/main" id="{987A15A5-873F-732E-B6A1-2A1F16FF2B0A}"/>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2" name="灯片编号占位符 3">
            <a:extLst>
              <a:ext uri="{FF2B5EF4-FFF2-40B4-BE49-F238E27FC236}">
                <a16:creationId xmlns:a16="http://schemas.microsoft.com/office/drawing/2014/main" id="{21491A96-6D8B-5B8F-5F20-E5908CD18FD5}"/>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34</a:t>
            </a:fld>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4D7442E3-600D-59D1-BC75-20455B929706}"/>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4.3 </a:t>
            </a:r>
            <a:r>
              <a:rPr lang="zh-CN" altLang="en-US" b="1" dirty="0">
                <a:latin typeface="微软雅黑" panose="020B0503020204020204" pitchFamily="34" charset="-122"/>
                <a:ea typeface="微软雅黑" panose="020B0503020204020204" pitchFamily="34" charset="-122"/>
              </a:rPr>
              <a:t>实验结果分析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CD57F74-9C19-5545-6AC9-C08F87ACFD90}"/>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4E0D1A34-3F83-6EC0-0DF3-EBAF6F0DDC3B}"/>
              </a:ext>
            </a:extLst>
          </p:cNvPr>
          <p:cNvCxnSpPr>
            <a:cxnSpLocks/>
          </p:cNvCxnSpPr>
          <p:nvPr/>
        </p:nvCxnSpPr>
        <p:spPr>
          <a:xfrm>
            <a:off x="2530697"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5B773B0-1D96-0E73-20B6-F0AF8E3D550D}"/>
              </a:ext>
            </a:extLst>
          </p:cNvPr>
          <p:cNvSpPr txBox="1"/>
          <p:nvPr/>
        </p:nvSpPr>
        <p:spPr>
          <a:xfrm>
            <a:off x="0" y="1091790"/>
            <a:ext cx="246888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 </a:t>
            </a:r>
            <a:r>
              <a:rPr lang="zh-CN" altLang="en-US" sz="2200" b="1" dirty="0">
                <a:solidFill>
                  <a:schemeClr val="bg1"/>
                </a:solidFill>
                <a:latin typeface="微软雅黑" panose="020B0503020204020204" pitchFamily="34" charset="-122"/>
                <a:ea typeface="微软雅黑" panose="020B0503020204020204" pitchFamily="34" charset="-122"/>
              </a:rPr>
              <a:t>实验结果分析</a:t>
            </a:r>
          </a:p>
        </p:txBody>
      </p:sp>
      <p:sp>
        <p:nvSpPr>
          <p:cNvPr id="9" name="文本框 8">
            <a:extLst>
              <a:ext uri="{FF2B5EF4-FFF2-40B4-BE49-F238E27FC236}">
                <a16:creationId xmlns:a16="http://schemas.microsoft.com/office/drawing/2014/main" id="{CD25BD27-4C63-5521-07E9-E5AEA5A9A044}"/>
              </a:ext>
            </a:extLst>
          </p:cNvPr>
          <p:cNvSpPr txBox="1"/>
          <p:nvPr/>
        </p:nvSpPr>
        <p:spPr>
          <a:xfrm>
            <a:off x="2940154" y="1091237"/>
            <a:ext cx="3540656"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4.3.3 </a:t>
            </a:r>
            <a:r>
              <a:rPr lang="zh-CN" altLang="en-US" sz="2200" b="1" dirty="0">
                <a:solidFill>
                  <a:schemeClr val="bg1"/>
                </a:solidFill>
                <a:latin typeface="微软雅黑" panose="020B0503020204020204" pitchFamily="34" charset="-122"/>
                <a:ea typeface="微软雅黑" panose="020B0503020204020204" pitchFamily="34" charset="-122"/>
              </a:rPr>
              <a:t>引文意图分类数据集</a:t>
            </a:r>
          </a:p>
        </p:txBody>
      </p:sp>
    </p:spTree>
    <p:extLst>
      <p:ext uri="{BB962C8B-B14F-4D97-AF65-F5344CB8AC3E}">
        <p14:creationId xmlns:p14="http://schemas.microsoft.com/office/powerpoint/2010/main" val="3451261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5">
            <a:extLst>
              <a:ext uri="{FF2B5EF4-FFF2-40B4-BE49-F238E27FC236}">
                <a16:creationId xmlns:a16="http://schemas.microsoft.com/office/drawing/2014/main" id="{C0FED2BF-C217-971A-2905-E5F6BBFFB58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5" y="2054993"/>
            <a:ext cx="2249100" cy="189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6">
            <a:extLst>
              <a:ext uri="{FF2B5EF4-FFF2-40B4-BE49-F238E27FC236}">
                <a16:creationId xmlns:a16="http://schemas.microsoft.com/office/drawing/2014/main" id="{295D63F4-ABBD-9254-7F3C-5B65D88AC8D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856" y="2096721"/>
            <a:ext cx="2247663" cy="189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3">
            <a:extLst>
              <a:ext uri="{FF2B5EF4-FFF2-40B4-BE49-F238E27FC236}">
                <a16:creationId xmlns:a16="http://schemas.microsoft.com/office/drawing/2014/main" id="{85BA8990-0794-AADE-5CB4-DD726285F74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017" y="2140598"/>
            <a:ext cx="2249100" cy="189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4">
            <a:extLst>
              <a:ext uri="{FF2B5EF4-FFF2-40B4-BE49-F238E27FC236}">
                <a16:creationId xmlns:a16="http://schemas.microsoft.com/office/drawing/2014/main" id="{471818C2-A217-DE90-2BAF-D86B8877226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1719" y="2140598"/>
            <a:ext cx="2249100" cy="189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9D8BB75E-52C0-D12C-DC31-CF130E78D462}"/>
              </a:ext>
            </a:extLst>
          </p:cNvPr>
          <p:cNvSpPr txBox="1"/>
          <p:nvPr/>
        </p:nvSpPr>
        <p:spPr>
          <a:xfrm>
            <a:off x="210483" y="3990422"/>
            <a:ext cx="1974417" cy="462178"/>
          </a:xfrm>
          <a:prstGeom prst="rect">
            <a:avLst/>
          </a:prstGeom>
          <a:noFill/>
        </p:spPr>
        <p:txBody>
          <a:bodyPr wrap="square">
            <a:spAutoFit/>
          </a:bodyPr>
          <a:lstStyle/>
          <a:p>
            <a:pPr algn="ctr">
              <a:lnSpc>
                <a:spcPts val="1500"/>
              </a:lnSpc>
            </a:pP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施加对称噪声时模型准确率</a:t>
            </a:r>
            <a:endParaRPr lang="en-US" altLang="zh-CN" sz="1050" kern="1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500"/>
              </a:lnSpc>
            </a:pP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050" kern="100" dirty="0">
                <a:latin typeface="Times New Roman" panose="02020603050405020304" pitchFamily="18" charset="0"/>
                <a:ea typeface="宋体" panose="02010600030101010101" pitchFamily="2" charset="-122"/>
                <a:cs typeface="Times New Roman" panose="02020603050405020304" pitchFamily="18" charset="0"/>
              </a:rPr>
              <a:t>BERT-Base</a:t>
            </a: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为基线模型</a:t>
            </a:r>
            <a:r>
              <a:rPr lang="zh-CN" altLang="en-US" sz="1050" kern="100" dirty="0">
                <a:latin typeface="Times New Roman" panose="02020603050405020304" pitchFamily="18" charset="0"/>
                <a:ea typeface="等线" panose="02010600030101010101" pitchFamily="2" charset="-122"/>
                <a:cs typeface="Times New Roman" panose="02020603050405020304" pitchFamily="18" charset="0"/>
              </a:rPr>
              <a:t>）</a:t>
            </a:r>
            <a:endParaRPr lang="zh-CN" altLang="zh-CN" sz="105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99F704F1-7F66-067C-7C2C-42F506FF5B7F}"/>
              </a:ext>
            </a:extLst>
          </p:cNvPr>
          <p:cNvSpPr txBox="1"/>
          <p:nvPr/>
        </p:nvSpPr>
        <p:spPr>
          <a:xfrm>
            <a:off x="2577600" y="4017884"/>
            <a:ext cx="1974417" cy="458844"/>
          </a:xfrm>
          <a:prstGeom prst="rect">
            <a:avLst/>
          </a:prstGeom>
          <a:noFill/>
        </p:spPr>
        <p:txBody>
          <a:bodyPr wrap="square">
            <a:spAutoFit/>
          </a:bodyPr>
          <a:lstStyle/>
          <a:p>
            <a:pPr algn="ctr">
              <a:lnSpc>
                <a:spcPts val="1500"/>
              </a:lnSpc>
            </a:pP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施加非对称噪声时模型准确率</a:t>
            </a:r>
            <a:endParaRPr lang="en-US" altLang="zh-CN" sz="1050" kern="1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500"/>
              </a:lnSpc>
            </a:pP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050" kern="100" dirty="0">
                <a:latin typeface="Times New Roman" panose="02020603050405020304" pitchFamily="18" charset="0"/>
                <a:ea typeface="宋体" panose="02010600030101010101" pitchFamily="2" charset="-122"/>
                <a:cs typeface="Times New Roman" panose="02020603050405020304" pitchFamily="18" charset="0"/>
              </a:rPr>
              <a:t>BERT-Base</a:t>
            </a: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为基线模型）</a:t>
            </a:r>
            <a:endParaRPr lang="zh-CN" altLang="zh-CN" sz="105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E40BB745-4538-B188-3440-89E85A126F7F}"/>
              </a:ext>
            </a:extLst>
          </p:cNvPr>
          <p:cNvSpPr txBox="1"/>
          <p:nvPr/>
        </p:nvSpPr>
        <p:spPr>
          <a:xfrm>
            <a:off x="4696798" y="4030598"/>
            <a:ext cx="2077102" cy="458844"/>
          </a:xfrm>
          <a:prstGeom prst="rect">
            <a:avLst/>
          </a:prstGeom>
          <a:noFill/>
        </p:spPr>
        <p:txBody>
          <a:bodyPr wrap="square">
            <a:spAutoFit/>
          </a:bodyPr>
          <a:lstStyle/>
          <a:p>
            <a:pPr algn="ctr">
              <a:lnSpc>
                <a:spcPts val="1500"/>
              </a:lnSpc>
            </a:pP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施加对称噪声时模型准确率</a:t>
            </a:r>
            <a:endParaRPr lang="en-US" altLang="zh-CN" sz="1050" kern="1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500"/>
              </a:lnSpc>
            </a:pP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050" kern="100" dirty="0" err="1">
                <a:latin typeface="Times New Roman" panose="02020603050405020304" pitchFamily="18" charset="0"/>
                <a:ea typeface="宋体" panose="02010600030101010101" pitchFamily="2" charset="-122"/>
                <a:cs typeface="Times New Roman" panose="02020603050405020304" pitchFamily="18" charset="0"/>
              </a:rPr>
              <a:t>BiLSTM</a:t>
            </a:r>
            <a:r>
              <a:rPr lang="en-US" altLang="zh-CN" sz="1050" kern="100" dirty="0">
                <a:latin typeface="Times New Roman" panose="02020603050405020304" pitchFamily="18" charset="0"/>
                <a:ea typeface="宋体" panose="02010600030101010101" pitchFamily="2" charset="-122"/>
                <a:cs typeface="Times New Roman" panose="02020603050405020304" pitchFamily="18" charset="0"/>
              </a:rPr>
              <a:t>-Attention</a:t>
            </a: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为基线模型）</a:t>
            </a:r>
            <a:endParaRPr lang="zh-CN" altLang="zh-CN" sz="105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81645E62-9FE6-6CAA-8E0E-7FA7E9CB2E26}"/>
              </a:ext>
            </a:extLst>
          </p:cNvPr>
          <p:cNvSpPr txBox="1"/>
          <p:nvPr/>
        </p:nvSpPr>
        <p:spPr>
          <a:xfrm>
            <a:off x="6976378" y="4024821"/>
            <a:ext cx="2144921" cy="458844"/>
          </a:xfrm>
          <a:prstGeom prst="rect">
            <a:avLst/>
          </a:prstGeom>
          <a:noFill/>
        </p:spPr>
        <p:txBody>
          <a:bodyPr wrap="square">
            <a:spAutoFit/>
          </a:bodyPr>
          <a:lstStyle/>
          <a:p>
            <a:pPr algn="ctr">
              <a:lnSpc>
                <a:spcPts val="1500"/>
              </a:lnSpc>
            </a:pP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施加非对称噪声时模型准确率</a:t>
            </a:r>
            <a:endParaRPr lang="en-US" altLang="zh-CN" sz="1050" kern="1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500"/>
              </a:lnSpc>
            </a:pP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050" kern="100" dirty="0" err="1">
                <a:latin typeface="Times New Roman" panose="02020603050405020304" pitchFamily="18" charset="0"/>
                <a:ea typeface="宋体" panose="02010600030101010101" pitchFamily="2" charset="-122"/>
                <a:cs typeface="Times New Roman" panose="02020603050405020304" pitchFamily="18" charset="0"/>
              </a:rPr>
              <a:t>BiLSTM</a:t>
            </a:r>
            <a:r>
              <a:rPr lang="en-US" altLang="zh-CN" sz="1050" kern="100" dirty="0">
                <a:latin typeface="Times New Roman" panose="02020603050405020304" pitchFamily="18" charset="0"/>
                <a:ea typeface="宋体" panose="02010600030101010101" pitchFamily="2" charset="-122"/>
                <a:cs typeface="Times New Roman" panose="02020603050405020304" pitchFamily="18" charset="0"/>
              </a:rPr>
              <a:t>-Attention</a:t>
            </a:r>
            <a:r>
              <a:rPr lang="zh-CN" altLang="en-US" sz="1050" kern="100" dirty="0">
                <a:latin typeface="Times New Roman" panose="02020603050405020304" pitchFamily="18" charset="0"/>
                <a:ea typeface="宋体" panose="02010600030101010101" pitchFamily="2" charset="-122"/>
                <a:cs typeface="Times New Roman" panose="02020603050405020304" pitchFamily="18" charset="0"/>
              </a:rPr>
              <a:t>为基线模型）</a:t>
            </a:r>
            <a:endParaRPr lang="zh-CN" altLang="zh-CN" sz="105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DBA3C88D-3C41-6D3B-A959-A286D4BF5EC9}"/>
              </a:ext>
            </a:extLst>
          </p:cNvPr>
          <p:cNvSpPr txBox="1"/>
          <p:nvPr/>
        </p:nvSpPr>
        <p:spPr>
          <a:xfrm>
            <a:off x="80594" y="4969619"/>
            <a:ext cx="8880336" cy="1200329"/>
          </a:xfrm>
          <a:prstGeom prst="rect">
            <a:avLst/>
          </a:prstGeom>
          <a:noFill/>
        </p:spPr>
        <p:txBody>
          <a:bodyPr wrap="square">
            <a:spAutoFit/>
          </a:bodyPr>
          <a:lstStyle/>
          <a:p>
            <a:pPr marL="257175" indent="-257175" algn="just">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为了探究</a:t>
            </a:r>
            <a:r>
              <a:rPr lang="en-US" altLang="zh-CN" dirty="0">
                <a:latin typeface="Times New Roman" panose="02020603050405020304" pitchFamily="18" charset="0"/>
                <a:ea typeface="楷体" panose="02010609060101010101" pitchFamily="49" charset="-122"/>
              </a:rPr>
              <a:t>MGLP</a:t>
            </a:r>
            <a:r>
              <a:rPr lang="zh-CN" altLang="en-US" dirty="0">
                <a:latin typeface="Times New Roman" panose="02020603050405020304" pitchFamily="18" charset="0"/>
                <a:ea typeface="楷体" panose="02010609060101010101" pitchFamily="49" charset="-122"/>
              </a:rPr>
              <a:t>算法的鲁棒性，本文以</a:t>
            </a:r>
            <a:r>
              <a:rPr lang="en-US" altLang="zh-CN" dirty="0" err="1">
                <a:latin typeface="Times New Roman" panose="02020603050405020304" pitchFamily="18" charset="0"/>
                <a:ea typeface="楷体" panose="02010609060101010101" pitchFamily="49" charset="-122"/>
              </a:rPr>
              <a:t>SciCite</a:t>
            </a:r>
            <a:r>
              <a:rPr lang="zh-CN" altLang="en-US" dirty="0">
                <a:latin typeface="Times New Roman" panose="02020603050405020304" pitchFamily="18" charset="0"/>
                <a:ea typeface="楷体" panose="02010609060101010101" pitchFamily="49" charset="-122"/>
              </a:rPr>
              <a:t>数据集为例，对更高比例噪声标签下算法的性能进行了评估，结果如图所示。</a:t>
            </a:r>
            <a:endParaRPr lang="en-US" altLang="zh-CN" dirty="0">
              <a:latin typeface="Times New Roman" panose="02020603050405020304" pitchFamily="18" charset="0"/>
              <a:ea typeface="楷体" panose="02010609060101010101" pitchFamily="49" charset="-122"/>
            </a:endParaRPr>
          </a:p>
          <a:p>
            <a:pPr marL="257175" indent="-257175" algn="just">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实验结果表明，即使在施加更高比例噪声的情况下，</a:t>
            </a:r>
            <a:r>
              <a:rPr lang="en-US" altLang="zh-CN" dirty="0">
                <a:latin typeface="Times New Roman" panose="02020603050405020304" pitchFamily="18" charset="0"/>
                <a:ea typeface="楷体" panose="02010609060101010101" pitchFamily="49" charset="-122"/>
              </a:rPr>
              <a:t>MGLP</a:t>
            </a:r>
            <a:r>
              <a:rPr lang="zh-CN" altLang="en-US" dirty="0">
                <a:latin typeface="Times New Roman" panose="02020603050405020304" pitchFamily="18" charset="0"/>
                <a:ea typeface="楷体" panose="02010609060101010101" pitchFamily="49" charset="-122"/>
              </a:rPr>
              <a:t>算法仍保持较高的准确率，具有良好的鲁棒性。</a:t>
            </a:r>
            <a:endParaRPr lang="en-US" altLang="zh-CN" dirty="0">
              <a:latin typeface="Times New Roman" panose="02020603050405020304" pitchFamily="18" charset="0"/>
              <a:ea typeface="楷体" panose="02010609060101010101" pitchFamily="49" charset="-122"/>
            </a:endParaRPr>
          </a:p>
        </p:txBody>
      </p:sp>
      <p:sp>
        <p:nvSpPr>
          <p:cNvPr id="34" name="矩形 33">
            <a:extLst>
              <a:ext uri="{FF2B5EF4-FFF2-40B4-BE49-F238E27FC236}">
                <a16:creationId xmlns:a16="http://schemas.microsoft.com/office/drawing/2014/main" id="{3A042072-756A-B308-5C46-3AAAB5A2F663}"/>
              </a:ext>
            </a:extLst>
          </p:cNvPr>
          <p:cNvSpPr/>
          <p:nvPr/>
        </p:nvSpPr>
        <p:spPr>
          <a:xfrm>
            <a:off x="13215" y="1888445"/>
            <a:ext cx="9059913" cy="2787580"/>
          </a:xfrm>
          <a:prstGeom prst="rect">
            <a:avLst/>
          </a:prstGeom>
          <a:noFill/>
          <a:ln w="12700">
            <a:solidFill>
              <a:srgbClr val="B82B2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日期占位符 1">
            <a:extLst>
              <a:ext uri="{FF2B5EF4-FFF2-40B4-BE49-F238E27FC236}">
                <a16:creationId xmlns:a16="http://schemas.microsoft.com/office/drawing/2014/main" id="{59F91AB7-2604-B032-D4CB-A4A3782A8738}"/>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3" name="页脚占位符 2">
            <a:extLst>
              <a:ext uri="{FF2B5EF4-FFF2-40B4-BE49-F238E27FC236}">
                <a16:creationId xmlns:a16="http://schemas.microsoft.com/office/drawing/2014/main" id="{AF81C11E-3F09-C353-7192-AA54924F85EC}"/>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4" name="灯片编号占位符 3">
            <a:extLst>
              <a:ext uri="{FF2B5EF4-FFF2-40B4-BE49-F238E27FC236}">
                <a16:creationId xmlns:a16="http://schemas.microsoft.com/office/drawing/2014/main" id="{F8D1E8C5-7E95-1B39-4AD0-A607A5E1AE0F}"/>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35</a:t>
            </a:fld>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1106981B-7E34-F392-5B06-FE8709C6D336}"/>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实验与分析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4.3 </a:t>
            </a:r>
            <a:r>
              <a:rPr lang="zh-CN" altLang="en-US" b="1" dirty="0">
                <a:latin typeface="微软雅黑" panose="020B0503020204020204" pitchFamily="34" charset="-122"/>
                <a:ea typeface="微软雅黑" panose="020B0503020204020204" pitchFamily="34" charset="-122"/>
              </a:rPr>
              <a:t>实验结果分析</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43A9DA5-FB9D-6CC5-CEDF-A99A5B2FB138}"/>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D5E86A62-E38F-8B22-F045-75A98488FE42}"/>
              </a:ext>
            </a:extLst>
          </p:cNvPr>
          <p:cNvCxnSpPr>
            <a:cxnSpLocks/>
          </p:cNvCxnSpPr>
          <p:nvPr/>
        </p:nvCxnSpPr>
        <p:spPr>
          <a:xfrm>
            <a:off x="2530697" y="1331935"/>
            <a:ext cx="352711" cy="25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B5AA655-B01E-15D3-9D7A-891C06A0253E}"/>
              </a:ext>
            </a:extLst>
          </p:cNvPr>
          <p:cNvSpPr txBox="1"/>
          <p:nvPr/>
        </p:nvSpPr>
        <p:spPr>
          <a:xfrm>
            <a:off x="0" y="1091790"/>
            <a:ext cx="246888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 </a:t>
            </a:r>
            <a:r>
              <a:rPr lang="zh-CN" altLang="en-US" sz="2200" b="1" dirty="0">
                <a:solidFill>
                  <a:schemeClr val="bg1"/>
                </a:solidFill>
                <a:latin typeface="微软雅黑" panose="020B0503020204020204" pitchFamily="34" charset="-122"/>
                <a:ea typeface="微软雅黑" panose="020B0503020204020204" pitchFamily="34" charset="-122"/>
              </a:rPr>
              <a:t>实验结果分析</a:t>
            </a:r>
          </a:p>
        </p:txBody>
      </p:sp>
      <p:sp>
        <p:nvSpPr>
          <p:cNvPr id="9" name="文本框 8">
            <a:extLst>
              <a:ext uri="{FF2B5EF4-FFF2-40B4-BE49-F238E27FC236}">
                <a16:creationId xmlns:a16="http://schemas.microsoft.com/office/drawing/2014/main" id="{32BC3A1F-4061-D32A-C94C-D445D19EBA7F}"/>
              </a:ext>
            </a:extLst>
          </p:cNvPr>
          <p:cNvSpPr txBox="1"/>
          <p:nvPr/>
        </p:nvSpPr>
        <p:spPr>
          <a:xfrm>
            <a:off x="2940154" y="1091237"/>
            <a:ext cx="3117746"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4.3.4 </a:t>
            </a:r>
            <a:r>
              <a:rPr lang="zh-CN" altLang="en-US" sz="2200" b="1" dirty="0">
                <a:solidFill>
                  <a:schemeClr val="bg1"/>
                </a:solidFill>
                <a:latin typeface="微软雅黑" panose="020B0503020204020204" pitchFamily="34" charset="-122"/>
                <a:ea typeface="微软雅黑" panose="020B0503020204020204" pitchFamily="34" charset="-122"/>
              </a:rPr>
              <a:t>算法鲁棒性分析</a:t>
            </a:r>
          </a:p>
        </p:txBody>
      </p:sp>
    </p:spTree>
    <p:extLst>
      <p:ext uri="{BB962C8B-B14F-4D97-AF65-F5344CB8AC3E}">
        <p14:creationId xmlns:p14="http://schemas.microsoft.com/office/powerpoint/2010/main" val="3893965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0C2B426-9668-4AB4-AA15-57AC9DF5FFA0}"/>
              </a:ext>
            </a:extLst>
          </p:cNvPr>
          <p:cNvGrpSpPr/>
          <p:nvPr/>
        </p:nvGrpSpPr>
        <p:grpSpPr>
          <a:xfrm>
            <a:off x="1069258" y="1624690"/>
            <a:ext cx="7042356" cy="798551"/>
            <a:chOff x="6028127" y="1082959"/>
            <a:chExt cx="6644496" cy="1064735"/>
          </a:xfrm>
        </p:grpSpPr>
        <p:sp>
          <p:nvSpPr>
            <p:cNvPr id="6" name="文本框 5">
              <a:extLst>
                <a:ext uri="{FF2B5EF4-FFF2-40B4-BE49-F238E27FC236}">
                  <a16:creationId xmlns:a16="http://schemas.microsoft.com/office/drawing/2014/main" id="{4D45A0C6-12CC-4E54-BCF9-8E08BDC2F62C}"/>
                </a:ext>
              </a:extLst>
            </p:cNvPr>
            <p:cNvSpPr txBox="1"/>
            <p:nvPr/>
          </p:nvSpPr>
          <p:spPr>
            <a:xfrm>
              <a:off x="6028127" y="1082959"/>
              <a:ext cx="6644496" cy="738664"/>
            </a:xfrm>
            <a:prstGeom prst="rect">
              <a:avLst/>
            </a:prstGeom>
            <a:noFill/>
          </p:spPr>
          <p:txBody>
            <a:bodyPr wrap="square" rtlCol="0">
              <a:spAutoFit/>
            </a:bodyPr>
            <a:lstStyle/>
            <a:p>
              <a:pPr algn="ctr"/>
              <a:r>
                <a:rPr lang="zh-CN" altLang="en-US" sz="3000" b="1" dirty="0">
                  <a:solidFill>
                    <a:srgbClr val="B82B2A"/>
                  </a:solidFill>
                  <a:latin typeface="微软雅黑" panose="020B0503020204020204" pitchFamily="34" charset="-122"/>
                  <a:ea typeface="微软雅黑" panose="020B0503020204020204" pitchFamily="34" charset="-122"/>
                </a:rPr>
                <a:t>结 语</a:t>
              </a:r>
            </a:p>
          </p:txBody>
        </p:sp>
        <p:sp>
          <p:nvSpPr>
            <p:cNvPr id="7" name="文本框 6">
              <a:extLst>
                <a:ext uri="{FF2B5EF4-FFF2-40B4-BE49-F238E27FC236}">
                  <a16:creationId xmlns:a16="http://schemas.microsoft.com/office/drawing/2014/main" id="{AAC5FBBF-6E34-41D5-9755-6FBC609AB4E7}"/>
                </a:ext>
              </a:extLst>
            </p:cNvPr>
            <p:cNvSpPr txBox="1"/>
            <p:nvPr/>
          </p:nvSpPr>
          <p:spPr>
            <a:xfrm>
              <a:off x="6816468" y="1747585"/>
              <a:ext cx="5033024" cy="400109"/>
            </a:xfrm>
            <a:prstGeom prst="rect">
              <a:avLst/>
            </a:prstGeom>
            <a:noFill/>
          </p:spPr>
          <p:txBody>
            <a:bodyPr wrap="square" rtlCol="0">
              <a:spAutoFit/>
            </a:bodyPr>
            <a:lstStyle/>
            <a:p>
              <a:pPr algn="ctr"/>
              <a:r>
                <a:rPr lang="en-US" altLang="zh-CN" sz="135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CONCLUSIONS</a:t>
              </a:r>
            </a:p>
          </p:txBody>
        </p:sp>
      </p:grpSp>
      <p:pic>
        <p:nvPicPr>
          <p:cNvPr id="13" name="图片 12" descr="图片包含 游戏机, 桌子, 食物&#10;&#10;描述已自动生成">
            <a:extLst>
              <a:ext uri="{FF2B5EF4-FFF2-40B4-BE49-F238E27FC236}">
                <a16:creationId xmlns:a16="http://schemas.microsoft.com/office/drawing/2014/main" id="{8D3C6EA5-21D4-4CB0-9446-DAF9813568F4}"/>
              </a:ext>
            </a:extLst>
          </p:cNvPr>
          <p:cNvPicPr>
            <a:picLocks noChangeAspect="1"/>
          </p:cNvPicPr>
          <p:nvPr/>
        </p:nvPicPr>
        <p:blipFill rotWithShape="1">
          <a:blip r:embed="rId3">
            <a:extLst>
              <a:ext uri="{28A0092B-C50C-407E-A947-70E740481C1C}">
                <a14:useLocalDpi xmlns:a14="http://schemas.microsoft.com/office/drawing/2010/main" val="0"/>
              </a:ext>
            </a:extLst>
          </a:blip>
          <a:srcRect t="9692" b="15230"/>
          <a:stretch/>
        </p:blipFill>
        <p:spPr>
          <a:xfrm>
            <a:off x="1680376" y="3886789"/>
            <a:ext cx="5783234" cy="2113961"/>
          </a:xfrm>
          <a:prstGeom prst="rect">
            <a:avLst/>
          </a:prstGeom>
        </p:spPr>
      </p:pic>
      <p:sp>
        <p:nvSpPr>
          <p:cNvPr id="8" name="矩形: 圆角 7">
            <a:extLst>
              <a:ext uri="{FF2B5EF4-FFF2-40B4-BE49-F238E27FC236}">
                <a16:creationId xmlns:a16="http://schemas.microsoft.com/office/drawing/2014/main" id="{E9A8A5CD-9152-4CAC-B2B3-EFA2335D2F94}"/>
              </a:ext>
            </a:extLst>
          </p:cNvPr>
          <p:cNvSpPr/>
          <p:nvPr/>
        </p:nvSpPr>
        <p:spPr>
          <a:xfrm>
            <a:off x="4007807" y="2640208"/>
            <a:ext cx="1128371"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结论</a:t>
            </a:r>
          </a:p>
        </p:txBody>
      </p:sp>
      <p:sp>
        <p:nvSpPr>
          <p:cNvPr id="9" name="矩形: 圆角 8">
            <a:extLst>
              <a:ext uri="{FF2B5EF4-FFF2-40B4-BE49-F238E27FC236}">
                <a16:creationId xmlns:a16="http://schemas.microsoft.com/office/drawing/2014/main" id="{B2095748-5E4B-4002-8804-37CCDFDF593B}"/>
              </a:ext>
            </a:extLst>
          </p:cNvPr>
          <p:cNvSpPr/>
          <p:nvPr/>
        </p:nvSpPr>
        <p:spPr>
          <a:xfrm>
            <a:off x="3591114" y="3093816"/>
            <a:ext cx="1961759"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局限与未来工作</a:t>
            </a:r>
          </a:p>
        </p:txBody>
      </p:sp>
    </p:spTree>
    <p:extLst>
      <p:ext uri="{BB962C8B-B14F-4D97-AF65-F5344CB8AC3E}">
        <p14:creationId xmlns:p14="http://schemas.microsoft.com/office/powerpoint/2010/main" val="2720162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图片 2">
            <a:extLst>
              <a:ext uri="{FF2B5EF4-FFF2-40B4-BE49-F238E27FC236}">
                <a16:creationId xmlns:a16="http://schemas.microsoft.com/office/drawing/2014/main" id="{176F1D99-D1FC-73FD-32BB-10FD11FD6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933" y="2357437"/>
            <a:ext cx="5024045" cy="25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文本框 49">
            <a:extLst>
              <a:ext uri="{FF2B5EF4-FFF2-40B4-BE49-F238E27FC236}">
                <a16:creationId xmlns:a16="http://schemas.microsoft.com/office/drawing/2014/main" id="{014660A8-1010-4CB1-B7D8-D8C082B2F526}"/>
              </a:ext>
            </a:extLst>
          </p:cNvPr>
          <p:cNvSpPr txBox="1"/>
          <p:nvPr/>
        </p:nvSpPr>
        <p:spPr>
          <a:xfrm>
            <a:off x="-1" y="1670585"/>
            <a:ext cx="3829300" cy="4537524"/>
          </a:xfrm>
          <a:prstGeom prst="rect">
            <a:avLst/>
          </a:prstGeom>
          <a:noFill/>
        </p:spPr>
        <p:txBody>
          <a:bodyPr wrap="square">
            <a:spAutoFit/>
          </a:bodyPr>
          <a:lstStyle/>
          <a:p>
            <a:pPr marL="257175" indent="-257175" algn="just">
              <a:lnSpc>
                <a:spcPct val="135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本文针对现有的标签扰动算法大都只在单一粒度层级下进行深入探索，而未有效利用多种粒度信息，从而限制了算法的性能这一不足，</a:t>
            </a:r>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首先，分析了 </a:t>
            </a:r>
            <a:r>
              <a:rPr lang="en-US" altLang="zh-CN" dirty="0">
                <a:latin typeface="Times New Roman" panose="02020603050405020304" pitchFamily="18" charset="0"/>
                <a:ea typeface="楷体" panose="02010609060101010101" pitchFamily="49" charset="-122"/>
              </a:rPr>
              <a:t>Label Smoothing</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Bootstrapping </a:t>
            </a:r>
            <a:r>
              <a:rPr lang="zh-CN" altLang="en-US" dirty="0">
                <a:latin typeface="Times New Roman" panose="02020603050405020304" pitchFamily="18" charset="0"/>
                <a:ea typeface="楷体" panose="02010609060101010101" pitchFamily="49" charset="-122"/>
              </a:rPr>
              <a:t>和 </a:t>
            </a:r>
            <a:r>
              <a:rPr lang="en-US" altLang="zh-CN" dirty="0">
                <a:latin typeface="Times New Roman" panose="02020603050405020304" pitchFamily="18" charset="0"/>
                <a:ea typeface="楷体" panose="02010609060101010101" pitchFamily="49" charset="-122"/>
              </a:rPr>
              <a:t>Online Label Smoothing </a:t>
            </a:r>
            <a:r>
              <a:rPr lang="zh-CN" altLang="en-US" dirty="0">
                <a:latin typeface="Times New Roman" panose="02020603050405020304" pitchFamily="18" charset="0"/>
                <a:ea typeface="楷体" panose="02010609060101010101" pitchFamily="49" charset="-122"/>
              </a:rPr>
              <a:t>三种经典的单一粒度的标签扰动算法的原理；</a:t>
            </a:r>
            <a:endParaRPr lang="en-US" altLang="zh-CN" dirty="0">
              <a:latin typeface="Times New Roman" panose="02020603050405020304" pitchFamily="18" charset="0"/>
              <a:ea typeface="楷体" panose="02010609060101010101" pitchFamily="49" charset="-122"/>
            </a:endParaRPr>
          </a:p>
          <a:p>
            <a:pPr marL="600075" lvl="1" indent="-257175" algn="just">
              <a:lnSpc>
                <a:spcPct val="135000"/>
              </a:lnSpc>
              <a:buFont typeface="Times New Roman" panose="02020603050405020304" pitchFamily="18" charset="0"/>
              <a:buChar char="‣"/>
            </a:pPr>
            <a:r>
              <a:rPr lang="zh-CN" altLang="en-US" dirty="0">
                <a:latin typeface="Times New Roman" panose="02020603050405020304" pitchFamily="18" charset="0"/>
                <a:ea typeface="楷体" panose="02010609060101010101" pitchFamily="49" charset="-122"/>
              </a:rPr>
              <a:t>然后，提出了一种融合了样本级粒度和类别级粒度信息的</a:t>
            </a:r>
            <a:r>
              <a:rPr lang="zh-CN" altLang="en-US" b="1" u="sng" dirty="0">
                <a:solidFill>
                  <a:srgbClr val="0478BF"/>
                </a:solidFill>
                <a:latin typeface="黑体" panose="02010609060101010101" pitchFamily="49" charset="-122"/>
                <a:ea typeface="黑体" panose="02010609060101010101" pitchFamily="49" charset="-122"/>
              </a:rPr>
              <a:t>多粒度标签扰动算法</a:t>
            </a:r>
            <a:r>
              <a:rPr lang="zh-CN" altLang="en-US"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MGLP</a:t>
            </a:r>
            <a:r>
              <a:rPr lang="zh-CN" altLang="en-US"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sp>
        <p:nvSpPr>
          <p:cNvPr id="3" name="矩形 2">
            <a:extLst>
              <a:ext uri="{FF2B5EF4-FFF2-40B4-BE49-F238E27FC236}">
                <a16:creationId xmlns:a16="http://schemas.microsoft.com/office/drawing/2014/main" id="{D5AA6E57-A21B-FCC3-6626-2A26232516F4}"/>
              </a:ext>
            </a:extLst>
          </p:cNvPr>
          <p:cNvSpPr/>
          <p:nvPr/>
        </p:nvSpPr>
        <p:spPr>
          <a:xfrm>
            <a:off x="3935392" y="2044800"/>
            <a:ext cx="5162308" cy="3476325"/>
          </a:xfrm>
          <a:prstGeom prst="rect">
            <a:avLst/>
          </a:prstGeom>
          <a:noFill/>
          <a:ln w="12700">
            <a:solidFill>
              <a:srgbClr val="B82B2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a:extLst>
              <a:ext uri="{FF2B5EF4-FFF2-40B4-BE49-F238E27FC236}">
                <a16:creationId xmlns:a16="http://schemas.microsoft.com/office/drawing/2014/main" id="{2BB2BB27-E768-0FDC-2D5B-1B372F684F69}"/>
              </a:ext>
            </a:extLst>
          </p:cNvPr>
          <p:cNvSpPr txBox="1"/>
          <p:nvPr/>
        </p:nvSpPr>
        <p:spPr>
          <a:xfrm>
            <a:off x="5325958" y="5093134"/>
            <a:ext cx="2580424" cy="269817"/>
          </a:xfrm>
          <a:prstGeom prst="rect">
            <a:avLst/>
          </a:prstGeom>
          <a:noFill/>
        </p:spPr>
        <p:txBody>
          <a:bodyPr wrap="square">
            <a:spAutoFit/>
          </a:bodyPr>
          <a:lstStyle/>
          <a:p>
            <a:pPr algn="ctr">
              <a:lnSpc>
                <a:spcPts val="1500"/>
              </a:lnSpc>
            </a:pPr>
            <a:r>
              <a:rPr lang="en-US" altLang="zh-CN" sz="1050" b="1" kern="100" dirty="0">
                <a:latin typeface="Times New Roman" panose="02020603050405020304" pitchFamily="18" charset="0"/>
                <a:ea typeface="宋体" panose="02010600030101010101" pitchFamily="2" charset="-122"/>
                <a:cs typeface="Times New Roman" panose="02020603050405020304" pitchFamily="18" charset="0"/>
              </a:rPr>
              <a:t>MGLP</a:t>
            </a:r>
            <a:r>
              <a:rPr lang="zh-CN" altLang="en-US" sz="1050" b="1" kern="100" dirty="0">
                <a:latin typeface="Times New Roman" panose="02020603050405020304" pitchFamily="18" charset="0"/>
                <a:ea typeface="宋体" panose="02010600030101010101" pitchFamily="2" charset="-122"/>
                <a:cs typeface="Times New Roman" panose="02020603050405020304" pitchFamily="18" charset="0"/>
              </a:rPr>
              <a:t>算法技术路线图</a:t>
            </a:r>
            <a:endParaRPr lang="zh-CN" altLang="zh-CN" sz="105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E9EEC9AC-9683-D0D4-8338-8842E24C4B0D}"/>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4" name="页脚占位符 2">
            <a:extLst>
              <a:ext uri="{FF2B5EF4-FFF2-40B4-BE49-F238E27FC236}">
                <a16:creationId xmlns:a16="http://schemas.microsoft.com/office/drawing/2014/main" id="{17054949-08C0-5E84-738B-AB3A7BF7D2BB}"/>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29DA96A3-CAD5-B3D3-B261-B09D3EE5A960}"/>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37</a:t>
            </a:fld>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ED56E75-9C2B-205F-017A-00646905FD47}"/>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结语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5.1 </a:t>
            </a:r>
            <a:r>
              <a:rPr lang="zh-CN" altLang="en-US" b="1" dirty="0">
                <a:latin typeface="微软雅黑" panose="020B0503020204020204" pitchFamily="34" charset="-122"/>
                <a:ea typeface="微软雅黑" panose="020B0503020204020204" pitchFamily="34" charset="-122"/>
              </a:rPr>
              <a:t>结论</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A908226-CFFE-EC01-B10E-4116B1183240}"/>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05</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AEA95B1-FE00-2B7F-8601-7B57439EDE18}"/>
              </a:ext>
            </a:extLst>
          </p:cNvPr>
          <p:cNvSpPr txBox="1"/>
          <p:nvPr/>
        </p:nvSpPr>
        <p:spPr>
          <a:xfrm>
            <a:off x="1" y="1091790"/>
            <a:ext cx="1481558"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5.1 </a:t>
            </a:r>
            <a:r>
              <a:rPr lang="zh-CN" altLang="en-US" sz="2200" b="1" dirty="0">
                <a:solidFill>
                  <a:schemeClr val="bg1"/>
                </a:solidFill>
                <a:latin typeface="微软雅黑" panose="020B0503020204020204" pitchFamily="34" charset="-122"/>
                <a:ea typeface="微软雅黑" panose="020B0503020204020204" pitchFamily="34" charset="-122"/>
              </a:rPr>
              <a:t>结论</a:t>
            </a:r>
          </a:p>
        </p:txBody>
      </p:sp>
    </p:spTree>
    <p:extLst>
      <p:ext uri="{BB962C8B-B14F-4D97-AF65-F5344CB8AC3E}">
        <p14:creationId xmlns:p14="http://schemas.microsoft.com/office/powerpoint/2010/main" val="3392559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64216" y="1622803"/>
            <a:ext cx="9005104" cy="5031442"/>
          </a:xfrm>
          <a:prstGeom prst="rect">
            <a:avLst/>
          </a:prstGeom>
          <a:noFill/>
        </p:spPr>
        <p:txBody>
          <a:bodyPr wrap="square">
            <a:spAutoFit/>
          </a:bodyPr>
          <a:lstStyle/>
          <a:p>
            <a:pPr marL="257175" indent="-257175" algn="just">
              <a:lnSpc>
                <a:spcPct val="130000"/>
              </a:lnSpc>
              <a:buFont typeface="Wingdings" panose="05000000000000000000" pitchFamily="2" charset="2"/>
              <a:buChar char="ü"/>
            </a:pPr>
            <a:r>
              <a:rPr lang="zh-CN" altLang="en-US" sz="2000" b="1" u="sng" dirty="0">
                <a:solidFill>
                  <a:srgbClr val="0478BF"/>
                </a:solidFill>
                <a:latin typeface="黑体" panose="02010609060101010101" pitchFamily="49" charset="-122"/>
                <a:ea typeface="黑体" panose="02010609060101010101" pitchFamily="49" charset="-122"/>
              </a:rPr>
              <a:t>多粒度标签扰动算法</a:t>
            </a:r>
            <a:r>
              <a:rPr lang="zh-CN" altLang="en-US"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MGLP</a:t>
            </a:r>
            <a:r>
              <a:rPr lang="zh-CN" altLang="en-US"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u="sng" dirty="0">
              <a:solidFill>
                <a:srgbClr val="0478BF"/>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30000"/>
              </a:lnSpc>
              <a:buFont typeface="+mj-lt"/>
              <a:buAutoNum type="alphaLcParenR"/>
            </a:pPr>
            <a:r>
              <a:rPr lang="zh-CN" altLang="en-US" sz="2000" dirty="0">
                <a:latin typeface="Times New Roman" panose="02020603050405020304" pitchFamily="18" charset="0"/>
                <a:ea typeface="楷体" panose="02010609060101010101" pitchFamily="49" charset="-122"/>
              </a:rPr>
              <a:t>该算法通过加权的方式将类别级的</a:t>
            </a:r>
            <a:r>
              <a:rPr lang="en-US" altLang="zh-CN" sz="2000" dirty="0">
                <a:latin typeface="Times New Roman" panose="02020603050405020304" pitchFamily="18" charset="0"/>
                <a:ea typeface="楷体" panose="02010609060101010101" pitchFamily="49" charset="-122"/>
              </a:rPr>
              <a:t>Label Smoothing</a:t>
            </a:r>
            <a:r>
              <a:rPr lang="zh-CN" altLang="en-US" sz="2000" dirty="0">
                <a:latin typeface="Times New Roman" panose="02020603050405020304" pitchFamily="18" charset="0"/>
                <a:ea typeface="楷体" panose="02010609060101010101" pitchFamily="49" charset="-122"/>
              </a:rPr>
              <a:t>和</a:t>
            </a:r>
            <a:r>
              <a:rPr lang="en-US" altLang="zh-CN" sz="2000" dirty="0">
                <a:latin typeface="Times New Roman" panose="02020603050405020304" pitchFamily="18" charset="0"/>
                <a:ea typeface="楷体" panose="02010609060101010101" pitchFamily="49" charset="-122"/>
              </a:rPr>
              <a:t>Online Label Smoothing</a:t>
            </a:r>
            <a:r>
              <a:rPr lang="zh-CN" altLang="en-US" sz="2000" dirty="0">
                <a:latin typeface="Times New Roman" panose="02020603050405020304" pitchFamily="18" charset="0"/>
                <a:ea typeface="楷体" panose="02010609060101010101" pitchFamily="49" charset="-122"/>
              </a:rPr>
              <a:t>、样本级的</a:t>
            </a:r>
            <a:r>
              <a:rPr lang="en-US" altLang="zh-CN" sz="2000" dirty="0">
                <a:latin typeface="Times New Roman" panose="02020603050405020304" pitchFamily="18" charset="0"/>
                <a:ea typeface="楷体" panose="02010609060101010101" pitchFamily="49" charset="-122"/>
              </a:rPr>
              <a:t>Bootstrapping</a:t>
            </a:r>
            <a:r>
              <a:rPr lang="zh-CN" altLang="en-US" sz="2000" dirty="0">
                <a:latin typeface="Times New Roman" panose="02020603050405020304" pitchFamily="18" charset="0"/>
                <a:ea typeface="楷体" panose="02010609060101010101" pitchFamily="49" charset="-122"/>
              </a:rPr>
              <a:t>三种单粒度的标签扰动算法融合在一起，集成了</a:t>
            </a:r>
            <a:r>
              <a:rPr lang="zh-CN" altLang="en-US" sz="2000" b="1" u="sng" dirty="0">
                <a:solidFill>
                  <a:srgbClr val="0478BF"/>
                </a:solidFill>
                <a:latin typeface="黑体" panose="02010609060101010101" pitchFamily="49" charset="-122"/>
                <a:ea typeface="黑体" panose="02010609060101010101" pitchFamily="49" charset="-122"/>
              </a:rPr>
              <a:t>类别级粒度</a:t>
            </a:r>
            <a:r>
              <a:rPr lang="zh-CN" altLang="en-US" sz="2000" dirty="0">
                <a:latin typeface="Times New Roman" panose="02020603050405020304" pitchFamily="18" charset="0"/>
                <a:ea typeface="楷体" panose="02010609060101010101" pitchFamily="49" charset="-122"/>
              </a:rPr>
              <a:t>和</a:t>
            </a:r>
            <a:r>
              <a:rPr lang="zh-CN" altLang="en-US" sz="2000" b="1" u="sng" dirty="0">
                <a:solidFill>
                  <a:srgbClr val="0478BF"/>
                </a:solidFill>
                <a:latin typeface="黑体" panose="02010609060101010101" pitchFamily="49" charset="-122"/>
                <a:ea typeface="黑体" panose="02010609060101010101" pitchFamily="49" charset="-122"/>
              </a:rPr>
              <a:t>样本级粒度</a:t>
            </a:r>
            <a:r>
              <a:rPr lang="zh-CN" altLang="en-US" sz="2000" dirty="0">
                <a:latin typeface="Times New Roman" panose="02020603050405020304" pitchFamily="18" charset="0"/>
                <a:ea typeface="楷体" panose="02010609060101010101" pitchFamily="49" charset="-122"/>
              </a:rPr>
              <a:t>的标签扰动算法的特点；</a:t>
            </a:r>
            <a:endParaRPr lang="en-US" altLang="zh-CN" sz="2000" dirty="0">
              <a:latin typeface="Times New Roman" panose="02020603050405020304" pitchFamily="18" charset="0"/>
              <a:ea typeface="楷体" panose="02010609060101010101" pitchFamily="49" charset="-122"/>
            </a:endParaRPr>
          </a:p>
          <a:p>
            <a:pPr marL="342900" indent="-342900" algn="just">
              <a:lnSpc>
                <a:spcPct val="130000"/>
              </a:lnSpc>
              <a:buFont typeface="+mj-lt"/>
              <a:buAutoNum type="alphaLcParenR"/>
            </a:pPr>
            <a:r>
              <a:rPr lang="zh-CN" altLang="en-US" sz="2000" dirty="0">
                <a:latin typeface="Times New Roman" panose="02020603050405020304" pitchFamily="18" charset="0"/>
                <a:ea typeface="楷体" panose="02010609060101010101" pitchFamily="49" charset="-122"/>
              </a:rPr>
              <a:t>通过融合系数来控制不同粒度扰动的比例，并利用</a:t>
            </a:r>
            <a:r>
              <a:rPr lang="zh-CN" altLang="en-US" sz="2000" b="1" u="sng" dirty="0">
                <a:solidFill>
                  <a:srgbClr val="0478BF"/>
                </a:solidFill>
                <a:latin typeface="黑体" panose="02010609060101010101" pitchFamily="49" charset="-122"/>
                <a:ea typeface="黑体" panose="02010609060101010101" pitchFamily="49" charset="-122"/>
              </a:rPr>
              <a:t>元学习</a:t>
            </a:r>
            <a:r>
              <a:rPr lang="zh-CN" altLang="en-US" sz="2000" dirty="0">
                <a:latin typeface="Times New Roman" panose="02020603050405020304" pitchFamily="18" charset="0"/>
                <a:ea typeface="楷体" panose="02010609060101010101" pitchFamily="49" charset="-122"/>
              </a:rPr>
              <a:t>的思想对融合系数进行学习，使其能够根据不同的数据特点</a:t>
            </a:r>
            <a:r>
              <a:rPr lang="zh-CN" altLang="en-US" sz="2000" b="1" u="sng" dirty="0">
                <a:solidFill>
                  <a:srgbClr val="0478BF"/>
                </a:solidFill>
                <a:latin typeface="黑体" panose="02010609060101010101" pitchFamily="49" charset="-122"/>
                <a:ea typeface="黑体" panose="02010609060101010101" pitchFamily="49" charset="-122"/>
              </a:rPr>
              <a:t>自适应</a:t>
            </a:r>
            <a:r>
              <a:rPr lang="zh-CN" altLang="en-US" sz="2000" dirty="0">
                <a:latin typeface="Times New Roman" panose="02020603050405020304" pitchFamily="18" charset="0"/>
                <a:ea typeface="楷体" panose="02010609060101010101" pitchFamily="49" charset="-122"/>
              </a:rPr>
              <a:t>地对融合系数进行调整，避免了人工调参所造成的主观性误差，提高了模型的性能；</a:t>
            </a:r>
            <a:endParaRPr lang="en-US" altLang="zh-CN" sz="2000" dirty="0">
              <a:latin typeface="Times New Roman" panose="02020603050405020304" pitchFamily="18" charset="0"/>
              <a:ea typeface="楷体" panose="02010609060101010101" pitchFamily="49" charset="-122"/>
            </a:endParaRPr>
          </a:p>
          <a:p>
            <a:pPr marL="342900" indent="-342900" algn="just">
              <a:lnSpc>
                <a:spcPct val="130000"/>
              </a:lnSpc>
              <a:buFont typeface="+mj-lt"/>
              <a:buAutoNum type="alphaLcParenR"/>
            </a:pPr>
            <a:r>
              <a:rPr lang="zh-CN" altLang="en-US" sz="2000" dirty="0">
                <a:latin typeface="Times New Roman" panose="02020603050405020304" pitchFamily="18" charset="0"/>
                <a:ea typeface="楷体" panose="02010609060101010101" pitchFamily="49" charset="-122"/>
              </a:rPr>
              <a:t>我们在推文情感分类、电影评论情感分类、引文意图分类数据集</a:t>
            </a:r>
            <a:r>
              <a:rPr lang="zh-CN" altLang="en-US" sz="2000" b="1" u="sng" dirty="0">
                <a:solidFill>
                  <a:srgbClr val="0478BF"/>
                </a:solidFill>
                <a:latin typeface="黑体" panose="02010609060101010101" pitchFamily="49" charset="-122"/>
                <a:ea typeface="黑体" panose="02010609060101010101" pitchFamily="49" charset="-122"/>
              </a:rPr>
              <a:t>三种文本分类数据集</a:t>
            </a:r>
            <a:r>
              <a:rPr lang="zh-CN" altLang="en-US" sz="2000" dirty="0">
                <a:latin typeface="Times New Roman" panose="02020603050405020304" pitchFamily="18" charset="0"/>
                <a:ea typeface="楷体" panose="02010609060101010101" pitchFamily="49" charset="-122"/>
              </a:rPr>
              <a:t>上进行了实验，结果表明本文提出的</a:t>
            </a:r>
            <a:r>
              <a:rPr lang="en-US" altLang="zh-CN" sz="2000" dirty="0">
                <a:latin typeface="Times New Roman" panose="02020603050405020304" pitchFamily="18" charset="0"/>
                <a:ea typeface="楷体" panose="02010609060101010101" pitchFamily="49" charset="-122"/>
              </a:rPr>
              <a:t>MGLP</a:t>
            </a:r>
            <a:r>
              <a:rPr lang="zh-CN" altLang="en-US" sz="2000" dirty="0">
                <a:latin typeface="Times New Roman" panose="02020603050405020304" pitchFamily="18" charset="0"/>
                <a:ea typeface="楷体" panose="02010609060101010101" pitchFamily="49" charset="-122"/>
              </a:rPr>
              <a:t>算法与其他算法相比性能有</a:t>
            </a:r>
            <a:r>
              <a:rPr lang="zh-CN" altLang="en-US" sz="2000" b="1" u="sng" dirty="0">
                <a:solidFill>
                  <a:srgbClr val="0478BF"/>
                </a:solidFill>
                <a:latin typeface="黑体" panose="02010609060101010101" pitchFamily="49" charset="-122"/>
                <a:ea typeface="黑体" panose="02010609060101010101" pitchFamily="49" charset="-122"/>
              </a:rPr>
              <a:t>明显的提升</a:t>
            </a:r>
            <a:r>
              <a:rPr lang="zh-CN" altLang="en-US" sz="2000" dirty="0">
                <a:latin typeface="Times New Roman" panose="02020603050405020304" pitchFamily="18" charset="0"/>
                <a:ea typeface="楷体" panose="02010609060101010101" pitchFamily="49" charset="-122"/>
              </a:rPr>
              <a:t>，有效地减轻了噪声标签对深度学习模型训练的负面影响，对于深度学习模型在信息组织和信息分析领域更准确地应用具有十分重要的价值和前景。</a:t>
            </a:r>
            <a:endParaRPr lang="en-US" altLang="zh-CN" sz="2000" dirty="0">
              <a:latin typeface="Times New Roman" panose="02020603050405020304" pitchFamily="18" charset="0"/>
              <a:ea typeface="楷体" panose="02010609060101010101" pitchFamily="49" charset="-122"/>
            </a:endParaRPr>
          </a:p>
        </p:txBody>
      </p:sp>
      <p:sp>
        <p:nvSpPr>
          <p:cNvPr id="3" name="日期占位符 1">
            <a:extLst>
              <a:ext uri="{FF2B5EF4-FFF2-40B4-BE49-F238E27FC236}">
                <a16:creationId xmlns:a16="http://schemas.microsoft.com/office/drawing/2014/main" id="{887D7217-3FA9-5A61-D167-82026ED10C57}"/>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4" name="页脚占位符 2">
            <a:extLst>
              <a:ext uri="{FF2B5EF4-FFF2-40B4-BE49-F238E27FC236}">
                <a16:creationId xmlns:a16="http://schemas.microsoft.com/office/drawing/2014/main" id="{527A0CA3-1FC5-815A-1BA3-FC29AF5061BD}"/>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D1D61B37-E6D2-B29D-7AA9-0B81272AB629}"/>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38</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FC210B75-E717-3148-9616-1CEDCA96DAD9}"/>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结语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5.1 </a:t>
            </a:r>
            <a:r>
              <a:rPr lang="zh-CN" altLang="en-US" b="1" dirty="0">
                <a:latin typeface="微软雅黑" panose="020B0503020204020204" pitchFamily="34" charset="-122"/>
                <a:ea typeface="微软雅黑" panose="020B0503020204020204" pitchFamily="34" charset="-122"/>
              </a:rPr>
              <a:t>结论</a:t>
            </a:r>
            <a:endParaRPr lang="en-US" altLang="zh-CN"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1CB087E-7BCE-DEE5-FD24-911B0D69201E}"/>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05</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5EEE8E8-BC70-2CB9-0507-6A3370712FE0}"/>
              </a:ext>
            </a:extLst>
          </p:cNvPr>
          <p:cNvSpPr txBox="1"/>
          <p:nvPr/>
        </p:nvSpPr>
        <p:spPr>
          <a:xfrm>
            <a:off x="1" y="1091790"/>
            <a:ext cx="1481558"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5.1 </a:t>
            </a:r>
            <a:r>
              <a:rPr lang="zh-CN" altLang="en-US" sz="2200" b="1" dirty="0">
                <a:solidFill>
                  <a:schemeClr val="bg1"/>
                </a:solidFill>
                <a:latin typeface="微软雅黑" panose="020B0503020204020204" pitchFamily="34" charset="-122"/>
                <a:ea typeface="微软雅黑" panose="020B0503020204020204" pitchFamily="34" charset="-122"/>
              </a:rPr>
              <a:t>结论</a:t>
            </a:r>
          </a:p>
        </p:txBody>
      </p:sp>
    </p:spTree>
    <p:extLst>
      <p:ext uri="{BB962C8B-B14F-4D97-AF65-F5344CB8AC3E}">
        <p14:creationId xmlns:p14="http://schemas.microsoft.com/office/powerpoint/2010/main" val="819799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247984" y="1674683"/>
            <a:ext cx="8594058" cy="4350486"/>
          </a:xfrm>
          <a:prstGeom prst="rect">
            <a:avLst/>
          </a:prstGeom>
          <a:noFill/>
        </p:spPr>
        <p:txBody>
          <a:bodyPr wrap="square">
            <a:spAutoFit/>
          </a:bodyPr>
          <a:lstStyle/>
          <a:p>
            <a:pPr marL="342900" indent="-342900" algn="just">
              <a:lnSpc>
                <a:spcPct val="140000"/>
              </a:lnSpc>
              <a:buFont typeface="+mj-lt"/>
              <a:buAutoNum type="alphaLcParenR"/>
            </a:pPr>
            <a:r>
              <a:rPr lang="zh-CN" altLang="en-US" sz="2000" dirty="0">
                <a:latin typeface="Times New Roman" panose="02020603050405020304" pitchFamily="18" charset="0"/>
                <a:ea typeface="楷体" panose="02010609060101010101" pitchFamily="49" charset="-122"/>
              </a:rPr>
              <a:t>只考虑了利用样本级粒度和类别级粒度的数据信息，还未研究与</a:t>
            </a:r>
            <a:r>
              <a:rPr lang="zh-CN" altLang="en-US" sz="2000" b="1" u="sng" dirty="0">
                <a:solidFill>
                  <a:srgbClr val="0478BF"/>
                </a:solidFill>
                <a:latin typeface="黑体" panose="02010609060101010101" pitchFamily="49" charset="-122"/>
                <a:ea typeface="黑体" panose="02010609060101010101" pitchFamily="49" charset="-122"/>
              </a:rPr>
              <a:t>数据集级粒度</a:t>
            </a:r>
            <a:r>
              <a:rPr lang="zh-CN" altLang="en-US" sz="2000" dirty="0">
                <a:latin typeface="Times New Roman" panose="02020603050405020304" pitchFamily="18" charset="0"/>
                <a:ea typeface="楷体" panose="02010609060101010101" pitchFamily="49" charset="-122"/>
              </a:rPr>
              <a:t>信息的结合；</a:t>
            </a:r>
            <a:endParaRPr lang="en-US" altLang="zh-CN" sz="2000" dirty="0">
              <a:latin typeface="Times New Roman" panose="02020603050405020304" pitchFamily="18" charset="0"/>
              <a:ea typeface="楷体" panose="02010609060101010101" pitchFamily="49" charset="-122"/>
            </a:endParaRPr>
          </a:p>
          <a:p>
            <a:pPr marL="342900" indent="-342900" algn="just">
              <a:lnSpc>
                <a:spcPct val="140000"/>
              </a:lnSpc>
              <a:buFont typeface="+mj-lt"/>
              <a:buAutoNum type="alphaLcParenR"/>
            </a:pPr>
            <a:r>
              <a:rPr lang="zh-CN" altLang="en-US" sz="2000" dirty="0">
                <a:latin typeface="Times New Roman" panose="02020603050405020304" pitchFamily="18" charset="0"/>
                <a:ea typeface="楷体" panose="02010609060101010101" pitchFamily="49" charset="-122"/>
              </a:rPr>
              <a:t>在未来研究中，我们将探究如何将</a:t>
            </a:r>
            <a:r>
              <a:rPr lang="zh-CN" altLang="en-US" sz="2000" b="1" u="sng" dirty="0">
                <a:solidFill>
                  <a:srgbClr val="0478BF"/>
                </a:solidFill>
                <a:latin typeface="黑体" panose="02010609060101010101" pitchFamily="49" charset="-122"/>
                <a:ea typeface="黑体" panose="02010609060101010101" pitchFamily="49" charset="-122"/>
              </a:rPr>
              <a:t>样本级、类别级以及数据集级粒度</a:t>
            </a:r>
            <a:r>
              <a:rPr lang="zh-CN" altLang="en-US" sz="2000" dirty="0">
                <a:latin typeface="Times New Roman" panose="02020603050405020304" pitchFamily="18" charset="0"/>
                <a:ea typeface="楷体" panose="02010609060101010101" pitchFamily="49" charset="-122"/>
              </a:rPr>
              <a:t>的信息进行融合，以期进一步提高对多粒度信息的有效利用，并进一步提升深度学习模型的性能；</a:t>
            </a:r>
            <a:endParaRPr lang="en-US" altLang="zh-CN" sz="2000" dirty="0">
              <a:latin typeface="Times New Roman" panose="02020603050405020304" pitchFamily="18" charset="0"/>
              <a:ea typeface="楷体" panose="02010609060101010101" pitchFamily="49" charset="-122"/>
            </a:endParaRPr>
          </a:p>
          <a:p>
            <a:pPr marL="342900" indent="-342900" algn="just">
              <a:lnSpc>
                <a:spcPct val="140000"/>
              </a:lnSpc>
              <a:buFont typeface="+mj-lt"/>
              <a:buAutoNum type="alphaLcParenR"/>
            </a:pPr>
            <a:r>
              <a:rPr lang="zh-CN" altLang="en-US" sz="2000" dirty="0">
                <a:latin typeface="Times New Roman" panose="02020603050405020304" pitchFamily="18" charset="0"/>
                <a:ea typeface="楷体" panose="02010609060101010101" pitchFamily="49" charset="-122"/>
              </a:rPr>
              <a:t>将探究利用更多的信息</a:t>
            </a:r>
            <a:r>
              <a:rPr lang="zh-CN" altLang="en-US" sz="2000" b="1" u="sng" dirty="0">
                <a:solidFill>
                  <a:srgbClr val="0478BF"/>
                </a:solidFill>
                <a:latin typeface="黑体" panose="02010609060101010101" pitchFamily="49" charset="-122"/>
                <a:ea typeface="黑体" panose="02010609060101010101" pitchFamily="49" charset="-122"/>
              </a:rPr>
              <a:t>求解融合系数</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marL="342900" indent="-342900" algn="just">
              <a:lnSpc>
                <a:spcPct val="140000"/>
              </a:lnSpc>
              <a:buFont typeface="+mj-lt"/>
              <a:buAutoNum type="alphaLcParenR"/>
            </a:pPr>
            <a:r>
              <a:rPr lang="zh-CN" altLang="en-US" sz="2000" dirty="0">
                <a:latin typeface="Times New Roman" panose="02020603050405020304" pitchFamily="18" charset="0"/>
                <a:ea typeface="楷体" panose="02010609060101010101" pitchFamily="49" charset="-122"/>
              </a:rPr>
              <a:t>在算法未来的应用层面，除了将本文提出的算法应用于文本分类领域之外，我们还计划将其应用于</a:t>
            </a:r>
            <a:r>
              <a:rPr lang="zh-CN" altLang="en-US" sz="2000" b="1" u="sng" dirty="0">
                <a:solidFill>
                  <a:srgbClr val="0478BF"/>
                </a:solidFill>
                <a:latin typeface="黑体" panose="02010609060101010101" pitchFamily="49" charset="-122"/>
                <a:ea typeface="黑体" panose="02010609060101010101" pitchFamily="49" charset="-122"/>
              </a:rPr>
              <a:t>计算机视觉领域</a:t>
            </a:r>
            <a:r>
              <a:rPr lang="zh-CN" altLang="en-US" sz="2000" dirty="0">
                <a:latin typeface="Times New Roman" panose="02020603050405020304" pitchFamily="18" charset="0"/>
                <a:ea typeface="楷体" panose="02010609060101010101" pitchFamily="49" charset="-122"/>
              </a:rPr>
              <a:t>，例如利用该算法帮助处理图像分类任务中的噪声，从而提高原始深度学习模型在图像分类任务上的性能，在更多的领域中发挥该算法的应用价值。</a:t>
            </a:r>
            <a:endParaRPr lang="en-US" altLang="zh-CN" sz="2000" dirty="0">
              <a:latin typeface="Times New Roman" panose="02020603050405020304" pitchFamily="18" charset="0"/>
              <a:ea typeface="楷体" panose="02010609060101010101" pitchFamily="49" charset="-122"/>
            </a:endParaRPr>
          </a:p>
        </p:txBody>
      </p:sp>
      <p:sp>
        <p:nvSpPr>
          <p:cNvPr id="3" name="日期占位符 1">
            <a:extLst>
              <a:ext uri="{FF2B5EF4-FFF2-40B4-BE49-F238E27FC236}">
                <a16:creationId xmlns:a16="http://schemas.microsoft.com/office/drawing/2014/main" id="{BCF1916C-2E11-69A6-F49B-BADBD707F8B3}"/>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4" name="页脚占位符 2">
            <a:extLst>
              <a:ext uri="{FF2B5EF4-FFF2-40B4-BE49-F238E27FC236}">
                <a16:creationId xmlns:a16="http://schemas.microsoft.com/office/drawing/2014/main" id="{7B573F7F-7D37-8213-990C-2901E8ED7DB4}"/>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012CD525-1E4A-FBC3-4ED1-69A97CB6D3BD}"/>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39</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CD131131-BC8E-709A-8239-1B216693CFFE}"/>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结语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5.2 </a:t>
            </a:r>
            <a:r>
              <a:rPr lang="zh-CN" altLang="en-US" b="1" dirty="0">
                <a:latin typeface="微软雅黑" panose="020B0503020204020204" pitchFamily="34" charset="-122"/>
                <a:ea typeface="微软雅黑" panose="020B0503020204020204" pitchFamily="34" charset="-122"/>
              </a:rPr>
              <a:t>局限与未来工作</a:t>
            </a:r>
            <a:endParaRPr lang="en-US" altLang="zh-CN"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1B5A8F7-C4EA-9272-AF60-2E45E991ED15}"/>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05</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784245F-5437-35CF-513A-BCC5C2486F3C}"/>
              </a:ext>
            </a:extLst>
          </p:cNvPr>
          <p:cNvSpPr txBox="1"/>
          <p:nvPr/>
        </p:nvSpPr>
        <p:spPr>
          <a:xfrm>
            <a:off x="1" y="1091790"/>
            <a:ext cx="2847372"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5.2 </a:t>
            </a:r>
            <a:r>
              <a:rPr lang="zh-CN" altLang="en-US" sz="2200" b="1" dirty="0">
                <a:solidFill>
                  <a:schemeClr val="bg1"/>
                </a:solidFill>
                <a:latin typeface="微软雅黑" panose="020B0503020204020204" pitchFamily="34" charset="-122"/>
                <a:ea typeface="微软雅黑" panose="020B0503020204020204" pitchFamily="34" charset="-122"/>
              </a:rPr>
              <a:t>局限与未来工作</a:t>
            </a:r>
          </a:p>
        </p:txBody>
      </p:sp>
    </p:spTree>
    <p:extLst>
      <p:ext uri="{BB962C8B-B14F-4D97-AF65-F5344CB8AC3E}">
        <p14:creationId xmlns:p14="http://schemas.microsoft.com/office/powerpoint/2010/main" val="206868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72042" y="1152997"/>
            <a:ext cx="8945941" cy="5088060"/>
          </a:xfrm>
          <a:prstGeom prst="rect">
            <a:avLst/>
          </a:prstGeom>
          <a:noFill/>
        </p:spPr>
        <p:txBody>
          <a:bodyPr wrap="square">
            <a:spAutoFit/>
          </a:bodyPr>
          <a:lstStyle/>
          <a:p>
            <a:pPr marL="257175" indent="-257175" algn="just">
              <a:lnSpc>
                <a:spcPct val="140000"/>
              </a:lnSpc>
              <a:buFont typeface="Arial" panose="020B0604020202020204" pitchFamily="34" charset="0"/>
              <a:buChar char="•"/>
            </a:pPr>
            <a:r>
              <a:rPr lang="zh-CN" altLang="en-US" b="1" u="sng" dirty="0">
                <a:solidFill>
                  <a:srgbClr val="0478BF"/>
                </a:solidFill>
                <a:latin typeface="黑体" panose="02010609060101010101" pitchFamily="49" charset="-122"/>
                <a:ea typeface="黑体" panose="02010609060101010101" pitchFamily="49" charset="-122"/>
              </a:rPr>
              <a:t>文本分类</a:t>
            </a:r>
            <a:r>
              <a:rPr lang="zh-CN" altLang="en-US" dirty="0">
                <a:latin typeface="Times New Roman" panose="02020603050405020304" pitchFamily="18" charset="0"/>
                <a:ea typeface="楷体" panose="02010609060101010101" pitchFamily="49" charset="-122"/>
              </a:rPr>
              <a:t>是信息组织的核心内容，其涉及的范围十分广泛，不仅包括</a:t>
            </a:r>
            <a:r>
              <a:rPr lang="zh-CN" altLang="en-US" b="1" u="sng" dirty="0">
                <a:latin typeface="黑体" panose="02010609060101010101" pitchFamily="49" charset="-122"/>
                <a:ea typeface="黑体" panose="02010609060101010101" pitchFamily="49" charset="-122"/>
              </a:rPr>
              <a:t>学术文献的分类</a:t>
            </a:r>
            <a:r>
              <a:rPr lang="zh-CN" altLang="en-US" dirty="0">
                <a:latin typeface="Times New Roman" panose="02020603050405020304" pitchFamily="18" charset="0"/>
                <a:ea typeface="楷体" panose="02010609060101010101" pitchFamily="49" charset="-122"/>
              </a:rPr>
              <a:t>任务，如文献结构分类、引文情感分类、引文意图分类等，也包含</a:t>
            </a:r>
            <a:r>
              <a:rPr lang="zh-CN" altLang="en-US" b="1" u="sng" dirty="0">
                <a:latin typeface="黑体" panose="02010609060101010101" pitchFamily="49" charset="-122"/>
                <a:ea typeface="黑体" panose="02010609060101010101" pitchFamily="49" charset="-122"/>
              </a:rPr>
              <a:t>社交媒体信息分类</a:t>
            </a:r>
            <a:r>
              <a:rPr lang="zh-CN" altLang="en-US" dirty="0">
                <a:latin typeface="Times New Roman" panose="02020603050405020304" pitchFamily="18" charset="0"/>
                <a:ea typeface="楷体" panose="02010609060101010101" pitchFamily="49" charset="-122"/>
              </a:rPr>
              <a:t>、</a:t>
            </a:r>
            <a:r>
              <a:rPr lang="zh-CN" altLang="en-US" b="1" u="sng" dirty="0">
                <a:latin typeface="黑体" panose="02010609060101010101" pitchFamily="49" charset="-122"/>
                <a:ea typeface="黑体" panose="02010609060101010101" pitchFamily="49" charset="-122"/>
              </a:rPr>
              <a:t>突发事件的识别与分类</a:t>
            </a:r>
            <a:r>
              <a:rPr lang="zh-CN" altLang="en-US" dirty="0">
                <a:latin typeface="Times New Roman" panose="02020603050405020304" pitchFamily="18" charset="0"/>
                <a:ea typeface="楷体" panose="02010609060101010101" pitchFamily="49" charset="-122"/>
              </a:rPr>
              <a:t>、</a:t>
            </a:r>
            <a:r>
              <a:rPr lang="zh-CN" altLang="en-US" b="1" u="sng" dirty="0">
                <a:latin typeface="黑体" panose="02010609060101010101" pitchFamily="49" charset="-122"/>
                <a:ea typeface="黑体" panose="02010609060101010101" pitchFamily="49" charset="-122"/>
              </a:rPr>
              <a:t>政策文本分类</a:t>
            </a:r>
            <a:r>
              <a:rPr lang="zh-CN" altLang="en-US" dirty="0">
                <a:latin typeface="Times New Roman" panose="02020603050405020304" pitchFamily="18" charset="0"/>
                <a:ea typeface="楷体" panose="02010609060101010101" pitchFamily="49" charset="-122"/>
              </a:rPr>
              <a:t>等。</a:t>
            </a:r>
            <a:endParaRPr lang="en-US" altLang="zh-CN" dirty="0">
              <a:latin typeface="Times New Roman" panose="02020603050405020304" pitchFamily="18" charset="0"/>
              <a:ea typeface="楷体" panose="02010609060101010101" pitchFamily="49" charset="-122"/>
            </a:endParaRPr>
          </a:p>
          <a:p>
            <a:pPr marL="742950" lvl="1" indent="-285750" algn="just">
              <a:lnSpc>
                <a:spcPct val="140000"/>
              </a:lnSpc>
              <a:buFont typeface="Times New Roman" panose="02020603050405020304" pitchFamily="18" charset="0"/>
              <a:buChar char="‣"/>
            </a:pPr>
            <a:r>
              <a:rPr lang="zh-CN" altLang="en-US" b="1" u="sng" dirty="0">
                <a:latin typeface="Times New Roman" panose="02020603050405020304" pitchFamily="18" charset="0"/>
                <a:ea typeface="楷体" panose="02010609060101010101" pitchFamily="49" charset="-122"/>
              </a:rPr>
              <a:t>学术文献分类</a:t>
            </a:r>
            <a:r>
              <a:rPr lang="zh-CN" altLang="en-US" dirty="0">
                <a:latin typeface="Times New Roman" panose="02020603050405020304" pitchFamily="18" charset="0"/>
                <a:ea typeface="楷体" panose="02010609060101010101" pitchFamily="49" charset="-122"/>
              </a:rPr>
              <a:t>：帮助学者在面对浩如烟海的文献资料时，快速地识别出所需信息，了解目标文献的研究内容与研究价值；</a:t>
            </a:r>
            <a:endParaRPr lang="en-US" altLang="zh-CN" dirty="0">
              <a:latin typeface="Times New Roman" panose="02020603050405020304" pitchFamily="18" charset="0"/>
              <a:ea typeface="楷体" panose="02010609060101010101" pitchFamily="49" charset="-122"/>
            </a:endParaRPr>
          </a:p>
          <a:p>
            <a:pPr marL="742950" lvl="1" indent="-285750" algn="just">
              <a:lnSpc>
                <a:spcPct val="140000"/>
              </a:lnSpc>
              <a:buFont typeface="Times New Roman" panose="02020603050405020304" pitchFamily="18" charset="0"/>
              <a:buChar char="‣"/>
            </a:pPr>
            <a:r>
              <a:rPr lang="zh-CN" altLang="en-US" b="1" u="sng" dirty="0">
                <a:latin typeface="Times New Roman" panose="02020603050405020304" pitchFamily="18" charset="0"/>
                <a:ea typeface="楷体" panose="02010609060101010101" pitchFamily="49" charset="-122"/>
              </a:rPr>
              <a:t>政策文本分类</a:t>
            </a:r>
            <a:r>
              <a:rPr lang="zh-CN" altLang="en-US" dirty="0">
                <a:latin typeface="Times New Roman" panose="02020603050405020304" pitchFamily="18" charset="0"/>
                <a:ea typeface="楷体" panose="02010609060101010101" pitchFamily="49" charset="-122"/>
              </a:rPr>
              <a:t>：帮助政府、高校、企业等高效地获取自身所需的科技政策；</a:t>
            </a:r>
            <a:endParaRPr lang="en-US" altLang="zh-CN" dirty="0">
              <a:latin typeface="Times New Roman" panose="02020603050405020304" pitchFamily="18" charset="0"/>
              <a:ea typeface="楷体" panose="02010609060101010101" pitchFamily="49" charset="-122"/>
            </a:endParaRPr>
          </a:p>
          <a:p>
            <a:pPr marL="742950" lvl="1" indent="-285750" algn="just">
              <a:lnSpc>
                <a:spcPct val="140000"/>
              </a:lnSpc>
              <a:buFont typeface="Times New Roman" panose="02020603050405020304" pitchFamily="18" charset="0"/>
              <a:buChar char="‣"/>
            </a:pPr>
            <a:r>
              <a:rPr lang="zh-CN" altLang="en-US" b="1" u="sng" dirty="0">
                <a:latin typeface="Times New Roman" panose="02020603050405020304" pitchFamily="18" charset="0"/>
                <a:ea typeface="楷体" panose="02010609060101010101" pitchFamily="49" charset="-122"/>
              </a:rPr>
              <a:t>社交媒体信息分类</a:t>
            </a:r>
            <a:r>
              <a:rPr lang="zh-CN" altLang="en-US" dirty="0">
                <a:latin typeface="Times New Roman" panose="02020603050405020304" pitchFamily="18" charset="0"/>
                <a:ea typeface="楷体" panose="02010609060101010101" pitchFamily="49" charset="-122"/>
              </a:rPr>
              <a:t>：帮助决策者快速了解公众的情感和观点，并利用这些有价值的分类信息优化和改进现有的解决方案；</a:t>
            </a:r>
            <a:endParaRPr lang="en-US" altLang="zh-CN" dirty="0">
              <a:latin typeface="Times New Roman" panose="02020603050405020304" pitchFamily="18" charset="0"/>
              <a:ea typeface="楷体" panose="02010609060101010101" pitchFamily="49" charset="-122"/>
            </a:endParaRPr>
          </a:p>
          <a:p>
            <a:pPr marL="742950" lvl="1" indent="-285750" algn="just">
              <a:lnSpc>
                <a:spcPct val="140000"/>
              </a:lnSpc>
              <a:buFont typeface="Times New Roman" panose="02020603050405020304" pitchFamily="18" charset="0"/>
              <a:buChar char="‣"/>
            </a:pPr>
            <a:r>
              <a:rPr lang="zh-CN" altLang="en-US" b="1" u="sng" dirty="0">
                <a:latin typeface="Times New Roman" panose="02020603050405020304" pitchFamily="18" charset="0"/>
                <a:ea typeface="楷体" panose="02010609060101010101" pitchFamily="49" charset="-122"/>
              </a:rPr>
              <a:t>突发事件的自动识别与分类</a:t>
            </a:r>
            <a:r>
              <a:rPr lang="zh-CN" altLang="en-US" dirty="0">
                <a:latin typeface="Times New Roman" panose="02020603050405020304" pitchFamily="18" charset="0"/>
                <a:ea typeface="楷体" panose="02010609060101010101" pitchFamily="49" charset="-122"/>
              </a:rPr>
              <a:t>：从海量信息中快速获取有效信息，并为应急管理机构提供帮助。</a:t>
            </a:r>
            <a:endParaRPr lang="en-US" altLang="zh-CN" dirty="0">
              <a:latin typeface="Times New Roman" panose="02020603050405020304" pitchFamily="18" charset="0"/>
              <a:ea typeface="楷体" panose="02010609060101010101" pitchFamily="49" charset="-122"/>
            </a:endParaRPr>
          </a:p>
          <a:p>
            <a:pPr marL="257175" indent="-257175" algn="just">
              <a:lnSpc>
                <a:spcPct val="140000"/>
              </a:lnSpc>
              <a:buFont typeface="Arial" panose="020B0604020202020204" pitchFamily="34" charset="0"/>
              <a:buChar char="•"/>
            </a:pPr>
            <a:r>
              <a:rPr lang="zh-CN" altLang="en-US" b="1" u="sng" dirty="0">
                <a:solidFill>
                  <a:srgbClr val="0478BF"/>
                </a:solidFill>
                <a:latin typeface="黑体" panose="02010609060101010101" pitchFamily="49" charset="-122"/>
                <a:ea typeface="黑体" panose="02010609060101010101" pitchFamily="49" charset="-122"/>
              </a:rPr>
              <a:t>深度学习算法</a:t>
            </a:r>
            <a:r>
              <a:rPr lang="zh-CN" altLang="en-US" dirty="0">
                <a:latin typeface="Times New Roman" panose="02020603050405020304" pitchFamily="18" charset="0"/>
                <a:ea typeface="楷体" panose="02010609060101010101" pitchFamily="49" charset="-122"/>
              </a:rPr>
              <a:t>因其良好的特征表示能力，逐渐成为了解决上述问题的首选方案。</a:t>
            </a:r>
          </a:p>
          <a:p>
            <a:pPr marL="257175" indent="-257175" algn="just">
              <a:lnSpc>
                <a:spcPct val="14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然而，由于标注经验、主观性以及责任心等因素的影响，人工标注的数据集</a:t>
            </a:r>
            <a:r>
              <a:rPr lang="zh-CN" altLang="en-US" b="1" u="sng" dirty="0">
                <a:solidFill>
                  <a:srgbClr val="0478BF"/>
                </a:solidFill>
                <a:latin typeface="黑体" panose="02010609060101010101" pitchFamily="49" charset="-122"/>
                <a:ea typeface="黑体" panose="02010609060101010101" pitchFamily="49" charset="-122"/>
              </a:rPr>
              <a:t>不可避免地</a:t>
            </a:r>
            <a:r>
              <a:rPr lang="zh-CN" altLang="en-US" dirty="0">
                <a:latin typeface="Times New Roman" panose="02020603050405020304" pitchFamily="18" charset="0"/>
                <a:ea typeface="楷体" panose="02010609060101010101" pitchFamily="49" charset="-122"/>
              </a:rPr>
              <a:t>存在着</a:t>
            </a:r>
            <a:r>
              <a:rPr lang="zh-CN" altLang="en-US" b="1" u="sng" dirty="0">
                <a:solidFill>
                  <a:srgbClr val="0478BF"/>
                </a:solidFill>
                <a:latin typeface="黑体" panose="02010609060101010101" pitchFamily="49" charset="-122"/>
                <a:ea typeface="黑体" panose="02010609060101010101" pitchFamily="49" charset="-122"/>
              </a:rPr>
              <a:t>噪声</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sp>
        <p:nvSpPr>
          <p:cNvPr id="7" name="日期占位符 1">
            <a:extLst>
              <a:ext uri="{FF2B5EF4-FFF2-40B4-BE49-F238E27FC236}">
                <a16:creationId xmlns:a16="http://schemas.microsoft.com/office/drawing/2014/main" id="{8E136265-A35D-EF79-A583-AD209BECC630}"/>
              </a:ext>
            </a:extLst>
          </p:cNvPr>
          <p:cNvSpPr>
            <a:spLocks noGrp="1"/>
          </p:cNvSpPr>
          <p:nvPr>
            <p:ph type="dt" sz="half" idx="10"/>
          </p:nvPr>
        </p:nvSpPr>
        <p:spPr>
          <a:xfrm>
            <a:off x="282063" y="6472333"/>
            <a:ext cx="875686" cy="273843"/>
          </a:xfrm>
        </p:spPr>
        <p:txBody>
          <a:bodyPr/>
          <a:lstStyle/>
          <a:p>
            <a:fld id="{0681CBA5-DE05-482F-AC3F-5A1D82ADC7F8}" type="datetime1">
              <a:rPr lang="zh-CN" altLang="en-US" smtClean="0">
                <a:latin typeface="Times New Roman" panose="02020603050405020304" pitchFamily="18" charset="0"/>
                <a:cs typeface="Times New Roman" panose="02020603050405020304" pitchFamily="18" charset="0"/>
              </a:rPr>
              <a:t>2023/7/12</a:t>
            </a:fld>
            <a:endParaRPr lang="zh-CN" altLang="en-US" dirty="0">
              <a:latin typeface="Times New Roman" panose="02020603050405020304" pitchFamily="18" charset="0"/>
              <a:cs typeface="Times New Roman" panose="02020603050405020304" pitchFamily="18" charset="0"/>
            </a:endParaRPr>
          </a:p>
        </p:txBody>
      </p:sp>
      <p:sp>
        <p:nvSpPr>
          <p:cNvPr id="8" name="页脚占位符 2">
            <a:extLst>
              <a:ext uri="{FF2B5EF4-FFF2-40B4-BE49-F238E27FC236}">
                <a16:creationId xmlns:a16="http://schemas.microsoft.com/office/drawing/2014/main" id="{60946B15-A129-AEDD-B4D1-72970A87B217}"/>
              </a:ext>
            </a:extLst>
          </p:cNvPr>
          <p:cNvSpPr>
            <a:spLocks noGrp="1"/>
          </p:cNvSpPr>
          <p:nvPr>
            <p:ph type="ftr" sz="quarter" idx="11"/>
          </p:nvPr>
        </p:nvSpPr>
        <p:spPr>
          <a:xfrm>
            <a:off x="1295401" y="6472333"/>
            <a:ext cx="2819399" cy="272533"/>
          </a:xfrm>
        </p:spPr>
        <p:txBody>
          <a:bodyPr/>
          <a:lstStyle/>
          <a:p>
            <a:r>
              <a:rPr lang="zh-CN" altLang="en-US" dirty="0">
                <a:latin typeface="宋体" panose="02010600030101010101" pitchFamily="2" charset="-122"/>
                <a:ea typeface="宋体" panose="02010600030101010101" pitchFamily="2" charset="-122"/>
              </a:rPr>
              <a:t>基于多粒度标签扰动的文本分类研究</a:t>
            </a:r>
          </a:p>
        </p:txBody>
      </p:sp>
      <p:sp>
        <p:nvSpPr>
          <p:cNvPr id="9" name="灯片编号占位符 3">
            <a:extLst>
              <a:ext uri="{FF2B5EF4-FFF2-40B4-BE49-F238E27FC236}">
                <a16:creationId xmlns:a16="http://schemas.microsoft.com/office/drawing/2014/main" id="{02F4D82E-0AA7-FC97-DE8F-C184E5C9930D}"/>
              </a:ext>
            </a:extLst>
          </p:cNvPr>
          <p:cNvSpPr>
            <a:spLocks noGrp="1"/>
          </p:cNvSpPr>
          <p:nvPr>
            <p:ph type="sldNum" sz="quarter" idx="12"/>
          </p:nvPr>
        </p:nvSpPr>
        <p:spPr>
          <a:xfrm>
            <a:off x="4174595" y="6471023"/>
            <a:ext cx="599150" cy="273844"/>
          </a:xfrm>
        </p:spPr>
        <p:txBody>
          <a:bodyPr/>
          <a:lstStyle/>
          <a:p>
            <a:fld id="{19E17012-9AD8-4B8A-A884-C91DD36E15E3}" type="slidenum">
              <a:rPr lang="zh-CN" altLang="en-US" smtClean="0">
                <a:latin typeface="Times New Roman" panose="02020603050405020304" pitchFamily="18" charset="0"/>
                <a:cs typeface="Times New Roman" panose="02020603050405020304" pitchFamily="18" charset="0"/>
              </a:rPr>
              <a:t>4</a:t>
            </a:fld>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1B9E155-EE07-240A-BAD6-02E68B205AA7}"/>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引言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INTRODUCTION —— 1.1 </a:t>
            </a:r>
            <a:r>
              <a:rPr lang="zh-CN" altLang="en-US" b="1" dirty="0">
                <a:latin typeface="微软雅黑" panose="020B0503020204020204" pitchFamily="34" charset="-122"/>
                <a:ea typeface="微软雅黑" panose="020B0503020204020204" pitchFamily="34" charset="-122"/>
              </a:rPr>
              <a:t>研究背景</a:t>
            </a:r>
            <a:endParaRPr lang="en-US" altLang="zh-CN"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AAC9B41-9BEA-3AA7-F57A-307EA8B1043B}"/>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0035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FF115A8-8C70-44FD-8046-C85053B63527}"/>
              </a:ext>
            </a:extLst>
          </p:cNvPr>
          <p:cNvSpPr txBox="1">
            <a:spLocks/>
          </p:cNvSpPr>
          <p:nvPr/>
        </p:nvSpPr>
        <p:spPr>
          <a:xfrm>
            <a:off x="514907" y="3141870"/>
            <a:ext cx="8135023" cy="994172"/>
          </a:xfrm>
          <a:prstGeom prst="rect">
            <a:avLst/>
          </a:prstGeom>
          <a:ln>
            <a:noFill/>
          </a:ln>
        </p:spPr>
        <p:txBody>
          <a:bodyPr/>
          <a:lstStyle>
            <a:lvl1pPr algn="ctr" defTabSz="914400" rtl="0" eaLnBrk="1" latinLnBrk="0" hangingPunct="1">
              <a:lnSpc>
                <a:spcPct val="90000"/>
              </a:lnSpc>
              <a:spcBef>
                <a:spcPct val="0"/>
              </a:spcBef>
              <a:buNone/>
              <a:defRPr sz="8000" b="1" kern="1200">
                <a:solidFill>
                  <a:schemeClr val="bg1"/>
                </a:solidFill>
                <a:latin typeface="黑体" panose="02010609060101010101" pitchFamily="49" charset="-122"/>
                <a:ea typeface="黑体" panose="02010609060101010101" pitchFamily="49" charset="-122"/>
                <a:cs typeface="+mj-cs"/>
              </a:defRPr>
            </a:lvl1pPr>
          </a:lstStyle>
          <a:p>
            <a:r>
              <a:rPr lang="zh-CN" altLang="en-US" sz="4050" dirty="0"/>
              <a:t>敬请各位老师批评指正！</a:t>
            </a:r>
          </a:p>
        </p:txBody>
      </p:sp>
      <p:sp>
        <p:nvSpPr>
          <p:cNvPr id="2" name="文本框 1">
            <a:extLst>
              <a:ext uri="{FF2B5EF4-FFF2-40B4-BE49-F238E27FC236}">
                <a16:creationId xmlns:a16="http://schemas.microsoft.com/office/drawing/2014/main" id="{64EFC1C3-4DBC-4CB7-6A3B-3C2D0FCE2FF4}"/>
              </a:ext>
            </a:extLst>
          </p:cNvPr>
          <p:cNvSpPr txBox="1"/>
          <p:nvPr/>
        </p:nvSpPr>
        <p:spPr>
          <a:xfrm>
            <a:off x="5313249" y="5710710"/>
            <a:ext cx="2393604" cy="369332"/>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指导老师：王芳 教授</a:t>
            </a:r>
          </a:p>
        </p:txBody>
      </p:sp>
      <p:sp>
        <p:nvSpPr>
          <p:cNvPr id="3" name="文本框 2">
            <a:extLst>
              <a:ext uri="{FF2B5EF4-FFF2-40B4-BE49-F238E27FC236}">
                <a16:creationId xmlns:a16="http://schemas.microsoft.com/office/drawing/2014/main" id="{44DE3A0B-3DCE-488E-29F8-F45455BB2A28}"/>
              </a:ext>
            </a:extLst>
          </p:cNvPr>
          <p:cNvSpPr txBox="1"/>
          <p:nvPr/>
        </p:nvSpPr>
        <p:spPr>
          <a:xfrm>
            <a:off x="2084634" y="5710710"/>
            <a:ext cx="1811714" cy="369332"/>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汇报人：姚汝婧</a:t>
            </a:r>
          </a:p>
        </p:txBody>
      </p:sp>
      <p:sp>
        <p:nvSpPr>
          <p:cNvPr id="4" name="矩形 3">
            <a:extLst>
              <a:ext uri="{FF2B5EF4-FFF2-40B4-BE49-F238E27FC236}">
                <a16:creationId xmlns:a16="http://schemas.microsoft.com/office/drawing/2014/main" id="{FA067715-D9F1-88B0-702E-0CAE2F7263A1}"/>
              </a:ext>
            </a:extLst>
          </p:cNvPr>
          <p:cNvSpPr/>
          <p:nvPr/>
        </p:nvSpPr>
        <p:spPr>
          <a:xfrm>
            <a:off x="5194508" y="5747849"/>
            <a:ext cx="118739" cy="286305"/>
          </a:xfrm>
          <a:prstGeom prst="rect">
            <a:avLst/>
          </a:prstGeom>
          <a:solidFill>
            <a:srgbClr val="B4201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矩形 9">
            <a:extLst>
              <a:ext uri="{FF2B5EF4-FFF2-40B4-BE49-F238E27FC236}">
                <a16:creationId xmlns:a16="http://schemas.microsoft.com/office/drawing/2014/main" id="{A262DAAD-0F67-7E31-351B-DD7781DCB1CC}"/>
              </a:ext>
            </a:extLst>
          </p:cNvPr>
          <p:cNvSpPr/>
          <p:nvPr/>
        </p:nvSpPr>
        <p:spPr>
          <a:xfrm>
            <a:off x="1956047" y="5743724"/>
            <a:ext cx="118739" cy="286305"/>
          </a:xfrm>
          <a:prstGeom prst="rect">
            <a:avLst/>
          </a:prstGeom>
          <a:solidFill>
            <a:srgbClr val="B42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27059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a:extLst>
              <a:ext uri="{FF2B5EF4-FFF2-40B4-BE49-F238E27FC236}">
                <a16:creationId xmlns:a16="http://schemas.microsoft.com/office/drawing/2014/main" id="{C43E335C-FA80-33B3-846D-091DC14E5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040" y="2138347"/>
            <a:ext cx="1010906" cy="1010906"/>
          </a:xfrm>
          <a:prstGeom prst="rect">
            <a:avLst/>
          </a:prstGeom>
        </p:spPr>
      </p:pic>
      <p:sp>
        <p:nvSpPr>
          <p:cNvPr id="50" name="文本框 49">
            <a:extLst>
              <a:ext uri="{FF2B5EF4-FFF2-40B4-BE49-F238E27FC236}">
                <a16:creationId xmlns:a16="http://schemas.microsoft.com/office/drawing/2014/main" id="{014660A8-1010-4CB1-B7D8-D8C082B2F526}"/>
              </a:ext>
            </a:extLst>
          </p:cNvPr>
          <p:cNvSpPr txBox="1"/>
          <p:nvPr/>
        </p:nvSpPr>
        <p:spPr>
          <a:xfrm>
            <a:off x="193048" y="1108790"/>
            <a:ext cx="4677458" cy="3650295"/>
          </a:xfrm>
          <a:prstGeom prst="rect">
            <a:avLst/>
          </a:prstGeom>
          <a:noFill/>
        </p:spPr>
        <p:txBody>
          <a:bodyPr wrap="square">
            <a:spAutoFit/>
          </a:bodyPr>
          <a:lstStyle/>
          <a:p>
            <a:pPr algn="just">
              <a:lnSpc>
                <a:spcPct val="130000"/>
              </a:lnSpc>
            </a:pPr>
            <a:r>
              <a:rPr lang="zh-CN" altLang="en-US" sz="2000" b="1" u="sng" dirty="0">
                <a:solidFill>
                  <a:srgbClr val="0478BF"/>
                </a:solidFill>
                <a:latin typeface="黑体" panose="02010609060101010101" pitchFamily="49" charset="-122"/>
                <a:ea typeface="黑体" panose="02010609060101010101" pitchFamily="49" charset="-122"/>
              </a:rPr>
              <a:t>知名公开数据集</a:t>
            </a:r>
            <a:endParaRPr lang="en-US" altLang="zh-CN" sz="2000" b="1" u="sng" dirty="0">
              <a:solidFill>
                <a:srgbClr val="0478BF"/>
              </a:solidFill>
              <a:latin typeface="黑体" panose="02010609060101010101" pitchFamily="49" charset="-122"/>
              <a:ea typeface="黑体" panose="02010609060101010101" pitchFamily="49" charset="-122"/>
            </a:endParaRPr>
          </a:p>
          <a:p>
            <a:pPr marL="257175" indent="-257175" algn="just">
              <a:lnSpc>
                <a:spcPct val="130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麻省理工学院（</a:t>
            </a:r>
            <a:r>
              <a:rPr lang="en-US" altLang="zh-CN" sz="2000" dirty="0">
                <a:latin typeface="Times New Roman" panose="02020603050405020304" pitchFamily="18" charset="0"/>
                <a:ea typeface="楷体" panose="02010609060101010101" pitchFamily="49" charset="-122"/>
              </a:rPr>
              <a:t>MIT</a:t>
            </a:r>
            <a:r>
              <a:rPr lang="zh-CN" altLang="en-US" sz="2000" dirty="0">
                <a:latin typeface="Times New Roman" panose="02020603050405020304" pitchFamily="18" charset="0"/>
                <a:ea typeface="楷体" panose="02010609060101010101" pitchFamily="49" charset="-122"/>
              </a:rPr>
              <a:t>）的研究者对</a:t>
            </a:r>
            <a:r>
              <a:rPr lang="en-US" altLang="zh-CN" sz="2000" dirty="0">
                <a:latin typeface="Times New Roman" panose="02020603050405020304" pitchFamily="18" charset="0"/>
                <a:ea typeface="楷体" panose="02010609060101010101" pitchFamily="49" charset="-122"/>
              </a:rPr>
              <a:t>10</a:t>
            </a:r>
            <a:r>
              <a:rPr lang="zh-CN" altLang="en-US" sz="2000" dirty="0">
                <a:latin typeface="Times New Roman" panose="02020603050405020304" pitchFamily="18" charset="0"/>
                <a:ea typeface="楷体" panose="02010609060101010101" pitchFamily="49" charset="-122"/>
              </a:rPr>
              <a:t>个主流机器学习数据集展开了研究，发现它们的平均错误率竟高达 </a:t>
            </a:r>
            <a:r>
              <a:rPr lang="en-US" altLang="zh-CN" sz="2000" dirty="0">
                <a:latin typeface="Times New Roman" panose="02020603050405020304" pitchFamily="18" charset="0"/>
                <a:ea typeface="楷体" panose="02010609060101010101" pitchFamily="49" charset="-122"/>
              </a:rPr>
              <a:t>3.4%</a:t>
            </a:r>
            <a:r>
              <a:rPr lang="zh-CN" altLang="en-US" sz="2000" dirty="0">
                <a:latin typeface="Times New Roman" panose="02020603050405020304" pitchFamily="18" charset="0"/>
                <a:ea typeface="楷体" panose="02010609060101010101" pitchFamily="49" charset="-122"/>
              </a:rPr>
              <a:t>；</a:t>
            </a:r>
            <a:endParaRPr lang="en-US" altLang="zh-CN" sz="2000" dirty="0">
              <a:latin typeface="Times New Roman" panose="02020603050405020304" pitchFamily="18" charset="0"/>
              <a:ea typeface="楷体" panose="02010609060101010101" pitchFamily="49" charset="-122"/>
            </a:endParaRPr>
          </a:p>
          <a:p>
            <a:pPr marL="257175" indent="-257175" algn="just">
              <a:lnSpc>
                <a:spcPct val="130000"/>
              </a:lnSpc>
              <a:buFont typeface="Arial" panose="020B0604020202020204" pitchFamily="34" charset="0"/>
              <a:buChar char="•"/>
            </a:pPr>
            <a:r>
              <a:rPr lang="en-US" altLang="zh-CN" sz="2000" dirty="0">
                <a:latin typeface="Times New Roman" panose="02020603050405020304" pitchFamily="18" charset="0"/>
                <a:ea typeface="楷体" panose="02010609060101010101" pitchFamily="49" charset="-122"/>
              </a:rPr>
              <a:t>NER</a:t>
            </a:r>
            <a:r>
              <a:rPr lang="zh-CN" altLang="en-US" sz="2000" dirty="0">
                <a:latin typeface="Times New Roman" panose="02020603050405020304" pitchFamily="18" charset="0"/>
                <a:ea typeface="楷体" panose="02010609060101010101" pitchFamily="49" charset="-122"/>
              </a:rPr>
              <a:t>领域应用最为广泛的数据集</a:t>
            </a:r>
            <a:r>
              <a:rPr lang="en-US" altLang="zh-CN" sz="2000" dirty="0">
                <a:latin typeface="Times New Roman" panose="02020603050405020304" pitchFamily="18" charset="0"/>
                <a:ea typeface="楷体" panose="02010609060101010101" pitchFamily="49" charset="-122"/>
              </a:rPr>
              <a:t>CoNLL-2003</a:t>
            </a:r>
            <a:r>
              <a:rPr lang="zh-CN" altLang="en-US" sz="2000" dirty="0">
                <a:latin typeface="Times New Roman" panose="02020603050405020304" pitchFamily="18" charset="0"/>
                <a:ea typeface="楷体" panose="02010609060101010101" pitchFamily="49" charset="-122"/>
              </a:rPr>
              <a:t>约包含了</a:t>
            </a:r>
            <a:r>
              <a:rPr lang="en-US" altLang="zh-CN" sz="2000" dirty="0">
                <a:latin typeface="Times New Roman" panose="02020603050405020304" pitchFamily="18" charset="0"/>
                <a:ea typeface="楷体" panose="02010609060101010101" pitchFamily="49" charset="-122"/>
              </a:rPr>
              <a:t>5%</a:t>
            </a:r>
            <a:r>
              <a:rPr lang="zh-CN" altLang="en-US" sz="2000" dirty="0">
                <a:latin typeface="Times New Roman" panose="02020603050405020304" pitchFamily="18" charset="0"/>
                <a:ea typeface="楷体" panose="02010609060101010101" pitchFamily="49" charset="-122"/>
              </a:rPr>
              <a:t>的错误标注实体。</a:t>
            </a:r>
            <a:endParaRPr lang="en-US" altLang="zh-CN" sz="2000" dirty="0">
              <a:latin typeface="Times New Roman" panose="02020603050405020304" pitchFamily="18" charset="0"/>
              <a:ea typeface="楷体" panose="02010609060101010101" pitchFamily="49" charset="-122"/>
            </a:endParaRPr>
          </a:p>
          <a:p>
            <a:pPr algn="just">
              <a:lnSpc>
                <a:spcPct val="130000"/>
              </a:lnSpc>
            </a:pPr>
            <a:r>
              <a:rPr lang="zh-CN" altLang="en-US" sz="2000" b="1" u="sng" dirty="0">
                <a:solidFill>
                  <a:srgbClr val="0478BF"/>
                </a:solidFill>
                <a:latin typeface="黑体" panose="02010609060101010101" pitchFamily="49" charset="-122"/>
                <a:ea typeface="黑体" panose="02010609060101010101" pitchFamily="49" charset="-122"/>
              </a:rPr>
              <a:t>非</a:t>
            </a:r>
            <a:r>
              <a:rPr lang="en-US" altLang="zh-CN" sz="2000" b="1" u="sng" dirty="0">
                <a:solidFill>
                  <a:srgbClr val="0478BF"/>
                </a:solidFill>
                <a:latin typeface="黑体" panose="02010609060101010101" pitchFamily="49" charset="-122"/>
                <a:ea typeface="黑体" panose="02010609060101010101" pitchFamily="49" charset="-122"/>
              </a:rPr>
              <a:t>benchmark</a:t>
            </a:r>
            <a:r>
              <a:rPr lang="zh-CN" altLang="en-US" sz="2000" b="1" u="sng" dirty="0">
                <a:solidFill>
                  <a:srgbClr val="0478BF"/>
                </a:solidFill>
                <a:latin typeface="黑体" panose="02010609060101010101" pitchFamily="49" charset="-122"/>
                <a:ea typeface="黑体" panose="02010609060101010101" pitchFamily="49" charset="-122"/>
              </a:rPr>
              <a:t>（基准）数据集</a:t>
            </a:r>
            <a:endParaRPr lang="en-US" altLang="zh-CN" sz="2000" b="1" u="sng" dirty="0">
              <a:solidFill>
                <a:srgbClr val="0478BF"/>
              </a:solidFill>
              <a:latin typeface="黑体" panose="02010609060101010101" pitchFamily="49" charset="-122"/>
              <a:ea typeface="黑体" panose="02010609060101010101" pitchFamily="49" charset="-122"/>
            </a:endParaRPr>
          </a:p>
          <a:p>
            <a:pPr marL="257175" indent="-257175" algn="just">
              <a:lnSpc>
                <a:spcPct val="130000"/>
              </a:lnSpc>
              <a:buFont typeface="Arial" panose="020B0604020202020204" pitchFamily="34" charset="0"/>
              <a:buChar char="•"/>
            </a:pPr>
            <a:r>
              <a:rPr lang="zh-CN" altLang="en-US" sz="2000" dirty="0">
                <a:latin typeface="Times New Roman" panose="02020603050405020304" pitchFamily="18" charset="0"/>
                <a:ea typeface="楷体" panose="02010609060101010101" pitchFamily="49" charset="-122"/>
              </a:rPr>
              <a:t>噪声标签比例极可能更高</a:t>
            </a:r>
            <a:endParaRPr lang="en-US" altLang="zh-CN" sz="2000" dirty="0">
              <a:latin typeface="Times New Roman" panose="02020603050405020304" pitchFamily="18" charset="0"/>
              <a:ea typeface="楷体" panose="02010609060101010101" pitchFamily="49" charset="-122"/>
            </a:endParaRPr>
          </a:p>
        </p:txBody>
      </p:sp>
      <p:sp>
        <p:nvSpPr>
          <p:cNvPr id="18" name="文本框 17">
            <a:extLst>
              <a:ext uri="{FF2B5EF4-FFF2-40B4-BE49-F238E27FC236}">
                <a16:creationId xmlns:a16="http://schemas.microsoft.com/office/drawing/2014/main" id="{56792208-6ACD-E921-7CE6-B930DF65DC2A}"/>
              </a:ext>
            </a:extLst>
          </p:cNvPr>
          <p:cNvSpPr txBox="1"/>
          <p:nvPr/>
        </p:nvSpPr>
        <p:spPr>
          <a:xfrm>
            <a:off x="5300029" y="3174719"/>
            <a:ext cx="836098" cy="369332"/>
          </a:xfrm>
          <a:prstGeom prst="rect">
            <a:avLst/>
          </a:prstGeom>
          <a:noFill/>
        </p:spPr>
        <p:txBody>
          <a:bodyPr wrap="square">
            <a:spAutoFit/>
          </a:bodyPr>
          <a:lstStyle/>
          <a:p>
            <a:pPr algn="ctr"/>
            <a:r>
              <a:rPr lang="en-US" altLang="zh-CN" sz="900" dirty="0">
                <a:latin typeface="Times New Roman" panose="02020603050405020304" pitchFamily="18" charset="0"/>
                <a:ea typeface="宋体" panose="02010600030101010101" pitchFamily="2" charset="-122"/>
                <a:cs typeface="Times New Roman" panose="02020603050405020304" pitchFamily="18" charset="0"/>
              </a:rPr>
              <a:t>given: 8</a:t>
            </a:r>
          </a:p>
          <a:p>
            <a:pPr algn="ctr"/>
            <a:r>
              <a:rPr lang="en-US" altLang="zh-CN" sz="900" dirty="0">
                <a:latin typeface="Times New Roman" panose="02020603050405020304" pitchFamily="18" charset="0"/>
                <a:ea typeface="宋体" panose="02010600030101010101" pitchFamily="2" charset="-122"/>
                <a:cs typeface="Times New Roman" panose="02020603050405020304" pitchFamily="18" charset="0"/>
              </a:rPr>
              <a:t>corrected: 9</a:t>
            </a:r>
            <a:r>
              <a:rPr lang="zh-CN" altLang="zh-CN" sz="900" dirty="0">
                <a:ea typeface="Times New Roman" panose="02020603050405020304" pitchFamily="18" charset="0"/>
              </a:rPr>
              <a:t> </a:t>
            </a:r>
            <a:endParaRPr lang="zh-CN" altLang="en-US" sz="900" dirty="0"/>
          </a:p>
        </p:txBody>
      </p:sp>
      <p:sp>
        <p:nvSpPr>
          <p:cNvPr id="20" name="文本框 19">
            <a:extLst>
              <a:ext uri="{FF2B5EF4-FFF2-40B4-BE49-F238E27FC236}">
                <a16:creationId xmlns:a16="http://schemas.microsoft.com/office/drawing/2014/main" id="{7EAC0187-7137-3381-1FEC-A713C9FE0FFF}"/>
              </a:ext>
            </a:extLst>
          </p:cNvPr>
          <p:cNvSpPr txBox="1"/>
          <p:nvPr/>
        </p:nvSpPr>
        <p:spPr>
          <a:xfrm>
            <a:off x="6390062" y="4534520"/>
            <a:ext cx="1178493" cy="230832"/>
          </a:xfrm>
          <a:prstGeom prst="rect">
            <a:avLst/>
          </a:prstGeom>
          <a:noFill/>
        </p:spPr>
        <p:txBody>
          <a:bodyPr wrap="square">
            <a:spAutoFit/>
          </a:bodyPr>
          <a:lstStyle/>
          <a:p>
            <a:r>
              <a:rPr lang="en-US" altLang="zh-CN" sz="900" dirty="0">
                <a:latin typeface="Times New Roman" panose="02020603050405020304" pitchFamily="18" charset="0"/>
                <a:ea typeface="宋体" panose="02010600030101010101" pitchFamily="2" charset="-122"/>
              </a:rPr>
              <a:t>CoNLL-2003</a:t>
            </a:r>
            <a:r>
              <a:rPr lang="zh-CN" altLang="en-US" sz="900" dirty="0">
                <a:latin typeface="Times New Roman" panose="02020603050405020304" pitchFamily="18" charset="0"/>
                <a:ea typeface="宋体" panose="02010600030101010101" pitchFamily="2" charset="-122"/>
              </a:rPr>
              <a:t>数据集</a:t>
            </a:r>
            <a:endParaRPr lang="zh-CN" altLang="en-US" sz="900" dirty="0"/>
          </a:p>
        </p:txBody>
      </p:sp>
      <p:sp>
        <p:nvSpPr>
          <p:cNvPr id="2" name="矩形 1">
            <a:extLst>
              <a:ext uri="{FF2B5EF4-FFF2-40B4-BE49-F238E27FC236}">
                <a16:creationId xmlns:a16="http://schemas.microsoft.com/office/drawing/2014/main" id="{36B43B72-B8A4-CF1A-CC8E-4916C8C12783}"/>
              </a:ext>
            </a:extLst>
          </p:cNvPr>
          <p:cNvSpPr/>
          <p:nvPr/>
        </p:nvSpPr>
        <p:spPr>
          <a:xfrm>
            <a:off x="5132440" y="1835377"/>
            <a:ext cx="3693738" cy="3276155"/>
          </a:xfrm>
          <a:prstGeom prst="rect">
            <a:avLst/>
          </a:prstGeom>
          <a:noFill/>
          <a:ln w="12700">
            <a:solidFill>
              <a:srgbClr val="B82B2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对话气泡: 圆角矩形 2">
            <a:extLst>
              <a:ext uri="{FF2B5EF4-FFF2-40B4-BE49-F238E27FC236}">
                <a16:creationId xmlns:a16="http://schemas.microsoft.com/office/drawing/2014/main" id="{C0E924A1-498B-39B3-7E07-F16C94AB7BE8}"/>
              </a:ext>
            </a:extLst>
          </p:cNvPr>
          <p:cNvSpPr/>
          <p:nvPr/>
        </p:nvSpPr>
        <p:spPr>
          <a:xfrm>
            <a:off x="214587" y="5111532"/>
            <a:ext cx="4768893" cy="1008354"/>
          </a:xfrm>
          <a:prstGeom prst="wedgeRoundRectCallout">
            <a:avLst>
              <a:gd name="adj1" fmla="val -5775"/>
              <a:gd name="adj2" fmla="val -74825"/>
              <a:gd name="adj3" fmla="val 16667"/>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lgn="just">
              <a:lnSpc>
                <a:spcPct val="130000"/>
              </a:lnSpc>
              <a:buFont typeface="Wingdings" panose="05000000000000000000" pitchFamily="2" charset="2"/>
              <a:buChar char="Ø"/>
            </a:pPr>
            <a:r>
              <a:rPr lang="zh-CN" altLang="en-US" sz="1400" dirty="0">
                <a:latin typeface="Times New Roman" panose="02020603050405020304" pitchFamily="18" charset="0"/>
                <a:ea typeface="宋体" panose="02010600030101010101" pitchFamily="2" charset="-122"/>
              </a:rPr>
              <a:t>噪声标签会对深度学习的模型训练造成负面影响。</a:t>
            </a:r>
            <a:endParaRPr lang="en-US" altLang="zh-CN" sz="1400" dirty="0">
              <a:latin typeface="Times New Roman" panose="02020603050405020304" pitchFamily="18" charset="0"/>
              <a:ea typeface="宋体" panose="02010600030101010101" pitchFamily="2" charset="-122"/>
            </a:endParaRPr>
          </a:p>
          <a:p>
            <a:pPr marL="214313" indent="-214313" algn="just">
              <a:lnSpc>
                <a:spcPct val="130000"/>
              </a:lnSpc>
              <a:buFont typeface="Wingdings" panose="05000000000000000000" pitchFamily="2" charset="2"/>
              <a:buChar char="Ø"/>
            </a:pPr>
            <a:r>
              <a:rPr lang="zh-CN" altLang="en-US" sz="1400" dirty="0">
                <a:latin typeface="Times New Roman" panose="02020603050405020304" pitchFamily="18" charset="0"/>
                <a:ea typeface="宋体" panose="02010600030101010101" pitchFamily="2" charset="-122"/>
              </a:rPr>
              <a:t>在文本分类研究中，寻求有效的噪声标签学习方法也已经成为了一个热点问题。</a:t>
            </a:r>
          </a:p>
        </p:txBody>
      </p:sp>
      <p:pic>
        <p:nvPicPr>
          <p:cNvPr id="4" name="图片 3">
            <a:extLst>
              <a:ext uri="{FF2B5EF4-FFF2-40B4-BE49-F238E27FC236}">
                <a16:creationId xmlns:a16="http://schemas.microsoft.com/office/drawing/2014/main" id="{DF21B203-4A21-E010-E4DA-307F11675B6D}"/>
              </a:ext>
            </a:extLst>
          </p:cNvPr>
          <p:cNvPicPr>
            <a:picLocks noChangeAspect="1"/>
          </p:cNvPicPr>
          <p:nvPr/>
        </p:nvPicPr>
        <p:blipFill>
          <a:blip r:embed="rId4"/>
          <a:stretch>
            <a:fillRect/>
          </a:stretch>
        </p:blipFill>
        <p:spPr>
          <a:xfrm>
            <a:off x="5283782" y="2201667"/>
            <a:ext cx="947586" cy="947586"/>
          </a:xfrm>
          <a:prstGeom prst="rect">
            <a:avLst/>
          </a:prstGeom>
        </p:spPr>
      </p:pic>
      <p:sp>
        <p:nvSpPr>
          <p:cNvPr id="10" name="文本框 9">
            <a:extLst>
              <a:ext uri="{FF2B5EF4-FFF2-40B4-BE49-F238E27FC236}">
                <a16:creationId xmlns:a16="http://schemas.microsoft.com/office/drawing/2014/main" id="{C5F22E81-3CDE-3802-B5D1-448D891DB821}"/>
              </a:ext>
            </a:extLst>
          </p:cNvPr>
          <p:cNvSpPr txBox="1"/>
          <p:nvPr/>
        </p:nvSpPr>
        <p:spPr>
          <a:xfrm>
            <a:off x="5300028" y="1939613"/>
            <a:ext cx="941733" cy="230832"/>
          </a:xfrm>
          <a:prstGeom prst="rect">
            <a:avLst/>
          </a:prstGeom>
          <a:noFill/>
        </p:spPr>
        <p:txBody>
          <a:bodyPr wrap="square">
            <a:spAutoFit/>
          </a:bodyPr>
          <a:lstStyle/>
          <a:p>
            <a:r>
              <a:rPr lang="en-US" altLang="zh-CN" sz="900" dirty="0">
                <a:latin typeface="Times New Roman" panose="02020603050405020304" pitchFamily="18" charset="0"/>
                <a:ea typeface="宋体" panose="02010600030101010101" pitchFamily="2" charset="-122"/>
              </a:rPr>
              <a:t>MNIST</a:t>
            </a:r>
            <a:r>
              <a:rPr lang="zh-CN" altLang="en-US" sz="900" dirty="0">
                <a:latin typeface="Times New Roman" panose="02020603050405020304" pitchFamily="18" charset="0"/>
                <a:ea typeface="宋体" panose="02010600030101010101" pitchFamily="2" charset="-122"/>
              </a:rPr>
              <a:t>数据集</a:t>
            </a:r>
            <a:endParaRPr lang="zh-CN" altLang="en-US" sz="900" dirty="0"/>
          </a:p>
        </p:txBody>
      </p:sp>
      <p:sp>
        <p:nvSpPr>
          <p:cNvPr id="15" name="文本框 14">
            <a:extLst>
              <a:ext uri="{FF2B5EF4-FFF2-40B4-BE49-F238E27FC236}">
                <a16:creationId xmlns:a16="http://schemas.microsoft.com/office/drawing/2014/main" id="{D1D32AA4-EF5F-3774-AFAC-21C643550BED}"/>
              </a:ext>
            </a:extLst>
          </p:cNvPr>
          <p:cNvSpPr txBox="1"/>
          <p:nvPr/>
        </p:nvSpPr>
        <p:spPr>
          <a:xfrm>
            <a:off x="6513354" y="3181422"/>
            <a:ext cx="947586" cy="369332"/>
          </a:xfrm>
          <a:prstGeom prst="rect">
            <a:avLst/>
          </a:prstGeom>
          <a:noFill/>
        </p:spPr>
        <p:txBody>
          <a:bodyPr wrap="square">
            <a:spAutoFit/>
          </a:bodyPr>
          <a:lstStyle/>
          <a:p>
            <a:pPr algn="ctr"/>
            <a:r>
              <a:rPr lang="en-US" altLang="zh-CN" sz="900" dirty="0">
                <a:latin typeface="Times New Roman" panose="02020603050405020304" pitchFamily="18" charset="0"/>
                <a:ea typeface="宋体" panose="02010600030101010101" pitchFamily="2" charset="-122"/>
                <a:cs typeface="Times New Roman" panose="02020603050405020304" pitchFamily="18" charset="0"/>
              </a:rPr>
              <a:t>given: cat</a:t>
            </a:r>
          </a:p>
          <a:p>
            <a:pPr algn="ctr"/>
            <a:r>
              <a:rPr lang="en-US" altLang="zh-CN" sz="900" dirty="0">
                <a:latin typeface="Times New Roman" panose="02020603050405020304" pitchFamily="18" charset="0"/>
                <a:ea typeface="宋体" panose="02010600030101010101" pitchFamily="2" charset="-122"/>
                <a:cs typeface="Times New Roman" panose="02020603050405020304" pitchFamily="18" charset="0"/>
              </a:rPr>
              <a:t>corrected: frog</a:t>
            </a:r>
            <a:r>
              <a:rPr lang="zh-CN" altLang="zh-CN" sz="900" dirty="0">
                <a:ea typeface="Times New Roman" panose="02020603050405020304" pitchFamily="18" charset="0"/>
              </a:rPr>
              <a:t> </a:t>
            </a:r>
            <a:endParaRPr lang="zh-CN" altLang="en-US" sz="900" dirty="0"/>
          </a:p>
        </p:txBody>
      </p:sp>
      <p:sp>
        <p:nvSpPr>
          <p:cNvPr id="17" name="文本框 16">
            <a:extLst>
              <a:ext uri="{FF2B5EF4-FFF2-40B4-BE49-F238E27FC236}">
                <a16:creationId xmlns:a16="http://schemas.microsoft.com/office/drawing/2014/main" id="{E844F093-F9BE-1D8F-32A0-EA4DD0BD1A77}"/>
              </a:ext>
            </a:extLst>
          </p:cNvPr>
          <p:cNvSpPr txBox="1"/>
          <p:nvPr/>
        </p:nvSpPr>
        <p:spPr>
          <a:xfrm>
            <a:off x="6528024" y="1931198"/>
            <a:ext cx="1040532" cy="230832"/>
          </a:xfrm>
          <a:prstGeom prst="rect">
            <a:avLst/>
          </a:prstGeom>
          <a:noFill/>
        </p:spPr>
        <p:txBody>
          <a:bodyPr wrap="square">
            <a:spAutoFit/>
          </a:bodyPr>
          <a:lstStyle/>
          <a:p>
            <a:r>
              <a:rPr lang="en-US" altLang="zh-CN" sz="900" dirty="0">
                <a:latin typeface="Times New Roman" panose="02020603050405020304" pitchFamily="18" charset="0"/>
                <a:ea typeface="宋体" panose="02010600030101010101" pitchFamily="2" charset="-122"/>
              </a:rPr>
              <a:t>CIFAR-10</a:t>
            </a:r>
            <a:r>
              <a:rPr lang="zh-CN" altLang="en-US" sz="900" dirty="0">
                <a:latin typeface="Times New Roman" panose="02020603050405020304" pitchFamily="18" charset="0"/>
                <a:ea typeface="宋体" panose="02010600030101010101" pitchFamily="2" charset="-122"/>
              </a:rPr>
              <a:t>数据集</a:t>
            </a:r>
            <a:endParaRPr lang="zh-CN" altLang="en-US" sz="900" dirty="0"/>
          </a:p>
        </p:txBody>
      </p:sp>
      <p:pic>
        <p:nvPicPr>
          <p:cNvPr id="27" name="图片 26">
            <a:extLst>
              <a:ext uri="{FF2B5EF4-FFF2-40B4-BE49-F238E27FC236}">
                <a16:creationId xmlns:a16="http://schemas.microsoft.com/office/drawing/2014/main" id="{CF8334B8-5B05-713E-D1EA-A227D16AF3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024" y="2194150"/>
            <a:ext cx="962620" cy="962620"/>
          </a:xfrm>
          <a:prstGeom prst="rect">
            <a:avLst/>
          </a:prstGeom>
        </p:spPr>
      </p:pic>
      <p:sp>
        <p:nvSpPr>
          <p:cNvPr id="28" name="文本框 27">
            <a:extLst>
              <a:ext uri="{FF2B5EF4-FFF2-40B4-BE49-F238E27FC236}">
                <a16:creationId xmlns:a16="http://schemas.microsoft.com/office/drawing/2014/main" id="{396D2F16-BC4C-56B6-6173-24DE7C3A57CA}"/>
              </a:ext>
            </a:extLst>
          </p:cNvPr>
          <p:cNvSpPr txBox="1"/>
          <p:nvPr/>
        </p:nvSpPr>
        <p:spPr>
          <a:xfrm>
            <a:off x="5293479" y="4829016"/>
            <a:ext cx="3450655" cy="269817"/>
          </a:xfrm>
          <a:prstGeom prst="rect">
            <a:avLst/>
          </a:prstGeom>
          <a:noFill/>
        </p:spPr>
        <p:txBody>
          <a:bodyPr wrap="square">
            <a:spAutoFit/>
          </a:bodyPr>
          <a:lstStyle/>
          <a:p>
            <a:pPr algn="ctr">
              <a:lnSpc>
                <a:spcPts val="1500"/>
              </a:lnSpc>
            </a:pPr>
            <a:r>
              <a:rPr lang="zh-CN" altLang="en-US" sz="1050" b="1" kern="100" dirty="0">
                <a:latin typeface="Times New Roman" panose="02020603050405020304" pitchFamily="18" charset="0"/>
                <a:ea typeface="宋体" panose="02010600030101010101" pitchFamily="2" charset="-122"/>
                <a:cs typeface="Times New Roman" panose="02020603050405020304" pitchFamily="18" charset="0"/>
              </a:rPr>
              <a:t>知名公开数据集中的错误标签</a:t>
            </a:r>
            <a:endParaRPr lang="zh-CN" altLang="zh-CN" sz="105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8C5EB253-D1F1-9A50-5B78-B5628A696977}"/>
              </a:ext>
            </a:extLst>
          </p:cNvPr>
          <p:cNvSpPr txBox="1"/>
          <p:nvPr/>
        </p:nvSpPr>
        <p:spPr>
          <a:xfrm>
            <a:off x="7755961" y="3197571"/>
            <a:ext cx="947586" cy="369332"/>
          </a:xfrm>
          <a:prstGeom prst="rect">
            <a:avLst/>
          </a:prstGeom>
          <a:noFill/>
        </p:spPr>
        <p:txBody>
          <a:bodyPr wrap="square">
            <a:spAutoFit/>
          </a:bodyPr>
          <a:lstStyle/>
          <a:p>
            <a:pPr algn="ctr"/>
            <a:r>
              <a:rPr lang="en-US" altLang="zh-CN" sz="900" dirty="0">
                <a:latin typeface="Times New Roman" panose="02020603050405020304" pitchFamily="18" charset="0"/>
                <a:ea typeface="宋体" panose="02010600030101010101" pitchFamily="2" charset="-122"/>
                <a:cs typeface="Times New Roman" panose="02020603050405020304" pitchFamily="18" charset="0"/>
              </a:rPr>
              <a:t>given: lobster</a:t>
            </a:r>
          </a:p>
          <a:p>
            <a:pPr algn="ctr"/>
            <a:r>
              <a:rPr lang="en-US" altLang="zh-CN" sz="900" dirty="0">
                <a:latin typeface="Times New Roman" panose="02020603050405020304" pitchFamily="18" charset="0"/>
                <a:ea typeface="宋体" panose="02010600030101010101" pitchFamily="2" charset="-122"/>
                <a:cs typeface="Times New Roman" panose="02020603050405020304" pitchFamily="18" charset="0"/>
              </a:rPr>
              <a:t>corrected: crab</a:t>
            </a:r>
            <a:r>
              <a:rPr lang="zh-CN" altLang="zh-CN" sz="900" dirty="0">
                <a:ea typeface="Times New Roman" panose="02020603050405020304" pitchFamily="18" charset="0"/>
              </a:rPr>
              <a:t> </a:t>
            </a:r>
            <a:endParaRPr lang="zh-CN" altLang="en-US" sz="900" dirty="0"/>
          </a:p>
        </p:txBody>
      </p:sp>
      <p:sp>
        <p:nvSpPr>
          <p:cNvPr id="30" name="文本框 29">
            <a:extLst>
              <a:ext uri="{FF2B5EF4-FFF2-40B4-BE49-F238E27FC236}">
                <a16:creationId xmlns:a16="http://schemas.microsoft.com/office/drawing/2014/main" id="{E915EB97-B7B5-E950-03B1-11497358F422}"/>
              </a:ext>
            </a:extLst>
          </p:cNvPr>
          <p:cNvSpPr txBox="1"/>
          <p:nvPr/>
        </p:nvSpPr>
        <p:spPr>
          <a:xfrm>
            <a:off x="7706360" y="1939613"/>
            <a:ext cx="1108291" cy="230832"/>
          </a:xfrm>
          <a:prstGeom prst="rect">
            <a:avLst/>
          </a:prstGeom>
          <a:noFill/>
        </p:spPr>
        <p:txBody>
          <a:bodyPr wrap="square">
            <a:spAutoFit/>
          </a:bodyPr>
          <a:lstStyle/>
          <a:p>
            <a:r>
              <a:rPr lang="en-US" altLang="zh-CN" sz="900" dirty="0">
                <a:latin typeface="Times New Roman" panose="02020603050405020304" pitchFamily="18" charset="0"/>
                <a:ea typeface="宋体" panose="02010600030101010101" pitchFamily="2" charset="-122"/>
              </a:rPr>
              <a:t>CIFAR-100</a:t>
            </a:r>
            <a:r>
              <a:rPr lang="zh-CN" altLang="en-US" sz="900" dirty="0">
                <a:latin typeface="Times New Roman" panose="02020603050405020304" pitchFamily="18" charset="0"/>
                <a:ea typeface="宋体" panose="02010600030101010101" pitchFamily="2" charset="-122"/>
              </a:rPr>
              <a:t>数据集</a:t>
            </a:r>
            <a:endParaRPr lang="zh-CN" altLang="en-US" sz="900" dirty="0"/>
          </a:p>
        </p:txBody>
      </p:sp>
      <p:pic>
        <p:nvPicPr>
          <p:cNvPr id="35" name="图片 34">
            <a:extLst>
              <a:ext uri="{FF2B5EF4-FFF2-40B4-BE49-F238E27FC236}">
                <a16:creationId xmlns:a16="http://schemas.microsoft.com/office/drawing/2014/main" id="{47EF9FCD-1A8E-8773-621F-C9A4FF383985}"/>
              </a:ext>
            </a:extLst>
          </p:cNvPr>
          <p:cNvPicPr>
            <a:picLocks noChangeAspect="1"/>
          </p:cNvPicPr>
          <p:nvPr/>
        </p:nvPicPr>
        <p:blipFill rotWithShape="1">
          <a:blip r:embed="rId6"/>
          <a:srcRect r="9723"/>
          <a:stretch/>
        </p:blipFill>
        <p:spPr>
          <a:xfrm>
            <a:off x="5221829" y="3693957"/>
            <a:ext cx="3593955" cy="871192"/>
          </a:xfrm>
          <a:prstGeom prst="rect">
            <a:avLst/>
          </a:prstGeom>
        </p:spPr>
      </p:pic>
      <p:sp>
        <p:nvSpPr>
          <p:cNvPr id="12" name="日期占位符 1">
            <a:extLst>
              <a:ext uri="{FF2B5EF4-FFF2-40B4-BE49-F238E27FC236}">
                <a16:creationId xmlns:a16="http://schemas.microsoft.com/office/drawing/2014/main" id="{370B676C-8DC8-0504-F31A-E3C19CBB021D}"/>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3" name="页脚占位符 2">
            <a:extLst>
              <a:ext uri="{FF2B5EF4-FFF2-40B4-BE49-F238E27FC236}">
                <a16:creationId xmlns:a16="http://schemas.microsoft.com/office/drawing/2014/main" id="{C6E72B13-D00A-64D2-5FE6-E941A3EB05F0}"/>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4" name="灯片编号占位符 3">
            <a:extLst>
              <a:ext uri="{FF2B5EF4-FFF2-40B4-BE49-F238E27FC236}">
                <a16:creationId xmlns:a16="http://schemas.microsoft.com/office/drawing/2014/main" id="{8565A4F1-3E9E-0F64-EB98-0300EDCC2A2B}"/>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5</a:t>
            </a:fld>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25713198-F490-E74F-4224-37352C028878}"/>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引言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INTRODUCTION —— 1.1 </a:t>
            </a:r>
            <a:r>
              <a:rPr lang="zh-CN" altLang="en-US" b="1" dirty="0">
                <a:latin typeface="微软雅黑" panose="020B0503020204020204" pitchFamily="34" charset="-122"/>
                <a:ea typeface="微软雅黑" panose="020B0503020204020204" pitchFamily="34" charset="-122"/>
              </a:rPr>
              <a:t>研究背景</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EB24E78-E720-08EB-A31D-C2B661844D00}"/>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551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198058" y="995500"/>
            <a:ext cx="8675015" cy="5441233"/>
          </a:xfrm>
          <a:prstGeom prst="rect">
            <a:avLst/>
          </a:prstGeom>
          <a:noFill/>
        </p:spPr>
        <p:txBody>
          <a:bodyPr wrap="square">
            <a:spAutoFit/>
          </a:bodyPr>
          <a:lstStyle/>
          <a:p>
            <a:pPr marL="257175" indent="-257175" algn="just">
              <a:lnSpc>
                <a:spcPct val="150000"/>
              </a:lnSpc>
              <a:buFont typeface="Wingdings" panose="05000000000000000000" pitchFamily="2" charset="2"/>
              <a:buChar char="Ø"/>
            </a:pPr>
            <a:r>
              <a:rPr lang="zh-CN" altLang="en-US" b="1" u="sng" dirty="0">
                <a:solidFill>
                  <a:srgbClr val="0478BF"/>
                </a:solidFill>
                <a:latin typeface="黑体" panose="02010609060101010101" pitchFamily="49" charset="-122"/>
                <a:ea typeface="黑体" panose="02010609060101010101" pitchFamily="49" charset="-122"/>
              </a:rPr>
              <a:t>基于标签扰动的算法</a:t>
            </a:r>
            <a:r>
              <a:rPr lang="zh-CN" altLang="en-US" dirty="0">
                <a:latin typeface="Times New Roman" panose="02020603050405020304" pitchFamily="18" charset="0"/>
                <a:ea typeface="楷体" panose="02010609060101010101" pitchFamily="49" charset="-122"/>
              </a:rPr>
              <a:t>是噪声标签学习方法中一类典型的学习策略。</a:t>
            </a:r>
          </a:p>
          <a:p>
            <a:pPr marL="600075" lvl="1" indent="-257175" algn="just">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标签扰动的</a:t>
            </a:r>
            <a:r>
              <a:rPr lang="zh-CN" altLang="en-US" b="1" u="sng" dirty="0">
                <a:latin typeface="黑体" panose="02010609060101010101" pitchFamily="49" charset="-122"/>
                <a:ea typeface="黑体" panose="02010609060101010101" pitchFamily="49" charset="-122"/>
              </a:rPr>
              <a:t>目标</a:t>
            </a:r>
            <a:r>
              <a:rPr lang="zh-CN" altLang="en-US" dirty="0">
                <a:latin typeface="Times New Roman" panose="02020603050405020304" pitchFamily="18" charset="0"/>
                <a:ea typeface="楷体" panose="02010609060101010101" pitchFamily="49" charset="-122"/>
              </a:rPr>
              <a:t>：训练样本的标签。通过对一部分训练样本的标签添加扰动，减少噪声标签对模型造成的负面影响，增强模型的鲁棒性。</a:t>
            </a:r>
          </a:p>
          <a:p>
            <a:pPr marL="600075" lvl="1" indent="-257175" algn="just">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标签扰动的</a:t>
            </a:r>
            <a:r>
              <a:rPr lang="zh-CN" altLang="en-US" b="1" u="sng" dirty="0">
                <a:latin typeface="黑体" panose="02010609060101010101" pitchFamily="49" charset="-122"/>
                <a:ea typeface="黑体" panose="02010609060101010101" pitchFamily="49" charset="-122"/>
              </a:rPr>
              <a:t>类型</a:t>
            </a:r>
            <a:r>
              <a:rPr lang="zh-CN" altLang="en-US" dirty="0">
                <a:latin typeface="Times New Roman" panose="02020603050405020304" pitchFamily="18" charset="0"/>
                <a:ea typeface="楷体" panose="02010609060101010101" pitchFamily="49" charset="-122"/>
              </a:rPr>
              <a:t>：</a:t>
            </a:r>
            <a:r>
              <a:rPr lang="zh-CN" altLang="en-US" b="1" u="sng" dirty="0">
                <a:solidFill>
                  <a:srgbClr val="0478BF"/>
                </a:solidFill>
                <a:latin typeface="黑体" panose="02010609060101010101" pitchFamily="49" charset="-122"/>
                <a:ea typeface="黑体" panose="02010609060101010101" pitchFamily="49" charset="-122"/>
              </a:rPr>
              <a:t>样本级</a:t>
            </a:r>
            <a:r>
              <a:rPr lang="zh-CN" altLang="en-US" dirty="0">
                <a:latin typeface="Times New Roman" panose="02020603050405020304" pitchFamily="18" charset="0"/>
                <a:ea typeface="楷体" panose="02010609060101010101" pitchFamily="49" charset="-122"/>
              </a:rPr>
              <a:t>粒度的扰动、</a:t>
            </a:r>
            <a:r>
              <a:rPr lang="zh-CN" altLang="en-US" b="1" u="sng" dirty="0">
                <a:solidFill>
                  <a:srgbClr val="0478BF"/>
                </a:solidFill>
                <a:latin typeface="黑体" panose="02010609060101010101" pitchFamily="49" charset="-122"/>
                <a:ea typeface="黑体" panose="02010609060101010101" pitchFamily="49" charset="-122"/>
              </a:rPr>
              <a:t>类别级</a:t>
            </a:r>
            <a:r>
              <a:rPr lang="zh-CN" altLang="en-US" dirty="0">
                <a:latin typeface="Times New Roman" panose="02020603050405020304" pitchFamily="18" charset="0"/>
                <a:ea typeface="楷体" panose="02010609060101010101" pitchFamily="49" charset="-122"/>
              </a:rPr>
              <a:t>粒度的扰动、</a:t>
            </a:r>
            <a:r>
              <a:rPr lang="zh-CN" altLang="en-US" b="1" u="sng" dirty="0">
                <a:solidFill>
                  <a:srgbClr val="0478BF"/>
                </a:solidFill>
                <a:latin typeface="黑体" panose="02010609060101010101" pitchFamily="49" charset="-122"/>
                <a:ea typeface="黑体" panose="02010609060101010101" pitchFamily="49" charset="-122"/>
              </a:rPr>
              <a:t>数据集级</a:t>
            </a:r>
            <a:r>
              <a:rPr lang="zh-CN" altLang="en-US" dirty="0">
                <a:latin typeface="Times New Roman" panose="02020603050405020304" pitchFamily="18" charset="0"/>
                <a:ea typeface="楷体" panose="02010609060101010101" pitchFamily="49" charset="-122"/>
              </a:rPr>
              <a:t>粒度的扰动</a:t>
            </a:r>
            <a:endParaRPr lang="en-US" altLang="zh-CN" dirty="0">
              <a:latin typeface="Times New Roman" panose="02020603050405020304" pitchFamily="18" charset="0"/>
              <a:ea typeface="楷体" panose="02010609060101010101" pitchFamily="49" charset="-122"/>
            </a:endParaRPr>
          </a:p>
          <a:p>
            <a:pPr marL="257175" indent="-257175" algn="just">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尽管近年来已在许多学者提出了各种各样的噪声标签学习算法，但现有的算法大多是从</a:t>
            </a:r>
            <a:r>
              <a:rPr lang="zh-CN" altLang="en-US" b="1" u="sng" dirty="0">
                <a:solidFill>
                  <a:srgbClr val="FF0000"/>
                </a:solidFill>
                <a:latin typeface="黑体" panose="02010609060101010101" pitchFamily="49" charset="-122"/>
                <a:ea typeface="黑体" panose="02010609060101010101" pitchFamily="49" charset="-122"/>
              </a:rPr>
              <a:t>单一粒度</a:t>
            </a:r>
            <a:r>
              <a:rPr lang="zh-CN" altLang="en-US" dirty="0">
                <a:latin typeface="Times New Roman" panose="02020603050405020304" pitchFamily="18" charset="0"/>
                <a:ea typeface="楷体" panose="02010609060101010101" pitchFamily="49" charset="-122"/>
              </a:rPr>
              <a:t>下的深入探索，缺乏对</a:t>
            </a:r>
            <a:r>
              <a:rPr lang="zh-CN" altLang="en-US" b="1" u="sng" dirty="0">
                <a:solidFill>
                  <a:srgbClr val="FF0000"/>
                </a:solidFill>
                <a:latin typeface="黑体" panose="02010609060101010101" pitchFamily="49" charset="-122"/>
                <a:ea typeface="黑体" panose="02010609060101010101" pitchFamily="49" charset="-122"/>
              </a:rPr>
              <a:t>不同级别粒度信息</a:t>
            </a:r>
            <a:r>
              <a:rPr lang="zh-CN" altLang="en-US" dirty="0">
                <a:latin typeface="Times New Roman" panose="02020603050405020304" pitchFamily="18" charset="0"/>
                <a:ea typeface="楷体" panose="02010609060101010101" pitchFamily="49" charset="-122"/>
              </a:rPr>
              <a:t>的有效利用。而多项研究表明，</a:t>
            </a:r>
            <a:r>
              <a:rPr lang="zh-CN" altLang="en-US" b="1" u="sng" dirty="0">
                <a:solidFill>
                  <a:srgbClr val="0478BF"/>
                </a:solidFill>
                <a:latin typeface="黑体" panose="02010609060101010101" pitchFamily="49" charset="-122"/>
                <a:ea typeface="黑体" panose="02010609060101010101" pitchFamily="49" charset="-122"/>
              </a:rPr>
              <a:t>不同粒度的标签扰动算法都能有效地提升模型性能</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257175" indent="-257175" algn="just">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基于此，本文首先分析了以下三种经典的单粒度的标签扰动算法如何具体地对学习过程起着调节作用。</a:t>
            </a:r>
            <a:endParaRPr lang="en-US" altLang="zh-CN" dirty="0">
              <a:latin typeface="Times New Roman" panose="02020603050405020304" pitchFamily="18" charset="0"/>
              <a:ea typeface="楷体" panose="02010609060101010101" pitchFamily="49" charset="-122"/>
            </a:endParaRPr>
          </a:p>
          <a:p>
            <a:pPr marL="600075" lvl="1" indent="-257175" algn="just">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Label smoothing</a:t>
            </a:r>
            <a:r>
              <a:rPr lang="zh-CN" altLang="en-US" dirty="0">
                <a:latin typeface="Times New Roman" panose="02020603050405020304" pitchFamily="18" charset="0"/>
                <a:ea typeface="楷体" panose="02010609060101010101" pitchFamily="49" charset="-122"/>
              </a:rPr>
              <a:t>：类别级粒度</a:t>
            </a:r>
            <a:endParaRPr lang="en-US" altLang="zh-CN" dirty="0">
              <a:latin typeface="Times New Roman" panose="02020603050405020304" pitchFamily="18" charset="0"/>
              <a:ea typeface="楷体" panose="02010609060101010101" pitchFamily="49" charset="-122"/>
            </a:endParaRPr>
          </a:p>
          <a:p>
            <a:pPr marL="600075" lvl="1" indent="-257175" algn="just">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Bootstrapping</a:t>
            </a:r>
            <a:r>
              <a:rPr lang="zh-CN" altLang="en-US" dirty="0">
                <a:latin typeface="Times New Roman" panose="02020603050405020304" pitchFamily="18" charset="0"/>
                <a:ea typeface="楷体" panose="02010609060101010101" pitchFamily="49" charset="-122"/>
              </a:rPr>
              <a:t>：样本级粒度</a:t>
            </a:r>
            <a:endParaRPr lang="en-US" altLang="zh-CN" dirty="0">
              <a:latin typeface="Times New Roman" panose="02020603050405020304" pitchFamily="18" charset="0"/>
              <a:ea typeface="楷体" panose="02010609060101010101" pitchFamily="49" charset="-122"/>
            </a:endParaRPr>
          </a:p>
          <a:p>
            <a:pPr marL="600075" lvl="1" indent="-257175" algn="just">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rPr>
              <a:t>Online Label smoothing</a:t>
            </a:r>
            <a:r>
              <a:rPr lang="zh-CN" altLang="en-US" dirty="0">
                <a:latin typeface="Times New Roman" panose="02020603050405020304" pitchFamily="18" charset="0"/>
                <a:ea typeface="楷体" panose="02010609060101010101" pitchFamily="49" charset="-122"/>
              </a:rPr>
              <a:t>：类别级粒度</a:t>
            </a:r>
          </a:p>
        </p:txBody>
      </p:sp>
      <p:sp>
        <p:nvSpPr>
          <p:cNvPr id="4" name="日期占位符 1">
            <a:extLst>
              <a:ext uri="{FF2B5EF4-FFF2-40B4-BE49-F238E27FC236}">
                <a16:creationId xmlns:a16="http://schemas.microsoft.com/office/drawing/2014/main" id="{0B7E3B1D-5B70-0D91-AA9D-D852FCA53915}"/>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5" name="页脚占位符 2">
            <a:extLst>
              <a:ext uri="{FF2B5EF4-FFF2-40B4-BE49-F238E27FC236}">
                <a16:creationId xmlns:a16="http://schemas.microsoft.com/office/drawing/2014/main" id="{BDF0DF4C-84C4-5489-D7F3-FFF436CA17F0}"/>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0" name="灯片编号占位符 3">
            <a:extLst>
              <a:ext uri="{FF2B5EF4-FFF2-40B4-BE49-F238E27FC236}">
                <a16:creationId xmlns:a16="http://schemas.microsoft.com/office/drawing/2014/main" id="{27D9B880-0044-A8CA-9F1B-740146FD8AD3}"/>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6</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B0622C9-A605-56B7-0DFF-05986114F2F0}"/>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引言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INTRODUCTION —— 1.1 </a:t>
            </a:r>
            <a:r>
              <a:rPr lang="zh-CN" altLang="en-US" b="1" dirty="0">
                <a:latin typeface="微软雅黑" panose="020B0503020204020204" pitchFamily="34" charset="-122"/>
                <a:ea typeface="微软雅黑" panose="020B0503020204020204" pitchFamily="34" charset="-122"/>
              </a:rPr>
              <a:t>研究背景</a:t>
            </a:r>
            <a:endParaRPr lang="en-US" altLang="zh-CN"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74B3E33-3F92-A93D-77AA-5A659CF11CC3}"/>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849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206747" y="1627092"/>
            <a:ext cx="8676531" cy="4714111"/>
          </a:xfrm>
          <a:prstGeom prst="rect">
            <a:avLst/>
          </a:prstGeom>
          <a:noFill/>
        </p:spPr>
        <p:txBody>
          <a:bodyPr wrap="square">
            <a:spAutoFit/>
          </a:bodyPr>
          <a:lstStyle/>
          <a:p>
            <a:pPr marL="257175" indent="-257175" algn="just">
              <a:lnSpc>
                <a:spcPct val="12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提出了一种</a:t>
            </a:r>
            <a:r>
              <a:rPr lang="zh-CN" altLang="en-US" b="1" u="sng" dirty="0">
                <a:latin typeface="Times New Roman" panose="02020603050405020304" pitchFamily="18" charset="0"/>
                <a:ea typeface="黑体" panose="02010609060101010101" pitchFamily="49" charset="-122"/>
                <a:cs typeface="Times New Roman" panose="02020603050405020304" pitchFamily="18" charset="0"/>
              </a:rPr>
              <a:t>多粒度标签扰动算法（</a:t>
            </a:r>
            <a:r>
              <a:rPr lang="en-US" altLang="zh-CN" b="1" u="sng" dirty="0">
                <a:latin typeface="Times New Roman" panose="02020603050405020304" pitchFamily="18" charset="0"/>
                <a:ea typeface="黑体" panose="02010609060101010101" pitchFamily="49" charset="-122"/>
                <a:cs typeface="Times New Roman" panose="02020603050405020304" pitchFamily="18" charset="0"/>
              </a:rPr>
              <a:t>Multi-granularity Label Perturbation, MGLP</a:t>
            </a:r>
            <a:r>
              <a:rPr lang="zh-CN" altLang="en-US" b="1" u="sng"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342900" indent="-342900" algn="just">
              <a:lnSpc>
                <a:spcPct val="120000"/>
              </a:lnSpc>
              <a:buFont typeface="+mj-lt"/>
              <a:buAutoNum type="alphaLcParenR"/>
            </a:pPr>
            <a:r>
              <a:rPr lang="zh-CN" altLang="en-US" b="1" u="sng" dirty="0">
                <a:solidFill>
                  <a:srgbClr val="0478BF"/>
                </a:solidFill>
                <a:latin typeface="黑体" panose="02010609060101010101" pitchFamily="49" charset="-122"/>
                <a:ea typeface="黑体" panose="02010609060101010101" pitchFamily="49" charset="-122"/>
              </a:rPr>
              <a:t>融合了多种粒度级别的信息</a:t>
            </a:r>
            <a:r>
              <a:rPr lang="zh-CN" altLang="en-US" dirty="0">
                <a:latin typeface="Times New Roman" panose="02020603050405020304" pitchFamily="18" charset="0"/>
                <a:ea typeface="楷体" panose="02010609060101010101" pitchFamily="49" charset="-122"/>
              </a:rPr>
              <a:t>：该算法通过加权的方式将前述的三种经典的单粒度的标签扰动算法融合在一起，使得不同级别的粒度信息可以相互补充，进一步提高了标签扰动的效果。此外，随着融合权重取值的不同，该算法可以简化为三种扰动方式中的任意一种或者两种的组合；</a:t>
            </a:r>
            <a:endParaRPr lang="en-US" altLang="zh-CN" dirty="0">
              <a:latin typeface="Times New Roman" panose="02020603050405020304" pitchFamily="18" charset="0"/>
              <a:ea typeface="楷体" panose="02010609060101010101" pitchFamily="49" charset="-122"/>
            </a:endParaRPr>
          </a:p>
          <a:p>
            <a:pPr marL="342900" indent="-342900" algn="just">
              <a:lnSpc>
                <a:spcPct val="120000"/>
              </a:lnSpc>
              <a:buFont typeface="+mj-lt"/>
              <a:buAutoNum type="alphaLcParenR"/>
            </a:pPr>
            <a:r>
              <a:rPr lang="zh-CN" altLang="en-US" b="1" u="sng" dirty="0">
                <a:solidFill>
                  <a:srgbClr val="0478BF"/>
                </a:solidFill>
                <a:latin typeface="黑体" panose="02010609060101010101" pitchFamily="49" charset="-122"/>
                <a:ea typeface="黑体" panose="02010609060101010101" pitchFamily="49" charset="-122"/>
              </a:rPr>
              <a:t>减轻了人工调参的负担以及主观因素的影响</a:t>
            </a:r>
            <a:r>
              <a:rPr lang="zh-CN" altLang="en-US" dirty="0">
                <a:latin typeface="Times New Roman" panose="02020603050405020304" pitchFamily="18" charset="0"/>
                <a:ea typeface="楷体" panose="02010609060101010101" pitchFamily="49" charset="-122"/>
              </a:rPr>
              <a:t>：该算法利用元学习的思想，将多层感知机作为元网络对不同粒度扰动方式的权重进行学习，使之能够根据不同的数据特点自适应地对权重进行调整，减轻了人工调参的负担，并减少了主观性偏差对结果造成的负面影响；</a:t>
            </a:r>
            <a:endParaRPr lang="en-US" altLang="zh-CN" dirty="0">
              <a:latin typeface="Times New Roman" panose="02020603050405020304" pitchFamily="18" charset="0"/>
              <a:ea typeface="楷体" panose="02010609060101010101" pitchFamily="49" charset="-122"/>
            </a:endParaRPr>
          </a:p>
          <a:p>
            <a:pPr marL="342900" indent="-342900" algn="just">
              <a:lnSpc>
                <a:spcPct val="120000"/>
              </a:lnSpc>
              <a:buFont typeface="+mj-lt"/>
              <a:buAutoNum type="alphaLcParenR"/>
            </a:pPr>
            <a:r>
              <a:rPr lang="zh-CN" altLang="en-US" b="1" u="sng" dirty="0">
                <a:solidFill>
                  <a:srgbClr val="0478BF"/>
                </a:solidFill>
                <a:latin typeface="黑体" panose="02010609060101010101" pitchFamily="49" charset="-122"/>
                <a:ea typeface="黑体" panose="02010609060101010101" pitchFamily="49" charset="-122"/>
              </a:rPr>
              <a:t>提高了深度学习算法在文本分类任务上的准确性和鲁棒性</a:t>
            </a:r>
            <a:r>
              <a:rPr lang="zh-CN" altLang="en-US" dirty="0">
                <a:latin typeface="Times New Roman" panose="02020603050405020304" pitchFamily="18" charset="0"/>
                <a:ea typeface="楷体" panose="02010609060101010101" pitchFamily="49" charset="-122"/>
              </a:rPr>
              <a:t>：在推文情感分类、电影评论情感分类、引文意图分类等多个文本分类数据集上，通过施加不同类型噪声的方式验证该算法的性能，实验结果表明本文提出的</a:t>
            </a:r>
            <a:r>
              <a:rPr lang="en-US" altLang="zh-CN" dirty="0">
                <a:latin typeface="Times New Roman" panose="02020603050405020304" pitchFamily="18" charset="0"/>
                <a:ea typeface="楷体" panose="02010609060101010101" pitchFamily="49" charset="-122"/>
              </a:rPr>
              <a:t>MGLP</a:t>
            </a:r>
            <a:r>
              <a:rPr lang="zh-CN" altLang="en-US" dirty="0">
                <a:latin typeface="Times New Roman" panose="02020603050405020304" pitchFamily="18" charset="0"/>
                <a:ea typeface="楷体" panose="02010609060101010101" pitchFamily="49" charset="-122"/>
              </a:rPr>
              <a:t>算法有效地提升了深度学习算法在文本分类任务上的准确性，对于深度学习算法更准确地在信息组织和信息分析领域的应用具有十分重要的价值和意义。</a:t>
            </a:r>
            <a:endParaRPr lang="en-US" altLang="zh-CN" dirty="0">
              <a:latin typeface="Times New Roman" panose="02020603050405020304" pitchFamily="18" charset="0"/>
              <a:ea typeface="楷体" panose="02010609060101010101" pitchFamily="49" charset="-122"/>
            </a:endParaRPr>
          </a:p>
        </p:txBody>
      </p:sp>
      <p:sp>
        <p:nvSpPr>
          <p:cNvPr id="8" name="日期占位符 1">
            <a:extLst>
              <a:ext uri="{FF2B5EF4-FFF2-40B4-BE49-F238E27FC236}">
                <a16:creationId xmlns:a16="http://schemas.microsoft.com/office/drawing/2014/main" id="{EF258A80-0E23-FF71-C478-9788AF5582E5}"/>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10" name="页脚占位符 2">
            <a:extLst>
              <a:ext uri="{FF2B5EF4-FFF2-40B4-BE49-F238E27FC236}">
                <a16:creationId xmlns:a16="http://schemas.microsoft.com/office/drawing/2014/main" id="{FE8BC017-6BA1-9061-A1EB-FD9A468D9B00}"/>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11" name="灯片编号占位符 3">
            <a:extLst>
              <a:ext uri="{FF2B5EF4-FFF2-40B4-BE49-F238E27FC236}">
                <a16:creationId xmlns:a16="http://schemas.microsoft.com/office/drawing/2014/main" id="{11BD7AA3-1B3B-5E89-B861-8A08C1109B2C}"/>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7</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CDBB3B76-0A28-DB1A-E3C4-CEA93F69EDD2}"/>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引言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INTRODUCTION —— 1.2 </a:t>
            </a:r>
            <a:r>
              <a:rPr lang="zh-CN" altLang="en-US" b="1" dirty="0">
                <a:latin typeface="微软雅黑" panose="020B0503020204020204" pitchFamily="34" charset="-122"/>
                <a:ea typeface="微软雅黑" panose="020B0503020204020204" pitchFamily="34" charset="-122"/>
              </a:rPr>
              <a:t>研究贡献</a:t>
            </a:r>
            <a:endParaRPr lang="en-US" altLang="zh-CN"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71C6D12-3EDC-5DA5-1E91-9A2139F2935F}"/>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01F1B5A-0335-505E-79B9-31CC00FC9DFE}"/>
              </a:ext>
            </a:extLst>
          </p:cNvPr>
          <p:cNvSpPr txBox="1"/>
          <p:nvPr/>
        </p:nvSpPr>
        <p:spPr>
          <a:xfrm>
            <a:off x="1" y="1091790"/>
            <a:ext cx="198882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1.2 </a:t>
            </a:r>
            <a:r>
              <a:rPr lang="zh-CN" altLang="en-US" sz="2200" b="1" dirty="0">
                <a:solidFill>
                  <a:schemeClr val="bg1"/>
                </a:solidFill>
                <a:latin typeface="微软雅黑" panose="020B0503020204020204" pitchFamily="34" charset="-122"/>
                <a:ea typeface="微软雅黑" panose="020B0503020204020204" pitchFamily="34" charset="-122"/>
              </a:rPr>
              <a:t>研究贡献</a:t>
            </a:r>
          </a:p>
        </p:txBody>
      </p:sp>
    </p:spTree>
    <p:extLst>
      <p:ext uri="{BB962C8B-B14F-4D97-AF65-F5344CB8AC3E}">
        <p14:creationId xmlns:p14="http://schemas.microsoft.com/office/powerpoint/2010/main" val="331433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0C2B426-9668-4AB4-AA15-57AC9DF5FFA0}"/>
              </a:ext>
            </a:extLst>
          </p:cNvPr>
          <p:cNvGrpSpPr/>
          <p:nvPr/>
        </p:nvGrpSpPr>
        <p:grpSpPr>
          <a:xfrm>
            <a:off x="1069258" y="1624690"/>
            <a:ext cx="7042356" cy="798551"/>
            <a:chOff x="6028127" y="1082959"/>
            <a:chExt cx="6644496" cy="1064735"/>
          </a:xfrm>
        </p:grpSpPr>
        <p:sp>
          <p:nvSpPr>
            <p:cNvPr id="6" name="文本框 5">
              <a:extLst>
                <a:ext uri="{FF2B5EF4-FFF2-40B4-BE49-F238E27FC236}">
                  <a16:creationId xmlns:a16="http://schemas.microsoft.com/office/drawing/2014/main" id="{4D45A0C6-12CC-4E54-BCF9-8E08BDC2F62C}"/>
                </a:ext>
              </a:extLst>
            </p:cNvPr>
            <p:cNvSpPr txBox="1"/>
            <p:nvPr/>
          </p:nvSpPr>
          <p:spPr>
            <a:xfrm>
              <a:off x="6028127" y="1082959"/>
              <a:ext cx="6644496" cy="738664"/>
            </a:xfrm>
            <a:prstGeom prst="rect">
              <a:avLst/>
            </a:prstGeom>
            <a:noFill/>
          </p:spPr>
          <p:txBody>
            <a:bodyPr wrap="square" rtlCol="0">
              <a:spAutoFit/>
            </a:bodyPr>
            <a:lstStyle/>
            <a:p>
              <a:pPr algn="ctr"/>
              <a:r>
                <a:rPr lang="zh-CN" altLang="en-US" sz="3000" b="1" dirty="0">
                  <a:solidFill>
                    <a:srgbClr val="B82B2A"/>
                  </a:solidFill>
                  <a:latin typeface="微软雅黑" panose="020B0503020204020204" pitchFamily="34" charset="-122"/>
                  <a:ea typeface="微软雅黑" panose="020B0503020204020204" pitchFamily="34" charset="-122"/>
                </a:rPr>
                <a:t>相 关 工 作</a:t>
              </a:r>
            </a:p>
          </p:txBody>
        </p:sp>
        <p:sp>
          <p:nvSpPr>
            <p:cNvPr id="7" name="文本框 6">
              <a:extLst>
                <a:ext uri="{FF2B5EF4-FFF2-40B4-BE49-F238E27FC236}">
                  <a16:creationId xmlns:a16="http://schemas.microsoft.com/office/drawing/2014/main" id="{AAC5FBBF-6E34-41D5-9755-6FBC609AB4E7}"/>
                </a:ext>
              </a:extLst>
            </p:cNvPr>
            <p:cNvSpPr txBox="1"/>
            <p:nvPr/>
          </p:nvSpPr>
          <p:spPr>
            <a:xfrm>
              <a:off x="6816468" y="1747585"/>
              <a:ext cx="5033024" cy="400109"/>
            </a:xfrm>
            <a:prstGeom prst="rect">
              <a:avLst/>
            </a:prstGeom>
            <a:noFill/>
          </p:spPr>
          <p:txBody>
            <a:bodyPr wrap="square" rtlCol="0">
              <a:spAutoFit/>
            </a:bodyPr>
            <a:lstStyle/>
            <a:p>
              <a:pPr algn="ctr"/>
              <a:r>
                <a:rPr lang="en-US" altLang="zh-CN" sz="135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RELATED WORK</a:t>
              </a:r>
            </a:p>
          </p:txBody>
        </p:sp>
      </p:grpSp>
      <p:pic>
        <p:nvPicPr>
          <p:cNvPr id="13" name="图片 12" descr="图片包含 游戏机, 桌子, 食物&#10;&#10;描述已自动生成">
            <a:extLst>
              <a:ext uri="{FF2B5EF4-FFF2-40B4-BE49-F238E27FC236}">
                <a16:creationId xmlns:a16="http://schemas.microsoft.com/office/drawing/2014/main" id="{8D3C6EA5-21D4-4CB0-9446-DAF9813568F4}"/>
              </a:ext>
            </a:extLst>
          </p:cNvPr>
          <p:cNvPicPr>
            <a:picLocks noChangeAspect="1"/>
          </p:cNvPicPr>
          <p:nvPr/>
        </p:nvPicPr>
        <p:blipFill rotWithShape="1">
          <a:blip r:embed="rId3">
            <a:extLst>
              <a:ext uri="{28A0092B-C50C-407E-A947-70E740481C1C}">
                <a14:useLocalDpi xmlns:a14="http://schemas.microsoft.com/office/drawing/2010/main" val="0"/>
              </a:ext>
            </a:extLst>
          </a:blip>
          <a:srcRect t="9692" b="15230"/>
          <a:stretch/>
        </p:blipFill>
        <p:spPr>
          <a:xfrm>
            <a:off x="1680383" y="3886789"/>
            <a:ext cx="5783234" cy="2113961"/>
          </a:xfrm>
          <a:prstGeom prst="rect">
            <a:avLst/>
          </a:prstGeom>
        </p:spPr>
      </p:pic>
      <p:sp>
        <p:nvSpPr>
          <p:cNvPr id="9" name="矩形: 圆角 8">
            <a:extLst>
              <a:ext uri="{FF2B5EF4-FFF2-40B4-BE49-F238E27FC236}">
                <a16:creationId xmlns:a16="http://schemas.microsoft.com/office/drawing/2014/main" id="{B2095748-5E4B-4002-8804-37CCDFDF593B}"/>
              </a:ext>
            </a:extLst>
          </p:cNvPr>
          <p:cNvSpPr/>
          <p:nvPr/>
        </p:nvSpPr>
        <p:spPr>
          <a:xfrm>
            <a:off x="3901005" y="2636028"/>
            <a:ext cx="1341991"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文本分类</a:t>
            </a:r>
          </a:p>
        </p:txBody>
      </p:sp>
      <p:sp>
        <p:nvSpPr>
          <p:cNvPr id="2" name="矩形: 圆角 1">
            <a:extLst>
              <a:ext uri="{FF2B5EF4-FFF2-40B4-BE49-F238E27FC236}">
                <a16:creationId xmlns:a16="http://schemas.microsoft.com/office/drawing/2014/main" id="{EC3FC62D-8864-E44E-AB70-8516FCD88D38}"/>
              </a:ext>
            </a:extLst>
          </p:cNvPr>
          <p:cNvSpPr/>
          <p:nvPr/>
        </p:nvSpPr>
        <p:spPr>
          <a:xfrm>
            <a:off x="3760867" y="3089635"/>
            <a:ext cx="1622261" cy="33936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rPr>
              <a:t>噪声标签学习</a:t>
            </a:r>
          </a:p>
        </p:txBody>
      </p:sp>
    </p:spTree>
    <p:extLst>
      <p:ext uri="{BB962C8B-B14F-4D97-AF65-F5344CB8AC3E}">
        <p14:creationId xmlns:p14="http://schemas.microsoft.com/office/powerpoint/2010/main" val="377965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014660A8-1010-4CB1-B7D8-D8C082B2F526}"/>
              </a:ext>
            </a:extLst>
          </p:cNvPr>
          <p:cNvSpPr txBox="1"/>
          <p:nvPr/>
        </p:nvSpPr>
        <p:spPr>
          <a:xfrm>
            <a:off x="282063" y="1604060"/>
            <a:ext cx="8525099" cy="3609130"/>
          </a:xfrm>
          <a:prstGeom prst="rect">
            <a:avLst/>
          </a:prstGeom>
          <a:noFill/>
        </p:spPr>
        <p:txBody>
          <a:bodyPr wrap="square">
            <a:spAutoFit/>
          </a:bodyPr>
          <a:lstStyle/>
          <a:p>
            <a:pPr marL="257175" indent="-257175" algn="just">
              <a:lnSpc>
                <a:spcPct val="140000"/>
              </a:lnSpc>
              <a:buFont typeface="Arial" panose="020B0604020202020204" pitchFamily="34" charset="0"/>
              <a:buChar char="•"/>
            </a:pPr>
            <a:r>
              <a:rPr lang="zh-CN" altLang="en-US" sz="1500" dirty="0">
                <a:latin typeface="Times New Roman" panose="02020603050405020304" pitchFamily="18" charset="0"/>
                <a:ea typeface="楷体" panose="02010609060101010101" pitchFamily="49" charset="-122"/>
              </a:rPr>
              <a:t>文本分类在信息组织和信息分析中发挥着日益重要的作用。</a:t>
            </a:r>
            <a:r>
              <a:rPr lang="zh-CN" altLang="en-US" sz="1500" b="1" u="sng" dirty="0">
                <a:solidFill>
                  <a:srgbClr val="0478BF"/>
                </a:solidFill>
                <a:latin typeface="黑体" panose="02010609060101010101" pitchFamily="49" charset="-122"/>
                <a:ea typeface="黑体" panose="02010609060101010101" pitchFamily="49" charset="-122"/>
              </a:rPr>
              <a:t>早期的文本分类</a:t>
            </a:r>
            <a:r>
              <a:rPr lang="zh-CN" altLang="en-US" sz="1500" dirty="0">
                <a:latin typeface="Times New Roman" panose="02020603050405020304" pitchFamily="18" charset="0"/>
                <a:ea typeface="楷体" panose="02010609060101010101" pitchFamily="49" charset="-122"/>
              </a:rPr>
              <a:t>利用信息增益、互信息或者主题模型等提取特征，然后利用浅层分类器进行分类。</a:t>
            </a:r>
            <a:endParaRPr lang="en-US" altLang="zh-CN" sz="1500" dirty="0">
              <a:latin typeface="Times New Roman" panose="02020603050405020304" pitchFamily="18" charset="0"/>
              <a:ea typeface="楷体" panose="02010609060101010101" pitchFamily="49" charset="-122"/>
            </a:endParaRPr>
          </a:p>
          <a:p>
            <a:pPr marL="257175" indent="-257175" algn="just">
              <a:lnSpc>
                <a:spcPct val="140000"/>
              </a:lnSpc>
              <a:buFont typeface="Arial" panose="020B0604020202020204" pitchFamily="34" charset="0"/>
              <a:buChar char="•"/>
            </a:pPr>
            <a:r>
              <a:rPr lang="zh-CN" altLang="en-US" sz="1500" dirty="0">
                <a:latin typeface="Times New Roman" panose="02020603050405020304" pitchFamily="18" charset="0"/>
                <a:ea typeface="楷体" panose="02010609060101010101" pitchFamily="49" charset="-122"/>
              </a:rPr>
              <a:t>近年来，以词向量为基础的分布表示和以</a:t>
            </a:r>
            <a:r>
              <a:rPr lang="en-US" altLang="zh-CN" sz="1500" dirty="0">
                <a:latin typeface="Times New Roman" panose="02020603050405020304" pitchFamily="18" charset="0"/>
                <a:ea typeface="楷体" panose="02010609060101010101" pitchFamily="49" charset="-122"/>
              </a:rPr>
              <a:t>LSTM</a:t>
            </a:r>
            <a:r>
              <a:rPr lang="zh-CN" altLang="en-US" sz="1500" dirty="0">
                <a:latin typeface="Times New Roman" panose="02020603050405020304" pitchFamily="18" charset="0"/>
                <a:ea typeface="楷体" panose="02010609060101010101" pitchFamily="49" charset="-122"/>
              </a:rPr>
              <a:t>、</a:t>
            </a:r>
            <a:r>
              <a:rPr lang="en-US" altLang="zh-CN" sz="1500" dirty="0">
                <a:latin typeface="Times New Roman" panose="02020603050405020304" pitchFamily="18" charset="0"/>
                <a:ea typeface="楷体" panose="02010609060101010101" pitchFamily="49" charset="-122"/>
              </a:rPr>
              <a:t>Transformer</a:t>
            </a:r>
            <a:r>
              <a:rPr lang="zh-CN" altLang="en-US" sz="1500" dirty="0">
                <a:latin typeface="Times New Roman" panose="02020603050405020304" pitchFamily="18" charset="0"/>
                <a:ea typeface="楷体" panose="02010609060101010101" pitchFamily="49" charset="-122"/>
              </a:rPr>
              <a:t>等为代表的</a:t>
            </a:r>
            <a:r>
              <a:rPr lang="zh-CN" altLang="en-US" sz="1500" b="1" u="sng" dirty="0">
                <a:solidFill>
                  <a:srgbClr val="0478BF"/>
                </a:solidFill>
                <a:latin typeface="黑体" panose="02010609060101010101" pitchFamily="49" charset="-122"/>
                <a:ea typeface="黑体" panose="02010609060101010101" pitchFamily="49" charset="-122"/>
              </a:rPr>
              <a:t>深度学习算法</a:t>
            </a:r>
            <a:r>
              <a:rPr lang="zh-CN" altLang="en-US" sz="1500" dirty="0">
                <a:latin typeface="Times New Roman" panose="02020603050405020304" pitchFamily="18" charset="0"/>
                <a:ea typeface="楷体" panose="02010609060101010101" pitchFamily="49" charset="-122"/>
              </a:rPr>
              <a:t>逐步取代了早期文本分类的方法。</a:t>
            </a:r>
            <a:endParaRPr lang="en-US" altLang="zh-CN" sz="1500" dirty="0">
              <a:latin typeface="Times New Roman" panose="02020603050405020304" pitchFamily="18" charset="0"/>
              <a:ea typeface="楷体" panose="02010609060101010101" pitchFamily="49" charset="-122"/>
            </a:endParaRPr>
          </a:p>
          <a:p>
            <a:pPr marL="600075" lvl="1" indent="-257175" algn="just">
              <a:lnSpc>
                <a:spcPct val="140000"/>
              </a:lnSpc>
              <a:buFont typeface="Times New Roman" panose="02020603050405020304" pitchFamily="18" charset="0"/>
              <a:buChar char="‣"/>
            </a:pPr>
            <a:r>
              <a:rPr lang="zh-CN" altLang="en-US" sz="1500" dirty="0">
                <a:latin typeface="Times New Roman" panose="02020603050405020304" pitchFamily="18" charset="0"/>
                <a:ea typeface="楷体" panose="02010609060101010101" pitchFamily="49" charset="-122"/>
              </a:rPr>
              <a:t>在</a:t>
            </a:r>
            <a:r>
              <a:rPr lang="zh-CN" altLang="en-US" sz="1500" b="1" u="sng" dirty="0">
                <a:latin typeface="黑体" panose="02010609060101010101" pitchFamily="49" charset="-122"/>
                <a:ea typeface="黑体" panose="02010609060101010101" pitchFamily="49" charset="-122"/>
              </a:rPr>
              <a:t>学术文献的分类任务</a:t>
            </a:r>
            <a:r>
              <a:rPr lang="zh-CN" altLang="en-US" sz="1500" dirty="0">
                <a:latin typeface="Times New Roman" panose="02020603050405020304" pitchFamily="18" charset="0"/>
                <a:ea typeface="楷体" panose="02010609060101010101" pitchFamily="49" charset="-122"/>
              </a:rPr>
              <a:t>上，罗鹏程等人</a:t>
            </a:r>
            <a:r>
              <a:rPr lang="en-US" altLang="zh-CN" sz="1500" baseline="30000" dirty="0">
                <a:latin typeface="Times New Roman" panose="02020603050405020304" pitchFamily="18" charset="0"/>
                <a:ea typeface="楷体" panose="02010609060101010101" pitchFamily="49" charset="-122"/>
              </a:rPr>
              <a:t>[1]</a:t>
            </a:r>
            <a:r>
              <a:rPr lang="zh-CN" altLang="en-US" sz="1500" dirty="0">
                <a:latin typeface="Times New Roman" panose="02020603050405020304" pitchFamily="18" charset="0"/>
                <a:ea typeface="楷体" panose="02010609060101010101" pitchFamily="49" charset="-122"/>
              </a:rPr>
              <a:t>利用</a:t>
            </a:r>
            <a:r>
              <a:rPr lang="en-US" altLang="zh-CN" sz="1500" dirty="0">
                <a:latin typeface="Times New Roman" panose="02020603050405020304" pitchFamily="18" charset="0"/>
                <a:ea typeface="楷体" panose="02010609060101010101" pitchFamily="49" charset="-122"/>
              </a:rPr>
              <a:t>BERT</a:t>
            </a:r>
            <a:r>
              <a:rPr lang="zh-CN" altLang="en-US" sz="1500" dirty="0">
                <a:latin typeface="Times New Roman" panose="02020603050405020304" pitchFamily="18" charset="0"/>
                <a:ea typeface="楷体" panose="02010609060101010101" pitchFamily="49" charset="-122"/>
              </a:rPr>
              <a:t>、</a:t>
            </a:r>
            <a:r>
              <a:rPr lang="en-US" altLang="zh-CN" sz="1500" dirty="0">
                <a:latin typeface="Times New Roman" panose="02020603050405020304" pitchFamily="18" charset="0"/>
                <a:ea typeface="楷体" panose="02010609060101010101" pitchFamily="49" charset="-122"/>
              </a:rPr>
              <a:t>ERNIE</a:t>
            </a:r>
            <a:r>
              <a:rPr lang="zh-CN" altLang="en-US" sz="1500" dirty="0">
                <a:latin typeface="Times New Roman" panose="02020603050405020304" pitchFamily="18" charset="0"/>
                <a:ea typeface="楷体" panose="02010609060101010101" pitchFamily="49" charset="-122"/>
              </a:rPr>
              <a:t>等模型对文献的学科进行分类；</a:t>
            </a:r>
            <a:endParaRPr lang="en-US" altLang="zh-CN" sz="1500" dirty="0">
              <a:latin typeface="Times New Roman" panose="02020603050405020304" pitchFamily="18" charset="0"/>
              <a:ea typeface="楷体" panose="02010609060101010101" pitchFamily="49" charset="-122"/>
            </a:endParaRPr>
          </a:p>
          <a:p>
            <a:pPr marL="600075" lvl="1" indent="-257175" algn="just">
              <a:lnSpc>
                <a:spcPct val="140000"/>
              </a:lnSpc>
              <a:buFont typeface="Times New Roman" panose="02020603050405020304" pitchFamily="18" charset="0"/>
              <a:buChar char="‣"/>
            </a:pPr>
            <a:r>
              <a:rPr lang="zh-CN" altLang="en-US" sz="1500" dirty="0">
                <a:latin typeface="Times New Roman" panose="02020603050405020304" pitchFamily="18" charset="0"/>
                <a:ea typeface="楷体" panose="02010609060101010101" pitchFamily="49" charset="-122"/>
              </a:rPr>
              <a:t>在</a:t>
            </a:r>
            <a:r>
              <a:rPr lang="zh-CN" altLang="en-US" sz="1500" b="1" u="sng" dirty="0">
                <a:latin typeface="黑体" panose="02010609060101010101" pitchFamily="49" charset="-122"/>
                <a:ea typeface="黑体" panose="02010609060101010101" pitchFamily="49" charset="-122"/>
              </a:rPr>
              <a:t>政策文本分类任务</a:t>
            </a:r>
            <a:r>
              <a:rPr lang="zh-CN" altLang="en-US" sz="1500" dirty="0">
                <a:latin typeface="Times New Roman" panose="02020603050405020304" pitchFamily="18" charset="0"/>
                <a:ea typeface="楷体" panose="02010609060101010101" pitchFamily="49" charset="-122"/>
              </a:rPr>
              <a:t>上，马雨萌等人</a:t>
            </a:r>
            <a:r>
              <a:rPr lang="en-US" altLang="zh-CN" sz="1500" baseline="30000" dirty="0">
                <a:latin typeface="Times New Roman" panose="02020603050405020304" pitchFamily="18" charset="0"/>
                <a:ea typeface="楷体" panose="02010609060101010101" pitchFamily="49" charset="-122"/>
              </a:rPr>
              <a:t>[2]</a:t>
            </a:r>
            <a:r>
              <a:rPr lang="zh-CN" altLang="en-US" sz="1500" dirty="0">
                <a:latin typeface="Times New Roman" panose="02020603050405020304" pitchFamily="18" charset="0"/>
                <a:ea typeface="楷体" panose="02010609060101010101" pitchFamily="49" charset="-122"/>
              </a:rPr>
              <a:t>提出一种</a:t>
            </a:r>
            <a:r>
              <a:rPr lang="en-US" altLang="zh-CN" sz="1500" dirty="0">
                <a:latin typeface="Times New Roman" panose="02020603050405020304" pitchFamily="18" charset="0"/>
                <a:ea typeface="楷体" panose="02010609060101010101" pitchFamily="49" charset="-122"/>
              </a:rPr>
              <a:t>BERT</a:t>
            </a:r>
            <a:r>
              <a:rPr lang="zh-CN" altLang="en-US" sz="1500" dirty="0">
                <a:latin typeface="Times New Roman" panose="02020603050405020304" pitchFamily="18" charset="0"/>
                <a:ea typeface="楷体" panose="02010609060101010101" pitchFamily="49" charset="-122"/>
              </a:rPr>
              <a:t>与多尺度</a:t>
            </a:r>
            <a:r>
              <a:rPr lang="en-US" altLang="zh-CN" sz="1500" dirty="0">
                <a:latin typeface="Times New Roman" panose="02020603050405020304" pitchFamily="18" charset="0"/>
                <a:ea typeface="楷体" panose="02010609060101010101" pitchFamily="49" charset="-122"/>
              </a:rPr>
              <a:t>CNN</a:t>
            </a:r>
            <a:r>
              <a:rPr lang="zh-CN" altLang="en-US" sz="1500" dirty="0">
                <a:latin typeface="Times New Roman" panose="02020603050405020304" pitchFamily="18" charset="0"/>
                <a:ea typeface="楷体" panose="02010609060101010101" pitchFamily="49" charset="-122"/>
              </a:rPr>
              <a:t>融合的算法被提出且用来捕获科技政策文本的特征信息，对政策文本的主题进行分类；</a:t>
            </a:r>
            <a:endParaRPr lang="en-US" altLang="zh-CN" sz="1500" dirty="0">
              <a:latin typeface="Times New Roman" panose="02020603050405020304" pitchFamily="18" charset="0"/>
              <a:ea typeface="楷体" panose="02010609060101010101" pitchFamily="49" charset="-122"/>
            </a:endParaRPr>
          </a:p>
          <a:p>
            <a:pPr marL="600075" lvl="1" indent="-257175" algn="just">
              <a:lnSpc>
                <a:spcPct val="140000"/>
              </a:lnSpc>
              <a:buFont typeface="Times New Roman" panose="02020603050405020304" pitchFamily="18" charset="0"/>
              <a:buChar char="‣"/>
            </a:pPr>
            <a:r>
              <a:rPr lang="zh-CN" altLang="en-US" sz="1500" dirty="0">
                <a:latin typeface="Times New Roman" panose="02020603050405020304" pitchFamily="18" charset="0"/>
                <a:ea typeface="楷体" panose="02010609060101010101" pitchFamily="49" charset="-122"/>
              </a:rPr>
              <a:t>在</a:t>
            </a:r>
            <a:r>
              <a:rPr lang="zh-CN" altLang="en-US" sz="1500" b="1" u="sng" dirty="0">
                <a:latin typeface="黑体" panose="02010609060101010101" pitchFamily="49" charset="-122"/>
                <a:ea typeface="黑体" panose="02010609060101010101" pitchFamily="49" charset="-122"/>
              </a:rPr>
              <a:t>社交媒体信息分类任务</a:t>
            </a:r>
            <a:r>
              <a:rPr lang="zh-CN" altLang="en-US" sz="1500" dirty="0">
                <a:latin typeface="Times New Roman" panose="02020603050405020304" pitchFamily="18" charset="0"/>
                <a:ea typeface="楷体" panose="02010609060101010101" pitchFamily="49" charset="-122"/>
              </a:rPr>
              <a:t>上，吴鹏等人</a:t>
            </a:r>
            <a:r>
              <a:rPr lang="en-US" altLang="zh-CN" sz="1500" baseline="30000" dirty="0">
                <a:latin typeface="Times New Roman" panose="02020603050405020304" pitchFamily="18" charset="0"/>
                <a:ea typeface="楷体" panose="02010609060101010101" pitchFamily="49" charset="-122"/>
              </a:rPr>
              <a:t>[3]</a:t>
            </a:r>
            <a:r>
              <a:rPr lang="zh-CN" altLang="en-US" sz="1500" dirty="0">
                <a:latin typeface="Times New Roman" panose="02020603050405020304" pitchFamily="18" charset="0"/>
                <a:ea typeface="楷体" panose="02010609060101010101" pitchFamily="49" charset="-122"/>
              </a:rPr>
              <a:t>利用微博文本的表情符号特征对词向量进行增强，采用</a:t>
            </a:r>
            <a:r>
              <a:rPr lang="en-US" altLang="zh-CN" sz="1500" dirty="0">
                <a:latin typeface="Times New Roman" panose="02020603050405020304" pitchFamily="18" charset="0"/>
                <a:ea typeface="楷体" panose="02010609060101010101" pitchFamily="49" charset="-122"/>
              </a:rPr>
              <a:t>LSTM</a:t>
            </a:r>
            <a:r>
              <a:rPr lang="zh-CN" altLang="en-US" sz="1500" dirty="0">
                <a:latin typeface="Times New Roman" panose="02020603050405020304" pitchFamily="18" charset="0"/>
                <a:ea typeface="楷体" panose="02010609060101010101" pitchFamily="49" charset="-122"/>
              </a:rPr>
              <a:t>模型识别网民的情感极性，对网民的负面情感进行分类；</a:t>
            </a:r>
            <a:endParaRPr lang="en-US" altLang="zh-CN" sz="1500" dirty="0">
              <a:latin typeface="Times New Roman" panose="02020603050405020304" pitchFamily="18" charset="0"/>
              <a:ea typeface="楷体" panose="02010609060101010101" pitchFamily="49" charset="-122"/>
            </a:endParaRPr>
          </a:p>
          <a:p>
            <a:pPr marL="600075" lvl="1" indent="-257175" algn="just">
              <a:lnSpc>
                <a:spcPct val="140000"/>
              </a:lnSpc>
              <a:buFont typeface="Times New Roman" panose="02020603050405020304" pitchFamily="18" charset="0"/>
              <a:buChar char="‣"/>
            </a:pPr>
            <a:r>
              <a:rPr lang="zh-CN" altLang="en-US" sz="1500" dirty="0">
                <a:latin typeface="Times New Roman" panose="02020603050405020304" pitchFamily="18" charset="0"/>
                <a:ea typeface="楷体" panose="02010609060101010101" pitchFamily="49" charset="-122"/>
              </a:rPr>
              <a:t>在</a:t>
            </a:r>
            <a:r>
              <a:rPr lang="zh-CN" altLang="en-US" sz="1500" b="1" u="sng" dirty="0">
                <a:latin typeface="黑体" panose="02010609060101010101" pitchFamily="49" charset="-122"/>
                <a:ea typeface="黑体" panose="02010609060101010101" pitchFamily="49" charset="-122"/>
              </a:rPr>
              <a:t>突发事件的识别与分类任务</a:t>
            </a:r>
            <a:r>
              <a:rPr lang="zh-CN" altLang="en-US" sz="1500" dirty="0">
                <a:latin typeface="Times New Roman" panose="02020603050405020304" pitchFamily="18" charset="0"/>
                <a:ea typeface="楷体" panose="02010609060101010101" pitchFamily="49" charset="-122"/>
              </a:rPr>
              <a:t>上，吴雪华等人</a:t>
            </a:r>
            <a:r>
              <a:rPr lang="en-US" altLang="zh-CN" sz="1500" baseline="30000" dirty="0">
                <a:latin typeface="Times New Roman" panose="02020603050405020304" pitchFamily="18" charset="0"/>
                <a:ea typeface="楷体" panose="02010609060101010101" pitchFamily="49" charset="-122"/>
              </a:rPr>
              <a:t>[4]</a:t>
            </a:r>
            <a:r>
              <a:rPr lang="zh-CN" altLang="en-US" sz="1500" dirty="0">
                <a:latin typeface="Times New Roman" panose="02020603050405020304" pitchFamily="18" charset="0"/>
                <a:ea typeface="楷体" panose="02010609060101010101" pitchFamily="49" charset="-122"/>
              </a:rPr>
              <a:t>提出了一个两阶段的突发事件应急行动支撑信息的识别与分类框架，利用</a:t>
            </a:r>
            <a:r>
              <a:rPr lang="en-US" altLang="zh-CN" sz="1500" dirty="0">
                <a:latin typeface="Times New Roman" panose="02020603050405020304" pitchFamily="18" charset="0"/>
                <a:ea typeface="楷体" panose="02010609060101010101" pitchFamily="49" charset="-122"/>
              </a:rPr>
              <a:t>SVM</a:t>
            </a:r>
            <a:r>
              <a:rPr lang="zh-CN" altLang="en-US" sz="1500" dirty="0">
                <a:latin typeface="Times New Roman" panose="02020603050405020304" pitchFamily="18" charset="0"/>
                <a:ea typeface="楷体" panose="02010609060101010101" pitchFamily="49" charset="-122"/>
              </a:rPr>
              <a:t>、</a:t>
            </a:r>
            <a:r>
              <a:rPr lang="en-US" altLang="zh-CN" sz="1500" dirty="0">
                <a:latin typeface="Times New Roman" panose="02020603050405020304" pitchFamily="18" charset="0"/>
                <a:ea typeface="楷体" panose="02010609060101010101" pitchFamily="49" charset="-122"/>
              </a:rPr>
              <a:t>LR</a:t>
            </a:r>
            <a:r>
              <a:rPr lang="zh-CN" altLang="en-US" sz="1500" dirty="0">
                <a:latin typeface="Times New Roman" panose="02020603050405020304" pitchFamily="18" charset="0"/>
                <a:ea typeface="楷体" panose="02010609060101010101" pitchFamily="49" charset="-122"/>
              </a:rPr>
              <a:t>、</a:t>
            </a:r>
            <a:r>
              <a:rPr lang="en-US" altLang="zh-CN" sz="1500" dirty="0" err="1">
                <a:latin typeface="Times New Roman" panose="02020603050405020304" pitchFamily="18" charset="0"/>
                <a:ea typeface="楷体" panose="02010609060101010101" pitchFamily="49" charset="-122"/>
              </a:rPr>
              <a:t>TextCNN</a:t>
            </a:r>
            <a:r>
              <a:rPr lang="zh-CN" altLang="en-US" sz="1500" dirty="0">
                <a:latin typeface="Times New Roman" panose="02020603050405020304" pitchFamily="18" charset="0"/>
                <a:ea typeface="楷体" panose="02010609060101010101" pitchFamily="49" charset="-122"/>
              </a:rPr>
              <a:t>以及</a:t>
            </a:r>
            <a:r>
              <a:rPr lang="en-US" altLang="zh-CN" sz="1500" dirty="0">
                <a:latin typeface="Times New Roman" panose="02020603050405020304" pitchFamily="18" charset="0"/>
                <a:ea typeface="楷体" panose="02010609060101010101" pitchFamily="49" charset="-122"/>
              </a:rPr>
              <a:t>BERT</a:t>
            </a:r>
            <a:r>
              <a:rPr lang="zh-CN" altLang="en-US" sz="1500" dirty="0">
                <a:latin typeface="Times New Roman" panose="02020603050405020304" pitchFamily="18" charset="0"/>
                <a:ea typeface="楷体" panose="02010609060101010101" pitchFamily="49" charset="-122"/>
              </a:rPr>
              <a:t>等算法来验证其性能。</a:t>
            </a:r>
            <a:endParaRPr lang="en-US" altLang="zh-CN" sz="1500" dirty="0">
              <a:latin typeface="Times New Roman" panose="02020603050405020304" pitchFamily="18" charset="0"/>
              <a:ea typeface="楷体" panose="02010609060101010101" pitchFamily="49" charset="-122"/>
            </a:endParaRPr>
          </a:p>
        </p:txBody>
      </p:sp>
      <p:sp>
        <p:nvSpPr>
          <p:cNvPr id="3" name="日期占位符 1">
            <a:extLst>
              <a:ext uri="{FF2B5EF4-FFF2-40B4-BE49-F238E27FC236}">
                <a16:creationId xmlns:a16="http://schemas.microsoft.com/office/drawing/2014/main" id="{0B10EBF7-AA90-FD18-315F-D0C04546ABEC}"/>
              </a:ext>
            </a:extLst>
          </p:cNvPr>
          <p:cNvSpPr txBox="1">
            <a:spLocks/>
          </p:cNvSpPr>
          <p:nvPr/>
        </p:nvSpPr>
        <p:spPr>
          <a:xfrm>
            <a:off x="282063" y="6472333"/>
            <a:ext cx="875686" cy="2738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681CBA5-DE05-482F-AC3F-5A1D82ADC7F8}" type="datetime1">
              <a:rPr lang="zh-CN" altLang="en-US" smtClean="0">
                <a:latin typeface="Times New Roman" panose="02020603050405020304" pitchFamily="18" charset="0"/>
                <a:cs typeface="Times New Roman" panose="02020603050405020304" pitchFamily="18" charset="0"/>
              </a:rPr>
              <a:pPr/>
              <a:t>2023/7/12</a:t>
            </a:fld>
            <a:endParaRPr lang="zh-CN" altLang="en-US" dirty="0">
              <a:latin typeface="Times New Roman" panose="02020603050405020304" pitchFamily="18" charset="0"/>
              <a:cs typeface="Times New Roman" panose="02020603050405020304" pitchFamily="18" charset="0"/>
            </a:endParaRPr>
          </a:p>
        </p:txBody>
      </p:sp>
      <p:sp>
        <p:nvSpPr>
          <p:cNvPr id="4" name="页脚占位符 2">
            <a:extLst>
              <a:ext uri="{FF2B5EF4-FFF2-40B4-BE49-F238E27FC236}">
                <a16:creationId xmlns:a16="http://schemas.microsoft.com/office/drawing/2014/main" id="{5B650638-296B-D5E0-DB3B-B166217FEBFF}"/>
              </a:ext>
            </a:extLst>
          </p:cNvPr>
          <p:cNvSpPr txBox="1">
            <a:spLocks/>
          </p:cNvSpPr>
          <p:nvPr/>
        </p:nvSpPr>
        <p:spPr>
          <a:xfrm>
            <a:off x="1295401" y="6472333"/>
            <a:ext cx="2819399" cy="272533"/>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latin typeface="宋体" panose="02010600030101010101" pitchFamily="2" charset="-122"/>
                <a:ea typeface="宋体" panose="02010600030101010101" pitchFamily="2" charset="-122"/>
              </a:rPr>
              <a:t>基于多粒度标签扰动的文本分类研究</a:t>
            </a:r>
            <a:endParaRPr lang="zh-CN" altLang="en-US" dirty="0">
              <a:latin typeface="宋体" panose="02010600030101010101" pitchFamily="2" charset="-122"/>
              <a:ea typeface="宋体" panose="02010600030101010101" pitchFamily="2" charset="-122"/>
            </a:endParaRPr>
          </a:p>
        </p:txBody>
      </p:sp>
      <p:sp>
        <p:nvSpPr>
          <p:cNvPr id="8" name="灯片编号占位符 3">
            <a:extLst>
              <a:ext uri="{FF2B5EF4-FFF2-40B4-BE49-F238E27FC236}">
                <a16:creationId xmlns:a16="http://schemas.microsoft.com/office/drawing/2014/main" id="{890F2968-1425-E8C1-E35B-47726C145982}"/>
              </a:ext>
            </a:extLst>
          </p:cNvPr>
          <p:cNvSpPr txBox="1">
            <a:spLocks/>
          </p:cNvSpPr>
          <p:nvPr/>
        </p:nvSpPr>
        <p:spPr>
          <a:xfrm>
            <a:off x="4174595" y="6471023"/>
            <a:ext cx="59915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9E17012-9AD8-4B8A-A884-C91DD36E15E3}" type="slidenum">
              <a:rPr lang="zh-CN" altLang="en-US" smtClean="0">
                <a:latin typeface="Times New Roman" panose="02020603050405020304" pitchFamily="18" charset="0"/>
                <a:cs typeface="Times New Roman" panose="02020603050405020304" pitchFamily="18" charset="0"/>
              </a:rPr>
              <a:pPr/>
              <a:t>9</a:t>
            </a:fld>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FFE66E1-01BE-A4E5-CC90-BB6BAF758630}"/>
              </a:ext>
            </a:extLst>
          </p:cNvPr>
          <p:cNvSpPr txBox="1"/>
          <p:nvPr/>
        </p:nvSpPr>
        <p:spPr>
          <a:xfrm>
            <a:off x="822044" y="177595"/>
            <a:ext cx="867501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相关工作 </a:t>
            </a:r>
            <a:r>
              <a:rPr lang="en-US" altLang="zh-CN" sz="3200"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RELATED WORK</a:t>
            </a:r>
          </a:p>
        </p:txBody>
      </p:sp>
      <p:sp>
        <p:nvSpPr>
          <p:cNvPr id="7" name="文本框 6">
            <a:extLst>
              <a:ext uri="{FF2B5EF4-FFF2-40B4-BE49-F238E27FC236}">
                <a16:creationId xmlns:a16="http://schemas.microsoft.com/office/drawing/2014/main" id="{C9E64377-1BB9-9C9A-DE76-BAE81693B943}"/>
              </a:ext>
            </a:extLst>
          </p:cNvPr>
          <p:cNvSpPr txBox="1"/>
          <p:nvPr/>
        </p:nvSpPr>
        <p:spPr>
          <a:xfrm>
            <a:off x="74812" y="178357"/>
            <a:ext cx="82013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427D51C-B7C3-9BE5-361A-CA22CD97A870}"/>
              </a:ext>
            </a:extLst>
          </p:cNvPr>
          <p:cNvSpPr txBox="1"/>
          <p:nvPr/>
        </p:nvSpPr>
        <p:spPr>
          <a:xfrm>
            <a:off x="1" y="1091790"/>
            <a:ext cx="1988820" cy="485453"/>
          </a:xfrm>
          <a:prstGeom prst="roundRect">
            <a:avLst/>
          </a:prstGeom>
          <a:solidFill>
            <a:srgbClr val="C00000"/>
          </a:solidFill>
        </p:spPr>
        <p:txBody>
          <a:bodyPr wrap="square" rtlCol="0">
            <a:spAutoFit/>
          </a:bodyPr>
          <a:lstStyle/>
          <a:p>
            <a:pPr>
              <a:lnSpc>
                <a:spcPct val="110000"/>
              </a:lnSpc>
            </a:pPr>
            <a:r>
              <a:rPr lang="en-US" altLang="zh-CN" sz="2200" b="1" dirty="0">
                <a:solidFill>
                  <a:schemeClr val="bg1"/>
                </a:solidFill>
                <a:latin typeface="微软雅黑" panose="020B0503020204020204" pitchFamily="34" charset="-122"/>
                <a:ea typeface="微软雅黑" panose="020B0503020204020204" pitchFamily="34" charset="-122"/>
              </a:rPr>
              <a:t>2.1 </a:t>
            </a:r>
            <a:r>
              <a:rPr lang="zh-CN" altLang="en-US" sz="2200" b="1" dirty="0">
                <a:solidFill>
                  <a:schemeClr val="bg1"/>
                </a:solidFill>
                <a:latin typeface="微软雅黑" panose="020B0503020204020204" pitchFamily="34" charset="-122"/>
                <a:ea typeface="微软雅黑" panose="020B0503020204020204" pitchFamily="34" charset="-122"/>
              </a:rPr>
              <a:t>文本分类</a:t>
            </a:r>
          </a:p>
        </p:txBody>
      </p:sp>
      <p:sp>
        <p:nvSpPr>
          <p:cNvPr id="5" name="文本框 4">
            <a:extLst>
              <a:ext uri="{FF2B5EF4-FFF2-40B4-BE49-F238E27FC236}">
                <a16:creationId xmlns:a16="http://schemas.microsoft.com/office/drawing/2014/main" id="{E3E67A6D-8688-ECE6-38CE-D3C884E176A7}"/>
              </a:ext>
            </a:extLst>
          </p:cNvPr>
          <p:cNvSpPr txBox="1"/>
          <p:nvPr/>
        </p:nvSpPr>
        <p:spPr>
          <a:xfrm>
            <a:off x="282063" y="5462372"/>
            <a:ext cx="8525099" cy="1015663"/>
          </a:xfrm>
          <a:prstGeom prst="rect">
            <a:avLst/>
          </a:prstGeom>
          <a:noFill/>
        </p:spPr>
        <p:txBody>
          <a:bodyPr wrap="square">
            <a:spAutoFit/>
          </a:bodyPr>
          <a:lstStyle/>
          <a:p>
            <a:pPr algn="just"/>
            <a:r>
              <a:rPr lang="en-US" altLang="zh-CN" sz="1200" dirty="0">
                <a:latin typeface="Times New Roman" panose="02020603050405020304" pitchFamily="18" charset="0"/>
                <a:ea typeface="楷体" panose="02010609060101010101" pitchFamily="49" charset="-122"/>
              </a:rPr>
              <a:t>[1] </a:t>
            </a:r>
            <a:r>
              <a:rPr lang="zh-CN" altLang="en-US" sz="1200" dirty="0">
                <a:latin typeface="Times New Roman" panose="02020603050405020304" pitchFamily="18" charset="0"/>
                <a:ea typeface="楷体" panose="02010609060101010101" pitchFamily="49" charset="-122"/>
              </a:rPr>
              <a:t>罗鹏程</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王一博</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王继民</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基于深度预训练语言模型的文献学科自动分类研究</a:t>
            </a:r>
            <a:r>
              <a:rPr lang="en-US" altLang="zh-CN" sz="1200" dirty="0">
                <a:latin typeface="Times New Roman" panose="02020603050405020304" pitchFamily="18" charset="0"/>
                <a:ea typeface="楷体" panose="02010609060101010101" pitchFamily="49" charset="-122"/>
              </a:rPr>
              <a:t>[J].</a:t>
            </a:r>
            <a:r>
              <a:rPr lang="zh-CN" altLang="en-US" sz="1200" dirty="0">
                <a:latin typeface="Times New Roman" panose="02020603050405020304" pitchFamily="18" charset="0"/>
                <a:ea typeface="楷体" panose="02010609060101010101" pitchFamily="49" charset="-122"/>
              </a:rPr>
              <a:t>情报学报</a:t>
            </a:r>
            <a:r>
              <a:rPr lang="en-US" altLang="zh-CN" sz="1200" dirty="0">
                <a:latin typeface="Times New Roman" panose="02020603050405020304" pitchFamily="18" charset="0"/>
                <a:ea typeface="楷体" panose="02010609060101010101" pitchFamily="49" charset="-122"/>
              </a:rPr>
              <a:t>,2020,39(10):1046-1059.</a:t>
            </a:r>
          </a:p>
          <a:p>
            <a:pPr algn="just"/>
            <a:r>
              <a:rPr lang="en-US" altLang="zh-CN" sz="1200" dirty="0">
                <a:latin typeface="Times New Roman" panose="02020603050405020304" pitchFamily="18" charset="0"/>
                <a:ea typeface="楷体" panose="02010609060101010101" pitchFamily="49" charset="-122"/>
              </a:rPr>
              <a:t>[2] </a:t>
            </a:r>
            <a:r>
              <a:rPr lang="zh-CN" altLang="en-US" sz="1200" dirty="0">
                <a:latin typeface="Times New Roman" panose="02020603050405020304" pitchFamily="18" charset="0"/>
                <a:ea typeface="楷体" panose="02010609060101010101" pitchFamily="49" charset="-122"/>
              </a:rPr>
              <a:t>马雨萌</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黄金霞</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王昉</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芮啸</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融合</a:t>
            </a:r>
            <a:r>
              <a:rPr lang="en-US" altLang="zh-CN" sz="1200" dirty="0">
                <a:latin typeface="Times New Roman" panose="02020603050405020304" pitchFamily="18" charset="0"/>
                <a:ea typeface="楷体" panose="02010609060101010101" pitchFamily="49" charset="-122"/>
              </a:rPr>
              <a:t>BERT</a:t>
            </a:r>
            <a:r>
              <a:rPr lang="zh-CN" altLang="en-US" sz="1200" dirty="0">
                <a:latin typeface="Times New Roman" panose="02020603050405020304" pitchFamily="18" charset="0"/>
                <a:ea typeface="楷体" panose="02010609060101010101" pitchFamily="49" charset="-122"/>
              </a:rPr>
              <a:t>与多尺度</a:t>
            </a:r>
            <a:r>
              <a:rPr lang="en-US" altLang="zh-CN" sz="1200" dirty="0">
                <a:latin typeface="Times New Roman" panose="02020603050405020304" pitchFamily="18" charset="0"/>
                <a:ea typeface="楷体" panose="02010609060101010101" pitchFamily="49" charset="-122"/>
              </a:rPr>
              <a:t>CNN</a:t>
            </a:r>
            <a:r>
              <a:rPr lang="zh-CN" altLang="en-US" sz="1200" dirty="0">
                <a:latin typeface="Times New Roman" panose="02020603050405020304" pitchFamily="18" charset="0"/>
                <a:ea typeface="楷体" panose="02010609060101010101" pitchFamily="49" charset="-122"/>
              </a:rPr>
              <a:t>的科技政策内容多标签分类研究</a:t>
            </a:r>
            <a:r>
              <a:rPr lang="en-US" altLang="zh-CN" sz="1200" dirty="0">
                <a:latin typeface="Times New Roman" panose="02020603050405020304" pitchFamily="18" charset="0"/>
                <a:ea typeface="楷体" panose="02010609060101010101" pitchFamily="49" charset="-122"/>
              </a:rPr>
              <a:t>[J/OL].</a:t>
            </a:r>
            <a:r>
              <a:rPr lang="zh-CN" altLang="en-US" sz="1200" dirty="0">
                <a:latin typeface="Times New Roman" panose="02020603050405020304" pitchFamily="18" charset="0"/>
                <a:ea typeface="楷体" panose="02010609060101010101" pitchFamily="49" charset="-122"/>
              </a:rPr>
              <a:t>情报杂志</a:t>
            </a:r>
            <a:r>
              <a:rPr lang="en-US" altLang="zh-CN" sz="1200" dirty="0">
                <a:latin typeface="Times New Roman" panose="02020603050405020304" pitchFamily="18" charset="0"/>
                <a:ea typeface="楷体" panose="02010609060101010101" pitchFamily="49" charset="-122"/>
              </a:rPr>
              <a:t>:1-8[2022-10-27].</a:t>
            </a:r>
          </a:p>
          <a:p>
            <a:pPr algn="just"/>
            <a:r>
              <a:rPr lang="en-US" altLang="zh-CN" sz="1200" dirty="0">
                <a:latin typeface="Times New Roman" panose="02020603050405020304" pitchFamily="18" charset="0"/>
                <a:ea typeface="楷体" panose="02010609060101010101" pitchFamily="49" charset="-122"/>
              </a:rPr>
              <a:t>[3]</a:t>
            </a:r>
            <a:r>
              <a:rPr lang="zh-CN" altLang="en-US" sz="1200" dirty="0">
                <a:latin typeface="Times New Roman" panose="02020603050405020304" pitchFamily="18" charset="0"/>
                <a:ea typeface="楷体" panose="02010609060101010101" pitchFamily="49" charset="-122"/>
              </a:rPr>
              <a:t> 吴鹏</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应杨</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沈思</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基于双向长短期记忆模型的网民负面情感分类研究</a:t>
            </a:r>
            <a:r>
              <a:rPr lang="en-US" altLang="zh-CN" sz="1200" dirty="0">
                <a:latin typeface="Times New Roman" panose="02020603050405020304" pitchFamily="18" charset="0"/>
                <a:ea typeface="楷体" panose="02010609060101010101" pitchFamily="49" charset="-122"/>
              </a:rPr>
              <a:t>[J].</a:t>
            </a:r>
            <a:r>
              <a:rPr lang="zh-CN" altLang="en-US" sz="1200" dirty="0">
                <a:latin typeface="Times New Roman" panose="02020603050405020304" pitchFamily="18" charset="0"/>
                <a:ea typeface="楷体" panose="02010609060101010101" pitchFamily="49" charset="-122"/>
              </a:rPr>
              <a:t>情报学报</a:t>
            </a:r>
            <a:r>
              <a:rPr lang="en-US" altLang="zh-CN" sz="1200" dirty="0">
                <a:latin typeface="Times New Roman" panose="02020603050405020304" pitchFamily="18" charset="0"/>
                <a:ea typeface="楷体" panose="02010609060101010101" pitchFamily="49" charset="-122"/>
              </a:rPr>
              <a:t>,2018,37(08):845-853.</a:t>
            </a:r>
          </a:p>
          <a:p>
            <a:pPr algn="just"/>
            <a:r>
              <a:rPr lang="en-US" altLang="zh-CN" sz="1200" dirty="0">
                <a:latin typeface="Times New Roman" panose="02020603050405020304" pitchFamily="18" charset="0"/>
                <a:ea typeface="楷体" panose="02010609060101010101" pitchFamily="49" charset="-122"/>
              </a:rPr>
              <a:t>[4] </a:t>
            </a:r>
            <a:r>
              <a:rPr lang="zh-CN" altLang="en-US" sz="1200" dirty="0">
                <a:latin typeface="Times New Roman" panose="02020603050405020304" pitchFamily="18" charset="0"/>
                <a:ea typeface="楷体" panose="02010609060101010101" pitchFamily="49" charset="-122"/>
              </a:rPr>
              <a:t>吴雪华</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毛进</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陈思菁等</a:t>
            </a:r>
            <a:r>
              <a:rPr lang="en-US" altLang="zh-CN" sz="1200" dirty="0">
                <a:latin typeface="Times New Roman" panose="02020603050405020304" pitchFamily="18" charset="0"/>
                <a:ea typeface="楷体" panose="02010609060101010101" pitchFamily="49" charset="-122"/>
              </a:rPr>
              <a:t>.</a:t>
            </a:r>
            <a:r>
              <a:rPr lang="zh-CN" altLang="en-US" sz="1200" dirty="0">
                <a:latin typeface="Times New Roman" panose="02020603050405020304" pitchFamily="18" charset="0"/>
                <a:ea typeface="楷体" panose="02010609060101010101" pitchFamily="49" charset="-122"/>
              </a:rPr>
              <a:t>突发事件应急行动支撑信息的自动识别与分类研究</a:t>
            </a:r>
            <a:r>
              <a:rPr lang="en-US" altLang="zh-CN" sz="1200" dirty="0">
                <a:latin typeface="Times New Roman" panose="02020603050405020304" pitchFamily="18" charset="0"/>
                <a:ea typeface="楷体" panose="02010609060101010101" pitchFamily="49" charset="-122"/>
              </a:rPr>
              <a:t>[J].</a:t>
            </a:r>
            <a:r>
              <a:rPr lang="zh-CN" altLang="en-US" sz="1200" dirty="0">
                <a:latin typeface="Times New Roman" panose="02020603050405020304" pitchFamily="18" charset="0"/>
                <a:ea typeface="楷体" panose="02010609060101010101" pitchFamily="49" charset="-122"/>
              </a:rPr>
              <a:t>情报学报</a:t>
            </a:r>
            <a:r>
              <a:rPr lang="en-US" altLang="zh-CN" sz="1200" dirty="0">
                <a:latin typeface="Times New Roman" panose="02020603050405020304" pitchFamily="18" charset="0"/>
                <a:ea typeface="楷体" panose="02010609060101010101" pitchFamily="49" charset="-122"/>
              </a:rPr>
              <a:t>,2021,40(08):817-830.</a:t>
            </a:r>
          </a:p>
          <a:p>
            <a:pPr algn="just"/>
            <a:endParaRPr lang="en-US" altLang="zh-CN" sz="1200" dirty="0">
              <a:latin typeface="Times New Roman" panose="02020603050405020304" pitchFamily="18" charset="0"/>
              <a:ea typeface="楷体" panose="02010609060101010101" pitchFamily="49" charset="-122"/>
            </a:endParaRPr>
          </a:p>
        </p:txBody>
      </p:sp>
      <p:cxnSp>
        <p:nvCxnSpPr>
          <p:cNvPr id="6" name="直接连接符 5">
            <a:extLst>
              <a:ext uri="{FF2B5EF4-FFF2-40B4-BE49-F238E27FC236}">
                <a16:creationId xmlns:a16="http://schemas.microsoft.com/office/drawing/2014/main" id="{3150FA80-89D4-D861-5A5E-2C5834285B2E}"/>
              </a:ext>
            </a:extLst>
          </p:cNvPr>
          <p:cNvCxnSpPr>
            <a:cxnSpLocks/>
          </p:cNvCxnSpPr>
          <p:nvPr/>
        </p:nvCxnSpPr>
        <p:spPr>
          <a:xfrm>
            <a:off x="361785" y="5438658"/>
            <a:ext cx="8445377" cy="0"/>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0002544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10337</TotalTime>
  <Words>5760</Words>
  <Application>Microsoft Office PowerPoint</Application>
  <PresentationFormat>全屏显示(4:3)</PresentationFormat>
  <Paragraphs>947</Paragraphs>
  <Slides>40</Slides>
  <Notes>40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等线</vt:lpstr>
      <vt:lpstr>黑体</vt:lpstr>
      <vt:lpstr>宋体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 鑫</dc:creator>
  <cp:lastModifiedBy>姚 汝婧</cp:lastModifiedBy>
  <cp:revision>1502</cp:revision>
  <dcterms:created xsi:type="dcterms:W3CDTF">2020-11-12T01:09:35Z</dcterms:created>
  <dcterms:modified xsi:type="dcterms:W3CDTF">2023-07-12T01:57:00Z</dcterms:modified>
</cp:coreProperties>
</file>