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256" r:id="rId2"/>
    <p:sldId id="319" r:id="rId3"/>
    <p:sldId id="289" r:id="rId4"/>
    <p:sldId id="288" r:id="rId5"/>
    <p:sldId id="291" r:id="rId6"/>
    <p:sldId id="336" r:id="rId7"/>
    <p:sldId id="299" r:id="rId8"/>
    <p:sldId id="337" r:id="rId9"/>
    <p:sldId id="309" r:id="rId10"/>
    <p:sldId id="308" r:id="rId11"/>
    <p:sldId id="316" r:id="rId12"/>
    <p:sldId id="325" r:id="rId13"/>
  </p:sldIdLst>
  <p:sldSz cx="6856413" cy="5141913"/>
  <p:notesSz cx="6858000" cy="9144000"/>
  <p:embeddedFontLst>
    <p:embeddedFont>
      <p:font typeface="微软雅黑" panose="020B0503020204020204" pitchFamily="34" charset="-122"/>
      <p:regular r:id="rId15"/>
      <p:bold r:id="rId15"/>
    </p:embeddedFont>
    <p:embeddedFont>
      <p:font typeface="Calibri" panose="020F0502020204030204" pitchFamily="34" charset="0"/>
      <p:regular r:id="rId15"/>
      <p:bold r:id="rId15"/>
      <p:italic r:id="rId15"/>
      <p:boldItalic r:id="rId15"/>
    </p:embeddedFont>
    <p:embeddedFont>
      <p:font typeface="Cambria Math" panose="02040503050406030204" pitchFamily="18" charset="0"/>
      <p:regular r:id="rId16"/>
    </p:embeddedFont>
    <p:embeddedFont>
      <p:font typeface="Impact" panose="020B0806030902050204" pitchFamily="34" charset="0"/>
      <p:regular r:id="rId15"/>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1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B81"/>
    <a:srgbClr val="099DA1"/>
    <a:srgbClr val="248AC4"/>
    <a:srgbClr val="594D7B"/>
    <a:srgbClr val="9DD53E"/>
    <a:srgbClr val="808080"/>
    <a:srgbClr val="C09CC2"/>
    <a:srgbClr val="C7C4C4"/>
    <a:srgbClr val="56ABDD"/>
    <a:srgbClr val="F6B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94663"/>
  </p:normalViewPr>
  <p:slideViewPr>
    <p:cSldViewPr showGuides="1">
      <p:cViewPr>
        <p:scale>
          <a:sx n="147" d="100"/>
          <a:sy n="147" d="100"/>
        </p:scale>
        <p:origin x="2256" y="336"/>
      </p:cViewPr>
      <p:guideLst>
        <p:guide orient="horz" pos="1619"/>
        <p:guide pos="216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NUL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E34D9-21C3-481C-9DD6-2925053113AE}" type="datetimeFigureOut">
              <a:rPr lang="zh-CN" altLang="en-US" smtClean="0"/>
              <a:t>2023/7/11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7A803-F8D3-4FB2-A173-D2E34C66FD06}" type="slidenum">
              <a:rPr lang="zh-CN" altLang="en-US" smtClean="0"/>
              <a:t>‹#›</a:t>
            </a:fld>
            <a:endParaRPr lang="zh-CN" altLang="en-US"/>
          </a:p>
        </p:txBody>
      </p:sp>
    </p:spTree>
    <p:extLst>
      <p:ext uri="{BB962C8B-B14F-4D97-AF65-F5344CB8AC3E}">
        <p14:creationId xmlns:p14="http://schemas.microsoft.com/office/powerpoint/2010/main" val="414074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1</a:t>
            </a:fld>
            <a:endParaRPr lang="zh-CN" altLang="en-US"/>
          </a:p>
        </p:txBody>
      </p:sp>
    </p:spTree>
    <p:extLst>
      <p:ext uri="{BB962C8B-B14F-4D97-AF65-F5344CB8AC3E}">
        <p14:creationId xmlns:p14="http://schemas.microsoft.com/office/powerpoint/2010/main" val="246402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10</a:t>
            </a:fld>
            <a:endParaRPr lang="zh-CN" altLang="en-US"/>
          </a:p>
        </p:txBody>
      </p:sp>
    </p:spTree>
    <p:extLst>
      <p:ext uri="{BB962C8B-B14F-4D97-AF65-F5344CB8AC3E}">
        <p14:creationId xmlns:p14="http://schemas.microsoft.com/office/powerpoint/2010/main" val="3432232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11</a:t>
            </a:fld>
            <a:endParaRPr lang="zh-CN" altLang="en-US"/>
          </a:p>
        </p:txBody>
      </p:sp>
    </p:spTree>
    <p:extLst>
      <p:ext uri="{BB962C8B-B14F-4D97-AF65-F5344CB8AC3E}">
        <p14:creationId xmlns:p14="http://schemas.microsoft.com/office/powerpoint/2010/main" val="427774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12</a:t>
            </a:fld>
            <a:endParaRPr lang="zh-CN" altLang="en-US"/>
          </a:p>
        </p:txBody>
      </p:sp>
    </p:spTree>
    <p:extLst>
      <p:ext uri="{BB962C8B-B14F-4D97-AF65-F5344CB8AC3E}">
        <p14:creationId xmlns:p14="http://schemas.microsoft.com/office/powerpoint/2010/main" val="246402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2</a:t>
            </a:fld>
            <a:endParaRPr lang="zh-CN" altLang="en-US"/>
          </a:p>
        </p:txBody>
      </p:sp>
    </p:spTree>
    <p:extLst>
      <p:ext uri="{BB962C8B-B14F-4D97-AF65-F5344CB8AC3E}">
        <p14:creationId xmlns:p14="http://schemas.microsoft.com/office/powerpoint/2010/main" val="31102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3</a:t>
            </a:fld>
            <a:endParaRPr lang="zh-CN" altLang="en-US"/>
          </a:p>
        </p:txBody>
      </p:sp>
    </p:spTree>
    <p:extLst>
      <p:ext uri="{BB962C8B-B14F-4D97-AF65-F5344CB8AC3E}">
        <p14:creationId xmlns:p14="http://schemas.microsoft.com/office/powerpoint/2010/main" val="11072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4</a:t>
            </a:fld>
            <a:endParaRPr lang="zh-CN" altLang="en-US"/>
          </a:p>
        </p:txBody>
      </p:sp>
    </p:spTree>
    <p:extLst>
      <p:ext uri="{BB962C8B-B14F-4D97-AF65-F5344CB8AC3E}">
        <p14:creationId xmlns:p14="http://schemas.microsoft.com/office/powerpoint/2010/main" val="257607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5</a:t>
            </a:fld>
            <a:endParaRPr lang="zh-CN" altLang="en-US"/>
          </a:p>
        </p:txBody>
      </p:sp>
    </p:spTree>
    <p:extLst>
      <p:ext uri="{BB962C8B-B14F-4D97-AF65-F5344CB8AC3E}">
        <p14:creationId xmlns:p14="http://schemas.microsoft.com/office/powerpoint/2010/main" val="188669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6</a:t>
            </a:fld>
            <a:endParaRPr lang="zh-CN" altLang="en-US"/>
          </a:p>
        </p:txBody>
      </p:sp>
    </p:spTree>
    <p:extLst>
      <p:ext uri="{BB962C8B-B14F-4D97-AF65-F5344CB8AC3E}">
        <p14:creationId xmlns:p14="http://schemas.microsoft.com/office/powerpoint/2010/main" val="397667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7</a:t>
            </a:fld>
            <a:endParaRPr lang="zh-CN" altLang="en-US"/>
          </a:p>
        </p:txBody>
      </p:sp>
    </p:spTree>
    <p:extLst>
      <p:ext uri="{BB962C8B-B14F-4D97-AF65-F5344CB8AC3E}">
        <p14:creationId xmlns:p14="http://schemas.microsoft.com/office/powerpoint/2010/main" val="58879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8</a:t>
            </a:fld>
            <a:endParaRPr lang="zh-CN" altLang="en-US"/>
          </a:p>
        </p:txBody>
      </p:sp>
    </p:spTree>
    <p:extLst>
      <p:ext uri="{BB962C8B-B14F-4D97-AF65-F5344CB8AC3E}">
        <p14:creationId xmlns:p14="http://schemas.microsoft.com/office/powerpoint/2010/main" val="309867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37A803-F8D3-4FB2-A173-D2E34C66FD06}" type="slidenum">
              <a:rPr lang="zh-CN" altLang="en-US" smtClean="0"/>
              <a:t>9</a:t>
            </a:fld>
            <a:endParaRPr lang="zh-CN" altLang="en-US"/>
          </a:p>
        </p:txBody>
      </p:sp>
    </p:spTree>
    <p:extLst>
      <p:ext uri="{BB962C8B-B14F-4D97-AF65-F5344CB8AC3E}">
        <p14:creationId xmlns:p14="http://schemas.microsoft.com/office/powerpoint/2010/main" val="93795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51726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Lst>
  <p:hf hdr="0" ftr="0"/>
  <p:txStyles>
    <p:titleStyle>
      <a:lvl1pPr algn="ctr" rtl="0" fontAlgn="base">
        <a:spcBef>
          <a:spcPct val="0"/>
        </a:spcBef>
        <a:spcAft>
          <a:spcPct val="0"/>
        </a:spcAft>
        <a:defRPr sz="3299">
          <a:solidFill>
            <a:schemeClr val="tx2"/>
          </a:solidFill>
          <a:latin typeface="+mj-lt"/>
          <a:ea typeface="+mj-ea"/>
          <a:cs typeface="+mj-cs"/>
        </a:defRPr>
      </a:lvl1pPr>
      <a:lvl2pPr algn="ctr" rtl="0" fontAlgn="base">
        <a:spcBef>
          <a:spcPct val="0"/>
        </a:spcBef>
        <a:spcAft>
          <a:spcPct val="0"/>
        </a:spcAft>
        <a:defRPr sz="3299">
          <a:solidFill>
            <a:schemeClr val="tx2"/>
          </a:solidFill>
          <a:latin typeface="Arial" charset="0"/>
          <a:ea typeface="宋体" pitchFamily="2" charset="-122"/>
        </a:defRPr>
      </a:lvl2pPr>
      <a:lvl3pPr algn="ctr" rtl="0" fontAlgn="base">
        <a:spcBef>
          <a:spcPct val="0"/>
        </a:spcBef>
        <a:spcAft>
          <a:spcPct val="0"/>
        </a:spcAft>
        <a:defRPr sz="3299">
          <a:solidFill>
            <a:schemeClr val="tx2"/>
          </a:solidFill>
          <a:latin typeface="Arial" charset="0"/>
          <a:ea typeface="宋体" pitchFamily="2" charset="-122"/>
        </a:defRPr>
      </a:lvl3pPr>
      <a:lvl4pPr algn="ctr" rtl="0" fontAlgn="base">
        <a:spcBef>
          <a:spcPct val="0"/>
        </a:spcBef>
        <a:spcAft>
          <a:spcPct val="0"/>
        </a:spcAft>
        <a:defRPr sz="3299">
          <a:solidFill>
            <a:schemeClr val="tx2"/>
          </a:solidFill>
          <a:latin typeface="Arial" charset="0"/>
          <a:ea typeface="宋体" pitchFamily="2" charset="-122"/>
        </a:defRPr>
      </a:lvl4pPr>
      <a:lvl5pPr algn="ctr" rtl="0" fontAlgn="base">
        <a:spcBef>
          <a:spcPct val="0"/>
        </a:spcBef>
        <a:spcAft>
          <a:spcPct val="0"/>
        </a:spcAft>
        <a:defRPr sz="3299">
          <a:solidFill>
            <a:schemeClr val="tx2"/>
          </a:solidFill>
          <a:latin typeface="Arial" charset="0"/>
          <a:ea typeface="宋体" pitchFamily="2" charset="-122"/>
        </a:defRPr>
      </a:lvl5pPr>
      <a:lvl6pPr marL="342809" algn="ctr" rtl="0" fontAlgn="base">
        <a:spcBef>
          <a:spcPct val="0"/>
        </a:spcBef>
        <a:spcAft>
          <a:spcPct val="0"/>
        </a:spcAft>
        <a:defRPr sz="3299">
          <a:solidFill>
            <a:schemeClr val="tx2"/>
          </a:solidFill>
          <a:latin typeface="Arial" charset="0"/>
          <a:ea typeface="宋体" pitchFamily="2" charset="-122"/>
        </a:defRPr>
      </a:lvl6pPr>
      <a:lvl7pPr marL="685617" algn="ctr" rtl="0" fontAlgn="base">
        <a:spcBef>
          <a:spcPct val="0"/>
        </a:spcBef>
        <a:spcAft>
          <a:spcPct val="0"/>
        </a:spcAft>
        <a:defRPr sz="3299">
          <a:solidFill>
            <a:schemeClr val="tx2"/>
          </a:solidFill>
          <a:latin typeface="Arial" charset="0"/>
          <a:ea typeface="宋体" pitchFamily="2" charset="-122"/>
        </a:defRPr>
      </a:lvl7pPr>
      <a:lvl8pPr marL="1028426" algn="ctr" rtl="0" fontAlgn="base">
        <a:spcBef>
          <a:spcPct val="0"/>
        </a:spcBef>
        <a:spcAft>
          <a:spcPct val="0"/>
        </a:spcAft>
        <a:defRPr sz="3299">
          <a:solidFill>
            <a:schemeClr val="tx2"/>
          </a:solidFill>
          <a:latin typeface="Arial" charset="0"/>
          <a:ea typeface="宋体" pitchFamily="2" charset="-122"/>
        </a:defRPr>
      </a:lvl8pPr>
      <a:lvl9pPr marL="1371233" algn="ctr" rtl="0" fontAlgn="base">
        <a:spcBef>
          <a:spcPct val="0"/>
        </a:spcBef>
        <a:spcAft>
          <a:spcPct val="0"/>
        </a:spcAft>
        <a:defRPr sz="3299">
          <a:solidFill>
            <a:schemeClr val="tx2"/>
          </a:solidFill>
          <a:latin typeface="Arial" charset="0"/>
          <a:ea typeface="宋体" pitchFamily="2" charset="-122"/>
        </a:defRPr>
      </a:lvl9pPr>
    </p:titleStyle>
    <p:bodyStyle>
      <a:lvl1pPr marL="257107" indent="-257107" algn="l" rtl="0" fontAlgn="base">
        <a:spcBef>
          <a:spcPct val="20000"/>
        </a:spcBef>
        <a:spcAft>
          <a:spcPct val="0"/>
        </a:spcAft>
        <a:buChar char="•"/>
        <a:defRPr sz="2399">
          <a:solidFill>
            <a:schemeClr val="tx1"/>
          </a:solidFill>
          <a:latin typeface="+mn-lt"/>
          <a:ea typeface="+mn-ea"/>
          <a:cs typeface="+mn-cs"/>
        </a:defRPr>
      </a:lvl1pPr>
      <a:lvl2pPr marL="557065" indent="-214255" algn="l" rtl="0" fontAlgn="base">
        <a:spcBef>
          <a:spcPct val="20000"/>
        </a:spcBef>
        <a:spcAft>
          <a:spcPct val="0"/>
        </a:spcAft>
        <a:buChar char="–"/>
        <a:defRPr sz="2099">
          <a:solidFill>
            <a:schemeClr val="tx1"/>
          </a:solidFill>
          <a:latin typeface="+mn-lt"/>
          <a:ea typeface="+mn-ea"/>
        </a:defRPr>
      </a:lvl2pPr>
      <a:lvl3pPr marL="857021" indent="-171404" algn="l" rtl="0" fontAlgn="base">
        <a:spcBef>
          <a:spcPct val="20000"/>
        </a:spcBef>
        <a:spcAft>
          <a:spcPct val="0"/>
        </a:spcAft>
        <a:buChar char="•"/>
        <a:defRPr sz="1800">
          <a:solidFill>
            <a:schemeClr val="tx1"/>
          </a:solidFill>
          <a:latin typeface="+mn-lt"/>
          <a:ea typeface="+mn-ea"/>
        </a:defRPr>
      </a:lvl3pPr>
      <a:lvl4pPr marL="1199830" indent="-171404" algn="l" rtl="0" fontAlgn="base">
        <a:spcBef>
          <a:spcPct val="20000"/>
        </a:spcBef>
        <a:spcAft>
          <a:spcPct val="0"/>
        </a:spcAft>
        <a:buChar char="–"/>
        <a:defRPr sz="1500">
          <a:solidFill>
            <a:schemeClr val="tx1"/>
          </a:solidFill>
          <a:latin typeface="+mn-lt"/>
          <a:ea typeface="+mn-ea"/>
        </a:defRPr>
      </a:lvl4pPr>
      <a:lvl5pPr marL="1542638" indent="-171404" algn="l" rtl="0" fontAlgn="base">
        <a:spcBef>
          <a:spcPct val="20000"/>
        </a:spcBef>
        <a:spcAft>
          <a:spcPct val="0"/>
        </a:spcAft>
        <a:buChar char="»"/>
        <a:defRPr sz="1500">
          <a:solidFill>
            <a:schemeClr val="tx1"/>
          </a:solidFill>
          <a:latin typeface="+mn-lt"/>
          <a:ea typeface="+mn-ea"/>
        </a:defRPr>
      </a:lvl5pPr>
      <a:lvl6pPr marL="1885447" indent="-171404" algn="l" rtl="0" fontAlgn="base">
        <a:spcBef>
          <a:spcPct val="20000"/>
        </a:spcBef>
        <a:spcAft>
          <a:spcPct val="0"/>
        </a:spcAft>
        <a:buChar char="»"/>
        <a:defRPr sz="1500">
          <a:solidFill>
            <a:schemeClr val="tx1"/>
          </a:solidFill>
          <a:latin typeface="+mn-lt"/>
          <a:ea typeface="+mn-ea"/>
        </a:defRPr>
      </a:lvl6pPr>
      <a:lvl7pPr marL="2228256" indent="-171404" algn="l" rtl="0" fontAlgn="base">
        <a:spcBef>
          <a:spcPct val="20000"/>
        </a:spcBef>
        <a:spcAft>
          <a:spcPct val="0"/>
        </a:spcAft>
        <a:buChar char="»"/>
        <a:defRPr sz="1500">
          <a:solidFill>
            <a:schemeClr val="tx1"/>
          </a:solidFill>
          <a:latin typeface="+mn-lt"/>
          <a:ea typeface="+mn-ea"/>
        </a:defRPr>
      </a:lvl7pPr>
      <a:lvl8pPr marL="2571064" indent="-171404" algn="l" rtl="0" fontAlgn="base">
        <a:spcBef>
          <a:spcPct val="20000"/>
        </a:spcBef>
        <a:spcAft>
          <a:spcPct val="0"/>
        </a:spcAft>
        <a:buChar char="»"/>
        <a:defRPr sz="1500">
          <a:solidFill>
            <a:schemeClr val="tx1"/>
          </a:solidFill>
          <a:latin typeface="+mn-lt"/>
          <a:ea typeface="+mn-ea"/>
        </a:defRPr>
      </a:lvl8pPr>
      <a:lvl9pPr marL="2913873" indent="-171404"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3"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2"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p:cNvSpPr txBox="1"/>
          <p:nvPr/>
        </p:nvSpPr>
        <p:spPr>
          <a:xfrm>
            <a:off x="3536195" y="2988102"/>
            <a:ext cx="2969642" cy="253916"/>
          </a:xfrm>
          <a:prstGeom prst="rect">
            <a:avLst/>
          </a:prstGeom>
          <a:noFill/>
        </p:spPr>
        <p:txBody>
          <a:bodyPr wrap="square" rtlCol="0">
            <a:spAutoFit/>
          </a:bodyPr>
          <a:lstStyle/>
          <a:p>
            <a:pPr algn="ctr"/>
            <a:r>
              <a:rPr lang="zh-CN" altLang="en-US" sz="1050" dirty="0">
                <a:solidFill>
                  <a:srgbClr val="808080"/>
                </a:solidFill>
                <a:latin typeface="微软雅黑" pitchFamily="34" charset="-122"/>
                <a:ea typeface="微软雅黑" pitchFamily="34" charset="-122"/>
              </a:rPr>
              <a:t>报告人：陈希鹏           导师：张卫东教授</a:t>
            </a:r>
          </a:p>
        </p:txBody>
      </p:sp>
      <p:grpSp>
        <p:nvGrpSpPr>
          <p:cNvPr id="2293" name="Group 245"/>
          <p:cNvGrpSpPr>
            <a:grpSpLocks/>
          </p:cNvGrpSpPr>
          <p:nvPr/>
        </p:nvGrpSpPr>
        <p:grpSpPr bwMode="auto">
          <a:xfrm>
            <a:off x="4942835" y="3024286"/>
            <a:ext cx="182969" cy="182969"/>
            <a:chOff x="3105" y="3028"/>
            <a:chExt cx="599" cy="600"/>
          </a:xfrm>
        </p:grpSpPr>
        <p:sp>
          <p:nvSpPr>
            <p:cNvPr id="2284" name="Oval 236"/>
            <p:cNvSpPr>
              <a:spLocks noChangeArrowheads="1"/>
            </p:cNvSpPr>
            <p:nvPr/>
          </p:nvSpPr>
          <p:spPr bwMode="auto">
            <a:xfrm>
              <a:off x="3105" y="3028"/>
              <a:ext cx="599" cy="600"/>
            </a:xfrm>
            <a:prstGeom prst="ellipse">
              <a:avLst/>
            </a:prstGeom>
            <a:solidFill>
              <a:srgbClr val="099D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90" name="Group 242"/>
            <p:cNvGrpSpPr>
              <a:grpSpLocks/>
            </p:cNvGrpSpPr>
            <p:nvPr/>
          </p:nvGrpSpPr>
          <p:grpSpPr bwMode="auto">
            <a:xfrm>
              <a:off x="3268" y="3172"/>
              <a:ext cx="274" cy="312"/>
              <a:chOff x="3268" y="3172"/>
              <a:chExt cx="274" cy="312"/>
            </a:xfrm>
          </p:grpSpPr>
          <p:sp>
            <p:nvSpPr>
              <p:cNvPr id="2286" name="Freeform 238"/>
              <p:cNvSpPr>
                <a:spLocks noEditPoints="1"/>
              </p:cNvSpPr>
              <p:nvPr/>
            </p:nvSpPr>
            <p:spPr bwMode="auto">
              <a:xfrm>
                <a:off x="3331" y="3172"/>
                <a:ext cx="147" cy="14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7" name="Freeform 239"/>
              <p:cNvSpPr>
                <a:spLocks/>
              </p:cNvSpPr>
              <p:nvPr/>
            </p:nvSpPr>
            <p:spPr bwMode="auto">
              <a:xfrm>
                <a:off x="3268" y="3335"/>
                <a:ext cx="274" cy="149"/>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292" name="Group 244"/>
          <p:cNvGrpSpPr>
            <a:grpSpLocks/>
          </p:cNvGrpSpPr>
          <p:nvPr/>
        </p:nvGrpSpPr>
        <p:grpSpPr bwMode="auto">
          <a:xfrm>
            <a:off x="3572010" y="3015378"/>
            <a:ext cx="182969" cy="182969"/>
            <a:chOff x="4248" y="3024"/>
            <a:chExt cx="600" cy="599"/>
          </a:xfrm>
        </p:grpSpPr>
        <p:sp>
          <p:nvSpPr>
            <p:cNvPr id="2285" name="Oval 237"/>
            <p:cNvSpPr>
              <a:spLocks noChangeArrowheads="1"/>
            </p:cNvSpPr>
            <p:nvPr/>
          </p:nvSpPr>
          <p:spPr bwMode="auto">
            <a:xfrm>
              <a:off x="4248" y="3024"/>
              <a:ext cx="600" cy="599"/>
            </a:xfrm>
            <a:prstGeom prst="ellipse">
              <a:avLst/>
            </a:prstGeom>
            <a:solidFill>
              <a:srgbClr val="099D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91" name="Group 243"/>
            <p:cNvGrpSpPr>
              <a:grpSpLocks/>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9" name="Freeform 241"/>
              <p:cNvSpPr>
                <a:spLocks/>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6" name="Freeform 104"/>
          <p:cNvSpPr>
            <a:spLocks/>
          </p:cNvSpPr>
          <p:nvPr/>
        </p:nvSpPr>
        <p:spPr bwMode="auto">
          <a:xfrm>
            <a:off x="0" y="1320495"/>
            <a:ext cx="2409267" cy="3178233"/>
          </a:xfrm>
          <a:custGeom>
            <a:avLst/>
            <a:gdLst>
              <a:gd name="T0" fmla="*/ 10121 w 10121"/>
              <a:gd name="T1" fmla="*/ 7252 h 13349"/>
              <a:gd name="T2" fmla="*/ 2869 w 10121"/>
              <a:gd name="T3" fmla="*/ 0 h 13349"/>
              <a:gd name="T4" fmla="*/ 0 w 10121"/>
              <a:gd name="T5" fmla="*/ 2869 h 13349"/>
              <a:gd name="T6" fmla="*/ 0 w 10121"/>
              <a:gd name="T7" fmla="*/ 11635 h 13349"/>
              <a:gd name="T8" fmla="*/ 1715 w 10121"/>
              <a:gd name="T9" fmla="*/ 13349 h 13349"/>
              <a:gd name="T10" fmla="*/ 4023 w 10121"/>
              <a:gd name="T11" fmla="*/ 13349 h 13349"/>
              <a:gd name="T12" fmla="*/ 10121 w 10121"/>
              <a:gd name="T13" fmla="*/ 7252 h 13349"/>
            </a:gdLst>
            <a:ahLst/>
            <a:cxnLst>
              <a:cxn ang="0">
                <a:pos x="T0" y="T1"/>
              </a:cxn>
              <a:cxn ang="0">
                <a:pos x="T2" y="T3"/>
              </a:cxn>
              <a:cxn ang="0">
                <a:pos x="T4" y="T5"/>
              </a:cxn>
              <a:cxn ang="0">
                <a:pos x="T6" y="T7"/>
              </a:cxn>
              <a:cxn ang="0">
                <a:pos x="T8" y="T9"/>
              </a:cxn>
              <a:cxn ang="0">
                <a:pos x="T10" y="T11"/>
              </a:cxn>
              <a:cxn ang="0">
                <a:pos x="T12" y="T13"/>
              </a:cxn>
            </a:cxnLst>
            <a:rect l="0" t="0" r="r" b="b"/>
            <a:pathLst>
              <a:path w="10121" h="13349">
                <a:moveTo>
                  <a:pt x="10121" y="7252"/>
                </a:moveTo>
                <a:lnTo>
                  <a:pt x="2869" y="0"/>
                </a:lnTo>
                <a:lnTo>
                  <a:pt x="0" y="2869"/>
                </a:lnTo>
                <a:lnTo>
                  <a:pt x="0" y="11635"/>
                </a:lnTo>
                <a:lnTo>
                  <a:pt x="1715" y="13349"/>
                </a:lnTo>
                <a:lnTo>
                  <a:pt x="4023" y="13349"/>
                </a:lnTo>
                <a:lnTo>
                  <a:pt x="10121" y="7252"/>
                </a:lnTo>
                <a:close/>
              </a:path>
            </a:pathLst>
          </a:custGeom>
          <a:solidFill>
            <a:srgbClr val="A2DAE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7" name="Freeform 105"/>
          <p:cNvSpPr>
            <a:spLocks/>
          </p:cNvSpPr>
          <p:nvPr/>
        </p:nvSpPr>
        <p:spPr bwMode="auto">
          <a:xfrm>
            <a:off x="0" y="643186"/>
            <a:ext cx="3791263" cy="2222383"/>
          </a:xfrm>
          <a:custGeom>
            <a:avLst/>
            <a:gdLst>
              <a:gd name="T0" fmla="*/ 0 w 15925"/>
              <a:gd name="T1" fmla="*/ 2748 h 9336"/>
              <a:gd name="T2" fmla="*/ 6588 w 15925"/>
              <a:gd name="T3" fmla="*/ 9336 h 9336"/>
              <a:gd name="T4" fmla="*/ 15925 w 15925"/>
              <a:gd name="T5" fmla="*/ 0 h 9336"/>
              <a:gd name="T6" fmla="*/ 0 w 15925"/>
              <a:gd name="T7" fmla="*/ 0 h 9336"/>
              <a:gd name="T8" fmla="*/ 0 w 15925"/>
              <a:gd name="T9" fmla="*/ 2748 h 9336"/>
            </a:gdLst>
            <a:ahLst/>
            <a:cxnLst>
              <a:cxn ang="0">
                <a:pos x="T0" y="T1"/>
              </a:cxn>
              <a:cxn ang="0">
                <a:pos x="T2" y="T3"/>
              </a:cxn>
              <a:cxn ang="0">
                <a:pos x="T4" y="T5"/>
              </a:cxn>
              <a:cxn ang="0">
                <a:pos x="T6" y="T7"/>
              </a:cxn>
              <a:cxn ang="0">
                <a:pos x="T8" y="T9"/>
              </a:cxn>
            </a:cxnLst>
            <a:rect l="0" t="0" r="r" b="b"/>
            <a:pathLst>
              <a:path w="15925" h="9336">
                <a:moveTo>
                  <a:pt x="0" y="2748"/>
                </a:moveTo>
                <a:lnTo>
                  <a:pt x="6588" y="9336"/>
                </a:lnTo>
                <a:lnTo>
                  <a:pt x="15925" y="0"/>
                </a:lnTo>
                <a:lnTo>
                  <a:pt x="0" y="0"/>
                </a:lnTo>
                <a:lnTo>
                  <a:pt x="0" y="2748"/>
                </a:lnTo>
                <a:close/>
              </a:path>
            </a:pathLst>
          </a:custGeom>
          <a:solidFill>
            <a:srgbClr val="D1EDF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9" name="Freeform 106"/>
          <p:cNvSpPr>
            <a:spLocks/>
          </p:cNvSpPr>
          <p:nvPr/>
        </p:nvSpPr>
        <p:spPr bwMode="auto">
          <a:xfrm>
            <a:off x="1" y="1874010"/>
            <a:ext cx="1855755" cy="2346179"/>
          </a:xfrm>
          <a:custGeom>
            <a:avLst/>
            <a:gdLst>
              <a:gd name="T0" fmla="*/ 7797 w 7797"/>
              <a:gd name="T1" fmla="*/ 4928 h 9855"/>
              <a:gd name="T2" fmla="*/ 2869 w 7797"/>
              <a:gd name="T3" fmla="*/ 0 h 9855"/>
              <a:gd name="T4" fmla="*/ 0 w 7797"/>
              <a:gd name="T5" fmla="*/ 2869 h 9855"/>
              <a:gd name="T6" fmla="*/ 0 w 7797"/>
              <a:gd name="T7" fmla="*/ 6987 h 9855"/>
              <a:gd name="T8" fmla="*/ 2869 w 7797"/>
              <a:gd name="T9" fmla="*/ 9855 h 9855"/>
              <a:gd name="T10" fmla="*/ 7797 w 7797"/>
              <a:gd name="T11" fmla="*/ 4928 h 9855"/>
            </a:gdLst>
            <a:ahLst/>
            <a:cxnLst>
              <a:cxn ang="0">
                <a:pos x="T0" y="T1"/>
              </a:cxn>
              <a:cxn ang="0">
                <a:pos x="T2" y="T3"/>
              </a:cxn>
              <a:cxn ang="0">
                <a:pos x="T4" y="T5"/>
              </a:cxn>
              <a:cxn ang="0">
                <a:pos x="T6" y="T7"/>
              </a:cxn>
              <a:cxn ang="0">
                <a:pos x="T8" y="T9"/>
              </a:cxn>
              <a:cxn ang="0">
                <a:pos x="T10" y="T11"/>
              </a:cxn>
            </a:cxnLst>
            <a:rect l="0" t="0" r="r" b="b"/>
            <a:pathLst>
              <a:path w="7797" h="9855">
                <a:moveTo>
                  <a:pt x="7797" y="4928"/>
                </a:moveTo>
                <a:lnTo>
                  <a:pt x="2869" y="0"/>
                </a:lnTo>
                <a:lnTo>
                  <a:pt x="0" y="2869"/>
                </a:lnTo>
                <a:lnTo>
                  <a:pt x="0" y="6987"/>
                </a:lnTo>
                <a:lnTo>
                  <a:pt x="2869" y="9855"/>
                </a:lnTo>
                <a:lnTo>
                  <a:pt x="7797" y="4928"/>
                </a:lnTo>
                <a:close/>
              </a:path>
            </a:pathLst>
          </a:custGeom>
          <a:solidFill>
            <a:srgbClr val="67BAD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0" name="Freeform 107"/>
          <p:cNvSpPr>
            <a:spLocks/>
          </p:cNvSpPr>
          <p:nvPr/>
        </p:nvSpPr>
        <p:spPr bwMode="auto">
          <a:xfrm>
            <a:off x="0" y="2162071"/>
            <a:ext cx="1568880" cy="1771240"/>
          </a:xfrm>
          <a:custGeom>
            <a:avLst/>
            <a:gdLst>
              <a:gd name="T0" fmla="*/ 6588 w 6588"/>
              <a:gd name="T1" fmla="*/ 3720 h 7440"/>
              <a:gd name="T2" fmla="*/ 2869 w 6588"/>
              <a:gd name="T3" fmla="*/ 0 h 7440"/>
              <a:gd name="T4" fmla="*/ 0 w 6588"/>
              <a:gd name="T5" fmla="*/ 2869 h 7440"/>
              <a:gd name="T6" fmla="*/ 0 w 6588"/>
              <a:gd name="T7" fmla="*/ 4570 h 7440"/>
              <a:gd name="T8" fmla="*/ 2869 w 6588"/>
              <a:gd name="T9" fmla="*/ 7440 h 7440"/>
              <a:gd name="T10" fmla="*/ 6588 w 6588"/>
              <a:gd name="T11" fmla="*/ 3720 h 7440"/>
            </a:gdLst>
            <a:ahLst/>
            <a:cxnLst>
              <a:cxn ang="0">
                <a:pos x="T0" y="T1"/>
              </a:cxn>
              <a:cxn ang="0">
                <a:pos x="T2" y="T3"/>
              </a:cxn>
              <a:cxn ang="0">
                <a:pos x="T4" y="T5"/>
              </a:cxn>
              <a:cxn ang="0">
                <a:pos x="T6" y="T7"/>
              </a:cxn>
              <a:cxn ang="0">
                <a:pos x="T8" y="T9"/>
              </a:cxn>
              <a:cxn ang="0">
                <a:pos x="T10" y="T11"/>
              </a:cxn>
            </a:cxnLst>
            <a:rect l="0" t="0" r="r" b="b"/>
            <a:pathLst>
              <a:path w="6588" h="7440">
                <a:moveTo>
                  <a:pt x="6588" y="3720"/>
                </a:moveTo>
                <a:lnTo>
                  <a:pt x="2869" y="0"/>
                </a:lnTo>
                <a:lnTo>
                  <a:pt x="0" y="2869"/>
                </a:lnTo>
                <a:lnTo>
                  <a:pt x="0" y="4570"/>
                </a:lnTo>
                <a:lnTo>
                  <a:pt x="2869" y="7440"/>
                </a:lnTo>
                <a:lnTo>
                  <a:pt x="6588" y="3720"/>
                </a:lnTo>
                <a:close/>
              </a:path>
            </a:pathLst>
          </a:custGeom>
          <a:solidFill>
            <a:srgbClr val="248AC4"/>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1" name="Freeform 108"/>
          <p:cNvSpPr>
            <a:spLocks/>
          </p:cNvSpPr>
          <p:nvPr/>
        </p:nvSpPr>
        <p:spPr bwMode="auto">
          <a:xfrm>
            <a:off x="1539125" y="3204820"/>
            <a:ext cx="2464023" cy="1293910"/>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2" name="Freeform 109"/>
          <p:cNvSpPr>
            <a:spLocks/>
          </p:cNvSpPr>
          <p:nvPr/>
        </p:nvSpPr>
        <p:spPr bwMode="auto">
          <a:xfrm>
            <a:off x="1934321" y="3600018"/>
            <a:ext cx="1673631" cy="898714"/>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3" name="Freeform 110"/>
          <p:cNvSpPr>
            <a:spLocks/>
          </p:cNvSpPr>
          <p:nvPr/>
        </p:nvSpPr>
        <p:spPr bwMode="auto">
          <a:xfrm>
            <a:off x="2139061" y="3804756"/>
            <a:ext cx="1264151" cy="693974"/>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4" name="Freeform 111"/>
          <p:cNvSpPr>
            <a:spLocks/>
          </p:cNvSpPr>
          <p:nvPr/>
        </p:nvSpPr>
        <p:spPr bwMode="auto">
          <a:xfrm>
            <a:off x="488043" y="3253625"/>
            <a:ext cx="2491402" cy="1245105"/>
          </a:xfrm>
          <a:custGeom>
            <a:avLst/>
            <a:gdLst>
              <a:gd name="T0" fmla="*/ 10464 w 10464"/>
              <a:gd name="T1" fmla="*/ 5232 h 5232"/>
              <a:gd name="T2" fmla="*/ 5232 w 10464"/>
              <a:gd name="T3" fmla="*/ 0 h 5232"/>
              <a:gd name="T4" fmla="*/ 0 w 10464"/>
              <a:gd name="T5" fmla="*/ 5232 h 5232"/>
              <a:gd name="T6" fmla="*/ 148 w 10464"/>
              <a:gd name="T7" fmla="*/ 5232 h 5232"/>
              <a:gd name="T8" fmla="*/ 5232 w 10464"/>
              <a:gd name="T9" fmla="*/ 147 h 5232"/>
              <a:gd name="T10" fmla="*/ 10316 w 10464"/>
              <a:gd name="T11" fmla="*/ 5232 h 5232"/>
              <a:gd name="T12" fmla="*/ 10464 w 10464"/>
              <a:gd name="T13" fmla="*/ 5232 h 5232"/>
            </a:gdLst>
            <a:ahLst/>
            <a:cxnLst>
              <a:cxn ang="0">
                <a:pos x="T0" y="T1"/>
              </a:cxn>
              <a:cxn ang="0">
                <a:pos x="T2" y="T3"/>
              </a:cxn>
              <a:cxn ang="0">
                <a:pos x="T4" y="T5"/>
              </a:cxn>
              <a:cxn ang="0">
                <a:pos x="T6" y="T7"/>
              </a:cxn>
              <a:cxn ang="0">
                <a:pos x="T8" y="T9"/>
              </a:cxn>
              <a:cxn ang="0">
                <a:pos x="T10" y="T11"/>
              </a:cxn>
              <a:cxn ang="0">
                <a:pos x="T12" y="T13"/>
              </a:cxn>
            </a:cxnLst>
            <a:rect l="0" t="0" r="r" b="b"/>
            <a:pathLst>
              <a:path w="10464" h="5232">
                <a:moveTo>
                  <a:pt x="10464" y="5232"/>
                </a:moveTo>
                <a:lnTo>
                  <a:pt x="5232" y="0"/>
                </a:lnTo>
                <a:lnTo>
                  <a:pt x="0" y="5232"/>
                </a:lnTo>
                <a:lnTo>
                  <a:pt x="148" y="5232"/>
                </a:lnTo>
                <a:lnTo>
                  <a:pt x="5232" y="147"/>
                </a:lnTo>
                <a:lnTo>
                  <a:pt x="10316" y="5232"/>
                </a:lnTo>
                <a:lnTo>
                  <a:pt x="10464" y="5232"/>
                </a:lnTo>
                <a:close/>
              </a:path>
            </a:pathLst>
          </a:custGeom>
          <a:solidFill>
            <a:srgbClr val="8AD0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5" name="Freeform 112"/>
          <p:cNvSpPr>
            <a:spLocks/>
          </p:cNvSpPr>
          <p:nvPr/>
        </p:nvSpPr>
        <p:spPr bwMode="auto">
          <a:xfrm>
            <a:off x="185695" y="643187"/>
            <a:ext cx="2212860" cy="1535551"/>
          </a:xfrm>
          <a:custGeom>
            <a:avLst/>
            <a:gdLst>
              <a:gd name="T0" fmla="*/ 4649 w 9299"/>
              <a:gd name="T1" fmla="*/ 6451 h 6451"/>
              <a:gd name="T2" fmla="*/ 9299 w 9299"/>
              <a:gd name="T3" fmla="*/ 1801 h 6451"/>
              <a:gd name="T4" fmla="*/ 7498 w 9299"/>
              <a:gd name="T5" fmla="*/ 0 h 6451"/>
              <a:gd name="T6" fmla="*/ 7351 w 9299"/>
              <a:gd name="T7" fmla="*/ 0 h 6451"/>
              <a:gd name="T8" fmla="*/ 9152 w 9299"/>
              <a:gd name="T9" fmla="*/ 1801 h 6451"/>
              <a:gd name="T10" fmla="*/ 9152 w 9299"/>
              <a:gd name="T11" fmla="*/ 1801 h 6451"/>
              <a:gd name="T12" fmla="*/ 4649 w 9299"/>
              <a:gd name="T13" fmla="*/ 6305 h 6451"/>
              <a:gd name="T14" fmla="*/ 147 w 9299"/>
              <a:gd name="T15" fmla="*/ 1801 h 6451"/>
              <a:gd name="T16" fmla="*/ 1948 w 9299"/>
              <a:gd name="T17" fmla="*/ 0 h 6451"/>
              <a:gd name="T18" fmla="*/ 1801 w 9299"/>
              <a:gd name="T19" fmla="*/ 0 h 6451"/>
              <a:gd name="T20" fmla="*/ 0 w 9299"/>
              <a:gd name="T21" fmla="*/ 1801 h 6451"/>
              <a:gd name="T22" fmla="*/ 4649 w 9299"/>
              <a:gd name="T23" fmla="*/ 6451 h 6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9" h="6451">
                <a:moveTo>
                  <a:pt x="4649" y="6451"/>
                </a:moveTo>
                <a:lnTo>
                  <a:pt x="9299" y="1801"/>
                </a:lnTo>
                <a:lnTo>
                  <a:pt x="7498" y="0"/>
                </a:lnTo>
                <a:lnTo>
                  <a:pt x="7351" y="0"/>
                </a:lnTo>
                <a:lnTo>
                  <a:pt x="9152" y="1801"/>
                </a:lnTo>
                <a:lnTo>
                  <a:pt x="9152" y="1801"/>
                </a:lnTo>
                <a:lnTo>
                  <a:pt x="4649" y="6305"/>
                </a:lnTo>
                <a:lnTo>
                  <a:pt x="147" y="1801"/>
                </a:lnTo>
                <a:lnTo>
                  <a:pt x="1948" y="0"/>
                </a:lnTo>
                <a:lnTo>
                  <a:pt x="1801" y="0"/>
                </a:lnTo>
                <a:lnTo>
                  <a:pt x="0" y="1801"/>
                </a:lnTo>
                <a:lnTo>
                  <a:pt x="4649" y="6451"/>
                </a:lnTo>
                <a:close/>
              </a:path>
            </a:pathLst>
          </a:custGeom>
          <a:solidFill>
            <a:srgbClr val="71C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5" name="Freeform 113"/>
          <p:cNvSpPr>
            <a:spLocks/>
          </p:cNvSpPr>
          <p:nvPr/>
        </p:nvSpPr>
        <p:spPr bwMode="auto">
          <a:xfrm>
            <a:off x="0" y="2163262"/>
            <a:ext cx="1033223" cy="2064066"/>
          </a:xfrm>
          <a:custGeom>
            <a:avLst/>
            <a:gdLst>
              <a:gd name="T0" fmla="*/ 4 w 4341"/>
              <a:gd name="T1" fmla="*/ 8674 h 8674"/>
              <a:gd name="T2" fmla="*/ 4341 w 4341"/>
              <a:gd name="T3" fmla="*/ 4336 h 8674"/>
              <a:gd name="T4" fmla="*/ 4 w 4341"/>
              <a:gd name="T5" fmla="*/ 0 h 8674"/>
              <a:gd name="T6" fmla="*/ 0 w 4341"/>
              <a:gd name="T7" fmla="*/ 4 h 8674"/>
              <a:gd name="T8" fmla="*/ 0 w 4341"/>
              <a:gd name="T9" fmla="*/ 150 h 8674"/>
              <a:gd name="T10" fmla="*/ 4 w 4341"/>
              <a:gd name="T11" fmla="*/ 146 h 8674"/>
              <a:gd name="T12" fmla="*/ 4194 w 4341"/>
              <a:gd name="T13" fmla="*/ 4336 h 8674"/>
              <a:gd name="T14" fmla="*/ 4194 w 4341"/>
              <a:gd name="T15" fmla="*/ 4336 h 8674"/>
              <a:gd name="T16" fmla="*/ 4 w 4341"/>
              <a:gd name="T17" fmla="*/ 8527 h 8674"/>
              <a:gd name="T18" fmla="*/ 0 w 4341"/>
              <a:gd name="T19" fmla="*/ 8522 h 8674"/>
              <a:gd name="T20" fmla="*/ 0 w 4341"/>
              <a:gd name="T21" fmla="*/ 8670 h 8674"/>
              <a:gd name="T22" fmla="*/ 4 w 4341"/>
              <a:gd name="T23" fmla="*/ 8674 h 8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1" h="8674">
                <a:moveTo>
                  <a:pt x="4" y="8674"/>
                </a:moveTo>
                <a:lnTo>
                  <a:pt x="4341" y="4336"/>
                </a:lnTo>
                <a:lnTo>
                  <a:pt x="4" y="0"/>
                </a:lnTo>
                <a:lnTo>
                  <a:pt x="0" y="4"/>
                </a:lnTo>
                <a:lnTo>
                  <a:pt x="0" y="150"/>
                </a:lnTo>
                <a:lnTo>
                  <a:pt x="4" y="146"/>
                </a:lnTo>
                <a:lnTo>
                  <a:pt x="4194" y="4336"/>
                </a:lnTo>
                <a:lnTo>
                  <a:pt x="4194" y="4336"/>
                </a:lnTo>
                <a:lnTo>
                  <a:pt x="4" y="8527"/>
                </a:lnTo>
                <a:lnTo>
                  <a:pt x="0" y="8522"/>
                </a:lnTo>
                <a:lnTo>
                  <a:pt x="0" y="8670"/>
                </a:lnTo>
                <a:lnTo>
                  <a:pt x="4" y="8674"/>
                </a:lnTo>
                <a:close/>
              </a:path>
            </a:pathLst>
          </a:custGeom>
          <a:solidFill>
            <a:srgbClr val="36C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6" name="Freeform 114"/>
          <p:cNvSpPr>
            <a:spLocks/>
          </p:cNvSpPr>
          <p:nvPr/>
        </p:nvSpPr>
        <p:spPr bwMode="auto">
          <a:xfrm>
            <a:off x="1291535" y="4239236"/>
            <a:ext cx="397577" cy="259496"/>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7" name="Freeform 115"/>
          <p:cNvSpPr>
            <a:spLocks/>
          </p:cNvSpPr>
          <p:nvPr/>
        </p:nvSpPr>
        <p:spPr bwMode="auto">
          <a:xfrm>
            <a:off x="1497462" y="1360969"/>
            <a:ext cx="628504" cy="628504"/>
          </a:xfrm>
          <a:custGeom>
            <a:avLst/>
            <a:gdLst>
              <a:gd name="T0" fmla="*/ 2639 w 2639"/>
              <a:gd name="T1" fmla="*/ 1321 h 2640"/>
              <a:gd name="T2" fmla="*/ 1319 w 2639"/>
              <a:gd name="T3" fmla="*/ 0 h 2640"/>
              <a:gd name="T4" fmla="*/ 0 w 2639"/>
              <a:gd name="T5" fmla="*/ 1321 h 2640"/>
              <a:gd name="T6" fmla="*/ 1319 w 2639"/>
              <a:gd name="T7" fmla="*/ 2640 h 2640"/>
              <a:gd name="T8" fmla="*/ 2639 w 2639"/>
              <a:gd name="T9" fmla="*/ 1321 h 2640"/>
            </a:gdLst>
            <a:ahLst/>
            <a:cxnLst>
              <a:cxn ang="0">
                <a:pos x="T0" y="T1"/>
              </a:cxn>
              <a:cxn ang="0">
                <a:pos x="T2" y="T3"/>
              </a:cxn>
              <a:cxn ang="0">
                <a:pos x="T4" y="T5"/>
              </a:cxn>
              <a:cxn ang="0">
                <a:pos x="T6" y="T7"/>
              </a:cxn>
              <a:cxn ang="0">
                <a:pos x="T8" y="T9"/>
              </a:cxn>
            </a:cxnLst>
            <a:rect l="0" t="0" r="r" b="b"/>
            <a:pathLst>
              <a:path w="2639" h="2640">
                <a:moveTo>
                  <a:pt x="2639" y="1321"/>
                </a:moveTo>
                <a:lnTo>
                  <a:pt x="1319" y="0"/>
                </a:lnTo>
                <a:lnTo>
                  <a:pt x="0" y="1321"/>
                </a:lnTo>
                <a:lnTo>
                  <a:pt x="1319" y="2640"/>
                </a:lnTo>
                <a:lnTo>
                  <a:pt x="2639" y="1321"/>
                </a:lnTo>
                <a:close/>
              </a:path>
            </a:pathLst>
          </a:custGeom>
          <a:solidFill>
            <a:srgbClr val="5CA9C8">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8" name="Freeform 116"/>
          <p:cNvSpPr>
            <a:spLocks/>
          </p:cNvSpPr>
          <p:nvPr/>
        </p:nvSpPr>
        <p:spPr bwMode="auto">
          <a:xfrm>
            <a:off x="1221302" y="2372768"/>
            <a:ext cx="396387" cy="396387"/>
          </a:xfrm>
          <a:custGeom>
            <a:avLst/>
            <a:gdLst>
              <a:gd name="T0" fmla="*/ 1665 w 1665"/>
              <a:gd name="T1" fmla="*/ 833 h 1665"/>
              <a:gd name="T2" fmla="*/ 833 w 1665"/>
              <a:gd name="T3" fmla="*/ 0 h 1665"/>
              <a:gd name="T4" fmla="*/ 0 w 1665"/>
              <a:gd name="T5" fmla="*/ 833 h 1665"/>
              <a:gd name="T6" fmla="*/ 833 w 1665"/>
              <a:gd name="T7" fmla="*/ 1665 h 1665"/>
              <a:gd name="T8" fmla="*/ 1665 w 1665"/>
              <a:gd name="T9" fmla="*/ 833 h 1665"/>
            </a:gdLst>
            <a:ahLst/>
            <a:cxnLst>
              <a:cxn ang="0">
                <a:pos x="T0" y="T1"/>
              </a:cxn>
              <a:cxn ang="0">
                <a:pos x="T2" y="T3"/>
              </a:cxn>
              <a:cxn ang="0">
                <a:pos x="T4" y="T5"/>
              </a:cxn>
              <a:cxn ang="0">
                <a:pos x="T6" y="T7"/>
              </a:cxn>
              <a:cxn ang="0">
                <a:pos x="T8" y="T9"/>
              </a:cxn>
            </a:cxnLst>
            <a:rect l="0" t="0" r="r" b="b"/>
            <a:pathLst>
              <a:path w="1665" h="1665">
                <a:moveTo>
                  <a:pt x="1665" y="833"/>
                </a:moveTo>
                <a:lnTo>
                  <a:pt x="833" y="0"/>
                </a:lnTo>
                <a:lnTo>
                  <a:pt x="0" y="833"/>
                </a:lnTo>
                <a:lnTo>
                  <a:pt x="833" y="1665"/>
                </a:lnTo>
                <a:lnTo>
                  <a:pt x="1665" y="833"/>
                </a:lnTo>
                <a:close/>
              </a:path>
            </a:pathLst>
          </a:custGeom>
          <a:solidFill>
            <a:srgbClr val="3A90BA">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9" name="Freeform 117"/>
          <p:cNvSpPr>
            <a:spLocks/>
          </p:cNvSpPr>
          <p:nvPr/>
        </p:nvSpPr>
        <p:spPr bwMode="auto">
          <a:xfrm>
            <a:off x="2822321" y="3264338"/>
            <a:ext cx="396387" cy="396387"/>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pic>
        <p:nvPicPr>
          <p:cNvPr id="53" name="图片 52">
            <a:extLst>
              <a:ext uri="{FF2B5EF4-FFF2-40B4-BE49-F238E27FC236}">
                <a16:creationId xmlns:a16="http://schemas.microsoft.com/office/drawing/2014/main" id="{792366EC-333B-854E-A460-323D53F6C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286" y="711012"/>
            <a:ext cx="2516366" cy="457094"/>
          </a:xfrm>
          <a:prstGeom prst="rect">
            <a:avLst/>
          </a:prstGeom>
        </p:spPr>
      </p:pic>
      <p:sp>
        <p:nvSpPr>
          <p:cNvPr id="2195" name="Text Box 147"/>
          <p:cNvSpPr txBox="1">
            <a:spLocks noChangeArrowheads="1"/>
          </p:cNvSpPr>
          <p:nvPr/>
        </p:nvSpPr>
        <p:spPr bwMode="auto">
          <a:xfrm>
            <a:off x="2777343" y="2068654"/>
            <a:ext cx="4030327" cy="7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r>
              <a:rPr lang="zh-CN" altLang="en-US" sz="2099" b="1" dirty="0">
                <a:solidFill>
                  <a:schemeClr val="accent1"/>
                </a:solidFill>
                <a:latin typeface="微软雅黑" panose="020B0503020204020204" pitchFamily="34" charset="-122"/>
                <a:ea typeface="微软雅黑" panose="020B0503020204020204" pitchFamily="34" charset="-122"/>
              </a:rPr>
              <a:t>多维框架下个性化推荐系统的</a:t>
            </a:r>
            <a:endParaRPr lang="en-US" altLang="zh-CN" sz="2099" b="1" dirty="0">
              <a:solidFill>
                <a:schemeClr val="accent1"/>
              </a:solidFill>
              <a:latin typeface="微软雅黑" panose="020B0503020204020204" pitchFamily="34" charset="-122"/>
              <a:ea typeface="微软雅黑" panose="020B0503020204020204" pitchFamily="34" charset="-122"/>
            </a:endParaRPr>
          </a:p>
          <a:p>
            <a:pPr algn="ctr"/>
            <a:r>
              <a:rPr lang="zh-CN" altLang="en-US" sz="2099" b="1" dirty="0">
                <a:solidFill>
                  <a:schemeClr val="accent1"/>
                </a:solidFill>
                <a:latin typeface="微软雅黑" panose="020B0503020204020204" pitchFamily="34" charset="-122"/>
                <a:ea typeface="微软雅黑" panose="020B0503020204020204" pitchFamily="34" charset="-122"/>
              </a:rPr>
              <a:t>流行度偏见测度方法与实证研究</a:t>
            </a:r>
          </a:p>
        </p:txBody>
      </p:sp>
      <p:cxnSp>
        <p:nvCxnSpPr>
          <p:cNvPr id="34" name="直接连接符 19">
            <a:extLst>
              <a:ext uri="{FF2B5EF4-FFF2-40B4-BE49-F238E27FC236}">
                <a16:creationId xmlns:a16="http://schemas.microsoft.com/office/drawing/2014/main" id="{FE3B5078-328C-EB48-B01B-84A8768EED48}"/>
              </a:ext>
            </a:extLst>
          </p:cNvPr>
          <p:cNvCxnSpPr>
            <a:cxnSpLocks/>
          </p:cNvCxnSpPr>
          <p:nvPr/>
        </p:nvCxnSpPr>
        <p:spPr>
          <a:xfrm>
            <a:off x="2822321" y="2865568"/>
            <a:ext cx="3881134" cy="0"/>
          </a:xfrm>
          <a:prstGeom prst="line">
            <a:avLst/>
          </a:prstGeom>
          <a:ln/>
        </p:spPr>
        <p:style>
          <a:lnRef idx="2">
            <a:schemeClr val="accent6"/>
          </a:lnRef>
          <a:fillRef idx="0">
            <a:schemeClr val="accent6"/>
          </a:fillRef>
          <a:effectRef idx="1">
            <a:schemeClr val="accent6"/>
          </a:effectRef>
          <a:fontRef idx="minor">
            <a:schemeClr val="tx1"/>
          </a:fontRef>
        </p:style>
      </p:cxnSp>
      <p:sp>
        <p:nvSpPr>
          <p:cNvPr id="2" name="文本框 1">
            <a:extLst>
              <a:ext uri="{FF2B5EF4-FFF2-40B4-BE49-F238E27FC236}">
                <a16:creationId xmlns:a16="http://schemas.microsoft.com/office/drawing/2014/main" id="{2D79E475-D198-EA4A-9582-1988D6916B5A}"/>
              </a:ext>
            </a:extLst>
          </p:cNvPr>
          <p:cNvSpPr txBox="1"/>
          <p:nvPr/>
        </p:nvSpPr>
        <p:spPr>
          <a:xfrm>
            <a:off x="5156398" y="3971578"/>
            <a:ext cx="1457426" cy="253916"/>
          </a:xfrm>
          <a:prstGeom prst="rect">
            <a:avLst/>
          </a:prstGeom>
          <a:noFill/>
        </p:spPr>
        <p:txBody>
          <a:bodyPr wrap="square" rtlCol="0">
            <a:spAutoFit/>
          </a:bodyPr>
          <a:lstStyle/>
          <a:p>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2023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年 </a:t>
            </a:r>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7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月 </a:t>
            </a:r>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13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日</a:t>
            </a:r>
          </a:p>
        </p:txBody>
      </p:sp>
      <p:pic>
        <p:nvPicPr>
          <p:cNvPr id="4" name="图片 3" descr="文本&#10;&#10;描述已自动生成">
            <a:extLst>
              <a:ext uri="{FF2B5EF4-FFF2-40B4-BE49-F238E27FC236}">
                <a16:creationId xmlns:a16="http://schemas.microsoft.com/office/drawing/2014/main" id="{43584A4A-7141-A740-B076-69C23FA8F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2989" y="1357599"/>
            <a:ext cx="3215488" cy="5134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2"/>
          <p:cNvSpPr txBox="1">
            <a:spLocks noChangeArrowheads="1"/>
          </p:cNvSpPr>
          <p:nvPr/>
        </p:nvSpPr>
        <p:spPr bwMode="auto">
          <a:xfrm>
            <a:off x="861487"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结果讨论</a:t>
            </a:r>
            <a:endParaRPr lang="en-US" altLang="zh-CN" sz="1050" b="1" dirty="0">
              <a:solidFill>
                <a:schemeClr val="bg2"/>
              </a:solidFill>
              <a:latin typeface="微软雅黑" pitchFamily="34" charset="-122"/>
              <a:ea typeface="微软雅黑" pitchFamily="34" charset="-122"/>
            </a:endParaRPr>
          </a:p>
        </p:txBody>
      </p:sp>
      <p:sp>
        <p:nvSpPr>
          <p:cNvPr id="15" name="Text Box 43"/>
          <p:cNvSpPr txBox="1">
            <a:spLocks noChangeArrowheads="1"/>
          </p:cNvSpPr>
          <p:nvPr/>
        </p:nvSpPr>
        <p:spPr bwMode="auto">
          <a:xfrm>
            <a:off x="861489" y="1040226"/>
            <a:ext cx="100380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RESULTS</a:t>
            </a:r>
            <a:r>
              <a:rPr lang="zh-CN" altLang="en-US" sz="600" dirty="0">
                <a:solidFill>
                  <a:schemeClr val="bg2"/>
                </a:solidFill>
                <a:latin typeface="微软雅黑" pitchFamily="34" charset="-122"/>
                <a:ea typeface="微软雅黑" pitchFamily="34" charset="-122"/>
              </a:rPr>
              <a:t> </a:t>
            </a:r>
            <a:r>
              <a:rPr lang="en-US" altLang="zh-CN" sz="600" dirty="0">
                <a:solidFill>
                  <a:schemeClr val="bg2"/>
                </a:solidFill>
                <a:latin typeface="微软雅黑" pitchFamily="34" charset="-122"/>
                <a:ea typeface="微软雅黑" pitchFamily="34" charset="-122"/>
              </a:rPr>
              <a:t>DISCUSSION</a:t>
            </a:r>
          </a:p>
        </p:txBody>
      </p:sp>
      <p:sp>
        <p:nvSpPr>
          <p:cNvPr id="51" name="Freeform 106"/>
          <p:cNvSpPr>
            <a:spLocks/>
          </p:cNvSpPr>
          <p:nvPr/>
        </p:nvSpPr>
        <p:spPr bwMode="auto">
          <a:xfrm>
            <a:off x="2444340" y="1967124"/>
            <a:ext cx="1259390" cy="126177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chemeClr val="accent1"/>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52" name="Freeform 107"/>
          <p:cNvSpPr>
            <a:spLocks/>
          </p:cNvSpPr>
          <p:nvPr/>
        </p:nvSpPr>
        <p:spPr bwMode="auto">
          <a:xfrm>
            <a:off x="2444340" y="2768228"/>
            <a:ext cx="1259390" cy="1259390"/>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chemeClr val="accent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53" name="Freeform 108"/>
          <p:cNvSpPr>
            <a:spLocks/>
          </p:cNvSpPr>
          <p:nvPr/>
        </p:nvSpPr>
        <p:spPr bwMode="auto">
          <a:xfrm>
            <a:off x="3243064" y="1967124"/>
            <a:ext cx="1259390" cy="126177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chemeClr val="accent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54" name="Freeform 109"/>
          <p:cNvSpPr>
            <a:spLocks/>
          </p:cNvSpPr>
          <p:nvPr/>
        </p:nvSpPr>
        <p:spPr bwMode="auto">
          <a:xfrm>
            <a:off x="3243064" y="2768228"/>
            <a:ext cx="1259390" cy="1259390"/>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chemeClr val="accent1"/>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55" name="Freeform 110"/>
          <p:cNvSpPr>
            <a:spLocks noEditPoints="1"/>
          </p:cNvSpPr>
          <p:nvPr/>
        </p:nvSpPr>
        <p:spPr bwMode="auto">
          <a:xfrm>
            <a:off x="4167968" y="2934877"/>
            <a:ext cx="211882" cy="170220"/>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111"/>
          <p:cNvSpPr>
            <a:spLocks noEditPoints="1"/>
          </p:cNvSpPr>
          <p:nvPr/>
        </p:nvSpPr>
        <p:spPr bwMode="auto">
          <a:xfrm>
            <a:off x="2547901" y="2932496"/>
            <a:ext cx="209501" cy="174982"/>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112"/>
          <p:cNvSpPr>
            <a:spLocks noEditPoints="1"/>
          </p:cNvSpPr>
          <p:nvPr/>
        </p:nvSpPr>
        <p:spPr bwMode="auto">
          <a:xfrm>
            <a:off x="3383523" y="2084967"/>
            <a:ext cx="210692" cy="174982"/>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114"/>
          <p:cNvSpPr>
            <a:spLocks noEditPoints="1"/>
          </p:cNvSpPr>
          <p:nvPr/>
        </p:nvSpPr>
        <p:spPr bwMode="auto">
          <a:xfrm>
            <a:off x="3415669" y="3715749"/>
            <a:ext cx="146413" cy="207121"/>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Line 115"/>
          <p:cNvSpPr>
            <a:spLocks noChangeShapeType="1"/>
          </p:cNvSpPr>
          <p:nvPr/>
        </p:nvSpPr>
        <p:spPr bwMode="auto">
          <a:xfrm flipH="1">
            <a:off x="2652654" y="2142102"/>
            <a:ext cx="570178" cy="0"/>
          </a:xfrm>
          <a:prstGeom prst="line">
            <a:avLst/>
          </a:prstGeom>
          <a:noFill/>
          <a:ln w="6350">
            <a:solidFill>
              <a:schemeClr val="bg2"/>
            </a:solidFill>
            <a:prstDash val="dash"/>
            <a:miter lim="800000"/>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116"/>
          <p:cNvSpPr>
            <a:spLocks noChangeShapeType="1"/>
          </p:cNvSpPr>
          <p:nvPr/>
        </p:nvSpPr>
        <p:spPr bwMode="auto">
          <a:xfrm>
            <a:off x="2652649" y="3257460"/>
            <a:ext cx="0" cy="561845"/>
          </a:xfrm>
          <a:prstGeom prst="line">
            <a:avLst/>
          </a:prstGeom>
          <a:noFill/>
          <a:ln w="6350">
            <a:solidFill>
              <a:schemeClr val="bg2"/>
            </a:solidFill>
            <a:prstDash val="dash"/>
            <a:miter lim="800000"/>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2" name="Line 117"/>
          <p:cNvSpPr>
            <a:spLocks noChangeShapeType="1"/>
          </p:cNvSpPr>
          <p:nvPr/>
        </p:nvSpPr>
        <p:spPr bwMode="auto">
          <a:xfrm>
            <a:off x="3732300" y="3819304"/>
            <a:ext cx="540419" cy="0"/>
          </a:xfrm>
          <a:prstGeom prst="line">
            <a:avLst/>
          </a:prstGeom>
          <a:noFill/>
          <a:ln w="6350">
            <a:solidFill>
              <a:schemeClr val="bg2"/>
            </a:solidFill>
            <a:prstDash val="dash"/>
            <a:miter lim="800000"/>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5" name="Line 118"/>
          <p:cNvSpPr>
            <a:spLocks noChangeShapeType="1"/>
          </p:cNvSpPr>
          <p:nvPr/>
        </p:nvSpPr>
        <p:spPr bwMode="auto">
          <a:xfrm flipV="1">
            <a:off x="4272714" y="2021119"/>
            <a:ext cx="0" cy="712592"/>
          </a:xfrm>
          <a:prstGeom prst="line">
            <a:avLst/>
          </a:prstGeom>
          <a:noFill/>
          <a:ln w="6350">
            <a:solidFill>
              <a:schemeClr val="bg2"/>
            </a:solidFill>
            <a:prstDash val="dash"/>
            <a:miter lim="800000"/>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6" name="TextBox 85"/>
          <p:cNvSpPr txBox="1"/>
          <p:nvPr/>
        </p:nvSpPr>
        <p:spPr>
          <a:xfrm>
            <a:off x="708271" y="1444177"/>
            <a:ext cx="2039645" cy="177484"/>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sz="1050" b="1" dirty="0">
                <a:solidFill>
                  <a:srgbClr val="099DA1"/>
                </a:solidFill>
              </a:rPr>
              <a:t>推荐算法存在流行度偏见问题</a:t>
            </a:r>
            <a:endParaRPr lang="en-US" altLang="zh-CN" sz="1050" b="1" dirty="0">
              <a:solidFill>
                <a:srgbClr val="099DA1"/>
              </a:solidFill>
            </a:endParaRPr>
          </a:p>
        </p:txBody>
      </p:sp>
      <p:sp>
        <p:nvSpPr>
          <p:cNvPr id="87" name="Rectangle 46"/>
          <p:cNvSpPr>
            <a:spLocks noChangeArrowheads="1"/>
          </p:cNvSpPr>
          <p:nvPr/>
        </p:nvSpPr>
        <p:spPr bwMode="auto">
          <a:xfrm>
            <a:off x="896651" y="2070031"/>
            <a:ext cx="1615211" cy="68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750" dirty="0">
                <a:solidFill>
                  <a:schemeClr val="bg2"/>
                </a:solidFill>
                <a:latin typeface="微软雅黑" pitchFamily="34" charset="-122"/>
                <a:ea typeface="微软雅黑" pitchFamily="34" charset="-122"/>
              </a:rPr>
              <a:t>通过实验结果发现，基于神经网络的</a:t>
            </a:r>
            <a:r>
              <a:rPr lang="en-US" altLang="zh-CN" sz="750" dirty="0">
                <a:solidFill>
                  <a:schemeClr val="bg2"/>
                </a:solidFill>
                <a:latin typeface="微软雅黑" pitchFamily="34" charset="-122"/>
                <a:ea typeface="微软雅黑" pitchFamily="34" charset="-122"/>
              </a:rPr>
              <a:t>VAECF</a:t>
            </a:r>
            <a:r>
              <a:rPr lang="zh-CN" altLang="en-US" sz="750" dirty="0">
                <a:solidFill>
                  <a:schemeClr val="bg2"/>
                </a:solidFill>
                <a:latin typeface="微软雅黑" pitchFamily="34" charset="-122"/>
                <a:ea typeface="微软雅黑" pitchFamily="34" charset="-122"/>
              </a:rPr>
              <a:t>和</a:t>
            </a:r>
            <a:r>
              <a:rPr lang="en-US" altLang="zh-CN" sz="750" dirty="0" err="1">
                <a:solidFill>
                  <a:schemeClr val="bg2"/>
                </a:solidFill>
                <a:latin typeface="微软雅黑" pitchFamily="34" charset="-122"/>
                <a:ea typeface="微软雅黑" pitchFamily="34" charset="-122"/>
              </a:rPr>
              <a:t>NeuMF</a:t>
            </a:r>
            <a:r>
              <a:rPr lang="zh-CN" altLang="en-US" sz="750" dirty="0">
                <a:solidFill>
                  <a:schemeClr val="bg2"/>
                </a:solidFill>
                <a:latin typeface="微软雅黑" pitchFamily="34" charset="-122"/>
                <a:ea typeface="微软雅黑" pitchFamily="34" charset="-122"/>
              </a:rPr>
              <a:t>模型在总体多样性（</a:t>
            </a:r>
            <a:r>
              <a:rPr lang="en-US" altLang="zh-CN" sz="750" dirty="0" err="1">
                <a:solidFill>
                  <a:schemeClr val="bg2"/>
                </a:solidFill>
                <a:latin typeface="微软雅黑" pitchFamily="34" charset="-122"/>
                <a:ea typeface="微软雅黑" pitchFamily="34" charset="-122"/>
              </a:rPr>
              <a:t>AggDiv</a:t>
            </a:r>
            <a:r>
              <a:rPr lang="zh-CN" altLang="en-US" sz="750" dirty="0">
                <a:solidFill>
                  <a:schemeClr val="bg2"/>
                </a:solidFill>
                <a:latin typeface="微软雅黑" pitchFamily="34" charset="-122"/>
                <a:ea typeface="微软雅黑" pitchFamily="34" charset="-122"/>
              </a:rPr>
              <a:t>）和长尾覆盖率（</a:t>
            </a:r>
            <a:r>
              <a:rPr lang="en-US" altLang="zh-CN" sz="750" dirty="0">
                <a:solidFill>
                  <a:schemeClr val="bg2"/>
                </a:solidFill>
                <a:latin typeface="微软雅黑" pitchFamily="34" charset="-122"/>
                <a:ea typeface="微软雅黑" pitchFamily="34" charset="-122"/>
              </a:rPr>
              <a:t>LC</a:t>
            </a:r>
            <a:r>
              <a:rPr lang="zh-CN" altLang="en-US" sz="750" dirty="0">
                <a:solidFill>
                  <a:schemeClr val="bg2"/>
                </a:solidFill>
                <a:latin typeface="微软雅黑" pitchFamily="34" charset="-122"/>
                <a:ea typeface="微软雅黑" pitchFamily="34" charset="-122"/>
              </a:rPr>
              <a:t>）这两个测度指标的评定标准上表现优于其他算法。</a:t>
            </a:r>
          </a:p>
        </p:txBody>
      </p:sp>
      <p:sp>
        <p:nvSpPr>
          <p:cNvPr id="88" name="Rectangle 46"/>
          <p:cNvSpPr>
            <a:spLocks noChangeArrowheads="1"/>
          </p:cNvSpPr>
          <p:nvPr/>
        </p:nvSpPr>
        <p:spPr bwMode="auto">
          <a:xfrm>
            <a:off x="977399" y="1869043"/>
            <a:ext cx="1456988" cy="1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charset="0"/>
              <a:buNone/>
            </a:pPr>
            <a:r>
              <a:rPr lang="zh-CN" altLang="en-US" sz="900" b="1" dirty="0">
                <a:solidFill>
                  <a:schemeClr val="accent1"/>
                </a:solidFill>
                <a:latin typeface="微软雅黑" pitchFamily="34" charset="-122"/>
                <a:ea typeface="微软雅黑" pitchFamily="34" charset="-122"/>
              </a:rPr>
              <a:t>从多样性的维度评判</a:t>
            </a:r>
            <a:endParaRPr lang="zh-CN" altLang="en-US" sz="750" dirty="0">
              <a:solidFill>
                <a:schemeClr val="accent1"/>
              </a:solidFill>
              <a:latin typeface="微软雅黑" pitchFamily="34" charset="-122"/>
              <a:ea typeface="微软雅黑" pitchFamily="34" charset="-122"/>
            </a:endParaRPr>
          </a:p>
        </p:txBody>
      </p:sp>
      <p:sp>
        <p:nvSpPr>
          <p:cNvPr id="93" name="Rectangle 46"/>
          <p:cNvSpPr>
            <a:spLocks noChangeArrowheads="1"/>
          </p:cNvSpPr>
          <p:nvPr/>
        </p:nvSpPr>
        <p:spPr bwMode="auto">
          <a:xfrm>
            <a:off x="973425" y="3663335"/>
            <a:ext cx="1615211" cy="68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750" dirty="0">
                <a:solidFill>
                  <a:schemeClr val="bg2"/>
                </a:solidFill>
                <a:latin typeface="微软雅黑" pitchFamily="34" charset="-122"/>
                <a:ea typeface="微软雅黑" pitchFamily="34" charset="-122"/>
              </a:rPr>
              <a:t>基于矩阵分解模型和神经网络模型的推荐算法的准确率相对较高，表明基于这两个模型的推荐算法在推荐结果中考虑了用户的兴趣爱好，给予匹配度较高的图书推荐</a:t>
            </a:r>
          </a:p>
        </p:txBody>
      </p:sp>
      <p:sp>
        <p:nvSpPr>
          <p:cNvPr id="94" name="Rectangle 46"/>
          <p:cNvSpPr>
            <a:spLocks noChangeArrowheads="1"/>
          </p:cNvSpPr>
          <p:nvPr/>
        </p:nvSpPr>
        <p:spPr bwMode="auto">
          <a:xfrm>
            <a:off x="1054172" y="3462346"/>
            <a:ext cx="1456988" cy="1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charset="0"/>
              <a:buNone/>
            </a:pPr>
            <a:r>
              <a:rPr lang="zh-CN" altLang="en-US" sz="900" b="1" dirty="0">
                <a:solidFill>
                  <a:schemeClr val="accent2"/>
                </a:solidFill>
                <a:latin typeface="微软雅黑" pitchFamily="34" charset="-122"/>
                <a:ea typeface="微软雅黑" pitchFamily="34" charset="-122"/>
              </a:rPr>
              <a:t>从个性化的维度评判</a:t>
            </a:r>
            <a:endParaRPr lang="zh-CN" altLang="en-US" sz="750" dirty="0">
              <a:solidFill>
                <a:schemeClr val="accent2"/>
              </a:solidFill>
              <a:latin typeface="微软雅黑" pitchFamily="34" charset="-122"/>
              <a:ea typeface="微软雅黑" pitchFamily="34" charset="-122"/>
            </a:endParaRPr>
          </a:p>
        </p:txBody>
      </p:sp>
      <p:sp>
        <p:nvSpPr>
          <p:cNvPr id="95" name="Rectangle 46"/>
          <p:cNvSpPr>
            <a:spLocks noChangeArrowheads="1"/>
          </p:cNvSpPr>
          <p:nvPr/>
        </p:nvSpPr>
        <p:spPr bwMode="auto">
          <a:xfrm>
            <a:off x="4404685" y="2118947"/>
            <a:ext cx="1777185" cy="68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750" dirty="0">
                <a:solidFill>
                  <a:schemeClr val="bg2"/>
                </a:solidFill>
                <a:latin typeface="微软雅黑" pitchFamily="34" charset="-122"/>
                <a:ea typeface="微软雅黑" pitchFamily="34" charset="-122"/>
              </a:rPr>
              <a:t>基于矩阵分解的推荐算法，如</a:t>
            </a:r>
            <a:r>
              <a:rPr lang="en-US" altLang="zh-CN" sz="750" dirty="0">
                <a:solidFill>
                  <a:schemeClr val="bg2"/>
                </a:solidFill>
                <a:latin typeface="微软雅黑" pitchFamily="34" charset="-122"/>
                <a:ea typeface="微软雅黑" pitchFamily="34" charset="-122"/>
              </a:rPr>
              <a:t>PF</a:t>
            </a:r>
            <a:r>
              <a:rPr lang="zh-CN" altLang="en-US" sz="750" dirty="0">
                <a:solidFill>
                  <a:schemeClr val="bg2"/>
                </a:solidFill>
                <a:latin typeface="微软雅黑" pitchFamily="34" charset="-122"/>
                <a:ea typeface="微软雅黑" pitchFamily="34" charset="-122"/>
              </a:rPr>
              <a:t>、</a:t>
            </a:r>
            <a:r>
              <a:rPr lang="en-US" altLang="zh-CN" sz="750" dirty="0">
                <a:solidFill>
                  <a:schemeClr val="bg2"/>
                </a:solidFill>
                <a:latin typeface="微软雅黑" pitchFamily="34" charset="-122"/>
                <a:ea typeface="微软雅黑" pitchFamily="34" charset="-122"/>
              </a:rPr>
              <a:t>PMF</a:t>
            </a:r>
            <a:r>
              <a:rPr lang="zh-CN" altLang="en-US" sz="750" dirty="0">
                <a:solidFill>
                  <a:schemeClr val="bg2"/>
                </a:solidFill>
                <a:latin typeface="微软雅黑" pitchFamily="34" charset="-122"/>
                <a:ea typeface="微软雅黑" pitchFamily="34" charset="-122"/>
              </a:rPr>
              <a:t>等在推荐列表里存在对畅销图书的过度推荐，从而对冷门图书关注度不高。基于神经网络模型的</a:t>
            </a:r>
            <a:r>
              <a:rPr lang="en-US" altLang="zh-CN" sz="750" dirty="0" err="1">
                <a:solidFill>
                  <a:schemeClr val="bg2"/>
                </a:solidFill>
                <a:latin typeface="微软雅黑" pitchFamily="34" charset="-122"/>
                <a:ea typeface="微软雅黑" pitchFamily="34" charset="-122"/>
              </a:rPr>
              <a:t>NeuMF</a:t>
            </a:r>
            <a:r>
              <a:rPr lang="zh-CN" altLang="en-US" sz="750" dirty="0">
                <a:solidFill>
                  <a:schemeClr val="bg2"/>
                </a:solidFill>
                <a:latin typeface="微软雅黑" pitchFamily="34" charset="-122"/>
                <a:ea typeface="微软雅黑" pitchFamily="34" charset="-122"/>
              </a:rPr>
              <a:t>表现较好，证明该算法较平等地对待数据集的所有图书。</a:t>
            </a:r>
          </a:p>
        </p:txBody>
      </p:sp>
      <p:sp>
        <p:nvSpPr>
          <p:cNvPr id="96" name="Rectangle 46"/>
          <p:cNvSpPr>
            <a:spLocks noChangeArrowheads="1"/>
          </p:cNvSpPr>
          <p:nvPr/>
        </p:nvSpPr>
        <p:spPr bwMode="auto">
          <a:xfrm>
            <a:off x="4404683" y="1917957"/>
            <a:ext cx="1456988" cy="1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900" b="1" dirty="0">
                <a:solidFill>
                  <a:schemeClr val="accent2"/>
                </a:solidFill>
                <a:latin typeface="微软雅黑" pitchFamily="34" charset="-122"/>
                <a:ea typeface="微软雅黑" pitchFamily="34" charset="-122"/>
              </a:rPr>
              <a:t>从公平性的维度评判</a:t>
            </a:r>
            <a:endParaRPr lang="zh-CN" altLang="en-US" sz="750" dirty="0">
              <a:solidFill>
                <a:schemeClr val="accent2"/>
              </a:solidFill>
              <a:latin typeface="微软雅黑" pitchFamily="34" charset="-122"/>
              <a:ea typeface="微软雅黑" pitchFamily="34" charset="-122"/>
            </a:endParaRPr>
          </a:p>
        </p:txBody>
      </p:sp>
      <p:sp>
        <p:nvSpPr>
          <p:cNvPr id="97" name="Rectangle 46"/>
          <p:cNvSpPr>
            <a:spLocks noChangeArrowheads="1"/>
          </p:cNvSpPr>
          <p:nvPr/>
        </p:nvSpPr>
        <p:spPr bwMode="auto">
          <a:xfrm>
            <a:off x="4404689" y="3598910"/>
            <a:ext cx="1615211" cy="68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750" dirty="0">
                <a:solidFill>
                  <a:schemeClr val="bg2"/>
                </a:solidFill>
                <a:latin typeface="微软雅黑" pitchFamily="34" charset="-122"/>
                <a:ea typeface="微软雅黑" pitchFamily="34" charset="-122"/>
              </a:rPr>
              <a:t>通过对比供应方流行度偏差（</a:t>
            </a:r>
            <a:r>
              <a:rPr lang="en-US" altLang="zh-CN" sz="750" dirty="0">
                <a:solidFill>
                  <a:schemeClr val="bg2"/>
                </a:solidFill>
                <a:latin typeface="微软雅黑" pitchFamily="34" charset="-122"/>
                <a:ea typeface="微软雅黑" pitchFamily="34" charset="-122"/>
              </a:rPr>
              <a:t>SPD</a:t>
            </a:r>
            <a:r>
              <a:rPr lang="zh-CN" altLang="en-US" sz="750" dirty="0">
                <a:solidFill>
                  <a:schemeClr val="bg2"/>
                </a:solidFill>
                <a:latin typeface="微软雅黑" pitchFamily="34" charset="-122"/>
                <a:ea typeface="微软雅黑" pitchFamily="34" charset="-122"/>
              </a:rPr>
              <a:t>）和物品流行度偏差（</a:t>
            </a:r>
            <a:r>
              <a:rPr lang="en-US" altLang="zh-CN" sz="750" dirty="0">
                <a:solidFill>
                  <a:schemeClr val="bg2"/>
                </a:solidFill>
                <a:latin typeface="微软雅黑" pitchFamily="34" charset="-122"/>
                <a:ea typeface="微软雅黑" pitchFamily="34" charset="-122"/>
              </a:rPr>
              <a:t>IPD</a:t>
            </a:r>
            <a:r>
              <a:rPr lang="zh-CN" altLang="en-US" sz="750" dirty="0">
                <a:solidFill>
                  <a:schemeClr val="bg2"/>
                </a:solidFill>
                <a:latin typeface="微软雅黑" pitchFamily="34" charset="-122"/>
                <a:ea typeface="微软雅黑" pitchFamily="34" charset="-122"/>
              </a:rPr>
              <a:t>）的结果，基于神经网络的</a:t>
            </a:r>
            <a:r>
              <a:rPr lang="en-US" altLang="zh-CN" sz="750" dirty="0">
                <a:solidFill>
                  <a:schemeClr val="bg2"/>
                </a:solidFill>
                <a:latin typeface="微软雅黑" pitchFamily="34" charset="-122"/>
                <a:ea typeface="微软雅黑" pitchFamily="34" charset="-122"/>
              </a:rPr>
              <a:t>VAECF</a:t>
            </a:r>
            <a:r>
              <a:rPr lang="zh-CN" altLang="en-US" sz="750" dirty="0">
                <a:solidFill>
                  <a:schemeClr val="bg2"/>
                </a:solidFill>
                <a:latin typeface="微软雅黑" pitchFamily="34" charset="-122"/>
                <a:ea typeface="微软雅黑" pitchFamily="34" charset="-122"/>
              </a:rPr>
              <a:t>和</a:t>
            </a:r>
            <a:r>
              <a:rPr lang="en-US" altLang="zh-CN" sz="750" dirty="0" err="1">
                <a:solidFill>
                  <a:schemeClr val="bg2"/>
                </a:solidFill>
                <a:latin typeface="微软雅黑" pitchFamily="34" charset="-122"/>
                <a:ea typeface="微软雅黑" pitchFamily="34" charset="-122"/>
              </a:rPr>
              <a:t>NeuMF</a:t>
            </a:r>
            <a:r>
              <a:rPr lang="zh-CN" altLang="en-US" sz="750" dirty="0">
                <a:solidFill>
                  <a:schemeClr val="bg2"/>
                </a:solidFill>
                <a:latin typeface="微软雅黑" pitchFamily="34" charset="-122"/>
                <a:ea typeface="微软雅黑" pitchFamily="34" charset="-122"/>
              </a:rPr>
              <a:t>模型在对高质量冷门图书的发掘方面存在优越性，具有产生长期效益的潜力。</a:t>
            </a:r>
          </a:p>
        </p:txBody>
      </p:sp>
      <p:sp>
        <p:nvSpPr>
          <p:cNvPr id="98" name="Rectangle 46"/>
          <p:cNvSpPr>
            <a:spLocks noChangeArrowheads="1"/>
          </p:cNvSpPr>
          <p:nvPr/>
        </p:nvSpPr>
        <p:spPr bwMode="auto">
          <a:xfrm>
            <a:off x="4404683" y="3397921"/>
            <a:ext cx="1456988" cy="1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900" b="1" dirty="0">
                <a:solidFill>
                  <a:schemeClr val="accent1"/>
                </a:solidFill>
                <a:latin typeface="微软雅黑" pitchFamily="34" charset="-122"/>
                <a:ea typeface="微软雅黑" pitchFamily="34" charset="-122"/>
              </a:rPr>
              <a:t>从长期效应的维度评判</a:t>
            </a:r>
            <a:endParaRPr lang="zh-CN" altLang="en-US" sz="750" dirty="0">
              <a:solidFill>
                <a:schemeClr val="accent1"/>
              </a:solidFill>
              <a:latin typeface="微软雅黑" pitchFamily="34" charset="-122"/>
              <a:ea typeface="微软雅黑" pitchFamily="34" charset="-122"/>
            </a:endParaRPr>
          </a:p>
        </p:txBody>
      </p:sp>
      <p:grpSp>
        <p:nvGrpSpPr>
          <p:cNvPr id="37" name="组合 36"/>
          <p:cNvGrpSpPr/>
          <p:nvPr/>
        </p:nvGrpSpPr>
        <p:grpSpPr>
          <a:xfrm flipV="1">
            <a:off x="0" y="643185"/>
            <a:ext cx="1110800" cy="530045"/>
            <a:chOff x="1722438" y="3416300"/>
            <a:chExt cx="3616325" cy="1725613"/>
          </a:xfrm>
        </p:grpSpPr>
        <p:sp>
          <p:nvSpPr>
            <p:cNvPr id="38"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39"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40"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41"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42"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32" name="图片 31">
            <a:extLst>
              <a:ext uri="{FF2B5EF4-FFF2-40B4-BE49-F238E27FC236}">
                <a16:creationId xmlns:a16="http://schemas.microsoft.com/office/drawing/2014/main" id="{29332AE5-4E82-3B4E-AA16-6D494432F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Tree>
    <p:extLst>
      <p:ext uri="{BB962C8B-B14F-4D97-AF65-F5344CB8AC3E}">
        <p14:creationId xmlns:p14="http://schemas.microsoft.com/office/powerpoint/2010/main" val="156921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61487"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研究总结</a:t>
            </a:r>
            <a:endParaRPr lang="en-US" altLang="zh-CN" sz="1050" b="1" dirty="0">
              <a:solidFill>
                <a:schemeClr val="bg2"/>
              </a:solidFill>
              <a:latin typeface="微软雅黑" pitchFamily="34" charset="-122"/>
              <a:ea typeface="微软雅黑" pitchFamily="34" charset="-122"/>
            </a:endParaRPr>
          </a:p>
        </p:txBody>
      </p:sp>
      <p:sp>
        <p:nvSpPr>
          <p:cNvPr id="40" name="Text Box 43"/>
          <p:cNvSpPr txBox="1">
            <a:spLocks noChangeArrowheads="1"/>
          </p:cNvSpPr>
          <p:nvPr/>
        </p:nvSpPr>
        <p:spPr bwMode="auto">
          <a:xfrm>
            <a:off x="861485" y="1040226"/>
            <a:ext cx="58862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SUMMARY</a:t>
            </a:r>
          </a:p>
        </p:txBody>
      </p:sp>
      <p:sp>
        <p:nvSpPr>
          <p:cNvPr id="16" name="TextBox 15"/>
          <p:cNvSpPr txBox="1"/>
          <p:nvPr/>
        </p:nvSpPr>
        <p:spPr>
          <a:xfrm>
            <a:off x="544560" y="1437098"/>
            <a:ext cx="5870817" cy="318292"/>
          </a:xfrm>
          <a:prstGeom prst="rect">
            <a:avLst/>
          </a:prstGeom>
          <a:noFill/>
          <a:ln>
            <a:noFill/>
          </a:ln>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本文针对当前个性化推荐系统中流行度偏见进行了研究，构建了基于多维框架的流行度偏见测度指标体系，从多样性、个性化、用户满意度、公平性、长期效益、及整体表现等六个维度阐明了个性化推荐系统中流行度偏见的测量方法</a:t>
            </a:r>
            <a:endParaRPr lang="en-US" altLang="zh-CN" sz="900" dirty="0"/>
          </a:p>
        </p:txBody>
      </p:sp>
      <p:sp>
        <p:nvSpPr>
          <p:cNvPr id="19" name="椭圆 18"/>
          <p:cNvSpPr/>
          <p:nvPr/>
        </p:nvSpPr>
        <p:spPr>
          <a:xfrm>
            <a:off x="826698" y="1977031"/>
            <a:ext cx="613701" cy="613701"/>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20" name="TextBox 19"/>
          <p:cNvSpPr txBox="1"/>
          <p:nvPr/>
        </p:nvSpPr>
        <p:spPr>
          <a:xfrm>
            <a:off x="810382" y="2000286"/>
            <a:ext cx="646331" cy="483915"/>
          </a:xfrm>
          <a:prstGeom prst="rect">
            <a:avLst/>
          </a:prstGeom>
          <a:noFill/>
        </p:spPr>
        <p:txBody>
          <a:bodyPr wrap="none" rtlCol="0">
            <a:spAutoFit/>
          </a:bodyPr>
          <a:lstStyle/>
          <a:p>
            <a:pPr algn="ctr">
              <a:lnSpc>
                <a:spcPts val="1500"/>
              </a:lnSpc>
              <a:defRPr/>
            </a:pPr>
            <a:endParaRPr lang="en-US" altLang="zh-CN" dirty="0">
              <a:solidFill>
                <a:schemeClr val="bg1"/>
              </a:solidFill>
              <a:latin typeface="微软雅黑" pitchFamily="34" charset="-122"/>
              <a:ea typeface="微软雅黑" pitchFamily="34" charset="-122"/>
            </a:endParaRPr>
          </a:p>
          <a:p>
            <a:pPr algn="ctr">
              <a:lnSpc>
                <a:spcPts val="1500"/>
              </a:lnSpc>
              <a:defRPr/>
            </a:pPr>
            <a:r>
              <a:rPr lang="zh-CN" altLang="en-US" dirty="0">
                <a:solidFill>
                  <a:schemeClr val="bg1"/>
                </a:solidFill>
                <a:latin typeface="微软雅黑" pitchFamily="34" charset="-122"/>
                <a:ea typeface="微软雅黑" pitchFamily="34" charset="-122"/>
              </a:rPr>
              <a:t>创新</a:t>
            </a:r>
          </a:p>
        </p:txBody>
      </p:sp>
      <p:sp>
        <p:nvSpPr>
          <p:cNvPr id="21" name="TextBox 20"/>
          <p:cNvSpPr txBox="1"/>
          <p:nvPr/>
        </p:nvSpPr>
        <p:spPr>
          <a:xfrm>
            <a:off x="1753094" y="2018065"/>
            <a:ext cx="2755229" cy="318292"/>
          </a:xfrm>
          <a:prstGeom prst="rect">
            <a:avLst/>
          </a:prstGeom>
          <a:noFill/>
          <a:ln>
            <a:noFill/>
          </a:ln>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实证结果也表明了该测度方法在指标覆盖面广、测量准确性高、科学实践性强等方面具有一定的先进性</a:t>
            </a:r>
            <a:endParaRPr lang="en-US" altLang="zh-CN" sz="900" dirty="0"/>
          </a:p>
        </p:txBody>
      </p:sp>
      <p:cxnSp>
        <p:nvCxnSpPr>
          <p:cNvPr id="22" name="直接连接符 21"/>
          <p:cNvCxnSpPr/>
          <p:nvPr/>
        </p:nvCxnSpPr>
        <p:spPr>
          <a:xfrm>
            <a:off x="1646421" y="1977029"/>
            <a:ext cx="0" cy="632125"/>
          </a:xfrm>
          <a:prstGeom prst="line">
            <a:avLst/>
          </a:prstGeom>
          <a:ln w="12700">
            <a:solidFill>
              <a:srgbClr val="808080"/>
            </a:solidFill>
            <a:prstDash val="sysDot"/>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616712" y="2767862"/>
            <a:ext cx="613701" cy="613701"/>
          </a:xfrm>
          <a:prstGeom prst="ellipse">
            <a:avLst/>
          </a:prstGeom>
          <a:solidFill>
            <a:schemeClr val="accent1"/>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cxnSp>
        <p:nvCxnSpPr>
          <p:cNvPr id="26" name="直接连接符 25"/>
          <p:cNvCxnSpPr/>
          <p:nvPr/>
        </p:nvCxnSpPr>
        <p:spPr>
          <a:xfrm>
            <a:off x="5438715" y="2776830"/>
            <a:ext cx="0" cy="632125"/>
          </a:xfrm>
          <a:prstGeom prst="line">
            <a:avLst/>
          </a:prstGeom>
          <a:ln w="12700">
            <a:solidFill>
              <a:srgbClr val="808080"/>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04075" y="2788375"/>
            <a:ext cx="3167904" cy="484492"/>
          </a:xfrm>
          <a:prstGeom prst="rect">
            <a:avLst/>
          </a:prstGeom>
          <a:noFill/>
          <a:ln>
            <a:noFill/>
          </a:ln>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本研究也存在一定的局限性。笔者尚未对当前领域内针对消除或缓解流行度偏见的方法进行多维度的有效性验证，可在未来研究中运用多领域的数据集进行进一步的实证研究。</a:t>
            </a:r>
            <a:endParaRPr lang="en-US" altLang="zh-CN" sz="900" dirty="0"/>
          </a:p>
        </p:txBody>
      </p:sp>
      <p:sp>
        <p:nvSpPr>
          <p:cNvPr id="28" name="TextBox 27"/>
          <p:cNvSpPr txBox="1"/>
          <p:nvPr/>
        </p:nvSpPr>
        <p:spPr>
          <a:xfrm>
            <a:off x="5600396" y="2949054"/>
            <a:ext cx="646331" cy="291555"/>
          </a:xfrm>
          <a:prstGeom prst="rect">
            <a:avLst/>
          </a:prstGeom>
          <a:noFill/>
        </p:spPr>
        <p:txBody>
          <a:bodyPr wrap="none" rtlCol="0">
            <a:spAutoFit/>
          </a:bodyPr>
          <a:lstStyle/>
          <a:p>
            <a:pPr algn="ctr">
              <a:lnSpc>
                <a:spcPts val="1500"/>
              </a:lnSpc>
              <a:defRPr/>
            </a:pPr>
            <a:r>
              <a:rPr lang="zh-CN" altLang="en-US" dirty="0">
                <a:solidFill>
                  <a:schemeClr val="bg1"/>
                </a:solidFill>
                <a:latin typeface="微软雅黑" pitchFamily="34" charset="-122"/>
                <a:ea typeface="微软雅黑" pitchFamily="34" charset="-122"/>
              </a:rPr>
              <a:t>局限</a:t>
            </a:r>
          </a:p>
        </p:txBody>
      </p:sp>
      <p:sp>
        <p:nvSpPr>
          <p:cNvPr id="31" name="椭圆 30"/>
          <p:cNvSpPr/>
          <p:nvPr/>
        </p:nvSpPr>
        <p:spPr>
          <a:xfrm>
            <a:off x="826698" y="3472952"/>
            <a:ext cx="613701" cy="613701"/>
          </a:xfrm>
          <a:prstGeom prst="ellipse">
            <a:avLst/>
          </a:prstGeom>
          <a:solidFill>
            <a:schemeClr val="bg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32" name="TextBox 31"/>
          <p:cNvSpPr txBox="1"/>
          <p:nvPr/>
        </p:nvSpPr>
        <p:spPr>
          <a:xfrm>
            <a:off x="810382" y="3643232"/>
            <a:ext cx="646331" cy="291555"/>
          </a:xfrm>
          <a:prstGeom prst="rect">
            <a:avLst/>
          </a:prstGeom>
          <a:noFill/>
        </p:spPr>
        <p:txBody>
          <a:bodyPr wrap="none" rtlCol="0">
            <a:spAutoFit/>
          </a:bodyPr>
          <a:lstStyle/>
          <a:p>
            <a:pPr algn="ctr">
              <a:lnSpc>
                <a:spcPts val="1500"/>
              </a:lnSpc>
              <a:defRPr/>
            </a:pPr>
            <a:r>
              <a:rPr lang="zh-CN" altLang="en-US" dirty="0">
                <a:solidFill>
                  <a:schemeClr val="bg1"/>
                </a:solidFill>
                <a:latin typeface="微软雅黑" pitchFamily="34" charset="-122"/>
                <a:ea typeface="微软雅黑" pitchFamily="34" charset="-122"/>
              </a:rPr>
              <a:t>展望</a:t>
            </a:r>
          </a:p>
        </p:txBody>
      </p:sp>
      <p:sp>
        <p:nvSpPr>
          <p:cNvPr id="33" name="TextBox 32"/>
          <p:cNvSpPr txBox="1"/>
          <p:nvPr/>
        </p:nvSpPr>
        <p:spPr>
          <a:xfrm>
            <a:off x="1753093" y="3513981"/>
            <a:ext cx="3167893" cy="816890"/>
          </a:xfrm>
          <a:prstGeom prst="rect">
            <a:avLst/>
          </a:prstGeom>
          <a:noFill/>
          <a:ln>
            <a:noFill/>
          </a:ln>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算法偏见是社会公平性治理的重要目标之一。对于当前人工智能技术已渗透到我们生活的方方面面，算法偏见与歧视问题挑战着人工智能的可信度。提高算法素养，消除算法当中产生的流行度偏见，从而努力实现更公平、公正和可持续发展的和谐社会。</a:t>
            </a:r>
            <a:endParaRPr lang="en-US" altLang="zh-CN" sz="900" dirty="0"/>
          </a:p>
        </p:txBody>
      </p:sp>
      <p:cxnSp>
        <p:nvCxnSpPr>
          <p:cNvPr id="34" name="直接连接符 33"/>
          <p:cNvCxnSpPr/>
          <p:nvPr/>
        </p:nvCxnSpPr>
        <p:spPr>
          <a:xfrm>
            <a:off x="1646421" y="3472948"/>
            <a:ext cx="0" cy="632125"/>
          </a:xfrm>
          <a:prstGeom prst="line">
            <a:avLst/>
          </a:prstGeom>
          <a:ln w="12700">
            <a:solidFill>
              <a:srgbClr val="808080"/>
            </a:solidFill>
            <a:prstDash val="sysDot"/>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flipV="1">
            <a:off x="0" y="643185"/>
            <a:ext cx="1110800" cy="530045"/>
            <a:chOff x="1722438" y="3416300"/>
            <a:chExt cx="3616325" cy="1725613"/>
          </a:xfrm>
        </p:grpSpPr>
        <p:sp>
          <p:nvSpPr>
            <p:cNvPr id="30"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35"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6"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7"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8"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23" name="图片 22">
            <a:extLst>
              <a:ext uri="{FF2B5EF4-FFF2-40B4-BE49-F238E27FC236}">
                <a16:creationId xmlns:a16="http://schemas.microsoft.com/office/drawing/2014/main" id="{773863A5-47DB-2241-9E99-14D931F40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Tree>
    <p:extLst>
      <p:ext uri="{BB962C8B-B14F-4D97-AF65-F5344CB8AC3E}">
        <p14:creationId xmlns:p14="http://schemas.microsoft.com/office/powerpoint/2010/main" val="72019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3345452" y="1968124"/>
            <a:ext cx="2987356" cy="49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zh-CN" altLang="en-US" sz="2624" b="1" dirty="0">
                <a:solidFill>
                  <a:schemeClr val="accent1"/>
                </a:solidFill>
                <a:latin typeface="微软雅黑" panose="020B0503020204020204" pitchFamily="34" charset="-122"/>
                <a:ea typeface="微软雅黑" panose="020B0503020204020204" pitchFamily="34" charset="-122"/>
              </a:rPr>
              <a:t>感谢聆听  恳请指正</a:t>
            </a:r>
          </a:p>
        </p:txBody>
      </p:sp>
      <p:sp>
        <p:nvSpPr>
          <p:cNvPr id="79" name="TextBox 78"/>
          <p:cNvSpPr txBox="1"/>
          <p:nvPr/>
        </p:nvSpPr>
        <p:spPr>
          <a:xfrm>
            <a:off x="3536193" y="2988102"/>
            <a:ext cx="3023636" cy="253916"/>
          </a:xfrm>
          <a:prstGeom prst="rect">
            <a:avLst/>
          </a:prstGeom>
          <a:noFill/>
        </p:spPr>
        <p:txBody>
          <a:bodyPr wrap="square" rtlCol="0">
            <a:spAutoFit/>
          </a:bodyPr>
          <a:lstStyle/>
          <a:p>
            <a:pPr algn="ctr"/>
            <a:r>
              <a:rPr lang="zh-CN" altLang="en-US" sz="1050" dirty="0">
                <a:solidFill>
                  <a:srgbClr val="808080"/>
                </a:solidFill>
                <a:latin typeface="微软雅黑" pitchFamily="34" charset="-122"/>
                <a:ea typeface="微软雅黑" pitchFamily="34" charset="-122"/>
              </a:rPr>
              <a:t>报告人：陈希鹏           导师：张卫东教授</a:t>
            </a:r>
          </a:p>
        </p:txBody>
      </p:sp>
      <p:grpSp>
        <p:nvGrpSpPr>
          <p:cNvPr id="2293" name="Group 245"/>
          <p:cNvGrpSpPr>
            <a:grpSpLocks/>
          </p:cNvGrpSpPr>
          <p:nvPr/>
        </p:nvGrpSpPr>
        <p:grpSpPr bwMode="auto">
          <a:xfrm>
            <a:off x="4942835" y="3024286"/>
            <a:ext cx="182969" cy="182969"/>
            <a:chOff x="3105" y="3028"/>
            <a:chExt cx="599" cy="600"/>
          </a:xfrm>
        </p:grpSpPr>
        <p:sp>
          <p:nvSpPr>
            <p:cNvPr id="2284" name="Oval 236"/>
            <p:cNvSpPr>
              <a:spLocks noChangeArrowheads="1"/>
            </p:cNvSpPr>
            <p:nvPr/>
          </p:nvSpPr>
          <p:spPr bwMode="auto">
            <a:xfrm>
              <a:off x="3105" y="3028"/>
              <a:ext cx="599" cy="600"/>
            </a:xfrm>
            <a:prstGeom prst="ellipse">
              <a:avLst/>
            </a:prstGeom>
            <a:solidFill>
              <a:srgbClr val="099D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90" name="Group 242"/>
            <p:cNvGrpSpPr>
              <a:grpSpLocks/>
            </p:cNvGrpSpPr>
            <p:nvPr/>
          </p:nvGrpSpPr>
          <p:grpSpPr bwMode="auto">
            <a:xfrm>
              <a:off x="3268" y="3172"/>
              <a:ext cx="274" cy="312"/>
              <a:chOff x="3268" y="3172"/>
              <a:chExt cx="274" cy="312"/>
            </a:xfrm>
          </p:grpSpPr>
          <p:sp>
            <p:nvSpPr>
              <p:cNvPr id="2286" name="Freeform 238"/>
              <p:cNvSpPr>
                <a:spLocks noEditPoints="1"/>
              </p:cNvSpPr>
              <p:nvPr/>
            </p:nvSpPr>
            <p:spPr bwMode="auto">
              <a:xfrm>
                <a:off x="3331" y="3172"/>
                <a:ext cx="147" cy="14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7" name="Freeform 239"/>
              <p:cNvSpPr>
                <a:spLocks/>
              </p:cNvSpPr>
              <p:nvPr/>
            </p:nvSpPr>
            <p:spPr bwMode="auto">
              <a:xfrm>
                <a:off x="3268" y="3335"/>
                <a:ext cx="274" cy="149"/>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292" name="Group 244"/>
          <p:cNvGrpSpPr>
            <a:grpSpLocks/>
          </p:cNvGrpSpPr>
          <p:nvPr/>
        </p:nvGrpSpPr>
        <p:grpSpPr bwMode="auto">
          <a:xfrm>
            <a:off x="3572010" y="3015378"/>
            <a:ext cx="182969" cy="182969"/>
            <a:chOff x="4248" y="3024"/>
            <a:chExt cx="600" cy="599"/>
          </a:xfrm>
        </p:grpSpPr>
        <p:sp>
          <p:nvSpPr>
            <p:cNvPr id="2285" name="Oval 237"/>
            <p:cNvSpPr>
              <a:spLocks noChangeArrowheads="1"/>
            </p:cNvSpPr>
            <p:nvPr/>
          </p:nvSpPr>
          <p:spPr bwMode="auto">
            <a:xfrm>
              <a:off x="4248" y="3024"/>
              <a:ext cx="600" cy="599"/>
            </a:xfrm>
            <a:prstGeom prst="ellipse">
              <a:avLst/>
            </a:prstGeom>
            <a:solidFill>
              <a:srgbClr val="099D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91" name="Group 243"/>
            <p:cNvGrpSpPr>
              <a:grpSpLocks/>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9" name="Freeform 241"/>
              <p:cNvSpPr>
                <a:spLocks/>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6" name="Freeform 104"/>
          <p:cNvSpPr>
            <a:spLocks/>
          </p:cNvSpPr>
          <p:nvPr/>
        </p:nvSpPr>
        <p:spPr bwMode="auto">
          <a:xfrm>
            <a:off x="0" y="1320495"/>
            <a:ext cx="2409267" cy="3178233"/>
          </a:xfrm>
          <a:custGeom>
            <a:avLst/>
            <a:gdLst>
              <a:gd name="T0" fmla="*/ 10121 w 10121"/>
              <a:gd name="T1" fmla="*/ 7252 h 13349"/>
              <a:gd name="T2" fmla="*/ 2869 w 10121"/>
              <a:gd name="T3" fmla="*/ 0 h 13349"/>
              <a:gd name="T4" fmla="*/ 0 w 10121"/>
              <a:gd name="T5" fmla="*/ 2869 h 13349"/>
              <a:gd name="T6" fmla="*/ 0 w 10121"/>
              <a:gd name="T7" fmla="*/ 11635 h 13349"/>
              <a:gd name="T8" fmla="*/ 1715 w 10121"/>
              <a:gd name="T9" fmla="*/ 13349 h 13349"/>
              <a:gd name="T10" fmla="*/ 4023 w 10121"/>
              <a:gd name="T11" fmla="*/ 13349 h 13349"/>
              <a:gd name="T12" fmla="*/ 10121 w 10121"/>
              <a:gd name="T13" fmla="*/ 7252 h 13349"/>
            </a:gdLst>
            <a:ahLst/>
            <a:cxnLst>
              <a:cxn ang="0">
                <a:pos x="T0" y="T1"/>
              </a:cxn>
              <a:cxn ang="0">
                <a:pos x="T2" y="T3"/>
              </a:cxn>
              <a:cxn ang="0">
                <a:pos x="T4" y="T5"/>
              </a:cxn>
              <a:cxn ang="0">
                <a:pos x="T6" y="T7"/>
              </a:cxn>
              <a:cxn ang="0">
                <a:pos x="T8" y="T9"/>
              </a:cxn>
              <a:cxn ang="0">
                <a:pos x="T10" y="T11"/>
              </a:cxn>
              <a:cxn ang="0">
                <a:pos x="T12" y="T13"/>
              </a:cxn>
            </a:cxnLst>
            <a:rect l="0" t="0" r="r" b="b"/>
            <a:pathLst>
              <a:path w="10121" h="13349">
                <a:moveTo>
                  <a:pt x="10121" y="7252"/>
                </a:moveTo>
                <a:lnTo>
                  <a:pt x="2869" y="0"/>
                </a:lnTo>
                <a:lnTo>
                  <a:pt x="0" y="2869"/>
                </a:lnTo>
                <a:lnTo>
                  <a:pt x="0" y="11635"/>
                </a:lnTo>
                <a:lnTo>
                  <a:pt x="1715" y="13349"/>
                </a:lnTo>
                <a:lnTo>
                  <a:pt x="4023" y="13349"/>
                </a:lnTo>
                <a:lnTo>
                  <a:pt x="10121" y="7252"/>
                </a:lnTo>
                <a:close/>
              </a:path>
            </a:pathLst>
          </a:custGeom>
          <a:solidFill>
            <a:srgbClr val="A2DAE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7" name="Freeform 105"/>
          <p:cNvSpPr>
            <a:spLocks/>
          </p:cNvSpPr>
          <p:nvPr/>
        </p:nvSpPr>
        <p:spPr bwMode="auto">
          <a:xfrm>
            <a:off x="0" y="643186"/>
            <a:ext cx="3791263" cy="2222383"/>
          </a:xfrm>
          <a:custGeom>
            <a:avLst/>
            <a:gdLst>
              <a:gd name="T0" fmla="*/ 0 w 15925"/>
              <a:gd name="T1" fmla="*/ 2748 h 9336"/>
              <a:gd name="T2" fmla="*/ 6588 w 15925"/>
              <a:gd name="T3" fmla="*/ 9336 h 9336"/>
              <a:gd name="T4" fmla="*/ 15925 w 15925"/>
              <a:gd name="T5" fmla="*/ 0 h 9336"/>
              <a:gd name="T6" fmla="*/ 0 w 15925"/>
              <a:gd name="T7" fmla="*/ 0 h 9336"/>
              <a:gd name="T8" fmla="*/ 0 w 15925"/>
              <a:gd name="T9" fmla="*/ 2748 h 9336"/>
            </a:gdLst>
            <a:ahLst/>
            <a:cxnLst>
              <a:cxn ang="0">
                <a:pos x="T0" y="T1"/>
              </a:cxn>
              <a:cxn ang="0">
                <a:pos x="T2" y="T3"/>
              </a:cxn>
              <a:cxn ang="0">
                <a:pos x="T4" y="T5"/>
              </a:cxn>
              <a:cxn ang="0">
                <a:pos x="T6" y="T7"/>
              </a:cxn>
              <a:cxn ang="0">
                <a:pos x="T8" y="T9"/>
              </a:cxn>
            </a:cxnLst>
            <a:rect l="0" t="0" r="r" b="b"/>
            <a:pathLst>
              <a:path w="15925" h="9336">
                <a:moveTo>
                  <a:pt x="0" y="2748"/>
                </a:moveTo>
                <a:lnTo>
                  <a:pt x="6588" y="9336"/>
                </a:lnTo>
                <a:lnTo>
                  <a:pt x="15925" y="0"/>
                </a:lnTo>
                <a:lnTo>
                  <a:pt x="0" y="0"/>
                </a:lnTo>
                <a:lnTo>
                  <a:pt x="0" y="2748"/>
                </a:lnTo>
                <a:close/>
              </a:path>
            </a:pathLst>
          </a:custGeom>
          <a:solidFill>
            <a:srgbClr val="D1EDF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9" name="Freeform 106"/>
          <p:cNvSpPr>
            <a:spLocks/>
          </p:cNvSpPr>
          <p:nvPr/>
        </p:nvSpPr>
        <p:spPr bwMode="auto">
          <a:xfrm>
            <a:off x="1" y="1874010"/>
            <a:ext cx="1855755" cy="2346179"/>
          </a:xfrm>
          <a:custGeom>
            <a:avLst/>
            <a:gdLst>
              <a:gd name="T0" fmla="*/ 7797 w 7797"/>
              <a:gd name="T1" fmla="*/ 4928 h 9855"/>
              <a:gd name="T2" fmla="*/ 2869 w 7797"/>
              <a:gd name="T3" fmla="*/ 0 h 9855"/>
              <a:gd name="T4" fmla="*/ 0 w 7797"/>
              <a:gd name="T5" fmla="*/ 2869 h 9855"/>
              <a:gd name="T6" fmla="*/ 0 w 7797"/>
              <a:gd name="T7" fmla="*/ 6987 h 9855"/>
              <a:gd name="T8" fmla="*/ 2869 w 7797"/>
              <a:gd name="T9" fmla="*/ 9855 h 9855"/>
              <a:gd name="T10" fmla="*/ 7797 w 7797"/>
              <a:gd name="T11" fmla="*/ 4928 h 9855"/>
            </a:gdLst>
            <a:ahLst/>
            <a:cxnLst>
              <a:cxn ang="0">
                <a:pos x="T0" y="T1"/>
              </a:cxn>
              <a:cxn ang="0">
                <a:pos x="T2" y="T3"/>
              </a:cxn>
              <a:cxn ang="0">
                <a:pos x="T4" y="T5"/>
              </a:cxn>
              <a:cxn ang="0">
                <a:pos x="T6" y="T7"/>
              </a:cxn>
              <a:cxn ang="0">
                <a:pos x="T8" y="T9"/>
              </a:cxn>
              <a:cxn ang="0">
                <a:pos x="T10" y="T11"/>
              </a:cxn>
            </a:cxnLst>
            <a:rect l="0" t="0" r="r" b="b"/>
            <a:pathLst>
              <a:path w="7797" h="9855">
                <a:moveTo>
                  <a:pt x="7797" y="4928"/>
                </a:moveTo>
                <a:lnTo>
                  <a:pt x="2869" y="0"/>
                </a:lnTo>
                <a:lnTo>
                  <a:pt x="0" y="2869"/>
                </a:lnTo>
                <a:lnTo>
                  <a:pt x="0" y="6987"/>
                </a:lnTo>
                <a:lnTo>
                  <a:pt x="2869" y="9855"/>
                </a:lnTo>
                <a:lnTo>
                  <a:pt x="7797" y="4928"/>
                </a:lnTo>
                <a:close/>
              </a:path>
            </a:pathLst>
          </a:custGeom>
          <a:solidFill>
            <a:srgbClr val="67BAD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0" name="Freeform 107"/>
          <p:cNvSpPr>
            <a:spLocks/>
          </p:cNvSpPr>
          <p:nvPr/>
        </p:nvSpPr>
        <p:spPr bwMode="auto">
          <a:xfrm>
            <a:off x="0" y="2162071"/>
            <a:ext cx="1568880" cy="1771240"/>
          </a:xfrm>
          <a:custGeom>
            <a:avLst/>
            <a:gdLst>
              <a:gd name="T0" fmla="*/ 6588 w 6588"/>
              <a:gd name="T1" fmla="*/ 3720 h 7440"/>
              <a:gd name="T2" fmla="*/ 2869 w 6588"/>
              <a:gd name="T3" fmla="*/ 0 h 7440"/>
              <a:gd name="T4" fmla="*/ 0 w 6588"/>
              <a:gd name="T5" fmla="*/ 2869 h 7440"/>
              <a:gd name="T6" fmla="*/ 0 w 6588"/>
              <a:gd name="T7" fmla="*/ 4570 h 7440"/>
              <a:gd name="T8" fmla="*/ 2869 w 6588"/>
              <a:gd name="T9" fmla="*/ 7440 h 7440"/>
              <a:gd name="T10" fmla="*/ 6588 w 6588"/>
              <a:gd name="T11" fmla="*/ 3720 h 7440"/>
            </a:gdLst>
            <a:ahLst/>
            <a:cxnLst>
              <a:cxn ang="0">
                <a:pos x="T0" y="T1"/>
              </a:cxn>
              <a:cxn ang="0">
                <a:pos x="T2" y="T3"/>
              </a:cxn>
              <a:cxn ang="0">
                <a:pos x="T4" y="T5"/>
              </a:cxn>
              <a:cxn ang="0">
                <a:pos x="T6" y="T7"/>
              </a:cxn>
              <a:cxn ang="0">
                <a:pos x="T8" y="T9"/>
              </a:cxn>
              <a:cxn ang="0">
                <a:pos x="T10" y="T11"/>
              </a:cxn>
            </a:cxnLst>
            <a:rect l="0" t="0" r="r" b="b"/>
            <a:pathLst>
              <a:path w="6588" h="7440">
                <a:moveTo>
                  <a:pt x="6588" y="3720"/>
                </a:moveTo>
                <a:lnTo>
                  <a:pt x="2869" y="0"/>
                </a:lnTo>
                <a:lnTo>
                  <a:pt x="0" y="2869"/>
                </a:lnTo>
                <a:lnTo>
                  <a:pt x="0" y="4570"/>
                </a:lnTo>
                <a:lnTo>
                  <a:pt x="2869" y="7440"/>
                </a:lnTo>
                <a:lnTo>
                  <a:pt x="6588" y="3720"/>
                </a:lnTo>
                <a:close/>
              </a:path>
            </a:pathLst>
          </a:custGeom>
          <a:solidFill>
            <a:srgbClr val="248AC4"/>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1" name="Freeform 108"/>
          <p:cNvSpPr>
            <a:spLocks/>
          </p:cNvSpPr>
          <p:nvPr/>
        </p:nvSpPr>
        <p:spPr bwMode="auto">
          <a:xfrm>
            <a:off x="1539125" y="3204820"/>
            <a:ext cx="2464023" cy="1293910"/>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2" name="Freeform 109"/>
          <p:cNvSpPr>
            <a:spLocks/>
          </p:cNvSpPr>
          <p:nvPr/>
        </p:nvSpPr>
        <p:spPr bwMode="auto">
          <a:xfrm>
            <a:off x="1934321" y="3600018"/>
            <a:ext cx="1673631" cy="898714"/>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3" name="Freeform 110"/>
          <p:cNvSpPr>
            <a:spLocks/>
          </p:cNvSpPr>
          <p:nvPr/>
        </p:nvSpPr>
        <p:spPr bwMode="auto">
          <a:xfrm>
            <a:off x="2139061" y="3804756"/>
            <a:ext cx="1264151" cy="693974"/>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4" name="Freeform 111"/>
          <p:cNvSpPr>
            <a:spLocks/>
          </p:cNvSpPr>
          <p:nvPr/>
        </p:nvSpPr>
        <p:spPr bwMode="auto">
          <a:xfrm>
            <a:off x="488043" y="3253625"/>
            <a:ext cx="2491402" cy="1245105"/>
          </a:xfrm>
          <a:custGeom>
            <a:avLst/>
            <a:gdLst>
              <a:gd name="T0" fmla="*/ 10464 w 10464"/>
              <a:gd name="T1" fmla="*/ 5232 h 5232"/>
              <a:gd name="T2" fmla="*/ 5232 w 10464"/>
              <a:gd name="T3" fmla="*/ 0 h 5232"/>
              <a:gd name="T4" fmla="*/ 0 w 10464"/>
              <a:gd name="T5" fmla="*/ 5232 h 5232"/>
              <a:gd name="T6" fmla="*/ 148 w 10464"/>
              <a:gd name="T7" fmla="*/ 5232 h 5232"/>
              <a:gd name="T8" fmla="*/ 5232 w 10464"/>
              <a:gd name="T9" fmla="*/ 147 h 5232"/>
              <a:gd name="T10" fmla="*/ 10316 w 10464"/>
              <a:gd name="T11" fmla="*/ 5232 h 5232"/>
              <a:gd name="T12" fmla="*/ 10464 w 10464"/>
              <a:gd name="T13" fmla="*/ 5232 h 5232"/>
            </a:gdLst>
            <a:ahLst/>
            <a:cxnLst>
              <a:cxn ang="0">
                <a:pos x="T0" y="T1"/>
              </a:cxn>
              <a:cxn ang="0">
                <a:pos x="T2" y="T3"/>
              </a:cxn>
              <a:cxn ang="0">
                <a:pos x="T4" y="T5"/>
              </a:cxn>
              <a:cxn ang="0">
                <a:pos x="T6" y="T7"/>
              </a:cxn>
              <a:cxn ang="0">
                <a:pos x="T8" y="T9"/>
              </a:cxn>
              <a:cxn ang="0">
                <a:pos x="T10" y="T11"/>
              </a:cxn>
              <a:cxn ang="0">
                <a:pos x="T12" y="T13"/>
              </a:cxn>
            </a:cxnLst>
            <a:rect l="0" t="0" r="r" b="b"/>
            <a:pathLst>
              <a:path w="10464" h="5232">
                <a:moveTo>
                  <a:pt x="10464" y="5232"/>
                </a:moveTo>
                <a:lnTo>
                  <a:pt x="5232" y="0"/>
                </a:lnTo>
                <a:lnTo>
                  <a:pt x="0" y="5232"/>
                </a:lnTo>
                <a:lnTo>
                  <a:pt x="148" y="5232"/>
                </a:lnTo>
                <a:lnTo>
                  <a:pt x="5232" y="147"/>
                </a:lnTo>
                <a:lnTo>
                  <a:pt x="10316" y="5232"/>
                </a:lnTo>
                <a:lnTo>
                  <a:pt x="10464" y="5232"/>
                </a:lnTo>
                <a:close/>
              </a:path>
            </a:pathLst>
          </a:custGeom>
          <a:solidFill>
            <a:srgbClr val="8AD0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5" name="Freeform 112"/>
          <p:cNvSpPr>
            <a:spLocks/>
          </p:cNvSpPr>
          <p:nvPr/>
        </p:nvSpPr>
        <p:spPr bwMode="auto">
          <a:xfrm>
            <a:off x="185695" y="643187"/>
            <a:ext cx="2212860" cy="1535551"/>
          </a:xfrm>
          <a:custGeom>
            <a:avLst/>
            <a:gdLst>
              <a:gd name="T0" fmla="*/ 4649 w 9299"/>
              <a:gd name="T1" fmla="*/ 6451 h 6451"/>
              <a:gd name="T2" fmla="*/ 9299 w 9299"/>
              <a:gd name="T3" fmla="*/ 1801 h 6451"/>
              <a:gd name="T4" fmla="*/ 7498 w 9299"/>
              <a:gd name="T5" fmla="*/ 0 h 6451"/>
              <a:gd name="T6" fmla="*/ 7351 w 9299"/>
              <a:gd name="T7" fmla="*/ 0 h 6451"/>
              <a:gd name="T8" fmla="*/ 9152 w 9299"/>
              <a:gd name="T9" fmla="*/ 1801 h 6451"/>
              <a:gd name="T10" fmla="*/ 9152 w 9299"/>
              <a:gd name="T11" fmla="*/ 1801 h 6451"/>
              <a:gd name="T12" fmla="*/ 4649 w 9299"/>
              <a:gd name="T13" fmla="*/ 6305 h 6451"/>
              <a:gd name="T14" fmla="*/ 147 w 9299"/>
              <a:gd name="T15" fmla="*/ 1801 h 6451"/>
              <a:gd name="T16" fmla="*/ 1948 w 9299"/>
              <a:gd name="T17" fmla="*/ 0 h 6451"/>
              <a:gd name="T18" fmla="*/ 1801 w 9299"/>
              <a:gd name="T19" fmla="*/ 0 h 6451"/>
              <a:gd name="T20" fmla="*/ 0 w 9299"/>
              <a:gd name="T21" fmla="*/ 1801 h 6451"/>
              <a:gd name="T22" fmla="*/ 4649 w 9299"/>
              <a:gd name="T23" fmla="*/ 6451 h 6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9" h="6451">
                <a:moveTo>
                  <a:pt x="4649" y="6451"/>
                </a:moveTo>
                <a:lnTo>
                  <a:pt x="9299" y="1801"/>
                </a:lnTo>
                <a:lnTo>
                  <a:pt x="7498" y="0"/>
                </a:lnTo>
                <a:lnTo>
                  <a:pt x="7351" y="0"/>
                </a:lnTo>
                <a:lnTo>
                  <a:pt x="9152" y="1801"/>
                </a:lnTo>
                <a:lnTo>
                  <a:pt x="9152" y="1801"/>
                </a:lnTo>
                <a:lnTo>
                  <a:pt x="4649" y="6305"/>
                </a:lnTo>
                <a:lnTo>
                  <a:pt x="147" y="1801"/>
                </a:lnTo>
                <a:lnTo>
                  <a:pt x="1948" y="0"/>
                </a:lnTo>
                <a:lnTo>
                  <a:pt x="1801" y="0"/>
                </a:lnTo>
                <a:lnTo>
                  <a:pt x="0" y="1801"/>
                </a:lnTo>
                <a:lnTo>
                  <a:pt x="4649" y="6451"/>
                </a:lnTo>
                <a:close/>
              </a:path>
            </a:pathLst>
          </a:custGeom>
          <a:solidFill>
            <a:srgbClr val="71C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5" name="Freeform 113"/>
          <p:cNvSpPr>
            <a:spLocks/>
          </p:cNvSpPr>
          <p:nvPr/>
        </p:nvSpPr>
        <p:spPr bwMode="auto">
          <a:xfrm>
            <a:off x="0" y="2163262"/>
            <a:ext cx="1033223" cy="2064066"/>
          </a:xfrm>
          <a:custGeom>
            <a:avLst/>
            <a:gdLst>
              <a:gd name="T0" fmla="*/ 4 w 4341"/>
              <a:gd name="T1" fmla="*/ 8674 h 8674"/>
              <a:gd name="T2" fmla="*/ 4341 w 4341"/>
              <a:gd name="T3" fmla="*/ 4336 h 8674"/>
              <a:gd name="T4" fmla="*/ 4 w 4341"/>
              <a:gd name="T5" fmla="*/ 0 h 8674"/>
              <a:gd name="T6" fmla="*/ 0 w 4341"/>
              <a:gd name="T7" fmla="*/ 4 h 8674"/>
              <a:gd name="T8" fmla="*/ 0 w 4341"/>
              <a:gd name="T9" fmla="*/ 150 h 8674"/>
              <a:gd name="T10" fmla="*/ 4 w 4341"/>
              <a:gd name="T11" fmla="*/ 146 h 8674"/>
              <a:gd name="T12" fmla="*/ 4194 w 4341"/>
              <a:gd name="T13" fmla="*/ 4336 h 8674"/>
              <a:gd name="T14" fmla="*/ 4194 w 4341"/>
              <a:gd name="T15" fmla="*/ 4336 h 8674"/>
              <a:gd name="T16" fmla="*/ 4 w 4341"/>
              <a:gd name="T17" fmla="*/ 8527 h 8674"/>
              <a:gd name="T18" fmla="*/ 0 w 4341"/>
              <a:gd name="T19" fmla="*/ 8522 h 8674"/>
              <a:gd name="T20" fmla="*/ 0 w 4341"/>
              <a:gd name="T21" fmla="*/ 8670 h 8674"/>
              <a:gd name="T22" fmla="*/ 4 w 4341"/>
              <a:gd name="T23" fmla="*/ 8674 h 8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1" h="8674">
                <a:moveTo>
                  <a:pt x="4" y="8674"/>
                </a:moveTo>
                <a:lnTo>
                  <a:pt x="4341" y="4336"/>
                </a:lnTo>
                <a:lnTo>
                  <a:pt x="4" y="0"/>
                </a:lnTo>
                <a:lnTo>
                  <a:pt x="0" y="4"/>
                </a:lnTo>
                <a:lnTo>
                  <a:pt x="0" y="150"/>
                </a:lnTo>
                <a:lnTo>
                  <a:pt x="4" y="146"/>
                </a:lnTo>
                <a:lnTo>
                  <a:pt x="4194" y="4336"/>
                </a:lnTo>
                <a:lnTo>
                  <a:pt x="4194" y="4336"/>
                </a:lnTo>
                <a:lnTo>
                  <a:pt x="4" y="8527"/>
                </a:lnTo>
                <a:lnTo>
                  <a:pt x="0" y="8522"/>
                </a:lnTo>
                <a:lnTo>
                  <a:pt x="0" y="8670"/>
                </a:lnTo>
                <a:lnTo>
                  <a:pt x="4" y="8674"/>
                </a:lnTo>
                <a:close/>
              </a:path>
            </a:pathLst>
          </a:custGeom>
          <a:solidFill>
            <a:srgbClr val="36C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6" name="Freeform 114"/>
          <p:cNvSpPr>
            <a:spLocks/>
          </p:cNvSpPr>
          <p:nvPr/>
        </p:nvSpPr>
        <p:spPr bwMode="auto">
          <a:xfrm>
            <a:off x="1291535" y="4239236"/>
            <a:ext cx="397577" cy="259496"/>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7" name="Freeform 115"/>
          <p:cNvSpPr>
            <a:spLocks/>
          </p:cNvSpPr>
          <p:nvPr/>
        </p:nvSpPr>
        <p:spPr bwMode="auto">
          <a:xfrm>
            <a:off x="1497462" y="1360969"/>
            <a:ext cx="628504" cy="628504"/>
          </a:xfrm>
          <a:custGeom>
            <a:avLst/>
            <a:gdLst>
              <a:gd name="T0" fmla="*/ 2639 w 2639"/>
              <a:gd name="T1" fmla="*/ 1321 h 2640"/>
              <a:gd name="T2" fmla="*/ 1319 w 2639"/>
              <a:gd name="T3" fmla="*/ 0 h 2640"/>
              <a:gd name="T4" fmla="*/ 0 w 2639"/>
              <a:gd name="T5" fmla="*/ 1321 h 2640"/>
              <a:gd name="T6" fmla="*/ 1319 w 2639"/>
              <a:gd name="T7" fmla="*/ 2640 h 2640"/>
              <a:gd name="T8" fmla="*/ 2639 w 2639"/>
              <a:gd name="T9" fmla="*/ 1321 h 2640"/>
            </a:gdLst>
            <a:ahLst/>
            <a:cxnLst>
              <a:cxn ang="0">
                <a:pos x="T0" y="T1"/>
              </a:cxn>
              <a:cxn ang="0">
                <a:pos x="T2" y="T3"/>
              </a:cxn>
              <a:cxn ang="0">
                <a:pos x="T4" y="T5"/>
              </a:cxn>
              <a:cxn ang="0">
                <a:pos x="T6" y="T7"/>
              </a:cxn>
              <a:cxn ang="0">
                <a:pos x="T8" y="T9"/>
              </a:cxn>
            </a:cxnLst>
            <a:rect l="0" t="0" r="r" b="b"/>
            <a:pathLst>
              <a:path w="2639" h="2640">
                <a:moveTo>
                  <a:pt x="2639" y="1321"/>
                </a:moveTo>
                <a:lnTo>
                  <a:pt x="1319" y="0"/>
                </a:lnTo>
                <a:lnTo>
                  <a:pt x="0" y="1321"/>
                </a:lnTo>
                <a:lnTo>
                  <a:pt x="1319" y="2640"/>
                </a:lnTo>
                <a:lnTo>
                  <a:pt x="2639" y="1321"/>
                </a:lnTo>
                <a:close/>
              </a:path>
            </a:pathLst>
          </a:custGeom>
          <a:solidFill>
            <a:srgbClr val="5CA9C8">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8" name="Freeform 116"/>
          <p:cNvSpPr>
            <a:spLocks/>
          </p:cNvSpPr>
          <p:nvPr/>
        </p:nvSpPr>
        <p:spPr bwMode="auto">
          <a:xfrm>
            <a:off x="1221302" y="2372768"/>
            <a:ext cx="396387" cy="396387"/>
          </a:xfrm>
          <a:custGeom>
            <a:avLst/>
            <a:gdLst>
              <a:gd name="T0" fmla="*/ 1665 w 1665"/>
              <a:gd name="T1" fmla="*/ 833 h 1665"/>
              <a:gd name="T2" fmla="*/ 833 w 1665"/>
              <a:gd name="T3" fmla="*/ 0 h 1665"/>
              <a:gd name="T4" fmla="*/ 0 w 1665"/>
              <a:gd name="T5" fmla="*/ 833 h 1665"/>
              <a:gd name="T6" fmla="*/ 833 w 1665"/>
              <a:gd name="T7" fmla="*/ 1665 h 1665"/>
              <a:gd name="T8" fmla="*/ 1665 w 1665"/>
              <a:gd name="T9" fmla="*/ 833 h 1665"/>
            </a:gdLst>
            <a:ahLst/>
            <a:cxnLst>
              <a:cxn ang="0">
                <a:pos x="T0" y="T1"/>
              </a:cxn>
              <a:cxn ang="0">
                <a:pos x="T2" y="T3"/>
              </a:cxn>
              <a:cxn ang="0">
                <a:pos x="T4" y="T5"/>
              </a:cxn>
              <a:cxn ang="0">
                <a:pos x="T6" y="T7"/>
              </a:cxn>
              <a:cxn ang="0">
                <a:pos x="T8" y="T9"/>
              </a:cxn>
            </a:cxnLst>
            <a:rect l="0" t="0" r="r" b="b"/>
            <a:pathLst>
              <a:path w="1665" h="1665">
                <a:moveTo>
                  <a:pt x="1665" y="833"/>
                </a:moveTo>
                <a:lnTo>
                  <a:pt x="833" y="0"/>
                </a:lnTo>
                <a:lnTo>
                  <a:pt x="0" y="833"/>
                </a:lnTo>
                <a:lnTo>
                  <a:pt x="833" y="1665"/>
                </a:lnTo>
                <a:lnTo>
                  <a:pt x="1665" y="833"/>
                </a:lnTo>
                <a:close/>
              </a:path>
            </a:pathLst>
          </a:custGeom>
          <a:solidFill>
            <a:srgbClr val="3A90BA">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29" name="Freeform 117"/>
          <p:cNvSpPr>
            <a:spLocks/>
          </p:cNvSpPr>
          <p:nvPr/>
        </p:nvSpPr>
        <p:spPr bwMode="auto">
          <a:xfrm>
            <a:off x="2822321" y="3264338"/>
            <a:ext cx="396387" cy="396387"/>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pic>
        <p:nvPicPr>
          <p:cNvPr id="50" name="图片 49">
            <a:extLst>
              <a:ext uri="{FF2B5EF4-FFF2-40B4-BE49-F238E27FC236}">
                <a16:creationId xmlns:a16="http://schemas.microsoft.com/office/drawing/2014/main" id="{335FFF40-319F-2443-B03A-FD8EF3D71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cxnSp>
        <p:nvCxnSpPr>
          <p:cNvPr id="32" name="直接连接符 19">
            <a:extLst>
              <a:ext uri="{FF2B5EF4-FFF2-40B4-BE49-F238E27FC236}">
                <a16:creationId xmlns:a16="http://schemas.microsoft.com/office/drawing/2014/main" id="{084355C0-E600-2740-8B6F-A7702173E55B}"/>
              </a:ext>
            </a:extLst>
          </p:cNvPr>
          <p:cNvCxnSpPr>
            <a:cxnSpLocks/>
          </p:cNvCxnSpPr>
          <p:nvPr/>
        </p:nvCxnSpPr>
        <p:spPr>
          <a:xfrm>
            <a:off x="3110797" y="2570956"/>
            <a:ext cx="3293603" cy="0"/>
          </a:xfrm>
          <a:prstGeom prst="line">
            <a:avLst/>
          </a:prstGeom>
          <a:ln/>
        </p:spPr>
        <p:style>
          <a:lnRef idx="2">
            <a:schemeClr val="accent6"/>
          </a:lnRef>
          <a:fillRef idx="0">
            <a:schemeClr val="accent6"/>
          </a:fillRef>
          <a:effectRef idx="1">
            <a:schemeClr val="accent6"/>
          </a:effectRef>
          <a:fontRef idx="minor">
            <a:schemeClr val="tx1"/>
          </a:fontRef>
        </p:style>
      </p:cxnSp>
      <p:sp>
        <p:nvSpPr>
          <p:cNvPr id="36" name="文本框 35">
            <a:extLst>
              <a:ext uri="{FF2B5EF4-FFF2-40B4-BE49-F238E27FC236}">
                <a16:creationId xmlns:a16="http://schemas.microsoft.com/office/drawing/2014/main" id="{C8C2C72D-51B5-824F-917A-3C35C062C211}"/>
              </a:ext>
            </a:extLst>
          </p:cNvPr>
          <p:cNvSpPr txBox="1"/>
          <p:nvPr/>
        </p:nvSpPr>
        <p:spPr>
          <a:xfrm>
            <a:off x="5228406" y="3971578"/>
            <a:ext cx="1385418" cy="253916"/>
          </a:xfrm>
          <a:prstGeom prst="rect">
            <a:avLst/>
          </a:prstGeom>
          <a:noFill/>
        </p:spPr>
        <p:txBody>
          <a:bodyPr wrap="square" rtlCol="0">
            <a:spAutoFit/>
          </a:bodyPr>
          <a:lstStyle/>
          <a:p>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2023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年 </a:t>
            </a:r>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7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月 </a:t>
            </a:r>
            <a:r>
              <a:rPr lang="en-US" altLang="zh-CN"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13 </a:t>
            </a:r>
            <a:r>
              <a:rPr lang="zh-CN" altLang="en-US" sz="105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日</a:t>
            </a:r>
          </a:p>
        </p:txBody>
      </p:sp>
    </p:spTree>
    <p:extLst>
      <p:ext uri="{BB962C8B-B14F-4D97-AF65-F5344CB8AC3E}">
        <p14:creationId xmlns:p14="http://schemas.microsoft.com/office/powerpoint/2010/main" val="110235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1067203" y="1022050"/>
            <a:ext cx="1097468" cy="55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a:r>
              <a:rPr lang="zh-CN" altLang="en-US" sz="2998" b="1" dirty="0">
                <a:solidFill>
                  <a:schemeClr val="accent1"/>
                </a:solidFill>
                <a:latin typeface="微软雅黑" panose="020B0503020204020204" pitchFamily="34" charset="-122"/>
                <a:ea typeface="微软雅黑" panose="020B0503020204020204" pitchFamily="34" charset="-122"/>
              </a:rPr>
              <a:t>目录</a:t>
            </a:r>
          </a:p>
        </p:txBody>
      </p:sp>
      <p:sp>
        <p:nvSpPr>
          <p:cNvPr id="4" name="Rectangle 148"/>
          <p:cNvSpPr>
            <a:spLocks noChangeArrowheads="1"/>
          </p:cNvSpPr>
          <p:nvPr/>
        </p:nvSpPr>
        <p:spPr bwMode="auto">
          <a:xfrm>
            <a:off x="1002276" y="1564809"/>
            <a:ext cx="1241850" cy="230832"/>
          </a:xfrm>
          <a:prstGeom prst="rect">
            <a:avLst/>
          </a:prstGeom>
          <a:solidFill>
            <a:schemeClr val="bg2"/>
          </a:solidFill>
          <a:ln>
            <a:noFill/>
          </a:ln>
        </p:spPr>
        <p:txBody>
          <a:bodyPr wrap="square" lIns="0" tIns="0" rIns="0" bIns="0">
            <a:spAutoFit/>
          </a:bodyPr>
          <a:lstStyle/>
          <a:p>
            <a:pPr algn="ctr"/>
            <a:r>
              <a:rPr lang="en-US" altLang="zh-CN" sz="1500" dirty="0">
                <a:solidFill>
                  <a:schemeClr val="bg1">
                    <a:lumMod val="95000"/>
                  </a:schemeClr>
                </a:solidFill>
              </a:rPr>
              <a:t>CONTENTS</a:t>
            </a:r>
          </a:p>
        </p:txBody>
      </p:sp>
      <p:sp>
        <p:nvSpPr>
          <p:cNvPr id="22" name="Freeform 5"/>
          <p:cNvSpPr>
            <a:spLocks/>
          </p:cNvSpPr>
          <p:nvPr/>
        </p:nvSpPr>
        <p:spPr bwMode="auto">
          <a:xfrm>
            <a:off x="337922" y="1978858"/>
            <a:ext cx="2481828" cy="2482947"/>
          </a:xfrm>
          <a:custGeom>
            <a:avLst/>
            <a:gdLst>
              <a:gd name="T0" fmla="*/ 6654 w 13309"/>
              <a:gd name="T1" fmla="*/ 13312 h 13312"/>
              <a:gd name="T2" fmla="*/ 0 w 13309"/>
              <a:gd name="T3" fmla="*/ 6656 h 13312"/>
              <a:gd name="T4" fmla="*/ 6654 w 13309"/>
              <a:gd name="T5" fmla="*/ 0 h 13312"/>
              <a:gd name="T6" fmla="*/ 13309 w 13309"/>
              <a:gd name="T7" fmla="*/ 6656 h 13312"/>
              <a:gd name="T8" fmla="*/ 6654 w 13309"/>
              <a:gd name="T9" fmla="*/ 13312 h 13312"/>
            </a:gdLst>
            <a:ahLst/>
            <a:cxnLst>
              <a:cxn ang="0">
                <a:pos x="T0" y="T1"/>
              </a:cxn>
              <a:cxn ang="0">
                <a:pos x="T2" y="T3"/>
              </a:cxn>
              <a:cxn ang="0">
                <a:pos x="T4" y="T5"/>
              </a:cxn>
              <a:cxn ang="0">
                <a:pos x="T6" y="T7"/>
              </a:cxn>
              <a:cxn ang="0">
                <a:pos x="T8" y="T9"/>
              </a:cxn>
            </a:cxnLst>
            <a:rect l="0" t="0" r="r" b="b"/>
            <a:pathLst>
              <a:path w="13309" h="13312">
                <a:moveTo>
                  <a:pt x="6654" y="13312"/>
                </a:moveTo>
                <a:lnTo>
                  <a:pt x="0" y="6656"/>
                </a:lnTo>
                <a:lnTo>
                  <a:pt x="6654" y="0"/>
                </a:lnTo>
                <a:lnTo>
                  <a:pt x="13309" y="6656"/>
                </a:lnTo>
                <a:lnTo>
                  <a:pt x="6654" y="13312"/>
                </a:lnTo>
                <a:close/>
              </a:path>
            </a:pathLst>
          </a:custGeom>
          <a:solidFill>
            <a:srgbClr val="A2DAE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23" name="Freeform 6"/>
          <p:cNvSpPr>
            <a:spLocks/>
          </p:cNvSpPr>
          <p:nvPr/>
        </p:nvSpPr>
        <p:spPr bwMode="auto">
          <a:xfrm>
            <a:off x="0" y="2407413"/>
            <a:ext cx="1449039" cy="2091315"/>
          </a:xfrm>
          <a:custGeom>
            <a:avLst/>
            <a:gdLst>
              <a:gd name="T0" fmla="*/ 0 w 7770"/>
              <a:gd name="T1" fmla="*/ 0 h 11214"/>
              <a:gd name="T2" fmla="*/ 7770 w 7770"/>
              <a:gd name="T3" fmla="*/ 7772 h 11214"/>
              <a:gd name="T4" fmla="*/ 4328 w 7770"/>
              <a:gd name="T5" fmla="*/ 11214 h 11214"/>
              <a:gd name="T6" fmla="*/ 0 w 7770"/>
              <a:gd name="T7" fmla="*/ 11214 h 11214"/>
              <a:gd name="T8" fmla="*/ 0 w 7770"/>
              <a:gd name="T9" fmla="*/ 0 h 11214"/>
            </a:gdLst>
            <a:ahLst/>
            <a:cxnLst>
              <a:cxn ang="0">
                <a:pos x="T0" y="T1"/>
              </a:cxn>
              <a:cxn ang="0">
                <a:pos x="T2" y="T3"/>
              </a:cxn>
              <a:cxn ang="0">
                <a:pos x="T4" y="T5"/>
              </a:cxn>
              <a:cxn ang="0">
                <a:pos x="T6" y="T7"/>
              </a:cxn>
              <a:cxn ang="0">
                <a:pos x="T8" y="T9"/>
              </a:cxn>
            </a:cxnLst>
            <a:rect l="0" t="0" r="r" b="b"/>
            <a:pathLst>
              <a:path w="7770" h="11214">
                <a:moveTo>
                  <a:pt x="0" y="0"/>
                </a:moveTo>
                <a:lnTo>
                  <a:pt x="7770" y="7772"/>
                </a:lnTo>
                <a:lnTo>
                  <a:pt x="4328" y="11214"/>
                </a:lnTo>
                <a:lnTo>
                  <a:pt x="0" y="11214"/>
                </a:lnTo>
                <a:lnTo>
                  <a:pt x="0" y="0"/>
                </a:lnTo>
                <a:close/>
              </a:path>
            </a:pathLst>
          </a:custGeom>
          <a:solidFill>
            <a:srgbClr val="D1EDF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24" name="Freeform 7"/>
          <p:cNvSpPr>
            <a:spLocks/>
          </p:cNvSpPr>
          <p:nvPr/>
        </p:nvSpPr>
        <p:spPr bwMode="auto">
          <a:xfrm>
            <a:off x="736268" y="2376084"/>
            <a:ext cx="1686256" cy="1687375"/>
          </a:xfrm>
          <a:custGeom>
            <a:avLst/>
            <a:gdLst>
              <a:gd name="T0" fmla="*/ 4521 w 9044"/>
              <a:gd name="T1" fmla="*/ 9045 h 9045"/>
              <a:gd name="T2" fmla="*/ 0 w 9044"/>
              <a:gd name="T3" fmla="*/ 4523 h 9045"/>
              <a:gd name="T4" fmla="*/ 4521 w 9044"/>
              <a:gd name="T5" fmla="*/ 0 h 9045"/>
              <a:gd name="T6" fmla="*/ 9044 w 9044"/>
              <a:gd name="T7" fmla="*/ 4523 h 9045"/>
              <a:gd name="T8" fmla="*/ 4521 w 9044"/>
              <a:gd name="T9" fmla="*/ 9045 h 9045"/>
            </a:gdLst>
            <a:ahLst/>
            <a:cxnLst>
              <a:cxn ang="0">
                <a:pos x="T0" y="T1"/>
              </a:cxn>
              <a:cxn ang="0">
                <a:pos x="T2" y="T3"/>
              </a:cxn>
              <a:cxn ang="0">
                <a:pos x="T4" y="T5"/>
              </a:cxn>
              <a:cxn ang="0">
                <a:pos x="T6" y="T7"/>
              </a:cxn>
              <a:cxn ang="0">
                <a:pos x="T8" y="T9"/>
              </a:cxn>
            </a:cxnLst>
            <a:rect l="0" t="0" r="r" b="b"/>
            <a:pathLst>
              <a:path w="9044" h="9045">
                <a:moveTo>
                  <a:pt x="4521" y="9045"/>
                </a:moveTo>
                <a:lnTo>
                  <a:pt x="0" y="4523"/>
                </a:lnTo>
                <a:lnTo>
                  <a:pt x="4521" y="0"/>
                </a:lnTo>
                <a:lnTo>
                  <a:pt x="9044" y="4523"/>
                </a:lnTo>
                <a:lnTo>
                  <a:pt x="4521" y="9045"/>
                </a:lnTo>
                <a:close/>
              </a:path>
            </a:pathLst>
          </a:custGeom>
          <a:solidFill>
            <a:srgbClr val="67BADE">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40" name="Freeform 8"/>
          <p:cNvSpPr>
            <a:spLocks/>
          </p:cNvSpPr>
          <p:nvPr/>
        </p:nvSpPr>
        <p:spPr bwMode="auto">
          <a:xfrm>
            <a:off x="942159" y="2583093"/>
            <a:ext cx="1273363" cy="1273363"/>
          </a:xfrm>
          <a:custGeom>
            <a:avLst/>
            <a:gdLst>
              <a:gd name="T0" fmla="*/ 3412 w 6827"/>
              <a:gd name="T1" fmla="*/ 6829 h 6829"/>
              <a:gd name="T2" fmla="*/ 0 w 6827"/>
              <a:gd name="T3" fmla="*/ 3415 h 6829"/>
              <a:gd name="T4" fmla="*/ 3412 w 6827"/>
              <a:gd name="T5" fmla="*/ 0 h 6829"/>
              <a:gd name="T6" fmla="*/ 6827 w 6827"/>
              <a:gd name="T7" fmla="*/ 3415 h 6829"/>
              <a:gd name="T8" fmla="*/ 3412 w 6827"/>
              <a:gd name="T9" fmla="*/ 6829 h 6829"/>
            </a:gdLst>
            <a:ahLst/>
            <a:cxnLst>
              <a:cxn ang="0">
                <a:pos x="T0" y="T1"/>
              </a:cxn>
              <a:cxn ang="0">
                <a:pos x="T2" y="T3"/>
              </a:cxn>
              <a:cxn ang="0">
                <a:pos x="T4" y="T5"/>
              </a:cxn>
              <a:cxn ang="0">
                <a:pos x="T6" y="T7"/>
              </a:cxn>
              <a:cxn ang="0">
                <a:pos x="T8" y="T9"/>
              </a:cxn>
            </a:cxnLst>
            <a:rect l="0" t="0" r="r" b="b"/>
            <a:pathLst>
              <a:path w="6827" h="6829">
                <a:moveTo>
                  <a:pt x="3412" y="6829"/>
                </a:moveTo>
                <a:lnTo>
                  <a:pt x="0" y="3415"/>
                </a:lnTo>
                <a:lnTo>
                  <a:pt x="3412" y="0"/>
                </a:lnTo>
                <a:lnTo>
                  <a:pt x="6827" y="3415"/>
                </a:lnTo>
                <a:lnTo>
                  <a:pt x="3412" y="6829"/>
                </a:lnTo>
                <a:close/>
              </a:path>
            </a:pathLst>
          </a:custGeom>
          <a:solidFill>
            <a:srgbClr val="248A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41" name="Freeform 9"/>
          <p:cNvSpPr>
            <a:spLocks/>
          </p:cNvSpPr>
          <p:nvPr/>
        </p:nvSpPr>
        <p:spPr bwMode="auto">
          <a:xfrm>
            <a:off x="1915647" y="3835194"/>
            <a:ext cx="1325955" cy="663537"/>
          </a:xfrm>
          <a:custGeom>
            <a:avLst/>
            <a:gdLst>
              <a:gd name="T0" fmla="*/ 0 w 7111"/>
              <a:gd name="T1" fmla="*/ 3556 h 3556"/>
              <a:gd name="T2" fmla="*/ 3555 w 7111"/>
              <a:gd name="T3" fmla="*/ 0 h 3556"/>
              <a:gd name="T4" fmla="*/ 7111 w 7111"/>
              <a:gd name="T5" fmla="*/ 3556 h 3556"/>
              <a:gd name="T6" fmla="*/ 0 w 7111"/>
              <a:gd name="T7" fmla="*/ 3556 h 3556"/>
            </a:gdLst>
            <a:ahLst/>
            <a:cxnLst>
              <a:cxn ang="0">
                <a:pos x="T0" y="T1"/>
              </a:cxn>
              <a:cxn ang="0">
                <a:pos x="T2" y="T3"/>
              </a:cxn>
              <a:cxn ang="0">
                <a:pos x="T4" y="T5"/>
              </a:cxn>
              <a:cxn ang="0">
                <a:pos x="T6" y="T7"/>
              </a:cxn>
            </a:cxnLst>
            <a:rect l="0" t="0" r="r" b="b"/>
            <a:pathLst>
              <a:path w="7111" h="3556">
                <a:moveTo>
                  <a:pt x="0" y="3556"/>
                </a:moveTo>
                <a:lnTo>
                  <a:pt x="3555" y="0"/>
                </a:lnTo>
                <a:lnTo>
                  <a:pt x="7111" y="3556"/>
                </a:lnTo>
                <a:lnTo>
                  <a:pt x="0" y="3556"/>
                </a:lnTo>
                <a:close/>
              </a:path>
            </a:pathLst>
          </a:custGeom>
          <a:solidFill>
            <a:srgbClr val="A4F0F1">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7" name="Freeform 10"/>
          <p:cNvSpPr>
            <a:spLocks/>
          </p:cNvSpPr>
          <p:nvPr/>
        </p:nvSpPr>
        <p:spPr bwMode="auto">
          <a:xfrm>
            <a:off x="2198737" y="4119406"/>
            <a:ext cx="758647" cy="379324"/>
          </a:xfrm>
          <a:custGeom>
            <a:avLst/>
            <a:gdLst>
              <a:gd name="T0" fmla="*/ 0 w 4067"/>
              <a:gd name="T1" fmla="*/ 2034 h 2034"/>
              <a:gd name="T2" fmla="*/ 2033 w 4067"/>
              <a:gd name="T3" fmla="*/ 0 h 2034"/>
              <a:gd name="T4" fmla="*/ 4067 w 4067"/>
              <a:gd name="T5" fmla="*/ 2034 h 2034"/>
              <a:gd name="T6" fmla="*/ 0 w 4067"/>
              <a:gd name="T7" fmla="*/ 2034 h 2034"/>
            </a:gdLst>
            <a:ahLst/>
            <a:cxnLst>
              <a:cxn ang="0">
                <a:pos x="T0" y="T1"/>
              </a:cxn>
              <a:cxn ang="0">
                <a:pos x="T2" y="T3"/>
              </a:cxn>
              <a:cxn ang="0">
                <a:pos x="T4" y="T5"/>
              </a:cxn>
              <a:cxn ang="0">
                <a:pos x="T6" y="T7"/>
              </a:cxn>
            </a:cxnLst>
            <a:rect l="0" t="0" r="r" b="b"/>
            <a:pathLst>
              <a:path w="4067" h="2034">
                <a:moveTo>
                  <a:pt x="0" y="2034"/>
                </a:moveTo>
                <a:lnTo>
                  <a:pt x="2033" y="0"/>
                </a:lnTo>
                <a:lnTo>
                  <a:pt x="4067" y="2034"/>
                </a:lnTo>
                <a:lnTo>
                  <a:pt x="0" y="2034"/>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88" name="Freeform 11"/>
          <p:cNvSpPr>
            <a:spLocks/>
          </p:cNvSpPr>
          <p:nvPr/>
        </p:nvSpPr>
        <p:spPr bwMode="auto">
          <a:xfrm>
            <a:off x="2346439" y="4267110"/>
            <a:ext cx="463245" cy="231623"/>
          </a:xfrm>
          <a:custGeom>
            <a:avLst/>
            <a:gdLst>
              <a:gd name="T0" fmla="*/ 0 w 2485"/>
              <a:gd name="T1" fmla="*/ 1243 h 1243"/>
              <a:gd name="T2" fmla="*/ 1243 w 2485"/>
              <a:gd name="T3" fmla="*/ 0 h 1243"/>
              <a:gd name="T4" fmla="*/ 2485 w 2485"/>
              <a:gd name="T5" fmla="*/ 1243 h 1243"/>
              <a:gd name="T6" fmla="*/ 0 w 2485"/>
              <a:gd name="T7" fmla="*/ 1243 h 1243"/>
            </a:gdLst>
            <a:ahLst/>
            <a:cxnLst>
              <a:cxn ang="0">
                <a:pos x="T0" y="T1"/>
              </a:cxn>
              <a:cxn ang="0">
                <a:pos x="T2" y="T3"/>
              </a:cxn>
              <a:cxn ang="0">
                <a:pos x="T4" y="T5"/>
              </a:cxn>
              <a:cxn ang="0">
                <a:pos x="T6" y="T7"/>
              </a:cxn>
            </a:cxnLst>
            <a:rect l="0" t="0" r="r" b="b"/>
            <a:pathLst>
              <a:path w="2485" h="1243">
                <a:moveTo>
                  <a:pt x="0" y="1243"/>
                </a:moveTo>
                <a:lnTo>
                  <a:pt x="1243" y="0"/>
                </a:lnTo>
                <a:lnTo>
                  <a:pt x="2485" y="1243"/>
                </a:lnTo>
                <a:lnTo>
                  <a:pt x="0" y="1243"/>
                </a:lnTo>
                <a:close/>
              </a:path>
            </a:pathLst>
          </a:custGeom>
          <a:solidFill>
            <a:srgbClr val="099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89" name="Freeform 12"/>
          <p:cNvSpPr>
            <a:spLocks/>
          </p:cNvSpPr>
          <p:nvPr/>
        </p:nvSpPr>
        <p:spPr bwMode="auto">
          <a:xfrm>
            <a:off x="590808" y="3451393"/>
            <a:ext cx="1979421" cy="1047336"/>
          </a:xfrm>
          <a:custGeom>
            <a:avLst/>
            <a:gdLst>
              <a:gd name="T0" fmla="*/ 306 w 10614"/>
              <a:gd name="T1" fmla="*/ 5615 h 5615"/>
              <a:gd name="T2" fmla="*/ 0 w 10614"/>
              <a:gd name="T3" fmla="*/ 5308 h 5615"/>
              <a:gd name="T4" fmla="*/ 5307 w 10614"/>
              <a:gd name="T5" fmla="*/ 0 h 5615"/>
              <a:gd name="T6" fmla="*/ 10614 w 10614"/>
              <a:gd name="T7" fmla="*/ 5308 h 5615"/>
              <a:gd name="T8" fmla="*/ 10306 w 10614"/>
              <a:gd name="T9" fmla="*/ 5615 h 5615"/>
              <a:gd name="T10" fmla="*/ 10172 w 10614"/>
              <a:gd name="T11" fmla="*/ 5615 h 5615"/>
              <a:gd name="T12" fmla="*/ 10479 w 10614"/>
              <a:gd name="T13" fmla="*/ 5308 h 5615"/>
              <a:gd name="T14" fmla="*/ 5307 w 10614"/>
              <a:gd name="T15" fmla="*/ 135 h 5615"/>
              <a:gd name="T16" fmla="*/ 133 w 10614"/>
              <a:gd name="T17" fmla="*/ 5308 h 5615"/>
              <a:gd name="T18" fmla="*/ 133 w 10614"/>
              <a:gd name="T19" fmla="*/ 5308 h 5615"/>
              <a:gd name="T20" fmla="*/ 441 w 10614"/>
              <a:gd name="T21" fmla="*/ 5615 h 5615"/>
              <a:gd name="T22" fmla="*/ 306 w 10614"/>
              <a:gd name="T23" fmla="*/ 5615 h 5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14" h="5615">
                <a:moveTo>
                  <a:pt x="306" y="5615"/>
                </a:moveTo>
                <a:lnTo>
                  <a:pt x="0" y="5308"/>
                </a:lnTo>
                <a:lnTo>
                  <a:pt x="5307" y="0"/>
                </a:lnTo>
                <a:lnTo>
                  <a:pt x="10614" y="5308"/>
                </a:lnTo>
                <a:lnTo>
                  <a:pt x="10306" y="5615"/>
                </a:lnTo>
                <a:lnTo>
                  <a:pt x="10172" y="5615"/>
                </a:lnTo>
                <a:lnTo>
                  <a:pt x="10479" y="5308"/>
                </a:lnTo>
                <a:lnTo>
                  <a:pt x="5307" y="135"/>
                </a:lnTo>
                <a:lnTo>
                  <a:pt x="133" y="5308"/>
                </a:lnTo>
                <a:lnTo>
                  <a:pt x="133" y="5308"/>
                </a:lnTo>
                <a:lnTo>
                  <a:pt x="441" y="5615"/>
                </a:lnTo>
                <a:lnTo>
                  <a:pt x="306" y="5615"/>
                </a:lnTo>
                <a:close/>
              </a:path>
            </a:pathLst>
          </a:custGeom>
          <a:solidFill>
            <a:srgbClr val="8AD0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0" name="Freeform 13"/>
          <p:cNvSpPr>
            <a:spLocks/>
          </p:cNvSpPr>
          <p:nvPr/>
        </p:nvSpPr>
        <p:spPr bwMode="auto">
          <a:xfrm>
            <a:off x="0" y="2861707"/>
            <a:ext cx="955582" cy="1592265"/>
          </a:xfrm>
          <a:custGeom>
            <a:avLst/>
            <a:gdLst>
              <a:gd name="T0" fmla="*/ 855 w 5122"/>
              <a:gd name="T1" fmla="*/ 8536 h 8536"/>
              <a:gd name="T2" fmla="*/ 0 w 5122"/>
              <a:gd name="T3" fmla="*/ 7681 h 8536"/>
              <a:gd name="T4" fmla="*/ 0 w 5122"/>
              <a:gd name="T5" fmla="*/ 7546 h 8536"/>
              <a:gd name="T6" fmla="*/ 855 w 5122"/>
              <a:gd name="T7" fmla="*/ 8401 h 8536"/>
              <a:gd name="T8" fmla="*/ 4988 w 5122"/>
              <a:gd name="T9" fmla="*/ 4268 h 8536"/>
              <a:gd name="T10" fmla="*/ 855 w 5122"/>
              <a:gd name="T11" fmla="*/ 135 h 8536"/>
              <a:gd name="T12" fmla="*/ 0 w 5122"/>
              <a:gd name="T13" fmla="*/ 991 h 8536"/>
              <a:gd name="T14" fmla="*/ 0 w 5122"/>
              <a:gd name="T15" fmla="*/ 855 h 8536"/>
              <a:gd name="T16" fmla="*/ 855 w 5122"/>
              <a:gd name="T17" fmla="*/ 0 h 8536"/>
              <a:gd name="T18" fmla="*/ 5122 w 5122"/>
              <a:gd name="T19" fmla="*/ 4268 h 8536"/>
              <a:gd name="T20" fmla="*/ 855 w 5122"/>
              <a:gd name="T21" fmla="*/ 8536 h 8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2" h="8536">
                <a:moveTo>
                  <a:pt x="855" y="8536"/>
                </a:moveTo>
                <a:lnTo>
                  <a:pt x="0" y="7681"/>
                </a:lnTo>
                <a:lnTo>
                  <a:pt x="0" y="7546"/>
                </a:lnTo>
                <a:lnTo>
                  <a:pt x="855" y="8401"/>
                </a:lnTo>
                <a:lnTo>
                  <a:pt x="4988" y="4268"/>
                </a:lnTo>
                <a:lnTo>
                  <a:pt x="855" y="135"/>
                </a:lnTo>
                <a:lnTo>
                  <a:pt x="0" y="991"/>
                </a:lnTo>
                <a:lnTo>
                  <a:pt x="0" y="855"/>
                </a:lnTo>
                <a:lnTo>
                  <a:pt x="855" y="0"/>
                </a:lnTo>
                <a:lnTo>
                  <a:pt x="5122" y="4268"/>
                </a:lnTo>
                <a:lnTo>
                  <a:pt x="855" y="8536"/>
                </a:lnTo>
                <a:close/>
              </a:path>
            </a:pathLst>
          </a:custGeom>
          <a:solidFill>
            <a:srgbClr val="71C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1" name="Freeform 14"/>
          <p:cNvSpPr>
            <a:spLocks noEditPoints="1"/>
          </p:cNvSpPr>
          <p:nvPr/>
        </p:nvSpPr>
        <p:spPr bwMode="auto">
          <a:xfrm>
            <a:off x="943276" y="1987806"/>
            <a:ext cx="1484845" cy="1484845"/>
          </a:xfrm>
          <a:custGeom>
            <a:avLst/>
            <a:gdLst>
              <a:gd name="T0" fmla="*/ 3980 w 7959"/>
              <a:gd name="T1" fmla="*/ 7961 h 7961"/>
              <a:gd name="T2" fmla="*/ 0 w 7959"/>
              <a:gd name="T3" fmla="*/ 3980 h 7961"/>
              <a:gd name="T4" fmla="*/ 3980 w 7959"/>
              <a:gd name="T5" fmla="*/ 0 h 7961"/>
              <a:gd name="T6" fmla="*/ 7959 w 7959"/>
              <a:gd name="T7" fmla="*/ 3980 h 7961"/>
              <a:gd name="T8" fmla="*/ 3980 w 7959"/>
              <a:gd name="T9" fmla="*/ 7961 h 7961"/>
              <a:gd name="T10" fmla="*/ 135 w 7959"/>
              <a:gd name="T11" fmla="*/ 3980 h 7961"/>
              <a:gd name="T12" fmla="*/ 135 w 7959"/>
              <a:gd name="T13" fmla="*/ 3980 h 7961"/>
              <a:gd name="T14" fmla="*/ 3980 w 7959"/>
              <a:gd name="T15" fmla="*/ 7825 h 7961"/>
              <a:gd name="T16" fmla="*/ 7824 w 7959"/>
              <a:gd name="T17" fmla="*/ 3980 h 7961"/>
              <a:gd name="T18" fmla="*/ 3980 w 7959"/>
              <a:gd name="T19" fmla="*/ 134 h 7961"/>
              <a:gd name="T20" fmla="*/ 135 w 7959"/>
              <a:gd name="T21" fmla="*/ 3980 h 7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9" h="7961">
                <a:moveTo>
                  <a:pt x="3980" y="7961"/>
                </a:moveTo>
                <a:lnTo>
                  <a:pt x="0" y="3980"/>
                </a:lnTo>
                <a:lnTo>
                  <a:pt x="3980" y="0"/>
                </a:lnTo>
                <a:lnTo>
                  <a:pt x="7959" y="3980"/>
                </a:lnTo>
                <a:lnTo>
                  <a:pt x="3980" y="7961"/>
                </a:lnTo>
                <a:close/>
                <a:moveTo>
                  <a:pt x="135" y="3980"/>
                </a:moveTo>
                <a:lnTo>
                  <a:pt x="135" y="3980"/>
                </a:lnTo>
                <a:lnTo>
                  <a:pt x="3980" y="7825"/>
                </a:lnTo>
                <a:lnTo>
                  <a:pt x="7824" y="3980"/>
                </a:lnTo>
                <a:lnTo>
                  <a:pt x="3980" y="134"/>
                </a:lnTo>
                <a:lnTo>
                  <a:pt x="135" y="3980"/>
                </a:lnTo>
                <a:close/>
              </a:path>
            </a:pathLst>
          </a:custGeom>
          <a:solidFill>
            <a:srgbClr val="36C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92" name="Freeform 15"/>
          <p:cNvSpPr>
            <a:spLocks/>
          </p:cNvSpPr>
          <p:nvPr/>
        </p:nvSpPr>
        <p:spPr bwMode="auto">
          <a:xfrm>
            <a:off x="2435956" y="3658401"/>
            <a:ext cx="285332" cy="284213"/>
          </a:xfrm>
          <a:custGeom>
            <a:avLst/>
            <a:gdLst>
              <a:gd name="T0" fmla="*/ 765 w 1529"/>
              <a:gd name="T1" fmla="*/ 1529 h 1529"/>
              <a:gd name="T2" fmla="*/ 0 w 1529"/>
              <a:gd name="T3" fmla="*/ 765 h 1529"/>
              <a:gd name="T4" fmla="*/ 765 w 1529"/>
              <a:gd name="T5" fmla="*/ 0 h 1529"/>
              <a:gd name="T6" fmla="*/ 1529 w 1529"/>
              <a:gd name="T7" fmla="*/ 765 h 1529"/>
              <a:gd name="T8" fmla="*/ 765 w 1529"/>
              <a:gd name="T9" fmla="*/ 1529 h 1529"/>
            </a:gdLst>
            <a:ahLst/>
            <a:cxnLst>
              <a:cxn ang="0">
                <a:pos x="T0" y="T1"/>
              </a:cxn>
              <a:cxn ang="0">
                <a:pos x="T2" y="T3"/>
              </a:cxn>
              <a:cxn ang="0">
                <a:pos x="T4" y="T5"/>
              </a:cxn>
              <a:cxn ang="0">
                <a:pos x="T6" y="T7"/>
              </a:cxn>
              <a:cxn ang="0">
                <a:pos x="T8" y="T9"/>
              </a:cxn>
            </a:cxnLst>
            <a:rect l="0" t="0" r="r" b="b"/>
            <a:pathLst>
              <a:path w="1529" h="1529">
                <a:moveTo>
                  <a:pt x="765" y="1529"/>
                </a:moveTo>
                <a:lnTo>
                  <a:pt x="0" y="765"/>
                </a:lnTo>
                <a:lnTo>
                  <a:pt x="765" y="0"/>
                </a:lnTo>
                <a:lnTo>
                  <a:pt x="1529" y="765"/>
                </a:lnTo>
                <a:lnTo>
                  <a:pt x="765" y="1529"/>
                </a:lnTo>
                <a:close/>
              </a:path>
            </a:pathLst>
          </a:custGeom>
          <a:solidFill>
            <a:srgbClr val="5CA9C8">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3" name="Freeform 16"/>
          <p:cNvSpPr>
            <a:spLocks/>
          </p:cNvSpPr>
          <p:nvPr/>
        </p:nvSpPr>
        <p:spPr bwMode="auto">
          <a:xfrm>
            <a:off x="367015" y="3806100"/>
            <a:ext cx="452055" cy="450937"/>
          </a:xfrm>
          <a:custGeom>
            <a:avLst/>
            <a:gdLst>
              <a:gd name="T0" fmla="*/ 1211 w 2421"/>
              <a:gd name="T1" fmla="*/ 2422 h 2422"/>
              <a:gd name="T2" fmla="*/ 0 w 2421"/>
              <a:gd name="T3" fmla="*/ 1210 h 2422"/>
              <a:gd name="T4" fmla="*/ 1211 w 2421"/>
              <a:gd name="T5" fmla="*/ 0 h 2422"/>
              <a:gd name="T6" fmla="*/ 2421 w 2421"/>
              <a:gd name="T7" fmla="*/ 1210 h 2422"/>
              <a:gd name="T8" fmla="*/ 1211 w 2421"/>
              <a:gd name="T9" fmla="*/ 2422 h 2422"/>
            </a:gdLst>
            <a:ahLst/>
            <a:cxnLst>
              <a:cxn ang="0">
                <a:pos x="T0" y="T1"/>
              </a:cxn>
              <a:cxn ang="0">
                <a:pos x="T2" y="T3"/>
              </a:cxn>
              <a:cxn ang="0">
                <a:pos x="T4" y="T5"/>
              </a:cxn>
              <a:cxn ang="0">
                <a:pos x="T6" y="T7"/>
              </a:cxn>
              <a:cxn ang="0">
                <a:pos x="T8" y="T9"/>
              </a:cxn>
            </a:cxnLst>
            <a:rect l="0" t="0" r="r" b="b"/>
            <a:pathLst>
              <a:path w="2421" h="2422">
                <a:moveTo>
                  <a:pt x="1211" y="2422"/>
                </a:moveTo>
                <a:lnTo>
                  <a:pt x="0" y="1210"/>
                </a:lnTo>
                <a:lnTo>
                  <a:pt x="1211" y="0"/>
                </a:lnTo>
                <a:lnTo>
                  <a:pt x="2421" y="1210"/>
                </a:lnTo>
                <a:lnTo>
                  <a:pt x="1211" y="2422"/>
                </a:lnTo>
                <a:close/>
              </a:path>
            </a:pathLst>
          </a:custGeom>
          <a:solidFill>
            <a:srgbClr val="5CA9C8">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4" name="Freeform 17"/>
          <p:cNvSpPr>
            <a:spLocks/>
          </p:cNvSpPr>
          <p:nvPr/>
        </p:nvSpPr>
        <p:spPr bwMode="auto">
          <a:xfrm>
            <a:off x="1094337" y="3606930"/>
            <a:ext cx="285332" cy="285332"/>
          </a:xfrm>
          <a:custGeom>
            <a:avLst/>
            <a:gdLst>
              <a:gd name="T0" fmla="*/ 763 w 1528"/>
              <a:gd name="T1" fmla="*/ 1529 h 1529"/>
              <a:gd name="T2" fmla="*/ 0 w 1528"/>
              <a:gd name="T3" fmla="*/ 765 h 1529"/>
              <a:gd name="T4" fmla="*/ 763 w 1528"/>
              <a:gd name="T5" fmla="*/ 0 h 1529"/>
              <a:gd name="T6" fmla="*/ 1528 w 1528"/>
              <a:gd name="T7" fmla="*/ 765 h 1529"/>
              <a:gd name="T8" fmla="*/ 763 w 1528"/>
              <a:gd name="T9" fmla="*/ 1529 h 1529"/>
            </a:gdLst>
            <a:ahLst/>
            <a:cxnLst>
              <a:cxn ang="0">
                <a:pos x="T0" y="T1"/>
              </a:cxn>
              <a:cxn ang="0">
                <a:pos x="T2" y="T3"/>
              </a:cxn>
              <a:cxn ang="0">
                <a:pos x="T4" y="T5"/>
              </a:cxn>
              <a:cxn ang="0">
                <a:pos x="T6" y="T7"/>
              </a:cxn>
              <a:cxn ang="0">
                <a:pos x="T8" y="T9"/>
              </a:cxn>
            </a:cxnLst>
            <a:rect l="0" t="0" r="r" b="b"/>
            <a:pathLst>
              <a:path w="1528" h="1529">
                <a:moveTo>
                  <a:pt x="763" y="1529"/>
                </a:moveTo>
                <a:lnTo>
                  <a:pt x="0" y="765"/>
                </a:lnTo>
                <a:lnTo>
                  <a:pt x="763" y="0"/>
                </a:lnTo>
                <a:lnTo>
                  <a:pt x="1528" y="765"/>
                </a:lnTo>
                <a:lnTo>
                  <a:pt x="763" y="1529"/>
                </a:lnTo>
                <a:close/>
              </a:path>
            </a:pathLst>
          </a:custGeom>
          <a:solidFill>
            <a:srgbClr val="3A90BA">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95" name="Rectangle 30"/>
          <p:cNvSpPr>
            <a:spLocks noChangeArrowheads="1"/>
          </p:cNvSpPr>
          <p:nvPr/>
        </p:nvSpPr>
        <p:spPr bwMode="auto">
          <a:xfrm>
            <a:off x="4312156" y="1552787"/>
            <a:ext cx="137718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900" b="1" dirty="0">
                <a:solidFill>
                  <a:schemeClr val="accent2"/>
                </a:solidFill>
                <a:ea typeface="微软雅黑" pitchFamily="34" charset="-122"/>
              </a:rPr>
              <a:t>选题背景及内容</a:t>
            </a:r>
          </a:p>
        </p:txBody>
      </p:sp>
      <p:sp>
        <p:nvSpPr>
          <p:cNvPr id="96" name="Rectangle 31"/>
          <p:cNvSpPr>
            <a:spLocks noChangeArrowheads="1"/>
          </p:cNvSpPr>
          <p:nvPr/>
        </p:nvSpPr>
        <p:spPr bwMode="auto">
          <a:xfrm>
            <a:off x="4309421" y="1716363"/>
            <a:ext cx="14442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600" dirty="0">
                <a:solidFill>
                  <a:schemeClr val="bg2"/>
                </a:solidFill>
                <a:latin typeface="+mn-lt"/>
              </a:rPr>
              <a:t>THE BACKGROUND OF </a:t>
            </a:r>
          </a:p>
          <a:p>
            <a:pPr>
              <a:buFont typeface="Arial" charset="0"/>
              <a:buNone/>
            </a:pPr>
            <a:r>
              <a:rPr lang="en-US" altLang="zh-CN" sz="600" dirty="0">
                <a:solidFill>
                  <a:schemeClr val="bg2"/>
                </a:solidFill>
                <a:latin typeface="+mn-lt"/>
              </a:rPr>
              <a:t>THE SUBJECT AND CONTENT</a:t>
            </a:r>
            <a:endParaRPr lang="zh-CN" altLang="en-US" sz="600" dirty="0">
              <a:solidFill>
                <a:schemeClr val="bg2"/>
              </a:solidFill>
              <a:latin typeface="+mn-lt"/>
            </a:endParaRPr>
          </a:p>
        </p:txBody>
      </p:sp>
      <p:sp>
        <p:nvSpPr>
          <p:cNvPr id="97" name="Rectangle 30"/>
          <p:cNvSpPr>
            <a:spLocks noChangeArrowheads="1"/>
          </p:cNvSpPr>
          <p:nvPr/>
        </p:nvSpPr>
        <p:spPr bwMode="auto">
          <a:xfrm>
            <a:off x="3708201" y="1552789"/>
            <a:ext cx="449571" cy="40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2624" dirty="0">
                <a:ln w="6350">
                  <a:noFill/>
                </a:ln>
                <a:solidFill>
                  <a:schemeClr val="accent1"/>
                </a:solidFill>
                <a:latin typeface="Impact" panose="020B0806030902050204" pitchFamily="34" charset="0"/>
                <a:ea typeface="迷你简汉真广标" panose="02010609000101010101" pitchFamily="49" charset="-122"/>
              </a:rPr>
              <a:t>01</a:t>
            </a:r>
            <a:endParaRPr lang="zh-CN" altLang="en-US" sz="2624" dirty="0">
              <a:ln w="6350">
                <a:noFill/>
              </a:ln>
              <a:solidFill>
                <a:schemeClr val="accent1"/>
              </a:solidFill>
              <a:latin typeface="Impact" panose="020B0806030902050204" pitchFamily="34" charset="0"/>
              <a:ea typeface="迷你简汉真广标" panose="02010609000101010101" pitchFamily="49" charset="-122"/>
            </a:endParaRPr>
          </a:p>
        </p:txBody>
      </p:sp>
      <p:sp>
        <p:nvSpPr>
          <p:cNvPr id="98" name="Rectangle 30"/>
          <p:cNvSpPr>
            <a:spLocks noChangeArrowheads="1"/>
          </p:cNvSpPr>
          <p:nvPr/>
        </p:nvSpPr>
        <p:spPr bwMode="auto">
          <a:xfrm>
            <a:off x="4334688" y="2172595"/>
            <a:ext cx="142367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900" b="1" dirty="0">
                <a:solidFill>
                  <a:schemeClr val="accent2"/>
                </a:solidFill>
                <a:ea typeface="微软雅黑" pitchFamily="34" charset="-122"/>
              </a:rPr>
              <a:t>相关研究现状</a:t>
            </a:r>
          </a:p>
        </p:txBody>
      </p:sp>
      <p:sp>
        <p:nvSpPr>
          <p:cNvPr id="99" name="Rectangle 31"/>
          <p:cNvSpPr>
            <a:spLocks noChangeArrowheads="1"/>
          </p:cNvSpPr>
          <p:nvPr/>
        </p:nvSpPr>
        <p:spPr bwMode="auto">
          <a:xfrm>
            <a:off x="4334687" y="2330319"/>
            <a:ext cx="14236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600" dirty="0">
                <a:solidFill>
                  <a:schemeClr val="bg2"/>
                </a:solidFill>
                <a:latin typeface="+mn-lt"/>
              </a:rPr>
              <a:t>PRESENT SITUATION</a:t>
            </a:r>
          </a:p>
          <a:p>
            <a:pPr>
              <a:buFont typeface="Arial" charset="0"/>
              <a:buNone/>
            </a:pPr>
            <a:r>
              <a:rPr lang="en-US" altLang="zh-CN" sz="600" dirty="0">
                <a:solidFill>
                  <a:schemeClr val="bg2"/>
                </a:solidFill>
                <a:latin typeface="+mn-lt"/>
              </a:rPr>
              <a:t>AND RELATED WORK</a:t>
            </a:r>
          </a:p>
        </p:txBody>
      </p:sp>
      <p:sp>
        <p:nvSpPr>
          <p:cNvPr id="100" name="Rectangle 30"/>
          <p:cNvSpPr>
            <a:spLocks noChangeArrowheads="1"/>
          </p:cNvSpPr>
          <p:nvPr/>
        </p:nvSpPr>
        <p:spPr bwMode="auto">
          <a:xfrm>
            <a:off x="3708861" y="2132853"/>
            <a:ext cx="448250" cy="40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2624" dirty="0">
                <a:ln w="6350">
                  <a:noFill/>
                </a:ln>
                <a:solidFill>
                  <a:schemeClr val="accent1"/>
                </a:solidFill>
                <a:latin typeface="Impact" panose="020B0806030902050204" pitchFamily="34" charset="0"/>
                <a:ea typeface="迷你简汉真广标" panose="02010609000101010101" pitchFamily="49" charset="-122"/>
              </a:rPr>
              <a:t>02</a:t>
            </a:r>
            <a:endParaRPr lang="zh-CN" altLang="en-US" sz="2624" dirty="0">
              <a:ln w="6350">
                <a:noFill/>
              </a:ln>
              <a:solidFill>
                <a:schemeClr val="accent1"/>
              </a:solidFill>
              <a:latin typeface="Impact" panose="020B0806030902050204" pitchFamily="34" charset="0"/>
              <a:ea typeface="迷你简汉真广标" panose="02010609000101010101" pitchFamily="49" charset="-122"/>
            </a:endParaRPr>
          </a:p>
        </p:txBody>
      </p:sp>
      <p:sp>
        <p:nvSpPr>
          <p:cNvPr id="101" name="Rectangle 30"/>
          <p:cNvSpPr>
            <a:spLocks noChangeArrowheads="1"/>
          </p:cNvSpPr>
          <p:nvPr/>
        </p:nvSpPr>
        <p:spPr bwMode="auto">
          <a:xfrm>
            <a:off x="4309420" y="2752662"/>
            <a:ext cx="134897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900" b="1" dirty="0">
                <a:solidFill>
                  <a:schemeClr val="accent2"/>
                </a:solidFill>
                <a:ea typeface="微软雅黑" pitchFamily="34" charset="-122"/>
              </a:rPr>
              <a:t>研究思路及过程</a:t>
            </a:r>
          </a:p>
        </p:txBody>
      </p:sp>
      <p:sp>
        <p:nvSpPr>
          <p:cNvPr id="102" name="Rectangle 31"/>
          <p:cNvSpPr>
            <a:spLocks noChangeArrowheads="1"/>
          </p:cNvSpPr>
          <p:nvPr/>
        </p:nvSpPr>
        <p:spPr bwMode="auto">
          <a:xfrm>
            <a:off x="4309420" y="2910382"/>
            <a:ext cx="134897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600" dirty="0">
                <a:solidFill>
                  <a:schemeClr val="bg2"/>
                </a:solidFill>
                <a:latin typeface="+mn-lt"/>
              </a:rPr>
              <a:t>THE RESEARCH MENTALITY </a:t>
            </a:r>
          </a:p>
          <a:p>
            <a:pPr>
              <a:buFont typeface="Arial" charset="0"/>
              <a:buNone/>
            </a:pPr>
            <a:r>
              <a:rPr lang="en-US" altLang="zh-CN" sz="600" dirty="0">
                <a:solidFill>
                  <a:schemeClr val="bg2"/>
                </a:solidFill>
                <a:latin typeface="+mn-lt"/>
              </a:rPr>
              <a:t>AND THE PROCESS</a:t>
            </a:r>
            <a:endParaRPr lang="zh-CN" altLang="en-US" sz="600" dirty="0">
              <a:solidFill>
                <a:schemeClr val="bg2"/>
              </a:solidFill>
              <a:latin typeface="+mn-lt"/>
            </a:endParaRPr>
          </a:p>
        </p:txBody>
      </p:sp>
      <p:sp>
        <p:nvSpPr>
          <p:cNvPr id="103" name="Rectangle 30"/>
          <p:cNvSpPr>
            <a:spLocks noChangeArrowheads="1"/>
          </p:cNvSpPr>
          <p:nvPr/>
        </p:nvSpPr>
        <p:spPr bwMode="auto">
          <a:xfrm>
            <a:off x="3708201" y="2712916"/>
            <a:ext cx="449571" cy="40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2624" dirty="0">
                <a:ln w="6350">
                  <a:noFill/>
                </a:ln>
                <a:solidFill>
                  <a:schemeClr val="accent1"/>
                </a:solidFill>
                <a:latin typeface="Impact" panose="020B0806030902050204" pitchFamily="34" charset="0"/>
                <a:ea typeface="迷你简汉真广标" panose="02010609000101010101" pitchFamily="49" charset="-122"/>
              </a:rPr>
              <a:t>03</a:t>
            </a:r>
            <a:endParaRPr lang="zh-CN" altLang="en-US" sz="2624" dirty="0">
              <a:ln w="6350">
                <a:noFill/>
              </a:ln>
              <a:solidFill>
                <a:schemeClr val="accent1"/>
              </a:solidFill>
              <a:latin typeface="Impact" panose="020B0806030902050204" pitchFamily="34" charset="0"/>
              <a:ea typeface="迷你简汉真广标" panose="02010609000101010101" pitchFamily="49" charset="-122"/>
            </a:endParaRPr>
          </a:p>
        </p:txBody>
      </p:sp>
      <p:sp>
        <p:nvSpPr>
          <p:cNvPr id="104" name="Rectangle 30"/>
          <p:cNvSpPr>
            <a:spLocks noChangeArrowheads="1"/>
          </p:cNvSpPr>
          <p:nvPr/>
        </p:nvSpPr>
        <p:spPr bwMode="auto">
          <a:xfrm>
            <a:off x="4309416" y="3332722"/>
            <a:ext cx="9814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900" b="1" dirty="0">
                <a:solidFill>
                  <a:schemeClr val="accent2"/>
                </a:solidFill>
                <a:ea typeface="微软雅黑" pitchFamily="34" charset="-122"/>
              </a:rPr>
              <a:t>实证分析及结果</a:t>
            </a:r>
          </a:p>
        </p:txBody>
      </p:sp>
      <p:sp>
        <p:nvSpPr>
          <p:cNvPr id="105" name="Rectangle 31"/>
          <p:cNvSpPr>
            <a:spLocks noChangeArrowheads="1"/>
          </p:cNvSpPr>
          <p:nvPr/>
        </p:nvSpPr>
        <p:spPr bwMode="auto">
          <a:xfrm>
            <a:off x="4324006" y="3490445"/>
            <a:ext cx="105776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600" dirty="0">
                <a:solidFill>
                  <a:schemeClr val="bg2"/>
                </a:solidFill>
                <a:latin typeface="+mn-lt"/>
              </a:rPr>
              <a:t>THE RESULTS OF </a:t>
            </a:r>
          </a:p>
          <a:p>
            <a:pPr>
              <a:buFont typeface="Arial" charset="0"/>
              <a:buNone/>
            </a:pPr>
            <a:r>
              <a:rPr lang="en-US" altLang="zh-CN" sz="600" dirty="0">
                <a:solidFill>
                  <a:schemeClr val="bg2"/>
                </a:solidFill>
                <a:latin typeface="+mn-lt"/>
              </a:rPr>
              <a:t>EXPRIMENTAL DATA</a:t>
            </a:r>
            <a:endParaRPr lang="zh-CN" altLang="en-US" sz="600" dirty="0">
              <a:solidFill>
                <a:schemeClr val="bg2"/>
              </a:solidFill>
              <a:latin typeface="+mn-lt"/>
            </a:endParaRPr>
          </a:p>
        </p:txBody>
      </p:sp>
      <p:sp>
        <p:nvSpPr>
          <p:cNvPr id="106" name="Rectangle 30"/>
          <p:cNvSpPr>
            <a:spLocks noChangeArrowheads="1"/>
          </p:cNvSpPr>
          <p:nvPr/>
        </p:nvSpPr>
        <p:spPr bwMode="auto">
          <a:xfrm>
            <a:off x="3708861" y="3292978"/>
            <a:ext cx="448250" cy="40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2624" dirty="0">
                <a:ln w="6350">
                  <a:noFill/>
                </a:ln>
                <a:solidFill>
                  <a:schemeClr val="accent1"/>
                </a:solidFill>
                <a:latin typeface="Impact" panose="020B0806030902050204" pitchFamily="34" charset="0"/>
                <a:ea typeface="迷你简汉真广标" panose="02010609000101010101" pitchFamily="49" charset="-122"/>
              </a:rPr>
              <a:t>04</a:t>
            </a:r>
            <a:endParaRPr lang="zh-CN" altLang="en-US" sz="2624" dirty="0">
              <a:ln w="6350">
                <a:noFill/>
              </a:ln>
              <a:solidFill>
                <a:schemeClr val="accent1"/>
              </a:solidFill>
              <a:latin typeface="Impact" panose="020B0806030902050204" pitchFamily="34" charset="0"/>
              <a:ea typeface="迷你简汉真广标" panose="02010609000101010101" pitchFamily="49" charset="-122"/>
            </a:endParaRPr>
          </a:p>
        </p:txBody>
      </p:sp>
      <p:sp>
        <p:nvSpPr>
          <p:cNvPr id="107" name="Rectangle 30"/>
          <p:cNvSpPr>
            <a:spLocks noChangeArrowheads="1"/>
          </p:cNvSpPr>
          <p:nvPr/>
        </p:nvSpPr>
        <p:spPr bwMode="auto">
          <a:xfrm>
            <a:off x="4309420" y="3912786"/>
            <a:ext cx="134897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900" b="1" dirty="0">
                <a:solidFill>
                  <a:schemeClr val="accent2"/>
                </a:solidFill>
                <a:ea typeface="微软雅黑" pitchFamily="34" charset="-122"/>
              </a:rPr>
              <a:t>结论</a:t>
            </a:r>
          </a:p>
        </p:txBody>
      </p:sp>
      <p:sp>
        <p:nvSpPr>
          <p:cNvPr id="108" name="Rectangle 31"/>
          <p:cNvSpPr>
            <a:spLocks noChangeArrowheads="1"/>
          </p:cNvSpPr>
          <p:nvPr/>
        </p:nvSpPr>
        <p:spPr bwMode="auto">
          <a:xfrm>
            <a:off x="4309420" y="4070510"/>
            <a:ext cx="13489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600" dirty="0">
                <a:solidFill>
                  <a:schemeClr val="bg2"/>
                </a:solidFill>
                <a:latin typeface="+mn-lt"/>
              </a:rPr>
              <a:t>SUMMARY</a:t>
            </a:r>
            <a:endParaRPr lang="zh-CN" altLang="en-US" sz="600" dirty="0">
              <a:solidFill>
                <a:schemeClr val="bg2"/>
              </a:solidFill>
              <a:latin typeface="+mn-lt"/>
            </a:endParaRPr>
          </a:p>
        </p:txBody>
      </p:sp>
      <p:sp>
        <p:nvSpPr>
          <p:cNvPr id="109" name="Rectangle 30"/>
          <p:cNvSpPr>
            <a:spLocks noChangeArrowheads="1"/>
          </p:cNvSpPr>
          <p:nvPr/>
        </p:nvSpPr>
        <p:spPr bwMode="auto">
          <a:xfrm>
            <a:off x="3708201" y="3873041"/>
            <a:ext cx="449570" cy="40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2624" dirty="0">
                <a:ln w="6350">
                  <a:noFill/>
                </a:ln>
                <a:solidFill>
                  <a:schemeClr val="accent1"/>
                </a:solidFill>
                <a:latin typeface="Impact" panose="020B0806030902050204" pitchFamily="34" charset="0"/>
                <a:ea typeface="迷你简汉真广标" panose="02010609000101010101" pitchFamily="49" charset="-122"/>
              </a:rPr>
              <a:t>05</a:t>
            </a:r>
            <a:endParaRPr lang="zh-CN" altLang="en-US" sz="2624" dirty="0">
              <a:ln w="6350">
                <a:noFill/>
              </a:ln>
              <a:solidFill>
                <a:schemeClr val="accent1"/>
              </a:solidFill>
              <a:latin typeface="Impact" panose="020B0806030902050204" pitchFamily="34" charset="0"/>
              <a:ea typeface="迷你简汉真广标" panose="02010609000101010101" pitchFamily="49" charset="-122"/>
            </a:endParaRPr>
          </a:p>
        </p:txBody>
      </p:sp>
      <p:pic>
        <p:nvPicPr>
          <p:cNvPr id="32" name="图片 31">
            <a:extLst>
              <a:ext uri="{FF2B5EF4-FFF2-40B4-BE49-F238E27FC236}">
                <a16:creationId xmlns:a16="http://schemas.microsoft.com/office/drawing/2014/main" id="{9FDBAA45-E048-0140-8EE2-33F9AA5CD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227" y="719116"/>
            <a:ext cx="2269504" cy="412252"/>
          </a:xfrm>
          <a:prstGeom prst="rect">
            <a:avLst/>
          </a:prstGeom>
        </p:spPr>
      </p:pic>
    </p:spTree>
    <p:extLst>
      <p:ext uri="{BB962C8B-B14F-4D97-AF65-F5344CB8AC3E}">
        <p14:creationId xmlns:p14="http://schemas.microsoft.com/office/powerpoint/2010/main" val="395552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67305" y="884197"/>
            <a:ext cx="1127232"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选题背景及内容</a:t>
            </a:r>
          </a:p>
          <a:p>
            <a:pPr>
              <a:buFont typeface="Arial" charset="0"/>
              <a:buNone/>
            </a:pPr>
            <a:endParaRPr lang="zh-CN" altLang="en-US" sz="1050" b="1" dirty="0">
              <a:solidFill>
                <a:schemeClr val="bg2"/>
              </a:solidFill>
              <a:latin typeface="微软雅黑" pitchFamily="34" charset="-122"/>
              <a:ea typeface="微软雅黑" pitchFamily="34" charset="-122"/>
            </a:endParaRPr>
          </a:p>
          <a:p>
            <a:pPr>
              <a:buFont typeface="Arial" charset="0"/>
              <a:buNone/>
            </a:pPr>
            <a:endParaRPr lang="en-US" altLang="zh-CN" sz="1050" b="1" dirty="0">
              <a:solidFill>
                <a:schemeClr val="bg2"/>
              </a:solidFill>
              <a:latin typeface="微软雅黑" pitchFamily="34" charset="-122"/>
              <a:ea typeface="微软雅黑" pitchFamily="34" charset="-122"/>
            </a:endParaRPr>
          </a:p>
        </p:txBody>
      </p:sp>
      <p:sp>
        <p:nvSpPr>
          <p:cNvPr id="40" name="Text Box 43"/>
          <p:cNvSpPr txBox="1">
            <a:spLocks noChangeArrowheads="1"/>
          </p:cNvSpPr>
          <p:nvPr/>
        </p:nvSpPr>
        <p:spPr bwMode="auto">
          <a:xfrm>
            <a:off x="867306" y="1040226"/>
            <a:ext cx="1263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THE BACKGROUND OF </a:t>
            </a:r>
          </a:p>
          <a:p>
            <a:pPr>
              <a:buFont typeface="Arial" charset="0"/>
              <a:buNone/>
            </a:pPr>
            <a:r>
              <a:rPr lang="en-US" altLang="zh-CN" sz="600" dirty="0">
                <a:solidFill>
                  <a:schemeClr val="bg2"/>
                </a:solidFill>
                <a:latin typeface="微软雅黑" pitchFamily="34" charset="-122"/>
                <a:ea typeface="微软雅黑" pitchFamily="34" charset="-122"/>
              </a:rPr>
              <a:t>THE SUBJECT AND CONTENT</a:t>
            </a:r>
          </a:p>
          <a:p>
            <a:pPr>
              <a:buFont typeface="Arial" charset="0"/>
              <a:buNone/>
            </a:pPr>
            <a:endParaRPr lang="en-US" altLang="zh-CN" sz="600" dirty="0">
              <a:solidFill>
                <a:schemeClr val="bg2"/>
              </a:solidFill>
              <a:latin typeface="微软雅黑" pitchFamily="34" charset="-122"/>
              <a:ea typeface="微软雅黑" pitchFamily="34" charset="-122"/>
            </a:endParaRPr>
          </a:p>
          <a:p>
            <a:pPr>
              <a:buFont typeface="Arial" charset="0"/>
              <a:buNone/>
            </a:pPr>
            <a:endParaRPr lang="en-US" altLang="zh-CN" sz="600" dirty="0">
              <a:solidFill>
                <a:schemeClr val="bg2"/>
              </a:solidFill>
              <a:latin typeface="微软雅黑" pitchFamily="34" charset="-122"/>
              <a:ea typeface="微软雅黑" pitchFamily="34" charset="-122"/>
            </a:endParaRPr>
          </a:p>
        </p:txBody>
      </p:sp>
      <p:sp>
        <p:nvSpPr>
          <p:cNvPr id="30" name="TextBox 29"/>
          <p:cNvSpPr txBox="1"/>
          <p:nvPr/>
        </p:nvSpPr>
        <p:spPr>
          <a:xfrm>
            <a:off x="1994537" y="1664212"/>
            <a:ext cx="3725555" cy="650691"/>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zh-CN" sz="900" dirty="0"/>
              <a:t>个性化推荐系统（</a:t>
            </a:r>
            <a:r>
              <a:rPr lang="en-US" altLang="zh-CN" sz="900" dirty="0"/>
              <a:t>Personalized Recommendation Systems</a:t>
            </a:r>
            <a:r>
              <a:rPr lang="zh-CN" altLang="zh-CN" sz="900" dirty="0"/>
              <a:t>）是根据用户的历史行为、社交关系、兴趣点、所处上下语境等信息为特征数据来识别用户的兴趣偏好，借此预测用户是否对某种物品、服务或者内容感兴趣，从而实现智能化、个性化推荐 </a:t>
            </a:r>
            <a:r>
              <a:rPr lang="zh-CN" altLang="en-US" sz="900" dirty="0"/>
              <a:t>。</a:t>
            </a:r>
          </a:p>
        </p:txBody>
      </p:sp>
      <p:sp>
        <p:nvSpPr>
          <p:cNvPr id="31" name="矩形 30"/>
          <p:cNvSpPr/>
          <p:nvPr/>
        </p:nvSpPr>
        <p:spPr>
          <a:xfrm>
            <a:off x="1694939" y="1491583"/>
            <a:ext cx="4158815" cy="84727"/>
          </a:xfrm>
          <a:prstGeom prst="rect">
            <a:avLst/>
          </a:prstGeom>
          <a:pattFill prst="wdDnDiag">
            <a:fgClr>
              <a:schemeClr val="bg1"/>
            </a:fgClr>
            <a:bgClr>
              <a:srgbClr val="8080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63"/>
          <p:cNvSpPr/>
          <p:nvPr/>
        </p:nvSpPr>
        <p:spPr>
          <a:xfrm>
            <a:off x="691720" y="1401054"/>
            <a:ext cx="1083081" cy="848924"/>
          </a:xfrm>
          <a:prstGeom prst="hexagon">
            <a:avLst/>
          </a:prstGeom>
          <a:solidFill>
            <a:schemeClr val="accent1"/>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35" name="TextBox 34"/>
          <p:cNvSpPr txBox="1"/>
          <p:nvPr/>
        </p:nvSpPr>
        <p:spPr>
          <a:xfrm>
            <a:off x="695818" y="1536829"/>
            <a:ext cx="1083081" cy="553998"/>
          </a:xfrm>
          <a:prstGeom prst="rect">
            <a:avLst/>
          </a:prstGeom>
          <a:noFill/>
        </p:spPr>
        <p:txBody>
          <a:bodyPr wrap="square" rtlCol="0">
            <a:spAutoFit/>
          </a:bodyPr>
          <a:lstStyle/>
          <a:p>
            <a:pPr algn="ctr"/>
            <a:r>
              <a:rPr lang="zh-CN" altLang="en-US" sz="1500" b="1" dirty="0">
                <a:solidFill>
                  <a:schemeClr val="bg1"/>
                </a:solidFill>
                <a:latin typeface="微软雅黑" pitchFamily="34" charset="-122"/>
                <a:ea typeface="微软雅黑" pitchFamily="34" charset="-122"/>
              </a:rPr>
              <a:t>个性化</a:t>
            </a:r>
            <a:endParaRPr lang="en-US" altLang="zh-CN" sz="1500" b="1" dirty="0">
              <a:solidFill>
                <a:schemeClr val="bg1"/>
              </a:solidFill>
              <a:latin typeface="微软雅黑" pitchFamily="34" charset="-122"/>
              <a:ea typeface="微软雅黑" pitchFamily="34" charset="-122"/>
            </a:endParaRPr>
          </a:p>
          <a:p>
            <a:pPr algn="ctr"/>
            <a:r>
              <a:rPr lang="zh-CN" altLang="en-US" sz="1500" b="1" dirty="0">
                <a:solidFill>
                  <a:schemeClr val="bg1"/>
                </a:solidFill>
                <a:latin typeface="微软雅黑" pitchFamily="34" charset="-122"/>
                <a:ea typeface="微软雅黑" pitchFamily="34" charset="-122"/>
              </a:rPr>
              <a:t>推荐系统</a:t>
            </a:r>
          </a:p>
        </p:txBody>
      </p:sp>
      <p:sp>
        <p:nvSpPr>
          <p:cNvPr id="36" name="矩形 35"/>
          <p:cNvSpPr/>
          <p:nvPr/>
        </p:nvSpPr>
        <p:spPr>
          <a:xfrm>
            <a:off x="1110800" y="2584008"/>
            <a:ext cx="4158815" cy="84727"/>
          </a:xfrm>
          <a:prstGeom prst="rect">
            <a:avLst/>
          </a:prstGeom>
          <a:pattFill prst="wdDnDiag">
            <a:fgClr>
              <a:schemeClr val="bg1"/>
            </a:fgClr>
            <a:bgClr>
              <a:srgbClr val="8080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63"/>
          <p:cNvSpPr/>
          <p:nvPr/>
        </p:nvSpPr>
        <p:spPr>
          <a:xfrm>
            <a:off x="4779919" y="2486448"/>
            <a:ext cx="1181755" cy="926266"/>
          </a:xfrm>
          <a:prstGeom prst="hexagon">
            <a:avLst/>
          </a:prstGeom>
          <a:solidFill>
            <a:schemeClr val="accent2"/>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56" name="TextBox 55"/>
          <p:cNvSpPr txBox="1"/>
          <p:nvPr/>
        </p:nvSpPr>
        <p:spPr>
          <a:xfrm>
            <a:off x="1108361" y="2748280"/>
            <a:ext cx="3617564" cy="650691"/>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sz="900" dirty="0"/>
              <a:t>目前个性化推荐系统中，信息可信度、局限性、算法偏见、道德伦理、不公平等问题十分突出，对用户和社会造成不同程度上的危害以及不同利益相关者的利益损失，从而产生误导性决策、种族歧视、性别歧视、侵犯隐私、推荐暴力或非法内容等社会公共危害现象。</a:t>
            </a:r>
          </a:p>
        </p:txBody>
      </p:sp>
      <p:sp>
        <p:nvSpPr>
          <p:cNvPr id="57" name="TextBox 56"/>
          <p:cNvSpPr txBox="1"/>
          <p:nvPr/>
        </p:nvSpPr>
        <p:spPr>
          <a:xfrm>
            <a:off x="5040410" y="2626371"/>
            <a:ext cx="665567" cy="669414"/>
          </a:xfrm>
          <a:prstGeom prst="rect">
            <a:avLst/>
          </a:prstGeom>
          <a:noFill/>
        </p:spPr>
        <p:txBody>
          <a:bodyPr wrap="none" rtlCol="0">
            <a:spAutoFit/>
          </a:bodyPr>
          <a:lstStyle/>
          <a:p>
            <a:pPr algn="ctr"/>
            <a:r>
              <a:rPr lang="zh-CN" altLang="en-US" sz="1875" b="1" dirty="0">
                <a:solidFill>
                  <a:schemeClr val="bg1"/>
                </a:solidFill>
                <a:latin typeface="微软雅黑" pitchFamily="34" charset="-122"/>
                <a:ea typeface="微软雅黑" pitchFamily="34" charset="-122"/>
              </a:rPr>
              <a:t>算法</a:t>
            </a:r>
            <a:endParaRPr lang="en-US" altLang="zh-CN" sz="1875" b="1" dirty="0">
              <a:solidFill>
                <a:schemeClr val="bg1"/>
              </a:solidFill>
              <a:latin typeface="微软雅黑" pitchFamily="34" charset="-122"/>
              <a:ea typeface="微软雅黑" pitchFamily="34" charset="-122"/>
            </a:endParaRPr>
          </a:p>
          <a:p>
            <a:pPr algn="ctr"/>
            <a:r>
              <a:rPr lang="zh-CN" altLang="en-US" sz="1875" b="1" dirty="0">
                <a:solidFill>
                  <a:schemeClr val="bg1"/>
                </a:solidFill>
                <a:latin typeface="微软雅黑" pitchFamily="34" charset="-122"/>
                <a:ea typeface="微软雅黑" pitchFamily="34" charset="-122"/>
              </a:rPr>
              <a:t>偏见</a:t>
            </a:r>
          </a:p>
        </p:txBody>
      </p:sp>
      <p:grpSp>
        <p:nvGrpSpPr>
          <p:cNvPr id="24" name="组合 23"/>
          <p:cNvGrpSpPr/>
          <p:nvPr/>
        </p:nvGrpSpPr>
        <p:grpSpPr>
          <a:xfrm flipV="1">
            <a:off x="0" y="643185"/>
            <a:ext cx="1110800" cy="530045"/>
            <a:chOff x="1722438" y="3416300"/>
            <a:chExt cx="3616325" cy="1725613"/>
          </a:xfrm>
        </p:grpSpPr>
        <p:sp>
          <p:nvSpPr>
            <p:cNvPr id="25"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26"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27"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28"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29"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18" name="图片 17">
            <a:extLst>
              <a:ext uri="{FF2B5EF4-FFF2-40B4-BE49-F238E27FC236}">
                <a16:creationId xmlns:a16="http://schemas.microsoft.com/office/drawing/2014/main" id="{3D6DF2F3-3743-C84E-BB05-ED165E915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
        <p:nvSpPr>
          <p:cNvPr id="41" name="TextBox 29">
            <a:extLst>
              <a:ext uri="{FF2B5EF4-FFF2-40B4-BE49-F238E27FC236}">
                <a16:creationId xmlns:a16="http://schemas.microsoft.com/office/drawing/2014/main" id="{809A6AB6-BB09-A746-8D7C-E7A1AB4F1B43}"/>
              </a:ext>
            </a:extLst>
          </p:cNvPr>
          <p:cNvSpPr txBox="1"/>
          <p:nvPr/>
        </p:nvSpPr>
        <p:spPr>
          <a:xfrm>
            <a:off x="2128199" y="3977373"/>
            <a:ext cx="3617564" cy="484492"/>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sz="900" dirty="0"/>
              <a:t>流行度偏见（</a:t>
            </a:r>
            <a:r>
              <a:rPr lang="en-US" altLang="zh-CN" sz="900" dirty="0"/>
              <a:t>Popularity Bias</a:t>
            </a:r>
            <a:r>
              <a:rPr lang="zh-CN" altLang="en-US" sz="900" dirty="0"/>
              <a:t>）是当前个性化推荐系统中备受关注的算法偏见问题之一，主要表现是向用户推荐最热门而并非最相关的物品，危及推荐系统中的利益相关者。</a:t>
            </a:r>
          </a:p>
        </p:txBody>
      </p:sp>
      <p:sp>
        <p:nvSpPr>
          <p:cNvPr id="42" name="矩形 41">
            <a:extLst>
              <a:ext uri="{FF2B5EF4-FFF2-40B4-BE49-F238E27FC236}">
                <a16:creationId xmlns:a16="http://schemas.microsoft.com/office/drawing/2014/main" id="{5E068123-DBA8-354E-A888-8D304C7D3A5A}"/>
              </a:ext>
            </a:extLst>
          </p:cNvPr>
          <p:cNvSpPr/>
          <p:nvPr/>
        </p:nvSpPr>
        <p:spPr>
          <a:xfrm>
            <a:off x="1694939" y="3753855"/>
            <a:ext cx="4158815" cy="84727"/>
          </a:xfrm>
          <a:prstGeom prst="rect">
            <a:avLst/>
          </a:prstGeom>
          <a:pattFill prst="wdDnDiag">
            <a:fgClr>
              <a:schemeClr val="bg1"/>
            </a:fgClr>
            <a:bgClr>
              <a:srgbClr val="80808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63">
            <a:extLst>
              <a:ext uri="{FF2B5EF4-FFF2-40B4-BE49-F238E27FC236}">
                <a16:creationId xmlns:a16="http://schemas.microsoft.com/office/drawing/2014/main" id="{8F8E9725-E982-A744-B7B8-C76B3AC017DE}"/>
              </a:ext>
            </a:extLst>
          </p:cNvPr>
          <p:cNvSpPr/>
          <p:nvPr/>
        </p:nvSpPr>
        <p:spPr>
          <a:xfrm>
            <a:off x="691720" y="3663326"/>
            <a:ext cx="1083081" cy="848924"/>
          </a:xfrm>
          <a:prstGeom prst="hexagon">
            <a:avLst/>
          </a:prstGeom>
          <a:solidFill>
            <a:schemeClr val="accent1"/>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44" name="TextBox 34">
            <a:extLst>
              <a:ext uri="{FF2B5EF4-FFF2-40B4-BE49-F238E27FC236}">
                <a16:creationId xmlns:a16="http://schemas.microsoft.com/office/drawing/2014/main" id="{DA24D0B2-3D2E-EA4A-9E1D-CE191B103216}"/>
              </a:ext>
            </a:extLst>
          </p:cNvPr>
          <p:cNvSpPr txBox="1"/>
          <p:nvPr/>
        </p:nvSpPr>
        <p:spPr>
          <a:xfrm>
            <a:off x="690176" y="3850245"/>
            <a:ext cx="1083081" cy="553998"/>
          </a:xfrm>
          <a:prstGeom prst="rect">
            <a:avLst/>
          </a:prstGeom>
          <a:noFill/>
        </p:spPr>
        <p:txBody>
          <a:bodyPr wrap="square" rtlCol="0">
            <a:spAutoFit/>
          </a:bodyPr>
          <a:lstStyle/>
          <a:p>
            <a:pPr algn="ctr"/>
            <a:r>
              <a:rPr lang="zh-CN" altLang="en-US" sz="1500" b="1" dirty="0">
                <a:solidFill>
                  <a:schemeClr val="bg1"/>
                </a:solidFill>
                <a:latin typeface="微软雅黑" pitchFamily="34" charset="-122"/>
                <a:ea typeface="微软雅黑" pitchFamily="34" charset="-122"/>
              </a:rPr>
              <a:t>流行度</a:t>
            </a:r>
            <a:endParaRPr lang="en-US" altLang="zh-CN" sz="1500" b="1" dirty="0">
              <a:solidFill>
                <a:schemeClr val="bg1"/>
              </a:solidFill>
              <a:latin typeface="微软雅黑" pitchFamily="34" charset="-122"/>
              <a:ea typeface="微软雅黑" pitchFamily="34" charset="-122"/>
            </a:endParaRPr>
          </a:p>
          <a:p>
            <a:pPr algn="ctr"/>
            <a:r>
              <a:rPr lang="zh-CN" altLang="en-US" sz="1500" b="1" dirty="0">
                <a:solidFill>
                  <a:schemeClr val="bg1"/>
                </a:solidFill>
                <a:latin typeface="微软雅黑" pitchFamily="34" charset="-122"/>
                <a:ea typeface="微软雅黑" pitchFamily="34" charset="-122"/>
              </a:rPr>
              <a:t>偏见</a:t>
            </a:r>
          </a:p>
        </p:txBody>
      </p:sp>
    </p:spTree>
    <p:extLst>
      <p:ext uri="{BB962C8B-B14F-4D97-AF65-F5344CB8AC3E}">
        <p14:creationId xmlns:p14="http://schemas.microsoft.com/office/powerpoint/2010/main" val="2102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1061193" y="824823"/>
            <a:ext cx="99257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相关研究现状</a:t>
            </a:r>
          </a:p>
          <a:p>
            <a:pPr>
              <a:buFont typeface="Arial" charset="0"/>
              <a:buNone/>
            </a:pPr>
            <a:endParaRPr lang="zh-CN" altLang="en-US" sz="1050" b="1" dirty="0">
              <a:solidFill>
                <a:schemeClr val="bg2"/>
              </a:solidFill>
              <a:latin typeface="微软雅黑" pitchFamily="34" charset="-122"/>
              <a:ea typeface="微软雅黑" pitchFamily="34" charset="-122"/>
            </a:endParaRPr>
          </a:p>
        </p:txBody>
      </p:sp>
      <p:sp>
        <p:nvSpPr>
          <p:cNvPr id="40" name="Text Box 43"/>
          <p:cNvSpPr txBox="1">
            <a:spLocks noChangeArrowheads="1"/>
          </p:cNvSpPr>
          <p:nvPr/>
        </p:nvSpPr>
        <p:spPr bwMode="auto">
          <a:xfrm>
            <a:off x="1061193" y="980851"/>
            <a:ext cx="976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PRESENT SITUATION</a:t>
            </a:r>
          </a:p>
          <a:p>
            <a:pPr>
              <a:buFont typeface="Arial" charset="0"/>
              <a:buNone/>
            </a:pPr>
            <a:r>
              <a:rPr lang="en-US" altLang="zh-CN" sz="600" dirty="0">
                <a:solidFill>
                  <a:schemeClr val="bg2"/>
                </a:solidFill>
                <a:latin typeface="微软雅黑" pitchFamily="34" charset="-122"/>
                <a:ea typeface="微软雅黑" pitchFamily="34" charset="-122"/>
              </a:rPr>
              <a:t>AND RELATED WORK</a:t>
            </a:r>
          </a:p>
          <a:p>
            <a:pPr>
              <a:buFont typeface="Arial" charset="0"/>
              <a:buNone/>
            </a:pPr>
            <a:endParaRPr lang="en-US" altLang="zh-CN" sz="600" dirty="0">
              <a:solidFill>
                <a:schemeClr val="bg2"/>
              </a:solidFill>
              <a:latin typeface="微软雅黑" pitchFamily="34" charset="-122"/>
              <a:ea typeface="微软雅黑" pitchFamily="34" charset="-122"/>
            </a:endParaRPr>
          </a:p>
        </p:txBody>
      </p:sp>
      <p:sp>
        <p:nvSpPr>
          <p:cNvPr id="53" name="TextBox 41"/>
          <p:cNvSpPr>
            <a:spLocks noChangeArrowheads="1"/>
          </p:cNvSpPr>
          <p:nvPr/>
        </p:nvSpPr>
        <p:spPr bwMode="auto">
          <a:xfrm>
            <a:off x="1109284" y="1595068"/>
            <a:ext cx="4996661" cy="123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b="1" dirty="0">
                <a:solidFill>
                  <a:schemeClr val="accent2"/>
                </a:solidFill>
                <a:latin typeface="微软雅黑" pitchFamily="34" charset="-122"/>
                <a:ea typeface="微软雅黑" pitchFamily="34" charset="-122"/>
                <a:sym typeface="微软雅黑" pitchFamily="34" charset="-122"/>
              </a:rPr>
              <a:t>研究现状</a:t>
            </a:r>
            <a:endParaRPr lang="en-US" altLang="zh-CN" b="1" dirty="0">
              <a:solidFill>
                <a:schemeClr val="accent2"/>
              </a:solidFill>
              <a:latin typeface="微软雅黑" pitchFamily="34" charset="-122"/>
              <a:ea typeface="微软雅黑" pitchFamily="34" charset="-122"/>
              <a:sym typeface="微软雅黑" pitchFamily="34" charset="-122"/>
            </a:endParaRPr>
          </a:p>
          <a:p>
            <a:pPr>
              <a:lnSpc>
                <a:spcPct val="120000"/>
              </a:lnSpc>
            </a:pPr>
            <a:endParaRPr lang="en-US" altLang="zh-CN" sz="750" dirty="0">
              <a:solidFill>
                <a:schemeClr val="bg2"/>
              </a:solidFill>
              <a:latin typeface="微软雅黑" pitchFamily="34" charset="-122"/>
              <a:ea typeface="微软雅黑" pitchFamily="34" charset="-122"/>
              <a:sym typeface="微软雅黑" pitchFamily="34" charset="-122"/>
            </a:endParaRPr>
          </a:p>
          <a:p>
            <a:pPr>
              <a:lnSpc>
                <a:spcPct val="120000"/>
              </a:lnSpc>
              <a:buFont typeface="Arial" charset="0"/>
              <a:buNone/>
            </a:pPr>
            <a:r>
              <a:rPr lang="zh-CN" altLang="en-US" sz="1050" dirty="0">
                <a:solidFill>
                  <a:schemeClr val="bg2"/>
                </a:solidFill>
                <a:latin typeface="微软雅黑" pitchFamily="34" charset="-122"/>
                <a:ea typeface="微软雅黑" pitchFamily="34" charset="-122"/>
                <a:sym typeface="微软雅黑" pitchFamily="34" charset="-122"/>
              </a:rPr>
              <a:t>当前，推荐算法流行度偏见相关研究主要聚焦于去偏、纠偏方法等方面的研究，缺乏认可度较高的评价体系。而个性化推荐系统作为一个多主体参与的综合体，不同利益相关者对算法公平性和准确性的诉求存在差异性。</a:t>
            </a:r>
            <a:endParaRPr lang="en-US" altLang="zh-CN" sz="1050" dirty="0">
              <a:solidFill>
                <a:schemeClr val="bg2"/>
              </a:solidFill>
              <a:latin typeface="微软雅黑" pitchFamily="34" charset="-122"/>
              <a:ea typeface="微软雅黑" pitchFamily="34" charset="-122"/>
              <a:sym typeface="微软雅黑" pitchFamily="34" charset="-122"/>
            </a:endParaRPr>
          </a:p>
          <a:p>
            <a:pPr>
              <a:lnSpc>
                <a:spcPct val="120000"/>
              </a:lnSpc>
              <a:buFont typeface="Arial" charset="0"/>
              <a:buNone/>
            </a:pPr>
            <a:endParaRPr lang="en-US" altLang="zh-CN" sz="1050" dirty="0">
              <a:solidFill>
                <a:schemeClr val="bg2"/>
              </a:solidFill>
              <a:latin typeface="微软雅黑" pitchFamily="34" charset="-122"/>
              <a:ea typeface="微软雅黑" pitchFamily="34" charset="-122"/>
              <a:sym typeface="微软雅黑" pitchFamily="34" charset="-122"/>
            </a:endParaRPr>
          </a:p>
        </p:txBody>
      </p:sp>
      <p:sp>
        <p:nvSpPr>
          <p:cNvPr id="67" name="圆角矩形 66"/>
          <p:cNvSpPr/>
          <p:nvPr/>
        </p:nvSpPr>
        <p:spPr>
          <a:xfrm>
            <a:off x="2707385" y="3232828"/>
            <a:ext cx="1638816" cy="918464"/>
          </a:xfrm>
          <a:prstGeom prst="roundRect">
            <a:avLst/>
          </a:prstGeom>
          <a:solidFill>
            <a:schemeClr val="accent2"/>
          </a:solidFill>
          <a:ln>
            <a:noFill/>
          </a:ln>
          <a:effectLst>
            <a:outerShdw blurRad="63500" dist="63500" dir="2700000" algn="tl" rotWithShape="0">
              <a:prstClr val="black">
                <a:alpha val="10000"/>
              </a:prstClr>
            </a:outerShdw>
          </a:effectLst>
        </p:spPr>
        <p:txBody>
          <a:bodyPr/>
          <a:lstStyle/>
          <a:p>
            <a:endParaRPr lang="zh-CN" altLang="en-US" dirty="0">
              <a:solidFill>
                <a:schemeClr val="tx1"/>
              </a:solidFill>
              <a:latin typeface="Arial" charset="0"/>
              <a:ea typeface="宋体" pitchFamily="2" charset="-122"/>
            </a:endParaRPr>
          </a:p>
        </p:txBody>
      </p:sp>
      <p:sp>
        <p:nvSpPr>
          <p:cNvPr id="65" name="TextBox 87"/>
          <p:cNvSpPr>
            <a:spLocks noChangeArrowheads="1"/>
          </p:cNvSpPr>
          <p:nvPr/>
        </p:nvSpPr>
        <p:spPr bwMode="auto">
          <a:xfrm>
            <a:off x="3013448" y="3516217"/>
            <a:ext cx="11032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900" b="1" dirty="0">
                <a:solidFill>
                  <a:schemeClr val="bg1"/>
                </a:solidFill>
                <a:latin typeface="微软雅黑" pitchFamily="34" charset="-122"/>
                <a:ea typeface="微软雅黑" pitchFamily="34" charset="-122"/>
                <a:sym typeface="微软雅黑" pitchFamily="34" charset="-122"/>
              </a:rPr>
              <a:t>2. </a:t>
            </a:r>
            <a:r>
              <a:rPr lang="zh-CN" altLang="en-US" sz="900" b="1" dirty="0">
                <a:solidFill>
                  <a:schemeClr val="bg1"/>
                </a:solidFill>
                <a:latin typeface="微软雅黑" pitchFamily="34" charset="-122"/>
                <a:ea typeface="微软雅黑" pitchFamily="34" charset="-122"/>
                <a:sym typeface="微软雅黑" pitchFamily="34" charset="-122"/>
              </a:rPr>
              <a:t>如何构建一个全面且完善的评估体系？</a:t>
            </a:r>
          </a:p>
          <a:p>
            <a:pPr algn="ctr"/>
            <a:endParaRPr lang="zh-CN" altLang="en-US" sz="900" b="1" dirty="0">
              <a:solidFill>
                <a:schemeClr val="bg1"/>
              </a:solidFill>
              <a:latin typeface="微软雅黑" pitchFamily="34" charset="-122"/>
              <a:ea typeface="微软雅黑" pitchFamily="34" charset="-122"/>
              <a:sym typeface="微软雅黑" pitchFamily="34" charset="-122"/>
            </a:endParaRPr>
          </a:p>
        </p:txBody>
      </p:sp>
      <p:sp>
        <p:nvSpPr>
          <p:cNvPr id="76" name="圆角矩形 75"/>
          <p:cNvSpPr/>
          <p:nvPr/>
        </p:nvSpPr>
        <p:spPr>
          <a:xfrm>
            <a:off x="948670" y="3232828"/>
            <a:ext cx="1638816" cy="918464"/>
          </a:xfrm>
          <a:prstGeom prst="roundRect">
            <a:avLst/>
          </a:prstGeom>
          <a:solidFill>
            <a:srgbClr val="248AC4"/>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78" name="TextBox 87"/>
          <p:cNvSpPr>
            <a:spLocks noChangeArrowheads="1"/>
          </p:cNvSpPr>
          <p:nvPr/>
        </p:nvSpPr>
        <p:spPr bwMode="auto">
          <a:xfrm>
            <a:off x="1122124" y="3485266"/>
            <a:ext cx="12919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900" b="1" dirty="0">
                <a:solidFill>
                  <a:schemeClr val="bg1"/>
                </a:solidFill>
                <a:latin typeface="微软雅黑" pitchFamily="34" charset="-122"/>
                <a:ea typeface="微软雅黑" pitchFamily="34" charset="-122"/>
                <a:sym typeface="微软雅黑" pitchFamily="34" charset="-122"/>
              </a:rPr>
              <a:t>1. </a:t>
            </a:r>
            <a:r>
              <a:rPr lang="zh-CN" altLang="en-US" sz="900" b="1" dirty="0">
                <a:solidFill>
                  <a:schemeClr val="bg1"/>
                </a:solidFill>
                <a:latin typeface="微软雅黑" pitchFamily="34" charset="-122"/>
                <a:ea typeface="微软雅黑" pitchFamily="34" charset="-122"/>
                <a:sym typeface="微软雅黑" pitchFamily="34" charset="-122"/>
              </a:rPr>
              <a:t>当前对于流行度偏见的测度有哪些关键指标，不同测度方法存在哪些局限？</a:t>
            </a:r>
          </a:p>
          <a:p>
            <a:pPr algn="ctr"/>
            <a:endParaRPr lang="zh-CN" altLang="en-US" sz="900" b="1" dirty="0">
              <a:solidFill>
                <a:schemeClr val="bg1"/>
              </a:solidFill>
              <a:latin typeface="微软雅黑" pitchFamily="34" charset="-122"/>
              <a:ea typeface="微软雅黑" pitchFamily="34" charset="-122"/>
              <a:sym typeface="微软雅黑" pitchFamily="34" charset="-122"/>
            </a:endParaRPr>
          </a:p>
        </p:txBody>
      </p:sp>
      <p:sp>
        <p:nvSpPr>
          <p:cNvPr id="80" name="圆角矩形 79"/>
          <p:cNvSpPr/>
          <p:nvPr/>
        </p:nvSpPr>
        <p:spPr>
          <a:xfrm>
            <a:off x="4467130" y="3232828"/>
            <a:ext cx="1638816" cy="918464"/>
          </a:xfrm>
          <a:prstGeom prst="roundRect">
            <a:avLst/>
          </a:prstGeom>
          <a:solidFill>
            <a:schemeClr val="bg2"/>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82" name="TextBox 87"/>
          <p:cNvSpPr>
            <a:spLocks noChangeArrowheads="1"/>
          </p:cNvSpPr>
          <p:nvPr/>
        </p:nvSpPr>
        <p:spPr bwMode="auto">
          <a:xfrm>
            <a:off x="4773191" y="3516217"/>
            <a:ext cx="11032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900" b="1" dirty="0">
                <a:solidFill>
                  <a:schemeClr val="bg1"/>
                </a:solidFill>
                <a:latin typeface="微软雅黑" pitchFamily="34" charset="-122"/>
                <a:ea typeface="微软雅黑" pitchFamily="34" charset="-122"/>
                <a:sym typeface="微软雅黑" pitchFamily="34" charset="-122"/>
              </a:rPr>
              <a:t>3. </a:t>
            </a:r>
            <a:r>
              <a:rPr lang="zh-CN" altLang="en-US" sz="900" b="1" dirty="0">
                <a:solidFill>
                  <a:schemeClr val="bg1"/>
                </a:solidFill>
                <a:latin typeface="微软雅黑" pitchFamily="34" charset="-122"/>
                <a:ea typeface="微软雅黑" pitchFamily="34" charset="-122"/>
                <a:sym typeface="微软雅黑" pitchFamily="34" charset="-122"/>
              </a:rPr>
              <a:t>如何验证该评估体系的适用性和先进性？</a:t>
            </a:r>
          </a:p>
          <a:p>
            <a:pPr algn="ctr"/>
            <a:endParaRPr lang="zh-CN" altLang="en-US" sz="900" b="1" dirty="0">
              <a:solidFill>
                <a:schemeClr val="bg1"/>
              </a:solidFill>
              <a:latin typeface="微软雅黑" pitchFamily="34" charset="-122"/>
              <a:ea typeface="微软雅黑" pitchFamily="34" charset="-122"/>
              <a:sym typeface="微软雅黑" pitchFamily="34" charset="-122"/>
            </a:endParaRPr>
          </a:p>
        </p:txBody>
      </p:sp>
      <p:grpSp>
        <p:nvGrpSpPr>
          <p:cNvPr id="2" name="组合 1"/>
          <p:cNvGrpSpPr/>
          <p:nvPr/>
        </p:nvGrpSpPr>
        <p:grpSpPr>
          <a:xfrm flipV="1">
            <a:off x="0" y="643185"/>
            <a:ext cx="1110800" cy="530045"/>
            <a:chOff x="1722438" y="3416300"/>
            <a:chExt cx="3616325" cy="1725613"/>
          </a:xfrm>
        </p:grpSpPr>
        <p:sp>
          <p:nvSpPr>
            <p:cNvPr id="30"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31"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2"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3"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4"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B39214E1-5874-274F-BBA9-EE0044485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
        <p:nvSpPr>
          <p:cNvPr id="19" name="文本框 18">
            <a:extLst>
              <a:ext uri="{FF2B5EF4-FFF2-40B4-BE49-F238E27FC236}">
                <a16:creationId xmlns:a16="http://schemas.microsoft.com/office/drawing/2014/main" id="{148BF85A-D927-A643-99A7-CE57D67BF172}"/>
              </a:ext>
            </a:extLst>
          </p:cNvPr>
          <p:cNvSpPr txBox="1"/>
          <p:nvPr/>
        </p:nvSpPr>
        <p:spPr>
          <a:xfrm>
            <a:off x="970662" y="2741754"/>
            <a:ext cx="4085572" cy="396583"/>
          </a:xfrm>
          <a:prstGeom prst="rect">
            <a:avLst/>
          </a:prstGeom>
          <a:noFill/>
        </p:spPr>
        <p:txBody>
          <a:bodyPr wrap="square">
            <a:spAutoFit/>
          </a:bodyPr>
          <a:lstStyle/>
          <a:p>
            <a:pPr>
              <a:lnSpc>
                <a:spcPct val="120000"/>
              </a:lnSpc>
            </a:pPr>
            <a:r>
              <a:rPr lang="zh-CN" altLang="en-US" b="1" dirty="0">
                <a:solidFill>
                  <a:schemeClr val="accent2"/>
                </a:solidFill>
                <a:latin typeface="微软雅黑" pitchFamily="34" charset="-122"/>
                <a:ea typeface="微软雅黑" pitchFamily="34" charset="-122"/>
                <a:sym typeface="微软雅黑" pitchFamily="34" charset="-122"/>
              </a:rPr>
              <a:t>问题提出</a:t>
            </a:r>
            <a:endParaRPr lang="en-US" altLang="zh-CN" b="1" dirty="0">
              <a:solidFill>
                <a:schemeClr val="accent2"/>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97277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56391" y="884195"/>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buFont typeface="Arial" charset="0"/>
              <a:buNone/>
              <a:defRPr sz="1400" b="1">
                <a:solidFill>
                  <a:srgbClr val="C09CC2"/>
                </a:solidFill>
                <a:latin typeface="微软雅黑" pitchFamily="34" charset="-122"/>
                <a:ea typeface="微软雅黑" pitchFamily="34" charset="-122"/>
              </a:defRPr>
            </a:lvl1pPr>
          </a:lstStyle>
          <a:p>
            <a:r>
              <a:rPr lang="zh-CN" altLang="en-US" sz="1050" dirty="0">
                <a:solidFill>
                  <a:schemeClr val="bg2"/>
                </a:solidFill>
              </a:rPr>
              <a:t>研究意义</a:t>
            </a:r>
            <a:endParaRPr lang="en-US" altLang="zh-CN" sz="1050" dirty="0">
              <a:solidFill>
                <a:schemeClr val="bg2"/>
              </a:solidFill>
            </a:endParaRPr>
          </a:p>
        </p:txBody>
      </p:sp>
      <p:sp>
        <p:nvSpPr>
          <p:cNvPr id="40" name="Text Box 43"/>
          <p:cNvSpPr txBox="1">
            <a:spLocks noChangeArrowheads="1"/>
          </p:cNvSpPr>
          <p:nvPr/>
        </p:nvSpPr>
        <p:spPr bwMode="auto">
          <a:xfrm>
            <a:off x="856391" y="1040226"/>
            <a:ext cx="88838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THE SIGNIFICANCE</a:t>
            </a:r>
          </a:p>
        </p:txBody>
      </p:sp>
      <p:sp>
        <p:nvSpPr>
          <p:cNvPr id="20" name="椭圆 19"/>
          <p:cNvSpPr/>
          <p:nvPr/>
        </p:nvSpPr>
        <p:spPr>
          <a:xfrm>
            <a:off x="458564" y="2198403"/>
            <a:ext cx="1067340" cy="1067340"/>
          </a:xfrm>
          <a:prstGeom prst="ellipse">
            <a:avLst/>
          </a:prstGeom>
          <a:solidFill>
            <a:schemeClr val="accent1"/>
          </a:solidFill>
          <a:ln>
            <a:noFill/>
          </a:ln>
          <a:effectLst>
            <a:outerShdw blurRad="63500" dist="63500" dir="2700000" algn="tl" rotWithShape="0">
              <a:prstClr val="black">
                <a:alpha val="10000"/>
              </a:prstClr>
            </a:outerShdw>
          </a:effectLst>
        </p:spPr>
        <p:txBody>
          <a:bodyPr/>
          <a:lstStyle/>
          <a:p>
            <a:endParaRPr lang="zh-CN" altLang="en-US" dirty="0">
              <a:solidFill>
                <a:schemeClr val="tx1"/>
              </a:solidFill>
              <a:latin typeface="Arial" charset="0"/>
              <a:ea typeface="宋体" pitchFamily="2" charset="-122"/>
            </a:endParaRPr>
          </a:p>
        </p:txBody>
      </p:sp>
      <p:sp>
        <p:nvSpPr>
          <p:cNvPr id="29" name="椭圆 28"/>
          <p:cNvSpPr/>
          <p:nvPr/>
        </p:nvSpPr>
        <p:spPr>
          <a:xfrm>
            <a:off x="2010181" y="1743269"/>
            <a:ext cx="2041111" cy="2041111"/>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endParaRPr lang="zh-CN" altLang="en-US">
              <a:solidFill>
                <a:schemeClr val="tx1"/>
              </a:solidFill>
              <a:latin typeface="Arial" charset="0"/>
              <a:ea typeface="宋体" pitchFamily="2" charset="-122"/>
            </a:endParaRPr>
          </a:p>
        </p:txBody>
      </p:sp>
      <p:sp>
        <p:nvSpPr>
          <p:cNvPr id="32" name="椭圆 31"/>
          <p:cNvSpPr/>
          <p:nvPr/>
        </p:nvSpPr>
        <p:spPr>
          <a:xfrm>
            <a:off x="3418901" y="1728639"/>
            <a:ext cx="447398" cy="44739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bg1"/>
                </a:solidFill>
                <a:latin typeface="微软雅黑" pitchFamily="34" charset="-122"/>
                <a:ea typeface="微软雅黑" pitchFamily="34" charset="-122"/>
              </a:rPr>
              <a:t>1</a:t>
            </a:r>
            <a:endParaRPr lang="zh-CN" altLang="en-US" sz="1875" b="1" dirty="0">
              <a:solidFill>
                <a:schemeClr val="bg1"/>
              </a:solidFill>
              <a:latin typeface="微软雅黑" pitchFamily="34" charset="-122"/>
              <a:ea typeface="微软雅黑" pitchFamily="34" charset="-122"/>
            </a:endParaRPr>
          </a:p>
        </p:txBody>
      </p:sp>
      <p:sp>
        <p:nvSpPr>
          <p:cNvPr id="35" name="椭圆 34"/>
          <p:cNvSpPr/>
          <p:nvPr/>
        </p:nvSpPr>
        <p:spPr>
          <a:xfrm>
            <a:off x="3827592" y="2508376"/>
            <a:ext cx="447398" cy="44739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bg1"/>
                </a:solidFill>
                <a:latin typeface="微软雅黑" pitchFamily="34" charset="-122"/>
                <a:ea typeface="微软雅黑" pitchFamily="34" charset="-122"/>
              </a:rPr>
              <a:t>2</a:t>
            </a:r>
            <a:endParaRPr lang="zh-CN" altLang="en-US" sz="1875" b="1" dirty="0">
              <a:solidFill>
                <a:schemeClr val="bg1"/>
              </a:solidFill>
              <a:latin typeface="微软雅黑" pitchFamily="34" charset="-122"/>
              <a:ea typeface="微软雅黑" pitchFamily="34" charset="-122"/>
            </a:endParaRPr>
          </a:p>
        </p:txBody>
      </p:sp>
      <p:sp>
        <p:nvSpPr>
          <p:cNvPr id="38" name="椭圆 37"/>
          <p:cNvSpPr/>
          <p:nvPr/>
        </p:nvSpPr>
        <p:spPr>
          <a:xfrm>
            <a:off x="3418901" y="3326772"/>
            <a:ext cx="447398" cy="44739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bg1"/>
                </a:solidFill>
                <a:latin typeface="微软雅黑" pitchFamily="34" charset="-122"/>
                <a:ea typeface="微软雅黑" pitchFamily="34" charset="-122"/>
              </a:rPr>
              <a:t>3</a:t>
            </a:r>
            <a:endParaRPr lang="zh-CN" altLang="en-US" sz="1875" b="1" dirty="0">
              <a:solidFill>
                <a:schemeClr val="bg1"/>
              </a:solidFill>
              <a:latin typeface="微软雅黑" pitchFamily="34" charset="-122"/>
              <a:ea typeface="微软雅黑" pitchFamily="34" charset="-122"/>
            </a:endParaRPr>
          </a:p>
        </p:txBody>
      </p:sp>
      <p:sp>
        <p:nvSpPr>
          <p:cNvPr id="57" name="TextBox 56"/>
          <p:cNvSpPr txBox="1"/>
          <p:nvPr/>
        </p:nvSpPr>
        <p:spPr>
          <a:xfrm>
            <a:off x="722934" y="2404145"/>
            <a:ext cx="538610" cy="646074"/>
          </a:xfrm>
          <a:prstGeom prst="rect">
            <a:avLst/>
          </a:prstGeom>
          <a:noFill/>
        </p:spPr>
        <p:txBody>
          <a:bodyPr wrap="none" lIns="0" tIns="0" rIns="0" bIns="0" rtlCol="0">
            <a:spAutoFit/>
          </a:bodyPr>
          <a:lstStyle/>
          <a:p>
            <a:pPr algn="ctr"/>
            <a:r>
              <a:rPr lang="zh-CN" altLang="en-US" sz="2099" b="1" dirty="0">
                <a:solidFill>
                  <a:schemeClr val="bg1"/>
                </a:solidFill>
                <a:latin typeface="微软雅黑" pitchFamily="34" charset="-122"/>
                <a:ea typeface="微软雅黑" pitchFamily="34" charset="-122"/>
              </a:rPr>
              <a:t>研究</a:t>
            </a:r>
            <a:endParaRPr lang="en-US" altLang="zh-CN" sz="2099" b="1" dirty="0">
              <a:solidFill>
                <a:schemeClr val="bg1"/>
              </a:solidFill>
              <a:latin typeface="微软雅黑" pitchFamily="34" charset="-122"/>
              <a:ea typeface="微软雅黑" pitchFamily="34" charset="-122"/>
            </a:endParaRPr>
          </a:p>
          <a:p>
            <a:pPr algn="ctr"/>
            <a:r>
              <a:rPr lang="zh-CN" altLang="en-US" sz="2099" b="1" dirty="0">
                <a:solidFill>
                  <a:schemeClr val="bg1"/>
                </a:solidFill>
                <a:latin typeface="微软雅黑" pitchFamily="34" charset="-122"/>
                <a:ea typeface="微软雅黑" pitchFamily="34" charset="-122"/>
              </a:rPr>
              <a:t>意义</a:t>
            </a:r>
          </a:p>
        </p:txBody>
      </p:sp>
      <p:sp>
        <p:nvSpPr>
          <p:cNvPr id="58" name="TextBox 57"/>
          <p:cNvSpPr txBox="1"/>
          <p:nvPr/>
        </p:nvSpPr>
        <p:spPr>
          <a:xfrm>
            <a:off x="4072077" y="1722153"/>
            <a:ext cx="2312879" cy="723018"/>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dirty="0"/>
              <a:t>通过科学的定量方法准确识别流行度偏见，对于评估当前推荐算法中存在的偏见问题，有助于系统的优化，实现可信的人工智能产品。</a:t>
            </a:r>
            <a:endParaRPr lang="en-US" altLang="zh-CN" dirty="0"/>
          </a:p>
        </p:txBody>
      </p:sp>
      <p:sp>
        <p:nvSpPr>
          <p:cNvPr id="59" name="TextBox 58"/>
          <p:cNvSpPr txBox="1"/>
          <p:nvPr/>
        </p:nvSpPr>
        <p:spPr>
          <a:xfrm>
            <a:off x="4400092" y="2594637"/>
            <a:ext cx="2138902" cy="538353"/>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dirty="0"/>
              <a:t>推动个性化推荐系统能够针对用户、内容创作者、平台方等多主体实现良性的反馈循环机制。</a:t>
            </a:r>
            <a:endParaRPr lang="en-US" altLang="zh-CN" dirty="0"/>
          </a:p>
        </p:txBody>
      </p:sp>
      <p:sp>
        <p:nvSpPr>
          <p:cNvPr id="60" name="TextBox 59"/>
          <p:cNvSpPr txBox="1"/>
          <p:nvPr/>
        </p:nvSpPr>
        <p:spPr>
          <a:xfrm>
            <a:off x="4045224" y="3424587"/>
            <a:ext cx="2352886" cy="353687"/>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dirty="0"/>
              <a:t>该测度方法可为实现公平的推荐算法提供技术和理论参考。</a:t>
            </a:r>
            <a:endParaRPr lang="en-US" altLang="zh-CN" dirty="0"/>
          </a:p>
        </p:txBody>
      </p:sp>
      <p:sp>
        <p:nvSpPr>
          <p:cNvPr id="61" name="TextBox 60"/>
          <p:cNvSpPr txBox="1"/>
          <p:nvPr/>
        </p:nvSpPr>
        <p:spPr>
          <a:xfrm>
            <a:off x="2388715" y="2317460"/>
            <a:ext cx="1313779" cy="819776"/>
          </a:xfrm>
          <a:prstGeom prst="rect">
            <a:avLst/>
          </a:prstGeom>
          <a:noFill/>
        </p:spPr>
        <p:txBody>
          <a:bodyPr wrap="square" lIns="0" tIns="0" rIns="0" bIns="0" rtlCol="0">
            <a:spAutoFit/>
          </a:bodyPr>
          <a:lstStyle/>
          <a:p>
            <a:pPr algn="just">
              <a:lnSpc>
                <a:spcPct val="130000"/>
              </a:lnSpc>
            </a:pPr>
            <a:r>
              <a:rPr lang="zh-CN" altLang="en-US" sz="1050" dirty="0">
                <a:solidFill>
                  <a:schemeClr val="bg1"/>
                </a:solidFill>
                <a:latin typeface="微软雅黑" pitchFamily="34" charset="-122"/>
                <a:ea typeface="微软雅黑" pitchFamily="34" charset="-122"/>
              </a:rPr>
              <a:t>构建推荐系统流行度偏见发现的多维指标框架具有重要的理论和实践价值</a:t>
            </a:r>
            <a:endParaRPr lang="en-US" altLang="zh-CN" sz="1050" dirty="0">
              <a:solidFill>
                <a:schemeClr val="bg1"/>
              </a:solidFill>
              <a:latin typeface="微软雅黑" pitchFamily="34" charset="-122"/>
              <a:ea typeface="微软雅黑" pitchFamily="34" charset="-122"/>
            </a:endParaRPr>
          </a:p>
        </p:txBody>
      </p:sp>
      <p:sp>
        <p:nvSpPr>
          <p:cNvPr id="2" name="五边形 1"/>
          <p:cNvSpPr/>
          <p:nvPr/>
        </p:nvSpPr>
        <p:spPr>
          <a:xfrm>
            <a:off x="1554738" y="2624949"/>
            <a:ext cx="453026" cy="215974"/>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flipV="1">
            <a:off x="0" y="643185"/>
            <a:ext cx="1110800" cy="530045"/>
            <a:chOff x="1722438" y="3416300"/>
            <a:chExt cx="3616325" cy="1725613"/>
          </a:xfrm>
        </p:grpSpPr>
        <p:sp>
          <p:nvSpPr>
            <p:cNvPr id="28"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30"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1"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3"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4"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21" name="图片 20">
            <a:extLst>
              <a:ext uri="{FF2B5EF4-FFF2-40B4-BE49-F238E27FC236}">
                <a16:creationId xmlns:a16="http://schemas.microsoft.com/office/drawing/2014/main" id="{007BBF9F-D171-5D4D-AD70-959482225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Tree>
    <p:extLst>
      <p:ext uri="{BB962C8B-B14F-4D97-AF65-F5344CB8AC3E}">
        <p14:creationId xmlns:p14="http://schemas.microsoft.com/office/powerpoint/2010/main" val="74533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2"/>
          <p:cNvSpPr txBox="1">
            <a:spLocks noChangeArrowheads="1"/>
          </p:cNvSpPr>
          <p:nvPr/>
        </p:nvSpPr>
        <p:spPr bwMode="auto">
          <a:xfrm>
            <a:off x="867305"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研究思路</a:t>
            </a:r>
            <a:endParaRPr lang="en-US" altLang="zh-CN" sz="1050" b="1" dirty="0">
              <a:solidFill>
                <a:schemeClr val="bg2"/>
              </a:solidFill>
              <a:latin typeface="微软雅黑" pitchFamily="34" charset="-122"/>
              <a:ea typeface="微软雅黑" pitchFamily="34" charset="-122"/>
            </a:endParaRPr>
          </a:p>
        </p:txBody>
      </p:sp>
      <p:sp>
        <p:nvSpPr>
          <p:cNvPr id="47" name="Text Box 43"/>
          <p:cNvSpPr txBox="1">
            <a:spLocks noChangeArrowheads="1"/>
          </p:cNvSpPr>
          <p:nvPr/>
        </p:nvSpPr>
        <p:spPr bwMode="auto">
          <a:xfrm>
            <a:off x="867306" y="1040226"/>
            <a:ext cx="82266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RESEARCH IDEAS</a:t>
            </a:r>
          </a:p>
        </p:txBody>
      </p:sp>
      <p:sp>
        <p:nvSpPr>
          <p:cNvPr id="90" name="Oval 59"/>
          <p:cNvSpPr>
            <a:spLocks noChangeArrowheads="1"/>
          </p:cNvSpPr>
          <p:nvPr/>
        </p:nvSpPr>
        <p:spPr bwMode="auto">
          <a:xfrm>
            <a:off x="513043" y="3380989"/>
            <a:ext cx="434477" cy="434478"/>
          </a:xfrm>
          <a:prstGeom prst="ellipse">
            <a:avLst/>
          </a:prstGeom>
          <a:solidFill>
            <a:schemeClr val="accent1"/>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91" name="Oval 60"/>
          <p:cNvSpPr>
            <a:spLocks noChangeArrowheads="1"/>
          </p:cNvSpPr>
          <p:nvPr/>
        </p:nvSpPr>
        <p:spPr bwMode="auto">
          <a:xfrm>
            <a:off x="1214159" y="3380992"/>
            <a:ext cx="434478" cy="434478"/>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92" name="Oval 61"/>
          <p:cNvSpPr>
            <a:spLocks noChangeArrowheads="1"/>
          </p:cNvSpPr>
          <p:nvPr/>
        </p:nvSpPr>
        <p:spPr bwMode="auto">
          <a:xfrm>
            <a:off x="1914084" y="3380992"/>
            <a:ext cx="434478" cy="434478"/>
          </a:xfrm>
          <a:prstGeom prst="ellipse">
            <a:avLst/>
          </a:prstGeom>
          <a:solidFill>
            <a:schemeClr val="bg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grpSp>
        <p:nvGrpSpPr>
          <p:cNvPr id="93" name="Group 62"/>
          <p:cNvGrpSpPr>
            <a:grpSpLocks/>
          </p:cNvGrpSpPr>
          <p:nvPr/>
        </p:nvGrpSpPr>
        <p:grpSpPr bwMode="auto">
          <a:xfrm>
            <a:off x="2056930" y="3500024"/>
            <a:ext cx="151175" cy="191647"/>
            <a:chOff x="2234" y="2038"/>
            <a:chExt cx="127" cy="161"/>
          </a:xfrm>
        </p:grpSpPr>
        <p:sp>
          <p:nvSpPr>
            <p:cNvPr id="94" name="Freeform 63"/>
            <p:cNvSpPr>
              <a:spLocks/>
            </p:cNvSpPr>
            <p:nvPr/>
          </p:nvSpPr>
          <p:spPr bwMode="auto">
            <a:xfrm>
              <a:off x="2234" y="2038"/>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64"/>
            <p:cNvSpPr>
              <a:spLocks/>
            </p:cNvSpPr>
            <p:nvPr/>
          </p:nvSpPr>
          <p:spPr bwMode="auto">
            <a:xfrm>
              <a:off x="2313" y="2132"/>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65"/>
            <p:cNvSpPr>
              <a:spLocks noEditPoints="1"/>
            </p:cNvSpPr>
            <p:nvPr/>
          </p:nvSpPr>
          <p:spPr bwMode="auto">
            <a:xfrm>
              <a:off x="2279" y="2071"/>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66"/>
            <p:cNvSpPr>
              <a:spLocks/>
            </p:cNvSpPr>
            <p:nvPr/>
          </p:nvSpPr>
          <p:spPr bwMode="auto">
            <a:xfrm>
              <a:off x="2257" y="2084"/>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67"/>
            <p:cNvSpPr>
              <a:spLocks/>
            </p:cNvSpPr>
            <p:nvPr/>
          </p:nvSpPr>
          <p:spPr bwMode="auto">
            <a:xfrm>
              <a:off x="2257" y="2110"/>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9" name="Group 68"/>
          <p:cNvGrpSpPr>
            <a:grpSpLocks/>
          </p:cNvGrpSpPr>
          <p:nvPr/>
        </p:nvGrpSpPr>
        <p:grpSpPr bwMode="auto">
          <a:xfrm>
            <a:off x="1333198" y="3500030"/>
            <a:ext cx="194027" cy="194027"/>
            <a:chOff x="1714" y="2038"/>
            <a:chExt cx="163" cy="163"/>
          </a:xfrm>
        </p:grpSpPr>
        <p:sp>
          <p:nvSpPr>
            <p:cNvPr id="100" name="Freeform 69"/>
            <p:cNvSpPr>
              <a:spLocks noEditPoints="1"/>
            </p:cNvSpPr>
            <p:nvPr/>
          </p:nvSpPr>
          <p:spPr bwMode="auto">
            <a:xfrm>
              <a:off x="1714" y="2038"/>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70"/>
            <p:cNvSpPr>
              <a:spLocks noEditPoints="1"/>
            </p:cNvSpPr>
            <p:nvPr/>
          </p:nvSpPr>
          <p:spPr bwMode="auto">
            <a:xfrm>
              <a:off x="1764" y="2086"/>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 name="Group 71"/>
          <p:cNvGrpSpPr>
            <a:grpSpLocks/>
          </p:cNvGrpSpPr>
          <p:nvPr/>
        </p:nvGrpSpPr>
        <p:grpSpPr bwMode="auto">
          <a:xfrm>
            <a:off x="634457" y="3502404"/>
            <a:ext cx="191646" cy="191647"/>
            <a:chOff x="1215" y="2040"/>
            <a:chExt cx="161" cy="161"/>
          </a:xfrm>
        </p:grpSpPr>
        <p:sp>
          <p:nvSpPr>
            <p:cNvPr id="103" name="Freeform 72"/>
            <p:cNvSpPr>
              <a:spLocks/>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73"/>
            <p:cNvSpPr>
              <a:spLocks/>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9" name="Rectangle 38"/>
          <p:cNvSpPr>
            <a:spLocks noChangeArrowheads="1"/>
          </p:cNvSpPr>
          <p:nvPr/>
        </p:nvSpPr>
        <p:spPr bwMode="auto">
          <a:xfrm>
            <a:off x="469316" y="2060415"/>
            <a:ext cx="2041002" cy="953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050" dirty="0">
                <a:solidFill>
                  <a:schemeClr val="bg2"/>
                </a:solidFill>
                <a:latin typeface="微软雅黑" pitchFamily="34" charset="-122"/>
                <a:ea typeface="微软雅黑" pitchFamily="34" charset="-122"/>
              </a:rPr>
              <a:t>通过对比分析方法，对当前推荐系统领域内主流的流行度偏见测度指标进行对比，以此为基础构建一个推荐系统流行度偏见发现的多维指标框架，并进行实证分析</a:t>
            </a:r>
            <a:r>
              <a:rPr lang="zh-CN" altLang="en-US" sz="900" dirty="0">
                <a:solidFill>
                  <a:schemeClr val="bg2"/>
                </a:solidFill>
                <a:latin typeface="微软雅黑" pitchFamily="34" charset="-122"/>
                <a:ea typeface="微软雅黑" pitchFamily="34" charset="-122"/>
              </a:rPr>
              <a:t>。</a:t>
            </a:r>
            <a:endParaRPr lang="en-US" altLang="zh-CN" sz="900" dirty="0">
              <a:solidFill>
                <a:schemeClr val="bg2"/>
              </a:solidFill>
              <a:latin typeface="微软雅黑" pitchFamily="34" charset="-122"/>
              <a:ea typeface="微软雅黑" pitchFamily="34" charset="-122"/>
            </a:endParaRPr>
          </a:p>
        </p:txBody>
      </p:sp>
      <p:sp>
        <p:nvSpPr>
          <p:cNvPr id="110" name="Rectangle 39"/>
          <p:cNvSpPr>
            <a:spLocks noChangeArrowheads="1"/>
          </p:cNvSpPr>
          <p:nvPr/>
        </p:nvSpPr>
        <p:spPr bwMode="auto">
          <a:xfrm>
            <a:off x="486796" y="1737120"/>
            <a:ext cx="15843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1776">
              <a:spcBef>
                <a:spcPct val="20000"/>
              </a:spcBef>
            </a:pPr>
            <a:r>
              <a:rPr lang="zh-CN" altLang="en-US" sz="1600" b="1" dirty="0">
                <a:solidFill>
                  <a:schemeClr val="accent1"/>
                </a:solidFill>
                <a:latin typeface="Arial" pitchFamily="34" charset="0"/>
                <a:ea typeface="微软雅黑" pitchFamily="34" charset="-122"/>
              </a:rPr>
              <a:t>研究设计</a:t>
            </a:r>
            <a:endParaRPr lang="en-US" altLang="zh-CN" sz="1600" b="1" dirty="0">
              <a:solidFill>
                <a:schemeClr val="accent1"/>
              </a:solidFill>
              <a:latin typeface="Arial" pitchFamily="34" charset="0"/>
              <a:ea typeface="微软雅黑" pitchFamily="34" charset="-122"/>
            </a:endParaRPr>
          </a:p>
        </p:txBody>
      </p:sp>
      <p:grpSp>
        <p:nvGrpSpPr>
          <p:cNvPr id="107" name="组合 106"/>
          <p:cNvGrpSpPr/>
          <p:nvPr/>
        </p:nvGrpSpPr>
        <p:grpSpPr>
          <a:xfrm flipV="1">
            <a:off x="0" y="643185"/>
            <a:ext cx="1110800" cy="530045"/>
            <a:chOff x="1722438" y="3416300"/>
            <a:chExt cx="3616325" cy="1725613"/>
          </a:xfrm>
        </p:grpSpPr>
        <p:sp>
          <p:nvSpPr>
            <p:cNvPr id="108"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3"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4"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5"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116" name="图片 115">
            <a:extLst>
              <a:ext uri="{FF2B5EF4-FFF2-40B4-BE49-F238E27FC236}">
                <a16:creationId xmlns:a16="http://schemas.microsoft.com/office/drawing/2014/main" id="{6EA3FF09-FE33-F844-9001-9C0C1F808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mc:AlternateContent xmlns:mc="http://schemas.openxmlformats.org/markup-compatibility/2006">
        <mc:Choice xmlns:a14="http://schemas.microsoft.com/office/drawing/2010/main" Requires="a14">
          <p:graphicFrame>
            <p:nvGraphicFramePr>
              <p:cNvPr id="117" name="表格 116">
                <a:extLst>
                  <a:ext uri="{FF2B5EF4-FFF2-40B4-BE49-F238E27FC236}">
                    <a16:creationId xmlns:a16="http://schemas.microsoft.com/office/drawing/2014/main" id="{D249CFA8-3CD1-F04F-A57B-64081E30D4E5}"/>
                  </a:ext>
                </a:extLst>
              </p:cNvPr>
              <p:cNvGraphicFramePr>
                <a:graphicFrameLocks noGrp="1"/>
              </p:cNvGraphicFramePr>
              <p:nvPr>
                <p:extLst>
                  <p:ext uri="{D42A27DB-BD31-4B8C-83A1-F6EECF244321}">
                    <p14:modId xmlns:p14="http://schemas.microsoft.com/office/powerpoint/2010/main" val="2180159637"/>
                  </p:ext>
                </p:extLst>
              </p:nvPr>
            </p:nvGraphicFramePr>
            <p:xfrm>
              <a:off x="3147975" y="1326448"/>
              <a:ext cx="3131623" cy="2929257"/>
            </p:xfrm>
            <a:graphic>
              <a:graphicData uri="http://schemas.openxmlformats.org/drawingml/2006/table">
                <a:tbl>
                  <a:tblPr firstRow="1" firstCol="1" bandRow="1">
                    <a:tableStyleId>{93296810-A885-4BE3-A3E7-6D5BEEA58F35}</a:tableStyleId>
                  </a:tblPr>
                  <a:tblGrid>
                    <a:gridCol w="182513">
                      <a:extLst>
                        <a:ext uri="{9D8B030D-6E8A-4147-A177-3AD203B41FA5}">
                          <a16:colId xmlns:a16="http://schemas.microsoft.com/office/drawing/2014/main" val="1754161026"/>
                        </a:ext>
                      </a:extLst>
                    </a:gridCol>
                    <a:gridCol w="789370">
                      <a:extLst>
                        <a:ext uri="{9D8B030D-6E8A-4147-A177-3AD203B41FA5}">
                          <a16:colId xmlns:a16="http://schemas.microsoft.com/office/drawing/2014/main" val="323087669"/>
                        </a:ext>
                      </a:extLst>
                    </a:gridCol>
                    <a:gridCol w="971883">
                      <a:extLst>
                        <a:ext uri="{9D8B030D-6E8A-4147-A177-3AD203B41FA5}">
                          <a16:colId xmlns:a16="http://schemas.microsoft.com/office/drawing/2014/main" val="1106203257"/>
                        </a:ext>
                      </a:extLst>
                    </a:gridCol>
                    <a:gridCol w="1187857">
                      <a:extLst>
                        <a:ext uri="{9D8B030D-6E8A-4147-A177-3AD203B41FA5}">
                          <a16:colId xmlns:a16="http://schemas.microsoft.com/office/drawing/2014/main" val="3572457800"/>
                        </a:ext>
                      </a:extLst>
                    </a:gridCol>
                  </a:tblGrid>
                  <a:tr h="134644">
                    <a:tc>
                      <a:txBody>
                        <a:bodyPr/>
                        <a:lstStyle/>
                        <a:p>
                          <a:pPr algn="just">
                            <a:lnSpc>
                              <a:spcPct val="150000"/>
                            </a:lnSpc>
                          </a:pPr>
                          <a:r>
                            <a:rPr lang="en-US" sz="600" kern="100" dirty="0">
                              <a:effectLst/>
                            </a:rPr>
                            <a:t> </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a:effectLst/>
                            </a:rPr>
                            <a:t>测度指标</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dirty="0">
                              <a:effectLst/>
                            </a:rPr>
                            <a:t>含义</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a:effectLst/>
                            </a:rPr>
                            <a:t>表达式</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extLst>
                      <a:ext uri="{0D108BD9-81ED-4DB2-BD59-A6C34878D82A}">
                        <a16:rowId xmlns:a16="http://schemas.microsoft.com/office/drawing/2014/main" val="3961767152"/>
                      </a:ext>
                    </a:extLst>
                  </a:tr>
                  <a:tr h="207535">
                    <a:tc rowSpan="2">
                      <a:txBody>
                        <a:bodyPr/>
                        <a:lstStyle/>
                        <a:p>
                          <a:pPr algn="ctr">
                            <a:lnSpc>
                              <a:spcPct val="150000"/>
                            </a:lnSpc>
                          </a:pPr>
                          <a:r>
                            <a:rPr lang="zh-CN" sz="400" kern="100" dirty="0">
                              <a:effectLst/>
                            </a:rPr>
                            <a:t>用</a:t>
                          </a:r>
                          <a:endParaRPr lang="zh-CN" sz="600" kern="100" dirty="0">
                            <a:effectLst/>
                          </a:endParaRPr>
                        </a:p>
                        <a:p>
                          <a:pPr algn="ctr">
                            <a:lnSpc>
                              <a:spcPct val="150000"/>
                            </a:lnSpc>
                          </a:pPr>
                          <a:r>
                            <a:rPr lang="zh-CN" sz="400" kern="100" dirty="0">
                              <a:effectLst/>
                            </a:rPr>
                            <a:t>户</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dirty="0">
                              <a:effectLst/>
                            </a:rPr>
                            <a:t>用户流行度偏差（</a:t>
                          </a:r>
                          <a:r>
                            <a:rPr lang="en-US" sz="400" kern="100" dirty="0">
                              <a:effectLst/>
                            </a:rPr>
                            <a:t>UPD</a:t>
                          </a:r>
                          <a:r>
                            <a:rPr lang="zh-CN" sz="400" kern="100" dirty="0">
                              <a:effectLst/>
                            </a:rPr>
                            <a:t>）</a:t>
                          </a:r>
                          <a:r>
                            <a:rPr lang="en-US" sz="400" kern="100" baseline="30000" dirty="0">
                              <a:effectLst/>
                            </a:rPr>
                            <a:t>[14]</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衡量相对于用户偏好与推荐列表之间，算法对不同群组之间的平均流行度偏差</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𝑈𝑃𝐷</m:t>
                                </m:r>
                                <m:d>
                                  <m:dPr>
                                    <m:ctrlPr>
                                      <a:rPr lang="zh-CN" sz="400" i="1" kern="100">
                                        <a:effectLst/>
                                        <a:latin typeface="Cambria Math" panose="02040503050406030204" pitchFamily="18" charset="0"/>
                                      </a:rPr>
                                    </m:ctrlPr>
                                  </m:dPr>
                                  <m:e>
                                    <m:r>
                                      <a:rPr lang="en-US" sz="400" kern="100">
                                        <a:effectLst/>
                                        <a:latin typeface="Cambria Math" panose="02040503050406030204" pitchFamily="18" charset="0"/>
                                      </a:rPr>
                                      <m:t>𝑔</m:t>
                                    </m:r>
                                  </m:e>
                                </m:d>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r>
                                          <a:rPr lang="en-US" sz="400" kern="100">
                                            <a:effectLst/>
                                            <a:latin typeface="Cambria Math" panose="02040503050406030204" pitchFamily="18" charset="0"/>
                                          </a:rPr>
                                          <m:t>𝑔</m:t>
                                        </m:r>
                                      </m:sub>
                                      <m:sup/>
                                      <m:e>
                                        <m:r>
                                          <a:rPr lang="en-US" sz="400" kern="100">
                                            <a:effectLst/>
                                            <a:latin typeface="Cambria Math" panose="02040503050406030204" pitchFamily="18" charset="0"/>
                                          </a:rPr>
                                          <m:t> </m:t>
                                        </m:r>
                                      </m:e>
                                    </m:nary>
                                    <m:r>
                                      <a:rPr lang="en-US" sz="400" kern="100">
                                        <a:effectLst/>
                                        <a:latin typeface="Cambria Math" panose="02040503050406030204" pitchFamily="18" charset="0"/>
                                      </a:rPr>
                                      <m:t>𝔍</m:t>
                                    </m:r>
                                    <m:d>
                                      <m:dPr>
                                        <m:ctrlPr>
                                          <a:rPr lang="zh-CN" sz="400" i="1" kern="100">
                                            <a:effectLst/>
                                            <a:latin typeface="Cambria Math" panose="02040503050406030204" pitchFamily="18" charset="0"/>
                                          </a:rPr>
                                        </m:ctrlPr>
                                      </m:dPr>
                                      <m:e>
                                        <m:r>
                                          <a:rPr lang="en-US" sz="400" kern="100">
                                            <a:effectLst/>
                                            <a:latin typeface="Cambria Math" panose="02040503050406030204" pitchFamily="18" charset="0"/>
                                          </a:rPr>
                                          <m:t>𝑃</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𝜌</m:t>
                                                </m:r>
                                              </m:e>
                                              <m:sub>
                                                <m:r>
                                                  <a:rPr lang="en-US" sz="400" kern="100">
                                                    <a:effectLst/>
                                                    <a:latin typeface="Cambria Math" panose="02040503050406030204" pitchFamily="18" charset="0"/>
                                                  </a:rPr>
                                                  <m:t>𝑢</m:t>
                                                </m:r>
                                              </m:sub>
                                            </m:sSub>
                                          </m:e>
                                        </m:d>
                                        <m:r>
                                          <a:rPr lang="en-US" sz="400" kern="100">
                                            <a:effectLst/>
                                            <a:latin typeface="Cambria Math" panose="02040503050406030204" pitchFamily="18" charset="0"/>
                                          </a:rPr>
                                          <m:t>,</m:t>
                                        </m:r>
                                        <m:r>
                                          <a:rPr lang="en-US" sz="400" kern="100">
                                            <a:effectLst/>
                                            <a:latin typeface="Cambria Math" panose="02040503050406030204" pitchFamily="18" charset="0"/>
                                          </a:rPr>
                                          <m:t>𝑄</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𝓁</m:t>
                                                </m:r>
                                              </m:e>
                                              <m:sub>
                                                <m:r>
                                                  <a:rPr lang="en-US" sz="400" kern="100">
                                                    <a:effectLst/>
                                                    <a:latin typeface="Cambria Math" panose="02040503050406030204" pitchFamily="18" charset="0"/>
                                                  </a:rPr>
                                                  <m:t>𝑢</m:t>
                                                </m:r>
                                              </m:sub>
                                            </m:sSub>
                                          </m:e>
                                        </m:d>
                                      </m:e>
                                    </m:d>
                                  </m:num>
                                  <m:den>
                                    <m:d>
                                      <m:dPr>
                                        <m:begChr m:val="|"/>
                                        <m:endChr m:val="|"/>
                                        <m:ctrlPr>
                                          <a:rPr lang="zh-CN" sz="400" i="1" kern="100">
                                            <a:effectLst/>
                                            <a:latin typeface="Cambria Math" panose="02040503050406030204" pitchFamily="18" charset="0"/>
                                          </a:rPr>
                                        </m:ctrlPr>
                                      </m:dPr>
                                      <m:e>
                                        <m:r>
                                          <a:rPr lang="en-US" sz="400" kern="100">
                                            <a:effectLst/>
                                            <a:latin typeface="Cambria Math" panose="02040503050406030204" pitchFamily="18" charset="0"/>
                                          </a:rPr>
                                          <m:t>𝑔</m:t>
                                        </m:r>
                                      </m:e>
                                    </m:d>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2360776658"/>
                      </a:ext>
                    </a:extLst>
                  </a:tr>
                  <a:tr h="203633">
                    <a:tc vMerge="1">
                      <a:txBody>
                        <a:bodyPr/>
                        <a:lstStyle/>
                        <a:p>
                          <a:endParaRPr lang="zh-CN" altLang="en-US"/>
                        </a:p>
                      </a:txBody>
                      <a:tcPr/>
                    </a:tc>
                    <a:tc>
                      <a:txBody>
                        <a:bodyPr/>
                        <a:lstStyle/>
                        <a:p>
                          <a:pPr algn="just">
                            <a:lnSpc>
                              <a:spcPct val="150000"/>
                            </a:lnSpc>
                          </a:pPr>
                          <a:r>
                            <a:rPr lang="zh-CN" sz="400" kern="100">
                              <a:effectLst/>
                            </a:rPr>
                            <a:t>组平均流行度（</a:t>
                          </a:r>
                          <a:r>
                            <a:rPr lang="en-US" sz="400" kern="100">
                              <a:effectLst/>
                            </a:rPr>
                            <a:t>GAP</a:t>
                          </a:r>
                          <a:r>
                            <a:rPr lang="zh-CN" sz="400" kern="100">
                              <a:effectLst/>
                            </a:rPr>
                            <a:t>）</a:t>
                          </a:r>
                          <a:r>
                            <a:rPr lang="en-US" sz="400" kern="100" baseline="30000">
                              <a:effectLst/>
                            </a:rPr>
                            <a:t>[20]</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评估推荐结果相对与目标用户群体整体偏好的符合程度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m:t>
                                </m:r>
                                <m:r>
                                  <a:rPr lang="en-US" sz="400" kern="100">
                                    <a:effectLst/>
                                    <a:latin typeface="Cambria Math" panose="02040503050406030204" pitchFamily="18" charset="0"/>
                                  </a:rPr>
                                  <m:t>𝐺𝐴𝑃</m:t>
                                </m:r>
                                <m:r>
                                  <a:rPr lang="en-US" sz="400" kern="100">
                                    <a:effectLst/>
                                    <a:latin typeface="Cambria Math" panose="02040503050406030204" pitchFamily="18" charset="0"/>
                                  </a:rPr>
                                  <m:t>(</m:t>
                                </m:r>
                                <m:r>
                                  <a:rPr lang="en-US" sz="400" kern="100">
                                    <a:effectLst/>
                                    <a:latin typeface="Cambria Math" panose="02040503050406030204" pitchFamily="18" charset="0"/>
                                  </a:rPr>
                                  <m:t>𝑔</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r>
                                      <a:rPr lang="en-US" sz="400" kern="100">
                                        <a:effectLst/>
                                        <a:latin typeface="Cambria Math" panose="02040503050406030204" pitchFamily="18" charset="0"/>
                                      </a:rPr>
                                      <m:t>𝐺𝐴𝑃</m:t>
                                    </m:r>
                                    <m:r>
                                      <a:rPr lang="en-US" sz="400" kern="100">
                                        <a:effectLst/>
                                        <a:latin typeface="Cambria Math" panose="02040503050406030204" pitchFamily="18" charset="0"/>
                                      </a:rPr>
                                      <m:t>(</m:t>
                                    </m:r>
                                    <m:r>
                                      <a:rPr lang="en-US" sz="400" kern="100">
                                        <a:effectLst/>
                                        <a:latin typeface="Cambria Math" panose="02040503050406030204" pitchFamily="18" charset="0"/>
                                      </a:rPr>
                                      <m:t>𝑔</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m:t>
                                        </m:r>
                                      </m:e>
                                      <m:sub>
                                        <m:r>
                                          <a:rPr lang="en-US" sz="400" kern="100">
                                            <a:effectLst/>
                                            <a:latin typeface="Cambria Math" panose="02040503050406030204" pitchFamily="18" charset="0"/>
                                          </a:rPr>
                                          <m:t>𝑟</m:t>
                                        </m:r>
                                      </m:sub>
                                    </m:sSub>
                                    <m:r>
                                      <a:rPr lang="en-US" sz="400" kern="100">
                                        <a:effectLst/>
                                        <a:latin typeface="Cambria Math" panose="02040503050406030204" pitchFamily="18" charset="0"/>
                                      </a:rPr>
                                      <m:t>−</m:t>
                                    </m:r>
                                    <m:r>
                                      <a:rPr lang="en-US" sz="400" kern="100">
                                        <a:effectLst/>
                                        <a:latin typeface="Cambria Math" panose="02040503050406030204" pitchFamily="18" charset="0"/>
                                      </a:rPr>
                                      <m:t>𝐺𝐴𝑃</m:t>
                                    </m:r>
                                    <m:r>
                                      <a:rPr lang="en-US" sz="400" kern="100">
                                        <a:effectLst/>
                                        <a:latin typeface="Cambria Math" panose="02040503050406030204" pitchFamily="18" charset="0"/>
                                      </a:rPr>
                                      <m:t>(</m:t>
                                    </m:r>
                                    <m:r>
                                      <a:rPr lang="en-US" sz="400" kern="100">
                                        <a:effectLst/>
                                        <a:latin typeface="Cambria Math" panose="02040503050406030204" pitchFamily="18" charset="0"/>
                                      </a:rPr>
                                      <m:t>𝑔</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m:t>
                                        </m:r>
                                      </m:e>
                                      <m:sub>
                                        <m:r>
                                          <a:rPr lang="en-US" sz="400" kern="100">
                                            <a:effectLst/>
                                            <a:latin typeface="Cambria Math" panose="02040503050406030204" pitchFamily="18" charset="0"/>
                                          </a:rPr>
                                          <m:t>𝑝</m:t>
                                        </m:r>
                                      </m:sub>
                                    </m:sSub>
                                  </m:num>
                                  <m:den>
                                    <m:r>
                                      <a:rPr lang="en-US" sz="400" kern="100">
                                        <a:effectLst/>
                                        <a:latin typeface="Cambria Math" panose="02040503050406030204" pitchFamily="18" charset="0"/>
                                      </a:rPr>
                                      <m:t>𝐺𝐴𝑃</m:t>
                                    </m:r>
                                    <m:r>
                                      <a:rPr lang="en-US" sz="400" kern="100">
                                        <a:effectLst/>
                                        <a:latin typeface="Cambria Math" panose="02040503050406030204" pitchFamily="18" charset="0"/>
                                      </a:rPr>
                                      <m:t>(</m:t>
                                    </m:r>
                                    <m:r>
                                      <a:rPr lang="en-US" sz="400" kern="100">
                                        <a:effectLst/>
                                        <a:latin typeface="Cambria Math" panose="02040503050406030204" pitchFamily="18" charset="0"/>
                                      </a:rPr>
                                      <m:t>𝑔</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m:t>
                                        </m:r>
                                      </m:e>
                                      <m:sub>
                                        <m:r>
                                          <a:rPr lang="en-US" sz="400" kern="100">
                                            <a:effectLst/>
                                            <a:latin typeface="Cambria Math" panose="02040503050406030204" pitchFamily="18" charset="0"/>
                                          </a:rPr>
                                          <m:t>𝑝</m:t>
                                        </m:r>
                                      </m:sub>
                                    </m:sSub>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3651907435"/>
                      </a:ext>
                    </a:extLst>
                  </a:tr>
                  <a:tr h="192151">
                    <a:tc rowSpan="8">
                      <a:txBody>
                        <a:bodyPr/>
                        <a:lstStyle/>
                        <a:p>
                          <a:pPr algn="ctr">
                            <a:lnSpc>
                              <a:spcPct val="150000"/>
                            </a:lnSpc>
                          </a:pPr>
                          <a:r>
                            <a:rPr lang="zh-CN" sz="400" kern="100" dirty="0">
                              <a:effectLst/>
                            </a:rPr>
                            <a:t>物</a:t>
                          </a:r>
                          <a:endParaRPr lang="zh-CN" sz="600" kern="100" dirty="0">
                            <a:effectLst/>
                          </a:endParaRPr>
                        </a:p>
                        <a:p>
                          <a:pPr algn="ctr">
                            <a:lnSpc>
                              <a:spcPct val="150000"/>
                            </a:lnSpc>
                          </a:pPr>
                          <a:r>
                            <a:rPr lang="zh-CN" sz="400" kern="100" dirty="0">
                              <a:effectLst/>
                            </a:rPr>
                            <a:t>品</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a:effectLst/>
                            </a:rPr>
                            <a:t>整体多样性（</a:t>
                          </a:r>
                          <a:r>
                            <a:rPr lang="en-US" sz="400" kern="100">
                              <a:effectLst/>
                            </a:rPr>
                            <a:t>AggDiv</a:t>
                          </a:r>
                          <a:r>
                            <a:rPr lang="zh-CN" sz="400" kern="100">
                              <a:effectLst/>
                            </a:rPr>
                            <a:t>）</a:t>
                          </a:r>
                          <a:r>
                            <a:rPr lang="en-US" sz="400" kern="100" baseline="30000">
                              <a:effectLst/>
                            </a:rPr>
                            <a:t>[21]</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衡量被推荐的物品占总物品的比例</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𝐴𝑔𝑔𝐷𝑖𝑣</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d>
                                      <m:dPr>
                                        <m:begChr m:val="|"/>
                                        <m:endChr m:val="|"/>
                                        <m:ctrlPr>
                                          <a:rPr lang="zh-CN" sz="400" i="1" kern="100">
                                            <a:effectLst/>
                                            <a:latin typeface="Cambria Math" panose="02040503050406030204" pitchFamily="18" charset="0"/>
                                          </a:rPr>
                                        </m:ctrlPr>
                                      </m:dPr>
                                      <m:e>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r>
                                              <a:rPr lang="en-US" sz="400" kern="100">
                                                <a:effectLst/>
                                                <a:latin typeface="Cambria Math" panose="02040503050406030204" pitchFamily="18" charset="0"/>
                                              </a:rPr>
                                              <m:t>𝑈</m:t>
                                            </m:r>
                                          </m:sub>
                                          <m:sup/>
                                          <m:e>
                                            <m:r>
                                              <a:rPr lang="en-US" sz="400" kern="100">
                                                <a:effectLst/>
                                                <a:latin typeface="Cambria Math" panose="02040503050406030204" pitchFamily="18" charset="0"/>
                                              </a:rPr>
                                              <m:t> </m:t>
                                            </m:r>
                                          </m:e>
                                        </m:nary>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𝐿</m:t>
                                            </m:r>
                                          </m:e>
                                          <m:sub>
                                            <m:r>
                                              <a:rPr lang="en-US" sz="400" kern="100">
                                                <a:effectLst/>
                                                <a:latin typeface="Cambria Math" panose="02040503050406030204" pitchFamily="18" charset="0"/>
                                              </a:rPr>
                                              <m:t>𝑢</m:t>
                                            </m:r>
                                          </m:sub>
                                        </m:sSub>
                                      </m:e>
                                    </m:d>
                                  </m:num>
                                  <m:den>
                                    <m:r>
                                      <a:rPr lang="en-US" sz="400" kern="100">
                                        <a:effectLst/>
                                        <a:latin typeface="Cambria Math" panose="02040503050406030204" pitchFamily="18" charset="0"/>
                                      </a:rPr>
                                      <m:t>|</m:t>
                                    </m:r>
                                    <m:r>
                                      <a:rPr lang="en-US" sz="400" kern="100">
                                        <a:effectLst/>
                                        <a:latin typeface="Cambria Math" panose="02040503050406030204" pitchFamily="18" charset="0"/>
                                      </a:rPr>
                                      <m:t>𝐼</m:t>
                                    </m:r>
                                    <m:r>
                                      <a:rPr lang="en-US" sz="400" kern="100">
                                        <a:effectLst/>
                                        <a:latin typeface="Cambria Math" panose="02040503050406030204" pitchFamily="18" charset="0"/>
                                      </a:rPr>
                                      <m:t>|</m:t>
                                    </m:r>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2595892684"/>
                      </a:ext>
                    </a:extLst>
                  </a:tr>
                  <a:tr h="192786">
                    <a:tc vMerge="1">
                      <a:txBody>
                        <a:bodyPr/>
                        <a:lstStyle/>
                        <a:p>
                          <a:endParaRPr lang="zh-CN" altLang="en-US"/>
                        </a:p>
                      </a:txBody>
                      <a:tcPr/>
                    </a:tc>
                    <a:tc>
                      <a:txBody>
                        <a:bodyPr/>
                        <a:lstStyle/>
                        <a:p>
                          <a:pPr algn="just">
                            <a:lnSpc>
                              <a:spcPct val="150000"/>
                            </a:lnSpc>
                          </a:pPr>
                          <a:r>
                            <a:rPr lang="zh-CN" sz="400" kern="100">
                              <a:effectLst/>
                            </a:rPr>
                            <a:t>长尾覆盖率（</a:t>
                          </a:r>
                          <a:r>
                            <a:rPr lang="en-US" sz="400" kern="100">
                              <a:effectLst/>
                            </a:rPr>
                            <a:t>LC</a:t>
                          </a:r>
                          <a:r>
                            <a:rPr lang="zh-CN" sz="400" kern="100">
                              <a:effectLst/>
                            </a:rPr>
                            <a:t>）</a:t>
                          </a:r>
                          <a:r>
                            <a:rPr lang="en-US" sz="400" kern="100" baseline="30000">
                              <a:effectLst/>
                            </a:rPr>
                            <a:t>[22]</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判断推荐系统是否存在“热门聚焦”现象</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𝐿𝐶</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d>
                                      <m:dPr>
                                        <m:begChr m:val="|"/>
                                        <m:endChr m:val="|"/>
                                        <m:ctrlPr>
                                          <a:rPr lang="zh-CN" sz="400" i="1" kern="100">
                                            <a:effectLst/>
                                            <a:latin typeface="Cambria Math" panose="02040503050406030204" pitchFamily="18" charset="0"/>
                                          </a:rPr>
                                        </m:ctrlPr>
                                      </m:dPr>
                                      <m:e>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r>
                                              <a:rPr lang="en-US" sz="400" kern="100">
                                                <a:effectLst/>
                                                <a:latin typeface="Cambria Math" panose="02040503050406030204" pitchFamily="18" charset="0"/>
                                              </a:rPr>
                                              <m:t>𝑈</m:t>
                                            </m:r>
                                          </m:sub>
                                          <m:sup/>
                                          <m:e>
                                            <m:r>
                                              <a:rPr lang="en-US" sz="400" kern="100">
                                                <a:effectLst/>
                                                <a:latin typeface="Cambria Math" panose="02040503050406030204" pitchFamily="18" charset="0"/>
                                              </a:rPr>
                                              <m:t> </m:t>
                                            </m:r>
                                          </m:e>
                                        </m:nary>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𝐿</m:t>
                                                </m:r>
                                              </m:e>
                                              <m:sub>
                                                <m:r>
                                                  <a:rPr lang="en-US" sz="400" kern="100">
                                                    <a:effectLst/>
                                                    <a:latin typeface="Cambria Math" panose="02040503050406030204" pitchFamily="18" charset="0"/>
                                                  </a:rPr>
                                                  <m:t>𝑢</m:t>
                                                </m:r>
                                              </m:sub>
                                            </m:sSub>
                                            <m:r>
                                              <a:rPr lang="en-US" sz="400" kern="100">
                                                <a:effectLst/>
                                                <a:latin typeface="Cambria Math" panose="02040503050406030204" pitchFamily="18" charset="0"/>
                                              </a:rPr>
                                              <m:t>∩</m:t>
                                            </m:r>
                                            <m:r>
                                              <m:rPr>
                                                <m:sty m:val="p"/>
                                              </m:rPr>
                                              <a:rPr lang="en-US" sz="400" kern="100">
                                                <a:effectLst/>
                                                <a:latin typeface="Cambria Math" panose="02040503050406030204" pitchFamily="18" charset="0"/>
                                              </a:rPr>
                                              <m:t>Γ</m:t>
                                            </m:r>
                                          </m:e>
                                        </m:d>
                                      </m:e>
                                    </m:d>
                                  </m:num>
                                  <m:den>
                                    <m:r>
                                      <a:rPr lang="en-US" sz="400" kern="100">
                                        <a:effectLst/>
                                        <a:latin typeface="Cambria Math" panose="02040503050406030204" pitchFamily="18" charset="0"/>
                                      </a:rPr>
                                      <m:t>|</m:t>
                                    </m:r>
                                    <m:r>
                                      <m:rPr>
                                        <m:sty m:val="p"/>
                                      </m:rPr>
                                      <a:rPr lang="en-US" sz="400" kern="100">
                                        <a:effectLst/>
                                        <a:latin typeface="Cambria Math" panose="02040503050406030204" pitchFamily="18" charset="0"/>
                                      </a:rPr>
                                      <m:t>Γ</m:t>
                                    </m:r>
                                    <m:r>
                                      <a:rPr lang="en-US" sz="400" kern="100">
                                        <a:effectLst/>
                                        <a:latin typeface="Cambria Math" panose="02040503050406030204" pitchFamily="18" charset="0"/>
                                      </a:rPr>
                                      <m:t>|</m:t>
                                    </m:r>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4180790282"/>
                      </a:ext>
                    </a:extLst>
                  </a:tr>
                  <a:tr h="229362">
                    <a:tc vMerge="1">
                      <a:txBody>
                        <a:bodyPr/>
                        <a:lstStyle/>
                        <a:p>
                          <a:endParaRPr lang="zh-CN" altLang="en-US"/>
                        </a:p>
                      </a:txBody>
                      <a:tcPr/>
                    </a:tc>
                    <a:tc>
                      <a:txBody>
                        <a:bodyPr/>
                        <a:lstStyle/>
                        <a:p>
                          <a:pPr algn="just">
                            <a:lnSpc>
                              <a:spcPct val="150000"/>
                            </a:lnSpc>
                          </a:pPr>
                          <a:r>
                            <a:rPr lang="zh-CN" sz="400" kern="100">
                              <a:effectLst/>
                            </a:rPr>
                            <a:t>平均推荐流行度（</a:t>
                          </a:r>
                          <a:r>
                            <a:rPr lang="en-US" sz="400" kern="100">
                              <a:effectLst/>
                            </a:rPr>
                            <a:t>ARP</a:t>
                          </a:r>
                          <a:r>
                            <a:rPr lang="zh-CN" sz="400" kern="100">
                              <a:effectLst/>
                            </a:rPr>
                            <a:t>）</a:t>
                          </a:r>
                          <a:r>
                            <a:rPr lang="en-US" sz="400" kern="100" baseline="30000">
                              <a:effectLst/>
                            </a:rPr>
                            <a:t>[23]</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衡量每个推荐列表中物品的平均流行度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𝐴𝑅𝑃</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r>
                                      <a:rPr lang="en-US" sz="400" kern="100">
                                        <a:effectLst/>
                                        <a:latin typeface="Cambria Math" panose="02040503050406030204" pitchFamily="18" charset="0"/>
                                      </a:rPr>
                                      <m:t>1</m:t>
                                    </m:r>
                                  </m:num>
                                  <m:den>
                                    <m:r>
                                      <a:rPr lang="en-US" sz="400" kern="100">
                                        <a:effectLst/>
                                        <a:latin typeface="Cambria Math" panose="02040503050406030204" pitchFamily="18" charset="0"/>
                                      </a:rPr>
                                      <m:t>|</m:t>
                                    </m:r>
                                    <m:r>
                                      <a:rPr lang="en-US" sz="400" kern="100">
                                        <a:effectLst/>
                                        <a:latin typeface="Cambria Math" panose="02040503050406030204" pitchFamily="18" charset="0"/>
                                      </a:rPr>
                                      <m:t>𝑈</m:t>
                                    </m:r>
                                    <m:r>
                                      <a:rPr lang="en-US" sz="400" kern="100">
                                        <a:effectLst/>
                                        <a:latin typeface="Cambria Math" panose="02040503050406030204" pitchFamily="18" charset="0"/>
                                      </a:rPr>
                                      <m:t>|</m:t>
                                    </m:r>
                                  </m:den>
                                </m:f>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r>
                                      <a:rPr lang="en-US" sz="400" kern="100">
                                        <a:effectLst/>
                                        <a:latin typeface="Cambria Math" panose="02040503050406030204" pitchFamily="18" charset="0"/>
                                      </a:rPr>
                                      <m:t>𝑈</m:t>
                                    </m:r>
                                  </m:sub>
                                  <m:sup/>
                                  <m:e>
                                    <m:r>
                                      <a:rPr lang="en-US" sz="400" kern="100">
                                        <a:effectLst/>
                                        <a:latin typeface="Cambria Math" panose="02040503050406030204" pitchFamily="18" charset="0"/>
                                      </a:rPr>
                                      <m:t> </m:t>
                                    </m:r>
                                  </m:e>
                                </m:nary>
                                <m:f>
                                  <m:fPr>
                                    <m:ctrlPr>
                                      <a:rPr lang="zh-CN" sz="400" i="1" kern="100">
                                        <a:effectLst/>
                                        <a:latin typeface="Cambria Math" panose="02040503050406030204" pitchFamily="18" charset="0"/>
                                      </a:rPr>
                                    </m:ctrlPr>
                                  </m:fPr>
                                  <m:num>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𝑖</m:t>
                                        </m:r>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𝐿</m:t>
                                            </m:r>
                                          </m:e>
                                          <m:sub>
                                            <m:r>
                                              <a:rPr lang="en-US" sz="400" kern="100">
                                                <a:effectLst/>
                                                <a:latin typeface="Cambria Math" panose="02040503050406030204" pitchFamily="18" charset="0"/>
                                              </a:rPr>
                                              <m:t>𝑢</m:t>
                                            </m:r>
                                          </m:sub>
                                        </m:sSub>
                                      </m:sub>
                                      <m:sup/>
                                      <m:e>
                                        <m:r>
                                          <a:rPr lang="en-US" sz="400" kern="100">
                                            <a:effectLst/>
                                            <a:latin typeface="Cambria Math" panose="02040503050406030204" pitchFamily="18" charset="0"/>
                                          </a:rPr>
                                          <m:t> </m:t>
                                        </m:r>
                                      </m:e>
                                    </m:nary>
                                    <m:r>
                                      <a:rPr lang="en-US" sz="400" kern="100">
                                        <a:effectLst/>
                                        <a:latin typeface="Cambria Math" panose="02040503050406030204" pitchFamily="18" charset="0"/>
                                      </a:rPr>
                                      <m:t>𝜙</m:t>
                                    </m:r>
                                    <m:r>
                                      <a:rPr lang="en-US" sz="400" kern="100">
                                        <a:effectLst/>
                                        <a:latin typeface="Cambria Math" panose="02040503050406030204" pitchFamily="18" charset="0"/>
                                      </a:rPr>
                                      <m:t>(</m:t>
                                    </m:r>
                                    <m:r>
                                      <a:rPr lang="en-US" sz="400" kern="100">
                                        <a:effectLst/>
                                        <a:latin typeface="Cambria Math" panose="02040503050406030204" pitchFamily="18" charset="0"/>
                                      </a:rPr>
                                      <m:t>𝑖</m:t>
                                    </m:r>
                                    <m:r>
                                      <a:rPr lang="en-US" sz="400" kern="100">
                                        <a:effectLst/>
                                        <a:latin typeface="Cambria Math" panose="02040503050406030204" pitchFamily="18" charset="0"/>
                                      </a:rPr>
                                      <m:t>)</m:t>
                                    </m:r>
                                  </m:num>
                                  <m:den>
                                    <m:d>
                                      <m:dPr>
                                        <m:begChr m:val="|"/>
                                        <m:endChr m:val="|"/>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𝐿</m:t>
                                            </m:r>
                                          </m:e>
                                          <m:sub>
                                            <m:r>
                                              <a:rPr lang="en-US" sz="400" kern="100">
                                                <a:effectLst/>
                                                <a:latin typeface="Cambria Math" panose="02040503050406030204" pitchFamily="18" charset="0"/>
                                              </a:rPr>
                                              <m:t>𝑢</m:t>
                                            </m:r>
                                          </m:sub>
                                        </m:sSub>
                                      </m:e>
                                    </m:d>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916045260"/>
                      </a:ext>
                    </a:extLst>
                  </a:tr>
                  <a:tr h="233109">
                    <a:tc vMerge="1">
                      <a:txBody>
                        <a:bodyPr/>
                        <a:lstStyle/>
                        <a:p>
                          <a:endParaRPr lang="zh-CN" altLang="en-US"/>
                        </a:p>
                      </a:txBody>
                      <a:tcPr/>
                    </a:tc>
                    <a:tc>
                      <a:txBody>
                        <a:bodyPr/>
                        <a:lstStyle/>
                        <a:p>
                          <a:pPr algn="just">
                            <a:lnSpc>
                              <a:spcPct val="150000"/>
                            </a:lnSpc>
                          </a:pPr>
                          <a:r>
                            <a:rPr lang="zh-CN" sz="400" kern="100">
                              <a:effectLst/>
                            </a:rPr>
                            <a:t>长尾平均覆盖率（</a:t>
                          </a:r>
                          <a:r>
                            <a:rPr lang="en-US" sz="400" kern="100">
                              <a:effectLst/>
                            </a:rPr>
                            <a:t>ACLT</a:t>
                          </a:r>
                          <a:r>
                            <a:rPr lang="zh-CN" sz="400" kern="100">
                              <a:effectLst/>
                            </a:rPr>
                            <a:t>）</a:t>
                          </a:r>
                          <a:r>
                            <a:rPr lang="en-US" sz="400" kern="100" baseline="30000">
                              <a:effectLst/>
                            </a:rPr>
                            <a:t>[24]</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dirty="0">
                              <a:effectLst/>
                            </a:rPr>
                            <a:t>衡量长尾物品在整个推荐列表中的平均曝光率</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𝐴𝐶𝐿𝑇</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r>
                                      <a:rPr lang="en-US" sz="400" kern="100">
                                        <a:effectLst/>
                                        <a:latin typeface="Cambria Math" panose="02040503050406030204" pitchFamily="18" charset="0"/>
                                      </a:rPr>
                                      <m:t>1</m:t>
                                    </m:r>
                                  </m:num>
                                  <m:den>
                                    <m:d>
                                      <m:dPr>
                                        <m:begChr m:val="|"/>
                                        <m:endChr m:val="|"/>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𝑈</m:t>
                                            </m:r>
                                          </m:e>
                                          <m:sub>
                                            <m:r>
                                              <a:rPr lang="en-US" sz="400" kern="100">
                                                <a:effectLst/>
                                                <a:latin typeface="Cambria Math" panose="02040503050406030204" pitchFamily="18" charset="0"/>
                                              </a:rPr>
                                              <m:t>𝑡</m:t>
                                            </m:r>
                                          </m:sub>
                                        </m:sSub>
                                      </m:e>
                                    </m:d>
                                  </m:den>
                                </m:f>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𝑈</m:t>
                                        </m:r>
                                      </m:e>
                                      <m:sub>
                                        <m:r>
                                          <a:rPr lang="en-US" sz="400" kern="100">
                                            <a:effectLst/>
                                            <a:latin typeface="Cambria Math" panose="02040503050406030204" pitchFamily="18" charset="0"/>
                                          </a:rPr>
                                          <m:t>𝑡</m:t>
                                        </m:r>
                                      </m:sub>
                                    </m:sSub>
                                  </m:sub>
                                  <m:sup/>
                                  <m:e>
                                    <m:r>
                                      <a:rPr lang="en-US" sz="400" kern="100">
                                        <a:effectLst/>
                                        <a:latin typeface="Cambria Math" panose="02040503050406030204" pitchFamily="18" charset="0"/>
                                      </a:rPr>
                                      <m:t> </m:t>
                                    </m:r>
                                  </m:e>
                                </m:nary>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𝑖</m:t>
                                    </m:r>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𝐿</m:t>
                                        </m:r>
                                      </m:e>
                                      <m:sub>
                                        <m:r>
                                          <a:rPr lang="en-US" sz="400" kern="100">
                                            <a:effectLst/>
                                            <a:latin typeface="Cambria Math" panose="02040503050406030204" pitchFamily="18" charset="0"/>
                                          </a:rPr>
                                          <m:t>𝑢</m:t>
                                        </m:r>
                                      </m:sub>
                                    </m:sSub>
                                  </m:sub>
                                  <m:sup/>
                                  <m:e>
                                    <m:r>
                                      <a:rPr lang="en-US" sz="400" kern="100">
                                        <a:effectLst/>
                                        <a:latin typeface="Cambria Math" panose="02040503050406030204" pitchFamily="18" charset="0"/>
                                      </a:rPr>
                                      <m:t> </m:t>
                                    </m:r>
                                  </m:e>
                                </m:nary>
                                <m:r>
                                  <a:rPr lang="en-US" sz="400" kern="100">
                                    <a:effectLst/>
                                    <a:latin typeface="Cambria Math" panose="02040503050406030204" pitchFamily="18" charset="0"/>
                                  </a:rPr>
                                  <m:t>𝟙</m:t>
                                </m:r>
                                <m:r>
                                  <a:rPr lang="en-US" sz="400" kern="100">
                                    <a:effectLst/>
                                    <a:latin typeface="Cambria Math" panose="02040503050406030204" pitchFamily="18" charset="0"/>
                                  </a:rPr>
                                  <m:t>(</m:t>
                                </m:r>
                                <m:r>
                                  <a:rPr lang="en-US" sz="400" kern="100">
                                    <a:effectLst/>
                                    <a:latin typeface="Cambria Math" panose="02040503050406030204" pitchFamily="18" charset="0"/>
                                  </a:rPr>
                                  <m:t>𝑖</m:t>
                                </m:r>
                                <m:r>
                                  <a:rPr lang="en-US" sz="400" kern="100">
                                    <a:effectLst/>
                                    <a:latin typeface="Cambria Math" panose="02040503050406030204" pitchFamily="18" charset="0"/>
                                  </a:rPr>
                                  <m:t>∈</m:t>
                                </m:r>
                                <m:r>
                                  <m:rPr>
                                    <m:sty m:val="p"/>
                                  </m:rPr>
                                  <a:rPr lang="en-US" sz="400" kern="100">
                                    <a:effectLst/>
                                    <a:latin typeface="Cambria Math" panose="02040503050406030204" pitchFamily="18" charset="0"/>
                                  </a:rPr>
                                  <m:t>Γ</m:t>
                                </m:r>
                                <m:r>
                                  <a:rPr lang="en-US" sz="400" kern="100">
                                    <a:effectLst/>
                                    <a:latin typeface="Cambria Math" panose="02040503050406030204" pitchFamily="18" charset="0"/>
                                  </a:rPr>
                                  <m:t>)</m:t>
                                </m:r>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3915324861"/>
                      </a:ext>
                    </a:extLst>
                  </a:tr>
                  <a:tr h="234823">
                    <a:tc vMerge="1">
                      <a:txBody>
                        <a:bodyPr/>
                        <a:lstStyle/>
                        <a:p>
                          <a:endParaRPr lang="zh-CN" altLang="en-US"/>
                        </a:p>
                      </a:txBody>
                      <a:tcPr/>
                    </a:tc>
                    <a:tc>
                      <a:txBody>
                        <a:bodyPr/>
                        <a:lstStyle/>
                        <a:p>
                          <a:pPr algn="just">
                            <a:lnSpc>
                              <a:spcPct val="150000"/>
                            </a:lnSpc>
                          </a:pPr>
                          <a:r>
                            <a:rPr lang="zh-CN" sz="400" kern="100">
                              <a:effectLst/>
                            </a:rPr>
                            <a:t>长尾平均百分比（</a:t>
                          </a:r>
                          <a:r>
                            <a:rPr lang="en-US" sz="400" kern="100">
                              <a:effectLst/>
                            </a:rPr>
                            <a:t>APLT</a:t>
                          </a:r>
                          <a:r>
                            <a:rPr lang="zh-CN" sz="400" kern="100">
                              <a:effectLst/>
                            </a:rPr>
                            <a:t>）</a:t>
                          </a:r>
                          <a:r>
                            <a:rPr lang="en-US" sz="400" kern="100" baseline="30000">
                              <a:effectLst/>
                            </a:rPr>
                            <a:t>[25]</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衡量推荐列表中长尾物品的平均百分比</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𝐴𝑃𝐿𝑇</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r>
                                      <a:rPr lang="en-US" sz="400" kern="100">
                                        <a:effectLst/>
                                        <a:latin typeface="Cambria Math" panose="02040503050406030204" pitchFamily="18" charset="0"/>
                                      </a:rPr>
                                      <m:t>1</m:t>
                                    </m:r>
                                  </m:num>
                                  <m:den>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𝑈</m:t>
                                        </m:r>
                                      </m:e>
                                      <m:sub>
                                        <m:r>
                                          <a:rPr lang="en-US" sz="400" kern="100">
                                            <a:effectLst/>
                                            <a:latin typeface="Cambria Math" panose="02040503050406030204" pitchFamily="18" charset="0"/>
                                          </a:rPr>
                                          <m:t>𝑡</m:t>
                                        </m:r>
                                      </m:sub>
                                    </m:sSub>
                                    <m:r>
                                      <a:rPr lang="en-US" sz="400" kern="100">
                                        <a:effectLst/>
                                        <a:latin typeface="Cambria Math" panose="02040503050406030204" pitchFamily="18" charset="0"/>
                                      </a:rPr>
                                      <m:t>|</m:t>
                                    </m:r>
                                  </m:den>
                                </m:f>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𝑢</m:t>
                                    </m:r>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𝑈</m:t>
                                        </m:r>
                                      </m:e>
                                      <m:sub>
                                        <m:r>
                                          <a:rPr lang="en-US" sz="400" kern="100">
                                            <a:effectLst/>
                                            <a:latin typeface="Cambria Math" panose="02040503050406030204" pitchFamily="18" charset="0"/>
                                          </a:rPr>
                                          <m:t>𝑡</m:t>
                                        </m:r>
                                      </m:sub>
                                    </m:sSub>
                                  </m:sub>
                                  <m:sup/>
                                  <m:e>
                                    <m:r>
                                      <a:rPr lang="en-US" sz="400" kern="100">
                                        <a:effectLst/>
                                        <a:latin typeface="Cambria Math" panose="02040503050406030204" pitchFamily="18" charset="0"/>
                                      </a:rPr>
                                      <m:t> </m:t>
                                    </m:r>
                                  </m:e>
                                </m:nary>
                                <m:f>
                                  <m:fPr>
                                    <m:ctrlPr>
                                      <a:rPr lang="zh-CN" sz="400" i="1" kern="100">
                                        <a:effectLst/>
                                        <a:latin typeface="Cambria Math" panose="02040503050406030204" pitchFamily="18" charset="0"/>
                                      </a:rPr>
                                    </m:ctrlPr>
                                  </m:fPr>
                                  <m:num>
                                    <m:d>
                                      <m:dPr>
                                        <m:begChr m:val="|"/>
                                        <m:endChr m:val="|"/>
                                        <m:ctrlPr>
                                          <a:rPr lang="zh-CN" sz="400" i="1" kern="100">
                                            <a:effectLst/>
                                            <a:latin typeface="Cambria Math" panose="02040503050406030204" pitchFamily="18" charset="0"/>
                                          </a:rPr>
                                        </m:ctrlPr>
                                      </m:dPr>
                                      <m:e>
                                        <m:d>
                                          <m:dPr>
                                            <m:begChr m:val="{"/>
                                            <m:endChr m:val="}"/>
                                            <m:ctrlPr>
                                              <a:rPr lang="zh-CN" sz="400" i="1" kern="100">
                                                <a:effectLst/>
                                                <a:latin typeface="Cambria Math" panose="02040503050406030204" pitchFamily="18" charset="0"/>
                                              </a:rPr>
                                            </m:ctrlPr>
                                          </m:dPr>
                                          <m:e>
                                            <m:r>
                                              <a:rPr lang="en-US" sz="400" kern="100">
                                                <a:effectLst/>
                                                <a:latin typeface="Cambria Math" panose="02040503050406030204" pitchFamily="18" charset="0"/>
                                              </a:rPr>
                                              <m:t>𝑖</m:t>
                                            </m:r>
                                            <m:r>
                                              <a:rPr lang="en-US" sz="400" kern="100">
                                                <a:effectLst/>
                                                <a:latin typeface="Cambria Math" panose="02040503050406030204" pitchFamily="18" charset="0"/>
                                              </a:rPr>
                                              <m:t>,</m:t>
                                            </m:r>
                                            <m:r>
                                              <a:rPr lang="en-US" sz="400" kern="100">
                                                <a:effectLst/>
                                                <a:latin typeface="Cambria Math" panose="02040503050406030204" pitchFamily="18" charset="0"/>
                                              </a:rPr>
                                              <m:t>𝑖</m:t>
                                            </m:r>
                                            <m:r>
                                              <a:rPr lang="en-US" sz="400" kern="100">
                                                <a:effectLst/>
                                                <a:latin typeface="Cambria Math" panose="02040503050406030204" pitchFamily="18" charset="0"/>
                                              </a:rPr>
                                              <m:t>∈</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𝓁</m:t>
                                                    </m:r>
                                                  </m:e>
                                                  <m:sub>
                                                    <m:r>
                                                      <a:rPr lang="en-US" sz="400" kern="100">
                                                        <a:effectLst/>
                                                        <a:latin typeface="Cambria Math" panose="02040503050406030204" pitchFamily="18" charset="0"/>
                                                      </a:rPr>
                                                      <m:t>𝑢</m:t>
                                                    </m:r>
                                                  </m:sub>
                                                </m:sSub>
                                                <m:r>
                                                  <a:rPr lang="en-US" sz="400" kern="100">
                                                    <a:effectLst/>
                                                    <a:latin typeface="Cambria Math" panose="02040503050406030204" pitchFamily="18" charset="0"/>
                                                  </a:rPr>
                                                  <m:t>∩</m:t>
                                                </m:r>
                                                <m:r>
                                                  <m:rPr>
                                                    <m:sty m:val="p"/>
                                                  </m:rPr>
                                                  <a:rPr lang="en-US" sz="400" kern="100">
                                                    <a:effectLst/>
                                                    <a:latin typeface="Cambria Math" panose="02040503050406030204" pitchFamily="18" charset="0"/>
                                                  </a:rPr>
                                                  <m:t>Γ</m:t>
                                                </m:r>
                                              </m:e>
                                            </m:d>
                                          </m:e>
                                        </m:d>
                                      </m:e>
                                    </m:d>
                                  </m:num>
                                  <m:den>
                                    <m:d>
                                      <m:dPr>
                                        <m:begChr m:val="|"/>
                                        <m:endChr m:val="|"/>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𝓁</m:t>
                                            </m:r>
                                          </m:e>
                                          <m:sub>
                                            <m:r>
                                              <a:rPr lang="en-US" sz="400" kern="100">
                                                <a:effectLst/>
                                                <a:latin typeface="Cambria Math" panose="02040503050406030204" pitchFamily="18" charset="0"/>
                                              </a:rPr>
                                              <m:t>𝑢</m:t>
                                            </m:r>
                                          </m:sub>
                                        </m:sSub>
                                      </m:e>
                                    </m:d>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4154178799"/>
                      </a:ext>
                    </a:extLst>
                  </a:tr>
                  <a:tr h="360715">
                    <a:tc vMerge="1">
                      <a:txBody>
                        <a:bodyPr/>
                        <a:lstStyle/>
                        <a:p>
                          <a:endParaRPr lang="zh-CN" altLang="en-US"/>
                        </a:p>
                      </a:txBody>
                      <a:tcPr/>
                    </a:tc>
                    <a:tc>
                      <a:txBody>
                        <a:bodyPr/>
                        <a:lstStyle/>
                        <a:p>
                          <a:pPr algn="just">
                            <a:lnSpc>
                              <a:spcPct val="150000"/>
                            </a:lnSpc>
                          </a:pPr>
                          <a:r>
                            <a:rPr lang="zh-CN" sz="400" kern="100">
                              <a:effectLst/>
                            </a:rPr>
                            <a:t>基尼指数（</a:t>
                          </a:r>
                          <a:r>
                            <a:rPr lang="en-US" sz="400" kern="100">
                              <a:effectLst/>
                            </a:rPr>
                            <a:t>Gini</a:t>
                          </a:r>
                          <a:r>
                            <a:rPr lang="zh-CN" sz="400" kern="100">
                              <a:effectLst/>
                            </a:rPr>
                            <a:t>）</a:t>
                          </a:r>
                          <a:r>
                            <a:rPr lang="en-US" sz="400" kern="100" baseline="30000">
                              <a:effectLst/>
                            </a:rPr>
                            <a:t>[26]</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衡量所推荐的结果在不同物品中的分布均匀程度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n-US" sz="400" kern="100">
                                    <a:effectLst/>
                                    <a:latin typeface="Cambria Math" panose="02040503050406030204" pitchFamily="18" charset="0"/>
                                  </a:rPr>
                                  <m:t>Gini</m:t>
                                </m:r>
                                <m:r>
                                  <a:rPr lang="en-US" sz="400" kern="100">
                                    <a:effectLst/>
                                    <a:latin typeface="Cambria Math" panose="02040503050406030204" pitchFamily="18" charset="0"/>
                                  </a:rPr>
                                  <m:t>(</m:t>
                                </m:r>
                                <m:r>
                                  <a:rPr lang="en-US" sz="400" kern="100">
                                    <a:effectLst/>
                                    <a:latin typeface="Cambria Math" panose="02040503050406030204" pitchFamily="18" charset="0"/>
                                  </a:rPr>
                                  <m:t>𝐿</m:t>
                                </m:r>
                                <m:r>
                                  <a:rPr lang="en-US" sz="400" kern="100">
                                    <a:effectLst/>
                                    <a:latin typeface="Cambria Math" panose="02040503050406030204" pitchFamily="18" charset="0"/>
                                  </a:rPr>
                                  <m:t>)=1−</m:t>
                                </m:r>
                                <m:f>
                                  <m:fPr>
                                    <m:ctrlPr>
                                      <a:rPr lang="zh-CN" sz="400" i="1" kern="100">
                                        <a:effectLst/>
                                        <a:latin typeface="Cambria Math" panose="02040503050406030204" pitchFamily="18" charset="0"/>
                                      </a:rPr>
                                    </m:ctrlPr>
                                  </m:fPr>
                                  <m:num>
                                    <m:r>
                                      <a:rPr lang="en-US" sz="400" kern="100">
                                        <a:effectLst/>
                                        <a:latin typeface="Cambria Math" panose="02040503050406030204" pitchFamily="18" charset="0"/>
                                      </a:rPr>
                                      <m:t>1</m:t>
                                    </m:r>
                                  </m:num>
                                  <m:den>
                                    <m:r>
                                      <a:rPr lang="en-US" sz="400" kern="100">
                                        <a:effectLst/>
                                        <a:latin typeface="Cambria Math" panose="02040503050406030204" pitchFamily="18" charset="0"/>
                                      </a:rPr>
                                      <m:t>|</m:t>
                                    </m:r>
                                    <m:r>
                                      <a:rPr lang="en-US" sz="400" kern="100">
                                        <a:effectLst/>
                                        <a:latin typeface="Cambria Math" panose="02040503050406030204" pitchFamily="18" charset="0"/>
                                      </a:rPr>
                                      <m:t>𝐼</m:t>
                                    </m:r>
                                    <m:r>
                                      <a:rPr lang="en-US" sz="400" kern="100">
                                        <a:effectLst/>
                                        <a:latin typeface="Cambria Math" panose="02040503050406030204" pitchFamily="18" charset="0"/>
                                      </a:rPr>
                                      <m:t>|−1</m:t>
                                    </m:r>
                                  </m:den>
                                </m:f>
                                <m:nary>
                                  <m:naryPr>
                                    <m:chr m:val="∑"/>
                                    <m:limLoc m:val="undOvr"/>
                                    <m:grow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𝑗</m:t>
                                    </m:r>
                                    <m:r>
                                      <a:rPr lang="en-US" sz="400" kern="100">
                                        <a:effectLst/>
                                        <a:latin typeface="Cambria Math" panose="02040503050406030204" pitchFamily="18" charset="0"/>
                                      </a:rPr>
                                      <m:t>=1</m:t>
                                    </m:r>
                                  </m:sub>
                                  <m:sup>
                                    <m:r>
                                      <a:rPr lang="en-US" sz="400" kern="100">
                                        <a:effectLst/>
                                        <a:latin typeface="Cambria Math" panose="02040503050406030204" pitchFamily="18" charset="0"/>
                                      </a:rPr>
                                      <m:t>|</m:t>
                                    </m:r>
                                    <m:r>
                                      <a:rPr lang="en-US" sz="400" kern="100">
                                        <a:effectLst/>
                                        <a:latin typeface="Cambria Math" panose="02040503050406030204" pitchFamily="18" charset="0"/>
                                      </a:rPr>
                                      <m:t>𝐼</m:t>
                                    </m:r>
                                    <m:r>
                                      <a:rPr lang="en-US" sz="400" kern="100">
                                        <a:effectLst/>
                                        <a:latin typeface="Cambria Math" panose="02040503050406030204" pitchFamily="18" charset="0"/>
                                      </a:rPr>
                                      <m:t>|</m:t>
                                    </m:r>
                                  </m:sup>
                                  <m:e>
                                    <m:r>
                                      <a:rPr lang="en-US" sz="400" kern="100">
                                        <a:effectLst/>
                                        <a:latin typeface="Cambria Math" panose="02040503050406030204" pitchFamily="18" charset="0"/>
                                      </a:rPr>
                                      <m:t> </m:t>
                                    </m:r>
                                  </m:e>
                                </m:nary>
                                <m:r>
                                  <a:rPr lang="en-US" sz="400" kern="100">
                                    <a:effectLst/>
                                    <a:latin typeface="Cambria Math" panose="02040503050406030204" pitchFamily="18" charset="0"/>
                                  </a:rPr>
                                  <m:t>(2</m:t>
                                </m:r>
                                <m:r>
                                  <a:rPr lang="en-US" sz="400" kern="100">
                                    <a:effectLst/>
                                    <a:latin typeface="Cambria Math" panose="02040503050406030204" pitchFamily="18" charset="0"/>
                                  </a:rPr>
                                  <m:t>𝑗</m:t>
                                </m:r>
                                <m:r>
                                  <a:rPr lang="en-US" sz="400" kern="100">
                                    <a:effectLst/>
                                    <a:latin typeface="Cambria Math" panose="02040503050406030204" pitchFamily="18" charset="0"/>
                                  </a:rPr>
                                  <m:t>−|</m:t>
                                </m:r>
                                <m:r>
                                  <a:rPr lang="en-US" sz="400" kern="100">
                                    <a:effectLst/>
                                    <a:latin typeface="Cambria Math" panose="02040503050406030204" pitchFamily="18" charset="0"/>
                                  </a:rPr>
                                  <m:t>𝐼</m:t>
                                </m:r>
                                <m:r>
                                  <a:rPr lang="en-US" sz="400" kern="100">
                                    <a:effectLst/>
                                    <a:latin typeface="Cambria Math" panose="02040503050406030204" pitchFamily="18" charset="0"/>
                                  </a:rPr>
                                  <m:t>|−1)</m:t>
                                </m:r>
                                <m:r>
                                  <a:rPr lang="en-US" sz="400" kern="100">
                                    <a:effectLst/>
                                    <a:latin typeface="Cambria Math" panose="02040503050406030204" pitchFamily="18" charset="0"/>
                                  </a:rPr>
                                  <m:t>𝑝</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𝑖</m:t>
                                        </m:r>
                                      </m:e>
                                      <m:sub>
                                        <m:r>
                                          <a:rPr lang="en-US" sz="400" kern="100">
                                            <a:effectLst/>
                                            <a:latin typeface="Cambria Math" panose="02040503050406030204" pitchFamily="18" charset="0"/>
                                          </a:rPr>
                                          <m:t>𝑗</m:t>
                                        </m:r>
                                      </m:sub>
                                    </m:sSub>
                                    <m:r>
                                      <a:rPr lang="en-US" sz="400" kern="100">
                                        <a:effectLst/>
                                        <a:latin typeface="Cambria Math" panose="02040503050406030204" pitchFamily="18" charset="0"/>
                                      </a:rPr>
                                      <m:t>∣</m:t>
                                    </m:r>
                                    <m:r>
                                      <a:rPr lang="en-US" sz="400" kern="100">
                                        <a:effectLst/>
                                        <a:latin typeface="Cambria Math" panose="02040503050406030204" pitchFamily="18" charset="0"/>
                                      </a:rPr>
                                      <m:t>𝐿</m:t>
                                    </m:r>
                                  </m:e>
                                </m:d>
                              </m:oMath>
                            </m:oMathPara>
                          </a14:m>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2097889204"/>
                      </a:ext>
                    </a:extLst>
                  </a:tr>
                  <a:tr h="249555">
                    <a:tc vMerge="1">
                      <a:txBody>
                        <a:bodyPr/>
                        <a:lstStyle/>
                        <a:p>
                          <a:endParaRPr lang="zh-CN" altLang="en-US"/>
                        </a:p>
                      </a:txBody>
                      <a:tcPr/>
                    </a:tc>
                    <a:tc>
                      <a:txBody>
                        <a:bodyPr/>
                        <a:lstStyle/>
                        <a:p>
                          <a:pPr algn="just">
                            <a:lnSpc>
                              <a:spcPct val="150000"/>
                            </a:lnSpc>
                          </a:pPr>
                          <a:r>
                            <a:rPr lang="zh-CN" sz="400" kern="100">
                              <a:effectLst/>
                            </a:rPr>
                            <a:t>信息熵（</a:t>
                          </a:r>
                          <a:r>
                            <a:rPr lang="en-US" sz="400" kern="100">
                              <a:effectLst/>
                            </a:rPr>
                            <a:t>Entropy</a:t>
                          </a:r>
                          <a:r>
                            <a:rPr lang="zh-CN" sz="400" kern="100">
                              <a:effectLst/>
                            </a:rPr>
                            <a:t>）</a:t>
                          </a:r>
                          <a:r>
                            <a:rPr lang="en-US" sz="400" kern="100" baseline="30000">
                              <a:effectLst/>
                            </a:rPr>
                            <a:t>[27]</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衡量推荐系统中物品流行度信息的不确定性</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𝐻</m:t>
                                </m:r>
                                <m:r>
                                  <a:rPr lang="en-US" sz="400" kern="100">
                                    <a:effectLst/>
                                    <a:latin typeface="Cambria Math" panose="02040503050406030204" pitchFamily="18" charset="0"/>
                                  </a:rPr>
                                  <m:t>=−</m:t>
                                </m:r>
                                <m:nary>
                                  <m:naryPr>
                                    <m:chr m:val="∑"/>
                                    <m:limLoc m:val="undOvr"/>
                                    <m:grow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𝑖</m:t>
                                    </m:r>
                                    <m:r>
                                      <a:rPr lang="en-US" sz="400" kern="100">
                                        <a:effectLst/>
                                        <a:latin typeface="Cambria Math" panose="02040503050406030204" pitchFamily="18" charset="0"/>
                                      </a:rPr>
                                      <m:t>=1</m:t>
                                    </m:r>
                                  </m:sub>
                                  <m:sup>
                                    <m:r>
                                      <a:rPr lang="en-US" sz="400" kern="100">
                                        <a:effectLst/>
                                        <a:latin typeface="Cambria Math" panose="02040503050406030204" pitchFamily="18" charset="0"/>
                                      </a:rPr>
                                      <m:t>𝑛</m:t>
                                    </m:r>
                                  </m:sup>
                                  <m:e>
                                    <m:r>
                                      <a:rPr lang="en-US" sz="400" kern="100">
                                        <a:effectLst/>
                                        <a:latin typeface="Cambria Math" panose="02040503050406030204" pitchFamily="18" charset="0"/>
                                      </a:rPr>
                                      <m:t> </m:t>
                                    </m:r>
                                  </m:e>
                                </m:nary>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𝑝</m:t>
                                    </m:r>
                                  </m:e>
                                  <m:sub>
                                    <m:r>
                                      <a:rPr lang="en-US" sz="400" kern="100">
                                        <a:effectLst/>
                                        <a:latin typeface="Cambria Math" panose="02040503050406030204" pitchFamily="18" charset="0"/>
                                      </a:rPr>
                                      <m:t>𝑖</m:t>
                                    </m:r>
                                  </m:sub>
                                </m:sSub>
                                <m:r>
                                  <a:rPr lang="en-US" sz="400" kern="100">
                                    <a:effectLst/>
                                    <a:latin typeface="Cambria Math" panose="02040503050406030204" pitchFamily="18" charset="0"/>
                                  </a:rPr>
                                  <m:t>⋅</m:t>
                                </m:r>
                                <m:func>
                                  <m:funcPr>
                                    <m:ctrlPr>
                                      <a:rPr lang="zh-CN" sz="400" i="1" kern="100">
                                        <a:effectLst/>
                                        <a:latin typeface="Cambria Math" panose="02040503050406030204" pitchFamily="18" charset="0"/>
                                      </a:rPr>
                                    </m:ctrlPr>
                                  </m:funcPr>
                                  <m:fName>
                                    <m:r>
                                      <m:rPr>
                                        <m:sty m:val="p"/>
                                      </m:rPr>
                                      <a:rPr lang="en-US" sz="400" kern="100">
                                        <a:effectLst/>
                                        <a:latin typeface="Cambria Math" panose="02040503050406030204" pitchFamily="18" charset="0"/>
                                      </a:rPr>
                                      <m:t>log</m:t>
                                    </m:r>
                                  </m:fName>
                                  <m:e>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𝑝</m:t>
                                            </m:r>
                                          </m:e>
                                          <m:sub>
                                            <m:r>
                                              <a:rPr lang="en-US" sz="400" kern="100">
                                                <a:effectLst/>
                                                <a:latin typeface="Cambria Math" panose="02040503050406030204" pitchFamily="18" charset="0"/>
                                              </a:rPr>
                                              <m:t>𝑖</m:t>
                                            </m:r>
                                          </m:sub>
                                        </m:sSub>
                                      </m:e>
                                    </m:d>
                                  </m:e>
                                </m:func>
                                <m:r>
                                  <a:rPr lang="en-US" sz="400" kern="100">
                                    <a:effectLst/>
                                    <a:latin typeface="Cambria Math" panose="02040503050406030204" pitchFamily="18" charset="0"/>
                                  </a:rPr>
                                  <m:t>; </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𝑝</m:t>
                                    </m:r>
                                  </m:e>
                                  <m:sub>
                                    <m:r>
                                      <a:rPr lang="en-US" sz="400" kern="100">
                                        <a:effectLst/>
                                        <a:latin typeface="Cambria Math" panose="02040503050406030204" pitchFamily="18" charset="0"/>
                                      </a:rPr>
                                      <m:t>𝑖</m:t>
                                    </m:r>
                                  </m:sub>
                                </m:sSub>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r>
                                      <m:rPr>
                                        <m:nor/>
                                      </m:rPr>
                                      <a:rPr lang="en-US" sz="400" kern="100">
                                        <a:effectLst/>
                                      </a:rPr>
                                      <m:t> </m:t>
                                    </m:r>
                                    <m:r>
                                      <m:rPr>
                                        <m:nor/>
                                      </m:rPr>
                                      <a:rPr lang="en-US" sz="400" kern="100">
                                        <a:effectLst/>
                                      </a:rPr>
                                      <m:t>occ</m:t>
                                    </m:r>
                                    <m:r>
                                      <m:rPr>
                                        <m:nor/>
                                      </m:rPr>
                                      <a:rPr lang="en-US" sz="400" kern="100">
                                        <a:effectLst/>
                                      </a:rPr>
                                      <m:t> </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m:rPr>
                                                <m:nor/>
                                              </m:rPr>
                                              <a:rPr lang="en-US" sz="400" kern="100">
                                                <a:effectLst/>
                                              </a:rPr>
                                              <m:t> </m:t>
                                            </m:r>
                                            <m:r>
                                              <m:rPr>
                                                <m:nor/>
                                              </m:rPr>
                                              <a:rPr lang="en-US" sz="400" kern="100">
                                                <a:effectLst/>
                                              </a:rPr>
                                              <m:t>item</m:t>
                                            </m:r>
                                            <m:r>
                                              <m:rPr>
                                                <m:nor/>
                                              </m:rPr>
                                              <a:rPr lang="en-US" sz="400" kern="100">
                                                <a:effectLst/>
                                              </a:rPr>
                                              <m:t> </m:t>
                                            </m:r>
                                          </m:e>
                                          <m:sub>
                                            <m:r>
                                              <a:rPr lang="en-US" sz="400" kern="100">
                                                <a:effectLst/>
                                                <a:latin typeface="Cambria Math" panose="02040503050406030204" pitchFamily="18" charset="0"/>
                                              </a:rPr>
                                              <m:t>𝑖</m:t>
                                            </m:r>
                                          </m:sub>
                                        </m:sSub>
                                      </m:e>
                                    </m:d>
                                  </m:num>
                                  <m:den>
                                    <m:r>
                                      <m:rPr>
                                        <m:nor/>
                                      </m:rPr>
                                      <a:rPr lang="en-US" sz="400" kern="100">
                                        <a:effectLst/>
                                      </a:rPr>
                                      <m:t> </m:t>
                                    </m:r>
                                    <m:r>
                                      <m:rPr>
                                        <m:nor/>
                                      </m:rPr>
                                      <a:rPr lang="en-US" sz="400" kern="100">
                                        <a:effectLst/>
                                      </a:rPr>
                                      <m:t>count</m:t>
                                    </m:r>
                                    <m:r>
                                      <m:rPr>
                                        <m:nor/>
                                      </m:rPr>
                                      <a:rPr lang="en-US" sz="400" kern="100">
                                        <a:effectLst/>
                                      </a:rPr>
                                      <m:t> </m:t>
                                    </m:r>
                                    <m:r>
                                      <a:rPr lang="en-US" sz="400" kern="100">
                                        <a:effectLst/>
                                        <a:latin typeface="Cambria Math" panose="02040503050406030204" pitchFamily="18" charset="0"/>
                                      </a:rPr>
                                      <m:t>(</m:t>
                                    </m:r>
                                    <m:r>
                                      <m:rPr>
                                        <m:nor/>
                                      </m:rPr>
                                      <a:rPr lang="en-US" sz="400" kern="100">
                                        <a:effectLst/>
                                      </a:rPr>
                                      <m:t> </m:t>
                                    </m:r>
                                    <m:r>
                                      <m:rPr>
                                        <m:nor/>
                                      </m:rPr>
                                      <a:rPr lang="en-US" sz="400" kern="100">
                                        <a:effectLst/>
                                      </a:rPr>
                                      <m:t>choices</m:t>
                                    </m:r>
                                    <m:r>
                                      <m:rPr>
                                        <m:nor/>
                                      </m:rPr>
                                      <a:rPr lang="en-US" sz="400" kern="100">
                                        <a:effectLst/>
                                      </a:rPr>
                                      <m:t> </m:t>
                                    </m:r>
                                    <m:r>
                                      <a:rPr lang="en-US" sz="400" kern="100">
                                        <a:effectLst/>
                                        <a:latin typeface="Cambria Math" panose="02040503050406030204" pitchFamily="18" charset="0"/>
                                      </a:rPr>
                                      <m:t>)</m:t>
                                    </m:r>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3520867447"/>
                      </a:ext>
                    </a:extLst>
                  </a:tr>
                  <a:tr h="192151">
                    <a:tc vMerge="1">
                      <a:txBody>
                        <a:bodyPr/>
                        <a:lstStyle/>
                        <a:p>
                          <a:endParaRPr lang="zh-CN" altLang="en-US"/>
                        </a:p>
                      </a:txBody>
                      <a:tcPr/>
                    </a:tc>
                    <a:tc>
                      <a:txBody>
                        <a:bodyPr/>
                        <a:lstStyle/>
                        <a:p>
                          <a:pPr algn="just">
                            <a:lnSpc>
                              <a:spcPct val="150000"/>
                            </a:lnSpc>
                          </a:pPr>
                          <a:r>
                            <a:rPr lang="zh-CN" sz="400" kern="100">
                              <a:effectLst/>
                            </a:rPr>
                            <a:t>物品流行度偏差（</a:t>
                          </a:r>
                          <a:r>
                            <a:rPr lang="en-US" sz="400" kern="100">
                              <a:effectLst/>
                            </a:rPr>
                            <a:t>IPD</a:t>
                          </a:r>
                          <a:r>
                            <a:rPr lang="zh-CN" sz="400" kern="100">
                              <a:effectLst/>
                            </a:rPr>
                            <a:t>）</a:t>
                          </a:r>
                          <a:r>
                            <a:rPr lang="en-US" sz="400" kern="100" baseline="30000">
                              <a:effectLst/>
                            </a:rPr>
                            <a:t>[28]</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衡量物品之间在流行度或热度上的偏差或不均衡程度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𝐼𝑃𝐷</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𝑐</m:t>
                                        </m:r>
                                        <m:r>
                                          <a:rPr lang="en-US" sz="400" kern="100">
                                            <a:effectLst/>
                                            <a:latin typeface="Cambria Math" panose="02040503050406030204" pitchFamily="18" charset="0"/>
                                          </a:rPr>
                                          <m:t>∈</m:t>
                                        </m:r>
                                        <m:r>
                                          <a:rPr lang="en-US" sz="400" kern="100">
                                            <a:effectLst/>
                                            <a:latin typeface="Cambria Math" panose="02040503050406030204" pitchFamily="18" charset="0"/>
                                          </a:rPr>
                                          <m:t>𝐶</m:t>
                                        </m:r>
                                      </m:sub>
                                      <m:sup/>
                                      <m:e>
                                        <m:r>
                                          <a:rPr lang="en-US" sz="400" kern="100">
                                            <a:effectLst/>
                                            <a:latin typeface="Cambria Math" panose="02040503050406030204" pitchFamily="18" charset="0"/>
                                          </a:rPr>
                                          <m:t> </m:t>
                                        </m:r>
                                      </m:e>
                                    </m:nary>
                                    <m:r>
                                      <a:rPr lang="en-US" sz="400" kern="100">
                                        <a:effectLst/>
                                        <a:latin typeface="Cambria Math" panose="02040503050406030204" pitchFamily="18" charset="0"/>
                                      </a:rPr>
                                      <m:t>|</m:t>
                                    </m:r>
                                    <m:r>
                                      <a:rPr lang="en-US" sz="400" kern="100">
                                        <a:effectLst/>
                                        <a:latin typeface="Cambria Math" panose="02040503050406030204" pitchFamily="18" charset="0"/>
                                      </a:rPr>
                                      <m:t>𝐼𝑃𝐷</m:t>
                                    </m:r>
                                    <m:r>
                                      <a:rPr lang="en-US" sz="400" kern="100">
                                        <a:effectLst/>
                                        <a:latin typeface="Cambria Math" panose="02040503050406030204" pitchFamily="18" charset="0"/>
                                      </a:rPr>
                                      <m:t>(</m:t>
                                    </m:r>
                                    <m:r>
                                      <a:rPr lang="en-US" sz="400" kern="100">
                                        <a:effectLst/>
                                        <a:latin typeface="Cambria Math" panose="02040503050406030204" pitchFamily="18" charset="0"/>
                                      </a:rPr>
                                      <m:t>𝑐</m:t>
                                    </m:r>
                                    <m:r>
                                      <a:rPr lang="en-US" sz="400" kern="100">
                                        <a:effectLst/>
                                        <a:latin typeface="Cambria Math" panose="02040503050406030204" pitchFamily="18" charset="0"/>
                                      </a:rPr>
                                      <m:t>)|</m:t>
                                    </m:r>
                                  </m:num>
                                  <m:den>
                                    <m:r>
                                      <a:rPr lang="en-US" sz="400" kern="100">
                                        <a:effectLst/>
                                        <a:latin typeface="Cambria Math" panose="02040503050406030204" pitchFamily="18" charset="0"/>
                                      </a:rPr>
                                      <m:t>|</m:t>
                                    </m:r>
                                    <m:r>
                                      <a:rPr lang="en-US" sz="400" kern="100">
                                        <a:effectLst/>
                                        <a:latin typeface="Cambria Math" panose="02040503050406030204" pitchFamily="18" charset="0"/>
                                      </a:rPr>
                                      <m:t>𝐶</m:t>
                                    </m:r>
                                    <m:r>
                                      <a:rPr lang="en-US" sz="400" kern="100">
                                        <a:effectLst/>
                                        <a:latin typeface="Cambria Math" panose="02040503050406030204" pitchFamily="18" charset="0"/>
                                      </a:rPr>
                                      <m:t>|</m:t>
                                    </m:r>
                                  </m:den>
                                </m:f>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2801093113"/>
                      </a:ext>
                    </a:extLst>
                  </a:tr>
                  <a:tr h="282639">
                    <a:tc rowSpan="2">
                      <a:txBody>
                        <a:bodyPr/>
                        <a:lstStyle/>
                        <a:p>
                          <a:pPr algn="ctr">
                            <a:lnSpc>
                              <a:spcPct val="150000"/>
                            </a:lnSpc>
                          </a:pPr>
                          <a:r>
                            <a:rPr lang="zh-CN" sz="400" kern="100" dirty="0">
                              <a:effectLst/>
                            </a:rPr>
                            <a:t>供</a:t>
                          </a:r>
                          <a:endParaRPr lang="zh-CN" sz="600" kern="100" dirty="0">
                            <a:effectLst/>
                          </a:endParaRPr>
                        </a:p>
                        <a:p>
                          <a:pPr algn="ctr">
                            <a:lnSpc>
                              <a:spcPct val="150000"/>
                            </a:lnSpc>
                          </a:pPr>
                          <a:r>
                            <a:rPr lang="zh-CN" sz="400" kern="100" dirty="0">
                              <a:effectLst/>
                            </a:rPr>
                            <a:t>应</a:t>
                          </a:r>
                          <a:endParaRPr lang="zh-CN" sz="600" kern="100" dirty="0">
                            <a:effectLst/>
                          </a:endParaRPr>
                        </a:p>
                        <a:p>
                          <a:pPr algn="ctr">
                            <a:lnSpc>
                              <a:spcPct val="150000"/>
                            </a:lnSpc>
                          </a:pPr>
                          <a:r>
                            <a:rPr lang="zh-CN" sz="400" kern="100" dirty="0">
                              <a:effectLst/>
                            </a:rPr>
                            <a:t>商</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a:effectLst/>
                            </a:rPr>
                            <a:t>供应商关注度平等性（</a:t>
                          </a:r>
                          <a:r>
                            <a:rPr lang="en-US" sz="400" kern="100">
                              <a:effectLst/>
                            </a:rPr>
                            <a:t>ESF</a:t>
                          </a:r>
                          <a:r>
                            <a:rPr lang="zh-CN" sz="400" kern="100">
                              <a:effectLst/>
                            </a:rPr>
                            <a:t>）</a:t>
                          </a:r>
                          <a:r>
                            <a:rPr lang="en-US" sz="400" kern="100" baseline="30000">
                              <a:effectLst/>
                            </a:rPr>
                            <a:t>[29]</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根据不同供应商群体的外观平等性衡量不同供应商群体的曝光公平性</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𝐸𝑆𝐹</m:t>
                                </m:r>
                                <m:r>
                                  <a:rPr lang="en-US" sz="400" kern="100">
                                    <a:effectLst/>
                                    <a:latin typeface="Cambria Math" panose="02040503050406030204" pitchFamily="18" charset="0"/>
                                  </a:rPr>
                                  <m:t>=</m:t>
                                </m:r>
                                <m:nary>
                                  <m:naryPr>
                                    <m:chr m:val="∑"/>
                                    <m:limLoc m:val="undOvr"/>
                                    <m:grow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𝑖</m:t>
                                    </m:r>
                                    <m:r>
                                      <a:rPr lang="en-US" sz="400" kern="100">
                                        <a:effectLst/>
                                        <a:latin typeface="Cambria Math" panose="02040503050406030204" pitchFamily="18" charset="0"/>
                                      </a:rPr>
                                      <m:t>=1</m:t>
                                    </m:r>
                                  </m:sub>
                                  <m:sup>
                                    <m:r>
                                      <a:rPr lang="en-US" sz="400" kern="100">
                                        <a:effectLst/>
                                        <a:latin typeface="Cambria Math" panose="02040503050406030204" pitchFamily="18" charset="0"/>
                                      </a:rPr>
                                      <m:t>|</m:t>
                                    </m:r>
                                    <m:r>
                                      <a:rPr lang="en-US" sz="400" kern="100">
                                        <a:effectLst/>
                                        <a:latin typeface="Cambria Math" panose="02040503050406030204" pitchFamily="18" charset="0"/>
                                      </a:rPr>
                                      <m:t>𝑆</m:t>
                                    </m:r>
                                    <m:r>
                                      <a:rPr lang="en-US" sz="400" kern="100">
                                        <a:effectLst/>
                                        <a:latin typeface="Cambria Math" panose="02040503050406030204" pitchFamily="18" charset="0"/>
                                      </a:rPr>
                                      <m:t>|</m:t>
                                    </m:r>
                                  </m:sup>
                                  <m:e>
                                    <m:r>
                                      <a:rPr lang="en-US" sz="400" kern="100">
                                        <a:effectLst/>
                                        <a:latin typeface="Cambria Math" panose="02040503050406030204" pitchFamily="18" charset="0"/>
                                      </a:rPr>
                                      <m:t> </m:t>
                                    </m:r>
                                  </m:e>
                                </m:nary>
                                <m:rad>
                                  <m:radPr>
                                    <m:degHide m:val="on"/>
                                    <m:ctrlPr>
                                      <a:rPr lang="zh-CN" sz="400" i="1" kern="100">
                                        <a:effectLst/>
                                        <a:latin typeface="Cambria Math" panose="02040503050406030204" pitchFamily="18" charset="0"/>
                                      </a:rPr>
                                    </m:ctrlPr>
                                  </m:radPr>
                                  <m:deg/>
                                  <m:e>
                                    <m:nary>
                                      <m:naryPr>
                                        <m:chr m:val="∑"/>
                                        <m:limLoc m:val="undOvr"/>
                                        <m:grow m:val="on"/>
                                        <m:supHide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𝑗</m:t>
                                        </m:r>
                                        <m:r>
                                          <a:rPr lang="en-US" sz="400" kern="100">
                                            <a:effectLst/>
                                            <a:latin typeface="Cambria Math" panose="02040503050406030204" pitchFamily="18" charset="0"/>
                                          </a:rPr>
                                          <m:t>∈</m:t>
                                        </m:r>
                                        <m:r>
                                          <a:rPr lang="en-US" sz="400" kern="100">
                                            <a:effectLst/>
                                            <a:latin typeface="Cambria Math" panose="02040503050406030204" pitchFamily="18" charset="0"/>
                                          </a:rPr>
                                          <m:t>𝐿</m:t>
                                        </m:r>
                                      </m:sub>
                                      <m:sup/>
                                      <m:e>
                                        <m:r>
                                          <a:rPr lang="en-US" sz="400" kern="100">
                                            <a:effectLst/>
                                            <a:latin typeface="Cambria Math" panose="02040503050406030204" pitchFamily="18" charset="0"/>
                                          </a:rPr>
                                          <m:t> </m:t>
                                        </m:r>
                                      </m:e>
                                    </m:nary>
                                    <m:r>
                                      <a:rPr lang="en-US" sz="400" kern="100">
                                        <a:effectLst/>
                                        <a:latin typeface="Cambria Math" panose="02040503050406030204" pitchFamily="18" charset="0"/>
                                      </a:rPr>
                                      <m:t>𝟙</m:t>
                                    </m:r>
                                    <m:d>
                                      <m:dPr>
                                        <m:ctrlPr>
                                          <a:rPr lang="zh-CN" sz="400" i="1" kern="100">
                                            <a:effectLst/>
                                            <a:latin typeface="Cambria Math" panose="02040503050406030204" pitchFamily="18" charset="0"/>
                                          </a:rPr>
                                        </m:ctrlPr>
                                      </m:dPr>
                                      <m:e>
                                        <m:r>
                                          <a:rPr lang="en-US" sz="400" kern="100">
                                            <a:effectLst/>
                                            <a:latin typeface="Cambria Math" panose="02040503050406030204" pitchFamily="18" charset="0"/>
                                          </a:rPr>
                                          <m:t>𝐴</m:t>
                                        </m:r>
                                        <m:r>
                                          <a:rPr lang="en-US" sz="400" kern="100">
                                            <a:effectLst/>
                                            <a:latin typeface="Cambria Math" panose="02040503050406030204" pitchFamily="18" charset="0"/>
                                          </a:rPr>
                                          <m:t>(</m:t>
                                        </m:r>
                                        <m:r>
                                          <a:rPr lang="en-US" sz="400" kern="100">
                                            <a:effectLst/>
                                            <a:latin typeface="Cambria Math" panose="02040503050406030204" pitchFamily="18" charset="0"/>
                                          </a:rPr>
                                          <m:t>𝑗</m:t>
                                        </m:r>
                                        <m:r>
                                          <a:rPr lang="en-US" sz="400" kern="100">
                                            <a:effectLst/>
                                            <a:latin typeface="Cambria Math" panose="02040503050406030204" pitchFamily="18" charset="0"/>
                                          </a:rPr>
                                          <m:t>)∈</m:t>
                                        </m:r>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𝑆</m:t>
                                            </m:r>
                                          </m:e>
                                          <m:sub>
                                            <m:r>
                                              <a:rPr lang="en-US" sz="400" kern="100">
                                                <a:effectLst/>
                                                <a:latin typeface="Cambria Math" panose="02040503050406030204" pitchFamily="18" charset="0"/>
                                              </a:rPr>
                                              <m:t>𝑖</m:t>
                                            </m:r>
                                          </m:sub>
                                        </m:sSub>
                                      </m:e>
                                    </m:d>
                                  </m:e>
                                </m:rad>
                              </m:oMath>
                            </m:oMathPara>
                          </a14:m>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2275336661"/>
                      </a:ext>
                    </a:extLst>
                  </a:tr>
                  <a:tr h="216154">
                    <a:tc vMerge="1">
                      <a:txBody>
                        <a:bodyPr/>
                        <a:lstStyle/>
                        <a:p>
                          <a:endParaRPr lang="zh-CN" altLang="en-US"/>
                        </a:p>
                      </a:txBody>
                      <a:tcPr/>
                    </a:tc>
                    <a:tc>
                      <a:txBody>
                        <a:bodyPr/>
                        <a:lstStyle/>
                        <a:p>
                          <a:pPr algn="just">
                            <a:lnSpc>
                              <a:spcPct val="150000"/>
                            </a:lnSpc>
                          </a:pPr>
                          <a:r>
                            <a:rPr lang="zh-CN" sz="400" kern="100">
                              <a:effectLst/>
                            </a:rPr>
                            <a:t>供应商流行偏差（</a:t>
                          </a:r>
                          <a:r>
                            <a:rPr lang="en-US" sz="400" kern="100">
                              <a:effectLst/>
                            </a:rPr>
                            <a:t>SPD</a:t>
                          </a:r>
                          <a:r>
                            <a:rPr lang="zh-CN" sz="400" kern="100">
                              <a:effectLst/>
                            </a:rPr>
                            <a:t>）</a:t>
                          </a:r>
                          <a:r>
                            <a:rPr lang="en-US" sz="400" kern="100" baseline="30000">
                              <a:effectLst/>
                            </a:rPr>
                            <a:t>[30]</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衡量来自不同供应商组的物品与其在数据中的原始流行度相比的暴露偏差</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US" sz="400" kern="100">
                                    <a:effectLst/>
                                    <a:latin typeface="Cambria Math" panose="02040503050406030204" pitchFamily="18" charset="0"/>
                                  </a:rPr>
                                  <m:t>𝑆𝑃𝐷</m:t>
                                </m:r>
                                <m:r>
                                  <a:rPr lang="en-US" sz="400" kern="100">
                                    <a:effectLst/>
                                    <a:latin typeface="Cambria Math" panose="02040503050406030204" pitchFamily="18" charset="0"/>
                                  </a:rPr>
                                  <m:t>=</m:t>
                                </m:r>
                                <m:f>
                                  <m:fPr>
                                    <m:ctrlPr>
                                      <a:rPr lang="zh-CN" sz="400" i="1" kern="100">
                                        <a:effectLst/>
                                        <a:latin typeface="Cambria Math" panose="02040503050406030204" pitchFamily="18" charset="0"/>
                                      </a:rPr>
                                    </m:ctrlPr>
                                  </m:fPr>
                                  <m:num>
                                    <m:nary>
                                      <m:naryPr>
                                        <m:chr m:val="∑"/>
                                        <m:limLoc m:val="undOvr"/>
                                        <m:grow m:val="on"/>
                                        <m:ctrlPr>
                                          <a:rPr lang="zh-CN" sz="400" i="1" kern="100">
                                            <a:effectLst/>
                                            <a:latin typeface="Cambria Math" panose="02040503050406030204" pitchFamily="18" charset="0"/>
                                          </a:rPr>
                                        </m:ctrlPr>
                                      </m:naryPr>
                                      <m:sub>
                                        <m:r>
                                          <a:rPr lang="en-US" sz="400" kern="100">
                                            <a:effectLst/>
                                            <a:latin typeface="Cambria Math" panose="02040503050406030204" pitchFamily="18" charset="0"/>
                                          </a:rPr>
                                          <m:t>𝑖</m:t>
                                        </m:r>
                                        <m:r>
                                          <a:rPr lang="en-US" sz="400" kern="100">
                                            <a:effectLst/>
                                            <a:latin typeface="Cambria Math" panose="02040503050406030204" pitchFamily="18" charset="0"/>
                                          </a:rPr>
                                          <m:t>=1</m:t>
                                        </m:r>
                                      </m:sub>
                                      <m:sup>
                                        <m:r>
                                          <a:rPr lang="en-US" sz="400" kern="100">
                                            <a:effectLst/>
                                            <a:latin typeface="Cambria Math" panose="02040503050406030204" pitchFamily="18" charset="0"/>
                                          </a:rPr>
                                          <m:t>|</m:t>
                                        </m:r>
                                        <m:r>
                                          <a:rPr lang="en-US" sz="400" kern="100">
                                            <a:effectLst/>
                                            <a:latin typeface="Cambria Math" panose="02040503050406030204" pitchFamily="18" charset="0"/>
                                          </a:rPr>
                                          <m:t>𝑆</m:t>
                                        </m:r>
                                        <m:r>
                                          <a:rPr lang="en-US" sz="400" kern="100">
                                            <a:effectLst/>
                                            <a:latin typeface="Cambria Math" panose="02040503050406030204" pitchFamily="18" charset="0"/>
                                          </a:rPr>
                                          <m:t>|</m:t>
                                        </m:r>
                                      </m:sup>
                                      <m:e>
                                        <m:r>
                                          <a:rPr lang="en-US" sz="400" kern="100">
                                            <a:effectLst/>
                                            <a:latin typeface="Cambria Math" panose="02040503050406030204" pitchFamily="18" charset="0"/>
                                          </a:rPr>
                                          <m:t> </m:t>
                                        </m:r>
                                      </m:e>
                                    </m:nary>
                                    <m:d>
                                      <m:dPr>
                                        <m:begChr m:val="|"/>
                                        <m:endChr m:val="|"/>
                                        <m:ctrlPr>
                                          <a:rPr lang="zh-CN" sz="400" i="1" kern="100">
                                            <a:effectLst/>
                                            <a:latin typeface="Cambria Math" panose="02040503050406030204" pitchFamily="18" charset="0"/>
                                          </a:rPr>
                                        </m:ctrlPr>
                                      </m:dPr>
                                      <m:e>
                                        <m:r>
                                          <a:rPr lang="en-US" sz="400" kern="100">
                                            <a:effectLst/>
                                            <a:latin typeface="Cambria Math" panose="02040503050406030204" pitchFamily="18" charset="0"/>
                                          </a:rPr>
                                          <m:t>𝑆𝑃𝐷</m:t>
                                        </m:r>
                                        <m:d>
                                          <m:dPr>
                                            <m:ctrlPr>
                                              <a:rPr lang="zh-CN" sz="400" i="1" kern="100">
                                                <a:effectLst/>
                                                <a:latin typeface="Cambria Math" panose="02040503050406030204" pitchFamily="18" charset="0"/>
                                              </a:rPr>
                                            </m:ctrlPr>
                                          </m:dPr>
                                          <m:e>
                                            <m:sSub>
                                              <m:sSubPr>
                                                <m:ctrlPr>
                                                  <a:rPr lang="zh-CN" sz="400" i="1" kern="100">
                                                    <a:effectLst/>
                                                    <a:latin typeface="Cambria Math" panose="02040503050406030204" pitchFamily="18" charset="0"/>
                                                  </a:rPr>
                                                </m:ctrlPr>
                                              </m:sSubPr>
                                              <m:e>
                                                <m:r>
                                                  <a:rPr lang="en-US" sz="400" kern="100">
                                                    <a:effectLst/>
                                                    <a:latin typeface="Cambria Math" panose="02040503050406030204" pitchFamily="18" charset="0"/>
                                                  </a:rPr>
                                                  <m:t>𝑆</m:t>
                                                </m:r>
                                              </m:e>
                                              <m:sub>
                                                <m:r>
                                                  <a:rPr lang="en-US" sz="400" kern="100">
                                                    <a:effectLst/>
                                                    <a:latin typeface="Cambria Math" panose="02040503050406030204" pitchFamily="18" charset="0"/>
                                                  </a:rPr>
                                                  <m:t>𝑖</m:t>
                                                </m:r>
                                              </m:sub>
                                            </m:sSub>
                                          </m:e>
                                        </m:d>
                                      </m:e>
                                    </m:d>
                                  </m:num>
                                  <m:den>
                                    <m:r>
                                      <a:rPr lang="en-US" sz="400" kern="100">
                                        <a:effectLst/>
                                        <a:latin typeface="Cambria Math" panose="02040503050406030204" pitchFamily="18" charset="0"/>
                                      </a:rPr>
                                      <m:t>|</m:t>
                                    </m:r>
                                    <m:r>
                                      <a:rPr lang="en-US" sz="400" kern="100">
                                        <a:effectLst/>
                                        <a:latin typeface="Cambria Math" panose="02040503050406030204" pitchFamily="18" charset="0"/>
                                      </a:rPr>
                                      <m:t>𝑆</m:t>
                                    </m:r>
                                    <m:r>
                                      <a:rPr lang="en-US" sz="400" kern="100">
                                        <a:effectLst/>
                                        <a:latin typeface="Cambria Math" panose="02040503050406030204" pitchFamily="18" charset="0"/>
                                      </a:rPr>
                                      <m:t>|</m:t>
                                    </m:r>
                                  </m:den>
                                </m:f>
                              </m:oMath>
                            </m:oMathPara>
                          </a14:m>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extLst>
                      <a:ext uri="{0D108BD9-81ED-4DB2-BD59-A6C34878D82A}">
                        <a16:rowId xmlns:a16="http://schemas.microsoft.com/office/drawing/2014/main" val="341633234"/>
                      </a:ext>
                    </a:extLst>
                  </a:tr>
                </a:tbl>
              </a:graphicData>
            </a:graphic>
          </p:graphicFrame>
        </mc:Choice>
        <mc:Fallback>
          <p:graphicFrame>
            <p:nvGraphicFramePr>
              <p:cNvPr id="117" name="表格 116">
                <a:extLst>
                  <a:ext uri="{FF2B5EF4-FFF2-40B4-BE49-F238E27FC236}">
                    <a16:creationId xmlns:a16="http://schemas.microsoft.com/office/drawing/2014/main" id="{D249CFA8-3CD1-F04F-A57B-64081E30D4E5}"/>
                  </a:ext>
                </a:extLst>
              </p:cNvPr>
              <p:cNvGraphicFramePr>
                <a:graphicFrameLocks noGrp="1"/>
              </p:cNvGraphicFramePr>
              <p:nvPr>
                <p:extLst>
                  <p:ext uri="{D42A27DB-BD31-4B8C-83A1-F6EECF244321}">
                    <p14:modId xmlns:p14="http://schemas.microsoft.com/office/powerpoint/2010/main" val="2180159637"/>
                  </p:ext>
                </p:extLst>
              </p:nvPr>
            </p:nvGraphicFramePr>
            <p:xfrm>
              <a:off x="3147975" y="1326448"/>
              <a:ext cx="3131623" cy="2929257"/>
            </p:xfrm>
            <a:graphic>
              <a:graphicData uri="http://schemas.openxmlformats.org/drawingml/2006/table">
                <a:tbl>
                  <a:tblPr firstRow="1" firstCol="1" bandRow="1">
                    <a:tableStyleId>{93296810-A885-4BE3-A3E7-6D5BEEA58F35}</a:tableStyleId>
                  </a:tblPr>
                  <a:tblGrid>
                    <a:gridCol w="182513">
                      <a:extLst>
                        <a:ext uri="{9D8B030D-6E8A-4147-A177-3AD203B41FA5}">
                          <a16:colId xmlns:a16="http://schemas.microsoft.com/office/drawing/2014/main" val="1754161026"/>
                        </a:ext>
                      </a:extLst>
                    </a:gridCol>
                    <a:gridCol w="789370">
                      <a:extLst>
                        <a:ext uri="{9D8B030D-6E8A-4147-A177-3AD203B41FA5}">
                          <a16:colId xmlns:a16="http://schemas.microsoft.com/office/drawing/2014/main" val="323087669"/>
                        </a:ext>
                      </a:extLst>
                    </a:gridCol>
                    <a:gridCol w="971883">
                      <a:extLst>
                        <a:ext uri="{9D8B030D-6E8A-4147-A177-3AD203B41FA5}">
                          <a16:colId xmlns:a16="http://schemas.microsoft.com/office/drawing/2014/main" val="1106203257"/>
                        </a:ext>
                      </a:extLst>
                    </a:gridCol>
                    <a:gridCol w="1187857">
                      <a:extLst>
                        <a:ext uri="{9D8B030D-6E8A-4147-A177-3AD203B41FA5}">
                          <a16:colId xmlns:a16="http://schemas.microsoft.com/office/drawing/2014/main" val="3572457800"/>
                        </a:ext>
                      </a:extLst>
                    </a:gridCol>
                  </a:tblGrid>
                  <a:tr h="134644">
                    <a:tc>
                      <a:txBody>
                        <a:bodyPr/>
                        <a:lstStyle/>
                        <a:p>
                          <a:pPr algn="just">
                            <a:lnSpc>
                              <a:spcPct val="150000"/>
                            </a:lnSpc>
                          </a:pPr>
                          <a:r>
                            <a:rPr lang="en-US" sz="600" kern="100" dirty="0">
                              <a:effectLst/>
                            </a:rPr>
                            <a:t> </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a:effectLst/>
                            </a:rPr>
                            <a:t>测度指标</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dirty="0">
                              <a:effectLst/>
                            </a:rPr>
                            <a:t>含义</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600" kern="100">
                              <a:effectLst/>
                            </a:rPr>
                            <a:t>表达式</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extLst>
                      <a:ext uri="{0D108BD9-81ED-4DB2-BD59-A6C34878D82A}">
                        <a16:rowId xmlns:a16="http://schemas.microsoft.com/office/drawing/2014/main" val="3961767152"/>
                      </a:ext>
                    </a:extLst>
                  </a:tr>
                  <a:tr h="207535">
                    <a:tc rowSpan="2">
                      <a:txBody>
                        <a:bodyPr/>
                        <a:lstStyle/>
                        <a:p>
                          <a:pPr algn="ctr">
                            <a:lnSpc>
                              <a:spcPct val="150000"/>
                            </a:lnSpc>
                          </a:pPr>
                          <a:r>
                            <a:rPr lang="zh-CN" sz="400" kern="100" dirty="0">
                              <a:effectLst/>
                            </a:rPr>
                            <a:t>用</a:t>
                          </a:r>
                          <a:endParaRPr lang="zh-CN" sz="600" kern="100" dirty="0">
                            <a:effectLst/>
                          </a:endParaRPr>
                        </a:p>
                        <a:p>
                          <a:pPr algn="ctr">
                            <a:lnSpc>
                              <a:spcPct val="150000"/>
                            </a:lnSpc>
                          </a:pPr>
                          <a:r>
                            <a:rPr lang="zh-CN" sz="400" kern="100" dirty="0">
                              <a:effectLst/>
                            </a:rPr>
                            <a:t>户</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dirty="0">
                              <a:effectLst/>
                            </a:rPr>
                            <a:t>用户流行度偏差（</a:t>
                          </a:r>
                          <a:r>
                            <a:rPr lang="en-US" sz="400" kern="100" dirty="0">
                              <a:effectLst/>
                            </a:rPr>
                            <a:t>UPD</a:t>
                          </a:r>
                          <a:r>
                            <a:rPr lang="zh-CN" sz="400" kern="100" dirty="0">
                              <a:effectLst/>
                            </a:rPr>
                            <a:t>）</a:t>
                          </a:r>
                          <a:r>
                            <a:rPr lang="en-US" sz="400" kern="100" baseline="30000" dirty="0">
                              <a:effectLst/>
                            </a:rPr>
                            <a:t>[14]</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衡量相对于用户偏好与推荐列表之间，算法对不同群组之间的平均流行度偏差</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75000" r="-2128" b="-1331250"/>
                          </a:stretch>
                        </a:blipFill>
                      </a:tcPr>
                    </a:tc>
                    <a:extLst>
                      <a:ext uri="{0D108BD9-81ED-4DB2-BD59-A6C34878D82A}">
                        <a16:rowId xmlns:a16="http://schemas.microsoft.com/office/drawing/2014/main" val="2360776658"/>
                      </a:ext>
                    </a:extLst>
                  </a:tr>
                  <a:tr h="203633">
                    <a:tc vMerge="1">
                      <a:txBody>
                        <a:bodyPr/>
                        <a:lstStyle/>
                        <a:p>
                          <a:endParaRPr lang="zh-CN" altLang="en-US"/>
                        </a:p>
                      </a:txBody>
                      <a:tcPr/>
                    </a:tc>
                    <a:tc>
                      <a:txBody>
                        <a:bodyPr/>
                        <a:lstStyle/>
                        <a:p>
                          <a:pPr algn="just">
                            <a:lnSpc>
                              <a:spcPct val="150000"/>
                            </a:lnSpc>
                          </a:pPr>
                          <a:r>
                            <a:rPr lang="zh-CN" sz="400" kern="100">
                              <a:effectLst/>
                            </a:rPr>
                            <a:t>组平均流行度（</a:t>
                          </a:r>
                          <a:r>
                            <a:rPr lang="en-US" sz="400" kern="100">
                              <a:effectLst/>
                            </a:rPr>
                            <a:t>GAP</a:t>
                          </a:r>
                          <a:r>
                            <a:rPr lang="zh-CN" sz="400" kern="100">
                              <a:effectLst/>
                            </a:rPr>
                            <a:t>）</a:t>
                          </a:r>
                          <a:r>
                            <a:rPr lang="en-US" sz="400" kern="100" baseline="30000">
                              <a:effectLst/>
                            </a:rPr>
                            <a:t>[20]</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评估推荐结果相对与目标用户群体整体偏好的符合程度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175000" r="-2128" b="-1231250"/>
                          </a:stretch>
                        </a:blipFill>
                      </a:tcPr>
                    </a:tc>
                    <a:extLst>
                      <a:ext uri="{0D108BD9-81ED-4DB2-BD59-A6C34878D82A}">
                        <a16:rowId xmlns:a16="http://schemas.microsoft.com/office/drawing/2014/main" val="3651907435"/>
                      </a:ext>
                    </a:extLst>
                  </a:tr>
                  <a:tr h="192151">
                    <a:tc rowSpan="8">
                      <a:txBody>
                        <a:bodyPr/>
                        <a:lstStyle/>
                        <a:p>
                          <a:pPr algn="ctr">
                            <a:lnSpc>
                              <a:spcPct val="150000"/>
                            </a:lnSpc>
                          </a:pPr>
                          <a:r>
                            <a:rPr lang="zh-CN" sz="400" kern="100" dirty="0">
                              <a:effectLst/>
                            </a:rPr>
                            <a:t>物</a:t>
                          </a:r>
                          <a:endParaRPr lang="zh-CN" sz="600" kern="100" dirty="0">
                            <a:effectLst/>
                          </a:endParaRPr>
                        </a:p>
                        <a:p>
                          <a:pPr algn="ctr">
                            <a:lnSpc>
                              <a:spcPct val="150000"/>
                            </a:lnSpc>
                          </a:pPr>
                          <a:r>
                            <a:rPr lang="zh-CN" sz="400" kern="100" dirty="0">
                              <a:effectLst/>
                            </a:rPr>
                            <a:t>品</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a:effectLst/>
                            </a:rPr>
                            <a:t>整体多样性（</a:t>
                          </a:r>
                          <a:r>
                            <a:rPr lang="en-US" sz="400" kern="100">
                              <a:effectLst/>
                            </a:rPr>
                            <a:t>AggDiv</a:t>
                          </a:r>
                          <a:r>
                            <a:rPr lang="zh-CN" sz="400" kern="100">
                              <a:effectLst/>
                            </a:rPr>
                            <a:t>）</a:t>
                          </a:r>
                          <a:r>
                            <a:rPr lang="en-US" sz="400" kern="100" baseline="30000">
                              <a:effectLst/>
                            </a:rPr>
                            <a:t>[21]</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衡量被推荐的物品占总物品的比例</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293333" r="-2128" b="-1213333"/>
                          </a:stretch>
                        </a:blipFill>
                      </a:tcPr>
                    </a:tc>
                    <a:extLst>
                      <a:ext uri="{0D108BD9-81ED-4DB2-BD59-A6C34878D82A}">
                        <a16:rowId xmlns:a16="http://schemas.microsoft.com/office/drawing/2014/main" val="2595892684"/>
                      </a:ext>
                    </a:extLst>
                  </a:tr>
                  <a:tr h="192786">
                    <a:tc vMerge="1">
                      <a:txBody>
                        <a:bodyPr/>
                        <a:lstStyle/>
                        <a:p>
                          <a:endParaRPr lang="zh-CN" altLang="en-US"/>
                        </a:p>
                      </a:txBody>
                      <a:tcPr/>
                    </a:tc>
                    <a:tc>
                      <a:txBody>
                        <a:bodyPr/>
                        <a:lstStyle/>
                        <a:p>
                          <a:pPr algn="just">
                            <a:lnSpc>
                              <a:spcPct val="150000"/>
                            </a:lnSpc>
                          </a:pPr>
                          <a:r>
                            <a:rPr lang="zh-CN" sz="400" kern="100">
                              <a:effectLst/>
                            </a:rPr>
                            <a:t>长尾覆盖率（</a:t>
                          </a:r>
                          <a:r>
                            <a:rPr lang="en-US" sz="400" kern="100">
                              <a:effectLst/>
                            </a:rPr>
                            <a:t>LC</a:t>
                          </a:r>
                          <a:r>
                            <a:rPr lang="zh-CN" sz="400" kern="100">
                              <a:effectLst/>
                            </a:rPr>
                            <a:t>）</a:t>
                          </a:r>
                          <a:r>
                            <a:rPr lang="en-US" sz="400" kern="100" baseline="30000">
                              <a:effectLst/>
                            </a:rPr>
                            <a:t>[22]</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判断推荐系统是否存在“热门聚焦”现象</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368750" r="-2128" b="-1037500"/>
                          </a:stretch>
                        </a:blipFill>
                      </a:tcPr>
                    </a:tc>
                    <a:extLst>
                      <a:ext uri="{0D108BD9-81ED-4DB2-BD59-A6C34878D82A}">
                        <a16:rowId xmlns:a16="http://schemas.microsoft.com/office/drawing/2014/main" val="4180790282"/>
                      </a:ext>
                    </a:extLst>
                  </a:tr>
                  <a:tr h="229362">
                    <a:tc vMerge="1">
                      <a:txBody>
                        <a:bodyPr/>
                        <a:lstStyle/>
                        <a:p>
                          <a:endParaRPr lang="zh-CN" altLang="en-US"/>
                        </a:p>
                      </a:txBody>
                      <a:tcPr/>
                    </a:tc>
                    <a:tc>
                      <a:txBody>
                        <a:bodyPr/>
                        <a:lstStyle/>
                        <a:p>
                          <a:pPr algn="just">
                            <a:lnSpc>
                              <a:spcPct val="150000"/>
                            </a:lnSpc>
                          </a:pPr>
                          <a:r>
                            <a:rPr lang="zh-CN" sz="400" kern="100">
                              <a:effectLst/>
                            </a:rPr>
                            <a:t>平均推荐流行度（</a:t>
                          </a:r>
                          <a:r>
                            <a:rPr lang="en-US" sz="400" kern="100">
                              <a:effectLst/>
                            </a:rPr>
                            <a:t>ARP</a:t>
                          </a:r>
                          <a:r>
                            <a:rPr lang="zh-CN" sz="400" kern="100">
                              <a:effectLst/>
                            </a:rPr>
                            <a:t>）</a:t>
                          </a:r>
                          <a:r>
                            <a:rPr lang="en-US" sz="400" kern="100" baseline="30000">
                              <a:effectLst/>
                            </a:rPr>
                            <a:t>[23]</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衡量每个推荐列表中物品的平均流行度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416667" r="-2128" b="-822222"/>
                          </a:stretch>
                        </a:blipFill>
                      </a:tcPr>
                    </a:tc>
                    <a:extLst>
                      <a:ext uri="{0D108BD9-81ED-4DB2-BD59-A6C34878D82A}">
                        <a16:rowId xmlns:a16="http://schemas.microsoft.com/office/drawing/2014/main" val="916045260"/>
                      </a:ext>
                    </a:extLst>
                  </a:tr>
                  <a:tr h="233109">
                    <a:tc vMerge="1">
                      <a:txBody>
                        <a:bodyPr/>
                        <a:lstStyle/>
                        <a:p>
                          <a:endParaRPr lang="zh-CN" altLang="en-US"/>
                        </a:p>
                      </a:txBody>
                      <a:tcPr/>
                    </a:tc>
                    <a:tc>
                      <a:txBody>
                        <a:bodyPr/>
                        <a:lstStyle/>
                        <a:p>
                          <a:pPr algn="just">
                            <a:lnSpc>
                              <a:spcPct val="150000"/>
                            </a:lnSpc>
                          </a:pPr>
                          <a:r>
                            <a:rPr lang="zh-CN" sz="400" kern="100">
                              <a:effectLst/>
                            </a:rPr>
                            <a:t>长尾平均覆盖率（</a:t>
                          </a:r>
                          <a:r>
                            <a:rPr lang="en-US" sz="400" kern="100">
                              <a:effectLst/>
                            </a:rPr>
                            <a:t>ACLT</a:t>
                          </a:r>
                          <a:r>
                            <a:rPr lang="zh-CN" sz="400" kern="100">
                              <a:effectLst/>
                            </a:rPr>
                            <a:t>）</a:t>
                          </a:r>
                          <a:r>
                            <a:rPr lang="en-US" sz="400" kern="100" baseline="30000">
                              <a:effectLst/>
                            </a:rPr>
                            <a:t>[24]</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dirty="0">
                              <a:effectLst/>
                            </a:rPr>
                            <a:t>衡量长尾物品在整个推荐列表中的平均曝光率</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516667" r="-2128" b="-722222"/>
                          </a:stretch>
                        </a:blipFill>
                      </a:tcPr>
                    </a:tc>
                    <a:extLst>
                      <a:ext uri="{0D108BD9-81ED-4DB2-BD59-A6C34878D82A}">
                        <a16:rowId xmlns:a16="http://schemas.microsoft.com/office/drawing/2014/main" val="3915324861"/>
                      </a:ext>
                    </a:extLst>
                  </a:tr>
                  <a:tr h="234823">
                    <a:tc vMerge="1">
                      <a:txBody>
                        <a:bodyPr/>
                        <a:lstStyle/>
                        <a:p>
                          <a:endParaRPr lang="zh-CN" altLang="en-US"/>
                        </a:p>
                      </a:txBody>
                      <a:tcPr/>
                    </a:tc>
                    <a:tc>
                      <a:txBody>
                        <a:bodyPr/>
                        <a:lstStyle/>
                        <a:p>
                          <a:pPr algn="just">
                            <a:lnSpc>
                              <a:spcPct val="150000"/>
                            </a:lnSpc>
                          </a:pPr>
                          <a:r>
                            <a:rPr lang="zh-CN" sz="400" kern="100">
                              <a:effectLst/>
                            </a:rPr>
                            <a:t>长尾平均百分比（</a:t>
                          </a:r>
                          <a:r>
                            <a:rPr lang="en-US" sz="400" kern="100">
                              <a:effectLst/>
                            </a:rPr>
                            <a:t>APLT</a:t>
                          </a:r>
                          <a:r>
                            <a:rPr lang="zh-CN" sz="400" kern="100">
                              <a:effectLst/>
                            </a:rPr>
                            <a:t>）</a:t>
                          </a:r>
                          <a:r>
                            <a:rPr lang="en-US" sz="400" kern="100" baseline="30000">
                              <a:effectLst/>
                            </a:rPr>
                            <a:t>[25]</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衡量推荐列表中长尾物品的平均百分比</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584211" r="-2128" b="-584211"/>
                          </a:stretch>
                        </a:blipFill>
                      </a:tcPr>
                    </a:tc>
                    <a:extLst>
                      <a:ext uri="{0D108BD9-81ED-4DB2-BD59-A6C34878D82A}">
                        <a16:rowId xmlns:a16="http://schemas.microsoft.com/office/drawing/2014/main" val="4154178799"/>
                      </a:ext>
                    </a:extLst>
                  </a:tr>
                  <a:tr h="360715">
                    <a:tc vMerge="1">
                      <a:txBody>
                        <a:bodyPr/>
                        <a:lstStyle/>
                        <a:p>
                          <a:endParaRPr lang="zh-CN" altLang="en-US"/>
                        </a:p>
                      </a:txBody>
                      <a:tcPr/>
                    </a:tc>
                    <a:tc>
                      <a:txBody>
                        <a:bodyPr/>
                        <a:lstStyle/>
                        <a:p>
                          <a:pPr algn="just">
                            <a:lnSpc>
                              <a:spcPct val="150000"/>
                            </a:lnSpc>
                          </a:pPr>
                          <a:r>
                            <a:rPr lang="zh-CN" sz="400" kern="100">
                              <a:effectLst/>
                            </a:rPr>
                            <a:t>基尼指数（</a:t>
                          </a:r>
                          <a:r>
                            <a:rPr lang="en-US" sz="400" kern="100">
                              <a:effectLst/>
                            </a:rPr>
                            <a:t>Gini</a:t>
                          </a:r>
                          <a:r>
                            <a:rPr lang="zh-CN" sz="400" kern="100">
                              <a:effectLst/>
                            </a:rPr>
                            <a:t>）</a:t>
                          </a:r>
                          <a:r>
                            <a:rPr lang="en-US" sz="400" kern="100" baseline="30000">
                              <a:effectLst/>
                            </a:rPr>
                            <a:t>[26]</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衡量所推荐的结果在不同物品中的分布均匀程度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448276" r="-2128" b="-282759"/>
                          </a:stretch>
                        </a:blipFill>
                      </a:tcPr>
                    </a:tc>
                    <a:extLst>
                      <a:ext uri="{0D108BD9-81ED-4DB2-BD59-A6C34878D82A}">
                        <a16:rowId xmlns:a16="http://schemas.microsoft.com/office/drawing/2014/main" val="2097889204"/>
                      </a:ext>
                    </a:extLst>
                  </a:tr>
                  <a:tr h="249555">
                    <a:tc vMerge="1">
                      <a:txBody>
                        <a:bodyPr/>
                        <a:lstStyle/>
                        <a:p>
                          <a:endParaRPr lang="zh-CN" altLang="en-US"/>
                        </a:p>
                      </a:txBody>
                      <a:tcPr/>
                    </a:tc>
                    <a:tc>
                      <a:txBody>
                        <a:bodyPr/>
                        <a:lstStyle/>
                        <a:p>
                          <a:pPr algn="just">
                            <a:lnSpc>
                              <a:spcPct val="150000"/>
                            </a:lnSpc>
                          </a:pPr>
                          <a:r>
                            <a:rPr lang="zh-CN" sz="400" kern="100">
                              <a:effectLst/>
                            </a:rPr>
                            <a:t>信息熵（</a:t>
                          </a:r>
                          <a:r>
                            <a:rPr lang="en-US" sz="400" kern="100">
                              <a:effectLst/>
                            </a:rPr>
                            <a:t>Entropy</a:t>
                          </a:r>
                          <a:r>
                            <a:rPr lang="zh-CN" sz="400" kern="100">
                              <a:effectLst/>
                            </a:rPr>
                            <a:t>）</a:t>
                          </a:r>
                          <a:r>
                            <a:rPr lang="en-US" sz="400" kern="100" baseline="30000">
                              <a:effectLst/>
                            </a:rPr>
                            <a:t>[27]</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衡量推荐系统中物品流行度信息的不确定性</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836842" r="-2128" b="-331579"/>
                          </a:stretch>
                        </a:blipFill>
                      </a:tcPr>
                    </a:tc>
                    <a:extLst>
                      <a:ext uri="{0D108BD9-81ED-4DB2-BD59-A6C34878D82A}">
                        <a16:rowId xmlns:a16="http://schemas.microsoft.com/office/drawing/2014/main" val="3520867447"/>
                      </a:ext>
                    </a:extLst>
                  </a:tr>
                  <a:tr h="192151">
                    <a:tc vMerge="1">
                      <a:txBody>
                        <a:bodyPr/>
                        <a:lstStyle/>
                        <a:p>
                          <a:endParaRPr lang="zh-CN" altLang="en-US"/>
                        </a:p>
                      </a:txBody>
                      <a:tcPr/>
                    </a:tc>
                    <a:tc>
                      <a:txBody>
                        <a:bodyPr/>
                        <a:lstStyle/>
                        <a:p>
                          <a:pPr algn="just">
                            <a:lnSpc>
                              <a:spcPct val="150000"/>
                            </a:lnSpc>
                          </a:pPr>
                          <a:r>
                            <a:rPr lang="zh-CN" sz="400" kern="100">
                              <a:effectLst/>
                            </a:rPr>
                            <a:t>物品流行度偏差（</a:t>
                          </a:r>
                          <a:r>
                            <a:rPr lang="en-US" sz="400" kern="100">
                              <a:effectLst/>
                            </a:rPr>
                            <a:t>IPD</a:t>
                          </a:r>
                          <a:r>
                            <a:rPr lang="zh-CN" sz="400" kern="100">
                              <a:effectLst/>
                            </a:rPr>
                            <a:t>）</a:t>
                          </a:r>
                          <a:r>
                            <a:rPr lang="en-US" sz="400" kern="100" baseline="30000">
                              <a:effectLst/>
                            </a:rPr>
                            <a:t>[28]</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衡量物品之间在流行度或热度上的偏差或不均衡程度</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1186667" r="-2128" b="-320000"/>
                          </a:stretch>
                        </a:blipFill>
                      </a:tcPr>
                    </a:tc>
                    <a:extLst>
                      <a:ext uri="{0D108BD9-81ED-4DB2-BD59-A6C34878D82A}">
                        <a16:rowId xmlns:a16="http://schemas.microsoft.com/office/drawing/2014/main" val="2801093113"/>
                      </a:ext>
                    </a:extLst>
                  </a:tr>
                  <a:tr h="282639">
                    <a:tc rowSpan="2">
                      <a:txBody>
                        <a:bodyPr/>
                        <a:lstStyle/>
                        <a:p>
                          <a:pPr algn="ctr">
                            <a:lnSpc>
                              <a:spcPct val="150000"/>
                            </a:lnSpc>
                          </a:pPr>
                          <a:r>
                            <a:rPr lang="zh-CN" sz="400" kern="100" dirty="0">
                              <a:effectLst/>
                            </a:rPr>
                            <a:t>供</a:t>
                          </a:r>
                          <a:endParaRPr lang="zh-CN" sz="600" kern="100" dirty="0">
                            <a:effectLst/>
                          </a:endParaRPr>
                        </a:p>
                        <a:p>
                          <a:pPr algn="ctr">
                            <a:lnSpc>
                              <a:spcPct val="150000"/>
                            </a:lnSpc>
                          </a:pPr>
                          <a:r>
                            <a:rPr lang="zh-CN" sz="400" kern="100" dirty="0">
                              <a:effectLst/>
                            </a:rPr>
                            <a:t>应</a:t>
                          </a:r>
                          <a:endParaRPr lang="zh-CN" sz="600" kern="100" dirty="0">
                            <a:effectLst/>
                          </a:endParaRPr>
                        </a:p>
                        <a:p>
                          <a:pPr algn="ctr">
                            <a:lnSpc>
                              <a:spcPct val="150000"/>
                            </a:lnSpc>
                          </a:pPr>
                          <a:r>
                            <a:rPr lang="zh-CN" sz="400" kern="100" dirty="0">
                              <a:effectLst/>
                            </a:rPr>
                            <a:t>商</a:t>
                          </a:r>
                          <a:endParaRPr lang="zh-CN" sz="600" kern="100" dirty="0">
                            <a:effectLst/>
                          </a:endParaRPr>
                        </a:p>
                        <a:p>
                          <a:pPr algn="ctr">
                            <a:lnSpc>
                              <a:spcPct val="150000"/>
                            </a:lnSpc>
                          </a:pPr>
                          <a:r>
                            <a:rPr lang="zh-CN" sz="400" kern="100" dirty="0">
                              <a:effectLst/>
                            </a:rPr>
                            <a:t>角</a:t>
                          </a:r>
                          <a:endParaRPr lang="zh-CN" sz="600" kern="100" dirty="0">
                            <a:effectLst/>
                          </a:endParaRPr>
                        </a:p>
                        <a:p>
                          <a:pPr algn="ctr">
                            <a:lnSpc>
                              <a:spcPct val="150000"/>
                            </a:lnSpc>
                          </a:pPr>
                          <a:r>
                            <a:rPr lang="zh-CN" sz="400" kern="100" dirty="0">
                              <a:effectLst/>
                            </a:rPr>
                            <a:t>度</a:t>
                          </a:r>
                          <a:endParaRPr lang="zh-CN" sz="6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nchor="ctr"/>
                    </a:tc>
                    <a:tc>
                      <a:txBody>
                        <a:bodyPr/>
                        <a:lstStyle/>
                        <a:p>
                          <a:pPr algn="just">
                            <a:lnSpc>
                              <a:spcPct val="150000"/>
                            </a:lnSpc>
                          </a:pPr>
                          <a:r>
                            <a:rPr lang="zh-CN" sz="400" kern="100">
                              <a:effectLst/>
                            </a:rPr>
                            <a:t>供应商关注度平等性（</a:t>
                          </a:r>
                          <a:r>
                            <a:rPr lang="en-US" sz="400" kern="100">
                              <a:effectLst/>
                            </a:rPr>
                            <a:t>ESF</a:t>
                          </a:r>
                          <a:r>
                            <a:rPr lang="zh-CN" sz="400" kern="100">
                              <a:effectLst/>
                            </a:rPr>
                            <a:t>）</a:t>
                          </a:r>
                          <a:r>
                            <a:rPr lang="en-US" sz="400" kern="100" baseline="30000">
                              <a:effectLst/>
                            </a:rPr>
                            <a:t>[29]</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根据不同供应商群体的外观平等性衡量不同供应商群体的曝光公平性</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839130" r="-2128" b="-108696"/>
                          </a:stretch>
                        </a:blipFill>
                      </a:tcPr>
                    </a:tc>
                    <a:extLst>
                      <a:ext uri="{0D108BD9-81ED-4DB2-BD59-A6C34878D82A}">
                        <a16:rowId xmlns:a16="http://schemas.microsoft.com/office/drawing/2014/main" val="2275336661"/>
                      </a:ext>
                    </a:extLst>
                  </a:tr>
                  <a:tr h="216154">
                    <a:tc vMerge="1">
                      <a:txBody>
                        <a:bodyPr/>
                        <a:lstStyle/>
                        <a:p>
                          <a:endParaRPr lang="zh-CN" altLang="en-US"/>
                        </a:p>
                      </a:txBody>
                      <a:tcPr/>
                    </a:tc>
                    <a:tc>
                      <a:txBody>
                        <a:bodyPr/>
                        <a:lstStyle/>
                        <a:p>
                          <a:pPr algn="just">
                            <a:lnSpc>
                              <a:spcPct val="150000"/>
                            </a:lnSpc>
                          </a:pPr>
                          <a:r>
                            <a:rPr lang="zh-CN" sz="400" kern="100">
                              <a:effectLst/>
                            </a:rPr>
                            <a:t>供应商流行偏差（</a:t>
                          </a:r>
                          <a:r>
                            <a:rPr lang="en-US" sz="400" kern="100">
                              <a:effectLst/>
                            </a:rPr>
                            <a:t>SPD</a:t>
                          </a:r>
                          <a:r>
                            <a:rPr lang="zh-CN" sz="400" kern="100">
                              <a:effectLst/>
                            </a:rPr>
                            <a:t>）</a:t>
                          </a:r>
                          <a:r>
                            <a:rPr lang="en-US" sz="400" kern="100" baseline="30000">
                              <a:effectLst/>
                            </a:rPr>
                            <a:t>[30]</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pPr algn="just">
                            <a:lnSpc>
                              <a:spcPct val="150000"/>
                            </a:lnSpc>
                          </a:pPr>
                          <a:r>
                            <a:rPr lang="zh-CN" sz="400" kern="100">
                              <a:effectLst/>
                            </a:rPr>
                            <a:t>衡量来自不同供应商组的物品与其在数据中的原始流行度相比的暴露偏差</a:t>
                          </a:r>
                          <a:endParaRPr lang="zh-CN" sz="6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35941" marR="35941" marT="0" marB="0"/>
                    </a:tc>
                    <a:tc>
                      <a:txBody>
                        <a:bodyPr/>
                        <a:lstStyle/>
                        <a:p>
                          <a:endParaRPr lang="zh-CN"/>
                        </a:p>
                      </a:txBody>
                      <a:tcPr marL="35941" marR="35941" marT="0" marB="0" anchor="ctr">
                        <a:blipFill>
                          <a:blip r:embed="rId4"/>
                          <a:stretch>
                            <a:fillRect l="-163830" t="-1270588" r="-2128" b="-47059"/>
                          </a:stretch>
                        </a:blipFill>
                      </a:tcPr>
                    </a:tc>
                    <a:extLst>
                      <a:ext uri="{0D108BD9-81ED-4DB2-BD59-A6C34878D82A}">
                        <a16:rowId xmlns:a16="http://schemas.microsoft.com/office/drawing/2014/main" val="341633234"/>
                      </a:ext>
                    </a:extLst>
                  </a:tr>
                </a:tbl>
              </a:graphicData>
            </a:graphic>
          </p:graphicFrame>
        </mc:Fallback>
      </mc:AlternateContent>
      <p:sp>
        <p:nvSpPr>
          <p:cNvPr id="3" name="文本框 2">
            <a:extLst>
              <a:ext uri="{FF2B5EF4-FFF2-40B4-BE49-F238E27FC236}">
                <a16:creationId xmlns:a16="http://schemas.microsoft.com/office/drawing/2014/main" id="{5CF563CD-6449-7B49-945F-486E8CD1D881}"/>
              </a:ext>
            </a:extLst>
          </p:cNvPr>
          <p:cNvSpPr txBox="1"/>
          <p:nvPr/>
        </p:nvSpPr>
        <p:spPr>
          <a:xfrm>
            <a:off x="2832058" y="1948321"/>
            <a:ext cx="269967" cy="1869743"/>
          </a:xfrm>
          <a:prstGeom prst="rect">
            <a:avLst/>
          </a:prstGeom>
          <a:noFill/>
        </p:spPr>
        <p:txBody>
          <a:bodyPr wrap="square" rtlCol="0">
            <a:spAutoFit/>
          </a:bodyPr>
          <a:lstStyle/>
          <a:p>
            <a:r>
              <a:rPr lang="zh-CN" altLang="zh-CN" sz="1050" b="1" dirty="0">
                <a:solidFill>
                  <a:srgbClr val="248AC4"/>
                </a:solidFill>
                <a:ea typeface="黑体" panose="02010609060101010101" pitchFamily="49" charset="-122"/>
                <a:cs typeface="Times New Roman" panose="02020603050405020304" pitchFamily="18" charset="0"/>
              </a:rPr>
              <a:t>主流流行度测度指标汇总</a:t>
            </a:r>
            <a:r>
              <a:rPr lang="zh-CN" altLang="zh-CN" sz="1050" dirty="0">
                <a:solidFill>
                  <a:srgbClr val="248AC4"/>
                </a:solidFill>
              </a:rPr>
              <a:t> </a:t>
            </a:r>
            <a:endParaRPr kumimoji="1" lang="zh-CN" altLang="en-US" sz="1050" dirty="0">
              <a:solidFill>
                <a:srgbClr val="248AC4"/>
              </a:solidFill>
            </a:endParaRPr>
          </a:p>
        </p:txBody>
      </p:sp>
    </p:spTree>
    <p:extLst>
      <p:ext uri="{BB962C8B-B14F-4D97-AF65-F5344CB8AC3E}">
        <p14:creationId xmlns:p14="http://schemas.microsoft.com/office/powerpoint/2010/main" val="327798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2"/>
          <p:cNvSpPr txBox="1">
            <a:spLocks noChangeArrowheads="1"/>
          </p:cNvSpPr>
          <p:nvPr/>
        </p:nvSpPr>
        <p:spPr bwMode="auto">
          <a:xfrm>
            <a:off x="867305"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对比分析</a:t>
            </a:r>
            <a:endParaRPr lang="en-US" altLang="zh-CN" sz="1050" b="1" dirty="0">
              <a:solidFill>
                <a:schemeClr val="bg2"/>
              </a:solidFill>
              <a:latin typeface="微软雅黑" pitchFamily="34" charset="-122"/>
              <a:ea typeface="微软雅黑" pitchFamily="34" charset="-122"/>
            </a:endParaRPr>
          </a:p>
        </p:txBody>
      </p:sp>
      <p:sp>
        <p:nvSpPr>
          <p:cNvPr id="47" name="Text Box 43"/>
          <p:cNvSpPr txBox="1">
            <a:spLocks noChangeArrowheads="1"/>
          </p:cNvSpPr>
          <p:nvPr/>
        </p:nvSpPr>
        <p:spPr bwMode="auto">
          <a:xfrm>
            <a:off x="867301" y="1040226"/>
            <a:ext cx="104387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CONSTRACT</a:t>
            </a:r>
            <a:r>
              <a:rPr lang="zh-CN" altLang="en-US" sz="600" dirty="0">
                <a:solidFill>
                  <a:schemeClr val="bg2"/>
                </a:solidFill>
                <a:latin typeface="微软雅黑" pitchFamily="34" charset="-122"/>
                <a:ea typeface="微软雅黑" pitchFamily="34" charset="-122"/>
              </a:rPr>
              <a:t> </a:t>
            </a:r>
            <a:r>
              <a:rPr lang="en-US" altLang="zh-CN" sz="600" dirty="0">
                <a:solidFill>
                  <a:schemeClr val="bg2"/>
                </a:solidFill>
                <a:latin typeface="微软雅黑" pitchFamily="34" charset="-122"/>
                <a:ea typeface="微软雅黑" pitchFamily="34" charset="-122"/>
              </a:rPr>
              <a:t>ANALYSIS</a:t>
            </a:r>
          </a:p>
        </p:txBody>
      </p:sp>
      <p:sp>
        <p:nvSpPr>
          <p:cNvPr id="60" name="Freeform 28"/>
          <p:cNvSpPr>
            <a:spLocks/>
          </p:cNvSpPr>
          <p:nvPr/>
        </p:nvSpPr>
        <p:spPr bwMode="auto">
          <a:xfrm>
            <a:off x="3811071" y="3027458"/>
            <a:ext cx="685641" cy="404719"/>
          </a:xfrm>
          <a:custGeom>
            <a:avLst/>
            <a:gdLst>
              <a:gd name="T0" fmla="*/ 0 w 576"/>
              <a:gd name="T1" fmla="*/ 340 h 340"/>
              <a:gd name="T2" fmla="*/ 576 w 576"/>
              <a:gd name="T3" fmla="*/ 340 h 340"/>
              <a:gd name="T4" fmla="*/ 576 w 576"/>
              <a:gd name="T5" fmla="*/ 0 h 340"/>
            </a:gdLst>
            <a:ahLst/>
            <a:cxnLst>
              <a:cxn ang="0">
                <a:pos x="T0" y="T1"/>
              </a:cxn>
              <a:cxn ang="0">
                <a:pos x="T2" y="T3"/>
              </a:cxn>
              <a:cxn ang="0">
                <a:pos x="T4" y="T5"/>
              </a:cxn>
            </a:cxnLst>
            <a:rect l="0" t="0" r="r" b="b"/>
            <a:pathLst>
              <a:path w="576" h="340">
                <a:moveTo>
                  <a:pt x="0" y="340"/>
                </a:moveTo>
                <a:lnTo>
                  <a:pt x="576" y="340"/>
                </a:lnTo>
                <a:lnTo>
                  <a:pt x="576" y="0"/>
                </a:lnTo>
              </a:path>
            </a:pathLst>
          </a:custGeom>
          <a:noFill/>
          <a:ln w="6350" cap="flat">
            <a:solidFill>
              <a:schemeClr val="bg2"/>
            </a:solidFill>
            <a:prstDash val="dash"/>
            <a:miter lim="800000"/>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Line 29"/>
          <p:cNvSpPr>
            <a:spLocks noChangeShapeType="1"/>
          </p:cNvSpPr>
          <p:nvPr/>
        </p:nvSpPr>
        <p:spPr bwMode="auto">
          <a:xfrm>
            <a:off x="3811071" y="1807347"/>
            <a:ext cx="685641" cy="0"/>
          </a:xfrm>
          <a:prstGeom prst="line">
            <a:avLst/>
          </a:prstGeom>
          <a:noFill/>
          <a:ln w="6350">
            <a:solidFill>
              <a:schemeClr val="bg2"/>
            </a:solidFill>
            <a:prstDash val="dash"/>
            <a:miter lim="800000"/>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2" name="Freeform 30"/>
          <p:cNvSpPr>
            <a:spLocks/>
          </p:cNvSpPr>
          <p:nvPr/>
        </p:nvSpPr>
        <p:spPr bwMode="auto">
          <a:xfrm>
            <a:off x="3811071" y="2157314"/>
            <a:ext cx="685641" cy="259496"/>
          </a:xfrm>
          <a:custGeom>
            <a:avLst/>
            <a:gdLst>
              <a:gd name="T0" fmla="*/ 0 w 576"/>
              <a:gd name="T1" fmla="*/ 0 h 218"/>
              <a:gd name="T2" fmla="*/ 576 w 576"/>
              <a:gd name="T3" fmla="*/ 0 h 218"/>
              <a:gd name="T4" fmla="*/ 576 w 576"/>
              <a:gd name="T5" fmla="*/ 218 h 218"/>
            </a:gdLst>
            <a:ahLst/>
            <a:cxnLst>
              <a:cxn ang="0">
                <a:pos x="T0" y="T1"/>
              </a:cxn>
              <a:cxn ang="0">
                <a:pos x="T2" y="T3"/>
              </a:cxn>
              <a:cxn ang="0">
                <a:pos x="T4" y="T5"/>
              </a:cxn>
            </a:cxnLst>
            <a:rect l="0" t="0" r="r" b="b"/>
            <a:pathLst>
              <a:path w="576" h="218">
                <a:moveTo>
                  <a:pt x="0" y="0"/>
                </a:moveTo>
                <a:lnTo>
                  <a:pt x="576" y="0"/>
                </a:lnTo>
                <a:lnTo>
                  <a:pt x="576" y="218"/>
                </a:lnTo>
              </a:path>
            </a:pathLst>
          </a:custGeom>
          <a:noFill/>
          <a:ln w="6350" cap="flat">
            <a:solidFill>
              <a:schemeClr val="bg2"/>
            </a:solidFill>
            <a:prstDash val="dash"/>
            <a:miter lim="800000"/>
            <a:headE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 name="Group 78"/>
          <p:cNvGrpSpPr>
            <a:grpSpLocks/>
          </p:cNvGrpSpPr>
          <p:nvPr/>
        </p:nvGrpSpPr>
        <p:grpSpPr bwMode="auto">
          <a:xfrm>
            <a:off x="3374217" y="1534763"/>
            <a:ext cx="507089" cy="2544967"/>
            <a:chOff x="2880" y="712"/>
            <a:chExt cx="426" cy="2138"/>
          </a:xfrm>
        </p:grpSpPr>
        <p:sp>
          <p:nvSpPr>
            <p:cNvPr id="64" name="Rectangle 33"/>
            <p:cNvSpPr>
              <a:spLocks noChangeArrowheads="1"/>
            </p:cNvSpPr>
            <p:nvPr/>
          </p:nvSpPr>
          <p:spPr bwMode="auto">
            <a:xfrm>
              <a:off x="2940" y="771"/>
              <a:ext cx="307" cy="1535"/>
            </a:xfrm>
            <a:prstGeom prst="rect">
              <a:avLst/>
            </a:prstGeom>
            <a:noFill/>
            <a:ln w="6350">
              <a:solidFill>
                <a:schemeClr val="bg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34"/>
            <p:cNvSpPr>
              <a:spLocks/>
            </p:cNvSpPr>
            <p:nvPr/>
          </p:nvSpPr>
          <p:spPr bwMode="auto">
            <a:xfrm>
              <a:off x="2940" y="771"/>
              <a:ext cx="307" cy="1535"/>
            </a:xfrm>
            <a:custGeom>
              <a:avLst/>
              <a:gdLst>
                <a:gd name="T0" fmla="*/ 307 w 307"/>
                <a:gd name="T1" fmla="*/ 0 h 1535"/>
                <a:gd name="T2" fmla="*/ 0 w 307"/>
                <a:gd name="T3" fmla="*/ 217 h 1535"/>
                <a:gd name="T4" fmla="*/ 143 w 307"/>
                <a:gd name="T5" fmla="*/ 321 h 1535"/>
                <a:gd name="T6" fmla="*/ 307 w 307"/>
                <a:gd name="T7" fmla="*/ 464 h 1535"/>
                <a:gd name="T8" fmla="*/ 143 w 307"/>
                <a:gd name="T9" fmla="*/ 631 h 1535"/>
                <a:gd name="T10" fmla="*/ 0 w 307"/>
                <a:gd name="T11" fmla="*/ 853 h 1535"/>
                <a:gd name="T12" fmla="*/ 111 w 307"/>
                <a:gd name="T13" fmla="*/ 1058 h 1535"/>
                <a:gd name="T14" fmla="*/ 307 w 307"/>
                <a:gd name="T15" fmla="*/ 957 h 1535"/>
                <a:gd name="T16" fmla="*/ 126 w 307"/>
                <a:gd name="T17" fmla="*/ 1269 h 1535"/>
                <a:gd name="T18" fmla="*/ 307 w 307"/>
                <a:gd name="T19" fmla="*/ 153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535">
                  <a:moveTo>
                    <a:pt x="307" y="0"/>
                  </a:moveTo>
                  <a:lnTo>
                    <a:pt x="0" y="217"/>
                  </a:lnTo>
                  <a:lnTo>
                    <a:pt x="143" y="321"/>
                  </a:lnTo>
                  <a:lnTo>
                    <a:pt x="307" y="464"/>
                  </a:lnTo>
                  <a:lnTo>
                    <a:pt x="143" y="631"/>
                  </a:lnTo>
                  <a:lnTo>
                    <a:pt x="0" y="853"/>
                  </a:lnTo>
                  <a:lnTo>
                    <a:pt x="111" y="1058"/>
                  </a:lnTo>
                  <a:lnTo>
                    <a:pt x="307" y="957"/>
                  </a:lnTo>
                  <a:lnTo>
                    <a:pt x="126" y="1269"/>
                  </a:lnTo>
                  <a:lnTo>
                    <a:pt x="307" y="1535"/>
                  </a:lnTo>
                </a:path>
              </a:pathLst>
            </a:custGeom>
            <a:noFill/>
            <a:ln w="6350" cap="flat">
              <a:solidFill>
                <a:srgbClr val="595757"/>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35"/>
            <p:cNvSpPr>
              <a:spLocks/>
            </p:cNvSpPr>
            <p:nvPr/>
          </p:nvSpPr>
          <p:spPr bwMode="auto">
            <a:xfrm>
              <a:off x="2940" y="2040"/>
              <a:ext cx="307" cy="266"/>
            </a:xfrm>
            <a:custGeom>
              <a:avLst/>
              <a:gdLst>
                <a:gd name="T0" fmla="*/ 0 w 307"/>
                <a:gd name="T1" fmla="*/ 266 h 266"/>
                <a:gd name="T2" fmla="*/ 126 w 307"/>
                <a:gd name="T3" fmla="*/ 0 h 266"/>
                <a:gd name="T4" fmla="*/ 307 w 307"/>
                <a:gd name="T5" fmla="*/ 64 h 266"/>
              </a:gdLst>
              <a:ahLst/>
              <a:cxnLst>
                <a:cxn ang="0">
                  <a:pos x="T0" y="T1"/>
                </a:cxn>
                <a:cxn ang="0">
                  <a:pos x="T2" y="T3"/>
                </a:cxn>
                <a:cxn ang="0">
                  <a:pos x="T4" y="T5"/>
                </a:cxn>
              </a:cxnLst>
              <a:rect l="0" t="0" r="r" b="b"/>
              <a:pathLst>
                <a:path w="307" h="266">
                  <a:moveTo>
                    <a:pt x="0" y="266"/>
                  </a:moveTo>
                  <a:lnTo>
                    <a:pt x="126" y="0"/>
                  </a:lnTo>
                  <a:lnTo>
                    <a:pt x="307" y="64"/>
                  </a:lnTo>
                </a:path>
              </a:pathLst>
            </a:custGeom>
            <a:noFill/>
            <a:ln w="6350" cap="flat">
              <a:solidFill>
                <a:srgbClr val="595757"/>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36"/>
            <p:cNvSpPr>
              <a:spLocks/>
            </p:cNvSpPr>
            <p:nvPr/>
          </p:nvSpPr>
          <p:spPr bwMode="auto">
            <a:xfrm>
              <a:off x="2940" y="941"/>
              <a:ext cx="307" cy="683"/>
            </a:xfrm>
            <a:custGeom>
              <a:avLst/>
              <a:gdLst>
                <a:gd name="T0" fmla="*/ 0 w 307"/>
                <a:gd name="T1" fmla="*/ 683 h 683"/>
                <a:gd name="T2" fmla="*/ 307 w 307"/>
                <a:gd name="T3" fmla="*/ 553 h 683"/>
                <a:gd name="T4" fmla="*/ 143 w 307"/>
                <a:gd name="T5" fmla="*/ 461 h 683"/>
                <a:gd name="T6" fmla="*/ 0 w 307"/>
                <a:gd name="T7" fmla="*/ 345 h 683"/>
                <a:gd name="T8" fmla="*/ 143 w 307"/>
                <a:gd name="T9" fmla="*/ 151 h 683"/>
                <a:gd name="T10" fmla="*/ 307 w 307"/>
                <a:gd name="T11" fmla="*/ 0 h 683"/>
              </a:gdLst>
              <a:ahLst/>
              <a:cxnLst>
                <a:cxn ang="0">
                  <a:pos x="T0" y="T1"/>
                </a:cxn>
                <a:cxn ang="0">
                  <a:pos x="T2" y="T3"/>
                </a:cxn>
                <a:cxn ang="0">
                  <a:pos x="T4" y="T5"/>
                </a:cxn>
                <a:cxn ang="0">
                  <a:pos x="T6" y="T7"/>
                </a:cxn>
                <a:cxn ang="0">
                  <a:pos x="T8" y="T9"/>
                </a:cxn>
                <a:cxn ang="0">
                  <a:pos x="T10" y="T11"/>
                </a:cxn>
              </a:cxnLst>
              <a:rect l="0" t="0" r="r" b="b"/>
              <a:pathLst>
                <a:path w="307" h="683">
                  <a:moveTo>
                    <a:pt x="0" y="683"/>
                  </a:moveTo>
                  <a:lnTo>
                    <a:pt x="307" y="553"/>
                  </a:lnTo>
                  <a:lnTo>
                    <a:pt x="143" y="461"/>
                  </a:lnTo>
                  <a:lnTo>
                    <a:pt x="0" y="345"/>
                  </a:lnTo>
                  <a:lnTo>
                    <a:pt x="143" y="151"/>
                  </a:lnTo>
                  <a:lnTo>
                    <a:pt x="307" y="0"/>
                  </a:lnTo>
                </a:path>
              </a:pathLst>
            </a:custGeom>
            <a:noFill/>
            <a:ln w="6350" cap="flat">
              <a:solidFill>
                <a:srgbClr val="595757"/>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Oval 37"/>
            <p:cNvSpPr>
              <a:spLocks noChangeArrowheads="1"/>
            </p:cNvSpPr>
            <p:nvPr/>
          </p:nvSpPr>
          <p:spPr bwMode="auto">
            <a:xfrm>
              <a:off x="2880" y="712"/>
              <a:ext cx="119" cy="11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Oval 38"/>
            <p:cNvSpPr>
              <a:spLocks noChangeArrowheads="1"/>
            </p:cNvSpPr>
            <p:nvPr/>
          </p:nvSpPr>
          <p:spPr bwMode="auto">
            <a:xfrm>
              <a:off x="3023" y="1034"/>
              <a:ext cx="119"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Oval 39"/>
            <p:cNvSpPr>
              <a:spLocks noChangeArrowheads="1"/>
            </p:cNvSpPr>
            <p:nvPr/>
          </p:nvSpPr>
          <p:spPr bwMode="auto">
            <a:xfrm>
              <a:off x="3023" y="1343"/>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Oval 40"/>
            <p:cNvSpPr>
              <a:spLocks noChangeArrowheads="1"/>
            </p:cNvSpPr>
            <p:nvPr/>
          </p:nvSpPr>
          <p:spPr bwMode="auto">
            <a:xfrm>
              <a:off x="2880" y="1565"/>
              <a:ext cx="119" cy="11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Oval 41"/>
            <p:cNvSpPr>
              <a:spLocks noChangeArrowheads="1"/>
            </p:cNvSpPr>
            <p:nvPr/>
          </p:nvSpPr>
          <p:spPr bwMode="auto">
            <a:xfrm>
              <a:off x="2992" y="1772"/>
              <a:ext cx="117"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Oval 42"/>
            <p:cNvSpPr>
              <a:spLocks noChangeArrowheads="1"/>
            </p:cNvSpPr>
            <p:nvPr/>
          </p:nvSpPr>
          <p:spPr bwMode="auto">
            <a:xfrm>
              <a:off x="3190" y="1176"/>
              <a:ext cx="116"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Oval 43"/>
            <p:cNvSpPr>
              <a:spLocks noChangeArrowheads="1"/>
            </p:cNvSpPr>
            <p:nvPr/>
          </p:nvSpPr>
          <p:spPr bwMode="auto">
            <a:xfrm>
              <a:off x="3190" y="1670"/>
              <a:ext cx="116"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44"/>
            <p:cNvSpPr>
              <a:spLocks noChangeArrowheads="1"/>
            </p:cNvSpPr>
            <p:nvPr/>
          </p:nvSpPr>
          <p:spPr bwMode="auto">
            <a:xfrm>
              <a:off x="3009" y="1981"/>
              <a:ext cx="116"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Oval 45"/>
            <p:cNvSpPr>
              <a:spLocks noChangeArrowheads="1"/>
            </p:cNvSpPr>
            <p:nvPr/>
          </p:nvSpPr>
          <p:spPr bwMode="auto">
            <a:xfrm>
              <a:off x="3190" y="712"/>
              <a:ext cx="116"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Oval 46"/>
            <p:cNvSpPr>
              <a:spLocks noChangeArrowheads="1"/>
            </p:cNvSpPr>
            <p:nvPr/>
          </p:nvSpPr>
          <p:spPr bwMode="auto">
            <a:xfrm>
              <a:off x="3053" y="730"/>
              <a:ext cx="82" cy="8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Oval 47"/>
            <p:cNvSpPr>
              <a:spLocks noChangeArrowheads="1"/>
            </p:cNvSpPr>
            <p:nvPr/>
          </p:nvSpPr>
          <p:spPr bwMode="auto">
            <a:xfrm>
              <a:off x="2880" y="2247"/>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Oval 48"/>
            <p:cNvSpPr>
              <a:spLocks noChangeArrowheads="1"/>
            </p:cNvSpPr>
            <p:nvPr/>
          </p:nvSpPr>
          <p:spPr bwMode="auto">
            <a:xfrm>
              <a:off x="3190" y="2247"/>
              <a:ext cx="116" cy="11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Oval 49"/>
            <p:cNvSpPr>
              <a:spLocks noChangeArrowheads="1"/>
            </p:cNvSpPr>
            <p:nvPr/>
          </p:nvSpPr>
          <p:spPr bwMode="auto">
            <a:xfrm>
              <a:off x="3053" y="2265"/>
              <a:ext cx="82"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Oval 50"/>
            <p:cNvSpPr>
              <a:spLocks noChangeArrowheads="1"/>
            </p:cNvSpPr>
            <p:nvPr/>
          </p:nvSpPr>
          <p:spPr bwMode="auto">
            <a:xfrm>
              <a:off x="2880" y="939"/>
              <a:ext cx="83"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Oval 51"/>
            <p:cNvSpPr>
              <a:spLocks noChangeArrowheads="1"/>
            </p:cNvSpPr>
            <p:nvPr/>
          </p:nvSpPr>
          <p:spPr bwMode="auto">
            <a:xfrm>
              <a:off x="2898" y="1245"/>
              <a:ext cx="83" cy="8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Oval 52"/>
            <p:cNvSpPr>
              <a:spLocks noChangeArrowheads="1"/>
            </p:cNvSpPr>
            <p:nvPr/>
          </p:nvSpPr>
          <p:spPr bwMode="auto">
            <a:xfrm>
              <a:off x="2898" y="1893"/>
              <a:ext cx="83" cy="8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Oval 53"/>
            <p:cNvSpPr>
              <a:spLocks noChangeArrowheads="1"/>
            </p:cNvSpPr>
            <p:nvPr/>
          </p:nvSpPr>
          <p:spPr bwMode="auto">
            <a:xfrm>
              <a:off x="3208" y="900"/>
              <a:ext cx="80"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Oval 54"/>
            <p:cNvSpPr>
              <a:spLocks noChangeArrowheads="1"/>
            </p:cNvSpPr>
            <p:nvPr/>
          </p:nvSpPr>
          <p:spPr bwMode="auto">
            <a:xfrm>
              <a:off x="3208" y="1453"/>
              <a:ext cx="80" cy="8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Oval 55"/>
            <p:cNvSpPr>
              <a:spLocks noChangeArrowheads="1"/>
            </p:cNvSpPr>
            <p:nvPr/>
          </p:nvSpPr>
          <p:spPr bwMode="auto">
            <a:xfrm>
              <a:off x="3208" y="2063"/>
              <a:ext cx="80"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7" name="Group 56"/>
            <p:cNvGrpSpPr>
              <a:grpSpLocks/>
            </p:cNvGrpSpPr>
            <p:nvPr/>
          </p:nvGrpSpPr>
          <p:grpSpPr bwMode="auto">
            <a:xfrm>
              <a:off x="2940" y="2431"/>
              <a:ext cx="307" cy="419"/>
              <a:chOff x="2963" y="2431"/>
              <a:chExt cx="307" cy="419"/>
            </a:xfrm>
          </p:grpSpPr>
          <p:sp>
            <p:nvSpPr>
              <p:cNvPr id="88" name="Freeform 57"/>
              <p:cNvSpPr>
                <a:spLocks/>
              </p:cNvSpPr>
              <p:nvPr/>
            </p:nvSpPr>
            <p:spPr bwMode="auto">
              <a:xfrm>
                <a:off x="3068" y="2715"/>
                <a:ext cx="99" cy="135"/>
              </a:xfrm>
              <a:custGeom>
                <a:avLst/>
                <a:gdLst>
                  <a:gd name="T0" fmla="*/ 0 w 60"/>
                  <a:gd name="T1" fmla="*/ 0 h 82"/>
                  <a:gd name="T2" fmla="*/ 30 w 60"/>
                  <a:gd name="T3" fmla="*/ 82 h 82"/>
                  <a:gd name="T4" fmla="*/ 60 w 60"/>
                  <a:gd name="T5" fmla="*/ 0 h 82"/>
                  <a:gd name="T6" fmla="*/ 30 w 60"/>
                  <a:gd name="T7" fmla="*/ 3 h 82"/>
                  <a:gd name="T8" fmla="*/ 0 w 60"/>
                  <a:gd name="T9" fmla="*/ 0 h 82"/>
                </a:gdLst>
                <a:ahLst/>
                <a:cxnLst>
                  <a:cxn ang="0">
                    <a:pos x="T0" y="T1"/>
                  </a:cxn>
                  <a:cxn ang="0">
                    <a:pos x="T2" y="T3"/>
                  </a:cxn>
                  <a:cxn ang="0">
                    <a:pos x="T4" y="T5"/>
                  </a:cxn>
                  <a:cxn ang="0">
                    <a:pos x="T6" y="T7"/>
                  </a:cxn>
                  <a:cxn ang="0">
                    <a:pos x="T8" y="T9"/>
                  </a:cxn>
                </a:cxnLst>
                <a:rect l="0" t="0" r="r" b="b"/>
                <a:pathLst>
                  <a:path w="60" h="82">
                    <a:moveTo>
                      <a:pt x="0" y="0"/>
                    </a:moveTo>
                    <a:cubicBezTo>
                      <a:pt x="30" y="82"/>
                      <a:pt x="30" y="82"/>
                      <a:pt x="30" y="82"/>
                    </a:cubicBezTo>
                    <a:cubicBezTo>
                      <a:pt x="60" y="0"/>
                      <a:pt x="60" y="0"/>
                      <a:pt x="60" y="0"/>
                    </a:cubicBezTo>
                    <a:cubicBezTo>
                      <a:pt x="50" y="2"/>
                      <a:pt x="40" y="3"/>
                      <a:pt x="30" y="3"/>
                    </a:cubicBezTo>
                    <a:cubicBezTo>
                      <a:pt x="20" y="3"/>
                      <a:pt x="10" y="2"/>
                      <a:pt x="0"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58"/>
              <p:cNvSpPr>
                <a:spLocks/>
              </p:cNvSpPr>
              <p:nvPr/>
            </p:nvSpPr>
            <p:spPr bwMode="auto">
              <a:xfrm>
                <a:off x="2963" y="2431"/>
                <a:ext cx="307" cy="289"/>
              </a:xfrm>
              <a:custGeom>
                <a:avLst/>
                <a:gdLst>
                  <a:gd name="T0" fmla="*/ 0 w 187"/>
                  <a:gd name="T1" fmla="*/ 0 h 176"/>
                  <a:gd name="T2" fmla="*/ 64 w 187"/>
                  <a:gd name="T3" fmla="*/ 173 h 176"/>
                  <a:gd name="T4" fmla="*/ 94 w 187"/>
                  <a:gd name="T5" fmla="*/ 176 h 176"/>
                  <a:gd name="T6" fmla="*/ 124 w 187"/>
                  <a:gd name="T7" fmla="*/ 173 h 176"/>
                  <a:gd name="T8" fmla="*/ 187 w 187"/>
                  <a:gd name="T9" fmla="*/ 0 h 176"/>
                  <a:gd name="T10" fmla="*/ 0 w 187"/>
                  <a:gd name="T11" fmla="*/ 0 h 176"/>
                </a:gdLst>
                <a:ahLst/>
                <a:cxnLst>
                  <a:cxn ang="0">
                    <a:pos x="T0" y="T1"/>
                  </a:cxn>
                  <a:cxn ang="0">
                    <a:pos x="T2" y="T3"/>
                  </a:cxn>
                  <a:cxn ang="0">
                    <a:pos x="T4" y="T5"/>
                  </a:cxn>
                  <a:cxn ang="0">
                    <a:pos x="T6" y="T7"/>
                  </a:cxn>
                  <a:cxn ang="0">
                    <a:pos x="T8" y="T9"/>
                  </a:cxn>
                  <a:cxn ang="0">
                    <a:pos x="T10" y="T11"/>
                  </a:cxn>
                </a:cxnLst>
                <a:rect l="0" t="0" r="r" b="b"/>
                <a:pathLst>
                  <a:path w="187" h="176">
                    <a:moveTo>
                      <a:pt x="0" y="0"/>
                    </a:moveTo>
                    <a:cubicBezTo>
                      <a:pt x="64" y="173"/>
                      <a:pt x="64" y="173"/>
                      <a:pt x="64" y="173"/>
                    </a:cubicBezTo>
                    <a:cubicBezTo>
                      <a:pt x="74" y="175"/>
                      <a:pt x="84" y="176"/>
                      <a:pt x="94" y="176"/>
                    </a:cubicBezTo>
                    <a:cubicBezTo>
                      <a:pt x="104" y="176"/>
                      <a:pt x="114" y="175"/>
                      <a:pt x="124" y="173"/>
                    </a:cubicBezTo>
                    <a:cubicBezTo>
                      <a:pt x="187" y="0"/>
                      <a:pt x="187" y="0"/>
                      <a:pt x="187" y="0"/>
                    </a:cubicBez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0" name="Oval 59"/>
          <p:cNvSpPr>
            <a:spLocks noChangeArrowheads="1"/>
          </p:cNvSpPr>
          <p:nvPr/>
        </p:nvSpPr>
        <p:spPr bwMode="auto">
          <a:xfrm>
            <a:off x="513043" y="3380989"/>
            <a:ext cx="434477" cy="434478"/>
          </a:xfrm>
          <a:prstGeom prst="ellipse">
            <a:avLst/>
          </a:prstGeom>
          <a:solidFill>
            <a:schemeClr val="accent1"/>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91" name="Oval 60"/>
          <p:cNvSpPr>
            <a:spLocks noChangeArrowheads="1"/>
          </p:cNvSpPr>
          <p:nvPr/>
        </p:nvSpPr>
        <p:spPr bwMode="auto">
          <a:xfrm>
            <a:off x="1214159" y="3380992"/>
            <a:ext cx="434478" cy="434478"/>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92" name="Oval 61"/>
          <p:cNvSpPr>
            <a:spLocks noChangeArrowheads="1"/>
          </p:cNvSpPr>
          <p:nvPr/>
        </p:nvSpPr>
        <p:spPr bwMode="auto">
          <a:xfrm>
            <a:off x="1914084" y="3380992"/>
            <a:ext cx="434478" cy="434478"/>
          </a:xfrm>
          <a:prstGeom prst="ellipse">
            <a:avLst/>
          </a:prstGeom>
          <a:solidFill>
            <a:schemeClr val="bg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grpSp>
        <p:nvGrpSpPr>
          <p:cNvPr id="93" name="Group 62"/>
          <p:cNvGrpSpPr>
            <a:grpSpLocks/>
          </p:cNvGrpSpPr>
          <p:nvPr/>
        </p:nvGrpSpPr>
        <p:grpSpPr bwMode="auto">
          <a:xfrm>
            <a:off x="2056930" y="3500024"/>
            <a:ext cx="151175" cy="191647"/>
            <a:chOff x="2234" y="2038"/>
            <a:chExt cx="127" cy="161"/>
          </a:xfrm>
        </p:grpSpPr>
        <p:sp>
          <p:nvSpPr>
            <p:cNvPr id="94" name="Freeform 63"/>
            <p:cNvSpPr>
              <a:spLocks/>
            </p:cNvSpPr>
            <p:nvPr/>
          </p:nvSpPr>
          <p:spPr bwMode="auto">
            <a:xfrm>
              <a:off x="2234" y="2038"/>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64"/>
            <p:cNvSpPr>
              <a:spLocks/>
            </p:cNvSpPr>
            <p:nvPr/>
          </p:nvSpPr>
          <p:spPr bwMode="auto">
            <a:xfrm>
              <a:off x="2313" y="2132"/>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65"/>
            <p:cNvSpPr>
              <a:spLocks noEditPoints="1"/>
            </p:cNvSpPr>
            <p:nvPr/>
          </p:nvSpPr>
          <p:spPr bwMode="auto">
            <a:xfrm>
              <a:off x="2279" y="2071"/>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66"/>
            <p:cNvSpPr>
              <a:spLocks/>
            </p:cNvSpPr>
            <p:nvPr/>
          </p:nvSpPr>
          <p:spPr bwMode="auto">
            <a:xfrm>
              <a:off x="2257" y="2084"/>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67"/>
            <p:cNvSpPr>
              <a:spLocks/>
            </p:cNvSpPr>
            <p:nvPr/>
          </p:nvSpPr>
          <p:spPr bwMode="auto">
            <a:xfrm>
              <a:off x="2257" y="2110"/>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9" name="Group 68"/>
          <p:cNvGrpSpPr>
            <a:grpSpLocks/>
          </p:cNvGrpSpPr>
          <p:nvPr/>
        </p:nvGrpSpPr>
        <p:grpSpPr bwMode="auto">
          <a:xfrm>
            <a:off x="1333198" y="3500030"/>
            <a:ext cx="194027" cy="194027"/>
            <a:chOff x="1714" y="2038"/>
            <a:chExt cx="163" cy="163"/>
          </a:xfrm>
        </p:grpSpPr>
        <p:sp>
          <p:nvSpPr>
            <p:cNvPr id="100" name="Freeform 69"/>
            <p:cNvSpPr>
              <a:spLocks noEditPoints="1"/>
            </p:cNvSpPr>
            <p:nvPr/>
          </p:nvSpPr>
          <p:spPr bwMode="auto">
            <a:xfrm>
              <a:off x="1714" y="2038"/>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70"/>
            <p:cNvSpPr>
              <a:spLocks noEditPoints="1"/>
            </p:cNvSpPr>
            <p:nvPr/>
          </p:nvSpPr>
          <p:spPr bwMode="auto">
            <a:xfrm>
              <a:off x="1764" y="2086"/>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 name="Group 71"/>
          <p:cNvGrpSpPr>
            <a:grpSpLocks/>
          </p:cNvGrpSpPr>
          <p:nvPr/>
        </p:nvGrpSpPr>
        <p:grpSpPr bwMode="auto">
          <a:xfrm>
            <a:off x="634457" y="3502404"/>
            <a:ext cx="191646" cy="191647"/>
            <a:chOff x="1215" y="2040"/>
            <a:chExt cx="161" cy="161"/>
          </a:xfrm>
        </p:grpSpPr>
        <p:sp>
          <p:nvSpPr>
            <p:cNvPr id="103" name="Freeform 72"/>
            <p:cNvSpPr>
              <a:spLocks/>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73"/>
            <p:cNvSpPr>
              <a:spLocks/>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Rectangle 74"/>
          <p:cNvSpPr>
            <a:spLocks noChangeArrowheads="1"/>
          </p:cNvSpPr>
          <p:nvPr/>
        </p:nvSpPr>
        <p:spPr bwMode="auto">
          <a:xfrm>
            <a:off x="4588375" y="1488566"/>
            <a:ext cx="18355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100" b="1" dirty="0">
                <a:solidFill>
                  <a:schemeClr val="accent2"/>
                </a:solidFill>
                <a:latin typeface="微软雅黑" pitchFamily="34" charset="-122"/>
                <a:ea typeface="微软雅黑" pitchFamily="34" charset="-122"/>
              </a:rPr>
              <a:t>从测度视野上来看</a:t>
            </a:r>
            <a:endParaRPr lang="en-US" altLang="zh-CN" sz="1100" b="1" dirty="0">
              <a:solidFill>
                <a:schemeClr val="accent2"/>
              </a:solidFill>
              <a:latin typeface="微软雅黑" pitchFamily="34" charset="-122"/>
              <a:ea typeface="微软雅黑" pitchFamily="34" charset="-122"/>
            </a:endParaRPr>
          </a:p>
          <a:p>
            <a:pPr>
              <a:buFont typeface="Arial" charset="0"/>
              <a:buNone/>
            </a:pPr>
            <a:r>
              <a:rPr lang="zh-CN" altLang="en-US" sz="900" dirty="0">
                <a:solidFill>
                  <a:schemeClr val="bg2"/>
                </a:solidFill>
                <a:latin typeface="微软雅黑" pitchFamily="34" charset="-122"/>
                <a:ea typeface="微软雅黑" pitchFamily="34" charset="-122"/>
              </a:rPr>
              <a:t>部分指标例如组平均流行度在面对海量数据时测度过于宏观，难以定位个体维度下的流行度偏见来源</a:t>
            </a:r>
          </a:p>
        </p:txBody>
      </p:sp>
      <p:sp>
        <p:nvSpPr>
          <p:cNvPr id="106" name="Rectangle 75"/>
          <p:cNvSpPr>
            <a:spLocks noChangeArrowheads="1"/>
          </p:cNvSpPr>
          <p:nvPr/>
        </p:nvSpPr>
        <p:spPr bwMode="auto">
          <a:xfrm>
            <a:off x="4576883" y="2212143"/>
            <a:ext cx="2008183"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100" b="1" dirty="0">
                <a:solidFill>
                  <a:schemeClr val="accent1"/>
                </a:solidFill>
                <a:latin typeface="微软雅黑" pitchFamily="34" charset="-122"/>
                <a:ea typeface="微软雅黑" pitchFamily="34" charset="-122"/>
              </a:rPr>
              <a:t>从指标概念难易理解程度上来看</a:t>
            </a:r>
            <a:endParaRPr lang="en-US" altLang="zh-CN" sz="1100" b="1" dirty="0">
              <a:solidFill>
                <a:schemeClr val="accent1"/>
              </a:solidFill>
              <a:latin typeface="微软雅黑" pitchFamily="34" charset="-122"/>
              <a:ea typeface="微软雅黑" pitchFamily="34" charset="-122"/>
            </a:endParaRPr>
          </a:p>
          <a:p>
            <a:pPr>
              <a:buFont typeface="Arial" charset="0"/>
              <a:buNone/>
            </a:pPr>
            <a:r>
              <a:rPr lang="zh-CN" altLang="en-US" sz="1000" dirty="0">
                <a:solidFill>
                  <a:schemeClr val="bg2"/>
                </a:solidFill>
                <a:latin typeface="微软雅黑" pitchFamily="34" charset="-122"/>
                <a:ea typeface="微软雅黑" pitchFamily="34" charset="-122"/>
              </a:rPr>
              <a:t>部分指标如信息熵、基尼系数等概念抽象，缺乏通俗易懂的解释，从而使评估失去价值</a:t>
            </a:r>
          </a:p>
        </p:txBody>
      </p:sp>
      <p:sp>
        <p:nvSpPr>
          <p:cNvPr id="109" name="Rectangle 38"/>
          <p:cNvSpPr>
            <a:spLocks noChangeArrowheads="1"/>
          </p:cNvSpPr>
          <p:nvPr/>
        </p:nvSpPr>
        <p:spPr bwMode="auto">
          <a:xfrm>
            <a:off x="466469" y="2194683"/>
            <a:ext cx="1933015" cy="795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100" dirty="0">
                <a:solidFill>
                  <a:schemeClr val="bg2"/>
                </a:solidFill>
                <a:latin typeface="微软雅黑" pitchFamily="34" charset="-122"/>
                <a:ea typeface="微软雅黑" pitchFamily="34" charset="-122"/>
              </a:rPr>
              <a:t>上述的流行度偏见测度指标虽然广泛应用于推荐算法的公平衡量，但是在不同应用方面存在一定的局限。</a:t>
            </a:r>
            <a:endParaRPr lang="en-US" altLang="zh-CN" sz="1000" dirty="0">
              <a:solidFill>
                <a:schemeClr val="bg2"/>
              </a:solidFill>
              <a:latin typeface="微软雅黑" pitchFamily="34" charset="-122"/>
              <a:ea typeface="微软雅黑" pitchFamily="34" charset="-122"/>
            </a:endParaRPr>
          </a:p>
        </p:txBody>
      </p:sp>
      <p:sp>
        <p:nvSpPr>
          <p:cNvPr id="110" name="Rectangle 39"/>
          <p:cNvSpPr>
            <a:spLocks noChangeArrowheads="1"/>
          </p:cNvSpPr>
          <p:nvPr/>
        </p:nvSpPr>
        <p:spPr bwMode="auto">
          <a:xfrm>
            <a:off x="486796" y="1737120"/>
            <a:ext cx="23434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1776">
              <a:spcBef>
                <a:spcPct val="20000"/>
              </a:spcBef>
            </a:pPr>
            <a:r>
              <a:rPr lang="zh-CN" altLang="en-US" sz="1600" b="1" dirty="0">
                <a:solidFill>
                  <a:schemeClr val="accent1"/>
                </a:solidFill>
                <a:latin typeface="Arial" pitchFamily="34" charset="0"/>
                <a:ea typeface="微软雅黑" pitchFamily="34" charset="-122"/>
              </a:rPr>
              <a:t>主流测度指标的分析结果</a:t>
            </a:r>
            <a:endParaRPr lang="en-US" altLang="zh-CN" sz="1600" b="1" dirty="0">
              <a:solidFill>
                <a:schemeClr val="accent1"/>
              </a:solidFill>
              <a:latin typeface="Arial" pitchFamily="34" charset="0"/>
              <a:ea typeface="微软雅黑" pitchFamily="34" charset="-122"/>
            </a:endParaRPr>
          </a:p>
        </p:txBody>
      </p:sp>
      <p:sp>
        <p:nvSpPr>
          <p:cNvPr id="111" name="Rectangle 75"/>
          <p:cNvSpPr>
            <a:spLocks noChangeArrowheads="1"/>
          </p:cNvSpPr>
          <p:nvPr/>
        </p:nvSpPr>
        <p:spPr bwMode="auto">
          <a:xfrm>
            <a:off x="4588375" y="2976995"/>
            <a:ext cx="183551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100" b="1" dirty="0">
                <a:solidFill>
                  <a:schemeClr val="bg2"/>
                </a:solidFill>
                <a:latin typeface="微软雅黑" pitchFamily="34" charset="-122"/>
                <a:ea typeface="微软雅黑" pitchFamily="34" charset="-122"/>
              </a:rPr>
              <a:t>从测度计算结果的合理性来看</a:t>
            </a:r>
            <a:endParaRPr lang="en-US" altLang="zh-CN" sz="1100" b="1" dirty="0">
              <a:solidFill>
                <a:schemeClr val="bg2"/>
              </a:solidFill>
              <a:latin typeface="微软雅黑" pitchFamily="34" charset="-122"/>
              <a:ea typeface="微软雅黑" pitchFamily="34" charset="-122"/>
            </a:endParaRPr>
          </a:p>
          <a:p>
            <a:pPr>
              <a:buFont typeface="Arial" charset="0"/>
              <a:buNone/>
            </a:pPr>
            <a:r>
              <a:rPr lang="zh-CN" altLang="en-US" sz="1000" dirty="0">
                <a:solidFill>
                  <a:schemeClr val="bg2"/>
                </a:solidFill>
                <a:latin typeface="微软雅黑" pitchFamily="34" charset="-122"/>
                <a:ea typeface="微软雅黑" pitchFamily="34" charset="-122"/>
              </a:rPr>
              <a:t>部分具有量化的测度指标缺乏合理的阈值或基准，难以判断推荐系统所产生的流行度偏见是否过高</a:t>
            </a:r>
          </a:p>
        </p:txBody>
      </p:sp>
      <p:grpSp>
        <p:nvGrpSpPr>
          <p:cNvPr id="107" name="组合 106"/>
          <p:cNvGrpSpPr/>
          <p:nvPr/>
        </p:nvGrpSpPr>
        <p:grpSpPr>
          <a:xfrm flipV="1">
            <a:off x="0" y="643185"/>
            <a:ext cx="1110800" cy="530045"/>
            <a:chOff x="1722438" y="3416300"/>
            <a:chExt cx="3616325" cy="1725613"/>
          </a:xfrm>
        </p:grpSpPr>
        <p:sp>
          <p:nvSpPr>
            <p:cNvPr id="108"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112"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3"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4"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115"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116" name="图片 115">
            <a:extLst>
              <a:ext uri="{FF2B5EF4-FFF2-40B4-BE49-F238E27FC236}">
                <a16:creationId xmlns:a16="http://schemas.microsoft.com/office/drawing/2014/main" id="{6EA3FF09-FE33-F844-9001-9C0C1F808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spTree>
    <p:extLst>
      <p:ext uri="{BB962C8B-B14F-4D97-AF65-F5344CB8AC3E}">
        <p14:creationId xmlns:p14="http://schemas.microsoft.com/office/powerpoint/2010/main" val="186288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2"/>
          <p:cNvSpPr txBox="1">
            <a:spLocks noChangeArrowheads="1"/>
          </p:cNvSpPr>
          <p:nvPr/>
        </p:nvSpPr>
        <p:spPr bwMode="auto">
          <a:xfrm>
            <a:off x="861487"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研究过程</a:t>
            </a:r>
            <a:endParaRPr lang="en-US" altLang="zh-CN" sz="1050" b="1" dirty="0">
              <a:solidFill>
                <a:schemeClr val="bg2"/>
              </a:solidFill>
              <a:latin typeface="微软雅黑" pitchFamily="34" charset="-122"/>
              <a:ea typeface="微软雅黑" pitchFamily="34" charset="-122"/>
            </a:endParaRPr>
          </a:p>
        </p:txBody>
      </p:sp>
      <p:sp>
        <p:nvSpPr>
          <p:cNvPr id="15" name="Text Box 43"/>
          <p:cNvSpPr txBox="1">
            <a:spLocks noChangeArrowheads="1"/>
          </p:cNvSpPr>
          <p:nvPr/>
        </p:nvSpPr>
        <p:spPr bwMode="auto">
          <a:xfrm>
            <a:off x="861485" y="1040226"/>
            <a:ext cx="102463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RESEARCH</a:t>
            </a:r>
            <a:r>
              <a:rPr lang="zh-CN" altLang="en-US" sz="600" dirty="0">
                <a:solidFill>
                  <a:schemeClr val="bg2"/>
                </a:solidFill>
                <a:latin typeface="微软雅黑" pitchFamily="34" charset="-122"/>
                <a:ea typeface="微软雅黑" pitchFamily="34" charset="-122"/>
              </a:rPr>
              <a:t> </a:t>
            </a:r>
            <a:r>
              <a:rPr lang="en-US" altLang="zh-CN" sz="600" dirty="0">
                <a:solidFill>
                  <a:schemeClr val="bg2"/>
                </a:solidFill>
                <a:latin typeface="微软雅黑" pitchFamily="34" charset="-122"/>
                <a:ea typeface="微软雅黑" pitchFamily="34" charset="-122"/>
              </a:rPr>
              <a:t>ROADMAP</a:t>
            </a:r>
            <a:r>
              <a:rPr lang="zh-CN" altLang="en-US" sz="600" dirty="0">
                <a:solidFill>
                  <a:schemeClr val="bg2"/>
                </a:solidFill>
                <a:latin typeface="微软雅黑" pitchFamily="34" charset="-122"/>
                <a:ea typeface="微软雅黑" pitchFamily="34" charset="-122"/>
              </a:rPr>
              <a:t> </a:t>
            </a:r>
            <a:endParaRPr lang="en-US" altLang="zh-CN" sz="600" dirty="0">
              <a:solidFill>
                <a:schemeClr val="bg2"/>
              </a:solidFill>
              <a:latin typeface="微软雅黑" pitchFamily="34" charset="-122"/>
              <a:ea typeface="微软雅黑" pitchFamily="34" charset="-122"/>
            </a:endParaRPr>
          </a:p>
        </p:txBody>
      </p:sp>
      <p:grpSp>
        <p:nvGrpSpPr>
          <p:cNvPr id="62" name="组合 61"/>
          <p:cNvGrpSpPr/>
          <p:nvPr/>
        </p:nvGrpSpPr>
        <p:grpSpPr>
          <a:xfrm flipV="1">
            <a:off x="0" y="643185"/>
            <a:ext cx="1110800" cy="530045"/>
            <a:chOff x="1722438" y="3416300"/>
            <a:chExt cx="3616325" cy="1725613"/>
          </a:xfrm>
        </p:grpSpPr>
        <p:sp>
          <p:nvSpPr>
            <p:cNvPr id="63"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64"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65"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66"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67"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58" name="图片 57">
            <a:extLst>
              <a:ext uri="{FF2B5EF4-FFF2-40B4-BE49-F238E27FC236}">
                <a16:creationId xmlns:a16="http://schemas.microsoft.com/office/drawing/2014/main" id="{BE7394F9-90AB-A845-8C55-E129719BE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graphicFrame>
        <p:nvGraphicFramePr>
          <p:cNvPr id="2" name="表格 1">
            <a:extLst>
              <a:ext uri="{FF2B5EF4-FFF2-40B4-BE49-F238E27FC236}">
                <a16:creationId xmlns:a16="http://schemas.microsoft.com/office/drawing/2014/main" id="{1B594AAB-2143-1841-990E-E5D14761A4EE}"/>
              </a:ext>
            </a:extLst>
          </p:cNvPr>
          <p:cNvGraphicFramePr>
            <a:graphicFrameLocks noGrp="1"/>
          </p:cNvGraphicFramePr>
          <p:nvPr>
            <p:extLst>
              <p:ext uri="{D42A27DB-BD31-4B8C-83A1-F6EECF244321}">
                <p14:modId xmlns:p14="http://schemas.microsoft.com/office/powerpoint/2010/main" val="3516182801"/>
              </p:ext>
            </p:extLst>
          </p:nvPr>
        </p:nvGraphicFramePr>
        <p:xfrm>
          <a:off x="2888273" y="1869043"/>
          <a:ext cx="3583454" cy="2105745"/>
        </p:xfrm>
        <a:graphic>
          <a:graphicData uri="http://schemas.openxmlformats.org/drawingml/2006/table">
            <a:tbl>
              <a:tblPr firstRow="1" firstCol="1" bandRow="1">
                <a:tableStyleId>{5C22544A-7EE6-4342-B048-85BDC9FD1C3A}</a:tableStyleId>
              </a:tblPr>
              <a:tblGrid>
                <a:gridCol w="504710">
                  <a:extLst>
                    <a:ext uri="{9D8B030D-6E8A-4147-A177-3AD203B41FA5}">
                      <a16:colId xmlns:a16="http://schemas.microsoft.com/office/drawing/2014/main" val="2288092436"/>
                    </a:ext>
                  </a:extLst>
                </a:gridCol>
                <a:gridCol w="1014306">
                  <a:extLst>
                    <a:ext uri="{9D8B030D-6E8A-4147-A177-3AD203B41FA5}">
                      <a16:colId xmlns:a16="http://schemas.microsoft.com/office/drawing/2014/main" val="1257412490"/>
                    </a:ext>
                  </a:extLst>
                </a:gridCol>
                <a:gridCol w="2064438">
                  <a:extLst>
                    <a:ext uri="{9D8B030D-6E8A-4147-A177-3AD203B41FA5}">
                      <a16:colId xmlns:a16="http://schemas.microsoft.com/office/drawing/2014/main" val="815497678"/>
                    </a:ext>
                  </a:extLst>
                </a:gridCol>
              </a:tblGrid>
              <a:tr h="202470">
                <a:tc>
                  <a:txBody>
                    <a:bodyPr/>
                    <a:lstStyle/>
                    <a:p>
                      <a:pPr algn="ctr">
                        <a:lnSpc>
                          <a:spcPct val="150000"/>
                        </a:lnSpc>
                      </a:pPr>
                      <a:r>
                        <a:rPr lang="zh-CN" sz="700" kern="100" dirty="0">
                          <a:effectLst/>
                        </a:rPr>
                        <a:t>维度</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700" kern="100" dirty="0">
                          <a:effectLst/>
                        </a:rPr>
                        <a:t>变量</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700" kern="100" dirty="0">
                          <a:effectLst/>
                        </a:rPr>
                        <a:t>测度指标</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2495784764"/>
                  </a:ext>
                </a:extLst>
              </a:tr>
              <a:tr h="161975">
                <a:tc rowSpan="3">
                  <a:txBody>
                    <a:bodyPr/>
                    <a:lstStyle/>
                    <a:p>
                      <a:pPr algn="ctr">
                        <a:lnSpc>
                          <a:spcPct val="150000"/>
                        </a:lnSpc>
                      </a:pPr>
                      <a:r>
                        <a:rPr lang="zh-CN" sz="600" kern="100" dirty="0">
                          <a:effectLst/>
                        </a:rPr>
                        <a:t>多样性</a:t>
                      </a:r>
                    </a:p>
                    <a:p>
                      <a:pPr algn="ctr">
                        <a:lnSpc>
                          <a:spcPct val="150000"/>
                        </a:lnSpc>
                      </a:pPr>
                      <a:r>
                        <a:rPr lang="en-US" sz="600" kern="100" dirty="0">
                          <a:effectLst/>
                        </a:rPr>
                        <a:t> </a:t>
                      </a:r>
                    </a:p>
                    <a:p>
                      <a:pPr algn="ctr">
                        <a:lnSpc>
                          <a:spcPct val="150000"/>
                        </a:lnSpc>
                      </a:pPr>
                      <a:r>
                        <a:rPr lang="en-US" sz="600" kern="100" dirty="0">
                          <a:effectLst/>
                        </a:rPr>
                        <a:t> </a:t>
                      </a:r>
                      <a:endParaRPr lang="zh-CN" altLang="en-US" sz="900" kern="100" dirty="0">
                        <a:solidFill>
                          <a:srgbClr val="000000"/>
                        </a:solidFill>
                        <a:effectLst/>
                        <a:latin typeface="Times New Roman" panose="02020603050405020304" pitchFamily="18" charset="0"/>
                        <a:ea typeface="宋体" panose="02010600030101010101" pitchFamily="2" charset="-122"/>
                      </a:endParaRPr>
                    </a:p>
                  </a:txBody>
                  <a:tcPr marL="51423" marR="51423" marT="0" marB="0" anchor="ctr"/>
                </a:tc>
                <a:tc>
                  <a:txBody>
                    <a:bodyPr/>
                    <a:lstStyle/>
                    <a:p>
                      <a:pPr algn="just">
                        <a:lnSpc>
                          <a:spcPct val="150000"/>
                        </a:lnSpc>
                      </a:pPr>
                      <a:r>
                        <a:rPr lang="zh-CN" sz="600" kern="100">
                          <a:effectLst/>
                        </a:rPr>
                        <a:t>推荐多样性</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整体多样性、信息熵值</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594413749"/>
                  </a:ext>
                </a:extLst>
              </a:tr>
              <a:tr h="161975">
                <a:tc vMerge="1">
                  <a:txBody>
                    <a:bodyPr/>
                    <a:lstStyle/>
                    <a:p>
                      <a:pPr algn="just">
                        <a:lnSpc>
                          <a:spcPct val="150000"/>
                        </a:lnSpc>
                      </a:pPr>
                      <a:r>
                        <a:rPr lang="en-US" sz="800" kern="100" dirty="0">
                          <a:effectLst/>
                        </a:rPr>
                        <a:t> </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68580" marR="68580" marT="0" marB="0"/>
                </a:tc>
                <a:tc>
                  <a:txBody>
                    <a:bodyPr/>
                    <a:lstStyle/>
                    <a:p>
                      <a:pPr algn="just">
                        <a:lnSpc>
                          <a:spcPct val="150000"/>
                        </a:lnSpc>
                      </a:pPr>
                      <a:r>
                        <a:rPr lang="zh-CN" sz="600" kern="100">
                          <a:effectLst/>
                        </a:rPr>
                        <a:t>长尾物品的覆盖程度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长尾覆盖率、长尾物品平均覆盖率、长尾物品平均百分比</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3744200617"/>
                  </a:ext>
                </a:extLst>
              </a:tr>
              <a:tr h="209938">
                <a:tc vMerge="1">
                  <a:txBody>
                    <a:bodyPr/>
                    <a:lstStyle/>
                    <a:p>
                      <a:pPr algn="just">
                        <a:lnSpc>
                          <a:spcPct val="150000"/>
                        </a:lnSpc>
                      </a:pPr>
                      <a:r>
                        <a:rPr lang="en-US" sz="800" kern="100" dirty="0">
                          <a:effectLst/>
                        </a:rPr>
                        <a:t> </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68580" marR="68580" marT="0" marB="0"/>
                </a:tc>
                <a:tc>
                  <a:txBody>
                    <a:bodyPr/>
                    <a:lstStyle/>
                    <a:p>
                      <a:pPr algn="just">
                        <a:lnSpc>
                          <a:spcPct val="150000"/>
                        </a:lnSpc>
                      </a:pPr>
                      <a:r>
                        <a:rPr lang="zh-CN" sz="600" kern="100">
                          <a:effectLst/>
                        </a:rPr>
                        <a:t>物品流行度分布</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基尼指数</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1718690734"/>
                  </a:ext>
                </a:extLst>
              </a:tr>
              <a:tr h="161975">
                <a:tc rowSpan="2">
                  <a:txBody>
                    <a:bodyPr/>
                    <a:lstStyle/>
                    <a:p>
                      <a:pPr algn="ctr">
                        <a:lnSpc>
                          <a:spcPct val="150000"/>
                        </a:lnSpc>
                      </a:pPr>
                      <a:r>
                        <a:rPr lang="zh-CN" sz="600" kern="100" dirty="0">
                          <a:effectLst/>
                        </a:rPr>
                        <a:t>个性化</a:t>
                      </a:r>
                    </a:p>
                    <a:p>
                      <a:pPr algn="ctr">
                        <a:lnSpc>
                          <a:spcPct val="150000"/>
                        </a:lnSpc>
                      </a:pPr>
                      <a:r>
                        <a:rPr lang="en-US" sz="600" kern="100" dirty="0">
                          <a:effectLst/>
                        </a:rPr>
                        <a:t> </a:t>
                      </a:r>
                      <a:endParaRPr lang="zh-CN" altLang="en-US" sz="900" kern="100" dirty="0">
                        <a:solidFill>
                          <a:srgbClr val="000000"/>
                        </a:solidFill>
                        <a:effectLst/>
                        <a:latin typeface="Times New Roman" panose="02020603050405020304" pitchFamily="18" charset="0"/>
                        <a:ea typeface="宋体" panose="02010600030101010101" pitchFamily="2" charset="-122"/>
                      </a:endParaRPr>
                    </a:p>
                  </a:txBody>
                  <a:tcPr marL="51423" marR="51423" marT="0" marB="0" anchor="ctr"/>
                </a:tc>
                <a:tc>
                  <a:txBody>
                    <a:bodyPr/>
                    <a:lstStyle/>
                    <a:p>
                      <a:pPr algn="just">
                        <a:lnSpc>
                          <a:spcPct val="150000"/>
                        </a:lnSpc>
                      </a:pPr>
                      <a:r>
                        <a:rPr lang="zh-CN" sz="600" kern="100">
                          <a:effectLst/>
                        </a:rPr>
                        <a:t>推荐结果的重合度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dirty="0">
                          <a:effectLst/>
                        </a:rPr>
                        <a:t>归一化折损累计增益（</a:t>
                      </a:r>
                      <a:r>
                        <a:rPr lang="en-US" sz="600" kern="100" dirty="0" err="1">
                          <a:effectLst/>
                        </a:rPr>
                        <a:t>nDCG</a:t>
                      </a:r>
                      <a:r>
                        <a:rPr lang="zh-CN" sz="600" kern="100" dirty="0">
                          <a:effectLst/>
                        </a:rPr>
                        <a:t>）、召回率</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2731022148"/>
                  </a:ext>
                </a:extLst>
              </a:tr>
              <a:tr h="186504">
                <a:tc vMerge="1">
                  <a:txBody>
                    <a:bodyPr/>
                    <a:lstStyle/>
                    <a:p>
                      <a:pPr algn="just">
                        <a:lnSpc>
                          <a:spcPct val="150000"/>
                        </a:lnSpc>
                      </a:pPr>
                      <a:r>
                        <a:rPr lang="en-US" sz="800" kern="100" dirty="0">
                          <a:effectLst/>
                        </a:rPr>
                        <a:t> </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68580" marR="68580" marT="0" marB="0"/>
                </a:tc>
                <a:tc>
                  <a:txBody>
                    <a:bodyPr/>
                    <a:lstStyle/>
                    <a:p>
                      <a:pPr algn="just">
                        <a:lnSpc>
                          <a:spcPct val="150000"/>
                        </a:lnSpc>
                      </a:pPr>
                      <a:r>
                        <a:rPr lang="zh-CN" sz="600" kern="100">
                          <a:effectLst/>
                        </a:rPr>
                        <a:t>用户推荐列表匹配程度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用户流行度偏差（</a:t>
                      </a:r>
                      <a:r>
                        <a:rPr lang="en-US" sz="600" kern="100">
                          <a:effectLst/>
                        </a:rPr>
                        <a:t>UPD</a:t>
                      </a:r>
                      <a:r>
                        <a:rPr lang="zh-CN" sz="600" kern="100">
                          <a:effectLst/>
                        </a:rPr>
                        <a:t>）、组平均流行度（</a:t>
                      </a:r>
                      <a:r>
                        <a:rPr lang="en-US" sz="600" kern="100">
                          <a:effectLst/>
                        </a:rPr>
                        <a:t>GAP</a:t>
                      </a:r>
                      <a:r>
                        <a:rPr lang="zh-CN" sz="600" kern="100">
                          <a:effectLst/>
                        </a:rPr>
                        <a:t>）</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1339428528"/>
                  </a:ext>
                </a:extLst>
              </a:tr>
              <a:tr h="161975">
                <a:tc>
                  <a:txBody>
                    <a:bodyPr/>
                    <a:lstStyle/>
                    <a:p>
                      <a:pPr algn="ctr">
                        <a:lnSpc>
                          <a:spcPct val="150000"/>
                        </a:lnSpc>
                      </a:pPr>
                      <a:r>
                        <a:rPr lang="zh-CN" sz="600" kern="100">
                          <a:effectLst/>
                        </a:rPr>
                        <a:t>用户满意度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nchor="ctr"/>
                </a:tc>
                <a:tc>
                  <a:txBody>
                    <a:bodyPr/>
                    <a:lstStyle/>
                    <a:p>
                      <a:pPr algn="just">
                        <a:lnSpc>
                          <a:spcPct val="150000"/>
                        </a:lnSpc>
                      </a:pPr>
                      <a:r>
                        <a:rPr lang="zh-CN" sz="600" kern="100">
                          <a:effectLst/>
                        </a:rPr>
                        <a:t>推荐结果总体满意度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用户调研满意度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2192940276"/>
                  </a:ext>
                </a:extLst>
              </a:tr>
              <a:tr h="161975">
                <a:tc rowSpan="2">
                  <a:txBody>
                    <a:bodyPr/>
                    <a:lstStyle/>
                    <a:p>
                      <a:pPr algn="ctr">
                        <a:lnSpc>
                          <a:spcPct val="150000"/>
                        </a:lnSpc>
                      </a:pPr>
                      <a:r>
                        <a:rPr lang="zh-CN" sz="600" kern="100" dirty="0">
                          <a:effectLst/>
                        </a:rPr>
                        <a:t>公平性</a:t>
                      </a:r>
                    </a:p>
                    <a:p>
                      <a:pPr algn="ctr">
                        <a:lnSpc>
                          <a:spcPct val="150000"/>
                        </a:lnSpc>
                      </a:pPr>
                      <a:r>
                        <a:rPr lang="en-US" sz="600" kern="100" dirty="0">
                          <a:effectLst/>
                        </a:rPr>
                        <a:t> </a:t>
                      </a:r>
                      <a:endParaRPr lang="zh-CN" altLang="en-US" sz="900" kern="100" dirty="0">
                        <a:solidFill>
                          <a:srgbClr val="000000"/>
                        </a:solidFill>
                        <a:effectLst/>
                        <a:latin typeface="Times New Roman" panose="02020603050405020304" pitchFamily="18" charset="0"/>
                        <a:ea typeface="宋体" panose="02010600030101010101" pitchFamily="2" charset="-122"/>
                      </a:endParaRPr>
                    </a:p>
                  </a:txBody>
                  <a:tcPr marL="51423" marR="51423" marT="0" marB="0" anchor="ctr"/>
                </a:tc>
                <a:tc>
                  <a:txBody>
                    <a:bodyPr/>
                    <a:lstStyle/>
                    <a:p>
                      <a:pPr algn="just">
                        <a:lnSpc>
                          <a:spcPct val="150000"/>
                        </a:lnSpc>
                      </a:pPr>
                      <a:r>
                        <a:rPr lang="zh-CN" sz="600" kern="100">
                          <a:effectLst/>
                        </a:rPr>
                        <a:t>流行物品获得的关注度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平均推荐来流行度（</a:t>
                      </a:r>
                      <a:r>
                        <a:rPr lang="en-US" sz="600" kern="100">
                          <a:effectLst/>
                        </a:rPr>
                        <a:t>ARP</a:t>
                      </a:r>
                      <a:r>
                        <a:rPr lang="zh-CN" sz="600" kern="100">
                          <a:effectLst/>
                        </a:rPr>
                        <a:t>）</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3724609889"/>
                  </a:ext>
                </a:extLst>
              </a:tr>
              <a:tr h="186504">
                <a:tc vMerge="1">
                  <a:txBody>
                    <a:bodyPr/>
                    <a:lstStyle/>
                    <a:p>
                      <a:pPr algn="just">
                        <a:lnSpc>
                          <a:spcPct val="150000"/>
                        </a:lnSpc>
                      </a:pPr>
                      <a:r>
                        <a:rPr lang="en-US" sz="800" kern="100" dirty="0">
                          <a:effectLst/>
                        </a:rPr>
                        <a:t> </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68580" marR="68580" marT="0" marB="0"/>
                </a:tc>
                <a:tc>
                  <a:txBody>
                    <a:bodyPr/>
                    <a:lstStyle/>
                    <a:p>
                      <a:pPr algn="just">
                        <a:lnSpc>
                          <a:spcPct val="150000"/>
                        </a:lnSpc>
                      </a:pPr>
                      <a:r>
                        <a:rPr lang="zh-CN" sz="600" kern="100" dirty="0">
                          <a:effectLst/>
                        </a:rPr>
                        <a:t>推荐质量</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供应商关注度平等性（</a:t>
                      </a:r>
                      <a:r>
                        <a:rPr lang="en-US" sz="600" kern="100">
                          <a:effectLst/>
                        </a:rPr>
                        <a:t>ESF</a:t>
                      </a:r>
                      <a:r>
                        <a:rPr lang="zh-CN" sz="600" kern="100">
                          <a:effectLst/>
                        </a:rPr>
                        <a:t>）、供应方流行度偏差（</a:t>
                      </a:r>
                      <a:r>
                        <a:rPr lang="en-US" sz="600" kern="100">
                          <a:effectLst/>
                        </a:rPr>
                        <a:t>SPD</a:t>
                      </a:r>
                      <a:r>
                        <a:rPr lang="zh-CN" sz="600" kern="100">
                          <a:effectLst/>
                        </a:rPr>
                        <a:t>）</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1514465061"/>
                  </a:ext>
                </a:extLst>
              </a:tr>
              <a:tr h="161975">
                <a:tc>
                  <a:txBody>
                    <a:bodyPr/>
                    <a:lstStyle/>
                    <a:p>
                      <a:pPr algn="ctr">
                        <a:lnSpc>
                          <a:spcPct val="150000"/>
                        </a:lnSpc>
                      </a:pPr>
                      <a:r>
                        <a:rPr lang="zh-CN" sz="600" kern="100">
                          <a:effectLst/>
                        </a:rPr>
                        <a:t>长期效应</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nchor="ctr"/>
                </a:tc>
                <a:tc>
                  <a:txBody>
                    <a:bodyPr/>
                    <a:lstStyle/>
                    <a:p>
                      <a:pPr algn="just">
                        <a:lnSpc>
                          <a:spcPct val="150000"/>
                        </a:lnSpc>
                      </a:pPr>
                      <a:r>
                        <a:rPr lang="zh-CN" sz="600" kern="100">
                          <a:effectLst/>
                        </a:rPr>
                        <a:t>冷门物品曝光度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物品流行度偏差（</a:t>
                      </a:r>
                      <a:r>
                        <a:rPr lang="en-US" sz="600" kern="100">
                          <a:effectLst/>
                        </a:rPr>
                        <a:t>IPD</a:t>
                      </a:r>
                      <a:r>
                        <a:rPr lang="zh-CN" sz="600" kern="100">
                          <a:effectLst/>
                        </a:rPr>
                        <a:t>）</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418283596"/>
                  </a:ext>
                </a:extLst>
              </a:tr>
              <a:tr h="161975">
                <a:tc rowSpan="2">
                  <a:txBody>
                    <a:bodyPr/>
                    <a:lstStyle/>
                    <a:p>
                      <a:pPr algn="ctr">
                        <a:lnSpc>
                          <a:spcPct val="150000"/>
                        </a:lnSpc>
                      </a:pPr>
                      <a:r>
                        <a:rPr lang="zh-CN" sz="600" kern="100" dirty="0">
                          <a:effectLst/>
                        </a:rPr>
                        <a:t>整体表现</a:t>
                      </a:r>
                    </a:p>
                    <a:p>
                      <a:pPr algn="ctr">
                        <a:lnSpc>
                          <a:spcPct val="150000"/>
                        </a:lnSpc>
                      </a:pPr>
                      <a:r>
                        <a:rPr lang="en-US" sz="600" kern="100" dirty="0">
                          <a:effectLst/>
                        </a:rPr>
                        <a:t> </a:t>
                      </a:r>
                      <a:endParaRPr lang="zh-CN" altLang="en-US" sz="900" kern="100" dirty="0">
                        <a:solidFill>
                          <a:srgbClr val="000000"/>
                        </a:solidFill>
                        <a:effectLst/>
                        <a:latin typeface="Times New Roman" panose="02020603050405020304" pitchFamily="18" charset="0"/>
                        <a:ea typeface="宋体" panose="02010600030101010101" pitchFamily="2" charset="-122"/>
                      </a:endParaRPr>
                    </a:p>
                  </a:txBody>
                  <a:tcPr marL="51423" marR="51423" marT="0" marB="0" anchor="ctr"/>
                </a:tc>
                <a:tc>
                  <a:txBody>
                    <a:bodyPr/>
                    <a:lstStyle/>
                    <a:p>
                      <a:pPr algn="just">
                        <a:lnSpc>
                          <a:spcPct val="150000"/>
                        </a:lnSpc>
                      </a:pPr>
                      <a:r>
                        <a:rPr lang="zh-CN" sz="600" kern="100">
                          <a:effectLst/>
                        </a:rPr>
                        <a:t>专家评估</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a:effectLst/>
                        </a:rPr>
                        <a:t>专家满意度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207478804"/>
                  </a:ext>
                </a:extLst>
              </a:tr>
              <a:tr h="186504">
                <a:tc vMerge="1">
                  <a:txBody>
                    <a:bodyPr/>
                    <a:lstStyle/>
                    <a:p>
                      <a:pPr algn="just">
                        <a:lnSpc>
                          <a:spcPct val="150000"/>
                        </a:lnSpc>
                      </a:pPr>
                      <a:r>
                        <a:rPr lang="en-US" sz="800" kern="100" dirty="0">
                          <a:effectLst/>
                        </a:rPr>
                        <a:t> </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68580" marR="68580" marT="0" marB="0"/>
                </a:tc>
                <a:tc>
                  <a:txBody>
                    <a:bodyPr/>
                    <a:lstStyle/>
                    <a:p>
                      <a:pPr algn="just">
                        <a:lnSpc>
                          <a:spcPct val="150000"/>
                        </a:lnSpc>
                      </a:pPr>
                      <a:r>
                        <a:rPr lang="zh-CN" sz="600" kern="100">
                          <a:effectLst/>
                        </a:rPr>
                        <a:t>用户整体印象</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just">
                        <a:lnSpc>
                          <a:spcPct val="150000"/>
                        </a:lnSpc>
                      </a:pPr>
                      <a:r>
                        <a:rPr lang="zh-CN" sz="600" kern="100" dirty="0">
                          <a:effectLst/>
                        </a:rPr>
                        <a:t>用户评价印象指数</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3596803802"/>
                  </a:ext>
                </a:extLst>
              </a:tr>
            </a:tbl>
          </a:graphicData>
        </a:graphic>
      </p:graphicFrame>
      <p:sp>
        <p:nvSpPr>
          <p:cNvPr id="68" name="文本框 67">
            <a:extLst>
              <a:ext uri="{FF2B5EF4-FFF2-40B4-BE49-F238E27FC236}">
                <a16:creationId xmlns:a16="http://schemas.microsoft.com/office/drawing/2014/main" id="{9A589FF9-57CD-5741-BB6D-7480340F4482}"/>
              </a:ext>
            </a:extLst>
          </p:cNvPr>
          <p:cNvSpPr txBox="1"/>
          <p:nvPr/>
        </p:nvSpPr>
        <p:spPr>
          <a:xfrm>
            <a:off x="627080" y="1827622"/>
            <a:ext cx="2261193" cy="701731"/>
          </a:xfrm>
          <a:prstGeom prst="rect">
            <a:avLst/>
          </a:prstGeom>
          <a:noFill/>
        </p:spPr>
        <p:txBody>
          <a:bodyPr wrap="square">
            <a:spAutoFit/>
          </a:bodyPr>
          <a:lstStyle/>
          <a:p>
            <a:pPr defTabSz="911776">
              <a:spcBef>
                <a:spcPct val="20000"/>
              </a:spcBef>
            </a:pPr>
            <a:r>
              <a:rPr lang="zh-CN" altLang="en-US" b="1" dirty="0">
                <a:solidFill>
                  <a:schemeClr val="accent1"/>
                </a:solidFill>
                <a:latin typeface="Arial" pitchFamily="34" charset="0"/>
                <a:ea typeface="微软雅黑" pitchFamily="34" charset="-122"/>
              </a:rPr>
              <a:t>多维框架下流行度</a:t>
            </a:r>
            <a:endParaRPr lang="en-US" altLang="zh-CN" b="1" dirty="0">
              <a:solidFill>
                <a:schemeClr val="accent1"/>
              </a:solidFill>
              <a:latin typeface="Arial" pitchFamily="34" charset="0"/>
              <a:ea typeface="微软雅黑" pitchFamily="34" charset="-122"/>
            </a:endParaRPr>
          </a:p>
          <a:p>
            <a:pPr defTabSz="911776">
              <a:spcBef>
                <a:spcPct val="20000"/>
              </a:spcBef>
            </a:pPr>
            <a:r>
              <a:rPr lang="zh-CN" altLang="en-US" b="1" dirty="0">
                <a:solidFill>
                  <a:schemeClr val="accent1"/>
                </a:solidFill>
                <a:latin typeface="Arial" pitchFamily="34" charset="0"/>
                <a:ea typeface="微软雅黑" pitchFamily="34" charset="-122"/>
              </a:rPr>
              <a:t>测度指标体系</a:t>
            </a:r>
            <a:endParaRPr lang="en-US" altLang="zh-CN" b="1" dirty="0">
              <a:solidFill>
                <a:schemeClr val="accent1"/>
              </a:solidFill>
              <a:latin typeface="Arial" pitchFamily="34" charset="0"/>
              <a:ea typeface="微软雅黑" pitchFamily="34" charset="-122"/>
            </a:endParaRPr>
          </a:p>
        </p:txBody>
      </p:sp>
      <p:sp>
        <p:nvSpPr>
          <p:cNvPr id="69" name="文本框 68">
            <a:extLst>
              <a:ext uri="{FF2B5EF4-FFF2-40B4-BE49-F238E27FC236}">
                <a16:creationId xmlns:a16="http://schemas.microsoft.com/office/drawing/2014/main" id="{3DB20BF0-7A8B-B44A-8111-810DE06F08D8}"/>
              </a:ext>
            </a:extLst>
          </p:cNvPr>
          <p:cNvSpPr txBox="1"/>
          <p:nvPr/>
        </p:nvSpPr>
        <p:spPr>
          <a:xfrm>
            <a:off x="639876" y="2729133"/>
            <a:ext cx="1889772" cy="909223"/>
          </a:xfrm>
          <a:prstGeom prst="rect">
            <a:avLst/>
          </a:prstGeom>
          <a:noFill/>
        </p:spPr>
        <p:txBody>
          <a:bodyPr wrap="square">
            <a:spAutoFit/>
          </a:bodyPr>
          <a:lstStyle/>
          <a:p>
            <a:pPr>
              <a:lnSpc>
                <a:spcPct val="120000"/>
              </a:lnSpc>
            </a:pPr>
            <a:r>
              <a:rPr lang="zh-CN" altLang="en-US" sz="900" dirty="0">
                <a:solidFill>
                  <a:schemeClr val="bg2"/>
                </a:solidFill>
                <a:latin typeface="微软雅黑" pitchFamily="34" charset="-122"/>
                <a:ea typeface="微软雅黑" pitchFamily="34" charset="-122"/>
              </a:rPr>
              <a:t>本文突出“以人为本构建可信推荐系统”的理念，按照评价指标体系的全面性、可比性、可行性等原则，进行测度指标体系与评估框架的构建。</a:t>
            </a:r>
            <a:endParaRPr lang="en-US" altLang="zh-CN" sz="750"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351427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2"/>
          <p:cNvSpPr txBox="1">
            <a:spLocks noChangeArrowheads="1"/>
          </p:cNvSpPr>
          <p:nvPr/>
        </p:nvSpPr>
        <p:spPr bwMode="auto">
          <a:xfrm>
            <a:off x="860190" y="884197"/>
            <a:ext cx="72327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50" b="1" dirty="0">
                <a:solidFill>
                  <a:schemeClr val="bg2"/>
                </a:solidFill>
                <a:latin typeface="微软雅黑" pitchFamily="34" charset="-122"/>
                <a:ea typeface="微软雅黑" pitchFamily="34" charset="-122"/>
              </a:rPr>
              <a:t>实验设定</a:t>
            </a:r>
            <a:endParaRPr lang="en-US" altLang="zh-CN" sz="1050" b="1" dirty="0">
              <a:solidFill>
                <a:schemeClr val="bg2"/>
              </a:solidFill>
              <a:latin typeface="微软雅黑" pitchFamily="34" charset="-122"/>
              <a:ea typeface="微软雅黑" pitchFamily="34" charset="-122"/>
            </a:endParaRPr>
          </a:p>
        </p:txBody>
      </p:sp>
      <p:sp>
        <p:nvSpPr>
          <p:cNvPr id="15" name="Text Box 43"/>
          <p:cNvSpPr txBox="1">
            <a:spLocks noChangeArrowheads="1"/>
          </p:cNvSpPr>
          <p:nvPr/>
        </p:nvSpPr>
        <p:spPr bwMode="auto">
          <a:xfrm>
            <a:off x="860185" y="1040226"/>
            <a:ext cx="104708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600" dirty="0">
                <a:solidFill>
                  <a:schemeClr val="bg2"/>
                </a:solidFill>
                <a:latin typeface="微软雅黑" pitchFamily="34" charset="-122"/>
                <a:ea typeface="微软雅黑" pitchFamily="34" charset="-122"/>
              </a:rPr>
              <a:t>EXPERIMENT SETTINGS</a:t>
            </a:r>
          </a:p>
        </p:txBody>
      </p:sp>
      <p:sp>
        <p:nvSpPr>
          <p:cNvPr id="37" name="Oval 6"/>
          <p:cNvSpPr>
            <a:spLocks noChangeArrowheads="1"/>
          </p:cNvSpPr>
          <p:nvPr/>
        </p:nvSpPr>
        <p:spPr bwMode="auto">
          <a:xfrm>
            <a:off x="1339974" y="2623314"/>
            <a:ext cx="811034" cy="811035"/>
          </a:xfrm>
          <a:prstGeom prst="ellipse">
            <a:avLst/>
          </a:prstGeom>
          <a:solidFill>
            <a:schemeClr val="accent1"/>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anose="020B0806030902050204" pitchFamily="34" charset="0"/>
            </a:endParaRPr>
          </a:p>
        </p:txBody>
      </p:sp>
      <p:sp>
        <p:nvSpPr>
          <p:cNvPr id="38" name="Line 7"/>
          <p:cNvSpPr>
            <a:spLocks noChangeShapeType="1"/>
          </p:cNvSpPr>
          <p:nvPr/>
        </p:nvSpPr>
        <p:spPr bwMode="auto">
          <a:xfrm>
            <a:off x="2199931" y="2953316"/>
            <a:ext cx="1233802" cy="4671"/>
          </a:xfrm>
          <a:prstGeom prst="line">
            <a:avLst/>
          </a:prstGeom>
          <a:noFill/>
          <a:ln w="6350">
            <a:solidFill>
              <a:srgbClr val="808080"/>
            </a:solidFill>
            <a:prstDash val="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9" name="Line 8"/>
          <p:cNvSpPr>
            <a:spLocks noChangeShapeType="1"/>
          </p:cNvSpPr>
          <p:nvPr/>
        </p:nvSpPr>
        <p:spPr bwMode="auto">
          <a:xfrm>
            <a:off x="2097111" y="3319894"/>
            <a:ext cx="777065" cy="524367"/>
          </a:xfrm>
          <a:prstGeom prst="line">
            <a:avLst/>
          </a:prstGeom>
          <a:noFill/>
          <a:ln w="6350">
            <a:solidFill>
              <a:srgbClr val="808080"/>
            </a:solidFill>
            <a:prstDash val="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0" name="Line 9"/>
          <p:cNvSpPr>
            <a:spLocks noChangeShapeType="1"/>
          </p:cNvSpPr>
          <p:nvPr/>
        </p:nvSpPr>
        <p:spPr bwMode="auto">
          <a:xfrm>
            <a:off x="1670116" y="3485504"/>
            <a:ext cx="1490" cy="711928"/>
          </a:xfrm>
          <a:prstGeom prst="line">
            <a:avLst/>
          </a:prstGeom>
          <a:noFill/>
          <a:ln w="6350">
            <a:solidFill>
              <a:srgbClr val="808080"/>
            </a:solidFill>
            <a:prstDash val="dash"/>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Oval 10"/>
          <p:cNvSpPr>
            <a:spLocks noChangeArrowheads="1"/>
          </p:cNvSpPr>
          <p:nvPr/>
        </p:nvSpPr>
        <p:spPr bwMode="auto">
          <a:xfrm>
            <a:off x="3461301" y="2674106"/>
            <a:ext cx="580421" cy="580421"/>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42" name="Oval 12"/>
          <p:cNvSpPr>
            <a:spLocks noChangeArrowheads="1"/>
          </p:cNvSpPr>
          <p:nvPr/>
        </p:nvSpPr>
        <p:spPr bwMode="auto">
          <a:xfrm>
            <a:off x="2865977" y="3710518"/>
            <a:ext cx="580420" cy="581166"/>
          </a:xfrm>
          <a:prstGeom prst="ellipse">
            <a:avLst/>
          </a:prstGeom>
          <a:solidFill>
            <a:schemeClr val="bg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43" name="Oval 14"/>
          <p:cNvSpPr>
            <a:spLocks noChangeArrowheads="1"/>
          </p:cNvSpPr>
          <p:nvPr/>
        </p:nvSpPr>
        <p:spPr bwMode="auto">
          <a:xfrm>
            <a:off x="1379535" y="4234312"/>
            <a:ext cx="580421" cy="581166"/>
          </a:xfrm>
          <a:prstGeom prst="ellipse">
            <a:avLst/>
          </a:prstGeom>
          <a:solidFill>
            <a:schemeClr val="accent2"/>
          </a:solidFill>
          <a:ln>
            <a:noFill/>
          </a:ln>
          <a:effectLst>
            <a:outerShdw blurRad="63500" dist="63500" dir="2700000" algn="tl" rotWithShape="0">
              <a:prstClr val="black">
                <a:alpha val="10000"/>
              </a:prstClr>
            </a:outerShdw>
          </a:effectLst>
        </p:spPr>
        <p:txBody>
          <a:bodyPr/>
          <a:lstStyle/>
          <a:p>
            <a:pPr algn="ctr" defTabSz="911776">
              <a:spcBef>
                <a:spcPct val="20000"/>
              </a:spcBef>
            </a:pPr>
            <a:endParaRPr lang="zh-CN" altLang="en-US" sz="1500">
              <a:solidFill>
                <a:schemeClr val="bg1"/>
              </a:solidFill>
              <a:latin typeface="Arial" pitchFamily="34" charset="0"/>
              <a:ea typeface="微软雅黑" pitchFamily="34" charset="-122"/>
            </a:endParaRPr>
          </a:p>
        </p:txBody>
      </p:sp>
      <p:sp>
        <p:nvSpPr>
          <p:cNvPr id="44" name="TextBox 18"/>
          <p:cNvSpPr txBox="1">
            <a:spLocks noChangeArrowheads="1"/>
          </p:cNvSpPr>
          <p:nvPr/>
        </p:nvSpPr>
        <p:spPr bwMode="auto">
          <a:xfrm>
            <a:off x="1396484" y="2855744"/>
            <a:ext cx="6966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b="1" dirty="0">
                <a:solidFill>
                  <a:schemeClr val="bg1"/>
                </a:solidFill>
                <a:latin typeface="微软雅黑" pitchFamily="34" charset="-122"/>
                <a:ea typeface="微软雅黑" pitchFamily="34" charset="-122"/>
              </a:rPr>
              <a:t>算法</a:t>
            </a:r>
          </a:p>
        </p:txBody>
      </p:sp>
      <p:sp>
        <p:nvSpPr>
          <p:cNvPr id="45" name="TextBox 21"/>
          <p:cNvSpPr txBox="1">
            <a:spLocks noChangeArrowheads="1"/>
          </p:cNvSpPr>
          <p:nvPr/>
        </p:nvSpPr>
        <p:spPr bwMode="auto">
          <a:xfrm>
            <a:off x="3453849" y="2832154"/>
            <a:ext cx="595322" cy="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125" b="1" dirty="0">
                <a:solidFill>
                  <a:schemeClr val="bg1"/>
                </a:solidFill>
                <a:latin typeface="微软雅黑" pitchFamily="34" charset="-122"/>
                <a:ea typeface="微软雅黑" pitchFamily="34" charset="-122"/>
              </a:rPr>
              <a:t>召回</a:t>
            </a:r>
          </a:p>
        </p:txBody>
      </p:sp>
      <p:sp>
        <p:nvSpPr>
          <p:cNvPr id="46" name="TextBox 22"/>
          <p:cNvSpPr txBox="1">
            <a:spLocks noChangeArrowheads="1"/>
          </p:cNvSpPr>
          <p:nvPr/>
        </p:nvSpPr>
        <p:spPr bwMode="auto">
          <a:xfrm>
            <a:off x="4169129" y="2741164"/>
            <a:ext cx="1493538" cy="48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选取经典多路召回模型</a:t>
            </a:r>
            <a:r>
              <a:rPr lang="en-US" altLang="zh-CN" sz="900" dirty="0" err="1"/>
              <a:t>MostPop</a:t>
            </a:r>
            <a:r>
              <a:rPr lang="zh-CN" altLang="en-US" sz="900" dirty="0"/>
              <a:t>算法，也作为本实验的基准模型</a:t>
            </a:r>
          </a:p>
        </p:txBody>
      </p:sp>
      <p:sp>
        <p:nvSpPr>
          <p:cNvPr id="58" name="TextBox 21"/>
          <p:cNvSpPr txBox="1">
            <a:spLocks noChangeArrowheads="1"/>
          </p:cNvSpPr>
          <p:nvPr/>
        </p:nvSpPr>
        <p:spPr bwMode="auto">
          <a:xfrm>
            <a:off x="2858525" y="3793397"/>
            <a:ext cx="59532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125" b="1" dirty="0">
                <a:solidFill>
                  <a:schemeClr val="bg1"/>
                </a:solidFill>
                <a:latin typeface="微软雅黑" pitchFamily="34" charset="-122"/>
                <a:ea typeface="微软雅黑" pitchFamily="34" charset="-122"/>
              </a:rPr>
              <a:t>矩阵</a:t>
            </a:r>
            <a:endParaRPr lang="en-US" altLang="zh-CN" sz="1125" b="1" dirty="0">
              <a:solidFill>
                <a:schemeClr val="bg1"/>
              </a:solidFill>
              <a:latin typeface="微软雅黑" pitchFamily="34" charset="-122"/>
              <a:ea typeface="微软雅黑" pitchFamily="34" charset="-122"/>
            </a:endParaRPr>
          </a:p>
          <a:p>
            <a:pPr algn="ctr" eaLnBrk="1" hangingPunct="1"/>
            <a:r>
              <a:rPr lang="zh-CN" altLang="en-US" sz="1125" b="1" dirty="0">
                <a:solidFill>
                  <a:schemeClr val="bg1"/>
                </a:solidFill>
                <a:latin typeface="微软雅黑" pitchFamily="34" charset="-122"/>
                <a:ea typeface="微软雅黑" pitchFamily="34" charset="-122"/>
              </a:rPr>
              <a:t>分解</a:t>
            </a:r>
          </a:p>
        </p:txBody>
      </p:sp>
      <p:sp>
        <p:nvSpPr>
          <p:cNvPr id="63" name="TextBox 21"/>
          <p:cNvSpPr txBox="1">
            <a:spLocks noChangeArrowheads="1"/>
          </p:cNvSpPr>
          <p:nvPr/>
        </p:nvSpPr>
        <p:spPr bwMode="auto">
          <a:xfrm>
            <a:off x="1373748" y="4314427"/>
            <a:ext cx="59532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125" b="1" dirty="0">
                <a:solidFill>
                  <a:schemeClr val="bg1"/>
                </a:solidFill>
                <a:latin typeface="微软雅黑" pitchFamily="34" charset="-122"/>
                <a:ea typeface="微软雅黑" pitchFamily="34" charset="-122"/>
              </a:rPr>
              <a:t>神经</a:t>
            </a:r>
            <a:endParaRPr lang="en-US" altLang="zh-CN" sz="1125" b="1" dirty="0">
              <a:solidFill>
                <a:schemeClr val="bg1"/>
              </a:solidFill>
              <a:latin typeface="微软雅黑" pitchFamily="34" charset="-122"/>
              <a:ea typeface="微软雅黑" pitchFamily="34" charset="-122"/>
            </a:endParaRPr>
          </a:p>
          <a:p>
            <a:pPr algn="ctr" eaLnBrk="1" hangingPunct="1"/>
            <a:r>
              <a:rPr lang="zh-CN" altLang="en-US" sz="1125" b="1" dirty="0">
                <a:solidFill>
                  <a:schemeClr val="bg1"/>
                </a:solidFill>
                <a:latin typeface="微软雅黑" pitchFamily="34" charset="-122"/>
                <a:ea typeface="微软雅黑" pitchFamily="34" charset="-122"/>
              </a:rPr>
              <a:t>网络</a:t>
            </a:r>
          </a:p>
        </p:txBody>
      </p:sp>
      <p:sp>
        <p:nvSpPr>
          <p:cNvPr id="64" name="TextBox 22"/>
          <p:cNvSpPr txBox="1">
            <a:spLocks noChangeArrowheads="1"/>
          </p:cNvSpPr>
          <p:nvPr/>
        </p:nvSpPr>
        <p:spPr bwMode="auto">
          <a:xfrm>
            <a:off x="3542451" y="3793401"/>
            <a:ext cx="1954531" cy="48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选取基于模型的协同过滤技术中具有代表性的矩阵分解模型，如</a:t>
            </a:r>
            <a:r>
              <a:rPr lang="en-US" altLang="zh-CN" sz="900" dirty="0"/>
              <a:t>BPR</a:t>
            </a:r>
            <a:r>
              <a:rPr lang="zh-CN" altLang="en-US" sz="900" dirty="0"/>
              <a:t>、</a:t>
            </a:r>
            <a:r>
              <a:rPr lang="en-US" altLang="zh-CN" sz="900" dirty="0"/>
              <a:t>MF</a:t>
            </a:r>
            <a:r>
              <a:rPr lang="zh-CN" altLang="en-US" sz="900" dirty="0"/>
              <a:t>、</a:t>
            </a:r>
            <a:r>
              <a:rPr lang="en-US" altLang="zh-CN" sz="900" dirty="0"/>
              <a:t>PMF</a:t>
            </a:r>
            <a:r>
              <a:rPr lang="zh-CN" altLang="en-US" sz="900" dirty="0"/>
              <a:t>、</a:t>
            </a:r>
            <a:r>
              <a:rPr lang="en-US" altLang="zh-CN" sz="900" dirty="0"/>
              <a:t>NMF</a:t>
            </a:r>
            <a:r>
              <a:rPr lang="zh-CN" altLang="en-US" sz="900" dirty="0"/>
              <a:t>、</a:t>
            </a:r>
            <a:r>
              <a:rPr lang="en-US" altLang="zh-CN" sz="900" dirty="0"/>
              <a:t>WMF</a:t>
            </a:r>
            <a:r>
              <a:rPr lang="zh-CN" altLang="en-US" sz="900" dirty="0"/>
              <a:t>和</a:t>
            </a:r>
            <a:r>
              <a:rPr lang="en-US" altLang="zh-CN" sz="900" dirty="0"/>
              <a:t>PF</a:t>
            </a:r>
            <a:r>
              <a:rPr lang="zh-CN" altLang="en-US" sz="900" dirty="0"/>
              <a:t>算法。</a:t>
            </a:r>
          </a:p>
        </p:txBody>
      </p:sp>
      <p:sp>
        <p:nvSpPr>
          <p:cNvPr id="66" name="TextBox 22"/>
          <p:cNvSpPr txBox="1">
            <a:spLocks noChangeArrowheads="1"/>
          </p:cNvSpPr>
          <p:nvPr/>
        </p:nvSpPr>
        <p:spPr bwMode="auto">
          <a:xfrm>
            <a:off x="2093140" y="4522133"/>
            <a:ext cx="2075989" cy="31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nSpc>
                <a:spcPct val="120000"/>
              </a:lnSpc>
              <a:defRPr sz="1000">
                <a:solidFill>
                  <a:schemeClr val="bg2"/>
                </a:solidFill>
                <a:latin typeface="微软雅黑" pitchFamily="34" charset="-122"/>
                <a:ea typeface="微软雅黑" pitchFamily="34" charset="-122"/>
              </a:defRPr>
            </a:lvl1pPr>
          </a:lstStyle>
          <a:p>
            <a:r>
              <a:rPr lang="zh-CN" altLang="en-US" sz="900" dirty="0"/>
              <a:t>选取经典且具有代表性的基于神经网络推荐算法，如</a:t>
            </a:r>
            <a:r>
              <a:rPr lang="en-US" altLang="zh-CN" sz="900" dirty="0" err="1"/>
              <a:t>NeuMF</a:t>
            </a:r>
            <a:r>
              <a:rPr lang="zh-CN" altLang="en-US" sz="900" dirty="0"/>
              <a:t>和</a:t>
            </a:r>
            <a:r>
              <a:rPr lang="en-US" altLang="zh-CN" sz="900" dirty="0"/>
              <a:t>VAECF</a:t>
            </a:r>
            <a:r>
              <a:rPr lang="zh-CN" altLang="en-US" sz="900" dirty="0"/>
              <a:t>算法。</a:t>
            </a:r>
          </a:p>
        </p:txBody>
      </p:sp>
      <p:sp>
        <p:nvSpPr>
          <p:cNvPr id="67" name="TextBox 66"/>
          <p:cNvSpPr txBox="1"/>
          <p:nvPr/>
        </p:nvSpPr>
        <p:spPr>
          <a:xfrm>
            <a:off x="471518" y="1437096"/>
            <a:ext cx="5620984" cy="371320"/>
          </a:xfrm>
          <a:prstGeom prst="rect">
            <a:avLst/>
          </a:prstGeom>
          <a:noFill/>
          <a:ln>
            <a:noFill/>
          </a:ln>
        </p:spPr>
        <p:txBody>
          <a:bodyPr wrap="square" lIns="0" tIns="0" rIns="0" bIns="0">
            <a:spAutoFit/>
          </a:bodyPr>
          <a:lstStyle>
            <a:defPPr>
              <a:defRPr lang="zh-CN"/>
            </a:defPPr>
            <a:lvl1pPr>
              <a:lnSpc>
                <a:spcPct val="120000"/>
              </a:lnSpc>
              <a:buFont typeface="Arial" charset="0"/>
              <a:buNone/>
              <a:defRPr sz="1000">
                <a:solidFill>
                  <a:schemeClr val="bg2"/>
                </a:solidFill>
                <a:latin typeface="微软雅黑" pitchFamily="34" charset="-122"/>
                <a:ea typeface="微软雅黑" pitchFamily="34" charset="-122"/>
              </a:defRPr>
            </a:lvl1pPr>
          </a:lstStyle>
          <a:p>
            <a:r>
              <a:rPr lang="zh-CN" altLang="en-US" sz="1050" dirty="0"/>
              <a:t>本实验选取经典数据集</a:t>
            </a:r>
            <a:r>
              <a:rPr lang="en-US" altLang="zh-CN" sz="1050" dirty="0"/>
              <a:t>Book-Crossing</a:t>
            </a:r>
            <a:r>
              <a:rPr lang="zh-CN" altLang="en-US" sz="1050" dirty="0"/>
              <a:t>、来训练当前主流推荐算法模型，继而利用所提出的多维度测度指标对各算法的推荐结果进行流行度偏见测量，以揭示其中存在的流行度偏见问题。</a:t>
            </a:r>
            <a:endParaRPr lang="en-US" altLang="zh-CN" sz="1050" dirty="0"/>
          </a:p>
        </p:txBody>
      </p:sp>
      <p:grpSp>
        <p:nvGrpSpPr>
          <p:cNvPr id="31" name="组合 30"/>
          <p:cNvGrpSpPr/>
          <p:nvPr/>
        </p:nvGrpSpPr>
        <p:grpSpPr>
          <a:xfrm flipV="1">
            <a:off x="0" y="643185"/>
            <a:ext cx="1110800" cy="530045"/>
            <a:chOff x="1722438" y="3416300"/>
            <a:chExt cx="3616325" cy="1725613"/>
          </a:xfrm>
        </p:grpSpPr>
        <p:sp>
          <p:nvSpPr>
            <p:cNvPr id="32" name="Freeform 108"/>
            <p:cNvSpPr>
              <a:spLocks/>
            </p:cNvSpPr>
            <p:nvPr/>
          </p:nvSpPr>
          <p:spPr bwMode="auto">
            <a:xfrm>
              <a:off x="2052638" y="3416300"/>
              <a:ext cx="3286125" cy="1725613"/>
            </a:xfrm>
            <a:custGeom>
              <a:avLst/>
              <a:gdLst>
                <a:gd name="T0" fmla="*/ 10351 w 10351"/>
                <a:gd name="T1" fmla="*/ 5175 h 5434"/>
                <a:gd name="T2" fmla="*/ 5176 w 10351"/>
                <a:gd name="T3" fmla="*/ 0 h 5434"/>
                <a:gd name="T4" fmla="*/ 0 w 10351"/>
                <a:gd name="T5" fmla="*/ 5175 h 5434"/>
                <a:gd name="T6" fmla="*/ 259 w 10351"/>
                <a:gd name="T7" fmla="*/ 5434 h 5434"/>
                <a:gd name="T8" fmla="*/ 10092 w 10351"/>
                <a:gd name="T9" fmla="*/ 5434 h 5434"/>
                <a:gd name="T10" fmla="*/ 10351 w 10351"/>
                <a:gd name="T11" fmla="*/ 5175 h 5434"/>
              </a:gdLst>
              <a:ahLst/>
              <a:cxnLst>
                <a:cxn ang="0">
                  <a:pos x="T0" y="T1"/>
                </a:cxn>
                <a:cxn ang="0">
                  <a:pos x="T2" y="T3"/>
                </a:cxn>
                <a:cxn ang="0">
                  <a:pos x="T4" y="T5"/>
                </a:cxn>
                <a:cxn ang="0">
                  <a:pos x="T6" y="T7"/>
                </a:cxn>
                <a:cxn ang="0">
                  <a:pos x="T8" y="T9"/>
                </a:cxn>
                <a:cxn ang="0">
                  <a:pos x="T10" y="T11"/>
                </a:cxn>
              </a:cxnLst>
              <a:rect l="0" t="0" r="r" b="b"/>
              <a:pathLst>
                <a:path w="10351" h="5434">
                  <a:moveTo>
                    <a:pt x="10351" y="5175"/>
                  </a:moveTo>
                  <a:lnTo>
                    <a:pt x="5176" y="0"/>
                  </a:lnTo>
                  <a:lnTo>
                    <a:pt x="0" y="5175"/>
                  </a:lnTo>
                  <a:lnTo>
                    <a:pt x="259" y="5434"/>
                  </a:lnTo>
                  <a:lnTo>
                    <a:pt x="10092" y="5434"/>
                  </a:lnTo>
                  <a:lnTo>
                    <a:pt x="10351" y="5175"/>
                  </a:lnTo>
                  <a:close/>
                </a:path>
              </a:pathLst>
            </a:custGeom>
            <a:solidFill>
              <a:srgbClr val="A4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endParaRPr lang="zh-CN" altLang="en-US"/>
            </a:p>
          </p:txBody>
        </p:sp>
        <p:sp>
          <p:nvSpPr>
            <p:cNvPr id="33" name="Freeform 109"/>
            <p:cNvSpPr>
              <a:spLocks/>
            </p:cNvSpPr>
            <p:nvPr/>
          </p:nvSpPr>
          <p:spPr bwMode="auto">
            <a:xfrm>
              <a:off x="2579688" y="3943350"/>
              <a:ext cx="2232025" cy="1198563"/>
            </a:xfrm>
            <a:custGeom>
              <a:avLst/>
              <a:gdLst>
                <a:gd name="T0" fmla="*/ 7034 w 7034"/>
                <a:gd name="T1" fmla="*/ 3516 h 3775"/>
                <a:gd name="T2" fmla="*/ 3517 w 7034"/>
                <a:gd name="T3" fmla="*/ 0 h 3775"/>
                <a:gd name="T4" fmla="*/ 0 w 7034"/>
                <a:gd name="T5" fmla="*/ 3516 h 3775"/>
                <a:gd name="T6" fmla="*/ 258 w 7034"/>
                <a:gd name="T7" fmla="*/ 3775 h 3775"/>
                <a:gd name="T8" fmla="*/ 6775 w 7034"/>
                <a:gd name="T9" fmla="*/ 3775 h 3775"/>
                <a:gd name="T10" fmla="*/ 7034 w 7034"/>
                <a:gd name="T11" fmla="*/ 3516 h 3775"/>
              </a:gdLst>
              <a:ahLst/>
              <a:cxnLst>
                <a:cxn ang="0">
                  <a:pos x="T0" y="T1"/>
                </a:cxn>
                <a:cxn ang="0">
                  <a:pos x="T2" y="T3"/>
                </a:cxn>
                <a:cxn ang="0">
                  <a:pos x="T4" y="T5"/>
                </a:cxn>
                <a:cxn ang="0">
                  <a:pos x="T6" y="T7"/>
                </a:cxn>
                <a:cxn ang="0">
                  <a:pos x="T8" y="T9"/>
                </a:cxn>
                <a:cxn ang="0">
                  <a:pos x="T10" y="T11"/>
                </a:cxn>
              </a:cxnLst>
              <a:rect l="0" t="0" r="r" b="b"/>
              <a:pathLst>
                <a:path w="7034" h="3775">
                  <a:moveTo>
                    <a:pt x="7034" y="3516"/>
                  </a:moveTo>
                  <a:lnTo>
                    <a:pt x="3517" y="0"/>
                  </a:lnTo>
                  <a:lnTo>
                    <a:pt x="0" y="3516"/>
                  </a:lnTo>
                  <a:lnTo>
                    <a:pt x="258" y="3775"/>
                  </a:lnTo>
                  <a:lnTo>
                    <a:pt x="6775" y="3775"/>
                  </a:lnTo>
                  <a:lnTo>
                    <a:pt x="7034" y="3516"/>
                  </a:lnTo>
                  <a:close/>
                </a:path>
              </a:pathLst>
            </a:custGeom>
            <a:solidFill>
              <a:srgbClr val="68D5D7">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4" name="Freeform 110"/>
            <p:cNvSpPr>
              <a:spLocks/>
            </p:cNvSpPr>
            <p:nvPr/>
          </p:nvSpPr>
          <p:spPr bwMode="auto">
            <a:xfrm>
              <a:off x="2852738" y="4216400"/>
              <a:ext cx="1685925" cy="925513"/>
            </a:xfrm>
            <a:custGeom>
              <a:avLst/>
              <a:gdLst>
                <a:gd name="T0" fmla="*/ 5309 w 5309"/>
                <a:gd name="T1" fmla="*/ 2654 h 2913"/>
                <a:gd name="T2" fmla="*/ 2654 w 5309"/>
                <a:gd name="T3" fmla="*/ 0 h 2913"/>
                <a:gd name="T4" fmla="*/ 0 w 5309"/>
                <a:gd name="T5" fmla="*/ 2654 h 2913"/>
                <a:gd name="T6" fmla="*/ 257 w 5309"/>
                <a:gd name="T7" fmla="*/ 2913 h 2913"/>
                <a:gd name="T8" fmla="*/ 5050 w 5309"/>
                <a:gd name="T9" fmla="*/ 2913 h 2913"/>
                <a:gd name="T10" fmla="*/ 5309 w 5309"/>
                <a:gd name="T11" fmla="*/ 2654 h 2913"/>
              </a:gdLst>
              <a:ahLst/>
              <a:cxnLst>
                <a:cxn ang="0">
                  <a:pos x="T0" y="T1"/>
                </a:cxn>
                <a:cxn ang="0">
                  <a:pos x="T2" y="T3"/>
                </a:cxn>
                <a:cxn ang="0">
                  <a:pos x="T4" y="T5"/>
                </a:cxn>
                <a:cxn ang="0">
                  <a:pos x="T6" y="T7"/>
                </a:cxn>
                <a:cxn ang="0">
                  <a:pos x="T8" y="T9"/>
                </a:cxn>
                <a:cxn ang="0">
                  <a:pos x="T10" y="T11"/>
                </a:cxn>
              </a:cxnLst>
              <a:rect l="0" t="0" r="r" b="b"/>
              <a:pathLst>
                <a:path w="5309" h="2913">
                  <a:moveTo>
                    <a:pt x="5309" y="2654"/>
                  </a:moveTo>
                  <a:lnTo>
                    <a:pt x="2654" y="0"/>
                  </a:lnTo>
                  <a:lnTo>
                    <a:pt x="0" y="2654"/>
                  </a:lnTo>
                  <a:lnTo>
                    <a:pt x="257" y="2913"/>
                  </a:lnTo>
                  <a:lnTo>
                    <a:pt x="5050" y="2913"/>
                  </a:lnTo>
                  <a:lnTo>
                    <a:pt x="5309" y="2654"/>
                  </a:lnTo>
                  <a:close/>
                </a:path>
              </a:pathLst>
            </a:custGeom>
            <a:solidFill>
              <a:srgbClr val="099DA1"/>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5" name="Freeform 114"/>
            <p:cNvSpPr>
              <a:spLocks/>
            </p:cNvSpPr>
            <p:nvPr/>
          </p:nvSpPr>
          <p:spPr bwMode="auto">
            <a:xfrm>
              <a:off x="1722438" y="4795838"/>
              <a:ext cx="530225" cy="346075"/>
            </a:xfrm>
            <a:custGeom>
              <a:avLst/>
              <a:gdLst>
                <a:gd name="T0" fmla="*/ 1667 w 1667"/>
                <a:gd name="T1" fmla="*/ 832 h 1091"/>
                <a:gd name="T2" fmla="*/ 833 w 1667"/>
                <a:gd name="T3" fmla="*/ 0 h 1091"/>
                <a:gd name="T4" fmla="*/ 0 w 1667"/>
                <a:gd name="T5" fmla="*/ 832 h 1091"/>
                <a:gd name="T6" fmla="*/ 259 w 1667"/>
                <a:gd name="T7" fmla="*/ 1091 h 1091"/>
                <a:gd name="T8" fmla="*/ 1408 w 1667"/>
                <a:gd name="T9" fmla="*/ 1091 h 1091"/>
                <a:gd name="T10" fmla="*/ 1667 w 1667"/>
                <a:gd name="T11" fmla="*/ 832 h 1091"/>
              </a:gdLst>
              <a:ahLst/>
              <a:cxnLst>
                <a:cxn ang="0">
                  <a:pos x="T0" y="T1"/>
                </a:cxn>
                <a:cxn ang="0">
                  <a:pos x="T2" y="T3"/>
                </a:cxn>
                <a:cxn ang="0">
                  <a:pos x="T4" y="T5"/>
                </a:cxn>
                <a:cxn ang="0">
                  <a:pos x="T6" y="T7"/>
                </a:cxn>
                <a:cxn ang="0">
                  <a:pos x="T8" y="T9"/>
                </a:cxn>
                <a:cxn ang="0">
                  <a:pos x="T10" y="T11"/>
                </a:cxn>
              </a:cxnLst>
              <a:rect l="0" t="0" r="r" b="b"/>
              <a:pathLst>
                <a:path w="1667" h="1091">
                  <a:moveTo>
                    <a:pt x="1667" y="832"/>
                  </a:moveTo>
                  <a:lnTo>
                    <a:pt x="833" y="0"/>
                  </a:lnTo>
                  <a:lnTo>
                    <a:pt x="0" y="832"/>
                  </a:lnTo>
                  <a:lnTo>
                    <a:pt x="259" y="1091"/>
                  </a:lnTo>
                  <a:lnTo>
                    <a:pt x="1408" y="1091"/>
                  </a:lnTo>
                  <a:lnTo>
                    <a:pt x="1667" y="832"/>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sp>
          <p:nvSpPr>
            <p:cNvPr id="36" name="Freeform 117"/>
            <p:cNvSpPr>
              <a:spLocks/>
            </p:cNvSpPr>
            <p:nvPr/>
          </p:nvSpPr>
          <p:spPr bwMode="auto">
            <a:xfrm>
              <a:off x="3763963" y="3495675"/>
              <a:ext cx="528638" cy="528638"/>
            </a:xfrm>
            <a:custGeom>
              <a:avLst/>
              <a:gdLst>
                <a:gd name="T0" fmla="*/ 1665 w 1665"/>
                <a:gd name="T1" fmla="*/ 833 h 1666"/>
                <a:gd name="T2" fmla="*/ 832 w 1665"/>
                <a:gd name="T3" fmla="*/ 0 h 1666"/>
                <a:gd name="T4" fmla="*/ 0 w 1665"/>
                <a:gd name="T5" fmla="*/ 833 h 1666"/>
                <a:gd name="T6" fmla="*/ 832 w 1665"/>
                <a:gd name="T7" fmla="*/ 1666 h 1666"/>
                <a:gd name="T8" fmla="*/ 1665 w 1665"/>
                <a:gd name="T9" fmla="*/ 833 h 1666"/>
              </a:gdLst>
              <a:ahLst/>
              <a:cxnLst>
                <a:cxn ang="0">
                  <a:pos x="T0" y="T1"/>
                </a:cxn>
                <a:cxn ang="0">
                  <a:pos x="T2" y="T3"/>
                </a:cxn>
                <a:cxn ang="0">
                  <a:pos x="T4" y="T5"/>
                </a:cxn>
                <a:cxn ang="0">
                  <a:pos x="T6" y="T7"/>
                </a:cxn>
                <a:cxn ang="0">
                  <a:pos x="T8" y="T9"/>
                </a:cxn>
              </a:cxnLst>
              <a:rect l="0" t="0" r="r" b="b"/>
              <a:pathLst>
                <a:path w="1665" h="1666">
                  <a:moveTo>
                    <a:pt x="1665" y="833"/>
                  </a:moveTo>
                  <a:lnTo>
                    <a:pt x="832" y="0"/>
                  </a:lnTo>
                  <a:lnTo>
                    <a:pt x="0" y="833"/>
                  </a:lnTo>
                  <a:lnTo>
                    <a:pt x="832" y="1666"/>
                  </a:lnTo>
                  <a:lnTo>
                    <a:pt x="1665" y="833"/>
                  </a:lnTo>
                  <a:close/>
                </a:path>
              </a:pathLst>
            </a:custGeom>
            <a:solidFill>
              <a:srgbClr val="71B6CF">
                <a:alpha val="70000"/>
              </a:srgbClr>
            </a:solidFill>
            <a:ln>
              <a:noFill/>
            </a:ln>
          </p:spPr>
          <p:txBody>
            <a:bodyPr vert="horz" wrap="square" lIns="68564" tIns="34282" rIns="68564" bIns="34282" numCol="1" anchor="t" anchorCtr="0" compatLnSpc="1">
              <a:prstTxWarp prst="textNoShape">
                <a:avLst/>
              </a:prstTxWarp>
            </a:bodyPr>
            <a:lstStyle/>
            <a:p>
              <a:endParaRPr lang="zh-CN" altLang="en-US"/>
            </a:p>
          </p:txBody>
        </p:sp>
      </p:grpSp>
      <p:pic>
        <p:nvPicPr>
          <p:cNvPr id="25" name="图片 24">
            <a:extLst>
              <a:ext uri="{FF2B5EF4-FFF2-40B4-BE49-F238E27FC236}">
                <a16:creationId xmlns:a16="http://schemas.microsoft.com/office/drawing/2014/main" id="{5021B15B-E0F2-BA42-8305-A7A890F6B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126" y="785329"/>
            <a:ext cx="2269504" cy="412252"/>
          </a:xfrm>
          <a:prstGeom prst="rect">
            <a:avLst/>
          </a:prstGeom>
        </p:spPr>
      </p:pic>
      <p:graphicFrame>
        <p:nvGraphicFramePr>
          <p:cNvPr id="27" name="表格 26">
            <a:extLst>
              <a:ext uri="{FF2B5EF4-FFF2-40B4-BE49-F238E27FC236}">
                <a16:creationId xmlns:a16="http://schemas.microsoft.com/office/drawing/2014/main" id="{94E53D80-417A-0146-85B7-AA8FA4E38B4D}"/>
              </a:ext>
            </a:extLst>
          </p:cNvPr>
          <p:cNvGraphicFramePr>
            <a:graphicFrameLocks noGrp="1"/>
          </p:cNvGraphicFramePr>
          <p:nvPr>
            <p:extLst>
              <p:ext uri="{D42A27DB-BD31-4B8C-83A1-F6EECF244321}">
                <p14:modId xmlns:p14="http://schemas.microsoft.com/office/powerpoint/2010/main" val="491991838"/>
              </p:ext>
            </p:extLst>
          </p:nvPr>
        </p:nvGraphicFramePr>
        <p:xfrm>
          <a:off x="1396577" y="1928934"/>
          <a:ext cx="4063258" cy="443547"/>
        </p:xfrm>
        <a:graphic>
          <a:graphicData uri="http://schemas.openxmlformats.org/drawingml/2006/table">
            <a:tbl>
              <a:tblPr firstRow="1" firstCol="1" bandRow="1">
                <a:tableStyleId>{5C22544A-7EE6-4342-B048-85BDC9FD1C3A}</a:tableStyleId>
              </a:tblPr>
              <a:tblGrid>
                <a:gridCol w="676883">
                  <a:extLst>
                    <a:ext uri="{9D8B030D-6E8A-4147-A177-3AD203B41FA5}">
                      <a16:colId xmlns:a16="http://schemas.microsoft.com/office/drawing/2014/main" val="3149970344"/>
                    </a:ext>
                  </a:extLst>
                </a:gridCol>
                <a:gridCol w="676883">
                  <a:extLst>
                    <a:ext uri="{9D8B030D-6E8A-4147-A177-3AD203B41FA5}">
                      <a16:colId xmlns:a16="http://schemas.microsoft.com/office/drawing/2014/main" val="186176835"/>
                    </a:ext>
                  </a:extLst>
                </a:gridCol>
                <a:gridCol w="677373">
                  <a:extLst>
                    <a:ext uri="{9D8B030D-6E8A-4147-A177-3AD203B41FA5}">
                      <a16:colId xmlns:a16="http://schemas.microsoft.com/office/drawing/2014/main" val="4062003089"/>
                    </a:ext>
                  </a:extLst>
                </a:gridCol>
                <a:gridCol w="677373">
                  <a:extLst>
                    <a:ext uri="{9D8B030D-6E8A-4147-A177-3AD203B41FA5}">
                      <a16:colId xmlns:a16="http://schemas.microsoft.com/office/drawing/2014/main" val="1249215790"/>
                    </a:ext>
                  </a:extLst>
                </a:gridCol>
                <a:gridCol w="677373">
                  <a:extLst>
                    <a:ext uri="{9D8B030D-6E8A-4147-A177-3AD203B41FA5}">
                      <a16:colId xmlns:a16="http://schemas.microsoft.com/office/drawing/2014/main" val="4088878928"/>
                    </a:ext>
                  </a:extLst>
                </a:gridCol>
                <a:gridCol w="677373">
                  <a:extLst>
                    <a:ext uri="{9D8B030D-6E8A-4147-A177-3AD203B41FA5}">
                      <a16:colId xmlns:a16="http://schemas.microsoft.com/office/drawing/2014/main" val="3800563040"/>
                    </a:ext>
                  </a:extLst>
                </a:gridCol>
              </a:tblGrid>
              <a:tr h="221007">
                <a:tc>
                  <a:txBody>
                    <a:bodyPr/>
                    <a:lstStyle/>
                    <a:p>
                      <a:pPr algn="ctr">
                        <a:lnSpc>
                          <a:spcPct val="150000"/>
                        </a:lnSpc>
                      </a:pPr>
                      <a:r>
                        <a:rPr lang="zh-CN" sz="800" kern="100" dirty="0">
                          <a:effectLst/>
                        </a:rPr>
                        <a:t>用户数</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800" kern="100">
                          <a:effectLst/>
                        </a:rPr>
                        <a:t>图书量</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800" kern="100">
                          <a:effectLst/>
                        </a:rPr>
                        <a:t>评分数</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800" kern="100">
                          <a:effectLst/>
                        </a:rPr>
                        <a:t>评分</a:t>
                      </a:r>
                      <a:r>
                        <a:rPr lang="en-US" sz="800" kern="100">
                          <a:effectLst/>
                        </a:rPr>
                        <a:t>/</a:t>
                      </a:r>
                      <a:r>
                        <a:rPr lang="zh-CN" sz="800" kern="100">
                          <a:effectLst/>
                        </a:rPr>
                        <a:t>用户</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800" kern="100">
                          <a:effectLst/>
                        </a:rPr>
                        <a:t>评分</a:t>
                      </a:r>
                      <a:r>
                        <a:rPr lang="en-US" sz="800" kern="100">
                          <a:effectLst/>
                        </a:rPr>
                        <a:t>/</a:t>
                      </a:r>
                      <a:r>
                        <a:rPr lang="zh-CN" sz="800" kern="100">
                          <a:effectLst/>
                        </a:rPr>
                        <a:t>图书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zh-CN" sz="800" kern="100">
                          <a:effectLst/>
                        </a:rPr>
                        <a:t>稀疏度</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3116661785"/>
                  </a:ext>
                </a:extLst>
              </a:tr>
              <a:tr h="222540">
                <a:tc>
                  <a:txBody>
                    <a:bodyPr/>
                    <a:lstStyle/>
                    <a:p>
                      <a:pPr algn="ctr">
                        <a:lnSpc>
                          <a:spcPct val="150000"/>
                        </a:lnSpc>
                      </a:pPr>
                      <a:r>
                        <a:rPr lang="en-US" sz="800" kern="100">
                          <a:effectLst/>
                        </a:rPr>
                        <a:t>6358</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en-US" sz="800" kern="100">
                          <a:effectLst/>
                        </a:rPr>
                        <a:t>6921</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en-US" sz="800" kern="100">
                          <a:effectLst/>
                        </a:rPr>
                        <a:t>88552</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en-US" sz="800" kern="100" dirty="0">
                          <a:effectLst/>
                        </a:rPr>
                        <a:t>12.92</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en-US" sz="800" kern="100">
                          <a:effectLst/>
                        </a:rPr>
                        <a:t>12.79</a:t>
                      </a:r>
                      <a:endParaRPr lang="zh-CN" sz="900" kern="10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tc>
                  <a:txBody>
                    <a:bodyPr/>
                    <a:lstStyle/>
                    <a:p>
                      <a:pPr algn="ctr">
                        <a:lnSpc>
                          <a:spcPct val="150000"/>
                        </a:lnSpc>
                      </a:pPr>
                      <a:r>
                        <a:rPr lang="en-US" sz="800" kern="100" dirty="0">
                          <a:effectLst/>
                        </a:rPr>
                        <a:t>99.80%</a:t>
                      </a:r>
                      <a:endParaRPr lang="zh-CN" sz="900" kern="100" dirty="0">
                        <a:solidFill>
                          <a:srgbClr val="000000"/>
                        </a:solidFill>
                        <a:effectLst/>
                        <a:latin typeface="Times New Roman" panose="02020603050405020304" pitchFamily="18" charset="0"/>
                        <a:ea typeface="宋体" panose="02010600030101010101" pitchFamily="2" charset="-122"/>
                        <a:cs typeface="Times New Roman (正文 CS 字体)"/>
                      </a:endParaRPr>
                    </a:p>
                  </a:txBody>
                  <a:tcPr marL="51423" marR="51423" marT="0" marB="0"/>
                </a:tc>
                <a:extLst>
                  <a:ext uri="{0D108BD9-81ED-4DB2-BD59-A6C34878D82A}">
                    <a16:rowId xmlns:a16="http://schemas.microsoft.com/office/drawing/2014/main" val="4197859051"/>
                  </a:ext>
                </a:extLst>
              </a:tr>
            </a:tbl>
          </a:graphicData>
        </a:graphic>
      </p:graphicFrame>
    </p:spTree>
    <p:extLst>
      <p:ext uri="{BB962C8B-B14F-4D97-AF65-F5344CB8AC3E}">
        <p14:creationId xmlns:p14="http://schemas.microsoft.com/office/powerpoint/2010/main" val="4054178683"/>
      </p:ext>
    </p:extLst>
  </p:cSld>
  <p:clrMapOvr>
    <a:masterClrMapping/>
  </p:clrMapOvr>
</p:sld>
</file>

<file path=ppt/theme/theme1.xml><?xml version="1.0" encoding="utf-8"?>
<a:theme xmlns:a="http://schemas.openxmlformats.org/drawingml/2006/main" name="默认设计模板">
  <a:themeElements>
    <a:clrScheme name="自定义 3">
      <a:dk1>
        <a:srgbClr val="080808"/>
      </a:dk1>
      <a:lt1>
        <a:srgbClr val="FFFFFF"/>
      </a:lt1>
      <a:dk2>
        <a:srgbClr val="BFBFBF"/>
      </a:dk2>
      <a:lt2>
        <a:srgbClr val="5F5F5F"/>
      </a:lt2>
      <a:accent1>
        <a:srgbClr val="248AC4"/>
      </a:accent1>
      <a:accent2>
        <a:srgbClr val="099DA1"/>
      </a:accent2>
      <a:accent3>
        <a:srgbClr val="FF0000"/>
      </a:accent3>
      <a:accent4>
        <a:srgbClr val="FFE627"/>
      </a:accent4>
      <a:accent5>
        <a:srgbClr val="A3D800"/>
      </a:accent5>
      <a:accent6>
        <a:srgbClr val="29ABE2"/>
      </a:accent6>
      <a:hlink>
        <a:srgbClr val="0563C1"/>
      </a:hlink>
      <a:folHlink>
        <a:srgbClr val="954F72"/>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1820</Words>
  <Application>Microsoft Macintosh PowerPoint</Application>
  <PresentationFormat>自定义</PresentationFormat>
  <Paragraphs>227</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Cambria Math</vt:lpstr>
      <vt:lpstr>Calibri</vt:lpstr>
      <vt:lpstr>微软雅黑</vt:lpstr>
      <vt:lpstr>Arial</vt:lpstr>
      <vt:lpstr>Impact</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徐威方</dc:creator>
  <cp:lastModifiedBy>Xipeng Chen [student]</cp:lastModifiedBy>
  <cp:revision>164</cp:revision>
  <dcterms:created xsi:type="dcterms:W3CDTF">2015-05-20T08:18:17Z</dcterms:created>
  <dcterms:modified xsi:type="dcterms:W3CDTF">2023-07-11T14:29:51Z</dcterms:modified>
</cp:coreProperties>
</file>