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notesSlides/notesSlide14.xml" ContentType="application/vnd.openxmlformats-officedocument.presentationml.notesSlide+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notesSlides/notesSlide16.xml" ContentType="application/vnd.openxmlformats-officedocument.presentationml.notesSlide+xml"/>
  <Override PartName="/ppt/tags/tag80.xml" ContentType="application/vnd.openxmlformats-officedocument.presentationml.tags+xml"/>
  <Override PartName="/ppt/notesSlides/notesSlide17.xml" ContentType="application/vnd.openxmlformats-officedocument.presentationml.notesSlide+xml"/>
  <Override PartName="/ppt/tags/tag81.xml" ContentType="application/vnd.openxmlformats-officedocument.presentationml.tags+xml"/>
  <Override PartName="/ppt/notesSlides/notesSlide18.xml" ContentType="application/vnd.openxmlformats-officedocument.presentationml.notesSlide+xml"/>
  <Override PartName="/ppt/tags/tag82.xml" ContentType="application/vnd.openxmlformats-officedocument.presentationml.tags+xml"/>
  <Override PartName="/ppt/notesSlides/notesSlide19.xml" ContentType="application/vnd.openxmlformats-officedocument.presentationml.notesSlide+xml"/>
  <Override PartName="/ppt/tags/tag83.xml" ContentType="application/vnd.openxmlformats-officedocument.presentationml.tags+xml"/>
  <Override PartName="/ppt/notesSlides/notesSlide20.xml" ContentType="application/vnd.openxmlformats-officedocument.presentationml.notesSlide+xml"/>
  <Override PartName="/ppt/tags/tag8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648" r:id="rId2"/>
    <p:sldId id="647" r:id="rId3"/>
    <p:sldId id="574" r:id="rId4"/>
    <p:sldId id="576" r:id="rId5"/>
    <p:sldId id="653" r:id="rId6"/>
    <p:sldId id="655" r:id="rId7"/>
    <p:sldId id="632" r:id="rId8"/>
    <p:sldId id="644" r:id="rId9"/>
    <p:sldId id="645" r:id="rId10"/>
    <p:sldId id="640" r:id="rId11"/>
    <p:sldId id="631" r:id="rId12"/>
    <p:sldId id="656" r:id="rId13"/>
    <p:sldId id="657" r:id="rId14"/>
    <p:sldId id="650" r:id="rId15"/>
    <p:sldId id="651" r:id="rId16"/>
    <p:sldId id="652" r:id="rId17"/>
    <p:sldId id="638" r:id="rId18"/>
    <p:sldId id="649" r:id="rId19"/>
    <p:sldId id="636" r:id="rId20"/>
    <p:sldId id="267" r:id="rId21"/>
    <p:sldId id="643"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A1E8"/>
    <a:srgbClr val="25557A"/>
    <a:srgbClr val="E8F5FD"/>
    <a:srgbClr val="D9EBFF"/>
    <a:srgbClr val="575053"/>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9" autoAdjust="0"/>
    <p:restoredTop sz="84811" autoAdjust="0"/>
  </p:normalViewPr>
  <p:slideViewPr>
    <p:cSldViewPr snapToGrid="0">
      <p:cViewPr varScale="1">
        <p:scale>
          <a:sx n="105" d="100"/>
          <a:sy n="105" d="100"/>
        </p:scale>
        <p:origin x="1272" y="82"/>
      </p:cViewPr>
      <p:guideLst>
        <p:guide orient="horz" pos="2215"/>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50321-CE77-4C5A-8230-D231825FBD71}"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23F7D-36E8-488D-83C1-7DD3CE17B455}" type="slidenum">
              <a:rPr lang="zh-CN" altLang="en-US" smtClean="0"/>
              <a:t>‹#›</a:t>
            </a:fld>
            <a:endParaRPr lang="zh-CN" altLang="en-US"/>
          </a:p>
        </p:txBody>
      </p:sp>
    </p:spTree>
    <p:extLst>
      <p:ext uri="{BB962C8B-B14F-4D97-AF65-F5344CB8AC3E}">
        <p14:creationId xmlns:p14="http://schemas.microsoft.com/office/powerpoint/2010/main" val="348353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a:t>
            </a:fld>
            <a:endParaRPr lang="zh-CN" altLang="en-US"/>
          </a:p>
        </p:txBody>
      </p:sp>
    </p:spTree>
    <p:extLst>
      <p:ext uri="{BB962C8B-B14F-4D97-AF65-F5344CB8AC3E}">
        <p14:creationId xmlns:p14="http://schemas.microsoft.com/office/powerpoint/2010/main" val="3652419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10</a:t>
            </a:fld>
            <a:endParaRPr lang="zh-CN" altLang="en-US"/>
          </a:p>
        </p:txBody>
      </p:sp>
    </p:spTree>
    <p:extLst>
      <p:ext uri="{BB962C8B-B14F-4D97-AF65-F5344CB8AC3E}">
        <p14:creationId xmlns:p14="http://schemas.microsoft.com/office/powerpoint/2010/main" val="1956808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本研究基于爆炸冲击波理论提出了一个新的传播模型。信息的影响力类似于爆炸冲击波，从源头向外扩散，随着传播的扩散而减少。并且</a:t>
            </a:r>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11</a:t>
            </a:fld>
            <a:endParaRPr lang="zh-CN" altLang="en-US"/>
          </a:p>
        </p:txBody>
      </p:sp>
    </p:spTree>
    <p:extLst>
      <p:ext uri="{BB962C8B-B14F-4D97-AF65-F5344CB8AC3E}">
        <p14:creationId xmlns:p14="http://schemas.microsoft.com/office/powerpoint/2010/main" val="52405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本研究基于爆炸冲击波理论提出了一个新的传播模型。信息的影响力类似于爆炸冲击波，从源头向外扩散，随着传播的扩散而减少。并且</a:t>
            </a:r>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12</a:t>
            </a:fld>
            <a:endParaRPr lang="zh-CN" altLang="en-US"/>
          </a:p>
        </p:txBody>
      </p:sp>
    </p:spTree>
    <p:extLst>
      <p:ext uri="{BB962C8B-B14F-4D97-AF65-F5344CB8AC3E}">
        <p14:creationId xmlns:p14="http://schemas.microsoft.com/office/powerpoint/2010/main" val="157786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本研究基于爆炸冲击波理论提出了一个新的传播模型。信息的影响力类似于爆炸冲击波，从源头向外扩散，随着传播的扩散而减少。并且</a:t>
            </a:r>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13</a:t>
            </a:fld>
            <a:endParaRPr lang="zh-CN" altLang="en-US"/>
          </a:p>
        </p:txBody>
      </p:sp>
    </p:spTree>
    <p:extLst>
      <p:ext uri="{BB962C8B-B14F-4D97-AF65-F5344CB8AC3E}">
        <p14:creationId xmlns:p14="http://schemas.microsoft.com/office/powerpoint/2010/main" val="372517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14</a:t>
            </a:fld>
            <a:endParaRPr lang="zh-CN" altLang="en-US"/>
          </a:p>
        </p:txBody>
      </p:sp>
    </p:spTree>
    <p:extLst>
      <p:ext uri="{BB962C8B-B14F-4D97-AF65-F5344CB8AC3E}">
        <p14:creationId xmlns:p14="http://schemas.microsoft.com/office/powerpoint/2010/main" val="3173683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15</a:t>
            </a:fld>
            <a:endParaRPr lang="zh-CN" altLang="en-US"/>
          </a:p>
        </p:txBody>
      </p:sp>
    </p:spTree>
    <p:extLst>
      <p:ext uri="{BB962C8B-B14F-4D97-AF65-F5344CB8AC3E}">
        <p14:creationId xmlns:p14="http://schemas.microsoft.com/office/powerpoint/2010/main" val="396209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16</a:t>
            </a:fld>
            <a:endParaRPr lang="zh-CN" altLang="en-US"/>
          </a:p>
        </p:txBody>
      </p:sp>
    </p:spTree>
    <p:extLst>
      <p:ext uri="{BB962C8B-B14F-4D97-AF65-F5344CB8AC3E}">
        <p14:creationId xmlns:p14="http://schemas.microsoft.com/office/powerpoint/2010/main" val="3571629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17</a:t>
            </a:fld>
            <a:endParaRPr lang="zh-CN" altLang="en-US"/>
          </a:p>
        </p:txBody>
      </p:sp>
    </p:spTree>
    <p:extLst>
      <p:ext uri="{BB962C8B-B14F-4D97-AF65-F5344CB8AC3E}">
        <p14:creationId xmlns:p14="http://schemas.microsoft.com/office/powerpoint/2010/main" val="3858710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PageRank</a:t>
            </a:r>
            <a:r>
              <a:rPr lang="zh-CN" altLang="zh-CN" sz="1800" kern="100" dirty="0">
                <a:effectLst/>
                <a:latin typeface="Times New Roman" panose="02020603050405020304" pitchFamily="18" charset="0"/>
                <a:ea typeface="宋体" panose="02010600030101010101" pitchFamily="2" charset="-122"/>
              </a:rPr>
              <a:t>是衡量社会网络节点重要性的经典算法</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其基本原理为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节点重要性与其入度数量和质量有关。节点的入度越大</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或节点入度越重要时</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则表明该节点重要性越强。</a:t>
            </a:r>
          </a:p>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18</a:t>
            </a:fld>
            <a:endParaRPr lang="zh-CN" altLang="en-US"/>
          </a:p>
        </p:txBody>
      </p:sp>
    </p:spTree>
    <p:extLst>
      <p:ext uri="{BB962C8B-B14F-4D97-AF65-F5344CB8AC3E}">
        <p14:creationId xmlns:p14="http://schemas.microsoft.com/office/powerpoint/2010/main" val="2143547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19</a:t>
            </a:fld>
            <a:endParaRPr lang="zh-CN" altLang="en-US"/>
          </a:p>
        </p:txBody>
      </p:sp>
    </p:spTree>
    <p:extLst>
      <p:ext uri="{BB962C8B-B14F-4D97-AF65-F5344CB8AC3E}">
        <p14:creationId xmlns:p14="http://schemas.microsoft.com/office/powerpoint/2010/main" val="324882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2</a:t>
            </a:fld>
            <a:endParaRPr lang="zh-CN" altLang="en-US"/>
          </a:p>
        </p:txBody>
      </p:sp>
    </p:spTree>
    <p:extLst>
      <p:ext uri="{BB962C8B-B14F-4D97-AF65-F5344CB8AC3E}">
        <p14:creationId xmlns:p14="http://schemas.microsoft.com/office/powerpoint/2010/main" val="3374197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以上就是我的开题汇报</a:t>
            </a:r>
          </a:p>
        </p:txBody>
      </p:sp>
      <p:sp>
        <p:nvSpPr>
          <p:cNvPr id="4" name="灯片编号占位符 3"/>
          <p:cNvSpPr>
            <a:spLocks noGrp="1"/>
          </p:cNvSpPr>
          <p:nvPr>
            <p:ph type="sldNum" sz="quarter" idx="5"/>
          </p:nvPr>
        </p:nvSpPr>
        <p:spPr/>
        <p:txBody>
          <a:bodyPr/>
          <a:lstStyle/>
          <a:p>
            <a:fld id="{15123F7D-36E8-488D-83C1-7DD3CE17B455}" type="slidenum">
              <a:rPr lang="zh-CN" altLang="en-US" smtClean="0"/>
              <a:t>20</a:t>
            </a:fld>
            <a:endParaRPr lang="zh-CN" altLang="en-US"/>
          </a:p>
        </p:txBody>
      </p:sp>
    </p:spTree>
    <p:extLst>
      <p:ext uri="{BB962C8B-B14F-4D97-AF65-F5344CB8AC3E}">
        <p14:creationId xmlns:p14="http://schemas.microsoft.com/office/powerpoint/2010/main" val="239817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21</a:t>
            </a:fld>
            <a:endParaRPr lang="zh-CN" altLang="en-US"/>
          </a:p>
        </p:txBody>
      </p:sp>
    </p:spTree>
    <p:extLst>
      <p:ext uri="{BB962C8B-B14F-4D97-AF65-F5344CB8AC3E}">
        <p14:creationId xmlns:p14="http://schemas.microsoft.com/office/powerpoint/2010/main" val="206193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00" dirty="0">
                <a:latin typeface="Times New Roman" panose="02020603050405020304" pitchFamily="18" charset="0"/>
                <a:ea typeface="微软雅黑" panose="020B0503020204020204" pitchFamily="34" charset="-122"/>
                <a:cs typeface="Times New Roman" panose="02020603050405020304" pitchFamily="18" charset="0"/>
              </a:rPr>
              <a:t>互联网环境下虚假健康信息的传播更加迅速、广泛和深入，扩大了虚假健康信息的危害；</a:t>
            </a:r>
          </a:p>
          <a:p>
            <a:r>
              <a:rPr lang="zh-CN" altLang="en-US" sz="1000" kern="100" dirty="0">
                <a:latin typeface="Times New Roman" panose="02020603050405020304" pitchFamily="18" charset="0"/>
                <a:ea typeface="微软雅黑" panose="020B0503020204020204" pitchFamily="34" charset="-122"/>
                <a:cs typeface="Times New Roman" panose="02020603050405020304" pitchFamily="18" charset="0"/>
              </a:rPr>
              <a:t>在语言表达上带有情绪化，</a:t>
            </a:r>
            <a:endParaRPr lang="zh-CN" altLang="en-US" sz="1000"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3</a:t>
            </a:fld>
            <a:endParaRPr lang="zh-CN" altLang="en-US"/>
          </a:p>
        </p:txBody>
      </p:sp>
    </p:spTree>
    <p:extLst>
      <p:ext uri="{BB962C8B-B14F-4D97-AF65-F5344CB8AC3E}">
        <p14:creationId xmlns:p14="http://schemas.microsoft.com/office/powerpoint/2010/main" val="128278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谣言定义为在发布时其真实性有待验证的被大量传播的信息</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4</a:t>
            </a:fld>
            <a:endParaRPr lang="zh-CN" altLang="en-US"/>
          </a:p>
        </p:txBody>
      </p:sp>
    </p:spTree>
    <p:extLst>
      <p:ext uri="{BB962C8B-B14F-4D97-AF65-F5344CB8AC3E}">
        <p14:creationId xmlns:p14="http://schemas.microsoft.com/office/powerpoint/2010/main" val="49842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关键节点决定信息的流向和流量，所以很有必要识别传播过程中的关键节点。</a:t>
            </a:r>
            <a:endParaRPr lang="en-US" altLang="zh-CN" sz="2800" dirty="0"/>
          </a:p>
          <a:p>
            <a:r>
              <a:rPr lang="en-US" altLang="zh-CN" sz="4000" dirty="0"/>
              <a:t>1. </a:t>
            </a:r>
            <a:r>
              <a:rPr lang="zh-CN" altLang="en-US" sz="4000" dirty="0"/>
              <a:t>当前研究较为丰富，涉及多个学科领域。侧重于探索虚假信息的传播机制和模型。另一方面侧重于探索虚假信息传播与人类某些特质的关系。</a:t>
            </a:r>
          </a:p>
          <a:p>
            <a:r>
              <a:rPr lang="zh-CN" altLang="en-US" sz="2800" dirty="0"/>
              <a:t>当前研究较为丰富，涉及多个学科领域。侧重于探索虚假信息的传播机制和模型。另一方面侧重于探索虚假信息传播与人类某些特质的关系。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从个体层面上解释对网上虚假信息的认知反应，以理解社交媒体上虚假健康信息认知背后的机制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在信息传播过程中存在一些用户在信息传播过程中扮演着重要角色，如在两级传播理论中提到的意见领袖。</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dirty="0"/>
              <a:t>此类研究的成果较为丰富，对其成因、特点、传播机制等问题研究较为深入，并提出了切实可行的治理建议。</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5</a:t>
            </a:fld>
            <a:endParaRPr lang="zh-CN" altLang="en-US"/>
          </a:p>
        </p:txBody>
      </p:sp>
    </p:spTree>
    <p:extLst>
      <p:ext uri="{BB962C8B-B14F-4D97-AF65-F5344CB8AC3E}">
        <p14:creationId xmlns:p14="http://schemas.microsoft.com/office/powerpoint/2010/main" val="226236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0" dirty="0"/>
              <a:t>1. </a:t>
            </a:r>
            <a:r>
              <a:rPr lang="zh-CN" altLang="en-US" sz="4000" dirty="0"/>
              <a:t>当前研究较为丰富，涉及多个学科领域。侧重于探索虚假信息的传播机制和模型。另一方面侧重于探索虚假信息传播与人类某些特质的关系。</a:t>
            </a:r>
          </a:p>
          <a:p>
            <a:r>
              <a:rPr lang="zh-CN" altLang="en-US" sz="2800" dirty="0"/>
              <a:t>当前研究较为丰富，涉及多个学科领域。侧重于探索虚假信息的传播机制和模型。另一方面侧重于探索虚假信息传播与人类某些特质的关系。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从个体层面上解释对网上虚假信息的认知反应，以理解社交媒体上虚假健康信息认知背后的机制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在信息传播过程中存在一些用户在信息传播过程中扮演着重要角色，如在两级传播理论中提到的意见领袖。</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dirty="0"/>
              <a:t>此类研究的成果较为丰富，对其成因、特点、传播机制等问题研究较为深入，并提出了切实可行的治理建议。</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6</a:t>
            </a:fld>
            <a:endParaRPr lang="zh-CN" altLang="en-US"/>
          </a:p>
        </p:txBody>
      </p:sp>
    </p:spTree>
    <p:extLst>
      <p:ext uri="{BB962C8B-B14F-4D97-AF65-F5344CB8AC3E}">
        <p14:creationId xmlns:p14="http://schemas.microsoft.com/office/powerpoint/2010/main" val="140509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冲击波主要由超压段和负压段组成，冲击波参数的变化形式见图</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。在爆炸后的</a:t>
            </a:r>
            <a:r>
              <a:rPr lang="en-US" altLang="zh-CN" sz="1800" kern="100" dirty="0">
                <a:effectLst/>
                <a:latin typeface="Times New Roman" panose="02020603050405020304" pitchFamily="18" charset="0"/>
                <a:ea typeface="宋体" panose="02010600030101010101" pitchFamily="2" charset="-122"/>
              </a:rPr>
              <a:t>T</a:t>
            </a:r>
            <a:r>
              <a:rPr lang="en-US" altLang="zh-CN" sz="1800" kern="100" baseline="-250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时刻，该点的压力突然上升到超压峰值</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，然后压力通过</a:t>
            </a:r>
            <a:r>
              <a:rPr lang="en-US" altLang="zh-CN" sz="1800" kern="100" dirty="0">
                <a:effectLst/>
                <a:latin typeface="Times New Roman" panose="02020603050405020304" pitchFamily="18" charset="0"/>
                <a:ea typeface="宋体" panose="02010600030101010101" pitchFamily="2" charset="-122"/>
              </a:rPr>
              <a:t>T</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时间衰减到</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250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，接着达到负压峰值</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，最后回到</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250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250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为环境压力。爆炸冲击波超压随距离衰减。离爆炸中心越远，峰值超压越小，爆炸造成的破坏越小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200" kern="100" dirty="0">
                <a:effectLst/>
                <a:latin typeface="Times New Roman" panose="02020603050405020304" pitchFamily="18" charset="0"/>
                <a:ea typeface="宋体" panose="02010600030101010101" pitchFamily="2" charset="-122"/>
              </a:rPr>
              <a:t>虚假健康信息的传播过程类似于信息炸弹的爆炸。虚假健康信息在传播的初期通常会迅速扩散，一段时间后达到相关讨论的最大值。之后由于政府及官方媒体的辟谣以及人们对相关健康问题了解到加深和健康素养的提升，其传播速度逐渐减缓，加之遗忘机制的作用，虚假健康信息对个体的影响逐渐减少。</a:t>
            </a:r>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7</a:t>
            </a:fld>
            <a:endParaRPr lang="zh-CN" altLang="en-US"/>
          </a:p>
        </p:txBody>
      </p:sp>
    </p:spTree>
    <p:extLst>
      <p:ext uri="{BB962C8B-B14F-4D97-AF65-F5344CB8AC3E}">
        <p14:creationId xmlns:p14="http://schemas.microsoft.com/office/powerpoint/2010/main" val="240676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在虚假健康信息传播中压力峰值</a:t>
            </a:r>
            <a:r>
              <a:rPr lang="en-US" altLang="zh-CN" sz="1800" kern="100" dirty="0">
                <a:effectLst/>
                <a:latin typeface="Times New Roman" panose="02020603050405020304" pitchFamily="18" charset="0"/>
                <a:ea typeface="宋体" panose="02010600030101010101" pitchFamily="2" charset="-122"/>
              </a:rPr>
              <a:t>∆P</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代表信息对节点的最大影响；正压作用的时间</a:t>
            </a:r>
            <a:r>
              <a:rPr lang="en-US" altLang="zh-CN" sz="1800" kern="100" dirty="0">
                <a:effectLst/>
                <a:latin typeface="Times New Roman" panose="02020603050405020304" pitchFamily="18" charset="0"/>
                <a:ea typeface="宋体" panose="02010600030101010101" pitchFamily="2" charset="-122"/>
              </a:rPr>
              <a:t>T</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表示个体的遗忘时间；比冲量表示个体在时间</a:t>
            </a:r>
            <a:r>
              <a:rPr lang="en-US" altLang="zh-CN" sz="1800" kern="100" dirty="0">
                <a:effectLst/>
                <a:latin typeface="Times New Roman" panose="02020603050405020304" pitchFamily="18" charset="0"/>
                <a:ea typeface="宋体" panose="02010600030101010101" pitchFamily="2" charset="-122"/>
              </a:rPr>
              <a:t>T</a:t>
            </a:r>
            <a:r>
              <a:rPr lang="en-US" altLang="zh-CN" sz="1800" kern="100" baseline="300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所受到的累积影响。</a:t>
            </a:r>
          </a:p>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8</a:t>
            </a:fld>
            <a:endParaRPr lang="zh-CN" altLang="en-US"/>
          </a:p>
        </p:txBody>
      </p:sp>
    </p:spTree>
    <p:extLst>
      <p:ext uri="{BB962C8B-B14F-4D97-AF65-F5344CB8AC3E}">
        <p14:creationId xmlns:p14="http://schemas.microsoft.com/office/powerpoint/2010/main" val="105592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a:effectLst/>
                <a:latin typeface="Times New Roman" panose="02020603050405020304" pitchFamily="18" charset="0"/>
                <a:ea typeface="宋体" panose="02010600030101010101" pitchFamily="2" charset="-122"/>
              </a:rPr>
              <a:t>认为人们的思想、行为、观点和产品有时会像流行病一样迅速传播蔓延，即形成所谓社会流行潮，而流行潮爆发的那一刻即称为引爆点</a:t>
            </a:r>
            <a:r>
              <a:rPr lang="zh-CN" altLang="en-US" sz="1200" kern="100" dirty="0">
                <a:effectLst/>
                <a:latin typeface="Times New Roman" panose="02020603050405020304" pitchFamily="18" charset="0"/>
                <a:ea typeface="宋体" panose="02010600030101010101" pitchFamily="2" charset="-122"/>
              </a:rPr>
              <a:t>。</a:t>
            </a:r>
            <a:endParaRPr lang="en-US" altLang="zh-CN" sz="12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如联系者、专家和推销员。虚假健康信息传播过程中的医生、专业人员、意见领袖等对扩大信息传播范围、引发流行潮起关键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作用，而且其中弱关系比强关系更能促进信息的传播。</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虚假健康信息的主题较为新颖，往往具有较多的负面情绪，用于吸引用户的注意力。</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5123F7D-36E8-488D-83C1-7DD3CE17B455}" type="slidenum">
              <a:rPr lang="zh-CN" altLang="en-US" smtClean="0"/>
              <a:t>9</a:t>
            </a:fld>
            <a:endParaRPr lang="zh-CN" altLang="en-US"/>
          </a:p>
        </p:txBody>
      </p:sp>
    </p:spTree>
    <p:extLst>
      <p:ext uri="{BB962C8B-B14F-4D97-AF65-F5344CB8AC3E}">
        <p14:creationId xmlns:p14="http://schemas.microsoft.com/office/powerpoint/2010/main" val="3868998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11654D49-7B07-45D5-9667-F29C7BD75554}" type="datetime1">
              <a:rPr lang="zh-CN" altLang="en-US" smtClean="0"/>
              <a:t>2023/12/3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9360000" y="6264000"/>
            <a:ext cx="2700000" cy="316800"/>
          </a:xfrm>
        </p:spPr>
        <p:txBody>
          <a:bodyPr>
            <a:noAutofit/>
          </a:bodyPr>
          <a:lstStyle>
            <a:lvl1pPr>
              <a:defRPr sz="1800"/>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62C45617-E4B1-465C-B225-757CCFB6D487}" type="datetime1">
              <a:rPr lang="zh-CN" altLang="en-US" smtClean="0"/>
              <a:t>2023/12/3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418BA9E-B9A4-40B6-9EEB-29B516CA2F74}" type="datetime1">
              <a:rPr lang="zh-CN" altLang="en-US" smtClean="0"/>
              <a:t>2023/12/3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8F387B90-64C4-4C28-BAF4-A11E77E0DD04}" type="datetime1">
              <a:rPr lang="zh-CN" altLang="en-US" smtClean="0"/>
              <a:t>2023/12/3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D20F21CA-D1DF-4BEA-9F81-2B24C29937E5}" type="datetime1">
              <a:rPr lang="zh-CN" altLang="en-US" smtClean="0"/>
              <a:t>2023/12/3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8C35E40C-7E35-44A7-967C-28E79CCA6999}" type="datetime1">
              <a:rPr lang="zh-CN" altLang="en-US" smtClean="0"/>
              <a:t>2023/12/3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27228630-F097-4988-A373-12012548CFAD}" type="datetime1">
              <a:rPr lang="zh-CN" altLang="en-US" smtClean="0"/>
              <a:t>2023/12/3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68F260FA-1E06-4BA7-9701-F9D9DBCF96EA}" type="datetime1">
              <a:rPr lang="zh-CN" altLang="en-US" smtClean="0"/>
              <a:t>2023/12/3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96E3253E-DDB9-4035-AB52-24A2FEF05EDC}" type="datetime1">
              <a:rPr lang="zh-CN" altLang="en-US" smtClean="0"/>
              <a:t>2023/12/3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B740B3CD-6DD6-4C67-9E37-95A9A3C972A4}" type="datetime1">
              <a:rPr lang="zh-CN" altLang="en-US" smtClean="0"/>
              <a:t>2023/12/3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ADA98D96-D4C6-40F7-8D4C-B7C173CB62A2}" type="datetime1">
              <a:rPr lang="zh-CN" altLang="en-US" smtClean="0"/>
              <a:t>2023/12/3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D5496C4E-A95B-4FB3-AB1E-EADFFD934E8C}" type="datetime1">
              <a:rPr lang="zh-CN" altLang="en-US" smtClean="0"/>
              <a:t>2023/12/3</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9360000" y="6264000"/>
            <a:ext cx="2700000" cy="316800"/>
          </a:xfrm>
          <a:prstGeom prst="rect">
            <a:avLst/>
          </a:prstGeom>
        </p:spPr>
        <p:txBody>
          <a:bodyPr vert="horz" lIns="91440" tIns="45720" rIns="91440" bIns="45720" rtlCol="0" anchor="ctr">
            <a:noAutofit/>
          </a:bodyPr>
          <a:lstStyle>
            <a:lvl1pPr algn="r">
              <a:defRPr sz="1800" b="1" baseline="0">
                <a:solidFill>
                  <a:schemeClr val="tx1">
                    <a:tint val="75000"/>
                  </a:schemeClr>
                </a:solidFill>
              </a:defRPr>
            </a:lvl1pPr>
          </a:lstStyle>
          <a:p>
            <a:fld id="{49AE70B2-8BF9-45C0-BB95-33D1B9D3A854}" type="slidenum">
              <a:rPr lang="zh-CN" altLang="en-US" smtClean="0"/>
              <a:pPr/>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4.xml"/><Relationship Id="rId5"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2.xml"/><Relationship Id="rId5"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5.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3.xml"/><Relationship Id="rId5" Type="http://schemas.openxmlformats.org/officeDocument/2006/relationships/image" Target="../media/image8.jpe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4.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0.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1.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85F27467-D88A-489A-D0C8-0D1A44E3F726}"/>
              </a:ext>
            </a:extLst>
          </p:cNvPr>
          <p:cNvSpPr>
            <a:spLocks noGrp="1"/>
          </p:cNvSpPr>
          <p:nvPr>
            <p:ph type="sldNum" sz="quarter" idx="12"/>
          </p:nvPr>
        </p:nvSpPr>
        <p:spPr/>
        <p:txBody>
          <a:bodyPr/>
          <a:lstStyle/>
          <a:p>
            <a:fld id="{49AE70B2-8BF9-45C0-BB95-33D1B9D3A854}" type="slidenum">
              <a:rPr lang="zh-CN" altLang="en-US" smtClean="0"/>
              <a:pPr/>
              <a:t>1</a:t>
            </a:fld>
            <a:endParaRPr lang="zh-CN" altLang="en-US" dirty="0"/>
          </a:p>
        </p:txBody>
      </p:sp>
      <p:sp>
        <p:nvSpPr>
          <p:cNvPr id="24" name="直角三角形 23">
            <a:extLst>
              <a:ext uri="{FF2B5EF4-FFF2-40B4-BE49-F238E27FC236}">
                <a16:creationId xmlns:a16="http://schemas.microsoft.com/office/drawing/2014/main" id="{58516987-7C26-4B1A-9C52-D31ED6A0E623}"/>
              </a:ext>
            </a:extLst>
          </p:cNvPr>
          <p:cNvSpPr/>
          <p:nvPr/>
        </p:nvSpPr>
        <p:spPr>
          <a:xfrm>
            <a:off x="-28575" y="3744463"/>
            <a:ext cx="3140861" cy="3140861"/>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形状 24">
            <a:extLst>
              <a:ext uri="{FF2B5EF4-FFF2-40B4-BE49-F238E27FC236}">
                <a16:creationId xmlns:a16="http://schemas.microsoft.com/office/drawing/2014/main" id="{A4830A7F-FEB1-4B22-8BE9-92DE1BB51297}"/>
              </a:ext>
            </a:extLst>
          </p:cNvPr>
          <p:cNvSpPr/>
          <p:nvPr/>
        </p:nvSpPr>
        <p:spPr>
          <a:xfrm rot="8100000">
            <a:off x="807911" y="4935017"/>
            <a:ext cx="3900614" cy="3900614"/>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
            <a:extLst>
              <a:ext uri="{FF2B5EF4-FFF2-40B4-BE49-F238E27FC236}">
                <a16:creationId xmlns:a16="http://schemas.microsoft.com/office/drawing/2014/main" id="{E9AAE93B-B81F-422C-8AA9-CA3CAFA695F6}"/>
              </a:ext>
            </a:extLst>
          </p:cNvPr>
          <p:cNvSpPr txBox="1"/>
          <p:nvPr/>
        </p:nvSpPr>
        <p:spPr>
          <a:xfrm>
            <a:off x="1674812" y="1383283"/>
            <a:ext cx="8842375" cy="2004010"/>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zh-CN" altLang="en-US" sz="4400" b="1" kern="100" dirty="0">
                <a:solidFill>
                  <a:srgbClr val="25557A"/>
                </a:solidFill>
                <a:latin typeface="微软雅黑" panose="020B0503020204020204" charset="-122"/>
                <a:ea typeface="微软雅黑" panose="020B0503020204020204" charset="-122"/>
              </a:rPr>
              <a:t>基于爆炸冲击波理论的虚假健康信息传播模型及应对策略研究</a:t>
            </a:r>
            <a:endParaRPr lang="zh-CN" altLang="en-US" sz="44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1">
            <a:extLst>
              <a:ext uri="{FF2B5EF4-FFF2-40B4-BE49-F238E27FC236}">
                <a16:creationId xmlns:a16="http://schemas.microsoft.com/office/drawing/2014/main" id="{13C31CF8-2BDD-4684-A3EF-F3910EFFFF82}"/>
              </a:ext>
            </a:extLst>
          </p:cNvPr>
          <p:cNvSpPr txBox="1"/>
          <p:nvPr/>
        </p:nvSpPr>
        <p:spPr>
          <a:xfrm>
            <a:off x="5000942" y="4544711"/>
            <a:ext cx="5516245" cy="56983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endParaRPr lang="en-US" altLang="zh-CN" sz="2800" b="1"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a:p>
            <a:pPr algn="l" rtl="0" eaLnBrk="1" fontAlgn="auto" latinLnBrk="0" hangingPunct="1">
              <a:lnSpc>
                <a:spcPts val="1800"/>
              </a:lnSpc>
            </a:pPr>
            <a:r>
              <a:rPr lang="zh-CN" altLang="en-US" sz="2800" b="1"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汇报人丨刘艳</a:t>
            </a:r>
            <a:r>
              <a:rPr lang="en-US" altLang="zh-CN" sz="2800" b="1"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2800" b="1"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指导老师丨向菲</a:t>
            </a:r>
          </a:p>
        </p:txBody>
      </p:sp>
    </p:spTree>
    <p:custDataLst>
      <p:tags r:id="rId1"/>
    </p:custDataLst>
    <p:extLst>
      <p:ext uri="{BB962C8B-B14F-4D97-AF65-F5344CB8AC3E}">
        <p14:creationId xmlns:p14="http://schemas.microsoft.com/office/powerpoint/2010/main" val="73906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537845" y="1443990"/>
            <a:ext cx="10981055" cy="4986020"/>
            <a:chOff x="847" y="2274"/>
            <a:chExt cx="17293" cy="7852"/>
          </a:xfrm>
        </p:grpSpPr>
        <p:sp>
          <p:nvSpPr>
            <p:cNvPr id="2" name="矩形 1"/>
            <p:cNvSpPr/>
            <p:nvPr/>
          </p:nvSpPr>
          <p:spPr>
            <a:xfrm>
              <a:off x="1040" y="2274"/>
              <a:ext cx="17100" cy="35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47" y="2585"/>
              <a:ext cx="16708" cy="3794"/>
              <a:chOff x="1006615" y="4303424"/>
              <a:chExt cx="6079406" cy="2409354"/>
            </a:xfrm>
          </p:grpSpPr>
          <p:sp>
            <p:nvSpPr>
              <p:cNvPr id="19" name="文本框 18"/>
              <p:cNvSpPr txBox="1"/>
              <p:nvPr/>
            </p:nvSpPr>
            <p:spPr>
              <a:xfrm>
                <a:off x="1277959" y="4303424"/>
                <a:ext cx="2730844" cy="461665"/>
              </a:xfrm>
              <a:prstGeom prst="rect">
                <a:avLst/>
              </a:prstGeom>
              <a:noFill/>
            </p:spPr>
            <p:txBody>
              <a:bodyPr wrap="square" rtlCol="0">
                <a:spAutoFit/>
              </a:bodyPr>
              <a:lstStyle/>
              <a:p>
                <a:r>
                  <a:rPr lang="zh-CN" altLang="en-US" sz="2400" b="1" dirty="0">
                    <a:solidFill>
                      <a:srgbClr val="25557A"/>
                    </a:solidFill>
                    <a:latin typeface="Times New Roman" panose="02020603050405020304" pitchFamily="18" charset="0"/>
                  </a:rPr>
                  <a:t>理论意义</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06615" y="4829251"/>
                <a:ext cx="6079406" cy="1883527"/>
              </a:xfrm>
              <a:prstGeom prst="rect">
                <a:avLst/>
              </a:prstGeom>
              <a:noFill/>
            </p:spPr>
            <p:txBody>
              <a:bodyPr wrap="square">
                <a:spAutoFit/>
              </a:bodyPr>
              <a:lstStyle/>
              <a:p>
                <a:pPr lvl="1" indent="457200">
                  <a:lnSpc>
                    <a:spcPct val="150000"/>
                  </a:lnSpc>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本</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从</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爆炸力学视角</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出发，尝试</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应用</a:t>
                </a:r>
                <a:r>
                  <a:rPr lang="zh-CN"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爆炸冲击波</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的扩散</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来解释虚假健康信息传播过程，通过对虚假信息传播过程的</a:t>
                </a:r>
                <a:r>
                  <a:rPr lang="zh-CN"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量化和建模</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0" dirty="0">
                    <a:effectLst/>
                    <a:latin typeface="Times New Roman" panose="02020603050405020304" pitchFamily="18" charset="0"/>
                    <a:ea typeface="宋体" panose="02010600030101010101" pitchFamily="2" charset="-122"/>
                  </a:rPr>
                  <a:t>能够更好地揭示虚假健康信息传播的演化规律和特征，拓展了互联网中虚假健康信息传播研究的新视角。</a:t>
                </a:r>
                <a:endParaRPr lang="zh-CN" altLang="zh-CN" sz="2000" kern="100" dirty="0">
                  <a:effectLst/>
                  <a:latin typeface="Times New Roman" panose="02020603050405020304" pitchFamily="18" charset="0"/>
                  <a:ea typeface="宋体" panose="02010600030101010101" pitchFamily="2" charset="-122"/>
                </a:endParaRPr>
              </a:p>
              <a:p>
                <a:pPr lvl="1" indent="457200">
                  <a:lnSpc>
                    <a:spcPct val="150000"/>
                  </a:lnSpc>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3" name="矩形 22"/>
            <p:cNvSpPr/>
            <p:nvPr/>
          </p:nvSpPr>
          <p:spPr>
            <a:xfrm>
              <a:off x="1040" y="6324"/>
              <a:ext cx="17100" cy="38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454" y="6460"/>
              <a:ext cx="16272" cy="3184"/>
              <a:chOff x="-418618" y="4187814"/>
              <a:chExt cx="5921136" cy="2018771"/>
            </a:xfrm>
          </p:grpSpPr>
          <p:sp>
            <p:nvSpPr>
              <p:cNvPr id="37" name="文本框 36"/>
              <p:cNvSpPr txBox="1"/>
              <p:nvPr/>
            </p:nvSpPr>
            <p:spPr>
              <a:xfrm>
                <a:off x="-397185" y="4187814"/>
                <a:ext cx="4097913" cy="461632"/>
              </a:xfrm>
              <a:prstGeom prst="rect">
                <a:avLst/>
              </a:prstGeom>
              <a:noFill/>
            </p:spPr>
            <p:txBody>
              <a:bodyPr wrap="square" rtlCol="0">
                <a:spAutoFit/>
              </a:bodyPr>
              <a:lstStyle/>
              <a:p>
                <a:r>
                  <a:rPr lang="zh-CN" altLang="en-US" sz="2400" b="1" dirty="0">
                    <a:solidFill>
                      <a:srgbClr val="25557A"/>
                    </a:solidFill>
                    <a:latin typeface="Times New Roman" panose="02020603050405020304" pitchFamily="18" charset="0"/>
                  </a:rPr>
                  <a:t>实践意义</a:t>
                </a:r>
              </a:p>
            </p:txBody>
          </p:sp>
          <p:cxnSp>
            <p:nvCxnSpPr>
              <p:cNvPr id="38" name="直接连接符 37"/>
              <p:cNvCxnSpPr>
                <a:cxnSpLocks/>
              </p:cNvCxnSpPr>
              <p:nvPr/>
            </p:nvCxnSpPr>
            <p:spPr>
              <a:xfrm>
                <a:off x="-372548" y="4650986"/>
                <a:ext cx="433332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18618" y="4789936"/>
                <a:ext cx="5921136" cy="1416649"/>
              </a:xfrm>
              <a:prstGeom prst="rect">
                <a:avLst/>
              </a:prstGeom>
              <a:noFill/>
            </p:spPr>
            <p:txBody>
              <a:bodyPr wrap="square">
                <a:spAutoFit/>
              </a:bodyPr>
              <a:lstStyle/>
              <a:p>
                <a:pPr indent="457200" algn="just">
                  <a:lnSpc>
                    <a:spcPct val="150000"/>
                  </a:lnSpc>
                </a:pPr>
                <a:r>
                  <a:rPr lang="zh-CN" altLang="en-US" sz="2000" kern="0" dirty="0">
                    <a:effectLst/>
                    <a:latin typeface="Times New Roman" panose="02020603050405020304" pitchFamily="18" charset="0"/>
                    <a:ea typeface="宋体" panose="02010600030101010101" pitchFamily="2" charset="-122"/>
                  </a:rPr>
                  <a:t>本研究通过对在线社会平台中虚假健康信息传播机制进行研究，分析其传播特征，并对关键节点的识别，为虚假健康信息的治理工作</a:t>
                </a:r>
                <a:r>
                  <a:rPr lang="zh-CN" altLang="en-US" sz="2000" b="1" kern="0" dirty="0">
                    <a:solidFill>
                      <a:srgbClr val="FF0000"/>
                    </a:solidFill>
                    <a:effectLst/>
                    <a:latin typeface="Times New Roman" panose="02020603050405020304" pitchFamily="18" charset="0"/>
                    <a:ea typeface="宋体" panose="02010600030101010101" pitchFamily="2" charset="-122"/>
                  </a:rPr>
                  <a:t>提出针对性的应对策略</a:t>
                </a:r>
                <a:r>
                  <a:rPr lang="zh-CN" altLang="en-US" sz="2000" kern="0" dirty="0">
                    <a:effectLst/>
                    <a:latin typeface="Times New Roman" panose="02020603050405020304" pitchFamily="18" charset="0"/>
                    <a:ea typeface="宋体" panose="02010600030101010101" pitchFamily="2" charset="-122"/>
                  </a:rPr>
                  <a:t>，有助于打造健康安全的网络信息生态空间。</a:t>
                </a:r>
                <a:endParaRPr lang="zh-CN" altLang="zh-CN" sz="2000" kern="100" dirty="0">
                  <a:effectLst/>
                  <a:latin typeface="Times New Roman" panose="02020603050405020304" pitchFamily="18" charset="0"/>
                  <a:ea typeface="宋体" panose="02010600030101010101" pitchFamily="2" charset="-122"/>
                </a:endParaRPr>
              </a:p>
            </p:txBody>
          </p:sp>
        </p:grpSp>
      </p:grpSp>
      <p:sp>
        <p:nvSpPr>
          <p:cNvPr id="4" name="灯片编号占位符 3">
            <a:extLst>
              <a:ext uri="{FF2B5EF4-FFF2-40B4-BE49-F238E27FC236}">
                <a16:creationId xmlns:a16="http://schemas.microsoft.com/office/drawing/2014/main" id="{202F7605-C30B-5CBA-3E76-9AE34287C568}"/>
              </a:ext>
            </a:extLst>
          </p:cNvPr>
          <p:cNvSpPr>
            <a:spLocks noGrp="1"/>
          </p:cNvSpPr>
          <p:nvPr>
            <p:ph type="sldNum" sz="quarter" idx="12"/>
          </p:nvPr>
        </p:nvSpPr>
        <p:spPr/>
        <p:txBody>
          <a:bodyPr/>
          <a:lstStyle/>
          <a:p>
            <a:fld id="{49AE70B2-8BF9-45C0-BB95-33D1B9D3A854}" type="slidenum">
              <a:rPr lang="zh-CN" altLang="en-US" smtClean="0"/>
              <a:pPr/>
              <a:t>10</a:t>
            </a:fld>
            <a:endParaRPr lang="zh-CN" altLang="en-US" dirty="0"/>
          </a:p>
        </p:txBody>
      </p:sp>
      <p:grpSp>
        <p:nvGrpSpPr>
          <p:cNvPr id="24" name="组合 23">
            <a:extLst>
              <a:ext uri="{FF2B5EF4-FFF2-40B4-BE49-F238E27FC236}">
                <a16:creationId xmlns:a16="http://schemas.microsoft.com/office/drawing/2014/main" id="{CAE81787-87B4-4A91-BC65-9BC580FF84C4}"/>
              </a:ext>
            </a:extLst>
          </p:cNvPr>
          <p:cNvGrpSpPr/>
          <p:nvPr/>
        </p:nvGrpSpPr>
        <p:grpSpPr>
          <a:xfrm>
            <a:off x="351155" y="325120"/>
            <a:ext cx="4178384" cy="1015365"/>
            <a:chOff x="1572" y="494"/>
            <a:chExt cx="6297" cy="1599"/>
          </a:xfrm>
        </p:grpSpPr>
        <p:grpSp>
          <p:nvGrpSpPr>
            <p:cNvPr id="25" name="组合 24">
              <a:extLst>
                <a:ext uri="{FF2B5EF4-FFF2-40B4-BE49-F238E27FC236}">
                  <a16:creationId xmlns:a16="http://schemas.microsoft.com/office/drawing/2014/main" id="{2F49160D-9186-4974-8139-178A3E1CD941}"/>
                </a:ext>
              </a:extLst>
            </p:cNvPr>
            <p:cNvGrpSpPr/>
            <p:nvPr/>
          </p:nvGrpSpPr>
          <p:grpSpPr>
            <a:xfrm>
              <a:off x="1572" y="494"/>
              <a:ext cx="2047" cy="1599"/>
              <a:chOff x="2761095" y="2248418"/>
              <a:chExt cx="1948563" cy="1522661"/>
            </a:xfrm>
          </p:grpSpPr>
          <p:sp>
            <p:nvSpPr>
              <p:cNvPr id="29" name="矩形: 圆角 24">
                <a:extLst>
                  <a:ext uri="{FF2B5EF4-FFF2-40B4-BE49-F238E27FC236}">
                    <a16:creationId xmlns:a16="http://schemas.microsoft.com/office/drawing/2014/main" id="{40E3B815-45B4-4B80-9518-563A5FE1B88E}"/>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0" name="矩形: 圆角 29">
                <a:extLst>
                  <a:ext uri="{FF2B5EF4-FFF2-40B4-BE49-F238E27FC236}">
                    <a16:creationId xmlns:a16="http://schemas.microsoft.com/office/drawing/2014/main" id="{AFD649B7-2666-4CE5-B5AE-86F3AF01DCF4}"/>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1" name="文本框 30">
                <a:extLst>
                  <a:ext uri="{FF2B5EF4-FFF2-40B4-BE49-F238E27FC236}">
                    <a16:creationId xmlns:a16="http://schemas.microsoft.com/office/drawing/2014/main" id="{F967340D-3845-41F8-B680-DB4AD82E7718}"/>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8" name="矩形 27">
              <a:extLst>
                <a:ext uri="{FF2B5EF4-FFF2-40B4-BE49-F238E27FC236}">
                  <a16:creationId xmlns:a16="http://schemas.microsoft.com/office/drawing/2014/main" id="{2DA1C90F-390D-403E-BCDB-43651ED45FF5}"/>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1.4 </a:t>
              </a:r>
              <a:r>
                <a:rPr lang="zh-CN" altLang="en-US" sz="3600" b="1" spc="300" dirty="0">
                  <a:latin typeface="微软雅黑" panose="020B0503020204020204" charset="-122"/>
                  <a:ea typeface="微软雅黑" panose="020B0503020204020204" charset="-122"/>
                </a:rPr>
                <a:t>研究意义</a:t>
              </a:r>
            </a:p>
          </p:txBody>
        </p:sp>
      </p:grpSp>
    </p:spTree>
    <p:custDataLst>
      <p:tags r:id="rId1"/>
    </p:custDataLst>
    <p:extLst>
      <p:ext uri="{BB962C8B-B14F-4D97-AF65-F5344CB8AC3E}">
        <p14:creationId xmlns:p14="http://schemas.microsoft.com/office/powerpoint/2010/main" val="398410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11</a:t>
            </a:fld>
            <a:endParaRPr lang="zh-CN" altLang="en-US" dirty="0"/>
          </a:p>
        </p:txBody>
      </p:sp>
      <p:sp>
        <p:nvSpPr>
          <p:cNvPr id="23" name="sniper-target_15226">
            <a:extLst>
              <a:ext uri="{FF2B5EF4-FFF2-40B4-BE49-F238E27FC236}">
                <a16:creationId xmlns:a16="http://schemas.microsoft.com/office/drawing/2014/main" id="{4738922E-5FC0-4204-9ED7-874DFEEFB8F7}"/>
              </a:ext>
            </a:extLst>
          </p:cNvPr>
          <p:cNvSpPr/>
          <p:nvPr/>
        </p:nvSpPr>
        <p:spPr>
          <a:xfrm>
            <a:off x="2466575" y="1763509"/>
            <a:ext cx="516508" cy="523220"/>
          </a:xfrm>
          <a:custGeom>
            <a:avLst/>
            <a:gdLst>
              <a:gd name="T0" fmla="*/ 727 w 727"/>
              <a:gd name="T1" fmla="*/ 363 h 727"/>
              <a:gd name="T2" fmla="*/ 687 w 727"/>
              <a:gd name="T3" fmla="*/ 321 h 727"/>
              <a:gd name="T4" fmla="*/ 406 w 727"/>
              <a:gd name="T5" fmla="*/ 40 h 727"/>
              <a:gd name="T6" fmla="*/ 363 w 727"/>
              <a:gd name="T7" fmla="*/ 0 h 727"/>
              <a:gd name="T8" fmla="*/ 321 w 727"/>
              <a:gd name="T9" fmla="*/ 40 h 727"/>
              <a:gd name="T10" fmla="*/ 40 w 727"/>
              <a:gd name="T11" fmla="*/ 321 h 727"/>
              <a:gd name="T12" fmla="*/ 0 w 727"/>
              <a:gd name="T13" fmla="*/ 363 h 727"/>
              <a:gd name="T14" fmla="*/ 40 w 727"/>
              <a:gd name="T15" fmla="*/ 406 h 727"/>
              <a:gd name="T16" fmla="*/ 321 w 727"/>
              <a:gd name="T17" fmla="*/ 687 h 727"/>
              <a:gd name="T18" fmla="*/ 363 w 727"/>
              <a:gd name="T19" fmla="*/ 727 h 727"/>
              <a:gd name="T20" fmla="*/ 406 w 727"/>
              <a:gd name="T21" fmla="*/ 687 h 727"/>
              <a:gd name="T22" fmla="*/ 687 w 727"/>
              <a:gd name="T23" fmla="*/ 406 h 727"/>
              <a:gd name="T24" fmla="*/ 727 w 727"/>
              <a:gd name="T25" fmla="*/ 363 h 727"/>
              <a:gd name="T26" fmla="*/ 413 w 727"/>
              <a:gd name="T27" fmla="*/ 591 h 727"/>
              <a:gd name="T28" fmla="*/ 363 w 727"/>
              <a:gd name="T29" fmla="*/ 530 h 727"/>
              <a:gd name="T30" fmla="*/ 314 w 727"/>
              <a:gd name="T31" fmla="*/ 591 h 727"/>
              <a:gd name="T32" fmla="*/ 135 w 727"/>
              <a:gd name="T33" fmla="*/ 413 h 727"/>
              <a:gd name="T34" fmla="*/ 197 w 727"/>
              <a:gd name="T35" fmla="*/ 363 h 727"/>
              <a:gd name="T36" fmla="*/ 135 w 727"/>
              <a:gd name="T37" fmla="*/ 314 h 727"/>
              <a:gd name="T38" fmla="*/ 314 w 727"/>
              <a:gd name="T39" fmla="*/ 135 h 727"/>
              <a:gd name="T40" fmla="*/ 363 w 727"/>
              <a:gd name="T41" fmla="*/ 197 h 727"/>
              <a:gd name="T42" fmla="*/ 413 w 727"/>
              <a:gd name="T43" fmla="*/ 135 h 727"/>
              <a:gd name="T44" fmla="*/ 591 w 727"/>
              <a:gd name="T45" fmla="*/ 314 h 727"/>
              <a:gd name="T46" fmla="*/ 530 w 727"/>
              <a:gd name="T47" fmla="*/ 363 h 727"/>
              <a:gd name="T48" fmla="*/ 591 w 727"/>
              <a:gd name="T49" fmla="*/ 413 h 727"/>
              <a:gd name="T50" fmla="*/ 413 w 727"/>
              <a:gd name="T51" fmla="*/ 59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7" h="727">
                <a:moveTo>
                  <a:pt x="727" y="363"/>
                </a:moveTo>
                <a:cubicBezTo>
                  <a:pt x="727" y="346"/>
                  <a:pt x="711" y="330"/>
                  <a:pt x="687" y="321"/>
                </a:cubicBezTo>
                <a:cubicBezTo>
                  <a:pt x="668" y="174"/>
                  <a:pt x="552" y="59"/>
                  <a:pt x="406" y="40"/>
                </a:cubicBezTo>
                <a:cubicBezTo>
                  <a:pt x="396" y="16"/>
                  <a:pt x="381" y="0"/>
                  <a:pt x="363" y="0"/>
                </a:cubicBezTo>
                <a:cubicBezTo>
                  <a:pt x="346" y="0"/>
                  <a:pt x="330" y="16"/>
                  <a:pt x="321" y="40"/>
                </a:cubicBezTo>
                <a:cubicBezTo>
                  <a:pt x="174" y="59"/>
                  <a:pt x="59" y="174"/>
                  <a:pt x="40" y="321"/>
                </a:cubicBezTo>
                <a:cubicBezTo>
                  <a:pt x="16" y="330"/>
                  <a:pt x="0" y="346"/>
                  <a:pt x="0" y="363"/>
                </a:cubicBezTo>
                <a:cubicBezTo>
                  <a:pt x="0" y="381"/>
                  <a:pt x="16" y="396"/>
                  <a:pt x="40" y="406"/>
                </a:cubicBezTo>
                <a:cubicBezTo>
                  <a:pt x="59" y="552"/>
                  <a:pt x="174" y="668"/>
                  <a:pt x="321" y="687"/>
                </a:cubicBezTo>
                <a:cubicBezTo>
                  <a:pt x="330" y="711"/>
                  <a:pt x="346" y="727"/>
                  <a:pt x="363" y="727"/>
                </a:cubicBezTo>
                <a:cubicBezTo>
                  <a:pt x="381" y="727"/>
                  <a:pt x="396" y="711"/>
                  <a:pt x="406" y="687"/>
                </a:cubicBezTo>
                <a:cubicBezTo>
                  <a:pt x="552" y="668"/>
                  <a:pt x="668" y="552"/>
                  <a:pt x="687" y="406"/>
                </a:cubicBezTo>
                <a:cubicBezTo>
                  <a:pt x="711" y="396"/>
                  <a:pt x="727" y="381"/>
                  <a:pt x="727" y="363"/>
                </a:cubicBezTo>
                <a:close/>
                <a:moveTo>
                  <a:pt x="413" y="591"/>
                </a:moveTo>
                <a:cubicBezTo>
                  <a:pt x="405" y="555"/>
                  <a:pt x="386" y="530"/>
                  <a:pt x="363" y="530"/>
                </a:cubicBezTo>
                <a:cubicBezTo>
                  <a:pt x="341" y="530"/>
                  <a:pt x="322" y="555"/>
                  <a:pt x="314" y="591"/>
                </a:cubicBezTo>
                <a:cubicBezTo>
                  <a:pt x="225" y="572"/>
                  <a:pt x="155" y="502"/>
                  <a:pt x="135" y="413"/>
                </a:cubicBezTo>
                <a:cubicBezTo>
                  <a:pt x="171" y="405"/>
                  <a:pt x="197" y="386"/>
                  <a:pt x="197" y="363"/>
                </a:cubicBezTo>
                <a:cubicBezTo>
                  <a:pt x="197" y="341"/>
                  <a:pt x="171" y="322"/>
                  <a:pt x="135" y="314"/>
                </a:cubicBezTo>
                <a:cubicBezTo>
                  <a:pt x="155" y="225"/>
                  <a:pt x="225" y="155"/>
                  <a:pt x="314" y="135"/>
                </a:cubicBezTo>
                <a:cubicBezTo>
                  <a:pt x="322" y="171"/>
                  <a:pt x="341" y="197"/>
                  <a:pt x="363" y="197"/>
                </a:cubicBezTo>
                <a:cubicBezTo>
                  <a:pt x="386" y="197"/>
                  <a:pt x="405" y="171"/>
                  <a:pt x="413" y="135"/>
                </a:cubicBezTo>
                <a:cubicBezTo>
                  <a:pt x="502" y="155"/>
                  <a:pt x="572" y="225"/>
                  <a:pt x="591" y="314"/>
                </a:cubicBezTo>
                <a:cubicBezTo>
                  <a:pt x="555" y="322"/>
                  <a:pt x="530" y="341"/>
                  <a:pt x="530" y="363"/>
                </a:cubicBezTo>
                <a:cubicBezTo>
                  <a:pt x="530" y="386"/>
                  <a:pt x="555" y="405"/>
                  <a:pt x="591" y="413"/>
                </a:cubicBezTo>
                <a:cubicBezTo>
                  <a:pt x="572" y="502"/>
                  <a:pt x="502" y="572"/>
                  <a:pt x="413" y="591"/>
                </a:cubicBezTo>
                <a:close/>
              </a:path>
            </a:pathLst>
          </a:custGeom>
          <a:solidFill>
            <a:srgbClr val="4FA1E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等线"/>
              <a:ea typeface="+mn-ea"/>
              <a:cs typeface="+mn-cs"/>
            </a:endParaRPr>
          </a:p>
        </p:txBody>
      </p:sp>
      <p:pic>
        <p:nvPicPr>
          <p:cNvPr id="5" name="图片 4">
            <a:extLst>
              <a:ext uri="{FF2B5EF4-FFF2-40B4-BE49-F238E27FC236}">
                <a16:creationId xmlns:a16="http://schemas.microsoft.com/office/drawing/2014/main" id="{78B14D45-6EC1-470F-BFA3-9209DD34041A}"/>
              </a:ext>
            </a:extLst>
          </p:cNvPr>
          <p:cNvPicPr>
            <a:picLocks noChangeAspect="1"/>
          </p:cNvPicPr>
          <p:nvPr/>
        </p:nvPicPr>
        <p:blipFill>
          <a:blip r:embed="rId5"/>
          <a:stretch>
            <a:fillRect/>
          </a:stretch>
        </p:blipFill>
        <p:spPr>
          <a:xfrm>
            <a:off x="2466133" y="2955834"/>
            <a:ext cx="512108" cy="524301"/>
          </a:xfrm>
          <a:prstGeom prst="rect">
            <a:avLst/>
          </a:prstGeom>
        </p:spPr>
      </p:pic>
      <p:pic>
        <p:nvPicPr>
          <p:cNvPr id="14" name="图片 13">
            <a:extLst>
              <a:ext uri="{FF2B5EF4-FFF2-40B4-BE49-F238E27FC236}">
                <a16:creationId xmlns:a16="http://schemas.microsoft.com/office/drawing/2014/main" id="{6684FCBD-03A4-4920-8692-30F6119EC0E5}"/>
              </a:ext>
            </a:extLst>
          </p:cNvPr>
          <p:cNvPicPr>
            <a:picLocks noChangeAspect="1"/>
          </p:cNvPicPr>
          <p:nvPr/>
        </p:nvPicPr>
        <p:blipFill>
          <a:blip r:embed="rId5"/>
          <a:stretch>
            <a:fillRect/>
          </a:stretch>
        </p:blipFill>
        <p:spPr>
          <a:xfrm>
            <a:off x="2445120" y="4149240"/>
            <a:ext cx="512108" cy="524301"/>
          </a:xfrm>
          <a:prstGeom prst="rect">
            <a:avLst/>
          </a:prstGeom>
        </p:spPr>
      </p:pic>
      <p:sp>
        <p:nvSpPr>
          <p:cNvPr id="15" name="文本框 14">
            <a:extLst>
              <a:ext uri="{FF2B5EF4-FFF2-40B4-BE49-F238E27FC236}">
                <a16:creationId xmlns:a16="http://schemas.microsoft.com/office/drawing/2014/main" id="{DCD18D08-D634-4369-ACB7-B8932F05D24E}"/>
              </a:ext>
            </a:extLst>
          </p:cNvPr>
          <p:cNvSpPr txBox="1"/>
          <p:nvPr/>
        </p:nvSpPr>
        <p:spPr>
          <a:xfrm>
            <a:off x="3173691" y="1828800"/>
            <a:ext cx="7843933" cy="738664"/>
          </a:xfrm>
          <a:prstGeom prst="rect">
            <a:avLst/>
          </a:prstGeom>
          <a:noFill/>
        </p:spPr>
        <p:txBody>
          <a:bodyPr wrap="square" rtlCol="0">
            <a:spAutoFit/>
          </a:bodyPr>
          <a:lstStyle/>
          <a:p>
            <a:r>
              <a:rPr lang="zh-CN" altLang="zh-CN" sz="2400" kern="0" dirty="0">
                <a:effectLst/>
                <a:latin typeface="Times New Roman" panose="02020603050405020304" pitchFamily="18" charset="0"/>
                <a:ea typeface="宋体" panose="02010600030101010101" pitchFamily="2" charset="-122"/>
              </a:rPr>
              <a:t>构建并验证基于爆炸冲击波理论的虚假健康信息传播模型。</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p:sp>
        <p:nvSpPr>
          <p:cNvPr id="28" name="文本框 27">
            <a:extLst>
              <a:ext uri="{FF2B5EF4-FFF2-40B4-BE49-F238E27FC236}">
                <a16:creationId xmlns:a16="http://schemas.microsoft.com/office/drawing/2014/main" id="{C244C5D3-F97D-48DD-B3C5-6C8329DD7A9E}"/>
              </a:ext>
            </a:extLst>
          </p:cNvPr>
          <p:cNvSpPr txBox="1"/>
          <p:nvPr/>
        </p:nvSpPr>
        <p:spPr>
          <a:xfrm>
            <a:off x="3173691" y="2987151"/>
            <a:ext cx="7843933" cy="461665"/>
          </a:xfrm>
          <a:prstGeom prst="rect">
            <a:avLst/>
          </a:prstGeom>
          <a:noFill/>
        </p:spPr>
        <p:txBody>
          <a:bodyPr wrap="square" rtlCol="0">
            <a:spAutoFit/>
          </a:bodyPr>
          <a:lstStyle/>
          <a:p>
            <a:r>
              <a:rPr lang="zh-CN" altLang="en-US" sz="2400" kern="0" dirty="0">
                <a:effectLst/>
                <a:latin typeface="Times New Roman" panose="02020603050405020304" pitchFamily="18" charset="0"/>
                <a:ea typeface="宋体" panose="02010600030101010101" pitchFamily="2" charset="-122"/>
              </a:rPr>
              <a:t>明晰虚假健康信息传播特征和内在规律。</a:t>
            </a:r>
            <a:endParaRPr lang="zh-CN" altLang="en-US" dirty="0"/>
          </a:p>
        </p:txBody>
      </p:sp>
      <p:sp>
        <p:nvSpPr>
          <p:cNvPr id="29" name="文本框 28">
            <a:extLst>
              <a:ext uri="{FF2B5EF4-FFF2-40B4-BE49-F238E27FC236}">
                <a16:creationId xmlns:a16="http://schemas.microsoft.com/office/drawing/2014/main" id="{C20EBBBE-44F6-4337-A678-B5A22BAB1600}"/>
              </a:ext>
            </a:extLst>
          </p:cNvPr>
          <p:cNvSpPr txBox="1"/>
          <p:nvPr/>
        </p:nvSpPr>
        <p:spPr>
          <a:xfrm>
            <a:off x="3173691" y="4211876"/>
            <a:ext cx="6096000" cy="461665"/>
          </a:xfrm>
          <a:prstGeom prst="rect">
            <a:avLst/>
          </a:prstGeom>
          <a:noFill/>
        </p:spPr>
        <p:txBody>
          <a:bodyPr wrap="square">
            <a:spAutoFit/>
          </a:bodyPr>
          <a:lstStyle/>
          <a:p>
            <a:r>
              <a:rPr lang="zh-CN" altLang="en-US" sz="2400" kern="0" dirty="0">
                <a:latin typeface="Times New Roman" panose="02020603050405020304" pitchFamily="18" charset="0"/>
                <a:ea typeface="宋体" panose="02010600030101010101" pitchFamily="2" charset="-122"/>
              </a:rPr>
              <a:t>探寻虚假健康信息传播的关键节点。</a:t>
            </a:r>
          </a:p>
        </p:txBody>
      </p:sp>
      <p:grpSp>
        <p:nvGrpSpPr>
          <p:cNvPr id="31" name="组合 30">
            <a:extLst>
              <a:ext uri="{FF2B5EF4-FFF2-40B4-BE49-F238E27FC236}">
                <a16:creationId xmlns:a16="http://schemas.microsoft.com/office/drawing/2014/main" id="{0EDF68BD-7F1B-4C22-8E7B-7FD7FE277C40}"/>
              </a:ext>
            </a:extLst>
          </p:cNvPr>
          <p:cNvGrpSpPr/>
          <p:nvPr/>
        </p:nvGrpSpPr>
        <p:grpSpPr>
          <a:xfrm>
            <a:off x="351155" y="325120"/>
            <a:ext cx="4178383" cy="1015365"/>
            <a:chOff x="1572" y="494"/>
            <a:chExt cx="6297" cy="1599"/>
          </a:xfrm>
        </p:grpSpPr>
        <p:grpSp>
          <p:nvGrpSpPr>
            <p:cNvPr id="32" name="组合 31">
              <a:extLst>
                <a:ext uri="{FF2B5EF4-FFF2-40B4-BE49-F238E27FC236}">
                  <a16:creationId xmlns:a16="http://schemas.microsoft.com/office/drawing/2014/main" id="{9F279236-5111-4D1A-931B-78F7C821DEDC}"/>
                </a:ext>
              </a:extLst>
            </p:cNvPr>
            <p:cNvGrpSpPr/>
            <p:nvPr/>
          </p:nvGrpSpPr>
          <p:grpSpPr>
            <a:xfrm>
              <a:off x="1572" y="494"/>
              <a:ext cx="2047" cy="1599"/>
              <a:chOff x="2761095" y="2248418"/>
              <a:chExt cx="1948563" cy="1522661"/>
            </a:xfrm>
          </p:grpSpPr>
          <p:sp>
            <p:nvSpPr>
              <p:cNvPr id="34" name="矩形: 圆角 24">
                <a:extLst>
                  <a:ext uri="{FF2B5EF4-FFF2-40B4-BE49-F238E27FC236}">
                    <a16:creationId xmlns:a16="http://schemas.microsoft.com/office/drawing/2014/main" id="{FCA2F3BF-9DDC-49A1-A3D2-23866E59DA08}"/>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7" name="矩形: 圆角 36">
                <a:extLst>
                  <a:ext uri="{FF2B5EF4-FFF2-40B4-BE49-F238E27FC236}">
                    <a16:creationId xmlns:a16="http://schemas.microsoft.com/office/drawing/2014/main" id="{E6DCB9B5-C531-4697-ADE3-10BE9C6A964E}"/>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8" name="文本框 37">
                <a:extLst>
                  <a:ext uri="{FF2B5EF4-FFF2-40B4-BE49-F238E27FC236}">
                    <a16:creationId xmlns:a16="http://schemas.microsoft.com/office/drawing/2014/main" id="{72793A4F-2E38-40A5-B9C9-E545C2D52EBE}"/>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33" name="矩形 32">
              <a:extLst>
                <a:ext uri="{FF2B5EF4-FFF2-40B4-BE49-F238E27FC236}">
                  <a16:creationId xmlns:a16="http://schemas.microsoft.com/office/drawing/2014/main" id="{9F1E678A-9CA9-4CAC-9D06-6737F2C0FCEC}"/>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2.1 </a:t>
              </a:r>
              <a:r>
                <a:rPr lang="zh-CN" altLang="en-US" sz="3600" b="1" spc="300" dirty="0">
                  <a:latin typeface="微软雅黑" panose="020B0503020204020204" charset="-122"/>
                  <a:ea typeface="微软雅黑" panose="020B0503020204020204" charset="-122"/>
                </a:rPr>
                <a:t>研究目标</a:t>
              </a:r>
            </a:p>
          </p:txBody>
        </p:sp>
      </p:grpSp>
    </p:spTree>
    <p:custDataLst>
      <p:tags r:id="rId1"/>
    </p:custDataLst>
    <p:extLst>
      <p:ext uri="{BB962C8B-B14F-4D97-AF65-F5344CB8AC3E}">
        <p14:creationId xmlns:p14="http://schemas.microsoft.com/office/powerpoint/2010/main" val="207052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12</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442550" y="1882880"/>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35" name="Rectangle 12">
            <a:extLst>
              <a:ext uri="{FF2B5EF4-FFF2-40B4-BE49-F238E27FC236}">
                <a16:creationId xmlns:a16="http://schemas.microsoft.com/office/drawing/2014/main" id="{9D6D5BC5-8EE7-9888-6404-A9BF6884775A}"/>
              </a:ext>
            </a:extLst>
          </p:cNvPr>
          <p:cNvSpPr>
            <a:spLocks noChangeArrowheads="1"/>
          </p:cNvSpPr>
          <p:nvPr/>
        </p:nvSpPr>
        <p:spPr bwMode="auto">
          <a:xfrm>
            <a:off x="1442550" y="1300381"/>
            <a:ext cx="8606885" cy="537295"/>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6" name="TextBox 18">
            <a:extLst>
              <a:ext uri="{FF2B5EF4-FFF2-40B4-BE49-F238E27FC236}">
                <a16:creationId xmlns:a16="http://schemas.microsoft.com/office/drawing/2014/main" id="{255B909E-A7B1-3388-F406-9E4790C166CC}"/>
              </a:ext>
            </a:extLst>
          </p:cNvPr>
          <p:cNvSpPr txBox="1"/>
          <p:nvPr/>
        </p:nvSpPr>
        <p:spPr>
          <a:xfrm>
            <a:off x="1442550" y="1335507"/>
            <a:ext cx="8606885"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1</a:t>
            </a:r>
            <a:r>
              <a:rPr lang="zh-CN" altLang="en-US" sz="2400" b="1" dirty="0">
                <a:solidFill>
                  <a:schemeClr val="bg1"/>
                </a:solidFill>
                <a:latin typeface="微软雅黑" panose="020B0503020204020204" charset="-122"/>
                <a:ea typeface="微软雅黑" panose="020B0503020204020204" charset="-122"/>
                <a:cs typeface="+mn-ea"/>
              </a:rPr>
              <a:t>）基于爆炸冲击波理论虚假健康信息传播模型的构建与验证</a:t>
            </a:r>
            <a:endParaRPr lang="en-US" altLang="zh-CN" sz="2400" b="1" dirty="0">
              <a:solidFill>
                <a:schemeClr val="bg1"/>
              </a:solidFill>
              <a:latin typeface="微软雅黑" panose="020B0503020204020204" charset="-122"/>
              <a:ea typeface="微软雅黑" panose="020B0503020204020204" charset="-122"/>
              <a:cs typeface="+mn-ea"/>
            </a:endParaRPr>
          </a:p>
        </p:txBody>
      </p:sp>
      <p:sp>
        <p:nvSpPr>
          <p:cNvPr id="2" name="文本框 1">
            <a:extLst>
              <a:ext uri="{FF2B5EF4-FFF2-40B4-BE49-F238E27FC236}">
                <a16:creationId xmlns:a16="http://schemas.microsoft.com/office/drawing/2014/main" id="{8F3D1218-30C2-4C85-A99D-501439EB6A1C}"/>
              </a:ext>
            </a:extLst>
          </p:cNvPr>
          <p:cNvSpPr txBox="1"/>
          <p:nvPr/>
        </p:nvSpPr>
        <p:spPr>
          <a:xfrm>
            <a:off x="585736" y="2038438"/>
            <a:ext cx="4348650" cy="3567836"/>
          </a:xfrm>
          <a:prstGeom prst="rect">
            <a:avLst/>
          </a:prstGeom>
          <a:noFill/>
        </p:spPr>
        <p:txBody>
          <a:bodyPr wrap="square" rtlCol="0">
            <a:spAutoFit/>
          </a:bodyPr>
          <a:lstStyle/>
          <a:p>
            <a:pPr indent="576000" algn="just">
              <a:lnSpc>
                <a:spcPct val="150000"/>
              </a:lnSpc>
            </a:pPr>
            <a:r>
              <a:rPr lang="zh-CN" altLang="zh-CN" sz="2200" dirty="0">
                <a:effectLst/>
                <a:latin typeface="宋体" panose="02010600030101010101" pitchFamily="2" charset="-122"/>
                <a:ea typeface="宋体" panose="02010600030101010101" pitchFamily="2" charset="-122"/>
                <a:cs typeface="Times New Roman" panose="02020603050405020304" pitchFamily="18" charset="0"/>
              </a:rPr>
              <a:t>该模型将虚假健康信息传播比作信息在源头爆炸，信息冲击波从进到远逐渐扩散。考虑了信息</a:t>
            </a:r>
            <a:r>
              <a:rPr lang="zh-CN" altLang="en-US" sz="2200" dirty="0">
                <a:effectLst/>
                <a:latin typeface="宋体" panose="02010600030101010101" pitchFamily="2" charset="-122"/>
                <a:ea typeface="宋体" panose="02010600030101010101" pitchFamily="2" charset="-122"/>
                <a:cs typeface="Times New Roman" panose="02020603050405020304" pitchFamily="18" charset="0"/>
              </a:rPr>
              <a:t>的吸引力</a:t>
            </a:r>
            <a:r>
              <a:rPr lang="zh-CN" altLang="zh-CN" sz="2200" dirty="0">
                <a:effectLst/>
                <a:latin typeface="宋体" panose="02010600030101010101" pitchFamily="2" charset="-122"/>
                <a:ea typeface="宋体" panose="02010600030101010101" pitchFamily="2" charset="-122"/>
                <a:cs typeface="Times New Roman" panose="02020603050405020304" pitchFamily="18" charset="0"/>
              </a:rPr>
              <a:t>对传播的影响，</a:t>
            </a:r>
            <a:r>
              <a:rPr lang="zh-CN" altLang="zh-CN" sz="2200" kern="0" dirty="0">
                <a:effectLst/>
                <a:latin typeface="宋体" panose="02010600030101010101" pitchFamily="2" charset="-122"/>
                <a:ea typeface="宋体" panose="02010600030101010101" pitchFamily="2" charset="-122"/>
              </a:rPr>
              <a:t>同时也将衰减效应和个体的遗忘因素纳入模型。最后确立模型，进行模型的验证以及仿真实验。</a:t>
            </a:r>
            <a:endParaRPr lang="zh-CN" altLang="zh-CN" sz="2200" kern="100" dirty="0">
              <a:effectLst/>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D7FFDB44-2B56-42A4-AD0D-A7FA636A16D3}"/>
              </a:ext>
            </a:extLst>
          </p:cNvPr>
          <p:cNvGraphicFramePr>
            <a:graphicFrameLocks noGrp="1"/>
          </p:cNvGraphicFramePr>
          <p:nvPr>
            <p:extLst>
              <p:ext uri="{D42A27DB-BD31-4B8C-83A1-F6EECF244321}">
                <p14:modId xmlns:p14="http://schemas.microsoft.com/office/powerpoint/2010/main" val="4074158172"/>
              </p:ext>
            </p:extLst>
          </p:nvPr>
        </p:nvGraphicFramePr>
        <p:xfrm>
          <a:off x="5614894" y="2679027"/>
          <a:ext cx="6334383" cy="3574415"/>
        </p:xfrm>
        <a:graphic>
          <a:graphicData uri="http://schemas.openxmlformats.org/drawingml/2006/table">
            <a:tbl>
              <a:tblPr firstRow="1" firstCol="1" bandRow="1"/>
              <a:tblGrid>
                <a:gridCol w="2794548">
                  <a:extLst>
                    <a:ext uri="{9D8B030D-6E8A-4147-A177-3AD203B41FA5}">
                      <a16:colId xmlns:a16="http://schemas.microsoft.com/office/drawing/2014/main" val="4083136313"/>
                    </a:ext>
                  </a:extLst>
                </a:gridCol>
                <a:gridCol w="3539835">
                  <a:extLst>
                    <a:ext uri="{9D8B030D-6E8A-4147-A177-3AD203B41FA5}">
                      <a16:colId xmlns:a16="http://schemas.microsoft.com/office/drawing/2014/main" val="228861842"/>
                    </a:ext>
                  </a:extLst>
                </a:gridCol>
              </a:tblGrid>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爆炸冲击波</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虚假健康信息传播</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951391"/>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超压峰值</a:t>
                      </a:r>
                      <a:r>
                        <a:rPr lang="en-US" sz="1800" kern="100" dirty="0">
                          <a:effectLst/>
                          <a:latin typeface="宋体" panose="02010600030101010101" pitchFamily="2" charset="-122"/>
                          <a:ea typeface="宋体" panose="02010600030101010101" pitchFamily="2" charset="-122"/>
                        </a:rPr>
                        <a:t>∆P</a:t>
                      </a:r>
                      <a:r>
                        <a:rPr lang="en-US" sz="1800" kern="100" baseline="30000" dirty="0">
                          <a:effectLst/>
                          <a:latin typeface="宋体" panose="02010600030101010101" pitchFamily="2" charset="-122"/>
                          <a:ea typeface="宋体" panose="02010600030101010101" pitchFamily="2" charset="-122"/>
                        </a:rPr>
                        <a:t>+</a:t>
                      </a:r>
                      <a:endParaRPr lang="zh-CN" sz="1800" kern="100" dirty="0">
                        <a:effectLst/>
                        <a:latin typeface="宋体" panose="02010600030101010101" pitchFamily="2" charset="-122"/>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信息对个体（节点）的最大影响</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7504406"/>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正压作用的时间</a:t>
                      </a:r>
                      <a:r>
                        <a:rPr lang="en-US" sz="1800" kern="100" dirty="0">
                          <a:effectLst/>
                          <a:latin typeface="宋体" panose="02010600030101010101" pitchFamily="2" charset="-122"/>
                          <a:ea typeface="宋体" panose="02010600030101010101" pitchFamily="2" charset="-122"/>
                        </a:rPr>
                        <a:t>T</a:t>
                      </a:r>
                      <a:r>
                        <a:rPr lang="en-US" sz="1800" kern="100" baseline="30000" dirty="0">
                          <a:effectLst/>
                          <a:latin typeface="宋体" panose="02010600030101010101" pitchFamily="2" charset="-122"/>
                          <a:ea typeface="宋体" panose="02010600030101010101" pitchFamily="2" charset="-122"/>
                        </a:rPr>
                        <a:t>+</a:t>
                      </a:r>
                      <a:endParaRPr lang="zh-CN" sz="1800" kern="100" dirty="0">
                        <a:effectLst/>
                        <a:latin typeface="宋体" panose="02010600030101010101" pitchFamily="2" charset="-122"/>
                        <a:ea typeface="宋体" panose="02010600030101010101" pitchFamily="2" charset="-122"/>
                      </a:endParaRPr>
                    </a:p>
                  </a:txBody>
                  <a:tcPr marL="68580" marR="68580" marT="0" marB="0" anchor="ctr">
                    <a:lnL>
                      <a:noFill/>
                    </a:lnL>
                    <a:lnR>
                      <a:noFill/>
                    </a:lnR>
                    <a:lnT>
                      <a:noFill/>
                    </a:lnT>
                    <a:lnB>
                      <a:noFill/>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个体受影响的持续时间（与个体的遗忘因素有关）</a:t>
                      </a:r>
                    </a:p>
                  </a:txBody>
                  <a:tcPr marL="68580" marR="68580" marT="0" marB="0" anchor="ctr">
                    <a:lnL>
                      <a:noFill/>
                    </a:lnL>
                    <a:lnR>
                      <a:noFill/>
                    </a:lnR>
                    <a:lnT>
                      <a:noFill/>
                    </a:lnT>
                    <a:lnB>
                      <a:noFill/>
                    </a:lnB>
                  </a:tcPr>
                </a:tc>
                <a:extLst>
                  <a:ext uri="{0D108BD9-81ED-4DB2-BD59-A6C34878D82A}">
                    <a16:rowId xmlns:a16="http://schemas.microsoft.com/office/drawing/2014/main" val="3962985810"/>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比冲量</a:t>
                      </a:r>
                    </a:p>
                  </a:txBody>
                  <a:tcPr marL="68580" marR="68580" marT="0" marB="0" anchor="ctr">
                    <a:lnL>
                      <a:noFill/>
                    </a:lnL>
                    <a:lnR>
                      <a:noFill/>
                    </a:lnR>
                    <a:lnT>
                      <a:noFill/>
                    </a:lnT>
                    <a:lnB>
                      <a:noFill/>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个体在时间</a:t>
                      </a:r>
                      <a:r>
                        <a:rPr lang="en-US" sz="1800" kern="100" dirty="0">
                          <a:effectLst/>
                          <a:latin typeface="宋体" panose="02010600030101010101" pitchFamily="2" charset="-122"/>
                          <a:ea typeface="宋体" panose="02010600030101010101" pitchFamily="2" charset="-122"/>
                        </a:rPr>
                        <a:t>T</a:t>
                      </a:r>
                      <a:r>
                        <a:rPr lang="en-US" sz="1800" kern="100" baseline="30000" dirty="0">
                          <a:effectLst/>
                          <a:latin typeface="宋体" panose="02010600030101010101" pitchFamily="2" charset="-122"/>
                          <a:ea typeface="宋体" panose="02010600030101010101" pitchFamily="2" charset="-122"/>
                        </a:rPr>
                        <a:t>+</a:t>
                      </a:r>
                      <a:r>
                        <a:rPr lang="zh-CN" sz="1800" kern="100" dirty="0">
                          <a:effectLst/>
                          <a:latin typeface="宋体" panose="02010600030101010101" pitchFamily="2" charset="-122"/>
                          <a:ea typeface="宋体" panose="02010600030101010101" pitchFamily="2" charset="-122"/>
                        </a:rPr>
                        <a:t>所受到的累积影响</a:t>
                      </a:r>
                    </a:p>
                  </a:txBody>
                  <a:tcPr marL="68580" marR="68580" marT="0" marB="0" anchor="ctr">
                    <a:lnL>
                      <a:noFill/>
                    </a:lnL>
                    <a:lnR>
                      <a:noFill/>
                    </a:lnR>
                    <a:lnT>
                      <a:noFill/>
                    </a:lnT>
                    <a:lnB>
                      <a:noFill/>
                    </a:lnB>
                  </a:tcPr>
                </a:tc>
                <a:extLst>
                  <a:ext uri="{0D108BD9-81ED-4DB2-BD59-A6C34878D82A}">
                    <a16:rowId xmlns:a16="http://schemas.microsoft.com/office/drawing/2014/main" val="1493217865"/>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炸弹的威力</a:t>
                      </a:r>
                      <a:r>
                        <a:rPr lang="en-US" sz="1800" kern="100" dirty="0">
                          <a:effectLst/>
                          <a:latin typeface="宋体" panose="02010600030101010101" pitchFamily="2" charset="-122"/>
                          <a:ea typeface="宋体" panose="02010600030101010101" pitchFamily="2" charset="-122"/>
                        </a:rPr>
                        <a:t>W</a:t>
                      </a:r>
                      <a:endParaRPr lang="zh-CN" sz="1800" kern="100" dirty="0">
                        <a:effectLst/>
                        <a:latin typeface="宋体" panose="02010600030101010101" pitchFamily="2" charset="-122"/>
                        <a:ea typeface="宋体" panose="02010600030101010101" pitchFamily="2" charset="-122"/>
                      </a:endParaRPr>
                    </a:p>
                  </a:txBody>
                  <a:tcPr marL="68580" marR="68580" marT="0" marB="0" anchor="ctr">
                    <a:lnL>
                      <a:noFill/>
                    </a:lnL>
                    <a:lnR>
                      <a:noFill/>
                    </a:lnR>
                    <a:lnT>
                      <a:noFill/>
                    </a:lnT>
                    <a:lnB>
                      <a:noFill/>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信息对个体的吸引力</a:t>
                      </a:r>
                    </a:p>
                  </a:txBody>
                  <a:tcPr marL="68580" marR="68580" marT="0" marB="0" anchor="ctr">
                    <a:lnL>
                      <a:noFill/>
                    </a:lnL>
                    <a:lnR>
                      <a:noFill/>
                    </a:lnR>
                    <a:lnT>
                      <a:noFill/>
                    </a:lnT>
                    <a:lnB>
                      <a:noFill/>
                    </a:lnB>
                  </a:tcPr>
                </a:tc>
                <a:extLst>
                  <a:ext uri="{0D108BD9-81ED-4DB2-BD59-A6C34878D82A}">
                    <a16:rowId xmlns:a16="http://schemas.microsoft.com/office/drawing/2014/main" val="585313371"/>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观察点到爆炸中心的距离</a:t>
                      </a:r>
                      <a:r>
                        <a:rPr lang="en-US" sz="1800" kern="100" dirty="0">
                          <a:effectLst/>
                          <a:latin typeface="宋体" panose="02010600030101010101" pitchFamily="2" charset="-122"/>
                          <a:ea typeface="宋体" panose="02010600030101010101" pitchFamily="2" charset="-122"/>
                        </a:rPr>
                        <a:t>r</a:t>
                      </a:r>
                      <a:endParaRPr lang="zh-CN" sz="1800" kern="100" dirty="0">
                        <a:effectLst/>
                        <a:latin typeface="宋体" panose="02010600030101010101" pitchFamily="2" charset="-122"/>
                        <a:ea typeface="宋体" panose="02010600030101010101" pitchFamily="2" charset="-122"/>
                      </a:endParaRPr>
                    </a:p>
                  </a:txBody>
                  <a:tcPr marL="68580" marR="68580" marT="0" marB="0" anchor="ctr">
                    <a:lnL>
                      <a:noFill/>
                    </a:lnL>
                    <a:lnR>
                      <a:noFill/>
                    </a:lnR>
                    <a:lnT>
                      <a:noFill/>
                    </a:lnT>
                    <a:lnB>
                      <a:noFill/>
                    </a:lnB>
                  </a:tcPr>
                </a:tc>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个体到信息源头的距离</a:t>
                      </a:r>
                    </a:p>
                  </a:txBody>
                  <a:tcPr marL="68580" marR="68580" marT="0" marB="0" anchor="ctr">
                    <a:lnL>
                      <a:noFill/>
                    </a:lnL>
                    <a:lnR>
                      <a:noFill/>
                    </a:lnR>
                    <a:lnT>
                      <a:noFill/>
                    </a:lnT>
                    <a:lnB>
                      <a:noFill/>
                    </a:lnB>
                  </a:tcPr>
                </a:tc>
                <a:extLst>
                  <a:ext uri="{0D108BD9-81ED-4DB2-BD59-A6C34878D82A}">
                    <a16:rowId xmlns:a16="http://schemas.microsoft.com/office/drawing/2014/main" val="1585121247"/>
                  </a:ext>
                </a:extLst>
              </a:tr>
              <a:tr h="411429">
                <a:tc>
                  <a:txBody>
                    <a:bodyPr/>
                    <a:lstStyle/>
                    <a:p>
                      <a:pPr algn="just" latinLnBrk="1">
                        <a:lnSpc>
                          <a:spcPct val="150000"/>
                        </a:lnSpc>
                      </a:pPr>
                      <a:r>
                        <a:rPr lang="zh-CN" sz="1800" kern="100" dirty="0">
                          <a:effectLst/>
                          <a:latin typeface="宋体" panose="02010600030101010101" pitchFamily="2" charset="-122"/>
                          <a:ea typeface="宋体" panose="02010600030101010101" pitchFamily="2" charset="-122"/>
                        </a:rPr>
                        <a:t>α是</a:t>
                      </a:r>
                      <a:r>
                        <a:rPr lang="en-US" sz="1800" kern="100" dirty="0">
                          <a:effectLst/>
                          <a:latin typeface="宋体" panose="02010600030101010101" pitchFamily="2" charset="-122"/>
                          <a:ea typeface="宋体" panose="02010600030101010101" pitchFamily="2" charset="-122"/>
                        </a:rPr>
                        <a:t>∆P</a:t>
                      </a:r>
                      <a:r>
                        <a:rPr lang="zh-CN" sz="1800" kern="100" dirty="0">
                          <a:effectLst/>
                          <a:latin typeface="宋体" panose="02010600030101010101" pitchFamily="2" charset="-122"/>
                          <a:ea typeface="宋体" panose="02010600030101010101" pitchFamily="2" charset="-122"/>
                        </a:rPr>
                        <a:t>期间内的衰减系数</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latinLnBrk="1">
                        <a:lnSpc>
                          <a:spcPct val="150000"/>
                        </a:lnSpc>
                      </a:pPr>
                      <a:r>
                        <a:rPr lang="zh-CN" sz="1800" kern="0" dirty="0">
                          <a:effectLst/>
                          <a:latin typeface="宋体" panose="02010600030101010101" pitchFamily="2" charset="-122"/>
                          <a:ea typeface="宋体" panose="02010600030101010101" pitchFamily="2" charset="-122"/>
                        </a:rPr>
                        <a:t>衰减效应</a:t>
                      </a:r>
                      <a:r>
                        <a:rPr lang="zh-CN" sz="1800" kern="100" dirty="0">
                          <a:effectLst/>
                          <a:latin typeface="宋体" panose="02010600030101010101" pitchFamily="2" charset="-122"/>
                          <a:ea typeface="宋体" panose="02010600030101010101" pitchFamily="2" charset="-122"/>
                        </a:rPr>
                        <a:t>（个体和环境对信息传播的阻碍）</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028590"/>
                  </a:ext>
                </a:extLst>
              </a:tr>
            </a:tbl>
          </a:graphicData>
        </a:graphic>
      </p:graphicFrame>
      <p:sp>
        <p:nvSpPr>
          <p:cNvPr id="5" name="Rectangle 1">
            <a:extLst>
              <a:ext uri="{FF2B5EF4-FFF2-40B4-BE49-F238E27FC236}">
                <a16:creationId xmlns:a16="http://schemas.microsoft.com/office/drawing/2014/main" id="{791C9725-B05A-432F-9239-6AF267B4BFCB}"/>
              </a:ext>
            </a:extLst>
          </p:cNvPr>
          <p:cNvSpPr>
            <a:spLocks noChangeArrowheads="1"/>
          </p:cNvSpPr>
          <p:nvPr/>
        </p:nvSpPr>
        <p:spPr bwMode="auto">
          <a:xfrm>
            <a:off x="5325701" y="2132155"/>
            <a:ext cx="6912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爆炸冲击波相关参数在虚假健康信息传播的映射</a:t>
            </a:r>
            <a:endParaRPr kumimoji="0" lang="zh-CN" altLang="en-US" b="0" i="0" u="none" strike="noStrike" cap="none" normalizeH="0" baseline="0" dirty="0">
              <a:ln>
                <a:noFill/>
              </a:ln>
              <a:solidFill>
                <a:schemeClr val="tx1"/>
              </a:solidFill>
              <a:effectLst/>
              <a:latin typeface="Arial" panose="020B0604020202020204" pitchFamily="34" charset="0"/>
            </a:endParaRPr>
          </a:p>
        </p:txBody>
      </p:sp>
      <p:grpSp>
        <p:nvGrpSpPr>
          <p:cNvPr id="23" name="组合 22">
            <a:extLst>
              <a:ext uri="{FF2B5EF4-FFF2-40B4-BE49-F238E27FC236}">
                <a16:creationId xmlns:a16="http://schemas.microsoft.com/office/drawing/2014/main" id="{BB576788-92EE-48A3-902B-FA35D05C48AF}"/>
              </a:ext>
            </a:extLst>
          </p:cNvPr>
          <p:cNvGrpSpPr/>
          <p:nvPr/>
        </p:nvGrpSpPr>
        <p:grpSpPr>
          <a:xfrm>
            <a:off x="351155" y="325120"/>
            <a:ext cx="4178383" cy="1015365"/>
            <a:chOff x="1572" y="494"/>
            <a:chExt cx="6297" cy="1599"/>
          </a:xfrm>
        </p:grpSpPr>
        <p:grpSp>
          <p:nvGrpSpPr>
            <p:cNvPr id="24" name="组合 23">
              <a:extLst>
                <a:ext uri="{FF2B5EF4-FFF2-40B4-BE49-F238E27FC236}">
                  <a16:creationId xmlns:a16="http://schemas.microsoft.com/office/drawing/2014/main" id="{785529D1-0101-4758-9D86-992DC47713BD}"/>
                </a:ext>
              </a:extLst>
            </p:cNvPr>
            <p:cNvGrpSpPr/>
            <p:nvPr/>
          </p:nvGrpSpPr>
          <p:grpSpPr>
            <a:xfrm>
              <a:off x="1572" y="494"/>
              <a:ext cx="2047" cy="1599"/>
              <a:chOff x="2761095" y="2248418"/>
              <a:chExt cx="1948563" cy="1522661"/>
            </a:xfrm>
          </p:grpSpPr>
          <p:sp>
            <p:nvSpPr>
              <p:cNvPr id="28" name="矩形: 圆角 24">
                <a:extLst>
                  <a:ext uri="{FF2B5EF4-FFF2-40B4-BE49-F238E27FC236}">
                    <a16:creationId xmlns:a16="http://schemas.microsoft.com/office/drawing/2014/main" id="{28A5E8C1-7C8B-4597-AFC2-922C0C1CF60B}"/>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9" name="矩形: 圆角 28">
                <a:extLst>
                  <a:ext uri="{FF2B5EF4-FFF2-40B4-BE49-F238E27FC236}">
                    <a16:creationId xmlns:a16="http://schemas.microsoft.com/office/drawing/2014/main" id="{9A19F4B2-2C8A-4EF7-9B8E-81C174666659}"/>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1" name="文本框 30">
                <a:extLst>
                  <a:ext uri="{FF2B5EF4-FFF2-40B4-BE49-F238E27FC236}">
                    <a16:creationId xmlns:a16="http://schemas.microsoft.com/office/drawing/2014/main" id="{EAA056D2-96AD-4DCB-85EB-4BE3D046719E}"/>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5" name="矩形 24">
              <a:extLst>
                <a:ext uri="{FF2B5EF4-FFF2-40B4-BE49-F238E27FC236}">
                  <a16:creationId xmlns:a16="http://schemas.microsoft.com/office/drawing/2014/main" id="{04E5A1B8-F971-47E1-9478-6C42B04081AC}"/>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2.2 </a:t>
              </a:r>
              <a:r>
                <a:rPr lang="zh-CN" altLang="en-US" sz="3600" b="1" spc="300" dirty="0">
                  <a:latin typeface="微软雅黑" panose="020B0503020204020204" charset="-122"/>
                  <a:ea typeface="微软雅黑" panose="020B0503020204020204" charset="-122"/>
                </a:rPr>
                <a:t>研究内容</a:t>
              </a:r>
            </a:p>
          </p:txBody>
        </p:sp>
      </p:grpSp>
    </p:spTree>
    <p:custDataLst>
      <p:tags r:id="rId1"/>
    </p:custDataLst>
    <p:extLst>
      <p:ext uri="{BB962C8B-B14F-4D97-AF65-F5344CB8AC3E}">
        <p14:creationId xmlns:p14="http://schemas.microsoft.com/office/powerpoint/2010/main" val="41660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13</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442550" y="1882880"/>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35" name="Rectangle 12">
            <a:extLst>
              <a:ext uri="{FF2B5EF4-FFF2-40B4-BE49-F238E27FC236}">
                <a16:creationId xmlns:a16="http://schemas.microsoft.com/office/drawing/2014/main" id="{9D6D5BC5-8EE7-9888-6404-A9BF6884775A}"/>
              </a:ext>
            </a:extLst>
          </p:cNvPr>
          <p:cNvSpPr>
            <a:spLocks noChangeArrowheads="1"/>
          </p:cNvSpPr>
          <p:nvPr/>
        </p:nvSpPr>
        <p:spPr bwMode="auto">
          <a:xfrm>
            <a:off x="1442550" y="1300381"/>
            <a:ext cx="8606885" cy="537295"/>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6" name="TextBox 18">
            <a:extLst>
              <a:ext uri="{FF2B5EF4-FFF2-40B4-BE49-F238E27FC236}">
                <a16:creationId xmlns:a16="http://schemas.microsoft.com/office/drawing/2014/main" id="{255B909E-A7B1-3388-F406-9E4790C166CC}"/>
              </a:ext>
            </a:extLst>
          </p:cNvPr>
          <p:cNvSpPr txBox="1"/>
          <p:nvPr/>
        </p:nvSpPr>
        <p:spPr>
          <a:xfrm>
            <a:off x="1442550" y="1335161"/>
            <a:ext cx="8606885"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1</a:t>
            </a:r>
            <a:r>
              <a:rPr lang="zh-CN" altLang="en-US" sz="2400" b="1" dirty="0">
                <a:solidFill>
                  <a:schemeClr val="bg1"/>
                </a:solidFill>
                <a:latin typeface="微软雅黑" panose="020B0503020204020204" charset="-122"/>
                <a:ea typeface="微软雅黑" panose="020B0503020204020204" charset="-122"/>
                <a:cs typeface="+mn-ea"/>
              </a:rPr>
              <a:t>）基于爆炸冲击波理论虚假健康信息传播模型的构建与验证</a:t>
            </a:r>
            <a:endParaRPr lang="en-US" altLang="zh-CN" sz="2400" b="1" dirty="0">
              <a:solidFill>
                <a:schemeClr val="bg1"/>
              </a:solidFill>
              <a:latin typeface="微软雅黑" panose="020B0503020204020204" charset="-122"/>
              <a:ea typeface="微软雅黑" panose="020B0503020204020204" charset="-122"/>
              <a:cs typeface="+mn-ea"/>
            </a:endParaRPr>
          </a:p>
        </p:txBody>
      </p:sp>
      <p:sp>
        <p:nvSpPr>
          <p:cNvPr id="2" name="文本框 1">
            <a:extLst>
              <a:ext uri="{FF2B5EF4-FFF2-40B4-BE49-F238E27FC236}">
                <a16:creationId xmlns:a16="http://schemas.microsoft.com/office/drawing/2014/main" id="{8F3D1218-30C2-4C85-A99D-501439EB6A1C}"/>
              </a:ext>
            </a:extLst>
          </p:cNvPr>
          <p:cNvSpPr txBox="1"/>
          <p:nvPr/>
        </p:nvSpPr>
        <p:spPr>
          <a:xfrm>
            <a:off x="1427936" y="2294017"/>
            <a:ext cx="8847543" cy="4075668"/>
          </a:xfrm>
          <a:prstGeom prst="rect">
            <a:avLst/>
          </a:prstGeom>
          <a:noFill/>
        </p:spPr>
        <p:txBody>
          <a:bodyPr wrap="square" rtlCol="0">
            <a:spAutoFit/>
          </a:bodyPr>
          <a:lstStyle/>
          <a:p>
            <a:pPr indent="457200" algn="just">
              <a:lnSpc>
                <a:spcPct val="150000"/>
              </a:lnSpc>
            </a:pP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本研究使用</a:t>
            </a:r>
            <a:r>
              <a:rPr lang="en-US" altLang="zh-CN" sz="2200" dirty="0" err="1">
                <a:effectLst/>
                <a:latin typeface="Times New Roman" panose="02020603050405020304" pitchFamily="18" charset="0"/>
                <a:ea typeface="宋体" panose="02010600030101010101" pitchFamily="2" charset="-122"/>
                <a:cs typeface="Times New Roman" panose="02020603050405020304" pitchFamily="18" charset="0"/>
              </a:rPr>
              <a:t>FakeNewsNet</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数据库中的数据对模型进行验证。</a:t>
            </a:r>
            <a:r>
              <a:rPr lang="en-US" altLang="zh-CN" sz="2200" dirty="0" err="1">
                <a:effectLst/>
                <a:latin typeface="Times New Roman" panose="02020603050405020304" pitchFamily="18" charset="0"/>
                <a:ea typeface="宋体" panose="02010600030101010101" pitchFamily="2" charset="-122"/>
              </a:rPr>
              <a:t>FakeNewsNet</a:t>
            </a:r>
            <a:r>
              <a:rPr lang="zh-CN" altLang="zh-CN" sz="2200" dirty="0">
                <a:effectLst/>
                <a:latin typeface="Times New Roman" panose="02020603050405020304" pitchFamily="18" charset="0"/>
                <a:ea typeface="宋体" panose="02010600030101010101" pitchFamily="2" charset="-122"/>
                <a:cs typeface="Times New Roman" panose="02020603050405020304" pitchFamily="18" charset="0"/>
              </a:rPr>
              <a:t>包含新闻内容、社会背景和时空信息</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该库是由美国亚利桑那州立大学</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Kai Shu</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人建立的社交媒体</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Twitter</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的假新闻数据存储库，是从</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PolitiFact</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err="1">
                <a:effectLst/>
                <a:latin typeface="Times New Roman" panose="02020603050405020304" pitchFamily="18" charset="0"/>
                <a:ea typeface="宋体" panose="02010600030101010101" pitchFamily="2" charset="-122"/>
                <a:cs typeface="Times New Roman" panose="02020603050405020304" pitchFamily="18" charset="0"/>
              </a:rPr>
              <a:t>GossipCop</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事实核查网站收集新闻文章，并通过</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Twitter API</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爬取新闻的社会背景及时空信息。</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PolitiFact</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数据集包含</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1056</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篇新闻文章，</a:t>
            </a:r>
            <a:r>
              <a:rPr lang="en-US" altLang="zh-CN" sz="2200" dirty="0" err="1">
                <a:effectLst/>
                <a:latin typeface="Times New Roman" panose="02020603050405020304" pitchFamily="18" charset="0"/>
                <a:ea typeface="宋体" panose="02010600030101010101" pitchFamily="2" charset="-122"/>
                <a:cs typeface="Times New Roman" panose="02020603050405020304" pitchFamily="18" charset="0"/>
              </a:rPr>
              <a:t>GossipCop</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数据集包含</a:t>
            </a:r>
            <a:r>
              <a:rPr lang="en-US" altLang="zh-CN" sz="2200" dirty="0">
                <a:effectLst/>
                <a:latin typeface="Times New Roman" panose="02020603050405020304" pitchFamily="18" charset="0"/>
                <a:ea typeface="宋体" panose="02010600030101010101" pitchFamily="2" charset="-122"/>
                <a:cs typeface="Times New Roman" panose="02020603050405020304" pitchFamily="18" charset="0"/>
              </a:rPr>
              <a:t>22140</a:t>
            </a:r>
            <a:r>
              <a:rPr lang="zh-CN" altLang="en-US" sz="2200" dirty="0">
                <a:effectLst/>
                <a:latin typeface="Times New Roman" panose="02020603050405020304" pitchFamily="18" charset="0"/>
                <a:ea typeface="宋体" panose="02010600030101010101" pitchFamily="2" charset="-122"/>
                <a:cs typeface="Times New Roman" panose="02020603050405020304" pitchFamily="18" charset="0"/>
              </a:rPr>
              <a:t>篇新闻文章。</a:t>
            </a:r>
            <a:r>
              <a:rPr lang="zh-CN" altLang="en-US" sz="2200" kern="100" dirty="0">
                <a:effectLst/>
                <a:latin typeface="Times New Roman" panose="02020603050405020304" pitchFamily="18" charset="0"/>
                <a:ea typeface="宋体" panose="02010600030101010101" pitchFamily="2" charset="-122"/>
              </a:rPr>
              <a:t>多位学者用该库来评估用于检测假新闻模型的准确性以及分析虚假信息的传播特征。</a:t>
            </a:r>
            <a:endParaRPr lang="zh-CN" altLang="zh-CN" sz="2200" kern="100" dirty="0">
              <a:effectLst/>
              <a:latin typeface="Times New Roman" panose="02020603050405020304" pitchFamily="18" charset="0"/>
              <a:ea typeface="宋体" panose="02010600030101010101" pitchFamily="2" charset="-122"/>
            </a:endParaRPr>
          </a:p>
        </p:txBody>
      </p:sp>
      <p:grpSp>
        <p:nvGrpSpPr>
          <p:cNvPr id="23" name="组合 22">
            <a:extLst>
              <a:ext uri="{FF2B5EF4-FFF2-40B4-BE49-F238E27FC236}">
                <a16:creationId xmlns:a16="http://schemas.microsoft.com/office/drawing/2014/main" id="{E16486DB-4342-42CF-A359-CDEF0618A124}"/>
              </a:ext>
            </a:extLst>
          </p:cNvPr>
          <p:cNvGrpSpPr/>
          <p:nvPr/>
        </p:nvGrpSpPr>
        <p:grpSpPr>
          <a:xfrm>
            <a:off x="351155" y="325120"/>
            <a:ext cx="4178383" cy="1015365"/>
            <a:chOff x="1572" y="494"/>
            <a:chExt cx="6297" cy="1599"/>
          </a:xfrm>
        </p:grpSpPr>
        <p:grpSp>
          <p:nvGrpSpPr>
            <p:cNvPr id="24" name="组合 23">
              <a:extLst>
                <a:ext uri="{FF2B5EF4-FFF2-40B4-BE49-F238E27FC236}">
                  <a16:creationId xmlns:a16="http://schemas.microsoft.com/office/drawing/2014/main" id="{FA869C65-2253-4DE9-BE5D-314918989C3C}"/>
                </a:ext>
              </a:extLst>
            </p:cNvPr>
            <p:cNvGrpSpPr/>
            <p:nvPr/>
          </p:nvGrpSpPr>
          <p:grpSpPr>
            <a:xfrm>
              <a:off x="1572" y="494"/>
              <a:ext cx="2047" cy="1599"/>
              <a:chOff x="2761095" y="2248418"/>
              <a:chExt cx="1948563" cy="1522661"/>
            </a:xfrm>
          </p:grpSpPr>
          <p:sp>
            <p:nvSpPr>
              <p:cNvPr id="28" name="矩形: 圆角 24">
                <a:extLst>
                  <a:ext uri="{FF2B5EF4-FFF2-40B4-BE49-F238E27FC236}">
                    <a16:creationId xmlns:a16="http://schemas.microsoft.com/office/drawing/2014/main" id="{CA35A39C-40D0-47C3-B638-BC624353A7F3}"/>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9" name="矩形: 圆角 28">
                <a:extLst>
                  <a:ext uri="{FF2B5EF4-FFF2-40B4-BE49-F238E27FC236}">
                    <a16:creationId xmlns:a16="http://schemas.microsoft.com/office/drawing/2014/main" id="{F63268DA-007F-4014-B587-0FB7358C2D56}"/>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1" name="文本框 30">
                <a:extLst>
                  <a:ext uri="{FF2B5EF4-FFF2-40B4-BE49-F238E27FC236}">
                    <a16:creationId xmlns:a16="http://schemas.microsoft.com/office/drawing/2014/main" id="{3399A53A-61F5-446E-8949-5E86DD6F5C8C}"/>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5" name="矩形 24">
              <a:extLst>
                <a:ext uri="{FF2B5EF4-FFF2-40B4-BE49-F238E27FC236}">
                  <a16:creationId xmlns:a16="http://schemas.microsoft.com/office/drawing/2014/main" id="{C91ECC5A-1BFF-4595-9490-32BE537AD52E}"/>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2.2 </a:t>
              </a:r>
              <a:r>
                <a:rPr lang="zh-CN" altLang="en-US" sz="3600" b="1" spc="300" dirty="0">
                  <a:latin typeface="微软雅黑" panose="020B0503020204020204" charset="-122"/>
                  <a:ea typeface="微软雅黑" panose="020B0503020204020204" charset="-122"/>
                </a:rPr>
                <a:t>研究内容</a:t>
              </a:r>
            </a:p>
          </p:txBody>
        </p:sp>
      </p:grpSp>
    </p:spTree>
    <p:custDataLst>
      <p:tags r:id="rId1"/>
    </p:custDataLst>
    <p:extLst>
      <p:ext uri="{BB962C8B-B14F-4D97-AF65-F5344CB8AC3E}">
        <p14:creationId xmlns:p14="http://schemas.microsoft.com/office/powerpoint/2010/main" val="424932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14</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442550" y="1882880"/>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2" name="文本框 1">
            <a:extLst>
              <a:ext uri="{FF2B5EF4-FFF2-40B4-BE49-F238E27FC236}">
                <a16:creationId xmlns:a16="http://schemas.microsoft.com/office/drawing/2014/main" id="{23E16CA7-3D92-47C6-88E6-E19946F36C8B}"/>
              </a:ext>
            </a:extLst>
          </p:cNvPr>
          <p:cNvSpPr txBox="1"/>
          <p:nvPr/>
        </p:nvSpPr>
        <p:spPr>
          <a:xfrm>
            <a:off x="1117788" y="2525922"/>
            <a:ext cx="8743314" cy="2775760"/>
          </a:xfrm>
          <a:prstGeom prst="rect">
            <a:avLst/>
          </a:prstGeom>
          <a:noFill/>
        </p:spPr>
        <p:txBody>
          <a:bodyPr wrap="square" rtlCol="0">
            <a:spAutoFit/>
          </a:bodyPr>
          <a:lstStyle/>
          <a:p>
            <a:pPr indent="720000" algn="just">
              <a:lnSpc>
                <a:spcPct val="150000"/>
              </a:lnSpc>
            </a:pPr>
            <a:r>
              <a:rPr lang="zh-CN" altLang="en-US" sz="2400" dirty="0">
                <a:latin typeface="宋体" panose="02010600030101010101" pitchFamily="2" charset="-122"/>
                <a:ea typeface="宋体" panose="02010600030101010101" pitchFamily="2" charset="-122"/>
              </a:rPr>
              <a:t>基于上述模型，根据虚假健康信息传播的多个阶段，运用案例与统计的量化分析方法从多个方面分析虚假健康信息的传播特征。提取不同阶段信息传播的</a:t>
            </a:r>
            <a:r>
              <a:rPr lang="zh-CN" altLang="en-US" sz="2400" b="1" dirty="0">
                <a:solidFill>
                  <a:schemeClr val="accent6"/>
                </a:solidFill>
                <a:latin typeface="宋体" panose="02010600030101010101" pitchFamily="2" charset="-122"/>
                <a:ea typeface="宋体" panose="02010600030101010101" pitchFamily="2" charset="-122"/>
              </a:rPr>
              <a:t>传播速度、传播范围、传播影响力以及传播过程中受到的阻碍</a:t>
            </a:r>
            <a:r>
              <a:rPr lang="zh-CN" altLang="en-US" sz="2400" dirty="0">
                <a:latin typeface="宋体" panose="02010600030101010101" pitchFamily="2" charset="-122"/>
                <a:ea typeface="宋体" panose="02010600030101010101" pitchFamily="2" charset="-122"/>
              </a:rPr>
              <a:t>等传播特征</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并进行比较分析，从而进一步探索模型参数对传播的影响。</a:t>
            </a:r>
          </a:p>
        </p:txBody>
      </p:sp>
      <p:sp>
        <p:nvSpPr>
          <p:cNvPr id="36" name="TextBox 18">
            <a:extLst>
              <a:ext uri="{FF2B5EF4-FFF2-40B4-BE49-F238E27FC236}">
                <a16:creationId xmlns:a16="http://schemas.microsoft.com/office/drawing/2014/main" id="{255B909E-A7B1-3388-F406-9E4790C166CC}"/>
              </a:ext>
            </a:extLst>
          </p:cNvPr>
          <p:cNvSpPr txBox="1"/>
          <p:nvPr/>
        </p:nvSpPr>
        <p:spPr>
          <a:xfrm>
            <a:off x="1417615" y="1570144"/>
            <a:ext cx="7634354"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2</a:t>
            </a:r>
            <a:r>
              <a:rPr lang="zh-CN" altLang="en-US" sz="2400" b="1" dirty="0">
                <a:solidFill>
                  <a:schemeClr val="bg1"/>
                </a:solidFill>
                <a:latin typeface="微软雅黑" panose="020B0503020204020204" charset="-122"/>
                <a:ea typeface="微软雅黑" panose="020B0503020204020204" charset="-122"/>
                <a:cs typeface="+mn-ea"/>
              </a:rPr>
              <a:t>）剖析虚假健康信息传播的不同阶段的传播特征</a:t>
            </a:r>
            <a:endParaRPr lang="en-US" altLang="zh-CN" sz="2400" b="1" dirty="0">
              <a:solidFill>
                <a:schemeClr val="bg1"/>
              </a:solidFill>
              <a:latin typeface="微软雅黑" panose="020B0503020204020204" charset="-122"/>
              <a:ea typeface="微软雅黑" panose="020B0503020204020204" charset="-122"/>
              <a:cs typeface="+mn-ea"/>
            </a:endParaRPr>
          </a:p>
        </p:txBody>
      </p:sp>
      <p:grpSp>
        <p:nvGrpSpPr>
          <p:cNvPr id="25" name="组合 24">
            <a:extLst>
              <a:ext uri="{FF2B5EF4-FFF2-40B4-BE49-F238E27FC236}">
                <a16:creationId xmlns:a16="http://schemas.microsoft.com/office/drawing/2014/main" id="{4A247ED6-15F4-41EC-A122-AC838705CCCB}"/>
              </a:ext>
            </a:extLst>
          </p:cNvPr>
          <p:cNvGrpSpPr/>
          <p:nvPr/>
        </p:nvGrpSpPr>
        <p:grpSpPr>
          <a:xfrm>
            <a:off x="351155" y="332377"/>
            <a:ext cx="4178383" cy="1015365"/>
            <a:chOff x="1572" y="494"/>
            <a:chExt cx="6297" cy="1599"/>
          </a:xfrm>
        </p:grpSpPr>
        <p:grpSp>
          <p:nvGrpSpPr>
            <p:cNvPr id="28" name="组合 27">
              <a:extLst>
                <a:ext uri="{FF2B5EF4-FFF2-40B4-BE49-F238E27FC236}">
                  <a16:creationId xmlns:a16="http://schemas.microsoft.com/office/drawing/2014/main" id="{A50CC720-30DB-41FE-A936-8EC6788EB77F}"/>
                </a:ext>
              </a:extLst>
            </p:cNvPr>
            <p:cNvGrpSpPr/>
            <p:nvPr/>
          </p:nvGrpSpPr>
          <p:grpSpPr>
            <a:xfrm>
              <a:off x="1572" y="494"/>
              <a:ext cx="2047" cy="1599"/>
              <a:chOff x="2761095" y="2248418"/>
              <a:chExt cx="1948563" cy="1522661"/>
            </a:xfrm>
          </p:grpSpPr>
          <p:sp>
            <p:nvSpPr>
              <p:cNvPr id="31" name="矩形: 圆角 24">
                <a:extLst>
                  <a:ext uri="{FF2B5EF4-FFF2-40B4-BE49-F238E27FC236}">
                    <a16:creationId xmlns:a16="http://schemas.microsoft.com/office/drawing/2014/main" id="{66C1BA15-6FBB-43CF-B658-99D94E801B54}"/>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2" name="矩形: 圆角 31">
                <a:extLst>
                  <a:ext uri="{FF2B5EF4-FFF2-40B4-BE49-F238E27FC236}">
                    <a16:creationId xmlns:a16="http://schemas.microsoft.com/office/drawing/2014/main" id="{F8037771-B51D-4DAC-8746-17FD9B8636EF}"/>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3" name="文本框 32">
                <a:extLst>
                  <a:ext uri="{FF2B5EF4-FFF2-40B4-BE49-F238E27FC236}">
                    <a16:creationId xmlns:a16="http://schemas.microsoft.com/office/drawing/2014/main" id="{6EDC1132-6796-4A1F-8C02-95ECA63763E0}"/>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9" name="矩形 28">
              <a:extLst>
                <a:ext uri="{FF2B5EF4-FFF2-40B4-BE49-F238E27FC236}">
                  <a16:creationId xmlns:a16="http://schemas.microsoft.com/office/drawing/2014/main" id="{5D1CE2D5-1D10-47D3-BCA8-A9C54662160D}"/>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2.2 </a:t>
              </a:r>
              <a:r>
                <a:rPr lang="zh-CN" altLang="en-US" sz="3600" b="1" spc="300" dirty="0">
                  <a:latin typeface="微软雅黑" panose="020B0503020204020204" charset="-122"/>
                  <a:ea typeface="微软雅黑" panose="020B0503020204020204" charset="-122"/>
                </a:rPr>
                <a:t>研究内容</a:t>
              </a:r>
            </a:p>
          </p:txBody>
        </p:sp>
      </p:grpSp>
      <p:sp>
        <p:nvSpPr>
          <p:cNvPr id="34" name="Rectangle 12">
            <a:extLst>
              <a:ext uri="{FF2B5EF4-FFF2-40B4-BE49-F238E27FC236}">
                <a16:creationId xmlns:a16="http://schemas.microsoft.com/office/drawing/2014/main" id="{0F227C93-74A6-4D5E-9340-5C95C6A48D16}"/>
              </a:ext>
            </a:extLst>
          </p:cNvPr>
          <p:cNvSpPr>
            <a:spLocks noChangeArrowheads="1"/>
          </p:cNvSpPr>
          <p:nvPr/>
        </p:nvSpPr>
        <p:spPr bwMode="auto">
          <a:xfrm>
            <a:off x="1442550" y="1300381"/>
            <a:ext cx="8606885" cy="537295"/>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7" name="TextBox 18">
            <a:extLst>
              <a:ext uri="{FF2B5EF4-FFF2-40B4-BE49-F238E27FC236}">
                <a16:creationId xmlns:a16="http://schemas.microsoft.com/office/drawing/2014/main" id="{B0252C63-5DD5-47F9-A135-8011F5FF8D78}"/>
              </a:ext>
            </a:extLst>
          </p:cNvPr>
          <p:cNvSpPr txBox="1"/>
          <p:nvPr/>
        </p:nvSpPr>
        <p:spPr>
          <a:xfrm>
            <a:off x="1548266" y="1336892"/>
            <a:ext cx="8606885"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2</a:t>
            </a:r>
            <a:r>
              <a:rPr lang="zh-CN" altLang="en-US" sz="2400" b="1" dirty="0">
                <a:solidFill>
                  <a:schemeClr val="bg1"/>
                </a:solidFill>
                <a:latin typeface="微软雅黑" panose="020B0503020204020204" charset="-122"/>
                <a:ea typeface="微软雅黑" panose="020B0503020204020204" charset="-122"/>
                <a:cs typeface="+mn-ea"/>
              </a:rPr>
              <a:t>）剖析虚假健康信息传播的不同阶段的传播特征</a:t>
            </a:r>
          </a:p>
        </p:txBody>
      </p:sp>
    </p:spTree>
    <p:custDataLst>
      <p:tags r:id="rId1"/>
    </p:custDataLst>
    <p:extLst>
      <p:ext uri="{BB962C8B-B14F-4D97-AF65-F5344CB8AC3E}">
        <p14:creationId xmlns:p14="http://schemas.microsoft.com/office/powerpoint/2010/main" val="95838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15</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212578" y="2313862"/>
            <a:ext cx="8648524" cy="3021020"/>
          </a:xfrm>
          <a:prstGeom prst="rect">
            <a:avLst/>
          </a:prstGeom>
          <a:noFill/>
        </p:spPr>
        <p:txBody>
          <a:bodyPr wrap="square" rtlCol="0">
            <a:spAutoFit/>
          </a:bodyPr>
          <a:lstStyle/>
          <a:p>
            <a:pPr indent="457200" algn="just" latinLnBrk="1">
              <a:lnSpc>
                <a:spcPct val="150000"/>
              </a:lnSpc>
            </a:pPr>
            <a:r>
              <a:rPr lang="zh-CN" altLang="zh-CN" sz="2200" kern="0" dirty="0">
                <a:effectLst/>
                <a:latin typeface="宋体" panose="02010600030101010101" pitchFamily="2" charset="-122"/>
                <a:ea typeface="宋体" panose="02010600030101010101" pitchFamily="2" charset="-122"/>
              </a:rPr>
              <a:t>基于上述传播模型，结合社会网络分析方法，挖掘虚假健康信息传播过程中的主要的提供者或最具有影响力的节点。通过分析虚假健康信息在网络中的传播速度和传播范围，确定哪些</a:t>
            </a:r>
            <a:r>
              <a:rPr lang="zh-CN" altLang="en-US" sz="2200" kern="0" dirty="0">
                <a:effectLst/>
                <a:latin typeface="宋体" panose="02010600030101010101" pitchFamily="2" charset="-122"/>
                <a:ea typeface="宋体" panose="02010600030101010101" pitchFamily="2" charset="-122"/>
              </a:rPr>
              <a:t>用户</a:t>
            </a:r>
            <a:r>
              <a:rPr lang="zh-CN" altLang="zh-CN" sz="2200" kern="0" dirty="0">
                <a:effectLst/>
                <a:latin typeface="宋体" panose="02010600030101010101" pitchFamily="2" charset="-122"/>
                <a:ea typeface="宋体" panose="02010600030101010101" pitchFamily="2" charset="-122"/>
              </a:rPr>
              <a:t>在传播过程中起到关键作用。同时结合社会网络经典算法</a:t>
            </a:r>
            <a:r>
              <a:rPr lang="en-US" altLang="zh-CN" sz="2200" kern="0" dirty="0">
                <a:effectLst/>
                <a:latin typeface="Times New Roman" panose="02020603050405020304" pitchFamily="18" charset="0"/>
                <a:ea typeface="宋体" panose="02010600030101010101" pitchFamily="2" charset="-122"/>
                <a:cs typeface="Times New Roman" panose="02020603050405020304" pitchFamily="18" charset="0"/>
              </a:rPr>
              <a:t>PageRank</a:t>
            </a:r>
            <a:r>
              <a:rPr lang="zh-CN" altLang="zh-CN" sz="2200" kern="0" dirty="0">
                <a:effectLst/>
                <a:latin typeface="宋体" panose="02010600030101010101" pitchFamily="2" charset="-122"/>
                <a:ea typeface="宋体" panose="02010600030101010101" pitchFamily="2" charset="-122"/>
              </a:rPr>
              <a:t>，在此基础上融入时间衰减因子，动态识别其中的关键节点。</a:t>
            </a:r>
            <a:endParaRPr lang="zh-CN" altLang="zh-CN" sz="2200" kern="100" dirty="0">
              <a:effectLst/>
              <a:latin typeface="宋体" panose="02010600030101010101" pitchFamily="2" charset="-122"/>
              <a:ea typeface="宋体" panose="02010600030101010101" pitchFamily="2" charset="-122"/>
            </a:endParaRPr>
          </a:p>
          <a:p>
            <a:pPr indent="457200">
              <a:lnSpc>
                <a:spcPct val="150000"/>
              </a:lnSpc>
            </a:pPr>
            <a:r>
              <a:rPr lang="zh-CN" altLang="en-US" sz="2000" dirty="0">
                <a:solidFill>
                  <a:schemeClr val="bg1"/>
                </a:solidFill>
                <a:latin typeface="宋体" panose="02010600030101010101" pitchFamily="2" charset="-122"/>
                <a:ea typeface="宋体" panose="02010600030101010101" pitchFamily="2" charset="-122"/>
              </a:rPr>
              <a:t>应的理论基础。</a:t>
            </a:r>
          </a:p>
        </p:txBody>
      </p:sp>
      <p:grpSp>
        <p:nvGrpSpPr>
          <p:cNvPr id="19" name="组合 18">
            <a:extLst>
              <a:ext uri="{FF2B5EF4-FFF2-40B4-BE49-F238E27FC236}">
                <a16:creationId xmlns:a16="http://schemas.microsoft.com/office/drawing/2014/main" id="{F8B67343-97C4-48E0-A653-7F536F1D254A}"/>
              </a:ext>
            </a:extLst>
          </p:cNvPr>
          <p:cNvGrpSpPr/>
          <p:nvPr/>
        </p:nvGrpSpPr>
        <p:grpSpPr>
          <a:xfrm>
            <a:off x="351155" y="325120"/>
            <a:ext cx="4178383" cy="1015365"/>
            <a:chOff x="1572" y="494"/>
            <a:chExt cx="6297" cy="1599"/>
          </a:xfrm>
        </p:grpSpPr>
        <p:grpSp>
          <p:nvGrpSpPr>
            <p:cNvPr id="23" name="组合 22">
              <a:extLst>
                <a:ext uri="{FF2B5EF4-FFF2-40B4-BE49-F238E27FC236}">
                  <a16:creationId xmlns:a16="http://schemas.microsoft.com/office/drawing/2014/main" id="{CB6F2B29-61F0-4C63-BC88-8DF21FFD99F1}"/>
                </a:ext>
              </a:extLst>
            </p:cNvPr>
            <p:cNvGrpSpPr/>
            <p:nvPr/>
          </p:nvGrpSpPr>
          <p:grpSpPr>
            <a:xfrm>
              <a:off x="1572" y="494"/>
              <a:ext cx="2047" cy="1599"/>
              <a:chOff x="2761095" y="2248418"/>
              <a:chExt cx="1948563" cy="1522661"/>
            </a:xfrm>
          </p:grpSpPr>
          <p:sp>
            <p:nvSpPr>
              <p:cNvPr id="25" name="矩形: 圆角 24">
                <a:extLst>
                  <a:ext uri="{FF2B5EF4-FFF2-40B4-BE49-F238E27FC236}">
                    <a16:creationId xmlns:a16="http://schemas.microsoft.com/office/drawing/2014/main" id="{CE8FB250-C783-4A47-B880-0AEE978C588E}"/>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8" name="矩形: 圆角 27">
                <a:extLst>
                  <a:ext uri="{FF2B5EF4-FFF2-40B4-BE49-F238E27FC236}">
                    <a16:creationId xmlns:a16="http://schemas.microsoft.com/office/drawing/2014/main" id="{12D0BBD9-CB23-460B-A842-D42F0C0F92E4}"/>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9" name="文本框 28">
                <a:extLst>
                  <a:ext uri="{FF2B5EF4-FFF2-40B4-BE49-F238E27FC236}">
                    <a16:creationId xmlns:a16="http://schemas.microsoft.com/office/drawing/2014/main" id="{CB3910CF-897D-47D3-8D51-BDED3D2AE1B6}"/>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4" name="矩形 23">
              <a:extLst>
                <a:ext uri="{FF2B5EF4-FFF2-40B4-BE49-F238E27FC236}">
                  <a16:creationId xmlns:a16="http://schemas.microsoft.com/office/drawing/2014/main" id="{9F7A444C-EC57-4B96-BFDD-E91273DD6468}"/>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2.2 </a:t>
              </a:r>
              <a:r>
                <a:rPr lang="zh-CN" altLang="en-US" sz="3600" b="1" spc="300" dirty="0">
                  <a:latin typeface="微软雅黑" panose="020B0503020204020204" charset="-122"/>
                  <a:ea typeface="微软雅黑" panose="020B0503020204020204" charset="-122"/>
                </a:rPr>
                <a:t>研究内容</a:t>
              </a:r>
            </a:p>
          </p:txBody>
        </p:sp>
      </p:grpSp>
      <p:sp>
        <p:nvSpPr>
          <p:cNvPr id="32" name="Rectangle 12">
            <a:extLst>
              <a:ext uri="{FF2B5EF4-FFF2-40B4-BE49-F238E27FC236}">
                <a16:creationId xmlns:a16="http://schemas.microsoft.com/office/drawing/2014/main" id="{9BA00672-E3A6-45CC-BD08-C8CE6217D7BD}"/>
              </a:ext>
            </a:extLst>
          </p:cNvPr>
          <p:cNvSpPr>
            <a:spLocks noChangeArrowheads="1"/>
          </p:cNvSpPr>
          <p:nvPr/>
        </p:nvSpPr>
        <p:spPr bwMode="auto">
          <a:xfrm>
            <a:off x="1442550" y="1300381"/>
            <a:ext cx="8606885" cy="537295"/>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3" name="TextBox 18">
            <a:extLst>
              <a:ext uri="{FF2B5EF4-FFF2-40B4-BE49-F238E27FC236}">
                <a16:creationId xmlns:a16="http://schemas.microsoft.com/office/drawing/2014/main" id="{2F788C85-C342-4D57-9CA5-48514C4E9C22}"/>
              </a:ext>
            </a:extLst>
          </p:cNvPr>
          <p:cNvSpPr txBox="1"/>
          <p:nvPr/>
        </p:nvSpPr>
        <p:spPr>
          <a:xfrm>
            <a:off x="1548266" y="1336892"/>
            <a:ext cx="8606885"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3</a:t>
            </a:r>
            <a:r>
              <a:rPr lang="zh-CN" altLang="en-US" sz="2400" b="1" dirty="0">
                <a:solidFill>
                  <a:schemeClr val="bg1"/>
                </a:solidFill>
                <a:latin typeface="微软雅黑" panose="020B0503020204020204" charset="-122"/>
                <a:ea typeface="微软雅黑" panose="020B0503020204020204" charset="-122"/>
                <a:cs typeface="+mn-ea"/>
              </a:rPr>
              <a:t>）识别虚假健康信息传播过程中的关键节点</a:t>
            </a:r>
          </a:p>
          <a:p>
            <a:endParaRPr lang="zh-CN" altLang="en-US" sz="2400" b="1" dirty="0">
              <a:solidFill>
                <a:schemeClr val="bg1"/>
              </a:solidFill>
              <a:latin typeface="微软雅黑" panose="020B0503020204020204" charset="-122"/>
              <a:ea typeface="微软雅黑" panose="020B0503020204020204" charset="-122"/>
              <a:cs typeface="+mn-ea"/>
            </a:endParaRPr>
          </a:p>
        </p:txBody>
      </p:sp>
    </p:spTree>
    <p:custDataLst>
      <p:tags r:id="rId1"/>
    </p:custDataLst>
    <p:extLst>
      <p:ext uri="{BB962C8B-B14F-4D97-AF65-F5344CB8AC3E}">
        <p14:creationId xmlns:p14="http://schemas.microsoft.com/office/powerpoint/2010/main" val="157976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16</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212578" y="2398243"/>
            <a:ext cx="8201071" cy="2775760"/>
          </a:xfrm>
          <a:prstGeom prst="rect">
            <a:avLst/>
          </a:prstGeom>
          <a:noFill/>
        </p:spPr>
        <p:txBody>
          <a:bodyPr wrap="square" rtlCol="0">
            <a:spAutoFit/>
          </a:bodyPr>
          <a:lstStyle/>
          <a:p>
            <a:pPr indent="720000" algn="just">
              <a:lnSpc>
                <a:spcPct val="150000"/>
              </a:lnSpc>
            </a:pPr>
            <a:r>
              <a:rPr lang="zh-CN" altLang="en-US" sz="2400" kern="0" dirty="0">
                <a:effectLst/>
                <a:latin typeface="宋体" panose="02010600030101010101" pitchFamily="2" charset="-122"/>
                <a:ea typeface="宋体" panose="02010600030101010101" pitchFamily="2" charset="-122"/>
              </a:rPr>
              <a:t>结合虚假健康信息特征的分析结果和识别的关键节点，在虚假健康信息传播的</a:t>
            </a:r>
            <a:r>
              <a:rPr lang="zh-CN" altLang="en-US" sz="2400" kern="0" dirty="0">
                <a:latin typeface="宋体" panose="02010600030101010101" pitchFamily="2" charset="-122"/>
                <a:ea typeface="宋体" panose="02010600030101010101" pitchFamily="2" charset="-122"/>
              </a:rPr>
              <a:t>不同阶段</a:t>
            </a:r>
            <a:r>
              <a:rPr lang="zh-CN" altLang="en-US" sz="2400" kern="0" dirty="0">
                <a:effectLst/>
                <a:latin typeface="宋体" panose="02010600030101010101" pitchFamily="2" charset="-122"/>
                <a:ea typeface="宋体" panose="02010600030101010101" pitchFamily="2" charset="-122"/>
              </a:rPr>
              <a:t>提出针对性的策略。同时也可以对政府、互联网平台、意见领袖、图书馆等主体治理互联网虚假信息提出相应对策，提高虚假健康信息治理效能，为用户营造健康安全的网络信息环境。</a:t>
            </a:r>
            <a:r>
              <a:rPr lang="zh-CN" altLang="en-US" sz="2400" dirty="0">
                <a:solidFill>
                  <a:schemeClr val="bg1"/>
                </a:solidFill>
                <a:latin typeface="宋体" panose="02010600030101010101" pitchFamily="2" charset="-122"/>
                <a:ea typeface="宋体" panose="02010600030101010101" pitchFamily="2" charset="-122"/>
              </a:rPr>
              <a:t>础。</a:t>
            </a:r>
          </a:p>
        </p:txBody>
      </p:sp>
      <p:grpSp>
        <p:nvGrpSpPr>
          <p:cNvPr id="19" name="组合 18">
            <a:extLst>
              <a:ext uri="{FF2B5EF4-FFF2-40B4-BE49-F238E27FC236}">
                <a16:creationId xmlns:a16="http://schemas.microsoft.com/office/drawing/2014/main" id="{83897703-DC9E-4585-BF8F-EACD1EEE0C09}"/>
              </a:ext>
            </a:extLst>
          </p:cNvPr>
          <p:cNvGrpSpPr/>
          <p:nvPr/>
        </p:nvGrpSpPr>
        <p:grpSpPr>
          <a:xfrm>
            <a:off x="351155" y="325120"/>
            <a:ext cx="4178383" cy="1015365"/>
            <a:chOff x="1572" y="494"/>
            <a:chExt cx="6297" cy="1599"/>
          </a:xfrm>
        </p:grpSpPr>
        <p:grpSp>
          <p:nvGrpSpPr>
            <p:cNvPr id="23" name="组合 22">
              <a:extLst>
                <a:ext uri="{FF2B5EF4-FFF2-40B4-BE49-F238E27FC236}">
                  <a16:creationId xmlns:a16="http://schemas.microsoft.com/office/drawing/2014/main" id="{307791AE-D81D-449F-A45D-CD497C055F1D}"/>
                </a:ext>
              </a:extLst>
            </p:cNvPr>
            <p:cNvGrpSpPr/>
            <p:nvPr/>
          </p:nvGrpSpPr>
          <p:grpSpPr>
            <a:xfrm>
              <a:off x="1572" y="494"/>
              <a:ext cx="2047" cy="1599"/>
              <a:chOff x="2761095" y="2248418"/>
              <a:chExt cx="1948563" cy="1522661"/>
            </a:xfrm>
          </p:grpSpPr>
          <p:sp>
            <p:nvSpPr>
              <p:cNvPr id="25" name="矩形: 圆角 24">
                <a:extLst>
                  <a:ext uri="{FF2B5EF4-FFF2-40B4-BE49-F238E27FC236}">
                    <a16:creationId xmlns:a16="http://schemas.microsoft.com/office/drawing/2014/main" id="{ECABB505-F931-4120-85DA-549FD278294F}"/>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8" name="矩形: 圆角 27">
                <a:extLst>
                  <a:ext uri="{FF2B5EF4-FFF2-40B4-BE49-F238E27FC236}">
                    <a16:creationId xmlns:a16="http://schemas.microsoft.com/office/drawing/2014/main" id="{DE8A60AA-3443-4BB3-82FE-1C1BEF8B4829}"/>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9" name="文本框 28">
                <a:extLst>
                  <a:ext uri="{FF2B5EF4-FFF2-40B4-BE49-F238E27FC236}">
                    <a16:creationId xmlns:a16="http://schemas.microsoft.com/office/drawing/2014/main" id="{19D370EE-A899-4EBE-A93B-D53088DAD18B}"/>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4" name="矩形 23">
              <a:extLst>
                <a:ext uri="{FF2B5EF4-FFF2-40B4-BE49-F238E27FC236}">
                  <a16:creationId xmlns:a16="http://schemas.microsoft.com/office/drawing/2014/main" id="{B794C30F-EB40-4653-8758-92A953FF61D5}"/>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2.2 </a:t>
              </a:r>
              <a:r>
                <a:rPr lang="zh-CN" altLang="en-US" sz="3600" b="1" spc="300" dirty="0">
                  <a:latin typeface="微软雅黑" panose="020B0503020204020204" charset="-122"/>
                  <a:ea typeface="微软雅黑" panose="020B0503020204020204" charset="-122"/>
                </a:rPr>
                <a:t>研究内容</a:t>
              </a:r>
            </a:p>
          </p:txBody>
        </p:sp>
      </p:grpSp>
      <p:sp>
        <p:nvSpPr>
          <p:cNvPr id="32" name="Rectangle 12">
            <a:extLst>
              <a:ext uri="{FF2B5EF4-FFF2-40B4-BE49-F238E27FC236}">
                <a16:creationId xmlns:a16="http://schemas.microsoft.com/office/drawing/2014/main" id="{043D6E56-BC70-4129-A786-8D891E13CA35}"/>
              </a:ext>
            </a:extLst>
          </p:cNvPr>
          <p:cNvSpPr>
            <a:spLocks noChangeArrowheads="1"/>
          </p:cNvSpPr>
          <p:nvPr/>
        </p:nvSpPr>
        <p:spPr bwMode="auto">
          <a:xfrm>
            <a:off x="1442550" y="1300381"/>
            <a:ext cx="8606885" cy="537295"/>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3" name="TextBox 18">
            <a:extLst>
              <a:ext uri="{FF2B5EF4-FFF2-40B4-BE49-F238E27FC236}">
                <a16:creationId xmlns:a16="http://schemas.microsoft.com/office/drawing/2014/main" id="{0E1F560D-59DD-4613-BC80-3F1D8DD48084}"/>
              </a:ext>
            </a:extLst>
          </p:cNvPr>
          <p:cNvSpPr txBox="1"/>
          <p:nvPr/>
        </p:nvSpPr>
        <p:spPr>
          <a:xfrm>
            <a:off x="1548266" y="1336892"/>
            <a:ext cx="8606885" cy="830997"/>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cs typeface="+mn-ea"/>
              </a:rPr>
              <a:t>（</a:t>
            </a:r>
            <a:r>
              <a:rPr lang="en-US" altLang="zh-CN" sz="2400" b="1" dirty="0">
                <a:solidFill>
                  <a:schemeClr val="bg1"/>
                </a:solidFill>
                <a:latin typeface="微软雅黑" panose="020B0503020204020204" charset="-122"/>
                <a:ea typeface="微软雅黑" panose="020B0503020204020204" charset="-122"/>
                <a:cs typeface="+mn-ea"/>
              </a:rPr>
              <a:t>4</a:t>
            </a:r>
            <a:r>
              <a:rPr lang="zh-CN" altLang="en-US" sz="2400" b="1" dirty="0">
                <a:solidFill>
                  <a:schemeClr val="bg1"/>
                </a:solidFill>
                <a:latin typeface="微软雅黑" panose="020B0503020204020204" charset="-122"/>
                <a:ea typeface="微软雅黑" panose="020B0503020204020204" charset="-122"/>
                <a:cs typeface="+mn-ea"/>
              </a:rPr>
              <a:t>）社交媒体虚假健康信息治理对策分析</a:t>
            </a:r>
          </a:p>
          <a:p>
            <a:endParaRPr lang="zh-CN" altLang="en-US" sz="2400" b="1" dirty="0">
              <a:solidFill>
                <a:schemeClr val="bg1"/>
              </a:solidFill>
              <a:latin typeface="微软雅黑" panose="020B0503020204020204" charset="-122"/>
              <a:ea typeface="微软雅黑" panose="020B0503020204020204" charset="-122"/>
              <a:cs typeface="+mn-ea"/>
            </a:endParaRPr>
          </a:p>
        </p:txBody>
      </p:sp>
    </p:spTree>
    <p:custDataLst>
      <p:tags r:id="rId1"/>
    </p:custDataLst>
    <p:extLst>
      <p:ext uri="{BB962C8B-B14F-4D97-AF65-F5344CB8AC3E}">
        <p14:creationId xmlns:p14="http://schemas.microsoft.com/office/powerpoint/2010/main" val="305679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17</a:t>
            </a:fld>
            <a:endParaRPr lang="zh-CN" altLang="en-US" dirty="0"/>
          </a:p>
        </p:txBody>
      </p:sp>
      <p:sp>
        <p:nvSpPr>
          <p:cNvPr id="2" name="文本框 1">
            <a:extLst>
              <a:ext uri="{FF2B5EF4-FFF2-40B4-BE49-F238E27FC236}">
                <a16:creationId xmlns:a16="http://schemas.microsoft.com/office/drawing/2014/main" id="{C34CF0E9-0B9A-4F93-A6FE-DFEA60C73054}"/>
              </a:ext>
            </a:extLst>
          </p:cNvPr>
          <p:cNvSpPr txBox="1"/>
          <p:nvPr/>
        </p:nvSpPr>
        <p:spPr>
          <a:xfrm>
            <a:off x="1549491" y="1725015"/>
            <a:ext cx="8415760" cy="3770263"/>
          </a:xfrm>
          <a:prstGeom prst="rect">
            <a:avLst/>
          </a:prstGeom>
          <a:noFill/>
        </p:spPr>
        <p:txBody>
          <a:bodyPr wrap="square" rtlCol="0">
            <a:spAutoFit/>
          </a:bodyPr>
          <a:lstStyle/>
          <a:p>
            <a:pPr indent="720000" algn="just" latinLnBrk="1">
              <a:lnSpc>
                <a:spcPct val="150000"/>
              </a:lnSpc>
            </a:pPr>
            <a:r>
              <a:rPr lang="en-US" altLang="zh-CN" sz="2400" kern="100" dirty="0">
                <a:effectLst/>
                <a:latin typeface="Times New Roman" panose="02020603050405020304" pitchFamily="18" charset="0"/>
                <a:ea typeface="宋体" panose="02010600030101010101" pitchFamily="2" charset="-122"/>
              </a:rPr>
              <a:t>(1) </a:t>
            </a:r>
            <a:r>
              <a:rPr lang="zh-CN" altLang="zh-CN" sz="2400" b="1" kern="100" dirty="0">
                <a:effectLst/>
                <a:latin typeface="Times New Roman" panose="02020603050405020304" pitchFamily="18" charset="0"/>
                <a:ea typeface="宋体" panose="02010600030101010101" pitchFamily="2" charset="-122"/>
              </a:rPr>
              <a:t>明晰虚假健康信息传播的特征和内在规律。</a:t>
            </a:r>
            <a:r>
              <a:rPr lang="zh-CN" altLang="zh-CN" sz="2400" kern="100" dirty="0">
                <a:effectLst/>
                <a:latin typeface="Times New Roman" panose="02020603050405020304" pitchFamily="18" charset="0"/>
                <a:ea typeface="宋体" panose="02010600030101010101" pitchFamily="2" charset="-122"/>
              </a:rPr>
              <a:t>运用爆炸冲击波理论来解释虚假健康信息传播过程，并用引爆点理论的解释其中的函数变量，理清虚假健康信息传播机制。</a:t>
            </a:r>
          </a:p>
          <a:p>
            <a:pPr indent="720000" algn="just" latinLnBrk="1">
              <a:lnSpc>
                <a:spcPct val="150000"/>
              </a:lnSpc>
              <a:spcBef>
                <a:spcPts val="600"/>
              </a:spcBef>
            </a:pPr>
            <a:r>
              <a:rPr lang="en-US" altLang="zh-CN" sz="2400" kern="100" dirty="0">
                <a:latin typeface="Times New Roman" panose="02020603050405020304" pitchFamily="18" charset="0"/>
                <a:ea typeface="宋体" panose="02010600030101010101" pitchFamily="2" charset="-122"/>
              </a:rPr>
              <a:t>(2) </a:t>
            </a:r>
            <a:r>
              <a:rPr lang="zh-CN" altLang="zh-CN" sz="2400" b="1" kern="100" dirty="0">
                <a:latin typeface="Times New Roman" panose="02020603050405020304" pitchFamily="18" charset="0"/>
                <a:ea typeface="宋体" panose="02010600030101010101" pitchFamily="2" charset="-122"/>
              </a:rPr>
              <a:t>关键节点的识别。</a:t>
            </a:r>
            <a:r>
              <a:rPr lang="zh-CN" altLang="zh-CN" sz="2400" kern="100" dirty="0">
                <a:latin typeface="Times New Roman" panose="02020603050405020304" pitchFamily="18" charset="0"/>
                <a:ea typeface="宋体" panose="02010600030101010101" pitchFamily="2" charset="-122"/>
              </a:rPr>
              <a:t>关键节点的精准动态识别对于控制和减少传播范围具有重要意义。本研究结合模型分析以及计算节点的重要性来挖掘关键节点，以便提出应对策略。</a:t>
            </a:r>
          </a:p>
          <a:p>
            <a:endParaRPr lang="zh-CN" altLang="en-US" dirty="0"/>
          </a:p>
        </p:txBody>
      </p:sp>
      <p:grpSp>
        <p:nvGrpSpPr>
          <p:cNvPr id="14" name="组合 13">
            <a:extLst>
              <a:ext uri="{FF2B5EF4-FFF2-40B4-BE49-F238E27FC236}">
                <a16:creationId xmlns:a16="http://schemas.microsoft.com/office/drawing/2014/main" id="{DB357564-F68D-48F6-B14A-D7940A021F57}"/>
              </a:ext>
            </a:extLst>
          </p:cNvPr>
          <p:cNvGrpSpPr/>
          <p:nvPr/>
        </p:nvGrpSpPr>
        <p:grpSpPr>
          <a:xfrm>
            <a:off x="351155" y="325120"/>
            <a:ext cx="7178960" cy="1015365"/>
            <a:chOff x="1572" y="494"/>
            <a:chExt cx="10819" cy="1599"/>
          </a:xfrm>
        </p:grpSpPr>
        <p:grpSp>
          <p:nvGrpSpPr>
            <p:cNvPr id="15" name="组合 14">
              <a:extLst>
                <a:ext uri="{FF2B5EF4-FFF2-40B4-BE49-F238E27FC236}">
                  <a16:creationId xmlns:a16="http://schemas.microsoft.com/office/drawing/2014/main" id="{EFCC90D9-7E16-44D8-B431-1B53E0DE80EF}"/>
                </a:ext>
              </a:extLst>
            </p:cNvPr>
            <p:cNvGrpSpPr/>
            <p:nvPr/>
          </p:nvGrpSpPr>
          <p:grpSpPr>
            <a:xfrm>
              <a:off x="1572" y="494"/>
              <a:ext cx="2047" cy="1599"/>
              <a:chOff x="2761095" y="2248418"/>
              <a:chExt cx="1948563" cy="1522661"/>
            </a:xfrm>
          </p:grpSpPr>
          <p:sp>
            <p:nvSpPr>
              <p:cNvPr id="17" name="矩形: 圆角 24">
                <a:extLst>
                  <a:ext uri="{FF2B5EF4-FFF2-40B4-BE49-F238E27FC236}">
                    <a16:creationId xmlns:a16="http://schemas.microsoft.com/office/drawing/2014/main" id="{BEC1F263-E027-4B0E-A0A7-9B37A65E7DF8}"/>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8" name="矩形: 圆角 17">
                <a:extLst>
                  <a:ext uri="{FF2B5EF4-FFF2-40B4-BE49-F238E27FC236}">
                    <a16:creationId xmlns:a16="http://schemas.microsoft.com/office/drawing/2014/main" id="{002D3140-B28A-41E0-9772-17F43A856BCA}"/>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054F1A58-5B90-47F2-B8D4-032518E2FA24}"/>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6" name="矩形 15">
              <a:extLst>
                <a:ext uri="{FF2B5EF4-FFF2-40B4-BE49-F238E27FC236}">
                  <a16:creationId xmlns:a16="http://schemas.microsoft.com/office/drawing/2014/main" id="{5C2B751F-AF98-4E3F-B55C-F5C1F1EADA00}"/>
                </a:ext>
              </a:extLst>
            </p:cNvPr>
            <p:cNvSpPr/>
            <p:nvPr/>
          </p:nvSpPr>
          <p:spPr>
            <a:xfrm>
              <a:off x="3078" y="751"/>
              <a:ext cx="9313"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2.3 </a:t>
              </a:r>
              <a:r>
                <a:rPr lang="zh-CN" altLang="en-US" sz="3600" b="1" spc="300" dirty="0">
                  <a:latin typeface="微软雅黑" panose="020B0503020204020204" charset="-122"/>
                  <a:ea typeface="微软雅黑" panose="020B0503020204020204" charset="-122"/>
                </a:rPr>
                <a:t>拟解决的关键科学问题</a:t>
              </a:r>
            </a:p>
          </p:txBody>
        </p:sp>
      </p:grpSp>
    </p:spTree>
    <p:custDataLst>
      <p:tags r:id="rId1"/>
    </p:custDataLst>
    <p:extLst>
      <p:ext uri="{BB962C8B-B14F-4D97-AF65-F5344CB8AC3E}">
        <p14:creationId xmlns:p14="http://schemas.microsoft.com/office/powerpoint/2010/main" val="301686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18</a:t>
            </a:fld>
            <a:endParaRPr lang="zh-CN" altLang="en-US" dirty="0"/>
          </a:p>
        </p:txBody>
      </p:sp>
      <p:sp>
        <p:nvSpPr>
          <p:cNvPr id="7" name="TextBox 17">
            <a:extLst>
              <a:ext uri="{FF2B5EF4-FFF2-40B4-BE49-F238E27FC236}">
                <a16:creationId xmlns:a16="http://schemas.microsoft.com/office/drawing/2014/main" id="{424B48B0-105A-7379-2BB9-43AAFD8E1932}"/>
              </a:ext>
            </a:extLst>
          </p:cNvPr>
          <p:cNvSpPr txBox="1"/>
          <p:nvPr/>
        </p:nvSpPr>
        <p:spPr>
          <a:xfrm>
            <a:off x="1442550" y="1391096"/>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17" name="TextBox 18">
            <a:extLst>
              <a:ext uri="{FF2B5EF4-FFF2-40B4-BE49-F238E27FC236}">
                <a16:creationId xmlns:a16="http://schemas.microsoft.com/office/drawing/2014/main" id="{5FC66816-42C8-EDE2-515B-FB0B575F9C66}"/>
              </a:ext>
            </a:extLst>
          </p:cNvPr>
          <p:cNvSpPr txBox="1"/>
          <p:nvPr/>
        </p:nvSpPr>
        <p:spPr>
          <a:xfrm>
            <a:off x="2330897" y="1308805"/>
            <a:ext cx="4544568" cy="830997"/>
          </a:xfrm>
          <a:prstGeom prst="rect">
            <a:avLst/>
          </a:prstGeom>
          <a:noFill/>
        </p:spPr>
        <p:txBody>
          <a:bodyPr wrap="square" rtlCol="0">
            <a:spAutoFit/>
          </a:bodyPr>
          <a:lstStyle/>
          <a:p>
            <a:pPr algn="ctr"/>
            <a:r>
              <a:rPr lang="zh-CN" altLang="en-US" sz="2400" b="1" dirty="0">
                <a:solidFill>
                  <a:schemeClr val="bg1"/>
                </a:solidFill>
                <a:latin typeface="+mn-ea"/>
              </a:rPr>
              <a:t>数据预处理和文本特征提取</a:t>
            </a:r>
          </a:p>
          <a:p>
            <a:pPr algn="ctr"/>
            <a:endParaRPr lang="en-US" altLang="zh-CN" sz="2400" b="1" dirty="0">
              <a:solidFill>
                <a:schemeClr val="bg1"/>
              </a:solidFill>
              <a:latin typeface="+mn-ea"/>
            </a:endParaRPr>
          </a:p>
        </p:txBody>
      </p:sp>
      <p:sp>
        <p:nvSpPr>
          <p:cNvPr id="28" name="Rectangle 11">
            <a:extLst>
              <a:ext uri="{FF2B5EF4-FFF2-40B4-BE49-F238E27FC236}">
                <a16:creationId xmlns:a16="http://schemas.microsoft.com/office/drawing/2014/main" id="{8CAF94BA-2739-335E-9FF6-C117DE1CD251}"/>
              </a:ext>
            </a:extLst>
          </p:cNvPr>
          <p:cNvSpPr>
            <a:spLocks noChangeArrowheads="1"/>
          </p:cNvSpPr>
          <p:nvPr/>
        </p:nvSpPr>
        <p:spPr bwMode="auto">
          <a:xfrm>
            <a:off x="1212591" y="2977383"/>
            <a:ext cx="9846510" cy="1442854"/>
          </a:xfrm>
          <a:prstGeom prst="rect">
            <a:avLst/>
          </a:prstGeom>
          <a:solidFill>
            <a:srgbClr val="FFFFFF"/>
          </a:solidFill>
          <a:ln w="9" cap="flat">
            <a:solidFill>
              <a:schemeClr val="bg2">
                <a:lumMod val="75000"/>
              </a:schemeClr>
            </a:solidFill>
            <a:prstDash val="solid"/>
            <a:miter lim="800000"/>
          </a:ln>
        </p:spPr>
        <p:txBody>
          <a:bodyPr vert="horz" wrap="square" lIns="109728" tIns="54864" rIns="109728" bIns="54864" numCol="1" anchor="t" anchorCtr="0" compatLnSpc="1"/>
          <a:lstStyle/>
          <a:p>
            <a:endParaRPr lang="zh-CN" altLang="en-US" sz="2160">
              <a:solidFill>
                <a:schemeClr val="bg1"/>
              </a:solidFill>
            </a:endParaRPr>
          </a:p>
        </p:txBody>
      </p:sp>
      <p:sp>
        <p:nvSpPr>
          <p:cNvPr id="29" name="Rectangle 12">
            <a:extLst>
              <a:ext uri="{FF2B5EF4-FFF2-40B4-BE49-F238E27FC236}">
                <a16:creationId xmlns:a16="http://schemas.microsoft.com/office/drawing/2014/main" id="{FE6D350E-F5EA-98F3-5A25-F91E21975F23}"/>
              </a:ext>
            </a:extLst>
          </p:cNvPr>
          <p:cNvSpPr>
            <a:spLocks noChangeArrowheads="1"/>
          </p:cNvSpPr>
          <p:nvPr/>
        </p:nvSpPr>
        <p:spPr bwMode="auto">
          <a:xfrm>
            <a:off x="4603182" y="2768789"/>
            <a:ext cx="2039666" cy="414180"/>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pPr algn="ctr"/>
            <a:r>
              <a:rPr lang="zh-CN" altLang="en-US" sz="2000" b="1" dirty="0">
                <a:solidFill>
                  <a:schemeClr val="bg1"/>
                </a:solidFill>
                <a:latin typeface="微软雅黑" panose="020B0503020204020204" charset="-122"/>
                <a:ea typeface="微软雅黑" panose="020B0503020204020204" charset="-122"/>
                <a:cs typeface="+mn-ea"/>
              </a:rPr>
              <a:t>数值建模与仿真</a:t>
            </a:r>
            <a:endParaRPr lang="zh-CN" altLang="en-US" sz="2400" b="1" dirty="0">
              <a:solidFill>
                <a:schemeClr val="bg1"/>
              </a:solidFill>
            </a:endParaRPr>
          </a:p>
        </p:txBody>
      </p:sp>
      <p:sp>
        <p:nvSpPr>
          <p:cNvPr id="30" name="TextBox 17">
            <a:extLst>
              <a:ext uri="{FF2B5EF4-FFF2-40B4-BE49-F238E27FC236}">
                <a16:creationId xmlns:a16="http://schemas.microsoft.com/office/drawing/2014/main" id="{CEDA8BEF-6C92-3518-FD8D-6855327369C0}"/>
              </a:ext>
            </a:extLst>
          </p:cNvPr>
          <p:cNvSpPr txBox="1"/>
          <p:nvPr/>
        </p:nvSpPr>
        <p:spPr>
          <a:xfrm>
            <a:off x="1442550" y="1382672"/>
            <a:ext cx="6912768" cy="757130"/>
          </a:xfrm>
          <a:prstGeom prst="rect">
            <a:avLst/>
          </a:prstGeom>
          <a:noFill/>
        </p:spPr>
        <p:txBody>
          <a:bodyPr wrap="square" rtlCol="0">
            <a:spAutoFit/>
          </a:bodyPr>
          <a:lstStyle/>
          <a:p>
            <a:r>
              <a:rPr lang="zh-CN" altLang="en-US" sz="2160" dirty="0">
                <a:solidFill>
                  <a:schemeClr val="bg1"/>
                </a:solidFill>
                <a:latin typeface="+mn-ea"/>
              </a:rPr>
              <a:t>本课题具有较高的学术研究价值，可以某某某研究提供相应的理论基础。</a:t>
            </a:r>
          </a:p>
        </p:txBody>
      </p:sp>
      <p:sp>
        <p:nvSpPr>
          <p:cNvPr id="31" name="TextBox 19">
            <a:extLst>
              <a:ext uri="{FF2B5EF4-FFF2-40B4-BE49-F238E27FC236}">
                <a16:creationId xmlns:a16="http://schemas.microsoft.com/office/drawing/2014/main" id="{78DFCB41-56E2-21DC-DDF9-149BEDB179AF}"/>
              </a:ext>
            </a:extLst>
          </p:cNvPr>
          <p:cNvSpPr txBox="1"/>
          <p:nvPr/>
        </p:nvSpPr>
        <p:spPr>
          <a:xfrm>
            <a:off x="1251200" y="3235169"/>
            <a:ext cx="9722495" cy="132343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sz="2000" dirty="0">
                <a:solidFill>
                  <a:schemeClr val="tx1"/>
                </a:solidFill>
                <a:latin typeface="微软雅黑" panose="020B0503020204020204" pitchFamily="34" charset="-122"/>
                <a:ea typeface="微软雅黑" panose="020B0503020204020204" pitchFamily="34" charset="-122"/>
              </a:rPr>
              <a:t>基于</a:t>
            </a:r>
            <a:r>
              <a:rPr lang="en-US" altLang="zh-CN" sz="2000" dirty="0" err="1">
                <a:solidFill>
                  <a:schemeClr val="tx1"/>
                </a:solidFill>
                <a:latin typeface="微软雅黑" panose="020B0503020204020204" pitchFamily="34" charset="-122"/>
                <a:ea typeface="微软雅黑" panose="020B0503020204020204" pitchFamily="34" charset="-122"/>
              </a:rPr>
              <a:t>Matlab</a:t>
            </a:r>
            <a:r>
              <a:rPr lang="zh-CN" altLang="en-US" sz="2000" dirty="0">
                <a:solidFill>
                  <a:schemeClr val="tx1"/>
                </a:solidFill>
                <a:latin typeface="微软雅黑" panose="020B0503020204020204" pitchFamily="34" charset="-122"/>
                <a:ea typeface="微软雅黑" panose="020B0503020204020204" pitchFamily="34" charset="-122"/>
              </a:rPr>
              <a:t>软件，本文采用数值仿真方法模拟虚假健康信息传播的复杂过程，研究变量之间的定量关系，并用真实数据验证爆炸冲击波理论在虚假健康信息传播模型的适用性，揭示在线社会网络虚假健康信息传播机制和内在规律，提出针对性的虚假健康信息治理对策。</a:t>
            </a:r>
            <a:endParaRPr lang="zh-CN" altLang="zh-CN" sz="2000" dirty="0">
              <a:solidFill>
                <a:schemeClr val="tx1"/>
              </a:solidFill>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id="{FBEA95F0-186F-7DC8-D2E7-0C960EA4DEA4}"/>
              </a:ext>
            </a:extLst>
          </p:cNvPr>
          <p:cNvSpPr>
            <a:spLocks noChangeArrowheads="1"/>
          </p:cNvSpPr>
          <p:nvPr/>
        </p:nvSpPr>
        <p:spPr bwMode="auto">
          <a:xfrm>
            <a:off x="1218303" y="1581993"/>
            <a:ext cx="9846511" cy="980694"/>
          </a:xfrm>
          <a:prstGeom prst="rect">
            <a:avLst/>
          </a:prstGeom>
          <a:solidFill>
            <a:srgbClr val="FFFFFF"/>
          </a:solidFill>
          <a:ln w="9" cap="flat">
            <a:solidFill>
              <a:schemeClr val="bg2">
                <a:lumMod val="75000"/>
              </a:schemeClr>
            </a:solidFill>
            <a:prstDash val="solid"/>
            <a:miter lim="800000"/>
          </a:ln>
        </p:spPr>
        <p:txBody>
          <a:bodyPr vert="horz" wrap="square" lIns="109728" tIns="54864" rIns="109728" bIns="54864" numCol="1" anchor="t" anchorCtr="0" compatLnSpc="1"/>
          <a:lstStyle/>
          <a:p>
            <a:endParaRPr lang="zh-CN" altLang="en-US" sz="2160">
              <a:solidFill>
                <a:schemeClr val="bg1"/>
              </a:solidFill>
            </a:endParaRPr>
          </a:p>
        </p:txBody>
      </p:sp>
      <p:sp>
        <p:nvSpPr>
          <p:cNvPr id="35" name="Rectangle 12">
            <a:extLst>
              <a:ext uri="{FF2B5EF4-FFF2-40B4-BE49-F238E27FC236}">
                <a16:creationId xmlns:a16="http://schemas.microsoft.com/office/drawing/2014/main" id="{9D6D5BC5-8EE7-9888-6404-A9BF6884775A}"/>
              </a:ext>
            </a:extLst>
          </p:cNvPr>
          <p:cNvSpPr>
            <a:spLocks noChangeArrowheads="1"/>
          </p:cNvSpPr>
          <p:nvPr/>
        </p:nvSpPr>
        <p:spPr bwMode="auto">
          <a:xfrm>
            <a:off x="4697506" y="1326171"/>
            <a:ext cx="1945341" cy="508636"/>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endParaRPr lang="zh-CN" altLang="en-US" sz="2160" dirty="0"/>
          </a:p>
        </p:txBody>
      </p:sp>
      <p:sp>
        <p:nvSpPr>
          <p:cNvPr id="36" name="TextBox 18">
            <a:extLst>
              <a:ext uri="{FF2B5EF4-FFF2-40B4-BE49-F238E27FC236}">
                <a16:creationId xmlns:a16="http://schemas.microsoft.com/office/drawing/2014/main" id="{255B909E-A7B1-3388-F406-9E4790C166CC}"/>
              </a:ext>
            </a:extLst>
          </p:cNvPr>
          <p:cNvSpPr txBox="1"/>
          <p:nvPr/>
        </p:nvSpPr>
        <p:spPr>
          <a:xfrm>
            <a:off x="4938362" y="1383985"/>
            <a:ext cx="1614837" cy="400110"/>
          </a:xfrm>
          <a:prstGeom prst="rect">
            <a:avLst/>
          </a:prstGeom>
          <a:noFill/>
        </p:spPr>
        <p:txBody>
          <a:bodyPr wrap="square" rtlCol="0">
            <a:spAutoFit/>
          </a:bodyPr>
          <a:lstStyle/>
          <a:p>
            <a:r>
              <a:rPr lang="zh-CN" altLang="en-US" sz="2000" b="1" dirty="0">
                <a:solidFill>
                  <a:schemeClr val="bg1"/>
                </a:solidFill>
                <a:latin typeface="微软雅黑" panose="020B0503020204020204" charset="-122"/>
                <a:ea typeface="微软雅黑" panose="020B0503020204020204" charset="-122"/>
                <a:cs typeface="+mn-ea"/>
              </a:rPr>
              <a:t>文献研究法</a:t>
            </a:r>
            <a:endParaRPr lang="en-US" altLang="zh-CN" sz="2000" b="1" dirty="0">
              <a:solidFill>
                <a:schemeClr val="bg1"/>
              </a:solidFill>
              <a:latin typeface="微软雅黑" panose="020B0503020204020204" charset="-122"/>
              <a:ea typeface="微软雅黑" panose="020B0503020204020204" charset="-122"/>
              <a:cs typeface="+mn-ea"/>
            </a:endParaRPr>
          </a:p>
        </p:txBody>
      </p:sp>
      <p:sp>
        <p:nvSpPr>
          <p:cNvPr id="37" name="TextBox 19">
            <a:extLst>
              <a:ext uri="{FF2B5EF4-FFF2-40B4-BE49-F238E27FC236}">
                <a16:creationId xmlns:a16="http://schemas.microsoft.com/office/drawing/2014/main" id="{23AE1082-7DE1-262F-0E9E-CFA1467D8BAA}"/>
              </a:ext>
            </a:extLst>
          </p:cNvPr>
          <p:cNvSpPr txBox="1"/>
          <p:nvPr/>
        </p:nvSpPr>
        <p:spPr>
          <a:xfrm>
            <a:off x="1219352" y="1853985"/>
            <a:ext cx="9711335" cy="707886"/>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sz="2000" dirty="0">
                <a:solidFill>
                  <a:schemeClr val="tx1"/>
                </a:solidFill>
                <a:latin typeface="time"/>
                <a:ea typeface="微软雅黑" panose="020B0503020204020204" pitchFamily="34" charset="-122"/>
              </a:rPr>
              <a:t>梳理该领域研究方向、研究方法、研究结果与结论，并进行归纳总结与比较，发现过往研究不足，确定本研究所使用的理论模型、核心问题及方法。</a:t>
            </a:r>
            <a:endParaRPr lang="zh-CN" altLang="en-US" sz="2000" dirty="0">
              <a:solidFill>
                <a:schemeClr val="tx1"/>
              </a:solidFill>
              <a:ea typeface="微软雅黑" panose="020B0503020204020204" pitchFamily="34" charset="-122"/>
            </a:endParaRPr>
          </a:p>
        </p:txBody>
      </p:sp>
      <p:sp>
        <p:nvSpPr>
          <p:cNvPr id="38" name="Rectangle 11">
            <a:extLst>
              <a:ext uri="{FF2B5EF4-FFF2-40B4-BE49-F238E27FC236}">
                <a16:creationId xmlns:a16="http://schemas.microsoft.com/office/drawing/2014/main" id="{D655FFA6-922F-08D0-CCAE-E344D524817B}"/>
              </a:ext>
            </a:extLst>
          </p:cNvPr>
          <p:cNvSpPr>
            <a:spLocks noChangeArrowheads="1"/>
          </p:cNvSpPr>
          <p:nvPr/>
        </p:nvSpPr>
        <p:spPr bwMode="auto">
          <a:xfrm>
            <a:off x="1218304" y="4815931"/>
            <a:ext cx="9840796" cy="1400167"/>
          </a:xfrm>
          <a:prstGeom prst="rect">
            <a:avLst/>
          </a:prstGeom>
          <a:solidFill>
            <a:srgbClr val="FFFFFF"/>
          </a:solidFill>
          <a:ln w="9" cap="flat">
            <a:solidFill>
              <a:schemeClr val="bg2">
                <a:lumMod val="75000"/>
              </a:schemeClr>
            </a:solidFill>
            <a:prstDash val="solid"/>
            <a:miter lim="800000"/>
          </a:ln>
        </p:spPr>
        <p:txBody>
          <a:bodyPr vert="horz" wrap="square" lIns="109728" tIns="54864" rIns="109728" bIns="54864" numCol="1" anchor="t" anchorCtr="0" compatLnSpc="1"/>
          <a:lstStyle/>
          <a:p>
            <a:endParaRPr lang="zh-CN" altLang="en-US" sz="2160">
              <a:solidFill>
                <a:schemeClr val="bg1"/>
              </a:solidFill>
            </a:endParaRPr>
          </a:p>
        </p:txBody>
      </p:sp>
      <p:sp>
        <p:nvSpPr>
          <p:cNvPr id="39" name="Rectangle 12">
            <a:extLst>
              <a:ext uri="{FF2B5EF4-FFF2-40B4-BE49-F238E27FC236}">
                <a16:creationId xmlns:a16="http://schemas.microsoft.com/office/drawing/2014/main" id="{8EEA522D-D675-C6FA-72F6-AFB540EB416C}"/>
              </a:ext>
            </a:extLst>
          </p:cNvPr>
          <p:cNvSpPr>
            <a:spLocks noChangeArrowheads="1"/>
          </p:cNvSpPr>
          <p:nvPr/>
        </p:nvSpPr>
        <p:spPr bwMode="auto">
          <a:xfrm>
            <a:off x="4640706" y="4610808"/>
            <a:ext cx="1964617" cy="396412"/>
          </a:xfrm>
          <a:prstGeom prst="rect">
            <a:avLst/>
          </a:prstGeom>
          <a:solidFill>
            <a:srgbClr val="25557A"/>
          </a:solidFill>
          <a:ln w="9525" cap="flat" cmpd="sng" algn="ctr">
            <a:noFill/>
            <a:prstDash val="solid"/>
            <a:round/>
            <a:headEnd type="none" w="med" len="med"/>
            <a:tailEnd type="none" w="med" len="med"/>
          </a:ln>
          <a:effectLst/>
        </p:spPr>
        <p:txBody>
          <a:bodyPr rot="0" spcFirstLastPara="0" vertOverflow="overflow" horzOverflow="overflow" vert="horz" wrap="square" lIns="109728" tIns="54864" rIns="109728" bIns="54864" numCol="1" spcCol="0" rtlCol="0" fromWordArt="0" anchor="t" anchorCtr="0" forceAA="0" compatLnSpc="1">
            <a:noAutofit/>
          </a:bodyPr>
          <a:lstStyle/>
          <a:p>
            <a:pPr algn="ctr"/>
            <a:r>
              <a:rPr lang="zh-CN" altLang="en-US" sz="2000" b="1" dirty="0">
                <a:solidFill>
                  <a:schemeClr val="bg1"/>
                </a:solidFill>
                <a:latin typeface="微软雅黑" panose="020B0503020204020204" charset="-122"/>
                <a:ea typeface="微软雅黑" panose="020B0503020204020204" charset="-122"/>
                <a:cs typeface="+mn-ea"/>
              </a:rPr>
              <a:t>社会网络分析</a:t>
            </a:r>
            <a:endParaRPr lang="zh-CN" altLang="zh-CN" sz="2000" b="1" dirty="0">
              <a:solidFill>
                <a:schemeClr val="bg1"/>
              </a:solidFill>
              <a:latin typeface="微软雅黑" panose="020B0503020204020204" charset="-122"/>
              <a:ea typeface="微软雅黑" panose="020B0503020204020204" charset="-122"/>
              <a:cs typeface="+mn-ea"/>
            </a:endParaRPr>
          </a:p>
        </p:txBody>
      </p:sp>
      <p:sp>
        <p:nvSpPr>
          <p:cNvPr id="40" name="TextBox 19">
            <a:extLst>
              <a:ext uri="{FF2B5EF4-FFF2-40B4-BE49-F238E27FC236}">
                <a16:creationId xmlns:a16="http://schemas.microsoft.com/office/drawing/2014/main" id="{BB38E44B-9AEA-E770-0A8F-F8CE3C0160C5}"/>
              </a:ext>
            </a:extLst>
          </p:cNvPr>
          <p:cNvSpPr txBox="1"/>
          <p:nvPr/>
        </p:nvSpPr>
        <p:spPr>
          <a:xfrm>
            <a:off x="1212577" y="5165257"/>
            <a:ext cx="9761117" cy="68326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sz="1920" dirty="0">
                <a:solidFill>
                  <a:schemeClr val="tx1"/>
                </a:solidFill>
                <a:latin typeface="微软雅黑" panose="020B0503020204020204" pitchFamily="34" charset="-122"/>
                <a:ea typeface="微软雅黑" panose="020B0503020204020204" pitchFamily="34" charset="-122"/>
              </a:rPr>
              <a:t>本文采用社会网络分析方法，分析虚假健康信息传播特征。基于</a:t>
            </a:r>
            <a:r>
              <a:rPr lang="en-US" altLang="zh-CN" sz="192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PageRank</a:t>
            </a:r>
            <a:r>
              <a:rPr lang="zh-CN" altLang="en-US" sz="1920" dirty="0">
                <a:solidFill>
                  <a:schemeClr val="tx1"/>
                </a:solidFill>
                <a:latin typeface="微软雅黑" panose="020B0503020204020204" pitchFamily="34" charset="-122"/>
                <a:ea typeface="微软雅黑" panose="020B0503020204020204" pitchFamily="34" charset="-122"/>
              </a:rPr>
              <a:t>算法并结合模型仿真结果进行关键节点识别。</a:t>
            </a:r>
          </a:p>
        </p:txBody>
      </p:sp>
      <p:grpSp>
        <p:nvGrpSpPr>
          <p:cNvPr id="45" name="组合 44">
            <a:extLst>
              <a:ext uri="{FF2B5EF4-FFF2-40B4-BE49-F238E27FC236}">
                <a16:creationId xmlns:a16="http://schemas.microsoft.com/office/drawing/2014/main" id="{F8778F1D-2B9C-4241-97E9-F61C0D948CF9}"/>
              </a:ext>
            </a:extLst>
          </p:cNvPr>
          <p:cNvGrpSpPr/>
          <p:nvPr/>
        </p:nvGrpSpPr>
        <p:grpSpPr>
          <a:xfrm>
            <a:off x="351155" y="325120"/>
            <a:ext cx="4178382" cy="1015365"/>
            <a:chOff x="1572" y="494"/>
            <a:chExt cx="6297" cy="1599"/>
          </a:xfrm>
        </p:grpSpPr>
        <p:grpSp>
          <p:nvGrpSpPr>
            <p:cNvPr id="46" name="组合 45">
              <a:extLst>
                <a:ext uri="{FF2B5EF4-FFF2-40B4-BE49-F238E27FC236}">
                  <a16:creationId xmlns:a16="http://schemas.microsoft.com/office/drawing/2014/main" id="{71BA303D-3F63-49C8-A9E7-13DF441234C6}"/>
                </a:ext>
              </a:extLst>
            </p:cNvPr>
            <p:cNvGrpSpPr/>
            <p:nvPr/>
          </p:nvGrpSpPr>
          <p:grpSpPr>
            <a:xfrm>
              <a:off x="1572" y="494"/>
              <a:ext cx="2047" cy="1599"/>
              <a:chOff x="2761095" y="2248418"/>
              <a:chExt cx="1948563" cy="1522661"/>
            </a:xfrm>
          </p:grpSpPr>
          <p:sp>
            <p:nvSpPr>
              <p:cNvPr id="48" name="矩形: 圆角 24">
                <a:extLst>
                  <a:ext uri="{FF2B5EF4-FFF2-40B4-BE49-F238E27FC236}">
                    <a16:creationId xmlns:a16="http://schemas.microsoft.com/office/drawing/2014/main" id="{9BE9A768-FDF1-4293-98E2-DC8A15B5534D}"/>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49" name="矩形: 圆角 48">
                <a:extLst>
                  <a:ext uri="{FF2B5EF4-FFF2-40B4-BE49-F238E27FC236}">
                    <a16:creationId xmlns:a16="http://schemas.microsoft.com/office/drawing/2014/main" id="{1462BCFA-0D9E-42FB-97C2-6074E87D1450}"/>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50" name="文本框 49">
                <a:extLst>
                  <a:ext uri="{FF2B5EF4-FFF2-40B4-BE49-F238E27FC236}">
                    <a16:creationId xmlns:a16="http://schemas.microsoft.com/office/drawing/2014/main" id="{093D85DF-F944-476E-B318-ED3F2AB8F56A}"/>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47" name="矩形 46">
              <a:extLst>
                <a:ext uri="{FF2B5EF4-FFF2-40B4-BE49-F238E27FC236}">
                  <a16:creationId xmlns:a16="http://schemas.microsoft.com/office/drawing/2014/main" id="{BB0EA714-54AE-44AC-8EDF-CC711366D676}"/>
                </a:ext>
              </a:extLst>
            </p:cNvPr>
            <p:cNvSpPr/>
            <p:nvPr/>
          </p:nvSpPr>
          <p:spPr>
            <a:xfrm>
              <a:off x="3078" y="751"/>
              <a:ext cx="4791"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3.1 </a:t>
              </a:r>
              <a:r>
                <a:rPr lang="zh-CN" altLang="en-US" sz="3600" b="1" spc="300" dirty="0">
                  <a:latin typeface="微软雅黑" panose="020B0503020204020204" charset="-122"/>
                  <a:ea typeface="微软雅黑" panose="020B0503020204020204" charset="-122"/>
                </a:rPr>
                <a:t>研究方法</a:t>
              </a:r>
            </a:p>
          </p:txBody>
        </p:sp>
      </p:grpSp>
    </p:spTree>
    <p:custDataLst>
      <p:tags r:id="rId1"/>
    </p:custDataLst>
    <p:extLst>
      <p:ext uri="{BB962C8B-B14F-4D97-AF65-F5344CB8AC3E}">
        <p14:creationId xmlns:p14="http://schemas.microsoft.com/office/powerpoint/2010/main" val="353199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19</a:t>
            </a:fld>
            <a:endParaRPr lang="zh-CN" altLang="en-US" dirty="0"/>
          </a:p>
        </p:txBody>
      </p:sp>
      <p:pic>
        <p:nvPicPr>
          <p:cNvPr id="2" name="图片 1">
            <a:extLst>
              <a:ext uri="{FF2B5EF4-FFF2-40B4-BE49-F238E27FC236}">
                <a16:creationId xmlns:a16="http://schemas.microsoft.com/office/drawing/2014/main" id="{D1FFC165-1B4D-47B6-B979-EAEDBFF5C8C9}"/>
              </a:ext>
            </a:extLst>
          </p:cNvPr>
          <p:cNvPicPr>
            <a:picLocks noChangeAspect="1"/>
          </p:cNvPicPr>
          <p:nvPr/>
        </p:nvPicPr>
        <p:blipFill>
          <a:blip r:embed="rId5"/>
          <a:stretch>
            <a:fillRect/>
          </a:stretch>
        </p:blipFill>
        <p:spPr>
          <a:xfrm>
            <a:off x="2727846" y="1288482"/>
            <a:ext cx="6736308" cy="4937363"/>
          </a:xfrm>
          <a:prstGeom prst="rect">
            <a:avLst/>
          </a:prstGeom>
        </p:spPr>
      </p:pic>
      <p:grpSp>
        <p:nvGrpSpPr>
          <p:cNvPr id="16" name="组合 15">
            <a:extLst>
              <a:ext uri="{FF2B5EF4-FFF2-40B4-BE49-F238E27FC236}">
                <a16:creationId xmlns:a16="http://schemas.microsoft.com/office/drawing/2014/main" id="{B8CB4CF0-AAAF-4829-B02B-8620488DB3DA}"/>
              </a:ext>
            </a:extLst>
          </p:cNvPr>
          <p:cNvGrpSpPr/>
          <p:nvPr/>
        </p:nvGrpSpPr>
        <p:grpSpPr>
          <a:xfrm>
            <a:off x="351155" y="325120"/>
            <a:ext cx="4678701" cy="1015365"/>
            <a:chOff x="1572" y="494"/>
            <a:chExt cx="7051" cy="1599"/>
          </a:xfrm>
        </p:grpSpPr>
        <p:grpSp>
          <p:nvGrpSpPr>
            <p:cNvPr id="17" name="组合 16">
              <a:extLst>
                <a:ext uri="{FF2B5EF4-FFF2-40B4-BE49-F238E27FC236}">
                  <a16:creationId xmlns:a16="http://schemas.microsoft.com/office/drawing/2014/main" id="{D4173062-CF49-48E1-BFFC-EFA74E92DE90}"/>
                </a:ext>
              </a:extLst>
            </p:cNvPr>
            <p:cNvGrpSpPr/>
            <p:nvPr/>
          </p:nvGrpSpPr>
          <p:grpSpPr>
            <a:xfrm>
              <a:off x="1572" y="494"/>
              <a:ext cx="2047" cy="1599"/>
              <a:chOff x="2761095" y="2248418"/>
              <a:chExt cx="1948563" cy="1522661"/>
            </a:xfrm>
          </p:grpSpPr>
          <p:sp>
            <p:nvSpPr>
              <p:cNvPr id="19" name="矩形: 圆角 24">
                <a:extLst>
                  <a:ext uri="{FF2B5EF4-FFF2-40B4-BE49-F238E27FC236}">
                    <a16:creationId xmlns:a16="http://schemas.microsoft.com/office/drawing/2014/main" id="{3AF91D70-8348-4FA9-B1DF-EE3150A087A6}"/>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3" name="矩形: 圆角 22">
                <a:extLst>
                  <a:ext uri="{FF2B5EF4-FFF2-40B4-BE49-F238E27FC236}">
                    <a16:creationId xmlns:a16="http://schemas.microsoft.com/office/drawing/2014/main" id="{27D98AA6-2B50-4BC5-8FC8-2E95C663AEF6}"/>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4" name="文本框 23">
                <a:extLst>
                  <a:ext uri="{FF2B5EF4-FFF2-40B4-BE49-F238E27FC236}">
                    <a16:creationId xmlns:a16="http://schemas.microsoft.com/office/drawing/2014/main" id="{5F9380BA-20E0-47EB-B203-7795199F8F4A}"/>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8" name="矩形 17">
              <a:extLst>
                <a:ext uri="{FF2B5EF4-FFF2-40B4-BE49-F238E27FC236}">
                  <a16:creationId xmlns:a16="http://schemas.microsoft.com/office/drawing/2014/main" id="{3ACD706D-AD2B-4147-8A28-A985294A31B9}"/>
                </a:ext>
              </a:extLst>
            </p:cNvPr>
            <p:cNvSpPr/>
            <p:nvPr/>
          </p:nvSpPr>
          <p:spPr>
            <a:xfrm>
              <a:off x="3078" y="751"/>
              <a:ext cx="5545"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3.2 </a:t>
              </a:r>
              <a:r>
                <a:rPr lang="zh-CN" altLang="en-US" sz="3600" b="1" spc="300" dirty="0">
                  <a:latin typeface="微软雅黑" panose="020B0503020204020204" charset="-122"/>
                  <a:ea typeface="微软雅黑" panose="020B0503020204020204" charset="-122"/>
                </a:rPr>
                <a:t>技术路线图</a:t>
              </a:r>
            </a:p>
          </p:txBody>
        </p:sp>
      </p:grpSp>
    </p:spTree>
    <p:custDataLst>
      <p:tags r:id="rId1"/>
    </p:custDataLst>
    <p:extLst>
      <p:ext uri="{BB962C8B-B14F-4D97-AF65-F5344CB8AC3E}">
        <p14:creationId xmlns:p14="http://schemas.microsoft.com/office/powerpoint/2010/main" val="105879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85F27467-D88A-489A-D0C8-0D1A44E3F726}"/>
              </a:ext>
            </a:extLst>
          </p:cNvPr>
          <p:cNvSpPr>
            <a:spLocks noGrp="1"/>
          </p:cNvSpPr>
          <p:nvPr>
            <p:ph type="sldNum" sz="quarter" idx="12"/>
          </p:nvPr>
        </p:nvSpPr>
        <p:spPr/>
        <p:txBody>
          <a:bodyPr/>
          <a:lstStyle/>
          <a:p>
            <a:fld id="{49AE70B2-8BF9-45C0-BB95-33D1B9D3A854}" type="slidenum">
              <a:rPr lang="zh-CN" altLang="en-US" smtClean="0"/>
              <a:pPr/>
              <a:t>2</a:t>
            </a:fld>
            <a:endParaRPr lang="zh-CN" altLang="en-US" dirty="0"/>
          </a:p>
        </p:txBody>
      </p:sp>
      <p:grpSp>
        <p:nvGrpSpPr>
          <p:cNvPr id="25" name="组合 24">
            <a:extLst>
              <a:ext uri="{FF2B5EF4-FFF2-40B4-BE49-F238E27FC236}">
                <a16:creationId xmlns:a16="http://schemas.microsoft.com/office/drawing/2014/main" id="{E5EB4FB3-B3F2-4DB7-B91E-033BD1B0F84F}"/>
              </a:ext>
            </a:extLst>
          </p:cNvPr>
          <p:cNvGrpSpPr/>
          <p:nvPr/>
        </p:nvGrpSpPr>
        <p:grpSpPr>
          <a:xfrm>
            <a:off x="5471795" y="1267460"/>
            <a:ext cx="4991735" cy="4323715"/>
            <a:chOff x="8183" y="1320"/>
            <a:chExt cx="7861" cy="6809"/>
          </a:xfrm>
        </p:grpSpPr>
        <p:sp>
          <p:nvSpPr>
            <p:cNvPr id="27" name="椭圆 26">
              <a:extLst>
                <a:ext uri="{FF2B5EF4-FFF2-40B4-BE49-F238E27FC236}">
                  <a16:creationId xmlns:a16="http://schemas.microsoft.com/office/drawing/2014/main" id="{D03352D3-F2BC-4EF6-AF3F-ADBDC58590D8}"/>
                </a:ext>
              </a:extLst>
            </p:cNvPr>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p>
          </p:txBody>
        </p:sp>
        <p:sp>
          <p:nvSpPr>
            <p:cNvPr id="29" name="矩形 28">
              <a:extLst>
                <a:ext uri="{FF2B5EF4-FFF2-40B4-BE49-F238E27FC236}">
                  <a16:creationId xmlns:a16="http://schemas.microsoft.com/office/drawing/2014/main" id="{B325AD23-1C4D-4892-9FE4-E9B021FB25BD}"/>
                </a:ext>
              </a:extLst>
            </p:cNvPr>
            <p:cNvSpPr/>
            <p:nvPr/>
          </p:nvSpPr>
          <p:spPr>
            <a:xfrm>
              <a:off x="10046" y="1521"/>
              <a:ext cx="4826" cy="824"/>
            </a:xfrm>
            <a:prstGeom prst="rect">
              <a:avLst/>
            </a:prstGeom>
          </p:spPr>
          <p:txBody>
            <a:bodyPr wrap="square">
              <a:spAutoFit/>
            </a:bodyPr>
            <a:lstStyle/>
            <a:p>
              <a:r>
                <a:rPr lang="zh-CN" altLang="en-US" sz="2800" spc="300" dirty="0">
                  <a:latin typeface="+mn-ea"/>
                </a:rPr>
                <a:t>立项依据</a:t>
              </a:r>
            </a:p>
          </p:txBody>
        </p:sp>
        <p:cxnSp>
          <p:nvCxnSpPr>
            <p:cNvPr id="30" name="直接连接符 29">
              <a:extLst>
                <a:ext uri="{FF2B5EF4-FFF2-40B4-BE49-F238E27FC236}">
                  <a16:creationId xmlns:a16="http://schemas.microsoft.com/office/drawing/2014/main" id="{825AE183-ACE0-478B-B9B0-7F4A6AE506A7}"/>
                </a:ext>
              </a:extLst>
            </p:cNvPr>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0213C8B6-AE41-4942-BC65-DC7BE6D62C9D}"/>
                </a:ext>
              </a:extLst>
            </p:cNvPr>
            <p:cNvGrpSpPr/>
            <p:nvPr/>
          </p:nvGrpSpPr>
          <p:grpSpPr>
            <a:xfrm>
              <a:off x="8183" y="3175"/>
              <a:ext cx="7861" cy="1244"/>
              <a:chOff x="8183" y="3571"/>
              <a:chExt cx="7861" cy="1244"/>
            </a:xfrm>
          </p:grpSpPr>
          <p:sp>
            <p:nvSpPr>
              <p:cNvPr id="46" name="椭圆 45">
                <a:extLst>
                  <a:ext uri="{FF2B5EF4-FFF2-40B4-BE49-F238E27FC236}">
                    <a16:creationId xmlns:a16="http://schemas.microsoft.com/office/drawing/2014/main" id="{1B6D5EA5-206B-4349-994F-DE65773EF054}"/>
                  </a:ext>
                </a:extLst>
              </p:cNvPr>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p>
            </p:txBody>
          </p:sp>
          <p:sp>
            <p:nvSpPr>
              <p:cNvPr id="47" name="矩形 46">
                <a:extLst>
                  <a:ext uri="{FF2B5EF4-FFF2-40B4-BE49-F238E27FC236}">
                    <a16:creationId xmlns:a16="http://schemas.microsoft.com/office/drawing/2014/main" id="{A6CA08CF-CC9E-4A93-94FC-A317C1E9405E}"/>
                  </a:ext>
                </a:extLst>
              </p:cNvPr>
              <p:cNvSpPr/>
              <p:nvPr/>
            </p:nvSpPr>
            <p:spPr>
              <a:xfrm>
                <a:off x="10044" y="3785"/>
                <a:ext cx="6000" cy="824"/>
              </a:xfrm>
              <a:prstGeom prst="rect">
                <a:avLst/>
              </a:prstGeom>
            </p:spPr>
            <p:txBody>
              <a:bodyPr wrap="square">
                <a:spAutoFit/>
              </a:bodyPr>
              <a:lstStyle/>
              <a:p>
                <a:r>
                  <a:rPr lang="zh-CN" altLang="en-US" sz="2800" spc="300" dirty="0">
                    <a:latin typeface="+mn-ea"/>
                  </a:rPr>
                  <a:t>研究目标和研究内容</a:t>
                </a:r>
              </a:p>
            </p:txBody>
          </p:sp>
          <p:cxnSp>
            <p:nvCxnSpPr>
              <p:cNvPr id="48" name="直接连接符 47">
                <a:extLst>
                  <a:ext uri="{FF2B5EF4-FFF2-40B4-BE49-F238E27FC236}">
                    <a16:creationId xmlns:a16="http://schemas.microsoft.com/office/drawing/2014/main" id="{82D374EA-34B7-4899-8800-E4DBD89E58C4}"/>
                  </a:ext>
                </a:extLst>
              </p:cNvPr>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CFDEA0F7-4908-4B12-B3CD-E03BC52ECD08}"/>
                </a:ext>
              </a:extLst>
            </p:cNvPr>
            <p:cNvGrpSpPr/>
            <p:nvPr/>
          </p:nvGrpSpPr>
          <p:grpSpPr>
            <a:xfrm>
              <a:off x="8183" y="5030"/>
              <a:ext cx="6926" cy="1244"/>
              <a:chOff x="8183" y="5822"/>
              <a:chExt cx="6926" cy="1244"/>
            </a:xfrm>
          </p:grpSpPr>
          <p:sp>
            <p:nvSpPr>
              <p:cNvPr id="42" name="椭圆 41">
                <a:extLst>
                  <a:ext uri="{FF2B5EF4-FFF2-40B4-BE49-F238E27FC236}">
                    <a16:creationId xmlns:a16="http://schemas.microsoft.com/office/drawing/2014/main" id="{828061D9-CFDD-4188-8504-C288A8F2A345}"/>
                  </a:ext>
                </a:extLst>
              </p:cNvPr>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p>
            </p:txBody>
          </p:sp>
          <p:sp>
            <p:nvSpPr>
              <p:cNvPr id="43" name="矩形 42">
                <a:extLst>
                  <a:ext uri="{FF2B5EF4-FFF2-40B4-BE49-F238E27FC236}">
                    <a16:creationId xmlns:a16="http://schemas.microsoft.com/office/drawing/2014/main" id="{482ECEEB-4E55-43B3-80A1-8644DFA21E28}"/>
                  </a:ext>
                </a:extLst>
              </p:cNvPr>
              <p:cNvSpPr/>
              <p:nvPr/>
            </p:nvSpPr>
            <p:spPr>
              <a:xfrm>
                <a:off x="10044" y="6022"/>
                <a:ext cx="5065" cy="824"/>
              </a:xfrm>
              <a:prstGeom prst="rect">
                <a:avLst/>
              </a:prstGeom>
            </p:spPr>
            <p:txBody>
              <a:bodyPr wrap="square">
                <a:spAutoFit/>
              </a:bodyPr>
              <a:lstStyle/>
              <a:p>
                <a:r>
                  <a:rPr lang="zh-CN" altLang="en-US" sz="2800" spc="300" dirty="0">
                    <a:latin typeface="+mn-ea"/>
                  </a:rPr>
                  <a:t>研究方案</a:t>
                </a:r>
              </a:p>
            </p:txBody>
          </p:sp>
          <p:cxnSp>
            <p:nvCxnSpPr>
              <p:cNvPr id="45" name="直接连接符 44">
                <a:extLst>
                  <a:ext uri="{FF2B5EF4-FFF2-40B4-BE49-F238E27FC236}">
                    <a16:creationId xmlns:a16="http://schemas.microsoft.com/office/drawing/2014/main" id="{DB1B1BBD-6CC5-4AF1-A74F-6C699C9C2A45}"/>
                  </a:ext>
                </a:extLst>
              </p:cNvPr>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CF99D524-4396-4653-BBCE-F15D7C8F42E4}"/>
                </a:ext>
              </a:extLst>
            </p:cNvPr>
            <p:cNvGrpSpPr/>
            <p:nvPr/>
          </p:nvGrpSpPr>
          <p:grpSpPr>
            <a:xfrm>
              <a:off x="8185" y="6885"/>
              <a:ext cx="7115" cy="1244"/>
              <a:chOff x="8186" y="8236"/>
              <a:chExt cx="7115" cy="1244"/>
            </a:xfrm>
          </p:grpSpPr>
          <p:sp>
            <p:nvSpPr>
              <p:cNvPr id="37" name="椭圆 36">
                <a:extLst>
                  <a:ext uri="{FF2B5EF4-FFF2-40B4-BE49-F238E27FC236}">
                    <a16:creationId xmlns:a16="http://schemas.microsoft.com/office/drawing/2014/main" id="{3FBC35D7-AAF3-47CF-8542-667C94B71DB5}"/>
                  </a:ext>
                </a:extLst>
              </p:cNvPr>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p>
            </p:txBody>
          </p:sp>
          <p:sp>
            <p:nvSpPr>
              <p:cNvPr id="39" name="矩形 38">
                <a:extLst>
                  <a:ext uri="{FF2B5EF4-FFF2-40B4-BE49-F238E27FC236}">
                    <a16:creationId xmlns:a16="http://schemas.microsoft.com/office/drawing/2014/main" id="{4EC4EB1D-94FC-4CCF-86F4-BDBD7EBFB72A}"/>
                  </a:ext>
                </a:extLst>
              </p:cNvPr>
              <p:cNvSpPr/>
              <p:nvPr/>
            </p:nvSpPr>
            <p:spPr>
              <a:xfrm>
                <a:off x="10046" y="8447"/>
                <a:ext cx="5255" cy="824"/>
              </a:xfrm>
              <a:prstGeom prst="rect">
                <a:avLst/>
              </a:prstGeom>
            </p:spPr>
            <p:txBody>
              <a:bodyPr wrap="square">
                <a:spAutoFit/>
              </a:bodyPr>
              <a:lstStyle/>
              <a:p>
                <a:r>
                  <a:rPr lang="zh-CN" altLang="en-US" sz="2800" spc="300" dirty="0">
                    <a:latin typeface="+mn-ea"/>
                  </a:rPr>
                  <a:t>创新点</a:t>
                </a:r>
              </a:p>
            </p:txBody>
          </p:sp>
          <p:cxnSp>
            <p:nvCxnSpPr>
              <p:cNvPr id="40" name="直接连接符 39">
                <a:extLst>
                  <a:ext uri="{FF2B5EF4-FFF2-40B4-BE49-F238E27FC236}">
                    <a16:creationId xmlns:a16="http://schemas.microsoft.com/office/drawing/2014/main" id="{75C5BE8C-FC24-4DF3-9AAA-1BB69172900E}"/>
                  </a:ext>
                </a:extLst>
              </p:cNvPr>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5" name="图片 4">
            <a:extLst>
              <a:ext uri="{FF2B5EF4-FFF2-40B4-BE49-F238E27FC236}">
                <a16:creationId xmlns:a16="http://schemas.microsoft.com/office/drawing/2014/main" id="{9A82CD13-2311-4C7D-B8B9-2BF27B09B68C}"/>
              </a:ext>
            </a:extLst>
          </p:cNvPr>
          <p:cNvPicPr>
            <a:picLocks noChangeAspect="1"/>
          </p:cNvPicPr>
          <p:nvPr/>
        </p:nvPicPr>
        <p:blipFill>
          <a:blip r:embed="rId5"/>
          <a:stretch>
            <a:fillRect/>
          </a:stretch>
        </p:blipFill>
        <p:spPr>
          <a:xfrm>
            <a:off x="-131218" y="977"/>
            <a:ext cx="4682134" cy="3834716"/>
          </a:xfrm>
          <a:prstGeom prst="rect">
            <a:avLst/>
          </a:prstGeom>
        </p:spPr>
      </p:pic>
      <p:sp>
        <p:nvSpPr>
          <p:cNvPr id="49" name="矩形 48">
            <a:extLst>
              <a:ext uri="{FF2B5EF4-FFF2-40B4-BE49-F238E27FC236}">
                <a16:creationId xmlns:a16="http://schemas.microsoft.com/office/drawing/2014/main" id="{3A8F19B5-8A6B-4781-99E0-7C650C31262B}"/>
              </a:ext>
            </a:extLst>
          </p:cNvPr>
          <p:cNvSpPr/>
          <p:nvPr/>
        </p:nvSpPr>
        <p:spPr>
          <a:xfrm>
            <a:off x="360504" y="538797"/>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8000" b="1" dirty="0"/>
              <a:t>目录</a:t>
            </a:r>
            <a:endParaRPr lang="zh-CN" altLang="en-US" sz="8000" dirty="0"/>
          </a:p>
          <a:p>
            <a:pPr algn="ctr" fontAlgn="auto">
              <a:lnSpc>
                <a:spcPct val="150000"/>
              </a:lnSpc>
            </a:pPr>
            <a:r>
              <a:rPr lang="en-US" altLang="zh-CN" sz="3200" dirty="0"/>
              <a:t>CONTENTS</a:t>
            </a:r>
          </a:p>
        </p:txBody>
      </p:sp>
    </p:spTree>
    <p:custDataLst>
      <p:tags r:id="rId1"/>
    </p:custDataLst>
    <p:extLst>
      <p:ext uri="{BB962C8B-B14F-4D97-AF65-F5344CB8AC3E}">
        <p14:creationId xmlns:p14="http://schemas.microsoft.com/office/powerpoint/2010/main" val="418996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圆角 18"/>
          <p:cNvSpPr/>
          <p:nvPr/>
        </p:nvSpPr>
        <p:spPr>
          <a:xfrm>
            <a:off x="1031789" y="1622998"/>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grpSp>
        <p:nvGrpSpPr>
          <p:cNvPr id="15" name="组合 14"/>
          <p:cNvGrpSpPr/>
          <p:nvPr/>
        </p:nvGrpSpPr>
        <p:grpSpPr>
          <a:xfrm>
            <a:off x="3315151" y="1810655"/>
            <a:ext cx="7952838" cy="2060179"/>
            <a:chOff x="3134969" y="2073360"/>
            <a:chExt cx="7952580" cy="2060477"/>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sp>
          <p:nvSpPr>
            <p:cNvPr id="32" name="矩形 31"/>
            <p:cNvSpPr/>
            <p:nvPr/>
          </p:nvSpPr>
          <p:spPr>
            <a:xfrm>
              <a:off x="3815575" y="2073360"/>
              <a:ext cx="7271974" cy="2060477"/>
            </a:xfrm>
            <a:prstGeom prst="rect">
              <a:avLst/>
            </a:prstGeom>
          </p:spPr>
          <p:txBody>
            <a:bodyPr wrap="square">
              <a:spAutoFit/>
            </a:bodyPr>
            <a:lstStyle/>
            <a:p>
              <a:pPr indent="457200" algn="just">
                <a:lnSpc>
                  <a:spcPct val="150000"/>
                </a:lnSpc>
              </a:pPr>
              <a:r>
                <a:rPr lang="zh-CN" altLang="zh-CN" sz="2200" kern="100" dirty="0">
                  <a:effectLst/>
                  <a:latin typeface="Times New Roman" panose="02020603050405020304" pitchFamily="18" charset="0"/>
                  <a:ea typeface="宋体" panose="02010600030101010101" pitchFamily="2" charset="-122"/>
                </a:rPr>
                <a:t>本研究提出了一种基于爆炸冲击波理论的虚假健康信息传播模型。该模型将传播过程比作信息在源头爆炸，信息冲击波从近到远扩散，可以更真实地模拟传播过程，可以定量衡量虚假健康信息传播的范围和影响力。</a:t>
              </a:r>
              <a:endParaRPr lang="zh-CN" altLang="en-US" sz="2200" dirty="0">
                <a:latin typeface="微软雅黑" panose="020B0503020204020204" charset="-122"/>
                <a:ea typeface="微软雅黑" panose="020B0503020204020204" charset="-122"/>
                <a:cs typeface="+mn-ea"/>
                <a:sym typeface="+mn-lt"/>
              </a:endParaRPr>
            </a:p>
          </p:txBody>
        </p:sp>
      </p:grpSp>
      <p:grpSp>
        <p:nvGrpSpPr>
          <p:cNvPr id="35" name="组合 34"/>
          <p:cNvGrpSpPr/>
          <p:nvPr/>
        </p:nvGrpSpPr>
        <p:grpSpPr>
          <a:xfrm>
            <a:off x="3315151" y="4106576"/>
            <a:ext cx="7646213" cy="1552348"/>
            <a:chOff x="2929052" y="2904618"/>
            <a:chExt cx="7645944" cy="1552575"/>
          </a:xfrm>
        </p:grpSpPr>
        <p:sp>
          <p:nvSpPr>
            <p:cNvPr id="36" name="椭圆 35"/>
            <p:cNvSpPr/>
            <p:nvPr/>
          </p:nvSpPr>
          <p:spPr>
            <a:xfrm>
              <a:off x="2929052" y="2974910"/>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sp>
          <p:nvSpPr>
            <p:cNvPr id="38" name="矩形 37"/>
            <p:cNvSpPr/>
            <p:nvPr/>
          </p:nvSpPr>
          <p:spPr>
            <a:xfrm>
              <a:off x="3620972" y="2904618"/>
              <a:ext cx="6954024" cy="1552575"/>
            </a:xfrm>
            <a:prstGeom prst="rect">
              <a:avLst/>
            </a:prstGeom>
          </p:spPr>
          <p:txBody>
            <a:bodyPr wrap="square">
              <a:spAutoFit/>
            </a:bodyPr>
            <a:lstStyle/>
            <a:p>
              <a:pPr indent="457200" algn="just">
                <a:lnSpc>
                  <a:spcPct val="150000"/>
                </a:lnSpc>
              </a:pPr>
              <a:r>
                <a:rPr lang="zh-CN" altLang="zh-CN" sz="2200" kern="100" dirty="0">
                  <a:effectLst/>
                  <a:ea typeface="宋体" panose="02010600030101010101" pitchFamily="2" charset="-122"/>
                  <a:cs typeface="Times New Roman" panose="02020603050405020304" pitchFamily="18" charset="0"/>
                </a:rPr>
                <a:t>本研究基于上述模型分析虚假健康信息传播的规律</a:t>
              </a:r>
              <a:r>
                <a:rPr lang="en-US" altLang="zh-CN" sz="2200" kern="100" dirty="0">
                  <a:effectLst/>
                  <a:ea typeface="宋体" panose="02010600030101010101" pitchFamily="2" charset="-122"/>
                  <a:cs typeface="Times New Roman" panose="02020603050405020304" pitchFamily="18" charset="0"/>
                </a:rPr>
                <a:t>,</a:t>
              </a:r>
              <a:r>
                <a:rPr lang="zh-CN" altLang="zh-CN" sz="2200" kern="100" dirty="0">
                  <a:effectLst/>
                  <a:ea typeface="宋体" panose="02010600030101010101" pitchFamily="2" charset="-122"/>
                  <a:cs typeface="Times New Roman" panose="02020603050405020304" pitchFamily="18" charset="0"/>
                </a:rPr>
                <a:t>从而找到传播的重要节点，并结合社会网络分析方法，可以动态识别在传播的每个时间阶段的关键节点。 </a:t>
              </a:r>
              <a:endParaRPr lang="zh-CN" altLang="zh-CN" sz="2200" dirty="0">
                <a:latin typeface="微软雅黑" panose="020B0503020204020204" charset="-122"/>
                <a:ea typeface="微软雅黑" panose="020B0503020204020204" charset="-122"/>
                <a:cs typeface="+mn-ea"/>
              </a:endParaRPr>
            </a:p>
          </p:txBody>
        </p:sp>
      </p:grpSp>
      <p:pic>
        <p:nvPicPr>
          <p:cNvPr id="12" name="图片 11"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85F27467-D88A-489A-D0C8-0D1A44E3F726}"/>
              </a:ext>
            </a:extLst>
          </p:cNvPr>
          <p:cNvSpPr>
            <a:spLocks noGrp="1"/>
          </p:cNvSpPr>
          <p:nvPr>
            <p:ph type="sldNum" sz="quarter" idx="12"/>
          </p:nvPr>
        </p:nvSpPr>
        <p:spPr/>
        <p:txBody>
          <a:bodyPr/>
          <a:lstStyle/>
          <a:p>
            <a:fld id="{49AE70B2-8BF9-45C0-BB95-33D1B9D3A854}" type="slidenum">
              <a:rPr lang="zh-CN" altLang="en-US" smtClean="0"/>
              <a:pPr/>
              <a:t>20</a:t>
            </a:fld>
            <a:endParaRPr lang="zh-CN" altLang="en-US" dirty="0"/>
          </a:p>
        </p:txBody>
      </p:sp>
      <p:pic>
        <p:nvPicPr>
          <p:cNvPr id="3" name="图片 2" descr="C:\Users\14638\Desktop\IMG_2590(20220923-103637).JPGIMG_2590(20220923-103637)">
            <a:extLst>
              <a:ext uri="{FF2B5EF4-FFF2-40B4-BE49-F238E27FC236}">
                <a16:creationId xmlns:a16="http://schemas.microsoft.com/office/drawing/2014/main" id="{A65B4530-7A99-2F4F-8EF7-7B9A9D96AC83}"/>
              </a:ext>
            </a:extLst>
          </p:cNvPr>
          <p:cNvPicPr/>
          <p:nvPr/>
        </p:nvPicPr>
        <p:blipFill rotWithShape="1">
          <a:blip r:embed="rId5"/>
          <a:srcRect l="-2245"/>
          <a:stretch/>
        </p:blipFill>
        <p:spPr>
          <a:xfrm>
            <a:off x="924011" y="2149499"/>
            <a:ext cx="2086707" cy="3300255"/>
          </a:xfrm>
          <a:prstGeom prst="flowChartDelay">
            <a:avLst/>
          </a:prstGeom>
          <a:solidFill>
            <a:srgbClr val="FFFFFF">
              <a:shade val="85000"/>
            </a:srgbClr>
          </a:solidFill>
          <a:ln>
            <a:noFill/>
          </a:ln>
          <a:effectLst/>
        </p:spPr>
      </p:pic>
      <p:grpSp>
        <p:nvGrpSpPr>
          <p:cNvPr id="21" name="组合 20">
            <a:extLst>
              <a:ext uri="{FF2B5EF4-FFF2-40B4-BE49-F238E27FC236}">
                <a16:creationId xmlns:a16="http://schemas.microsoft.com/office/drawing/2014/main" id="{88ABB163-D719-48B7-B217-57947BA4CE64}"/>
              </a:ext>
            </a:extLst>
          </p:cNvPr>
          <p:cNvGrpSpPr/>
          <p:nvPr/>
        </p:nvGrpSpPr>
        <p:grpSpPr>
          <a:xfrm>
            <a:off x="351155" y="325120"/>
            <a:ext cx="3184381" cy="1015365"/>
            <a:chOff x="1572" y="494"/>
            <a:chExt cx="4799" cy="1599"/>
          </a:xfrm>
        </p:grpSpPr>
        <p:grpSp>
          <p:nvGrpSpPr>
            <p:cNvPr id="22" name="组合 21">
              <a:extLst>
                <a:ext uri="{FF2B5EF4-FFF2-40B4-BE49-F238E27FC236}">
                  <a16:creationId xmlns:a16="http://schemas.microsoft.com/office/drawing/2014/main" id="{49151804-3E77-41A5-A05D-9DB001F07ED4}"/>
                </a:ext>
              </a:extLst>
            </p:cNvPr>
            <p:cNvGrpSpPr/>
            <p:nvPr/>
          </p:nvGrpSpPr>
          <p:grpSpPr>
            <a:xfrm>
              <a:off x="1572" y="494"/>
              <a:ext cx="2047" cy="1599"/>
              <a:chOff x="2761095" y="2248418"/>
              <a:chExt cx="1948563" cy="1522661"/>
            </a:xfrm>
          </p:grpSpPr>
          <p:sp>
            <p:nvSpPr>
              <p:cNvPr id="24" name="矩形: 圆角 24">
                <a:extLst>
                  <a:ext uri="{FF2B5EF4-FFF2-40B4-BE49-F238E27FC236}">
                    <a16:creationId xmlns:a16="http://schemas.microsoft.com/office/drawing/2014/main" id="{B23C5A59-1DF3-4D97-832F-F50756E1AFBC}"/>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5" name="矩形: 圆角 24">
                <a:extLst>
                  <a:ext uri="{FF2B5EF4-FFF2-40B4-BE49-F238E27FC236}">
                    <a16:creationId xmlns:a16="http://schemas.microsoft.com/office/drawing/2014/main" id="{69445A94-B536-4785-A112-0A9657A75834}"/>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7" name="文本框 26">
                <a:extLst>
                  <a:ext uri="{FF2B5EF4-FFF2-40B4-BE49-F238E27FC236}">
                    <a16:creationId xmlns:a16="http://schemas.microsoft.com/office/drawing/2014/main" id="{220307A2-7AD5-43A0-8FFA-33DCA0F6C2B7}"/>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3" name="矩形 22">
              <a:extLst>
                <a:ext uri="{FF2B5EF4-FFF2-40B4-BE49-F238E27FC236}">
                  <a16:creationId xmlns:a16="http://schemas.microsoft.com/office/drawing/2014/main" id="{D3EEA4FD-3692-419D-9ADB-1D638F22084D}"/>
                </a:ext>
              </a:extLst>
            </p:cNvPr>
            <p:cNvSpPr/>
            <p:nvPr/>
          </p:nvSpPr>
          <p:spPr>
            <a:xfrm>
              <a:off x="3078" y="751"/>
              <a:ext cx="3293"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4 </a:t>
              </a:r>
              <a:r>
                <a:rPr lang="zh-CN" altLang="en-US" sz="3600" b="1" spc="300" dirty="0">
                  <a:latin typeface="微软雅黑" panose="020B0503020204020204" charset="-122"/>
                  <a:ea typeface="微软雅黑" panose="020B0503020204020204" charset="-122"/>
                </a:rPr>
                <a:t>创新点</a:t>
              </a: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4">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75815"/>
            <a:ext cx="7889240" cy="2164715"/>
            <a:chOff x="4143" y="4701"/>
            <a:chExt cx="12424" cy="3409"/>
          </a:xfrm>
        </p:grpSpPr>
        <p:sp>
          <p:nvSpPr>
            <p:cNvPr id="27" name="文本框 1"/>
            <p:cNvSpPr txBox="1"/>
            <p:nvPr/>
          </p:nvSpPr>
          <p:spPr>
            <a:xfrm>
              <a:off x="4143" y="4701"/>
              <a:ext cx="12424" cy="305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6000" b="1" kern="100" dirty="0">
                  <a:solidFill>
                    <a:srgbClr val="25557A"/>
                  </a:solidFill>
                  <a:latin typeface="微软雅黑" panose="020B0503020204020204" charset="-122"/>
                  <a:ea typeface="微软雅黑" panose="020B0503020204020204" charset="-122"/>
                  <a:sym typeface="+mn-lt"/>
                </a:rPr>
                <a:t>敬请专家批评指正！</a:t>
              </a:r>
            </a:p>
            <a:p>
              <a:pPr algn="ctr" rtl="0" eaLnBrk="1" fontAlgn="auto" latinLnBrk="0" hangingPunct="1"/>
              <a:endParaRPr lang="zh-CN" sz="6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5701" y="7436"/>
              <a:ext cx="10115" cy="67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r>
                <a:rPr lang="zh-CN" altLang="en-US" sz="2400" b="1" kern="100" dirty="0">
                  <a:solidFill>
                    <a:srgbClr val="595959"/>
                  </a:solidFill>
                  <a:latin typeface="微软雅黑" panose="020B0503020204020204" charset="-122"/>
                  <a:ea typeface="微软雅黑" panose="020B0503020204020204" charset="-122"/>
                  <a:sym typeface="Times New Roman" panose="02020603050405020304"/>
                </a:rPr>
                <a:t>汇报人丨刘艳</a:t>
              </a:r>
              <a:r>
                <a:rPr lang="en-US" altLang="zh-CN" sz="2400" b="1" kern="100" dirty="0">
                  <a:solidFill>
                    <a:srgbClr val="595959"/>
                  </a:solidFill>
                  <a:latin typeface="微软雅黑" panose="020B0503020204020204" charset="-122"/>
                  <a:ea typeface="微软雅黑" panose="020B0503020204020204" charset="-122"/>
                  <a:sym typeface="Times New Roman" panose="02020603050405020304"/>
                </a:rPr>
                <a:t>        </a:t>
              </a:r>
              <a:r>
                <a:rPr lang="zh-CN" altLang="en-US" sz="2400" b="1" kern="100" dirty="0">
                  <a:solidFill>
                    <a:srgbClr val="595959"/>
                  </a:solidFill>
                  <a:latin typeface="微软雅黑" panose="020B0503020204020204" charset="-122"/>
                  <a:ea typeface="微软雅黑" panose="020B0503020204020204" charset="-122"/>
                  <a:sym typeface="Times New Roman" panose="02020603050405020304"/>
                </a:rPr>
                <a:t>时间丨</a:t>
              </a:r>
              <a:r>
                <a:rPr lang="en-US" altLang="zh-CN" sz="2400" b="1" kern="100" dirty="0">
                  <a:solidFill>
                    <a:srgbClr val="595959"/>
                  </a:solidFill>
                  <a:latin typeface="微软雅黑" panose="020B0503020204020204" charset="-122"/>
                  <a:ea typeface="微软雅黑" panose="020B0503020204020204" charset="-122"/>
                  <a:sym typeface="Times New Roman" panose="02020603050405020304"/>
                </a:rPr>
                <a:t>2023</a:t>
              </a:r>
              <a:r>
                <a:rPr lang="zh-CN" altLang="en-US" sz="2400" b="1" kern="100" dirty="0">
                  <a:solidFill>
                    <a:srgbClr val="595959"/>
                  </a:solidFill>
                  <a:latin typeface="微软雅黑" panose="020B0503020204020204" charset="-122"/>
                  <a:ea typeface="微软雅黑" panose="020B0503020204020204" charset="-122"/>
                  <a:sym typeface="Times New Roman" panose="02020603050405020304"/>
                </a:rPr>
                <a:t>年</a:t>
              </a:r>
              <a:r>
                <a:rPr lang="en-US" altLang="zh-CN" sz="2400" b="1" kern="100" dirty="0">
                  <a:solidFill>
                    <a:srgbClr val="595959"/>
                  </a:solidFill>
                  <a:latin typeface="微软雅黑" panose="020B0503020204020204" charset="-122"/>
                  <a:ea typeface="微软雅黑" panose="020B0503020204020204" charset="-122"/>
                  <a:sym typeface="Times New Roman" panose="02020603050405020304"/>
                </a:rPr>
                <a:t>12</a:t>
              </a:r>
              <a:r>
                <a:rPr lang="zh-CN" altLang="en-US" sz="2400" b="1" kern="100" dirty="0">
                  <a:solidFill>
                    <a:srgbClr val="595959"/>
                  </a:solidFill>
                  <a:latin typeface="微软雅黑" panose="020B0503020204020204" charset="-122"/>
                  <a:ea typeface="微软雅黑" panose="020B0503020204020204" charset="-122"/>
                  <a:sym typeface="Times New Roman" panose="02020603050405020304"/>
                </a:rPr>
                <a:t>月</a:t>
              </a:r>
              <a:r>
                <a:rPr lang="en-US" altLang="zh-CN" sz="2400" b="1" kern="100" dirty="0">
                  <a:solidFill>
                    <a:srgbClr val="595959"/>
                  </a:solidFill>
                  <a:latin typeface="微软雅黑" panose="020B0503020204020204" charset="-122"/>
                  <a:ea typeface="微软雅黑" panose="020B0503020204020204" charset="-122"/>
                  <a:sym typeface="Times New Roman" panose="02020603050405020304"/>
                </a:rPr>
                <a:t>4</a:t>
              </a:r>
              <a:r>
                <a:rPr lang="zh-CN" altLang="en-US" sz="2400" b="1" kern="100" dirty="0">
                  <a:solidFill>
                    <a:srgbClr val="595959"/>
                  </a:solidFill>
                  <a:latin typeface="微软雅黑" panose="020B0503020204020204" charset="-122"/>
                  <a:ea typeface="微软雅黑" panose="020B0503020204020204" charset="-122"/>
                  <a:sym typeface="Times New Roman" panose="02020603050405020304"/>
                </a:rPr>
                <a:t>日</a:t>
              </a: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校徽"/>
            <p:cNvPicPr>
              <a:picLocks noChangeAspect="1"/>
            </p:cNvPicPr>
            <p:nvPr/>
          </p:nvPicPr>
          <p:blipFill>
            <a:blip r:embed="rId5"/>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18674CDE-7EE1-7428-57E6-90D35AA8D20C}"/>
              </a:ext>
            </a:extLst>
          </p:cNvPr>
          <p:cNvSpPr>
            <a:spLocks noGrp="1"/>
          </p:cNvSpPr>
          <p:nvPr>
            <p:ph type="sldNum" sz="quarter" idx="12"/>
          </p:nvPr>
        </p:nvSpPr>
        <p:spPr/>
        <p:txBody>
          <a:bodyPr/>
          <a:lstStyle/>
          <a:p>
            <a:fld id="{49AE70B2-8BF9-45C0-BB95-33D1B9D3A854}" type="slidenum">
              <a:rPr lang="zh-CN" altLang="en-US" smtClean="0"/>
              <a:pPr/>
              <a:t>21</a:t>
            </a:fld>
            <a:endParaRPr lang="zh-CN" altLang="en-US" dirty="0"/>
          </a:p>
        </p:txBody>
      </p:sp>
    </p:spTree>
    <p:custDataLst>
      <p:tags r:id="rId1"/>
    </p:custDataLst>
    <p:extLst>
      <p:ext uri="{BB962C8B-B14F-4D97-AF65-F5344CB8AC3E}">
        <p14:creationId xmlns:p14="http://schemas.microsoft.com/office/powerpoint/2010/main" val="279517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135120" cy="1015365"/>
            <a:chOff x="1572" y="494"/>
            <a:chExt cx="651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5006"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1.1 </a:t>
              </a:r>
              <a:r>
                <a:rPr lang="zh-CN" altLang="en-US" sz="3600" b="1" spc="300" dirty="0">
                  <a:latin typeface="微软雅黑" panose="020B0503020204020204" charset="-122"/>
                  <a:ea typeface="微软雅黑" panose="020B0503020204020204" charset="-122"/>
                </a:rPr>
                <a:t>研究背景</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3</a:t>
            </a:fld>
            <a:endParaRPr lang="zh-CN" altLang="en-US" dirty="0"/>
          </a:p>
        </p:txBody>
      </p:sp>
      <p:sp>
        <p:nvSpPr>
          <p:cNvPr id="3" name="箭头: 右 2">
            <a:extLst>
              <a:ext uri="{FF2B5EF4-FFF2-40B4-BE49-F238E27FC236}">
                <a16:creationId xmlns:a16="http://schemas.microsoft.com/office/drawing/2014/main" id="{E084422D-03EA-6BCF-9288-D3047CF71A4D}"/>
              </a:ext>
            </a:extLst>
          </p:cNvPr>
          <p:cNvSpPr/>
          <p:nvPr/>
        </p:nvSpPr>
        <p:spPr>
          <a:xfrm rot="16200000" flipH="1">
            <a:off x="1606125" y="3534951"/>
            <a:ext cx="672100" cy="681832"/>
          </a:xfrm>
          <a:prstGeom prst="rightArrow">
            <a:avLst/>
          </a:prstGeom>
          <a:solidFill>
            <a:srgbClr val="2555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209B0304-9725-41D3-72A1-72F1C0F572E5}"/>
              </a:ext>
            </a:extLst>
          </p:cNvPr>
          <p:cNvSpPr txBox="1"/>
          <p:nvPr/>
        </p:nvSpPr>
        <p:spPr>
          <a:xfrm>
            <a:off x="831769" y="4514384"/>
            <a:ext cx="7953228" cy="461665"/>
          </a:xfrm>
          <a:prstGeom prst="rect">
            <a:avLst/>
          </a:prstGeom>
          <a:noFill/>
        </p:spPr>
        <p:txBody>
          <a:bodyPr wrap="square">
            <a:spAutoFit/>
          </a:bodyPr>
          <a:lstStyle/>
          <a:p>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亟需研究虚假健康信息的传播规律，以期提出应对策略。                       </a:t>
            </a:r>
            <a:endParaRPr lang="en-US" altLang="zh-CN" sz="2400" b="1"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0" name="文本框 39">
            <a:extLst>
              <a:ext uri="{FF2B5EF4-FFF2-40B4-BE49-F238E27FC236}">
                <a16:creationId xmlns:a16="http://schemas.microsoft.com/office/drawing/2014/main" id="{A691BB0C-EED6-8748-64A9-67031D988709}"/>
              </a:ext>
            </a:extLst>
          </p:cNvPr>
          <p:cNvSpPr txBox="1"/>
          <p:nvPr/>
        </p:nvSpPr>
        <p:spPr>
          <a:xfrm>
            <a:off x="2952545" y="3125409"/>
            <a:ext cx="8106519" cy="1631216"/>
          </a:xfrm>
          <a:prstGeom prst="rect">
            <a:avLst/>
          </a:prstGeom>
          <a:noFill/>
        </p:spPr>
        <p:txBody>
          <a:bodyPr wrap="square">
            <a:spAutoFit/>
          </a:bodyPr>
          <a:lstStyle/>
          <a:p>
            <a:pPr marL="342900" indent="-342900">
              <a:buFont typeface="Wingdings" panose="05000000000000000000" pitchFamily="2" charset="2"/>
              <a:buChar char="ü"/>
            </a:pP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ü"/>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传播类似于爆炸冲击波的扩散</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Wingdings" panose="05000000000000000000" pitchFamily="2" charset="2"/>
              <a:buChar char="ü"/>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虚假健康信息受到社会网络结构、信息特性、个体认知等方面影响。</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endParaRPr lang="zh-CN" altLang="en-US" sz="20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84D47872-5980-7A2A-8646-EDC617E18558}"/>
              </a:ext>
            </a:extLst>
          </p:cNvPr>
          <p:cNvSpPr txBox="1"/>
          <p:nvPr/>
        </p:nvSpPr>
        <p:spPr>
          <a:xfrm>
            <a:off x="1254036" y="5969575"/>
            <a:ext cx="1984064" cy="400110"/>
          </a:xfrm>
          <a:prstGeom prst="rect">
            <a:avLst/>
          </a:prstGeom>
          <a:noFill/>
        </p:spPr>
        <p:txBody>
          <a:bodyPr wrap="square">
            <a:spAutoFit/>
          </a:bodyPr>
          <a:lstStyle/>
          <a:p>
            <a:r>
              <a:rPr lang="zh-CN" altLang="en-US" sz="2000" dirty="0"/>
              <a:t>研究形成</a:t>
            </a:r>
          </a:p>
        </p:txBody>
      </p:sp>
      <p:sp>
        <p:nvSpPr>
          <p:cNvPr id="44" name="文本框 43">
            <a:extLst>
              <a:ext uri="{FF2B5EF4-FFF2-40B4-BE49-F238E27FC236}">
                <a16:creationId xmlns:a16="http://schemas.microsoft.com/office/drawing/2014/main" id="{6AC83D68-F06C-7FCF-83F3-70E84DE6FF43}"/>
              </a:ext>
            </a:extLst>
          </p:cNvPr>
          <p:cNvSpPr txBox="1"/>
          <p:nvPr/>
        </p:nvSpPr>
        <p:spPr>
          <a:xfrm>
            <a:off x="2777386" y="5153967"/>
            <a:ext cx="8034050" cy="1015663"/>
          </a:xfrm>
          <a:prstGeom prst="rect">
            <a:avLst/>
          </a:prstGeom>
          <a:noFill/>
        </p:spPr>
        <p:txBody>
          <a:bodyPr wrap="square">
            <a:spAutoFit/>
          </a:bodyPr>
          <a:lstStyle/>
          <a:p>
            <a:pPr marL="342900" indent="-342900">
              <a:buFont typeface="Wingdings" panose="05000000000000000000" pitchFamily="2" charset="2"/>
              <a:buChar char="ü"/>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国务院在</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2023</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年印发了</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数字中国建设整体布局规划</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，强调要净化网络空间，深入开展网络生态治理工作。</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许多学者通过研究虚假信息的传播来探寻治理方法。</a:t>
            </a:r>
          </a:p>
        </p:txBody>
      </p:sp>
      <p:sp>
        <p:nvSpPr>
          <p:cNvPr id="23" name="箭头: 右 22">
            <a:extLst>
              <a:ext uri="{FF2B5EF4-FFF2-40B4-BE49-F238E27FC236}">
                <a16:creationId xmlns:a16="http://schemas.microsoft.com/office/drawing/2014/main" id="{BCE802D6-8B8B-48BF-A56D-DFBA7B78CBD6}"/>
              </a:ext>
            </a:extLst>
          </p:cNvPr>
          <p:cNvSpPr/>
          <p:nvPr/>
        </p:nvSpPr>
        <p:spPr>
          <a:xfrm rot="16200000" flipH="1">
            <a:off x="1606126" y="1853967"/>
            <a:ext cx="672100" cy="681832"/>
          </a:xfrm>
          <a:prstGeom prst="rightArrow">
            <a:avLst/>
          </a:prstGeom>
          <a:solidFill>
            <a:srgbClr val="2555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箭头: 右 23">
            <a:extLst>
              <a:ext uri="{FF2B5EF4-FFF2-40B4-BE49-F238E27FC236}">
                <a16:creationId xmlns:a16="http://schemas.microsoft.com/office/drawing/2014/main" id="{6275AEB6-2280-489B-8F71-0C660A131033}"/>
              </a:ext>
            </a:extLst>
          </p:cNvPr>
          <p:cNvSpPr/>
          <p:nvPr/>
        </p:nvSpPr>
        <p:spPr>
          <a:xfrm rot="16200000" flipH="1">
            <a:off x="1562184" y="5184727"/>
            <a:ext cx="672100" cy="681832"/>
          </a:xfrm>
          <a:prstGeom prst="rightArrow">
            <a:avLst/>
          </a:prstGeom>
          <a:solidFill>
            <a:srgbClr val="2555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5FBABF5-582C-4EE8-909B-A49D2317FBFB}"/>
              </a:ext>
            </a:extLst>
          </p:cNvPr>
          <p:cNvSpPr txBox="1"/>
          <p:nvPr/>
        </p:nvSpPr>
        <p:spPr>
          <a:xfrm>
            <a:off x="2849741" y="1863393"/>
            <a:ext cx="6429965" cy="707886"/>
          </a:xfrm>
          <a:prstGeom prst="rect">
            <a:avLst/>
          </a:prstGeom>
          <a:noFill/>
        </p:spPr>
        <p:txBody>
          <a:bodyPr wrap="none" rtlCol="0">
            <a:spAutoFit/>
          </a:bodyPr>
          <a:lstStyle/>
          <a:p>
            <a:pPr marL="342900" indent="-342900">
              <a:buFont typeface="Wingdings" panose="05000000000000000000" pitchFamily="2" charset="2"/>
              <a:buChar char="ü"/>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互联网信息海量，信息来源和质量参差不齐。</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虚假健康信息易扭曲混淆公众对科学健康信息的判断</a:t>
            </a:r>
          </a:p>
        </p:txBody>
      </p:sp>
      <p:sp>
        <p:nvSpPr>
          <p:cNvPr id="27" name="文本框 26">
            <a:extLst>
              <a:ext uri="{FF2B5EF4-FFF2-40B4-BE49-F238E27FC236}">
                <a16:creationId xmlns:a16="http://schemas.microsoft.com/office/drawing/2014/main" id="{2612AA45-EFD2-4C05-8B8C-CAB04AFC283F}"/>
              </a:ext>
            </a:extLst>
          </p:cNvPr>
          <p:cNvSpPr txBox="1"/>
          <p:nvPr/>
        </p:nvSpPr>
        <p:spPr>
          <a:xfrm>
            <a:off x="831769" y="1252840"/>
            <a:ext cx="9019597" cy="461665"/>
          </a:xfrm>
          <a:prstGeom prst="rect">
            <a:avLst/>
          </a:prstGeom>
          <a:noFill/>
        </p:spPr>
        <p:txBody>
          <a:bodyPr wrap="square">
            <a:spAutoFit/>
          </a:bodyPr>
          <a:lstStyle/>
          <a:p>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虚假健康信息对公众健康造成了不可忽视的负面影响。</a:t>
            </a:r>
            <a:endParaRPr lang="zh-CN" altLang="en-US" sz="2400" dirty="0"/>
          </a:p>
        </p:txBody>
      </p:sp>
      <p:sp>
        <p:nvSpPr>
          <p:cNvPr id="28" name="文本框 27">
            <a:extLst>
              <a:ext uri="{FF2B5EF4-FFF2-40B4-BE49-F238E27FC236}">
                <a16:creationId xmlns:a16="http://schemas.microsoft.com/office/drawing/2014/main" id="{FED44A7D-7DFC-497A-ACDB-A78E858D192B}"/>
              </a:ext>
            </a:extLst>
          </p:cNvPr>
          <p:cNvSpPr txBox="1"/>
          <p:nvPr/>
        </p:nvSpPr>
        <p:spPr>
          <a:xfrm>
            <a:off x="835243" y="2767950"/>
            <a:ext cx="10223821" cy="461665"/>
          </a:xfrm>
          <a:prstGeom prst="rect">
            <a:avLst/>
          </a:prstGeom>
          <a:noFill/>
        </p:spPr>
        <p:txBody>
          <a:bodyPr wrap="square">
            <a:spAutoFit/>
          </a:bodyPr>
          <a:lstStyle/>
          <a:p>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互联网环境下虚假健康信息的传播更加迅速、广泛和深入，危害性更大。</a:t>
            </a:r>
          </a:p>
        </p:txBody>
      </p:sp>
    </p:spTree>
    <p:custDataLst>
      <p:tags r:id="rId1"/>
    </p:custDataLst>
    <p:extLst>
      <p:ext uri="{BB962C8B-B14F-4D97-AF65-F5344CB8AC3E}">
        <p14:creationId xmlns:p14="http://schemas.microsoft.com/office/powerpoint/2010/main" val="155018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7178964" cy="1015365"/>
            <a:chOff x="1572" y="494"/>
            <a:chExt cx="10819"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9313"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1.2 </a:t>
              </a:r>
              <a:r>
                <a:rPr lang="zh-CN" altLang="en-US" sz="3600" b="1" spc="300" dirty="0">
                  <a:latin typeface="微软雅黑" panose="020B0503020204020204" charset="-122"/>
                  <a:ea typeface="微软雅黑" panose="020B0503020204020204" charset="-122"/>
                </a:rPr>
                <a:t>国内外研究现状</a:t>
              </a:r>
              <a:r>
                <a:rPr lang="en-US" altLang="zh-CN" sz="3600" b="1" spc="300" dirty="0">
                  <a:latin typeface="Times New Roman" panose="02020603050405020304" pitchFamily="18" charset="0"/>
                  <a:ea typeface="微软雅黑" panose="020B0503020204020204" charset="-122"/>
                  <a:cs typeface="Times New Roman" panose="02020603050405020304" pitchFamily="18" charset="0"/>
                </a:rPr>
                <a:t>—</a:t>
              </a:r>
              <a:r>
                <a:rPr lang="zh-CN" altLang="en-US" sz="3600" b="1" spc="300" dirty="0">
                  <a:latin typeface="微软雅黑" panose="020B0503020204020204" charset="-122"/>
                  <a:ea typeface="微软雅黑" panose="020B0503020204020204" charset="-122"/>
                </a:rPr>
                <a:t>概念</a:t>
              </a:r>
            </a:p>
          </p:txBody>
        </p:sp>
      </p:grpSp>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202F7605-C30B-5CBA-3E76-9AE34287C568}"/>
              </a:ext>
            </a:extLst>
          </p:cNvPr>
          <p:cNvSpPr>
            <a:spLocks noGrp="1"/>
          </p:cNvSpPr>
          <p:nvPr>
            <p:ph type="sldNum" sz="quarter" idx="12"/>
          </p:nvPr>
        </p:nvSpPr>
        <p:spPr/>
        <p:txBody>
          <a:bodyPr/>
          <a:lstStyle/>
          <a:p>
            <a:fld id="{49AE70B2-8BF9-45C0-BB95-33D1B9D3A854}" type="slidenum">
              <a:rPr lang="zh-CN" altLang="en-US" smtClean="0"/>
              <a:pPr/>
              <a:t>4</a:t>
            </a:fld>
            <a:endParaRPr lang="zh-CN" altLang="en-US" dirty="0"/>
          </a:p>
        </p:txBody>
      </p:sp>
      <p:sp>
        <p:nvSpPr>
          <p:cNvPr id="5" name="文本框 4">
            <a:extLst>
              <a:ext uri="{FF2B5EF4-FFF2-40B4-BE49-F238E27FC236}">
                <a16:creationId xmlns:a16="http://schemas.microsoft.com/office/drawing/2014/main" id="{D0E1E8FC-6390-01EA-A629-41FCD199F305}"/>
              </a:ext>
            </a:extLst>
          </p:cNvPr>
          <p:cNvSpPr txBox="1"/>
          <p:nvPr/>
        </p:nvSpPr>
        <p:spPr>
          <a:xfrm>
            <a:off x="754327" y="1447098"/>
            <a:ext cx="11071369" cy="4970591"/>
          </a:xfrm>
          <a:prstGeom prst="rect">
            <a:avLst/>
          </a:prstGeom>
          <a:noFill/>
        </p:spPr>
        <p:txBody>
          <a:bodyPr wrap="square">
            <a:spAutoFit/>
          </a:bodyPr>
          <a:lstStyle/>
          <a:p>
            <a:pPr algn="just">
              <a:lnSpc>
                <a:spcPct val="150000"/>
              </a:lnSpc>
            </a:pPr>
            <a:r>
              <a:rPr lang="zh-CN" altLang="en-US" sz="2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虚假信息：</a:t>
            </a: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不真实或被证实为虚假的信息，属于与客观事实相违背的信息。</a:t>
            </a:r>
            <a:endParaRPr lang="en-US" altLang="zh-CN" sz="22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720000" algn="just">
              <a:lnSpc>
                <a:spcPct val="150000"/>
              </a:lnSpc>
            </a:pP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在实践中有很多与虚假信息含义接近的概念经常与虚假信息混用。如：</a:t>
            </a:r>
            <a:endPar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endParaRPr>
          </a:p>
          <a:p>
            <a:pPr indent="720000" algn="just">
              <a:lnSpc>
                <a:spcPct val="150000"/>
              </a:lnSpc>
            </a:pP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误导性的信息（</a:t>
            </a:r>
            <a:r>
              <a:rPr lang="en-US" altLang="zh-CN" sz="2200" b="1" kern="100" dirty="0">
                <a:effectLst/>
                <a:latin typeface="Times New Roman" panose="02020603050405020304" pitchFamily="18" charset="0"/>
                <a:ea typeface="宋体" panose="02010600030101010101" pitchFamily="2" charset="-122"/>
                <a:cs typeface="Times New Roman" panose="02020603050405020304" pitchFamily="18" charset="0"/>
              </a:rPr>
              <a:t>disinformation</a:t>
            </a: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：强调其意图是故意的、有偏见或被操纵的。</a:t>
            </a:r>
            <a:endPar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endParaRPr>
          </a:p>
          <a:p>
            <a:pPr indent="720000" algn="just">
              <a:lnSpc>
                <a:spcPct val="150000"/>
              </a:lnSpc>
            </a:pP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错误信息（</a:t>
            </a:r>
            <a:r>
              <a:rPr lang="en-US" altLang="zh-CN" sz="2200" b="1" kern="100" dirty="0">
                <a:effectLst/>
                <a:latin typeface="Times New Roman" panose="02020603050405020304" pitchFamily="18" charset="0"/>
                <a:ea typeface="宋体" panose="02010600030101010101" pitchFamily="2" charset="-122"/>
                <a:cs typeface="Times New Roman" panose="02020603050405020304" pitchFamily="18" charset="0"/>
              </a:rPr>
              <a:t>misinformation</a:t>
            </a: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故意或无意传播的虚构或不准确的信息。</a:t>
            </a:r>
            <a:endParaRPr lang="en-US" altLang="zh-CN" sz="2200" kern="100" dirty="0">
              <a:effectLst/>
              <a:latin typeface="宋体" panose="02010600030101010101" pitchFamily="2" charset="-122"/>
              <a:ea typeface="宋体" panose="02010600030101010101" pitchFamily="2" charset="-122"/>
              <a:cs typeface="Times New Roman" panose="02020603050405020304" pitchFamily="18" charset="0"/>
            </a:endParaRPr>
          </a:p>
          <a:p>
            <a:pPr indent="720000" algn="just">
              <a:lnSpc>
                <a:spcPct val="150000"/>
              </a:lnSpc>
            </a:pP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假新闻（</a:t>
            </a:r>
            <a:r>
              <a:rPr lang="en-US" altLang="zh-CN" sz="2200" b="1" kern="100" dirty="0">
                <a:effectLst/>
                <a:latin typeface="Times New Roman" panose="02020603050405020304" pitchFamily="18" charset="0"/>
                <a:ea typeface="宋体" panose="02010600030101010101" pitchFamily="2" charset="-122"/>
                <a:cs typeface="Times New Roman" panose="02020603050405020304" pitchFamily="18" charset="0"/>
              </a:rPr>
              <a:t>fake news</a:t>
            </a: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借新闻的形式传播虚假信息。</a:t>
            </a:r>
            <a:endParaRPr lang="en-US" altLang="zh-CN" sz="22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720000" algn="just">
              <a:lnSpc>
                <a:spcPct val="150000"/>
              </a:lnSpc>
            </a:pP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谣言（</a:t>
            </a:r>
            <a:r>
              <a:rPr lang="en-US" altLang="zh-CN" sz="2200" b="1" kern="100" dirty="0">
                <a:effectLst/>
                <a:latin typeface="Times New Roman" panose="02020603050405020304" pitchFamily="18" charset="0"/>
                <a:ea typeface="宋体" panose="02010600030101010101" pitchFamily="2" charset="-122"/>
                <a:cs typeface="Times New Roman" panose="02020603050405020304" pitchFamily="18" charset="0"/>
              </a:rPr>
              <a:t>rumors</a:t>
            </a:r>
            <a:r>
              <a:rPr lang="zh-CN" altLang="en-US" sz="22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强调其被大量传播的虚假信息。</a:t>
            </a:r>
            <a:endParaRPr lang="en-US" altLang="zh-CN" sz="2200"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zh-CN" altLang="en-US" sz="22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虚假健康信息</a:t>
            </a:r>
            <a:r>
              <a:rPr lang="zh-CN" altLang="en-US" sz="22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200" kern="100" dirty="0">
                <a:effectLst/>
                <a:latin typeface="宋体" panose="02010600030101010101" pitchFamily="2" charset="-122"/>
                <a:ea typeface="宋体" panose="02010600030101010101" pitchFamily="2" charset="-122"/>
                <a:cs typeface="Times New Roman" panose="02020603050405020304" pitchFamily="18" charset="0"/>
              </a:rPr>
              <a:t>被此时的医学领域共同认定为假（非真、非科学的）的健康信息。包含故意或无意传播的、包含非事实的错误信息或欺骗性信息，或没有得到明确证据的推测性信息。</a:t>
            </a:r>
            <a:endParaRPr lang="en-US" altLang="zh-CN" sz="2200" kern="1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p>
        </p:txBody>
      </p:sp>
    </p:spTree>
    <p:custDataLst>
      <p:tags r:id="rId1"/>
    </p:custDataLst>
    <p:extLst>
      <p:ext uri="{BB962C8B-B14F-4D97-AF65-F5344CB8AC3E}">
        <p14:creationId xmlns:p14="http://schemas.microsoft.com/office/powerpoint/2010/main" val="107808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5</a:t>
            </a:fld>
            <a:endParaRPr lang="zh-CN" altLang="en-US" dirty="0"/>
          </a:p>
        </p:txBody>
      </p:sp>
      <p:sp>
        <p:nvSpPr>
          <p:cNvPr id="7" name="文本框 6">
            <a:extLst>
              <a:ext uri="{FF2B5EF4-FFF2-40B4-BE49-F238E27FC236}">
                <a16:creationId xmlns:a16="http://schemas.microsoft.com/office/drawing/2014/main" id="{771CC460-187C-4472-B5DD-A4ACC7E22A6B}"/>
              </a:ext>
            </a:extLst>
          </p:cNvPr>
          <p:cNvSpPr txBox="1"/>
          <p:nvPr/>
        </p:nvSpPr>
        <p:spPr>
          <a:xfrm>
            <a:off x="290286" y="1368945"/>
            <a:ext cx="11117942" cy="5460662"/>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虚假健康信息传播：</a:t>
            </a:r>
            <a:endParaRPr lang="en-US" altLang="zh-CN" sz="2400" b="1" dirty="0">
              <a:latin typeface="宋体" panose="02010600030101010101" pitchFamily="2" charset="-122"/>
              <a:ea typeface="宋体" panose="02010600030101010101" pitchFamily="2" charset="-122"/>
            </a:endParaRPr>
          </a:p>
          <a:p>
            <a:pPr indent="720000" algn="just">
              <a:lnSpc>
                <a:spcPct val="150000"/>
              </a:lnSpc>
            </a:pPr>
            <a:r>
              <a:rPr lang="en-US" altLang="zh-CN" sz="2200" b="1" dirty="0">
                <a:latin typeface="宋体" panose="02010600030101010101" pitchFamily="2" charset="-122"/>
                <a:ea typeface="宋体" panose="02010600030101010101" pitchFamily="2" charset="-122"/>
              </a:rPr>
              <a:t>1.</a:t>
            </a:r>
            <a:r>
              <a:rPr lang="zh-CN" altLang="en-US" sz="2200" b="1" dirty="0">
                <a:latin typeface="宋体" panose="02010600030101010101" pitchFamily="2" charset="-122"/>
                <a:ea typeface="宋体" panose="02010600030101010101" pitchFamily="2" charset="-122"/>
              </a:rPr>
              <a:t>传播模型</a:t>
            </a:r>
            <a:endParaRPr lang="en-US" altLang="zh-CN" sz="2200" b="1" dirty="0">
              <a:latin typeface="宋体" panose="02010600030101010101" pitchFamily="2" charset="-122"/>
              <a:ea typeface="宋体" panose="02010600030101010101" pitchFamily="2" charset="-122"/>
            </a:endParaRPr>
          </a:p>
          <a:p>
            <a:pPr indent="720000" algn="just">
              <a:lnSpc>
                <a:spcPct val="150000"/>
              </a:lnSpc>
            </a:pPr>
            <a:r>
              <a:rPr lang="zh-CN" altLang="en-US" sz="2200" dirty="0">
                <a:latin typeface="宋体" panose="02010600030101010101" pitchFamily="2" charset="-122"/>
                <a:ea typeface="宋体" panose="02010600030101010101" pitchFamily="2" charset="-122"/>
              </a:rPr>
              <a:t>许多研究主要集中在利用传染病学以及社会网络建立传播模型，主要是定性分析，</a:t>
            </a:r>
            <a:r>
              <a:rPr lang="zh-CN" altLang="en-US" sz="2200" dirty="0">
                <a:solidFill>
                  <a:schemeClr val="accent6">
                    <a:lumMod val="75000"/>
                  </a:schemeClr>
                </a:solidFill>
                <a:latin typeface="宋体" panose="02010600030101010101" pitchFamily="2" charset="-122"/>
                <a:ea typeface="宋体" panose="02010600030101010101" pitchFamily="2" charset="-122"/>
              </a:rPr>
              <a:t>较少对其传播进行定量研究</a:t>
            </a:r>
            <a:r>
              <a:rPr lang="zh-CN" altLang="en-US" sz="2200" dirty="0">
                <a:latin typeface="宋体" panose="02010600030101010101" pitchFamily="2" charset="-122"/>
                <a:ea typeface="宋体" panose="02010600030101010101" pitchFamily="2" charset="-122"/>
              </a:rPr>
              <a:t>，且较少有研究从爆炸力学出发研究虚假健康信息的传播原理。虚假健康信息传播的过程类似于信息爆炸的过程，本文基于此理论进行模型构建并进行仿真模拟，探究其传播特征。</a:t>
            </a:r>
            <a:endParaRPr lang="en-US" altLang="zh-CN" sz="2200" dirty="0">
              <a:latin typeface="宋体" panose="02010600030101010101" pitchFamily="2" charset="-122"/>
              <a:ea typeface="宋体" panose="02010600030101010101" pitchFamily="2" charset="-122"/>
            </a:endParaRPr>
          </a:p>
          <a:p>
            <a:pPr indent="720000" algn="just">
              <a:lnSpc>
                <a:spcPct val="150000"/>
              </a:lnSpc>
            </a:pPr>
            <a:r>
              <a:rPr lang="en-US" altLang="zh-CN" sz="2200" b="1" dirty="0">
                <a:latin typeface="宋体" panose="02010600030101010101" pitchFamily="2" charset="-122"/>
                <a:ea typeface="宋体" panose="02010600030101010101" pitchFamily="2" charset="-122"/>
              </a:rPr>
              <a:t>2.</a:t>
            </a:r>
            <a:r>
              <a:rPr lang="zh-CN" altLang="en-US" sz="2200" b="1" dirty="0">
                <a:latin typeface="宋体" panose="02010600030101010101" pitchFamily="2" charset="-122"/>
                <a:ea typeface="宋体" panose="02010600030101010101" pitchFamily="2" charset="-122"/>
              </a:rPr>
              <a:t>关键节点</a:t>
            </a:r>
            <a:endParaRPr lang="en-US" altLang="zh-CN" sz="2200" b="1" dirty="0">
              <a:latin typeface="宋体" panose="02010600030101010101" pitchFamily="2" charset="-122"/>
              <a:ea typeface="宋体" panose="02010600030101010101" pitchFamily="2" charset="-122"/>
            </a:endParaRPr>
          </a:p>
          <a:p>
            <a:pPr indent="720000" algn="just">
              <a:lnSpc>
                <a:spcPct val="150000"/>
              </a:lnSpc>
            </a:pPr>
            <a:r>
              <a:rPr lang="zh-CN" altLang="en-US" sz="2200" dirty="0">
                <a:latin typeface="宋体" panose="02010600030101010101" pitchFamily="2" charset="-122"/>
                <a:ea typeface="宋体" panose="02010600030101010101" pitchFamily="2" charset="-122"/>
              </a:rPr>
              <a:t>对个体的社会影响力可以用节点的中心性来衡量。最直观和简单的量化方法是采用用户（节点）的单一属性或网络结构属性，主要用节点的中心性来衡量。</a:t>
            </a:r>
            <a:r>
              <a:rPr lang="zh-CN" altLang="zh-CN" sz="2200" dirty="0">
                <a:latin typeface="宋体" panose="02010600030101010101" pitchFamily="2" charset="-122"/>
                <a:ea typeface="宋体" panose="02010600030101010101" pitchFamily="2" charset="-122"/>
              </a:rPr>
              <a:t>更为复杂的则需要考虑其他因素，如级联效应、用户的被动性、话题相关性等。</a:t>
            </a:r>
            <a:r>
              <a:rPr lang="en-US" altLang="zh-CN" sz="2200" dirty="0">
                <a:latin typeface="宋体" panose="02010600030101010101" pitchFamily="2" charset="-122"/>
                <a:ea typeface="宋体" panose="02010600030101010101" pitchFamily="2" charset="-122"/>
              </a:rPr>
              <a:t>PageRank</a:t>
            </a:r>
            <a:r>
              <a:rPr lang="zh-CN" altLang="en-US" sz="2200" dirty="0">
                <a:latin typeface="宋体" panose="02010600030101010101" pitchFamily="2" charset="-122"/>
                <a:ea typeface="宋体" panose="02010600030101010101" pitchFamily="2" charset="-122"/>
              </a:rPr>
              <a:t>算法（节点重要性与其入度数量和质量有关）。</a:t>
            </a:r>
            <a:endParaRPr lang="en-US" altLang="zh-CN" sz="2200" dirty="0">
              <a:latin typeface="宋体" panose="02010600030101010101" pitchFamily="2" charset="-122"/>
              <a:ea typeface="宋体" panose="02010600030101010101" pitchFamily="2" charset="-122"/>
            </a:endParaRPr>
          </a:p>
        </p:txBody>
      </p:sp>
      <p:grpSp>
        <p:nvGrpSpPr>
          <p:cNvPr id="30" name="组合 29">
            <a:extLst>
              <a:ext uri="{FF2B5EF4-FFF2-40B4-BE49-F238E27FC236}">
                <a16:creationId xmlns:a16="http://schemas.microsoft.com/office/drawing/2014/main" id="{F998B553-F5F0-4E51-B62D-4F7E5202BBA8}"/>
              </a:ext>
            </a:extLst>
          </p:cNvPr>
          <p:cNvGrpSpPr/>
          <p:nvPr/>
        </p:nvGrpSpPr>
        <p:grpSpPr>
          <a:xfrm>
            <a:off x="351155" y="325120"/>
            <a:ext cx="5678674" cy="1015365"/>
            <a:chOff x="1572" y="494"/>
            <a:chExt cx="8558" cy="1599"/>
          </a:xfrm>
        </p:grpSpPr>
        <p:grpSp>
          <p:nvGrpSpPr>
            <p:cNvPr id="31" name="组合 30">
              <a:extLst>
                <a:ext uri="{FF2B5EF4-FFF2-40B4-BE49-F238E27FC236}">
                  <a16:creationId xmlns:a16="http://schemas.microsoft.com/office/drawing/2014/main" id="{D63578A3-AB22-4692-9537-61A59B605D04}"/>
                </a:ext>
              </a:extLst>
            </p:cNvPr>
            <p:cNvGrpSpPr/>
            <p:nvPr/>
          </p:nvGrpSpPr>
          <p:grpSpPr>
            <a:xfrm>
              <a:off x="1572" y="494"/>
              <a:ext cx="2047" cy="1599"/>
              <a:chOff x="2761095" y="2248418"/>
              <a:chExt cx="1948563" cy="1522661"/>
            </a:xfrm>
          </p:grpSpPr>
          <p:sp>
            <p:nvSpPr>
              <p:cNvPr id="33" name="矩形: 圆角 24">
                <a:extLst>
                  <a:ext uri="{FF2B5EF4-FFF2-40B4-BE49-F238E27FC236}">
                    <a16:creationId xmlns:a16="http://schemas.microsoft.com/office/drawing/2014/main" id="{CFA419B9-5D90-4086-BD38-465A3270B150}"/>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4" name="矩形: 圆角 33">
                <a:extLst>
                  <a:ext uri="{FF2B5EF4-FFF2-40B4-BE49-F238E27FC236}">
                    <a16:creationId xmlns:a16="http://schemas.microsoft.com/office/drawing/2014/main" id="{BDEC1E72-45AF-4395-8EA7-6458A1008F24}"/>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5" name="文本框 34">
                <a:extLst>
                  <a:ext uri="{FF2B5EF4-FFF2-40B4-BE49-F238E27FC236}">
                    <a16:creationId xmlns:a16="http://schemas.microsoft.com/office/drawing/2014/main" id="{EBFF9264-B222-431C-9C30-CCBED92175D9}"/>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32" name="矩形 31">
              <a:extLst>
                <a:ext uri="{FF2B5EF4-FFF2-40B4-BE49-F238E27FC236}">
                  <a16:creationId xmlns:a16="http://schemas.microsoft.com/office/drawing/2014/main" id="{E5CCCAE1-AE78-4E32-99BE-E668181B04D2}"/>
                </a:ext>
              </a:extLst>
            </p:cNvPr>
            <p:cNvSpPr/>
            <p:nvPr/>
          </p:nvSpPr>
          <p:spPr>
            <a:xfrm>
              <a:off x="3078" y="751"/>
              <a:ext cx="7052"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1.2 </a:t>
              </a:r>
              <a:r>
                <a:rPr lang="zh-CN" altLang="en-US" sz="3600" b="1" spc="300" dirty="0">
                  <a:latin typeface="微软雅黑" panose="020B0503020204020204" charset="-122"/>
                  <a:ea typeface="微软雅黑" panose="020B0503020204020204" charset="-122"/>
                </a:rPr>
                <a:t>国内外研究现状</a:t>
              </a:r>
            </a:p>
          </p:txBody>
        </p:sp>
      </p:grpSp>
    </p:spTree>
    <p:custDataLst>
      <p:tags r:id="rId1"/>
    </p:custDataLst>
    <p:extLst>
      <p:ext uri="{BB962C8B-B14F-4D97-AF65-F5344CB8AC3E}">
        <p14:creationId xmlns:p14="http://schemas.microsoft.com/office/powerpoint/2010/main" val="170246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灯片编号占位符 3">
            <a:extLst>
              <a:ext uri="{FF2B5EF4-FFF2-40B4-BE49-F238E27FC236}">
                <a16:creationId xmlns:a16="http://schemas.microsoft.com/office/drawing/2014/main" id="{D7C87A14-F593-756F-270B-8F2CA9B19299}"/>
              </a:ext>
            </a:extLst>
          </p:cNvPr>
          <p:cNvSpPr>
            <a:spLocks noGrp="1"/>
          </p:cNvSpPr>
          <p:nvPr>
            <p:ph type="sldNum" sz="quarter" idx="12"/>
          </p:nvPr>
        </p:nvSpPr>
        <p:spPr/>
        <p:txBody>
          <a:bodyPr/>
          <a:lstStyle/>
          <a:p>
            <a:fld id="{49AE70B2-8BF9-45C0-BB95-33D1B9D3A854}" type="slidenum">
              <a:rPr lang="zh-CN" altLang="en-US" smtClean="0"/>
              <a:pPr/>
              <a:t>6</a:t>
            </a:fld>
            <a:endParaRPr lang="zh-CN" altLang="en-US" dirty="0"/>
          </a:p>
        </p:txBody>
      </p:sp>
      <p:sp>
        <p:nvSpPr>
          <p:cNvPr id="5" name="文本框 4">
            <a:extLst>
              <a:ext uri="{FF2B5EF4-FFF2-40B4-BE49-F238E27FC236}">
                <a16:creationId xmlns:a16="http://schemas.microsoft.com/office/drawing/2014/main" id="{588FE75D-303C-4BC8-AB7C-018B36B095CE}"/>
              </a:ext>
            </a:extLst>
          </p:cNvPr>
          <p:cNvSpPr txBox="1"/>
          <p:nvPr/>
        </p:nvSpPr>
        <p:spPr>
          <a:xfrm>
            <a:off x="1010330" y="1420985"/>
            <a:ext cx="10171340" cy="5102166"/>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虚假健康信息治理</a:t>
            </a:r>
            <a:endParaRPr lang="en-US" altLang="zh-CN" sz="2400" b="1" dirty="0">
              <a:latin typeface="宋体" panose="02010600030101010101" pitchFamily="2" charset="-122"/>
              <a:ea typeface="宋体" panose="02010600030101010101" pitchFamily="2" charset="-122"/>
            </a:endParaRPr>
          </a:p>
          <a:p>
            <a:pPr indent="720000">
              <a:lnSpc>
                <a:spcPct val="150000"/>
              </a:lnSpc>
            </a:pPr>
            <a:endParaRPr lang="en-US" altLang="zh-CN" sz="2000" dirty="0">
              <a:latin typeface="宋体" panose="02010600030101010101" pitchFamily="2" charset="-122"/>
              <a:ea typeface="宋体" panose="02010600030101010101" pitchFamily="2" charset="-122"/>
            </a:endParaRPr>
          </a:p>
          <a:p>
            <a:pPr indent="720000">
              <a:lnSpc>
                <a:spcPct val="150000"/>
              </a:lnSpc>
            </a:pPr>
            <a:r>
              <a:rPr lang="zh-CN" altLang="en-US" sz="2200" dirty="0">
                <a:latin typeface="宋体" panose="02010600030101010101" pitchFamily="2" charset="-122"/>
                <a:ea typeface="宋体" panose="02010600030101010101" pitchFamily="2" charset="-122"/>
              </a:rPr>
              <a:t>国内外学者侧重于通过运用深度学习、机器学习等技术检测网络中虚假健康信息并阻止其扩散。另一方面强调提高用户信息素养是提高虚假信息识别能力的关键，也提出医学专家对虚假信息的纠正的重要性。目前信息环境与网络传播的相关性这方面研究不够深入。</a:t>
            </a:r>
            <a:endParaRPr lang="en-US" altLang="zh-CN" sz="2200" dirty="0">
              <a:latin typeface="宋体" panose="02010600030101010101" pitchFamily="2" charset="-122"/>
              <a:ea typeface="宋体" panose="02010600030101010101" pitchFamily="2" charset="-122"/>
            </a:endParaRPr>
          </a:p>
          <a:p>
            <a:pPr indent="720000">
              <a:lnSpc>
                <a:spcPct val="150000"/>
              </a:lnSpc>
            </a:pPr>
            <a:r>
              <a:rPr lang="zh-CN" altLang="en-US" sz="2200" dirty="0">
                <a:latin typeface="宋体" panose="02010600030101010101" pitchFamily="2" charset="-122"/>
                <a:ea typeface="宋体" panose="02010600030101010101" pitchFamily="2" charset="-122"/>
              </a:rPr>
              <a:t>所以本研究在后续分析中会考虑到这些要素的潜在变化，从而把握整体传播动态与虚假健康信息治理之间的内在关联。</a:t>
            </a: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p>
          <a:p>
            <a:pPr>
              <a:lnSpc>
                <a:spcPct val="150000"/>
              </a:lnSpc>
            </a:pPr>
            <a:r>
              <a:rPr lang="en-US" altLang="zh-CN" sz="2400" dirty="0"/>
              <a:t>  </a:t>
            </a:r>
          </a:p>
        </p:txBody>
      </p:sp>
      <p:grpSp>
        <p:nvGrpSpPr>
          <p:cNvPr id="13" name="组合 12">
            <a:extLst>
              <a:ext uri="{FF2B5EF4-FFF2-40B4-BE49-F238E27FC236}">
                <a16:creationId xmlns:a16="http://schemas.microsoft.com/office/drawing/2014/main" id="{76E3DA26-7619-4335-8096-A184792EB3E0}"/>
              </a:ext>
            </a:extLst>
          </p:cNvPr>
          <p:cNvGrpSpPr/>
          <p:nvPr/>
        </p:nvGrpSpPr>
        <p:grpSpPr>
          <a:xfrm>
            <a:off x="351155" y="325120"/>
            <a:ext cx="5678674" cy="1015365"/>
            <a:chOff x="1572" y="494"/>
            <a:chExt cx="8558" cy="1599"/>
          </a:xfrm>
        </p:grpSpPr>
        <p:grpSp>
          <p:nvGrpSpPr>
            <p:cNvPr id="14" name="组合 13">
              <a:extLst>
                <a:ext uri="{FF2B5EF4-FFF2-40B4-BE49-F238E27FC236}">
                  <a16:creationId xmlns:a16="http://schemas.microsoft.com/office/drawing/2014/main" id="{5F455B58-3854-49B5-8A6D-A3D682294394}"/>
                </a:ext>
              </a:extLst>
            </p:cNvPr>
            <p:cNvGrpSpPr/>
            <p:nvPr/>
          </p:nvGrpSpPr>
          <p:grpSpPr>
            <a:xfrm>
              <a:off x="1572" y="494"/>
              <a:ext cx="2047" cy="1599"/>
              <a:chOff x="2761095" y="2248418"/>
              <a:chExt cx="1948563" cy="1522661"/>
            </a:xfrm>
          </p:grpSpPr>
          <p:sp>
            <p:nvSpPr>
              <p:cNvPr id="16" name="矩形: 圆角 24">
                <a:extLst>
                  <a:ext uri="{FF2B5EF4-FFF2-40B4-BE49-F238E27FC236}">
                    <a16:creationId xmlns:a16="http://schemas.microsoft.com/office/drawing/2014/main" id="{6D47C902-068E-40B9-94AA-3DEFACD05784}"/>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8" name="矩形: 圆角 17">
                <a:extLst>
                  <a:ext uri="{FF2B5EF4-FFF2-40B4-BE49-F238E27FC236}">
                    <a16:creationId xmlns:a16="http://schemas.microsoft.com/office/drawing/2014/main" id="{58333D0F-C200-4F73-A9B3-169B8B965AC1}"/>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360C0AF9-0C13-42B8-A48D-53AFC533C43E}"/>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5" name="矩形 14">
              <a:extLst>
                <a:ext uri="{FF2B5EF4-FFF2-40B4-BE49-F238E27FC236}">
                  <a16:creationId xmlns:a16="http://schemas.microsoft.com/office/drawing/2014/main" id="{F25C7964-B3A3-41F2-A7EF-B48D420F0B91}"/>
                </a:ext>
              </a:extLst>
            </p:cNvPr>
            <p:cNvSpPr/>
            <p:nvPr/>
          </p:nvSpPr>
          <p:spPr>
            <a:xfrm>
              <a:off x="3078" y="751"/>
              <a:ext cx="7052"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1.2 </a:t>
              </a:r>
              <a:r>
                <a:rPr lang="zh-CN" altLang="en-US" sz="3600" b="1" spc="300" dirty="0">
                  <a:latin typeface="微软雅黑" panose="020B0503020204020204" charset="-122"/>
                  <a:ea typeface="微软雅黑" panose="020B0503020204020204" charset="-122"/>
                </a:rPr>
                <a:t>国内外研究现状</a:t>
              </a:r>
            </a:p>
          </p:txBody>
        </p:sp>
      </p:grpSp>
    </p:spTree>
    <p:custDataLst>
      <p:tags r:id="rId1"/>
    </p:custDataLst>
    <p:extLst>
      <p:ext uri="{BB962C8B-B14F-4D97-AF65-F5344CB8AC3E}">
        <p14:creationId xmlns:p14="http://schemas.microsoft.com/office/powerpoint/2010/main" val="242672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F82DCA7-C0B2-49DF-A964-39BC682F5C4F}"/>
              </a:ext>
            </a:extLst>
          </p:cNvPr>
          <p:cNvPicPr/>
          <p:nvPr/>
        </p:nvPicPr>
        <p:blipFill rotWithShape="1">
          <a:blip r:embed="rId4" cstate="print">
            <a:extLst>
              <a:ext uri="{28A0092B-C50C-407E-A947-70E740481C1C}">
                <a14:useLocalDpi xmlns:a14="http://schemas.microsoft.com/office/drawing/2010/main" val="0"/>
              </a:ext>
            </a:extLst>
          </a:blip>
          <a:srcRect b="9253"/>
          <a:stretch/>
        </p:blipFill>
        <p:spPr bwMode="auto">
          <a:xfrm>
            <a:off x="7018527" y="3719938"/>
            <a:ext cx="3583710" cy="2687048"/>
          </a:xfrm>
          <a:prstGeom prst="rect">
            <a:avLst/>
          </a:prstGeom>
          <a:noFill/>
          <a:ln>
            <a:noFill/>
          </a:ln>
          <a:extLst>
            <a:ext uri="{53640926-AAD7-44D8-BBD7-CCE9431645EC}">
              <a14:shadowObscured xmlns:a14="http://schemas.microsoft.com/office/drawing/2010/main"/>
            </a:ext>
          </a:extLst>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0498" y="1413868"/>
            <a:ext cx="9304754" cy="4839618"/>
            <a:chOff x="1247" y="2371"/>
            <a:chExt cx="14447" cy="7692"/>
          </a:xfrm>
        </p:grpSpPr>
        <p:sp>
          <p:nvSpPr>
            <p:cNvPr id="2" name="矩形 1"/>
            <p:cNvSpPr/>
            <p:nvPr/>
          </p:nvSpPr>
          <p:spPr>
            <a:xfrm>
              <a:off x="1247" y="2371"/>
              <a:ext cx="9602" cy="76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53" y="2542"/>
              <a:ext cx="8964" cy="2583"/>
              <a:chOff x="1190578" y="4275527"/>
              <a:chExt cx="3261364" cy="1639763"/>
            </a:xfrm>
          </p:grpSpPr>
          <p:sp>
            <p:nvSpPr>
              <p:cNvPr id="19" name="文本框 18"/>
              <p:cNvSpPr txBox="1"/>
              <p:nvPr/>
            </p:nvSpPr>
            <p:spPr>
              <a:xfrm>
                <a:off x="1229510" y="4275527"/>
                <a:ext cx="273084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爆炸冲击波</a:t>
                </a:r>
              </a:p>
            </p:txBody>
          </p:sp>
          <p:cxnSp>
            <p:nvCxnSpPr>
              <p:cNvPr id="20" name="直接连接符 19"/>
              <p:cNvCxnSpPr>
                <a:cxnSpLocks/>
              </p:cNvCxnSpPr>
              <p:nvPr/>
            </p:nvCxnSpPr>
            <p:spPr>
              <a:xfrm>
                <a:off x="1190578" y="4813797"/>
                <a:ext cx="305040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229510" y="4958235"/>
                <a:ext cx="3222432" cy="957055"/>
              </a:xfrm>
              <a:prstGeom prst="rect">
                <a:avLst/>
              </a:prstGeom>
              <a:noFill/>
            </p:spPr>
            <p:txBody>
              <a:bodyPr wrap="square">
                <a:spAutoFit/>
              </a:bodyPr>
              <a:lstStyle/>
              <a:p>
                <a:pPr indent="4572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炸药爆炸时</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在核心区产生高温高压气体</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并迅速膨胀和扩散，在空气中形成强烈的冲击波</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2E2E2E"/>
                  </a:solidFill>
                  <a:latin typeface="Times New Roman" panose="02020603050405020304" pitchFamily="18" charset="0"/>
                  <a:ea typeface="微软雅黑" panose="020B0503020204020204" pitchFamily="34" charset="-122"/>
                </a:endParaRPr>
              </a:p>
            </p:txBody>
          </p:sp>
        </p:grpSp>
        <p:sp>
          <p:nvSpPr>
            <p:cNvPr id="39" name="文本框 38"/>
            <p:cNvSpPr txBox="1"/>
            <p:nvPr/>
          </p:nvSpPr>
          <p:spPr>
            <a:xfrm>
              <a:off x="3921" y="8702"/>
              <a:ext cx="11773" cy="710"/>
            </a:xfrm>
            <a:prstGeom prst="rect">
              <a:avLst/>
            </a:prstGeom>
            <a:noFill/>
          </p:spPr>
          <p:txBody>
            <a:bodyPr wrap="square">
              <a:spAutoFit/>
            </a:bodyPr>
            <a:lstStyle/>
            <a:p>
              <a:pPr algn="just">
                <a:lnSpc>
                  <a:spcPct val="130000"/>
                </a:lnSpc>
              </a:pPr>
              <a:endParaRPr lang="zh-CN" altLang="en-US" sz="2000" dirty="0">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202F7605-C30B-5CBA-3E76-9AE34287C568}"/>
              </a:ext>
            </a:extLst>
          </p:cNvPr>
          <p:cNvSpPr>
            <a:spLocks noGrp="1"/>
          </p:cNvSpPr>
          <p:nvPr>
            <p:ph type="sldNum" sz="quarter" idx="12"/>
          </p:nvPr>
        </p:nvSpPr>
        <p:spPr/>
        <p:txBody>
          <a:bodyPr/>
          <a:lstStyle/>
          <a:p>
            <a:fld id="{49AE70B2-8BF9-45C0-BB95-33D1B9D3A854}" type="slidenum">
              <a:rPr lang="zh-CN" altLang="en-US" smtClean="0"/>
              <a:pPr/>
              <a:t>7</a:t>
            </a:fld>
            <a:endParaRPr lang="zh-CN" altLang="en-US" dirty="0"/>
          </a:p>
        </p:txBody>
      </p:sp>
      <p:sp>
        <p:nvSpPr>
          <p:cNvPr id="29" name="文本框 28">
            <a:extLst>
              <a:ext uri="{FF2B5EF4-FFF2-40B4-BE49-F238E27FC236}">
                <a16:creationId xmlns:a16="http://schemas.microsoft.com/office/drawing/2014/main" id="{DB5D3863-4C39-4026-A8E7-C5D358C42620}"/>
              </a:ext>
            </a:extLst>
          </p:cNvPr>
          <p:cNvSpPr txBox="1"/>
          <p:nvPr/>
        </p:nvSpPr>
        <p:spPr>
          <a:xfrm>
            <a:off x="6615758" y="3590061"/>
            <a:ext cx="6097384" cy="455253"/>
          </a:xfrm>
          <a:prstGeom prst="rect">
            <a:avLst/>
          </a:prstGeom>
          <a:noFill/>
        </p:spPr>
        <p:txBody>
          <a:bodyPr wrap="square">
            <a:spAutoFit/>
          </a:bodyPr>
          <a:lstStyle/>
          <a:p>
            <a:pPr indent="306070" algn="ctr">
              <a:lnSpc>
                <a:spcPct val="150000"/>
              </a:lnSpc>
            </a:pPr>
            <a:r>
              <a:rPr lang="zh-CN" altLang="zh-CN" sz="1800" b="1" kern="100" dirty="0">
                <a:effectLst/>
                <a:latin typeface="Times New Roman" panose="02020603050405020304" pitchFamily="18" charset="0"/>
                <a:ea typeface="宋体" panose="02010600030101010101" pitchFamily="2" charset="-122"/>
              </a:rPr>
              <a:t>图</a:t>
            </a:r>
            <a:r>
              <a:rPr lang="en-US" altLang="zh-CN" sz="1800" b="1" kern="100" dirty="0">
                <a:effectLst/>
                <a:latin typeface="Times New Roman" panose="02020603050405020304" pitchFamily="18" charset="0"/>
                <a:ea typeface="宋体" panose="02010600030101010101" pitchFamily="2" charset="-122"/>
              </a:rPr>
              <a:t>1 </a:t>
            </a:r>
            <a:r>
              <a:rPr lang="zh-CN" altLang="zh-CN" sz="1800" b="1" kern="100" dirty="0">
                <a:effectLst/>
                <a:latin typeface="Times New Roman" panose="02020603050405020304" pitchFamily="18" charset="0"/>
                <a:ea typeface="宋体" panose="02010600030101010101" pitchFamily="2" charset="-122"/>
              </a:rPr>
              <a:t>爆炸冲击波超压随时间衰减</a:t>
            </a:r>
            <a:endParaRPr lang="zh-CN" altLang="zh-CN" sz="1400" kern="100" dirty="0">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7A24D939-75E7-4EDC-9571-DBBD06A92B68}"/>
              </a:ext>
            </a:extLst>
          </p:cNvPr>
          <p:cNvSpPr txBox="1"/>
          <p:nvPr/>
        </p:nvSpPr>
        <p:spPr>
          <a:xfrm>
            <a:off x="760105" y="3240677"/>
            <a:ext cx="5624195" cy="2802562"/>
          </a:xfrm>
          <a:prstGeom prst="rect">
            <a:avLst/>
          </a:prstGeom>
          <a:noFill/>
        </p:spPr>
        <p:txBody>
          <a:bodyPr wrap="square" rtlCol="0">
            <a:spAutoFit/>
          </a:bodyPr>
          <a:lstStyle/>
          <a:p>
            <a:pPr indent="4572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自由空间中爆炸冲击波的破坏可以通过三个参数衡量：</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en-US" altLang="zh-CN" sz="2000" kern="100" dirty="0">
                <a:effectLst/>
                <a:latin typeface="Times New Roman" panose="02020603050405020304" pitchFamily="18" charset="0"/>
                <a:ea typeface="宋体" panose="02010600030101010101" pitchFamily="2" charset="-122"/>
              </a:rPr>
              <a:t>(1)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爆炸冲击波的压力峰值</a:t>
            </a:r>
            <a:r>
              <a:rPr lang="en-US" altLang="zh-CN" sz="2000" kern="100" dirty="0">
                <a:effectLst/>
                <a:latin typeface="Times New Roman" panose="02020603050405020304" pitchFamily="18" charset="0"/>
                <a:ea typeface="宋体" panose="02010600030101010101" pitchFamily="2" charset="-122"/>
              </a:rPr>
              <a:t>∆P</a:t>
            </a:r>
            <a:r>
              <a:rPr lang="en-US" altLang="zh-CN" sz="2000" kern="100" baseline="300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en-US" altLang="zh-CN" sz="2000" kern="100" dirty="0">
                <a:effectLst/>
                <a:latin typeface="Times New Roman" panose="02020603050405020304" pitchFamily="18" charset="0"/>
                <a:ea typeface="宋体" panose="02010600030101010101" pitchFamily="2" charset="-122"/>
              </a:rPr>
              <a:t>(2)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正压作用的时间</a:t>
            </a:r>
            <a:r>
              <a:rPr lang="en-US" altLang="zh-CN" sz="2000" kern="100" dirty="0">
                <a:effectLst/>
                <a:latin typeface="Times New Roman" panose="02020603050405020304" pitchFamily="18" charset="0"/>
                <a:ea typeface="宋体" panose="02010600030101010101" pitchFamily="2" charset="-122"/>
              </a:rPr>
              <a:t>T</a:t>
            </a:r>
            <a:r>
              <a:rPr lang="en-US" altLang="zh-CN" sz="2000" kern="100" baseline="300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比冲量，即正压时间段内压力—时间曲线所包围的面积</a:t>
            </a:r>
            <a:endParaRPr lang="zh-CN" altLang="en-US" sz="2000" dirty="0"/>
          </a:p>
        </p:txBody>
      </p:sp>
      <p:sp>
        <p:nvSpPr>
          <p:cNvPr id="36" name="文本框 35">
            <a:extLst>
              <a:ext uri="{FF2B5EF4-FFF2-40B4-BE49-F238E27FC236}">
                <a16:creationId xmlns:a16="http://schemas.microsoft.com/office/drawing/2014/main" id="{33C38805-D35E-4310-8280-21A6A897359A}"/>
              </a:ext>
            </a:extLst>
          </p:cNvPr>
          <p:cNvSpPr txBox="1"/>
          <p:nvPr/>
        </p:nvSpPr>
        <p:spPr>
          <a:xfrm>
            <a:off x="6096000" y="6280506"/>
            <a:ext cx="6097384" cy="455253"/>
          </a:xfrm>
          <a:prstGeom prst="rect">
            <a:avLst/>
          </a:prstGeom>
          <a:noFill/>
        </p:spPr>
        <p:txBody>
          <a:bodyPr wrap="square">
            <a:spAutoFit/>
          </a:bodyPr>
          <a:lstStyle/>
          <a:p>
            <a:pPr algn="ctr">
              <a:lnSpc>
                <a:spcPct val="150000"/>
              </a:lnSpc>
            </a:pPr>
            <a:r>
              <a:rPr lang="zh-CN" altLang="zh-CN" sz="1800" b="1" kern="100" dirty="0">
                <a:effectLst/>
                <a:latin typeface="Times New Roman" panose="02020603050405020304" pitchFamily="18" charset="0"/>
                <a:ea typeface="宋体" panose="02010600030101010101" pitchFamily="2" charset="-122"/>
              </a:rPr>
              <a:t>图</a:t>
            </a:r>
            <a:r>
              <a:rPr lang="en-US" altLang="zh-CN" sz="1800" b="1" kern="100" dirty="0">
                <a:effectLst/>
                <a:latin typeface="Times New Roman" panose="02020603050405020304" pitchFamily="18" charset="0"/>
                <a:ea typeface="宋体" panose="02010600030101010101" pitchFamily="2" charset="-122"/>
              </a:rPr>
              <a:t>2 </a:t>
            </a:r>
            <a:r>
              <a:rPr lang="zh-CN" altLang="zh-CN" sz="1800" b="1" kern="100" dirty="0">
                <a:effectLst/>
                <a:latin typeface="Times New Roman" panose="02020603050405020304" pitchFamily="18" charset="0"/>
                <a:ea typeface="宋体" panose="02010600030101010101" pitchFamily="2" charset="-122"/>
              </a:rPr>
              <a:t>爆炸冲击波超压随距离衰减</a:t>
            </a:r>
            <a:endParaRPr lang="zh-CN" altLang="zh-CN" sz="1400"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9DF75730-E4F4-4A62-A041-79005534D3C3}"/>
              </a:ext>
            </a:extLst>
          </p:cNvPr>
          <p:cNvPicPr>
            <a:picLocks noChangeAspect="1"/>
          </p:cNvPicPr>
          <p:nvPr/>
        </p:nvPicPr>
        <p:blipFill>
          <a:blip r:embed="rId5"/>
          <a:stretch>
            <a:fillRect/>
          </a:stretch>
        </p:blipFill>
        <p:spPr>
          <a:xfrm>
            <a:off x="7953358" y="325120"/>
            <a:ext cx="3725864" cy="3377205"/>
          </a:xfrm>
          <a:prstGeom prst="rect">
            <a:avLst/>
          </a:prstGeom>
        </p:spPr>
      </p:pic>
      <p:grpSp>
        <p:nvGrpSpPr>
          <p:cNvPr id="30" name="组合 29">
            <a:extLst>
              <a:ext uri="{FF2B5EF4-FFF2-40B4-BE49-F238E27FC236}">
                <a16:creationId xmlns:a16="http://schemas.microsoft.com/office/drawing/2014/main" id="{A1709816-2883-4FC7-984E-6374E3782948}"/>
              </a:ext>
            </a:extLst>
          </p:cNvPr>
          <p:cNvGrpSpPr/>
          <p:nvPr/>
        </p:nvGrpSpPr>
        <p:grpSpPr>
          <a:xfrm>
            <a:off x="351155" y="325120"/>
            <a:ext cx="3178412" cy="1015365"/>
            <a:chOff x="1572" y="494"/>
            <a:chExt cx="4790" cy="1599"/>
          </a:xfrm>
        </p:grpSpPr>
        <p:grpSp>
          <p:nvGrpSpPr>
            <p:cNvPr id="32" name="组合 31">
              <a:extLst>
                <a:ext uri="{FF2B5EF4-FFF2-40B4-BE49-F238E27FC236}">
                  <a16:creationId xmlns:a16="http://schemas.microsoft.com/office/drawing/2014/main" id="{013B8CCD-E338-4DA2-B867-FA2A76D49027}"/>
                </a:ext>
              </a:extLst>
            </p:cNvPr>
            <p:cNvGrpSpPr/>
            <p:nvPr/>
          </p:nvGrpSpPr>
          <p:grpSpPr>
            <a:xfrm>
              <a:off x="1572" y="494"/>
              <a:ext cx="2047" cy="1599"/>
              <a:chOff x="2761095" y="2248418"/>
              <a:chExt cx="1948563" cy="1522661"/>
            </a:xfrm>
          </p:grpSpPr>
          <p:sp>
            <p:nvSpPr>
              <p:cNvPr id="34" name="矩形: 圆角 24">
                <a:extLst>
                  <a:ext uri="{FF2B5EF4-FFF2-40B4-BE49-F238E27FC236}">
                    <a16:creationId xmlns:a16="http://schemas.microsoft.com/office/drawing/2014/main" id="{EEC0E8F0-2142-4F83-98CF-1E9DD4FD0B85}"/>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5" name="矩形: 圆角 34">
                <a:extLst>
                  <a:ext uri="{FF2B5EF4-FFF2-40B4-BE49-F238E27FC236}">
                    <a16:creationId xmlns:a16="http://schemas.microsoft.com/office/drawing/2014/main" id="{18937FA1-6895-4996-8CAA-1080462E5E98}"/>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7" name="文本框 36">
                <a:extLst>
                  <a:ext uri="{FF2B5EF4-FFF2-40B4-BE49-F238E27FC236}">
                    <a16:creationId xmlns:a16="http://schemas.microsoft.com/office/drawing/2014/main" id="{DEB00EF3-27D6-4038-B7F5-731CBECC7B98}"/>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33" name="矩形 32">
              <a:extLst>
                <a:ext uri="{FF2B5EF4-FFF2-40B4-BE49-F238E27FC236}">
                  <a16:creationId xmlns:a16="http://schemas.microsoft.com/office/drawing/2014/main" id="{454DA15D-BD46-4190-BB9E-AD967E528475}"/>
                </a:ext>
              </a:extLst>
            </p:cNvPr>
            <p:cNvSpPr/>
            <p:nvPr/>
          </p:nvSpPr>
          <p:spPr>
            <a:xfrm>
              <a:off x="3078" y="751"/>
              <a:ext cx="3284"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1.3 </a:t>
              </a:r>
              <a:r>
                <a:rPr lang="zh-CN" altLang="en-US" sz="3600" b="1" spc="300" dirty="0">
                  <a:latin typeface="微软雅黑" panose="020B0503020204020204" charset="-122"/>
                  <a:ea typeface="微软雅黑" panose="020B0503020204020204" charset="-122"/>
                </a:rPr>
                <a:t>理论</a:t>
              </a:r>
            </a:p>
          </p:txBody>
        </p:sp>
      </p:grpSp>
    </p:spTree>
    <p:custDataLst>
      <p:tags r:id="rId1"/>
    </p:custDataLst>
    <p:extLst>
      <p:ext uri="{BB962C8B-B14F-4D97-AF65-F5344CB8AC3E}">
        <p14:creationId xmlns:p14="http://schemas.microsoft.com/office/powerpoint/2010/main" val="369698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9730" y="1392362"/>
            <a:ext cx="11019155" cy="5584190"/>
            <a:chOff x="1040" y="2274"/>
            <a:chExt cx="17353" cy="8794"/>
          </a:xfrm>
        </p:grpSpPr>
        <p:sp>
          <p:nvSpPr>
            <p:cNvPr id="2" name="矩形 1"/>
            <p:cNvSpPr/>
            <p:nvPr/>
          </p:nvSpPr>
          <p:spPr>
            <a:xfrm>
              <a:off x="1040" y="2274"/>
              <a:ext cx="17353" cy="83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49" y="2540"/>
              <a:ext cx="11773" cy="8528"/>
              <a:chOff x="1189087" y="4275527"/>
              <a:chExt cx="4283710" cy="5415206"/>
            </a:xfrm>
          </p:grpSpPr>
          <p:sp>
            <p:nvSpPr>
              <p:cNvPr id="19" name="文本框 18"/>
              <p:cNvSpPr txBox="1"/>
              <p:nvPr/>
            </p:nvSpPr>
            <p:spPr>
              <a:xfrm>
                <a:off x="1229510" y="4275527"/>
                <a:ext cx="273084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爆炸冲击波</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文本框 20"/>
                  <p:cNvSpPr txBox="1"/>
                  <p:nvPr/>
                </p:nvSpPr>
                <p:spPr>
                  <a:xfrm>
                    <a:off x="1189087" y="4801584"/>
                    <a:ext cx="4283710" cy="4889149"/>
                  </a:xfrm>
                  <a:prstGeom prst="rect">
                    <a:avLst/>
                  </a:prstGeom>
                  <a:noFill/>
                </p:spPr>
                <p:txBody>
                  <a:bodyPr wrap="square">
                    <a:spAutoFit/>
                  </a:bodyPr>
                  <a:lstStyle/>
                  <a:p>
                    <a:pPr indent="457200" algn="just">
                      <a:lnSpc>
                        <a:spcPct val="150000"/>
                      </a:lnSpc>
                    </a:pPr>
                    <a:r>
                      <a:rPr lang="zh-CN" altLang="zh-CN" sz="2400" kern="100" dirty="0">
                        <a:effectLst/>
                        <a:latin typeface="Times New Roman" panose="02020603050405020304" pitchFamily="18" charset="0"/>
                        <a:ea typeface="宋体" panose="02010600030101010101" pitchFamily="2" charset="-122"/>
                      </a:rPr>
                      <a:t>根据</a:t>
                    </a:r>
                    <a:r>
                      <a:rPr lang="en-US" altLang="zh-CN" sz="2400" kern="100" dirty="0" err="1">
                        <a:effectLst/>
                        <a:latin typeface="Times New Roman" panose="02020603050405020304" pitchFamily="18" charset="0"/>
                        <a:ea typeface="宋体" panose="02010600030101010101" pitchFamily="2" charset="-122"/>
                      </a:rPr>
                      <a:t>Henrch</a:t>
                    </a:r>
                    <a:r>
                      <a:rPr lang="zh-CN" altLang="zh-CN" sz="2400" kern="100" dirty="0">
                        <a:effectLst/>
                        <a:latin typeface="Times New Roman" panose="02020603050405020304" pitchFamily="18" charset="0"/>
                        <a:ea typeface="宋体" panose="02010600030101010101" pitchFamily="2" charset="-122"/>
                      </a:rPr>
                      <a:t>经典理论，当空气中发生爆炸时，冲击波超压的峰值</a:t>
                    </a:r>
                    <a:r>
                      <a:rPr lang="en-US" altLang="zh-CN" sz="2400" kern="100" dirty="0">
                        <a:effectLst/>
                        <a:latin typeface="Times New Roman" panose="02020603050405020304" pitchFamily="18" charset="0"/>
                        <a:ea typeface="宋体" panose="02010600030101010101" pitchFamily="2" charset="-122"/>
                      </a:rPr>
                      <a:t>∆P</a:t>
                    </a:r>
                    <a:r>
                      <a:rPr lang="en-US" altLang="zh-CN" sz="2400" kern="100" baseline="300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和超压值</a:t>
                    </a:r>
                    <a:r>
                      <a:rPr lang="en-US" altLang="zh-CN" sz="2400" kern="100" dirty="0">
                        <a:effectLst/>
                        <a:latin typeface="Times New Roman" panose="02020603050405020304" pitchFamily="18" charset="0"/>
                        <a:ea typeface="宋体" panose="02010600030101010101" pitchFamily="2" charset="-122"/>
                      </a:rPr>
                      <a:t>∆P</a:t>
                    </a:r>
                    <a:r>
                      <a:rPr lang="zh-CN" altLang="zh-CN" sz="2400" kern="100" dirty="0">
                        <a:effectLst/>
                        <a:latin typeface="Times New Roman" panose="02020603050405020304" pitchFamily="18" charset="0"/>
                        <a:ea typeface="宋体" panose="02010600030101010101" pitchFamily="2" charset="-122"/>
                      </a:rPr>
                      <a:t>可以用以下公式表示</a:t>
                    </a:r>
                    <a:r>
                      <a:rPr lang="zh-CN" altLang="en-US"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indent="304800" algn="just">
                      <a:lnSpc>
                        <a:spcPct val="150000"/>
                      </a:lnSpc>
                    </a:pP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𝑃</m:t>
                            </m:r>
                          </m:e>
                          <m:sup>
                            <m:r>
                              <a:rPr lang="en-US" altLang="zh-CN" sz="1800" i="1" kern="100">
                                <a:effectLst/>
                                <a:latin typeface="Cambria Math" panose="02040503050406030204" pitchFamily="18" charset="0"/>
                                <a:ea typeface="宋体" panose="02010600030101010101" pitchFamily="2" charset="-122"/>
                              </a:rPr>
                              <m:t>+</m:t>
                            </m:r>
                          </m:sup>
                        </m:sSup>
                        <m:r>
                          <a:rPr lang="en-US" altLang="zh-CN" sz="1800" i="1" kern="100">
                            <a:effectLst/>
                            <a:latin typeface="Cambria Math" panose="02040503050406030204" pitchFamily="18" charset="0"/>
                            <a:ea typeface="宋体" panose="02010600030101010101" pitchFamily="2" charset="-122"/>
                          </a:rPr>
                          <m:t>=</m:t>
                        </m:r>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1.4071</m:t>
                                    </m:r>
                                  </m:num>
                                  <m:den>
                                    <m:r>
                                      <a:rPr lang="en-US" altLang="zh-CN" sz="1800" i="1" kern="100">
                                        <a:effectLst/>
                                        <a:latin typeface="Cambria Math" panose="02040503050406030204" pitchFamily="18" charset="0"/>
                                        <a:ea typeface="宋体" panose="02010600030101010101" pitchFamily="2" charset="-122"/>
                                      </a:rPr>
                                      <m:t>𝑍</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0.554</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2</m:t>
                                        </m:r>
                                      </m:sup>
                                    </m:sSup>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0.0357</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3</m:t>
                                        </m:r>
                                      </m:sup>
                                    </m:sSup>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0.000625</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4</m:t>
                                        </m:r>
                                      </m:sup>
                                    </m:sSup>
                                  </m:den>
                                </m:f>
                                <m:r>
                                  <a:rPr lang="zh-CN" altLang="zh-CN" sz="1800" kern="100">
                                    <a:effectLst/>
                                    <a:latin typeface="Cambria Math" panose="02040503050406030204" pitchFamily="18" charset="0"/>
                                    <a:ea typeface="宋体" panose="02010600030101010101" pitchFamily="2" charset="-122"/>
                                  </a:rPr>
                                  <m:t>（</m:t>
                                </m:r>
                                <m:r>
                                  <a:rPr lang="en-US" altLang="zh-CN" sz="1800" kern="100">
                                    <a:effectLst/>
                                    <a:latin typeface="Cambria Math" panose="02040503050406030204" pitchFamily="18" charset="0"/>
                                    <a:ea typeface="宋体" panose="02010600030101010101" pitchFamily="2" charset="-122"/>
                                  </a:rPr>
                                  <m:t>0.1≤</m:t>
                                </m:r>
                                <m:r>
                                  <m:rPr>
                                    <m:sty m:val="p"/>
                                  </m:rPr>
                                  <a:rPr lang="en-US" altLang="zh-CN" sz="1800" kern="100">
                                    <a:effectLst/>
                                    <a:latin typeface="Cambria Math" panose="02040503050406030204" pitchFamily="18" charset="0"/>
                                    <a:ea typeface="宋体" panose="02010600030101010101" pitchFamily="2" charset="-122"/>
                                  </a:rPr>
                                  <m:t>Z</m:t>
                                </m:r>
                                <m:r>
                                  <a:rPr lang="en-US" altLang="zh-CN" sz="1800" kern="100">
                                    <a:effectLst/>
                                    <a:latin typeface="Cambria Math" panose="02040503050406030204" pitchFamily="18" charset="0"/>
                                    <a:ea typeface="宋体" panose="02010600030101010101" pitchFamily="2" charset="-122"/>
                                  </a:rPr>
                                  <m:t>≤0.3</m:t>
                                </m:r>
                                <m:r>
                                  <a:rPr lang="zh-CN" altLang="zh-CN" sz="1800" kern="100">
                                    <a:effectLst/>
                                    <a:latin typeface="Cambria Math" panose="02040503050406030204" pitchFamily="18" charset="0"/>
                                    <a:ea typeface="宋体" panose="02010600030101010101" pitchFamily="2" charset="-122"/>
                                  </a:rPr>
                                  <m:t>）</m:t>
                                </m:r>
                              </m:e>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0.619</m:t>
                                    </m:r>
                                  </m:num>
                                  <m:den>
                                    <m:r>
                                      <a:rPr lang="en-US" altLang="zh-CN" sz="1800" i="1" kern="100">
                                        <a:effectLst/>
                                        <a:latin typeface="Cambria Math" panose="02040503050406030204" pitchFamily="18" charset="0"/>
                                        <a:ea typeface="宋体" panose="02010600030101010101" pitchFamily="2" charset="-122"/>
                                      </a:rPr>
                                      <m:t>𝑍</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0.033</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2</m:t>
                                        </m:r>
                                      </m:sup>
                                    </m:sSup>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0.213</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3</m:t>
                                        </m:r>
                                      </m:sup>
                                    </m:sSup>
                                  </m:den>
                                </m:f>
                                <m:r>
                                  <a:rPr lang="en-US" altLang="zh-CN" sz="1800" i="1" kern="100">
                                    <a:effectLst/>
                                    <a:latin typeface="Cambria Math" panose="02040503050406030204" pitchFamily="18" charset="0"/>
                                    <a:ea typeface="宋体" panose="02010600030101010101" pitchFamily="2" charset="-122"/>
                                  </a:rPr>
                                  <m:t>(0.3≤</m:t>
                                </m:r>
                                <m:r>
                                  <a:rPr lang="en-US" altLang="zh-CN" sz="1800" i="1" kern="100">
                                    <a:effectLst/>
                                    <a:latin typeface="Cambria Math" panose="02040503050406030204" pitchFamily="18" charset="0"/>
                                    <a:ea typeface="宋体" panose="02010600030101010101" pitchFamily="2" charset="-122"/>
                                  </a:rPr>
                                  <m:t>𝑍</m:t>
                                </m:r>
                                <m:r>
                                  <a:rPr lang="en-US" altLang="zh-CN" sz="1800" i="1" kern="100">
                                    <a:effectLst/>
                                    <a:latin typeface="Cambria Math" panose="02040503050406030204" pitchFamily="18" charset="0"/>
                                    <a:ea typeface="宋体" panose="02010600030101010101" pitchFamily="2" charset="-122"/>
                                  </a:rPr>
                                  <m:t>≤1)</m:t>
                                </m:r>
                              </m:e>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0.066</m:t>
                                    </m:r>
                                  </m:num>
                                  <m:den>
                                    <m:r>
                                      <a:rPr lang="en-US" altLang="zh-CN" sz="1800" i="1" kern="100">
                                        <a:effectLst/>
                                        <a:latin typeface="Cambria Math" panose="02040503050406030204" pitchFamily="18" charset="0"/>
                                        <a:ea typeface="宋体" panose="02010600030101010101" pitchFamily="2" charset="-122"/>
                                      </a:rPr>
                                      <m:t>𝑍</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0.405</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2</m:t>
                                        </m:r>
                                      </m:sup>
                                    </m:sSup>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0.329</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𝑍</m:t>
                                        </m:r>
                                      </m:e>
                                      <m:sup>
                                        <m:r>
                                          <a:rPr lang="en-US" altLang="zh-CN" sz="1800" i="1" kern="100">
                                            <a:effectLst/>
                                            <a:latin typeface="Cambria Math" panose="02040503050406030204" pitchFamily="18" charset="0"/>
                                            <a:ea typeface="宋体" panose="02010600030101010101" pitchFamily="2" charset="-122"/>
                                          </a:rPr>
                                          <m:t>3</m:t>
                                        </m:r>
                                      </m:sup>
                                    </m:sSup>
                                  </m:den>
                                </m:f>
                                <m:r>
                                  <a:rPr lang="en-US" altLang="zh-CN" sz="1800" i="1" kern="100">
                                    <a:effectLst/>
                                    <a:latin typeface="Cambria Math" panose="02040503050406030204" pitchFamily="18" charset="0"/>
                                    <a:ea typeface="宋体" panose="02010600030101010101" pitchFamily="2" charset="-122"/>
                                  </a:rPr>
                                  <m:t>(1≤</m:t>
                                </m:r>
                                <m:r>
                                  <a:rPr lang="en-US" altLang="zh-CN" sz="1800" i="1" kern="100">
                                    <a:effectLst/>
                                    <a:latin typeface="Cambria Math" panose="02040503050406030204" pitchFamily="18" charset="0"/>
                                    <a:ea typeface="宋体" panose="02010600030101010101" pitchFamily="2" charset="-122"/>
                                  </a:rPr>
                                  <m:t>𝑍</m:t>
                                </m:r>
                                <m:r>
                                  <a:rPr lang="en-US" altLang="zh-CN" sz="1800" i="1" kern="100">
                                    <a:effectLst/>
                                    <a:latin typeface="Cambria Math" panose="02040503050406030204" pitchFamily="18" charset="0"/>
                                    <a:ea typeface="宋体" panose="02010600030101010101" pitchFamily="2" charset="-122"/>
                                  </a:rPr>
                                  <m:t>≤10)</m:t>
                                </m:r>
                              </m:e>
                            </m:eqArr>
                          </m:e>
                        </m:d>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p>
                  <a:p>
                    <a:pPr indent="304800" algn="ctr">
                      <a:lnSpc>
                        <a:spcPct val="150000"/>
                      </a:lnSpc>
                    </a:pP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𝑃</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𝑃</m:t>
                            </m:r>
                          </m:e>
                          <m:sup>
                            <m:r>
                              <a:rPr lang="en-US" altLang="zh-CN" sz="1800" i="1" kern="100">
                                <a:effectLst/>
                                <a:latin typeface="Cambria Math" panose="02040503050406030204" pitchFamily="18" charset="0"/>
                                <a:ea typeface="宋体" panose="02010600030101010101" pitchFamily="2" charset="-122"/>
                              </a:rPr>
                              <m:t>+</m:t>
                            </m:r>
                          </m:sup>
                        </m:sSup>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(1−</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𝑡</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𝑇</m:t>
                                    </m:r>
                                  </m:e>
                                  <m:sup>
                                    <m:r>
                                      <a:rPr lang="en-US" altLang="zh-CN" sz="1800" i="1" kern="100">
                                        <a:effectLst/>
                                        <a:latin typeface="Cambria Math" panose="02040503050406030204" pitchFamily="18" charset="0"/>
                                        <a:ea typeface="宋体" panose="02010600030101010101" pitchFamily="2" charset="-122"/>
                                      </a:rPr>
                                      <m:t>+</m:t>
                                    </m:r>
                                  </m:sup>
                                </m:sSup>
                              </m:den>
                            </m:f>
                            <m:r>
                              <a:rPr lang="en-US" altLang="zh-CN" sz="1800" i="1" kern="100">
                                <a:effectLst/>
                                <a:latin typeface="Cambria Math" panose="02040503050406030204" pitchFamily="18" charset="0"/>
                                <a:ea typeface="宋体" panose="02010600030101010101" pitchFamily="2" charset="-122"/>
                              </a:rPr>
                              <m:t>)</m:t>
                            </m:r>
                          </m:e>
                          <m:sup>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𝑒</m:t>
                                </m:r>
                              </m:e>
                              <m:sup>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𝛼</m:t>
                                    </m:r>
                                    <m:r>
                                      <a:rPr lang="en-US" altLang="zh-CN" sz="1800" i="1" kern="100">
                                        <a:effectLst/>
                                        <a:latin typeface="Cambria Math" panose="02040503050406030204" pitchFamily="18" charset="0"/>
                                        <a:ea typeface="宋体" panose="02010600030101010101" pitchFamily="2" charset="-122"/>
                                      </a:rPr>
                                      <m:t>𝑡</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𝑇</m:t>
                                        </m:r>
                                      </m:e>
                                      <m:sup>
                                        <m:r>
                                          <a:rPr lang="en-US" altLang="zh-CN" sz="1800" i="1" kern="100">
                                            <a:effectLst/>
                                            <a:latin typeface="Cambria Math" panose="02040503050406030204" pitchFamily="18" charset="0"/>
                                            <a:ea typeface="宋体" panose="02010600030101010101" pitchFamily="2" charset="-122"/>
                                          </a:rPr>
                                          <m:t>+</m:t>
                                        </m:r>
                                      </m:sup>
                                    </m:sSup>
                                  </m:den>
                                </m:f>
                              </m:sup>
                            </m:sSup>
                          </m:sup>
                        </m:sSup>
                      </m:oMath>
                    </a14:m>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50000"/>
                      </a:lnSpc>
                    </a:pPr>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𝑍</m:t>
                        </m:r>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𝑟</m:t>
                            </m:r>
                          </m:num>
                          <m:den>
                            <m:rad>
                              <m:radPr>
                                <m:ctrlPr>
                                  <a:rPr lang="zh-CN" altLang="zh-CN" sz="1800" i="1" kern="100">
                                    <a:effectLst/>
                                    <a:latin typeface="Cambria Math" panose="02040503050406030204" pitchFamily="18" charset="0"/>
                                    <a:ea typeface="Cambria Math" panose="02040503050406030204" pitchFamily="18" charset="0"/>
                                  </a:rPr>
                                </m:ctrlPr>
                              </m:radPr>
                              <m:deg>
                                <m:r>
                                  <a:rPr lang="en-US" altLang="zh-CN" sz="1800" i="1" kern="100">
                                    <a:effectLst/>
                                    <a:latin typeface="Cambria Math" panose="02040503050406030204" pitchFamily="18" charset="0"/>
                                    <a:ea typeface="宋体" panose="02010600030101010101" pitchFamily="2" charset="-122"/>
                                  </a:rPr>
                                  <m:t>3</m:t>
                                </m:r>
                              </m:deg>
                              <m:e>
                                <m:r>
                                  <a:rPr lang="en-US" altLang="zh-CN" sz="1800" i="1" kern="100">
                                    <a:effectLst/>
                                    <a:latin typeface="Cambria Math" panose="02040503050406030204" pitchFamily="18" charset="0"/>
                                    <a:ea typeface="宋体" panose="02010600030101010101" pitchFamily="2" charset="-122"/>
                                  </a:rPr>
                                  <m:t>𝑤</m:t>
                                </m:r>
                              </m:e>
                            </m:rad>
                          </m:den>
                        </m:f>
                      </m:oMath>
                    </a14:m>
                    <a:r>
                      <a:rPr lang="en-US" altLang="zh-CN" sz="1800" kern="100" dirty="0">
                        <a:effectLst/>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a:t>
                    </a:r>
                  </a:p>
                  <a:p>
                    <a:endParaRPr lang="en-US" altLang="zh-CN" sz="2000" b="1" dirty="0">
                      <a:solidFill>
                        <a:srgbClr val="2E2E2E"/>
                      </a:solidFill>
                      <a:latin typeface="Times New Roman" panose="02020603050405020304" pitchFamily="18" charset="0"/>
                      <a:ea typeface="微软雅黑" panose="020B0503020204020204" pitchFamily="34" charset="-122"/>
                    </a:endParaRPr>
                  </a:p>
                </p:txBody>
              </p:sp>
            </mc:Choice>
            <mc:Fallback>
              <p:sp>
                <p:nvSpPr>
                  <p:cNvPr id="21" name="文本框 20"/>
                  <p:cNvSpPr txBox="1">
                    <a:spLocks noRot="1" noChangeAspect="1" noMove="1" noResize="1" noEditPoints="1" noAdjustHandles="1" noChangeArrowheads="1" noChangeShapeType="1" noTextEdit="1"/>
                  </p:cNvSpPr>
                  <p:nvPr/>
                </p:nvSpPr>
                <p:spPr>
                  <a:xfrm>
                    <a:off x="1189087" y="4801584"/>
                    <a:ext cx="4283710" cy="4889149"/>
                  </a:xfrm>
                  <a:prstGeom prst="rect">
                    <a:avLst/>
                  </a:prstGeom>
                  <a:blipFill>
                    <a:blip r:embed="rId5"/>
                    <a:stretch>
                      <a:fillRect l="-1223" r="-1305"/>
                    </a:stretch>
                  </a:blipFill>
                </p:spPr>
                <p:txBody>
                  <a:bodyPr/>
                  <a:lstStyle/>
                  <a:p>
                    <a:r>
                      <a:rPr lang="zh-CN" altLang="en-US">
                        <a:noFill/>
                      </a:rPr>
                      <a:t> </a:t>
                    </a:r>
                  </a:p>
                </p:txBody>
              </p:sp>
            </mc:Fallback>
          </mc:AlternateContent>
        </p:grpSp>
      </p:grpSp>
      <p:sp>
        <p:nvSpPr>
          <p:cNvPr id="4" name="灯片编号占位符 3">
            <a:extLst>
              <a:ext uri="{FF2B5EF4-FFF2-40B4-BE49-F238E27FC236}">
                <a16:creationId xmlns:a16="http://schemas.microsoft.com/office/drawing/2014/main" id="{202F7605-C30B-5CBA-3E76-9AE34287C568}"/>
              </a:ext>
            </a:extLst>
          </p:cNvPr>
          <p:cNvSpPr>
            <a:spLocks noGrp="1"/>
          </p:cNvSpPr>
          <p:nvPr>
            <p:ph type="sldNum" sz="quarter" idx="12"/>
          </p:nvPr>
        </p:nvSpPr>
        <p:spPr/>
        <p:txBody>
          <a:bodyPr/>
          <a:lstStyle/>
          <a:p>
            <a:fld id="{49AE70B2-8BF9-45C0-BB95-33D1B9D3A854}" type="slidenum">
              <a:rPr lang="zh-CN" altLang="en-US" smtClean="0"/>
              <a:pPr/>
              <a:t>8</a:t>
            </a:fld>
            <a:endParaRPr lang="zh-CN" altLang="en-US" dirty="0"/>
          </a:p>
        </p:txBody>
      </p:sp>
      <p:sp>
        <p:nvSpPr>
          <p:cNvPr id="5" name="文本框 4">
            <a:extLst>
              <a:ext uri="{FF2B5EF4-FFF2-40B4-BE49-F238E27FC236}">
                <a16:creationId xmlns:a16="http://schemas.microsoft.com/office/drawing/2014/main" id="{7388DBED-EEB1-42ED-AD68-FC66D5B849ED}"/>
              </a:ext>
            </a:extLst>
          </p:cNvPr>
          <p:cNvSpPr txBox="1"/>
          <p:nvPr/>
        </p:nvSpPr>
        <p:spPr>
          <a:xfrm>
            <a:off x="8230804" y="4100421"/>
            <a:ext cx="3201043" cy="2340897"/>
          </a:xfrm>
          <a:prstGeom prst="rect">
            <a:avLst/>
          </a:prstGeom>
          <a:noFill/>
        </p:spPr>
        <p:txBody>
          <a:bodyPr wrap="square" rtlCol="0">
            <a:spAutoFit/>
          </a:bodyPr>
          <a:lstStyle/>
          <a:p>
            <a:pPr indent="457200" algn="just">
              <a:lnSpc>
                <a:spcPct val="150000"/>
              </a:lnSpc>
            </a:pPr>
            <a:r>
              <a:rPr lang="en-US" altLang="zh-CN" sz="2000" kern="100" dirty="0">
                <a:effectLst/>
                <a:latin typeface="Times New Roman" panose="02020603050405020304" pitchFamily="18" charset="0"/>
                <a:ea typeface="宋体" panose="02010600030101010101" pitchFamily="2" charset="-122"/>
              </a:rPr>
              <a:t>W</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是爆炸当量，即炸弹的威力；</a:t>
            </a:r>
            <a:r>
              <a:rPr lang="en-US" altLang="zh-CN" sz="2000" kern="100" dirty="0">
                <a:effectLst/>
                <a:latin typeface="Times New Roman" panose="02020603050405020304" pitchFamily="18" charset="0"/>
                <a:ea typeface="宋体" panose="02010600030101010101" pitchFamily="2" charset="-122"/>
              </a:rPr>
              <a:t>r</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是从观察点到爆炸中心的距离；</a:t>
            </a:r>
            <a:r>
              <a:rPr lang="en-US" altLang="zh-CN" sz="2000" kern="100" dirty="0">
                <a:effectLst/>
                <a:latin typeface="Times New Roman" panose="02020603050405020304" pitchFamily="18" charset="0"/>
                <a:ea typeface="宋体" panose="02010600030101010101" pitchFamily="2" charset="-122"/>
              </a:rPr>
              <a:t>T</a:t>
            </a:r>
            <a:r>
              <a:rPr lang="en-US" altLang="zh-CN" sz="2000" kern="100" baseline="300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是正压下的时间长度；α是</a:t>
            </a:r>
            <a:r>
              <a:rPr lang="en-US" altLang="zh-CN" sz="2000" kern="100" dirty="0">
                <a:effectLst/>
                <a:latin typeface="Times New Roman" panose="02020603050405020304" pitchFamily="18" charset="0"/>
                <a:ea typeface="宋体" panose="02010600030101010101" pitchFamily="2" charset="-122"/>
              </a:rPr>
              <a:t>∆P</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期间内的衰减系数</a:t>
            </a:r>
            <a:endParaRPr lang="zh-CN" altLang="en-US" sz="2000" dirty="0"/>
          </a:p>
        </p:txBody>
      </p:sp>
      <p:grpSp>
        <p:nvGrpSpPr>
          <p:cNvPr id="24" name="组合 23">
            <a:extLst>
              <a:ext uri="{FF2B5EF4-FFF2-40B4-BE49-F238E27FC236}">
                <a16:creationId xmlns:a16="http://schemas.microsoft.com/office/drawing/2014/main" id="{64313A5B-74C6-415E-96AC-BB0D2F489E8F}"/>
              </a:ext>
            </a:extLst>
          </p:cNvPr>
          <p:cNvGrpSpPr/>
          <p:nvPr/>
        </p:nvGrpSpPr>
        <p:grpSpPr>
          <a:xfrm>
            <a:off x="351155" y="325120"/>
            <a:ext cx="3178412" cy="1015365"/>
            <a:chOff x="1572" y="494"/>
            <a:chExt cx="4790" cy="1599"/>
          </a:xfrm>
        </p:grpSpPr>
        <p:grpSp>
          <p:nvGrpSpPr>
            <p:cNvPr id="25" name="组合 24">
              <a:extLst>
                <a:ext uri="{FF2B5EF4-FFF2-40B4-BE49-F238E27FC236}">
                  <a16:creationId xmlns:a16="http://schemas.microsoft.com/office/drawing/2014/main" id="{C229A7A6-7C43-4D25-9B27-67AA1E862EEA}"/>
                </a:ext>
              </a:extLst>
            </p:cNvPr>
            <p:cNvGrpSpPr/>
            <p:nvPr/>
          </p:nvGrpSpPr>
          <p:grpSpPr>
            <a:xfrm>
              <a:off x="1572" y="494"/>
              <a:ext cx="2047" cy="1599"/>
              <a:chOff x="2761095" y="2248418"/>
              <a:chExt cx="1948563" cy="1522661"/>
            </a:xfrm>
          </p:grpSpPr>
          <p:sp>
            <p:nvSpPr>
              <p:cNvPr id="29" name="矩形: 圆角 24">
                <a:extLst>
                  <a:ext uri="{FF2B5EF4-FFF2-40B4-BE49-F238E27FC236}">
                    <a16:creationId xmlns:a16="http://schemas.microsoft.com/office/drawing/2014/main" id="{8CBA05FD-7357-4ECA-BCE2-71A8A8668536}"/>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0" name="矩形: 圆角 29">
                <a:extLst>
                  <a:ext uri="{FF2B5EF4-FFF2-40B4-BE49-F238E27FC236}">
                    <a16:creationId xmlns:a16="http://schemas.microsoft.com/office/drawing/2014/main" id="{0C9B3A66-3E20-46BA-BE56-D1396FE6CF2D}"/>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31" name="文本框 30">
                <a:extLst>
                  <a:ext uri="{FF2B5EF4-FFF2-40B4-BE49-F238E27FC236}">
                    <a16:creationId xmlns:a16="http://schemas.microsoft.com/office/drawing/2014/main" id="{A3F7C6AC-7B04-4EAC-9F93-0EBDBCAA3A30}"/>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8" name="矩形 27">
              <a:extLst>
                <a:ext uri="{FF2B5EF4-FFF2-40B4-BE49-F238E27FC236}">
                  <a16:creationId xmlns:a16="http://schemas.microsoft.com/office/drawing/2014/main" id="{2A733A81-0484-4B80-AD6E-80146CD896F7}"/>
                </a:ext>
              </a:extLst>
            </p:cNvPr>
            <p:cNvSpPr/>
            <p:nvPr/>
          </p:nvSpPr>
          <p:spPr>
            <a:xfrm>
              <a:off x="3078" y="751"/>
              <a:ext cx="3284"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1.3 </a:t>
              </a:r>
              <a:r>
                <a:rPr lang="zh-CN" altLang="en-US" sz="3600" b="1" spc="300" dirty="0">
                  <a:latin typeface="微软雅黑" panose="020B0503020204020204" charset="-122"/>
                  <a:ea typeface="微软雅黑" panose="020B0503020204020204" charset="-122"/>
                </a:rPr>
                <a:t>理论</a:t>
              </a:r>
            </a:p>
          </p:txBody>
        </p:sp>
      </p:grpSp>
    </p:spTree>
    <p:custDataLst>
      <p:tags r:id="rId1"/>
    </p:custDataLst>
    <p:extLst>
      <p:ext uri="{BB962C8B-B14F-4D97-AF65-F5344CB8AC3E}">
        <p14:creationId xmlns:p14="http://schemas.microsoft.com/office/powerpoint/2010/main" val="320042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0400" y="1443990"/>
            <a:ext cx="11019155" cy="5767705"/>
            <a:chOff x="1040" y="2274"/>
            <a:chExt cx="17353" cy="9083"/>
          </a:xfrm>
        </p:grpSpPr>
        <p:sp>
          <p:nvSpPr>
            <p:cNvPr id="2" name="矩形 1"/>
            <p:cNvSpPr/>
            <p:nvPr/>
          </p:nvSpPr>
          <p:spPr>
            <a:xfrm>
              <a:off x="1040" y="2274"/>
              <a:ext cx="17353" cy="831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310" y="2541"/>
              <a:ext cx="16814" cy="8816"/>
              <a:chOff x="1174974" y="4275527"/>
              <a:chExt cx="6117922" cy="5597517"/>
            </a:xfrm>
          </p:grpSpPr>
          <p:sp>
            <p:nvSpPr>
              <p:cNvPr id="19" name="文本框 18"/>
              <p:cNvSpPr txBox="1"/>
              <p:nvPr/>
            </p:nvSpPr>
            <p:spPr>
              <a:xfrm>
                <a:off x="1229510" y="4275527"/>
                <a:ext cx="273084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rPr>
                  <a:t>引爆点理论</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74974" y="4856923"/>
                <a:ext cx="6117922" cy="5016121"/>
              </a:xfrm>
              <a:prstGeom prst="rect">
                <a:avLst/>
              </a:prstGeom>
              <a:noFill/>
            </p:spPr>
            <p:txBody>
              <a:bodyPr wrap="square">
                <a:spAutoFit/>
              </a:bodyPr>
              <a:lstStyle/>
              <a:p>
                <a:pPr indent="457200" algn="just">
                  <a:lnSpc>
                    <a:spcPct val="150000"/>
                  </a:lnSpc>
                </a:pPr>
                <a:r>
                  <a:rPr lang="zh-CN" altLang="zh-CN" sz="2000" kern="100" dirty="0">
                    <a:effectLst/>
                    <a:latin typeface="Times New Roman" panose="02020603050405020304" pitchFamily="18" charset="0"/>
                    <a:ea typeface="宋体" panose="02010600030101010101" pitchFamily="2" charset="-122"/>
                  </a:rPr>
                  <a:t>引爆点理论由美国心理学家</a:t>
                </a:r>
                <a:r>
                  <a:rPr lang="en-US" altLang="zh-CN" sz="2000" kern="100" dirty="0">
                    <a:effectLst/>
                    <a:latin typeface="Times New Roman" panose="02020603050405020304" pitchFamily="18" charset="0"/>
                    <a:ea typeface="宋体" panose="02010600030101010101" pitchFamily="2" charset="-122"/>
                  </a:rPr>
                  <a:t>Gladwell</a:t>
                </a:r>
                <a:r>
                  <a:rPr lang="zh-CN" altLang="zh-CN" sz="2000" kern="100" dirty="0">
                    <a:effectLst/>
                    <a:latin typeface="Times New Roman" panose="02020603050405020304" pitchFamily="18" charset="0"/>
                    <a:ea typeface="宋体" panose="02010600030101010101" pitchFamily="2" charset="-122"/>
                  </a:rPr>
                  <a:t>在其畅销书《</a:t>
                </a:r>
                <a:r>
                  <a:rPr lang="en-US" altLang="zh-CN" sz="2000" kern="100" dirty="0">
                    <a:effectLst/>
                    <a:latin typeface="Times New Roman" panose="02020603050405020304" pitchFamily="18" charset="0"/>
                    <a:ea typeface="宋体" panose="02010600030101010101" pitchFamily="2" charset="-122"/>
                  </a:rPr>
                  <a:t>The Tipping Points</a:t>
                </a:r>
                <a:r>
                  <a:rPr lang="zh-CN" altLang="zh-CN" sz="2000" kern="100" dirty="0">
                    <a:effectLst/>
                    <a:latin typeface="Times New Roman" panose="02020603050405020304" pitchFamily="18" charset="0"/>
                    <a:ea typeface="宋体" panose="02010600030101010101" pitchFamily="2" charset="-122"/>
                  </a:rPr>
                  <a:t>》中提出</a:t>
                </a:r>
                <a:r>
                  <a:rPr lang="zh-CN" altLang="en-US" sz="2000" kern="100" dirty="0">
                    <a:effectLst/>
                    <a:latin typeface="Times New Roman" panose="02020603050405020304" pitchFamily="18" charset="0"/>
                    <a:ea typeface="宋体" panose="02010600030101010101" pitchFamily="2" charset="-122"/>
                  </a:rPr>
                  <a:t>用于解释社会流行潮爆发的内在机制。</a:t>
                </a:r>
                <a:r>
                  <a:rPr lang="zh-CN" altLang="zh-CN" sz="2000" kern="100" dirty="0">
                    <a:effectLst/>
                    <a:latin typeface="Times New Roman" panose="02020603050405020304" pitchFamily="18" charset="0"/>
                    <a:ea typeface="宋体" panose="02010600030101010101" pitchFamily="2" charset="-122"/>
                  </a:rPr>
                  <a:t>遵循</a:t>
                </a:r>
                <a:r>
                  <a:rPr lang="en-US" altLang="zh-CN" sz="2000" kern="100" dirty="0">
                    <a:effectLst/>
                    <a:latin typeface="Times New Roman" panose="02020603050405020304" pitchFamily="18" charset="0"/>
                    <a:ea typeface="宋体" panose="02010600030101010101" pitchFamily="2" charset="-122"/>
                  </a:rPr>
                  <a:t>3</a:t>
                </a:r>
                <a:r>
                  <a:rPr lang="zh-CN" altLang="zh-CN" sz="2000" kern="100" dirty="0">
                    <a:effectLst/>
                    <a:latin typeface="Times New Roman" panose="02020603050405020304" pitchFamily="18" charset="0"/>
                    <a:ea typeface="宋体" panose="02010600030101010101" pitchFamily="2" charset="-122"/>
                  </a:rPr>
                  <a:t>个法则：</a:t>
                </a:r>
                <a:r>
                  <a:rPr lang="zh-CN" altLang="zh-CN" sz="2000" b="1" kern="100" dirty="0">
                    <a:solidFill>
                      <a:srgbClr val="FF0000"/>
                    </a:solidFill>
                    <a:effectLst/>
                    <a:latin typeface="Times New Roman" panose="02020603050405020304" pitchFamily="18" charset="0"/>
                    <a:ea typeface="宋体" panose="02010600030101010101" pitchFamily="2" charset="-122"/>
                  </a:rPr>
                  <a:t>个别人物法则，附着力法则，环境威力法则</a:t>
                </a:r>
                <a:r>
                  <a:rPr lang="zh-CN" altLang="zh-CN" sz="2000" kern="100" dirty="0">
                    <a:effectLst/>
                    <a:latin typeface="Times New Roman" panose="02020603050405020304" pitchFamily="18" charset="0"/>
                    <a:ea typeface="宋体" panose="02010600030101010101" pitchFamily="2" charset="-122"/>
                  </a:rPr>
                  <a:t>。</a:t>
                </a:r>
                <a:endParaRPr lang="en-US" altLang="zh-CN" sz="2000" kern="100" dirty="0">
                  <a:latin typeface="Times New Roman" panose="02020603050405020304" pitchFamily="18" charset="0"/>
                  <a:ea typeface="宋体" panose="02010600030101010101" pitchFamily="2" charset="-122"/>
                </a:endParaRPr>
              </a:p>
              <a:p>
                <a:pPr indent="457200" algn="just">
                  <a:lnSpc>
                    <a:spcPct val="150000"/>
                  </a:lnSpc>
                </a:pP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个别人物法则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是指在特定的体系和过程中，少数的人才是真正的关键</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附着力</a:t>
                </a:r>
                <a:r>
                  <a:rPr lang="zh-CN" alt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法则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强调流行事物本身的属性，在于找到一种简单的方法来包装信息，使其具有不可抗拒的吸引力</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环境威力法则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关注流行发生的环境以及周围的环境，提出公众对环境的</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非常敏感。</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目前引爆点理论已被广泛解释经济和社会领域中各类社会流行潮的导火索和引爆的内在机制。例如许多学者运用该理论分析一些网络流行潮发生的原因或营销策略分析，分析其流行潮传播特征及内在机制，如分析知识付费模式的传播特征、</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AIGC</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网络舆情传播分析等。</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dirty="0">
                  <a:solidFill>
                    <a:srgbClr val="2E2E2E"/>
                  </a:solidFill>
                  <a:latin typeface="Times New Roman" panose="02020603050405020304" pitchFamily="18" charset="0"/>
                  <a:ea typeface="微软雅黑" panose="020B0503020204020204" pitchFamily="34" charset="-122"/>
                </a:endParaRPr>
              </a:p>
            </p:txBody>
          </p:sp>
        </p:grpSp>
      </p:grpSp>
      <p:sp>
        <p:nvSpPr>
          <p:cNvPr id="4" name="灯片编号占位符 3">
            <a:extLst>
              <a:ext uri="{FF2B5EF4-FFF2-40B4-BE49-F238E27FC236}">
                <a16:creationId xmlns:a16="http://schemas.microsoft.com/office/drawing/2014/main" id="{202F7605-C30B-5CBA-3E76-9AE34287C568}"/>
              </a:ext>
            </a:extLst>
          </p:cNvPr>
          <p:cNvSpPr>
            <a:spLocks noGrp="1"/>
          </p:cNvSpPr>
          <p:nvPr>
            <p:ph type="sldNum" sz="quarter" idx="12"/>
          </p:nvPr>
        </p:nvSpPr>
        <p:spPr/>
        <p:txBody>
          <a:bodyPr/>
          <a:lstStyle/>
          <a:p>
            <a:fld id="{49AE70B2-8BF9-45C0-BB95-33D1B9D3A854}" type="slidenum">
              <a:rPr lang="zh-CN" altLang="en-US" smtClean="0"/>
              <a:pPr/>
              <a:t>9</a:t>
            </a:fld>
            <a:endParaRPr lang="zh-CN" altLang="en-US" dirty="0"/>
          </a:p>
        </p:txBody>
      </p:sp>
      <p:grpSp>
        <p:nvGrpSpPr>
          <p:cNvPr id="22" name="组合 21">
            <a:extLst>
              <a:ext uri="{FF2B5EF4-FFF2-40B4-BE49-F238E27FC236}">
                <a16:creationId xmlns:a16="http://schemas.microsoft.com/office/drawing/2014/main" id="{2CC91CA8-1980-48B5-BF60-B9611F40BCEC}"/>
              </a:ext>
            </a:extLst>
          </p:cNvPr>
          <p:cNvGrpSpPr/>
          <p:nvPr/>
        </p:nvGrpSpPr>
        <p:grpSpPr>
          <a:xfrm>
            <a:off x="351155" y="325120"/>
            <a:ext cx="3178412" cy="1015365"/>
            <a:chOff x="1572" y="494"/>
            <a:chExt cx="4790" cy="1599"/>
          </a:xfrm>
        </p:grpSpPr>
        <p:grpSp>
          <p:nvGrpSpPr>
            <p:cNvPr id="23" name="组合 22">
              <a:extLst>
                <a:ext uri="{FF2B5EF4-FFF2-40B4-BE49-F238E27FC236}">
                  <a16:creationId xmlns:a16="http://schemas.microsoft.com/office/drawing/2014/main" id="{509A9019-A1D8-4C55-AC7E-C2A5CF660771}"/>
                </a:ext>
              </a:extLst>
            </p:cNvPr>
            <p:cNvGrpSpPr/>
            <p:nvPr/>
          </p:nvGrpSpPr>
          <p:grpSpPr>
            <a:xfrm>
              <a:off x="1572" y="494"/>
              <a:ext cx="2047" cy="1599"/>
              <a:chOff x="2761095" y="2248418"/>
              <a:chExt cx="1948563" cy="1522661"/>
            </a:xfrm>
          </p:grpSpPr>
          <p:sp>
            <p:nvSpPr>
              <p:cNvPr id="25" name="矩形: 圆角 24">
                <a:extLst>
                  <a:ext uri="{FF2B5EF4-FFF2-40B4-BE49-F238E27FC236}">
                    <a16:creationId xmlns:a16="http://schemas.microsoft.com/office/drawing/2014/main" id="{F8A11E58-F5B2-4A68-8012-1C20E93A27C7}"/>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8" name="矩形: 圆角 27">
                <a:extLst>
                  <a:ext uri="{FF2B5EF4-FFF2-40B4-BE49-F238E27FC236}">
                    <a16:creationId xmlns:a16="http://schemas.microsoft.com/office/drawing/2014/main" id="{BB146D7C-6B38-4E70-927A-A7B9DB296559}"/>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9" name="文本框 28">
                <a:extLst>
                  <a:ext uri="{FF2B5EF4-FFF2-40B4-BE49-F238E27FC236}">
                    <a16:creationId xmlns:a16="http://schemas.microsoft.com/office/drawing/2014/main" id="{2B2972C9-6CD5-4325-802E-8043E2A4DA1B}"/>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24" name="矩形 23">
              <a:extLst>
                <a:ext uri="{FF2B5EF4-FFF2-40B4-BE49-F238E27FC236}">
                  <a16:creationId xmlns:a16="http://schemas.microsoft.com/office/drawing/2014/main" id="{76B70B29-A172-4CC3-80C6-EEEFEAEB32EB}"/>
                </a:ext>
              </a:extLst>
            </p:cNvPr>
            <p:cNvSpPr/>
            <p:nvPr/>
          </p:nvSpPr>
          <p:spPr>
            <a:xfrm>
              <a:off x="3078" y="751"/>
              <a:ext cx="3284" cy="1018"/>
            </a:xfrm>
            <a:prstGeom prst="rect">
              <a:avLst/>
            </a:prstGeom>
          </p:spPr>
          <p:txBody>
            <a:bodyPr wrap="none">
              <a:spAutoFit/>
            </a:bodyPr>
            <a:lstStyle/>
            <a:p>
              <a:r>
                <a:rPr lang="en-US" altLang="zh-CN" sz="3600" b="1" spc="300" dirty="0">
                  <a:latin typeface="微软雅黑" panose="020B0503020204020204" charset="-122"/>
                  <a:ea typeface="微软雅黑" panose="020B0503020204020204" charset="-122"/>
                </a:rPr>
                <a:t>1.3 </a:t>
              </a:r>
              <a:r>
                <a:rPr lang="zh-CN" altLang="en-US" sz="3600" b="1" spc="300" dirty="0">
                  <a:latin typeface="微软雅黑" panose="020B0503020204020204" charset="-122"/>
                  <a:ea typeface="微软雅黑" panose="020B0503020204020204" charset="-122"/>
                </a:rPr>
                <a:t>理论</a:t>
              </a:r>
            </a:p>
          </p:txBody>
        </p:sp>
      </p:grpSp>
    </p:spTree>
    <p:custDataLst>
      <p:tags r:id="rId1"/>
    </p:custDataLst>
    <p:extLst>
      <p:ext uri="{BB962C8B-B14F-4D97-AF65-F5344CB8AC3E}">
        <p14:creationId xmlns:p14="http://schemas.microsoft.com/office/powerpoint/2010/main" val="2765612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FjYWIyZjUwMTdmODQ5MGQwMGU3YWZkZjQxMjAxY2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3240</Words>
  <Application>Microsoft Office PowerPoint</Application>
  <PresentationFormat>宽屏</PresentationFormat>
  <Paragraphs>232</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time</vt:lpstr>
      <vt:lpstr>等线</vt:lpstr>
      <vt:lpstr>黑体</vt:lpstr>
      <vt:lpstr>宋体</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tina</dc:creator>
  <cp:lastModifiedBy>刘 艳</cp:lastModifiedBy>
  <cp:revision>714</cp:revision>
  <dcterms:created xsi:type="dcterms:W3CDTF">2019-06-19T02:08:00Z</dcterms:created>
  <dcterms:modified xsi:type="dcterms:W3CDTF">2023-12-03T19:20:47Z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0FA7266D02E942AAAA912ABFFAAB6B71</vt:lpwstr>
  </property>
</Properties>
</file>